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9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87563" autoAdjust="0"/>
  </p:normalViewPr>
  <p:slideViewPr>
    <p:cSldViewPr>
      <p:cViewPr varScale="1">
        <p:scale>
          <a:sx n="75" d="100"/>
          <a:sy n="75" d="100"/>
        </p:scale>
        <p:origin x="854" y="15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Warren_County_2023_04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Warren_County_2023_04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Overview'!$A$14,'0. Overview'!$A$37,'0. Overview'!$A$49,'0. Overview'!$A$80,'0. Overview'!$A$107,'0. Overview'!$A$131,'0. Overview'!$A$155,'0. Overview'!$A$166,'0. Overview'!$A$181,'0. Overview'!$A$207)</c:f>
              <c:strCache>
                <c:ptCount val="10"/>
                <c:pt idx="0">
                  <c:v>Warren</c:v>
                </c:pt>
                <c:pt idx="1">
                  <c:v>Warren</c:v>
                </c:pt>
                <c:pt idx="2">
                  <c:v>Warren</c:v>
                </c:pt>
                <c:pt idx="3">
                  <c:v>Warren</c:v>
                </c:pt>
                <c:pt idx="4">
                  <c:v>Warren</c:v>
                </c:pt>
                <c:pt idx="5">
                  <c:v>Warren</c:v>
                </c:pt>
                <c:pt idx="6">
                  <c:v>Warren</c:v>
                </c:pt>
                <c:pt idx="7">
                  <c:v>Warren </c:v>
                </c:pt>
                <c:pt idx="8">
                  <c:v>Warren </c:v>
                </c:pt>
                <c:pt idx="9">
                  <c:v>Warren</c:v>
                </c:pt>
              </c:strCache>
            </c:strRef>
          </c:cat>
          <c:val>
            <c:numRef>
              <c:f>('0. Overview'!$C$14,'0. Overview'!$C$37,'0. Overview'!$C$49,'0. Overview'!$C$80,'0. Overview'!$C$107,'0. Overview'!$C$131,'0. Overview'!$C$155,'0. Overview'!$C$166,'0. Overview'!$C$181,'0. Overview'!$C$207)</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D3EC-46F9-9A7C-D5DE915EB652}"/>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Overview'!$A$14,'0. Overview'!$A$37,'0. Overview'!$A$49,'0. Overview'!$A$80,'0. Overview'!$A$107,'0. Overview'!$A$131,'0. Overview'!$A$155,'0. Overview'!$A$166,'0. Overview'!$A$181,'0. Overview'!$A$207)</c:f>
              <c:strCache>
                <c:ptCount val="10"/>
                <c:pt idx="0">
                  <c:v>Warren</c:v>
                </c:pt>
                <c:pt idx="1">
                  <c:v>Warren</c:v>
                </c:pt>
                <c:pt idx="2">
                  <c:v>Warren</c:v>
                </c:pt>
                <c:pt idx="3">
                  <c:v>Warren</c:v>
                </c:pt>
                <c:pt idx="4">
                  <c:v>Warren</c:v>
                </c:pt>
                <c:pt idx="5">
                  <c:v>Warren</c:v>
                </c:pt>
                <c:pt idx="6">
                  <c:v>Warren</c:v>
                </c:pt>
                <c:pt idx="7">
                  <c:v>Warren </c:v>
                </c:pt>
                <c:pt idx="8">
                  <c:v>Warren </c:v>
                </c:pt>
                <c:pt idx="9">
                  <c:v>Warren</c:v>
                </c:pt>
              </c:strCache>
            </c:strRef>
          </c:cat>
          <c:val>
            <c:numRef>
              <c:f>('0. Overview'!$D$14,'0. Overview'!$D$37,'0. Overview'!$D$49,'0. Overview'!$D$80,'0. Overview'!$D$107,'0. Overview'!$D$131,'0. Overview'!$D$155,'0. Overview'!$D$166,'0. Overview'!$D$181,'0. Overview'!$D$207)</c:f>
              <c:numCache>
                <c:formatCode>General</c:formatCode>
                <c:ptCount val="10"/>
                <c:pt idx="0">
                  <c:v>9.875</c:v>
                </c:pt>
                <c:pt idx="1">
                  <c:v>8.875</c:v>
                </c:pt>
                <c:pt idx="2">
                  <c:v>18.875</c:v>
                </c:pt>
                <c:pt idx="3">
                  <c:v>9.875</c:v>
                </c:pt>
                <c:pt idx="4">
                  <c:v>4.875</c:v>
                </c:pt>
                <c:pt idx="5">
                  <c:v>2.875</c:v>
                </c:pt>
                <c:pt idx="6">
                  <c:v>0.875</c:v>
                </c:pt>
                <c:pt idx="7">
                  <c:v>11.875</c:v>
                </c:pt>
                <c:pt idx="8">
                  <c:v>16.875</c:v>
                </c:pt>
                <c:pt idx="9">
                  <c:v>14.875</c:v>
                </c:pt>
              </c:numCache>
            </c:numRef>
          </c:val>
          <c:extLst>
            <c:ext xmlns:c16="http://schemas.microsoft.com/office/drawing/2014/chart" uri="{C3380CC4-5D6E-409C-BE32-E72D297353CC}">
              <c16:uniqueId val="{00000001-D3EC-46F9-9A7C-D5DE915EB652}"/>
            </c:ext>
          </c:extLst>
        </c:ser>
        <c:ser>
          <c:idx val="3"/>
          <c:order val="2"/>
          <c:spPr>
            <a:solidFill>
              <a:schemeClr val="bg1">
                <a:lumMod val="65000"/>
              </a:schemeClr>
            </a:solidFill>
            <a:ln>
              <a:solidFill>
                <a:schemeClr val="tx1">
                  <a:lumMod val="95000"/>
                  <a:lumOff val="5000"/>
                </a:schemeClr>
              </a:solidFill>
            </a:ln>
            <a:effectLst/>
          </c:spPr>
          <c:invertIfNegative val="0"/>
          <c:cat>
            <c:strRef>
              <c:f>('0. Overview'!$A$14,'0. Overview'!$A$37,'0. Overview'!$A$49,'0. Overview'!$A$80,'0. Overview'!$A$107,'0. Overview'!$A$131,'0. Overview'!$A$155,'0. Overview'!$A$166,'0. Overview'!$A$181,'0. Overview'!$A$207)</c:f>
              <c:strCache>
                <c:ptCount val="10"/>
                <c:pt idx="0">
                  <c:v>Warren</c:v>
                </c:pt>
                <c:pt idx="1">
                  <c:v>Warren</c:v>
                </c:pt>
                <c:pt idx="2">
                  <c:v>Warren</c:v>
                </c:pt>
                <c:pt idx="3">
                  <c:v>Warren</c:v>
                </c:pt>
                <c:pt idx="4">
                  <c:v>Warren</c:v>
                </c:pt>
                <c:pt idx="5">
                  <c:v>Warren</c:v>
                </c:pt>
                <c:pt idx="6">
                  <c:v>Warren</c:v>
                </c:pt>
                <c:pt idx="7">
                  <c:v>Warren </c:v>
                </c:pt>
                <c:pt idx="8">
                  <c:v>Warren </c:v>
                </c:pt>
                <c:pt idx="9">
                  <c:v>Warren</c:v>
                </c:pt>
              </c:strCache>
            </c:strRef>
          </c:cat>
          <c:val>
            <c:numRef>
              <c:f>('0. Overview'!$E$14,'0. Overview'!$E$37,'0. Overview'!$E$49,'0. Overview'!$E$80,'0. Overview'!$E$107,'0. Overview'!$E$131,'0. Overview'!$E$155,'0. Overview'!$E$166,'0. Overview'!$E$181,'0. Overview'!$E$207)</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D3EC-46F9-9A7C-D5DE915EB652}"/>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530075224276353E-2"/>
          <c:y val="1.9669436449134974E-2"/>
          <c:w val="0.94603383450659206"/>
          <c:h val="0.95191915534655891"/>
        </c:manualLayout>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Overview'!$A$233,'0. Overview'!$A$263,'0. Overview'!$A$274,'0. Overview'!$A$311,'0. Overview'!$A$336,'0. Overview'!$A$344,'0. Overview'!$A$363,'0. Overview'!$A$387,'0. Overview'!$A$411)</c:f>
              <c:strCache>
                <c:ptCount val="9"/>
                <c:pt idx="0">
                  <c:v>Warren</c:v>
                </c:pt>
                <c:pt idx="1">
                  <c:v>Warren</c:v>
                </c:pt>
                <c:pt idx="2">
                  <c:v>Warren</c:v>
                </c:pt>
                <c:pt idx="3">
                  <c:v>Warren</c:v>
                </c:pt>
                <c:pt idx="4">
                  <c:v>Warren</c:v>
                </c:pt>
                <c:pt idx="5">
                  <c:v>Warren</c:v>
                </c:pt>
                <c:pt idx="6">
                  <c:v>Warren</c:v>
                </c:pt>
                <c:pt idx="7">
                  <c:v>Warren</c:v>
                </c:pt>
                <c:pt idx="8">
                  <c:v>Warren</c:v>
                </c:pt>
              </c:strCache>
            </c:strRef>
          </c:cat>
          <c:val>
            <c:numRef>
              <c:f>('0. Overview'!$C$233,'0. Overview'!$C$263,'0. Overview'!$C$274,'0. Overview'!$C$311,'0. Overview'!$C$336,'0. Overview'!$C$344,'0. Overview'!$C$363,'0. Overview'!$C$387,'0. Overview'!$C$411)</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42D1-4F8D-AD1D-5EBA4FA3BA88}"/>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Overview'!$A$233,'0. Overview'!$A$263,'0. Overview'!$A$274,'0. Overview'!$A$311,'0. Overview'!$A$336,'0. Overview'!$A$344,'0. Overview'!$A$363,'0. Overview'!$A$387,'0. Overview'!$A$411)</c:f>
              <c:strCache>
                <c:ptCount val="9"/>
                <c:pt idx="0">
                  <c:v>Warren</c:v>
                </c:pt>
                <c:pt idx="1">
                  <c:v>Warren</c:v>
                </c:pt>
                <c:pt idx="2">
                  <c:v>Warren</c:v>
                </c:pt>
                <c:pt idx="3">
                  <c:v>Warren</c:v>
                </c:pt>
                <c:pt idx="4">
                  <c:v>Warren</c:v>
                </c:pt>
                <c:pt idx="5">
                  <c:v>Warren</c:v>
                </c:pt>
                <c:pt idx="6">
                  <c:v>Warren</c:v>
                </c:pt>
                <c:pt idx="7">
                  <c:v>Warren</c:v>
                </c:pt>
                <c:pt idx="8">
                  <c:v>Warren</c:v>
                </c:pt>
              </c:strCache>
            </c:strRef>
          </c:cat>
          <c:val>
            <c:numRef>
              <c:f>('0. Overview'!$D$233,'0. Overview'!$D$263,'0. Overview'!$D$274,'0. Overview'!$D$311,'0. Overview'!$D$336,'0. Overview'!$D$344,'0. Overview'!$D$363,'0. Overview'!$D$387,'0. Overview'!$D$411)</c:f>
              <c:numCache>
                <c:formatCode>General</c:formatCode>
                <c:ptCount val="9"/>
                <c:pt idx="0">
                  <c:v>15.875</c:v>
                </c:pt>
                <c:pt idx="1">
                  <c:v>7.875</c:v>
                </c:pt>
                <c:pt idx="2">
                  <c:v>18.875</c:v>
                </c:pt>
                <c:pt idx="3">
                  <c:v>3.875</c:v>
                </c:pt>
                <c:pt idx="4">
                  <c:v>1.875</c:v>
                </c:pt>
                <c:pt idx="5">
                  <c:v>15.875</c:v>
                </c:pt>
                <c:pt idx="6">
                  <c:v>18.875</c:v>
                </c:pt>
                <c:pt idx="7">
                  <c:v>18.875</c:v>
                </c:pt>
                <c:pt idx="8">
                  <c:v>16.875</c:v>
                </c:pt>
              </c:numCache>
            </c:numRef>
          </c:val>
          <c:extLst>
            <c:ext xmlns:c16="http://schemas.microsoft.com/office/drawing/2014/chart" uri="{C3380CC4-5D6E-409C-BE32-E72D297353CC}">
              <c16:uniqueId val="{00000001-42D1-4F8D-AD1D-5EBA4FA3BA88}"/>
            </c:ext>
          </c:extLst>
        </c:ser>
        <c:ser>
          <c:idx val="3"/>
          <c:order val="2"/>
          <c:spPr>
            <a:solidFill>
              <a:schemeClr val="bg2">
                <a:lumMod val="75000"/>
              </a:schemeClr>
            </a:solidFill>
            <a:ln>
              <a:solidFill>
                <a:schemeClr val="tx1"/>
              </a:solidFill>
            </a:ln>
            <a:effectLst/>
          </c:spPr>
          <c:invertIfNegative val="0"/>
          <c:cat>
            <c:strRef>
              <c:f>('0. Overview'!$A$233,'0. Overview'!$A$263,'0. Overview'!$A$274,'0. Overview'!$A$311,'0. Overview'!$A$336,'0. Overview'!$A$344,'0. Overview'!$A$363,'0. Overview'!$A$387,'0. Overview'!$A$411)</c:f>
              <c:strCache>
                <c:ptCount val="9"/>
                <c:pt idx="0">
                  <c:v>Warren</c:v>
                </c:pt>
                <c:pt idx="1">
                  <c:v>Warren</c:v>
                </c:pt>
                <c:pt idx="2">
                  <c:v>Warren</c:v>
                </c:pt>
                <c:pt idx="3">
                  <c:v>Warren</c:v>
                </c:pt>
                <c:pt idx="4">
                  <c:v>Warren</c:v>
                </c:pt>
                <c:pt idx="5">
                  <c:v>Warren</c:v>
                </c:pt>
                <c:pt idx="6">
                  <c:v>Warren</c:v>
                </c:pt>
                <c:pt idx="7">
                  <c:v>Warren</c:v>
                </c:pt>
                <c:pt idx="8">
                  <c:v>Warren</c:v>
                </c:pt>
              </c:strCache>
            </c:strRef>
          </c:cat>
          <c:val>
            <c:numRef>
              <c:f>('0. Overview'!$E$233,'0. Overview'!$E$263,'0. Overview'!$E$274,'0. Overview'!$E$311,'0. Overview'!$E$336,'0. Overview'!$E$344,'0. Overview'!$E$363,'0. Overview'!$E$387,'0. Overview'!$E$411)</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42D1-4F8D-AD1D-5EBA4FA3BA88}"/>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Warren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0.873</c:v>
                </c:pt>
                <c:pt idx="1">
                  <c:v>6.9000000000000006E-2</c:v>
                </c:pt>
                <c:pt idx="2">
                  <c:v>6.0000000000000001E-3</c:v>
                </c:pt>
                <c:pt idx="3">
                  <c:v>3.6999999999999998E-2</c:v>
                </c:pt>
                <c:pt idx="5">
                  <c:v>0.107</c:v>
                </c:pt>
                <c:pt idx="6">
                  <c:v>0.114</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0.91400000000000003</c:v>
                </c:pt>
                <c:pt idx="1">
                  <c:v>0.89900000000000002</c:v>
                </c:pt>
                <c:pt idx="2">
                  <c:v>0.90300000000000002</c:v>
                </c:pt>
                <c:pt idx="3">
                  <c:v>0.9</c:v>
                </c:pt>
                <c:pt idx="4">
                  <c:v>0.873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6.2E-2</c:v>
                </c:pt>
                <c:pt idx="1">
                  <c:v>6.5000000000000002E-2</c:v>
                </c:pt>
                <c:pt idx="2">
                  <c:v>6.0999999999999999E-2</c:v>
                </c:pt>
                <c:pt idx="3">
                  <c:v>6.2E-2</c:v>
                </c:pt>
                <c:pt idx="4">
                  <c:v>6.9000000000000006E-2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4.0000000000000001E-3</c:v>
                </c:pt>
                <c:pt idx="1">
                  <c:v>5.0000000000000001E-3</c:v>
                </c:pt>
                <c:pt idx="2">
                  <c:v>0</c:v>
                </c:pt>
                <c:pt idx="3">
                  <c:v>6.0000000000000001E-3</c:v>
                </c:pt>
                <c:pt idx="4">
                  <c:v>6.0000000000000001E-3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3.6999999999999998E-2</c:v>
                </c:pt>
                <c:pt idx="1">
                  <c:v>3.5000000000000003E-2</c:v>
                </c:pt>
                <c:pt idx="2">
                  <c:v>3.5000000000000003E-2</c:v>
                </c:pt>
                <c:pt idx="3">
                  <c:v>3.5999999999999997E-2</c:v>
                </c:pt>
                <c:pt idx="4">
                  <c:v>3.6999999999999998E-2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9.5000000000000001E-2</c:v>
                </c:pt>
                <c:pt idx="1">
                  <c:v>9.7000000000000003E-2</c:v>
                </c:pt>
                <c:pt idx="2">
                  <c:v>0.10199999999999999</c:v>
                </c:pt>
                <c:pt idx="3">
                  <c:v>9.7000000000000003E-2</c:v>
                </c:pt>
                <c:pt idx="4">
                  <c:v>0.114</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
          <c:y val="2.3912707682535232E-2"/>
          <c:w val="0.99305561023622047"/>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36</c:v>
                </c:pt>
                <c:pt idx="1">
                  <c:v>42</c:v>
                </c:pt>
                <c:pt idx="2">
                  <c:v>39</c:v>
                </c:pt>
                <c:pt idx="3">
                  <c:v>45</c:v>
                </c:pt>
                <c:pt idx="4">
                  <c:v>47</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60"/>
        </c:scaling>
        <c:delete val="1"/>
        <c:axPos val="l"/>
        <c:numFmt formatCode="0" sourceLinked="0"/>
        <c:majorTickMark val="none"/>
        <c:minorTickMark val="none"/>
        <c:tickLblPos val="nextTo"/>
        <c:crossAx val="37781050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020363720571445"/>
          <c:y val="2.352282592575337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4">
                  <c:v>62.320807535999997</c:v>
                </c:pt>
                <c:pt idx="5">
                  <c:v>61.424281014999998</c:v>
                </c:pt>
                <c:pt idx="6">
                  <c:v>60.815573332</c:v>
                </c:pt>
                <c:pt idx="7">
                  <c:v>59.450548632</c:v>
                </c:pt>
                <c:pt idx="8">
                  <c:v>57.911655209999999</c:v>
                </c:pt>
                <c:pt idx="9">
                  <c:v>57.810663214000002</c:v>
                </c:pt>
                <c:pt idx="10">
                  <c:v>56.904076592000003</c:v>
                </c:pt>
                <c:pt idx="11">
                  <c:v>55.675839619999998</c:v>
                </c:pt>
                <c:pt idx="12">
                  <c:v>54.086268781999998</c:v>
                </c:pt>
                <c:pt idx="13">
                  <c:v>54.048709971999997</c:v>
                </c:pt>
                <c:pt idx="14">
                  <c:v>51.688280499999998</c:v>
                </c:pt>
                <c:pt idx="15">
                  <c:v>49.040392269000002</c:v>
                </c:pt>
                <c:pt idx="16">
                  <c:v>48.940149726999998</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17" formatCode="0.00">
                  <c:v>47.290237234000003</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8.3000000000000004E-2</c:v>
                </c:pt>
                <c:pt idx="1">
                  <c:v>9.2999999999999999E-2</c:v>
                </c:pt>
                <c:pt idx="2">
                  <c:v>9.2999999999999999E-2</c:v>
                </c:pt>
                <c:pt idx="3">
                  <c:v>9.5000000000000001E-2</c:v>
                </c:pt>
                <c:pt idx="4">
                  <c:v>0.11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4">
                  <c:v>8.5999999999999993E-2</c:v>
                </c:pt>
                <c:pt idx="5">
                  <c:v>9.8000000000000004E-2</c:v>
                </c:pt>
                <c:pt idx="6">
                  <c:v>0.107</c:v>
                </c:pt>
                <c:pt idx="7">
                  <c:v>0.109</c:v>
                </c:pt>
                <c:pt idx="9">
                  <c:v>0.11600000000000001</c:v>
                </c:pt>
                <c:pt idx="10">
                  <c:v>0.129</c:v>
                </c:pt>
                <c:pt idx="11">
                  <c:v>0.16</c:v>
                </c:pt>
                <c:pt idx="12">
                  <c:v>0.191</c:v>
                </c:pt>
                <c:pt idx="13">
                  <c:v>0.22500000000000001</c:v>
                </c:pt>
                <c:pt idx="14" formatCode="General">
                  <c:v>0.27800000000000002</c:v>
                </c:pt>
                <c:pt idx="15">
                  <c:v>0.29499999999999998</c:v>
                </c:pt>
                <c:pt idx="16">
                  <c:v>0.30499999999999999</c:v>
                </c:pt>
                <c:pt idx="17">
                  <c:v>0.308</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8">
                  <c:v>0.11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9447551673228346"/>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Mansfield township</c:v>
                </c:pt>
                <c:pt idx="1">
                  <c:v>Hackettstown</c:v>
                </c:pt>
                <c:pt idx="2">
                  <c:v>Lopatcong township</c:v>
                </c:pt>
                <c:pt idx="3">
                  <c:v>Washington township</c:v>
                </c:pt>
                <c:pt idx="4">
                  <c:v>Washington borough</c:v>
                </c:pt>
                <c:pt idx="5">
                  <c:v>Pohatcong township</c:v>
                </c:pt>
                <c:pt idx="6">
                  <c:v>Phillipsburg town</c:v>
                </c:pt>
                <c:pt idx="7">
                  <c:v>Hope township</c:v>
                </c:pt>
                <c:pt idx="8">
                  <c:v>Hardwick township</c:v>
                </c:pt>
                <c:pt idx="9">
                  <c:v>Greenwich township</c:v>
                </c:pt>
              </c:strCache>
            </c:strRef>
          </c:cat>
          <c:val>
            <c:numRef>
              <c:f>Sheet1!$B$2:$B$11</c:f>
              <c:numCache>
                <c:formatCode>0.00%</c:formatCode>
                <c:ptCount val="10"/>
                <c:pt idx="0">
                  <c:v>0.16600000000000001</c:v>
                </c:pt>
                <c:pt idx="1">
                  <c:v>0.14799999999999999</c:v>
                </c:pt>
                <c:pt idx="2">
                  <c:v>0.123</c:v>
                </c:pt>
                <c:pt idx="3">
                  <c:v>0.112</c:v>
                </c:pt>
                <c:pt idx="4">
                  <c:v>9.8000000000000004E-2</c:v>
                </c:pt>
                <c:pt idx="5">
                  <c:v>9.4E-2</c:v>
                </c:pt>
                <c:pt idx="6">
                  <c:v>0.09</c:v>
                </c:pt>
                <c:pt idx="7">
                  <c:v>8.6999999999999994E-2</c:v>
                </c:pt>
                <c:pt idx="8">
                  <c:v>8.5999999999999993E-2</c:v>
                </c:pt>
                <c:pt idx="9">
                  <c:v>8.5000000000000006E-2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Warren County avg 9.1%</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Mansfield township</c:v>
                </c:pt>
                <c:pt idx="1">
                  <c:v>Hackettstown</c:v>
                </c:pt>
                <c:pt idx="2">
                  <c:v>Lopatcong township</c:v>
                </c:pt>
                <c:pt idx="3">
                  <c:v>Washington township</c:v>
                </c:pt>
                <c:pt idx="4">
                  <c:v>Washington borough</c:v>
                </c:pt>
                <c:pt idx="5">
                  <c:v>Pohatcong township</c:v>
                </c:pt>
                <c:pt idx="6">
                  <c:v>Phillipsburg town</c:v>
                </c:pt>
                <c:pt idx="7">
                  <c:v>Hope township</c:v>
                </c:pt>
                <c:pt idx="8">
                  <c:v>Hardwick township</c:v>
                </c:pt>
                <c:pt idx="9">
                  <c:v>Greenwich township</c:v>
                </c:pt>
              </c:strCache>
            </c:strRef>
          </c:cat>
          <c:val>
            <c:numRef>
              <c:f>Sheet1!$C$2:$C$11</c:f>
              <c:numCache>
                <c:formatCode>0%</c:formatCode>
                <c:ptCount val="10"/>
                <c:pt idx="0">
                  <c:v>9.0999999999999998E-2</c:v>
                </c:pt>
                <c:pt idx="1">
                  <c:v>9.0999999999999998E-2</c:v>
                </c:pt>
                <c:pt idx="2">
                  <c:v>9.0999999999999998E-2</c:v>
                </c:pt>
                <c:pt idx="3">
                  <c:v>9.0999999999999998E-2</c:v>
                </c:pt>
                <c:pt idx="4">
                  <c:v>9.0999999999999998E-2</c:v>
                </c:pt>
                <c:pt idx="5">
                  <c:v>9.0999999999999998E-2</c:v>
                </c:pt>
                <c:pt idx="6">
                  <c:v>9.0999999999999998E-2</c:v>
                </c:pt>
                <c:pt idx="7">
                  <c:v>9.0999999999999998E-2</c:v>
                </c:pt>
                <c:pt idx="8">
                  <c:v>9.0999999999999998E-2</c:v>
                </c:pt>
                <c:pt idx="9">
                  <c:v>9.0999999999999998E-2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705632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0.88500000000000001</c:v>
                </c:pt>
                <c:pt idx="1">
                  <c:v>0.86</c:v>
                </c:pt>
                <c:pt idx="2">
                  <c:v>0.88800000000000001</c:v>
                </c:pt>
                <c:pt idx="3">
                  <c:v>0.878</c:v>
                </c:pt>
                <c:pt idx="4">
                  <c:v>0.84699999999999998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4" formatCode="0%">
                  <c:v>0.59299999999999997</c:v>
                </c:pt>
                <c:pt idx="5" formatCode="0%">
                  <c:v>0.63200000000000001</c:v>
                </c:pt>
                <c:pt idx="6" formatCode="0%">
                  <c:v>0.65500000000000003</c:v>
                </c:pt>
                <c:pt idx="7" formatCode="0%">
                  <c:v>0.70799999999999996</c:v>
                </c:pt>
                <c:pt idx="8" formatCode="0%">
                  <c:v>0.74199999999999999</c:v>
                </c:pt>
                <c:pt idx="9" formatCode="0%">
                  <c:v>0.748</c:v>
                </c:pt>
                <c:pt idx="10" formatCode="0%">
                  <c:v>0.749</c:v>
                </c:pt>
                <c:pt idx="11" formatCode="0%">
                  <c:v>0.8</c:v>
                </c:pt>
                <c:pt idx="12" formatCode="0%">
                  <c:v>0.82599999999999996</c:v>
                </c:pt>
                <c:pt idx="14" formatCode="0%">
                  <c:v>0.86499999999999999</c:v>
                </c:pt>
                <c:pt idx="15" formatCode="0%">
                  <c:v>0.874</c:v>
                </c:pt>
                <c:pt idx="16" formatCode="0%">
                  <c:v>0.877</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13">
                  <c:v>0.84699999999999998</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822551673228345"/>
          <c:y val="0.90152886049834302"/>
          <c:w val="0.12452743602362203"/>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3">
                  <c:v>23629</c:v>
                </c:pt>
                <c:pt idx="4">
                  <c:v>27894</c:v>
                </c:pt>
                <c:pt idx="5">
                  <c:v>37180</c:v>
                </c:pt>
                <c:pt idx="6">
                  <c:v>57290</c:v>
                </c:pt>
                <c:pt idx="7">
                  <c:v>65324</c:v>
                </c:pt>
                <c:pt idx="8">
                  <c:v>73090</c:v>
                </c:pt>
                <c:pt idx="9">
                  <c:v>81648</c:v>
                </c:pt>
                <c:pt idx="10">
                  <c:v>94772</c:v>
                </c:pt>
                <c:pt idx="11">
                  <c:v>104949</c:v>
                </c:pt>
                <c:pt idx="12">
                  <c:v>118648</c:v>
                </c:pt>
                <c:pt idx="13">
                  <c:v>122270</c:v>
                </c:pt>
                <c:pt idx="14">
                  <c:v>133774</c:v>
                </c:pt>
                <c:pt idx="15">
                  <c:v>133785</c:v>
                </c:pt>
                <c:pt idx="16">
                  <c:v>142361</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2">
                  <c:v>21188</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5329</c:v>
                </c:pt>
                <c:pt idx="1">
                  <c:v>7108</c:v>
                </c:pt>
                <c:pt idx="2">
                  <c:v>8751</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0181953930105"/>
          <c:y val="0.88694641230867255"/>
          <c:w val="0.8981804606989498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Phillipsburg town</c:v>
                </c:pt>
                <c:pt idx="1">
                  <c:v>Hackettstown town</c:v>
                </c:pt>
                <c:pt idx="2">
                  <c:v>Mansfield township</c:v>
                </c:pt>
                <c:pt idx="3">
                  <c:v>Washington borough</c:v>
                </c:pt>
                <c:pt idx="4">
                  <c:v>Greenwich township</c:v>
                </c:pt>
                <c:pt idx="5">
                  <c:v>Lopatcong township</c:v>
                </c:pt>
                <c:pt idx="6">
                  <c:v>Washington township</c:v>
                </c:pt>
                <c:pt idx="7">
                  <c:v>Independence township</c:v>
                </c:pt>
                <c:pt idx="8">
                  <c:v>Allamuchy township</c:v>
                </c:pt>
                <c:pt idx="9">
                  <c:v>Blairstown township</c:v>
                </c:pt>
                <c:pt idx="10">
                  <c:v>Franklin township</c:v>
                </c:pt>
                <c:pt idx="11">
                  <c:v>Knowlton township</c:v>
                </c:pt>
                <c:pt idx="12">
                  <c:v>Pohatcong township</c:v>
                </c:pt>
                <c:pt idx="13">
                  <c:v>Liberty township</c:v>
                </c:pt>
                <c:pt idx="14">
                  <c:v>Oxford township</c:v>
                </c:pt>
                <c:pt idx="15">
                  <c:v>White township</c:v>
                </c:pt>
                <c:pt idx="16">
                  <c:v>Harmony township</c:v>
                </c:pt>
                <c:pt idx="17">
                  <c:v>Belvidere town</c:v>
                </c:pt>
                <c:pt idx="18">
                  <c:v>Alpha borough</c:v>
                </c:pt>
                <c:pt idx="19">
                  <c:v>Hardwick township</c:v>
                </c:pt>
              </c:strCache>
            </c:strRef>
          </c:cat>
          <c:val>
            <c:numRef>
              <c:f>Sheet1!$B$2:$B$21</c:f>
              <c:numCache>
                <c:formatCode>0</c:formatCode>
                <c:ptCount val="20"/>
                <c:pt idx="0">
                  <c:v>3288</c:v>
                </c:pt>
                <c:pt idx="1">
                  <c:v>2118</c:v>
                </c:pt>
                <c:pt idx="2">
                  <c:v>1903</c:v>
                </c:pt>
                <c:pt idx="3">
                  <c:v>1689</c:v>
                </c:pt>
                <c:pt idx="4">
                  <c:v>1444</c:v>
                </c:pt>
                <c:pt idx="5">
                  <c:v>1435</c:v>
                </c:pt>
                <c:pt idx="6">
                  <c:v>1403</c:v>
                </c:pt>
                <c:pt idx="7">
                  <c:v>940</c:v>
                </c:pt>
                <c:pt idx="8">
                  <c:v>884</c:v>
                </c:pt>
                <c:pt idx="9">
                  <c:v>883</c:v>
                </c:pt>
                <c:pt idx="10">
                  <c:v>644</c:v>
                </c:pt>
                <c:pt idx="11">
                  <c:v>588</c:v>
                </c:pt>
                <c:pt idx="12">
                  <c:v>506</c:v>
                </c:pt>
                <c:pt idx="13">
                  <c:v>481</c:v>
                </c:pt>
                <c:pt idx="14">
                  <c:v>481</c:v>
                </c:pt>
                <c:pt idx="15">
                  <c:v>472</c:v>
                </c:pt>
                <c:pt idx="16">
                  <c:v>458</c:v>
                </c:pt>
                <c:pt idx="17">
                  <c:v>431</c:v>
                </c:pt>
                <c:pt idx="18">
                  <c:v>403</c:v>
                </c:pt>
                <c:pt idx="19">
                  <c:v>381</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0.24</c:v>
                </c:pt>
                <c:pt idx="1">
                  <c:v>0.25</c:v>
                </c:pt>
                <c:pt idx="2">
                  <c:v>0.19</c:v>
                </c:pt>
                <c:pt idx="3">
                  <c:v>0.19</c:v>
                </c:pt>
                <c:pt idx="4">
                  <c:v>0.19881513271000001</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4">
                  <c:v>0.27787588813000003</c:v>
                </c:pt>
                <c:pt idx="5">
                  <c:v>0.27580533842999999</c:v>
                </c:pt>
                <c:pt idx="6" formatCode="General">
                  <c:v>0.26993485398</c:v>
                </c:pt>
                <c:pt idx="7">
                  <c:v>0.26440937049000002</c:v>
                </c:pt>
                <c:pt idx="8">
                  <c:v>0.23577603798999999</c:v>
                </c:pt>
                <c:pt idx="9">
                  <c:v>0.21532273269999999</c:v>
                </c:pt>
                <c:pt idx="10">
                  <c:v>0.21041752161999999</c:v>
                </c:pt>
                <c:pt idx="11">
                  <c:v>0.20543212818000001</c:v>
                </c:pt>
                <c:pt idx="13">
                  <c:v>0.17797867458</c:v>
                </c:pt>
                <c:pt idx="14">
                  <c:v>0.16878351679</c:v>
                </c:pt>
                <c:pt idx="15">
                  <c:v>0.15932402644999999</c:v>
                </c:pt>
                <c:pt idx="16">
                  <c:v>0.15372594258</c:v>
                </c:pt>
                <c:pt idx="17">
                  <c:v>0.14345373976</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2">
                  <c:v>0.19881513271000001</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2752490010572362"/>
          <c:y val="0.91850339692247573"/>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Warren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1278</c:v>
                </c:pt>
                <c:pt idx="1">
                  <c:v>887</c:v>
                </c:pt>
                <c:pt idx="2">
                  <c:v>1274</c:v>
                </c:pt>
                <c:pt idx="3">
                  <c:v>1197</c:v>
                </c:pt>
                <c:pt idx="4">
                  <c:v>784</c:v>
                </c:pt>
                <c:pt idx="5">
                  <c:v>1466</c:v>
                </c:pt>
                <c:pt idx="6">
                  <c:v>871</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4">
                  <c:v>94530</c:v>
                </c:pt>
                <c:pt idx="5">
                  <c:v>95292</c:v>
                </c:pt>
                <c:pt idx="6">
                  <c:v>95925</c:v>
                </c:pt>
                <c:pt idx="7">
                  <c:v>97939</c:v>
                </c:pt>
                <c:pt idx="8">
                  <c:v>98245</c:v>
                </c:pt>
                <c:pt idx="9">
                  <c:v>99110</c:v>
                </c:pt>
                <c:pt idx="10">
                  <c:v>100387</c:v>
                </c:pt>
                <c:pt idx="11">
                  <c:v>101568</c:v>
                </c:pt>
                <c:pt idx="12">
                  <c:v>102475</c:v>
                </c:pt>
                <c:pt idx="13">
                  <c:v>102891</c:v>
                </c:pt>
                <c:pt idx="14">
                  <c:v>103893</c:v>
                </c:pt>
                <c:pt idx="15">
                  <c:v>105309</c:v>
                </c:pt>
                <c:pt idx="16">
                  <c:v>106074</c:v>
                </c:pt>
                <c:pt idx="17">
                  <c:v>109625</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3">
                  <c:v>93098</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80657</c:v>
                </c:pt>
                <c:pt idx="1">
                  <c:v>77452</c:v>
                </c:pt>
                <c:pt idx="2">
                  <c:v>84479</c:v>
                </c:pt>
                <c:pt idx="3">
                  <c:v>83497</c:v>
                </c:pt>
                <c:pt idx="4">
                  <c:v>81159</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5">
                  <c:v>75719</c:v>
                </c:pt>
                <c:pt idx="6">
                  <c:v>78347</c:v>
                </c:pt>
                <c:pt idx="7">
                  <c:v>78657</c:v>
                </c:pt>
                <c:pt idx="8">
                  <c:v>80329</c:v>
                </c:pt>
                <c:pt idx="10">
                  <c:v>86764</c:v>
                </c:pt>
                <c:pt idx="11">
                  <c:v>87662</c:v>
                </c:pt>
                <c:pt idx="12">
                  <c:v>94397</c:v>
                </c:pt>
                <c:pt idx="13">
                  <c:v>94412</c:v>
                </c:pt>
                <c:pt idx="14">
                  <c:v>99427</c:v>
                </c:pt>
                <c:pt idx="15">
                  <c:v>99904</c:v>
                </c:pt>
                <c:pt idx="16">
                  <c:v>105171</c:v>
                </c:pt>
                <c:pt idx="17">
                  <c:v>108000</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9" formatCode="_(&quot;$&quot;* #,##0_);_(&quot;$&quot;* \(#,##0\);_(&quot;$&quot;* &quot;-&quot;??_);_(@_)">
                  <c:v>81159</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White township</c:v>
                </c:pt>
                <c:pt idx="1">
                  <c:v>Phillipsburg town</c:v>
                </c:pt>
                <c:pt idx="2">
                  <c:v>Washington borough</c:v>
                </c:pt>
                <c:pt idx="3">
                  <c:v>Alpha borough</c:v>
                </c:pt>
                <c:pt idx="4">
                  <c:v>Hackettstown</c:v>
                </c:pt>
                <c:pt idx="5">
                  <c:v>Oxford township</c:v>
                </c:pt>
                <c:pt idx="6">
                  <c:v>Harmony township</c:v>
                </c:pt>
                <c:pt idx="7">
                  <c:v>Mansfield township</c:v>
                </c:pt>
                <c:pt idx="8">
                  <c:v>Belvidere town</c:v>
                </c:pt>
                <c:pt idx="9">
                  <c:v>Lopatcong township</c:v>
                </c:pt>
              </c:strCache>
            </c:strRef>
          </c:cat>
          <c:val>
            <c:numRef>
              <c:f>Sheet1!$B$2:$B$11</c:f>
              <c:numCache>
                <c:formatCode>_("$"* #,##0_);_("$"* \(#,##0\);_("$"* "-"??_);_(@_)</c:formatCode>
                <c:ptCount val="10"/>
                <c:pt idx="0">
                  <c:v>47076</c:v>
                </c:pt>
                <c:pt idx="1">
                  <c:v>57292</c:v>
                </c:pt>
                <c:pt idx="2">
                  <c:v>63183</c:v>
                </c:pt>
                <c:pt idx="3">
                  <c:v>75368</c:v>
                </c:pt>
                <c:pt idx="4">
                  <c:v>79621</c:v>
                </c:pt>
                <c:pt idx="5">
                  <c:v>81750</c:v>
                </c:pt>
                <c:pt idx="6">
                  <c:v>82647</c:v>
                </c:pt>
                <c:pt idx="7">
                  <c:v>88632</c:v>
                </c:pt>
                <c:pt idx="8">
                  <c:v>88791</c:v>
                </c:pt>
                <c:pt idx="9">
                  <c:v>89432</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Warren County Median $85,163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White township</c:v>
                </c:pt>
                <c:pt idx="1">
                  <c:v>Phillipsburg town</c:v>
                </c:pt>
                <c:pt idx="2">
                  <c:v>Washington borough</c:v>
                </c:pt>
                <c:pt idx="3">
                  <c:v>Alpha borough</c:v>
                </c:pt>
                <c:pt idx="4">
                  <c:v>Hackettstown</c:v>
                </c:pt>
                <c:pt idx="5">
                  <c:v>Oxford township</c:v>
                </c:pt>
                <c:pt idx="6">
                  <c:v>Harmony township</c:v>
                </c:pt>
                <c:pt idx="7">
                  <c:v>Mansfield township</c:v>
                </c:pt>
                <c:pt idx="8">
                  <c:v>Belvidere town</c:v>
                </c:pt>
                <c:pt idx="9">
                  <c:v>Lopatcong township</c:v>
                </c:pt>
              </c:strCache>
            </c:strRef>
          </c:cat>
          <c:val>
            <c:numRef>
              <c:f>Sheet1!$C$2:$C$11</c:f>
              <c:numCache>
                <c:formatCode>"$"#,##0</c:formatCode>
                <c:ptCount val="10"/>
                <c:pt idx="0">
                  <c:v>85163</c:v>
                </c:pt>
                <c:pt idx="1">
                  <c:v>85163</c:v>
                </c:pt>
                <c:pt idx="2">
                  <c:v>85163</c:v>
                </c:pt>
                <c:pt idx="3">
                  <c:v>85163</c:v>
                </c:pt>
                <c:pt idx="4">
                  <c:v>85163</c:v>
                </c:pt>
                <c:pt idx="5">
                  <c:v>85163</c:v>
                </c:pt>
                <c:pt idx="6">
                  <c:v>85163</c:v>
                </c:pt>
                <c:pt idx="7">
                  <c:v>85163</c:v>
                </c:pt>
                <c:pt idx="8">
                  <c:v>85163</c:v>
                </c:pt>
                <c:pt idx="9">
                  <c:v>85163</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14734217414029"/>
          <c:y val="0.9608046931091585"/>
          <c:w val="0.19372075658510887"/>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4">
                  <c:v>6.5000000000000002E-2</c:v>
                </c:pt>
                <c:pt idx="5">
                  <c:v>7.4999999999999997E-2</c:v>
                </c:pt>
                <c:pt idx="6">
                  <c:v>0.08</c:v>
                </c:pt>
                <c:pt idx="7">
                  <c:v>8.7999999999999995E-2</c:v>
                </c:pt>
                <c:pt idx="8">
                  <c:v>9.0999999999999998E-2</c:v>
                </c:pt>
                <c:pt idx="9">
                  <c:v>9.4E-2</c:v>
                </c:pt>
                <c:pt idx="10">
                  <c:v>0.10199999999999999</c:v>
                </c:pt>
                <c:pt idx="11">
                  <c:v>0.107</c:v>
                </c:pt>
                <c:pt idx="13">
                  <c:v>0.13400000000000001</c:v>
                </c:pt>
                <c:pt idx="14">
                  <c:v>0.14199999999999999</c:v>
                </c:pt>
                <c:pt idx="15">
                  <c:v>0.152</c:v>
                </c:pt>
                <c:pt idx="16">
                  <c:v>0.17199999999999999</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12" formatCode="0%">
                  <c:v>0.11799999999999999</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1967522872102055"/>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6.0999999999999999E-2</c:v>
                </c:pt>
                <c:pt idx="1">
                  <c:v>5.8999999999999997E-2</c:v>
                </c:pt>
                <c:pt idx="2">
                  <c:v>7.0999999999999994E-2</c:v>
                </c:pt>
                <c:pt idx="3">
                  <c:v>7.5999999999999998E-2</c:v>
                </c:pt>
                <c:pt idx="4">
                  <c:v>0.11799999999999999</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Phillipsburg</c:v>
                </c:pt>
                <c:pt idx="1">
                  <c:v>Hope</c:v>
                </c:pt>
                <c:pt idx="2">
                  <c:v>Liberty</c:v>
                </c:pt>
                <c:pt idx="3">
                  <c:v>Hackettstown</c:v>
                </c:pt>
                <c:pt idx="4">
                  <c:v>Hardwick</c:v>
                </c:pt>
                <c:pt idx="5">
                  <c:v>Washington Boro</c:v>
                </c:pt>
                <c:pt idx="6">
                  <c:v>Pohatcong</c:v>
                </c:pt>
                <c:pt idx="7">
                  <c:v>White</c:v>
                </c:pt>
                <c:pt idx="8">
                  <c:v>Franklin</c:v>
                </c:pt>
                <c:pt idx="9">
                  <c:v>Harmony</c:v>
                </c:pt>
              </c:strCache>
            </c:strRef>
          </c:cat>
          <c:val>
            <c:numRef>
              <c:f>Sheet1!$B$2:$B$11</c:f>
              <c:numCache>
                <c:formatCode>0%</c:formatCode>
                <c:ptCount val="10"/>
                <c:pt idx="0">
                  <c:v>0.17699999999999999</c:v>
                </c:pt>
                <c:pt idx="1">
                  <c:v>0.16300000000000001</c:v>
                </c:pt>
                <c:pt idx="2">
                  <c:v>0.13500000000000001</c:v>
                </c:pt>
                <c:pt idx="3">
                  <c:v>0.11899999999999999</c:v>
                </c:pt>
                <c:pt idx="4">
                  <c:v>0.114</c:v>
                </c:pt>
                <c:pt idx="5">
                  <c:v>0.111</c:v>
                </c:pt>
                <c:pt idx="6">
                  <c:v>0.10299999999999999</c:v>
                </c:pt>
                <c:pt idx="7">
                  <c:v>8.3000000000000004E-2</c:v>
                </c:pt>
                <c:pt idx="8">
                  <c:v>6.7000000000000004E-2</c:v>
                </c:pt>
                <c:pt idx="9">
                  <c:v>0.06</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Warren county avg 7.4%</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Phillipsburg</c:v>
                </c:pt>
                <c:pt idx="1">
                  <c:v>Hope</c:v>
                </c:pt>
                <c:pt idx="2">
                  <c:v>Liberty</c:v>
                </c:pt>
                <c:pt idx="3">
                  <c:v>Hackettstown</c:v>
                </c:pt>
                <c:pt idx="4">
                  <c:v>Hardwick</c:v>
                </c:pt>
                <c:pt idx="5">
                  <c:v>Washington Boro</c:v>
                </c:pt>
                <c:pt idx="6">
                  <c:v>Pohatcong</c:v>
                </c:pt>
                <c:pt idx="7">
                  <c:v>White</c:v>
                </c:pt>
                <c:pt idx="8">
                  <c:v>Franklin</c:v>
                </c:pt>
                <c:pt idx="9">
                  <c:v>Harmony</c:v>
                </c:pt>
              </c:strCache>
            </c:strRef>
          </c:cat>
          <c:val>
            <c:numRef>
              <c:f>Sheet1!$C$2:$C$11</c:f>
              <c:numCache>
                <c:formatCode>0%</c:formatCode>
                <c:ptCount val="10"/>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9.6262441881944147E-2"/>
          <c:y val="0.91743458204088124"/>
          <c:w val="0.15949091998162662"/>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3">
                  <c:v>0.12855025559</c:v>
                </c:pt>
                <c:pt idx="4">
                  <c:v>0.13221313288</c:v>
                </c:pt>
                <c:pt idx="5">
                  <c:v>0.13290136789000001</c:v>
                </c:pt>
                <c:pt idx="6">
                  <c:v>0.14034684050999999</c:v>
                </c:pt>
                <c:pt idx="7">
                  <c:v>0.15592077538999999</c:v>
                </c:pt>
                <c:pt idx="8">
                  <c:v>0.15640356946</c:v>
                </c:pt>
                <c:pt idx="9">
                  <c:v>0.16181520212</c:v>
                </c:pt>
                <c:pt idx="10">
                  <c:v>0.16520748649</c:v>
                </c:pt>
                <c:pt idx="11">
                  <c:v>0.16917293233</c:v>
                </c:pt>
                <c:pt idx="12">
                  <c:v>0.16943771051000001</c:v>
                </c:pt>
                <c:pt idx="13">
                  <c:v>0.17351942663</c:v>
                </c:pt>
                <c:pt idx="14">
                  <c:v>0.17777314491000001</c:v>
                </c:pt>
                <c:pt idx="15">
                  <c:v>0.18494132639999999</c:v>
                </c:pt>
                <c:pt idx="16">
                  <c:v>0.19106574359</c:v>
                </c:pt>
                <c:pt idx="17">
                  <c:v>0.19926155073999999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2">
                  <c:v>0.12562143810000001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010051673228349"/>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0.17</c:v>
                </c:pt>
                <c:pt idx="1">
                  <c:v>0.17</c:v>
                </c:pt>
                <c:pt idx="2">
                  <c:v>0.16</c:v>
                </c:pt>
                <c:pt idx="3">
                  <c:v>0.15</c:v>
                </c:pt>
                <c:pt idx="4">
                  <c:v>0.14449818621999999</c:v>
                </c:pt>
                <c:pt idx="5">
                  <c:v>0.14000000000000001</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4">
                  <c:v>7.5999999999999998E-2</c:v>
                </c:pt>
                <c:pt idx="5">
                  <c:v>7.8E-2</c:v>
                </c:pt>
                <c:pt idx="6">
                  <c:v>7.9000000000000001E-2</c:v>
                </c:pt>
                <c:pt idx="7">
                  <c:v>8.2000000000000003E-2</c:v>
                </c:pt>
                <c:pt idx="8">
                  <c:v>8.3000000000000004E-2</c:v>
                </c:pt>
                <c:pt idx="9">
                  <c:v>8.3000000000000004E-2</c:v>
                </c:pt>
                <c:pt idx="10">
                  <c:v>8.4000000000000005E-2</c:v>
                </c:pt>
                <c:pt idx="12" formatCode="General">
                  <c:v>9.8000000000000004E-2</c:v>
                </c:pt>
                <c:pt idx="13">
                  <c:v>0.109</c:v>
                </c:pt>
                <c:pt idx="14">
                  <c:v>0.11700000000000001</c:v>
                </c:pt>
                <c:pt idx="15">
                  <c:v>0.12</c:v>
                </c:pt>
                <c:pt idx="16">
                  <c:v>0.121</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11" formatCode="0.0%">
                  <c:v>8.8999999999999996E-2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3562397614908044"/>
          <c:y val="0.90455624468478535"/>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8.2000000000000003E-2</c:v>
                </c:pt>
                <c:pt idx="1">
                  <c:v>8.5999999999999993E-2</c:v>
                </c:pt>
                <c:pt idx="2">
                  <c:v>8.8999999999999996E-2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1142</c:v>
                </c:pt>
                <c:pt idx="1">
                  <c:v>1207</c:v>
                </c:pt>
                <c:pt idx="2">
                  <c:v>1274</c:v>
                </c:pt>
                <c:pt idx="3">
                  <c:v>1184</c:v>
                </c:pt>
                <c:pt idx="4">
                  <c:v>1080</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3385</c:v>
                </c:pt>
                <c:pt idx="1">
                  <c:v>3312</c:v>
                </c:pt>
                <c:pt idx="2">
                  <c:v>3267</c:v>
                </c:pt>
                <c:pt idx="3">
                  <c:v>3184</c:v>
                </c:pt>
                <c:pt idx="4">
                  <c:v>3339</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2966</c:v>
                </c:pt>
                <c:pt idx="1">
                  <c:v>2681</c:v>
                </c:pt>
                <c:pt idx="2">
                  <c:v>3079</c:v>
                </c:pt>
                <c:pt idx="3">
                  <c:v>3788</c:v>
                </c:pt>
                <c:pt idx="4">
                  <c:v>2952</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Warren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1016</c:v>
                </c:pt>
                <c:pt idx="1">
                  <c:v>1061</c:v>
                </c:pt>
                <c:pt idx="2">
                  <c:v>931</c:v>
                </c:pt>
                <c:pt idx="3">
                  <c:v>330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9">
                  <c:v>1016</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9" formatCode="&quot;$&quot;#,##0_);[Red]\(&quot;$&quot;#,##0\)">
                  <c:v>330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3">
                  <c:v>31.8</c:v>
                </c:pt>
                <c:pt idx="4">
                  <c:v>31</c:v>
                </c:pt>
                <c:pt idx="5">
                  <c:v>29.6</c:v>
                </c:pt>
                <c:pt idx="6">
                  <c:v>29.1</c:v>
                </c:pt>
                <c:pt idx="7">
                  <c:v>29</c:v>
                </c:pt>
                <c:pt idx="8">
                  <c:v>28.9</c:v>
                </c:pt>
                <c:pt idx="9">
                  <c:v>28.8</c:v>
                </c:pt>
                <c:pt idx="10">
                  <c:v>28.8</c:v>
                </c:pt>
                <c:pt idx="11">
                  <c:v>28.7</c:v>
                </c:pt>
                <c:pt idx="12">
                  <c:v>26.9</c:v>
                </c:pt>
                <c:pt idx="13">
                  <c:v>26.6</c:v>
                </c:pt>
                <c:pt idx="14">
                  <c:v>26.5</c:v>
                </c:pt>
                <c:pt idx="15">
                  <c:v>25.7</c:v>
                </c:pt>
                <c:pt idx="16">
                  <c:v>25.6</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2">
                  <c:v>33.299999999999997</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35.200000000000003</c:v>
                </c:pt>
                <c:pt idx="1">
                  <c:v>34.799999999999997</c:v>
                </c:pt>
                <c:pt idx="2">
                  <c:v>37.200000000000003</c:v>
                </c:pt>
                <c:pt idx="3" formatCode="0.0">
                  <c:v>35.6</c:v>
                </c:pt>
                <c:pt idx="4" formatCode="0.0">
                  <c:v>33.299999999999997</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5">
                  <c:v>0.21</c:v>
                </c:pt>
                <c:pt idx="6">
                  <c:v>0.21</c:v>
                </c:pt>
                <c:pt idx="7">
                  <c:v>0.21</c:v>
                </c:pt>
                <c:pt idx="8">
                  <c:v>0.21</c:v>
                </c:pt>
                <c:pt idx="9">
                  <c:v>0.2</c:v>
                </c:pt>
                <c:pt idx="10">
                  <c:v>0.2</c:v>
                </c:pt>
                <c:pt idx="11">
                  <c:v>0.2</c:v>
                </c:pt>
                <c:pt idx="12">
                  <c:v>0.19</c:v>
                </c:pt>
                <c:pt idx="13">
                  <c:v>0.19</c:v>
                </c:pt>
                <c:pt idx="14" formatCode="General">
                  <c:v>0.18</c:v>
                </c:pt>
                <c:pt idx="15">
                  <c:v>0.18</c:v>
                </c:pt>
                <c:pt idx="16">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4">
                  <c:v>0.22</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2">
                  <c:v>1.5</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1">
                  <c:v>5.8000000000000003E-2</c:v>
                </c:pt>
                <c:pt idx="2">
                  <c:v>5.7000000000000002E-2</c:v>
                </c:pt>
                <c:pt idx="3">
                  <c:v>5.0999999999999997E-2</c:v>
                </c:pt>
                <c:pt idx="4">
                  <c:v>4.5999999999999999E-2</c:v>
                </c:pt>
                <c:pt idx="5">
                  <c:v>4.4999999999999998E-2</c:v>
                </c:pt>
                <c:pt idx="6">
                  <c:v>4.2999999999999997E-2</c:v>
                </c:pt>
                <c:pt idx="7">
                  <c:v>0.04</c:v>
                </c:pt>
                <c:pt idx="8">
                  <c:v>3.9E-2</c:v>
                </c:pt>
                <c:pt idx="9">
                  <c:v>3.7999999999999999E-2</c:v>
                </c:pt>
                <c:pt idx="10">
                  <c:v>3.6999999999999998E-2</c:v>
                </c:pt>
                <c:pt idx="11">
                  <c:v>3.2000000000000001E-2</c:v>
                </c:pt>
                <c:pt idx="12">
                  <c:v>2.7E-2</c:v>
                </c:pt>
                <c:pt idx="13">
                  <c:v>2.1999999999999999E-2</c:v>
                </c:pt>
                <c:pt idx="14">
                  <c:v>2.1000000000000001E-2</c:v>
                </c:pt>
                <c:pt idx="15">
                  <c:v>1.9E-2</c:v>
                </c:pt>
                <c:pt idx="16">
                  <c:v>1.9E-2</c:v>
                </c:pt>
                <c:pt idx="17">
                  <c:v>1.7000000000000001E-2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0" formatCode="0.0%">
                  <c:v>6.9000000000000006E-2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0.04</c:v>
                </c:pt>
                <c:pt idx="1">
                  <c:v>2.1999999999999999E-2</c:v>
                </c:pt>
                <c:pt idx="2">
                  <c:v>1.4999999999999999E-2</c:v>
                </c:pt>
                <c:pt idx="3">
                  <c:v>3.6999999999999998E-2</c:v>
                </c:pt>
                <c:pt idx="4">
                  <c:v>6.9000000000000006E-2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Hackettstown</c:v>
                </c:pt>
                <c:pt idx="1">
                  <c:v>Harmony township</c:v>
                </c:pt>
                <c:pt idx="2">
                  <c:v>Pohatcong township</c:v>
                </c:pt>
                <c:pt idx="3">
                  <c:v>Independence township</c:v>
                </c:pt>
                <c:pt idx="4">
                  <c:v>Washington township</c:v>
                </c:pt>
                <c:pt idx="5">
                  <c:v>Phillipsburg town</c:v>
                </c:pt>
                <c:pt idx="6">
                  <c:v>Hardwick township</c:v>
                </c:pt>
                <c:pt idx="7">
                  <c:v>Franklin township</c:v>
                </c:pt>
                <c:pt idx="8">
                  <c:v>Oxford township</c:v>
                </c:pt>
                <c:pt idx="9">
                  <c:v>Mansfield township</c:v>
                </c:pt>
              </c:strCache>
            </c:strRef>
          </c:cat>
          <c:val>
            <c:numRef>
              <c:f>Sheet1!$B$2:$B$11</c:f>
              <c:numCache>
                <c:formatCode>0.0%</c:formatCode>
                <c:ptCount val="10"/>
                <c:pt idx="0">
                  <c:v>0.13400000000000001</c:v>
                </c:pt>
                <c:pt idx="1">
                  <c:v>0.122</c:v>
                </c:pt>
                <c:pt idx="2">
                  <c:v>0.11600000000000001</c:v>
                </c:pt>
                <c:pt idx="3">
                  <c:v>6.5000000000000002E-2</c:v>
                </c:pt>
                <c:pt idx="4">
                  <c:v>6.3E-2</c:v>
                </c:pt>
                <c:pt idx="5">
                  <c:v>6.0999999999999999E-2</c:v>
                </c:pt>
                <c:pt idx="6">
                  <c:v>4.5999999999999999E-2</c:v>
                </c:pt>
                <c:pt idx="7">
                  <c:v>3.5000000000000003E-2</c:v>
                </c:pt>
                <c:pt idx="8">
                  <c:v>3.4000000000000002E-2</c:v>
                </c:pt>
                <c:pt idx="9">
                  <c:v>2.3E-2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Warren county avg 4.3%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Hackettstown</c:v>
                </c:pt>
                <c:pt idx="1">
                  <c:v>Harmony township</c:v>
                </c:pt>
                <c:pt idx="2">
                  <c:v>Pohatcong township</c:v>
                </c:pt>
                <c:pt idx="3">
                  <c:v>Independence township</c:v>
                </c:pt>
                <c:pt idx="4">
                  <c:v>Washington township</c:v>
                </c:pt>
                <c:pt idx="5">
                  <c:v>Phillipsburg town</c:v>
                </c:pt>
                <c:pt idx="6">
                  <c:v>Hardwick township</c:v>
                </c:pt>
                <c:pt idx="7">
                  <c:v>Franklin township</c:v>
                </c:pt>
                <c:pt idx="8">
                  <c:v>Oxford township</c:v>
                </c:pt>
                <c:pt idx="9">
                  <c:v>Mansfield township</c:v>
                </c:pt>
              </c:strCache>
            </c:strRef>
          </c:cat>
          <c:val>
            <c:numRef>
              <c:f>Sheet1!$C$2:$C$11</c:f>
              <c:numCache>
                <c:formatCode>0.00%</c:formatCode>
                <c:ptCount val="10"/>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8">
                  <c:v>5329</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8">
                  <c:v>3342</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7" formatCode="0.00%">
                  <c:v>0.85950000000000004</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7" formatCode="0.00%">
                  <c:v>0.70320000000000005</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11">
                  <c:v>0.93500000000000005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4">
                  <c:v>0.92200000000000004</c:v>
                </c:pt>
                <c:pt idx="5">
                  <c:v>0.92200000000000004</c:v>
                </c:pt>
                <c:pt idx="6">
                  <c:v>0.92400000000000004</c:v>
                </c:pt>
                <c:pt idx="7">
                  <c:v>0.92700000000000005</c:v>
                </c:pt>
                <c:pt idx="8">
                  <c:v>0.92900000000000005</c:v>
                </c:pt>
                <c:pt idx="9">
                  <c:v>0.93100000000000005</c:v>
                </c:pt>
                <c:pt idx="10">
                  <c:v>0.93300000000000005</c:v>
                </c:pt>
                <c:pt idx="12">
                  <c:v>0.93600000000000005</c:v>
                </c:pt>
                <c:pt idx="13">
                  <c:v>0.93799999999999994</c:v>
                </c:pt>
                <c:pt idx="14">
                  <c:v>0.94099999999999995</c:v>
                </c:pt>
                <c:pt idx="15">
                  <c:v>0.94399999999999995</c:v>
                </c:pt>
                <c:pt idx="16">
                  <c:v>0.94399999999999995</c:v>
                </c:pt>
                <c:pt idx="17">
                  <c:v>0.94499999999999995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76"/>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0.93799999999999994</c:v>
                </c:pt>
                <c:pt idx="1">
                  <c:v>0.92700000000000005</c:v>
                </c:pt>
                <c:pt idx="2">
                  <c:v>0.95599999999999996</c:v>
                </c:pt>
                <c:pt idx="3">
                  <c:v>0.94499999999999995</c:v>
                </c:pt>
                <c:pt idx="4">
                  <c:v>0.93799999999999994</c:v>
                </c:pt>
                <c:pt idx="5">
                  <c:v>0.93500000000000005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2">
                  <c:v>43</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3">
                  <c:v>85</c:v>
                </c:pt>
                <c:pt idx="4">
                  <c:v>132</c:v>
                </c:pt>
                <c:pt idx="5">
                  <c:v>148</c:v>
                </c:pt>
                <c:pt idx="6">
                  <c:v>149</c:v>
                </c:pt>
                <c:pt idx="7">
                  <c:v>189</c:v>
                </c:pt>
                <c:pt idx="8">
                  <c:v>204</c:v>
                </c:pt>
                <c:pt idx="9">
                  <c:v>210</c:v>
                </c:pt>
                <c:pt idx="10">
                  <c:v>308</c:v>
                </c:pt>
                <c:pt idx="11">
                  <c:v>323</c:v>
                </c:pt>
                <c:pt idx="12">
                  <c:v>328</c:v>
                </c:pt>
                <c:pt idx="13">
                  <c:v>336</c:v>
                </c:pt>
                <c:pt idx="14">
                  <c:v>403</c:v>
                </c:pt>
                <c:pt idx="15">
                  <c:v>441</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Warren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4.2999999999999997E-2</c:v>
                </c:pt>
                <c:pt idx="1">
                  <c:v>0.04</c:v>
                </c:pt>
                <c:pt idx="2">
                  <c:v>3.7999999999999999E-2</c:v>
                </c:pt>
                <c:pt idx="3">
                  <c:v>3.1E-2</c:v>
                </c:pt>
                <c:pt idx="4">
                  <c:v>2.9000000000000001E-2</c:v>
                </c:pt>
                <c:pt idx="5">
                  <c:v>3.3000000000000002E-2</c:v>
                </c:pt>
                <c:pt idx="6">
                  <c:v>3.4000000000000002E-2</c:v>
                </c:pt>
                <c:pt idx="7">
                  <c:v>3.3000000000000002E-2</c:v>
                </c:pt>
                <c:pt idx="8">
                  <c:v>2.3E-2</c:v>
                </c:pt>
                <c:pt idx="9">
                  <c:v>2.4E-2</c:v>
                </c:pt>
                <c:pt idx="10">
                  <c:v>2.5000000000000001E-2</c:v>
                </c:pt>
                <c:pt idx="11" formatCode="0.00%">
                  <c:v>2.7E-2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4">
                  <c:v>0.03</c:v>
                </c:pt>
                <c:pt idx="5">
                  <c:v>3.1E-2</c:v>
                </c:pt>
                <c:pt idx="7">
                  <c:v>3.2000000000000001E-2</c:v>
                </c:pt>
                <c:pt idx="8">
                  <c:v>3.3500000000000002E-2</c:v>
                </c:pt>
                <c:pt idx="9">
                  <c:v>3.4000000000000002E-2</c:v>
                </c:pt>
                <c:pt idx="10">
                  <c:v>3.4000000000000002E-2</c:v>
                </c:pt>
                <c:pt idx="11">
                  <c:v>3.5000000000000003E-2</c:v>
                </c:pt>
                <c:pt idx="12">
                  <c:v>3.7499999999999999E-2</c:v>
                </c:pt>
                <c:pt idx="13">
                  <c:v>3.85E-2</c:v>
                </c:pt>
                <c:pt idx="14">
                  <c:v>3.9E-2</c:v>
                </c:pt>
                <c:pt idx="15">
                  <c:v>4.4999999999999998E-2</c:v>
                </c:pt>
                <c:pt idx="16">
                  <c:v>4.65E-2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6" formatCode="0.0">
                  <c:v>3.2000000000000001E-2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71497354794305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4">
                  <c:v>7.8090400000000004E-2</c:v>
                </c:pt>
                <c:pt idx="5">
                  <c:v>7.6357599999999998E-2</c:v>
                </c:pt>
                <c:pt idx="6">
                  <c:v>7.0121699999999995E-2</c:v>
                </c:pt>
                <c:pt idx="7">
                  <c:v>6.6516500000000006E-2</c:v>
                </c:pt>
                <c:pt idx="8">
                  <c:v>5.8640900000000003E-2</c:v>
                </c:pt>
                <c:pt idx="9">
                  <c:v>5.8384100000000001E-2</c:v>
                </c:pt>
                <c:pt idx="10">
                  <c:v>5.6744000000000003E-2</c:v>
                </c:pt>
                <c:pt idx="12">
                  <c:v>4.9820900000000001E-2</c:v>
                </c:pt>
                <c:pt idx="13">
                  <c:v>4.9411900000000002E-2</c:v>
                </c:pt>
                <c:pt idx="14">
                  <c:v>4.8206499999999999E-2</c:v>
                </c:pt>
                <c:pt idx="15">
                  <c:v>4.68019E-2</c:v>
                </c:pt>
                <c:pt idx="16">
                  <c:v>4.1471300000000003E-2</c:v>
                </c:pt>
                <c:pt idx="17">
                  <c:v>3.8594900000000001E-2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11" formatCode="0.0%">
                  <c:v>5.34146E-2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4.9799099999999999E-2</c:v>
                </c:pt>
                <c:pt idx="1">
                  <c:v>3.6602500000000003E-2</c:v>
                </c:pt>
                <c:pt idx="2">
                  <c:v>2.8504399999999999E-2</c:v>
                </c:pt>
                <c:pt idx="3">
                  <c:v>4.2222599999999999E-2</c:v>
                </c:pt>
                <c:pt idx="4">
                  <c:v>5.34146E-2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682607050037711"/>
          <c:y val="0"/>
          <c:w val="0.86476148517188511"/>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Hackettstown Public School District</c:v>
                </c:pt>
                <c:pt idx="1">
                  <c:v>Warren Hills Regional School District</c:v>
                </c:pt>
                <c:pt idx="2">
                  <c:v>Phillipsburg School District</c:v>
                </c:pt>
                <c:pt idx="3">
                  <c:v>North Warren Regional School District</c:v>
                </c:pt>
                <c:pt idx="4">
                  <c:v>Belvidere School District</c:v>
                </c:pt>
                <c:pt idx="5">
                  <c:v>Warren County Vocational Technical School</c:v>
                </c:pt>
              </c:strCache>
            </c:strRef>
          </c:cat>
          <c:val>
            <c:numRef>
              <c:f>Sheet1!$B$2:$B$7</c:f>
              <c:numCache>
                <c:formatCode>0%</c:formatCode>
                <c:ptCount val="6"/>
                <c:pt idx="0">
                  <c:v>86.6</c:v>
                </c:pt>
                <c:pt idx="1">
                  <c:v>90.7</c:v>
                </c:pt>
                <c:pt idx="2">
                  <c:v>91.9</c:v>
                </c:pt>
                <c:pt idx="3">
                  <c:v>95.8</c:v>
                </c:pt>
                <c:pt idx="4">
                  <c:v>95.9</c:v>
                </c:pt>
                <c:pt idx="5">
                  <c:v>98</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Sheet1!$A$2:$A$7</c:f>
              <c:strCache>
                <c:ptCount val="6"/>
                <c:pt idx="0">
                  <c:v>Hackettstown Public School District</c:v>
                </c:pt>
                <c:pt idx="1">
                  <c:v>Warren Hills Regional School District</c:v>
                </c:pt>
                <c:pt idx="2">
                  <c:v>Phillipsburg School District</c:v>
                </c:pt>
                <c:pt idx="3">
                  <c:v>North Warren Regional School District</c:v>
                </c:pt>
                <c:pt idx="4">
                  <c:v>Belvidere School District</c:v>
                </c:pt>
                <c:pt idx="5">
                  <c:v>Warren County Vocational Technical School</c:v>
                </c:pt>
              </c:strCache>
            </c:strRef>
          </c:cat>
          <c:val>
            <c:numRef>
              <c:f>Sheet1!$C$2:$C$7</c:f>
              <c:numCache>
                <c:formatCode>0%</c:formatCode>
                <c:ptCount val="6"/>
                <c:pt idx="0">
                  <c:v>90.9</c:v>
                </c:pt>
                <c:pt idx="1">
                  <c:v>90.9</c:v>
                </c:pt>
                <c:pt idx="2">
                  <c:v>90.9</c:v>
                </c:pt>
                <c:pt idx="3">
                  <c:v>90.9</c:v>
                </c:pt>
                <c:pt idx="4">
                  <c:v>90.9</c:v>
                </c:pt>
                <c:pt idx="5">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3939051440452557"/>
          <c:y val="0.8483498205761143"/>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0.879</c:v>
                </c:pt>
                <c:pt idx="1">
                  <c:v>0.85899999999999999</c:v>
                </c:pt>
                <c:pt idx="2">
                  <c:v>0.89300000000000002</c:v>
                </c:pt>
                <c:pt idx="3">
                  <c:v>0.88200000000000001</c:v>
                </c:pt>
                <c:pt idx="4">
                  <c:v>0.91200000000000003</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4">
                  <c:v>0.90200000000000002</c:v>
                </c:pt>
                <c:pt idx="5">
                  <c:v>0.90300000000000002</c:v>
                </c:pt>
                <c:pt idx="6">
                  <c:v>0.90700000000000003</c:v>
                </c:pt>
                <c:pt idx="7">
                  <c:v>0.90800000000000003</c:v>
                </c:pt>
                <c:pt idx="8" formatCode="General">
                  <c:v>0.90800000000000003</c:v>
                </c:pt>
                <c:pt idx="10">
                  <c:v>0.91300000000000003</c:v>
                </c:pt>
                <c:pt idx="11">
                  <c:v>0.92600000000000005</c:v>
                </c:pt>
                <c:pt idx="12">
                  <c:v>0.92900000000000005</c:v>
                </c:pt>
                <c:pt idx="13">
                  <c:v>0.93300000000000005</c:v>
                </c:pt>
                <c:pt idx="14">
                  <c:v>0.93799999999999994</c:v>
                </c:pt>
                <c:pt idx="15">
                  <c:v>0.93899999999999995</c:v>
                </c:pt>
                <c:pt idx="16">
                  <c:v>0.94099999999999995</c:v>
                </c:pt>
                <c:pt idx="17">
                  <c:v>0.94199999999999995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9">
                  <c:v>0.91200000000000003</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5">
                  <c:v>71.400000000000006</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4.8072059174421367E-2"/>
                  <c:y val="-0.51917542116518556"/>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0</c:v>
                </c:pt>
                <c:pt idx="1">
                  <c:v>14</c:v>
                </c:pt>
                <c:pt idx="2">
                  <c:v>13</c:v>
                </c:pt>
                <c:pt idx="3">
                  <c:v>48</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tx>
                <c:rich>
                  <a:bodyPr/>
                  <a:lstStyle/>
                  <a:p>
                    <a:fld id="{E888A72E-0571-4B26-8CC1-50E62C57F910}" type="CATEGORYNAME">
                      <a:rPr lang="en-US" dirty="0"/>
                      <a:pPr/>
                      <a:t>[CATEGORY NAME]</a:t>
                    </a:fld>
                    <a:r>
                      <a:rPr lang="en-US" baseline="0" dirty="0"/>
                      <a:t>, </a:t>
                    </a:r>
                    <a:fld id="{5E3A96CE-A312-44EF-8EEA-3C11D1E35E4D}" type="VALUE">
                      <a:rPr lang="en-US" baseline="0" dirty="0"/>
                      <a:pPr/>
                      <a:t>[VALUE]</a:t>
                    </a:fld>
                    <a:r>
                      <a:rPr lang="en-US" baseline="0" dirty="0"/>
                      <a:t>, 14%</a:t>
                    </a:r>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1.509030740481942E-2"/>
                  <c:y val="-4.1685634787295067E-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146</c:v>
                </c:pt>
                <c:pt idx="1">
                  <c:v>824</c:v>
                </c:pt>
                <c:pt idx="2">
                  <c:v>42</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4">
                  <c:v>3.0266000000000002</c:v>
                </c:pt>
                <c:pt idx="5">
                  <c:v>3.0364800000000001</c:v>
                </c:pt>
                <c:pt idx="6">
                  <c:v>3.10765</c:v>
                </c:pt>
                <c:pt idx="7">
                  <c:v>4.0572600000000003</c:v>
                </c:pt>
                <c:pt idx="8">
                  <c:v>4.1986100000000004</c:v>
                </c:pt>
                <c:pt idx="9">
                  <c:v>4.3699000000000003</c:v>
                </c:pt>
                <c:pt idx="10">
                  <c:v>4.50047</c:v>
                </c:pt>
                <c:pt idx="11">
                  <c:v>4.5079399999999996</c:v>
                </c:pt>
                <c:pt idx="12">
                  <c:v>4.6536299999999997</c:v>
                </c:pt>
                <c:pt idx="14">
                  <c:v>6.8001699999999996</c:v>
                </c:pt>
                <c:pt idx="15">
                  <c:v>6.8345599999999997</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13">
                  <c:v>5.34</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1990206692913389"/>
          <c:y val="0.87893986242298117"/>
          <c:w val="0.11983046259842517"/>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Warren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6.3370199999999999</c:v>
                </c:pt>
                <c:pt idx="1">
                  <c:v>8.3109000000000002</c:v>
                </c:pt>
                <c:pt idx="2">
                  <c:v>7.5271400000000002</c:v>
                </c:pt>
                <c:pt idx="3">
                  <c:v>8.6473700000000004</c:v>
                </c:pt>
                <c:pt idx="4">
                  <c:v>5.3</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1">
                  <c:v>15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1">
                  <c:v>89</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9.1999999999999993</c:v>
                </c:pt>
                <c:pt idx="1">
                  <c:v>9.6</c:v>
                </c:pt>
                <c:pt idx="2">
                  <c:v>9.5</c:v>
                </c:pt>
                <c:pt idx="3">
                  <c:v>9.4</c:v>
                </c:pt>
                <c:pt idx="4">
                  <c:v>9.2781943497999997</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8">
                  <c:v>9.3000000000000007</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4">
                  <c:v>10.081750312</c:v>
                </c:pt>
                <c:pt idx="5">
                  <c:v>10.067479321</c:v>
                </c:pt>
                <c:pt idx="6">
                  <c:v>9.7470326207000006</c:v>
                </c:pt>
                <c:pt idx="7">
                  <c:v>9.6957458912999996</c:v>
                </c:pt>
                <c:pt idx="9">
                  <c:v>9.0712989814</c:v>
                </c:pt>
                <c:pt idx="10">
                  <c:v>9.0073918830000004</c:v>
                </c:pt>
                <c:pt idx="11">
                  <c:v>8.5312004586000008</c:v>
                </c:pt>
                <c:pt idx="12">
                  <c:v>8.5164765914</c:v>
                </c:pt>
                <c:pt idx="13">
                  <c:v>8.2146456482999994</c:v>
                </c:pt>
                <c:pt idx="14">
                  <c:v>8.0699461962000001</c:v>
                </c:pt>
                <c:pt idx="15">
                  <c:v>7.9319822655000003</c:v>
                </c:pt>
                <c:pt idx="16">
                  <c:v>7.8091698067999999</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3510673634893058"/>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3" formatCode="#,##0">
                  <c:v>1222</c:v>
                </c:pt>
                <c:pt idx="4" formatCode="#,##0">
                  <c:v>1364</c:v>
                </c:pt>
                <c:pt idx="5" formatCode="#,##0">
                  <c:v>1771</c:v>
                </c:pt>
                <c:pt idx="6" formatCode="#,##0">
                  <c:v>1947</c:v>
                </c:pt>
                <c:pt idx="7" formatCode="#,##0">
                  <c:v>2020</c:v>
                </c:pt>
                <c:pt idx="8" formatCode="#,##0">
                  <c:v>2034</c:v>
                </c:pt>
                <c:pt idx="9" formatCode="#,##0">
                  <c:v>2455</c:v>
                </c:pt>
                <c:pt idx="10">
                  <c:v>2492</c:v>
                </c:pt>
                <c:pt idx="11" formatCode="#,##0">
                  <c:v>2748</c:v>
                </c:pt>
                <c:pt idx="12" formatCode="#,##0">
                  <c:v>3377</c:v>
                </c:pt>
                <c:pt idx="13" formatCode="#,##0">
                  <c:v>3557</c:v>
                </c:pt>
                <c:pt idx="14" formatCode="#,##0">
                  <c:v>3596</c:v>
                </c:pt>
                <c:pt idx="15" formatCode="#,##0">
                  <c:v>3730</c:v>
                </c:pt>
                <c:pt idx="16" formatCode="#,##0">
                  <c:v>4096</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2">
                  <c:v>1210</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1175</c:v>
                </c:pt>
                <c:pt idx="1">
                  <c:v>1204</c:v>
                </c:pt>
                <c:pt idx="2">
                  <c:v>1225</c:v>
                </c:pt>
                <c:pt idx="3">
                  <c:v>1311</c:v>
                </c:pt>
                <c:pt idx="4">
                  <c:v>1210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0.12029713448833861"/>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11027309164993931"/>
                  <c:y val="-5.390624668391691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6529285398009219"/>
                  <c:y val="-0.1359374916377035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3.0164390388409727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5.614204880303611E-2"/>
                  <c:y val="-0.1097192353765234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6.7796167893776654E-2"/>
                  <c:y val="-6.79687458188517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Cyber Harassment</c:v>
                </c:pt>
                <c:pt idx="6">
                  <c:v>Other</c:v>
                </c:pt>
              </c:strCache>
            </c:strRef>
          </c:cat>
          <c:val>
            <c:numRef>
              <c:f>Sheet1!$B$2:$B$8</c:f>
              <c:numCache>
                <c:formatCode>General</c:formatCode>
                <c:ptCount val="7"/>
                <c:pt idx="0">
                  <c:v>801</c:v>
                </c:pt>
                <c:pt idx="1">
                  <c:v>371</c:v>
                </c:pt>
                <c:pt idx="2">
                  <c:v>51</c:v>
                </c:pt>
                <c:pt idx="3">
                  <c:v>28</c:v>
                </c:pt>
                <c:pt idx="4" formatCode="#,##0">
                  <c:v>25</c:v>
                </c:pt>
                <c:pt idx="5">
                  <c:v>6</c:v>
                </c:pt>
                <c:pt idx="6">
                  <c:v>18</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8">
                  <c:v>71233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8">
                  <c:v>51365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62090</c:v>
                </c:pt>
                <c:pt idx="1">
                  <c:v>71701</c:v>
                </c:pt>
                <c:pt idx="2">
                  <c:v>71622</c:v>
                </c:pt>
                <c:pt idx="3">
                  <c:v>71126</c:v>
                </c:pt>
                <c:pt idx="4">
                  <c:v>71233</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50358</c:v>
                </c:pt>
                <c:pt idx="1">
                  <c:v>47023</c:v>
                </c:pt>
                <c:pt idx="2">
                  <c:v>54780</c:v>
                </c:pt>
                <c:pt idx="3">
                  <c:v>53876</c:v>
                </c:pt>
                <c:pt idx="4">
                  <c:v>51365</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4">
                  <c:v>148</c:v>
                </c:pt>
                <c:pt idx="6">
                  <c:v>233</c:v>
                </c:pt>
                <c:pt idx="7">
                  <c:v>235</c:v>
                </c:pt>
                <c:pt idx="8">
                  <c:v>246</c:v>
                </c:pt>
                <c:pt idx="9">
                  <c:v>287</c:v>
                </c:pt>
                <c:pt idx="10">
                  <c:v>306</c:v>
                </c:pt>
                <c:pt idx="11">
                  <c:v>353</c:v>
                </c:pt>
                <c:pt idx="12">
                  <c:v>377</c:v>
                </c:pt>
                <c:pt idx="13">
                  <c:v>385</c:v>
                </c:pt>
                <c:pt idx="14">
                  <c:v>397</c:v>
                </c:pt>
                <c:pt idx="15">
                  <c:v>410</c:v>
                </c:pt>
                <c:pt idx="16">
                  <c:v>465</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5">
                  <c:v>157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30</c:v>
                </c:pt>
                <c:pt idx="1">
                  <c:v>20</c:v>
                </c:pt>
                <c:pt idx="2">
                  <c:v>36</c:v>
                </c:pt>
                <c:pt idx="3">
                  <c:v>28</c:v>
                </c:pt>
                <c:pt idx="4">
                  <c:v>30</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0.105651105651106</c:v>
                </c:pt>
                <c:pt idx="4">
                  <c:v>5.6716417910447799E-2</c:v>
                </c:pt>
                <c:pt idx="5">
                  <c:v>-6.7901234567901203E-2</c:v>
                </c:pt>
                <c:pt idx="6">
                  <c:v>-7.7419354838709695E-2</c:v>
                </c:pt>
                <c:pt idx="7">
                  <c:v>-0.107142857142857</c:v>
                </c:pt>
                <c:pt idx="8">
                  <c:v>-0.12</c:v>
                </c:pt>
                <c:pt idx="9">
                  <c:v>-0.125</c:v>
                </c:pt>
                <c:pt idx="10">
                  <c:v>-0.13218390804597699</c:v>
                </c:pt>
                <c:pt idx="11">
                  <c:v>-0.15454545454545501</c:v>
                </c:pt>
                <c:pt idx="12">
                  <c:v>-0.17716535433070901</c:v>
                </c:pt>
                <c:pt idx="13">
                  <c:v>-0.19323671497584499</c:v>
                </c:pt>
                <c:pt idx="14">
                  <c:v>-0.20909090909090899</c:v>
                </c:pt>
                <c:pt idx="15">
                  <c:v>-0.21379310344827601</c:v>
                </c:pt>
                <c:pt idx="16">
                  <c:v>-0.217391304347826</c:v>
                </c:pt>
                <c:pt idx="17">
                  <c:v>-0.23140495867768601</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3">
                  <c:v>7.1428571428571397E-2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Warren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4.6875E-2"/>
                  <c:y val="0.128906242070236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0.39</c:v>
                </c:pt>
                <c:pt idx="1">
                  <c:v>0.37</c:v>
                </c:pt>
                <c:pt idx="2">
                  <c:v>7.0000000000000007E-2</c:v>
                </c:pt>
                <c:pt idx="3">
                  <c:v>0.04</c:v>
                </c:pt>
                <c:pt idx="4">
                  <c:v>0.05</c:v>
                </c:pt>
                <c:pt idx="5">
                  <c:v>0.05</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0</c:v>
                </c:pt>
                <c:pt idx="1">
                  <c:v>0</c:v>
                </c:pt>
                <c:pt idx="2">
                  <c:v>1</c:v>
                </c:pt>
                <c:pt idx="3">
                  <c:v>0</c:v>
                </c:pt>
                <c:pt idx="4">
                  <c:v>0</c:v>
                </c:pt>
                <c:pt idx="5">
                  <c:v>0</c:v>
                </c:pt>
                <c:pt idx="6">
                  <c:v>1</c:v>
                </c:pt>
                <c:pt idx="7">
                  <c:v>0</c:v>
                </c:pt>
                <c:pt idx="8">
                  <c:v>1</c:v>
                </c:pt>
                <c:pt idx="9">
                  <c:v>2</c:v>
                </c:pt>
                <c:pt idx="10">
                  <c:v>1</c:v>
                </c:pt>
                <c:pt idx="11">
                  <c:v>1</c:v>
                </c:pt>
                <c:pt idx="12">
                  <c:v>1</c:v>
                </c:pt>
                <c:pt idx="13">
                  <c:v>0</c:v>
                </c:pt>
                <c:pt idx="14">
                  <c:v>1</c:v>
                </c:pt>
                <c:pt idx="15">
                  <c:v>1</c:v>
                </c:pt>
                <c:pt idx="16">
                  <c:v>0</c:v>
                </c:pt>
                <c:pt idx="17">
                  <c:v>1</c:v>
                </c:pt>
                <c:pt idx="18">
                  <c:v>0</c:v>
                </c:pt>
                <c:pt idx="19">
                  <c:v>1</c:v>
                </c:pt>
                <c:pt idx="20">
                  <c:v>1</c:v>
                </c:pt>
                <c:pt idx="21">
                  <c:v>2</c:v>
                </c:pt>
                <c:pt idx="22">
                  <c:v>0</c:v>
                </c:pt>
                <c:pt idx="23">
                  <c:v>0</c:v>
                </c:pt>
                <c:pt idx="24">
                  <c:v>1</c:v>
                </c:pt>
                <c:pt idx="25">
                  <c:v>2</c:v>
                </c:pt>
                <c:pt idx="26">
                  <c:v>1</c:v>
                </c:pt>
                <c:pt idx="27">
                  <c:v>0</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4">
                  <c:v>0.107</c:v>
                </c:pt>
                <c:pt idx="5">
                  <c:v>0.112</c:v>
                </c:pt>
                <c:pt idx="6">
                  <c:v>0.112</c:v>
                </c:pt>
                <c:pt idx="7">
                  <c:v>0.123</c:v>
                </c:pt>
                <c:pt idx="8">
                  <c:v>0.125</c:v>
                </c:pt>
                <c:pt idx="9">
                  <c:v>0.127</c:v>
                </c:pt>
                <c:pt idx="10">
                  <c:v>0.13300000000000001</c:v>
                </c:pt>
                <c:pt idx="11">
                  <c:v>0.13600000000000001</c:v>
                </c:pt>
                <c:pt idx="12">
                  <c:v>0.14099999999999999</c:v>
                </c:pt>
                <c:pt idx="13">
                  <c:v>0.14499999999999999</c:v>
                </c:pt>
                <c:pt idx="14">
                  <c:v>0.15</c:v>
                </c:pt>
                <c:pt idx="15">
                  <c:v>0.151</c:v>
                </c:pt>
                <c:pt idx="16">
                  <c:v>0.153</c:v>
                </c:pt>
                <c:pt idx="17">
                  <c:v>0.153</c:v>
                </c:pt>
                <c:pt idx="18">
                  <c:v>0.187</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19">
                  <c:v>0.19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0.107</c:v>
                </c:pt>
                <c:pt idx="1">
                  <c:v>0.12</c:v>
                </c:pt>
                <c:pt idx="2">
                  <c:v>0.14499999999999999</c:v>
                </c:pt>
                <c:pt idx="3">
                  <c:v>0.22</c:v>
                </c:pt>
                <c:pt idx="4">
                  <c:v>0.19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0.222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0.15</c:v>
                </c:pt>
                <c:pt idx="1">
                  <c:v>0.247</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4">
                  <c:v>0.14599999999999999</c:v>
                </c:pt>
                <c:pt idx="6">
                  <c:v>0.14799999999999999</c:v>
                </c:pt>
                <c:pt idx="7">
                  <c:v>0.14899999999999999</c:v>
                </c:pt>
                <c:pt idx="8">
                  <c:v>0.157</c:v>
                </c:pt>
                <c:pt idx="9">
                  <c:v>0.16</c:v>
                </c:pt>
                <c:pt idx="10">
                  <c:v>0.16500000000000001</c:v>
                </c:pt>
                <c:pt idx="11">
                  <c:v>0.16700000000000001</c:v>
                </c:pt>
                <c:pt idx="12">
                  <c:v>0.17299999999999999</c:v>
                </c:pt>
                <c:pt idx="13">
                  <c:v>0.17299999999999999</c:v>
                </c:pt>
                <c:pt idx="14">
                  <c:v>0.17899999999999999</c:v>
                </c:pt>
                <c:pt idx="15">
                  <c:v>0.184</c:v>
                </c:pt>
                <c:pt idx="16">
                  <c:v>0.186</c:v>
                </c:pt>
                <c:pt idx="17">
                  <c:v>0.187</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5">
                  <c:v>0.14599999999999999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0.14899999999999999</c:v>
                </c:pt>
                <c:pt idx="1">
                  <c:v>0.14299999999999999</c:v>
                </c:pt>
                <c:pt idx="2">
                  <c:v>0.13600000000000001</c:v>
                </c:pt>
                <c:pt idx="3">
                  <c:v>0.16500000000000001</c:v>
                </c:pt>
                <c:pt idx="4">
                  <c:v>0.14599999999999999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0.14199999999999999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0.121</c:v>
                </c:pt>
                <c:pt idx="1">
                  <c:v>0.192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2">
                  <c:v>9.1</c:v>
                </c:pt>
                <c:pt idx="13">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4">
                  <c:v>9.4</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393294783464566"/>
          <c:y val="0.91978137796620474"/>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2">
                  <c:v>2934</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2">
                  <c:v>2893</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3">
                  <c:v>121</c:v>
                </c:pt>
                <c:pt idx="4">
                  <c:v>153</c:v>
                </c:pt>
                <c:pt idx="5">
                  <c:v>190</c:v>
                </c:pt>
                <c:pt idx="6">
                  <c:v>312</c:v>
                </c:pt>
                <c:pt idx="7">
                  <c:v>346</c:v>
                </c:pt>
                <c:pt idx="8">
                  <c:v>374</c:v>
                </c:pt>
                <c:pt idx="9">
                  <c:v>394</c:v>
                </c:pt>
                <c:pt idx="10">
                  <c:v>511</c:v>
                </c:pt>
                <c:pt idx="11">
                  <c:v>582</c:v>
                </c:pt>
                <c:pt idx="12">
                  <c:v>657</c:v>
                </c:pt>
                <c:pt idx="13">
                  <c:v>760</c:v>
                </c:pt>
                <c:pt idx="14">
                  <c:v>784</c:v>
                </c:pt>
                <c:pt idx="15">
                  <c:v>843</c:v>
                </c:pt>
                <c:pt idx="16">
                  <c:v>872</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2">
                  <c:v>96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3">
                  <c:v>146</c:v>
                </c:pt>
                <c:pt idx="4">
                  <c:v>184</c:v>
                </c:pt>
                <c:pt idx="5">
                  <c:v>193</c:v>
                </c:pt>
                <c:pt idx="6">
                  <c:v>408</c:v>
                </c:pt>
                <c:pt idx="7">
                  <c:v>448</c:v>
                </c:pt>
                <c:pt idx="8">
                  <c:v>475</c:v>
                </c:pt>
                <c:pt idx="9">
                  <c:v>496</c:v>
                </c:pt>
                <c:pt idx="10">
                  <c:v>582</c:v>
                </c:pt>
                <c:pt idx="11">
                  <c:v>754</c:v>
                </c:pt>
                <c:pt idx="12">
                  <c:v>756</c:v>
                </c:pt>
                <c:pt idx="13">
                  <c:v>768</c:v>
                </c:pt>
                <c:pt idx="14">
                  <c:v>772</c:v>
                </c:pt>
                <c:pt idx="15">
                  <c:v>892</c:v>
                </c:pt>
                <c:pt idx="16">
                  <c:v>902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2">
                  <c:v>145</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163</c:v>
                </c:pt>
                <c:pt idx="1">
                  <c:v>145</c:v>
                </c:pt>
                <c:pt idx="2">
                  <c:v>147</c:v>
                </c:pt>
                <c:pt idx="3">
                  <c:v>148</c:v>
                </c:pt>
                <c:pt idx="4">
                  <c:v>145</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4">
                  <c:v>1.2E-2</c:v>
                </c:pt>
                <c:pt idx="5" formatCode="General">
                  <c:v>1.2999999999999999E-2</c:v>
                </c:pt>
                <c:pt idx="6">
                  <c:v>1.2999999999999999E-2</c:v>
                </c:pt>
                <c:pt idx="7">
                  <c:v>1.4E-2</c:v>
                </c:pt>
                <c:pt idx="8">
                  <c:v>1.6E-2</c:v>
                </c:pt>
                <c:pt idx="9">
                  <c:v>1.7000000000000001E-2</c:v>
                </c:pt>
                <c:pt idx="10">
                  <c:v>1.9E-2</c:v>
                </c:pt>
                <c:pt idx="11">
                  <c:v>2.1000000000000001E-2</c:v>
                </c:pt>
                <c:pt idx="12">
                  <c:v>2.1999999999999999E-2</c:v>
                </c:pt>
                <c:pt idx="13">
                  <c:v>2.1999999999999999E-2</c:v>
                </c:pt>
                <c:pt idx="14">
                  <c:v>2.5000000000000001E-2</c:v>
                </c:pt>
                <c:pt idx="15">
                  <c:v>2.9000000000000001E-2</c:v>
                </c:pt>
                <c:pt idx="17">
                  <c:v>3.5000000000000003E-2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16">
                  <c:v>3.3000000000000002E-2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1471412151465881"/>
          <c:y val="0.87545389326334211"/>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5">
                  <c:v>190</c:v>
                </c:pt>
                <c:pt idx="6">
                  <c:v>272</c:v>
                </c:pt>
                <c:pt idx="7">
                  <c:v>278</c:v>
                </c:pt>
                <c:pt idx="8">
                  <c:v>280</c:v>
                </c:pt>
                <c:pt idx="9">
                  <c:v>327</c:v>
                </c:pt>
                <c:pt idx="10">
                  <c:v>345</c:v>
                </c:pt>
                <c:pt idx="11">
                  <c:v>394</c:v>
                </c:pt>
                <c:pt idx="12">
                  <c:v>411</c:v>
                </c:pt>
                <c:pt idx="13">
                  <c:v>472</c:v>
                </c:pt>
                <c:pt idx="14">
                  <c:v>520</c:v>
                </c:pt>
                <c:pt idx="15">
                  <c:v>538</c:v>
                </c:pt>
                <c:pt idx="16">
                  <c:v>548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4" formatCode="0%">
                  <c:v>170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4">
                  <c:v>604</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4">
                  <c:v>604</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34</c:v>
                </c:pt>
                <c:pt idx="1">
                  <c:v>24</c:v>
                </c:pt>
                <c:pt idx="2">
                  <c:v>26</c:v>
                </c:pt>
                <c:pt idx="3">
                  <c:v>21</c:v>
                </c:pt>
                <c:pt idx="4">
                  <c:v>14</c:v>
                </c:pt>
                <c:pt idx="5">
                  <c:v>20</c:v>
                </c:pt>
                <c:pt idx="6">
                  <c:v>23</c:v>
                </c:pt>
                <c:pt idx="7">
                  <c:v>18</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62</c:v>
                </c:pt>
                <c:pt idx="1">
                  <c:v>65</c:v>
                </c:pt>
                <c:pt idx="2">
                  <c:v>61</c:v>
                </c:pt>
                <c:pt idx="3">
                  <c:v>58</c:v>
                </c:pt>
                <c:pt idx="4">
                  <c:v>28</c:v>
                </c:pt>
                <c:pt idx="7">
                  <c:v>12</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3">
                  <c:v>660</c:v>
                </c:pt>
                <c:pt idx="4">
                  <c:v>748</c:v>
                </c:pt>
                <c:pt idx="5" formatCode="#,##0">
                  <c:v>983</c:v>
                </c:pt>
                <c:pt idx="6" formatCode="#,##0">
                  <c:v>985</c:v>
                </c:pt>
                <c:pt idx="7" formatCode="#,##0">
                  <c:v>1117</c:v>
                </c:pt>
                <c:pt idx="8" formatCode="#,##0">
                  <c:v>1713</c:v>
                </c:pt>
                <c:pt idx="9" formatCode="#,##0">
                  <c:v>1728</c:v>
                </c:pt>
                <c:pt idx="10" formatCode="#,##0">
                  <c:v>2011</c:v>
                </c:pt>
                <c:pt idx="11" formatCode="#,##0">
                  <c:v>2047</c:v>
                </c:pt>
                <c:pt idx="12" formatCode="#,##0">
                  <c:v>2718</c:v>
                </c:pt>
                <c:pt idx="13">
                  <c:v>2767</c:v>
                </c:pt>
                <c:pt idx="14" formatCode="#,##0">
                  <c:v>2912</c:v>
                </c:pt>
                <c:pt idx="15" formatCode="#,##0">
                  <c:v>2998</c:v>
                </c:pt>
                <c:pt idx="16" formatCode="#,##0">
                  <c:v>3015</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2">
                  <c:v>627</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9">
                  <c:v>4.87</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0.42737</cdr:x>
      <cdr:y>0.77851</cdr:y>
    </cdr:from>
    <cdr:to>
      <cdr:x>0.58157</cdr:x>
      <cdr:y>0.81418</cdr:y>
    </cdr:to>
    <cdr:sp macro="" textlink="">
      <cdr:nvSpPr>
        <cdr:cNvPr id="2" name="TextBox 5"/>
        <cdr:cNvSpPr txBox="1"/>
      </cdr:nvSpPr>
      <cdr:spPr>
        <a:xfrm xmlns:a="http://schemas.openxmlformats.org/drawingml/2006/main">
          <a:off x="2596837" y="5038355"/>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jhcare.org/broadway-respite-home-care-services/" TargetMode="External"/><Relationship Id="rId3" Type="http://schemas.openxmlformats.org/officeDocument/2006/relationships/hyperlink" Target="http://www.tricountyresourcenet.org/" TargetMode="External"/><Relationship Id="rId7" Type="http://schemas.openxmlformats.org/officeDocument/2006/relationships/hyperlink" Target="https://mentornj.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aspennj.org/" TargetMode="External"/><Relationship Id="rId5" Type="http://schemas.openxmlformats.org/officeDocument/2006/relationships/hyperlink" Target="https://asapphealthcare.org/" TargetMode="External"/><Relationship Id="rId10" Type="http://schemas.openxmlformats.org/officeDocument/2006/relationships/hyperlink" Target="https://www.wcfamilypromise.org/" TargetMode="External"/><Relationship Id="rId4" Type="http://schemas.openxmlformats.org/officeDocument/2006/relationships/hyperlink" Target="https://www.arcwarren.org/" TargetMode="External"/><Relationship Id="rId9" Type="http://schemas.openxmlformats.org/officeDocument/2006/relationships/hyperlink" Target="http://warren.caresnj.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Black/African American, Asian, “Other” minority residents,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residents has increased slightly. Other ethnic/racial groups </a:t>
            </a:r>
            <a:r>
              <a:rPr lang="en-US" sz="1200" kern="1200">
                <a:solidFill>
                  <a:schemeClr val="tx1"/>
                </a:solidFill>
                <a:effectLst/>
                <a:latin typeface="+mn-lt"/>
                <a:ea typeface="+mn-ea"/>
                <a:cs typeface="+mn-cs"/>
              </a:rPr>
              <a:t>appear fairly steady</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increase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Mansfield and Hackettstown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Phillipsburg and Hackettstown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varied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White Township and Phillipsburg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about the same as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increase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Phillipsburg and Hope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middling for the state.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around as expected for infant and toddler childcare and lower than expected for Pre-K childcare.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Hackettstown and Harmony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85.95% of Warren County’s population has received at least one dose of the COVID-19 vaccination.</a:t>
            </a:r>
          </a:p>
          <a:p>
            <a:pPr marL="171450" indent="-171450">
              <a:buFont typeface="Arial" panose="020B0604020202020204" pitchFamily="34" charset="0"/>
              <a:buChar char="•"/>
            </a:pPr>
            <a:r>
              <a:rPr lang="en-US" dirty="0"/>
              <a:t>70.32% of Warren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7787642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most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varied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middling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Hackettstown and Warren Hills Regional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middling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over time and is generally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increase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remained mostly steady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$18K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7.14%&gt;&gt; change indicates an increase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short term care facilities, and integrated case management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non-Hispanic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non-Hispanic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decrease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574</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30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http://www.tricountyresourcenet.org/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https://www.arcwarren.org/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https://asapphealthcare.org/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https://aspennj.org/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https://mentornj.org/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http://jhcare.org/broadway-respite-home-care-services/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http://warren.caresnj.org/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https://www.wcfamilypromise.org/</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10</a:t>
            </a:r>
            <a:r>
              <a:rPr lang="en-US" baseline="30000" dirty="0"/>
              <a:t>th</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p>
          <a:p>
            <a:r>
              <a:rPr lang="en-US" sz="1200" kern="1200" dirty="0">
                <a:solidFill>
                  <a:schemeClr val="tx1"/>
                </a:solidFill>
                <a:effectLst/>
                <a:latin typeface="+mn-lt"/>
                <a:ea typeface="+mn-ea"/>
                <a:cs typeface="+mn-cs"/>
              </a:rPr>
              <a:t>https://www.tricountyresourcenet.org/community-services/legal-advocacy/advocacy/</a:t>
            </a:r>
            <a:endParaRPr lang="en-US" sz="1200" u="sng" kern="1200" dirty="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242145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1.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Warren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B090F2EF-A782-44DE-BA1D-1D77EB19B45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44985"/>
            <a:ext cx="457200" cy="865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256B060A-B90A-F53D-4A7D-0809CE17AC2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811879B6-85F9-8C16-4225-65A62F7EAAA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44985"/>
            <a:ext cx="457200" cy="865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3F95E9AD-503F-DCDD-D9AF-5416E69756D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E72888E3-8C41-62CC-49C0-2C9C6A73B5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44985"/>
            <a:ext cx="457200" cy="865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5EABF7B4-27FA-DA57-FDCB-007C53DA37A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155F60B4-BE61-BFF5-A5D8-CA05D6EE290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44985"/>
            <a:ext cx="457200" cy="865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EA3E36E7-1B62-49E2-5816-7C0A57CDC10E}"/>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D5697EC2-D90A-2956-945A-68191E51725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44985"/>
            <a:ext cx="457200" cy="865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3" name="TextBox 14">
            <a:extLst>
              <a:ext uri="{FF2B5EF4-FFF2-40B4-BE49-F238E27FC236}">
                <a16:creationId xmlns:a16="http://schemas.microsoft.com/office/drawing/2014/main" id="{CF96F669-427D-ADBE-47F2-AE64A36F324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21A07A62-D07A-838F-22FC-5952FF65F54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44985"/>
            <a:ext cx="457200" cy="865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F3EE5D00-0A67-AD96-C21D-7D8C4BA33C3E}"/>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3EA47DCB-4B8C-9546-6EFE-2B84DC276D7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44985"/>
            <a:ext cx="457200" cy="865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93C60418-8874-2F56-B4B7-999B929AC7F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4FA8B7D1-2AF5-60C1-5CDB-9883A753CB1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44985"/>
            <a:ext cx="457200" cy="865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552A5C0B-D80F-8FE9-7A7C-03E74385472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56B8173E-1778-99E3-00D9-A4C9DC6C8A2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44985"/>
            <a:ext cx="457200" cy="865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6ADBAD07-084C-964A-93CC-4928C6FF32E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1195D955-E82C-37FD-7286-3982734ABDD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44985"/>
            <a:ext cx="457200" cy="865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9" name="Picture 8">
            <a:extLst>
              <a:ext uri="{FF2B5EF4-FFF2-40B4-BE49-F238E27FC236}">
                <a16:creationId xmlns:a16="http://schemas.microsoft.com/office/drawing/2014/main" id="{B090F2EF-A782-44DE-BA1D-1D77EB19B45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90600" y="954113"/>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41224DBB-A586-845F-1E11-E30FEF87A94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43800" y="4412555"/>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300C4F9B-6960-BBD4-86C1-E7F38310E32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57802" y="487099"/>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F5EA4BC5-730C-1060-0B45-6BB9878F747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57802" y="487099"/>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175BBBED-5FB5-4383-1767-E924DE3400D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69833" y="2684626"/>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362E2B23-63C4-DD8A-D738-A78AE20972E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97902" y="563299"/>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11C292A9-5F17-3DC1-C9D7-73BF36FAC82D}"/>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03772" y="381000"/>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99567B7B-3672-E60D-A22C-CD2096C4096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45175" y="4906698"/>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7F7C3FCE-A4E6-A25A-E3C8-888AFC898A7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0573" y="4830499"/>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A420D895-C7BE-E6F0-7D4A-2DEBC1D44DCE}"/>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949781" y="410899"/>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0ED8F84D-B39B-927B-489F-05DB12FDA69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68634" y="318508"/>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95F1E388-9FBB-3BCA-04FD-4351C080899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15856" y="488384"/>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D7DD145B-1E32-57AC-2307-B25BCFFE7DB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98548" y="807976"/>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D75E946A-5D13-ADB3-1C50-03036C8AB68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26400" y="536105"/>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2D723021-6252-B08A-5FD0-CA0514BAD66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22316" y="385807"/>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62AEA6F9-A837-640D-2609-F58960EB2C9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21404" y="385807"/>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BDE9F678-1CBB-04B5-440A-9C3B69E355E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29856" y="312276"/>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1">
            <a:extLst>
              <a:ext uri="{FF2B5EF4-FFF2-40B4-BE49-F238E27FC236}">
                <a16:creationId xmlns:a16="http://schemas.microsoft.com/office/drawing/2014/main" id="{0FCD151C-E507-59BB-F707-F55C535D87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90600" y="954113"/>
            <a:ext cx="786695" cy="148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18.xml"/><Relationship Id="rId7" Type="http://schemas.openxmlformats.org/officeDocument/2006/relationships/image" Target="../media/image2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notesSlide" Target="../notesSlides/notesSlide1.xml"/><Relationship Id="rId9"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56E7D9-9DCC-64D7-7F85-A8E1092F751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1780" y="-190500"/>
            <a:ext cx="12835561" cy="72390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Warren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10" name="Picture 2">
            <a:extLst>
              <a:ext uri="{FF2B5EF4-FFF2-40B4-BE49-F238E27FC236}">
                <a16:creationId xmlns:a16="http://schemas.microsoft.com/office/drawing/2014/main" id="{EB005A90-3A84-14F1-719D-2156EE84918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69547" y="4735936"/>
            <a:ext cx="863216" cy="1633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warren county municipality map">
            <a:extLst>
              <a:ext uri="{FF2B5EF4-FFF2-40B4-BE49-F238E27FC236}">
                <a16:creationId xmlns:a16="http://schemas.microsoft.com/office/drawing/2014/main" id="{77B1D57E-C73A-598A-9899-9A054C518D0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72000" y="1066800"/>
            <a:ext cx="4781550" cy="50292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090F2EF-A782-44DE-BA1D-1D77EB19B4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09600"/>
            <a:ext cx="2171700" cy="4109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Warren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789133233"/>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524203090"/>
              </p:ext>
            </p:extLst>
          </p:nvPr>
        </p:nvGraphicFramePr>
        <p:xfrm>
          <a:off x="7543801" y="952575"/>
          <a:ext cx="4648200" cy="6134025"/>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Warren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56657298"/>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839106439"/>
              </p:ext>
            </p:extLst>
          </p:nvPr>
        </p:nvGraphicFramePr>
        <p:xfrm>
          <a:off x="7033732" y="1181100"/>
          <a:ext cx="5177318" cy="590550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492795832"/>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4063323221"/>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963880422"/>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61923955"/>
              </p:ext>
            </p:extLst>
          </p:nvPr>
        </p:nvGraphicFramePr>
        <p:xfrm>
          <a:off x="3249706" y="567672"/>
          <a:ext cx="6275294"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512920351"/>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735915705"/>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030667267"/>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93730772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75446625"/>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963669086"/>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239077307"/>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74035445"/>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51717546"/>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426825748"/>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974618104"/>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3875266457"/>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122000640"/>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4080476251"/>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1639596991"/>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684327716"/>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591516610"/>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933866176"/>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4033715636"/>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740173123"/>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731434853"/>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916775520"/>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669935882"/>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956598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293884019"/>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930208436"/>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853207690"/>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019625771"/>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149716863"/>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552774" y="5990954"/>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28.6</a:t>
            </a:r>
          </a:p>
        </p:txBody>
      </p:sp>
      <p:sp>
        <p:nvSpPr>
          <p:cNvPr id="12" name="TextBox 11"/>
          <p:cNvSpPr txBox="1"/>
          <p:nvPr>
            <p:custDataLst>
              <p:tags r:id="rId9"/>
            </p:custDataLst>
          </p:nvPr>
        </p:nvSpPr>
        <p:spPr>
          <a:xfrm>
            <a:off x="6819536" y="6056091"/>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25.6</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2416001043"/>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1732543421"/>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040896235"/>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414767774"/>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6934200" y="5597883"/>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637712186"/>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378707829"/>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614930846"/>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979190744"/>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901181703"/>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286295820"/>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608237795"/>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4227125052"/>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913134299"/>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804089823"/>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3237899569"/>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107684703"/>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997562079"/>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706614681"/>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3901072741"/>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89675968"/>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144996002"/>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330045574"/>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749330643"/>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761354348"/>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597320422"/>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760254899"/>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13852655"/>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441069745"/>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946587299"/>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7759584"/>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92285410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634931084"/>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2937050417"/>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58646101"/>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407131548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858709599"/>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3842809103"/>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033570296"/>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334885887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087344552"/>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097258635"/>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322377104"/>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447757113"/>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913960245"/>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259693191"/>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93078413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201074292"/>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393364084"/>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965686253"/>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93774497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2257714476"/>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794104114"/>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268407866"/>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EB9F7FD1-305B-F004-2BE8-693E5E31BCBD}"/>
              </a:ext>
            </a:extLst>
          </p:cNvPr>
          <p:cNvSpPr/>
          <p:nvPr/>
        </p:nvSpPr>
        <p:spPr>
          <a:xfrm>
            <a:off x="3471384" y="615553"/>
            <a:ext cx="8305800" cy="6242447"/>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latin typeface="Franklin Gothic Medium" panose="020B0603020102020204" pitchFamily="34" charset="0"/>
              </a:rPr>
              <a:t>Advancing Opportunities </a:t>
            </a:r>
            <a:r>
              <a:rPr lang="en-US" sz="1500" dirty="0">
                <a:solidFill>
                  <a:srgbClr val="C00000"/>
                </a:solidFill>
                <a:latin typeface="Franklin Gothic Medium" panose="020B0603020102020204" pitchFamily="34" charset="0"/>
              </a:rPr>
              <a:t>[Disabilities]</a:t>
            </a:r>
          </a:p>
          <a:p>
            <a:endParaRPr lang="en-US" sz="1500" dirty="0">
              <a:latin typeface="Franklin Gothic Medium" panose="020B0603020102020204" pitchFamily="34" charset="0"/>
            </a:endParaRPr>
          </a:p>
          <a:p>
            <a:r>
              <a:rPr lang="en-US" sz="1500" dirty="0">
                <a:latin typeface="Franklin Gothic Medium" panose="020B0603020102020204" pitchFamily="34" charset="0"/>
              </a:rPr>
              <a:t>Al-Anon/ </a:t>
            </a:r>
            <a:r>
              <a:rPr lang="en-US" sz="1500" dirty="0" err="1">
                <a:latin typeface="Franklin Gothic Medium" panose="020B0603020102020204" pitchFamily="34" charset="0"/>
              </a:rPr>
              <a:t>Alateen</a:t>
            </a:r>
            <a:r>
              <a:rPr lang="en-US" sz="1500" dirty="0">
                <a:latin typeface="Franklin Gothic Medium" panose="020B0603020102020204" pitchFamily="34" charset="0"/>
              </a:rPr>
              <a:t> </a:t>
            </a:r>
            <a:r>
              <a:rPr lang="en-US" sz="1500" dirty="0">
                <a:solidFill>
                  <a:srgbClr val="C00000"/>
                </a:solidFill>
                <a:latin typeface="Franklin Gothic Medium" panose="020B0603020102020204" pitchFamily="34" charset="0"/>
              </a:rPr>
              <a:t>[Addiction]</a:t>
            </a:r>
          </a:p>
          <a:p>
            <a:endParaRPr lang="en-US" sz="1500" dirty="0">
              <a:latin typeface="Franklin Gothic Medium" panose="020B0603020102020204" pitchFamily="34" charset="0"/>
            </a:endParaRPr>
          </a:p>
          <a:p>
            <a:r>
              <a:rPr lang="en-US" sz="1500" dirty="0">
                <a:latin typeface="Franklin Gothic Medium" panose="020B0603020102020204" pitchFamily="34" charset="0"/>
              </a:rPr>
              <a:t>The Arc of Warren County </a:t>
            </a:r>
            <a:r>
              <a:rPr lang="en-US" sz="1500" dirty="0">
                <a:solidFill>
                  <a:srgbClr val="C00000"/>
                </a:solidFill>
                <a:latin typeface="Franklin Gothic Medium" panose="020B0603020102020204" pitchFamily="34" charset="0"/>
              </a:rPr>
              <a:t>[Developmental Disabilities]</a:t>
            </a:r>
          </a:p>
          <a:p>
            <a:endParaRPr lang="en-US" sz="1500" dirty="0">
              <a:latin typeface="Franklin Gothic Medium" panose="020B0603020102020204" pitchFamily="34" charset="0"/>
            </a:endParaRPr>
          </a:p>
          <a:p>
            <a:r>
              <a:rPr lang="en-US" sz="1500" dirty="0">
                <a:latin typeface="Franklin Gothic Medium" panose="020B0603020102020204" pitchFamily="34" charset="0"/>
              </a:rPr>
              <a:t>ASAPP Healthcare, Inc. </a:t>
            </a:r>
            <a:r>
              <a:rPr lang="en-US" sz="1500" dirty="0">
                <a:solidFill>
                  <a:srgbClr val="C00000"/>
                </a:solidFill>
                <a:latin typeface="Franklin Gothic Medium" panose="020B0603020102020204" pitchFamily="34" charset="0"/>
              </a:rPr>
              <a:t>[Behavioral Health]</a:t>
            </a:r>
          </a:p>
          <a:p>
            <a:endParaRPr lang="en-US" sz="1500" dirty="0">
              <a:latin typeface="Franklin Gothic Medium" panose="020B0603020102020204" pitchFamily="34" charset="0"/>
            </a:endParaRPr>
          </a:p>
          <a:p>
            <a:r>
              <a:rPr lang="en-US" sz="1500" dirty="0">
                <a:latin typeface="Franklin Gothic Medium" panose="020B0603020102020204" pitchFamily="34" charset="0"/>
              </a:rPr>
              <a:t>Autism Spectrum Education Network (Aspen)</a:t>
            </a:r>
          </a:p>
          <a:p>
            <a:endParaRPr lang="en-US" sz="1500" dirty="0">
              <a:latin typeface="Franklin Gothic Medium" panose="020B0603020102020204" pitchFamily="34" charset="0"/>
            </a:endParaRPr>
          </a:p>
          <a:p>
            <a:r>
              <a:rPr lang="en-US" sz="1500" dirty="0">
                <a:latin typeface="Franklin Gothic Medium" panose="020B0603020102020204" pitchFamily="34" charset="0"/>
              </a:rPr>
              <a:t>Big Brothers Big Sisters of Northern NJ </a:t>
            </a:r>
            <a:r>
              <a:rPr lang="en-US" sz="1500" dirty="0">
                <a:solidFill>
                  <a:srgbClr val="C00000"/>
                </a:solidFill>
                <a:latin typeface="Franklin Gothic Medium" panose="020B0603020102020204" pitchFamily="34" charset="0"/>
              </a:rPr>
              <a:t>[Youth]</a:t>
            </a:r>
          </a:p>
          <a:p>
            <a:endParaRPr lang="en-US" sz="1500" dirty="0">
              <a:latin typeface="Franklin Gothic Medium" panose="020B0603020102020204" pitchFamily="34" charset="0"/>
            </a:endParaRPr>
          </a:p>
          <a:p>
            <a:r>
              <a:rPr lang="en-US" sz="1500" dirty="0">
                <a:latin typeface="Franklin Gothic Medium" panose="020B0603020102020204" pitchFamily="34" charset="0"/>
              </a:rPr>
              <a:t>Broadway Respite and Home Care </a:t>
            </a:r>
            <a:r>
              <a:rPr lang="en-US" sz="1500" dirty="0">
                <a:solidFill>
                  <a:srgbClr val="C00000"/>
                </a:solidFill>
                <a:latin typeface="Franklin Gothic Medium" panose="020B0603020102020204" pitchFamily="34" charset="0"/>
              </a:rPr>
              <a:t>[End of Life]</a:t>
            </a:r>
          </a:p>
          <a:p>
            <a:endParaRPr lang="en-US" sz="1500" dirty="0">
              <a:latin typeface="Franklin Gothic Medium" panose="020B0603020102020204" pitchFamily="34" charset="0"/>
            </a:endParaRPr>
          </a:p>
          <a:p>
            <a:r>
              <a:rPr lang="en-US" sz="1500" dirty="0">
                <a:latin typeface="Franklin Gothic Medium" panose="020B0603020102020204" pitchFamily="34" charset="0"/>
              </a:rPr>
              <a:t>CARES </a:t>
            </a:r>
            <a:r>
              <a:rPr lang="en-US" sz="1500" dirty="0">
                <a:solidFill>
                  <a:srgbClr val="C00000"/>
                </a:solidFill>
                <a:latin typeface="Franklin Gothic Medium" panose="020B0603020102020204" pitchFamily="34" charset="0"/>
              </a:rPr>
              <a:t>[Addiction]</a:t>
            </a:r>
          </a:p>
          <a:p>
            <a:endParaRPr lang="en-US" sz="1500" dirty="0">
              <a:latin typeface="Franklin Gothic Medium" panose="020B0603020102020204" pitchFamily="34" charset="0"/>
            </a:endParaRPr>
          </a:p>
          <a:p>
            <a:r>
              <a:rPr lang="en-US" sz="1500" dirty="0">
                <a:latin typeface="Franklin Gothic Medium" panose="020B0603020102020204" pitchFamily="34" charset="0"/>
              </a:rPr>
              <a:t>Center for Discovery </a:t>
            </a:r>
            <a:r>
              <a:rPr lang="en-US" sz="1500" dirty="0">
                <a:solidFill>
                  <a:srgbClr val="C00000"/>
                </a:solidFill>
                <a:latin typeface="Franklin Gothic Medium" panose="020B0603020102020204" pitchFamily="34" charset="0"/>
              </a:rPr>
              <a:t>[Eating Disorders]</a:t>
            </a:r>
          </a:p>
          <a:p>
            <a:endParaRPr lang="en-US" sz="1500" dirty="0">
              <a:latin typeface="Franklin Gothic Medium" panose="020B0603020102020204" pitchFamily="34" charset="0"/>
            </a:endParaRPr>
          </a:p>
          <a:p>
            <a:r>
              <a:rPr lang="en-US" sz="1500" dirty="0">
                <a:latin typeface="Franklin Gothic Medium" panose="020B0603020102020204" pitchFamily="34" charset="0"/>
              </a:rPr>
              <a:t>Contextual Family Services (CFS) </a:t>
            </a:r>
            <a:r>
              <a:rPr lang="en-US" sz="1500" dirty="0">
                <a:solidFill>
                  <a:srgbClr val="C00000"/>
                </a:solidFill>
                <a:latin typeface="Franklin Gothic Medium" panose="020B0603020102020204" pitchFamily="34" charset="0"/>
              </a:rPr>
              <a:t>[Therapies]</a:t>
            </a:r>
          </a:p>
          <a:p>
            <a:endParaRPr lang="en-US" sz="1500" dirty="0">
              <a:latin typeface="Franklin Gothic Medium" panose="020B0603020102020204" pitchFamily="34" charset="0"/>
            </a:endParaRPr>
          </a:p>
          <a:p>
            <a:r>
              <a:rPr lang="en-US" sz="1500" dirty="0">
                <a:latin typeface="Franklin Gothic Medium" panose="020B0603020102020204" pitchFamily="34" charset="0"/>
              </a:rPr>
              <a:t>Family Crisis Intervention Unit </a:t>
            </a:r>
            <a:r>
              <a:rPr lang="en-US" sz="1500" dirty="0">
                <a:solidFill>
                  <a:srgbClr val="C00000"/>
                </a:solidFill>
                <a:latin typeface="Franklin Gothic Medium" panose="020B0603020102020204" pitchFamily="34" charset="0"/>
              </a:rPr>
              <a:t>[Family Services]</a:t>
            </a:r>
          </a:p>
          <a:p>
            <a:endParaRPr lang="en-US" sz="1500" dirty="0">
              <a:latin typeface="Franklin Gothic Medium" panose="020B0603020102020204" pitchFamily="34" charset="0"/>
            </a:endParaRPr>
          </a:p>
          <a:p>
            <a:r>
              <a:rPr lang="en-US" sz="1500" dirty="0">
                <a:latin typeface="Franklin Gothic Medium" panose="020B0603020102020204" pitchFamily="34" charset="0"/>
              </a:rPr>
              <a:t>Family Promise of Warren County </a:t>
            </a:r>
            <a:r>
              <a:rPr lang="en-US" sz="1500" dirty="0">
                <a:solidFill>
                  <a:srgbClr val="C00000"/>
                </a:solidFill>
                <a:latin typeface="Franklin Gothic Medium" panose="020B0603020102020204" pitchFamily="34" charset="0"/>
              </a:rPr>
              <a:t>[Homelessness]</a:t>
            </a:r>
          </a:p>
          <a:p>
            <a:endParaRPr lang="en-US" sz="1500" dirty="0">
              <a:latin typeface="Franklin Gothic Medium" panose="020B0603020102020204" pitchFamily="34" charset="0"/>
            </a:endParaRPr>
          </a:p>
          <a:p>
            <a:r>
              <a:rPr lang="en-US" sz="1500" dirty="0">
                <a:latin typeface="Franklin Gothic Medium" panose="020B0603020102020204" pitchFamily="34" charset="0"/>
              </a:rPr>
              <a:t>Family Support Organization (FSO) </a:t>
            </a:r>
            <a:r>
              <a:rPr lang="en-US" sz="1500" dirty="0">
                <a:solidFill>
                  <a:srgbClr val="C00000"/>
                </a:solidFill>
                <a:latin typeface="Franklin Gothic Medium" panose="020B0603020102020204" pitchFamily="34" charset="0"/>
              </a:rPr>
              <a:t>[Emotional, Behavioral and Mental Health]</a:t>
            </a:r>
          </a:p>
          <a:p>
            <a:endParaRPr lang="en-US" sz="1500" dirty="0">
              <a:solidFill>
                <a:srgbClr val="C00000"/>
              </a:solidFill>
              <a:latin typeface="Franklin Gothic Medium" panose="020B0603020102020204" pitchFamily="34" charset="0"/>
            </a:endParaRPr>
          </a:p>
          <a:p>
            <a:r>
              <a:rPr lang="en-US" sz="1500" dirty="0">
                <a:latin typeface="Franklin Gothic Medium" panose="020B0603020102020204" pitchFamily="34" charset="0"/>
              </a:rPr>
              <a:t>Traditions Family Success Center</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9200745-9686-2162-7C2B-8AA4DD2155B7}"/>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8" name="TextBox 7">
            <a:extLst>
              <a:ext uri="{FF2B5EF4-FFF2-40B4-BE49-F238E27FC236}">
                <a16:creationId xmlns:a16="http://schemas.microsoft.com/office/drawing/2014/main" id="{0AAFF697-BA03-FFB6-4B8D-E363AF44075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www.tricountyresourcenet.org</a:t>
            </a: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1575482287"/>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4D5A06C7-0CFE-11A5-8100-2177F3279D26}"/>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Legal Services of Northwest Jersey</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ACLU of New Jersey</a:t>
            </a:r>
          </a:p>
          <a:p>
            <a:r>
              <a:rPr lang="en-US" sz="1400" spc="-20" dirty="0">
                <a:latin typeface="Franklin Gothic Medium" panose="020B0603020102020204" pitchFamily="34" charset="0"/>
              </a:rPr>
              <a:t>  Project Self-Sufficiency</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spc="-2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13816730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526b41314175e8eff9c3&quot;,&quot;SmartGridHorizontal&quot;:0,&quot;LinkedExcelSources&quot;:{&quot;6463e187363939443c0312ea&quot;:&quot;{{Desktop}}\\2023 Data Hub\\template\\County PPT_stage 1\\workbooks\\Warren_County_2023_04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27635</TotalTime>
  <Words>9868</Words>
  <Application>Microsoft Office PowerPoint</Application>
  <PresentationFormat>Widescreen</PresentationFormat>
  <Paragraphs>817</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1637</cp:revision>
  <dcterms:created xsi:type="dcterms:W3CDTF">2006-08-16T00:00:00Z</dcterms:created>
  <dcterms:modified xsi:type="dcterms:W3CDTF">2023-06-20T07:16:59Z</dcterms:modified>
</cp:coreProperties>
</file>