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440" autoAdjust="0"/>
    <p:restoredTop sz="82249" autoAdjust="0"/>
  </p:normalViewPr>
  <p:slideViewPr>
    <p:cSldViewPr>
      <p:cViewPr varScale="1">
        <p:scale>
          <a:sx n="75" d="100"/>
          <a:sy n="75" d="100"/>
        </p:scale>
        <p:origin x="864" y="53"/>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Warren_County_11.03.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Warren_County_11.03.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Overview'!$A$12,'0. Overview'!$A$33,'0. Overview'!$A$49,'0. Overview'!$A$80,'0. Overview'!$A$108,'0. Overview'!$A$131,'0. Overview'!$A$137,'0. Overview'!$A$166,'0. Overview'!$A$181,'0. Overview'!$A$207)</c:f>
              <c:strCache>
                <c:ptCount val="10"/>
                <c:pt idx="0">
                  <c:v>Warren</c:v>
                </c:pt>
                <c:pt idx="1">
                  <c:v>Warren</c:v>
                </c:pt>
                <c:pt idx="2">
                  <c:v>Warren</c:v>
                </c:pt>
                <c:pt idx="3">
                  <c:v>Warren</c:v>
                </c:pt>
                <c:pt idx="4">
                  <c:v>Warren</c:v>
                </c:pt>
                <c:pt idx="5">
                  <c:v>Warren</c:v>
                </c:pt>
                <c:pt idx="6">
                  <c:v>Warren</c:v>
                </c:pt>
                <c:pt idx="7">
                  <c:v>Warren</c:v>
                </c:pt>
                <c:pt idx="8">
                  <c:v>Warren</c:v>
                </c:pt>
                <c:pt idx="9">
                  <c:v>Warren</c:v>
                </c:pt>
              </c:strCache>
            </c:strRef>
          </c:cat>
          <c:val>
            <c:numRef>
              <c:f>('0. Overview'!$C$12,'0. Overview'!$C$33,'0. Overview'!$C$49,'0. Overview'!$C$80,'0. Overview'!$C$108,'0. Overview'!$C$131,'0. Overview'!$C$137,'0. Overview'!$C$166,'0. Overview'!$C$181,'0. Overview'!$C$207)</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99CA-42FF-926D-BBBE16833EE3}"/>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Overview'!$A$12,'0. Overview'!$A$33,'0. Overview'!$A$49,'0. Overview'!$A$80,'0. Overview'!$A$108,'0. Overview'!$A$131,'0. Overview'!$A$137,'0. Overview'!$A$166,'0. Overview'!$A$181,'0. Overview'!$A$207)</c:f>
              <c:strCache>
                <c:ptCount val="10"/>
                <c:pt idx="0">
                  <c:v>Warren</c:v>
                </c:pt>
                <c:pt idx="1">
                  <c:v>Warren</c:v>
                </c:pt>
                <c:pt idx="2">
                  <c:v>Warren</c:v>
                </c:pt>
                <c:pt idx="3">
                  <c:v>Warren</c:v>
                </c:pt>
                <c:pt idx="4">
                  <c:v>Warren</c:v>
                </c:pt>
                <c:pt idx="5">
                  <c:v>Warren</c:v>
                </c:pt>
                <c:pt idx="6">
                  <c:v>Warren</c:v>
                </c:pt>
                <c:pt idx="7">
                  <c:v>Warren</c:v>
                </c:pt>
                <c:pt idx="8">
                  <c:v>Warren</c:v>
                </c:pt>
                <c:pt idx="9">
                  <c:v>Warren</c:v>
                </c:pt>
              </c:strCache>
            </c:strRef>
          </c:cat>
          <c:val>
            <c:numRef>
              <c:f>('0. Overview'!$D$12,'0. Overview'!$D$33,'0. Overview'!$D$49,'0. Overview'!$D$80,'0. Overview'!$D$108,'0. Overview'!$D$131,'0. Overview'!$D$137,'0. Overview'!$D$166,'0. Overview'!$D$181,'0. Overview'!$D$207)</c:f>
              <c:numCache>
                <c:formatCode>General</c:formatCode>
                <c:ptCount val="10"/>
                <c:pt idx="0">
                  <c:v>11.875</c:v>
                </c:pt>
                <c:pt idx="1">
                  <c:v>12.875</c:v>
                </c:pt>
                <c:pt idx="2">
                  <c:v>18.875</c:v>
                </c:pt>
                <c:pt idx="3">
                  <c:v>9.875</c:v>
                </c:pt>
                <c:pt idx="4">
                  <c:v>3.875</c:v>
                </c:pt>
                <c:pt idx="5">
                  <c:v>2.875</c:v>
                </c:pt>
                <c:pt idx="6">
                  <c:v>18.875</c:v>
                </c:pt>
                <c:pt idx="7">
                  <c:v>11.875</c:v>
                </c:pt>
                <c:pt idx="8">
                  <c:v>16.875</c:v>
                </c:pt>
                <c:pt idx="9">
                  <c:v>14.875</c:v>
                </c:pt>
              </c:numCache>
            </c:numRef>
          </c:val>
          <c:extLst>
            <c:ext xmlns:c16="http://schemas.microsoft.com/office/drawing/2014/chart" uri="{C3380CC4-5D6E-409C-BE32-E72D297353CC}">
              <c16:uniqueId val="{00000001-99CA-42FF-926D-BBBE16833EE3}"/>
            </c:ext>
          </c:extLst>
        </c:ser>
        <c:ser>
          <c:idx val="3"/>
          <c:order val="2"/>
          <c:spPr>
            <a:solidFill>
              <a:schemeClr val="bg1">
                <a:lumMod val="65000"/>
              </a:schemeClr>
            </a:solidFill>
            <a:ln>
              <a:solidFill>
                <a:schemeClr val="tx1">
                  <a:lumMod val="95000"/>
                  <a:lumOff val="5000"/>
                </a:schemeClr>
              </a:solidFill>
            </a:ln>
            <a:effectLst/>
          </c:spPr>
          <c:invertIfNegative val="0"/>
          <c:cat>
            <c:strRef>
              <c:f>('0. Overview'!$A$12,'0. Overview'!$A$33,'0. Overview'!$A$49,'0. Overview'!$A$80,'0. Overview'!$A$108,'0. Overview'!$A$131,'0. Overview'!$A$137,'0. Overview'!$A$166,'0. Overview'!$A$181,'0. Overview'!$A$207)</c:f>
              <c:strCache>
                <c:ptCount val="10"/>
                <c:pt idx="0">
                  <c:v>Warren</c:v>
                </c:pt>
                <c:pt idx="1">
                  <c:v>Warren</c:v>
                </c:pt>
                <c:pt idx="2">
                  <c:v>Warren</c:v>
                </c:pt>
                <c:pt idx="3">
                  <c:v>Warren</c:v>
                </c:pt>
                <c:pt idx="4">
                  <c:v>Warren</c:v>
                </c:pt>
                <c:pt idx="5">
                  <c:v>Warren</c:v>
                </c:pt>
                <c:pt idx="6">
                  <c:v>Warren</c:v>
                </c:pt>
                <c:pt idx="7">
                  <c:v>Warren</c:v>
                </c:pt>
                <c:pt idx="8">
                  <c:v>Warren</c:v>
                </c:pt>
                <c:pt idx="9">
                  <c:v>Warren</c:v>
                </c:pt>
              </c:strCache>
            </c:strRef>
          </c:cat>
          <c:val>
            <c:numRef>
              <c:f>('0. Overview'!$E$12,'0. Overview'!$E$33,'0. Overview'!$E$49,'0. Overview'!$E$80,'0. Overview'!$E$108,'0. Overview'!$E$131,'0. Overview'!$E$137,'0. Overview'!$E$166,'0. Overview'!$E$181,'0. Overview'!$E$207)</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99CA-42FF-926D-BBBE16833EE3}"/>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Overview'!$A$233,'0. Overview'!$A$263,'0. Overview'!$A$275,'0. Overview'!$A$294,'0. Overview'!$A$336,'0. Overview'!$A$353,'0. Overview'!$A$363,'0. Overview'!$A$387,'0. Overview'!$A$410)</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Overview'!$C$233,'0. Overview'!$C$263,'0. Overview'!$C$275,'0. Overview'!$C$294,'0. Overview'!$C$336,'0. Overview'!$C$353,'0. Overview'!$C$363,'0. Overview'!$C$387,'0. Overview'!$C$410)</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B5F-4933-A38E-DEB6264C3550}"/>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Overview'!$A$233,'0. Overview'!$A$263,'0. Overview'!$A$275,'0. Overview'!$A$294,'0. Overview'!$A$336,'0. Overview'!$A$353,'0. Overview'!$A$363,'0. Overview'!$A$387,'0. Overview'!$A$410)</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Overview'!$D$233,'0. Overview'!$D$263,'0. Overview'!$D$275,'0. Overview'!$D$294,'0. Overview'!$D$336,'0. Overview'!$D$353,'0. Overview'!$D$363,'0. Overview'!$D$387,'0. Overview'!$D$410)</c:f>
              <c:numCache>
                <c:formatCode>General</c:formatCode>
                <c:ptCount val="9"/>
                <c:pt idx="0">
                  <c:v>15.875</c:v>
                </c:pt>
                <c:pt idx="1">
                  <c:v>7.875</c:v>
                </c:pt>
                <c:pt idx="2">
                  <c:v>17.875</c:v>
                </c:pt>
                <c:pt idx="3">
                  <c:v>20.875</c:v>
                </c:pt>
                <c:pt idx="4">
                  <c:v>1.875</c:v>
                </c:pt>
                <c:pt idx="5">
                  <c:v>6.875</c:v>
                </c:pt>
                <c:pt idx="6">
                  <c:v>18.875</c:v>
                </c:pt>
                <c:pt idx="7">
                  <c:v>18.875</c:v>
                </c:pt>
                <c:pt idx="8">
                  <c:v>17.875</c:v>
                </c:pt>
              </c:numCache>
            </c:numRef>
          </c:val>
          <c:extLst>
            <c:ext xmlns:c16="http://schemas.microsoft.com/office/drawing/2014/chart" uri="{C3380CC4-5D6E-409C-BE32-E72D297353CC}">
              <c16:uniqueId val="{00000001-6B5F-4933-A38E-DEB6264C3550}"/>
            </c:ext>
          </c:extLst>
        </c:ser>
        <c:ser>
          <c:idx val="3"/>
          <c:order val="2"/>
          <c:spPr>
            <a:solidFill>
              <a:schemeClr val="bg2">
                <a:lumMod val="75000"/>
              </a:schemeClr>
            </a:solidFill>
            <a:ln>
              <a:solidFill>
                <a:schemeClr val="tx1"/>
              </a:solidFill>
            </a:ln>
            <a:effectLst/>
          </c:spPr>
          <c:invertIfNegative val="0"/>
          <c:cat>
            <c:strRef>
              <c:f>('0. Overview'!$A$233,'0. Overview'!$A$263,'0. Overview'!$A$275,'0. Overview'!$A$294,'0. Overview'!$A$336,'0. Overview'!$A$353,'0. Overview'!$A$363,'0. Overview'!$A$387,'0. Overview'!$A$410)</c:f>
              <c:strCache>
                <c:ptCount val="9"/>
                <c:pt idx="0">
                  <c:v>Warren</c:v>
                </c:pt>
                <c:pt idx="1">
                  <c:v>Warren</c:v>
                </c:pt>
                <c:pt idx="2">
                  <c:v>Warren</c:v>
                </c:pt>
                <c:pt idx="3">
                  <c:v>Warren</c:v>
                </c:pt>
                <c:pt idx="4">
                  <c:v>Warren</c:v>
                </c:pt>
                <c:pt idx="5">
                  <c:v>Warren</c:v>
                </c:pt>
                <c:pt idx="6">
                  <c:v>Warren</c:v>
                </c:pt>
                <c:pt idx="7">
                  <c:v>Warren</c:v>
                </c:pt>
                <c:pt idx="8">
                  <c:v>Warren</c:v>
                </c:pt>
              </c:strCache>
            </c:strRef>
          </c:cat>
          <c:val>
            <c:numRef>
              <c:f>('0. Overview'!$E$233,'0. Overview'!$E$263,'0. Overview'!$E$275,'0. Overview'!$E$294,'0. Overview'!$E$336,'0. Overview'!$E$353,'0. Overview'!$E$363,'0. Overview'!$E$387,'0. Overview'!$E$410)</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B5F-4933-A38E-DEB6264C3550}"/>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Warren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0.90300000000000002</c:v>
                </c:pt>
                <c:pt idx="1">
                  <c:v>6.0999999999999999E-2</c:v>
                </c:pt>
                <c:pt idx="2">
                  <c:v>0</c:v>
                </c:pt>
                <c:pt idx="3">
                  <c:v>3.5000000000000003E-2</c:v>
                </c:pt>
                <c:pt idx="4">
                  <c:v>0</c:v>
                </c:pt>
                <c:pt idx="5">
                  <c:v>0.03</c:v>
                </c:pt>
                <c:pt idx="6">
                  <c:v>0.10199999999999999</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0.90700000000000003</c:v>
                </c:pt>
                <c:pt idx="1">
                  <c:v>0.90400000000000003</c:v>
                </c:pt>
                <c:pt idx="2">
                  <c:v>0.91400000000000003</c:v>
                </c:pt>
                <c:pt idx="3">
                  <c:v>0.89900000000000002</c:v>
                </c:pt>
                <c:pt idx="4">
                  <c:v>0.90300000000000002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0"/>
              <c:layout>
                <c:manualLayout>
                  <c:x val="4.6874999999999859E-3"/>
                  <c:y val="-1.8749998846579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CA7-4760-A1CF-3B2892ED9C30}"/>
                </c:ext>
              </c:extLst>
            </c:dLbl>
            <c:dLbl>
              <c:idx val="1"/>
              <c:layout>
                <c:manualLayout>
                  <c:x val="1.5624999999999426E-3"/>
                  <c:y val="-1.406249913493484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CA7-4760-A1CF-3B2892ED9C30}"/>
                </c:ext>
              </c:extLst>
            </c:dLbl>
            <c:dLbl>
              <c:idx val="2"/>
              <c:layout>
                <c:manualLayout>
                  <c:x val="6.2500000000000003E-3"/>
                  <c:y val="-7.031249567467251E-3"/>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CA7-4760-A1CF-3B2892ED9C30}"/>
                </c:ext>
              </c:extLst>
            </c:dLbl>
            <c:dLbl>
              <c:idx val="3"/>
              <c:layout>
                <c:manualLayout>
                  <c:x val="-1.1458200967217994E-16"/>
                  <c:y val="-1.874999884657979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CA7-4760-A1CF-3B2892ED9C30}"/>
                </c:ext>
              </c:extLst>
            </c:dLbl>
            <c:dLbl>
              <c:idx val="4"/>
              <c:layout>
                <c:manualLayout>
                  <c:x val="-6.2500000000001148E-3"/>
                  <c:y val="-2.10937487024022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CA7-4760-A1CF-3B2892ED9C3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4.9000000000000002E-2</c:v>
                </c:pt>
                <c:pt idx="1">
                  <c:v>5.3999999999999999E-2</c:v>
                </c:pt>
                <c:pt idx="2">
                  <c:v>6.2E-2</c:v>
                </c:pt>
                <c:pt idx="3">
                  <c:v>6.5000000000000002E-2</c:v>
                </c:pt>
                <c:pt idx="4">
                  <c:v>6.0999999999999999E-2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layout>
                <c:manualLayout>
                  <c:x val="6.2499999999999856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CA7-4760-A1CF-3B2892ED9C30}"/>
                </c:ext>
              </c:extLst>
            </c:dLbl>
            <c:dLbl>
              <c:idx val="1"/>
              <c:layout>
                <c:manualLayout>
                  <c:x val="1.0937499999999942E-2"/>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CA7-4760-A1CF-3B2892ED9C30}"/>
                </c:ext>
              </c:extLst>
            </c:dLbl>
            <c:dLbl>
              <c:idx val="2"/>
              <c:layout>
                <c:manualLayout>
                  <c:x val="9.3749999999999997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CA7-4760-A1CF-3B2892ED9C30}"/>
                </c:ext>
              </c:extLst>
            </c:dLbl>
            <c:dLbl>
              <c:idx val="3"/>
              <c:layout>
                <c:manualLayout>
                  <c:x val="9.3749999999999997E-3"/>
                  <c:y val="-1.64062489907573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CA7-4760-A1CF-3B2892ED9C30}"/>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6.0000000000000001E-3</c:v>
                </c:pt>
                <c:pt idx="1">
                  <c:v>6.0000000000000001E-3</c:v>
                </c:pt>
                <c:pt idx="2">
                  <c:v>4.0000000000000001E-3</c:v>
                </c:pt>
                <c:pt idx="3">
                  <c:v>5.0000000000000001E-3</c:v>
                </c:pt>
                <c:pt idx="4">
                  <c:v>0</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3.5000000000000003E-2</c:v>
                </c:pt>
                <c:pt idx="1">
                  <c:v>3.4000000000000002E-2</c:v>
                </c:pt>
                <c:pt idx="2">
                  <c:v>3.6999999999999998E-2</c:v>
                </c:pt>
                <c:pt idx="3">
                  <c:v>3.5000000000000003E-2</c:v>
                </c:pt>
                <c:pt idx="4">
                  <c:v>3.5000000000000003E-2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8.6999999999999994E-2</c:v>
                </c:pt>
                <c:pt idx="1">
                  <c:v>8.7999999999999995E-2</c:v>
                </c:pt>
                <c:pt idx="2">
                  <c:v>9.5000000000000001E-2</c:v>
                </c:pt>
                <c:pt idx="3">
                  <c:v>9.7000000000000003E-2</c:v>
                </c:pt>
                <c:pt idx="4">
                  <c:v>0.10199999999999999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28-4C12-BF4D-D023EDC0A34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41</c:v>
                </c:pt>
                <c:pt idx="1">
                  <c:v>40</c:v>
                </c:pt>
                <c:pt idx="2">
                  <c:v>36</c:v>
                </c:pt>
                <c:pt idx="3">
                  <c:v>42</c:v>
                </c:pt>
                <c:pt idx="4">
                  <c:v>39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50"/>
          <c:min val="25"/>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7">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8" formatCode="0.00">
                  <c:v>39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9.6000000000000002E-2</c:v>
                </c:pt>
                <c:pt idx="1">
                  <c:v>0.114</c:v>
                </c:pt>
                <c:pt idx="2">
                  <c:v>8.3000000000000004E-2</c:v>
                </c:pt>
                <c:pt idx="3">
                  <c:v>9.2999999999999999E-2</c:v>
                </c:pt>
                <c:pt idx="4">
                  <c:v>9.2999999999999999E-2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5">
                  <c:v>9.2999999999999999E-2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Mansfield</c:v>
                </c:pt>
                <c:pt idx="2">
                  <c:v>Lopatcong</c:v>
                </c:pt>
                <c:pt idx="3">
                  <c:v>Greenwich</c:v>
                </c:pt>
                <c:pt idx="4">
                  <c:v>Independence</c:v>
                </c:pt>
                <c:pt idx="5">
                  <c:v>Washington Boro</c:v>
                </c:pt>
                <c:pt idx="6">
                  <c:v>Phillipsburg</c:v>
                </c:pt>
                <c:pt idx="7">
                  <c:v>Blairstown </c:v>
                </c:pt>
                <c:pt idx="8">
                  <c:v>Allamuchy</c:v>
                </c:pt>
                <c:pt idx="9">
                  <c:v>Knowlton</c:v>
                </c:pt>
              </c:strCache>
            </c:strRef>
          </c:cat>
          <c:val>
            <c:numRef>
              <c:f>Sheet1!$B$2:$B$11</c:f>
              <c:numCache>
                <c:formatCode>0.00%</c:formatCode>
                <c:ptCount val="10"/>
                <c:pt idx="0">
                  <c:v>0.18099999999999999</c:v>
                </c:pt>
                <c:pt idx="1">
                  <c:v>0.14000000000000001</c:v>
                </c:pt>
                <c:pt idx="2">
                  <c:v>0.12</c:v>
                </c:pt>
                <c:pt idx="3">
                  <c:v>0.11899999999999999</c:v>
                </c:pt>
                <c:pt idx="4">
                  <c:v>0.111</c:v>
                </c:pt>
                <c:pt idx="5">
                  <c:v>0.106</c:v>
                </c:pt>
                <c:pt idx="6">
                  <c:v>0.10199999999999999</c:v>
                </c:pt>
                <c:pt idx="7">
                  <c:v>9.1999999999999998E-2</c:v>
                </c:pt>
                <c:pt idx="8">
                  <c:v>0.09</c:v>
                </c:pt>
                <c:pt idx="9">
                  <c:v>0.09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Warren County avg 9.8%</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Hackettstown</c:v>
                </c:pt>
                <c:pt idx="1">
                  <c:v>Mansfield</c:v>
                </c:pt>
                <c:pt idx="2">
                  <c:v>Lopatcong</c:v>
                </c:pt>
                <c:pt idx="3">
                  <c:v>Greenwich</c:v>
                </c:pt>
                <c:pt idx="4">
                  <c:v>Independence</c:v>
                </c:pt>
                <c:pt idx="5">
                  <c:v>Washington Boro</c:v>
                </c:pt>
                <c:pt idx="6">
                  <c:v>Phillipsburg</c:v>
                </c:pt>
                <c:pt idx="7">
                  <c:v>Blairstown </c:v>
                </c:pt>
                <c:pt idx="8">
                  <c:v>Allamuchy</c:v>
                </c:pt>
                <c:pt idx="9">
                  <c:v>Knowlton</c:v>
                </c:pt>
              </c:strCache>
            </c:strRef>
          </c:cat>
          <c:val>
            <c:numRef>
              <c:f>Sheet1!$C$2:$C$11</c:f>
              <c:numCache>
                <c:formatCode>0%</c:formatCode>
                <c:ptCount val="10"/>
                <c:pt idx="0">
                  <c:v>9.8000000000000004E-2</c:v>
                </c:pt>
                <c:pt idx="1">
                  <c:v>9.8000000000000004E-2</c:v>
                </c:pt>
                <c:pt idx="2">
                  <c:v>9.8000000000000004E-2</c:v>
                </c:pt>
                <c:pt idx="3">
                  <c:v>9.8000000000000004E-2</c:v>
                </c:pt>
                <c:pt idx="4">
                  <c:v>9.8000000000000004E-2</c:v>
                </c:pt>
                <c:pt idx="5">
                  <c:v>9.8000000000000004E-2</c:v>
                </c:pt>
                <c:pt idx="6">
                  <c:v>9.8000000000000004E-2</c:v>
                </c:pt>
                <c:pt idx="7">
                  <c:v>9.8000000000000004E-2</c:v>
                </c:pt>
                <c:pt idx="8">
                  <c:v>9.8000000000000004E-2</c:v>
                </c:pt>
                <c:pt idx="9">
                  <c:v>9.8000000000000004E-2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221257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0.88400000000000001</c:v>
                </c:pt>
                <c:pt idx="1">
                  <c:v>0.874</c:v>
                </c:pt>
                <c:pt idx="2">
                  <c:v>0.88500000000000001</c:v>
                </c:pt>
                <c:pt idx="3">
                  <c:v>0.86</c:v>
                </c:pt>
                <c:pt idx="4">
                  <c:v>0.88800000000000001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6">
                  <c:v>0.88800000000000001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2">
                  <c:v>20306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6641</c:v>
                </c:pt>
                <c:pt idx="1">
                  <c:v>5786</c:v>
                </c:pt>
                <c:pt idx="2">
                  <c:v>7879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Phillipsburg</c:v>
                </c:pt>
                <c:pt idx="1">
                  <c:v>Hackettstown</c:v>
                </c:pt>
                <c:pt idx="2">
                  <c:v>Mansfield</c:v>
                </c:pt>
                <c:pt idx="3">
                  <c:v>Lopatcong</c:v>
                </c:pt>
                <c:pt idx="4">
                  <c:v>Greenwich</c:v>
                </c:pt>
                <c:pt idx="5">
                  <c:v>Washington Boro</c:v>
                </c:pt>
                <c:pt idx="6">
                  <c:v>Washington Twp</c:v>
                </c:pt>
                <c:pt idx="7">
                  <c:v>Independence</c:v>
                </c:pt>
                <c:pt idx="8">
                  <c:v>Blairstown </c:v>
                </c:pt>
                <c:pt idx="9">
                  <c:v>Allamuchy</c:v>
                </c:pt>
                <c:pt idx="10">
                  <c:v>Franklin</c:v>
                </c:pt>
                <c:pt idx="11">
                  <c:v>Pohatcong</c:v>
                </c:pt>
                <c:pt idx="12">
                  <c:v>Belvidere</c:v>
                </c:pt>
                <c:pt idx="13">
                  <c:v>Liberty</c:v>
                </c:pt>
                <c:pt idx="14">
                  <c:v>Knowlton</c:v>
                </c:pt>
                <c:pt idx="15">
                  <c:v>Frelinghuysen</c:v>
                </c:pt>
                <c:pt idx="16">
                  <c:v>Oxford</c:v>
                </c:pt>
                <c:pt idx="17">
                  <c:v>White</c:v>
                </c:pt>
                <c:pt idx="18">
                  <c:v>Harmony</c:v>
                </c:pt>
                <c:pt idx="19">
                  <c:v>Alpha</c:v>
                </c:pt>
              </c:strCache>
            </c:strRef>
          </c:cat>
          <c:val>
            <c:numRef>
              <c:f>Sheet1!$B$2:$B$21</c:f>
              <c:numCache>
                <c:formatCode>0</c:formatCode>
                <c:ptCount val="20"/>
                <c:pt idx="0">
                  <c:v>3405</c:v>
                </c:pt>
                <c:pt idx="1">
                  <c:v>1916</c:v>
                </c:pt>
                <c:pt idx="2">
                  <c:v>1587</c:v>
                </c:pt>
                <c:pt idx="3">
                  <c:v>1582</c:v>
                </c:pt>
                <c:pt idx="4">
                  <c:v>1358</c:v>
                </c:pt>
                <c:pt idx="5">
                  <c:v>1285</c:v>
                </c:pt>
                <c:pt idx="6">
                  <c:v>1261</c:v>
                </c:pt>
                <c:pt idx="7">
                  <c:v>1100</c:v>
                </c:pt>
                <c:pt idx="8">
                  <c:v>1076</c:v>
                </c:pt>
                <c:pt idx="9">
                  <c:v>725</c:v>
                </c:pt>
                <c:pt idx="10">
                  <c:v>645</c:v>
                </c:pt>
                <c:pt idx="11">
                  <c:v>628</c:v>
                </c:pt>
                <c:pt idx="12">
                  <c:v>617</c:v>
                </c:pt>
                <c:pt idx="13">
                  <c:v>574</c:v>
                </c:pt>
                <c:pt idx="14">
                  <c:v>534</c:v>
                </c:pt>
                <c:pt idx="15">
                  <c:v>505</c:v>
                </c:pt>
                <c:pt idx="16">
                  <c:v>500</c:v>
                </c:pt>
                <c:pt idx="17">
                  <c:v>476</c:v>
                </c:pt>
                <c:pt idx="18">
                  <c:v>462</c:v>
                </c:pt>
                <c:pt idx="19">
                  <c:v>340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0.23</c:v>
                </c:pt>
                <c:pt idx="1">
                  <c:v>0.24</c:v>
                </c:pt>
                <c:pt idx="2">
                  <c:v>0.24</c:v>
                </c:pt>
                <c:pt idx="3">
                  <c:v>0.25</c:v>
                </c:pt>
                <c:pt idx="4">
                  <c:v>0.19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2">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3">
                  <c:v>0.19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4533459339781798"/>
          <c:y val="0.8937707697673170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2.8112449799196713E-2"/>
                  <c:y val="-2.8957531158417533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0"/>
                  <c:y val="2.89575311584175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1228</c:v>
                </c:pt>
                <c:pt idx="1">
                  <c:v>896</c:v>
                </c:pt>
                <c:pt idx="2">
                  <c:v>1447</c:v>
                </c:pt>
                <c:pt idx="3">
                  <c:v>1278</c:v>
                </c:pt>
                <c:pt idx="4">
                  <c:v>1125</c:v>
                </c:pt>
                <c:pt idx="5">
                  <c:v>857</c:v>
                </c:pt>
                <c:pt idx="6">
                  <c:v>1083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0">
                  <c:v>94960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71277</c:v>
                </c:pt>
                <c:pt idx="1">
                  <c:v>74867</c:v>
                </c:pt>
                <c:pt idx="2">
                  <c:v>80657</c:v>
                </c:pt>
                <c:pt idx="3">
                  <c:v>77452</c:v>
                </c:pt>
                <c:pt idx="4">
                  <c:v>84479</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1" formatCode="_(&quot;$&quot;* #,##0_);_(&quot;$&quot;* \(#,##0\);_(&quot;$&quot;* &quot;-&quot;??_);_(@_)">
                  <c:v>84479</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White</c:v>
                </c:pt>
                <c:pt idx="2">
                  <c:v>Belvidere</c:v>
                </c:pt>
                <c:pt idx="3">
                  <c:v>Washington Boro</c:v>
                </c:pt>
                <c:pt idx="4">
                  <c:v>Hackettstown</c:v>
                </c:pt>
                <c:pt idx="5">
                  <c:v>Alpha</c:v>
                </c:pt>
                <c:pt idx="6">
                  <c:v>Oxford</c:v>
                </c:pt>
                <c:pt idx="7">
                  <c:v>Mansfield</c:v>
                </c:pt>
                <c:pt idx="8">
                  <c:v>Pohatcong</c:v>
                </c:pt>
                <c:pt idx="9">
                  <c:v>Allamuchy</c:v>
                </c:pt>
              </c:strCache>
            </c:strRef>
          </c:cat>
          <c:val>
            <c:numRef>
              <c:f>Sheet1!$B$2:$B$11</c:f>
              <c:numCache>
                <c:formatCode>_("$"* #,##0_);_("$"* \(#,##0\);_("$"* "-"??_);_(@_)</c:formatCode>
                <c:ptCount val="10"/>
                <c:pt idx="0">
                  <c:v>54459</c:v>
                </c:pt>
                <c:pt idx="1">
                  <c:v>57050</c:v>
                </c:pt>
                <c:pt idx="2">
                  <c:v>59250</c:v>
                </c:pt>
                <c:pt idx="3">
                  <c:v>64906</c:v>
                </c:pt>
                <c:pt idx="4">
                  <c:v>70234</c:v>
                </c:pt>
                <c:pt idx="5">
                  <c:v>72463</c:v>
                </c:pt>
                <c:pt idx="6">
                  <c:v>74357</c:v>
                </c:pt>
                <c:pt idx="7">
                  <c:v>80847</c:v>
                </c:pt>
                <c:pt idx="8">
                  <c:v>83115</c:v>
                </c:pt>
                <c:pt idx="9">
                  <c:v>88444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Warren County Median $81,307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Phillipsburg</c:v>
                </c:pt>
                <c:pt idx="1">
                  <c:v>White</c:v>
                </c:pt>
                <c:pt idx="2">
                  <c:v>Belvidere</c:v>
                </c:pt>
                <c:pt idx="3">
                  <c:v>Washington Boro</c:v>
                </c:pt>
                <c:pt idx="4">
                  <c:v>Hackettstown</c:v>
                </c:pt>
                <c:pt idx="5">
                  <c:v>Alpha</c:v>
                </c:pt>
                <c:pt idx="6">
                  <c:v>Oxford</c:v>
                </c:pt>
                <c:pt idx="7">
                  <c:v>Mansfield</c:v>
                </c:pt>
                <c:pt idx="8">
                  <c:v>Pohatcong</c:v>
                </c:pt>
                <c:pt idx="9">
                  <c:v>Allamuchy</c:v>
                </c:pt>
              </c:strCache>
            </c:strRef>
          </c:cat>
          <c:val>
            <c:numRef>
              <c:f>Sheet1!$C$2:$C$11</c:f>
              <c:numCache>
                <c:formatCode>"$"#,##0</c:formatCode>
                <c:ptCount val="10"/>
                <c:pt idx="0">
                  <c:v>81307</c:v>
                </c:pt>
                <c:pt idx="1">
                  <c:v>81307</c:v>
                </c:pt>
                <c:pt idx="2">
                  <c:v>81307</c:v>
                </c:pt>
                <c:pt idx="3">
                  <c:v>81307</c:v>
                </c:pt>
                <c:pt idx="4">
                  <c:v>81307</c:v>
                </c:pt>
                <c:pt idx="5">
                  <c:v>81307</c:v>
                </c:pt>
                <c:pt idx="6">
                  <c:v>81307</c:v>
                </c:pt>
                <c:pt idx="7">
                  <c:v>81307</c:v>
                </c:pt>
                <c:pt idx="8">
                  <c:v>81307</c:v>
                </c:pt>
                <c:pt idx="9">
                  <c:v>81307</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6543954160498366"/>
          <c:y val="0.95602824049401303"/>
          <c:w val="0.2289312393058555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8" formatCode="0%">
                  <c:v>7.0999999999999994E-2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9.6000000000000002E-2</c:v>
                </c:pt>
                <c:pt idx="1">
                  <c:v>0.11799999999999999</c:v>
                </c:pt>
                <c:pt idx="2">
                  <c:v>6.0999999999999999E-2</c:v>
                </c:pt>
                <c:pt idx="3">
                  <c:v>5.8999999999999997E-2</c:v>
                </c:pt>
                <c:pt idx="4">
                  <c:v>7.0999999999999994E-2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Phillipsburg</c:v>
                </c:pt>
                <c:pt idx="1">
                  <c:v>Washington Boro</c:v>
                </c:pt>
                <c:pt idx="2">
                  <c:v>Hackettstown</c:v>
                </c:pt>
                <c:pt idx="3">
                  <c:v>Independence</c:v>
                </c:pt>
                <c:pt idx="4">
                  <c:v>Hardwick</c:v>
                </c:pt>
                <c:pt idx="5">
                  <c:v>Harmony</c:v>
                </c:pt>
                <c:pt idx="6">
                  <c:v>Pohatcong</c:v>
                </c:pt>
                <c:pt idx="7">
                  <c:v>Frelinghuysen</c:v>
                </c:pt>
                <c:pt idx="8">
                  <c:v>Mansfield</c:v>
                </c:pt>
                <c:pt idx="9">
                  <c:v>Alpha</c:v>
                </c:pt>
              </c:strCache>
            </c:strRef>
          </c:cat>
          <c:val>
            <c:numRef>
              <c:f>Sheet1!$B$2:$B$11</c:f>
              <c:numCache>
                <c:formatCode>0%</c:formatCode>
                <c:ptCount val="10"/>
                <c:pt idx="0">
                  <c:v>0.22600000000000001</c:v>
                </c:pt>
                <c:pt idx="1">
                  <c:v>0.17499999999999999</c:v>
                </c:pt>
                <c:pt idx="2">
                  <c:v>0.13700000000000001</c:v>
                </c:pt>
                <c:pt idx="3">
                  <c:v>0.11600000000000001</c:v>
                </c:pt>
                <c:pt idx="4">
                  <c:v>0.112</c:v>
                </c:pt>
                <c:pt idx="5">
                  <c:v>9.4E-2</c:v>
                </c:pt>
                <c:pt idx="6">
                  <c:v>7.1999999999999995E-2</c:v>
                </c:pt>
                <c:pt idx="7">
                  <c:v>6.9000000000000006E-2</c:v>
                </c:pt>
                <c:pt idx="8">
                  <c:v>5.5E-2</c:v>
                </c:pt>
                <c:pt idx="9">
                  <c:v>5.2999999999999999E-2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Warren county avg 8.7%</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Phillipsburg</c:v>
                </c:pt>
                <c:pt idx="1">
                  <c:v>Washington Boro</c:v>
                </c:pt>
                <c:pt idx="2">
                  <c:v>Hackettstown</c:v>
                </c:pt>
                <c:pt idx="3">
                  <c:v>Independence</c:v>
                </c:pt>
                <c:pt idx="4">
                  <c:v>Hardwick</c:v>
                </c:pt>
                <c:pt idx="5">
                  <c:v>Harmony</c:v>
                </c:pt>
                <c:pt idx="6">
                  <c:v>Pohatcong</c:v>
                </c:pt>
                <c:pt idx="7">
                  <c:v>Frelinghuysen</c:v>
                </c:pt>
                <c:pt idx="8">
                  <c:v>Mansfield</c:v>
                </c:pt>
                <c:pt idx="9">
                  <c:v>Alpha</c:v>
                </c:pt>
              </c:strCache>
            </c:strRef>
          </c:cat>
          <c:val>
            <c:numRef>
              <c:f>Sheet1!$C$2:$C$11</c:f>
              <c:numCache>
                <c:formatCode>0%</c:formatCode>
                <c:ptCount val="10"/>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9.6262441881944147E-2"/>
          <c:y val="0.91995983456613373"/>
          <c:w val="0.20569431962237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3">
                  <c:v>0.13498832524000001</c:v>
                </c:pt>
                <c:pt idx="4">
                  <c:v>0.13702354290999999</c:v>
                </c:pt>
                <c:pt idx="5">
                  <c:v>0.13825049855999999</c:v>
                </c:pt>
                <c:pt idx="6">
                  <c:v>0.14638657342</c:v>
                </c:pt>
                <c:pt idx="7">
                  <c:v>0.16169886146000001</c:v>
                </c:pt>
                <c:pt idx="8">
                  <c:v>0.16297946497999999</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2">
                  <c:v>0.13324427291999999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90685837693588256"/>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0.16</c:v>
                </c:pt>
                <c:pt idx="1">
                  <c:v>0.17</c:v>
                </c:pt>
                <c:pt idx="2">
                  <c:v>0.17</c:v>
                </c:pt>
                <c:pt idx="3">
                  <c:v>0.17</c:v>
                </c:pt>
                <c:pt idx="4">
                  <c:v>0.16</c:v>
                </c:pt>
                <c:pt idx="5">
                  <c:v>0.15</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8">
                  <c:v>7.3999999999999996E-2</c:v>
                </c:pt>
                <c:pt idx="9">
                  <c:v>7.4999999999999997E-2</c:v>
                </c:pt>
                <c:pt idx="10">
                  <c:v>8.2000000000000003E-2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11" formatCode="0.0%">
                  <c:v>8.5999999999999993E-2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8412404638893856"/>
          <c:y val="0.90922270227945434"/>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8.2000000000000003E-2</c:v>
                </c:pt>
                <c:pt idx="1">
                  <c:v>8.5999999999999993E-2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in val="0"/>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1245</c:v>
                </c:pt>
                <c:pt idx="1">
                  <c:v>1178</c:v>
                </c:pt>
                <c:pt idx="2">
                  <c:v>1142</c:v>
                </c:pt>
                <c:pt idx="3">
                  <c:v>1207</c:v>
                </c:pt>
                <c:pt idx="4">
                  <c:v>1274</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3385</c:v>
                </c:pt>
                <c:pt idx="1">
                  <c:v>3312</c:v>
                </c:pt>
                <c:pt idx="2">
                  <c:v>3267</c:v>
                </c:pt>
                <c:pt idx="3">
                  <c:v>3184</c:v>
                </c:pt>
                <c:pt idx="4">
                  <c:v>3339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3127</c:v>
                </c:pt>
                <c:pt idx="1">
                  <c:v>2912</c:v>
                </c:pt>
                <c:pt idx="2">
                  <c:v>2966</c:v>
                </c:pt>
                <c:pt idx="3">
                  <c:v>2681</c:v>
                </c:pt>
                <c:pt idx="4">
                  <c:v>3079</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Warren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1125.8</c:v>
                </c:pt>
                <c:pt idx="1">
                  <c:v>996</c:v>
                </c:pt>
                <c:pt idx="2">
                  <c:v>775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1">
                  <c:v>1125.8</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1" formatCode="&quot;$&quot;#,##0_);[Red]\(&quot;$&quot;#,##0\)">
                  <c:v>775</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
                  <c:v>37.200000000000003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35.9</c:v>
                </c:pt>
                <c:pt idx="1">
                  <c:v>36.6</c:v>
                </c:pt>
                <c:pt idx="2">
                  <c:v>35.200000000000003</c:v>
                </c:pt>
                <c:pt idx="3" formatCode="0.0">
                  <c:v>34.799999999999997</c:v>
                </c:pt>
                <c:pt idx="4" formatCode="0.0">
                  <c:v>37.200000000000003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6">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2">
                  <c:v>1.5</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2" formatCode="0.0%">
                  <c:v>1.4999999999999999E-2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15:layout>
                    <c:manualLayout>
                      <c:w val="9.1028368794326242E-2"/>
                      <c:h val="0.14376596897021945"/>
                    </c:manualLayout>
                  </c15:layout>
                </c:ext>
                <c:ext xmlns:c16="http://schemas.microsoft.com/office/drawing/2014/chart" uri="{C3380CC4-5D6E-409C-BE32-E72D297353CC}">
                  <c16:uniqueId val="{00000000-866B-4F8E-B07C-6A83A932C43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2.3E-2</c:v>
                </c:pt>
                <c:pt idx="1">
                  <c:v>6.4000000000000001E-2</c:v>
                </c:pt>
                <c:pt idx="2">
                  <c:v>0.04</c:v>
                </c:pt>
                <c:pt idx="3">
                  <c:v>2.1999999999999999E-2</c:v>
                </c:pt>
                <c:pt idx="4">
                  <c:v>1.4999999999999999E-2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Hackettstown</c:v>
                </c:pt>
                <c:pt idx="1">
                  <c:v>Harmony</c:v>
                </c:pt>
                <c:pt idx="2">
                  <c:v>Pohatcong</c:v>
                </c:pt>
                <c:pt idx="3">
                  <c:v>Phillipsburg</c:v>
                </c:pt>
                <c:pt idx="4">
                  <c:v>Mansfield</c:v>
                </c:pt>
                <c:pt idx="5">
                  <c:v>Independence</c:v>
                </c:pt>
                <c:pt idx="6">
                  <c:v>Hope</c:v>
                </c:pt>
                <c:pt idx="7">
                  <c:v>Knowlton</c:v>
                </c:pt>
                <c:pt idx="8">
                  <c:v>Washington Boro</c:v>
                </c:pt>
                <c:pt idx="9">
                  <c:v>Alpha</c:v>
                </c:pt>
              </c:strCache>
            </c:strRef>
          </c:cat>
          <c:val>
            <c:numRef>
              <c:f>Sheet1!$B$2:$B$11</c:f>
              <c:numCache>
                <c:formatCode>0.0%</c:formatCode>
                <c:ptCount val="10"/>
                <c:pt idx="0">
                  <c:v>9.1999999999999998E-2</c:v>
                </c:pt>
                <c:pt idx="1">
                  <c:v>8.6999999999999994E-2</c:v>
                </c:pt>
                <c:pt idx="2">
                  <c:v>8.4000000000000005E-2</c:v>
                </c:pt>
                <c:pt idx="3">
                  <c:v>5.8000000000000003E-2</c:v>
                </c:pt>
                <c:pt idx="4">
                  <c:v>3.5999999999999997E-2</c:v>
                </c:pt>
                <c:pt idx="5">
                  <c:v>3.4000000000000002E-2</c:v>
                </c:pt>
                <c:pt idx="6">
                  <c:v>3.3000000000000002E-2</c:v>
                </c:pt>
                <c:pt idx="7">
                  <c:v>2.5999999999999999E-2</c:v>
                </c:pt>
                <c:pt idx="8">
                  <c:v>2.3E-2</c:v>
                </c:pt>
                <c:pt idx="9">
                  <c:v>2.1999999999999999E-2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Warren county avg 3.2%</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Hackettstown</c:v>
                </c:pt>
                <c:pt idx="1">
                  <c:v>Harmony</c:v>
                </c:pt>
                <c:pt idx="2">
                  <c:v>Pohatcong</c:v>
                </c:pt>
                <c:pt idx="3">
                  <c:v>Phillipsburg</c:v>
                </c:pt>
                <c:pt idx="4">
                  <c:v>Mansfield</c:v>
                </c:pt>
                <c:pt idx="5">
                  <c:v>Independence</c:v>
                </c:pt>
                <c:pt idx="6">
                  <c:v>Hope</c:v>
                </c:pt>
                <c:pt idx="7">
                  <c:v>Knowlton</c:v>
                </c:pt>
                <c:pt idx="8">
                  <c:v>Washington Boro</c:v>
                </c:pt>
                <c:pt idx="9">
                  <c:v>Alpha</c:v>
                </c:pt>
              </c:strCache>
            </c:strRef>
          </c:cat>
          <c:val>
            <c:numRef>
              <c:f>Sheet1!$C$2:$C$11</c:f>
              <c:numCache>
                <c:formatCode>0.00%</c:formatCode>
                <c:ptCount val="10"/>
                <c:pt idx="0">
                  <c:v>3.2000000000000001E-2</c:v>
                </c:pt>
                <c:pt idx="1">
                  <c:v>3.2000000000000001E-2</c:v>
                </c:pt>
                <c:pt idx="2">
                  <c:v>3.2000000000000001E-2</c:v>
                </c:pt>
                <c:pt idx="3">
                  <c:v>3.2000000000000001E-2</c:v>
                </c:pt>
                <c:pt idx="4">
                  <c:v>3.2000000000000001E-2</c:v>
                </c:pt>
                <c:pt idx="5">
                  <c:v>3.2000000000000001E-2</c:v>
                </c:pt>
                <c:pt idx="6">
                  <c:v>3.2000000000000001E-2</c:v>
                </c:pt>
                <c:pt idx="7">
                  <c:v>3.2000000000000001E-2</c:v>
                </c:pt>
                <c:pt idx="8">
                  <c:v>3.2000000000000001E-2</c:v>
                </c:pt>
                <c:pt idx="9">
                  <c:v>3.2000000000000001E-2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0237819881889758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8">
                  <c:v>5200</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8">
                  <c:v>2839</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20">
                  <c:v>0.58979999999999999</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20">
                  <c:v>0.51359999999999995</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1">
                  <c:v>0.93799999999999994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0">
                  <c:v>0.93200000000000005</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0.95399999999999996</c:v>
                </c:pt>
                <c:pt idx="1">
                  <c:v>0.93799999999999994</c:v>
                </c:pt>
                <c:pt idx="2">
                  <c:v>0.92700000000000005</c:v>
                </c:pt>
                <c:pt idx="3">
                  <c:v>0.95599999999999996</c:v>
                </c:pt>
                <c:pt idx="4">
                  <c:v>0.94499999999999995</c:v>
                </c:pt>
                <c:pt idx="5">
                  <c:v>0.93799999999999994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2">
                  <c:v>45</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Warren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2.3469884152411982E-2"/>
                  <c:y val="5.00121009320809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4FB-45F5-940B-6A9E5201D80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6.2E-2</c:v>
                </c:pt>
                <c:pt idx="1">
                  <c:v>5.6000000000000001E-2</c:v>
                </c:pt>
                <c:pt idx="2">
                  <c:v>7.8E-2</c:v>
                </c:pt>
                <c:pt idx="3">
                  <c:v>6.2E-2</c:v>
                </c:pt>
                <c:pt idx="4">
                  <c:v>7.0999999999999994E-2</c:v>
                </c:pt>
                <c:pt idx="5">
                  <c:v>7.5999999999999998E-2</c:v>
                </c:pt>
                <c:pt idx="6">
                  <c:v>7.0999999999999994E-2</c:v>
                </c:pt>
                <c:pt idx="7">
                  <c:v>6.2E-2</c:v>
                </c:pt>
                <c:pt idx="8">
                  <c:v>0.06</c:v>
                </c:pt>
                <c:pt idx="9">
                  <c:v>7.0000000000000007E-2</c:v>
                </c:pt>
                <c:pt idx="10">
                  <c:v>6.9000000000000006E-2</c:v>
                </c:pt>
                <c:pt idx="11" formatCode="0.00%">
                  <c:v>6.0999999999999999E-2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6">
                  <c:v>6.6500000000000004E-2</c:v>
                </c:pt>
                <c:pt idx="7">
                  <c:v>6.8500000000000005E-2</c:v>
                </c:pt>
                <c:pt idx="8">
                  <c:v>6.8500000000000005E-2</c:v>
                </c:pt>
                <c:pt idx="9">
                  <c:v>6.9000000000000006E-2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5" formatCode="0.0">
                  <c:v>6.5500000000000003E-2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6">
                  <c:v>3.5681600000000001E-2</c:v>
                </c:pt>
                <c:pt idx="17">
                  <c:v>3.4668200000000003E-2</c:v>
                </c:pt>
                <c:pt idx="18">
                  <c:v>3.2932900000000001E-2</c:v>
                </c:pt>
                <c:pt idx="19">
                  <c:v>3.1565500000000003E-2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20">
                  <c:v>2.8504399999999999E-2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5.9232199999999999E-2</c:v>
                </c:pt>
                <c:pt idx="1">
                  <c:v>6.3112600000000005E-2</c:v>
                </c:pt>
                <c:pt idx="2">
                  <c:v>4.9799099999999999E-2</c:v>
                </c:pt>
                <c:pt idx="3">
                  <c:v>3.6602500000000003E-2</c:v>
                </c:pt>
                <c:pt idx="4">
                  <c:v>2.8504399999999999E-2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0.93663510000000005</c:v>
                </c:pt>
                <c:pt idx="1">
                  <c:v>0.93385490000000004</c:v>
                </c:pt>
                <c:pt idx="2">
                  <c:v>0.93044709999999997</c:v>
                </c:pt>
                <c:pt idx="3">
                  <c:v>0.92507419999999996</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in val="0.5"/>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2">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3">
                  <c:v>0.93</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4.1170617200581322E-2"/>
                  <c:y val="5.653498383939255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93-49D3-A673-23516369437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0.80200000000000005</c:v>
                </c:pt>
                <c:pt idx="1">
                  <c:v>0.878</c:v>
                </c:pt>
                <c:pt idx="2">
                  <c:v>0.879</c:v>
                </c:pt>
                <c:pt idx="3">
                  <c:v>0.85899999999999999</c:v>
                </c:pt>
                <c:pt idx="4">
                  <c:v>0.89300000000000002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2">
                  <c:v>0.89400000000000002</c:v>
                </c:pt>
                <c:pt idx="13">
                  <c:v>0.90100000000000002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1">
                  <c:v>0.89300000000000002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5">
                  <c:v>71.400000000000006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6">
                  <c:v>92.7</c:v>
                </c:pt>
                <c:pt idx="7">
                  <c:v>119.9</c:v>
                </c:pt>
                <c:pt idx="8">
                  <c:v>121.4</c:v>
                </c:pt>
                <c:pt idx="9">
                  <c:v>129.69999999999999</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4.5546806649168853E-2"/>
                  <c:y val="-0.4525087350564990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14</c:v>
                </c:pt>
                <c:pt idx="2">
                  <c:v>13</c:v>
                </c:pt>
                <c:pt idx="3">
                  <c:v>48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10199770426596454"/>
                  <c:y val="3.345320310679589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146</c:v>
                </c:pt>
                <c:pt idx="1">
                  <c:v>824</c:v>
                </c:pt>
                <c:pt idx="2">
                  <c:v>42</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4">
                  <c:v>4.7765000000000004</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13">
                  <c:v>8.6473700000000004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677706692913389"/>
          <c:y val="0.8764134328865929"/>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Warren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4"/>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0BB-41C9-8803-2CB86785E0B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7.8216299999999999</c:v>
                </c:pt>
                <c:pt idx="1">
                  <c:v>6.3370199999999999</c:v>
                </c:pt>
                <c:pt idx="2">
                  <c:v>8.3109000000000002</c:v>
                </c:pt>
                <c:pt idx="3">
                  <c:v>7.5271400000000002</c:v>
                </c:pt>
                <c:pt idx="4">
                  <c:v>8.6473700000000004</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0BB-41C9-8803-2CB86785E0B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9.3191199999999998</c:v>
                </c:pt>
                <c:pt idx="3">
                  <c:v>7.4523599999999997</c:v>
                </c:pt>
                <c:pt idx="4">
                  <c:v>7.5911299999999997</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0">
                  <c:v>10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0">
                  <c:v>52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9.4</c:v>
                </c:pt>
                <c:pt idx="1">
                  <c:v>9</c:v>
                </c:pt>
                <c:pt idx="2">
                  <c:v>9.1999999999999993</c:v>
                </c:pt>
                <c:pt idx="3">
                  <c:v>9.6</c:v>
                </c:pt>
                <c:pt idx="4">
                  <c:v>9.5</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8">
                  <c:v>9.5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9">
                  <c:v>9.4</c:v>
                </c:pt>
                <c:pt idx="10">
                  <c:v>8.9</c:v>
                </c:pt>
                <c:pt idx="11">
                  <c:v>8.6999999999999993</c:v>
                </c:pt>
                <c:pt idx="12">
                  <c:v>8.6</c:v>
                </c:pt>
                <c:pt idx="13">
                  <c:v>8.3000000000000007</c:v>
                </c:pt>
                <c:pt idx="14">
                  <c:v>8.3000000000000007</c:v>
                </c:pt>
                <c:pt idx="15">
                  <c:v>8.1</c:v>
                </c:pt>
                <c:pt idx="16">
                  <c:v>8.1</c:v>
                </c:pt>
                <c:pt idx="17">
                  <c:v>7.4</c:v>
                </c:pt>
                <c:pt idx="18">
                  <c:v>7.3</c:v>
                </c:pt>
                <c:pt idx="19">
                  <c:v>6.7</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3">
                  <c:v>1311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3793706293706304E-2"/>
                  <c:y val="1.43027796319648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007-431D-95EC-A63458CD37D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1369</c:v>
                </c:pt>
                <c:pt idx="1">
                  <c:v>1175</c:v>
                </c:pt>
                <c:pt idx="2">
                  <c:v>1204</c:v>
                </c:pt>
                <c:pt idx="3">
                  <c:v>1225</c:v>
                </c:pt>
                <c:pt idx="4">
                  <c:v>1311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2473548975269974"/>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4430048201004139"/>
                  <c:y val="-8.671874466543155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8156682328274967"/>
                  <c:y val="-2.343749855822474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6627395182881785"/>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5583959993760676E-2"/>
                  <c:y val="-0.1218749925027686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4.2645488062396986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Terroristic Threats</c:v>
                </c:pt>
                <c:pt idx="4">
                  <c:v>Contempt of Court</c:v>
                </c:pt>
                <c:pt idx="5">
                  <c:v>Cyber Harassment</c:v>
                </c:pt>
                <c:pt idx="6">
                  <c:v>Other</c:v>
                </c:pt>
              </c:strCache>
            </c:strRef>
          </c:cat>
          <c:val>
            <c:numRef>
              <c:f>Sheet1!$B$2:$B$8</c:f>
              <c:numCache>
                <c:formatCode>General</c:formatCode>
                <c:ptCount val="7"/>
                <c:pt idx="0">
                  <c:v>896</c:v>
                </c:pt>
                <c:pt idx="1">
                  <c:v>372</c:v>
                </c:pt>
                <c:pt idx="2">
                  <c:v>58</c:v>
                </c:pt>
                <c:pt idx="3">
                  <c:v>22</c:v>
                </c:pt>
                <c:pt idx="4" formatCode="#,##0">
                  <c:v>18</c:v>
                </c:pt>
                <c:pt idx="5">
                  <c:v>9</c:v>
                </c:pt>
                <c:pt idx="6">
                  <c:v>21</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4">
                  <c:v>71622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4">
                  <c:v>54780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67305</c:v>
                </c:pt>
                <c:pt idx="1">
                  <c:v>61691</c:v>
                </c:pt>
                <c:pt idx="2">
                  <c:v>62090</c:v>
                </c:pt>
                <c:pt idx="3">
                  <c:v>71701</c:v>
                </c:pt>
                <c:pt idx="4">
                  <c:v>71622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49015</c:v>
                </c:pt>
                <c:pt idx="1">
                  <c:v>49046</c:v>
                </c:pt>
                <c:pt idx="2">
                  <c:v>50358</c:v>
                </c:pt>
                <c:pt idx="3">
                  <c:v>47023</c:v>
                </c:pt>
                <c:pt idx="4">
                  <c:v>54780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pt idx="20">
                  <c:v>454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3">
                  <c:v>51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21</c:v>
                </c:pt>
                <c:pt idx="1">
                  <c:v>31</c:v>
                </c:pt>
                <c:pt idx="2">
                  <c:v>36</c:v>
                </c:pt>
                <c:pt idx="3">
                  <c:v>30</c:v>
                </c:pt>
                <c:pt idx="4">
                  <c:v>20</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9">
                  <c:v>9.8039215686274508E-3</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20">
                  <c:v>-0.33333333333333298</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Warren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0.32</c:v>
                </c:pt>
                <c:pt idx="1">
                  <c:v>0.41</c:v>
                </c:pt>
                <c:pt idx="2">
                  <c:v>7.0000000000000007E-2</c:v>
                </c:pt>
                <c:pt idx="3">
                  <c:v>0.04</c:v>
                </c:pt>
                <c:pt idx="4">
                  <c:v>0.09</c:v>
                </c:pt>
                <c:pt idx="5">
                  <c:v>7.0000000000000007E-2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0</c:v>
                </c:pt>
                <c:pt idx="1">
                  <c:v>1</c:v>
                </c:pt>
                <c:pt idx="2">
                  <c:v>2</c:v>
                </c:pt>
                <c:pt idx="3">
                  <c:v>1</c:v>
                </c:pt>
                <c:pt idx="4">
                  <c:v>1</c:v>
                </c:pt>
                <c:pt idx="5">
                  <c:v>1</c:v>
                </c:pt>
                <c:pt idx="6">
                  <c:v>1</c:v>
                </c:pt>
                <c:pt idx="7">
                  <c:v>1</c:v>
                </c:pt>
                <c:pt idx="8">
                  <c:v>0</c:v>
                </c:pt>
                <c:pt idx="9">
                  <c:v>2</c:v>
                </c:pt>
                <c:pt idx="10">
                  <c:v>1</c:v>
                </c:pt>
                <c:pt idx="11">
                  <c:v>1</c:v>
                </c:pt>
                <c:pt idx="12">
                  <c:v>0</c:v>
                </c:pt>
                <c:pt idx="13">
                  <c:v>1</c:v>
                </c:pt>
                <c:pt idx="14">
                  <c:v>1</c:v>
                </c:pt>
                <c:pt idx="15">
                  <c:v>1</c:v>
                </c:pt>
                <c:pt idx="16">
                  <c:v>0</c:v>
                </c:pt>
                <c:pt idx="17">
                  <c:v>1</c:v>
                </c:pt>
                <c:pt idx="18">
                  <c:v>2</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7">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19">
                  <c:v>0.22</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0.14000000000000001</c:v>
                </c:pt>
                <c:pt idx="1">
                  <c:v>0.107</c:v>
                </c:pt>
                <c:pt idx="2">
                  <c:v>0.12</c:v>
                </c:pt>
                <c:pt idx="3">
                  <c:v>0.14499999999999999</c:v>
                </c:pt>
                <c:pt idx="4">
                  <c:v>0.22</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0.221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0.14000000000000001</c:v>
                </c:pt>
                <c:pt idx="1">
                  <c:v>0.28799999999999998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in val="0"/>
        </c:scaling>
        <c:delete val="1"/>
        <c:axPos val="b"/>
        <c:numFmt formatCode="0.0%" sourceLinked="1"/>
        <c:majorTickMark val="out"/>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2">
                  <c:v>7.5999999999999998E-2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14">
                  <c:v>0.16500000000000001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7413202141694"/>
          <c:y val="0.9046661417322834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0.192</c:v>
                </c:pt>
                <c:pt idx="1">
                  <c:v>0.14899999999999999</c:v>
                </c:pt>
                <c:pt idx="2">
                  <c:v>0.14299999999999999</c:v>
                </c:pt>
                <c:pt idx="3">
                  <c:v>0.13600000000000001</c:v>
                </c:pt>
                <c:pt idx="4">
                  <c:v>0.16500000000000001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0.20399999999999999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4.9000000000000002E-2</c:v>
                </c:pt>
                <c:pt idx="1">
                  <c:v>0.27200000000000002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dLbl>
              <c:idx val="9"/>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extLst>
                <c:ext xmlns:c16="http://schemas.microsoft.com/office/drawing/2014/chart" uri="{C3380CC4-5D6E-409C-BE32-E72D297353CC}">
                  <c16:uniqueId val="{00000001-A0F2-472F-93C8-4E1E65DCAE8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5">
                  <c:v>7.6</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19">
                  <c:v>11.1</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2">
                  <c:v>2936</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2">
                  <c:v>2934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8">
                  <c:v>1411</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2">
                  <c:v>106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8" formatCode="#,##0">
                  <c:v>1051</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3">
                  <c:v>148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4.4195046439628412E-2"/>
                  <c:y val="-7.146829942280592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F9-4D03-9D9C-14966BA336E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165</c:v>
                </c:pt>
                <c:pt idx="1">
                  <c:v>163</c:v>
                </c:pt>
                <c:pt idx="2">
                  <c:v>145</c:v>
                </c:pt>
                <c:pt idx="3">
                  <c:v>147</c:v>
                </c:pt>
                <c:pt idx="4">
                  <c:v>148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3">
                  <c:v>3.5999999999999997E-2</c:v>
                </c:pt>
                <c:pt idx="4">
                  <c:v>0.03</c:v>
                </c:pt>
                <c:pt idx="5">
                  <c:v>2.8000000000000001E-2</c:v>
                </c:pt>
                <c:pt idx="6">
                  <c:v>2.7E-2</c:v>
                </c:pt>
                <c:pt idx="7">
                  <c:v>2.5000000000000001E-2</c:v>
                </c:pt>
                <c:pt idx="8">
                  <c:v>2.5000000000000001E-2</c:v>
                </c:pt>
                <c:pt idx="9">
                  <c:v>2.3E-2</c:v>
                </c:pt>
                <c:pt idx="10">
                  <c:v>2.3E-2</c:v>
                </c:pt>
                <c:pt idx="11">
                  <c:v>2.1000000000000001E-2</c:v>
                </c:pt>
                <c:pt idx="12">
                  <c:v>0.02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2" formatCode="0.0%">
                  <c:v>3.6999999999999998E-2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8">
                  <c:v>354</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3">
                  <c:v>87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3">
                  <c:v>534</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3">
                  <c:v>534</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39</c:v>
                </c:pt>
                <c:pt idx="1">
                  <c:v>38</c:v>
                </c:pt>
                <c:pt idx="2">
                  <c:v>34</c:v>
                </c:pt>
                <c:pt idx="3">
                  <c:v>24</c:v>
                </c:pt>
                <c:pt idx="4">
                  <c:v>26</c:v>
                </c:pt>
                <c:pt idx="5">
                  <c:v>21</c:v>
                </c:pt>
                <c:pt idx="6">
                  <c:v>14</c:v>
                </c:pt>
                <c:pt idx="7">
                  <c:v>20</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98</c:v>
                </c:pt>
                <c:pt idx="1">
                  <c:v>90</c:v>
                </c:pt>
                <c:pt idx="2">
                  <c:v>62</c:v>
                </c:pt>
                <c:pt idx="3">
                  <c:v>65</c:v>
                </c:pt>
                <c:pt idx="4">
                  <c:v>61</c:v>
                </c:pt>
                <c:pt idx="5">
                  <c:v>58</c:v>
                </c:pt>
                <c:pt idx="6">
                  <c:v>28</c:v>
                </c:pt>
                <c:pt idx="7">
                  <c:v>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19" formatCode="#,##0">
                  <c:v>4146</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2">
                  <c:v>456</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9">
                  <c:v>4.87</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91626139489372993"/>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jhcare.org/broadway-respite-home-care-services/" TargetMode="External"/><Relationship Id="rId3" Type="http://schemas.openxmlformats.org/officeDocument/2006/relationships/hyperlink" Target="http://www.tricountyresourcenet.org/" TargetMode="External"/><Relationship Id="rId7" Type="http://schemas.openxmlformats.org/officeDocument/2006/relationships/hyperlink" Target="https://mentornj.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spennj.org/" TargetMode="External"/><Relationship Id="rId5" Type="http://schemas.openxmlformats.org/officeDocument/2006/relationships/hyperlink" Target="https://asapphealthcare.org/" TargetMode="External"/><Relationship Id="rId10" Type="http://schemas.openxmlformats.org/officeDocument/2006/relationships/hyperlink" Target="https://www.wcfamilypromise.org/" TargetMode="External"/><Relationship Id="rId4" Type="http://schemas.openxmlformats.org/officeDocument/2006/relationships/hyperlink" Target="https://www.arcwarren.org/" TargetMode="External"/><Relationship Id="rId9" Type="http://schemas.openxmlformats.org/officeDocument/2006/relationships/hyperlink" Target="http://warren.caresnj.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11/30/21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Black/African America, American Indian/Alaska Native, Asian, Hispanic/Latino, and “Other” minority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residents remained fairly steady by racial/ethnic group.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Black/White residential segregation index in this county has tended to vary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Hackettstown and Mansfield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vary slightly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this county, children between the ages of 12-17 years old is the largest group.</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Hackettstown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slightly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b="0" i="0" u="none" strike="noStrike" kern="1200" baseline="0" dirty="0">
                <a:highlight>
                  <a:srgbClr val="FFFF00"/>
                </a:highlight>
                <a:latin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White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2.8</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Phillipsburg and Washington Boro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rates have increased slightly over the two years shown.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i="0" u="none" strike="noStrike" kern="1200" baseline="0" dirty="0">
              <a:highlight>
                <a:srgbClr val="FFFF00"/>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i="0" u="none" strike="noStrike" kern="1200" baseline="0" dirty="0">
                <a:highlight>
                  <a:srgbClr val="FFFF00"/>
                </a:highlight>
                <a:latin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as expected for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highlight>
                <a:srgbClr val="FFFF00"/>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1" i="0" u="none" strike="noStrike" kern="1200" baseline="0" dirty="0">
              <a:highlight>
                <a:srgbClr val="FFFF00"/>
              </a:highligh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i="0" u="none" strike="noStrike" kern="1200" baseline="0" dirty="0">
                <a:highlight>
                  <a:srgbClr val="FFFF00"/>
                </a:highlight>
                <a:latin typeface="Calibri" panose="020F0502020204030204" pitchFamily="34" charset="0"/>
              </a:rPr>
              <a:t>Municipality data available</a:t>
            </a:r>
            <a:r>
              <a:rPr lang="en-US" sz="1800" b="0" i="0" u="none" strike="noStrike" kern="1200" baseline="0" dirty="0">
                <a:highlight>
                  <a:srgbClr val="FFFF00"/>
                </a:highlight>
                <a:latin typeface="Calibri" panose="020F0502020204030204" pitchFamily="34" charset="0"/>
              </a:rPr>
              <a:t>? Chart 7.3</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Hackettstown and Harmony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 58.98% of Warren County’s population has received at least one dose of the COVID-19 vaccination.</a:t>
            </a:r>
          </a:p>
          <a:p>
            <a:pPr marR="0" algn="l" rtl="0">
              <a:buFont typeface="Symbol" panose="05050102010706020507" pitchFamily="18" charset="2"/>
              <a:buChar char="·"/>
            </a:pPr>
            <a:r>
              <a:rPr lang="en-US" sz="1800" b="0" i="0" u="none" strike="noStrike" baseline="0" dirty="0">
                <a:highlight>
                  <a:srgbClr val="FFFF00"/>
                </a:highlight>
                <a:latin typeface="Calibri" panose="020F0502020204030204" pitchFamily="34" charset="0"/>
              </a:rPr>
              <a:t> 51.36% of Warren County’s population has been fully vaccinated against COVID-19.  </a:t>
            </a:r>
          </a:p>
          <a:p>
            <a:pPr marR="0" algn="l" rtl="0"/>
            <a:endParaRPr lang="en-US" sz="1800" b="0" i="0" u="none" strike="noStrike" baseline="0" dirty="0">
              <a:highlight>
                <a:srgbClr val="FFFF00"/>
              </a:highlight>
              <a:latin typeface="Calibri" panose="020F0502020204030204" pitchFamily="34" charset="0"/>
            </a:endParaRPr>
          </a:p>
          <a:p>
            <a:pPr marR="0" algn="l" rtl="0"/>
            <a:r>
              <a:rPr lang="en-US" sz="1800" b="0" i="0" u="none" strike="noStrike" baseline="0" dirty="0">
                <a:highlight>
                  <a:srgbClr val="FFFF00"/>
                </a:highlight>
                <a:latin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678454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a:t>
            </a:r>
            <a:r>
              <a:rPr lang="en-US" sz="1200" kern="1200">
                <a:solidFill>
                  <a:schemeClr val="tx1"/>
                </a:solidFill>
                <a:effectLst/>
                <a:latin typeface="+mn-lt"/>
                <a:ea typeface="+mn-ea"/>
                <a:cs typeface="+mn-cs"/>
              </a:rPr>
              <a:t>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high school graduation rate of the NJ counties. </a:t>
            </a:r>
            <a:endParaRPr lang="en-US" sz="1200" b="0" i="0" u="none" strike="noStrike"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highlight>
                  <a:srgbClr val="FFFF00"/>
                </a:highlight>
                <a:latin typeface="Calibri" panose="020F0502020204030204" pitchFamily="34" charset="0"/>
              </a:rPr>
              <a:t>In this county, the high school graduation rate has tended to remain mostly steady over time.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slightly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fairly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and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varied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-33.33% change indicates a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R="0" algn="l" rtl="0"/>
            <a:r>
              <a:rPr lang="en-US" sz="1800" b="1" i="0" u="none" strike="noStrike" baseline="0" dirty="0">
                <a:highlight>
                  <a:srgbClr val="FFFF00"/>
                </a:highlight>
                <a:latin typeface="Calibri" panose="020F0502020204030204" pitchFamily="34" charset="0"/>
              </a:rPr>
              <a:t>Note:</a:t>
            </a:r>
            <a:r>
              <a:rPr lang="en-US" sz="1800" b="0" i="0" u="none" strike="noStrike" baseline="0" dirty="0">
                <a:highlight>
                  <a:srgbClr val="FFFF00"/>
                </a:highlight>
                <a:latin typeface="Calibri" panose="020F0502020204030204" pitchFamily="34" charset="0"/>
              </a:rPr>
              <a:t> Data in chart is in terms of county residents not treatment sites. </a:t>
            </a:r>
          </a:p>
          <a:p>
            <a:pPr marR="0" algn="l" rtl="0"/>
            <a:endParaRPr lang="en-US" sz="1800" b="0" i="0" u="none" strike="noStrike" baseline="0" dirty="0">
              <a:latin typeface="Calibri" panose="020F0502020204030204" pitchFamily="34" charset="0"/>
            </a:endParaRPr>
          </a:p>
          <a:p>
            <a:pPr marR="0" algn="l" rtl="0"/>
            <a:r>
              <a:rPr lang="en-US" sz="1800" b="0" i="0" u="none" strike="noStrike" baseline="0" dirty="0">
                <a:highlight>
                  <a:srgbClr val="FFFF00"/>
                </a:highlight>
                <a:latin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i="0" u="none" strike="noStrike" baseline="0" dirty="0">
                <a:highlight>
                  <a:srgbClr val="FFFF00"/>
                </a:highlight>
                <a:latin typeface="Calibri" panose="020F0502020204030204" pitchFamily="34" charset="0"/>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Outpatient, and Emergency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frequency of reported symptoms of mental health distress were not available for most races/ethnicities.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reported diagnosed depression rates were not available for most race/ethnicities.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2020, this county had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505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29</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27,332 (in-home); 3,717 (out-of-home placement); 31,049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2020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sz="1800"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http://www.tricountyresourcenet.org/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https://www.arcwarren.org/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https://asapphealthcare.org/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https://aspennj.org/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https://mentornj.org/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http://jhcare.org/broadway-respite-home-care-services/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http://warren.caresnj.org/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https://www.wcfamilypromise.org/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10</a:t>
            </a:r>
            <a:r>
              <a:rPr lang="en-US" baseline="30000" dirty="0"/>
              <a:t>th</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2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Warren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9" name="Picture 2">
            <a:extLst>
              <a:ext uri="{FF2B5EF4-FFF2-40B4-BE49-F238E27FC236}">
                <a16:creationId xmlns:a16="http://schemas.microsoft.com/office/drawing/2014/main" id="{B856F361-A808-4E12-AD7D-FBB3597ED4E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6BBCFC8F-3F16-45B4-B9A2-AB1A13EFE72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A04CD456-CFA2-45FC-9807-C987E4527B65}"/>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D88D673D-D2D4-4BB4-865A-051BDFDF607B}"/>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716F7906-B68B-4960-954C-7D3A5273BCE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14154D38-6C28-4D00-B574-E75066D2BDE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7D5F8383-76C0-437D-9BE2-0F317F7EF36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F6C44182-F516-47D3-B5A2-2DCC392DB47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11" name="Picture 2">
            <a:extLst>
              <a:ext uri="{FF2B5EF4-FFF2-40B4-BE49-F238E27FC236}">
                <a16:creationId xmlns:a16="http://schemas.microsoft.com/office/drawing/2014/main" id="{21B73DE3-2A00-402F-B02F-CE64BA871A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76BEAF79-D928-4066-8943-543666A76B0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latin typeface="Franklin Gothic Medium Cond" panose="020B0606030402020204" pitchFamily="34" charset="0"/>
              </a:rPr>
              <a:t>Warren</a:t>
            </a:r>
          </a:p>
          <a:p>
            <a:r>
              <a:rPr lang="en-US" b="1" dirty="0">
                <a:latin typeface="Franklin Gothic Medium Cond" panose="020B0606030402020204" pitchFamily="34" charset="0"/>
              </a:rPr>
              <a:t>County</a:t>
            </a:r>
          </a:p>
        </p:txBody>
      </p:sp>
      <p:pic>
        <p:nvPicPr>
          <p:cNvPr id="10" name="Picture 2">
            <a:extLst>
              <a:ext uri="{FF2B5EF4-FFF2-40B4-BE49-F238E27FC236}">
                <a16:creationId xmlns:a16="http://schemas.microsoft.com/office/drawing/2014/main" id="{0823B755-B9BB-4694-B2E3-B214571A7A9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5629A0E9-A9AD-4C82-9EBE-DE93824D0DAC}"/>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9" name="Picture 2">
            <a:extLst>
              <a:ext uri="{FF2B5EF4-FFF2-40B4-BE49-F238E27FC236}">
                <a16:creationId xmlns:a16="http://schemas.microsoft.com/office/drawing/2014/main" id="{8F52BF0E-61E2-4FA1-87A8-9DC234724CE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D61B03F9-A380-4308-B567-C837FDCE078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AE27EE6F-07A0-48CE-8F2D-6F250E207F5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A6BFEABA-9F3F-49ED-89B9-DA4D8A139D50}"/>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8" name="Picture 2">
            <a:extLst>
              <a:ext uri="{FF2B5EF4-FFF2-40B4-BE49-F238E27FC236}">
                <a16:creationId xmlns:a16="http://schemas.microsoft.com/office/drawing/2014/main" id="{0420241C-7BDE-4427-AB12-7C54ABD39D72}"/>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CF10B066-5686-4AC5-8425-C8C23630717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Warren</a:t>
            </a:r>
          </a:p>
          <a:p>
            <a:r>
              <a:rPr lang="en-US" dirty="0">
                <a:latin typeface="Franklin Gothic Medium Cond" panose="020B0606030402020204" pitchFamily="34" charset="0"/>
              </a:rPr>
              <a:t>County</a:t>
            </a:r>
          </a:p>
        </p:txBody>
      </p:sp>
      <p:pic>
        <p:nvPicPr>
          <p:cNvPr id="12" name="Picture 2">
            <a:extLst>
              <a:ext uri="{FF2B5EF4-FFF2-40B4-BE49-F238E27FC236}">
                <a16:creationId xmlns:a16="http://schemas.microsoft.com/office/drawing/2014/main" id="{553C1B4F-0C31-4B6F-A0BA-739010EF0A30}"/>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98276" y="37405"/>
            <a:ext cx="507333" cy="9600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2">
            <a:extLst>
              <a:ext uri="{FF2B5EF4-FFF2-40B4-BE49-F238E27FC236}">
                <a16:creationId xmlns:a16="http://schemas.microsoft.com/office/drawing/2014/main" id="{8CD9E153-FBBF-4724-9950-BC1183E5F71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874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2">
            <a:extLst>
              <a:ext uri="{FF2B5EF4-FFF2-40B4-BE49-F238E27FC236}">
                <a16:creationId xmlns:a16="http://schemas.microsoft.com/office/drawing/2014/main" id="{4300433A-0771-4A7C-89E9-5125C9BBA2A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353670" y="4342540"/>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2">
            <a:extLst>
              <a:ext uri="{FF2B5EF4-FFF2-40B4-BE49-F238E27FC236}">
                <a16:creationId xmlns:a16="http://schemas.microsoft.com/office/drawing/2014/main" id="{2916C5AA-D5E9-4B8D-AE1E-2AA2B7673C5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0805" y="381761"/>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8" name="Picture 2">
            <a:extLst>
              <a:ext uri="{FF2B5EF4-FFF2-40B4-BE49-F238E27FC236}">
                <a16:creationId xmlns:a16="http://schemas.microsoft.com/office/drawing/2014/main" id="{622F144F-D651-4B82-B9E3-14C98FA839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0805" y="4170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CE1598C9-B232-499B-B906-F78BBB73971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32835" y="2614611"/>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2">
            <a:extLst>
              <a:ext uri="{FF2B5EF4-FFF2-40B4-BE49-F238E27FC236}">
                <a16:creationId xmlns:a16="http://schemas.microsoft.com/office/drawing/2014/main" id="{6896C9D2-7EE8-44D6-BD3B-8B34371E12A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0905" y="493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B97BA8A5-BC46-4476-86C4-EF7987839AF0}"/>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31836" y="348198"/>
            <a:ext cx="814620" cy="1541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2">
            <a:extLst>
              <a:ext uri="{FF2B5EF4-FFF2-40B4-BE49-F238E27FC236}">
                <a16:creationId xmlns:a16="http://schemas.microsoft.com/office/drawing/2014/main" id="{118BFBF7-8DC1-4CC8-8429-06A781EB8D8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8177" y="4836683"/>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2">
            <a:extLst>
              <a:ext uri="{FF2B5EF4-FFF2-40B4-BE49-F238E27FC236}">
                <a16:creationId xmlns:a16="http://schemas.microsoft.com/office/drawing/2014/main" id="{5616165F-003E-4A40-A269-A8324EC49AC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4531" y="4745722"/>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2">
            <a:extLst>
              <a:ext uri="{FF2B5EF4-FFF2-40B4-BE49-F238E27FC236}">
                <a16:creationId xmlns:a16="http://schemas.microsoft.com/office/drawing/2014/main" id="{1E01FA48-F8FD-4D1F-A70C-18720FFB57AE}"/>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28973" y="3408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2">
            <a:extLst>
              <a:ext uri="{FF2B5EF4-FFF2-40B4-BE49-F238E27FC236}">
                <a16:creationId xmlns:a16="http://schemas.microsoft.com/office/drawing/2014/main" id="{A5079701-F0BC-41DF-A00C-E06C86AB1C1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6800" y="360280"/>
            <a:ext cx="726551" cy="1374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2">
            <a:extLst>
              <a:ext uri="{FF2B5EF4-FFF2-40B4-BE49-F238E27FC236}">
                <a16:creationId xmlns:a16="http://schemas.microsoft.com/office/drawing/2014/main" id="{3D527B0E-7842-4EE3-9781-2313E1EBDCA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304277" y="348355"/>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2">
            <a:extLst>
              <a:ext uri="{FF2B5EF4-FFF2-40B4-BE49-F238E27FC236}">
                <a16:creationId xmlns:a16="http://schemas.microsoft.com/office/drawing/2014/main" id="{B5948E4D-5954-4E8B-B011-F81CA6CAFD9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61550" y="684572"/>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2">
            <a:extLst>
              <a:ext uri="{FF2B5EF4-FFF2-40B4-BE49-F238E27FC236}">
                <a16:creationId xmlns:a16="http://schemas.microsoft.com/office/drawing/2014/main" id="{EED53F20-0F01-42E6-8D57-ADD74A5E2C3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8691" y="417235"/>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3A19E2F6-3010-4380-A19E-415ECC86C41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9193" y="295877"/>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2">
            <a:extLst>
              <a:ext uri="{FF2B5EF4-FFF2-40B4-BE49-F238E27FC236}">
                <a16:creationId xmlns:a16="http://schemas.microsoft.com/office/drawing/2014/main" id="{1DD28A71-0419-47E3-8787-0FDAD2CF41B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56934" y="315792"/>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2">
            <a:extLst>
              <a:ext uri="{FF2B5EF4-FFF2-40B4-BE49-F238E27FC236}">
                <a16:creationId xmlns:a16="http://schemas.microsoft.com/office/drawing/2014/main" id="{5D262DEE-42E2-41CA-AD90-19096537A50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33926" y="289579"/>
            <a:ext cx="778555" cy="14733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2">
            <a:extLst>
              <a:ext uri="{FF2B5EF4-FFF2-40B4-BE49-F238E27FC236}">
                <a16:creationId xmlns:a16="http://schemas.microsoft.com/office/drawing/2014/main" id="{0156C715-779C-40E1-92A6-DC705842D30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874284"/>
            <a:ext cx="860690" cy="1628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slideLayout" Target="../slideLayouts/slideLayout18.xml"/><Relationship Id="rId7" Type="http://schemas.openxmlformats.org/officeDocument/2006/relationships/image" Target="../media/image24.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3.png"/><Relationship Id="rId4" Type="http://schemas.openxmlformats.org/officeDocument/2006/relationships/notesSlide" Target="../notesSlides/notesSlide1.xml"/><Relationship Id="rId9" Type="http://schemas.openxmlformats.org/officeDocument/2006/relationships/image" Target="../media/image26.png"/></Relationships>
</file>

<file path=ppt/slides/_rels/slide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0F144BD-CD63-422F-8B03-A5EED016664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0161" y="-381000"/>
            <a:ext cx="12835561" cy="7239000"/>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Warren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2" name="Picture 2">
            <a:extLst>
              <a:ext uri="{FF2B5EF4-FFF2-40B4-BE49-F238E27FC236}">
                <a16:creationId xmlns:a16="http://schemas.microsoft.com/office/drawing/2014/main" id="{307AF416-AC5C-4C3A-8F7B-0BAB0DA2F75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36968" y="4854355"/>
            <a:ext cx="820424" cy="1552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BBBE9DC5-36BA-4EFD-8DC3-382E3B5FA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775" y="457200"/>
            <a:ext cx="2270007" cy="429577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Image result for warren county municipality map">
            <a:extLst>
              <a:ext uri="{FF2B5EF4-FFF2-40B4-BE49-F238E27FC236}">
                <a16:creationId xmlns:a16="http://schemas.microsoft.com/office/drawing/2014/main" id="{F2006B3D-7834-47F0-B743-884DBBCAA0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849086"/>
            <a:ext cx="4781550" cy="5029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Warren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4268369343"/>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142324261"/>
              </p:ext>
            </p:extLst>
          </p:nvPr>
        </p:nvGraphicFramePr>
        <p:xfrm>
          <a:off x="7543801" y="891960"/>
          <a:ext cx="4800600" cy="611844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Warren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04800" y="2151727"/>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62557135"/>
              </p:ext>
            </p:extLst>
          </p:nvPr>
        </p:nvGraphicFramePr>
        <p:xfrm>
          <a:off x="7036300" y="1151217"/>
          <a:ext cx="5308100" cy="593538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5140000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982116578"/>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97990146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272032150"/>
              </p:ext>
            </p:extLst>
          </p:nvPr>
        </p:nvGraphicFramePr>
        <p:xfrm>
          <a:off x="3249706" y="567672"/>
          <a:ext cx="6520665" cy="4385328"/>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664878922"/>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899866514"/>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677315627"/>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554482739"/>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95378565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185385553"/>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799498899"/>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69289006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48117776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605190755"/>
              </p:ext>
            </p:extLst>
          </p:nvPr>
        </p:nvGraphicFramePr>
        <p:xfrm>
          <a:off x="3478078" y="581799"/>
          <a:ext cx="7844043" cy="62000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98728971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85820728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14221186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854752141"/>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135149113"/>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61703452"/>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209173438"/>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29354381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889465085"/>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04830155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602039629"/>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46840707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88601660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5632748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75853966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538898811"/>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70202093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1140086331"/>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54133710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326281833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4113135672"/>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722478623"/>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743149525"/>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0063880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28475461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078794322"/>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100158362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347064680"/>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165413963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62109290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476671392"/>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744201533"/>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260867234"/>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195726739"/>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2424047375"/>
              </p:ext>
            </p:extLst>
          </p:nvPr>
        </p:nvGraphicFramePr>
        <p:xfrm>
          <a:off x="3144347" y="612485"/>
          <a:ext cx="6981872" cy="591002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66329118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709944783"/>
              </p:ext>
            </p:extLst>
          </p:nvPr>
        </p:nvGraphicFramePr>
        <p:xfrm>
          <a:off x="3158171" y="870404"/>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423426570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73527607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19901349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07756180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8658341"/>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917701966"/>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11991755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2181393808"/>
              </p:ext>
            </p:extLst>
          </p:nvPr>
        </p:nvGraphicFramePr>
        <p:xfrm>
          <a:off x="3197889" y="705774"/>
          <a:ext cx="6665302" cy="6076025"/>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145335053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77915271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199457299"/>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298317297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112856373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14381872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59910028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98971927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17979303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91003496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64805479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56267913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247445698"/>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1195825842"/>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75663201"/>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3499812061"/>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321735374"/>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78312073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78968024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3452738686"/>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9639342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99859196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03317799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4381161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470653548"/>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704502250"/>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2612032184"/>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4092062001"/>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4" y="615553"/>
            <a:ext cx="8305800" cy="6242447"/>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Advancing Opportunities </a:t>
            </a:r>
            <a:r>
              <a:rPr lang="en-US" sz="1200" dirty="0">
                <a:solidFill>
                  <a:srgbClr val="C00000"/>
                </a:solidFill>
                <a:latin typeface="Franklin Gothic Medium" panose="020B0603020102020204" pitchFamily="34" charset="0"/>
              </a:rPr>
              <a:t>[Disabilities]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Al-Anon/ Alateen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Warren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ASAPP Healthcare, Inc. </a:t>
            </a:r>
            <a:r>
              <a:rPr lang="en-US" sz="1200" dirty="0">
                <a:solidFill>
                  <a:srgbClr val="C00000"/>
                </a:solidFill>
                <a:latin typeface="Franklin Gothic Medium" panose="020B0603020102020204" pitchFamily="34" charset="0"/>
              </a:rPr>
              <a:t>[Behavioral Health]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Autism Spectrum Education Network (Aspen)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Big Brothers Big Sisters of Northern NJ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Broadway Respite and Home Care </a:t>
            </a:r>
            <a:r>
              <a:rPr lang="en-US" sz="1200" dirty="0">
                <a:solidFill>
                  <a:srgbClr val="C00000"/>
                </a:solidFill>
                <a:latin typeface="Franklin Gothic Medium" panose="020B0603020102020204" pitchFamily="34" charset="0"/>
              </a:rPr>
              <a:t>[End of Life]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CARES </a:t>
            </a:r>
            <a:r>
              <a:rPr lang="en-US" sz="1200" dirty="0">
                <a:solidFill>
                  <a:srgbClr val="C00000"/>
                </a:solidFill>
                <a:latin typeface="Franklin Gothic Medium" panose="020B0603020102020204" pitchFamily="34" charset="0"/>
              </a:rPr>
              <a:t>[Addiction]</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Center for Discovery </a:t>
            </a:r>
            <a:r>
              <a:rPr lang="en-US" sz="1200" dirty="0">
                <a:solidFill>
                  <a:srgbClr val="C00000"/>
                </a:solidFill>
                <a:latin typeface="Franklin Gothic Medium" panose="020B0603020102020204" pitchFamily="34" charset="0"/>
              </a:rPr>
              <a:t>[Eating Disorders]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Contextual Family Services (CFS) </a:t>
            </a:r>
            <a:r>
              <a:rPr lang="en-US" sz="1200" dirty="0">
                <a:solidFill>
                  <a:srgbClr val="C00000"/>
                </a:solidFill>
                <a:latin typeface="Franklin Gothic Medium" panose="020B0603020102020204" pitchFamily="34" charset="0"/>
              </a:rPr>
              <a:t>[Therapies]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Crisis Intervention Unit </a:t>
            </a:r>
            <a:r>
              <a:rPr lang="en-US" sz="1200" dirty="0">
                <a:solidFill>
                  <a:srgbClr val="C00000"/>
                </a:solidFill>
                <a:latin typeface="Franklin Gothic Medium" panose="020B0603020102020204" pitchFamily="34" charset="0"/>
              </a:rPr>
              <a:t>[Family Services]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Promise of Warren County </a:t>
            </a:r>
            <a:r>
              <a:rPr lang="en-US" sz="1200" dirty="0">
                <a:solidFill>
                  <a:srgbClr val="C00000"/>
                </a:solidFill>
                <a:latin typeface="Franklin Gothic Medium" panose="020B0603020102020204" pitchFamily="34" charset="0"/>
              </a:rPr>
              <a:t>[Homelessness]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Support Organization (FSO) </a:t>
            </a:r>
            <a:r>
              <a:rPr lang="en-US" sz="1200" dirty="0">
                <a:solidFill>
                  <a:srgbClr val="C00000"/>
                </a:solidFill>
                <a:latin typeface="Franklin Gothic Medium" panose="020B0603020102020204" pitchFamily="34" charset="0"/>
              </a:rPr>
              <a:t>[Emotional, Behavioral and Mental Health]</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www.tricountyresourcenet.org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764720630"/>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Legal Services of Northwest Jersey</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ACLU of New Jersey</a:t>
            </a:r>
          </a:p>
          <a:p>
            <a:r>
              <a:rPr lang="en-US" sz="1400" spc="-20" dirty="0">
                <a:latin typeface="Franklin Gothic Medium" panose="020B0603020102020204" pitchFamily="34" charset="0"/>
              </a:rPr>
              <a:t>  Project Self-Sufficiency</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7041341354356f81a85f9&quot;,&quot;SmartGridHorizontal&quot;:0,&quot;LinkedExcelSources&quot;:{&quot;618a971e383938345c058b52&quot;:&quot;{{Desktop}}\\County Workbooks\\Warren_County_11.03.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25079</TotalTime>
  <Words>10084</Words>
  <Application>Microsoft Office PowerPoint</Application>
  <PresentationFormat>Widescreen</PresentationFormat>
  <Paragraphs>869</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1680</cp:revision>
  <dcterms:created xsi:type="dcterms:W3CDTF">2006-08-16T00:00:00Z</dcterms:created>
  <dcterms:modified xsi:type="dcterms:W3CDTF">2021-12-01T05:11:47Z</dcterms:modified>
</cp:coreProperties>
</file>