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6634" autoAdjust="0"/>
  </p:normalViewPr>
  <p:slideViewPr>
    <p:cSldViewPr>
      <p:cViewPr varScale="1">
        <p:scale>
          <a:sx n="62" d="100"/>
          <a:sy n="62" d="100"/>
        </p:scale>
        <p:origin x="403" y="-14"/>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Unio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Union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419182948490232E-2"/>
          <c:y val="1.9080334551881732E-2"/>
          <c:w val="0.94789816459443454"/>
          <c:h val="0.94275899634435478"/>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Overview'!$A$11,'0. Overview'!$A$36,'0. Overview'!$A$62,'0. Overview'!$A$78,'0. Overview'!$A$96,'0. Overview'!$A$133,'0. Overview'!$A$143,'0. Overview'!$A$174,'0. Overview'!$A$193)</c:f>
              <c:strCache>
                <c:ptCount val="9"/>
                <c:pt idx="0">
                  <c:v>Union</c:v>
                </c:pt>
                <c:pt idx="1">
                  <c:v>Union</c:v>
                </c:pt>
                <c:pt idx="2">
                  <c:v>Union</c:v>
                </c:pt>
                <c:pt idx="3">
                  <c:v>Union</c:v>
                </c:pt>
                <c:pt idx="4">
                  <c:v>Union</c:v>
                </c:pt>
                <c:pt idx="5">
                  <c:v>Union</c:v>
                </c:pt>
                <c:pt idx="6">
                  <c:v>Union </c:v>
                </c:pt>
                <c:pt idx="7">
                  <c:v>Union</c:v>
                </c:pt>
                <c:pt idx="8">
                  <c:v>Union</c:v>
                </c:pt>
              </c:strCache>
            </c:strRef>
          </c:cat>
          <c:val>
            <c:numRef>
              <c:f>('0. Overview'!$C$11,'0. Overview'!$C$36,'0. Overview'!$C$62,'0. Overview'!$C$78,'0. Overview'!$C$96,'0. Overview'!$C$133,'0. Overview'!$C$143,'0. Overview'!$C$174,'0. Overview'!$C$193)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51D6-4ECF-9284-C1B6E67E9CDA}"/>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Overview'!$A$11,'0. Overview'!$A$36,'0. Overview'!$A$62,'0. Overview'!$A$78,'0. Overview'!$A$96,'0. Overview'!$A$133,'0. Overview'!$A$143,'0. Overview'!$A$174,'0. Overview'!$A$193)</c:f>
              <c:strCache>
                <c:ptCount val="9"/>
                <c:pt idx="0">
                  <c:v>Union</c:v>
                </c:pt>
                <c:pt idx="1">
                  <c:v>Union</c:v>
                </c:pt>
                <c:pt idx="2">
                  <c:v>Union</c:v>
                </c:pt>
                <c:pt idx="3">
                  <c:v>Union</c:v>
                </c:pt>
                <c:pt idx="4">
                  <c:v>Union</c:v>
                </c:pt>
                <c:pt idx="5">
                  <c:v>Union</c:v>
                </c:pt>
                <c:pt idx="6">
                  <c:v>Union </c:v>
                </c:pt>
                <c:pt idx="7">
                  <c:v>Union</c:v>
                </c:pt>
                <c:pt idx="8">
                  <c:v>Union</c:v>
                </c:pt>
              </c:strCache>
            </c:strRef>
          </c:cat>
          <c:val>
            <c:numRef>
              <c:f>('0. Overview'!$D$11,'0. Overview'!$D$36,'0. Overview'!$D$62,'0. Overview'!$D$78,'0. Overview'!$D$96,'0. Overview'!$D$133,'0. Overview'!$D$143,'0. Overview'!$D$174,'0. Overview'!$D$193)</c:f>
              <c:numCache>
                <c:formatCode>General</c:formatCode>
                <c:ptCount val="9"/>
                <c:pt idx="0">
                  <c:v>12.875</c:v>
                </c:pt>
                <c:pt idx="1">
                  <c:v>9.875</c:v>
                </c:pt>
                <c:pt idx="2">
                  <c:v>5.875</c:v>
                </c:pt>
                <c:pt idx="3">
                  <c:v>11.875</c:v>
                </c:pt>
                <c:pt idx="4">
                  <c:v>15.875</c:v>
                </c:pt>
                <c:pt idx="5">
                  <c:v>0.875</c:v>
                </c:pt>
                <c:pt idx="6">
                  <c:v>12.875</c:v>
                </c:pt>
                <c:pt idx="7">
                  <c:v>3.875</c:v>
                </c:pt>
                <c:pt idx="8">
                  <c:v>6.875</c:v>
                </c:pt>
              </c:numCache>
            </c:numRef>
          </c:val>
          <c:extLst>
            <c:ext xmlns:c16="http://schemas.microsoft.com/office/drawing/2014/chart" uri="{C3380CC4-5D6E-409C-BE32-E72D297353CC}">
              <c16:uniqueId val="{00000001-51D6-4ECF-9284-C1B6E67E9CDA}"/>
            </c:ext>
          </c:extLst>
        </c:ser>
        <c:ser>
          <c:idx val="3"/>
          <c:order val="2"/>
          <c:spPr>
            <a:solidFill>
              <a:schemeClr val="bg1">
                <a:lumMod val="65000"/>
              </a:schemeClr>
            </a:solidFill>
            <a:ln>
              <a:solidFill>
                <a:schemeClr val="tx1">
                  <a:lumMod val="95000"/>
                  <a:lumOff val="5000"/>
                </a:schemeClr>
              </a:solidFill>
            </a:ln>
            <a:effectLst/>
          </c:spPr>
          <c:invertIfNegative val="0"/>
          <c:cat>
            <c:strRef>
              <c:f>('0. Overview'!$A$11,'0. Overview'!$A$36,'0. Overview'!$A$62,'0. Overview'!$A$78,'0. Overview'!$A$96,'0. Overview'!$A$133,'0. Overview'!$A$143,'0. Overview'!$A$174,'0. Overview'!$A$193)</c:f>
              <c:strCache>
                <c:ptCount val="9"/>
                <c:pt idx="0">
                  <c:v>Union</c:v>
                </c:pt>
                <c:pt idx="1">
                  <c:v>Union</c:v>
                </c:pt>
                <c:pt idx="2">
                  <c:v>Union</c:v>
                </c:pt>
                <c:pt idx="3">
                  <c:v>Union</c:v>
                </c:pt>
                <c:pt idx="4">
                  <c:v>Union</c:v>
                </c:pt>
                <c:pt idx="5">
                  <c:v>Union</c:v>
                </c:pt>
                <c:pt idx="6">
                  <c:v>Union </c:v>
                </c:pt>
                <c:pt idx="7">
                  <c:v>Union</c:v>
                </c:pt>
                <c:pt idx="8">
                  <c:v>Union</c:v>
                </c:pt>
              </c:strCache>
            </c:strRef>
          </c:cat>
          <c:val>
            <c:numRef>
              <c:f>('0. Overview'!$E$11,'0. Overview'!$E$36,'0. Overview'!$E$62,'0. Overview'!$E$78,'0. Overview'!$E$96,'0. Overview'!$E$133,'0. Overview'!$E$143,'0. Overview'!$E$174,'0. Overview'!$E$193)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51D6-4ECF-9284-C1B6E67E9CDA}"/>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Overview'!$A$217,'0. Overview'!$A$236,'0. Overview'!$A$259,'0. Overview'!$A$279,'0. Overview'!$A$295,'0. Overview'!$A$319,'0. Overview'!$A$354,'0. Overview'!$A$373,'0. Overview'!$A$396)</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Overview'!$C$217,'0. Overview'!$C$236,'0. Overview'!$C$259,'0. Overview'!$C$279,'0. Overview'!$C$295,'0. Overview'!$C$319,'0. Overview'!$C$354,'0. Overview'!$C$373,'0. Overview'!$C$396)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3A79-4623-AFBD-9EF4BBBBFB6B}"/>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Overview'!$A$217,'0. Overview'!$A$236,'0. Overview'!$A$259,'0. Overview'!$A$279,'0. Overview'!$A$295,'0. Overview'!$A$319,'0. Overview'!$A$354,'0. Overview'!$A$373,'0. Overview'!$A$396)</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Overview'!$D$217,'0. Overview'!$D$236,'0. Overview'!$D$259,'0. Overview'!$D$279,'0. Overview'!$D$295,'0. Overview'!$D$319,'0. Overview'!$D$354,'0. Overview'!$D$373,'0. Overview'!$D$396)</c:f>
              <c:numCache>
                <c:formatCode>General</c:formatCode>
                <c:ptCount val="9"/>
                <c:pt idx="0">
                  <c:v>9.875</c:v>
                </c:pt>
                <c:pt idx="1">
                  <c:v>12.875</c:v>
                </c:pt>
                <c:pt idx="2">
                  <c:v>11.875</c:v>
                </c:pt>
                <c:pt idx="3">
                  <c:v>13.875</c:v>
                </c:pt>
                <c:pt idx="4">
                  <c:v>17.875</c:v>
                </c:pt>
                <c:pt idx="5">
                  <c:v>15.875</c:v>
                </c:pt>
                <c:pt idx="6">
                  <c:v>4.875</c:v>
                </c:pt>
                <c:pt idx="7">
                  <c:v>7.875</c:v>
                </c:pt>
                <c:pt idx="8">
                  <c:v>6.875</c:v>
                </c:pt>
              </c:numCache>
            </c:numRef>
          </c:val>
          <c:extLst>
            <c:ext xmlns:c16="http://schemas.microsoft.com/office/drawing/2014/chart" uri="{C3380CC4-5D6E-409C-BE32-E72D297353CC}">
              <c16:uniqueId val="{00000001-3A79-4623-AFBD-9EF4BBBBFB6B}"/>
            </c:ext>
          </c:extLst>
        </c:ser>
        <c:ser>
          <c:idx val="3"/>
          <c:order val="2"/>
          <c:spPr>
            <a:solidFill>
              <a:schemeClr val="bg1">
                <a:lumMod val="65000"/>
              </a:schemeClr>
            </a:solidFill>
            <a:ln>
              <a:solidFill>
                <a:schemeClr val="tx1">
                  <a:lumMod val="95000"/>
                  <a:lumOff val="5000"/>
                </a:schemeClr>
              </a:solidFill>
            </a:ln>
            <a:effectLst/>
          </c:spPr>
          <c:invertIfNegative val="0"/>
          <c:cat>
            <c:strRef>
              <c:f>('0. Overview'!$A$217,'0. Overview'!$A$236,'0. Overview'!$A$259,'0. Overview'!$A$279,'0. Overview'!$A$295,'0. Overview'!$A$319,'0. Overview'!$A$354,'0. Overview'!$A$373,'0. Overview'!$A$396)</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Overview'!$E$217,'0. Overview'!$E$236,'0. Overview'!$E$259,'0. Overview'!$E$279,'0. Overview'!$E$295,'0. Overview'!$E$319,'0. Overview'!$E$354,'0. Overview'!$E$373,'0. Overview'!$E$396)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3A79-4623-AFBD-9EF4BBBBFB6B}"/>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Union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0.495</c:v>
                </c:pt>
                <c:pt idx="1">
                  <c:v>0.23499999999999999</c:v>
                </c:pt>
                <c:pt idx="2">
                  <c:v>1.7999999999999999E-2</c:v>
                </c:pt>
                <c:pt idx="3">
                  <c:v>7.0000000000000007E-2</c:v>
                </c:pt>
                <c:pt idx="4">
                  <c:v>1E-3</c:v>
                </c:pt>
                <c:pt idx="5">
                  <c:v>0.318</c:v>
                </c:pt>
                <c:pt idx="6">
                  <c:v>0.35299999999999998</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4.2532604693598604E-2"/>
          <c:w val="0.96562499999999996"/>
          <c:h val="0.90190478415724873"/>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0.52400000000000002</c:v>
                </c:pt>
                <c:pt idx="1">
                  <c:v>0.56599999999999995</c:v>
                </c:pt>
                <c:pt idx="2">
                  <c:v>0.52100000000000002</c:v>
                </c:pt>
                <c:pt idx="3">
                  <c:v>0.50900000000000001</c:v>
                </c:pt>
                <c:pt idx="4">
                  <c:v>0.495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0.23</c:v>
                </c:pt>
                <c:pt idx="1">
                  <c:v>0.22900000000000001</c:v>
                </c:pt>
                <c:pt idx="2">
                  <c:v>0.23</c:v>
                </c:pt>
                <c:pt idx="3">
                  <c:v>0.22900000000000001</c:v>
                </c:pt>
                <c:pt idx="4">
                  <c:v>0.23499999999999999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5.0000000000000001E-3</c:v>
                </c:pt>
                <c:pt idx="1">
                  <c:v>8.0000000000000002E-3</c:v>
                </c:pt>
                <c:pt idx="2">
                  <c:v>1.2E-2</c:v>
                </c:pt>
                <c:pt idx="3">
                  <c:v>0.01</c:v>
                </c:pt>
                <c:pt idx="4">
                  <c:v>1.7999999999999999E-2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6.5000000000000002E-2</c:v>
                </c:pt>
                <c:pt idx="1">
                  <c:v>6.2E-2</c:v>
                </c:pt>
                <c:pt idx="2">
                  <c:v>6.2E-2</c:v>
                </c:pt>
                <c:pt idx="3">
                  <c:v>6.6000000000000003E-2</c:v>
                </c:pt>
                <c:pt idx="4">
                  <c:v>7.0000000000000007E-2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0.32800000000000001</c:v>
                </c:pt>
                <c:pt idx="1">
                  <c:v>0.32</c:v>
                </c:pt>
                <c:pt idx="2">
                  <c:v>0.33600000000000002</c:v>
                </c:pt>
                <c:pt idx="3">
                  <c:v>0.34</c:v>
                </c:pt>
                <c:pt idx="4">
                  <c:v>0.35299999999999998</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56</c:v>
                </c:pt>
                <c:pt idx="1">
                  <c:v>55</c:v>
                </c:pt>
                <c:pt idx="2">
                  <c:v>57</c:v>
                </c:pt>
                <c:pt idx="3">
                  <c:v>58</c:v>
                </c:pt>
                <c:pt idx="4">
                  <c:v>59.478249562000002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7" formatCode="0.00">
                  <c:v>59.478249562000002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0.32</c:v>
                </c:pt>
                <c:pt idx="1">
                  <c:v>0.30099999999999999</c:v>
                </c:pt>
                <c:pt idx="2">
                  <c:v>0.32800000000000001</c:v>
                </c:pt>
                <c:pt idx="3">
                  <c:v>0.33200000000000002</c:v>
                </c:pt>
                <c:pt idx="4">
                  <c:v>0.33700000000000002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7">
                  <c:v>0.33700000000000002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860015203001034"/>
          <c:w val="0.14171493602362203"/>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 city</c:v>
                </c:pt>
                <c:pt idx="1">
                  <c:v>Plainfield city</c:v>
                </c:pt>
                <c:pt idx="2">
                  <c:v>Roselle Park borough</c:v>
                </c:pt>
                <c:pt idx="3">
                  <c:v>Hillside township</c:v>
                </c:pt>
                <c:pt idx="4">
                  <c:v>Union township</c:v>
                </c:pt>
                <c:pt idx="5">
                  <c:v>Linden city</c:v>
                </c:pt>
                <c:pt idx="6">
                  <c:v>Roselle borough</c:v>
                </c:pt>
                <c:pt idx="7">
                  <c:v>Springfield township</c:v>
                </c:pt>
                <c:pt idx="8">
                  <c:v>Rahway city</c:v>
                </c:pt>
                <c:pt idx="9">
                  <c:v>New Providence borough</c:v>
                </c:pt>
              </c:strCache>
            </c:strRef>
          </c:cat>
          <c:val>
            <c:numRef>
              <c:f>Sheet1!$B$2:$B$11</c:f>
              <c:numCache>
                <c:formatCode>0.00%</c:formatCode>
                <c:ptCount val="10"/>
                <c:pt idx="0">
                  <c:v>0.50600000000000001</c:v>
                </c:pt>
                <c:pt idx="1">
                  <c:v>0.41499999999999998</c:v>
                </c:pt>
                <c:pt idx="2">
                  <c:v>0.379</c:v>
                </c:pt>
                <c:pt idx="3">
                  <c:v>0.36899999999999999</c:v>
                </c:pt>
                <c:pt idx="4">
                  <c:v>0.36599999999999999</c:v>
                </c:pt>
                <c:pt idx="5">
                  <c:v>0.35699999999999998</c:v>
                </c:pt>
                <c:pt idx="6">
                  <c:v>0.31900000000000001</c:v>
                </c:pt>
                <c:pt idx="7">
                  <c:v>0.26100000000000001</c:v>
                </c:pt>
                <c:pt idx="8">
                  <c:v>0.22500000000000001</c:v>
                </c:pt>
                <c:pt idx="9">
                  <c:v>0.221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Union County avg 32.8%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Elizabeth city</c:v>
                </c:pt>
                <c:pt idx="1">
                  <c:v>Plainfield city</c:v>
                </c:pt>
                <c:pt idx="2">
                  <c:v>Roselle Park borough</c:v>
                </c:pt>
                <c:pt idx="3">
                  <c:v>Hillside township</c:v>
                </c:pt>
                <c:pt idx="4">
                  <c:v>Union township</c:v>
                </c:pt>
                <c:pt idx="5">
                  <c:v>Linden city</c:v>
                </c:pt>
                <c:pt idx="6">
                  <c:v>Roselle borough</c:v>
                </c:pt>
                <c:pt idx="7">
                  <c:v>Springfield township</c:v>
                </c:pt>
                <c:pt idx="8">
                  <c:v>Rahway city</c:v>
                </c:pt>
                <c:pt idx="9">
                  <c:v>New Providence borough</c:v>
                </c:pt>
              </c:strCache>
            </c:strRef>
          </c:cat>
          <c:val>
            <c:numRef>
              <c:f>Sheet1!$C$2:$C$11</c:f>
              <c:numCache>
                <c:formatCode>0%</c:formatCode>
                <c:ptCount val="10"/>
                <c:pt idx="0">
                  <c:v>0.32800000000000001</c:v>
                </c:pt>
                <c:pt idx="1">
                  <c:v>0.32800000000000001</c:v>
                </c:pt>
                <c:pt idx="2">
                  <c:v>0.32800000000000001</c:v>
                </c:pt>
                <c:pt idx="3">
                  <c:v>0.32800000000000001</c:v>
                </c:pt>
                <c:pt idx="4">
                  <c:v>0.32800000000000001</c:v>
                </c:pt>
                <c:pt idx="5">
                  <c:v>0.32800000000000001</c:v>
                </c:pt>
                <c:pt idx="6">
                  <c:v>0.32800000000000001</c:v>
                </c:pt>
                <c:pt idx="7">
                  <c:v>0.32800000000000001</c:v>
                </c:pt>
                <c:pt idx="8">
                  <c:v>0.32800000000000001</c:v>
                </c:pt>
                <c:pt idx="9">
                  <c:v>0.32800000000000001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7056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0.54</c:v>
                </c:pt>
                <c:pt idx="1">
                  <c:v>0.55800000000000005</c:v>
                </c:pt>
                <c:pt idx="2">
                  <c:v>0.53700000000000003</c:v>
                </c:pt>
                <c:pt idx="3">
                  <c:v>0.53400000000000003</c:v>
                </c:pt>
                <c:pt idx="4">
                  <c:v>0.52700000000000002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3">
                  <c:v>0.52700000000000002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5">
                  <c:v>133400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41274</c:v>
                </c:pt>
                <c:pt idx="1">
                  <c:v>43021</c:v>
                </c:pt>
                <c:pt idx="2">
                  <c:v>49105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Elizabeth city</c:v>
                </c:pt>
                <c:pt idx="1">
                  <c:v>Plainfield city</c:v>
                </c:pt>
                <c:pt idx="2">
                  <c:v>Union township</c:v>
                </c:pt>
                <c:pt idx="3">
                  <c:v>Linden city</c:v>
                </c:pt>
                <c:pt idx="4">
                  <c:v>Westfield town</c:v>
                </c:pt>
                <c:pt idx="5">
                  <c:v>Scotch Plains township</c:v>
                </c:pt>
                <c:pt idx="6">
                  <c:v>Rahway city</c:v>
                </c:pt>
                <c:pt idx="7">
                  <c:v>Summit city</c:v>
                </c:pt>
                <c:pt idx="8">
                  <c:v>Cranford township</c:v>
                </c:pt>
                <c:pt idx="9">
                  <c:v>Hillside township</c:v>
                </c:pt>
                <c:pt idx="10">
                  <c:v>Roselle borough</c:v>
                </c:pt>
                <c:pt idx="11">
                  <c:v>Springfield township</c:v>
                </c:pt>
                <c:pt idx="12">
                  <c:v>Clark township</c:v>
                </c:pt>
                <c:pt idx="13">
                  <c:v>New Providence borough</c:v>
                </c:pt>
                <c:pt idx="14">
                  <c:v>Berkeley Heights township</c:v>
                </c:pt>
                <c:pt idx="15">
                  <c:v>Roselle Park borough</c:v>
                </c:pt>
                <c:pt idx="16">
                  <c:v>Kenilworth borough</c:v>
                </c:pt>
                <c:pt idx="17">
                  <c:v>Fanwood borough</c:v>
                </c:pt>
                <c:pt idx="18">
                  <c:v>Mountainside borough</c:v>
                </c:pt>
                <c:pt idx="19">
                  <c:v>Garwood borough</c:v>
                </c:pt>
              </c:strCache>
            </c:strRef>
          </c:cat>
          <c:val>
            <c:numRef>
              <c:f>Sheet1!$B$2:$B$21</c:f>
              <c:numCache>
                <c:formatCode>0</c:formatCode>
                <c:ptCount val="20"/>
                <c:pt idx="0">
                  <c:v>34694</c:v>
                </c:pt>
                <c:pt idx="1">
                  <c:v>15608</c:v>
                </c:pt>
                <c:pt idx="2">
                  <c:v>10717</c:v>
                </c:pt>
                <c:pt idx="3">
                  <c:v>9078</c:v>
                </c:pt>
                <c:pt idx="4">
                  <c:v>8902</c:v>
                </c:pt>
                <c:pt idx="5">
                  <c:v>6507</c:v>
                </c:pt>
                <c:pt idx="6">
                  <c:v>6119</c:v>
                </c:pt>
                <c:pt idx="7">
                  <c:v>5708</c:v>
                </c:pt>
                <c:pt idx="8">
                  <c:v>5368</c:v>
                </c:pt>
                <c:pt idx="9">
                  <c:v>5172</c:v>
                </c:pt>
                <c:pt idx="10">
                  <c:v>4308</c:v>
                </c:pt>
                <c:pt idx="11">
                  <c:v>3649</c:v>
                </c:pt>
                <c:pt idx="12">
                  <c:v>3328</c:v>
                </c:pt>
                <c:pt idx="13">
                  <c:v>3292</c:v>
                </c:pt>
                <c:pt idx="14">
                  <c:v>2927</c:v>
                </c:pt>
                <c:pt idx="15">
                  <c:v>2683</c:v>
                </c:pt>
                <c:pt idx="16">
                  <c:v>2099</c:v>
                </c:pt>
                <c:pt idx="17">
                  <c:v>1828</c:v>
                </c:pt>
                <c:pt idx="18">
                  <c:v>1674</c:v>
                </c:pt>
                <c:pt idx="19">
                  <c:v>793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0.34</c:v>
                </c:pt>
                <c:pt idx="1">
                  <c:v>0.23</c:v>
                </c:pt>
                <c:pt idx="2">
                  <c:v>0.24</c:v>
                </c:pt>
                <c:pt idx="3">
                  <c:v>0.23577603798999999</c:v>
                </c:pt>
                <c:pt idx="4">
                  <c:v>0.23243611942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8">
                  <c:v>0.23243611942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3.0120481927710843E-2"/>
                  <c:y val="-7.2393827896043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2024</c:v>
                </c:pt>
                <c:pt idx="1">
                  <c:v>1128</c:v>
                </c:pt>
                <c:pt idx="2">
                  <c:v>1457</c:v>
                </c:pt>
                <c:pt idx="3">
                  <c:v>1403</c:v>
                </c:pt>
                <c:pt idx="4">
                  <c:v>1060</c:v>
                </c:pt>
                <c:pt idx="5">
                  <c:v>2102</c:v>
                </c:pt>
                <c:pt idx="6">
                  <c:v>1589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3">
                  <c:v>129165</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80339</c:v>
                </c:pt>
                <c:pt idx="1">
                  <c:v>82644</c:v>
                </c:pt>
                <c:pt idx="2">
                  <c:v>86764</c:v>
                </c:pt>
                <c:pt idx="3">
                  <c:v>98028</c:v>
                </c:pt>
                <c:pt idx="4">
                  <c:v>101146</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2" formatCode="_(&quot;$&quot;* #,##0_);_(&quot;$&quot;* \(#,##0\);_(&quot;$&quot;* &quot;-&quot;??_);_(@_)">
                  <c:v>101146</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Winfield township</c:v>
                </c:pt>
                <c:pt idx="1">
                  <c:v>Elizabeth city</c:v>
                </c:pt>
                <c:pt idx="2">
                  <c:v>Plainfield city</c:v>
                </c:pt>
                <c:pt idx="3">
                  <c:v>Roselle borough</c:v>
                </c:pt>
                <c:pt idx="4">
                  <c:v>Rahway city</c:v>
                </c:pt>
                <c:pt idx="5">
                  <c:v>Linden city</c:v>
                </c:pt>
                <c:pt idx="6">
                  <c:v>Hillside township</c:v>
                </c:pt>
                <c:pt idx="7">
                  <c:v>Garwood borough</c:v>
                </c:pt>
                <c:pt idx="8">
                  <c:v>Roselle Park borough</c:v>
                </c:pt>
                <c:pt idx="9">
                  <c:v>Union township</c:v>
                </c:pt>
              </c:strCache>
            </c:strRef>
          </c:cat>
          <c:val>
            <c:numRef>
              <c:f>Sheet1!$B$2:$B$11</c:f>
              <c:numCache>
                <c:formatCode>_("$"* #,##0_);_("$"* \(#,##0\);_("$"* "-"??_);_(@_)</c:formatCode>
                <c:ptCount val="10"/>
                <c:pt idx="0">
                  <c:v>62275</c:v>
                </c:pt>
                <c:pt idx="1">
                  <c:v>63874</c:v>
                </c:pt>
                <c:pt idx="2">
                  <c:v>80334</c:v>
                </c:pt>
                <c:pt idx="3">
                  <c:v>82967</c:v>
                </c:pt>
                <c:pt idx="4">
                  <c:v>90852</c:v>
                </c:pt>
                <c:pt idx="5">
                  <c:v>91036</c:v>
                </c:pt>
                <c:pt idx="6">
                  <c:v>98558</c:v>
                </c:pt>
                <c:pt idx="7">
                  <c:v>100948</c:v>
                </c:pt>
                <c:pt idx="8">
                  <c:v>104418</c:v>
                </c:pt>
                <c:pt idx="9">
                  <c:v>115938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Union Median $100117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Winfield township</c:v>
                </c:pt>
                <c:pt idx="1">
                  <c:v>Elizabeth city</c:v>
                </c:pt>
                <c:pt idx="2">
                  <c:v>Plainfield city</c:v>
                </c:pt>
                <c:pt idx="3">
                  <c:v>Roselle borough</c:v>
                </c:pt>
                <c:pt idx="4">
                  <c:v>Rahway city</c:v>
                </c:pt>
                <c:pt idx="5">
                  <c:v>Linden city</c:v>
                </c:pt>
                <c:pt idx="6">
                  <c:v>Hillside township</c:v>
                </c:pt>
                <c:pt idx="7">
                  <c:v>Garwood borough</c:v>
                </c:pt>
                <c:pt idx="8">
                  <c:v>Roselle Park borough</c:v>
                </c:pt>
                <c:pt idx="9">
                  <c:v>Union township</c:v>
                </c:pt>
              </c:strCache>
            </c:strRef>
          </c:cat>
          <c:val>
            <c:numRef>
              <c:f>Sheet1!$C$2:$C$11</c:f>
              <c:numCache>
                <c:formatCode>"$"#,##0</c:formatCode>
                <c:ptCount val="10"/>
                <c:pt idx="0">
                  <c:v>100117</c:v>
                </c:pt>
                <c:pt idx="1">
                  <c:v>100117</c:v>
                </c:pt>
                <c:pt idx="2">
                  <c:v>100117</c:v>
                </c:pt>
                <c:pt idx="3">
                  <c:v>100117</c:v>
                </c:pt>
                <c:pt idx="4">
                  <c:v>100117</c:v>
                </c:pt>
                <c:pt idx="5">
                  <c:v>100117</c:v>
                </c:pt>
                <c:pt idx="6">
                  <c:v>100117</c:v>
                </c:pt>
                <c:pt idx="7">
                  <c:v>100117</c:v>
                </c:pt>
                <c:pt idx="8">
                  <c:v>100117</c:v>
                </c:pt>
                <c:pt idx="9">
                  <c:v>100117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4713009059019535"/>
          <c:y val="0.95841646680158576"/>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1" formatCode="0%">
                  <c:v>8.7999999999999995E-2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9.2999999999999999E-2</c:v>
                </c:pt>
                <c:pt idx="1">
                  <c:v>9.2999999999999999E-2</c:v>
                </c:pt>
                <c:pt idx="2">
                  <c:v>9.4E-2</c:v>
                </c:pt>
                <c:pt idx="3">
                  <c:v>9.6000000000000002E-2</c:v>
                </c:pt>
                <c:pt idx="4">
                  <c:v>8.7999999999999995E-2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 city</c:v>
                </c:pt>
                <c:pt idx="1">
                  <c:v>Elizabeth city</c:v>
                </c:pt>
                <c:pt idx="2">
                  <c:v>Linden city</c:v>
                </c:pt>
                <c:pt idx="3">
                  <c:v>Roselle borough</c:v>
                </c:pt>
                <c:pt idx="4">
                  <c:v>Garwood borough</c:v>
                </c:pt>
                <c:pt idx="5">
                  <c:v>Hillside township</c:v>
                </c:pt>
                <c:pt idx="6">
                  <c:v>Springfield township</c:v>
                </c:pt>
                <c:pt idx="7">
                  <c:v>Kenilworth borough</c:v>
                </c:pt>
                <c:pt idx="8">
                  <c:v>Roselle Park borough</c:v>
                </c:pt>
                <c:pt idx="9">
                  <c:v>Union township</c:v>
                </c:pt>
              </c:strCache>
            </c:strRef>
          </c:cat>
          <c:val>
            <c:numRef>
              <c:f>Sheet1!$B$2:$B$11</c:f>
              <c:numCache>
                <c:formatCode>0.0\%</c:formatCode>
                <c:ptCount val="10"/>
                <c:pt idx="0">
                  <c:v>0.184</c:v>
                </c:pt>
                <c:pt idx="1">
                  <c:v>0.16</c:v>
                </c:pt>
                <c:pt idx="2">
                  <c:v>0.115</c:v>
                </c:pt>
                <c:pt idx="3">
                  <c:v>0.111</c:v>
                </c:pt>
                <c:pt idx="4">
                  <c:v>0.106</c:v>
                </c:pt>
                <c:pt idx="5">
                  <c:v>0.10300000000000001</c:v>
                </c:pt>
                <c:pt idx="6">
                  <c:v>6.9000000000000006E-2</c:v>
                </c:pt>
                <c:pt idx="7">
                  <c:v>6.8000000000000005E-2</c:v>
                </c:pt>
                <c:pt idx="8">
                  <c:v>6.7000000000000004E-2</c:v>
                </c:pt>
                <c:pt idx="9">
                  <c:v>6.2E-2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Union Avg. 9.10%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Plainfield city</c:v>
                </c:pt>
                <c:pt idx="1">
                  <c:v>Elizabeth city</c:v>
                </c:pt>
                <c:pt idx="2">
                  <c:v>Linden city</c:v>
                </c:pt>
                <c:pt idx="3">
                  <c:v>Roselle borough</c:v>
                </c:pt>
                <c:pt idx="4">
                  <c:v>Garwood borough</c:v>
                </c:pt>
                <c:pt idx="5">
                  <c:v>Hillside township</c:v>
                </c:pt>
                <c:pt idx="6">
                  <c:v>Springfield township</c:v>
                </c:pt>
                <c:pt idx="7">
                  <c:v>Kenilworth borough</c:v>
                </c:pt>
                <c:pt idx="8">
                  <c:v>Roselle Park borough</c:v>
                </c:pt>
                <c:pt idx="9">
                  <c:v>Union township</c:v>
                </c:pt>
              </c:strCache>
            </c:strRef>
          </c:cat>
          <c:val>
            <c:numRef>
              <c:f>Sheet1!$C$2:$C$11</c:f>
              <c:numCache>
                <c:formatCode>0%</c:formatCode>
                <c:ptCount val="10"/>
                <c:pt idx="0">
                  <c:v>9.0999999999999998E-2</c:v>
                </c:pt>
                <c:pt idx="1">
                  <c:v>9.0999999999999998E-2</c:v>
                </c:pt>
                <c:pt idx="2">
                  <c:v>9.0999999999999998E-2</c:v>
                </c:pt>
                <c:pt idx="3">
                  <c:v>9.0999999999999998E-2</c:v>
                </c:pt>
                <c:pt idx="4">
                  <c:v>9.0999999999999998E-2</c:v>
                </c:pt>
                <c:pt idx="5">
                  <c:v>9.0999999999999998E-2</c:v>
                </c:pt>
                <c:pt idx="6">
                  <c:v>9.0999999999999998E-2</c:v>
                </c:pt>
                <c:pt idx="7">
                  <c:v>9.0999999999999998E-2</c:v>
                </c:pt>
                <c:pt idx="8">
                  <c:v>9.0999999999999998E-2</c:v>
                </c:pt>
                <c:pt idx="9">
                  <c:v>9.0999999999999998E-2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4097540927621557"/>
          <c:y val="0.91743458204088124"/>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5">
                  <c:v>0.17919722900999999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416301673228347"/>
          <c:y val="0.8969137068875061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0.28000000000000003</c:v>
                </c:pt>
                <c:pt idx="1">
                  <c:v>0.26</c:v>
                </c:pt>
                <c:pt idx="2">
                  <c:v>0.25</c:v>
                </c:pt>
                <c:pt idx="3">
                  <c:v>0.2377701934</c:v>
                </c:pt>
                <c:pt idx="4">
                  <c:v>0.23</c:v>
                </c:pt>
                <c:pt idx="5">
                  <c:v>0.22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9" formatCode="0.0%">
                  <c:v>9.4E-2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8.3000000000000004E-2</c:v>
                </c:pt>
                <c:pt idx="1">
                  <c:v>6.7000000000000004E-2</c:v>
                </c:pt>
                <c:pt idx="2">
                  <c:v>9.4E-2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11441</c:v>
                </c:pt>
                <c:pt idx="1">
                  <c:v>11658</c:v>
                </c:pt>
                <c:pt idx="2">
                  <c:v>10983</c:v>
                </c:pt>
                <c:pt idx="3">
                  <c:v>11500</c:v>
                </c:pt>
                <c:pt idx="4">
                  <c:v>12083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33773</c:v>
                </c:pt>
                <c:pt idx="3" formatCode="#,##0">
                  <c:v>31358</c:v>
                </c:pt>
                <c:pt idx="4" formatCode="#,##0">
                  <c:v>33442</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17364</c:v>
                </c:pt>
                <c:pt idx="1">
                  <c:v>23528</c:v>
                </c:pt>
                <c:pt idx="2">
                  <c:v>20230</c:v>
                </c:pt>
                <c:pt idx="3">
                  <c:v>18607</c:v>
                </c:pt>
                <c:pt idx="4">
                  <c:v>23086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Union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1895</c:v>
                </c:pt>
                <c:pt idx="1">
                  <c:v>1795</c:v>
                </c:pt>
                <c:pt idx="2">
                  <c:v>1595</c:v>
                </c:pt>
                <c:pt idx="3">
                  <c:v>1665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2">
                  <c:v>1895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2" formatCode="&quot;$&quot;#,##0_);[Red]\(&quot;$&quot;#,##0\)">
                  <c:v>1665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9">
                  <c:v>31.7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32.4</c:v>
                </c:pt>
                <c:pt idx="1">
                  <c:v>31.3</c:v>
                </c:pt>
                <c:pt idx="2">
                  <c:v>29</c:v>
                </c:pt>
                <c:pt idx="3" formatCode="0.0">
                  <c:v>30.5</c:v>
                </c:pt>
                <c:pt idx="4" formatCode="0.0">
                  <c:v>31.7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7" formatCode="0%">
                  <c:v>0.15</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0" formatCode="0.0%">
                  <c:v>7.3999999999999996E-2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6.4000000000000001E-2</c:v>
                </c:pt>
                <c:pt idx="1">
                  <c:v>5.8999999999999997E-2</c:v>
                </c:pt>
                <c:pt idx="2">
                  <c:v>5.8000000000000003E-2</c:v>
                </c:pt>
                <c:pt idx="3">
                  <c:v>7.9000000000000001E-2</c:v>
                </c:pt>
                <c:pt idx="4">
                  <c:v>7.3999999999999996E-2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Hillside township</c:v>
                </c:pt>
                <c:pt idx="1">
                  <c:v>Plainfield city</c:v>
                </c:pt>
                <c:pt idx="2">
                  <c:v>Elizabeth city</c:v>
                </c:pt>
                <c:pt idx="3">
                  <c:v>Linden city</c:v>
                </c:pt>
                <c:pt idx="4">
                  <c:v>Roselle borough</c:v>
                </c:pt>
                <c:pt idx="5">
                  <c:v>Rahway city</c:v>
                </c:pt>
                <c:pt idx="6">
                  <c:v>Union township</c:v>
                </c:pt>
                <c:pt idx="7">
                  <c:v>Westfield town</c:v>
                </c:pt>
                <c:pt idx="8">
                  <c:v>New Providence borough</c:v>
                </c:pt>
                <c:pt idx="9">
                  <c:v>Roselle Park borough</c:v>
                </c:pt>
              </c:strCache>
            </c:strRef>
          </c:cat>
          <c:val>
            <c:numRef>
              <c:f>Sheet1!$B$2:$B$11</c:f>
              <c:numCache>
                <c:formatCode>0.0%</c:formatCode>
                <c:ptCount val="10"/>
                <c:pt idx="0">
                  <c:v>0.14000000000000001</c:v>
                </c:pt>
                <c:pt idx="1">
                  <c:v>0.13400000000000001</c:v>
                </c:pt>
                <c:pt idx="2">
                  <c:v>0.113</c:v>
                </c:pt>
                <c:pt idx="3">
                  <c:v>0.108</c:v>
                </c:pt>
                <c:pt idx="4">
                  <c:v>5.1999999999999998E-2</c:v>
                </c:pt>
                <c:pt idx="5">
                  <c:v>3.7999999999999999E-2</c:v>
                </c:pt>
                <c:pt idx="6">
                  <c:v>3.7999999999999999E-2</c:v>
                </c:pt>
                <c:pt idx="7">
                  <c:v>3.6999999999999998E-2</c:v>
                </c:pt>
                <c:pt idx="8">
                  <c:v>3.3000000000000002E-2</c:v>
                </c:pt>
                <c:pt idx="9">
                  <c:v>0.03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Union County Avg. 7.1%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Hillside township</c:v>
                </c:pt>
                <c:pt idx="1">
                  <c:v>Plainfield city</c:v>
                </c:pt>
                <c:pt idx="2">
                  <c:v>Elizabeth city</c:v>
                </c:pt>
                <c:pt idx="3">
                  <c:v>Linden city</c:v>
                </c:pt>
                <c:pt idx="4">
                  <c:v>Roselle borough</c:v>
                </c:pt>
                <c:pt idx="5">
                  <c:v>Rahway city</c:v>
                </c:pt>
                <c:pt idx="6">
                  <c:v>Union township</c:v>
                </c:pt>
                <c:pt idx="7">
                  <c:v>Westfield town</c:v>
                </c:pt>
                <c:pt idx="8">
                  <c:v>New Providence borough</c:v>
                </c:pt>
                <c:pt idx="9">
                  <c:v>Roselle Park borough</c:v>
                </c:pt>
              </c:strCache>
            </c:strRef>
          </c:cat>
          <c:val>
            <c:numRef>
              <c:f>Sheet1!$C$2:$C$11</c:f>
              <c:numCache>
                <c:formatCode>0.00%</c:formatCode>
                <c:ptCount val="10"/>
                <c:pt idx="0">
                  <c:v>7.0999999999999994E-2</c:v>
                </c:pt>
                <c:pt idx="1">
                  <c:v>7.0999999999999994E-2</c:v>
                </c:pt>
                <c:pt idx="2">
                  <c:v>7.0999999999999994E-2</c:v>
                </c:pt>
                <c:pt idx="3">
                  <c:v>7.0999999999999994E-2</c:v>
                </c:pt>
                <c:pt idx="4">
                  <c:v>7.0999999999999994E-2</c:v>
                </c:pt>
                <c:pt idx="5">
                  <c:v>7.0999999999999994E-2</c:v>
                </c:pt>
                <c:pt idx="6">
                  <c:v>7.0999999999999994E-2</c:v>
                </c:pt>
                <c:pt idx="7">
                  <c:v>7.0999999999999994E-2</c:v>
                </c:pt>
                <c:pt idx="8">
                  <c:v>7.0999999999999994E-2</c:v>
                </c:pt>
                <c:pt idx="9">
                  <c:v>7.0999999999999994E-2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5">
                  <c:v>38309</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5">
                  <c:v>10808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2" formatCode="0%">
                  <c:v>0.92600000000000005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0.95199999999999996</c:v>
                </c:pt>
                <c:pt idx="1">
                  <c:v>0.93600000000000005</c:v>
                </c:pt>
                <c:pt idx="2">
                  <c:v>0.90800000000000003</c:v>
                </c:pt>
                <c:pt idx="3">
                  <c:v>0.92200000000000004</c:v>
                </c:pt>
                <c:pt idx="4">
                  <c:v>0.93200000000000005</c:v>
                </c:pt>
                <c:pt idx="5">
                  <c:v>0.92600000000000005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4">
                  <c:v>0.7</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5">
                  <c:v>0.74</c:v>
                </c:pt>
                <c:pt idx="6">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026421085476201"/>
          <c:y val="0.32451787034652729"/>
          <c:w val="0.13973578914523796"/>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c:v>
                </c:pt>
                <c:pt idx="1">
                  <c:v>0.64</c:v>
                </c:pt>
                <c:pt idx="2">
                  <c:v>0.6</c:v>
                </c:pt>
                <c:pt idx="3">
                  <c:v>0.86</c:v>
                </c:pt>
                <c:pt idx="4">
                  <c:v>0.63</c:v>
                </c:pt>
                <c:pt idx="5">
                  <c:v>0.76</c:v>
                </c:pt>
                <c:pt idx="6">
                  <c:v>0.74</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6843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85297982857037979"/>
          <c:y val="0.36565393841862232"/>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formatCode="General">
                  <c:v>0.40699999999999997</c:v>
                </c:pt>
                <c:pt idx="1">
                  <c:v>0.38</c:v>
                </c:pt>
                <c:pt idx="2">
                  <c:v>0.379</c:v>
                </c:pt>
                <c:pt idx="3">
                  <c:v>0.373</c:v>
                </c:pt>
                <c:pt idx="4">
                  <c:v>0.36399999999999999</c:v>
                </c:pt>
                <c:pt idx="5">
                  <c:v>0.35799999999999998</c:v>
                </c:pt>
                <c:pt idx="6">
                  <c:v>0.35</c:v>
                </c:pt>
                <c:pt idx="7">
                  <c:v>0.34799999999999998</c:v>
                </c:pt>
                <c:pt idx="8">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9" formatCode="0.0%">
                  <c:v>0.34499999999999997</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General"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c:formatCode>
                <c:ptCount val="5"/>
                <c:pt idx="0">
                  <c:v>0.27900000000000003</c:v>
                </c:pt>
                <c:pt idx="1">
                  <c:v>0.35799999999999998</c:v>
                </c:pt>
                <c:pt idx="2">
                  <c:v>0.38900000000000001</c:v>
                </c:pt>
                <c:pt idx="3">
                  <c:v>0.36299999999999999</c:v>
                </c:pt>
                <c:pt idx="4">
                  <c:v>0.34499999999999997</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Union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4.9000000000000002E-2</c:v>
                </c:pt>
                <c:pt idx="1">
                  <c:v>4.8000000000000001E-2</c:v>
                </c:pt>
                <c:pt idx="2">
                  <c:v>4.5999999999999999E-2</c:v>
                </c:pt>
                <c:pt idx="3">
                  <c:v>4.7E-2</c:v>
                </c:pt>
                <c:pt idx="4">
                  <c:v>5.3999999999999999E-2</c:v>
                </c:pt>
                <c:pt idx="5">
                  <c:v>5.3999999999999999E-2</c:v>
                </c:pt>
                <c:pt idx="6">
                  <c:v>5.0999999999999997E-2</c:v>
                </c:pt>
                <c:pt idx="7">
                  <c:v>4.3999999999999997E-2</c:v>
                </c:pt>
                <c:pt idx="8">
                  <c:v>4.8000000000000001E-2</c:v>
                </c:pt>
                <c:pt idx="9">
                  <c:v>5.0999999999999997E-2</c:v>
                </c:pt>
                <c:pt idx="10">
                  <c:v>5.8999999999999997E-2</c:v>
                </c:pt>
                <c:pt idx="11">
                  <c:v>5.8000000000000003E-2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4" formatCode="0.0">
                  <c:v>0.05</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818076015324769"/>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3" formatCode="0.00%">
                  <c:v>7.2935200000000006E-2</c:v>
                </c:pt>
              </c:numCache>
            </c:numRef>
          </c:val>
          <c:extLst>
            <c:ext xmlns:c16="http://schemas.microsoft.com/office/drawing/2014/chart" uri="{C3380CC4-5D6E-409C-BE32-E72D297353CC}">
              <c16:uniqueId val="{00000001-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7.2376499999999996E-2</c:v>
                </c:pt>
                <c:pt idx="1">
                  <c:v>6.6703499999999999E-2</c:v>
                </c:pt>
                <c:pt idx="2">
                  <c:v>7.0121699999999995E-2</c:v>
                </c:pt>
                <c:pt idx="3">
                  <c:v>7.3615700000000006E-2</c:v>
                </c:pt>
                <c:pt idx="4">
                  <c:v>7.2935200000000006E-2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Plainfield Public School District</c:v>
                </c:pt>
                <c:pt idx="1">
                  <c:v>Rahway Public School District</c:v>
                </c:pt>
                <c:pt idx="2">
                  <c:v>Hillside Public School District</c:v>
                </c:pt>
                <c:pt idx="3">
                  <c:v>Roselle Public School District</c:v>
                </c:pt>
                <c:pt idx="4">
                  <c:v>Union County Teams Charter School-High School/College La</c:v>
                </c:pt>
                <c:pt idx="5">
                  <c:v>Elizabeth Public Schools</c:v>
                </c:pt>
                <c:pt idx="6">
                  <c:v>Roselle Park Public School District</c:v>
                </c:pt>
                <c:pt idx="7">
                  <c:v>Linden Public School District</c:v>
                </c:pt>
                <c:pt idx="8">
                  <c:v>Township Of Union School District</c:v>
                </c:pt>
                <c:pt idx="9">
                  <c:v>Springfield Public School District</c:v>
                </c:pt>
                <c:pt idx="10">
                  <c:v>The Barack Obama Green Charter High School District</c:v>
                </c:pt>
                <c:pt idx="11">
                  <c:v>New Providence School District</c:v>
                </c:pt>
                <c:pt idx="12">
                  <c:v>Scotch Plains-Fanwood School District</c:v>
                </c:pt>
                <c:pt idx="13">
                  <c:v>Berkeley Heights School District</c:v>
                </c:pt>
              </c:strCache>
            </c:strRef>
          </c:cat>
          <c:val>
            <c:numRef>
              <c:f>Sheet1!$B$2:$B$15</c:f>
              <c:numCache>
                <c:formatCode>General</c:formatCode>
                <c:ptCount val="14"/>
                <c:pt idx="0">
                  <c:v>67.2</c:v>
                </c:pt>
                <c:pt idx="1">
                  <c:v>80.8</c:v>
                </c:pt>
                <c:pt idx="2">
                  <c:v>85.3</c:v>
                </c:pt>
                <c:pt idx="3">
                  <c:v>85.8</c:v>
                </c:pt>
                <c:pt idx="4">
                  <c:v>87.1</c:v>
                </c:pt>
                <c:pt idx="5">
                  <c:v>87.9</c:v>
                </c:pt>
                <c:pt idx="6">
                  <c:v>91.2</c:v>
                </c:pt>
                <c:pt idx="7">
                  <c:v>91.7</c:v>
                </c:pt>
                <c:pt idx="8">
                  <c:v>92.3</c:v>
                </c:pt>
                <c:pt idx="9">
                  <c:v>93</c:v>
                </c:pt>
                <c:pt idx="10">
                  <c:v>93.7</c:v>
                </c:pt>
                <c:pt idx="11">
                  <c:v>94.9</c:v>
                </c:pt>
                <c:pt idx="12">
                  <c:v>94.9</c:v>
                </c:pt>
                <c:pt idx="13">
                  <c:v>95.1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4-Year Cohort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Plainfield Public School District</c:v>
                </c:pt>
                <c:pt idx="1">
                  <c:v>Rahway Public School District</c:v>
                </c:pt>
                <c:pt idx="2">
                  <c:v>Hillside Public School District</c:v>
                </c:pt>
                <c:pt idx="3">
                  <c:v>Roselle Public School District</c:v>
                </c:pt>
                <c:pt idx="4">
                  <c:v>Union County Teams Charter School-High School/College La</c:v>
                </c:pt>
                <c:pt idx="5">
                  <c:v>Elizabeth Public Schools</c:v>
                </c:pt>
                <c:pt idx="6">
                  <c:v>Roselle Park Public School District</c:v>
                </c:pt>
                <c:pt idx="7">
                  <c:v>Linden Public School District</c:v>
                </c:pt>
                <c:pt idx="8">
                  <c:v>Township Of Union School District</c:v>
                </c:pt>
                <c:pt idx="9">
                  <c:v>Springfield Public School District</c:v>
                </c:pt>
                <c:pt idx="10">
                  <c:v>The Barack Obama Green Charter High School District</c:v>
                </c:pt>
                <c:pt idx="11">
                  <c:v>New Providence School District</c:v>
                </c:pt>
                <c:pt idx="12">
                  <c:v>Scotch Plains-Fanwood School District</c:v>
                </c:pt>
                <c:pt idx="13">
                  <c:v>Berkeley Heights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258444844426496"/>
          <c:y val="0.93704631027694407"/>
          <c:w val="0.27415551555735046"/>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0.89300000000000002</c:v>
                </c:pt>
                <c:pt idx="1">
                  <c:v>0.86699999999999999</c:v>
                </c:pt>
                <c:pt idx="2">
                  <c:v>0.92600000000000005</c:v>
                </c:pt>
                <c:pt idx="3">
                  <c:v>0.93700000000000006</c:v>
                </c:pt>
                <c:pt idx="4">
                  <c:v>0.94299999999999995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0">
                  <c:v>0.94299999999999995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1">
                  <c:v>18.77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8</c:v>
                </c:pt>
                <c:pt idx="1">
                  <c:v>107</c:v>
                </c:pt>
                <c:pt idx="2">
                  <c:v>442</c:v>
                </c:pt>
                <c:pt idx="3">
                  <c:v>759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851</c:v>
                </c:pt>
                <c:pt idx="1">
                  <c:v>7265</c:v>
                </c:pt>
                <c:pt idx="2">
                  <c:v>1468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8" formatCode="0.00">
                  <c:v>2.4234200000000001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4646456692913387"/>
          <c:y val="0.89915129871408717"/>
          <c:w val="0.12139296259842516"/>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918635170601E-2"/>
          <c:y val="0.10844475257033957"/>
          <c:w val="0.93470836978710992"/>
          <c:h val="0.75557217131231635"/>
        </c:manualLayout>
      </c:layout>
      <c:lineChart>
        <c:grouping val="standard"/>
        <c:varyColors val="0"/>
        <c:ser>
          <c:idx val="0"/>
          <c:order val="0"/>
          <c:tx>
            <c:strRef>
              <c:f>Sheet1!$B$1</c:f>
              <c:strCache>
                <c:ptCount val="1"/>
                <c:pt idx="0">
                  <c:v>Union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52-4A5A-BFF7-587D8DEFEAA9}"/>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5.2390499999999998</c:v>
                </c:pt>
                <c:pt idx="1">
                  <c:v>5.59842</c:v>
                </c:pt>
                <c:pt idx="2">
                  <c:v>3.1</c:v>
                </c:pt>
                <c:pt idx="4">
                  <c:v>2.4234200000000001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8">
                  <c:v>177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8">
                  <c:v>1296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8.5</c:v>
                </c:pt>
                <c:pt idx="1">
                  <c:v>8.6</c:v>
                </c:pt>
                <c:pt idx="2">
                  <c:v>8.5</c:v>
                </c:pt>
                <c:pt idx="3">
                  <c:v>8.5164765914</c:v>
                </c:pt>
                <c:pt idx="4">
                  <c:v>8.1277507629999999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2" formatCode="0.0">
                  <c:v>8.1277507629999999</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1079299932696222"/>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dLbls>
          <c:showLegendKey val="0"/>
          <c:showVal val="0"/>
          <c:showCatName val="0"/>
          <c:showSerName val="0"/>
          <c:showPercent val="0"/>
          <c:showBubbleSize val="0"/>
        </c:dLbls>
        <c:gapWidth val="250"/>
        <c:overlap val="-26"/>
        <c:axId val="378091760"/>
        <c:axId val="378092152"/>
      </c:barChart>
      <c:barChart>
        <c:barDir val="bar"/>
        <c:grouping val="clustered"/>
        <c:varyColors val="0"/>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9" formatCode="0.00">
                  <c:v>6.47685191856025</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189"/>
        <c:overlap val="-26"/>
        <c:axId val="1867825183"/>
        <c:axId val="1867828063"/>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valAx>
        <c:axId val="1867828063"/>
        <c:scaling>
          <c:orientation val="minMax"/>
        </c:scaling>
        <c:delete val="1"/>
        <c:axPos val="t"/>
        <c:numFmt formatCode="General" sourceLinked="1"/>
        <c:majorTickMark val="out"/>
        <c:minorTickMark val="none"/>
        <c:tickLblPos val="nextTo"/>
        <c:crossAx val="1867825183"/>
        <c:crosses val="max"/>
        <c:crossBetween val="between"/>
      </c:valAx>
      <c:catAx>
        <c:axId val="1867825183"/>
        <c:scaling>
          <c:orientation val="minMax"/>
        </c:scaling>
        <c:delete val="1"/>
        <c:axPos val="l"/>
        <c:numFmt formatCode="General" sourceLinked="1"/>
        <c:majorTickMark val="out"/>
        <c:minorTickMark val="none"/>
        <c:tickLblPos val="nextTo"/>
        <c:crossAx val="1867828063"/>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3858</c:v>
                </c:pt>
                <c:pt idx="1">
                  <c:v>3164</c:v>
                </c:pt>
                <c:pt idx="2">
                  <c:v>3143</c:v>
                </c:pt>
                <c:pt idx="3">
                  <c:v>3054</c:v>
                </c:pt>
                <c:pt idx="4">
                  <c:v>3596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410450823897368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7.3713974912924946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Cyber Harassment</c:v>
                </c:pt>
                <c:pt idx="6">
                  <c:v>Other</c:v>
                </c:pt>
              </c:strCache>
            </c:strRef>
          </c:cat>
          <c:val>
            <c:numRef>
              <c:f>Sheet1!$B$2:$B$8</c:f>
              <c:numCache>
                <c:formatCode>General</c:formatCode>
                <c:ptCount val="7"/>
                <c:pt idx="0">
                  <c:v>1652</c:v>
                </c:pt>
                <c:pt idx="1">
                  <c:v>1486</c:v>
                </c:pt>
                <c:pt idx="2">
                  <c:v>298</c:v>
                </c:pt>
                <c:pt idx="3">
                  <c:v>88</c:v>
                </c:pt>
                <c:pt idx="4" formatCode="#,##0">
                  <c:v>82</c:v>
                </c:pt>
                <c:pt idx="5">
                  <c:v>26</c:v>
                </c:pt>
                <c:pt idx="6">
                  <c:v>70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2">
                  <c:v>2033</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5">
                  <c:v>69065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5">
                  <c:v>61502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57069</c:v>
                </c:pt>
                <c:pt idx="1">
                  <c:v>60993</c:v>
                </c:pt>
                <c:pt idx="2">
                  <c:v>70489</c:v>
                </c:pt>
                <c:pt idx="3">
                  <c:v>69423</c:v>
                </c:pt>
                <c:pt idx="4">
                  <c:v>69065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50585</c:v>
                </c:pt>
                <c:pt idx="1">
                  <c:v>52864</c:v>
                </c:pt>
                <c:pt idx="2">
                  <c:v>56046</c:v>
                </c:pt>
                <c:pt idx="3">
                  <c:v>58693</c:v>
                </c:pt>
                <c:pt idx="4">
                  <c:v>61502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20">
                  <c:v>1008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147</c:v>
                </c:pt>
                <c:pt idx="1">
                  <c:v>143</c:v>
                </c:pt>
                <c:pt idx="2">
                  <c:v>145</c:v>
                </c:pt>
                <c:pt idx="3">
                  <c:v>114</c:v>
                </c:pt>
                <c:pt idx="4">
                  <c:v>95</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BF-491E-A508-37FE9B2FC3B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4">
                  <c:v>-0.17857142857142899</c:v>
                </c:pt>
                <c:pt idx="15">
                  <c:v>-0.25</c:v>
                </c:pt>
                <c:pt idx="16">
                  <c:v>-0.29803921568627501</c:v>
                </c:pt>
                <c:pt idx="17" formatCode="General">
                  <c:v>-0.30107526881720398</c:v>
                </c:pt>
                <c:pt idx="18">
                  <c:v>-0.30622009569378</c:v>
                </c:pt>
                <c:pt idx="19">
                  <c:v>-0.38</c:v>
                </c:pt>
                <c:pt idx="20">
                  <c:v>-0.38888888888888901</c:v>
                </c:pt>
              </c:numCache>
            </c:numRef>
          </c:val>
          <c:extLst>
            <c:ext xmlns:c16="http://schemas.microsoft.com/office/drawing/2014/chart" uri="{C3380CC4-5D6E-409C-BE32-E72D297353CC}">
              <c16:uniqueId val="{00000001-F3BF-491E-A508-37FE9B2FC3B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3" formatCode="0%">
                  <c:v>-0.16666666666666699</c:v>
                </c:pt>
              </c:numCache>
            </c:numRef>
          </c:val>
          <c:extLst>
            <c:ext xmlns:c16="http://schemas.microsoft.com/office/drawing/2014/chart" uri="{C3380CC4-5D6E-409C-BE32-E72D297353CC}">
              <c16:uniqueId val="{00000002-F3BF-491E-A508-37FE9B2FC3BA}"/>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4-F3BF-491E-A508-37FE9B2FC3B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8.8932284542477175E-2"/>
          <c:y val="0.87835924355609396"/>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0.1328125"/>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6.0937499999999943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c:v>
                </c:pt>
                <c:pt idx="1">
                  <c:v>0.08</c:v>
                </c:pt>
                <c:pt idx="2">
                  <c:v>0.32</c:v>
                </c:pt>
                <c:pt idx="3">
                  <c:v>7.0000000000000007E-2</c:v>
                </c:pt>
                <c:pt idx="4">
                  <c:v>0.1</c:v>
                </c:pt>
                <c:pt idx="5">
                  <c:v>0.01</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48084153543307084"/>
          <c:y val="1.7473116543238403E-2"/>
          <c:w val="0.51290846456692918"/>
          <c:h val="0.94843750317190556"/>
        </c:manualLayout>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Partial Care</c:v>
                </c:pt>
                <c:pt idx="1">
                  <c:v>Outpatient</c:v>
                </c:pt>
                <c:pt idx="2">
                  <c:v>Primary Screening Services</c:v>
                </c:pt>
                <c:pt idx="3">
                  <c:v>Program of Assertive Community Treatment (PACT)</c:v>
                </c:pt>
                <c:pt idx="4">
                  <c:v>Residential Services</c:v>
                </c:pt>
                <c:pt idx="5">
                  <c:v>Self-Help Center/Community Wellness Center</c:v>
                </c:pt>
                <c:pt idx="6">
                  <c:v>Short Term Care Facility (STCF)</c:v>
                </c:pt>
                <c:pt idx="7">
                  <c:v>Systems Advocacy</c:v>
                </c:pt>
                <c:pt idx="8">
                  <c:v>Acute Care Family Support</c:v>
                </c:pt>
                <c:pt idx="9">
                  <c:v>Community Support Services (CSS)</c:v>
                </c:pt>
                <c:pt idx="10">
                  <c:v>Community Support Services and Medically Enhanced Community Support Services</c:v>
                </c:pt>
                <c:pt idx="11">
                  <c:v>County Mental Health Board</c:v>
                </c:pt>
                <c:pt idx="12">
                  <c:v>Early Intervention Support Services (EISS)</c:v>
                </c:pt>
                <c:pt idx="13">
                  <c:v>Homeless Services (PATH)</c:v>
                </c:pt>
                <c:pt idx="14">
                  <c:v>Integrated Case Management Services (ICMS)</c:v>
                </c:pt>
                <c:pt idx="15">
                  <c:v>Intensive Family Support Services (IFSS)</c:v>
                </c:pt>
                <c:pt idx="16">
                  <c:v>Intensive Outpatient Tx and Support Services (IOTSS)</c:v>
                </c:pt>
                <c:pt idx="17">
                  <c:v>Involuntary Outpatient Commitment (IOC)</c:v>
                </c:pt>
                <c:pt idx="18">
                  <c:v>Justice Involved Services (JIS)</c:v>
                </c:pt>
                <c:pt idx="19">
                  <c:v>Supported Education</c:v>
                </c:pt>
                <c:pt idx="20">
                  <c:v>Supported Employment Services</c:v>
                </c:pt>
                <c:pt idx="21">
                  <c:v>Voluntary Unit</c:v>
                </c:pt>
              </c:strCache>
            </c:strRef>
          </c:cat>
          <c:val>
            <c:numRef>
              <c:f>Sheet1!$B$2:$B$23</c:f>
              <c:numCache>
                <c:formatCode>General</c:formatCode>
                <c:ptCount val="22"/>
                <c:pt idx="0">
                  <c:v>5</c:v>
                </c:pt>
                <c:pt idx="1">
                  <c:v>3</c:v>
                </c:pt>
                <c:pt idx="2">
                  <c:v>3</c:v>
                </c:pt>
                <c:pt idx="3">
                  <c:v>3</c:v>
                </c:pt>
                <c:pt idx="4">
                  <c:v>2</c:v>
                </c:pt>
                <c:pt idx="5">
                  <c:v>2</c:v>
                </c:pt>
                <c:pt idx="6">
                  <c:v>2</c:v>
                </c:pt>
                <c:pt idx="7">
                  <c:v>2</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General</c:formatCode>
                <c:ptCount val="21"/>
                <c:pt idx="0" formatCode="0.0%">
                  <c:v>0.122</c:v>
                </c:pt>
                <c:pt idx="2" formatCode="0.0%">
                  <c:v>0.125</c:v>
                </c:pt>
                <c:pt idx="3" formatCode="0.0%">
                  <c:v>0.13</c:v>
                </c:pt>
                <c:pt idx="4" formatCode="0.0%">
                  <c:v>0.13200000000000001</c:v>
                </c:pt>
                <c:pt idx="5" formatCode="0.0%">
                  <c:v>0.13300000000000001</c:v>
                </c:pt>
                <c:pt idx="6" formatCode="0.0%">
                  <c:v>0.13900000000000001</c:v>
                </c:pt>
                <c:pt idx="7" formatCode="0.0%">
                  <c:v>0.13900000000000001</c:v>
                </c:pt>
                <c:pt idx="8" formatCode="0.0%">
                  <c:v>0.14099999999999999</c:v>
                </c:pt>
                <c:pt idx="9" formatCode="0.0%">
                  <c:v>0.14399999999999999</c:v>
                </c:pt>
                <c:pt idx="10" formatCode="0.0%">
                  <c:v>0.14699999999999999</c:v>
                </c:pt>
                <c:pt idx="11" formatCode="0.0%">
                  <c:v>0.15</c:v>
                </c:pt>
                <c:pt idx="12" formatCode="0.0%">
                  <c:v>0.15</c:v>
                </c:pt>
                <c:pt idx="13" formatCode="0.0%">
                  <c:v>0.151</c:v>
                </c:pt>
                <c:pt idx="14" formatCode="0.0%">
                  <c:v>0.153</c:v>
                </c:pt>
                <c:pt idx="15" formatCode="0.0%">
                  <c:v>0.16400000000000001</c:v>
                </c:pt>
                <c:pt idx="16" formatCode="0.0%">
                  <c:v>0.17799999999999999</c:v>
                </c:pt>
                <c:pt idx="17" formatCode="0.0%">
                  <c:v>0.182</c:v>
                </c:pt>
                <c:pt idx="18" formatCode="0.0%">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
                  <c:v>0.124</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56458705632578"/>
          <c:y val="0.9265750401677566"/>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General</c:formatCode>
                <c:ptCount val="5"/>
                <c:pt idx="0" formatCode="0.0%">
                  <c:v>0.14299999999999999</c:v>
                </c:pt>
                <c:pt idx="2" formatCode="0.0%">
                  <c:v>0.10199999999999999</c:v>
                </c:pt>
                <c:pt idx="3" formatCode="0.0%">
                  <c:v>0.13200000000000001</c:v>
                </c:pt>
                <c:pt idx="4" formatCode="0.0%">
                  <c:v>0.124</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0.00%</c:formatCode>
                <c:ptCount val="5"/>
                <c:pt idx="1">
                  <c:v>0.14000000000000001</c:v>
                </c:pt>
                <c:pt idx="4" formatCode="0.0%">
                  <c:v>0.122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0.14099999999999999</c:v>
                </c:pt>
                <c:pt idx="1">
                  <c:v>0.10199999999999999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3">
                  <c:v>0.13400000000000001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032763335760297"/>
          <c:y val="0.93355499226980188"/>
          <c:w val="0.37453087735425672"/>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0.14899999999999999</c:v>
                </c:pt>
                <c:pt idx="1">
                  <c:v>0.14699999999999999</c:v>
                </c:pt>
                <c:pt idx="2">
                  <c:v>0.126</c:v>
                </c:pt>
                <c:pt idx="3">
                  <c:v>0.13300000000000001</c:v>
                </c:pt>
                <c:pt idx="4">
                  <c:v>0.13400000000000001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0.20599999999999999</c:v>
                </c:pt>
                <c:pt idx="4" formatCode="0.0%">
                  <c:v>0.112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0.11799999999999999</c:v>
                </c:pt>
                <c:pt idx="1">
                  <c:v>0.157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2">
                  <c:v>6.5</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6829478346457"/>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6" formatCode="0">
                  <c:v>14346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6">
                  <c:v>15059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3">
                  <c:v>1112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Bergen</c:v>
                </c:pt>
              </c:strCache>
            </c:strRef>
          </c:cat>
          <c:val>
            <c:numRef>
              <c:f>Sheet1!$B$2:$B$22</c:f>
              <c:numCache>
                <c:formatCode>General</c:formatCode>
                <c:ptCount val="21"/>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5">
                  <c:v>919</c:v>
                </c:pt>
                <c:pt idx="16">
                  <c:v>955</c:v>
                </c:pt>
                <c:pt idx="17" formatCode="#,##0">
                  <c:v>1131</c:v>
                </c:pt>
                <c:pt idx="18" formatCode="#,##0">
                  <c:v>1152</c:v>
                </c:pt>
                <c:pt idx="19" formatCode="#,##0">
                  <c:v>1242</c:v>
                </c:pt>
                <c:pt idx="20"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Bergen</c:v>
                </c:pt>
              </c:strCache>
            </c:strRef>
          </c:cat>
          <c:val>
            <c:numRef>
              <c:f>Sheet1!$C$2:$C$22</c:f>
              <c:numCache>
                <c:formatCode>General</c:formatCode>
                <c:ptCount val="21"/>
                <c:pt idx="14">
                  <c:v>834</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729</c:v>
                </c:pt>
                <c:pt idx="1">
                  <c:v>746</c:v>
                </c:pt>
                <c:pt idx="2">
                  <c:v>756</c:v>
                </c:pt>
                <c:pt idx="3">
                  <c:v>771</c:v>
                </c:pt>
                <c:pt idx="4">
                  <c:v>834</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5" formatCode="0.00%">
                  <c:v>2.3E-2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1766397436461733"/>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6">
                  <c:v>649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Sheet1!$C$2:$C$22</c:f>
              <c:numCache>
                <c:formatCode>General</c:formatCode>
                <c:ptCount val="21"/>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Sheet1!$D$2:$D$22</c:f>
              <c:numCache>
                <c:formatCode>General</c:formatCode>
                <c:ptCount val="21"/>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Sheet1!$E$2:$E$22</c:f>
              <c:numCache>
                <c:formatCode>General</c:formatCode>
                <c:ptCount val="21"/>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Sheet1!$B$2:$B$22</c:f>
              <c:numCache>
                <c:formatCode>General</c:formatCode>
                <c:ptCount val="21"/>
                <c:pt idx="14">
                  <c:v>1576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Sheet1!$F$2:$F$22</c:f>
              <c:numCache>
                <c:formatCode>General</c:formatCode>
                <c:ptCount val="21"/>
                <c:pt idx="14">
                  <c:v>1576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80</c:v>
                </c:pt>
                <c:pt idx="1">
                  <c:v>96</c:v>
                </c:pt>
                <c:pt idx="2">
                  <c:v>77</c:v>
                </c:pt>
                <c:pt idx="3">
                  <c:v>81</c:v>
                </c:pt>
                <c:pt idx="4">
                  <c:v>88</c:v>
                </c:pt>
                <c:pt idx="5">
                  <c:v>88</c:v>
                </c:pt>
                <c:pt idx="6">
                  <c:v>61</c:v>
                </c:pt>
                <c:pt idx="7">
                  <c:v>72</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202</c:v>
                </c:pt>
                <c:pt idx="1">
                  <c:v>178</c:v>
                </c:pt>
                <c:pt idx="2">
                  <c:v>151</c:v>
                </c:pt>
                <c:pt idx="3">
                  <c:v>132</c:v>
                </c:pt>
                <c:pt idx="4">
                  <c:v>95</c:v>
                </c:pt>
                <c:pt idx="5">
                  <c:v>63</c:v>
                </c:pt>
                <c:pt idx="6">
                  <c:v>72</c:v>
                </c:pt>
                <c:pt idx="7">
                  <c:v>54</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5">
                  <c:v>11368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4">
                  <c:v>0.41</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4">
                  <c:v>0.42</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3">
                  <c:v>0.45</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3" formatCode="0%">
                  <c:v>0.46</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1.709938729045778E-16"/>
                  <c:y val="2.13678578639208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4">
                  <c:v>0.08</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www.hyacinth.org/" TargetMode="External"/><Relationship Id="rId3" Type="http://schemas.openxmlformats.org/officeDocument/2006/relationships/hyperlink" Target="https://www.unionresourcenet.org/community-services/family-support-services/" TargetMode="External"/><Relationship Id="rId7" Type="http://schemas.openxmlformats.org/officeDocument/2006/relationships/hyperlink" Target="https://rwjms.rutgers.edu/boggscenter/"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arcunion.org/" TargetMode="External"/><Relationship Id="rId5" Type="http://schemas.openxmlformats.org/officeDocument/2006/relationships/hyperlink" Target="https://www.ccccunion.org/" TargetMode="External"/><Relationship Id="rId4" Type="http://schemas.openxmlformats.org/officeDocument/2006/relationships/hyperlink" Target="https://www.casaofunioncounty.org/" TargetMode="External"/><Relationship Id="rId9" Type="http://schemas.openxmlformats.org/officeDocument/2006/relationships/hyperlink" Target="https://www.theelizabethcoalition.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“Other”, and Hispanic/Latino minority residents, and lower proportions of White,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ethnic/racial groups appears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Plainfield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Plainfield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similar to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Winfield township and Elizabeth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Plainfield and Elizabeth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slightly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a:t>
            </a: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increase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school age, and costs appear about as expected for pre-K.</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Union is one such county.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Hillside and Plainfield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then two or more races, then Black, then Other, then Hispanic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similar to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Plainfield Public School District and Rahway Public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The 2021 data is in two different formats, making it difficult to compile, and not very accurate.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$8K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-16.67%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Partial Care, followed by Outpatient, Primary Screening Services, and Program of Assertive Community Treatment (PACT).</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  Data for 2018 is unavailable.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Black residents reported symptoms of mental health distress most frequently, followed by Hispanic.</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Hispanic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a:t>
            </a:r>
            <a:r>
              <a:rPr lang="en-US" sz="1800" b="1" i="0" u="none" strike="noStrike" dirty="0">
                <a:solidFill>
                  <a:srgbClr val="000000"/>
                </a:solidFill>
                <a:effectLst/>
                <a:latin typeface="Calibri" panose="020F0502020204030204" pitchFamily="34" charset="0"/>
              </a:rPr>
              <a:t>1422</a:t>
            </a:r>
            <a:r>
              <a:rPr lang="en-US" dirty="0"/>
              <a: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a:t>
            </a:r>
            <a:r>
              <a:rPr lang="en-US" sz="1800" b="1" i="0" u="none" strike="noStrike" dirty="0">
                <a:solidFill>
                  <a:srgbClr val="000000"/>
                </a:solidFill>
                <a:effectLst/>
                <a:latin typeface="Calibri" panose="020F0502020204030204" pitchFamily="34" charset="0"/>
              </a:rPr>
              <a:t>154</a:t>
            </a:r>
            <a:r>
              <a:rPr lang="en-US" dirty="0"/>
              <a:t> </a:t>
            </a:r>
            <a:r>
              <a:rPr lang="en-US" sz="1200" kern="1200" dirty="0">
                <a:solidFill>
                  <a:schemeClr val="tx1"/>
                </a:solidFill>
                <a:effectLst/>
                <a:latin typeface="+mn-lt"/>
                <a:ea typeface="+mn-ea"/>
                <a:cs typeface="+mn-cs"/>
              </a:rPr>
              <a:t>  </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https://www.unionresourcenet.org/community-services/family-support-services/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https://www.casaofunioncounty.org/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https://www.ccccunion.org/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https://arcunion.org/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https://www.hyacinth.org/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https://www.theelizabethcoalition.org/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8.00%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https://www.unionresourcenet.org/community-services/legal-advocacy/advocacy/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Union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79060C85-8ACD-40AA-88B4-26809180053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CE5F4AB6-5417-25C7-A0D1-931683BC7EB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05F9CF22-AFEF-5F60-604C-62D4DF3163C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740B69EF-991A-696F-095F-5F13137E402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9B9FA993-8421-FC3F-9947-8F07E6F5E50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B95E50A4-78A5-56B1-F41E-DF79935954A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D0169973-3B86-C9D4-EBD1-45F9A773D1E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265D7A0-7FA6-BE21-8C84-D6A9A8DBD13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AC22967B-7853-3F33-1A78-F0A982207D5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ADCE7187-E4F2-953D-DAEB-47AD7D49446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8EA0449C-2B9C-127E-73CB-F82A17BBA5B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2A321587-37E9-7C57-8765-FFDADFC2BE9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1B0D8AFB-2D2D-577E-E4F2-6354C730B7A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ECBD6AB8-C3FA-EC5A-8B69-F6D5F83B226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A52CB5AB-DBEC-378A-F4C1-8ED3A476DF1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B225413-51A0-8952-2418-DAA5F8311AE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81587F34-6BE3-B9E8-DA64-63D4740DB55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8278B328-ED28-F472-9623-F9505AD8F2E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5DC54AC3-E7BD-E927-4F2B-CA52E2CE234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0885" y="165740"/>
            <a:ext cx="424724" cy="8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79060C85-8ACD-40AA-88B4-26809180053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2652" y="931248"/>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3" name="Picture 2">
            <a:extLst>
              <a:ext uri="{FF2B5EF4-FFF2-40B4-BE49-F238E27FC236}">
                <a16:creationId xmlns:a16="http://schemas.microsoft.com/office/drawing/2014/main" id="{52D74E7B-7D71-928E-C52A-5AA407AB31E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3800" y="4399504"/>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4D6A99E6-4F48-AE5B-AFFD-16438097FB2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74052" y="474048"/>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a:extLst>
              <a:ext uri="{FF2B5EF4-FFF2-40B4-BE49-F238E27FC236}">
                <a16:creationId xmlns:a16="http://schemas.microsoft.com/office/drawing/2014/main" id="{7862CF28-FE49-C63B-3B09-55292C83714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1048" y="474048"/>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C3F16792-7F14-F8DD-98C4-E54CAD9F3B8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73498" y="2684504"/>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DAAE3E7D-0353-322E-E2D6-87667A0DB91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0714" y="550248"/>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0591CC43-20A3-A380-3DE4-B6979AEB6547}"/>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87924" y="354708"/>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EF4872AC-0DA2-300C-CF4D-DFBC53767AB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38420" y="4893647"/>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B308CFAA-F4EF-63B2-BF35-C3D9B91152D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4647" y="4839529"/>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03CB3296-4AE8-B9D1-D728-37F8847EB79F}"/>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73396" y="397848"/>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AFD42F6C-1E03-C640-0D27-EB7A81F2FE2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3814" y="266567"/>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E0F1DF6A-A2DF-9627-41D4-7D6CBBD2BFC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30922" y="347983"/>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DF192E03-077C-B877-C85B-264DD2FBC0E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91793" y="797690"/>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7879ABFD-7BC9-DDC8-9B63-A0E1AA2B61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25260" y="493041"/>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8755148E-6443-AB32-ED89-A9FFB7935F2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63956" y="354872"/>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E5ABD7DD-1901-EA1D-A105-7545C51C88F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55210" y="403506"/>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A83FE778-0D76-ABD4-77D4-2992C9CBE87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2652" y="931248"/>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3D8524C3-9188-B482-BFCE-5508E3D12C8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40803" y="278754"/>
            <a:ext cx="800204" cy="151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8.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notesSlide" Target="../notesSlides/notesSlide1.xml"/><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5" Type="http://schemas.openxmlformats.org/officeDocument/2006/relationships/notesSlide" Target="../notesSlides/notesSlide70.xml"/><Relationship Id="rId4"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7" Type="http://schemas.openxmlformats.org/officeDocument/2006/relationships/chart" Target="../charts/chart91.xml"/><Relationship Id="rId2" Type="http://schemas.openxmlformats.org/officeDocument/2006/relationships/tags" Target="../tags/tag448.xml"/><Relationship Id="rId1" Type="http://schemas.openxmlformats.org/officeDocument/2006/relationships/tags" Target="../tags/tag447.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0.xml"/></Relationships>
</file>

<file path=ppt/slides/_rels/slide91.xml.rels><?xml version="1.0" encoding="UTF-8" standalone="yes"?>
<Relationships xmlns="http://schemas.openxmlformats.org/package/2006/relationships"><Relationship Id="rId3" Type="http://schemas.openxmlformats.org/officeDocument/2006/relationships/tags" Target="../tags/tag453.xml"/><Relationship Id="rId7" Type="http://schemas.openxmlformats.org/officeDocument/2006/relationships/chart" Target="../charts/chart92.xml"/><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4.xml"/></Relationships>
</file>

<file path=ppt/slides/_rels/slide92.xml.rels><?xml version="1.0" encoding="UTF-8" standalone="yes"?>
<Relationships xmlns="http://schemas.openxmlformats.org/package/2006/relationships"><Relationship Id="rId3" Type="http://schemas.openxmlformats.org/officeDocument/2006/relationships/tags" Target="../tags/tag457.xml"/><Relationship Id="rId7" Type="http://schemas.openxmlformats.org/officeDocument/2006/relationships/chart" Target="../charts/chart93.xml"/><Relationship Id="rId2" Type="http://schemas.openxmlformats.org/officeDocument/2006/relationships/tags" Target="../tags/tag456.xml"/><Relationship Id="rId1" Type="http://schemas.openxmlformats.org/officeDocument/2006/relationships/tags" Target="../tags/tag455.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1.xml"/><Relationship Id="rId2" Type="http://schemas.openxmlformats.org/officeDocument/2006/relationships/tags" Target="../tags/tag460.xml"/><Relationship Id="rId1" Type="http://schemas.openxmlformats.org/officeDocument/2006/relationships/tags" Target="../tags/tag459.xml"/><Relationship Id="rId5" Type="http://schemas.openxmlformats.org/officeDocument/2006/relationships/notesSlide" Target="../notesSlides/notesSlide74.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AC4F01-94D3-47C8-9BEA-703C5E26FEA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2400" y="-319074"/>
            <a:ext cx="12894708" cy="725327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Union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10" name="Picture 2">
            <a:extLst>
              <a:ext uri="{FF2B5EF4-FFF2-40B4-BE49-F238E27FC236}">
                <a16:creationId xmlns:a16="http://schemas.microsoft.com/office/drawing/2014/main" id="{3EC052A4-172E-2DD9-0D81-0E655C99A38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64915" y="4822317"/>
            <a:ext cx="823795" cy="1559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C98D73-BF00-5C9B-5D2A-4962FDE6F59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34934" y="146957"/>
            <a:ext cx="8708955" cy="6062116"/>
          </a:xfrm>
          <a:prstGeom prst="rect">
            <a:avLst/>
          </a:prstGeom>
        </p:spPr>
      </p:pic>
      <p:pic>
        <p:nvPicPr>
          <p:cNvPr id="5" name="Picture 2">
            <a:extLst>
              <a:ext uri="{FF2B5EF4-FFF2-40B4-BE49-F238E27FC236}">
                <a16:creationId xmlns:a16="http://schemas.microsoft.com/office/drawing/2014/main" id="{A8C6757E-8656-8C0E-9822-6B1C94A59B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57200"/>
            <a:ext cx="2256984" cy="427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289631090"/>
              </p:ext>
            </p:extLst>
          </p:nvPr>
        </p:nvGraphicFramePr>
        <p:xfrm>
          <a:off x="7543801" y="867539"/>
          <a:ext cx="4648200" cy="5990461"/>
        </p:xfrm>
        <a:graphic>
          <a:graphicData uri="http://schemas.openxmlformats.org/drawingml/2006/chart">
            <c:chart xmlns:c="http://schemas.openxmlformats.org/drawingml/2006/chart" xmlns:r="http://schemas.openxmlformats.org/officeDocument/2006/relationships" r:id="rId9"/>
          </a:graphicData>
        </a:graphic>
      </p:graphicFrame>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Union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880177997"/>
              </p:ext>
            </p:extLst>
          </p:nvPr>
        </p:nvGraphicFramePr>
        <p:xfrm>
          <a:off x="3276600" y="544375"/>
          <a:ext cx="4419600" cy="6358244"/>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sz="1600">
                          <a:latin typeface="Franklin Gothic Book" panose="020B0503020102020204" pitchFamily="34" charset="0"/>
                        </a:rPr>
                        <a:t>Chart #</a:t>
                      </a:r>
                      <a:endParaRPr lang="en-US" sz="1600"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a:latin typeface="Franklin Gothic Book" panose="020B0503020102020204" pitchFamily="34" charset="0"/>
                        </a:rPr>
                        <a:t>Data Description</a:t>
                      </a:r>
                      <a:endParaRPr lang="en-US" sz="1600"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600">
                          <a:latin typeface="Franklin Gothic Book" panose="020B0503020102020204" pitchFamily="34" charset="0"/>
                        </a:rPr>
                        <a:t>2.3</a:t>
                      </a:r>
                      <a:endParaRPr lang="en-US" sz="16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600">
                          <a:latin typeface="Franklin Gothic Book" panose="020B0503020102020204" pitchFamily="34" charset="0"/>
                        </a:rPr>
                        <a:t>Median household income</a:t>
                      </a:r>
                      <a:endParaRPr lang="en-US" sz="16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600">
                          <a:latin typeface="Franklin Gothic Book" panose="020B0503020102020204" pitchFamily="34" charset="0"/>
                        </a:rPr>
                        <a:t>2.6</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a:latin typeface="Franklin Gothic Book" panose="020B0503020102020204" pitchFamily="34" charset="0"/>
                        </a:rPr>
                        <a:t>Families with children under the age of 18 living in poverty</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600">
                          <a:latin typeface="Franklin Gothic Book" panose="020B0503020102020204" pitchFamily="34" charset="0"/>
                        </a:rPr>
                        <a:t>3.1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600">
                          <a:latin typeface="Franklin Gothic Book" panose="020B0503020102020204" pitchFamily="34" charset="0"/>
                        </a:rPr>
                        <a:t>Household income spent on housing</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401639">
                <a:tc>
                  <a:txBody>
                    <a:bodyPr/>
                    <a:lstStyle/>
                    <a:p>
                      <a:r>
                        <a:rPr lang="en-US" sz="1600">
                          <a:latin typeface="Franklin Gothic Book" panose="020B0503020102020204" pitchFamily="34" charset="0"/>
                        </a:rPr>
                        <a:t>4.1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Food insecurity</a:t>
                      </a:r>
                    </a:p>
                    <a:p>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600">
                          <a:latin typeface="Franklin Gothic Book" panose="020B0503020102020204" pitchFamily="34" charset="0"/>
                        </a:rPr>
                        <a:t>6.3</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600">
                          <a:latin typeface="Franklin Gothic Book" panose="020B0503020102020204" pitchFamily="34" charset="0"/>
                        </a:rPr>
                        <a:t>Cost of transportation as a percentage of income in NJ</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600">
                          <a:latin typeface="Franklin Gothic Book" panose="020B0503020102020204" pitchFamily="34" charset="0"/>
                        </a:rPr>
                        <a:t>7.1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600">
                          <a:latin typeface="Franklin Gothic Book" panose="020B0503020102020204" pitchFamily="34" charset="0"/>
                        </a:rPr>
                        <a:t>7.6</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Percent of children meeting all immunization requirements</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600">
                          <a:latin typeface="Franklin Gothic Book" panose="020B0503020102020204" pitchFamily="34" charset="0"/>
                        </a:rPr>
                        <a:t>7.7</a:t>
                      </a:r>
                      <a:endParaRPr lang="en-US" sz="16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600" baseline="0">
                          <a:latin typeface="Franklin Gothic Book" panose="020B0503020102020204" pitchFamily="34" charset="0"/>
                        </a:rPr>
                        <a:t>Women Receiving Early Prenatal Care</a:t>
                      </a:r>
                      <a:endParaRPr lang="en-US" sz="16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600">
                          <a:latin typeface="Franklin Gothic Book" panose="020B0503020102020204" pitchFamily="34" charset="0"/>
                        </a:rPr>
                        <a:t>8.2</a:t>
                      </a:r>
                      <a:endParaRPr lang="en-US" sz="16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latin typeface="Franklin Gothic Book" panose="020B0503020102020204" pitchFamily="34" charset="0"/>
                        </a:rPr>
                        <a:t>Median unemployment rates across counties</a:t>
                      </a:r>
                    </a:p>
                    <a:p>
                      <a:endParaRPr lang="en-US" sz="12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A15CE34-E808-41E5-BF54-2F49E0ED8282}"/>
              </a:ext>
            </a:extLst>
          </p:cNvPr>
          <p:cNvGraphicFramePr>
            <a:graphicFrameLocks/>
          </p:cNvGraphicFramePr>
          <p:nvPr>
            <p:extLst>
              <p:ext uri="{D42A27DB-BD31-4B8C-83A1-F6EECF244321}">
                <p14:modId xmlns:p14="http://schemas.microsoft.com/office/powerpoint/2010/main" val="3980010477"/>
              </p:ext>
            </p:extLst>
          </p:nvPr>
        </p:nvGraphicFramePr>
        <p:xfrm>
          <a:off x="7010401" y="1088817"/>
          <a:ext cx="5181599" cy="6037558"/>
        </p:xfrm>
        <a:graphic>
          <a:graphicData uri="http://schemas.openxmlformats.org/drawingml/2006/chart">
            <c:chart xmlns:c="http://schemas.openxmlformats.org/drawingml/2006/chart" xmlns:r="http://schemas.openxmlformats.org/officeDocument/2006/relationships" r:id="rId9"/>
          </a:graphicData>
        </a:graphic>
      </p:graphicFrame>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Union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997548154"/>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29628605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101200621"/>
              </p:ext>
            </p:extLst>
          </p:nvPr>
        </p:nvGraphicFramePr>
        <p:xfrm>
          <a:off x="3438392" y="707886"/>
          <a:ext cx="8128000" cy="5512845"/>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585321879"/>
              </p:ext>
            </p:extLst>
          </p:nvPr>
        </p:nvGraphicFramePr>
        <p:xfrm>
          <a:off x="8934449" y="4277151"/>
          <a:ext cx="2831690" cy="1987175"/>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50564994"/>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03715924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15461855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11367662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648175448"/>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39528924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52693855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269293316"/>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887758758"/>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43444088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395515066"/>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79830804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79398741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46500563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72170056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15555985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61171693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406032479"/>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183568429"/>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70783865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15655264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73964197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40485776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91710854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83080227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29487789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63958861"/>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74898222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74563652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65244676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7539378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964674308"/>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15859006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3620232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85473564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82761635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424537647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162353277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149936085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2271925680"/>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4237753149"/>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84234401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76590852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278075875"/>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050955065"/>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4034357365"/>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522514"/>
            <a:ext cx="9024576" cy="335486"/>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91813990"/>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616659078"/>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65451445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46681131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97434306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428920108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95168974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05392545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814775041"/>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056869747"/>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2658813778"/>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01503758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045534858"/>
              </p:ext>
            </p:extLst>
          </p:nvPr>
        </p:nvGraphicFramePr>
        <p:xfrm>
          <a:off x="3607739"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1537683364"/>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829461066"/>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427685416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59821871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05811454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sp>
        <p:nvSpPr>
          <p:cNvPr id="8" name="TextBox 7"/>
          <p:cNvSpPr txBox="1"/>
          <p:nvPr>
            <p:custDataLst>
              <p:tags r:id="rId7"/>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graphicFrame>
        <p:nvGraphicFramePr>
          <p:cNvPr id="3" name="Chart 2">
            <a:extLst>
              <a:ext uri="{FF2B5EF4-FFF2-40B4-BE49-F238E27FC236}">
                <a16:creationId xmlns:a16="http://schemas.microsoft.com/office/drawing/2014/main" id="{C7789F10-57C5-108E-317E-A1E6A124A130}"/>
              </a:ext>
            </a:extLst>
          </p:cNvPr>
          <p:cNvGraphicFramePr/>
          <p:nvPr>
            <p:custDataLst>
              <p:tags r:id="rId8"/>
            </p:custDataLst>
            <p:extLst>
              <p:ext uri="{D42A27DB-BD31-4B8C-83A1-F6EECF244321}">
                <p14:modId xmlns:p14="http://schemas.microsoft.com/office/powerpoint/2010/main" val="169075139"/>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1656204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82025333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29785297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60421100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10875550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22024637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11404959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08602299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4456710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5234529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93098558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408761793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9303245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89647363"/>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9146620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39004383"/>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8171115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4183887074"/>
              </p:ext>
            </p:extLst>
          </p:nvPr>
        </p:nvGraphicFramePr>
        <p:xfrm>
          <a:off x="3107267"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10143582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73927122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unionresourcenet.org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97DA8EFA-59A8-4C80-E97B-BBD680068539}"/>
              </a:ext>
            </a:extLst>
          </p:cNvPr>
          <p:cNvSpPr/>
          <p:nvPr/>
        </p:nvSpPr>
        <p:spPr>
          <a:xfrm>
            <a:off x="3471384" y="972593"/>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Union County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CCCC of Union County, Inc.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of Union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Village Family Success Centers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Elizabeth Coalition to House the Homeless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Resource Network</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Hyacinth AIDS Foundation</a:t>
            </a:r>
          </a:p>
          <a:p>
            <a:endParaRPr lang="en-US" sz="12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Union County</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2631281418"/>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712794263"/>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1186433893"/>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A4EF4D83-54C0-DF8F-4E3D-C25633A469E2}"/>
              </a:ext>
            </a:extLst>
          </p:cNvPr>
          <p:cNvSpPr/>
          <p:nvPr/>
        </p:nvSpPr>
        <p:spPr>
          <a:xfrm>
            <a:off x="3276600" y="9144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Central Jersey Legal Services, Inc. </a:t>
            </a:r>
          </a:p>
          <a:p>
            <a:r>
              <a:rPr lang="en-US" sz="1400" spc="-20" dirty="0">
                <a:latin typeface="Franklin Gothic Medium" panose="020B0603020102020204" pitchFamily="34" charset="0"/>
              </a:rPr>
              <a:t>  Legal Services of NJ  </a:t>
            </a:r>
          </a:p>
          <a:p>
            <a:r>
              <a:rPr lang="en-US" sz="1400" spc="-20" dirty="0">
                <a:latin typeface="Franklin Gothic Medium" panose="020B0603020102020204" pitchFamily="34" charset="0"/>
              </a:rPr>
              <a:t>  ACLU of New Jersey </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Women &amp; Justice </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db93338323ec885841c&quot;,&quot;SmartGridHorizontal&quot;:0,&quot;LinkedExcelSources&quot;:{&quot;67cefed43842343a900c2c16&quot;:&quot;{{Desktop}}\\hsac 25\\engage\\archive\\Union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Up5qXGgipBvAeB9G73y_1741602662&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28337</TotalTime>
  <Words>10275</Words>
  <Application>Microsoft Office PowerPoint</Application>
  <PresentationFormat>Widescreen</PresentationFormat>
  <Paragraphs>821</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1650</cp:revision>
  <dcterms:created xsi:type="dcterms:W3CDTF">2006-08-16T00:00:00Z</dcterms:created>
  <dcterms:modified xsi:type="dcterms:W3CDTF">2025-07-03T12:55:21Z</dcterms:modified>
</cp:coreProperties>
</file>