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11" autoAdjust="0"/>
    <p:restoredTop sz="81066" autoAdjust="0"/>
  </p:normalViewPr>
  <p:slideViewPr>
    <p:cSldViewPr>
      <p:cViewPr varScale="1">
        <p:scale>
          <a:sx n="59" d="100"/>
          <a:sy n="59" d="100"/>
        </p:scale>
        <p:origin x="678" y="8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Union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Union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'[Union_Slider.xlsx]0. Overview'!$A$13,'[Union_Slider.xlsx]0. Overview'!$A$35,'[Union_Slider.xlsx]0. Overview'!$A$62,'[Union_Slider.xlsx]0. Overview'!$A$84,'[Union_Slider.xlsx]0. Overview'!$A$101,'[Union_Slider.xlsx]0. Overview'!$A$116,'[Union_Slider.xlsx]0. Overview'!$A$154,'[Union_Slider.xlsx]0. Overview'!$A$171,'[Union_Slider.xlsx]0. Overview'!$A$194,'[Union_Slider.xlsx]0. Overview'!$A$216,'[Union_Slider.xlsx]0. Overview'!$A$234</c:f>
              <c:strCache>
                <c:ptCount val="11"/>
                <c:pt idx="0">
                  <c:v>Union</c:v>
                </c:pt>
                <c:pt idx="1">
                  <c:v>Union</c:v>
                </c:pt>
                <c:pt idx="2">
                  <c:v>Union</c:v>
                </c:pt>
                <c:pt idx="3">
                  <c:v>Union</c:v>
                </c:pt>
                <c:pt idx="4">
                  <c:v>Union</c:v>
                </c:pt>
                <c:pt idx="5">
                  <c:v>Union</c:v>
                </c:pt>
                <c:pt idx="6">
                  <c:v>Union</c:v>
                </c:pt>
                <c:pt idx="7">
                  <c:v>Union</c:v>
                </c:pt>
                <c:pt idx="8">
                  <c:v>Union</c:v>
                </c:pt>
                <c:pt idx="9">
                  <c:v>Union</c:v>
                </c:pt>
                <c:pt idx="10">
                  <c:v>Union</c:v>
                </c:pt>
              </c:strCache>
            </c:strRef>
          </c:cat>
          <c:val>
            <c:numRef>
              <c:f>'[Union_Slider.xlsx]0. Overview'!$C$13,'[Union_Slider.xlsx]0. Overview'!$C$35,'[Union_Slider.xlsx]0. Overview'!$C$62,'[Union_Slider.xlsx]0. Overview'!$C$84,'[Union_Slider.xlsx]0. Overview'!$C$101,'[Union_Slider.xlsx]0. Overview'!$C$116,'[Union_Slider.xlsx]0. Overview'!$C$154,'[Union_Slider.xlsx]0. Overview'!$C$171,'[Union_Slider.xlsx]0. Overview'!$C$194,'[Union_Slider.xlsx]0. Overview'!$C$216,'[Union_Slider.xlsx]0. Overview'!$C$234</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051A-48F1-8BB9-8DCBDDED41CC}"/>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'[Union_Slider.xlsx]0. Overview'!$A$13,'[Union_Slider.xlsx]0. Overview'!$A$35,'[Union_Slider.xlsx]0. Overview'!$A$62,'[Union_Slider.xlsx]0. Overview'!$A$84,'[Union_Slider.xlsx]0. Overview'!$A$101,'[Union_Slider.xlsx]0. Overview'!$A$116,'[Union_Slider.xlsx]0. Overview'!$A$154,'[Union_Slider.xlsx]0. Overview'!$A$171,'[Union_Slider.xlsx]0. Overview'!$A$194,'[Union_Slider.xlsx]0. Overview'!$A$216,'[Union_Slider.xlsx]0. Overview'!$A$234</c:f>
              <c:strCache>
                <c:ptCount val="11"/>
                <c:pt idx="0">
                  <c:v>Union</c:v>
                </c:pt>
                <c:pt idx="1">
                  <c:v>Union</c:v>
                </c:pt>
                <c:pt idx="2">
                  <c:v>Union</c:v>
                </c:pt>
                <c:pt idx="3">
                  <c:v>Union</c:v>
                </c:pt>
                <c:pt idx="4">
                  <c:v>Union</c:v>
                </c:pt>
                <c:pt idx="5">
                  <c:v>Union</c:v>
                </c:pt>
                <c:pt idx="6">
                  <c:v>Union</c:v>
                </c:pt>
                <c:pt idx="7">
                  <c:v>Union</c:v>
                </c:pt>
                <c:pt idx="8">
                  <c:v>Union</c:v>
                </c:pt>
                <c:pt idx="9">
                  <c:v>Union</c:v>
                </c:pt>
                <c:pt idx="10">
                  <c:v>Union</c:v>
                </c:pt>
              </c:strCache>
            </c:strRef>
          </c:cat>
          <c:val>
            <c:numRef>
              <c:f>'[Union_Slider.xlsx]0. Overview'!$D$13,'[Union_Slider.xlsx]0. Overview'!$D$35,'[Union_Slider.xlsx]0. Overview'!$D$62,'[Union_Slider.xlsx]0. Overview'!$D$84,'[Union_Slider.xlsx]0. Overview'!$D$101,'[Union_Slider.xlsx]0. Overview'!$D$116,'[Union_Slider.xlsx]0. Overview'!$D$154,'[Union_Slider.xlsx]0. Overview'!$D$171,'[Union_Slider.xlsx]0. Overview'!$D$194,'[Union_Slider.xlsx]0. Overview'!$D$216,'[Union_Slider.xlsx]0. Overview'!$D$234</c:f>
              <c:numCache>
                <c:formatCode>General</c:formatCode>
                <c:ptCount val="11"/>
                <c:pt idx="0">
                  <c:v>10.875</c:v>
                </c:pt>
                <c:pt idx="1">
                  <c:v>10.875</c:v>
                </c:pt>
                <c:pt idx="2">
                  <c:v>5.875</c:v>
                </c:pt>
                <c:pt idx="3">
                  <c:v>4.875</c:v>
                </c:pt>
                <c:pt idx="4">
                  <c:v>10.875</c:v>
                </c:pt>
                <c:pt idx="5">
                  <c:v>17.875</c:v>
                </c:pt>
                <c:pt idx="6">
                  <c:v>1.875</c:v>
                </c:pt>
                <c:pt idx="7">
                  <c:v>6.875</c:v>
                </c:pt>
                <c:pt idx="8">
                  <c:v>5.875</c:v>
                </c:pt>
                <c:pt idx="9">
                  <c:v>3.875</c:v>
                </c:pt>
                <c:pt idx="10">
                  <c:v>7.875</c:v>
                </c:pt>
              </c:numCache>
            </c:numRef>
          </c:val>
          <c:extLst>
            <c:ext xmlns:c16="http://schemas.microsoft.com/office/drawing/2014/chart" uri="{C3380CC4-5D6E-409C-BE32-E72D297353CC}">
              <c16:uniqueId val="{00000001-051A-48F1-8BB9-8DCBDDED41CC}"/>
            </c:ext>
          </c:extLst>
        </c:ser>
        <c:ser>
          <c:idx val="3"/>
          <c:order val="2"/>
          <c:spPr>
            <a:solidFill>
              <a:schemeClr val="bg2">
                <a:lumMod val="75000"/>
              </a:schemeClr>
            </a:solidFill>
            <a:ln>
              <a:solidFill>
                <a:schemeClr val="tx1"/>
              </a:solidFill>
            </a:ln>
            <a:effectLst/>
          </c:spPr>
          <c:invertIfNegative val="0"/>
          <c:cat>
            <c:strRef>
              <c:f>'[Union_Slider.xlsx]0. Overview'!$A$13,'[Union_Slider.xlsx]0. Overview'!$A$35,'[Union_Slider.xlsx]0. Overview'!$A$62,'[Union_Slider.xlsx]0. Overview'!$A$84,'[Union_Slider.xlsx]0. Overview'!$A$101,'[Union_Slider.xlsx]0. Overview'!$A$116,'[Union_Slider.xlsx]0. Overview'!$A$154,'[Union_Slider.xlsx]0. Overview'!$A$171,'[Union_Slider.xlsx]0. Overview'!$A$194,'[Union_Slider.xlsx]0. Overview'!$A$216,'[Union_Slider.xlsx]0. Overview'!$A$234</c:f>
              <c:strCache>
                <c:ptCount val="11"/>
                <c:pt idx="0">
                  <c:v>Union</c:v>
                </c:pt>
                <c:pt idx="1">
                  <c:v>Union</c:v>
                </c:pt>
                <c:pt idx="2">
                  <c:v>Union</c:v>
                </c:pt>
                <c:pt idx="3">
                  <c:v>Union</c:v>
                </c:pt>
                <c:pt idx="4">
                  <c:v>Union</c:v>
                </c:pt>
                <c:pt idx="5">
                  <c:v>Union</c:v>
                </c:pt>
                <c:pt idx="6">
                  <c:v>Union</c:v>
                </c:pt>
                <c:pt idx="7">
                  <c:v>Union</c:v>
                </c:pt>
                <c:pt idx="8">
                  <c:v>Union</c:v>
                </c:pt>
                <c:pt idx="9">
                  <c:v>Union</c:v>
                </c:pt>
                <c:pt idx="10">
                  <c:v>Union</c:v>
                </c:pt>
              </c:strCache>
            </c:strRef>
          </c:cat>
          <c:val>
            <c:numRef>
              <c:f>'[Union_Slider.xlsx]0. Overview'!$E$13,'[Union_Slider.xlsx]0. Overview'!$E$35,'[Union_Slider.xlsx]0. Overview'!$E$62,'[Union_Slider.xlsx]0. Overview'!$E$84,'[Union_Slider.xlsx]0. Overview'!$E$101,'[Union_Slider.xlsx]0. Overview'!$E$116,'[Union_Slider.xlsx]0. Overview'!$E$154,'[Union_Slider.xlsx]0. Overview'!$E$171,'[Union_Slider.xlsx]0. Overview'!$E$194,'[Union_Slider.xlsx]0. Overview'!$E$216,'[Union_Slider.xlsx]0. Overview'!$E$234</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051A-48F1-8BB9-8DCBDDED41CC}"/>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960784313725492E-2"/>
          <c:y val="1.4998523767345734E-2"/>
          <c:w val="0.94607843137254899"/>
          <c:h val="0.95286178244548481"/>
        </c:manualLayout>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'[Union_Slider.xlsx]0. Overview'!$A$261,'[Union_Slider.xlsx]0. Overview'!$A$282,'[Union_Slider.xlsx]0. Overview'!$A$294,'[Union_Slider.xlsx]0. Overview'!$A$325,'[Union_Slider.xlsx]0. Overview'!$A$348,'[Union_Slider.xlsx]0. Overview'!$A$373,'[Union_Slider.xlsx]0. Overview'!$A$389,'[Union_Slider.xlsx]0. Overview'!$A$420,'[Union_Slider.xlsx]0. Overview'!$A$440</c:f>
              <c:strCache>
                <c:ptCount val="9"/>
                <c:pt idx="0">
                  <c:v>Union</c:v>
                </c:pt>
                <c:pt idx="1">
                  <c:v>Union</c:v>
                </c:pt>
                <c:pt idx="2">
                  <c:v>Union</c:v>
                </c:pt>
                <c:pt idx="3">
                  <c:v>Union</c:v>
                </c:pt>
                <c:pt idx="4">
                  <c:v>Union</c:v>
                </c:pt>
                <c:pt idx="5">
                  <c:v>Union</c:v>
                </c:pt>
                <c:pt idx="6">
                  <c:v>Union</c:v>
                </c:pt>
                <c:pt idx="7">
                  <c:v>Union</c:v>
                </c:pt>
                <c:pt idx="8">
                  <c:v>Union</c:v>
                </c:pt>
              </c:strCache>
            </c:strRef>
          </c:cat>
          <c:val>
            <c:numRef>
              <c:f>'[Union_Slider.xlsx]0. Overview'!$C$261,'[Union_Slider.xlsx]0. Overview'!$C$282,'[Union_Slider.xlsx]0. Overview'!$C$294,'[Union_Slider.xlsx]0. Overview'!$C$325,'[Union_Slider.xlsx]0. Overview'!$C$348,'[Union_Slider.xlsx]0. Overview'!$C$373,'[Union_Slider.xlsx]0. Overview'!$C$389,'[Union_Slider.xlsx]0. Overview'!$C$420,'[Union_Slider.xlsx]0. Overview'!$C$440</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BBF2-468C-BF34-26515DD6B383}"/>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'[Union_Slider.xlsx]0. Overview'!$A$261,'[Union_Slider.xlsx]0. Overview'!$A$282,'[Union_Slider.xlsx]0. Overview'!$A$294,'[Union_Slider.xlsx]0. Overview'!$A$325,'[Union_Slider.xlsx]0. Overview'!$A$348,'[Union_Slider.xlsx]0. Overview'!$A$373,'[Union_Slider.xlsx]0. Overview'!$A$389,'[Union_Slider.xlsx]0. Overview'!$A$420,'[Union_Slider.xlsx]0. Overview'!$A$440</c:f>
              <c:strCache>
                <c:ptCount val="9"/>
                <c:pt idx="0">
                  <c:v>Union</c:v>
                </c:pt>
                <c:pt idx="1">
                  <c:v>Union</c:v>
                </c:pt>
                <c:pt idx="2">
                  <c:v>Union</c:v>
                </c:pt>
                <c:pt idx="3">
                  <c:v>Union</c:v>
                </c:pt>
                <c:pt idx="4">
                  <c:v>Union</c:v>
                </c:pt>
                <c:pt idx="5">
                  <c:v>Union</c:v>
                </c:pt>
                <c:pt idx="6">
                  <c:v>Union</c:v>
                </c:pt>
                <c:pt idx="7">
                  <c:v>Union</c:v>
                </c:pt>
                <c:pt idx="8">
                  <c:v>Union</c:v>
                </c:pt>
              </c:strCache>
            </c:strRef>
          </c:cat>
          <c:val>
            <c:numRef>
              <c:f>'[Union_Slider.xlsx]0. Overview'!$D$261,'[Union_Slider.xlsx]0. Overview'!$D$282,'[Union_Slider.xlsx]0. Overview'!$D$294,'[Union_Slider.xlsx]0. Overview'!$D$325,'[Union_Slider.xlsx]0. Overview'!$D$348,'[Union_Slider.xlsx]0. Overview'!$D$373,'[Union_Slider.xlsx]0. Overview'!$D$389,'[Union_Slider.xlsx]0. Overview'!$D$420,'[Union_Slider.xlsx]0. Overview'!$D$440</c:f>
              <c:numCache>
                <c:formatCode>General</c:formatCode>
                <c:ptCount val="9"/>
                <c:pt idx="0">
                  <c:v>6.875</c:v>
                </c:pt>
                <c:pt idx="1">
                  <c:v>7.875</c:v>
                </c:pt>
                <c:pt idx="2">
                  <c:v>17.875</c:v>
                </c:pt>
                <c:pt idx="3">
                  <c:v>8.875</c:v>
                </c:pt>
                <c:pt idx="4">
                  <c:v>8.875</c:v>
                </c:pt>
                <c:pt idx="5">
                  <c:v>5.875</c:v>
                </c:pt>
                <c:pt idx="6">
                  <c:v>11.875</c:v>
                </c:pt>
                <c:pt idx="7">
                  <c:v>4.875</c:v>
                </c:pt>
                <c:pt idx="8">
                  <c:v>6.875</c:v>
                </c:pt>
              </c:numCache>
            </c:numRef>
          </c:val>
          <c:extLst>
            <c:ext xmlns:c16="http://schemas.microsoft.com/office/drawing/2014/chart" uri="{C3380CC4-5D6E-409C-BE32-E72D297353CC}">
              <c16:uniqueId val="{00000001-BBF2-468C-BF34-26515DD6B383}"/>
            </c:ext>
          </c:extLst>
        </c:ser>
        <c:ser>
          <c:idx val="3"/>
          <c:order val="2"/>
          <c:spPr>
            <a:solidFill>
              <a:schemeClr val="bg2">
                <a:lumMod val="75000"/>
              </a:schemeClr>
            </a:solidFill>
            <a:ln>
              <a:solidFill>
                <a:schemeClr val="tx1"/>
              </a:solidFill>
            </a:ln>
            <a:effectLst/>
          </c:spPr>
          <c:invertIfNegative val="0"/>
          <c:cat>
            <c:strRef>
              <c:f>'[Union_Slider.xlsx]0. Overview'!$A$261,'[Union_Slider.xlsx]0. Overview'!$A$282,'[Union_Slider.xlsx]0. Overview'!$A$294,'[Union_Slider.xlsx]0. Overview'!$A$325,'[Union_Slider.xlsx]0. Overview'!$A$348,'[Union_Slider.xlsx]0. Overview'!$A$373,'[Union_Slider.xlsx]0. Overview'!$A$389,'[Union_Slider.xlsx]0. Overview'!$A$420,'[Union_Slider.xlsx]0. Overview'!$A$440</c:f>
              <c:strCache>
                <c:ptCount val="9"/>
                <c:pt idx="0">
                  <c:v>Union</c:v>
                </c:pt>
                <c:pt idx="1">
                  <c:v>Union</c:v>
                </c:pt>
                <c:pt idx="2">
                  <c:v>Union</c:v>
                </c:pt>
                <c:pt idx="3">
                  <c:v>Union</c:v>
                </c:pt>
                <c:pt idx="4">
                  <c:v>Union</c:v>
                </c:pt>
                <c:pt idx="5">
                  <c:v>Union</c:v>
                </c:pt>
                <c:pt idx="6">
                  <c:v>Union</c:v>
                </c:pt>
                <c:pt idx="7">
                  <c:v>Union</c:v>
                </c:pt>
                <c:pt idx="8">
                  <c:v>Union</c:v>
                </c:pt>
              </c:strCache>
            </c:strRef>
          </c:cat>
          <c:val>
            <c:numRef>
              <c:f>'[Union_Slider.xlsx]0. Overview'!$E$261,'[Union_Slider.xlsx]0. Overview'!$E$282,'[Union_Slider.xlsx]0. Overview'!$E$294,'[Union_Slider.xlsx]0. Overview'!$E$325,'[Union_Slider.xlsx]0. Overview'!$E$348,'[Union_Slider.xlsx]0. Overview'!$E$373,'[Union_Slider.xlsx]0. Overview'!$E$389,'[Union_Slider.xlsx]0. Overview'!$E$420,'[Union_Slider.xlsx]0. Overview'!$E$440</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BBF2-468C-BF34-26515DD6B383}"/>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Union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0.52400000000000002</c:v>
                </c:pt>
                <c:pt idx="1">
                  <c:v>0.23</c:v>
                </c:pt>
                <c:pt idx="2">
                  <c:v>5.0000000000000001E-3</c:v>
                </c:pt>
                <c:pt idx="3">
                  <c:v>6.5000000000000002E-2</c:v>
                </c:pt>
                <c:pt idx="4">
                  <c:v>0</c:v>
                </c:pt>
                <c:pt idx="5">
                  <c:v>0.21</c:v>
                </c:pt>
                <c:pt idx="6">
                  <c:v>0.32800000000000001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0.60399999999999998</c:v>
                </c:pt>
                <c:pt idx="1">
                  <c:v>0.57099999999999995</c:v>
                </c:pt>
                <c:pt idx="2">
                  <c:v>0.56899999999999995</c:v>
                </c:pt>
                <c:pt idx="3">
                  <c:v>0.55300000000000005</c:v>
                </c:pt>
                <c:pt idx="4">
                  <c:v>0.52400000000000002</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0.23400000000000001</c:v>
                </c:pt>
                <c:pt idx="1">
                  <c:v>0.22</c:v>
                </c:pt>
                <c:pt idx="2">
                  <c:v>0.22800000000000001</c:v>
                </c:pt>
                <c:pt idx="3">
                  <c:v>0.22900000000000001</c:v>
                </c:pt>
                <c:pt idx="4">
                  <c:v>0.23</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4.0000000000000001E-3</c:v>
                </c:pt>
                <c:pt idx="1">
                  <c:v>8.0000000000000002E-3</c:v>
                </c:pt>
                <c:pt idx="2">
                  <c:v>6.0000000000000001E-3</c:v>
                </c:pt>
                <c:pt idx="3">
                  <c:v>8.0000000000000002E-3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5.8999999999999997E-2</c:v>
                </c:pt>
                <c:pt idx="1">
                  <c:v>5.8999999999999997E-2</c:v>
                </c:pt>
                <c:pt idx="2">
                  <c:v>5.8000000000000003E-2</c:v>
                </c:pt>
                <c:pt idx="3">
                  <c:v>6.2E-2</c:v>
                </c:pt>
                <c:pt idx="4">
                  <c:v>6.5000000000000002E-2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0.30599999999999999</c:v>
                </c:pt>
                <c:pt idx="1">
                  <c:v>0.313</c:v>
                </c:pt>
                <c:pt idx="2">
                  <c:v>0.32</c:v>
                </c:pt>
                <c:pt idx="3">
                  <c:v>0.32300000000000001</c:v>
                </c:pt>
                <c:pt idx="4">
                  <c:v>0.32800000000000001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Winfield </c:v>
                </c:pt>
                <c:pt idx="1">
                  <c:v>Scotch Plains </c:v>
                </c:pt>
                <c:pt idx="2">
                  <c:v>Plainfield </c:v>
                </c:pt>
              </c:strCache>
            </c:strRef>
          </c:cat>
          <c:val>
            <c:numRef>
              <c:f>Sheet1!$B$2:$B$4</c:f>
              <c:numCache>
                <c:formatCode>0%</c:formatCode>
                <c:ptCount val="3"/>
                <c:pt idx="0">
                  <c:v>0.95699999999999996</c:v>
                </c:pt>
                <c:pt idx="1">
                  <c:v>0.79</c:v>
                </c:pt>
                <c:pt idx="2">
                  <c:v>0.26700000000000002</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Winfield </c:v>
                </c:pt>
                <c:pt idx="1">
                  <c:v>Scotch Plains </c:v>
                </c:pt>
                <c:pt idx="2">
                  <c:v>Plainfield </c:v>
                </c:pt>
              </c:strCache>
            </c:strRef>
          </c:cat>
          <c:val>
            <c:numRef>
              <c:f>Sheet1!$C$2:$C$4</c:f>
              <c:numCache>
                <c:formatCode>0%</c:formatCode>
                <c:ptCount val="3"/>
                <c:pt idx="0">
                  <c:v>2.3E-2</c:v>
                </c:pt>
                <c:pt idx="1">
                  <c:v>0.11700000000000001</c:v>
                </c:pt>
                <c:pt idx="2">
                  <c:v>0.42899999999999999</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Winfield </c:v>
                </c:pt>
                <c:pt idx="1">
                  <c:v>Scotch Plains </c:v>
                </c:pt>
                <c:pt idx="2">
                  <c:v>Plainfield </c:v>
                </c:pt>
              </c:strCache>
            </c:strRef>
          </c:cat>
          <c:val>
            <c:numRef>
              <c:f>Sheet1!$D$2:$D$4</c:f>
              <c:numCache>
                <c:formatCode>0%</c:formatCode>
                <c:ptCount val="3"/>
                <c:pt idx="0">
                  <c:v>2.5000000000000001E-2</c:v>
                </c:pt>
                <c:pt idx="1">
                  <c:v>8.5999999999999993E-2</c:v>
                </c:pt>
                <c:pt idx="2">
                  <c:v>1.4E-2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0B-4088-AE19-C4FF4BC17644}"/>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E0B-4088-AE19-C4FF4BC17644}"/>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Winfield </c:v>
                </c:pt>
                <c:pt idx="1">
                  <c:v>Scotch Plains </c:v>
                </c:pt>
                <c:pt idx="2">
                  <c:v>Plainfield </c:v>
                </c:pt>
              </c:strCache>
            </c:strRef>
          </c:cat>
          <c:val>
            <c:numRef>
              <c:f>Sheet1!$E$2:$E$4</c:f>
              <c:numCache>
                <c:formatCode>0%</c:formatCode>
                <c:ptCount val="3"/>
                <c:pt idx="0">
                  <c:v>0.159</c:v>
                </c:pt>
                <c:pt idx="1">
                  <c:v>8.8999999999999996E-2</c:v>
                </c:pt>
                <c:pt idx="2">
                  <c:v>0.46100000000000002</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0.30499999999999999</c:v>
                </c:pt>
                <c:pt idx="1">
                  <c:v>0.309</c:v>
                </c:pt>
                <c:pt idx="2">
                  <c:v>0.28299999999999997</c:v>
                </c:pt>
                <c:pt idx="3">
                  <c:v>0.29899999999999999</c:v>
                </c:pt>
                <c:pt idx="4">
                  <c:v>0.32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7">
                  <c:v>0.32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6635051673228345"/>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Elizabeth </c:v>
                </c:pt>
                <c:pt idx="1">
                  <c:v>Plainfield</c:v>
                </c:pt>
                <c:pt idx="2">
                  <c:v>Linden </c:v>
                </c:pt>
                <c:pt idx="3">
                  <c:v>Union </c:v>
                </c:pt>
                <c:pt idx="4">
                  <c:v>Roselle Park </c:v>
                </c:pt>
                <c:pt idx="5">
                  <c:v>Roselle </c:v>
                </c:pt>
                <c:pt idx="6">
                  <c:v>Hillside </c:v>
                </c:pt>
                <c:pt idx="7">
                  <c:v>Springfield</c:v>
                </c:pt>
                <c:pt idx="8">
                  <c:v>Rahway </c:v>
                </c:pt>
                <c:pt idx="9">
                  <c:v>Summit</c:v>
                </c:pt>
              </c:strCache>
            </c:strRef>
          </c:cat>
          <c:val>
            <c:numRef>
              <c:f>Sheet1!$B$2:$B$11</c:f>
              <c:numCache>
                <c:formatCode>0.00%</c:formatCode>
                <c:ptCount val="10"/>
                <c:pt idx="0">
                  <c:v>0.46600000000000003</c:v>
                </c:pt>
                <c:pt idx="1">
                  <c:v>0.374</c:v>
                </c:pt>
                <c:pt idx="2">
                  <c:v>0.33900000000000002</c:v>
                </c:pt>
                <c:pt idx="3">
                  <c:v>0.309</c:v>
                </c:pt>
                <c:pt idx="4">
                  <c:v>0.29799999999999999</c:v>
                </c:pt>
                <c:pt idx="5">
                  <c:v>0.29499999999999998</c:v>
                </c:pt>
                <c:pt idx="6">
                  <c:v>0.29199999999999998</c:v>
                </c:pt>
                <c:pt idx="7">
                  <c:v>0.27500000000000002</c:v>
                </c:pt>
                <c:pt idx="8">
                  <c:v>0.24399999999999999</c:v>
                </c:pt>
                <c:pt idx="9">
                  <c:v>0.23599999999999999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Union County avg. 30.1%</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Elizabeth </c:v>
                </c:pt>
                <c:pt idx="1">
                  <c:v>Plainfield</c:v>
                </c:pt>
                <c:pt idx="2">
                  <c:v>Linden </c:v>
                </c:pt>
                <c:pt idx="3">
                  <c:v>Union </c:v>
                </c:pt>
                <c:pt idx="4">
                  <c:v>Roselle Park </c:v>
                </c:pt>
                <c:pt idx="5">
                  <c:v>Roselle </c:v>
                </c:pt>
                <c:pt idx="6">
                  <c:v>Hillside </c:v>
                </c:pt>
                <c:pt idx="7">
                  <c:v>Springfield</c:v>
                </c:pt>
                <c:pt idx="8">
                  <c:v>Rahway </c:v>
                </c:pt>
                <c:pt idx="9">
                  <c:v>Summit</c:v>
                </c:pt>
              </c:strCache>
            </c:strRef>
          </c:cat>
          <c:val>
            <c:numRef>
              <c:f>Sheet1!$C$2:$C$11</c:f>
              <c:numCache>
                <c:formatCode>0%</c:formatCode>
                <c:ptCount val="10"/>
                <c:pt idx="0">
                  <c:v>0.30099999999999999</c:v>
                </c:pt>
                <c:pt idx="1">
                  <c:v>0.30099999999999999</c:v>
                </c:pt>
                <c:pt idx="2">
                  <c:v>0.30099999999999999</c:v>
                </c:pt>
                <c:pt idx="3">
                  <c:v>0.30099999999999999</c:v>
                </c:pt>
                <c:pt idx="4">
                  <c:v>0.30099999999999999</c:v>
                </c:pt>
                <c:pt idx="5">
                  <c:v>0.30099999999999999</c:v>
                </c:pt>
                <c:pt idx="6">
                  <c:v>0.30099999999999999</c:v>
                </c:pt>
                <c:pt idx="7">
                  <c:v>0.30099999999999999</c:v>
                </c:pt>
                <c:pt idx="8">
                  <c:v>0.30099999999999999</c:v>
                </c:pt>
                <c:pt idx="9">
                  <c:v>0.30099999999999999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705632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0.55800000000000005</c:v>
                </c:pt>
                <c:pt idx="1">
                  <c:v>0.55500000000000005</c:v>
                </c:pt>
                <c:pt idx="2">
                  <c:v>0.56299999999999994</c:v>
                </c:pt>
                <c:pt idx="3">
                  <c:v>0.55900000000000005</c:v>
                </c:pt>
                <c:pt idx="4">
                  <c:v>0.54</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3">
                  <c:v>0.54</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Winfield </c:v>
                </c:pt>
                <c:pt idx="1">
                  <c:v>Summit </c:v>
                </c:pt>
                <c:pt idx="2">
                  <c:v>Elizabeth</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Union County avg. 56%</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Winfield </c:v>
                </c:pt>
                <c:pt idx="1">
                  <c:v>Summit </c:v>
                </c:pt>
                <c:pt idx="2">
                  <c:v>Elizabeth</c:v>
                </c:pt>
              </c:strCache>
            </c:strRef>
          </c:cat>
          <c:val>
            <c:numRef>
              <c:f>Sheet1!$D$2:$D$4</c:f>
              <c:numCache>
                <c:formatCode>0%</c:formatCode>
                <c:ptCount val="3"/>
                <c:pt idx="0">
                  <c:v>0.56000000000000005</c:v>
                </c:pt>
                <c:pt idx="1">
                  <c:v>0.56000000000000005</c:v>
                </c:pt>
                <c:pt idx="2">
                  <c:v>0.56000000000000005</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Winfield </c:v>
                </c:pt>
                <c:pt idx="1">
                  <c:v>Summit </c:v>
                </c:pt>
                <c:pt idx="2">
                  <c:v>Elizabeth</c:v>
                </c:pt>
              </c:strCache>
            </c:strRef>
          </c:cat>
          <c:val>
            <c:numRef>
              <c:f>Sheet1!$B$2:$B$4</c:f>
              <c:numCache>
                <c:formatCode>0%</c:formatCode>
                <c:ptCount val="3"/>
                <c:pt idx="0">
                  <c:v>0.92100000000000004</c:v>
                </c:pt>
                <c:pt idx="1">
                  <c:v>0.70399999999999996</c:v>
                </c:pt>
                <c:pt idx="2">
                  <c:v>0.245</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7806348425196851"/>
          <c:y val="0.81375640909470903"/>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5">
                  <c:v>129760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9">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9">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Elizabeth</c:v>
                </c:pt>
                <c:pt idx="1">
                  <c:v>Plainfield</c:v>
                </c:pt>
                <c:pt idx="2">
                  <c:v>Union </c:v>
                </c:pt>
                <c:pt idx="3">
                  <c:v>Linden </c:v>
                </c:pt>
                <c:pt idx="4">
                  <c:v>Westfield </c:v>
                </c:pt>
                <c:pt idx="5">
                  <c:v>Summit </c:v>
                </c:pt>
                <c:pt idx="6">
                  <c:v>Rahway </c:v>
                </c:pt>
                <c:pt idx="7">
                  <c:v>Cranford </c:v>
                </c:pt>
                <c:pt idx="8">
                  <c:v>Scotch Plains</c:v>
                </c:pt>
                <c:pt idx="9">
                  <c:v>Hillside </c:v>
                </c:pt>
                <c:pt idx="10">
                  <c:v>Roselle </c:v>
                </c:pt>
                <c:pt idx="11">
                  <c:v>Springfield </c:v>
                </c:pt>
                <c:pt idx="12">
                  <c:v>New Providence </c:v>
                </c:pt>
                <c:pt idx="13">
                  <c:v>Berkeley Heights</c:v>
                </c:pt>
                <c:pt idx="14">
                  <c:v>Roselle Park </c:v>
                </c:pt>
                <c:pt idx="15">
                  <c:v>Clark </c:v>
                </c:pt>
                <c:pt idx="16">
                  <c:v>Fanwood </c:v>
                </c:pt>
                <c:pt idx="17">
                  <c:v>Kenilworth </c:v>
                </c:pt>
                <c:pt idx="18">
                  <c:v>Mountainside </c:v>
                </c:pt>
                <c:pt idx="19">
                  <c:v>Garwood </c:v>
                </c:pt>
              </c:strCache>
            </c:strRef>
          </c:cat>
          <c:val>
            <c:numRef>
              <c:f>Sheet1!$B$2:$B$21</c:f>
              <c:numCache>
                <c:formatCode>0</c:formatCode>
                <c:ptCount val="20"/>
                <c:pt idx="0">
                  <c:v>34469</c:v>
                </c:pt>
                <c:pt idx="1">
                  <c:v>13076</c:v>
                </c:pt>
                <c:pt idx="2">
                  <c:v>10179</c:v>
                </c:pt>
                <c:pt idx="3">
                  <c:v>8809</c:v>
                </c:pt>
                <c:pt idx="4">
                  <c:v>8598</c:v>
                </c:pt>
                <c:pt idx="5">
                  <c:v>6203</c:v>
                </c:pt>
                <c:pt idx="6">
                  <c:v>5828</c:v>
                </c:pt>
                <c:pt idx="7">
                  <c:v>5588</c:v>
                </c:pt>
                <c:pt idx="8">
                  <c:v>5346</c:v>
                </c:pt>
                <c:pt idx="9">
                  <c:v>4665</c:v>
                </c:pt>
                <c:pt idx="10">
                  <c:v>4619</c:v>
                </c:pt>
                <c:pt idx="11">
                  <c:v>3663</c:v>
                </c:pt>
                <c:pt idx="12">
                  <c:v>3465</c:v>
                </c:pt>
                <c:pt idx="13">
                  <c:v>3225</c:v>
                </c:pt>
                <c:pt idx="14">
                  <c:v>2906</c:v>
                </c:pt>
                <c:pt idx="15">
                  <c:v>2813</c:v>
                </c:pt>
                <c:pt idx="16">
                  <c:v>2124</c:v>
                </c:pt>
                <c:pt idx="17">
                  <c:v>1980</c:v>
                </c:pt>
                <c:pt idx="18">
                  <c:v>1539</c:v>
                </c:pt>
                <c:pt idx="19">
                  <c:v>781</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14">
                  <c:v>2225</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14">
                  <c:v>2225</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88</c:v>
                </c:pt>
                <c:pt idx="1">
                  <c:v>70</c:v>
                </c:pt>
                <c:pt idx="2">
                  <c:v>74</c:v>
                </c:pt>
                <c:pt idx="3">
                  <c:v>74</c:v>
                </c:pt>
                <c:pt idx="4">
                  <c:v>80</c:v>
                </c:pt>
                <c:pt idx="5">
                  <c:v>96</c:v>
                </c:pt>
                <c:pt idx="6">
                  <c:v>77</c:v>
                </c:pt>
                <c:pt idx="7">
                  <c:v>81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325</c:v>
                </c:pt>
                <c:pt idx="1">
                  <c:v>287</c:v>
                </c:pt>
                <c:pt idx="2">
                  <c:v>266</c:v>
                </c:pt>
                <c:pt idx="3">
                  <c:v>285</c:v>
                </c:pt>
                <c:pt idx="4">
                  <c:v>244</c:v>
                </c:pt>
                <c:pt idx="5">
                  <c:v>222</c:v>
                </c:pt>
                <c:pt idx="6">
                  <c:v>189</c:v>
                </c:pt>
                <c:pt idx="7">
                  <c:v>162</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0" formatCode="0%">
                  <c:v>9.2999999999999999E-2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926732788110537"/>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0.129</c:v>
                </c:pt>
                <c:pt idx="1">
                  <c:v>0.112</c:v>
                </c:pt>
                <c:pt idx="2">
                  <c:v>0.106</c:v>
                </c:pt>
                <c:pt idx="3">
                  <c:v>7.9000000000000001E-2</c:v>
                </c:pt>
                <c:pt idx="4">
                  <c:v>9.2999999999999999E-2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Plainfield </c:v>
                </c:pt>
                <c:pt idx="1">
                  <c:v>Elizabeth </c:v>
                </c:pt>
                <c:pt idx="2">
                  <c:v>Hillside </c:v>
                </c:pt>
                <c:pt idx="3">
                  <c:v>Garwood </c:v>
                </c:pt>
                <c:pt idx="4">
                  <c:v>Linden </c:v>
                </c:pt>
                <c:pt idx="5">
                  <c:v>Kenilworth </c:v>
                </c:pt>
                <c:pt idx="6">
                  <c:v>Roselle</c:v>
                </c:pt>
                <c:pt idx="7">
                  <c:v>Rahway </c:v>
                </c:pt>
                <c:pt idx="8">
                  <c:v>Clark</c:v>
                </c:pt>
                <c:pt idx="9">
                  <c:v>Springfield </c:v>
                </c:pt>
              </c:strCache>
            </c:strRef>
          </c:cat>
          <c:val>
            <c:numRef>
              <c:f>Sheet1!$B$2:$B$11</c:f>
              <c:numCache>
                <c:formatCode>0%</c:formatCode>
                <c:ptCount val="10"/>
                <c:pt idx="0">
                  <c:v>0.24</c:v>
                </c:pt>
                <c:pt idx="1">
                  <c:v>0.20200000000000001</c:v>
                </c:pt>
                <c:pt idx="2">
                  <c:v>0.11899999999999999</c:v>
                </c:pt>
                <c:pt idx="3">
                  <c:v>0.105</c:v>
                </c:pt>
                <c:pt idx="4">
                  <c:v>0.10100000000000001</c:v>
                </c:pt>
                <c:pt idx="5">
                  <c:v>9.9000000000000005E-2</c:v>
                </c:pt>
                <c:pt idx="6">
                  <c:v>9.2999999999999999E-2</c:v>
                </c:pt>
                <c:pt idx="7">
                  <c:v>7.4999999999999997E-2</c:v>
                </c:pt>
                <c:pt idx="8">
                  <c:v>6.8000000000000005E-2</c:v>
                </c:pt>
                <c:pt idx="9">
                  <c:v>5.5E-2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Union County avg. 10.50%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Plainfield </c:v>
                </c:pt>
                <c:pt idx="1">
                  <c:v>Elizabeth </c:v>
                </c:pt>
                <c:pt idx="2">
                  <c:v>Hillside </c:v>
                </c:pt>
                <c:pt idx="3">
                  <c:v>Garwood </c:v>
                </c:pt>
                <c:pt idx="4">
                  <c:v>Linden </c:v>
                </c:pt>
                <c:pt idx="5">
                  <c:v>Kenilworth </c:v>
                </c:pt>
                <c:pt idx="6">
                  <c:v>Roselle</c:v>
                </c:pt>
                <c:pt idx="7">
                  <c:v>Rahway </c:v>
                </c:pt>
                <c:pt idx="8">
                  <c:v>Clark</c:v>
                </c:pt>
                <c:pt idx="9">
                  <c:v>Springfield </c:v>
                </c:pt>
              </c:strCache>
            </c:strRef>
          </c:cat>
          <c:val>
            <c:numRef>
              <c:f>Sheet1!$C$2:$C$11</c:f>
              <c:numCache>
                <c:formatCode>0%</c:formatCode>
                <c:ptCount val="10"/>
                <c:pt idx="0">
                  <c:v>0.105</c:v>
                </c:pt>
                <c:pt idx="1">
                  <c:v>0.105</c:v>
                </c:pt>
                <c:pt idx="2">
                  <c:v>0.105</c:v>
                </c:pt>
                <c:pt idx="3">
                  <c:v>0.105</c:v>
                </c:pt>
                <c:pt idx="4">
                  <c:v>0.105</c:v>
                </c:pt>
                <c:pt idx="5">
                  <c:v>0.105</c:v>
                </c:pt>
                <c:pt idx="6">
                  <c:v>0.105</c:v>
                </c:pt>
                <c:pt idx="7">
                  <c:v>0.105</c:v>
                </c:pt>
                <c:pt idx="8">
                  <c:v>0.105</c:v>
                </c:pt>
                <c:pt idx="9">
                  <c:v>0.105</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0520503536079842"/>
          <c:y val="0.90985882446512367"/>
          <c:w val="0.21463691310122804"/>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Union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1350</c:v>
                </c:pt>
                <c:pt idx="1">
                  <c:v>764</c:v>
                </c:pt>
                <c:pt idx="2">
                  <c:v>1519</c:v>
                </c:pt>
                <c:pt idx="3">
                  <c:v>1090</c:v>
                </c:pt>
                <c:pt idx="4">
                  <c:v>1125</c:v>
                </c:pt>
                <c:pt idx="5">
                  <c:v>853</c:v>
                </c:pt>
                <c:pt idx="6">
                  <c:v>1044</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6">
                  <c:v>92937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71163</c:v>
                </c:pt>
                <c:pt idx="1">
                  <c:v>72028</c:v>
                </c:pt>
                <c:pt idx="2">
                  <c:v>77326</c:v>
                </c:pt>
                <c:pt idx="3">
                  <c:v>82186</c:v>
                </c:pt>
                <c:pt idx="4">
                  <c:v>80339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0" formatCode="_(&quot;$&quot;* #,##0_);_(&quot;$&quot;* \(#,##0\);_(&quot;$&quot;* &quot;-&quot;??_);_(@_)">
                  <c:v>80339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41852612022714925"/>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Elizabeth </c:v>
                </c:pt>
                <c:pt idx="1">
                  <c:v>Plainfield</c:v>
                </c:pt>
                <c:pt idx="2">
                  <c:v>Roselle </c:v>
                </c:pt>
                <c:pt idx="3">
                  <c:v>Winfield </c:v>
                </c:pt>
                <c:pt idx="4">
                  <c:v>Linden </c:v>
                </c:pt>
                <c:pt idx="5">
                  <c:v>Roselle Park </c:v>
                </c:pt>
                <c:pt idx="6">
                  <c:v>Hillside</c:v>
                </c:pt>
                <c:pt idx="7">
                  <c:v>Rahway </c:v>
                </c:pt>
                <c:pt idx="8">
                  <c:v>Union</c:v>
                </c:pt>
                <c:pt idx="9">
                  <c:v>Garwood</c:v>
                </c:pt>
              </c:strCache>
            </c:strRef>
          </c:cat>
          <c:val>
            <c:numRef>
              <c:f>Sheet1!$B$2:$B$11</c:f>
              <c:numCache>
                <c:formatCode>_("$"* #,##0_);_("$"* \(#,##0\);_("$"* "-"??_);_(@_)</c:formatCode>
                <c:ptCount val="10"/>
                <c:pt idx="0">
                  <c:v>48407</c:v>
                </c:pt>
                <c:pt idx="1">
                  <c:v>56339</c:v>
                </c:pt>
                <c:pt idx="2">
                  <c:v>64718</c:v>
                </c:pt>
                <c:pt idx="3">
                  <c:v>66588</c:v>
                </c:pt>
                <c:pt idx="4">
                  <c:v>73386</c:v>
                </c:pt>
                <c:pt idx="5">
                  <c:v>75000</c:v>
                </c:pt>
                <c:pt idx="6">
                  <c:v>75239</c:v>
                </c:pt>
                <c:pt idx="7">
                  <c:v>78946</c:v>
                </c:pt>
                <c:pt idx="8">
                  <c:v>88496</c:v>
                </c:pt>
                <c:pt idx="9">
                  <c:v>88892</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Union County avg. $80,198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Elizabeth </c:v>
                </c:pt>
                <c:pt idx="1">
                  <c:v>Plainfield</c:v>
                </c:pt>
                <c:pt idx="2">
                  <c:v>Roselle </c:v>
                </c:pt>
                <c:pt idx="3">
                  <c:v>Winfield </c:v>
                </c:pt>
                <c:pt idx="4">
                  <c:v>Linden </c:v>
                </c:pt>
                <c:pt idx="5">
                  <c:v>Roselle Park </c:v>
                </c:pt>
                <c:pt idx="6">
                  <c:v>Hillside</c:v>
                </c:pt>
                <c:pt idx="7">
                  <c:v>Rahway </c:v>
                </c:pt>
                <c:pt idx="8">
                  <c:v>Union</c:v>
                </c:pt>
                <c:pt idx="9">
                  <c:v>Garwood</c:v>
                </c:pt>
              </c:strCache>
            </c:strRef>
          </c:cat>
          <c:val>
            <c:numRef>
              <c:f>Sheet1!$C$2:$C$11</c:f>
              <c:numCache>
                <c:formatCode>"$"#,##0</c:formatCode>
                <c:ptCount val="10"/>
                <c:pt idx="0">
                  <c:v>80198</c:v>
                </c:pt>
                <c:pt idx="1">
                  <c:v>80198</c:v>
                </c:pt>
                <c:pt idx="2">
                  <c:v>80198</c:v>
                </c:pt>
                <c:pt idx="3">
                  <c:v>80198</c:v>
                </c:pt>
                <c:pt idx="4">
                  <c:v>80198</c:v>
                </c:pt>
                <c:pt idx="5">
                  <c:v>80198</c:v>
                </c:pt>
                <c:pt idx="6">
                  <c:v>80198</c:v>
                </c:pt>
                <c:pt idx="7">
                  <c:v>80198</c:v>
                </c:pt>
                <c:pt idx="8">
                  <c:v>80198</c:v>
                </c:pt>
                <c:pt idx="9">
                  <c:v>80198</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5698902575200437"/>
          <c:y val="0.9608046931091585"/>
          <c:w val="0.2176638848352166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5">
                  <c:v>0.14280635076000001</c:v>
                </c:pt>
                <c:pt idx="6">
                  <c:v>0.14720072195</c:v>
                </c:pt>
                <c:pt idx="7">
                  <c:v>0.16485344937999999</c:v>
                </c:pt>
                <c:pt idx="8">
                  <c:v>0.17056929659</c:v>
                </c:pt>
                <c:pt idx="9">
                  <c:v>0.17180856519000001</c:v>
                </c:pt>
                <c:pt idx="10">
                  <c:v>0.1806347724</c:v>
                </c:pt>
                <c:pt idx="11">
                  <c:v>0.18181075301999999</c:v>
                </c:pt>
                <c:pt idx="12">
                  <c:v>0.18308577693</c:v>
                </c:pt>
                <c:pt idx="13">
                  <c:v>0.19370698132</c:v>
                </c:pt>
                <c:pt idx="14">
                  <c:v>0.19535095162999999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15">
                  <c:v>0.20591247242999999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0.28999999999999998</c:v>
                </c:pt>
                <c:pt idx="1">
                  <c:v>0.3</c:v>
                </c:pt>
                <c:pt idx="2">
                  <c:v>0.28999999999999998</c:v>
                </c:pt>
                <c:pt idx="3">
                  <c:v>0.28000000000000003</c:v>
                </c:pt>
                <c:pt idx="4">
                  <c:v>0.28000000000000003</c:v>
                </c:pt>
                <c:pt idx="5">
                  <c:v>0.26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7">
                  <c:v>7.4999999999999997E-2</c:v>
                </c:pt>
                <c:pt idx="8">
                  <c:v>7.8E-2</c:v>
                </c:pt>
                <c:pt idx="10">
                  <c:v>8.2000000000000003E-2</c:v>
                </c:pt>
                <c:pt idx="11">
                  <c:v>8.8999999999999996E-2</c:v>
                </c:pt>
                <c:pt idx="12" formatCode="General">
                  <c:v>8.8999999999999996E-2</c:v>
                </c:pt>
                <c:pt idx="13">
                  <c:v>0.10299999999999999</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9" formatCode="0.0%">
                  <c:v>8.2000000000000003E-2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7294008366141738"/>
          <c:y val="0.88696869658138922"/>
          <c:w val="0.50880720964566928"/>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12177</c:v>
                </c:pt>
                <c:pt idx="1">
                  <c:v>12568</c:v>
                </c:pt>
                <c:pt idx="2">
                  <c:v>12299</c:v>
                </c:pt>
                <c:pt idx="3">
                  <c:v>11582</c:v>
                </c:pt>
                <c:pt idx="4">
                  <c:v>11441</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34156</c:v>
                </c:pt>
                <c:pt idx="1">
                  <c:v>34921</c:v>
                </c:pt>
                <c:pt idx="2">
                  <c:v>35290</c:v>
                </c:pt>
                <c:pt idx="3">
                  <c:v>33275</c:v>
                </c:pt>
                <c:pt idx="4">
                  <c:v>33773</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23858</c:v>
                </c:pt>
                <c:pt idx="1">
                  <c:v>21398</c:v>
                </c:pt>
                <c:pt idx="2">
                  <c:v>20188</c:v>
                </c:pt>
                <c:pt idx="3">
                  <c:v>18300</c:v>
                </c:pt>
                <c:pt idx="4">
                  <c:v>17364</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Union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1050</c:v>
                </c:pt>
                <c:pt idx="1">
                  <c:v>950</c:v>
                </c:pt>
                <c:pt idx="2">
                  <c:v>820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0">
                  <c:v>1050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0" formatCode="&quot;$&quot;#,##0_);[Red]\(&quot;$&quot;#,##0\)">
                  <c:v>820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3037855769157856"/>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0">
                  <c:v>32.4</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31.2</c:v>
                </c:pt>
                <c:pt idx="1">
                  <c:v>31.6</c:v>
                </c:pt>
                <c:pt idx="2">
                  <c:v>31.1</c:v>
                </c:pt>
                <c:pt idx="3" formatCode="0.0">
                  <c:v>31.7</c:v>
                </c:pt>
                <c:pt idx="4" formatCode="0.0">
                  <c:v>32.4</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Fanwood</c:v>
                </c:pt>
                <c:pt idx="1">
                  <c:v>Westfield</c:v>
                </c:pt>
                <c:pt idx="2">
                  <c:v>Scotch Plains</c:v>
                </c:pt>
                <c:pt idx="3">
                  <c:v>New Providence</c:v>
                </c:pt>
                <c:pt idx="4">
                  <c:v>Summit</c:v>
                </c:pt>
                <c:pt idx="5">
                  <c:v>Cranford</c:v>
                </c:pt>
                <c:pt idx="6">
                  <c:v>Berkeley Heights</c:v>
                </c:pt>
                <c:pt idx="7">
                  <c:v>Mountainside</c:v>
                </c:pt>
                <c:pt idx="8">
                  <c:v>Rahway</c:v>
                </c:pt>
                <c:pt idx="9">
                  <c:v>Plainfield</c:v>
                </c:pt>
              </c:strCache>
            </c:strRef>
          </c:cat>
          <c:val>
            <c:numRef>
              <c:f>Sheet1!$B$2:$B$11</c:f>
              <c:numCache>
                <c:formatCode>General</c:formatCode>
                <c:ptCount val="10"/>
                <c:pt idx="0">
                  <c:v>40.9</c:v>
                </c:pt>
                <c:pt idx="1">
                  <c:v>40.5</c:v>
                </c:pt>
                <c:pt idx="2">
                  <c:v>38.700000000000003</c:v>
                </c:pt>
                <c:pt idx="3" formatCode="0.0">
                  <c:v>38.200000000000003</c:v>
                </c:pt>
                <c:pt idx="4">
                  <c:v>37.700000000000003</c:v>
                </c:pt>
                <c:pt idx="5">
                  <c:v>35.299999999999997</c:v>
                </c:pt>
                <c:pt idx="6">
                  <c:v>34.799999999999997</c:v>
                </c:pt>
                <c:pt idx="7" formatCode="0.0">
                  <c:v>33.6</c:v>
                </c:pt>
                <c:pt idx="8">
                  <c:v>33.4</c:v>
                </c:pt>
                <c:pt idx="9">
                  <c:v>32.799999999999997</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Union County avg. 31.7</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Fanwood</c:v>
                </c:pt>
                <c:pt idx="1">
                  <c:v>Westfield</c:v>
                </c:pt>
                <c:pt idx="2">
                  <c:v>Scotch Plains</c:v>
                </c:pt>
                <c:pt idx="3">
                  <c:v>New Providence</c:v>
                </c:pt>
                <c:pt idx="4">
                  <c:v>Summit</c:v>
                </c:pt>
                <c:pt idx="5">
                  <c:v>Cranford</c:v>
                </c:pt>
                <c:pt idx="6">
                  <c:v>Berkeley Heights</c:v>
                </c:pt>
                <c:pt idx="7">
                  <c:v>Mountainside</c:v>
                </c:pt>
                <c:pt idx="8">
                  <c:v>Rahway</c:v>
                </c:pt>
                <c:pt idx="9">
                  <c:v>Plainfield</c:v>
                </c:pt>
              </c:strCache>
            </c:strRef>
          </c:cat>
          <c:val>
            <c:numRef>
              <c:f>Sheet1!$C$2:$C$11</c:f>
              <c:numCache>
                <c:formatCode>General</c:formatCode>
                <c:ptCount val="10"/>
                <c:pt idx="0">
                  <c:v>31.7</c:v>
                </c:pt>
                <c:pt idx="1">
                  <c:v>31.7</c:v>
                </c:pt>
                <c:pt idx="2">
                  <c:v>31.7</c:v>
                </c:pt>
                <c:pt idx="3">
                  <c:v>31.7</c:v>
                </c:pt>
                <c:pt idx="4">
                  <c:v>31.7</c:v>
                </c:pt>
                <c:pt idx="5">
                  <c:v>31.7</c:v>
                </c:pt>
                <c:pt idx="6">
                  <c:v>31.7</c:v>
                </c:pt>
                <c:pt idx="7">
                  <c:v>31.7</c:v>
                </c:pt>
                <c:pt idx="8">
                  <c:v>31.7</c:v>
                </c:pt>
                <c:pt idx="9">
                  <c:v>31.7</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0009399606299207"/>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7" formatCode="0%">
                  <c:v>0.18</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4" formatCode="&quot;$&quot;#,##0_);[Red]\(&quot;$&quot;#,##0\)">
                  <c:v>11672</c:v>
                </c:pt>
                <c:pt idx="5">
                  <c:v>12657</c:v>
                </c:pt>
                <c:pt idx="6">
                  <c:v>12658</c:v>
                </c:pt>
                <c:pt idx="7">
                  <c:v>12680</c:v>
                </c:pt>
                <c:pt idx="8">
                  <c:v>12778</c:v>
                </c:pt>
                <c:pt idx="9">
                  <c:v>12807</c:v>
                </c:pt>
                <c:pt idx="10">
                  <c:v>13524</c:v>
                </c:pt>
                <c:pt idx="11">
                  <c:v>13568</c:v>
                </c:pt>
                <c:pt idx="12">
                  <c:v>13607</c:v>
                </c:pt>
                <c:pt idx="13">
                  <c:v>13686</c:v>
                </c:pt>
                <c:pt idx="14">
                  <c:v>13735</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3" formatCode="&quot;$&quot;#,##0">
                  <c:v>11658</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9" formatCode="0.0%">
                  <c:v>6.4000000000000001E-2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0.06</c:v>
                </c:pt>
                <c:pt idx="1">
                  <c:v>5.2999999999999999E-2</c:v>
                </c:pt>
                <c:pt idx="2">
                  <c:v>4.2000000000000003E-2</c:v>
                </c:pt>
                <c:pt idx="3">
                  <c:v>5.2999999999999999E-2</c:v>
                </c:pt>
                <c:pt idx="4">
                  <c:v>6.4000000000000001E-2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Plainfield </c:v>
                </c:pt>
                <c:pt idx="1">
                  <c:v>Elizabeth</c:v>
                </c:pt>
                <c:pt idx="2">
                  <c:v>Rahway </c:v>
                </c:pt>
                <c:pt idx="3">
                  <c:v>Springfield</c:v>
                </c:pt>
                <c:pt idx="4">
                  <c:v>Hillside </c:v>
                </c:pt>
                <c:pt idx="5">
                  <c:v>Linden </c:v>
                </c:pt>
                <c:pt idx="6">
                  <c:v>Kenilworth</c:v>
                </c:pt>
                <c:pt idx="7">
                  <c:v>Roselle Park</c:v>
                </c:pt>
                <c:pt idx="8">
                  <c:v>Union </c:v>
                </c:pt>
                <c:pt idx="9">
                  <c:v>Roselle </c:v>
                </c:pt>
              </c:strCache>
            </c:strRef>
          </c:cat>
          <c:val>
            <c:numRef>
              <c:f>Sheet1!$B$2:$B$11</c:f>
              <c:numCache>
                <c:formatCode>0.0%</c:formatCode>
                <c:ptCount val="10"/>
                <c:pt idx="0">
                  <c:v>0.14099999999999999</c:v>
                </c:pt>
                <c:pt idx="1">
                  <c:v>7.4999999999999997E-2</c:v>
                </c:pt>
                <c:pt idx="2">
                  <c:v>7.0000000000000007E-2</c:v>
                </c:pt>
                <c:pt idx="3">
                  <c:v>7.0000000000000007E-2</c:v>
                </c:pt>
                <c:pt idx="4">
                  <c:v>6.8000000000000005E-2</c:v>
                </c:pt>
                <c:pt idx="5">
                  <c:v>6.6000000000000003E-2</c:v>
                </c:pt>
                <c:pt idx="6">
                  <c:v>4.7E-2</c:v>
                </c:pt>
                <c:pt idx="7">
                  <c:v>3.5000000000000003E-2</c:v>
                </c:pt>
                <c:pt idx="8">
                  <c:v>2.9000000000000001E-2</c:v>
                </c:pt>
                <c:pt idx="9">
                  <c:v>2.5999999999999999E-2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Union County avg. 5.50%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Plainfield </c:v>
                </c:pt>
                <c:pt idx="1">
                  <c:v>Elizabeth</c:v>
                </c:pt>
                <c:pt idx="2">
                  <c:v>Rahway </c:v>
                </c:pt>
                <c:pt idx="3">
                  <c:v>Springfield</c:v>
                </c:pt>
                <c:pt idx="4">
                  <c:v>Hillside </c:v>
                </c:pt>
                <c:pt idx="5">
                  <c:v>Linden </c:v>
                </c:pt>
                <c:pt idx="6">
                  <c:v>Kenilworth</c:v>
                </c:pt>
                <c:pt idx="7">
                  <c:v>Roselle Park</c:v>
                </c:pt>
                <c:pt idx="8">
                  <c:v>Union </c:v>
                </c:pt>
                <c:pt idx="9">
                  <c:v>Roselle </c:v>
                </c:pt>
              </c:strCache>
            </c:strRef>
          </c:cat>
          <c:val>
            <c:numRef>
              <c:f>Sheet1!$C$2:$C$11</c:f>
              <c:numCache>
                <c:formatCode>0.00%</c:formatCode>
                <c:ptCount val="10"/>
                <c:pt idx="0">
                  <c:v>5.5E-2</c:v>
                </c:pt>
                <c:pt idx="1">
                  <c:v>5.5E-2</c:v>
                </c:pt>
                <c:pt idx="2">
                  <c:v>5.5E-2</c:v>
                </c:pt>
                <c:pt idx="3">
                  <c:v>5.5E-2</c:v>
                </c:pt>
                <c:pt idx="4">
                  <c:v>5.5E-2</c:v>
                </c:pt>
                <c:pt idx="5">
                  <c:v>5.5E-2</c:v>
                </c:pt>
                <c:pt idx="6">
                  <c:v>5.5E-2</c:v>
                </c:pt>
                <c:pt idx="7">
                  <c:v>5.5E-2</c:v>
                </c:pt>
                <c:pt idx="8">
                  <c:v>5.5E-2</c:v>
                </c:pt>
                <c:pt idx="9">
                  <c:v>5.5E-2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20514936023622046"/>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6">
                  <c:v>38895</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6">
                  <c:v>7790</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5">
                  <c:v>0.93600000000000005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6">
                  <c:v>0.93899999999999995</c:v>
                </c:pt>
                <c:pt idx="7">
                  <c:v>0.94099999999999995</c:v>
                </c:pt>
                <c:pt idx="8">
                  <c:v>0.94399999999999995</c:v>
                </c:pt>
                <c:pt idx="9">
                  <c:v>0.94499999999999995</c:v>
                </c:pt>
                <c:pt idx="10">
                  <c:v>0.94599999999999995</c:v>
                </c:pt>
                <c:pt idx="11">
                  <c:v>0.94799999999999995</c:v>
                </c:pt>
                <c:pt idx="12">
                  <c:v>0.95099999999999996</c:v>
                </c:pt>
                <c:pt idx="13">
                  <c:v>0.95299999999999996</c:v>
                </c:pt>
                <c:pt idx="14">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937723693629207"/>
          <c:y val="0.25595775689303563"/>
          <c:w val="0.10477075418020299"/>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0.90700000000000003</c:v>
                </c:pt>
                <c:pt idx="1">
                  <c:v>0.95499999999999996</c:v>
                </c:pt>
                <c:pt idx="2">
                  <c:v>0.94099999999999995</c:v>
                </c:pt>
                <c:pt idx="3">
                  <c:v>0.94399999999999995</c:v>
                </c:pt>
                <c:pt idx="4">
                  <c:v>0.95199999999999996</c:v>
                </c:pt>
                <c:pt idx="5">
                  <c:v>0.93600000000000005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6">
                  <c:v>500</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 reported 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479</c:v>
                </c:pt>
                <c:pt idx="1">
                  <c:v>452</c:v>
                </c:pt>
                <c:pt idx="2">
                  <c:v>500</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Union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1415</c:v>
                </c:pt>
                <c:pt idx="1">
                  <c:v>1313</c:v>
                </c:pt>
                <c:pt idx="2">
                  <c:v>1271</c:v>
                </c:pt>
                <c:pt idx="3">
                  <c:v>1459</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1341</c:v>
                </c:pt>
                <c:pt idx="1">
                  <c:v>1323.75</c:v>
                </c:pt>
                <c:pt idx="2">
                  <c:v>1365</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Union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6"/>
              <c:layout>
                <c:manualLayout>
                  <c:x val="-1.2895171508733823E-2"/>
                  <c:y val="4.423911111954030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FEB-4564-8CEF-7312CA286D72}"/>
                </c:ext>
              </c:extLst>
            </c:dLbl>
            <c:dLbl>
              <c:idx val="7"/>
              <c:layout>
                <c:manualLayout>
                  <c:x val="-2.8699769209883246E-2"/>
                  <c:y val="3.63848434485718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FFEB-4564-8CEF-7312CA286D72}"/>
                </c:ext>
              </c:extLst>
            </c:dLbl>
            <c:dLbl>
              <c:idx val="8"/>
              <c:layout>
                <c:manualLayout>
                  <c:x val="-3.013655081907865E-2"/>
                  <c:y val="4.423911111954027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FFEB-4564-8CEF-7312CA286D72}"/>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3.5999999999999997E-2</c:v>
                </c:pt>
                <c:pt idx="1">
                  <c:v>3.5000000000000003E-2</c:v>
                </c:pt>
                <c:pt idx="2">
                  <c:v>3.6999999999999998E-2</c:v>
                </c:pt>
                <c:pt idx="3">
                  <c:v>4.4999999999999998E-2</c:v>
                </c:pt>
                <c:pt idx="4">
                  <c:v>4.2999999999999997E-2</c:v>
                </c:pt>
                <c:pt idx="5">
                  <c:v>3.9E-2</c:v>
                </c:pt>
                <c:pt idx="6">
                  <c:v>0.154</c:v>
                </c:pt>
                <c:pt idx="7">
                  <c:v>0.14799999999999999</c:v>
                </c:pt>
                <c:pt idx="8">
                  <c:v>0.16400000000000001</c:v>
                </c:pt>
                <c:pt idx="9">
                  <c:v>0.14599999999999999</c:v>
                </c:pt>
                <c:pt idx="10">
                  <c:v>0.114</c:v>
                </c:pt>
                <c:pt idx="11" formatCode="0.00%">
                  <c:v>6.8000000000000005E-2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6"/>
              <c:layout>
                <c:manualLayout>
                  <c:x val="-2.9572585754366911E-2"/>
                  <c:y val="-1.692584375655813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FFEB-4564-8CEF-7312CA286D72}"/>
                </c:ext>
              </c:extLst>
            </c:dLbl>
            <c:dLbl>
              <c:idx val="7"/>
              <c:layout>
                <c:manualLayout>
                  <c:x val="-2.9572585754366911E-2"/>
                  <c:y val="-3.787055754580730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FFEB-4564-8CEF-7312CA286D72}"/>
                </c:ext>
              </c:extLst>
            </c:dLbl>
            <c:dLbl>
              <c:idx val="8"/>
              <c:layout>
                <c:manualLayout>
                  <c:x val="-2.9572585754367015E-2"/>
                  <c:y val="-2.7398200651182671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FFEB-4564-8CEF-7312CA286D72}"/>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4.3499999999999997E-2</c:v>
                </c:pt>
                <c:pt idx="3">
                  <c:v>4.4999999999999998E-2</c:v>
                </c:pt>
                <c:pt idx="4">
                  <c:v>4.5499999999999999E-2</c:v>
                </c:pt>
                <c:pt idx="5">
                  <c:v>4.8000000000000001E-2</c:v>
                </c:pt>
                <c:pt idx="6">
                  <c:v>4.8000000000000001E-2</c:v>
                </c:pt>
                <c:pt idx="7">
                  <c:v>4.8000000000000001E-2</c:v>
                </c:pt>
                <c:pt idx="8">
                  <c:v>0.05</c:v>
                </c:pt>
                <c:pt idx="9">
                  <c:v>5.1499999999999997E-2</c:v>
                </c:pt>
                <c:pt idx="10">
                  <c:v>5.1499999999999997E-2</c:v>
                </c:pt>
                <c:pt idx="11">
                  <c:v>5.2999999999999999E-2</c:v>
                </c:pt>
                <c:pt idx="12">
                  <c:v>5.6500000000000002E-2</c:v>
                </c:pt>
                <c:pt idx="14">
                  <c:v>5.7000000000000002E-2</c:v>
                </c:pt>
                <c:pt idx="15">
                  <c:v>6.2E-2</c:v>
                </c:pt>
                <c:pt idx="16">
                  <c:v>6.8500000000000005E-2</c:v>
                </c:pt>
                <c:pt idx="17">
                  <c:v>7.0000000000000007E-2</c:v>
                </c:pt>
                <c:pt idx="18">
                  <c:v>7.0499999999999993E-2</c:v>
                </c:pt>
                <c:pt idx="19">
                  <c:v>8.4500000000000006E-2</c:v>
                </c:pt>
                <c:pt idx="20">
                  <c:v>0.11650000000000001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3" formatCode="0.0">
                  <c:v>5.6500000000000002E-2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7811181643365427"/>
          <c:y val="0.90985015318343054"/>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5">
                  <c:v>57069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5">
                  <c:v>50585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Union</c:v>
                </c:pt>
                <c:pt idx="1">
                  <c:v>New Jersey</c:v>
                </c:pt>
                <c:pt idx="2">
                  <c:v>United States</c:v>
                </c:pt>
              </c:strCache>
            </c:strRef>
          </c:cat>
          <c:val>
            <c:numRef>
              <c:f>Sheet1!$B$2:$B$4</c:f>
              <c:numCache>
                <c:formatCode>_("$"* #,##0_);_("$"* \(#,##0\);_("$"* "-"??_);_(@_)</c:formatCode>
                <c:ptCount val="3"/>
                <c:pt idx="0">
                  <c:v>57069</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Union</c:v>
                </c:pt>
                <c:pt idx="1">
                  <c:v>New Jersey</c:v>
                </c:pt>
                <c:pt idx="2">
                  <c:v>United States</c:v>
                </c:pt>
              </c:strCache>
            </c:strRef>
          </c:cat>
          <c:val>
            <c:numRef>
              <c:f>Sheet1!$C$2:$C$4</c:f>
              <c:numCache>
                <c:formatCode>_("$"* #,##0_);_("$"* \(#,##0\);_("$"* "-"??_);_(@_)</c:formatCode>
                <c:ptCount val="3"/>
                <c:pt idx="0">
                  <c:v>50585</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52324</c:v>
                </c:pt>
                <c:pt idx="1">
                  <c:v>53021</c:v>
                </c:pt>
                <c:pt idx="2">
                  <c:v>55892</c:v>
                </c:pt>
                <c:pt idx="3">
                  <c:v>60190</c:v>
                </c:pt>
                <c:pt idx="4">
                  <c:v>57069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45265</c:v>
                </c:pt>
                <c:pt idx="1">
                  <c:v>46959</c:v>
                </c:pt>
                <c:pt idx="2">
                  <c:v>48110</c:v>
                </c:pt>
                <c:pt idx="3">
                  <c:v>51551</c:v>
                </c:pt>
                <c:pt idx="4">
                  <c:v>50585</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Summit </c:v>
                </c:pt>
                <c:pt idx="1">
                  <c:v>Garwood </c:v>
                </c:pt>
                <c:pt idx="2">
                  <c:v>Elizabeth </c:v>
                </c:pt>
              </c:strCache>
            </c:strRef>
          </c:cat>
          <c:val>
            <c:numRef>
              <c:f>Sheet1!$B$2:$B$4</c:f>
              <c:numCache>
                <c:formatCode>_("$"* #,##0_);_("$"* \(#,##0\);_("$"* "-"??_);_(@_)</c:formatCode>
                <c:ptCount val="3"/>
                <c:pt idx="0">
                  <c:v>160247</c:v>
                </c:pt>
                <c:pt idx="1">
                  <c:v>69419</c:v>
                </c:pt>
                <c:pt idx="2">
                  <c:v>36879</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Summit </c:v>
                </c:pt>
                <c:pt idx="1">
                  <c:v>Garwood </c:v>
                </c:pt>
                <c:pt idx="2">
                  <c:v>Elizabeth </c:v>
                </c:pt>
              </c:strCache>
            </c:strRef>
          </c:cat>
          <c:val>
            <c:numRef>
              <c:f>Sheet1!$C$2:$C$4</c:f>
              <c:numCache>
                <c:formatCode>_("$"* #,##0_);_("$"* \(#,##0\);_("$"* "-"??_);_(@_)</c:formatCode>
                <c:ptCount val="3"/>
                <c:pt idx="0">
                  <c:v>84000</c:v>
                </c:pt>
                <c:pt idx="1">
                  <c:v>73211</c:v>
                </c:pt>
                <c:pt idx="2">
                  <c:v>31251</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13">
                  <c:v>1578</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0"/>
                  <c:y val="-3.703704378773772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3DD-4DAD-822A-FE218603601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7">
                  <c:v>301</c:v>
                </c:pt>
                <c:pt idx="8">
                  <c:v>1059</c:v>
                </c:pt>
                <c:pt idx="9">
                  <c:v>830</c:v>
                </c:pt>
                <c:pt idx="10">
                  <c:v>663</c:v>
                </c:pt>
                <c:pt idx="11">
                  <c:v>161</c:v>
                </c:pt>
                <c:pt idx="12">
                  <c:v>672</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12</c:v>
                </c:pt>
                <c:pt idx="1">
                  <c:v>108</c:v>
                </c:pt>
                <c:pt idx="2">
                  <c:v>624</c:v>
                </c:pt>
                <c:pt idx="3">
                  <c:v>834</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956</c:v>
                </c:pt>
                <c:pt idx="1">
                  <c:v>7295</c:v>
                </c:pt>
                <c:pt idx="2">
                  <c:v>1191</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4">
                  <c:v>6</c:v>
                </c:pt>
                <c:pt idx="5">
                  <c:v>7</c:v>
                </c:pt>
                <c:pt idx="6">
                  <c:v>7</c:v>
                </c:pt>
                <c:pt idx="7">
                  <c:v>8</c:v>
                </c:pt>
                <c:pt idx="8">
                  <c:v>8</c:v>
                </c:pt>
                <c:pt idx="9">
                  <c:v>9</c:v>
                </c:pt>
                <c:pt idx="10">
                  <c:v>9</c:v>
                </c:pt>
                <c:pt idx="11">
                  <c:v>10</c:v>
                </c:pt>
                <c:pt idx="12">
                  <c:v>10</c:v>
                </c:pt>
                <c:pt idx="13">
                  <c:v>12</c:v>
                </c:pt>
                <c:pt idx="14">
                  <c:v>12</c:v>
                </c:pt>
                <c:pt idx="15">
                  <c:v>15</c:v>
                </c:pt>
                <c:pt idx="16">
                  <c:v>15</c:v>
                </c:pt>
                <c:pt idx="17">
                  <c:v>16</c:v>
                </c:pt>
                <c:pt idx="18">
                  <c:v>17</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3">
                  <c:v>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Union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10</c:v>
                </c:pt>
                <c:pt idx="1">
                  <c:v>9</c:v>
                </c:pt>
                <c:pt idx="2">
                  <c:v>8</c:v>
                </c:pt>
                <c:pt idx="3">
                  <c:v>8</c:v>
                </c:pt>
                <c:pt idx="4">
                  <c:v>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7">
                  <c:v>10</c:v>
                </c:pt>
                <c:pt idx="8">
                  <c:v>11</c:v>
                </c:pt>
                <c:pt idx="9">
                  <c:v>12</c:v>
                </c:pt>
                <c:pt idx="10">
                  <c:v>13</c:v>
                </c:pt>
                <c:pt idx="11">
                  <c:v>15</c:v>
                </c:pt>
                <c:pt idx="12">
                  <c:v>16</c:v>
                </c:pt>
                <c:pt idx="13">
                  <c:v>16</c:v>
                </c:pt>
                <c:pt idx="14">
                  <c:v>18</c:v>
                </c:pt>
                <c:pt idx="15">
                  <c:v>19</c:v>
                </c:pt>
                <c:pt idx="16">
                  <c:v>19</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17">
                  <c:v>20</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Union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18</c:v>
                </c:pt>
                <c:pt idx="1">
                  <c:v>17</c:v>
                </c:pt>
                <c:pt idx="2">
                  <c:v>12</c:v>
                </c:pt>
                <c:pt idx="3">
                  <c:v>14</c:v>
                </c:pt>
                <c:pt idx="4">
                  <c:v>9</c:v>
                </c:pt>
                <c:pt idx="5">
                  <c:v>6</c:v>
                </c:pt>
                <c:pt idx="6">
                  <c:v>9</c:v>
                </c:pt>
                <c:pt idx="7">
                  <c:v>13</c:v>
                </c:pt>
                <c:pt idx="8">
                  <c:v>14</c:v>
                </c:pt>
                <c:pt idx="9">
                  <c:v>17</c:v>
                </c:pt>
                <c:pt idx="10">
                  <c:v>24</c:v>
                </c:pt>
                <c:pt idx="11">
                  <c:v>20</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2">
                  <c:v>3054</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2615</c:v>
                </c:pt>
                <c:pt idx="1">
                  <c:v>3858</c:v>
                </c:pt>
                <c:pt idx="2">
                  <c:v>3164</c:v>
                </c:pt>
                <c:pt idx="3">
                  <c:v>3143</c:v>
                </c:pt>
                <c:pt idx="4">
                  <c:v>3054</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Elizabeth</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626</c:v>
                </c:pt>
                <c:pt idx="1">
                  <c:v>607</c:v>
                </c:pt>
                <c:pt idx="2">
                  <c:v>566</c:v>
                </c:pt>
                <c:pt idx="3">
                  <c:v>1321</c:v>
                </c:pt>
                <c:pt idx="4">
                  <c:v>1025</c:v>
                </c:pt>
                <c:pt idx="5">
                  <c:v>1096</c:v>
                </c:pt>
                <c:pt idx="6">
                  <c:v>834</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Plainfield</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728</c:v>
                </c:pt>
                <c:pt idx="1">
                  <c:v>729</c:v>
                </c:pt>
                <c:pt idx="2">
                  <c:v>593</c:v>
                </c:pt>
                <c:pt idx="3">
                  <c:v>877</c:v>
                </c:pt>
                <c:pt idx="4">
                  <c:v>629</c:v>
                </c:pt>
                <c:pt idx="5">
                  <c:v>371</c:v>
                </c:pt>
                <c:pt idx="6">
                  <c:v>619</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Linden</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331</c:v>
                </c:pt>
                <c:pt idx="1">
                  <c:v>268</c:v>
                </c:pt>
                <c:pt idx="2">
                  <c:v>338</c:v>
                </c:pt>
                <c:pt idx="3">
                  <c:v>414</c:v>
                </c:pt>
                <c:pt idx="4">
                  <c:v>322</c:v>
                </c:pt>
                <c:pt idx="5">
                  <c:v>368</c:v>
                </c:pt>
                <c:pt idx="6">
                  <c:v>231</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Roselle</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169</c:v>
                </c:pt>
                <c:pt idx="1">
                  <c:v>163</c:v>
                </c:pt>
                <c:pt idx="2">
                  <c:v>201</c:v>
                </c:pt>
                <c:pt idx="3">
                  <c:v>166</c:v>
                </c:pt>
                <c:pt idx="4">
                  <c:v>160</c:v>
                </c:pt>
                <c:pt idx="5">
                  <c:v>194</c:v>
                </c:pt>
                <c:pt idx="6">
                  <c:v>214</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Union</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241</c:v>
                </c:pt>
                <c:pt idx="1">
                  <c:v>188</c:v>
                </c:pt>
                <c:pt idx="2">
                  <c:v>159</c:v>
                </c:pt>
                <c:pt idx="3">
                  <c:v>182</c:v>
                </c:pt>
                <c:pt idx="4">
                  <c:v>164</c:v>
                </c:pt>
                <c:pt idx="5">
                  <c:v>190</c:v>
                </c:pt>
                <c:pt idx="6">
                  <c:v>212</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Rahway</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146</c:v>
                </c:pt>
                <c:pt idx="1">
                  <c:v>131</c:v>
                </c:pt>
                <c:pt idx="2">
                  <c:v>142</c:v>
                </c:pt>
                <c:pt idx="3">
                  <c:v>188</c:v>
                </c:pt>
                <c:pt idx="4">
                  <c:v>164</c:v>
                </c:pt>
                <c:pt idx="5">
                  <c:v>155</c:v>
                </c:pt>
                <c:pt idx="6">
                  <c:v>174</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Hillside</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120</c:v>
                </c:pt>
                <c:pt idx="1">
                  <c:v>110</c:v>
                </c:pt>
                <c:pt idx="2">
                  <c:v>86</c:v>
                </c:pt>
                <c:pt idx="3">
                  <c:v>112</c:v>
                </c:pt>
                <c:pt idx="4">
                  <c:v>123</c:v>
                </c:pt>
                <c:pt idx="5">
                  <c:v>141</c:v>
                </c:pt>
                <c:pt idx="6">
                  <c:v>168</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Springfield</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148</c:v>
                </c:pt>
                <c:pt idx="1">
                  <c:v>118</c:v>
                </c:pt>
                <c:pt idx="2">
                  <c:v>113</c:v>
                </c:pt>
                <c:pt idx="3">
                  <c:v>89</c:v>
                </c:pt>
                <c:pt idx="4">
                  <c:v>88</c:v>
                </c:pt>
                <c:pt idx="5">
                  <c:v>96</c:v>
                </c:pt>
                <c:pt idx="6">
                  <c:v>103</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Westfield</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63</c:v>
                </c:pt>
                <c:pt idx="1">
                  <c:v>60</c:v>
                </c:pt>
                <c:pt idx="2">
                  <c:v>47</c:v>
                </c:pt>
                <c:pt idx="3">
                  <c:v>72</c:v>
                </c:pt>
                <c:pt idx="4">
                  <c:v>70</c:v>
                </c:pt>
                <c:pt idx="5">
                  <c:v>75</c:v>
                </c:pt>
                <c:pt idx="6">
                  <c:v>98</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Roselle Park</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102</c:v>
                </c:pt>
                <c:pt idx="1">
                  <c:v>72</c:v>
                </c:pt>
                <c:pt idx="2">
                  <c:v>75</c:v>
                </c:pt>
                <c:pt idx="3">
                  <c:v>79</c:v>
                </c:pt>
                <c:pt idx="4">
                  <c:v>72</c:v>
                </c:pt>
                <c:pt idx="5">
                  <c:v>101</c:v>
                </c:pt>
                <c:pt idx="6">
                  <c:v>75</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227262559561201"/>
          <c:y val="8.9131933508311445E-2"/>
          <c:w val="0.54598452557875854"/>
          <c:h val="0.77943709536307948"/>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dLbl>
              <c:idx val="14"/>
              <c:layout>
                <c:manualLayout>
                  <c:x val="-4.3585775789425359E-2"/>
                  <c:y val="-7.3333333333333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5C32-4293-8D3D-2F76DA07A176}"/>
                </c:ext>
              </c:extLst>
            </c:dLbl>
            <c:dLbl>
              <c:idx val="15"/>
              <c:layout>
                <c:manualLayout>
                  <c:x val="4.3585775789425248E-2"/>
                  <c:y val="8.44444444444444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5C32-4293-8D3D-2F76DA07A176}"/>
                </c:ext>
              </c:extLst>
            </c:dLbl>
            <c:dLbl>
              <c:idx val="16"/>
              <c:layout>
                <c:manualLayout>
                  <c:x val="1.2453078796978658E-2"/>
                  <c:y val="-9.111111111111111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5C32-4293-8D3D-2F76DA07A176}"/>
                </c:ext>
              </c:extLst>
            </c:dLbl>
            <c:dLbl>
              <c:idx val="17"/>
              <c:layout>
                <c:manualLayout>
                  <c:x val="6.2265393984893232E-2"/>
                  <c:y val="-0.1222222222222222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5C32-4293-8D3D-2F76DA07A176}"/>
                </c:ext>
              </c:extLst>
            </c:dLbl>
            <c:dLbl>
              <c:idx val="18"/>
              <c:layout>
                <c:manualLayout>
                  <c:x val="-7.004856823300501E-2"/>
                  <c:y val="-0.1232117235345581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9.6351800114185718E-2"/>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5.8384408395783759E-2"/>
                  <c:y val="-0.1242187423585911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9636134083062012"/>
                  <c:y val="-1.171874927911237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4112327199743815"/>
                  <c:y val="-3.984374754898207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0955654773311296"/>
                  <c:y val="-6.796874581885177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4.3162713715251669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4.1513649223852818E-2"/>
                  <c:y val="-0.100781243800366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5608721589429773E-2"/>
                  <c:y val="-0.128906242070236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6.42037794517198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2148710296669685"/>
                  <c:y val="-8.67187446654315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9.4291051961257935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6.9404926061777367E-2"/>
                  <c:y val="-3.749999769315961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5.3260263172333538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4.5863004398398417E-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616436406115797E-2"/>
                  <c:y val="6.32812461072066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947942985424142"/>
                  <c:y val="1.874999884657979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989039475850053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0</c:v>
                </c:pt>
                <c:pt idx="1">
                  <c:v>5</c:v>
                </c:pt>
                <c:pt idx="2" formatCode="General">
                  <c:v>3</c:v>
                </c:pt>
                <c:pt idx="3" formatCode="General">
                  <c:v>3</c:v>
                </c:pt>
                <c:pt idx="4" formatCode="General">
                  <c:v>0</c:v>
                </c:pt>
                <c:pt idx="5" formatCode="General">
                  <c:v>12</c:v>
                </c:pt>
                <c:pt idx="6" formatCode="General">
                  <c:v>231</c:v>
                </c:pt>
                <c:pt idx="7" formatCode="General">
                  <c:v>4</c:v>
                </c:pt>
                <c:pt idx="8" formatCode="General">
                  <c:v>0</c:v>
                </c:pt>
                <c:pt idx="9">
                  <c:v>95</c:v>
                </c:pt>
                <c:pt idx="10" formatCode="General">
                  <c:v>4</c:v>
                </c:pt>
                <c:pt idx="11" formatCode="General">
                  <c:v>12</c:v>
                </c:pt>
                <c:pt idx="12">
                  <c:v>3</c:v>
                </c:pt>
                <c:pt idx="13" formatCode="General">
                  <c:v>1432</c:v>
                </c:pt>
                <c:pt idx="14" formatCode="General">
                  <c:v>17</c:v>
                </c:pt>
                <c:pt idx="15" formatCode="General">
                  <c:v>0</c:v>
                </c:pt>
                <c:pt idx="16" formatCode="General">
                  <c:v>34</c:v>
                </c:pt>
                <c:pt idx="17" formatCode="General">
                  <c:v>1265</c:v>
                </c:pt>
                <c:pt idx="18" formatCode="General">
                  <c:v>17</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67</c:v>
                </c:pt>
                <c:pt idx="1">
                  <c:v>98</c:v>
                </c:pt>
                <c:pt idx="2">
                  <c:v>131</c:v>
                </c:pt>
                <c:pt idx="3">
                  <c:v>150</c:v>
                </c:pt>
                <c:pt idx="4">
                  <c:v>147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0.38709677419354799</c:v>
                </c:pt>
                <c:pt idx="1">
                  <c:v>0.25531914893617003</c:v>
                </c:pt>
                <c:pt idx="2">
                  <c:v>0.17142857142857101</c:v>
                </c:pt>
                <c:pt idx="3">
                  <c:v>9.7435897435897395E-2</c:v>
                </c:pt>
                <c:pt idx="4">
                  <c:v>3.3434650455927001E-2</c:v>
                </c:pt>
                <c:pt idx="5">
                  <c:v>3.1847133757961797E-2</c:v>
                </c:pt>
                <c:pt idx="6">
                  <c:v>1.8633540372670801E-2</c:v>
                </c:pt>
                <c:pt idx="7">
                  <c:v>-1.43540669856459E-2</c:v>
                </c:pt>
                <c:pt idx="9">
                  <c:v>-2.7173913043478298E-2</c:v>
                </c:pt>
                <c:pt idx="10">
                  <c:v>-4.8275862068965503E-2</c:v>
                </c:pt>
                <c:pt idx="11">
                  <c:v>-5.2631578947368397E-2</c:v>
                </c:pt>
                <c:pt idx="12">
                  <c:v>-5.99078341013825E-2</c:v>
                </c:pt>
                <c:pt idx="13">
                  <c:v>-8.5106382978723402E-2</c:v>
                </c:pt>
                <c:pt idx="14">
                  <c:v>-9.6153846153846201E-2</c:v>
                </c:pt>
                <c:pt idx="15">
                  <c:v>-0.12755102040816299</c:v>
                </c:pt>
                <c:pt idx="16">
                  <c:v>-0.15384615384615399</c:v>
                </c:pt>
                <c:pt idx="17">
                  <c:v>-0.19469026548672599</c:v>
                </c:pt>
                <c:pt idx="18">
                  <c:v>-0.21768707482993199</c:v>
                </c:pt>
                <c:pt idx="19">
                  <c:v>-0.33333333333333298</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8">
                  <c:v>-0.02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2">
                  <c:v>-0.140679140679141</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11666</c:v>
                </c:pt>
                <c:pt idx="1">
                  <c:v>8214</c:v>
                </c:pt>
                <c:pt idx="2">
                  <c:v>5646</c:v>
                </c:pt>
                <c:pt idx="3" formatCode="#,##0">
                  <c:v>4329</c:v>
                </c:pt>
                <c:pt idx="4" formatCode="#,##0">
                  <c:v>3720</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Union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6.0937499999999999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0.35</c:v>
                </c:pt>
                <c:pt idx="1">
                  <c:v>0.39</c:v>
                </c:pt>
                <c:pt idx="2">
                  <c:v>0.05</c:v>
                </c:pt>
                <c:pt idx="3">
                  <c:v>0.06</c:v>
                </c:pt>
                <c:pt idx="4">
                  <c:v>0.12</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2</c:v>
                </c:pt>
                <c:pt idx="3">
                  <c:v>1</c:v>
                </c:pt>
                <c:pt idx="4">
                  <c:v>1</c:v>
                </c:pt>
                <c:pt idx="5">
                  <c:v>1</c:v>
                </c:pt>
                <c:pt idx="6">
                  <c:v>1</c:v>
                </c:pt>
                <c:pt idx="7">
                  <c:v>1</c:v>
                </c:pt>
                <c:pt idx="8">
                  <c:v>1</c:v>
                </c:pt>
                <c:pt idx="9">
                  <c:v>3</c:v>
                </c:pt>
                <c:pt idx="10">
                  <c:v>5</c:v>
                </c:pt>
                <c:pt idx="11">
                  <c:v>3</c:v>
                </c:pt>
                <c:pt idx="12">
                  <c:v>0</c:v>
                </c:pt>
                <c:pt idx="13">
                  <c:v>2</c:v>
                </c:pt>
                <c:pt idx="14">
                  <c:v>3</c:v>
                </c:pt>
                <c:pt idx="15">
                  <c:v>1</c:v>
                </c:pt>
                <c:pt idx="16">
                  <c:v>1</c:v>
                </c:pt>
                <c:pt idx="17">
                  <c:v>1</c:v>
                </c:pt>
                <c:pt idx="18">
                  <c:v>2</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5">
                  <c:v>0.14299999999999999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0.115</c:v>
                </c:pt>
                <c:pt idx="1">
                  <c:v>9.7000000000000003E-2</c:v>
                </c:pt>
                <c:pt idx="2">
                  <c:v>0.122</c:v>
                </c:pt>
                <c:pt idx="3">
                  <c:v>8.8999999999999996E-2</c:v>
                </c:pt>
                <c:pt idx="4">
                  <c:v>0.14299999999999999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0.13700000000000001</c:v>
                </c:pt>
                <c:pt idx="1">
                  <c:v>0.10199999999999999</c:v>
                </c:pt>
                <c:pt idx="2" formatCode="0.0%">
                  <c:v>0.16700000000000001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0.125</c:v>
                </c:pt>
                <c:pt idx="1">
                  <c:v>0.161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9">
                  <c:v>0.14899999999999999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0.13300000000000001</c:v>
                </c:pt>
                <c:pt idx="1">
                  <c:v>0.11899999999999999</c:v>
                </c:pt>
                <c:pt idx="2">
                  <c:v>0.14000000000000001</c:v>
                </c:pt>
                <c:pt idx="3">
                  <c:v>9.6000000000000002E-2</c:v>
                </c:pt>
                <c:pt idx="4">
                  <c:v>0.14899999999999999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0.185</c:v>
                </c:pt>
                <c:pt idx="1">
                  <c:v>7.4999999999999997E-2</c:v>
                </c:pt>
                <c:pt idx="2" formatCode="0.0%">
                  <c:v>0.14399999999999999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0.00%</c:formatCode>
                <c:ptCount val="2"/>
                <c:pt idx="0">
                  <c:v>0.129</c:v>
                </c:pt>
                <c:pt idx="1">
                  <c:v>0.17399999999999999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6" formatCode="0">
                  <c:v>15217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6">
                  <c:v>14961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8">
                  <c:v>418</c:v>
                </c:pt>
                <c:pt idx="9">
                  <c:v>459</c:v>
                </c:pt>
                <c:pt idx="10">
                  <c:v>509</c:v>
                </c:pt>
                <c:pt idx="11">
                  <c:v>715</c:v>
                </c:pt>
                <c:pt idx="12">
                  <c:v>740</c:v>
                </c:pt>
                <c:pt idx="13">
                  <c:v>904</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14">
                  <c:v>931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0.51092</cdr:x>
      <cdr:y>0.78561</cdr:y>
    </cdr:from>
    <cdr:to>
      <cdr:x>0.66512</cdr:x>
      <cdr:y>0.82451</cdr:y>
    </cdr:to>
    <cdr:sp macro="" textlink="">
      <cdr:nvSpPr>
        <cdr:cNvPr id="2" name="TextBox 5"/>
        <cdr:cNvSpPr txBox="1"/>
      </cdr:nvSpPr>
      <cdr:spPr>
        <a:xfrm xmlns:a="http://schemas.openxmlformats.org/drawingml/2006/main">
          <a:off x="3104535" y="4662320"/>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www.unionresourcenet.org/community-services/family-support-services/" TargetMode="External"/><Relationship Id="rId2" Type="http://schemas.openxmlformats.org/officeDocument/2006/relationships/slide" Target="../slides/slide88.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Revision 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Black/African</a:t>
            </a:r>
            <a:r>
              <a:rPr lang="en-US" sz="1200" kern="1200" baseline="0" dirty="0" smtClean="0">
                <a:solidFill>
                  <a:schemeClr val="tx1"/>
                </a:solidFill>
                <a:effectLst/>
                <a:latin typeface="+mn-lt"/>
                <a:ea typeface="+mn-ea"/>
                <a:cs typeface="+mn-cs"/>
              </a:rPr>
              <a:t> American, Other minority, and </a:t>
            </a:r>
            <a:r>
              <a:rPr lang="en-US" sz="1200" kern="1200" dirty="0" smtClean="0">
                <a:solidFill>
                  <a:schemeClr val="tx1"/>
                </a:solidFill>
                <a:effectLst/>
                <a:latin typeface="+mn-lt"/>
                <a:ea typeface="+mn-ea"/>
                <a:cs typeface="+mn-cs"/>
              </a:rPr>
              <a:t>Hispanic/Latino residents, and lower proportions of White and Asian 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White residents has decreased slightly while the proportion of Hispanic/Latino and Asian residents has increased slightly. Other ethnic/racial groups appear fairly steady.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Winfield and Scotch Plains are composed of mostly White residents, while a majority of Plainfield’s residents are Black/African American and Hispanic/Latino.</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increase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Elizabeth and Plainfield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Elizabeth has the lowest proportion of residents who speak English-only, while Winfield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6th highest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Elizabeth and Plainfield have 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7th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1,982</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243</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slightly lower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Plainfield and Elizabeth have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Elizabeth and Plainfield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decrease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similar to the state average and is lower than the U.S. national average.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 middling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higher than expected for infant childcare and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expected for pre-K childcare.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shorter 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Fanwood and Westfield 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vary 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Plainfield and Elizabeth 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a:t>
            </a:r>
            <a:r>
              <a:rPr lang="en-US" sz="1200" kern="1200" dirty="0" smtClean="0">
                <a:solidFill>
                  <a:schemeClr val="tx1"/>
                </a:solidFill>
                <a:effectLst/>
                <a:latin typeface="+mn-lt"/>
                <a:ea typeface="+mn-ea"/>
                <a:cs typeface="+mn-cs"/>
              </a:rPr>
              <a:t>increased from 2014-2015 to 2015-2016</a:t>
            </a:r>
            <a:r>
              <a:rPr lang="en-US" sz="1200" kern="1200" baseline="0" dirty="0" smtClean="0">
                <a:solidFill>
                  <a:schemeClr val="tx1"/>
                </a:solidFill>
                <a:effectLst/>
                <a:latin typeface="+mn-lt"/>
                <a:ea typeface="+mn-ea"/>
                <a:cs typeface="+mn-cs"/>
              </a:rPr>
              <a:t> and then remained fairly steady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reports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a:t>
            </a:r>
            <a:r>
              <a:rPr lang="en-US" sz="1200" kern="1200" dirty="0" smtClean="0">
                <a:solidFill>
                  <a:schemeClr val="tx1"/>
                </a:solidFill>
                <a:effectLst/>
                <a:latin typeface="+mn-lt"/>
                <a:ea typeface="+mn-ea"/>
                <a:cs typeface="+mn-cs"/>
              </a:rPr>
              <a:t>has varied slightly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remained mostly steady 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similar to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similar to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lower median income than the state average, and a higher median income to the national average.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$7K-$9K 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and is generally below</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a:t>
            </a:r>
            <a:r>
              <a:rPr lang="en-US" sz="1200" kern="1200" dirty="0" smtClean="0">
                <a:solidFill>
                  <a:schemeClr val="tx1"/>
                </a:solidFill>
                <a:effectLst/>
                <a:latin typeface="+mn-lt"/>
                <a:ea typeface="+mn-ea"/>
                <a:cs typeface="+mn-cs"/>
              </a:rPr>
              <a:t>county</a:t>
            </a:r>
            <a:r>
              <a:rPr lang="en-US" sz="1200" kern="1200" baseline="0" dirty="0" smtClean="0">
                <a:solidFill>
                  <a:schemeClr val="tx1"/>
                </a:solidFill>
                <a:effectLst/>
                <a:latin typeface="+mn-lt"/>
                <a:ea typeface="+mn-ea"/>
                <a:cs typeface="+mn-cs"/>
              </a:rPr>
              <a:t> varied over time</a:t>
            </a:r>
            <a:r>
              <a:rPr lang="en-US"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Elizabeth and Plainfield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assault and harassment.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-2% change indicates a decrease 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increase.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-14.1% change indicates an increasing 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 partial care, followed by self-help centers, Programs of Assertive</a:t>
            </a:r>
            <a:r>
              <a:rPr lang="en-US" sz="1200" kern="1200" baseline="0" dirty="0" smtClean="0">
                <a:solidFill>
                  <a:schemeClr val="tx1"/>
                </a:solidFill>
                <a:effectLst/>
                <a:latin typeface="+mn-lt"/>
                <a:ea typeface="+mn-ea"/>
                <a:cs typeface="+mn-cs"/>
              </a:rPr>
              <a:t> Community Treatment (PACT), and </a:t>
            </a:r>
            <a:r>
              <a:rPr lang="en-US" sz="1200" kern="1200" dirty="0" smtClean="0">
                <a:solidFill>
                  <a:schemeClr val="tx1"/>
                </a:solidFill>
                <a:effectLst/>
                <a:latin typeface="+mn-lt"/>
                <a:ea typeface="+mn-ea"/>
                <a:cs typeface="+mn-cs"/>
              </a:rPr>
              <a:t>outpatient services.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vary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Hispanic/Latino residents reported symptoms of mental health distress most frequently, followed by White, then Black/African</a:t>
            </a:r>
            <a:r>
              <a:rPr lang="en-US" sz="1200" kern="1200" baseline="0" dirty="0" smtClean="0">
                <a:solidFill>
                  <a:schemeClr val="tx1"/>
                </a:solidFill>
                <a:effectLst/>
                <a:latin typeface="+mn-lt"/>
                <a:ea typeface="+mn-ea"/>
                <a:cs typeface="+mn-cs"/>
              </a:rPr>
              <a:t> American</a:t>
            </a:r>
            <a:r>
              <a:rPr lang="en-US" sz="1200" kern="1200" dirty="0" smtClean="0">
                <a:solidFill>
                  <a:schemeClr val="tx1"/>
                </a:solidFill>
                <a:effectLst/>
                <a:latin typeface="+mn-lt"/>
                <a:ea typeface="+mn-ea"/>
                <a:cs typeface="+mn-cs"/>
              </a:rPr>
              <a:t> 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White residents reported diagnosed depression most frequently, followed by Hispanic/Latino, then Black</a:t>
            </a:r>
            <a:r>
              <a:rPr lang="en-US" sz="1200" kern="1200" baseline="0" dirty="0" smtClean="0">
                <a:solidFill>
                  <a:schemeClr val="tx1"/>
                </a:solidFill>
                <a:effectLst/>
                <a:latin typeface="+mn-lt"/>
                <a:ea typeface="+mn-ea"/>
                <a:cs typeface="+mn-cs"/>
              </a:rPr>
              <a:t>/African American</a:t>
            </a:r>
            <a:r>
              <a:rPr lang="en-US" sz="1200" kern="1200" dirty="0" smtClean="0">
                <a:solidFill>
                  <a:schemeClr val="tx1"/>
                </a:solidFill>
                <a:effectLst/>
                <a:latin typeface="+mn-lt"/>
                <a:ea typeface="+mn-ea"/>
                <a:cs typeface="+mn-cs"/>
              </a:rPr>
              <a:t> residents.</a:t>
            </a:r>
          </a:p>
          <a:p>
            <a:pPr lvl="0"/>
            <a:r>
              <a:rPr lang="en-US" sz="1200" kern="1200" dirty="0" smtClean="0">
                <a:solidFill>
                  <a:schemeClr val="tx1"/>
                </a:solidFill>
                <a:effectLst/>
                <a:latin typeface="+mn-lt"/>
                <a:ea typeface="+mn-ea"/>
                <a:cs typeface="+mn-cs"/>
              </a:rPr>
              <a:t>Diagnosed depression was reported by Women at a higher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5th highest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t>
            </a:r>
            <a:r>
              <a:rPr lang="en-US" sz="1200" kern="1200" dirty="0" smtClean="0">
                <a:solidFill>
                  <a:schemeClr val="tx1"/>
                </a:solidFill>
                <a:effectLst/>
                <a:latin typeface="+mn-lt"/>
                <a:ea typeface="+mn-ea"/>
                <a:cs typeface="+mn-cs"/>
              </a:rPr>
              <a:t>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223">
              <a:defRPr/>
            </a:pPr>
            <a:r>
              <a:rPr lang="en-US" dirty="0" smtClean="0"/>
              <a:t>These lists of supports were identified by searching for providers who work with residents of this county. Many supports are available state-wide. Did not include individual counselors. Is not an exhaustive list. </a:t>
            </a:r>
          </a:p>
          <a:p>
            <a:pPr defTabSz="921223">
              <a:defRPr/>
            </a:pPr>
            <a:endParaRPr lang="en-US" b="1" dirty="0" smtClean="0"/>
          </a:p>
          <a:p>
            <a:pPr defTabSz="921223">
              <a:defRPr/>
            </a:pPr>
            <a:r>
              <a:rPr lang="en-US" b="1" dirty="0" smtClean="0"/>
              <a:t>Source</a:t>
            </a:r>
            <a:r>
              <a:rPr lang="en-US" dirty="0" smtClean="0"/>
              <a:t>: </a:t>
            </a:r>
          </a:p>
          <a:p>
            <a:pPr defTabSz="921223">
              <a:defRPr/>
            </a:pPr>
            <a:r>
              <a:rPr lang="en-US" dirty="0" smtClean="0"/>
              <a:t>16.1. </a:t>
            </a:r>
            <a:r>
              <a:rPr lang="en-US" dirty="0" smtClean="0">
                <a:hlinkClick r:id="rId3"/>
              </a:rPr>
              <a:t>https://www.Unionresourcenet.org/community-services/family-support-services/</a:t>
            </a:r>
            <a:r>
              <a:rPr lang="en-US" dirty="0" smtClean="0"/>
              <a:t> </a:t>
            </a:r>
          </a:p>
          <a:p>
            <a:pPr defTabSz="921223">
              <a:defRPr/>
            </a:pPr>
            <a:r>
              <a:rPr lang="en-US" dirty="0" smtClean="0"/>
              <a:t>16.2. </a:t>
            </a:r>
            <a:r>
              <a:rPr lang="en-US" dirty="0" smtClean="0">
                <a:hlinkClick r:id="rId4"/>
              </a:rPr>
              <a:t>https://www.probononj.org/ProviderDirectory.aspx</a:t>
            </a:r>
            <a:endParaRPr lang="en-US" dirty="0" smtClean="0"/>
          </a:p>
          <a:p>
            <a:endParaRPr lang="en-US" b="1" dirty="0" smtClean="0"/>
          </a:p>
          <a:p>
            <a:r>
              <a:rPr lang="en-US" b="1" dirty="0" smtClean="0"/>
              <a:t>Municipality data available? </a:t>
            </a:r>
            <a:r>
              <a:rPr lang="en-US" dirty="0" smtClean="0"/>
              <a:t>No.</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8.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1.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itle 1">
            <a:extLst>
              <a:ext uri="{FF2B5EF4-FFF2-40B4-BE49-F238E27FC236}">
                <a16:creationId xmlns:a16="http://schemas.microsoft.com/office/drawing/2014/main" id="{B174D015-0C4B-4048-9105-5C80F75BB3C9}"/>
              </a:ext>
            </a:extLst>
          </p:cNvPr>
          <p:cNvSpPr txBox="1">
            <a:spLocks/>
          </p:cNvSpPr>
          <p:nvPr userDrawn="1"/>
        </p:nvSpPr>
        <p:spPr>
          <a:xfrm>
            <a:off x="-67911" y="4724400"/>
            <a:ext cx="3246120" cy="2131476"/>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Union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a:extLst>
              <a:ext uri="{FF2B5EF4-FFF2-40B4-BE49-F238E27FC236}">
                <a16:creationId xmlns:a16="http://schemas.microsoft.com/office/drawing/2014/main" id="{7F093352-E374-41CD-8D8B-FD909B4929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8" name="TextBox 14">
            <a:extLst>
              <a:ext uri="{FF2B5EF4-FFF2-40B4-BE49-F238E27FC236}">
                <a16:creationId xmlns:a16="http://schemas.microsoft.com/office/drawing/2014/main" id="{77BAE15F-4EA8-405B-B845-DC8296DCB58F}"/>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pic>
        <p:nvPicPr>
          <p:cNvPr id="7" name="Picture 6">
            <a:extLst>
              <a:ext uri="{FF2B5EF4-FFF2-40B4-BE49-F238E27FC236}">
                <a16:creationId xmlns:a16="http://schemas.microsoft.com/office/drawing/2014/main" id="{7F093352-E374-41CD-8D8B-FD909B4929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8" name="TextBox 14">
            <a:extLst>
              <a:ext uri="{FF2B5EF4-FFF2-40B4-BE49-F238E27FC236}">
                <a16:creationId xmlns:a16="http://schemas.microsoft.com/office/drawing/2014/main" id="{77BAE15F-4EA8-405B-B845-DC8296DCB58F}"/>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a:extLst>
              <a:ext uri="{FF2B5EF4-FFF2-40B4-BE49-F238E27FC236}">
                <a16:creationId xmlns:a16="http://schemas.microsoft.com/office/drawing/2014/main" id="{7F093352-E374-41CD-8D8B-FD909B4929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8" name="TextBox 14">
            <a:extLst>
              <a:ext uri="{FF2B5EF4-FFF2-40B4-BE49-F238E27FC236}">
                <a16:creationId xmlns:a16="http://schemas.microsoft.com/office/drawing/2014/main" id="{77BAE15F-4EA8-405B-B845-DC8296DCB58F}"/>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a:extLst>
              <a:ext uri="{FF2B5EF4-FFF2-40B4-BE49-F238E27FC236}">
                <a16:creationId xmlns:a16="http://schemas.microsoft.com/office/drawing/2014/main" id="{7F093352-E374-41CD-8D8B-FD909B4929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8" name="TextBox 14">
            <a:extLst>
              <a:ext uri="{FF2B5EF4-FFF2-40B4-BE49-F238E27FC236}">
                <a16:creationId xmlns:a16="http://schemas.microsoft.com/office/drawing/2014/main" id="{77BAE15F-4EA8-405B-B845-DC8296DCB58F}"/>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a:extLst>
              <a:ext uri="{FF2B5EF4-FFF2-40B4-BE49-F238E27FC236}">
                <a16:creationId xmlns:a16="http://schemas.microsoft.com/office/drawing/2014/main" id="{7F093352-E374-41CD-8D8B-FD909B4929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8" name="TextBox 14">
            <a:extLst>
              <a:ext uri="{FF2B5EF4-FFF2-40B4-BE49-F238E27FC236}">
                <a16:creationId xmlns:a16="http://schemas.microsoft.com/office/drawing/2014/main" id="{77BAE15F-4EA8-405B-B845-DC8296DCB58F}"/>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pic>
        <p:nvPicPr>
          <p:cNvPr id="6" name="Picture 5">
            <a:extLst>
              <a:ext uri="{FF2B5EF4-FFF2-40B4-BE49-F238E27FC236}">
                <a16:creationId xmlns:a16="http://schemas.microsoft.com/office/drawing/2014/main" id="{7F093352-E374-41CD-8D8B-FD909B4929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7" name="TextBox 14">
            <a:extLst>
              <a:ext uri="{FF2B5EF4-FFF2-40B4-BE49-F238E27FC236}">
                <a16:creationId xmlns:a16="http://schemas.microsoft.com/office/drawing/2014/main" id="{77BAE15F-4EA8-405B-B845-DC8296DCB58F}"/>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3">
            <a:extLst>
              <a:ext uri="{FF2B5EF4-FFF2-40B4-BE49-F238E27FC236}">
                <a16:creationId xmlns:a16="http://schemas.microsoft.com/office/drawing/2014/main" id="{7F093352-E374-41CD-8D8B-FD909B4929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6" name="TextBox 14">
            <a:extLst>
              <a:ext uri="{FF2B5EF4-FFF2-40B4-BE49-F238E27FC236}">
                <a16:creationId xmlns:a16="http://schemas.microsoft.com/office/drawing/2014/main" id="{77BAE15F-4EA8-405B-B845-DC8296DCB58F}"/>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3">
            <a:extLst>
              <a:ext uri="{FF2B5EF4-FFF2-40B4-BE49-F238E27FC236}">
                <a16:creationId xmlns:a16="http://schemas.microsoft.com/office/drawing/2014/main" id="{7F093352-E374-41CD-8D8B-FD909B4929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6" name="TextBox 14">
            <a:extLst>
              <a:ext uri="{FF2B5EF4-FFF2-40B4-BE49-F238E27FC236}">
                <a16:creationId xmlns:a16="http://schemas.microsoft.com/office/drawing/2014/main" id="{77BAE15F-4EA8-405B-B845-DC8296DCB58F}"/>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a:extLst>
              <a:ext uri="{FF2B5EF4-FFF2-40B4-BE49-F238E27FC236}">
                <a16:creationId xmlns:a16="http://schemas.microsoft.com/office/drawing/2014/main" id="{7F093352-E374-41CD-8D8B-FD909B4929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17" y="76200"/>
            <a:ext cx="482958" cy="914400"/>
          </a:xfrm>
          <a:prstGeom prst="rect">
            <a:avLst/>
          </a:prstGeom>
        </p:spPr>
      </p:pic>
      <p:sp>
        <p:nvSpPr>
          <p:cNvPr id="10" name="TextBox 14">
            <a:extLst>
              <a:ext uri="{FF2B5EF4-FFF2-40B4-BE49-F238E27FC236}">
                <a16:creationId xmlns:a16="http://schemas.microsoft.com/office/drawing/2014/main" id="{77BAE15F-4EA8-405B-B845-DC8296DCB58F}"/>
              </a:ext>
            </a:extLst>
          </p:cNvPr>
          <p:cNvSpPr txBox="1"/>
          <p:nvPr userDrawn="1"/>
        </p:nvSpPr>
        <p:spPr>
          <a:xfrm>
            <a:off x="675932" y="41646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2154" y="895097"/>
            <a:ext cx="847224" cy="1604076"/>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62510" y="4379386"/>
            <a:ext cx="847224" cy="1604076"/>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7" name="Picture 6">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1443" y="381761"/>
            <a:ext cx="847224" cy="1604076"/>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3580" y="429434"/>
            <a:ext cx="847224" cy="1604076"/>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39568" y="2617598"/>
            <a:ext cx="847224" cy="1604076"/>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6856" y="505634"/>
            <a:ext cx="847224" cy="1604076"/>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1DF17F24-0AF3-4566-85E4-251BB34C79F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6348" y="366938"/>
            <a:ext cx="784276" cy="1484895"/>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14910" y="4849033"/>
            <a:ext cx="847224" cy="1604076"/>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2705" y="4711278"/>
            <a:ext cx="847224" cy="1604076"/>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1DF17F24-0AF3-4566-85E4-251BB34C79F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49869" y="353234"/>
            <a:ext cx="847224" cy="1604076"/>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26214" y="297459"/>
            <a:ext cx="761841" cy="1442418"/>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89052" y="330238"/>
            <a:ext cx="847224" cy="1604076"/>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36199" y="704735"/>
            <a:ext cx="847224" cy="1604076"/>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31038" y="389826"/>
            <a:ext cx="847224" cy="1604076"/>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69488" y="328143"/>
            <a:ext cx="847224" cy="1604076"/>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a:extLst>
              <a:ext uri="{FF2B5EF4-FFF2-40B4-BE49-F238E27FC236}">
                <a16:creationId xmlns:a16="http://schemas.microsoft.com/office/drawing/2014/main" id="{1DF17F24-0AF3-4566-85E4-251BB34C79F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2154" y="895097"/>
            <a:ext cx="847224" cy="1604076"/>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17.xml"/><Relationship Id="rId7" Type="http://schemas.openxmlformats.org/officeDocument/2006/relationships/image" Target="../media/image19.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8.jpeg"/><Relationship Id="rId4" Type="http://schemas.openxmlformats.org/officeDocument/2006/relationships/notesSlide" Target="../notesSlides/notesSlide1.xml"/><Relationship Id="rId9"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0DAC4F01-94D3-47C8-9BEA-703C5E26FEA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80999" y="-671512"/>
            <a:ext cx="13385798" cy="7529512"/>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Union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6892982" y="4753058"/>
            <a:ext cx="888088" cy="1681446"/>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34934" y="146957"/>
            <a:ext cx="8708955" cy="606211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1000" y="381000"/>
            <a:ext cx="2175975" cy="4119846"/>
          </a:xfrm>
          <a:prstGeom prst="rect">
            <a:avLst/>
          </a:prstGeom>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Union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174629911"/>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Median 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507297420"/>
              </p:ext>
            </p:extLst>
          </p:nvPr>
        </p:nvGraphicFramePr>
        <p:xfrm>
          <a:off x="7543800" y="860774"/>
          <a:ext cx="4648200" cy="61496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Union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1644742649"/>
              </p:ext>
            </p:extLst>
          </p:nvPr>
        </p:nvGraphicFramePr>
        <p:xfrm>
          <a:off x="3214943" y="734876"/>
          <a:ext cx="3944287" cy="6043656"/>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870645">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92641640"/>
              </p:ext>
            </p:extLst>
          </p:nvPr>
        </p:nvGraphicFramePr>
        <p:xfrm>
          <a:off x="7010400" y="1083150"/>
          <a:ext cx="5181600" cy="59272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20020326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4104578156"/>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Three municipalities were selected to illustrate how diversity ranges within the county</a:t>
            </a:r>
          </a:p>
          <a:p>
            <a:pPr algn="just"/>
            <a:r>
              <a:rPr lang="en-US" sz="1000" dirty="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2978806305"/>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258177346"/>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64321563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smtClean="0">
                <a:latin typeface="Franklin Gothic Book" panose="020B0503020102020204" pitchFamily="34" charset="0"/>
              </a:rPr>
              <a:t>Note: The 10 municipalities with the highest percentage of foreign born are displayed</a:t>
            </a:r>
          </a:p>
          <a:p>
            <a:r>
              <a:rPr lang="en-US" sz="1000" dirty="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658081427"/>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14604249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471158975"/>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dirty="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1462091885"/>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258567472"/>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2996739504"/>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28660094"/>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1243554594"/>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dirty="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dirty="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1761366839"/>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0625769"/>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1626053020"/>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smtClean="0">
                <a:latin typeface="Franklin Gothic Book" panose="020B0503020102020204" pitchFamily="34" charset="0"/>
              </a:rPr>
              <a:t> (up to 10 municipalities). Dashed line represents % of families in poverty across the county</a:t>
            </a:r>
          </a:p>
          <a:p>
            <a:pPr algn="just"/>
            <a:r>
              <a:rPr lang="en-US" sz="1000" dirty="0" smtClean="0">
                <a:latin typeface="Franklin Gothic Book" panose="020B0503020102020204" pitchFamily="34" charset="0"/>
              </a:rPr>
              <a:t>Projection errors may reduce the accuracy of some forecasts</a:t>
            </a:r>
          </a:p>
          <a:p>
            <a:pPr algn="just"/>
            <a:r>
              <a:rPr lang="en-US" sz="1000" dirty="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81480012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Cost of </a:t>
            </a:r>
          </a:p>
          <a:p>
            <a:pPr>
              <a:lnSpc>
                <a:spcPct val="90000"/>
              </a:lnSpc>
            </a:pPr>
            <a:r>
              <a:rPr lang="en-US" spc="-200" dirty="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558323784"/>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Cost of </a:t>
            </a:r>
          </a:p>
          <a:p>
            <a:pPr>
              <a:lnSpc>
                <a:spcPct val="90000"/>
              </a:lnSpc>
            </a:pPr>
            <a:r>
              <a:rPr lang="en-US" spc="-200" dirty="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304486268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56095750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251999956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smtClean="0">
                <a:latin typeface="Franklin Gothic Book"/>
              </a:rPr>
              <a:t>Note: The municipalities with the lowest median income are displayed (up to 10 municipalities). </a:t>
            </a:r>
          </a:p>
          <a:p>
            <a:pPr algn="just"/>
            <a:r>
              <a:rPr lang="en-US" sz="1000" dirty="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2945834710"/>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403954632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dirty="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783131272"/>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665570619"/>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dirty="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26079410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675805075"/>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73986459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266050480"/>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4126227"/>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064366238"/>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351057774"/>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5479" y="6005811"/>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42241" y="6005812"/>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3533670699"/>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dirty="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dirty="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99030339"/>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dirty="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875869420"/>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388254030"/>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772586210"/>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94695832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728810014"/>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64605866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57867828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973513231"/>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3691828488"/>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dirty="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3297463918"/>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509969431"/>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2677482278"/>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1821753088"/>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424430943"/>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3572137660"/>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646677476"/>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800882925"/>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4220561390"/>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16115551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2772170607"/>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3385761055"/>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99124630"/>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NJGUNStat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601115400"/>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2197969265"/>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62423852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611924362"/>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dirty="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1766806850"/>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dirty="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3189612681"/>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082112309"/>
              </p:ext>
            </p:extLst>
          </p:nvPr>
        </p:nvGraphicFramePr>
        <p:xfrm>
          <a:off x="3581400" y="685801"/>
          <a:ext cx="8158625" cy="57150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4250847511"/>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883782189"/>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5301254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3642105657"/>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1760194196"/>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42912713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696614643"/>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341695763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317306411"/>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305844882"/>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173696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dirty="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dirty="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1057240418"/>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107389276"/>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1968364163"/>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50532558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dirty="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3365766635"/>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19584379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50D340-168B-4F55-B349-96AE906ED07C}"/>
              </a:ext>
            </a:extLst>
          </p:cNvPr>
          <p:cNvSpPr/>
          <p:nvPr/>
        </p:nvSpPr>
        <p:spPr>
          <a:xfrm>
            <a:off x="3474720" y="521110"/>
            <a:ext cx="3987964" cy="5889522"/>
          </a:xfrm>
          <a:prstGeom prst="rect">
            <a:avLst/>
          </a:prstGeom>
        </p:spPr>
        <p:txBody>
          <a:bodyPr wrap="square"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Source: Unionresourcenet.org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rPr>
              <a:t>CASA of Union County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CCCC of Union County, Inc.</a:t>
            </a:r>
            <a:r>
              <a:rPr kumimoji="0" lang="en-US" sz="1400" b="0" i="0" u="none" strike="noStrike" kern="1200" cap="none" spc="-20" normalizeH="0" baseline="0" noProof="0" dirty="0">
                <a:ln>
                  <a:noFill/>
                </a:ln>
                <a:solidFill>
                  <a:prstClr val="black"/>
                </a:solidFill>
                <a:effectLst/>
                <a:uLnTx/>
                <a:uFillTx/>
                <a:latin typeface="Franklin Gothic Medium"/>
                <a:ea typeface="+mn-ea"/>
                <a:cs typeface="+mn-cs"/>
              </a:rPr>
              <a:t> </a:t>
            </a: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[Childcare]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CarePlus NJ</a:t>
            </a:r>
            <a:r>
              <a:rPr kumimoji="0" lang="en-US" sz="1200" b="0" i="0" u="none" strike="noStrike" kern="1200" cap="none" spc="0" normalizeH="0" baseline="0" noProof="0" dirty="0">
                <a:ln>
                  <a:noFill/>
                </a:ln>
                <a:solidFill>
                  <a:prstClr val="black"/>
                </a:solidFill>
                <a:effectLst/>
                <a:uLnTx/>
                <a:uFillTx/>
                <a:latin typeface="Franklin Gothic Medium"/>
                <a:ea typeface="+mn-ea"/>
                <a:cs typeface="+mn-cs"/>
              </a:rPr>
              <a:t> </a:t>
            </a: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[Wraparound and kinship legal guardianship services to non-DCP&amp;P involved relative caregivers]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rPr>
              <a:t>The Arc</a:t>
            </a:r>
            <a:r>
              <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rPr>
              <a:t>[Developmental Disabilities]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rPr>
              <a:t>Boggs Center</a:t>
            </a:r>
            <a:r>
              <a:rPr kumimoji="0" lang="en-US" sz="12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rPr>
              <a:t>[Developmental Disabilities]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rPr>
              <a:t>Family Crisis Intervention Unit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Family &amp; Children’s Services </a:t>
            </a:r>
            <a:endPar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Jefferson Park Ministries, Village,  Plainfield and Bayway Family Success Centers</a:t>
            </a:r>
            <a:endParaRPr kumimoji="0" lang="en-US" sz="1800" b="0" i="0" u="none" strike="noStrike" kern="1200" cap="none" spc="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2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NJ Kinship Legal Guardian Resource Center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2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NJ Adoption Resource Clearing House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070C8509-80A0-4964-8BCF-BB574738EFF6}"/>
              </a:ext>
            </a:extLst>
          </p:cNvPr>
          <p:cNvSpPr/>
          <p:nvPr/>
        </p:nvSpPr>
        <p:spPr>
          <a:xfrm>
            <a:off x="8001000" y="602717"/>
            <a:ext cx="3886200" cy="5577840"/>
          </a:xfrm>
          <a:prstGeom prst="rect">
            <a:avLst/>
          </a:prstGeom>
        </p:spPr>
        <p:txBody>
          <a:bodyPr wrap="square"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rPr>
              <a:t>General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Central Jersey Legal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Legal Services of NJ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ACLU of New Jersey </a:t>
            </a:r>
            <a:endParaRPr kumimoji="0" lang="en-US" sz="1600" b="0" i="0" u="none" strike="noStrike" kern="1200" cap="none" spc="-2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Legal Services of NJ</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Immigration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AFSC Immigrant Rights 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Centro Comunitario CEUS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Disability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Disability Rights NJ</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rPr>
              <a:t>Education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Education Law Center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Military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Military Legal Assistance 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rPr>
              <a:t>LGBTQ</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Union County Pride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rPr>
              <a:t>Children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Unchained at Last</a:t>
            </a:r>
            <a:r>
              <a:rPr kumimoji="0" lang="en-US" sz="1200" b="0" i="0" u="none" strike="noStrike" kern="1200" cap="none" spc="0" normalizeH="0" baseline="0" noProof="0" dirty="0">
                <a:ln>
                  <a:noFill/>
                </a:ln>
                <a:solidFill>
                  <a:prstClr val="black"/>
                </a:solidFill>
                <a:effectLst/>
                <a:uLnTx/>
                <a:uFillTx/>
                <a:latin typeface="Franklin Gothic Medium"/>
                <a:ea typeface="+mn-ea"/>
                <a:cs typeface="+mn-cs"/>
              </a:rPr>
              <a:t> </a:t>
            </a: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[Child Marriage]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C00000"/>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0000"/>
                </a:solidFill>
                <a:effectLst/>
                <a:uLnTx/>
                <a:uFillTx/>
                <a:latin typeface="Franklin Gothic Medium"/>
                <a:ea typeface="+mn-ea"/>
                <a:cs typeface="+mn-cs"/>
              </a:rPr>
              <a:t>Intimate Partner Violence</a:t>
            </a:r>
            <a:endParaRPr kumimoji="0" lang="en-US" sz="1800" b="0" i="0" u="none" strike="noStrike" kern="1200" cap="none" spc="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YWCA of Union County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Unchained At Last</a:t>
            </a:r>
            <a:r>
              <a:rPr kumimoji="0" lang="en-US" sz="1600" b="0" i="0" u="none" strike="noStrike" kern="1200" cap="none" spc="-20" normalizeH="0" baseline="0" noProof="0" dirty="0">
                <a:ln>
                  <a:noFill/>
                </a:ln>
                <a:solidFill>
                  <a:prstClr val="black"/>
                </a:solidFill>
                <a:effectLst/>
                <a:uLnTx/>
                <a:uFillTx/>
                <a:latin typeface="Calibri" panose="020F0502020204030204"/>
                <a:ea typeface="+mn-lt"/>
                <a:cs typeface="Calibri" panose="020F0502020204030204"/>
              </a:rPr>
              <a:t> </a:t>
            </a: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Project Protect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20" normalizeH="0" baseline="0" noProof="0" dirty="0">
                <a:ln>
                  <a:noFill/>
                </a:ln>
                <a:solidFill>
                  <a:prstClr val="black"/>
                </a:solidFill>
                <a:effectLst/>
                <a:uLnTx/>
                <a:uFillTx/>
                <a:latin typeface="Franklin Gothic Medium"/>
                <a:ea typeface="+mn-ea"/>
                <a:cs typeface="+mn-cs"/>
              </a:rPr>
              <a:t>  </a:t>
            </a: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Manavi </a:t>
            </a:r>
            <a:endParaRPr kumimoji="0" lang="en-US" sz="1600" b="0" i="0" u="none" strike="noStrike" kern="1200" cap="none" spc="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Franklin Gothic Medium"/>
                <a:ea typeface="+mn-ea"/>
                <a:cs typeface="+mn-cs"/>
              </a:rPr>
              <a:t>  Partners for Women &amp; Justice</a:t>
            </a:r>
            <a:endParaRPr kumimoji="0" lang="en-US" sz="1600" b="0" i="0" u="none" strike="noStrike" kern="1200" cap="none" spc="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20" normalizeH="0" baseline="0" noProof="0" dirty="0">
              <a:ln>
                <a:noFill/>
              </a:ln>
              <a:solidFill>
                <a:srgbClr val="000000"/>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C00000"/>
              </a:solidFill>
              <a:effectLst/>
              <a:uLnTx/>
              <a:uFillTx/>
              <a:latin typeface="Franklin Gothic Medium" panose="020B0603020102020204" pitchFamily="34" charset="0"/>
              <a:ea typeface="+mn-ea"/>
              <a:cs typeface="+mn-cs"/>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ea303234371a889f3578&quot;,&quot;SmartGridHorizontal&quot;:0,&quot;LinkedExcelSources&quot;:{&quot;5fe23fb73839382b0c757267&quot;:&quot;{{Desktop}}\\Workbooks (Engage Attached)\\Union_County_1-21-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22077</TotalTime>
  <Words>9578</Words>
  <Application>Microsoft Office PowerPoint</Application>
  <PresentationFormat>Widescreen</PresentationFormat>
  <Paragraphs>825</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1452</cp:revision>
  <dcterms:created xsi:type="dcterms:W3CDTF">2006-08-16T00:00:00Z</dcterms:created>
  <dcterms:modified xsi:type="dcterms:W3CDTF">2021-02-15T21:40:01Z</dcterms:modified>
</cp:coreProperties>
</file>