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4422" autoAdjust="0"/>
  </p:normalViewPr>
  <p:slideViewPr>
    <p:cSldViewPr>
      <p:cViewPr varScale="1">
        <p:scale>
          <a:sx n="72" d="100"/>
          <a:sy n="72" d="100"/>
        </p:scale>
        <p:origin x="984" y="149"/>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Sussex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Sussex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Overview'!$A$8,'0. Overview'!$A$29,'0. Overview'!$A$48,'0. Overview'!$A$73,'0. Overview'!$A$103,'0. Overview'!$A$133,'0. Overview'!$A$148,'0. Overview'!$A$164,'0. Overview'!$A$179,'0. Overview'!$A$210)</c:f>
              <c:strCache>
                <c:ptCount val="10"/>
                <c:pt idx="0">
                  <c:v>Sussex</c:v>
                </c:pt>
                <c:pt idx="1">
                  <c:v>Sussex </c:v>
                </c:pt>
                <c:pt idx="2">
                  <c:v>Sussex</c:v>
                </c:pt>
                <c:pt idx="3">
                  <c:v>Sussex</c:v>
                </c:pt>
                <c:pt idx="4">
                  <c:v>Sussex</c:v>
                </c:pt>
                <c:pt idx="5">
                  <c:v>Sussex</c:v>
                </c:pt>
                <c:pt idx="6">
                  <c:v>Sussex</c:v>
                </c:pt>
                <c:pt idx="7">
                  <c:v>Sussex </c:v>
                </c:pt>
                <c:pt idx="8">
                  <c:v>Sussex </c:v>
                </c:pt>
                <c:pt idx="9">
                  <c:v>Sussex</c:v>
                </c:pt>
              </c:strCache>
            </c:strRef>
          </c:cat>
          <c:val>
            <c:numRef>
              <c:f>('0. Overview'!$C$8,'0. Overview'!$C$29,'0. Overview'!$C$48,'0. Overview'!$C$73,'0. Overview'!$C$103,'0. Overview'!$C$133,'0. Overview'!$C$148,'0. Overview'!$C$164,'0. Overview'!$C$179,'0. Overview'!$C$210)</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E3EA-4F80-8927-9FA6EB8ADECE}"/>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Overview'!$A$8,'0. Overview'!$A$29,'0. Overview'!$A$48,'0. Overview'!$A$73,'0. Overview'!$A$103,'0. Overview'!$A$133,'0. Overview'!$A$148,'0. Overview'!$A$164,'0. Overview'!$A$179,'0. Overview'!$A$210)</c:f>
              <c:strCache>
                <c:ptCount val="10"/>
                <c:pt idx="0">
                  <c:v>Sussex</c:v>
                </c:pt>
                <c:pt idx="1">
                  <c:v>Sussex </c:v>
                </c:pt>
                <c:pt idx="2">
                  <c:v>Sussex</c:v>
                </c:pt>
                <c:pt idx="3">
                  <c:v>Sussex</c:v>
                </c:pt>
                <c:pt idx="4">
                  <c:v>Sussex</c:v>
                </c:pt>
                <c:pt idx="5">
                  <c:v>Sussex</c:v>
                </c:pt>
                <c:pt idx="6">
                  <c:v>Sussex</c:v>
                </c:pt>
                <c:pt idx="7">
                  <c:v>Sussex </c:v>
                </c:pt>
                <c:pt idx="8">
                  <c:v>Sussex </c:v>
                </c:pt>
                <c:pt idx="9">
                  <c:v>Sussex</c:v>
                </c:pt>
              </c:strCache>
            </c:strRef>
          </c:cat>
          <c:val>
            <c:numRef>
              <c:f>('0. Overview'!$D$8,'0. Overview'!$D$29,'0. Overview'!$D$48,'0. Overview'!$D$73,'0. Overview'!$D$103,'0. Overview'!$D$133,'0. Overview'!$D$148,'0. Overview'!$D$164,'0. Overview'!$D$179,'0. Overview'!$D$210)</c:f>
              <c:numCache>
                <c:formatCode>General</c:formatCode>
                <c:ptCount val="10"/>
                <c:pt idx="0">
                  <c:v>15.875</c:v>
                </c:pt>
                <c:pt idx="1">
                  <c:v>16.875</c:v>
                </c:pt>
                <c:pt idx="2">
                  <c:v>19.875</c:v>
                </c:pt>
                <c:pt idx="3">
                  <c:v>16.875</c:v>
                </c:pt>
                <c:pt idx="4">
                  <c:v>8.875</c:v>
                </c:pt>
                <c:pt idx="5">
                  <c:v>0.875</c:v>
                </c:pt>
                <c:pt idx="6">
                  <c:v>7.875</c:v>
                </c:pt>
                <c:pt idx="7">
                  <c:v>13.875</c:v>
                </c:pt>
                <c:pt idx="8">
                  <c:v>18.875</c:v>
                </c:pt>
                <c:pt idx="9">
                  <c:v>11.875</c:v>
                </c:pt>
              </c:numCache>
            </c:numRef>
          </c:val>
          <c:extLst>
            <c:ext xmlns:c16="http://schemas.microsoft.com/office/drawing/2014/chart" uri="{C3380CC4-5D6E-409C-BE32-E72D297353CC}">
              <c16:uniqueId val="{00000001-E3EA-4F80-8927-9FA6EB8ADECE}"/>
            </c:ext>
          </c:extLst>
        </c:ser>
        <c:ser>
          <c:idx val="3"/>
          <c:order val="2"/>
          <c:spPr>
            <a:solidFill>
              <a:schemeClr val="bg1">
                <a:lumMod val="65000"/>
              </a:schemeClr>
            </a:solidFill>
            <a:ln>
              <a:solidFill>
                <a:schemeClr val="tx1">
                  <a:lumMod val="95000"/>
                  <a:lumOff val="5000"/>
                </a:schemeClr>
              </a:solidFill>
            </a:ln>
            <a:effectLst/>
          </c:spPr>
          <c:invertIfNegative val="0"/>
          <c:cat>
            <c:strRef>
              <c:f>('0. Overview'!$A$8,'0. Overview'!$A$29,'0. Overview'!$A$48,'0. Overview'!$A$73,'0. Overview'!$A$103,'0. Overview'!$A$133,'0. Overview'!$A$148,'0. Overview'!$A$164,'0. Overview'!$A$179,'0. Overview'!$A$210)</c:f>
              <c:strCache>
                <c:ptCount val="10"/>
                <c:pt idx="0">
                  <c:v>Sussex</c:v>
                </c:pt>
                <c:pt idx="1">
                  <c:v>Sussex </c:v>
                </c:pt>
                <c:pt idx="2">
                  <c:v>Sussex</c:v>
                </c:pt>
                <c:pt idx="3">
                  <c:v>Sussex</c:v>
                </c:pt>
                <c:pt idx="4">
                  <c:v>Sussex</c:v>
                </c:pt>
                <c:pt idx="5">
                  <c:v>Sussex</c:v>
                </c:pt>
                <c:pt idx="6">
                  <c:v>Sussex</c:v>
                </c:pt>
                <c:pt idx="7">
                  <c:v>Sussex </c:v>
                </c:pt>
                <c:pt idx="8">
                  <c:v>Sussex </c:v>
                </c:pt>
                <c:pt idx="9">
                  <c:v>Sussex</c:v>
                </c:pt>
              </c:strCache>
            </c:strRef>
          </c:cat>
          <c:val>
            <c:numRef>
              <c:f>('0. Overview'!$E$8,'0. Overview'!$E$29,'0. Overview'!$E$48,'0. Overview'!$E$73,'0. Overview'!$E$103,'0. Overview'!$E$133,'0. Overview'!$E$148,'0. Overview'!$E$164,'0. Overview'!$E$179,'0. Overview'!$E$210)</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E3EA-4F80-8927-9FA6EB8ADECE}"/>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9288114329728821E-2"/>
          <c:y val="4.0144372227891488E-2"/>
          <c:w val="0.94630512372883047"/>
          <c:h val="0.95093465616591044"/>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Overview'!$A$231,'0. Overview'!$A$252,'0. Overview'!$A$275,'0. Overview'!$A$305,'0. Overview'!$A$324,'0. Overview'!$A$356,'0. Overview'!$A$365,'0. Overview'!$A$390,'0. Overview'!$A$408)</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('0. Overview'!$C$231,'0. Overview'!$C$252,'0. Overview'!$C$275,'0. Overview'!$C$305,'0. Overview'!$C$324,'0. Overview'!$C$356,'0. Overview'!$C$365,'0. Overview'!$C$390,'0. Overview'!$C$408)</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757C-4DF5-9E96-242F21D25086}"/>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Overview'!$A$231,'0. Overview'!$A$252,'0. Overview'!$A$275,'0. Overview'!$A$305,'0. Overview'!$A$324,'0. Overview'!$A$356,'0. Overview'!$A$365,'0. Overview'!$A$390,'0. Overview'!$A$408)</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('0. Overview'!$D$231,'0. Overview'!$D$252,'0. Overview'!$D$275,'0. Overview'!$D$305,'0. Overview'!$D$324,'0. Overview'!$D$356,'0. Overview'!$D$365,'0. Overview'!$D$390,'0. Overview'!$D$408)</c:f>
              <c:numCache>
                <c:formatCode>General</c:formatCode>
                <c:ptCount val="9"/>
                <c:pt idx="0">
                  <c:v>17.875</c:v>
                </c:pt>
                <c:pt idx="1">
                  <c:v>18.875</c:v>
                </c:pt>
                <c:pt idx="2">
                  <c:v>17.875</c:v>
                </c:pt>
                <c:pt idx="3">
                  <c:v>9.875</c:v>
                </c:pt>
                <c:pt idx="4">
                  <c:v>13.875</c:v>
                </c:pt>
                <c:pt idx="5">
                  <c:v>3.875</c:v>
                </c:pt>
                <c:pt idx="6">
                  <c:v>16.875</c:v>
                </c:pt>
                <c:pt idx="7">
                  <c:v>15.875</c:v>
                </c:pt>
                <c:pt idx="8">
                  <c:v>19.875</c:v>
                </c:pt>
              </c:numCache>
            </c:numRef>
          </c:val>
          <c:extLst>
            <c:ext xmlns:c16="http://schemas.microsoft.com/office/drawing/2014/chart" uri="{C3380CC4-5D6E-409C-BE32-E72D297353CC}">
              <c16:uniqueId val="{00000001-757C-4DF5-9E96-242F21D25086}"/>
            </c:ext>
          </c:extLst>
        </c:ser>
        <c:ser>
          <c:idx val="3"/>
          <c:order val="2"/>
          <c:spPr>
            <a:solidFill>
              <a:schemeClr val="bg2">
                <a:lumMod val="75000"/>
              </a:schemeClr>
            </a:solidFill>
            <a:ln>
              <a:solidFill>
                <a:schemeClr val="tx1"/>
              </a:solidFill>
            </a:ln>
            <a:effectLst/>
          </c:spPr>
          <c:invertIfNegative val="0"/>
          <c:cat>
            <c:strRef>
              <c:f>('0. Overview'!$A$231,'0. Overview'!$A$252,'0. Overview'!$A$275,'0. Overview'!$A$305,'0. Overview'!$A$324,'0. Overview'!$A$356,'0. Overview'!$A$365,'0. Overview'!$A$390,'0. Overview'!$A$408)</c:f>
              <c:strCache>
                <c:ptCount val="9"/>
                <c:pt idx="0">
                  <c:v>Sussex</c:v>
                </c:pt>
                <c:pt idx="1">
                  <c:v>Sussex</c:v>
                </c:pt>
                <c:pt idx="2">
                  <c:v>Sussex</c:v>
                </c:pt>
                <c:pt idx="3">
                  <c:v>Sussex</c:v>
                </c:pt>
                <c:pt idx="4">
                  <c:v>Sussex</c:v>
                </c:pt>
                <c:pt idx="5">
                  <c:v>Sussex</c:v>
                </c:pt>
                <c:pt idx="6">
                  <c:v>Sussex</c:v>
                </c:pt>
                <c:pt idx="7">
                  <c:v>Sussex</c:v>
                </c:pt>
                <c:pt idx="8">
                  <c:v>Sussex</c:v>
                </c:pt>
              </c:strCache>
            </c:strRef>
          </c:cat>
          <c:val>
            <c:numRef>
              <c:f>('0. Overview'!$E$231,'0. Overview'!$E$252,'0. Overview'!$E$275,'0. Overview'!$E$305,'0. Overview'!$E$324,'0. Overview'!$E$356,'0. Overview'!$E$365,'0. Overview'!$E$390,'0. Overview'!$E$408)</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757C-4DF5-9E96-242F21D25086}"/>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Sussex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0.92500000000000004</c:v>
                </c:pt>
                <c:pt idx="1">
                  <c:v>3.4000000000000002E-2</c:v>
                </c:pt>
                <c:pt idx="2">
                  <c:v>1.7000000000000001E-2</c:v>
                </c:pt>
                <c:pt idx="3">
                  <c:v>2.1999999999999999E-2</c:v>
                </c:pt>
                <c:pt idx="5">
                  <c:v>0.107</c:v>
                </c:pt>
                <c:pt idx="6">
                  <c:v>0.105</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0.92500000000000004</c:v>
                </c:pt>
                <c:pt idx="1">
                  <c:v>0.94499999999999995</c:v>
                </c:pt>
                <c:pt idx="2">
                  <c:v>0.95099999999999996</c:v>
                </c:pt>
                <c:pt idx="3">
                  <c:v>0.94399999999999995</c:v>
                </c:pt>
                <c:pt idx="4">
                  <c:v>0.92500000000000004</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2.9000000000000001E-2</c:v>
                </c:pt>
                <c:pt idx="1">
                  <c:v>2.9000000000000001E-2</c:v>
                </c:pt>
                <c:pt idx="2">
                  <c:v>3.1E-2</c:v>
                </c:pt>
                <c:pt idx="3">
                  <c:v>3.1E-2</c:v>
                </c:pt>
                <c:pt idx="4">
                  <c:v>3.4000000000000002E-2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4.0000000000000001E-3</c:v>
                </c:pt>
                <c:pt idx="1">
                  <c:v>3.0000000000000001E-3</c:v>
                </c:pt>
                <c:pt idx="2">
                  <c:v>2E-3</c:v>
                </c:pt>
                <c:pt idx="3">
                  <c:v>5.0000000000000001E-3</c:v>
                </c:pt>
                <c:pt idx="4">
                  <c:v>1.7000000000000001E-2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4"/>
              <c:layout>
                <c:manualLayout>
                  <c:x val="-4.5664000984252086E-2"/>
                  <c:y val="2.5781248414047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3E8-414E-82F6-81D56CC91A2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2.9000000000000001E-2</c:v>
                </c:pt>
                <c:pt idx="1">
                  <c:v>2.9000000000000001E-2</c:v>
                </c:pt>
                <c:pt idx="2">
                  <c:v>2.9000000000000001E-2</c:v>
                </c:pt>
                <c:pt idx="3">
                  <c:v>2.7E-2</c:v>
                </c:pt>
                <c:pt idx="4">
                  <c:v>2.1999999999999999E-2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8.2000000000000003E-2</c:v>
                </c:pt>
                <c:pt idx="1">
                  <c:v>8.5999999999999993E-2</c:v>
                </c:pt>
                <c:pt idx="2">
                  <c:v>9.1999999999999998E-2</c:v>
                </c:pt>
                <c:pt idx="3">
                  <c:v>8.5999999999999993E-2</c:v>
                </c:pt>
                <c:pt idx="4">
                  <c:v>0.105</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49</c:v>
                </c:pt>
                <c:pt idx="1">
                  <c:v>49</c:v>
                </c:pt>
                <c:pt idx="2">
                  <c:v>50</c:v>
                </c:pt>
                <c:pt idx="3">
                  <c:v>52</c:v>
                </c:pt>
                <c:pt idx="4">
                  <c:v>52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14" formatCode="0.00">
                  <c:v>51.688280499999998</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8.1000000000000003E-2</c:v>
                </c:pt>
                <c:pt idx="1">
                  <c:v>7.0999999999999994E-2</c:v>
                </c:pt>
                <c:pt idx="2">
                  <c:v>7.9000000000000001E-2</c:v>
                </c:pt>
                <c:pt idx="3">
                  <c:v>7.8E-2</c:v>
                </c:pt>
                <c:pt idx="4">
                  <c:v>8.5999999999999993E-2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4">
                  <c:v>8.5999999999999993E-2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4031890130912266"/>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Hamburg borough</c:v>
                </c:pt>
                <c:pt idx="1">
                  <c:v>Hopatcong borough</c:v>
                </c:pt>
                <c:pt idx="2">
                  <c:v>Andover borough</c:v>
                </c:pt>
                <c:pt idx="3">
                  <c:v>Lafayette township</c:v>
                </c:pt>
                <c:pt idx="4">
                  <c:v>Byram township</c:v>
                </c:pt>
                <c:pt idx="5">
                  <c:v>Andover township</c:v>
                </c:pt>
                <c:pt idx="6">
                  <c:v>Green township</c:v>
                </c:pt>
                <c:pt idx="7">
                  <c:v>Sparta township</c:v>
                </c:pt>
                <c:pt idx="8">
                  <c:v>Newton town</c:v>
                </c:pt>
                <c:pt idx="9">
                  <c:v>Hardyston township</c:v>
                </c:pt>
              </c:strCache>
            </c:strRef>
          </c:cat>
          <c:val>
            <c:numRef>
              <c:f>Sheet1!$B$2:$B$11</c:f>
              <c:numCache>
                <c:formatCode>0.00%</c:formatCode>
                <c:ptCount val="10"/>
                <c:pt idx="0">
                  <c:v>0.153</c:v>
                </c:pt>
                <c:pt idx="1">
                  <c:v>0.113</c:v>
                </c:pt>
                <c:pt idx="2">
                  <c:v>0.11</c:v>
                </c:pt>
                <c:pt idx="3">
                  <c:v>0.105</c:v>
                </c:pt>
                <c:pt idx="4">
                  <c:v>8.6999999999999994E-2</c:v>
                </c:pt>
                <c:pt idx="5">
                  <c:v>8.5999999999999993E-2</c:v>
                </c:pt>
                <c:pt idx="6">
                  <c:v>8.5999999999999993E-2</c:v>
                </c:pt>
                <c:pt idx="7">
                  <c:v>8.5999999999999993E-2</c:v>
                </c:pt>
                <c:pt idx="8">
                  <c:v>8.4000000000000005E-2</c:v>
                </c:pt>
                <c:pt idx="9">
                  <c:v>0.08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Sussex County avg 7.9%</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Hamburg borough</c:v>
                </c:pt>
                <c:pt idx="1">
                  <c:v>Hopatcong borough</c:v>
                </c:pt>
                <c:pt idx="2">
                  <c:v>Andover borough</c:v>
                </c:pt>
                <c:pt idx="3">
                  <c:v>Lafayette township</c:v>
                </c:pt>
                <c:pt idx="4">
                  <c:v>Byram township</c:v>
                </c:pt>
                <c:pt idx="5">
                  <c:v>Andover township</c:v>
                </c:pt>
                <c:pt idx="6">
                  <c:v>Green township</c:v>
                </c:pt>
                <c:pt idx="7">
                  <c:v>Sparta township</c:v>
                </c:pt>
                <c:pt idx="8">
                  <c:v>Newton town</c:v>
                </c:pt>
                <c:pt idx="9">
                  <c:v>Hardyston township</c:v>
                </c:pt>
              </c:strCache>
            </c:strRef>
          </c:cat>
          <c:val>
            <c:numRef>
              <c:f>Sheet1!$C$2:$C$11</c:f>
              <c:numCache>
                <c:formatCode>0%</c:formatCode>
                <c:ptCount val="10"/>
                <c:pt idx="0">
                  <c:v>7.9000000000000001E-2</c:v>
                </c:pt>
                <c:pt idx="1">
                  <c:v>7.9000000000000001E-2</c:v>
                </c:pt>
                <c:pt idx="2">
                  <c:v>7.9000000000000001E-2</c:v>
                </c:pt>
                <c:pt idx="3">
                  <c:v>7.9000000000000001E-2</c:v>
                </c:pt>
                <c:pt idx="4">
                  <c:v>7.9000000000000001E-2</c:v>
                </c:pt>
                <c:pt idx="5">
                  <c:v>7.9000000000000001E-2</c:v>
                </c:pt>
                <c:pt idx="6">
                  <c:v>7.9000000000000001E-2</c:v>
                </c:pt>
                <c:pt idx="7">
                  <c:v>7.9000000000000001E-2</c:v>
                </c:pt>
                <c:pt idx="8">
                  <c:v>7.9000000000000001E-2</c:v>
                </c:pt>
                <c:pt idx="9">
                  <c:v>7.9000000000000001E-2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94000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0.90300000000000002</c:v>
                </c:pt>
                <c:pt idx="1">
                  <c:v>0.91500000000000004</c:v>
                </c:pt>
                <c:pt idx="2">
                  <c:v>0.89600000000000002</c:v>
                </c:pt>
                <c:pt idx="3">
                  <c:v>0.9</c:v>
                </c:pt>
                <c:pt idx="4">
                  <c:v>0.88400000000000001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17">
                  <c:v>0.88400000000000001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666301673228332"/>
          <c:y val="0.90152886049834302"/>
          <c:w val="0.12452743602362203"/>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5">
                  <c:v>37180</c:v>
                </c:pt>
                <c:pt idx="6">
                  <c:v>57290</c:v>
                </c:pt>
                <c:pt idx="7">
                  <c:v>65324</c:v>
                </c:pt>
                <c:pt idx="8">
                  <c:v>73090</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4">
                  <c:v>27894</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8472</c:v>
                </c:pt>
                <c:pt idx="1">
                  <c:v>9206</c:v>
                </c:pt>
                <c:pt idx="2">
                  <c:v>10216</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7.7423267000231791E-2"/>
          <c:y val="0.88694641230867255"/>
          <c:w val="0.9225767329997681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23868110236221"/>
          <c:y val="2.6953335422200752E-2"/>
          <c:w val="0.80944488188976382"/>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Sparta township</c:v>
                </c:pt>
                <c:pt idx="1">
                  <c:v>Vernon township</c:v>
                </c:pt>
                <c:pt idx="2">
                  <c:v>Hopatcong borough</c:v>
                </c:pt>
                <c:pt idx="3">
                  <c:v>Wantage township</c:v>
                </c:pt>
                <c:pt idx="4">
                  <c:v>Byram township</c:v>
                </c:pt>
                <c:pt idx="5">
                  <c:v>Hardyston township</c:v>
                </c:pt>
                <c:pt idx="6">
                  <c:v>Newton town</c:v>
                </c:pt>
                <c:pt idx="7">
                  <c:v>Frankford township</c:v>
                </c:pt>
                <c:pt idx="8">
                  <c:v>Andover township</c:v>
                </c:pt>
                <c:pt idx="9">
                  <c:v>Franklin borough</c:v>
                </c:pt>
                <c:pt idx="10">
                  <c:v>Stanhope borough</c:v>
                </c:pt>
                <c:pt idx="11">
                  <c:v>Hampton township</c:v>
                </c:pt>
                <c:pt idx="12">
                  <c:v>Montague township</c:v>
                </c:pt>
                <c:pt idx="13">
                  <c:v>Fredon township</c:v>
                </c:pt>
                <c:pt idx="14">
                  <c:v>Green township</c:v>
                </c:pt>
                <c:pt idx="15">
                  <c:v>Hamburg borough</c:v>
                </c:pt>
                <c:pt idx="16">
                  <c:v>Stillwater township</c:v>
                </c:pt>
                <c:pt idx="17">
                  <c:v>Lafayette township</c:v>
                </c:pt>
                <c:pt idx="18">
                  <c:v>Sandyston township</c:v>
                </c:pt>
                <c:pt idx="19">
                  <c:v>Ogdensburg borough</c:v>
                </c:pt>
              </c:strCache>
            </c:strRef>
          </c:cat>
          <c:val>
            <c:numRef>
              <c:f>Sheet1!$B$2:$B$21</c:f>
              <c:numCache>
                <c:formatCode>0</c:formatCode>
                <c:ptCount val="20"/>
                <c:pt idx="0">
                  <c:v>4869</c:v>
                </c:pt>
                <c:pt idx="1">
                  <c:v>4316</c:v>
                </c:pt>
                <c:pt idx="2">
                  <c:v>2598</c:v>
                </c:pt>
                <c:pt idx="3">
                  <c:v>2186</c:v>
                </c:pt>
                <c:pt idx="4">
                  <c:v>1615</c:v>
                </c:pt>
                <c:pt idx="5">
                  <c:v>1577</c:v>
                </c:pt>
                <c:pt idx="6">
                  <c:v>1386</c:v>
                </c:pt>
                <c:pt idx="7">
                  <c:v>981</c:v>
                </c:pt>
                <c:pt idx="8">
                  <c:v>964</c:v>
                </c:pt>
                <c:pt idx="9">
                  <c:v>901</c:v>
                </c:pt>
                <c:pt idx="10">
                  <c:v>894</c:v>
                </c:pt>
                <c:pt idx="11">
                  <c:v>877</c:v>
                </c:pt>
                <c:pt idx="12">
                  <c:v>786</c:v>
                </c:pt>
                <c:pt idx="13">
                  <c:v>717</c:v>
                </c:pt>
                <c:pt idx="14">
                  <c:v>699</c:v>
                </c:pt>
                <c:pt idx="15">
                  <c:v>645</c:v>
                </c:pt>
                <c:pt idx="16">
                  <c:v>525</c:v>
                </c:pt>
                <c:pt idx="17">
                  <c:v>434</c:v>
                </c:pt>
                <c:pt idx="18">
                  <c:v>389</c:v>
                </c:pt>
                <c:pt idx="19">
                  <c:v>362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0.19</c:v>
                </c:pt>
                <c:pt idx="1">
                  <c:v>0.19</c:v>
                </c:pt>
                <c:pt idx="2">
                  <c:v>0.13</c:v>
                </c:pt>
                <c:pt idx="3">
                  <c:v>0.16</c:v>
                </c:pt>
                <c:pt idx="4">
                  <c:v>0.16878351679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4">
                  <c:v>0.16878351679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91439631322776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1705</c:v>
                </c:pt>
                <c:pt idx="1">
                  <c:v>1002</c:v>
                </c:pt>
                <c:pt idx="2">
                  <c:v>1316</c:v>
                </c:pt>
                <c:pt idx="3">
                  <c:v>1197</c:v>
                </c:pt>
                <c:pt idx="4">
                  <c:v>981</c:v>
                </c:pt>
                <c:pt idx="5">
                  <c:v>1715</c:v>
                </c:pt>
                <c:pt idx="6">
                  <c:v>1220</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7">
                  <c:v>109625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90026</c:v>
                </c:pt>
                <c:pt idx="1">
                  <c:v>92818</c:v>
                </c:pt>
                <c:pt idx="2">
                  <c:v>101130</c:v>
                </c:pt>
                <c:pt idx="3">
                  <c:v>96222</c:v>
                </c:pt>
                <c:pt idx="4">
                  <c:v>99904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5" formatCode="_(&quot;$&quot;* #,##0_);_(&quot;$&quot;* \(#,##0\);_(&quot;$&quot;* &quot;-&quot;??_);_(@_)">
                  <c:v>99904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borough</c:v>
                </c:pt>
                <c:pt idx="1">
                  <c:v>Andover borough</c:v>
                </c:pt>
                <c:pt idx="2">
                  <c:v>Newton town</c:v>
                </c:pt>
                <c:pt idx="3">
                  <c:v>Franklin borough</c:v>
                </c:pt>
                <c:pt idx="4">
                  <c:v>Hamburg borough</c:v>
                </c:pt>
                <c:pt idx="5">
                  <c:v>Wantage township</c:v>
                </c:pt>
                <c:pt idx="6">
                  <c:v>Montague township</c:v>
                </c:pt>
                <c:pt idx="7">
                  <c:v>Ogdensburg borough</c:v>
                </c:pt>
                <c:pt idx="8">
                  <c:v>Hampton township</c:v>
                </c:pt>
                <c:pt idx="9">
                  <c:v>Sandyston township</c:v>
                </c:pt>
              </c:strCache>
            </c:strRef>
          </c:cat>
          <c:val>
            <c:numRef>
              <c:f>Sheet1!$B$2:$B$11</c:f>
              <c:numCache>
                <c:formatCode>_("$"* #,##0_);_("$"* \(#,##0\);_("$"* "-"??_);_(@_)</c:formatCode>
                <c:ptCount val="10"/>
                <c:pt idx="0">
                  <c:v>62757</c:v>
                </c:pt>
                <c:pt idx="1">
                  <c:v>68125</c:v>
                </c:pt>
                <c:pt idx="2">
                  <c:v>69107</c:v>
                </c:pt>
                <c:pt idx="3">
                  <c:v>76729</c:v>
                </c:pt>
                <c:pt idx="4">
                  <c:v>79957</c:v>
                </c:pt>
                <c:pt idx="5">
                  <c:v>88563</c:v>
                </c:pt>
                <c:pt idx="6">
                  <c:v>90861</c:v>
                </c:pt>
                <c:pt idx="7">
                  <c:v>92500</c:v>
                </c:pt>
                <c:pt idx="8">
                  <c:v>93066</c:v>
                </c:pt>
                <c:pt idx="9">
                  <c:v>93159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Sussex County Median $101,645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 borough</c:v>
                </c:pt>
                <c:pt idx="1">
                  <c:v>Andover borough</c:v>
                </c:pt>
                <c:pt idx="2">
                  <c:v>Newton town</c:v>
                </c:pt>
                <c:pt idx="3">
                  <c:v>Franklin borough</c:v>
                </c:pt>
                <c:pt idx="4">
                  <c:v>Hamburg borough</c:v>
                </c:pt>
                <c:pt idx="5">
                  <c:v>Wantage township</c:v>
                </c:pt>
                <c:pt idx="6">
                  <c:v>Montague township</c:v>
                </c:pt>
                <c:pt idx="7">
                  <c:v>Ogdensburg borough</c:v>
                </c:pt>
                <c:pt idx="8">
                  <c:v>Hampton township</c:v>
                </c:pt>
                <c:pt idx="9">
                  <c:v>Sandyston township</c:v>
                </c:pt>
              </c:strCache>
            </c:strRef>
          </c:cat>
          <c:val>
            <c:numRef>
              <c:f>Sheet1!$C$2:$C$11</c:f>
              <c:numCache>
                <c:formatCode>"$"#,##0</c:formatCode>
                <c:ptCount val="10"/>
                <c:pt idx="0">
                  <c:v>101645</c:v>
                </c:pt>
                <c:pt idx="1">
                  <c:v>101645</c:v>
                </c:pt>
                <c:pt idx="2">
                  <c:v>101645</c:v>
                </c:pt>
                <c:pt idx="3">
                  <c:v>101645</c:v>
                </c:pt>
                <c:pt idx="4">
                  <c:v>101645</c:v>
                </c:pt>
                <c:pt idx="5">
                  <c:v>101645</c:v>
                </c:pt>
                <c:pt idx="6">
                  <c:v>101645</c:v>
                </c:pt>
                <c:pt idx="7">
                  <c:v>101645</c:v>
                </c:pt>
                <c:pt idx="8">
                  <c:v>101645</c:v>
                </c:pt>
                <c:pt idx="9">
                  <c:v>101645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783318570807065"/>
          <c:y val="0.9608046931091585"/>
          <c:w val="0.2106217882910672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5">
                  <c:v>7.4999999999999997E-2</c:v>
                </c:pt>
                <c:pt idx="6">
                  <c:v>0.08</c:v>
                </c:pt>
                <c:pt idx="7">
                  <c:v>8.7999999999999995E-2</c:v>
                </c:pt>
                <c:pt idx="8">
                  <c:v>9.0999999999999998E-2</c:v>
                </c:pt>
                <c:pt idx="9">
                  <c:v>9.4E-2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4" formatCode="0%">
                  <c:v>6.5000000000000002E-2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6021909650757411"/>
          <c:y val="0.80010682823564527"/>
          <c:w val="0.2917793716578411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5.6000000000000001E-2</c:v>
                </c:pt>
                <c:pt idx="1">
                  <c:v>5.8000000000000003E-2</c:v>
                </c:pt>
                <c:pt idx="2">
                  <c:v>6.2E-2</c:v>
                </c:pt>
                <c:pt idx="3">
                  <c:v>5.6000000000000001E-2</c:v>
                </c:pt>
                <c:pt idx="4">
                  <c:v>6.5000000000000002E-2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 </c:v>
                </c:pt>
                <c:pt idx="1">
                  <c:v>Stillwater </c:v>
                </c:pt>
                <c:pt idx="2">
                  <c:v>Lafayette </c:v>
                </c:pt>
                <c:pt idx="3">
                  <c:v>Hamburg </c:v>
                </c:pt>
                <c:pt idx="4">
                  <c:v>Newton </c:v>
                </c:pt>
                <c:pt idx="5">
                  <c:v>Ogdensburg </c:v>
                </c:pt>
                <c:pt idx="6">
                  <c:v>Wantage </c:v>
                </c:pt>
                <c:pt idx="7">
                  <c:v>Hampton </c:v>
                </c:pt>
                <c:pt idx="8">
                  <c:v>Hardyston</c:v>
                </c:pt>
                <c:pt idx="9">
                  <c:v>Hopatcong </c:v>
                </c:pt>
              </c:strCache>
            </c:strRef>
          </c:cat>
          <c:val>
            <c:numRef>
              <c:f>Sheet1!$B$2:$B$11</c:f>
              <c:numCache>
                <c:formatCode>0%</c:formatCode>
                <c:ptCount val="10"/>
                <c:pt idx="0">
                  <c:v>0.33200000000000002</c:v>
                </c:pt>
                <c:pt idx="1">
                  <c:v>0.16900000000000001</c:v>
                </c:pt>
                <c:pt idx="2">
                  <c:v>0.14299999999999999</c:v>
                </c:pt>
                <c:pt idx="3">
                  <c:v>0.125</c:v>
                </c:pt>
                <c:pt idx="4">
                  <c:v>0.114</c:v>
                </c:pt>
                <c:pt idx="5">
                  <c:v>0.114</c:v>
                </c:pt>
                <c:pt idx="6">
                  <c:v>0.109</c:v>
                </c:pt>
                <c:pt idx="7">
                  <c:v>8.6999999999999994E-2</c:v>
                </c:pt>
                <c:pt idx="8">
                  <c:v>6.7000000000000004E-2</c:v>
                </c:pt>
                <c:pt idx="9">
                  <c:v>5.1999999999999998E-2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Sussex avg. 5.6%</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 </c:v>
                </c:pt>
                <c:pt idx="1">
                  <c:v>Stillwater </c:v>
                </c:pt>
                <c:pt idx="2">
                  <c:v>Lafayette </c:v>
                </c:pt>
                <c:pt idx="3">
                  <c:v>Hamburg </c:v>
                </c:pt>
                <c:pt idx="4">
                  <c:v>Newton </c:v>
                </c:pt>
                <c:pt idx="5">
                  <c:v>Ogdensburg </c:v>
                </c:pt>
                <c:pt idx="6">
                  <c:v>Wantage </c:v>
                </c:pt>
                <c:pt idx="7">
                  <c:v>Hampton </c:v>
                </c:pt>
                <c:pt idx="8">
                  <c:v>Hardyston</c:v>
                </c:pt>
                <c:pt idx="9">
                  <c:v>Hopatcong </c:v>
                </c:pt>
              </c:strCache>
            </c:strRef>
          </c:cat>
          <c:val>
            <c:numRef>
              <c:f>Sheet1!$C$2:$C$11</c:f>
              <c:numCache>
                <c:formatCode>0%</c:formatCode>
                <c:ptCount val="10"/>
                <c:pt idx="0">
                  <c:v>5.6000000000000001E-2</c:v>
                </c:pt>
                <c:pt idx="1">
                  <c:v>5.6000000000000001E-2</c:v>
                </c:pt>
                <c:pt idx="2">
                  <c:v>5.6000000000000001E-2</c:v>
                </c:pt>
                <c:pt idx="3">
                  <c:v>5.6000000000000001E-2</c:v>
                </c:pt>
                <c:pt idx="4">
                  <c:v>5.6000000000000001E-2</c:v>
                </c:pt>
                <c:pt idx="5">
                  <c:v>5.6000000000000001E-2</c:v>
                </c:pt>
                <c:pt idx="6">
                  <c:v>5.6000000000000001E-2</c:v>
                </c:pt>
                <c:pt idx="7">
                  <c:v>5.6000000000000001E-2</c:v>
                </c:pt>
                <c:pt idx="8">
                  <c:v>5.6000000000000001E-2</c:v>
                </c:pt>
                <c:pt idx="9">
                  <c:v>5.6000000000000001E-2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1995983456613373"/>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General</c:formatCode>
                <c:ptCount val="21"/>
                <c:pt idx="0" formatCode="0%">
                  <c:v>0.11740890688</c:v>
                </c:pt>
                <c:pt idx="2" formatCode="0%">
                  <c:v>0.12562143810000001</c:v>
                </c:pt>
                <c:pt idx="3" formatCode="0%">
                  <c:v>0.12855025559</c:v>
                </c:pt>
                <c:pt idx="4" formatCode="0%">
                  <c:v>0.13221313288</c:v>
                </c:pt>
                <c:pt idx="5" formatCode="0%">
                  <c:v>0.13290136789000001</c:v>
                </c:pt>
                <c:pt idx="6" formatCode="0%">
                  <c:v>0.14034684050999999</c:v>
                </c:pt>
                <c:pt idx="7" formatCode="0%">
                  <c:v>0.15592077538999999</c:v>
                </c:pt>
                <c:pt idx="8" formatCode="0%">
                  <c:v>0.15640356946</c:v>
                </c:pt>
                <c:pt idx="9" formatCode="0%">
                  <c:v>0.16181520212</c:v>
                </c:pt>
                <c:pt idx="10" formatCode="0%">
                  <c:v>0.16520748649</c:v>
                </c:pt>
                <c:pt idx="11" formatCode="0%">
                  <c:v>0.16917293233</c:v>
                </c:pt>
                <c:pt idx="12" formatCode="0%">
                  <c:v>0.16943771051000001</c:v>
                </c:pt>
                <c:pt idx="13" formatCode="0%">
                  <c:v>0.17351942663</c:v>
                </c:pt>
                <c:pt idx="14" formatCode="0%">
                  <c:v>0.17777314491000001</c:v>
                </c:pt>
                <c:pt idx="15" formatCode="0%">
                  <c:v>0.18494132639999999</c:v>
                </c:pt>
                <c:pt idx="16" formatCode="0%">
                  <c:v>0.19106574359</c:v>
                </c:pt>
                <c:pt idx="17" formatCode="0%">
                  <c:v>0.19926155073999999</c:v>
                </c:pt>
                <c:pt idx="18" formatCode="0%">
                  <c:v>0.19962616822000001</c:v>
                </c:pt>
                <c:pt idx="19" formatCode="0%">
                  <c:v>0.23145839105999999</c:v>
                </c:pt>
                <c:pt idx="20" formatCode="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
                  <c:v>0.12372207497</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760051673228347"/>
          <c:y val="0.8969137068875061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0.18</c:v>
                </c:pt>
                <c:pt idx="1">
                  <c:v>0.17</c:v>
                </c:pt>
                <c:pt idx="2">
                  <c:v>0.16</c:v>
                </c:pt>
                <c:pt idx="3">
                  <c:v>0.15</c:v>
                </c:pt>
                <c:pt idx="4">
                  <c:v>0.14383433282999999</c:v>
                </c:pt>
                <c:pt idx="5">
                  <c:v>0.13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5">
                  <c:v>7.8E-2</c:v>
                </c:pt>
                <c:pt idx="6">
                  <c:v>7.9000000000000001E-2</c:v>
                </c:pt>
                <c:pt idx="7">
                  <c:v>8.2000000000000003E-2</c:v>
                </c:pt>
                <c:pt idx="8">
                  <c:v>8.3000000000000004E-2</c:v>
                </c:pt>
                <c:pt idx="9">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4" formatCode="0.0%">
                  <c:v>7.5999999999999998E-2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1052537272825934"/>
          <c:y val="0.91855561746879233"/>
          <c:w val="0.42556427803389663"/>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6.4000000000000001E-2</c:v>
                </c:pt>
                <c:pt idx="1">
                  <c:v>6.5000000000000002E-2</c:v>
                </c:pt>
                <c:pt idx="2">
                  <c:v>7.5999999999999998E-2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789</c:v>
                </c:pt>
                <c:pt idx="1">
                  <c:v>734</c:v>
                </c:pt>
                <c:pt idx="2">
                  <c:v>782</c:v>
                </c:pt>
                <c:pt idx="3">
                  <c:v>774</c:v>
                </c:pt>
                <c:pt idx="4">
                  <c:v>717</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2350</c:v>
                </c:pt>
                <c:pt idx="1">
                  <c:v>2239</c:v>
                </c:pt>
                <c:pt idx="2">
                  <c:v>2126</c:v>
                </c:pt>
                <c:pt idx="3">
                  <c:v>2109</c:v>
                </c:pt>
                <c:pt idx="4">
                  <c:v>2185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1417</c:v>
                </c:pt>
                <c:pt idx="1">
                  <c:v>1298</c:v>
                </c:pt>
                <c:pt idx="2">
                  <c:v>1500</c:v>
                </c:pt>
                <c:pt idx="3">
                  <c:v>1674</c:v>
                </c:pt>
                <c:pt idx="4">
                  <c:v>1457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Sussex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1068</c:v>
                </c:pt>
                <c:pt idx="1">
                  <c:v>1038</c:v>
                </c:pt>
                <c:pt idx="2">
                  <c:v>995</c:v>
                </c:pt>
                <c:pt idx="3">
                  <c:v>240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5">
                  <c:v>1068</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5" formatCode="&quot;$&quot;#,##0_);[Red]\(&quot;$&quot;#,##0\)">
                  <c:v>240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1">
                  <c:v>33.299999999999997</c:v>
                </c:pt>
                <c:pt idx="2">
                  <c:v>33.299999999999997</c:v>
                </c:pt>
                <c:pt idx="3">
                  <c:v>31.8</c:v>
                </c:pt>
                <c:pt idx="4">
                  <c:v>31</c:v>
                </c:pt>
                <c:pt idx="5">
                  <c:v>29.6</c:v>
                </c:pt>
                <c:pt idx="6">
                  <c:v>29.1</c:v>
                </c:pt>
                <c:pt idx="7">
                  <c:v>29</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0">
                  <c:v>34.299999999999997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37.200000000000003</c:v>
                </c:pt>
                <c:pt idx="1">
                  <c:v>37.700000000000003</c:v>
                </c:pt>
                <c:pt idx="2">
                  <c:v>37.9</c:v>
                </c:pt>
                <c:pt idx="3" formatCode="0.0">
                  <c:v>38</c:v>
                </c:pt>
                <c:pt idx="4" formatCode="0.0">
                  <c:v>34.299999999999997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9">
                  <c:v>0.2</c:v>
                </c:pt>
                <c:pt idx="10">
                  <c:v>0.2</c:v>
                </c:pt>
                <c:pt idx="11">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8"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0">
                  <c:v>0.7</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19">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7" formatCode="0.0%">
                  <c:v>0.04</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2.4E-2</c:v>
                </c:pt>
                <c:pt idx="1">
                  <c:v>1.4999999999999999E-2</c:v>
                </c:pt>
                <c:pt idx="2">
                  <c:v>1.4E-2</c:v>
                </c:pt>
                <c:pt idx="3">
                  <c:v>2.4E-2</c:v>
                </c:pt>
                <c:pt idx="4">
                  <c:v>0.04</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Andover township</c:v>
                </c:pt>
                <c:pt idx="1">
                  <c:v>Lafayette township</c:v>
                </c:pt>
                <c:pt idx="2">
                  <c:v>Sparta township</c:v>
                </c:pt>
                <c:pt idx="3">
                  <c:v>Sussex borough</c:v>
                </c:pt>
                <c:pt idx="4">
                  <c:v>Hamburg borough</c:v>
                </c:pt>
                <c:pt idx="5">
                  <c:v>Hopatcong borough</c:v>
                </c:pt>
                <c:pt idx="6">
                  <c:v>Vernon township</c:v>
                </c:pt>
                <c:pt idx="7">
                  <c:v>Hardyston township</c:v>
                </c:pt>
                <c:pt idx="8">
                  <c:v>Hampton township</c:v>
                </c:pt>
                <c:pt idx="9">
                  <c:v>Wantage township</c:v>
                </c:pt>
              </c:strCache>
            </c:strRef>
          </c:cat>
          <c:val>
            <c:numRef>
              <c:f>Sheet1!$B$2:$B$11</c:f>
              <c:numCache>
                <c:formatCode>0.0%</c:formatCode>
                <c:ptCount val="10"/>
                <c:pt idx="0">
                  <c:v>5.8999999999999997E-2</c:v>
                </c:pt>
                <c:pt idx="1">
                  <c:v>4.9000000000000002E-2</c:v>
                </c:pt>
                <c:pt idx="2">
                  <c:v>4.8000000000000001E-2</c:v>
                </c:pt>
                <c:pt idx="3">
                  <c:v>4.1000000000000002E-2</c:v>
                </c:pt>
                <c:pt idx="4">
                  <c:v>3.7999999999999999E-2</c:v>
                </c:pt>
                <c:pt idx="5">
                  <c:v>3.1E-2</c:v>
                </c:pt>
                <c:pt idx="6">
                  <c:v>2.5999999999999999E-2</c:v>
                </c:pt>
                <c:pt idx="7">
                  <c:v>2.5000000000000001E-2</c:v>
                </c:pt>
                <c:pt idx="8">
                  <c:v>2.1000000000000001E-2</c:v>
                </c:pt>
                <c:pt idx="9">
                  <c:v>1.9E-2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Sussex County avg. 2.4%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Andover township</c:v>
                </c:pt>
                <c:pt idx="1">
                  <c:v>Lafayette township</c:v>
                </c:pt>
                <c:pt idx="2">
                  <c:v>Sparta township</c:v>
                </c:pt>
                <c:pt idx="3">
                  <c:v>Sussex borough</c:v>
                </c:pt>
                <c:pt idx="4">
                  <c:v>Hamburg borough</c:v>
                </c:pt>
                <c:pt idx="5">
                  <c:v>Hopatcong borough</c:v>
                </c:pt>
                <c:pt idx="6">
                  <c:v>Vernon township</c:v>
                </c:pt>
                <c:pt idx="7">
                  <c:v>Hardyston township</c:v>
                </c:pt>
                <c:pt idx="8">
                  <c:v>Hampton township</c:v>
                </c:pt>
                <c:pt idx="9">
                  <c:v>Wantage township</c:v>
                </c:pt>
              </c:strCache>
            </c:strRef>
          </c:cat>
          <c:val>
            <c:numRef>
              <c:f>Sheet1!$C$2:$C$11</c:f>
              <c:numCache>
                <c:formatCode>0.00%</c:formatCode>
                <c:ptCount val="10"/>
                <c:pt idx="0">
                  <c:v>2.4E-2</c:v>
                </c:pt>
                <c:pt idx="1">
                  <c:v>2.4E-2</c:v>
                </c:pt>
                <c:pt idx="2">
                  <c:v>2.4E-2</c:v>
                </c:pt>
                <c:pt idx="3">
                  <c:v>2.4E-2</c:v>
                </c:pt>
                <c:pt idx="4">
                  <c:v>2.4E-2</c:v>
                </c:pt>
                <c:pt idx="5">
                  <c:v>2.4E-2</c:v>
                </c:pt>
                <c:pt idx="6">
                  <c:v>2.4E-2</c:v>
                </c:pt>
                <c:pt idx="7">
                  <c:v>2.4E-2</c:v>
                </c:pt>
                <c:pt idx="8">
                  <c:v>2.4E-2</c:v>
                </c:pt>
                <c:pt idx="9">
                  <c:v>2.4E-2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9">
                  <c:v>4308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9">
                  <c:v>2071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3">
                  <c:v>0.76249999999999996</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3">
                  <c:v>0.64119999999999999</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3">
                  <c:v>0.93799999999999994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609171668226781"/>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0.90400000000000003</c:v>
                </c:pt>
                <c:pt idx="1">
                  <c:v>0.94499999999999995</c:v>
                </c:pt>
                <c:pt idx="2">
                  <c:v>0.94099999999999995</c:v>
                </c:pt>
                <c:pt idx="3">
                  <c:v>0.94399999999999995</c:v>
                </c:pt>
                <c:pt idx="4">
                  <c:v>0.94</c:v>
                </c:pt>
                <c:pt idx="5">
                  <c:v>0.93799999999999994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0">
                  <c:v>32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Sussex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7"/>
              <c:layout>
                <c:manualLayout>
                  <c:x val="-2.7780228979998191E-2"/>
                  <c:y val="-2.85305757776034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4FE-4960-84B8-BA6B0EFA0CE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4.9000000000000002E-2</c:v>
                </c:pt>
                <c:pt idx="1">
                  <c:v>4.4999999999999998E-2</c:v>
                </c:pt>
                <c:pt idx="2">
                  <c:v>4.2000000000000003E-2</c:v>
                </c:pt>
                <c:pt idx="3">
                  <c:v>3.4000000000000002E-2</c:v>
                </c:pt>
                <c:pt idx="4">
                  <c:v>3.2000000000000001E-2</c:v>
                </c:pt>
                <c:pt idx="5">
                  <c:v>3.4000000000000002E-2</c:v>
                </c:pt>
                <c:pt idx="6">
                  <c:v>3.5999999999999997E-2</c:v>
                </c:pt>
                <c:pt idx="7">
                  <c:v>3.5000000000000003E-2</c:v>
                </c:pt>
                <c:pt idx="8">
                  <c:v>2.5999999999999999E-2</c:v>
                </c:pt>
                <c:pt idx="9">
                  <c:v>2.7E-2</c:v>
                </c:pt>
                <c:pt idx="10">
                  <c:v>2.8000000000000001E-2</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7"/>
              <c:layout>
                <c:manualLayout>
                  <c:x val="-2.6203389447008778E-2"/>
                  <c:y val="1.69260499053157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4FE-4960-84B8-BA6B0EFA0CE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9" formatCode="0.0">
                  <c:v>3.4000000000000002E-2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365605532039331"/>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5" formatCode="0.0%">
                  <c:v>4.68019E-2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4.1450800000000003E-2</c:v>
                </c:pt>
                <c:pt idx="1">
                  <c:v>3.1559499999999997E-2</c:v>
                </c:pt>
                <c:pt idx="2">
                  <c:v>3.2932900000000001E-2</c:v>
                </c:pt>
                <c:pt idx="3">
                  <c:v>4.4349699999999999E-2</c:v>
                </c:pt>
                <c:pt idx="4">
                  <c:v>4.68019E-2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Lenape Valley Regional High School District</c:v>
                </c:pt>
                <c:pt idx="1">
                  <c:v>Newton Public School District</c:v>
                </c:pt>
                <c:pt idx="2">
                  <c:v>High Point Regional High School District</c:v>
                </c:pt>
                <c:pt idx="3">
                  <c:v>Wallkill Valley Regional High School</c:v>
                </c:pt>
                <c:pt idx="4">
                  <c:v>Hopatcong Borough School District</c:v>
                </c:pt>
                <c:pt idx="5">
                  <c:v>Vernon Township School District</c:v>
                </c:pt>
                <c:pt idx="6">
                  <c:v>Kittatinny Regional School District</c:v>
                </c:pt>
                <c:pt idx="7">
                  <c:v>Sparta Township Public School District</c:v>
                </c:pt>
                <c:pt idx="8">
                  <c:v>Sussex County Technical School District</c:v>
                </c:pt>
              </c:strCache>
            </c:strRef>
          </c:cat>
          <c:val>
            <c:numRef>
              <c:f>Sheet1!$B$2:$B$10</c:f>
              <c:numCache>
                <c:formatCode>0%</c:formatCode>
                <c:ptCount val="9"/>
                <c:pt idx="0">
                  <c:v>85.2</c:v>
                </c:pt>
                <c:pt idx="1">
                  <c:v>88.9</c:v>
                </c:pt>
                <c:pt idx="2">
                  <c:v>91.3</c:v>
                </c:pt>
                <c:pt idx="3">
                  <c:v>92.1</c:v>
                </c:pt>
                <c:pt idx="4">
                  <c:v>94.3</c:v>
                </c:pt>
                <c:pt idx="5">
                  <c:v>94.3</c:v>
                </c:pt>
                <c:pt idx="6">
                  <c:v>95.2</c:v>
                </c:pt>
                <c:pt idx="7">
                  <c:v>96.1</c:v>
                </c:pt>
                <c:pt idx="8">
                  <c:v>98.2</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Sheet1!$A$2:$A$10</c:f>
              <c:strCache>
                <c:ptCount val="9"/>
                <c:pt idx="0">
                  <c:v>Lenape Valley Regional High School District</c:v>
                </c:pt>
                <c:pt idx="1">
                  <c:v>Newton Public School District</c:v>
                </c:pt>
                <c:pt idx="2">
                  <c:v>High Point Regional High School District</c:v>
                </c:pt>
                <c:pt idx="3">
                  <c:v>Wallkill Valley Regional High School</c:v>
                </c:pt>
                <c:pt idx="4">
                  <c:v>Hopatcong Borough School District</c:v>
                </c:pt>
                <c:pt idx="5">
                  <c:v>Vernon Township School District</c:v>
                </c:pt>
                <c:pt idx="6">
                  <c:v>Kittatinny Regional School District</c:v>
                </c:pt>
                <c:pt idx="7">
                  <c:v>Sparta Township Public School District</c:v>
                </c:pt>
                <c:pt idx="8">
                  <c:v>Sussex County Technical School District</c:v>
                </c:pt>
              </c:strCache>
            </c:strRef>
          </c:cat>
          <c:val>
            <c:numRef>
              <c:f>Sheet1!$C$2:$C$10</c:f>
              <c:numCache>
                <c:formatCode>0%</c:formatCode>
                <c:ptCount val="9"/>
                <c:pt idx="0">
                  <c:v>90.9</c:v>
                </c:pt>
                <c:pt idx="1">
                  <c:v>90.9</c:v>
                </c:pt>
                <c:pt idx="2">
                  <c:v>90.9</c:v>
                </c:pt>
                <c:pt idx="3">
                  <c:v>90.9</c:v>
                </c:pt>
                <c:pt idx="4">
                  <c:v>90.9</c:v>
                </c:pt>
                <c:pt idx="5">
                  <c:v>90.9</c:v>
                </c:pt>
                <c:pt idx="6">
                  <c:v>90.9</c:v>
                </c:pt>
                <c:pt idx="7">
                  <c:v>90.9</c:v>
                </c:pt>
                <c:pt idx="8">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719195805475246"/>
          <c:y val="0.91555109898783582"/>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0.91400000000000003</c:v>
                </c:pt>
                <c:pt idx="1">
                  <c:v>0.92900000000000005</c:v>
                </c:pt>
                <c:pt idx="2">
                  <c:v>0.92900000000000005</c:v>
                </c:pt>
                <c:pt idx="3">
                  <c:v>0.90900000000000003</c:v>
                </c:pt>
                <c:pt idx="4">
                  <c:v>0.94799999999999995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8">
                  <c:v>0.94799999999999995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3">
                  <c:v>42.5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7870038972401166E-2"/>
                  <c:y val="-0.511768011597553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c:v>
                </c:pt>
                <c:pt idx="1">
                  <c:v>17</c:v>
                </c:pt>
                <c:pt idx="2">
                  <c:v>1</c:v>
                </c:pt>
                <c:pt idx="3">
                  <c:v>39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1.1871514928480712E-2"/>
                  <c:y val="2.974949832297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96</c:v>
                </c:pt>
                <c:pt idx="1">
                  <c:v>387</c:v>
                </c:pt>
                <c:pt idx="2">
                  <c:v>32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3">
                  <c:v>2.5069699999999999</c:v>
                </c:pt>
                <c:pt idx="4">
                  <c:v>3.0266000000000002</c:v>
                </c:pt>
                <c:pt idx="5">
                  <c:v>3.0364800000000001</c:v>
                </c:pt>
                <c:pt idx="6">
                  <c:v>3.10765</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2">
                  <c:v>2.4972400000000001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177706692913385"/>
          <c:y val="0.8966248691776989"/>
          <c:w val="0.1213929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layout>
                <c:manualLayout>
                  <c:x val="-6.8527850685331002E-2"/>
                  <c:y val="6.9383486230594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89D-4D09-BF4F-B24109DA15D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8.0190000000000001</c:v>
                </c:pt>
                <c:pt idx="1">
                  <c:v>5.3832000000000004</c:v>
                </c:pt>
                <c:pt idx="2">
                  <c:v>6.7880599999999998</c:v>
                </c:pt>
                <c:pt idx="3">
                  <c:v>6.2396799999999999</c:v>
                </c:pt>
                <c:pt idx="4">
                  <c:v>2.5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4">
                  <c:v>42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4">
                  <c:v>164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9.1</c:v>
                </c:pt>
                <c:pt idx="1">
                  <c:v>8.6</c:v>
                </c:pt>
                <c:pt idx="2">
                  <c:v>8.9</c:v>
                </c:pt>
                <c:pt idx="3">
                  <c:v>9.3000000000000007</c:v>
                </c:pt>
                <c:pt idx="4">
                  <c:v>9.0712989814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9">
                  <c:v>9.0712989814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5797141674900852"/>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3">
                  <c:v>1222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5.1078088578088633E-2"/>
                  <c:y val="1.66465294877873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51-40AA-9CF6-02D9159F35C2}"/>
                </c:ext>
              </c:extLst>
            </c:dLbl>
            <c:dLbl>
              <c:idx val="3"/>
              <c:layout>
                <c:manualLayout>
                  <c:x val="-2.7768065268065269E-2"/>
                  <c:y val="-2.55409679170172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CD-4481-986A-9DC8EF98FB3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1231</c:v>
                </c:pt>
                <c:pt idx="1">
                  <c:v>1214</c:v>
                </c:pt>
                <c:pt idx="2">
                  <c:v>1103</c:v>
                </c:pt>
                <c:pt idx="3">
                  <c:v>1265</c:v>
                </c:pt>
                <c:pt idx="4">
                  <c:v>1222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8081315328133666E-2"/>
                  <c:y val="-7.499999538631918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274491537477714"/>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0360213884456683E-3"/>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Cyber Harassment</c:v>
                </c:pt>
                <c:pt idx="6">
                  <c:v>Other</c:v>
                </c:pt>
              </c:strCache>
            </c:strRef>
          </c:cat>
          <c:val>
            <c:numRef>
              <c:f>Sheet1!$B$2:$B$8</c:f>
              <c:numCache>
                <c:formatCode>General</c:formatCode>
                <c:ptCount val="7"/>
                <c:pt idx="0">
                  <c:v>741</c:v>
                </c:pt>
                <c:pt idx="1">
                  <c:v>429</c:v>
                </c:pt>
                <c:pt idx="2">
                  <c:v>52</c:v>
                </c:pt>
                <c:pt idx="3">
                  <c:v>42</c:v>
                </c:pt>
                <c:pt idx="4" formatCode="#,##0">
                  <c:v>24</c:v>
                </c:pt>
                <c:pt idx="5">
                  <c:v>11</c:v>
                </c:pt>
                <c:pt idx="6">
                  <c:v>24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2" formatCode="_(&quot;$&quot;* #,##0_);_(&quot;$&quot;* \(#,##0\);_(&quot;$&quot;* &quot;-&quot;??_);_(@_)">
                  <c:v>75273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2" formatCode="_(&quot;$&quot;* #,##0_);_(&quot;$&quot;* \(#,##0\);_(&quot;$&quot;* &quot;-&quot;??_);_(@_)">
                  <c:v>64227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71145</c:v>
                </c:pt>
                <c:pt idx="1">
                  <c:v>70453</c:v>
                </c:pt>
                <c:pt idx="2">
                  <c:v>73782</c:v>
                </c:pt>
                <c:pt idx="3">
                  <c:v>74328</c:v>
                </c:pt>
                <c:pt idx="4">
                  <c:v>75273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51180</c:v>
                </c:pt>
                <c:pt idx="1">
                  <c:v>52243</c:v>
                </c:pt>
                <c:pt idx="2">
                  <c:v>57163</c:v>
                </c:pt>
                <c:pt idx="3">
                  <c:v>57839</c:v>
                </c:pt>
                <c:pt idx="4">
                  <c:v>64227</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1">
                  <c:v>100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34</c:v>
                </c:pt>
                <c:pt idx="1">
                  <c:v>41</c:v>
                </c:pt>
                <c:pt idx="2">
                  <c:v>48</c:v>
                </c:pt>
                <c:pt idx="3">
                  <c:v>32</c:v>
                </c:pt>
                <c:pt idx="4">
                  <c:v>28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9">
                  <c:v>-0.125</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8.9062500000000031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0.121875"/>
                  <c:y val="-0.1124999930794787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0.43</c:v>
                </c:pt>
                <c:pt idx="1">
                  <c:v>0.4</c:v>
                </c:pt>
                <c:pt idx="2">
                  <c:v>0.05</c:v>
                </c:pt>
                <c:pt idx="3">
                  <c:v>0.04</c:v>
                </c:pt>
                <c:pt idx="4">
                  <c:v>0.06</c:v>
                </c:pt>
                <c:pt idx="5">
                  <c:v>0</c:v>
                </c:pt>
                <c:pt idx="6">
                  <c:v>0.02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0</c:v>
                </c:pt>
                <c:pt idx="6">
                  <c:v>1</c:v>
                </c:pt>
                <c:pt idx="7">
                  <c:v>0</c:v>
                </c:pt>
                <c:pt idx="8">
                  <c:v>1</c:v>
                </c:pt>
                <c:pt idx="9">
                  <c:v>1</c:v>
                </c:pt>
                <c:pt idx="10">
                  <c:v>1</c:v>
                </c:pt>
                <c:pt idx="11">
                  <c:v>0</c:v>
                </c:pt>
                <c:pt idx="12">
                  <c:v>0</c:v>
                </c:pt>
                <c:pt idx="13">
                  <c:v>0</c:v>
                </c:pt>
                <c:pt idx="14">
                  <c:v>2</c:v>
                </c:pt>
                <c:pt idx="15">
                  <c:v>0</c:v>
                </c:pt>
                <c:pt idx="16">
                  <c:v>0</c:v>
                </c:pt>
                <c:pt idx="17">
                  <c:v>1</c:v>
                </c:pt>
                <c:pt idx="18">
                  <c:v>0</c:v>
                </c:pt>
                <c:pt idx="19">
                  <c:v>1</c:v>
                </c:pt>
                <c:pt idx="20">
                  <c:v>1</c:v>
                </c:pt>
                <c:pt idx="21">
                  <c:v>2</c:v>
                </c:pt>
                <c:pt idx="22">
                  <c:v>0</c:v>
                </c:pt>
                <c:pt idx="23">
                  <c:v>0</c:v>
                </c:pt>
                <c:pt idx="24">
                  <c:v>2</c:v>
                </c:pt>
                <c:pt idx="25">
                  <c:v>3</c:v>
                </c:pt>
                <c:pt idx="26">
                  <c:v>1</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7">
                  <c:v>0.123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0.06</c:v>
                </c:pt>
                <c:pt idx="1">
                  <c:v>0.13</c:v>
                </c:pt>
                <c:pt idx="2">
                  <c:v>0.124</c:v>
                </c:pt>
                <c:pt idx="3">
                  <c:v>0.17199999999999999</c:v>
                </c:pt>
                <c:pt idx="4">
                  <c:v>0.123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0.16200000000000001</c:v>
                </c:pt>
                <c:pt idx="1">
                  <c:v>9.6000000000000002E-2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0">
                  <c:v>0.16500000000000001</c:v>
                </c:pt>
                <c:pt idx="11">
                  <c:v>0.16700000000000001</c:v>
                </c:pt>
                <c:pt idx="12">
                  <c:v>0.17299999999999999</c:v>
                </c:pt>
                <c:pt idx="13">
                  <c:v>0.17299999999999999</c:v>
                </c:pt>
                <c:pt idx="14">
                  <c:v>0.17899999999999999</c:v>
                </c:pt>
                <c:pt idx="15">
                  <c:v>0.184</c:v>
                </c:pt>
                <c:pt idx="16">
                  <c:v>0.186</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7">
                  <c:v>0.187</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238637673260143"/>
          <c:y val="0.9179994750656167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0.105</c:v>
                </c:pt>
                <c:pt idx="1">
                  <c:v>0.15</c:v>
                </c:pt>
                <c:pt idx="2">
                  <c:v>0.16600000000000001</c:v>
                </c:pt>
                <c:pt idx="3">
                  <c:v>0.159</c:v>
                </c:pt>
                <c:pt idx="4">
                  <c:v>0.187</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0.17100000000000001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0.153</c:v>
                </c:pt>
                <c:pt idx="1">
                  <c:v>0.249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0">
                  <c:v>8.6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330794783464557"/>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4" formatCode="0">
                  <c:v>3981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4">
                  <c:v>3985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6">
                  <c:v>312</c:v>
                </c:pt>
                <c:pt idx="7">
                  <c:v>346</c:v>
                </c:pt>
                <c:pt idx="8">
                  <c:v>374</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5">
                  <c:v>190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5">
                  <c:v>193</c:v>
                </c:pt>
                <c:pt idx="6">
                  <c:v>408</c:v>
                </c:pt>
                <c:pt idx="7">
                  <c:v>448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4">
                  <c:v>184</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195</c:v>
                </c:pt>
                <c:pt idx="1">
                  <c:v>184</c:v>
                </c:pt>
                <c:pt idx="2">
                  <c:v>185</c:v>
                </c:pt>
                <c:pt idx="3">
                  <c:v>181</c:v>
                </c:pt>
                <c:pt idx="4">
                  <c:v>184</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General</c:formatCode>
                <c:ptCount val="21"/>
                <c:pt idx="0" formatCode="0.0%">
                  <c:v>4.0000000000000001E-3</c:v>
                </c:pt>
                <c:pt idx="2" formatCode="0.0%">
                  <c:v>0.01</c:v>
                </c:pt>
                <c:pt idx="3" formatCode="0.0%">
                  <c:v>1.0999999999999999E-2</c:v>
                </c:pt>
                <c:pt idx="4" formatCode="0.0%">
                  <c:v>1.2E-2</c:v>
                </c:pt>
                <c:pt idx="5">
                  <c:v>1.2999999999999999E-2</c:v>
                </c:pt>
                <c:pt idx="6" formatCode="0.0%">
                  <c:v>1.2999999999999999E-2</c:v>
                </c:pt>
                <c:pt idx="7" formatCode="0.0%">
                  <c:v>1.4E-2</c:v>
                </c:pt>
                <c:pt idx="8" formatCode="0.0%">
                  <c:v>1.6E-2</c:v>
                </c:pt>
                <c:pt idx="9" formatCode="0.0%">
                  <c:v>1.7000000000000001E-2</c:v>
                </c:pt>
                <c:pt idx="10" formatCode="0.0%">
                  <c:v>1.9E-2</c:v>
                </c:pt>
                <c:pt idx="11" formatCode="0.0%">
                  <c:v>2.1000000000000001E-2</c:v>
                </c:pt>
                <c:pt idx="12" formatCode="0.0%">
                  <c:v>2.1999999999999999E-2</c:v>
                </c:pt>
                <c:pt idx="13" formatCode="0.0%">
                  <c:v>2.1999999999999999E-2</c:v>
                </c:pt>
                <c:pt idx="14" formatCode="0.0%">
                  <c:v>2.5000000000000001E-2</c:v>
                </c:pt>
                <c:pt idx="15" formatCode="0.0%">
                  <c:v>2.9000000000000001E-2</c:v>
                </c:pt>
                <c:pt idx="16" formatCode="0.0%">
                  <c:v>3.3000000000000002E-2</c:v>
                </c:pt>
                <c:pt idx="17" formatCode="0.0%">
                  <c:v>3.5000000000000003E-2</c:v>
                </c:pt>
                <c:pt idx="18" formatCode="0.0%">
                  <c:v>3.5999999999999997E-2</c:v>
                </c:pt>
                <c:pt idx="19" formatCode="0.0%">
                  <c:v>3.6999999999999998E-2</c:v>
                </c:pt>
                <c:pt idx="20" formatCode="0.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
                  <c:v>4.0000000000000001E-3</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291471011482471"/>
          <c:y val="0.8932316710411196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6">
                  <c:v>272</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5">
                  <c:v>190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
                  <c:v>346</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
                  <c:v>346</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18</c:v>
                </c:pt>
                <c:pt idx="1">
                  <c:v>25</c:v>
                </c:pt>
                <c:pt idx="2">
                  <c:v>10</c:v>
                </c:pt>
                <c:pt idx="3">
                  <c:v>16</c:v>
                </c:pt>
                <c:pt idx="4">
                  <c:v>15</c:v>
                </c:pt>
                <c:pt idx="6">
                  <c:v>17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34</c:v>
                </c:pt>
                <c:pt idx="1">
                  <c:v>35</c:v>
                </c:pt>
                <c:pt idx="2">
                  <c:v>38</c:v>
                </c:pt>
                <c:pt idx="3">
                  <c:v>29</c:v>
                </c:pt>
                <c:pt idx="4">
                  <c:v>30</c:v>
                </c:pt>
                <c:pt idx="5">
                  <c:v>25</c:v>
                </c:pt>
                <c:pt idx="7">
                  <c:v>13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5" formatCode="#,##0">
                  <c:v>983</c:v>
                </c:pt>
                <c:pt idx="6" formatCode="#,##0">
                  <c:v>985</c:v>
                </c:pt>
                <c:pt idx="7" formatCode="#,##0">
                  <c:v>1117</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4">
                  <c:v>748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20">
                  <c:v>0</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0.42306</cdr:x>
      <cdr:y>0.76708</cdr:y>
    </cdr:from>
    <cdr:to>
      <cdr:x>0.57726</cdr:x>
      <cdr:y>0.80275</cdr:y>
    </cdr:to>
    <cdr:sp macro="" textlink="">
      <cdr:nvSpPr>
        <cdr:cNvPr id="2" name="TextBox 5"/>
        <cdr:cNvSpPr txBox="1"/>
      </cdr:nvSpPr>
      <cdr:spPr>
        <a:xfrm xmlns:a="http://schemas.openxmlformats.org/drawingml/2006/main">
          <a:off x="2570683" y="4964407"/>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ginnieshouse.org/" TargetMode="External"/><Relationship Id="rId3" Type="http://schemas.openxmlformats.org/officeDocument/2006/relationships/hyperlink" Target="http://www.morrissussexresourcenet.org/" TargetMode="External"/><Relationship Id="rId7" Type="http://schemas.openxmlformats.org/officeDocument/2006/relationships/hyperlink" Target="https://centerforprevention.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cfamily.org/" TargetMode="External"/><Relationship Id="rId5" Type="http://schemas.openxmlformats.org/officeDocument/2006/relationships/hyperlink" Target="https://norwescap.org/" TargetMode="External"/><Relationship Id="rId10" Type="http://schemas.openxmlformats.org/officeDocument/2006/relationships/hyperlink" Target="https://www.projectselfsufficiency.org/" TargetMode="External"/><Relationship Id="rId4" Type="http://schemas.openxmlformats.org/officeDocument/2006/relationships/hyperlink" Target="https://www.casamsc.org/" TargetMode="External"/><Relationship Id="rId9" Type="http://schemas.openxmlformats.org/officeDocument/2006/relationships/hyperlink" Target="https://www.sussexcountyfamilysuccesscenter.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American Indian/Alaska Native residents, and lower proportions of Black/African American, Asian,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Proportions of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Hamburg and Hopatcong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Sparta and Vernon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and Andover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and Stillwater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middling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and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Andover and Lafayette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76.25% of Sussex County’s population has received at least one dose of the COVID-19 vaccination.</a:t>
            </a:r>
          </a:p>
          <a:p>
            <a:r>
              <a:rPr lang="en-US" dirty="0"/>
              <a:t>•   64.12% of Sussex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14873753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similar pattern across the year except for August 2022.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Lenape Valley Regional High School District and Newton Public School District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rape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middling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$16K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-12.50%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supported employment, short term care facilities, and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non-Hispanic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a middling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324</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www.morrissussexresourcenet.org/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https://www.casamsc.org/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https://norwescap.org/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https://ascfamily.org/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https://centerforprevention.org/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http://ginnieshouse.org/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https://www.sussexcountyfamilysuccesscenter.org/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https://www.projectselfsufficiency.org/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not reported.</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a:solidFill>
                  <a:schemeClr val="tx1"/>
                </a:solidFill>
                <a:effectLst/>
                <a:latin typeface="+mn-lt"/>
                <a:ea typeface="+mn-ea"/>
                <a:cs typeface="+mn-cs"/>
              </a:rPr>
              <a:t>https://www.morrissussexresourcenet.org/community-services/legal-advocacy/advocacy/</a:t>
            </a:r>
            <a:endParaRPr lang="en-US" sz="1200" u="sng"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Sussex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D6400EDC-32B7-A493-2CB4-2E3D99C95BB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ACBFE6C3-05DE-7470-26FF-216AAC60E9B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E20E527A-1988-767C-D9B1-289C91306A9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847A0CA5-0F73-C2F8-9778-BB7780E7209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4C56B65-C117-A981-7B7C-CA9F3A6109B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9A0D476-4D9E-218D-2B65-8ADB424EE51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99048B8-8CFC-96CB-3AFE-0CDD8849BA3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2E7AD26-27E6-4BAF-B7AF-AAA67D69A50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B0C2750-9929-217C-8C37-5F36D800032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5D053352-5C11-75AE-672B-283986EE614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FC1D9ED-CF45-A2B3-63ED-39E0A8D823D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3EDA1A6B-2306-2FA7-8BBB-7CB6D60D71B6}"/>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3327C088-E68D-8243-8F97-4219C34B1C7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404AB28C-325C-2971-A429-86CBFC1558A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824A25F9-31D5-3102-0304-FB4AE16D983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172326E7-A4A6-D6F7-58D5-D6C4BD11986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DF9AF760-A7BC-431E-7CB4-CF41D81BCC0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D022B6E2-2B54-61B1-781D-2079AA34DB3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DC458DD4-7EE1-5734-742A-BB6A062572A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50020" y="0"/>
            <a:ext cx="517489" cy="979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2">
            <a:extLst>
              <a:ext uri="{FF2B5EF4-FFF2-40B4-BE49-F238E27FC236}">
                <a16:creationId xmlns:a16="http://schemas.microsoft.com/office/drawing/2014/main" id="{51764B96-3C89-B788-F47F-9CA86691FF4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4400"/>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2">
            <a:extLst>
              <a:ext uri="{FF2B5EF4-FFF2-40B4-BE49-F238E27FC236}">
                <a16:creationId xmlns:a16="http://schemas.microsoft.com/office/drawing/2014/main" id="{989B5ED1-3FEE-4517-7EA8-41119332600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32750" y="4351945"/>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2">
            <a:extLst>
              <a:ext uri="{FF2B5EF4-FFF2-40B4-BE49-F238E27FC236}">
                <a16:creationId xmlns:a16="http://schemas.microsoft.com/office/drawing/2014/main" id="{96B11258-52E1-9986-2B9B-D06E5836416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5774" y="426489"/>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2">
            <a:extLst>
              <a:ext uri="{FF2B5EF4-FFF2-40B4-BE49-F238E27FC236}">
                <a16:creationId xmlns:a16="http://schemas.microsoft.com/office/drawing/2014/main" id="{85411C72-418A-14E7-1305-A7ED5F0BB0A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5774" y="426489"/>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669B9846-627C-16B3-CD47-7945D1901E9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48224" y="2624016"/>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2">
            <a:extLst>
              <a:ext uri="{FF2B5EF4-FFF2-40B4-BE49-F238E27FC236}">
                <a16:creationId xmlns:a16="http://schemas.microsoft.com/office/drawing/2014/main" id="{4167D7FF-4D4E-D2B5-677A-C07AA34BE37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5874" y="472840"/>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F0025D78-A3A2-6033-CDFE-F6596539612F}"/>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77298" y="370016"/>
            <a:ext cx="794119" cy="1502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2">
            <a:extLst>
              <a:ext uri="{FF2B5EF4-FFF2-40B4-BE49-F238E27FC236}">
                <a16:creationId xmlns:a16="http://schemas.microsoft.com/office/drawing/2014/main" id="{81591D06-4634-60CF-E88A-C8F24B086C6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13147" y="4846088"/>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1A2846E4-3855-1D91-5304-64664527291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8898" y="4791970"/>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0F87192B-AD00-1047-37D0-471525F456EB}"/>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33942" y="347195"/>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0BC25810-3B76-7DC2-75C9-254C3FC567F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8190" y="381844"/>
            <a:ext cx="722249" cy="1366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1A2A72EF-5B3A-41FA-0C71-72EB753BC32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70850" y="374468"/>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A12EB490-A394-EB47-DE39-755DE5CCA3E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66520" y="713619"/>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2">
            <a:extLst>
              <a:ext uri="{FF2B5EF4-FFF2-40B4-BE49-F238E27FC236}">
                <a16:creationId xmlns:a16="http://schemas.microsoft.com/office/drawing/2014/main" id="{610D45DE-87B0-4F6F-962A-CB7109C5AF8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75321" y="422748"/>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061676BE-F979-B462-344C-BB10C52C842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7150" y="296502"/>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A6E46405-F8F5-A5C3-0D62-58CA96EFF1C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71515" y="308387"/>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C289F460-51A5-4326-8DB7-BEFDBC152C9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66536" y="422781"/>
            <a:ext cx="746435" cy="1412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2">
            <a:extLst>
              <a:ext uri="{FF2B5EF4-FFF2-40B4-BE49-F238E27FC236}">
                <a16:creationId xmlns:a16="http://schemas.microsoft.com/office/drawing/2014/main" id="{02601F46-9948-DAED-2D8A-A0796BFCE09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4400"/>
            <a:ext cx="850751" cy="160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8.xml"/><Relationship Id="rId7" Type="http://schemas.openxmlformats.org/officeDocument/2006/relationships/image" Target="../media/image2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3.jpeg"/><Relationship Id="rId4" Type="http://schemas.openxmlformats.org/officeDocument/2006/relationships/notesSlide" Target="../notesSlides/notesSlide1.xml"/><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3638876-C0EE-8C63-9D3A-479E908F07D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0600" y="-557213"/>
            <a:ext cx="13716000" cy="771525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Sussex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0" name="Picture 2">
            <a:extLst>
              <a:ext uri="{FF2B5EF4-FFF2-40B4-BE49-F238E27FC236}">
                <a16:creationId xmlns:a16="http://schemas.microsoft.com/office/drawing/2014/main" id="{1F355E33-1EC3-C978-1D23-B79F3EAA5AB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19192" y="4765072"/>
            <a:ext cx="857534" cy="1622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97CCDB-338A-8C29-F8EE-6D7B2EA69CB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78697" y="173969"/>
            <a:ext cx="6494429" cy="6140729"/>
          </a:xfrm>
          <a:prstGeom prst="rect">
            <a:avLst/>
          </a:prstGeom>
        </p:spPr>
      </p:pic>
      <p:pic>
        <p:nvPicPr>
          <p:cNvPr id="5" name="Picture 2">
            <a:extLst>
              <a:ext uri="{FF2B5EF4-FFF2-40B4-BE49-F238E27FC236}">
                <a16:creationId xmlns:a16="http://schemas.microsoft.com/office/drawing/2014/main" id="{E34780E8-D0CD-CE1C-ECBD-F29D4F7B9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33400"/>
            <a:ext cx="2019626" cy="3821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Sussex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30698539"/>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979240082"/>
              </p:ext>
            </p:extLst>
          </p:nvPr>
        </p:nvGraphicFramePr>
        <p:xfrm>
          <a:off x="7543801" y="986497"/>
          <a:ext cx="4648200" cy="602390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Sussex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535497553"/>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168707125"/>
              </p:ext>
            </p:extLst>
          </p:nvPr>
        </p:nvGraphicFramePr>
        <p:xfrm>
          <a:off x="7017100" y="1097252"/>
          <a:ext cx="5203476" cy="585671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0685011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35995166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403467154"/>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27205383"/>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92228536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07226116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11816498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85220167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35127393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76479514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145141099"/>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88455078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070820141"/>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919495790"/>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230657042"/>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80639173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01743075"/>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91173105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6587882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18294657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56974850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8083888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97193780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0534340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175489961"/>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81957228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63680610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74866295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29165105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1722616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412495766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24489909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57184050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75601" y="6093905"/>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13601" y="6088559"/>
            <a:ext cx="1524000" cy="230832"/>
          </a:xfrm>
          <a:prstGeom prst="rect">
            <a:avLst/>
          </a:prstGeom>
          <a:noFill/>
        </p:spPr>
        <p:txBody>
          <a:bodyPr wrap="square" rtlCol="0">
            <a:spAutoFit/>
          </a:bodyPr>
          <a:lstStyle/>
          <a:p>
            <a:r>
              <a:rPr lang="en-US" sz="900">
                <a:latin typeface="Franklin Gothic Medium" panose="020B0603020102020204" pitchFamily="34" charset="0"/>
              </a:rPr>
              <a:t>US avg. 25.6</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20886185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3563860423"/>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230813400"/>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76163954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6934200" y="5503015"/>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27845298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0040651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09700530"/>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46492791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31930419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145384634"/>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14557256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500575634"/>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899167401"/>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84144561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4185339529"/>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61824092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395623758"/>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90834430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81180676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369784316"/>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395766816"/>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21837963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09331167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82490946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783798218"/>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72109177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584719127"/>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23450000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450477917"/>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74907099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6904972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64117072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963437213"/>
              </p:ext>
            </p:extLst>
          </p:nvPr>
        </p:nvGraphicFramePr>
        <p:xfrm>
          <a:off x="3164074" y="914400"/>
          <a:ext cx="51417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97123568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24329133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747518389"/>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427321311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640897520"/>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57415081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78723601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87868332"/>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59130698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414114363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57020349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36933552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4786137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0834331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4238873960"/>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160127312"/>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128881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74657724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267188282"/>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576731898"/>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B7F4936C-AC00-42C1-9899-4AA31A1224A1}"/>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Morris and Sussex Counties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NORWESCAP </a:t>
            </a:r>
            <a:r>
              <a:rPr lang="en-US" sz="1200" dirty="0">
                <a:solidFill>
                  <a:srgbClr val="C00000"/>
                </a:solidFill>
                <a:latin typeface="Franklin Gothic Medium" panose="020B0603020102020204" pitchFamily="34" charset="0"/>
              </a:rPr>
              <a:t>[Childcare &amp; 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Association for Special Children and Families </a:t>
            </a:r>
            <a:r>
              <a:rPr lang="en-US" sz="1200" dirty="0">
                <a:solidFill>
                  <a:srgbClr val="C00000"/>
                </a:solidFill>
                <a:latin typeface="Franklin Gothic Medium" panose="020B0603020102020204" pitchFamily="34" charset="0"/>
              </a:rPr>
              <a:t>[Special Needs]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Prevention and Counseling</a:t>
            </a:r>
          </a:p>
          <a:p>
            <a:endParaRPr lang="en-US" sz="1600" dirty="0">
              <a:latin typeface="Franklin Gothic Medium" panose="020B0603020102020204" pitchFamily="34" charset="0"/>
            </a:endParaRPr>
          </a:p>
          <a:p>
            <a:r>
              <a:rPr lang="en-US" sz="1600" dirty="0" err="1">
                <a:latin typeface="Franklin Gothic Medium" panose="020B0603020102020204" pitchFamily="34" charset="0"/>
              </a:rPr>
              <a:t>Ginnie’s</a:t>
            </a:r>
            <a:r>
              <a:rPr lang="en-US" sz="1600" dirty="0">
                <a:latin typeface="Franklin Gothic Medium" panose="020B0603020102020204" pitchFamily="34" charset="0"/>
              </a:rPr>
              <a:t> House, Sussex County Child Advocacy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Sussex County Family Success Center at Project Self-Sufficiency</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EFA8F23F-60E4-CE83-2A19-B747DAC416A6}"/>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8" name="TextBox 7">
            <a:extLst>
              <a:ext uri="{FF2B5EF4-FFF2-40B4-BE49-F238E27FC236}">
                <a16:creationId xmlns:a16="http://schemas.microsoft.com/office/drawing/2014/main" id="{1324768F-0A19-A380-77D5-56511EF6C42A}"/>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www.morrissussexresourcenet.org</a:t>
            </a: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4052908120"/>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839218F-DBC2-F1AC-A7B0-B04D8E05EB74}"/>
              </a:ext>
            </a:extLst>
          </p:cNvPr>
          <p:cNvSpPr txBox="1"/>
          <p:nvPr>
            <p:custDataLst>
              <p:tags r:id="rId2"/>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7" name="Rectangle 6">
            <a:extLst>
              <a:ext uri="{FF2B5EF4-FFF2-40B4-BE49-F238E27FC236}">
                <a16:creationId xmlns:a16="http://schemas.microsoft.com/office/drawing/2014/main" id="{37A99891-64B7-F309-A9A5-6C7A2DDCD314}"/>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Project Self-Sufficiency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dirty="0">
              <a:solidFill>
                <a:srgbClr val="C00000"/>
              </a:solidFill>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8" name="TextBox 7">
            <a:extLst>
              <a:ext uri="{FF2B5EF4-FFF2-40B4-BE49-F238E27FC236}">
                <a16:creationId xmlns:a16="http://schemas.microsoft.com/office/drawing/2014/main" id="{5B9B3341-4820-6717-2686-E15D5AB05519}"/>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f5b41314175e8eff9bf&quot;,&quot;SmartGridHorizontal&quot;:0,&quot;LinkedExcelSources&quot;:{&quot;6463e187363939443c0312ea&quot;:&quot;{{Desktop}}\\2023 Data Hub\\template\\County PPT_stage 1\\workbooks\\Sussex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27645</TotalTime>
  <Words>9805</Words>
  <Application>Microsoft Office PowerPoint</Application>
  <PresentationFormat>Widescreen</PresentationFormat>
  <Paragraphs>800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1638</cp:revision>
  <dcterms:created xsi:type="dcterms:W3CDTF">2006-08-16T00:00:00Z</dcterms:created>
  <dcterms:modified xsi:type="dcterms:W3CDTF">2023-06-20T07:03:55Z</dcterms:modified>
</cp:coreProperties>
</file>