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tags/tag4.xml" ContentType="application/vnd.openxmlformats-officedocument.presentationml.tags+xml"/>
  <Override PartName="/ppt/notesSlides/notesSlide2.xml" ContentType="application/vnd.openxmlformats-officedocument.presentationml.notesSlide+xml"/>
  <Override PartName="/ppt/tags/tag5.xml" ContentType="application/vnd.openxmlformats-officedocument.presentationml.tags+xml"/>
  <Override PartName="/ppt/notesSlides/notesSlide3.xml" ContentType="application/vnd.openxmlformats-officedocument.presentationml.notesSlid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notesSlides/notesSlide5.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notesSlides/notesSlide6.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notesSlides/notesSlide7.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notesSlides/notesSlide8.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notesSlides/notesSlide9.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notesSlides/notesSlide10.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notesSlides/notesSlide11.xml" ContentType="application/vnd.openxmlformats-officedocument.presentationml.notesSl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notesSlides/notesSlide12.xml" ContentType="application/vnd.openxmlformats-officedocument.presentationml.notesSl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notesSlides/notesSlide13.xml" ContentType="application/vnd.openxmlformats-officedocument.presentationml.notesSlid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notesSlides/notesSlide14.xml" ContentType="application/vnd.openxmlformats-officedocument.presentationml.notesSlid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notesSlides/notesSlide15.xml" ContentType="application/vnd.openxmlformats-officedocument.presentationml.notesSlid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notesSlides/notesSlide16.xml" ContentType="application/vnd.openxmlformats-officedocument.presentationml.notesSlid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notesSlides/notesSlide17.xml" ContentType="application/vnd.openxmlformats-officedocument.presentationml.notesSlid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notesSlides/notesSlide18.xml" ContentType="application/vnd.openxmlformats-officedocument.presentationml.notesSlid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notesSlides/notesSlide19.xml" ContentType="application/vnd.openxmlformats-officedocument.presentationml.notesSlid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notesSlides/notesSlide20.xml" ContentType="application/vnd.openxmlformats-officedocument.presentationml.notesSlid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notesSlides/notesSlide21.xml" ContentType="application/vnd.openxmlformats-officedocument.presentationml.notesSlide+xml"/>
  <Override PartName="/ppt/charts/chart25.xml" ContentType="application/vnd.openxmlformats-officedocument.drawingml.chart+xml"/>
  <Override PartName="/ppt/charts/style25.xml" ContentType="application/vnd.ms-office.chartstyle+xml"/>
  <Override PartName="/ppt/charts/colors25.xml" ContentType="application/vnd.ms-office.chartcolorstyle+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notesSlides/notesSlide22.xml" ContentType="application/vnd.openxmlformats-officedocument.presentationml.notesSlide+xml"/>
  <Override PartName="/ppt/charts/chart26.xml" ContentType="application/vnd.openxmlformats-officedocument.drawingml.chart+xml"/>
  <Override PartName="/ppt/charts/style26.xml" ContentType="application/vnd.ms-office.chartstyle+xml"/>
  <Override PartName="/ppt/charts/colors26.xml" ContentType="application/vnd.ms-office.chartcolorstyle+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notesSlides/notesSlide23.xml" ContentType="application/vnd.openxmlformats-officedocument.presentationml.notesSlide+xml"/>
  <Override PartName="/ppt/charts/chart27.xml" ContentType="application/vnd.openxmlformats-officedocument.drawingml.chart+xml"/>
  <Override PartName="/ppt/charts/style27.xml" ContentType="application/vnd.ms-office.chartstyle+xml"/>
  <Override PartName="/ppt/charts/colors27.xml" ContentType="application/vnd.ms-office.chartcolorstyle+xml"/>
  <Override PartName="/ppt/charts/chart28.xml" ContentType="application/vnd.openxmlformats-officedocument.drawingml.chart+xml"/>
  <Override PartName="/ppt/charts/style28.xml" ContentType="application/vnd.ms-office.chartstyle+xml"/>
  <Override PartName="/ppt/charts/colors28.xml" ContentType="application/vnd.ms-office.chartcolorstyle+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notesSlides/notesSlide24.xml" ContentType="application/vnd.openxmlformats-officedocument.presentationml.notesSlide+xml"/>
  <Override PartName="/ppt/charts/chart29.xml" ContentType="application/vnd.openxmlformats-officedocument.drawingml.chart+xml"/>
  <Override PartName="/ppt/charts/style29.xml" ContentType="application/vnd.ms-office.chartstyle+xml"/>
  <Override PartName="/ppt/charts/colors29.xml" ContentType="application/vnd.ms-office.chartcolorstyle+xml"/>
  <Override PartName="/ppt/charts/chart30.xml" ContentType="application/vnd.openxmlformats-officedocument.drawingml.chart+xml"/>
  <Override PartName="/ppt/charts/style30.xml" ContentType="application/vnd.ms-office.chartstyle+xml"/>
  <Override PartName="/ppt/charts/colors30.xml" ContentType="application/vnd.ms-office.chartcolorstyle+xml"/>
  <Override PartName="/ppt/charts/chart31.xml" ContentType="application/vnd.openxmlformats-officedocument.drawingml.chart+xml"/>
  <Override PartName="/ppt/charts/style31.xml" ContentType="application/vnd.ms-office.chartstyle+xml"/>
  <Override PartName="/ppt/charts/colors31.xml" ContentType="application/vnd.ms-office.chartcolorstyle+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notesSlides/notesSlide25.xml" ContentType="application/vnd.openxmlformats-officedocument.presentationml.notesSlide+xml"/>
  <Override PartName="/ppt/charts/chart32.xml" ContentType="application/vnd.openxmlformats-officedocument.drawingml.chart+xml"/>
  <Override PartName="/ppt/charts/style32.xml" ContentType="application/vnd.ms-office.chartstyle+xml"/>
  <Override PartName="/ppt/charts/colors32.xml" ContentType="application/vnd.ms-office.chartcolorstyle+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notesSlides/notesSlide26.xml" ContentType="application/vnd.openxmlformats-officedocument.presentationml.notesSlide+xml"/>
  <Override PartName="/ppt/charts/chart33.xml" ContentType="application/vnd.openxmlformats-officedocument.drawingml.chart+xml"/>
  <Override PartName="/ppt/charts/style33.xml" ContentType="application/vnd.ms-office.chartstyle+xml"/>
  <Override PartName="/ppt/charts/colors33.xml" ContentType="application/vnd.ms-office.chartcolorstyle+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notesSlides/notesSlide27.xml" ContentType="application/vnd.openxmlformats-officedocument.presentationml.notesSlide+xml"/>
  <Override PartName="/ppt/charts/chart34.xml" ContentType="application/vnd.openxmlformats-officedocument.drawingml.chart+xml"/>
  <Override PartName="/ppt/charts/style34.xml" ContentType="application/vnd.ms-office.chartstyle+xml"/>
  <Override PartName="/ppt/charts/colors34.xml" ContentType="application/vnd.ms-office.chartcolorstyle+xml"/>
  <Override PartName="/ppt/charts/chart35.xml" ContentType="application/vnd.openxmlformats-officedocument.drawingml.chart+xml"/>
  <Override PartName="/ppt/charts/style35.xml" ContentType="application/vnd.ms-office.chartstyle+xml"/>
  <Override PartName="/ppt/charts/colors35.xml" ContentType="application/vnd.ms-office.chartcolorstyle+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notesSlides/notesSlide28.xml" ContentType="application/vnd.openxmlformats-officedocument.presentationml.notesSlide+xml"/>
  <Override PartName="/ppt/charts/chart36.xml" ContentType="application/vnd.openxmlformats-officedocument.drawingml.chart+xml"/>
  <Override PartName="/ppt/charts/style36.xml" ContentType="application/vnd.ms-office.chartstyle+xml"/>
  <Override PartName="/ppt/charts/colors36.xml" ContentType="application/vnd.ms-office.chartcolorstyle+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notesSlides/notesSlide29.xml" ContentType="application/vnd.openxmlformats-officedocument.presentationml.notesSlide+xml"/>
  <Override PartName="/ppt/charts/chart37.xml" ContentType="application/vnd.openxmlformats-officedocument.drawingml.chart+xml"/>
  <Override PartName="/ppt/charts/style37.xml" ContentType="application/vnd.ms-office.chartstyle+xml"/>
  <Override PartName="/ppt/charts/colors37.xml" ContentType="application/vnd.ms-office.chartcolorstyle+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notesSlides/notesSlide30.xml" ContentType="application/vnd.openxmlformats-officedocument.presentationml.notesSlide+xml"/>
  <Override PartName="/ppt/charts/chart38.xml" ContentType="application/vnd.openxmlformats-officedocument.drawingml.chart+xml"/>
  <Override PartName="/ppt/charts/style38.xml" ContentType="application/vnd.ms-office.chartstyle+xml"/>
  <Override PartName="/ppt/charts/colors38.xml" ContentType="application/vnd.ms-office.chartcolorstyle+xml"/>
  <Override PartName="/ppt/drawings/drawing1.xml" ContentType="application/vnd.openxmlformats-officedocument.drawingml.chartshapes+xml"/>
  <Override PartName="/ppt/charts/chart39.xml" ContentType="application/vnd.openxmlformats-officedocument.drawingml.chart+xml"/>
  <Override PartName="/ppt/charts/style39.xml" ContentType="application/vnd.ms-office.chartstyle+xml"/>
  <Override PartName="/ppt/charts/colors39.xml" ContentType="application/vnd.ms-office.chartcolorstyle+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notesSlides/notesSlide31.xml" ContentType="application/vnd.openxmlformats-officedocument.presentationml.notesSlide+xml"/>
  <Override PartName="/ppt/charts/chart40.xml" ContentType="application/vnd.openxmlformats-officedocument.drawingml.chart+xml"/>
  <Override PartName="/ppt/charts/style40.xml" ContentType="application/vnd.ms-office.chartstyle+xml"/>
  <Override PartName="/ppt/charts/colors40.xml" ContentType="application/vnd.ms-office.chartcolorstyle+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notesSlides/notesSlide32.xml" ContentType="application/vnd.openxmlformats-officedocument.presentationml.notesSlide+xml"/>
  <Override PartName="/ppt/charts/chart41.xml" ContentType="application/vnd.openxmlformats-officedocument.drawingml.chart+xml"/>
  <Override PartName="/ppt/charts/style41.xml" ContentType="application/vnd.ms-office.chartstyle+xml"/>
  <Override PartName="/ppt/charts/colors41.xml" ContentType="application/vnd.ms-office.chartcolorstyle+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notesSlides/notesSlide33.xml" ContentType="application/vnd.openxmlformats-officedocument.presentationml.notesSlide+xml"/>
  <Override PartName="/ppt/charts/chart42.xml" ContentType="application/vnd.openxmlformats-officedocument.drawingml.chart+xml"/>
  <Override PartName="/ppt/charts/style42.xml" ContentType="application/vnd.ms-office.chartstyle+xml"/>
  <Override PartName="/ppt/charts/colors42.xml" ContentType="application/vnd.ms-office.chartcolorstyle+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notesSlides/notesSlide34.xml" ContentType="application/vnd.openxmlformats-officedocument.presentationml.notesSlide+xml"/>
  <Override PartName="/ppt/charts/chart43.xml" ContentType="application/vnd.openxmlformats-officedocument.drawingml.chart+xml"/>
  <Override PartName="/ppt/charts/style43.xml" ContentType="application/vnd.ms-office.chartstyle+xml"/>
  <Override PartName="/ppt/charts/colors43.xml" ContentType="application/vnd.ms-office.chartcolorstyle+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notesSlides/notesSlide35.xml" ContentType="application/vnd.openxmlformats-officedocument.presentationml.notesSlide+xml"/>
  <Override PartName="/ppt/charts/chart44.xml" ContentType="application/vnd.openxmlformats-officedocument.drawingml.chart+xml"/>
  <Override PartName="/ppt/charts/style44.xml" ContentType="application/vnd.ms-office.chartstyle+xml"/>
  <Override PartName="/ppt/charts/colors44.xml" ContentType="application/vnd.ms-office.chartcolorstyle+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notesSlides/notesSlide36.xml" ContentType="application/vnd.openxmlformats-officedocument.presentationml.notesSlide+xml"/>
  <Override PartName="/ppt/charts/chart45.xml" ContentType="application/vnd.openxmlformats-officedocument.drawingml.chart+xml"/>
  <Override PartName="/ppt/charts/style45.xml" ContentType="application/vnd.ms-office.chartstyle+xml"/>
  <Override PartName="/ppt/charts/colors45.xml" ContentType="application/vnd.ms-office.chartcolorstyle+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notesSlides/notesSlide37.xml" ContentType="application/vnd.openxmlformats-officedocument.presentationml.notesSlide+xml"/>
  <Override PartName="/ppt/charts/chart46.xml" ContentType="application/vnd.openxmlformats-officedocument.drawingml.chart+xml"/>
  <Override PartName="/ppt/charts/style46.xml" ContentType="application/vnd.ms-office.chartstyle+xml"/>
  <Override PartName="/ppt/charts/colors46.xml" ContentType="application/vnd.ms-office.chartcolorstyle+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notesSlides/notesSlide38.xml" ContentType="application/vnd.openxmlformats-officedocument.presentationml.notesSlide+xml"/>
  <Override PartName="/ppt/charts/chart47.xml" ContentType="application/vnd.openxmlformats-officedocument.drawingml.chart+xml"/>
  <Override PartName="/ppt/charts/style47.xml" ContentType="application/vnd.ms-office.chartstyle+xml"/>
  <Override PartName="/ppt/charts/colors47.xml" ContentType="application/vnd.ms-office.chartcolorstyle+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notesSlides/notesSlide39.xml" ContentType="application/vnd.openxmlformats-officedocument.presentationml.notesSlide+xml"/>
  <Override PartName="/ppt/charts/chart48.xml" ContentType="application/vnd.openxmlformats-officedocument.drawingml.chart+xml"/>
  <Override PartName="/ppt/charts/style48.xml" ContentType="application/vnd.ms-office.chartstyle+xml"/>
  <Override PartName="/ppt/charts/colors48.xml" ContentType="application/vnd.ms-office.chartcolorstyle+xml"/>
  <Override PartName="/ppt/charts/chart49.xml" ContentType="application/vnd.openxmlformats-officedocument.drawingml.chart+xml"/>
  <Override PartName="/ppt/charts/style49.xml" ContentType="application/vnd.ms-office.chartstyle+xml"/>
  <Override PartName="/ppt/charts/colors49.xml" ContentType="application/vnd.ms-office.chartcolorstyle+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notesSlides/notesSlide40.xml" ContentType="application/vnd.openxmlformats-officedocument.presentationml.notesSlide+xml"/>
  <Override PartName="/ppt/charts/chart50.xml" ContentType="application/vnd.openxmlformats-officedocument.drawingml.chart+xml"/>
  <Override PartName="/ppt/charts/style50.xml" ContentType="application/vnd.ms-office.chartstyle+xml"/>
  <Override PartName="/ppt/charts/colors50.xml" ContentType="application/vnd.ms-office.chartcolorstyle+xml"/>
  <Override PartName="/ppt/charts/chart51.xml" ContentType="application/vnd.openxmlformats-officedocument.drawingml.chart+xml"/>
  <Override PartName="/ppt/charts/style51.xml" ContentType="application/vnd.ms-office.chartstyle+xml"/>
  <Override PartName="/ppt/charts/colors51.xml" ContentType="application/vnd.ms-office.chartcolorstyle+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notesSlides/notesSlide41.xml" ContentType="application/vnd.openxmlformats-officedocument.presentationml.notesSlide+xml"/>
  <Override PartName="/ppt/charts/chart52.xml" ContentType="application/vnd.openxmlformats-officedocument.drawingml.chart+xml"/>
  <Override PartName="/ppt/charts/style52.xml" ContentType="application/vnd.ms-office.chartstyle+xml"/>
  <Override PartName="/ppt/charts/colors52.xml" ContentType="application/vnd.ms-office.chartcolorstyle+xml"/>
  <Override PartName="/ppt/charts/chart53.xml" ContentType="application/vnd.openxmlformats-officedocument.drawingml.chart+xml"/>
  <Override PartName="/ppt/charts/style53.xml" ContentType="application/vnd.ms-office.chartstyle+xml"/>
  <Override PartName="/ppt/charts/colors53.xml" ContentType="application/vnd.ms-office.chartcolorstyle+xml"/>
  <Override PartName="/ppt/tags/tag268.xml" ContentType="application/vnd.openxmlformats-officedocument.presentationml.tags+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notesSlides/notesSlide42.xml" ContentType="application/vnd.openxmlformats-officedocument.presentationml.notesSlide+xml"/>
  <Override PartName="/ppt/charts/chart54.xml" ContentType="application/vnd.openxmlformats-officedocument.drawingml.chart+xml"/>
  <Override PartName="/ppt/charts/style54.xml" ContentType="application/vnd.ms-office.chartstyle+xml"/>
  <Override PartName="/ppt/charts/colors54.xml" ContentType="application/vnd.ms-office.chartcolorstyle+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notesSlides/notesSlide43.xml" ContentType="application/vnd.openxmlformats-officedocument.presentationml.notesSlide+xml"/>
  <Override PartName="/ppt/charts/chart55.xml" ContentType="application/vnd.openxmlformats-officedocument.drawingml.chart+xml"/>
  <Override PartName="/ppt/charts/style55.xml" ContentType="application/vnd.ms-office.chartstyle+xml"/>
  <Override PartName="/ppt/charts/colors55.xml" ContentType="application/vnd.ms-office.chartcolorstyle+xml"/>
  <Override PartName="/ppt/charts/chart56.xml" ContentType="application/vnd.openxmlformats-officedocument.drawingml.chart+xml"/>
  <Override PartName="/ppt/charts/style56.xml" ContentType="application/vnd.ms-office.chartstyle+xml"/>
  <Override PartName="/ppt/charts/colors56.xml" ContentType="application/vnd.ms-office.chartcolorstyle+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notesSlides/notesSlide44.xml" ContentType="application/vnd.openxmlformats-officedocument.presentationml.notesSlide+xml"/>
  <Override PartName="/ppt/charts/chart57.xml" ContentType="application/vnd.openxmlformats-officedocument.drawingml.chart+xml"/>
  <Override PartName="/ppt/charts/style57.xml" ContentType="application/vnd.ms-office.chartstyle+xml"/>
  <Override PartName="/ppt/charts/colors57.xml" ContentType="application/vnd.ms-office.chartcolorstyle+xml"/>
  <Override PartName="/ppt/charts/chart58.xml" ContentType="application/vnd.openxmlformats-officedocument.drawingml.chart+xml"/>
  <Override PartName="/ppt/charts/style58.xml" ContentType="application/vnd.ms-office.chartstyle+xml"/>
  <Override PartName="/ppt/charts/colors58.xml" ContentType="application/vnd.ms-office.chartcolorstyle+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notesSlides/notesSlide45.xml" ContentType="application/vnd.openxmlformats-officedocument.presentationml.notesSlide+xml"/>
  <Override PartName="/ppt/charts/chart59.xml" ContentType="application/vnd.openxmlformats-officedocument.drawingml.chart+xml"/>
  <Override PartName="/ppt/charts/style59.xml" ContentType="application/vnd.ms-office.chartstyle+xml"/>
  <Override PartName="/ppt/charts/colors59.xml" ContentType="application/vnd.ms-office.chartcolorstyle+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notesSlides/notesSlide46.xml" ContentType="application/vnd.openxmlformats-officedocument.presentationml.notesSlide+xml"/>
  <Override PartName="/ppt/charts/chart60.xml" ContentType="application/vnd.openxmlformats-officedocument.drawingml.chart+xml"/>
  <Override PartName="/ppt/charts/style60.xml" ContentType="application/vnd.ms-office.chartstyle+xml"/>
  <Override PartName="/ppt/charts/colors60.xml" ContentType="application/vnd.ms-office.chartcolorstyle+xml"/>
  <Override PartName="/ppt/charts/chart61.xml" ContentType="application/vnd.openxmlformats-officedocument.drawingml.chart+xml"/>
  <Override PartName="/ppt/charts/style61.xml" ContentType="application/vnd.ms-office.chartstyle+xml"/>
  <Override PartName="/ppt/charts/colors61.xml" ContentType="application/vnd.ms-office.chartcolorstyle+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notesSlides/notesSlide47.xml" ContentType="application/vnd.openxmlformats-officedocument.presentationml.notesSlide+xml"/>
  <Override PartName="/ppt/charts/chart62.xml" ContentType="application/vnd.openxmlformats-officedocument.drawingml.chart+xml"/>
  <Override PartName="/ppt/charts/style62.xml" ContentType="application/vnd.ms-office.chartstyle+xml"/>
  <Override PartName="/ppt/charts/colors62.xml" ContentType="application/vnd.ms-office.chartcolorstyle+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notesSlides/notesSlide48.xml" ContentType="application/vnd.openxmlformats-officedocument.presentationml.notesSlide+xml"/>
  <Override PartName="/ppt/charts/chart63.xml" ContentType="application/vnd.openxmlformats-officedocument.drawingml.chart+xml"/>
  <Override PartName="/ppt/charts/style63.xml" ContentType="application/vnd.ms-office.chartstyle+xml"/>
  <Override PartName="/ppt/charts/colors63.xml" ContentType="application/vnd.ms-office.chartcolorstyle+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notesSlides/notesSlide49.xml" ContentType="application/vnd.openxmlformats-officedocument.presentationml.notesSlide+xml"/>
  <Override PartName="/ppt/charts/chart64.xml" ContentType="application/vnd.openxmlformats-officedocument.drawingml.chart+xml"/>
  <Override PartName="/ppt/charts/style64.xml" ContentType="application/vnd.ms-office.chartstyle+xml"/>
  <Override PartName="/ppt/charts/colors64.xml" ContentType="application/vnd.ms-office.chartcolorstyle+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notesSlides/notesSlide50.xml" ContentType="application/vnd.openxmlformats-officedocument.presentationml.notesSlide+xml"/>
  <Override PartName="/ppt/charts/chart65.xml" ContentType="application/vnd.openxmlformats-officedocument.drawingml.chart+xml"/>
  <Override PartName="/ppt/charts/style65.xml" ContentType="application/vnd.ms-office.chartstyle+xml"/>
  <Override PartName="/ppt/charts/colors65.xml" ContentType="application/vnd.ms-office.chartcolorstyle+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notesSlides/notesSlide51.xml" ContentType="application/vnd.openxmlformats-officedocument.presentationml.notesSlide+xml"/>
  <Override PartName="/ppt/charts/chart66.xml" ContentType="application/vnd.openxmlformats-officedocument.drawingml.chart+xml"/>
  <Override PartName="/ppt/charts/style66.xml" ContentType="application/vnd.ms-office.chartstyle+xml"/>
  <Override PartName="/ppt/charts/colors66.xml" ContentType="application/vnd.ms-office.chartcolorstyle+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notesSlides/notesSlide52.xml" ContentType="application/vnd.openxmlformats-officedocument.presentationml.notesSlide+xml"/>
  <Override PartName="/ppt/charts/chart67.xml" ContentType="application/vnd.openxmlformats-officedocument.drawingml.chart+xml"/>
  <Override PartName="/ppt/charts/style67.xml" ContentType="application/vnd.ms-office.chartstyle+xml"/>
  <Override PartName="/ppt/charts/colors67.xml" ContentType="application/vnd.ms-office.chartcolorstyle+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notesSlides/notesSlide53.xml" ContentType="application/vnd.openxmlformats-officedocument.presentationml.notesSlide+xml"/>
  <Override PartName="/ppt/charts/chart68.xml" ContentType="application/vnd.openxmlformats-officedocument.drawingml.chart+xml"/>
  <Override PartName="/ppt/charts/style68.xml" ContentType="application/vnd.ms-office.chartstyle+xml"/>
  <Override PartName="/ppt/charts/colors68.xml" ContentType="application/vnd.ms-office.chartcolorstyle+xml"/>
  <Override PartName="/ppt/charts/chart69.xml" ContentType="application/vnd.openxmlformats-officedocument.drawingml.chart+xml"/>
  <Override PartName="/ppt/charts/style69.xml" ContentType="application/vnd.ms-office.chartstyle+xml"/>
  <Override PartName="/ppt/charts/colors69.xml" ContentType="application/vnd.ms-office.chartcolorstyle+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notesSlides/notesSlide54.xml" ContentType="application/vnd.openxmlformats-officedocument.presentationml.notesSlide+xml"/>
  <Override PartName="/ppt/charts/chart70.xml" ContentType="application/vnd.openxmlformats-officedocument.drawingml.chart+xml"/>
  <Override PartName="/ppt/charts/style70.xml" ContentType="application/vnd.ms-office.chartstyle+xml"/>
  <Override PartName="/ppt/charts/colors70.xml" ContentType="application/vnd.ms-office.chartcolorstyle+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notesSlides/notesSlide55.xml" ContentType="application/vnd.openxmlformats-officedocument.presentationml.notesSlide+xml"/>
  <Override PartName="/ppt/charts/chart71.xml" ContentType="application/vnd.openxmlformats-officedocument.drawingml.chart+xml"/>
  <Override PartName="/ppt/charts/style71.xml" ContentType="application/vnd.ms-office.chartstyle+xml"/>
  <Override PartName="/ppt/charts/colors71.xml" ContentType="application/vnd.ms-office.chartcolorstyle+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0.xml" ContentType="application/vnd.openxmlformats-officedocument.presentationml.tags+xml"/>
  <Override PartName="/ppt/notesSlides/notesSlide56.xml" ContentType="application/vnd.openxmlformats-officedocument.presentationml.notesSlide+xml"/>
  <Override PartName="/ppt/charts/chart72.xml" ContentType="application/vnd.openxmlformats-officedocument.drawingml.chart+xml"/>
  <Override PartName="/ppt/charts/style72.xml" ContentType="application/vnd.ms-office.chartstyle+xml"/>
  <Override PartName="/ppt/charts/colors72.xml" ContentType="application/vnd.ms-office.chartcolorstyle+xml"/>
  <Override PartName="/ppt/charts/chart73.xml" ContentType="application/vnd.openxmlformats-officedocument.drawingml.chart+xml"/>
  <Override PartName="/ppt/charts/style73.xml" ContentType="application/vnd.ms-office.chartstyle+xml"/>
  <Override PartName="/ppt/charts/colors73.xml" ContentType="application/vnd.ms-office.chartcolorstyle+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0.xml" ContentType="application/vnd.openxmlformats-officedocument.presentationml.tags+xml"/>
  <Override PartName="/ppt/notesSlides/notesSlide57.xml" ContentType="application/vnd.openxmlformats-officedocument.presentationml.notesSlide+xml"/>
  <Override PartName="/ppt/charts/chart74.xml" ContentType="application/vnd.openxmlformats-officedocument.drawingml.chart+xml"/>
  <Override PartName="/ppt/charts/style74.xml" ContentType="application/vnd.ms-office.chartstyle+xml"/>
  <Override PartName="/ppt/charts/colors74.xml" ContentType="application/vnd.ms-office.chartcolorstyle+xml"/>
  <Override PartName="/ppt/charts/chart75.xml" ContentType="application/vnd.openxmlformats-officedocument.drawingml.chart+xml"/>
  <Override PartName="/ppt/charts/style75.xml" ContentType="application/vnd.ms-office.chartstyle+xml"/>
  <Override PartName="/ppt/charts/colors75.xml" ContentType="application/vnd.ms-office.chartcolorstyle+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notesSlides/notesSlide58.xml" ContentType="application/vnd.openxmlformats-officedocument.presentationml.notesSlide+xml"/>
  <Override PartName="/ppt/charts/chart76.xml" ContentType="application/vnd.openxmlformats-officedocument.drawingml.chart+xml"/>
  <Override PartName="/ppt/charts/style76.xml" ContentType="application/vnd.ms-office.chartstyle+xml"/>
  <Override PartName="/ppt/charts/colors76.xml" ContentType="application/vnd.ms-office.chartcolorstyle+xml"/>
  <Override PartName="/ppt/charts/chart77.xml" ContentType="application/vnd.openxmlformats-officedocument.drawingml.chart+xml"/>
  <Override PartName="/ppt/charts/style77.xml" ContentType="application/vnd.ms-office.chartstyle+xml"/>
  <Override PartName="/ppt/charts/colors77.xml" ContentType="application/vnd.ms-office.chartcolorstyle+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notesSlides/notesSlide59.xml" ContentType="application/vnd.openxmlformats-officedocument.presentationml.notesSlide+xml"/>
  <Override PartName="/ppt/charts/chart78.xml" ContentType="application/vnd.openxmlformats-officedocument.drawingml.chart+xml"/>
  <Override PartName="/ppt/charts/style78.xml" ContentType="application/vnd.ms-office.chartstyle+xml"/>
  <Override PartName="/ppt/charts/colors78.xml" ContentType="application/vnd.ms-office.chartcolorstyle+xml"/>
  <Override PartName="/ppt/charts/chart79.xml" ContentType="application/vnd.openxmlformats-officedocument.drawingml.chart+xml"/>
  <Override PartName="/ppt/charts/style79.xml" ContentType="application/vnd.ms-office.chartstyle+xml"/>
  <Override PartName="/ppt/charts/colors79.xml" ContentType="application/vnd.ms-office.chartcolorstyle+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notesSlides/notesSlide60.xml" ContentType="application/vnd.openxmlformats-officedocument.presentationml.notesSlide+xml"/>
  <Override PartName="/ppt/charts/chart80.xml" ContentType="application/vnd.openxmlformats-officedocument.drawingml.chart+xml"/>
  <Override PartName="/ppt/charts/style80.xml" ContentType="application/vnd.ms-office.chartstyle+xml"/>
  <Override PartName="/ppt/charts/colors80.xml" ContentType="application/vnd.ms-office.chartcolorstyle+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00.xml" ContentType="application/vnd.openxmlformats-officedocument.presentationml.tags+xml"/>
  <Override PartName="/ppt/notesSlides/notesSlide61.xml" ContentType="application/vnd.openxmlformats-officedocument.presentationml.notesSlide+xml"/>
  <Override PartName="/ppt/charts/chart81.xml" ContentType="application/vnd.openxmlformats-officedocument.drawingml.chart+xml"/>
  <Override PartName="/ppt/charts/style81.xml" ContentType="application/vnd.ms-office.chartstyle+xml"/>
  <Override PartName="/ppt/charts/colors81.xml" ContentType="application/vnd.ms-office.chartcolorstyle+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notesSlides/notesSlide62.xml" ContentType="application/vnd.openxmlformats-officedocument.presentationml.notesSlide+xml"/>
  <Override PartName="/ppt/charts/chart82.xml" ContentType="application/vnd.openxmlformats-officedocument.drawingml.chart+xml"/>
  <Override PartName="/ppt/charts/style82.xml" ContentType="application/vnd.ms-office.chartstyle+xml"/>
  <Override PartName="/ppt/charts/colors82.xml" ContentType="application/vnd.ms-office.chartcolorstyle+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notesSlides/notesSlide63.xml" ContentType="application/vnd.openxmlformats-officedocument.presentationml.notesSlide+xml"/>
  <Override PartName="/ppt/charts/chart83.xml" ContentType="application/vnd.openxmlformats-officedocument.drawingml.chart+xml"/>
  <Override PartName="/ppt/charts/style83.xml" ContentType="application/vnd.ms-office.chartstyle+xml"/>
  <Override PartName="/ppt/charts/colors83.xml" ContentType="application/vnd.ms-office.chartcolorstyle+xml"/>
  <Override PartName="/ppt/charts/chart84.xml" ContentType="application/vnd.openxmlformats-officedocument.drawingml.chart+xml"/>
  <Override PartName="/ppt/charts/style84.xml" ContentType="application/vnd.ms-office.chartstyle+xml"/>
  <Override PartName="/ppt/charts/colors84.xml" ContentType="application/vnd.ms-office.chartcolorstyle+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notesSlides/notesSlide64.xml" ContentType="application/vnd.openxmlformats-officedocument.presentationml.notesSlide+xml"/>
  <Override PartName="/ppt/charts/chart85.xml" ContentType="application/vnd.openxmlformats-officedocument.drawingml.chart+xml"/>
  <Override PartName="/ppt/charts/style85.xml" ContentType="application/vnd.ms-office.chartstyle+xml"/>
  <Override PartName="/ppt/charts/colors85.xml" ContentType="application/vnd.ms-office.chartcolorstyle+xml"/>
  <Override PartName="/ppt/tags/tag419.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notesSlides/notesSlide65.xml" ContentType="application/vnd.openxmlformats-officedocument.presentationml.notesSlide+xml"/>
  <Override PartName="/ppt/charts/chart86.xml" ContentType="application/vnd.openxmlformats-officedocument.drawingml.chart+xml"/>
  <Override PartName="/ppt/charts/style86.xml" ContentType="application/vnd.ms-office.chartstyle+xml"/>
  <Override PartName="/ppt/charts/colors86.xml" ContentType="application/vnd.ms-office.chartcolorstyle+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notesSlides/notesSlide66.xml" ContentType="application/vnd.openxmlformats-officedocument.presentationml.notesSlide+xml"/>
  <Override PartName="/ppt/charts/chart87.xml" ContentType="application/vnd.openxmlformats-officedocument.drawingml.chart+xml"/>
  <Override PartName="/ppt/charts/style87.xml" ContentType="application/vnd.ms-office.chartstyle+xml"/>
  <Override PartName="/ppt/charts/colors87.xml" ContentType="application/vnd.ms-office.chartcolorstyle+xml"/>
  <Override PartName="/ppt/tags/tag429.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notesSlides/notesSlide67.xml" ContentType="application/vnd.openxmlformats-officedocument.presentationml.notesSlide+xml"/>
  <Override PartName="/ppt/charts/chart88.xml" ContentType="application/vnd.openxmlformats-officedocument.drawingml.chart+xml"/>
  <Override PartName="/ppt/charts/style88.xml" ContentType="application/vnd.ms-office.chartstyle+xml"/>
  <Override PartName="/ppt/charts/colors88.xml" ContentType="application/vnd.ms-office.chartcolorstyle+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notesSlides/notesSlide68.xml" ContentType="application/vnd.openxmlformats-officedocument.presentationml.notesSlide+xml"/>
  <Override PartName="/ppt/charts/chart89.xml" ContentType="application/vnd.openxmlformats-officedocument.drawingml.chart+xml"/>
  <Override PartName="/ppt/charts/style89.xml" ContentType="application/vnd.ms-office.chartstyle+xml"/>
  <Override PartName="/ppt/charts/colors89.xml" ContentType="application/vnd.ms-office.chartcolorstyle+xml"/>
  <Override PartName="/ppt/tags/tag439.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notesSlides/notesSlide69.xml" ContentType="application/vnd.openxmlformats-officedocument.presentationml.notesSlide+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notesSlides/notesSlide70.xml" ContentType="application/vnd.openxmlformats-officedocument.presentationml.notesSlide+xml"/>
  <Override PartName="/ppt/charts/chart90.xml" ContentType="application/vnd.openxmlformats-officedocument.drawingml.chart+xml"/>
  <Override PartName="/ppt/charts/style90.xml" ContentType="application/vnd.ms-office.chartstyle+xml"/>
  <Override PartName="/ppt/charts/colors90.xml" ContentType="application/vnd.ms-office.chartcolorstyle+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notesSlides/notesSlide7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2" r:id="rId1"/>
    <p:sldMasterId id="2147483655" r:id="rId2"/>
  </p:sldMasterIdLst>
  <p:notesMasterIdLst>
    <p:notesMasterId r:id="rId93"/>
  </p:notesMasterIdLst>
  <p:handoutMasterIdLst>
    <p:handoutMasterId r:id="rId94"/>
  </p:handoutMasterIdLst>
  <p:sldIdLst>
    <p:sldId id="260" r:id="rId3"/>
    <p:sldId id="256" r:id="rId4"/>
    <p:sldId id="454" r:id="rId5"/>
    <p:sldId id="455" r:id="rId6"/>
    <p:sldId id="456" r:id="rId7"/>
    <p:sldId id="457" r:id="rId8"/>
    <p:sldId id="458" r:id="rId9"/>
    <p:sldId id="258" r:id="rId10"/>
    <p:sldId id="459" r:id="rId11"/>
    <p:sldId id="379" r:id="rId12"/>
    <p:sldId id="259" r:id="rId13"/>
    <p:sldId id="364" r:id="rId14"/>
    <p:sldId id="467" r:id="rId15"/>
    <p:sldId id="366" r:id="rId16"/>
    <p:sldId id="367" r:id="rId17"/>
    <p:sldId id="368" r:id="rId18"/>
    <p:sldId id="371" r:id="rId19"/>
    <p:sldId id="373" r:id="rId20"/>
    <p:sldId id="468" r:id="rId21"/>
    <p:sldId id="380" r:id="rId22"/>
    <p:sldId id="465" r:id="rId23"/>
    <p:sldId id="461" r:id="rId24"/>
    <p:sldId id="381" r:id="rId25"/>
    <p:sldId id="382" r:id="rId26"/>
    <p:sldId id="375" r:id="rId27"/>
    <p:sldId id="378" r:id="rId28"/>
    <p:sldId id="383" r:id="rId29"/>
    <p:sldId id="393" r:id="rId30"/>
    <p:sldId id="418" r:id="rId31"/>
    <p:sldId id="388" r:id="rId32"/>
    <p:sldId id="386" r:id="rId33"/>
    <p:sldId id="387" r:id="rId34"/>
    <p:sldId id="396" r:id="rId35"/>
    <p:sldId id="394" r:id="rId36"/>
    <p:sldId id="395" r:id="rId37"/>
    <p:sldId id="397" r:id="rId38"/>
    <p:sldId id="401" r:id="rId39"/>
    <p:sldId id="415" r:id="rId40"/>
    <p:sldId id="469" r:id="rId41"/>
    <p:sldId id="402" r:id="rId42"/>
    <p:sldId id="403" r:id="rId43"/>
    <p:sldId id="404" r:id="rId44"/>
    <p:sldId id="405" r:id="rId45"/>
    <p:sldId id="470" r:id="rId46"/>
    <p:sldId id="406" r:id="rId47"/>
    <p:sldId id="407" r:id="rId48"/>
    <p:sldId id="408" r:id="rId49"/>
    <p:sldId id="410" r:id="rId50"/>
    <p:sldId id="412" r:id="rId51"/>
    <p:sldId id="462" r:id="rId52"/>
    <p:sldId id="471" r:id="rId53"/>
    <p:sldId id="472" r:id="rId54"/>
    <p:sldId id="473" r:id="rId55"/>
    <p:sldId id="423" r:id="rId56"/>
    <p:sldId id="424" r:id="rId57"/>
    <p:sldId id="426" r:id="rId58"/>
    <p:sldId id="427" r:id="rId59"/>
    <p:sldId id="489" r:id="rId60"/>
    <p:sldId id="474" r:id="rId61"/>
    <p:sldId id="431" r:id="rId62"/>
    <p:sldId id="436" r:id="rId63"/>
    <p:sldId id="437" r:id="rId64"/>
    <p:sldId id="441" r:id="rId65"/>
    <p:sldId id="425" r:id="rId66"/>
    <p:sldId id="420" r:id="rId67"/>
    <p:sldId id="432" r:id="rId68"/>
    <p:sldId id="488" r:id="rId69"/>
    <p:sldId id="442" r:id="rId70"/>
    <p:sldId id="466" r:id="rId71"/>
    <p:sldId id="433" r:id="rId72"/>
    <p:sldId id="445" r:id="rId73"/>
    <p:sldId id="446" r:id="rId74"/>
    <p:sldId id="447" r:id="rId75"/>
    <p:sldId id="448" r:id="rId76"/>
    <p:sldId id="463" r:id="rId77"/>
    <p:sldId id="486" r:id="rId78"/>
    <p:sldId id="434" r:id="rId79"/>
    <p:sldId id="449" r:id="rId80"/>
    <p:sldId id="452" r:id="rId81"/>
    <p:sldId id="483" r:id="rId82"/>
    <p:sldId id="484" r:id="rId83"/>
    <p:sldId id="490" r:id="rId84"/>
    <p:sldId id="475" r:id="rId85"/>
    <p:sldId id="477" r:id="rId86"/>
    <p:sldId id="478" r:id="rId87"/>
    <p:sldId id="476" r:id="rId88"/>
    <p:sldId id="491" r:id="rId89"/>
    <p:sldId id="479" r:id="rId90"/>
    <p:sldId id="482" r:id="rId91"/>
    <p:sldId id="492" r:id="rId92"/>
  </p:sldIdLst>
  <p:sldSz cx="12192000" cy="6858000"/>
  <p:notesSz cx="6858000" cy="9144000"/>
  <p:custDataLst>
    <p:tags r:id="rId9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2" userDrawn="1">
          <p15:clr>
            <a:srgbClr val="A4A3A4"/>
          </p15:clr>
        </p15:guide>
        <p15:guide id="2" pos="3888"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pencer Nitkey" initials="SN" lastIdx="71" clrIdx="0">
    <p:extLst>
      <p:ext uri="{19B8F6BF-5375-455C-9EA6-DF929625EA0E}">
        <p15:presenceInfo xmlns:p15="http://schemas.microsoft.com/office/powerpoint/2012/main" userId="Spencer Nitkey" providerId="None"/>
      </p:ext>
    </p:extLst>
  </p:cmAuthor>
  <p:cmAuthor id="2" name="Ilona Arnold-Berkovits" initials="IA" lastIdx="22" clrIdx="1">
    <p:extLst>
      <p:ext uri="{19B8F6BF-5375-455C-9EA6-DF929625EA0E}">
        <p15:presenceInfo xmlns:p15="http://schemas.microsoft.com/office/powerpoint/2012/main" userId="S-1-5-21-2376391783-983845594-1418978411-9782" providerId="AD"/>
      </p:ext>
    </p:extLst>
  </p:cmAuthor>
  <p:cmAuthor id="3" name="Spencer Nitkey" initials="SN [2]" lastIdx="7" clrIdx="2">
    <p:extLst>
      <p:ext uri="{19B8F6BF-5375-455C-9EA6-DF929625EA0E}">
        <p15:presenceInfo xmlns:p15="http://schemas.microsoft.com/office/powerpoint/2012/main" userId="S::sn660@ssw.rutgers.edu::75b7c022-320a-44a2-b38d-3146e0cb9ca7" providerId="AD"/>
      </p:ext>
    </p:extLst>
  </p:cmAuthor>
  <p:cmAuthor id="4" name="Phillips, Angela [DCF]" initials="PA[" lastIdx="32" clrIdx="3">
    <p:extLst>
      <p:ext uri="{19B8F6BF-5375-455C-9EA6-DF929625EA0E}">
        <p15:presenceInfo xmlns:p15="http://schemas.microsoft.com/office/powerpoint/2012/main" userId="S::angela.phillips@dcf.nj.gov::4c45a69e-e7d8-4490-be56-339bf9788fbd"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0000"/>
    <a:srgbClr val="4F81BD"/>
    <a:srgbClr val="C0504D"/>
    <a:srgbClr val="9BBB59"/>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440" autoAdjust="0"/>
    <p:restoredTop sz="81302" autoAdjust="0"/>
  </p:normalViewPr>
  <p:slideViewPr>
    <p:cSldViewPr>
      <p:cViewPr varScale="1">
        <p:scale>
          <a:sx n="74" d="100"/>
          <a:sy n="74" d="100"/>
        </p:scale>
        <p:origin x="926" y="86"/>
      </p:cViewPr>
      <p:guideLst>
        <p:guide orient="horz" pos="2112"/>
        <p:guide pos="3888"/>
      </p:guideLst>
    </p:cSldViewPr>
  </p:slideViewPr>
  <p:notesTextViewPr>
    <p:cViewPr>
      <p:scale>
        <a:sx n="100" d="100"/>
        <a:sy n="100" d="100"/>
      </p:scale>
      <p:origin x="0" y="0"/>
    </p:cViewPr>
  </p:notesTextViewPr>
  <p:notesViewPr>
    <p:cSldViewPr>
      <p:cViewPr varScale="1">
        <p:scale>
          <a:sx n="75" d="100"/>
          <a:sy n="75" d="100"/>
        </p:scale>
        <p:origin x="848" y="76"/>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tags" Target="tags/tag1.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80" Type="http://schemas.openxmlformats.org/officeDocument/2006/relationships/slide" Target="slides/slide78.xml"/><Relationship Id="rId85" Type="http://schemas.openxmlformats.org/officeDocument/2006/relationships/slide" Target="slides/slide83.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handoutMaster" Target="handoutMasters/handoutMaster1.xml"/><Relationship Id="rId99"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presProps" Target="presProp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notesMaster" Target="notesMasters/notesMaster1.xml"/><Relationship Id="rId98"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oleObject" Target="file:///\\ssw-nas-02.ssw.rutgers.edu\units\IFF\OREP\Data%20HUB\04-Needs%20Assessment\2021\Workbook%20Templates\County%20Workbooks%20(with%20Engage)\Sussex_County_11.08.21%20(with%20Engage).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ssw-nas-02.ssw.rutgers.edu\units\IFF\OREP\Data%20HUB\04-Needs%20Assessment\2021\Workbook%20Templates\County%20Workbooks%20(with%20Engage)\Sussex_County_11.08.21%20(with%20Engage).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2.xml"/><Relationship Id="rId1" Type="http://schemas.microsoft.com/office/2011/relationships/chartStyle" Target="style22.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3.xml"/><Relationship Id="rId1" Type="http://schemas.microsoft.com/office/2011/relationships/chartStyle" Target="style23.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4.xml"/><Relationship Id="rId1" Type="http://schemas.microsoft.com/office/2011/relationships/chartStyle" Target="style24.xml"/></Relationships>
</file>

<file path=ppt/charts/_rels/chart25.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25.xml"/><Relationship Id="rId1" Type="http://schemas.microsoft.com/office/2011/relationships/chartStyle" Target="style25.xml"/></Relationships>
</file>

<file path=ppt/charts/_rels/chart26.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26.xml"/><Relationship Id="rId1" Type="http://schemas.microsoft.com/office/2011/relationships/chartStyle" Target="style26.xml"/></Relationships>
</file>

<file path=ppt/charts/_rels/chart27.xml.rels><?xml version="1.0" encoding="UTF-8" standalone="yes"?>
<Relationships xmlns="http://schemas.openxmlformats.org/package/2006/relationships"><Relationship Id="rId3" Type="http://schemas.openxmlformats.org/officeDocument/2006/relationships/package" Target="../embeddings/Microsoft_Excel_Worksheet24.xlsx"/><Relationship Id="rId2" Type="http://schemas.microsoft.com/office/2011/relationships/chartColorStyle" Target="colors27.xml"/><Relationship Id="rId1" Type="http://schemas.microsoft.com/office/2011/relationships/chartStyle" Target="style27.xml"/></Relationships>
</file>

<file path=ppt/charts/_rels/chart28.xml.rels><?xml version="1.0" encoding="UTF-8" standalone="yes"?>
<Relationships xmlns="http://schemas.openxmlformats.org/package/2006/relationships"><Relationship Id="rId3" Type="http://schemas.openxmlformats.org/officeDocument/2006/relationships/package" Target="../embeddings/Microsoft_Excel_Worksheet25.xlsx"/><Relationship Id="rId2" Type="http://schemas.microsoft.com/office/2011/relationships/chartColorStyle" Target="colors28.xml"/><Relationship Id="rId1" Type="http://schemas.microsoft.com/office/2011/relationships/chartStyle" Target="style28.xml"/></Relationships>
</file>

<file path=ppt/charts/_rels/chart29.xml.rels><?xml version="1.0" encoding="UTF-8" standalone="yes"?>
<Relationships xmlns="http://schemas.openxmlformats.org/package/2006/relationships"><Relationship Id="rId3" Type="http://schemas.openxmlformats.org/officeDocument/2006/relationships/package" Target="../embeddings/Microsoft_Excel_Worksheet26.xlsx"/><Relationship Id="rId2" Type="http://schemas.microsoft.com/office/2011/relationships/chartColorStyle" Target="colors29.xml"/><Relationship Id="rId1" Type="http://schemas.microsoft.com/office/2011/relationships/chartStyle" Target="style29.xml"/></Relationships>
</file>

<file path=ppt/charts/_rels/chart30.xml.rels><?xml version="1.0" encoding="UTF-8" standalone="yes"?>
<Relationships xmlns="http://schemas.openxmlformats.org/package/2006/relationships"><Relationship Id="rId3" Type="http://schemas.openxmlformats.org/officeDocument/2006/relationships/package" Target="../embeddings/Microsoft_Excel_Worksheet27.xlsx"/><Relationship Id="rId2" Type="http://schemas.microsoft.com/office/2011/relationships/chartColorStyle" Target="colors30.xml"/><Relationship Id="rId1" Type="http://schemas.microsoft.com/office/2011/relationships/chartStyle" Target="style30.xml"/></Relationships>
</file>

<file path=ppt/charts/_rels/chart31.xml.rels><?xml version="1.0" encoding="UTF-8" standalone="yes"?>
<Relationships xmlns="http://schemas.openxmlformats.org/package/2006/relationships"><Relationship Id="rId3" Type="http://schemas.openxmlformats.org/officeDocument/2006/relationships/package" Target="../embeddings/Microsoft_Excel_Worksheet28.xlsx"/><Relationship Id="rId2" Type="http://schemas.microsoft.com/office/2011/relationships/chartColorStyle" Target="colors31.xml"/><Relationship Id="rId1" Type="http://schemas.microsoft.com/office/2011/relationships/chartStyle" Target="style31.xml"/></Relationships>
</file>

<file path=ppt/charts/_rels/chart32.xml.rels><?xml version="1.0" encoding="UTF-8" standalone="yes"?>
<Relationships xmlns="http://schemas.openxmlformats.org/package/2006/relationships"><Relationship Id="rId3" Type="http://schemas.openxmlformats.org/officeDocument/2006/relationships/package" Target="../embeddings/Microsoft_Excel_Worksheet29.xlsx"/><Relationship Id="rId2" Type="http://schemas.microsoft.com/office/2011/relationships/chartColorStyle" Target="colors32.xml"/><Relationship Id="rId1" Type="http://schemas.microsoft.com/office/2011/relationships/chartStyle" Target="style32.xml"/></Relationships>
</file>

<file path=ppt/charts/_rels/chart33.xml.rels><?xml version="1.0" encoding="UTF-8" standalone="yes"?>
<Relationships xmlns="http://schemas.openxmlformats.org/package/2006/relationships"><Relationship Id="rId3" Type="http://schemas.openxmlformats.org/officeDocument/2006/relationships/package" Target="../embeddings/Microsoft_Excel_Worksheet30.xlsx"/><Relationship Id="rId2" Type="http://schemas.microsoft.com/office/2011/relationships/chartColorStyle" Target="colors33.xml"/><Relationship Id="rId1" Type="http://schemas.microsoft.com/office/2011/relationships/chartStyle" Target="style33.xml"/></Relationships>
</file>

<file path=ppt/charts/_rels/chart34.xml.rels><?xml version="1.0" encoding="UTF-8" standalone="yes"?>
<Relationships xmlns="http://schemas.openxmlformats.org/package/2006/relationships"><Relationship Id="rId3" Type="http://schemas.openxmlformats.org/officeDocument/2006/relationships/package" Target="../embeddings/Microsoft_Excel_Worksheet31.xlsx"/><Relationship Id="rId2" Type="http://schemas.microsoft.com/office/2011/relationships/chartColorStyle" Target="colors34.xml"/><Relationship Id="rId1" Type="http://schemas.microsoft.com/office/2011/relationships/chartStyle" Target="style34.xml"/></Relationships>
</file>

<file path=ppt/charts/_rels/chart35.xml.rels><?xml version="1.0" encoding="UTF-8" standalone="yes"?>
<Relationships xmlns="http://schemas.openxmlformats.org/package/2006/relationships"><Relationship Id="rId3" Type="http://schemas.openxmlformats.org/officeDocument/2006/relationships/package" Target="../embeddings/Microsoft_Excel_Worksheet32.xlsx"/><Relationship Id="rId2" Type="http://schemas.microsoft.com/office/2011/relationships/chartColorStyle" Target="colors35.xml"/><Relationship Id="rId1" Type="http://schemas.microsoft.com/office/2011/relationships/chartStyle" Target="style35.xml"/></Relationships>
</file>

<file path=ppt/charts/_rels/chart36.xml.rels><?xml version="1.0" encoding="UTF-8" standalone="yes"?>
<Relationships xmlns="http://schemas.openxmlformats.org/package/2006/relationships"><Relationship Id="rId3" Type="http://schemas.openxmlformats.org/officeDocument/2006/relationships/package" Target="../embeddings/Microsoft_Excel_Worksheet33.xlsx"/><Relationship Id="rId2" Type="http://schemas.microsoft.com/office/2011/relationships/chartColorStyle" Target="colors36.xml"/><Relationship Id="rId1" Type="http://schemas.microsoft.com/office/2011/relationships/chartStyle" Target="style36.xml"/></Relationships>
</file>

<file path=ppt/charts/_rels/chart37.xml.rels><?xml version="1.0" encoding="UTF-8" standalone="yes"?>
<Relationships xmlns="http://schemas.openxmlformats.org/package/2006/relationships"><Relationship Id="rId3" Type="http://schemas.openxmlformats.org/officeDocument/2006/relationships/package" Target="../embeddings/Microsoft_Excel_Worksheet34.xlsx"/><Relationship Id="rId2" Type="http://schemas.microsoft.com/office/2011/relationships/chartColorStyle" Target="colors37.xml"/><Relationship Id="rId1" Type="http://schemas.microsoft.com/office/2011/relationships/chartStyle" Target="style37.xml"/></Relationships>
</file>

<file path=ppt/charts/_rels/chart38.xml.rels><?xml version="1.0" encoding="UTF-8" standalone="yes"?>
<Relationships xmlns="http://schemas.openxmlformats.org/package/2006/relationships"><Relationship Id="rId3" Type="http://schemas.openxmlformats.org/officeDocument/2006/relationships/package" Target="../embeddings/Microsoft_Excel_Worksheet35.xlsx"/><Relationship Id="rId2" Type="http://schemas.microsoft.com/office/2011/relationships/chartColorStyle" Target="colors38.xml"/><Relationship Id="rId1" Type="http://schemas.microsoft.com/office/2011/relationships/chartStyle" Target="style38.xml"/><Relationship Id="rId4" Type="http://schemas.openxmlformats.org/officeDocument/2006/relationships/chartUserShapes" Target="../drawings/drawing1.xml"/></Relationships>
</file>

<file path=ppt/charts/_rels/chart39.xml.rels><?xml version="1.0" encoding="UTF-8" standalone="yes"?>
<Relationships xmlns="http://schemas.openxmlformats.org/package/2006/relationships"><Relationship Id="rId3" Type="http://schemas.openxmlformats.org/officeDocument/2006/relationships/package" Target="../embeddings/Microsoft_Excel_Worksheet36.xlsx"/><Relationship Id="rId2" Type="http://schemas.microsoft.com/office/2011/relationships/chartColorStyle" Target="colors39.xml"/><Relationship Id="rId1" Type="http://schemas.microsoft.com/office/2011/relationships/chartStyle" Target="style39.xml"/></Relationships>
</file>

<file path=ppt/charts/_rels/chart40.xml.rels><?xml version="1.0" encoding="UTF-8" standalone="yes"?>
<Relationships xmlns="http://schemas.openxmlformats.org/package/2006/relationships"><Relationship Id="rId3" Type="http://schemas.openxmlformats.org/officeDocument/2006/relationships/package" Target="../embeddings/Microsoft_Excel_Worksheet37.xlsx"/><Relationship Id="rId2" Type="http://schemas.microsoft.com/office/2011/relationships/chartColorStyle" Target="colors40.xml"/><Relationship Id="rId1" Type="http://schemas.microsoft.com/office/2011/relationships/chartStyle" Target="style40.xml"/></Relationships>
</file>

<file path=ppt/charts/_rels/chart41.xml.rels><?xml version="1.0" encoding="UTF-8" standalone="yes"?>
<Relationships xmlns="http://schemas.openxmlformats.org/package/2006/relationships"><Relationship Id="rId3" Type="http://schemas.openxmlformats.org/officeDocument/2006/relationships/package" Target="../embeddings/Microsoft_Excel_Worksheet38.xlsx"/><Relationship Id="rId2" Type="http://schemas.microsoft.com/office/2011/relationships/chartColorStyle" Target="colors41.xml"/><Relationship Id="rId1" Type="http://schemas.microsoft.com/office/2011/relationships/chartStyle" Target="style41.xml"/></Relationships>
</file>

<file path=ppt/charts/_rels/chart42.xml.rels><?xml version="1.0" encoding="UTF-8" standalone="yes"?>
<Relationships xmlns="http://schemas.openxmlformats.org/package/2006/relationships"><Relationship Id="rId3" Type="http://schemas.openxmlformats.org/officeDocument/2006/relationships/package" Target="../embeddings/Microsoft_Excel_Worksheet39.xlsx"/><Relationship Id="rId2" Type="http://schemas.microsoft.com/office/2011/relationships/chartColorStyle" Target="colors42.xml"/><Relationship Id="rId1" Type="http://schemas.microsoft.com/office/2011/relationships/chartStyle" Target="style42.xml"/></Relationships>
</file>

<file path=ppt/charts/_rels/chart43.xml.rels><?xml version="1.0" encoding="UTF-8" standalone="yes"?>
<Relationships xmlns="http://schemas.openxmlformats.org/package/2006/relationships"><Relationship Id="rId3" Type="http://schemas.openxmlformats.org/officeDocument/2006/relationships/package" Target="../embeddings/Microsoft_Excel_Worksheet40.xlsx"/><Relationship Id="rId2" Type="http://schemas.microsoft.com/office/2011/relationships/chartColorStyle" Target="colors43.xml"/><Relationship Id="rId1" Type="http://schemas.microsoft.com/office/2011/relationships/chartStyle" Target="style43.xml"/></Relationships>
</file>

<file path=ppt/charts/_rels/chart44.xml.rels><?xml version="1.0" encoding="UTF-8" standalone="yes"?>
<Relationships xmlns="http://schemas.openxmlformats.org/package/2006/relationships"><Relationship Id="rId3" Type="http://schemas.openxmlformats.org/officeDocument/2006/relationships/package" Target="../embeddings/Microsoft_Excel_Worksheet41.xlsx"/><Relationship Id="rId2" Type="http://schemas.microsoft.com/office/2011/relationships/chartColorStyle" Target="colors44.xml"/><Relationship Id="rId1" Type="http://schemas.microsoft.com/office/2011/relationships/chartStyle" Target="style44.xml"/></Relationships>
</file>

<file path=ppt/charts/_rels/chart45.xml.rels><?xml version="1.0" encoding="UTF-8" standalone="yes"?>
<Relationships xmlns="http://schemas.openxmlformats.org/package/2006/relationships"><Relationship Id="rId3" Type="http://schemas.openxmlformats.org/officeDocument/2006/relationships/package" Target="../embeddings/Microsoft_Excel_Worksheet42.xlsx"/><Relationship Id="rId2" Type="http://schemas.microsoft.com/office/2011/relationships/chartColorStyle" Target="colors45.xml"/><Relationship Id="rId1" Type="http://schemas.microsoft.com/office/2011/relationships/chartStyle" Target="style45.xml"/></Relationships>
</file>

<file path=ppt/charts/_rels/chart46.xml.rels><?xml version="1.0" encoding="UTF-8" standalone="yes"?>
<Relationships xmlns="http://schemas.openxmlformats.org/package/2006/relationships"><Relationship Id="rId3" Type="http://schemas.openxmlformats.org/officeDocument/2006/relationships/package" Target="../embeddings/Microsoft_Excel_Worksheet43.xlsx"/><Relationship Id="rId2" Type="http://schemas.microsoft.com/office/2011/relationships/chartColorStyle" Target="colors46.xml"/><Relationship Id="rId1" Type="http://schemas.microsoft.com/office/2011/relationships/chartStyle" Target="style46.xml"/></Relationships>
</file>

<file path=ppt/charts/_rels/chart47.xml.rels><?xml version="1.0" encoding="UTF-8" standalone="yes"?>
<Relationships xmlns="http://schemas.openxmlformats.org/package/2006/relationships"><Relationship Id="rId3" Type="http://schemas.openxmlformats.org/officeDocument/2006/relationships/package" Target="../embeddings/Microsoft_Excel_Worksheet44.xlsx"/><Relationship Id="rId2" Type="http://schemas.microsoft.com/office/2011/relationships/chartColorStyle" Target="colors47.xml"/><Relationship Id="rId1" Type="http://schemas.microsoft.com/office/2011/relationships/chartStyle" Target="style47.xml"/></Relationships>
</file>

<file path=ppt/charts/_rels/chart48.xml.rels><?xml version="1.0" encoding="UTF-8" standalone="yes"?>
<Relationships xmlns="http://schemas.openxmlformats.org/package/2006/relationships"><Relationship Id="rId3" Type="http://schemas.openxmlformats.org/officeDocument/2006/relationships/package" Target="../embeddings/Microsoft_Excel_Worksheet45.xlsx"/><Relationship Id="rId2" Type="http://schemas.microsoft.com/office/2011/relationships/chartColorStyle" Target="colors48.xml"/><Relationship Id="rId1" Type="http://schemas.microsoft.com/office/2011/relationships/chartStyle" Target="style48.xml"/></Relationships>
</file>

<file path=ppt/charts/_rels/chart49.xml.rels><?xml version="1.0" encoding="UTF-8" standalone="yes"?>
<Relationships xmlns="http://schemas.openxmlformats.org/package/2006/relationships"><Relationship Id="rId3" Type="http://schemas.openxmlformats.org/officeDocument/2006/relationships/package" Target="../embeddings/Microsoft_Excel_Worksheet46.xlsx"/><Relationship Id="rId2" Type="http://schemas.microsoft.com/office/2011/relationships/chartColorStyle" Target="colors49.xml"/><Relationship Id="rId1" Type="http://schemas.microsoft.com/office/2011/relationships/chartStyle" Target="style49.xml"/></Relationships>
</file>

<file path=ppt/charts/_rels/chart50.xml.rels><?xml version="1.0" encoding="UTF-8" standalone="yes"?>
<Relationships xmlns="http://schemas.openxmlformats.org/package/2006/relationships"><Relationship Id="rId3" Type="http://schemas.openxmlformats.org/officeDocument/2006/relationships/package" Target="../embeddings/Microsoft_Excel_Worksheet47.xlsx"/><Relationship Id="rId2" Type="http://schemas.microsoft.com/office/2011/relationships/chartColorStyle" Target="colors50.xml"/><Relationship Id="rId1" Type="http://schemas.microsoft.com/office/2011/relationships/chartStyle" Target="style50.xml"/></Relationships>
</file>

<file path=ppt/charts/_rels/chart51.xml.rels><?xml version="1.0" encoding="UTF-8" standalone="yes"?>
<Relationships xmlns="http://schemas.openxmlformats.org/package/2006/relationships"><Relationship Id="rId3" Type="http://schemas.openxmlformats.org/officeDocument/2006/relationships/package" Target="../embeddings/Microsoft_Excel_Worksheet48.xlsx"/><Relationship Id="rId2" Type="http://schemas.microsoft.com/office/2011/relationships/chartColorStyle" Target="colors51.xml"/><Relationship Id="rId1" Type="http://schemas.microsoft.com/office/2011/relationships/chartStyle" Target="style51.xml"/></Relationships>
</file>

<file path=ppt/charts/_rels/chart52.xml.rels><?xml version="1.0" encoding="UTF-8" standalone="yes"?>
<Relationships xmlns="http://schemas.openxmlformats.org/package/2006/relationships"><Relationship Id="rId3" Type="http://schemas.openxmlformats.org/officeDocument/2006/relationships/package" Target="../embeddings/Microsoft_Excel_Worksheet49.xlsx"/><Relationship Id="rId2" Type="http://schemas.microsoft.com/office/2011/relationships/chartColorStyle" Target="colors52.xml"/><Relationship Id="rId1" Type="http://schemas.microsoft.com/office/2011/relationships/chartStyle" Target="style52.xml"/></Relationships>
</file>

<file path=ppt/charts/_rels/chart53.xml.rels><?xml version="1.0" encoding="UTF-8" standalone="yes"?>
<Relationships xmlns="http://schemas.openxmlformats.org/package/2006/relationships"><Relationship Id="rId3" Type="http://schemas.openxmlformats.org/officeDocument/2006/relationships/package" Target="../embeddings/Microsoft_Excel_Worksheet50.xlsx"/><Relationship Id="rId2" Type="http://schemas.microsoft.com/office/2011/relationships/chartColorStyle" Target="colors53.xml"/><Relationship Id="rId1" Type="http://schemas.microsoft.com/office/2011/relationships/chartStyle" Target="style53.xml"/></Relationships>
</file>

<file path=ppt/charts/_rels/chart54.xml.rels><?xml version="1.0" encoding="UTF-8" standalone="yes"?>
<Relationships xmlns="http://schemas.openxmlformats.org/package/2006/relationships"><Relationship Id="rId3" Type="http://schemas.openxmlformats.org/officeDocument/2006/relationships/package" Target="../embeddings/Microsoft_Excel_Worksheet51.xlsx"/><Relationship Id="rId2" Type="http://schemas.microsoft.com/office/2011/relationships/chartColorStyle" Target="colors54.xml"/><Relationship Id="rId1" Type="http://schemas.microsoft.com/office/2011/relationships/chartStyle" Target="style54.xml"/></Relationships>
</file>

<file path=ppt/charts/_rels/chart55.xml.rels><?xml version="1.0" encoding="UTF-8" standalone="yes"?>
<Relationships xmlns="http://schemas.openxmlformats.org/package/2006/relationships"><Relationship Id="rId3" Type="http://schemas.openxmlformats.org/officeDocument/2006/relationships/package" Target="../embeddings/Microsoft_Excel_Worksheet52.xlsx"/><Relationship Id="rId2" Type="http://schemas.microsoft.com/office/2011/relationships/chartColorStyle" Target="colors55.xml"/><Relationship Id="rId1" Type="http://schemas.microsoft.com/office/2011/relationships/chartStyle" Target="style55.xml"/></Relationships>
</file>

<file path=ppt/charts/_rels/chart56.xml.rels><?xml version="1.0" encoding="UTF-8" standalone="yes"?>
<Relationships xmlns="http://schemas.openxmlformats.org/package/2006/relationships"><Relationship Id="rId3" Type="http://schemas.openxmlformats.org/officeDocument/2006/relationships/package" Target="../embeddings/Microsoft_Excel_Worksheet53.xlsx"/><Relationship Id="rId2" Type="http://schemas.microsoft.com/office/2011/relationships/chartColorStyle" Target="colors56.xml"/><Relationship Id="rId1" Type="http://schemas.microsoft.com/office/2011/relationships/chartStyle" Target="style56.xml"/></Relationships>
</file>

<file path=ppt/charts/_rels/chart57.xml.rels><?xml version="1.0" encoding="UTF-8" standalone="yes"?>
<Relationships xmlns="http://schemas.openxmlformats.org/package/2006/relationships"><Relationship Id="rId3" Type="http://schemas.openxmlformats.org/officeDocument/2006/relationships/package" Target="../embeddings/Microsoft_Excel_Worksheet54.xlsx"/><Relationship Id="rId2" Type="http://schemas.microsoft.com/office/2011/relationships/chartColorStyle" Target="colors57.xml"/><Relationship Id="rId1" Type="http://schemas.microsoft.com/office/2011/relationships/chartStyle" Target="style57.xml"/></Relationships>
</file>

<file path=ppt/charts/_rels/chart58.xml.rels><?xml version="1.0" encoding="UTF-8" standalone="yes"?>
<Relationships xmlns="http://schemas.openxmlformats.org/package/2006/relationships"><Relationship Id="rId3" Type="http://schemas.openxmlformats.org/officeDocument/2006/relationships/package" Target="../embeddings/Microsoft_Excel_Worksheet55.xlsx"/><Relationship Id="rId2" Type="http://schemas.microsoft.com/office/2011/relationships/chartColorStyle" Target="colors58.xml"/><Relationship Id="rId1" Type="http://schemas.microsoft.com/office/2011/relationships/chartStyle" Target="style58.xml"/></Relationships>
</file>

<file path=ppt/charts/_rels/chart59.xml.rels><?xml version="1.0" encoding="UTF-8" standalone="yes"?>
<Relationships xmlns="http://schemas.openxmlformats.org/package/2006/relationships"><Relationship Id="rId3" Type="http://schemas.openxmlformats.org/officeDocument/2006/relationships/package" Target="../embeddings/Microsoft_Excel_Worksheet56.xlsx"/><Relationship Id="rId2" Type="http://schemas.microsoft.com/office/2011/relationships/chartColorStyle" Target="colors59.xml"/><Relationship Id="rId1" Type="http://schemas.microsoft.com/office/2011/relationships/chartStyle" Target="style59.xml"/></Relationships>
</file>

<file path=ppt/charts/_rels/chart60.xml.rels><?xml version="1.0" encoding="UTF-8" standalone="yes"?>
<Relationships xmlns="http://schemas.openxmlformats.org/package/2006/relationships"><Relationship Id="rId3" Type="http://schemas.openxmlformats.org/officeDocument/2006/relationships/package" Target="../embeddings/Microsoft_Excel_Worksheet57.xlsx"/><Relationship Id="rId2" Type="http://schemas.microsoft.com/office/2011/relationships/chartColorStyle" Target="colors60.xml"/><Relationship Id="rId1" Type="http://schemas.microsoft.com/office/2011/relationships/chartStyle" Target="style60.xml"/></Relationships>
</file>

<file path=ppt/charts/_rels/chart61.xml.rels><?xml version="1.0" encoding="UTF-8" standalone="yes"?>
<Relationships xmlns="http://schemas.openxmlformats.org/package/2006/relationships"><Relationship Id="rId3" Type="http://schemas.openxmlformats.org/officeDocument/2006/relationships/package" Target="../embeddings/Microsoft_Excel_Worksheet58.xlsx"/><Relationship Id="rId2" Type="http://schemas.microsoft.com/office/2011/relationships/chartColorStyle" Target="colors61.xml"/><Relationship Id="rId1" Type="http://schemas.microsoft.com/office/2011/relationships/chartStyle" Target="style61.xml"/></Relationships>
</file>

<file path=ppt/charts/_rels/chart62.xml.rels><?xml version="1.0" encoding="UTF-8" standalone="yes"?>
<Relationships xmlns="http://schemas.openxmlformats.org/package/2006/relationships"><Relationship Id="rId3" Type="http://schemas.openxmlformats.org/officeDocument/2006/relationships/package" Target="../embeddings/Microsoft_Excel_Worksheet59.xlsx"/><Relationship Id="rId2" Type="http://schemas.microsoft.com/office/2011/relationships/chartColorStyle" Target="colors62.xml"/><Relationship Id="rId1" Type="http://schemas.microsoft.com/office/2011/relationships/chartStyle" Target="style62.xml"/></Relationships>
</file>

<file path=ppt/charts/_rels/chart63.xml.rels><?xml version="1.0" encoding="UTF-8" standalone="yes"?>
<Relationships xmlns="http://schemas.openxmlformats.org/package/2006/relationships"><Relationship Id="rId3" Type="http://schemas.openxmlformats.org/officeDocument/2006/relationships/package" Target="../embeddings/Microsoft_Excel_Worksheet60.xlsx"/><Relationship Id="rId2" Type="http://schemas.microsoft.com/office/2011/relationships/chartColorStyle" Target="colors63.xml"/><Relationship Id="rId1" Type="http://schemas.microsoft.com/office/2011/relationships/chartStyle" Target="style63.xml"/></Relationships>
</file>

<file path=ppt/charts/_rels/chart64.xml.rels><?xml version="1.0" encoding="UTF-8" standalone="yes"?>
<Relationships xmlns="http://schemas.openxmlformats.org/package/2006/relationships"><Relationship Id="rId3" Type="http://schemas.openxmlformats.org/officeDocument/2006/relationships/package" Target="../embeddings/Microsoft_Excel_Worksheet61.xlsx"/><Relationship Id="rId2" Type="http://schemas.microsoft.com/office/2011/relationships/chartColorStyle" Target="colors64.xml"/><Relationship Id="rId1" Type="http://schemas.microsoft.com/office/2011/relationships/chartStyle" Target="style64.xml"/></Relationships>
</file>

<file path=ppt/charts/_rels/chart65.xml.rels><?xml version="1.0" encoding="UTF-8" standalone="yes"?>
<Relationships xmlns="http://schemas.openxmlformats.org/package/2006/relationships"><Relationship Id="rId3" Type="http://schemas.openxmlformats.org/officeDocument/2006/relationships/package" Target="../embeddings/Microsoft_Excel_Worksheet62.xlsx"/><Relationship Id="rId2" Type="http://schemas.microsoft.com/office/2011/relationships/chartColorStyle" Target="colors65.xml"/><Relationship Id="rId1" Type="http://schemas.microsoft.com/office/2011/relationships/chartStyle" Target="style65.xml"/></Relationships>
</file>

<file path=ppt/charts/_rels/chart66.xml.rels><?xml version="1.0" encoding="UTF-8" standalone="yes"?>
<Relationships xmlns="http://schemas.openxmlformats.org/package/2006/relationships"><Relationship Id="rId3" Type="http://schemas.openxmlformats.org/officeDocument/2006/relationships/package" Target="../embeddings/Microsoft_Excel_Worksheet63.xlsx"/><Relationship Id="rId2" Type="http://schemas.microsoft.com/office/2011/relationships/chartColorStyle" Target="colors66.xml"/><Relationship Id="rId1" Type="http://schemas.microsoft.com/office/2011/relationships/chartStyle" Target="style66.xml"/></Relationships>
</file>

<file path=ppt/charts/_rels/chart67.xml.rels><?xml version="1.0" encoding="UTF-8" standalone="yes"?>
<Relationships xmlns="http://schemas.openxmlformats.org/package/2006/relationships"><Relationship Id="rId3" Type="http://schemas.openxmlformats.org/officeDocument/2006/relationships/package" Target="../embeddings/Microsoft_Excel_Worksheet64.xlsx"/><Relationship Id="rId2" Type="http://schemas.microsoft.com/office/2011/relationships/chartColorStyle" Target="colors67.xml"/><Relationship Id="rId1" Type="http://schemas.microsoft.com/office/2011/relationships/chartStyle" Target="style67.xml"/></Relationships>
</file>

<file path=ppt/charts/_rels/chart68.xml.rels><?xml version="1.0" encoding="UTF-8" standalone="yes"?>
<Relationships xmlns="http://schemas.openxmlformats.org/package/2006/relationships"><Relationship Id="rId3" Type="http://schemas.openxmlformats.org/officeDocument/2006/relationships/package" Target="../embeddings/Microsoft_Excel_Worksheet65.xlsx"/><Relationship Id="rId2" Type="http://schemas.microsoft.com/office/2011/relationships/chartColorStyle" Target="colors68.xml"/><Relationship Id="rId1" Type="http://schemas.microsoft.com/office/2011/relationships/chartStyle" Target="style68.xml"/></Relationships>
</file>

<file path=ppt/charts/_rels/chart69.xml.rels><?xml version="1.0" encoding="UTF-8" standalone="yes"?>
<Relationships xmlns="http://schemas.openxmlformats.org/package/2006/relationships"><Relationship Id="rId3" Type="http://schemas.openxmlformats.org/officeDocument/2006/relationships/package" Target="../embeddings/Microsoft_Excel_Worksheet66.xlsx"/><Relationship Id="rId2" Type="http://schemas.microsoft.com/office/2011/relationships/chartColorStyle" Target="colors69.xml"/><Relationship Id="rId1" Type="http://schemas.microsoft.com/office/2011/relationships/chartStyle" Target="style69.xml"/></Relationships>
</file>

<file path=ppt/charts/_rels/chart70.xml.rels><?xml version="1.0" encoding="UTF-8" standalone="yes"?>
<Relationships xmlns="http://schemas.openxmlformats.org/package/2006/relationships"><Relationship Id="rId3" Type="http://schemas.openxmlformats.org/officeDocument/2006/relationships/package" Target="../embeddings/Microsoft_Excel_Worksheet67.xlsx"/><Relationship Id="rId2" Type="http://schemas.microsoft.com/office/2011/relationships/chartColorStyle" Target="colors70.xml"/><Relationship Id="rId1" Type="http://schemas.microsoft.com/office/2011/relationships/chartStyle" Target="style70.xml"/></Relationships>
</file>

<file path=ppt/charts/_rels/chart71.xml.rels><?xml version="1.0" encoding="UTF-8" standalone="yes"?>
<Relationships xmlns="http://schemas.openxmlformats.org/package/2006/relationships"><Relationship Id="rId3" Type="http://schemas.openxmlformats.org/officeDocument/2006/relationships/package" Target="../embeddings/Microsoft_Excel_Worksheet68.xlsx"/><Relationship Id="rId2" Type="http://schemas.microsoft.com/office/2011/relationships/chartColorStyle" Target="colors71.xml"/><Relationship Id="rId1" Type="http://schemas.microsoft.com/office/2011/relationships/chartStyle" Target="style71.xml"/></Relationships>
</file>

<file path=ppt/charts/_rels/chart72.xml.rels><?xml version="1.0" encoding="UTF-8" standalone="yes"?>
<Relationships xmlns="http://schemas.openxmlformats.org/package/2006/relationships"><Relationship Id="rId3" Type="http://schemas.openxmlformats.org/officeDocument/2006/relationships/package" Target="../embeddings/Microsoft_Excel_Worksheet69.xlsx"/><Relationship Id="rId2" Type="http://schemas.microsoft.com/office/2011/relationships/chartColorStyle" Target="colors72.xml"/><Relationship Id="rId1" Type="http://schemas.microsoft.com/office/2011/relationships/chartStyle" Target="style72.xml"/></Relationships>
</file>

<file path=ppt/charts/_rels/chart73.xml.rels><?xml version="1.0" encoding="UTF-8" standalone="yes"?>
<Relationships xmlns="http://schemas.openxmlformats.org/package/2006/relationships"><Relationship Id="rId3" Type="http://schemas.openxmlformats.org/officeDocument/2006/relationships/package" Target="../embeddings/Microsoft_Excel_Worksheet70.xlsx"/><Relationship Id="rId2" Type="http://schemas.microsoft.com/office/2011/relationships/chartColorStyle" Target="colors73.xml"/><Relationship Id="rId1" Type="http://schemas.microsoft.com/office/2011/relationships/chartStyle" Target="style73.xml"/></Relationships>
</file>

<file path=ppt/charts/_rels/chart74.xml.rels><?xml version="1.0" encoding="UTF-8" standalone="yes"?>
<Relationships xmlns="http://schemas.openxmlformats.org/package/2006/relationships"><Relationship Id="rId3" Type="http://schemas.openxmlformats.org/officeDocument/2006/relationships/package" Target="../embeddings/Microsoft_Excel_Worksheet71.xlsx"/><Relationship Id="rId2" Type="http://schemas.microsoft.com/office/2011/relationships/chartColorStyle" Target="colors74.xml"/><Relationship Id="rId1" Type="http://schemas.microsoft.com/office/2011/relationships/chartStyle" Target="style74.xml"/></Relationships>
</file>

<file path=ppt/charts/_rels/chart75.xml.rels><?xml version="1.0" encoding="UTF-8" standalone="yes"?>
<Relationships xmlns="http://schemas.openxmlformats.org/package/2006/relationships"><Relationship Id="rId3" Type="http://schemas.openxmlformats.org/officeDocument/2006/relationships/package" Target="../embeddings/Microsoft_Excel_Worksheet72.xlsx"/><Relationship Id="rId2" Type="http://schemas.microsoft.com/office/2011/relationships/chartColorStyle" Target="colors75.xml"/><Relationship Id="rId1" Type="http://schemas.microsoft.com/office/2011/relationships/chartStyle" Target="style75.xml"/></Relationships>
</file>

<file path=ppt/charts/_rels/chart76.xml.rels><?xml version="1.0" encoding="UTF-8" standalone="yes"?>
<Relationships xmlns="http://schemas.openxmlformats.org/package/2006/relationships"><Relationship Id="rId3" Type="http://schemas.openxmlformats.org/officeDocument/2006/relationships/package" Target="../embeddings/Microsoft_Excel_Worksheet73.xlsx"/><Relationship Id="rId2" Type="http://schemas.microsoft.com/office/2011/relationships/chartColorStyle" Target="colors76.xml"/><Relationship Id="rId1" Type="http://schemas.microsoft.com/office/2011/relationships/chartStyle" Target="style76.xml"/></Relationships>
</file>

<file path=ppt/charts/_rels/chart77.xml.rels><?xml version="1.0" encoding="UTF-8" standalone="yes"?>
<Relationships xmlns="http://schemas.openxmlformats.org/package/2006/relationships"><Relationship Id="rId3" Type="http://schemas.openxmlformats.org/officeDocument/2006/relationships/package" Target="../embeddings/Microsoft_Excel_Worksheet74.xlsx"/><Relationship Id="rId2" Type="http://schemas.microsoft.com/office/2011/relationships/chartColorStyle" Target="colors77.xml"/><Relationship Id="rId1" Type="http://schemas.microsoft.com/office/2011/relationships/chartStyle" Target="style77.xml"/></Relationships>
</file>

<file path=ppt/charts/_rels/chart78.xml.rels><?xml version="1.0" encoding="UTF-8" standalone="yes"?>
<Relationships xmlns="http://schemas.openxmlformats.org/package/2006/relationships"><Relationship Id="rId3" Type="http://schemas.openxmlformats.org/officeDocument/2006/relationships/package" Target="../embeddings/Microsoft_Excel_Worksheet75.xlsx"/><Relationship Id="rId2" Type="http://schemas.microsoft.com/office/2011/relationships/chartColorStyle" Target="colors78.xml"/><Relationship Id="rId1" Type="http://schemas.microsoft.com/office/2011/relationships/chartStyle" Target="style78.xml"/></Relationships>
</file>

<file path=ppt/charts/_rels/chart79.xml.rels><?xml version="1.0" encoding="UTF-8" standalone="yes"?>
<Relationships xmlns="http://schemas.openxmlformats.org/package/2006/relationships"><Relationship Id="rId3" Type="http://schemas.openxmlformats.org/officeDocument/2006/relationships/package" Target="../embeddings/Microsoft_Excel_Worksheet76.xlsx"/><Relationship Id="rId2" Type="http://schemas.microsoft.com/office/2011/relationships/chartColorStyle" Target="colors79.xml"/><Relationship Id="rId1" Type="http://schemas.microsoft.com/office/2011/relationships/chartStyle" Target="style79.xml"/></Relationships>
</file>

<file path=ppt/charts/_rels/chart80.xml.rels><?xml version="1.0" encoding="UTF-8" standalone="yes"?>
<Relationships xmlns="http://schemas.openxmlformats.org/package/2006/relationships"><Relationship Id="rId3" Type="http://schemas.openxmlformats.org/officeDocument/2006/relationships/package" Target="../embeddings/Microsoft_Excel_Worksheet77.xlsx"/><Relationship Id="rId2" Type="http://schemas.microsoft.com/office/2011/relationships/chartColorStyle" Target="colors80.xml"/><Relationship Id="rId1" Type="http://schemas.microsoft.com/office/2011/relationships/chartStyle" Target="style80.xml"/></Relationships>
</file>

<file path=ppt/charts/_rels/chart81.xml.rels><?xml version="1.0" encoding="UTF-8" standalone="yes"?>
<Relationships xmlns="http://schemas.openxmlformats.org/package/2006/relationships"><Relationship Id="rId3" Type="http://schemas.openxmlformats.org/officeDocument/2006/relationships/package" Target="../embeddings/Microsoft_Excel_Worksheet78.xlsx"/><Relationship Id="rId2" Type="http://schemas.microsoft.com/office/2011/relationships/chartColorStyle" Target="colors81.xml"/><Relationship Id="rId1" Type="http://schemas.microsoft.com/office/2011/relationships/chartStyle" Target="style81.xml"/></Relationships>
</file>

<file path=ppt/charts/_rels/chart82.xml.rels><?xml version="1.0" encoding="UTF-8" standalone="yes"?>
<Relationships xmlns="http://schemas.openxmlformats.org/package/2006/relationships"><Relationship Id="rId3" Type="http://schemas.openxmlformats.org/officeDocument/2006/relationships/package" Target="../embeddings/Microsoft_Excel_Worksheet79.xlsx"/><Relationship Id="rId2" Type="http://schemas.microsoft.com/office/2011/relationships/chartColorStyle" Target="colors82.xml"/><Relationship Id="rId1" Type="http://schemas.microsoft.com/office/2011/relationships/chartStyle" Target="style82.xml"/></Relationships>
</file>

<file path=ppt/charts/_rels/chart83.xml.rels><?xml version="1.0" encoding="UTF-8" standalone="yes"?>
<Relationships xmlns="http://schemas.openxmlformats.org/package/2006/relationships"><Relationship Id="rId3" Type="http://schemas.openxmlformats.org/officeDocument/2006/relationships/package" Target="../embeddings/Microsoft_Excel_Worksheet80.xlsx"/><Relationship Id="rId2" Type="http://schemas.microsoft.com/office/2011/relationships/chartColorStyle" Target="colors83.xml"/><Relationship Id="rId1" Type="http://schemas.microsoft.com/office/2011/relationships/chartStyle" Target="style83.xml"/></Relationships>
</file>

<file path=ppt/charts/_rels/chart84.xml.rels><?xml version="1.0" encoding="UTF-8" standalone="yes"?>
<Relationships xmlns="http://schemas.openxmlformats.org/package/2006/relationships"><Relationship Id="rId3" Type="http://schemas.openxmlformats.org/officeDocument/2006/relationships/package" Target="../embeddings/Microsoft_Excel_Worksheet81.xlsx"/><Relationship Id="rId2" Type="http://schemas.microsoft.com/office/2011/relationships/chartColorStyle" Target="colors84.xml"/><Relationship Id="rId1" Type="http://schemas.microsoft.com/office/2011/relationships/chartStyle" Target="style84.xml"/></Relationships>
</file>

<file path=ppt/charts/_rels/chart85.xml.rels><?xml version="1.0" encoding="UTF-8" standalone="yes"?>
<Relationships xmlns="http://schemas.openxmlformats.org/package/2006/relationships"><Relationship Id="rId3" Type="http://schemas.openxmlformats.org/officeDocument/2006/relationships/package" Target="../embeddings/Microsoft_Excel_Worksheet82.xlsx"/><Relationship Id="rId2" Type="http://schemas.microsoft.com/office/2011/relationships/chartColorStyle" Target="colors85.xml"/><Relationship Id="rId1" Type="http://schemas.microsoft.com/office/2011/relationships/chartStyle" Target="style85.xml"/></Relationships>
</file>

<file path=ppt/charts/_rels/chart86.xml.rels><?xml version="1.0" encoding="UTF-8" standalone="yes"?>
<Relationships xmlns="http://schemas.openxmlformats.org/package/2006/relationships"><Relationship Id="rId3" Type="http://schemas.openxmlformats.org/officeDocument/2006/relationships/package" Target="../embeddings/Microsoft_Excel_Worksheet83.xlsx"/><Relationship Id="rId2" Type="http://schemas.microsoft.com/office/2011/relationships/chartColorStyle" Target="colors86.xml"/><Relationship Id="rId1" Type="http://schemas.microsoft.com/office/2011/relationships/chartStyle" Target="style86.xml"/></Relationships>
</file>

<file path=ppt/charts/_rels/chart87.xml.rels><?xml version="1.0" encoding="UTF-8" standalone="yes"?>
<Relationships xmlns="http://schemas.openxmlformats.org/package/2006/relationships"><Relationship Id="rId3" Type="http://schemas.openxmlformats.org/officeDocument/2006/relationships/package" Target="../embeddings/Microsoft_Excel_Worksheet84.xlsx"/><Relationship Id="rId2" Type="http://schemas.microsoft.com/office/2011/relationships/chartColorStyle" Target="colors87.xml"/><Relationship Id="rId1" Type="http://schemas.microsoft.com/office/2011/relationships/chartStyle" Target="style87.xml"/></Relationships>
</file>

<file path=ppt/charts/_rels/chart88.xml.rels><?xml version="1.0" encoding="UTF-8" standalone="yes"?>
<Relationships xmlns="http://schemas.openxmlformats.org/package/2006/relationships"><Relationship Id="rId3" Type="http://schemas.openxmlformats.org/officeDocument/2006/relationships/package" Target="../embeddings/Microsoft_Excel_Worksheet85.xlsx"/><Relationship Id="rId2" Type="http://schemas.microsoft.com/office/2011/relationships/chartColorStyle" Target="colors88.xml"/><Relationship Id="rId1" Type="http://schemas.microsoft.com/office/2011/relationships/chartStyle" Target="style88.xml"/></Relationships>
</file>

<file path=ppt/charts/_rels/chart89.xml.rels><?xml version="1.0" encoding="UTF-8" standalone="yes"?>
<Relationships xmlns="http://schemas.openxmlformats.org/package/2006/relationships"><Relationship Id="rId3" Type="http://schemas.openxmlformats.org/officeDocument/2006/relationships/package" Target="../embeddings/Microsoft_Excel_Worksheet86.xlsx"/><Relationship Id="rId2" Type="http://schemas.microsoft.com/office/2011/relationships/chartColorStyle" Target="colors89.xml"/><Relationship Id="rId1" Type="http://schemas.microsoft.com/office/2011/relationships/chartStyle" Target="style89.xml"/></Relationships>
</file>

<file path=ppt/charts/_rels/chart90.xml.rels><?xml version="1.0" encoding="UTF-8" standalone="yes"?>
<Relationships xmlns="http://schemas.openxmlformats.org/package/2006/relationships"><Relationship Id="rId3" Type="http://schemas.openxmlformats.org/officeDocument/2006/relationships/package" Target="../embeddings/Microsoft_Excel_Worksheet87.xlsx"/><Relationship Id="rId2" Type="http://schemas.microsoft.com/office/2011/relationships/chartColorStyle" Target="colors90.xml"/><Relationship Id="rId1" Type="http://schemas.microsoft.com/office/2011/relationships/chartStyle" Target="style9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0"/>
          <c:spPr>
            <a:gradFill flip="none" rotWithShape="1">
              <a:gsLst>
                <a:gs pos="0">
                  <a:srgbClr val="92D050"/>
                </a:gs>
                <a:gs pos="54000">
                  <a:srgbClr val="FFFF00"/>
                </a:gs>
                <a:gs pos="100000">
                  <a:srgbClr val="FF0000"/>
                </a:gs>
              </a:gsLst>
              <a:path path="circle">
                <a:fillToRect l="100000" t="100000"/>
              </a:path>
              <a:tileRect r="-100000" b="-100000"/>
            </a:gradFill>
            <a:ln>
              <a:noFill/>
            </a:ln>
            <a:effectLst/>
          </c:spPr>
          <c:invertIfNegative val="0"/>
          <c:cat>
            <c:strRef>
              <c:f>('0. Overview'!$A$8,'0. Overview'!$A$31,'0. Overview'!$A$48,'0. Overview'!$A$72,'0. Overview'!$A$107,'0. Overview'!$A$132,'0. Overview'!$A$135,'0. Overview'!$A$164,'0. Overview'!$A$180,'0. Overview'!$A$210)</c:f>
              <c:strCache>
                <c:ptCount val="10"/>
                <c:pt idx="0">
                  <c:v>Sussex</c:v>
                </c:pt>
                <c:pt idx="1">
                  <c:v>Sussex </c:v>
                </c:pt>
                <c:pt idx="2">
                  <c:v>Sussex</c:v>
                </c:pt>
                <c:pt idx="3">
                  <c:v>Sussex</c:v>
                </c:pt>
                <c:pt idx="4">
                  <c:v>Sussex</c:v>
                </c:pt>
                <c:pt idx="5">
                  <c:v>Sussex</c:v>
                </c:pt>
                <c:pt idx="6">
                  <c:v>Sussex</c:v>
                </c:pt>
                <c:pt idx="7">
                  <c:v>Sussex</c:v>
                </c:pt>
                <c:pt idx="8">
                  <c:v>Sussex</c:v>
                </c:pt>
                <c:pt idx="9">
                  <c:v>Sussex</c:v>
                </c:pt>
              </c:strCache>
            </c:strRef>
          </c:cat>
          <c:val>
            <c:numRef>
              <c:f>('0. Overview'!$C$8,'0. Overview'!$C$31,'0. Overview'!$C$48,'0. Overview'!$C$72,'0. Overview'!$C$107,'0. Overview'!$C$132,'0. Overview'!$C$135,'0. Overview'!$C$164,'0. Overview'!$C$180,'0. Overview'!$C$210)</c:f>
              <c:numCache>
                <c:formatCode>General</c:formatCode>
                <c:ptCount val="10"/>
                <c:pt idx="0">
                  <c:v>22</c:v>
                </c:pt>
                <c:pt idx="1">
                  <c:v>22</c:v>
                </c:pt>
                <c:pt idx="2">
                  <c:v>22</c:v>
                </c:pt>
                <c:pt idx="3">
                  <c:v>22</c:v>
                </c:pt>
                <c:pt idx="4">
                  <c:v>22</c:v>
                </c:pt>
                <c:pt idx="5">
                  <c:v>22</c:v>
                </c:pt>
                <c:pt idx="6">
                  <c:v>22</c:v>
                </c:pt>
                <c:pt idx="7">
                  <c:v>22</c:v>
                </c:pt>
                <c:pt idx="8">
                  <c:v>22</c:v>
                </c:pt>
                <c:pt idx="9">
                  <c:v>22</c:v>
                </c:pt>
              </c:numCache>
            </c:numRef>
          </c:val>
          <c:extLst>
            <c:ext xmlns:c16="http://schemas.microsoft.com/office/drawing/2014/chart" uri="{C3380CC4-5D6E-409C-BE32-E72D297353CC}">
              <c16:uniqueId val="{00000000-6253-4E38-8A50-4561213B16D3}"/>
            </c:ext>
          </c:extLst>
        </c:ser>
        <c:dLbls>
          <c:showLegendKey val="0"/>
          <c:showVal val="0"/>
          <c:showCatName val="0"/>
          <c:showSerName val="0"/>
          <c:showPercent val="0"/>
          <c:showBubbleSize val="0"/>
        </c:dLbls>
        <c:gapWidth val="150"/>
        <c:overlap val="100"/>
        <c:axId val="395192792"/>
        <c:axId val="239714928"/>
      </c:barChart>
      <c:barChart>
        <c:barDir val="bar"/>
        <c:grouping val="stacked"/>
        <c:varyColors val="0"/>
        <c:ser>
          <c:idx val="2"/>
          <c:order val="1"/>
          <c:spPr>
            <a:noFill/>
            <a:ln>
              <a:noFill/>
            </a:ln>
            <a:effectLst/>
          </c:spPr>
          <c:invertIfNegative val="0"/>
          <c:cat>
            <c:strRef>
              <c:f>('0. Overview'!$A$8,'0. Overview'!$A$31,'0. Overview'!$A$48,'0. Overview'!$A$72,'0. Overview'!$A$107,'0. Overview'!$A$132,'0. Overview'!$A$135,'0. Overview'!$A$164,'0. Overview'!$A$180,'0. Overview'!$A$210)</c:f>
              <c:strCache>
                <c:ptCount val="10"/>
                <c:pt idx="0">
                  <c:v>Sussex</c:v>
                </c:pt>
                <c:pt idx="1">
                  <c:v>Sussex </c:v>
                </c:pt>
                <c:pt idx="2">
                  <c:v>Sussex</c:v>
                </c:pt>
                <c:pt idx="3">
                  <c:v>Sussex</c:v>
                </c:pt>
                <c:pt idx="4">
                  <c:v>Sussex</c:v>
                </c:pt>
                <c:pt idx="5">
                  <c:v>Sussex</c:v>
                </c:pt>
                <c:pt idx="6">
                  <c:v>Sussex</c:v>
                </c:pt>
                <c:pt idx="7">
                  <c:v>Sussex</c:v>
                </c:pt>
                <c:pt idx="8">
                  <c:v>Sussex</c:v>
                </c:pt>
                <c:pt idx="9">
                  <c:v>Sussex</c:v>
                </c:pt>
              </c:strCache>
            </c:strRef>
          </c:cat>
          <c:val>
            <c:numRef>
              <c:f>('0. Overview'!$D$8,'0. Overview'!$D$31,'0. Overview'!$D$48,'0. Overview'!$D$72,'0. Overview'!$D$107,'0. Overview'!$D$132,'0. Overview'!$D$135,'0. Overview'!$D$164,'0. Overview'!$D$180,'0. Overview'!$D$210)</c:f>
              <c:numCache>
                <c:formatCode>General</c:formatCode>
                <c:ptCount val="10"/>
                <c:pt idx="0">
                  <c:v>15.875</c:v>
                </c:pt>
                <c:pt idx="1">
                  <c:v>14.875</c:v>
                </c:pt>
                <c:pt idx="2">
                  <c:v>19.875</c:v>
                </c:pt>
                <c:pt idx="3">
                  <c:v>17.875</c:v>
                </c:pt>
                <c:pt idx="4">
                  <c:v>4.875</c:v>
                </c:pt>
                <c:pt idx="5">
                  <c:v>1.875</c:v>
                </c:pt>
                <c:pt idx="6">
                  <c:v>20.875</c:v>
                </c:pt>
                <c:pt idx="7">
                  <c:v>13.875</c:v>
                </c:pt>
                <c:pt idx="8">
                  <c:v>17.875</c:v>
                </c:pt>
                <c:pt idx="9">
                  <c:v>11.875</c:v>
                </c:pt>
              </c:numCache>
            </c:numRef>
          </c:val>
          <c:extLst>
            <c:ext xmlns:c16="http://schemas.microsoft.com/office/drawing/2014/chart" uri="{C3380CC4-5D6E-409C-BE32-E72D297353CC}">
              <c16:uniqueId val="{00000001-6253-4E38-8A50-4561213B16D3}"/>
            </c:ext>
          </c:extLst>
        </c:ser>
        <c:ser>
          <c:idx val="3"/>
          <c:order val="2"/>
          <c:spPr>
            <a:solidFill>
              <a:schemeClr val="bg1">
                <a:lumMod val="65000"/>
              </a:schemeClr>
            </a:solidFill>
            <a:ln>
              <a:solidFill>
                <a:schemeClr val="tx1">
                  <a:lumMod val="95000"/>
                  <a:lumOff val="5000"/>
                </a:schemeClr>
              </a:solidFill>
            </a:ln>
            <a:effectLst/>
          </c:spPr>
          <c:invertIfNegative val="0"/>
          <c:cat>
            <c:strRef>
              <c:f>('0. Overview'!$A$8,'0. Overview'!$A$31,'0. Overview'!$A$48,'0. Overview'!$A$72,'0. Overview'!$A$107,'0. Overview'!$A$132,'0. Overview'!$A$135,'0. Overview'!$A$164,'0. Overview'!$A$180,'0. Overview'!$A$210)</c:f>
              <c:strCache>
                <c:ptCount val="10"/>
                <c:pt idx="0">
                  <c:v>Sussex</c:v>
                </c:pt>
                <c:pt idx="1">
                  <c:v>Sussex </c:v>
                </c:pt>
                <c:pt idx="2">
                  <c:v>Sussex</c:v>
                </c:pt>
                <c:pt idx="3">
                  <c:v>Sussex</c:v>
                </c:pt>
                <c:pt idx="4">
                  <c:v>Sussex</c:v>
                </c:pt>
                <c:pt idx="5">
                  <c:v>Sussex</c:v>
                </c:pt>
                <c:pt idx="6">
                  <c:v>Sussex</c:v>
                </c:pt>
                <c:pt idx="7">
                  <c:v>Sussex</c:v>
                </c:pt>
                <c:pt idx="8">
                  <c:v>Sussex</c:v>
                </c:pt>
                <c:pt idx="9">
                  <c:v>Sussex</c:v>
                </c:pt>
              </c:strCache>
            </c:strRef>
          </c:cat>
          <c:val>
            <c:numRef>
              <c:f>('0. Overview'!$E$8,'0. Overview'!$E$31,'0. Overview'!$E$48,'0. Overview'!$E$72,'0. Overview'!$E$107,'0. Overview'!$E$132,'0. Overview'!$E$135,'0. Overview'!$E$164,'0. Overview'!$E$180,'0. Overview'!$E$210)</c:f>
              <c:numCache>
                <c:formatCode>General</c:formatCode>
                <c:ptCount val="10"/>
                <c:pt idx="0">
                  <c:v>0.25</c:v>
                </c:pt>
                <c:pt idx="1">
                  <c:v>0.25</c:v>
                </c:pt>
                <c:pt idx="2">
                  <c:v>0.25</c:v>
                </c:pt>
                <c:pt idx="3">
                  <c:v>0.25</c:v>
                </c:pt>
                <c:pt idx="4">
                  <c:v>0.25</c:v>
                </c:pt>
                <c:pt idx="5">
                  <c:v>0.25</c:v>
                </c:pt>
                <c:pt idx="6">
                  <c:v>0.25</c:v>
                </c:pt>
                <c:pt idx="7">
                  <c:v>0.25</c:v>
                </c:pt>
                <c:pt idx="8">
                  <c:v>0.25</c:v>
                </c:pt>
                <c:pt idx="9">
                  <c:v>0.25</c:v>
                </c:pt>
              </c:numCache>
            </c:numRef>
          </c:val>
          <c:extLst>
            <c:ext xmlns:c16="http://schemas.microsoft.com/office/drawing/2014/chart" uri="{C3380CC4-5D6E-409C-BE32-E72D297353CC}">
              <c16:uniqueId val="{00000002-6253-4E38-8A50-4561213B16D3}"/>
            </c:ext>
          </c:extLst>
        </c:ser>
        <c:dLbls>
          <c:showLegendKey val="0"/>
          <c:showVal val="0"/>
          <c:showCatName val="0"/>
          <c:showSerName val="0"/>
          <c:showPercent val="0"/>
          <c:showBubbleSize val="0"/>
        </c:dLbls>
        <c:gapWidth val="50"/>
        <c:overlap val="100"/>
        <c:axId val="239713752"/>
        <c:axId val="239715320"/>
      </c:barChart>
      <c:catAx>
        <c:axId val="395192792"/>
        <c:scaling>
          <c:orientation val="maxMin"/>
        </c:scaling>
        <c:delete val="1"/>
        <c:axPos val="l"/>
        <c:numFmt formatCode="General" sourceLinked="1"/>
        <c:majorTickMark val="none"/>
        <c:minorTickMark val="none"/>
        <c:tickLblPos val="nextTo"/>
        <c:crossAx val="239714928"/>
        <c:crosses val="autoZero"/>
        <c:auto val="1"/>
        <c:lblAlgn val="ctr"/>
        <c:lblOffset val="100"/>
        <c:noMultiLvlLbl val="0"/>
      </c:catAx>
      <c:valAx>
        <c:axId val="239714928"/>
        <c:scaling>
          <c:orientation val="minMax"/>
          <c:max val="22"/>
          <c:min val="0"/>
        </c:scaling>
        <c:delete val="1"/>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395192792"/>
        <c:crosses val="autoZero"/>
        <c:crossBetween val="between"/>
      </c:valAx>
      <c:valAx>
        <c:axId val="239715320"/>
        <c:scaling>
          <c:orientation val="minMax"/>
          <c:max val="22"/>
          <c:min val="0"/>
        </c:scaling>
        <c:delete val="1"/>
        <c:axPos val="b"/>
        <c:numFmt formatCode="General" sourceLinked="1"/>
        <c:majorTickMark val="out"/>
        <c:minorTickMark val="none"/>
        <c:tickLblPos val="nextTo"/>
        <c:crossAx val="239713752"/>
        <c:crosses val="max"/>
        <c:crossBetween val="between"/>
      </c:valAx>
      <c:catAx>
        <c:axId val="239713752"/>
        <c:scaling>
          <c:orientation val="maxMin"/>
        </c:scaling>
        <c:delete val="1"/>
        <c:axPos val="r"/>
        <c:numFmt formatCode="General" sourceLinked="1"/>
        <c:majorTickMark val="out"/>
        <c:minorTickMark val="none"/>
        <c:tickLblPos val="nextTo"/>
        <c:crossAx val="239715320"/>
        <c:crosses val="max"/>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0"/>
          <c:spPr>
            <a:gradFill>
              <a:gsLst>
                <a:gs pos="0">
                  <a:srgbClr val="92D050"/>
                </a:gs>
                <a:gs pos="50000">
                  <a:srgbClr val="FFFF00"/>
                </a:gs>
                <a:gs pos="100000">
                  <a:srgbClr val="FF0000"/>
                </a:gs>
              </a:gsLst>
              <a:path path="circle">
                <a:fillToRect l="100000" t="100000"/>
              </a:path>
            </a:gradFill>
            <a:ln>
              <a:noFill/>
            </a:ln>
            <a:effectLst/>
          </c:spPr>
          <c:invertIfNegative val="0"/>
          <c:cat>
            <c:strRef>
              <c:f>('0. Overview'!$A$231,'0. Overview'!$A$257,'0. Overview'!$A$274,'0. Overview'!$A$312,'0. Overview'!$A$333,'0. Overview'!$A$352,'0. Overview'!$A$365,'0. Overview'!$A$389,'0. Overview'!$A$408)</c:f>
              <c:strCache>
                <c:ptCount val="9"/>
                <c:pt idx="0">
                  <c:v>Sussex</c:v>
                </c:pt>
                <c:pt idx="1">
                  <c:v>Sussex</c:v>
                </c:pt>
                <c:pt idx="2">
                  <c:v>Sussex</c:v>
                </c:pt>
                <c:pt idx="3">
                  <c:v>Sussex</c:v>
                </c:pt>
                <c:pt idx="4">
                  <c:v>Sussex</c:v>
                </c:pt>
                <c:pt idx="5">
                  <c:v>Sussex</c:v>
                </c:pt>
                <c:pt idx="6">
                  <c:v>Sussex</c:v>
                </c:pt>
                <c:pt idx="7">
                  <c:v>Sussex</c:v>
                </c:pt>
                <c:pt idx="8">
                  <c:v>Sussex</c:v>
                </c:pt>
              </c:strCache>
            </c:strRef>
          </c:cat>
          <c:val>
            <c:numRef>
              <c:f>('0. Overview'!$C$231,'0. Overview'!$C$257,'0. Overview'!$C$274,'0. Overview'!$C$312,'0. Overview'!$C$333,'0. Overview'!$C$352,'0. Overview'!$C$365,'0. Overview'!$C$389,'0. Overview'!$C$408)</c:f>
              <c:numCache>
                <c:formatCode>General</c:formatCode>
                <c:ptCount val="9"/>
                <c:pt idx="0">
                  <c:v>22</c:v>
                </c:pt>
                <c:pt idx="1">
                  <c:v>22</c:v>
                </c:pt>
                <c:pt idx="2">
                  <c:v>22</c:v>
                </c:pt>
                <c:pt idx="3">
                  <c:v>22</c:v>
                </c:pt>
                <c:pt idx="4">
                  <c:v>22</c:v>
                </c:pt>
                <c:pt idx="5">
                  <c:v>22</c:v>
                </c:pt>
                <c:pt idx="6">
                  <c:v>22</c:v>
                </c:pt>
                <c:pt idx="7">
                  <c:v>22</c:v>
                </c:pt>
                <c:pt idx="8">
                  <c:v>22</c:v>
                </c:pt>
              </c:numCache>
            </c:numRef>
          </c:val>
          <c:extLst>
            <c:ext xmlns:c16="http://schemas.microsoft.com/office/drawing/2014/chart" uri="{C3380CC4-5D6E-409C-BE32-E72D297353CC}">
              <c16:uniqueId val="{00000000-2524-4E7C-948C-4A7732D6084A}"/>
            </c:ext>
          </c:extLst>
        </c:ser>
        <c:dLbls>
          <c:showLegendKey val="0"/>
          <c:showVal val="0"/>
          <c:showCatName val="0"/>
          <c:showSerName val="0"/>
          <c:showPercent val="0"/>
          <c:showBubbleSize val="0"/>
        </c:dLbls>
        <c:gapWidth val="150"/>
        <c:overlap val="100"/>
        <c:axId val="238405520"/>
        <c:axId val="241780984"/>
      </c:barChart>
      <c:barChart>
        <c:barDir val="bar"/>
        <c:grouping val="stacked"/>
        <c:varyColors val="0"/>
        <c:ser>
          <c:idx val="2"/>
          <c:order val="1"/>
          <c:spPr>
            <a:noFill/>
            <a:ln>
              <a:noFill/>
            </a:ln>
            <a:effectLst/>
          </c:spPr>
          <c:invertIfNegative val="0"/>
          <c:cat>
            <c:strRef>
              <c:f>('0. Overview'!$A$231,'0. Overview'!$A$257,'0. Overview'!$A$274,'0. Overview'!$A$312,'0. Overview'!$A$333,'0. Overview'!$A$352,'0. Overview'!$A$365,'0. Overview'!$A$389,'0. Overview'!$A$408)</c:f>
              <c:strCache>
                <c:ptCount val="9"/>
                <c:pt idx="0">
                  <c:v>Sussex</c:v>
                </c:pt>
                <c:pt idx="1">
                  <c:v>Sussex</c:v>
                </c:pt>
                <c:pt idx="2">
                  <c:v>Sussex</c:v>
                </c:pt>
                <c:pt idx="3">
                  <c:v>Sussex</c:v>
                </c:pt>
                <c:pt idx="4">
                  <c:v>Sussex</c:v>
                </c:pt>
                <c:pt idx="5">
                  <c:v>Sussex</c:v>
                </c:pt>
                <c:pt idx="6">
                  <c:v>Sussex</c:v>
                </c:pt>
                <c:pt idx="7">
                  <c:v>Sussex</c:v>
                </c:pt>
                <c:pt idx="8">
                  <c:v>Sussex</c:v>
                </c:pt>
              </c:strCache>
            </c:strRef>
          </c:cat>
          <c:val>
            <c:numRef>
              <c:f>('0. Overview'!$D$231,'0. Overview'!$D$257,'0. Overview'!$D$274,'0. Overview'!$D$312,'0. Overview'!$D$333,'0. Overview'!$D$352,'0. Overview'!$D$365,'0. Overview'!$D$389,'0. Overview'!$D$408)</c:f>
              <c:numCache>
                <c:formatCode>General</c:formatCode>
                <c:ptCount val="9"/>
                <c:pt idx="0">
                  <c:v>17.875</c:v>
                </c:pt>
                <c:pt idx="1">
                  <c:v>13.875</c:v>
                </c:pt>
                <c:pt idx="2">
                  <c:v>18.875</c:v>
                </c:pt>
                <c:pt idx="3">
                  <c:v>2.875</c:v>
                </c:pt>
                <c:pt idx="4">
                  <c:v>4.875</c:v>
                </c:pt>
                <c:pt idx="5">
                  <c:v>7.875</c:v>
                </c:pt>
                <c:pt idx="6">
                  <c:v>16.875</c:v>
                </c:pt>
                <c:pt idx="7">
                  <c:v>16.875</c:v>
                </c:pt>
                <c:pt idx="8">
                  <c:v>19.875</c:v>
                </c:pt>
              </c:numCache>
            </c:numRef>
          </c:val>
          <c:extLst>
            <c:ext xmlns:c16="http://schemas.microsoft.com/office/drawing/2014/chart" uri="{C3380CC4-5D6E-409C-BE32-E72D297353CC}">
              <c16:uniqueId val="{00000001-2524-4E7C-948C-4A7732D6084A}"/>
            </c:ext>
          </c:extLst>
        </c:ser>
        <c:ser>
          <c:idx val="3"/>
          <c:order val="2"/>
          <c:spPr>
            <a:solidFill>
              <a:schemeClr val="bg2">
                <a:lumMod val="75000"/>
              </a:schemeClr>
            </a:solidFill>
            <a:ln>
              <a:solidFill>
                <a:schemeClr val="tx1"/>
              </a:solidFill>
            </a:ln>
            <a:effectLst/>
          </c:spPr>
          <c:invertIfNegative val="0"/>
          <c:cat>
            <c:strRef>
              <c:f>('0. Overview'!$A$231,'0. Overview'!$A$257,'0. Overview'!$A$274,'0. Overview'!$A$312,'0. Overview'!$A$333,'0. Overview'!$A$352,'0. Overview'!$A$365,'0. Overview'!$A$389,'0. Overview'!$A$408)</c:f>
              <c:strCache>
                <c:ptCount val="9"/>
                <c:pt idx="0">
                  <c:v>Sussex</c:v>
                </c:pt>
                <c:pt idx="1">
                  <c:v>Sussex</c:v>
                </c:pt>
                <c:pt idx="2">
                  <c:v>Sussex</c:v>
                </c:pt>
                <c:pt idx="3">
                  <c:v>Sussex</c:v>
                </c:pt>
                <c:pt idx="4">
                  <c:v>Sussex</c:v>
                </c:pt>
                <c:pt idx="5">
                  <c:v>Sussex</c:v>
                </c:pt>
                <c:pt idx="6">
                  <c:v>Sussex</c:v>
                </c:pt>
                <c:pt idx="7">
                  <c:v>Sussex</c:v>
                </c:pt>
                <c:pt idx="8">
                  <c:v>Sussex</c:v>
                </c:pt>
              </c:strCache>
            </c:strRef>
          </c:cat>
          <c:val>
            <c:numRef>
              <c:f>('0. Overview'!$E$231,'0. Overview'!$E$257,'0. Overview'!$E$274,'0. Overview'!$E$312,'0. Overview'!$E$333,'0. Overview'!$E$352,'0. Overview'!$E$365,'0. Overview'!$E$389,'0. Overview'!$E$408)</c:f>
              <c:numCache>
                <c:formatCode>General</c:formatCode>
                <c:ptCount val="9"/>
                <c:pt idx="0">
                  <c:v>0.25</c:v>
                </c:pt>
                <c:pt idx="1">
                  <c:v>0.25</c:v>
                </c:pt>
                <c:pt idx="2">
                  <c:v>0.25</c:v>
                </c:pt>
                <c:pt idx="3">
                  <c:v>0.25</c:v>
                </c:pt>
                <c:pt idx="4">
                  <c:v>0.25</c:v>
                </c:pt>
                <c:pt idx="5">
                  <c:v>0.25</c:v>
                </c:pt>
                <c:pt idx="6">
                  <c:v>0.25</c:v>
                </c:pt>
                <c:pt idx="7">
                  <c:v>0.25</c:v>
                </c:pt>
                <c:pt idx="8">
                  <c:v>0.25</c:v>
                </c:pt>
              </c:numCache>
            </c:numRef>
          </c:val>
          <c:extLst>
            <c:ext xmlns:c16="http://schemas.microsoft.com/office/drawing/2014/chart" uri="{C3380CC4-5D6E-409C-BE32-E72D297353CC}">
              <c16:uniqueId val="{00000002-2524-4E7C-948C-4A7732D6084A}"/>
            </c:ext>
          </c:extLst>
        </c:ser>
        <c:dLbls>
          <c:showLegendKey val="0"/>
          <c:showVal val="0"/>
          <c:showCatName val="0"/>
          <c:showSerName val="0"/>
          <c:showPercent val="0"/>
          <c:showBubbleSize val="0"/>
        </c:dLbls>
        <c:gapWidth val="50"/>
        <c:overlap val="100"/>
        <c:axId val="167034536"/>
        <c:axId val="241780200"/>
      </c:barChart>
      <c:catAx>
        <c:axId val="238405520"/>
        <c:scaling>
          <c:orientation val="maxMin"/>
        </c:scaling>
        <c:delete val="1"/>
        <c:axPos val="l"/>
        <c:numFmt formatCode="General" sourceLinked="1"/>
        <c:majorTickMark val="none"/>
        <c:minorTickMark val="none"/>
        <c:tickLblPos val="nextTo"/>
        <c:crossAx val="241780984"/>
        <c:crosses val="autoZero"/>
        <c:auto val="1"/>
        <c:lblAlgn val="ctr"/>
        <c:lblOffset val="100"/>
        <c:noMultiLvlLbl val="0"/>
      </c:catAx>
      <c:valAx>
        <c:axId val="241780984"/>
        <c:scaling>
          <c:orientation val="minMax"/>
          <c:max val="22"/>
          <c:min val="0"/>
        </c:scaling>
        <c:delete val="1"/>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238405520"/>
        <c:crosses val="autoZero"/>
        <c:crossBetween val="between"/>
      </c:valAx>
      <c:valAx>
        <c:axId val="241780200"/>
        <c:scaling>
          <c:orientation val="minMax"/>
          <c:max val="22"/>
          <c:min val="0"/>
        </c:scaling>
        <c:delete val="1"/>
        <c:axPos val="b"/>
        <c:numFmt formatCode="General" sourceLinked="1"/>
        <c:majorTickMark val="out"/>
        <c:minorTickMark val="none"/>
        <c:tickLblPos val="nextTo"/>
        <c:crossAx val="167034536"/>
        <c:crosses val="max"/>
        <c:crossBetween val="between"/>
      </c:valAx>
      <c:catAx>
        <c:axId val="167034536"/>
        <c:scaling>
          <c:orientation val="maxMin"/>
        </c:scaling>
        <c:delete val="1"/>
        <c:axPos val="r"/>
        <c:numFmt formatCode="General" sourceLinked="1"/>
        <c:majorTickMark val="out"/>
        <c:minorTickMark val="none"/>
        <c:tickLblPos val="nextTo"/>
        <c:crossAx val="241780200"/>
        <c:crosses val="max"/>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col"/>
        <c:grouping val="clustered"/>
        <c:varyColors val="0"/>
        <c:ser>
          <c:idx val="0"/>
          <c:order val="0"/>
          <c:tx>
            <c:strRef>
              <c:f>Sheet1!$A$2</c:f>
              <c:strCache>
                <c:ptCount val="1"/>
                <c:pt idx="0">
                  <c:v>Sussex</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Sheet1!$B$1:$H$1</c:f>
              <c:strCache>
                <c:ptCount val="7"/>
                <c:pt idx="0">
                  <c:v>White</c:v>
                </c:pt>
                <c:pt idx="1">
                  <c:v>Black/ African American</c:v>
                </c:pt>
                <c:pt idx="2">
                  <c:v>American Indian/ Alaska Native</c:v>
                </c:pt>
                <c:pt idx="3">
                  <c:v>Asian</c:v>
                </c:pt>
                <c:pt idx="4">
                  <c:v>Native Hawaiian/ Other PI</c:v>
                </c:pt>
                <c:pt idx="5">
                  <c:v>Other</c:v>
                </c:pt>
                <c:pt idx="6">
                  <c:v>Hispanic/ Latino</c:v>
                </c:pt>
              </c:strCache>
            </c:strRef>
          </c:cat>
          <c:val>
            <c:numRef>
              <c:f>Sheet1!$B$2:$H$2</c:f>
              <c:numCache>
                <c:formatCode>0%</c:formatCode>
                <c:ptCount val="7"/>
                <c:pt idx="0">
                  <c:v>0.95099999999999996</c:v>
                </c:pt>
                <c:pt idx="1">
                  <c:v>3.1E-2</c:v>
                </c:pt>
                <c:pt idx="2">
                  <c:v>2E-3</c:v>
                </c:pt>
                <c:pt idx="3">
                  <c:v>2.9000000000000001E-2</c:v>
                </c:pt>
                <c:pt idx="4">
                  <c:v>0</c:v>
                </c:pt>
                <c:pt idx="5">
                  <c:v>8.9999999999999993E-3</c:v>
                </c:pt>
                <c:pt idx="6">
                  <c:v>9.1999999999999998E-2</c:v>
                </c:pt>
              </c:numCache>
            </c:numRef>
          </c:val>
          <c:extLst>
            <c:ext xmlns:c16="http://schemas.microsoft.com/office/drawing/2014/chart" uri="{C3380CC4-5D6E-409C-BE32-E72D297353CC}">
              <c16:uniqueId val="{00000000-4EE0-4DB6-B3DC-1B4C57B2B304}"/>
            </c:ext>
          </c:extLst>
        </c:ser>
        <c:ser>
          <c:idx val="1"/>
          <c:order val="1"/>
          <c:tx>
            <c:strRef>
              <c:f>Sheet1!$A$3</c:f>
              <c:strCache>
                <c:ptCount val="1"/>
                <c:pt idx="0">
                  <c:v>New Jersey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Sheet1!$B$1:$H$1</c:f>
              <c:strCache>
                <c:ptCount val="7"/>
                <c:pt idx="0">
                  <c:v>White</c:v>
                </c:pt>
                <c:pt idx="1">
                  <c:v>Black/ African American</c:v>
                </c:pt>
                <c:pt idx="2">
                  <c:v>American Indian/ Alaska Native</c:v>
                </c:pt>
                <c:pt idx="3">
                  <c:v>Asian</c:v>
                </c:pt>
                <c:pt idx="4">
                  <c:v>Native Hawaiian/ Other PI</c:v>
                </c:pt>
                <c:pt idx="5">
                  <c:v>Other</c:v>
                </c:pt>
                <c:pt idx="6">
                  <c:v>Hispanic/ Latino</c:v>
                </c:pt>
              </c:strCache>
            </c:strRef>
          </c:cat>
          <c:val>
            <c:numRef>
              <c:f>Sheet1!$B$3:$H$3</c:f>
              <c:numCache>
                <c:formatCode>0%</c:formatCode>
                <c:ptCount val="7"/>
                <c:pt idx="0">
                  <c:v>0.69499999999999995</c:v>
                </c:pt>
                <c:pt idx="1">
                  <c:v>0.151</c:v>
                </c:pt>
                <c:pt idx="2">
                  <c:v>6.0000000000000001E-3</c:v>
                </c:pt>
                <c:pt idx="3">
                  <c:v>0.107</c:v>
                </c:pt>
                <c:pt idx="4">
                  <c:v>1E-3</c:v>
                </c:pt>
                <c:pt idx="5">
                  <c:v>7.0999999999999994E-2</c:v>
                </c:pt>
                <c:pt idx="6">
                  <c:v>0.20899999999999999</c:v>
                </c:pt>
              </c:numCache>
            </c:numRef>
          </c:val>
          <c:extLst>
            <c:ext xmlns:c16="http://schemas.microsoft.com/office/drawing/2014/chart" uri="{C3380CC4-5D6E-409C-BE32-E72D297353CC}">
              <c16:uniqueId val="{00000001-4EE0-4DB6-B3DC-1B4C57B2B304}"/>
            </c:ext>
          </c:extLst>
        </c:ser>
        <c:dLbls>
          <c:showLegendKey val="0"/>
          <c:showVal val="0"/>
          <c:showCatName val="0"/>
          <c:showSerName val="0"/>
          <c:showPercent val="0"/>
          <c:showBubbleSize val="0"/>
        </c:dLbls>
        <c:gapWidth val="100"/>
        <c:overlap val="-24"/>
        <c:axId val="339281288"/>
        <c:axId val="160337472"/>
      </c:barChart>
      <c:catAx>
        <c:axId val="339281288"/>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160337472"/>
        <c:crosses val="autoZero"/>
        <c:auto val="1"/>
        <c:lblAlgn val="ctr"/>
        <c:lblOffset val="100"/>
        <c:noMultiLvlLbl val="0"/>
      </c:catAx>
      <c:valAx>
        <c:axId val="160337472"/>
        <c:scaling>
          <c:orientation val="minMax"/>
          <c:max val="1"/>
        </c:scaling>
        <c:delete val="1"/>
        <c:axPos val="l"/>
        <c:numFmt formatCode="0%" sourceLinked="1"/>
        <c:majorTickMark val="none"/>
        <c:minorTickMark val="none"/>
        <c:tickLblPos val="nextTo"/>
        <c:crossAx val="339281288"/>
        <c:crosses val="autoZero"/>
        <c:crossBetween val="between"/>
      </c:valAx>
      <c:spPr>
        <a:noFill/>
        <a:ln>
          <a:noFill/>
        </a:ln>
        <a:effectLst/>
      </c:spPr>
    </c:plotArea>
    <c:legend>
      <c:legendPos val="b"/>
      <c:layout>
        <c:manualLayout>
          <c:xMode val="edge"/>
          <c:yMode val="edge"/>
          <c:x val="0.73494512795275579"/>
          <c:y val="4.9214272898599025E-2"/>
          <c:w val="0.17056742125984253"/>
          <c:h val="3.879405274330958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187500000000001E-2"/>
          <c:y val="4.2187497404804541E-2"/>
          <c:w val="0.96562499999999996"/>
          <c:h val="0.91748819405215343"/>
        </c:manualLayout>
      </c:layout>
      <c:lineChart>
        <c:grouping val="standard"/>
        <c:varyColors val="0"/>
        <c:ser>
          <c:idx val="0"/>
          <c:order val="0"/>
          <c:tx>
            <c:strRef>
              <c:f>Sheet1!$B$1</c:f>
              <c:strCache>
                <c:ptCount val="1"/>
                <c:pt idx="0">
                  <c:v>White </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c:formatCode>
                <c:ptCount val="5"/>
                <c:pt idx="0">
                  <c:v>0.94399999999999995</c:v>
                </c:pt>
                <c:pt idx="1">
                  <c:v>0.94399999999999995</c:v>
                </c:pt>
                <c:pt idx="2">
                  <c:v>0.92500000000000004</c:v>
                </c:pt>
                <c:pt idx="3">
                  <c:v>0.94499999999999995</c:v>
                </c:pt>
                <c:pt idx="4">
                  <c:v>0.95099999999999996</c:v>
                </c:pt>
              </c:numCache>
            </c:numRef>
          </c:val>
          <c:smooth val="0"/>
          <c:extLst>
            <c:ext xmlns:c16="http://schemas.microsoft.com/office/drawing/2014/chart" uri="{C3380CC4-5D6E-409C-BE32-E72D297353CC}">
              <c16:uniqueId val="{00000000-609B-4297-936B-F79768FBB6FC}"/>
            </c:ext>
          </c:extLst>
        </c:ser>
        <c:ser>
          <c:idx val="1"/>
          <c:order val="1"/>
          <c:tx>
            <c:strRef>
              <c:f>Sheet1!$C$1</c:f>
              <c:strCache>
                <c:ptCount val="1"/>
                <c:pt idx="0">
                  <c:v>Black/ African American</c:v>
                </c:pt>
              </c:strCache>
            </c:strRef>
          </c:tx>
          <c:spPr>
            <a:ln w="28575" cap="rnd">
              <a:solidFill>
                <a:srgbClr val="C00000"/>
              </a:solidFill>
              <a:prstDash val="sysDot"/>
              <a:round/>
            </a:ln>
            <a:effectLst/>
          </c:spPr>
          <c:marker>
            <c:symbol val="triangle"/>
            <c:size val="7"/>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Sheet1!$C$2:$C$6</c:f>
              <c:numCache>
                <c:formatCode>0%</c:formatCode>
                <c:ptCount val="5"/>
                <c:pt idx="0">
                  <c:v>2.9000000000000001E-2</c:v>
                </c:pt>
                <c:pt idx="1">
                  <c:v>2.5999999999999999E-2</c:v>
                </c:pt>
                <c:pt idx="2">
                  <c:v>2.9000000000000001E-2</c:v>
                </c:pt>
                <c:pt idx="3">
                  <c:v>2.9000000000000001E-2</c:v>
                </c:pt>
                <c:pt idx="4">
                  <c:v>3.1E-2</c:v>
                </c:pt>
              </c:numCache>
            </c:numRef>
          </c:val>
          <c:smooth val="0"/>
          <c:extLst>
            <c:ext xmlns:c16="http://schemas.microsoft.com/office/drawing/2014/chart" uri="{C3380CC4-5D6E-409C-BE32-E72D297353CC}">
              <c16:uniqueId val="{00000001-609B-4297-936B-F79768FBB6FC}"/>
            </c:ext>
          </c:extLst>
        </c:ser>
        <c:ser>
          <c:idx val="2"/>
          <c:order val="2"/>
          <c:tx>
            <c:strRef>
              <c:f>Sheet1!$D$1</c:f>
              <c:strCache>
                <c:ptCount val="1"/>
                <c:pt idx="0">
                  <c:v>American Indian/ Alaska Native</c:v>
                </c:pt>
              </c:strCache>
            </c:strRef>
          </c:tx>
          <c:spPr>
            <a:ln w="28575" cap="rnd">
              <a:solidFill>
                <a:srgbClr val="C00000"/>
              </a:solidFill>
              <a:prstDash val="sysDash"/>
              <a:round/>
            </a:ln>
            <a:effectLst/>
          </c:spPr>
          <c:marker>
            <c:symbol val="x"/>
            <c:size val="5"/>
            <c:spPr>
              <a:solidFill>
                <a:srgbClr val="C00000"/>
              </a:solidFill>
              <a:ln w="9525">
                <a:solidFill>
                  <a:srgbClr val="C00000"/>
                </a:solidFill>
              </a:ln>
              <a:effectLst/>
            </c:spPr>
          </c:marker>
          <c:dLbls>
            <c:dLbl>
              <c:idx val="1"/>
              <c:layout>
                <c:manualLayout>
                  <c:x val="-5.3476500984251968E-2"/>
                  <c:y val="2.30371069747108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7442-42B8-B548-28A7C38910B5}"/>
                </c:ext>
              </c:extLst>
            </c:dLbl>
            <c:dLbl>
              <c:idx val="2"/>
              <c:layout>
                <c:manualLayout>
                  <c:x val="-5.5039000984251969E-2"/>
                  <c:y val="2.073339627723979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7442-42B8-B548-28A7C38910B5}"/>
                </c:ext>
              </c:extLst>
            </c:dLbl>
            <c:dLbl>
              <c:idx val="3"/>
              <c:layout>
                <c:manualLayout>
                  <c:x val="-5.503900098425208E-2"/>
                  <c:y val="6.9111320924132641E-3"/>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891E-4E35-8984-0CC59801DDFC}"/>
                </c:ext>
              </c:extLst>
            </c:dLbl>
            <c:dLbl>
              <c:idx val="4"/>
              <c:layout>
                <c:manualLayout>
                  <c:x val="-6.1289000984252086E-2"/>
                  <c:y val="6.9111320924132641E-3"/>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891E-4E35-8984-0CC59801DDFC}"/>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l"/>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Sheet1!$D$2:$D$6</c:f>
              <c:numCache>
                <c:formatCode>0%</c:formatCode>
                <c:ptCount val="5"/>
                <c:pt idx="0">
                  <c:v>5.0000000000000001E-3</c:v>
                </c:pt>
                <c:pt idx="1">
                  <c:v>0</c:v>
                </c:pt>
                <c:pt idx="2">
                  <c:v>4.0000000000000001E-3</c:v>
                </c:pt>
                <c:pt idx="3">
                  <c:v>3.0000000000000001E-3</c:v>
                </c:pt>
                <c:pt idx="4">
                  <c:v>2E-3</c:v>
                </c:pt>
              </c:numCache>
            </c:numRef>
          </c:val>
          <c:smooth val="0"/>
          <c:extLst>
            <c:ext xmlns:c16="http://schemas.microsoft.com/office/drawing/2014/chart" uri="{C3380CC4-5D6E-409C-BE32-E72D297353CC}">
              <c16:uniqueId val="{00000002-609B-4297-936B-F79768FBB6FC}"/>
            </c:ext>
          </c:extLst>
        </c:ser>
        <c:ser>
          <c:idx val="3"/>
          <c:order val="3"/>
          <c:tx>
            <c:strRef>
              <c:f>Sheet1!$E$1</c:f>
              <c:strCache>
                <c:ptCount val="1"/>
                <c:pt idx="0">
                  <c:v>Asian</c:v>
                </c:pt>
              </c:strCache>
            </c:strRef>
          </c:tx>
          <c:spPr>
            <a:ln w="28575" cap="rnd">
              <a:solidFill>
                <a:schemeClr val="bg1">
                  <a:lumMod val="75000"/>
                </a:schemeClr>
              </a:solidFill>
              <a:prstDash val="sysDash"/>
              <a:round/>
            </a:ln>
            <a:effectLst/>
          </c:spPr>
          <c:marker>
            <c:symbol val="diamond"/>
            <c:size val="8"/>
            <c:spPr>
              <a:solidFill>
                <a:schemeClr val="bg1">
                  <a:lumMod val="75000"/>
                </a:schemeClr>
              </a:solidFill>
              <a:ln w="9525">
                <a:solidFill>
                  <a:schemeClr val="bg1">
                    <a:lumMod val="75000"/>
                  </a:schemeClr>
                </a:solidFill>
              </a:ln>
              <a:effectLst/>
            </c:spPr>
          </c:marker>
          <c:dLbls>
            <c:dLbl>
              <c:idx val="0"/>
              <c:layout>
                <c:manualLayout>
                  <c:x val="4.6874999999999998E-3"/>
                  <c:y val="-1.151855348735560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891E-4E35-8984-0CC59801DDFC}"/>
                </c:ext>
              </c:extLst>
            </c:dLbl>
            <c:dLbl>
              <c:idx val="1"/>
              <c:layout>
                <c:manualLayout>
                  <c:x val="6.2499999999999431E-3"/>
                  <c:y val="-4.6074213949421758E-3"/>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891E-4E35-8984-0CC59801DDFC}"/>
                </c:ext>
              </c:extLst>
            </c:dLbl>
            <c:dLbl>
              <c:idx val="2"/>
              <c:layout>
                <c:manualLayout>
                  <c:x val="1.5625000000000001E-3"/>
                  <c:y val="-9.2148427898845215E-3"/>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891E-4E35-8984-0CC59801DDFC}"/>
                </c:ext>
              </c:extLst>
            </c:dLbl>
            <c:dLbl>
              <c:idx val="3"/>
              <c:layout>
                <c:manualLayout>
                  <c:x val="6.249999999999885E-3"/>
                  <c:y val="-9.2148427898845215E-3"/>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891E-4E35-8984-0CC59801DDFC}"/>
                </c:ext>
              </c:extLst>
            </c:dLbl>
            <c:dLbl>
              <c:idx val="4"/>
              <c:layout>
                <c:manualLayout>
                  <c:x val="1.5624999999998854E-3"/>
                  <c:y val="-9.2148427898845215E-3"/>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891E-4E35-8984-0CC59801DDFC}"/>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Sheet1!$E$2:$E$6</c:f>
              <c:numCache>
                <c:formatCode>0%</c:formatCode>
                <c:ptCount val="5"/>
                <c:pt idx="0">
                  <c:v>2.5999999999999999E-2</c:v>
                </c:pt>
                <c:pt idx="1">
                  <c:v>3.2000000000000001E-2</c:v>
                </c:pt>
                <c:pt idx="2">
                  <c:v>2.9000000000000001E-2</c:v>
                </c:pt>
                <c:pt idx="3">
                  <c:v>2.9000000000000001E-2</c:v>
                </c:pt>
                <c:pt idx="4">
                  <c:v>2.9000000000000001E-2</c:v>
                </c:pt>
              </c:numCache>
            </c:numRef>
          </c:val>
          <c:smooth val="0"/>
          <c:extLst>
            <c:ext xmlns:c16="http://schemas.microsoft.com/office/drawing/2014/chart" uri="{C3380CC4-5D6E-409C-BE32-E72D297353CC}">
              <c16:uniqueId val="{00000003-609B-4297-936B-F79768FBB6FC}"/>
            </c:ext>
          </c:extLst>
        </c:ser>
        <c:ser>
          <c:idx val="4"/>
          <c:order val="4"/>
          <c:tx>
            <c:strRef>
              <c:f>Sheet1!$F$1</c:f>
              <c:strCache>
                <c:ptCount val="1"/>
                <c:pt idx="0">
                  <c:v>Hispanic/ Latino</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Sheet1!$F$2:$F$6</c:f>
              <c:numCache>
                <c:formatCode>0%</c:formatCode>
                <c:ptCount val="5"/>
                <c:pt idx="0">
                  <c:v>7.4999999999999997E-2</c:v>
                </c:pt>
                <c:pt idx="1">
                  <c:v>7.8E-2</c:v>
                </c:pt>
                <c:pt idx="2">
                  <c:v>8.2000000000000003E-2</c:v>
                </c:pt>
                <c:pt idx="3">
                  <c:v>8.5999999999999993E-2</c:v>
                </c:pt>
                <c:pt idx="4">
                  <c:v>9.1999999999999998E-2</c:v>
                </c:pt>
              </c:numCache>
            </c:numRef>
          </c:val>
          <c:smooth val="0"/>
          <c:extLst>
            <c:ext xmlns:c16="http://schemas.microsoft.com/office/drawing/2014/chart" uri="{C3380CC4-5D6E-409C-BE32-E72D297353CC}">
              <c16:uniqueId val="{00000004-609B-4297-936B-F79768FBB6FC}"/>
            </c:ext>
          </c:extLst>
        </c:ser>
        <c:dLbls>
          <c:showLegendKey val="0"/>
          <c:showVal val="0"/>
          <c:showCatName val="0"/>
          <c:showSerName val="0"/>
          <c:showPercent val="0"/>
          <c:showBubbleSize val="0"/>
        </c:dLbls>
        <c:marker val="1"/>
        <c:smooth val="0"/>
        <c:axId val="338272288"/>
        <c:axId val="339142328"/>
      </c:lineChart>
      <c:catAx>
        <c:axId val="338272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39142328"/>
        <c:crosses val="autoZero"/>
        <c:auto val="1"/>
        <c:lblAlgn val="ctr"/>
        <c:lblOffset val="100"/>
        <c:noMultiLvlLbl val="0"/>
      </c:catAx>
      <c:valAx>
        <c:axId val="339142328"/>
        <c:scaling>
          <c:orientation val="minMax"/>
        </c:scaling>
        <c:delete val="1"/>
        <c:axPos val="l"/>
        <c:numFmt formatCode="0%" sourceLinked="1"/>
        <c:majorTickMark val="out"/>
        <c:minorTickMark val="none"/>
        <c:tickLblPos val="nextTo"/>
        <c:crossAx val="338272288"/>
        <c:crosses val="autoZero"/>
        <c:crossBetween val="between"/>
      </c:valAx>
      <c:spPr>
        <a:noFill/>
        <a:ln w="25400">
          <a:noFill/>
        </a:ln>
        <a:effectLst/>
      </c:spPr>
    </c:plotArea>
    <c:legend>
      <c:legendPos val="b"/>
      <c:layout>
        <c:manualLayout>
          <c:xMode val="edge"/>
          <c:yMode val="edge"/>
          <c:x val="0.1"/>
          <c:y val="2.3912707682535232E-2"/>
          <c:w val="0.82274311023622049"/>
          <c:h val="3.774120092635328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Black/White Segregation</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3"/>
              <c:layout>
                <c:manualLayout>
                  <c:x val="-2.3222687007874131E-2"/>
                  <c:y val="2.978832463592113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A361-4FBE-B43D-55AF6D4586A1}"/>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2017</c:v>
                </c:pt>
                <c:pt idx="1">
                  <c:v>2018</c:v>
                </c:pt>
                <c:pt idx="2">
                  <c:v>2019</c:v>
                </c:pt>
                <c:pt idx="3">
                  <c:v>2020</c:v>
                </c:pt>
                <c:pt idx="4">
                  <c:v>2021</c:v>
                </c:pt>
              </c:numCache>
            </c:numRef>
          </c:cat>
          <c:val>
            <c:numRef>
              <c:f>Sheet1!$B$2:$B$6</c:f>
              <c:numCache>
                <c:formatCode>0.00</c:formatCode>
                <c:ptCount val="5"/>
                <c:pt idx="0">
                  <c:v>44</c:v>
                </c:pt>
                <c:pt idx="1">
                  <c:v>45</c:v>
                </c:pt>
                <c:pt idx="2">
                  <c:v>49</c:v>
                </c:pt>
                <c:pt idx="3">
                  <c:v>49</c:v>
                </c:pt>
                <c:pt idx="4">
                  <c:v>50</c:v>
                </c:pt>
              </c:numCache>
            </c:numRef>
          </c:val>
          <c:smooth val="0"/>
          <c:extLst>
            <c:ext xmlns:c16="http://schemas.microsoft.com/office/drawing/2014/chart" uri="{C3380CC4-5D6E-409C-BE32-E72D297353CC}">
              <c16:uniqueId val="{00000001-A361-4FBE-B43D-55AF6D4586A1}"/>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scaling>
        <c:delete val="1"/>
        <c:axPos val="l"/>
        <c:numFmt formatCode="0" sourceLinked="0"/>
        <c:majorTickMark val="none"/>
        <c:minorTickMark val="none"/>
        <c:tickLblPos val="nextTo"/>
        <c:crossAx val="377810504"/>
        <c:crosses val="autoZero"/>
        <c:crossBetween val="between"/>
        <c:majorUnit val="1"/>
        <c:minorUnit val="1"/>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1336681151385634"/>
          <c:y val="2.578124841404722E-2"/>
          <c:w val="0.87100824839184365"/>
          <c:h val="0.93094390188583276"/>
        </c:manualLayout>
      </c:layout>
      <c:barChart>
        <c:barDir val="bar"/>
        <c:grouping val="clustered"/>
        <c:varyColors val="0"/>
        <c:ser>
          <c:idx val="0"/>
          <c:order val="0"/>
          <c:tx>
            <c:strRef>
              <c:f>Sheet1!$B$1</c:f>
              <c:strCache>
                <c:ptCount val="1"/>
                <c:pt idx="0">
                  <c:v>2021</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Hunterdon</c:v>
                </c:pt>
                <c:pt idx="2">
                  <c:v>Cape May</c:v>
                </c:pt>
                <c:pt idx="3">
                  <c:v>Passaic</c:v>
                </c:pt>
                <c:pt idx="4">
                  <c:v>Somerset</c:v>
                </c:pt>
                <c:pt idx="5">
                  <c:v>Atlantic</c:v>
                </c:pt>
                <c:pt idx="6">
                  <c:v>Hudson</c:v>
                </c:pt>
                <c:pt idx="7">
                  <c:v>Monmouth</c:v>
                </c:pt>
                <c:pt idx="8">
                  <c:v>Bergen</c:v>
                </c:pt>
                <c:pt idx="9">
                  <c:v>Camden</c:v>
                </c:pt>
                <c:pt idx="10">
                  <c:v>Mercer</c:v>
                </c:pt>
                <c:pt idx="11">
                  <c:v>Union</c:v>
                </c:pt>
                <c:pt idx="12">
                  <c:v>Burlington</c:v>
                </c:pt>
                <c:pt idx="13">
                  <c:v>Salem</c:v>
                </c:pt>
                <c:pt idx="14">
                  <c:v>Sussex</c:v>
                </c:pt>
                <c:pt idx="15">
                  <c:v>Morris</c:v>
                </c:pt>
                <c:pt idx="16">
                  <c:v>Ocean</c:v>
                </c:pt>
                <c:pt idx="17">
                  <c:v>Middlesex</c:v>
                </c:pt>
                <c:pt idx="18">
                  <c:v>Warren</c:v>
                </c:pt>
                <c:pt idx="19">
                  <c:v>Gloucester</c:v>
                </c:pt>
                <c:pt idx="20">
                  <c:v>Cumberland</c:v>
                </c:pt>
              </c:strCache>
            </c:strRef>
          </c:cat>
          <c:val>
            <c:numRef>
              <c:f>Sheet1!$B$2:$B$22</c:f>
              <c:numCache>
                <c:formatCode>General</c:formatCode>
                <c:ptCount val="21"/>
                <c:pt idx="0">
                  <c:v>74</c:v>
                </c:pt>
                <c:pt idx="1">
                  <c:v>63</c:v>
                </c:pt>
                <c:pt idx="2">
                  <c:v>62</c:v>
                </c:pt>
                <c:pt idx="3">
                  <c:v>61</c:v>
                </c:pt>
                <c:pt idx="4">
                  <c:v>61</c:v>
                </c:pt>
                <c:pt idx="5">
                  <c:v>58</c:v>
                </c:pt>
                <c:pt idx="6">
                  <c:v>57</c:v>
                </c:pt>
                <c:pt idx="7">
                  <c:v>57</c:v>
                </c:pt>
                <c:pt idx="8">
                  <c:v>56</c:v>
                </c:pt>
                <c:pt idx="9">
                  <c:v>55</c:v>
                </c:pt>
                <c:pt idx="10">
                  <c:v>55</c:v>
                </c:pt>
                <c:pt idx="11">
                  <c:v>55</c:v>
                </c:pt>
                <c:pt idx="12">
                  <c:v>52</c:v>
                </c:pt>
                <c:pt idx="13">
                  <c:v>52</c:v>
                </c:pt>
                <c:pt idx="15">
                  <c:v>49</c:v>
                </c:pt>
                <c:pt idx="16">
                  <c:v>45</c:v>
                </c:pt>
                <c:pt idx="17">
                  <c:v>39</c:v>
                </c:pt>
                <c:pt idx="18">
                  <c:v>39</c:v>
                </c:pt>
                <c:pt idx="19">
                  <c:v>35</c:v>
                </c:pt>
                <c:pt idx="20">
                  <c:v>30</c:v>
                </c:pt>
              </c:numCache>
            </c:numRef>
          </c:val>
          <c:extLst>
            <c:ext xmlns:c16="http://schemas.microsoft.com/office/drawing/2014/chart" uri="{C3380CC4-5D6E-409C-BE32-E72D297353CC}">
              <c16:uniqueId val="{00000000-A79C-4A41-BBA9-623A0BDDE8F5}"/>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Hunterdon</c:v>
                </c:pt>
                <c:pt idx="2">
                  <c:v>Cape May</c:v>
                </c:pt>
                <c:pt idx="3">
                  <c:v>Passaic</c:v>
                </c:pt>
                <c:pt idx="4">
                  <c:v>Somerset</c:v>
                </c:pt>
                <c:pt idx="5">
                  <c:v>Atlantic</c:v>
                </c:pt>
                <c:pt idx="6">
                  <c:v>Hudson</c:v>
                </c:pt>
                <c:pt idx="7">
                  <c:v>Monmouth</c:v>
                </c:pt>
                <c:pt idx="8">
                  <c:v>Bergen</c:v>
                </c:pt>
                <c:pt idx="9">
                  <c:v>Camden</c:v>
                </c:pt>
                <c:pt idx="10">
                  <c:v>Mercer</c:v>
                </c:pt>
                <c:pt idx="11">
                  <c:v>Union</c:v>
                </c:pt>
                <c:pt idx="12">
                  <c:v>Burlington</c:v>
                </c:pt>
                <c:pt idx="13">
                  <c:v>Salem</c:v>
                </c:pt>
                <c:pt idx="14">
                  <c:v>Sussex</c:v>
                </c:pt>
                <c:pt idx="15">
                  <c:v>Morris</c:v>
                </c:pt>
                <c:pt idx="16">
                  <c:v>Ocean</c:v>
                </c:pt>
                <c:pt idx="17">
                  <c:v>Middlesex</c:v>
                </c:pt>
                <c:pt idx="18">
                  <c:v>Warren</c:v>
                </c:pt>
                <c:pt idx="19">
                  <c:v>Gloucester</c:v>
                </c:pt>
                <c:pt idx="20">
                  <c:v>Cumberland</c:v>
                </c:pt>
              </c:strCache>
            </c:strRef>
          </c:cat>
          <c:val>
            <c:numRef>
              <c:f>Sheet1!$C$2:$C$22</c:f>
              <c:numCache>
                <c:formatCode>General</c:formatCode>
                <c:ptCount val="21"/>
                <c:pt idx="14" formatCode="0.00">
                  <c:v>50</c:v>
                </c:pt>
              </c:numCache>
            </c:numRef>
          </c:val>
          <c:extLst>
            <c:ext xmlns:c16="http://schemas.microsoft.com/office/drawing/2014/chart" uri="{C3380CC4-5D6E-409C-BE32-E72D297353CC}">
              <c16:uniqueId val="{00000001-A79C-4A41-BBA9-623A0BDDE8F5}"/>
            </c:ext>
          </c:extLst>
        </c:ser>
        <c:ser>
          <c:idx val="2"/>
          <c:order val="2"/>
          <c:tx>
            <c:strRef>
              <c:f>Sheet1!$D$1</c:f>
              <c:strCache>
                <c:ptCount val="1"/>
                <c:pt idx="0">
                  <c:v>NJ avg. 62</c:v>
                </c:pt>
              </c:strCache>
            </c:strRef>
          </c:tx>
          <c:spPr>
            <a:noFill/>
            <a:ln>
              <a:noFill/>
            </a:ln>
            <a:effectLst/>
          </c:spPr>
          <c:invertIfNegative val="0"/>
          <c:trendline>
            <c:spPr>
              <a:ln w="19050" cap="rnd">
                <a:solidFill>
                  <a:schemeClr val="dk1">
                    <a:tint val="75000"/>
                  </a:schemeClr>
                </a:solidFill>
                <a:prstDash val="sysDot"/>
              </a:ln>
              <a:effectLst/>
            </c:spPr>
            <c:trendlineType val="linear"/>
            <c:dispRSqr val="0"/>
            <c:dispEq val="0"/>
          </c:trendline>
          <c:cat>
            <c:strRef>
              <c:f>Sheet1!$A$2:$A$22</c:f>
              <c:strCache>
                <c:ptCount val="21"/>
                <c:pt idx="0">
                  <c:v>Essex</c:v>
                </c:pt>
                <c:pt idx="1">
                  <c:v>Hunterdon</c:v>
                </c:pt>
                <c:pt idx="2">
                  <c:v>Cape May</c:v>
                </c:pt>
                <c:pt idx="3">
                  <c:v>Passaic</c:v>
                </c:pt>
                <c:pt idx="4">
                  <c:v>Somerset</c:v>
                </c:pt>
                <c:pt idx="5">
                  <c:v>Atlantic</c:v>
                </c:pt>
                <c:pt idx="6">
                  <c:v>Hudson</c:v>
                </c:pt>
                <c:pt idx="7">
                  <c:v>Monmouth</c:v>
                </c:pt>
                <c:pt idx="8">
                  <c:v>Bergen</c:v>
                </c:pt>
                <c:pt idx="9">
                  <c:v>Camden</c:v>
                </c:pt>
                <c:pt idx="10">
                  <c:v>Mercer</c:v>
                </c:pt>
                <c:pt idx="11">
                  <c:v>Union</c:v>
                </c:pt>
                <c:pt idx="12">
                  <c:v>Burlington</c:v>
                </c:pt>
                <c:pt idx="13">
                  <c:v>Salem</c:v>
                </c:pt>
                <c:pt idx="14">
                  <c:v>Sussex</c:v>
                </c:pt>
                <c:pt idx="15">
                  <c:v>Morris</c:v>
                </c:pt>
                <c:pt idx="16">
                  <c:v>Ocean</c:v>
                </c:pt>
                <c:pt idx="17">
                  <c:v>Middlesex</c:v>
                </c:pt>
                <c:pt idx="18">
                  <c:v>Warren</c:v>
                </c:pt>
                <c:pt idx="19">
                  <c:v>Gloucester</c:v>
                </c:pt>
                <c:pt idx="20">
                  <c:v>Cumberland</c:v>
                </c:pt>
              </c:strCache>
            </c:strRef>
          </c:cat>
          <c:val>
            <c:numRef>
              <c:f>Sheet1!$D$2:$D$22</c:f>
              <c:numCache>
                <c:formatCode>0</c:formatCode>
                <c:ptCount val="21"/>
                <c:pt idx="0">
                  <c:v>62</c:v>
                </c:pt>
                <c:pt idx="1">
                  <c:v>62</c:v>
                </c:pt>
                <c:pt idx="2">
                  <c:v>62</c:v>
                </c:pt>
                <c:pt idx="3">
                  <c:v>62</c:v>
                </c:pt>
                <c:pt idx="4">
                  <c:v>62</c:v>
                </c:pt>
                <c:pt idx="5">
                  <c:v>62</c:v>
                </c:pt>
                <c:pt idx="6">
                  <c:v>62</c:v>
                </c:pt>
                <c:pt idx="7">
                  <c:v>62</c:v>
                </c:pt>
                <c:pt idx="8">
                  <c:v>62</c:v>
                </c:pt>
                <c:pt idx="9">
                  <c:v>62</c:v>
                </c:pt>
                <c:pt idx="10">
                  <c:v>62</c:v>
                </c:pt>
                <c:pt idx="11">
                  <c:v>62</c:v>
                </c:pt>
                <c:pt idx="12">
                  <c:v>62</c:v>
                </c:pt>
                <c:pt idx="13">
                  <c:v>62</c:v>
                </c:pt>
                <c:pt idx="14">
                  <c:v>62</c:v>
                </c:pt>
                <c:pt idx="15">
                  <c:v>62</c:v>
                </c:pt>
                <c:pt idx="16">
                  <c:v>62</c:v>
                </c:pt>
                <c:pt idx="17">
                  <c:v>62</c:v>
                </c:pt>
                <c:pt idx="18">
                  <c:v>62</c:v>
                </c:pt>
                <c:pt idx="19">
                  <c:v>62</c:v>
                </c:pt>
                <c:pt idx="20">
                  <c:v>62</c:v>
                </c:pt>
              </c:numCache>
            </c:numRef>
          </c:val>
          <c:extLst>
            <c:ext xmlns:c16="http://schemas.microsoft.com/office/drawing/2014/chart" uri="{C3380CC4-5D6E-409C-BE32-E72D297353CC}">
              <c16:uniqueId val="{00000002-A79C-4A41-BBA9-623A0BDDE8F5}"/>
            </c:ext>
          </c:extLst>
        </c:ser>
        <c:dLbls>
          <c:showLegendKey val="0"/>
          <c:showVal val="0"/>
          <c:showCatName val="0"/>
          <c:showSerName val="0"/>
          <c:showPercent val="0"/>
          <c:showBubbleSize val="0"/>
        </c:dLbls>
        <c:gapWidth val="182"/>
        <c:axId val="341245584"/>
        <c:axId val="341757752"/>
      </c:barChart>
      <c:catAx>
        <c:axId val="34124558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7752"/>
        <c:crosses val="autoZero"/>
        <c:auto val="1"/>
        <c:lblAlgn val="ctr"/>
        <c:lblOffset val="100"/>
        <c:noMultiLvlLbl val="0"/>
      </c:catAx>
      <c:valAx>
        <c:axId val="341757752"/>
        <c:scaling>
          <c:orientation val="minMax"/>
        </c:scaling>
        <c:delete val="1"/>
        <c:axPos val="t"/>
        <c:numFmt formatCode="General" sourceLinked="1"/>
        <c:majorTickMark val="none"/>
        <c:minorTickMark val="none"/>
        <c:tickLblPos val="nextTo"/>
        <c:crossAx val="341245584"/>
        <c:crosses val="autoZero"/>
        <c:crossBetween val="between"/>
      </c:valAx>
      <c:spPr>
        <a:noFill/>
        <a:ln>
          <a:noFill/>
        </a:ln>
        <a:effectLst/>
      </c:spPr>
    </c:plotArea>
    <c:legend>
      <c:legendPos val="b"/>
      <c:legendEntry>
        <c:idx val="0"/>
        <c:delete val="1"/>
      </c:legendEntry>
      <c:legendEntry>
        <c:idx val="1"/>
        <c:delete val="1"/>
      </c:legendEntry>
      <c:legendEntry>
        <c:idx val="3"/>
        <c:delete val="1"/>
      </c:legendEntry>
      <c:layout>
        <c:manualLayout>
          <c:xMode val="edge"/>
          <c:yMode val="edge"/>
          <c:x val="0.72221529552583974"/>
          <c:y val="0.93641066002972539"/>
          <c:w val="0.11483675361332012"/>
          <c:h val="3.6366665872377107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6757276730459969E-2"/>
          <c:y val="0.18259024976422092"/>
          <c:w val="0.93553878681831437"/>
          <c:h val="0.64861720349863805"/>
        </c:manualLayout>
      </c:layout>
      <c:lineChart>
        <c:grouping val="standard"/>
        <c:varyColors val="0"/>
        <c:ser>
          <c:idx val="0"/>
          <c:order val="0"/>
          <c:tx>
            <c:strRef>
              <c:f>Sheet1!$B$1</c:f>
              <c:strCache>
                <c:ptCount val="1"/>
                <c:pt idx="0">
                  <c:v>% Foreign Born</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c:formatCode>
                <c:ptCount val="5"/>
                <c:pt idx="0">
                  <c:v>6.9000000000000006E-2</c:v>
                </c:pt>
                <c:pt idx="1">
                  <c:v>8.5000000000000006E-2</c:v>
                </c:pt>
                <c:pt idx="2">
                  <c:v>8.1000000000000003E-2</c:v>
                </c:pt>
                <c:pt idx="3">
                  <c:v>7.0999999999999994E-2</c:v>
                </c:pt>
                <c:pt idx="4">
                  <c:v>7.9000000000000001E-2</c:v>
                </c:pt>
              </c:numCache>
            </c:numRef>
          </c:val>
          <c:smooth val="0"/>
          <c:extLst>
            <c:ext xmlns:c16="http://schemas.microsoft.com/office/drawing/2014/chart" uri="{C3380CC4-5D6E-409C-BE32-E72D297353CC}">
              <c16:uniqueId val="{00000000-AF3A-4C63-85D3-B18B6EFA159D}"/>
            </c:ext>
          </c:extLst>
        </c:ser>
        <c:dLbls>
          <c:showLegendKey val="0"/>
          <c:showVal val="0"/>
          <c:showCatName val="0"/>
          <c:showSerName val="0"/>
          <c:showPercent val="0"/>
          <c:showBubbleSize val="0"/>
        </c:dLbls>
        <c:marker val="1"/>
        <c:smooth val="0"/>
        <c:axId val="339370816"/>
        <c:axId val="159752696"/>
      </c:lineChart>
      <c:catAx>
        <c:axId val="339370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159752696"/>
        <c:crosses val="autoZero"/>
        <c:auto val="1"/>
        <c:lblAlgn val="ctr"/>
        <c:lblOffset val="100"/>
        <c:noMultiLvlLbl val="0"/>
      </c:catAx>
      <c:valAx>
        <c:axId val="159752696"/>
        <c:scaling>
          <c:orientation val="minMax"/>
          <c:max val="1"/>
        </c:scaling>
        <c:delete val="1"/>
        <c:axPos val="l"/>
        <c:numFmt formatCode="0%" sourceLinked="1"/>
        <c:majorTickMark val="none"/>
        <c:minorTickMark val="none"/>
        <c:tickLblPos val="nextTo"/>
        <c:crossAx val="3393708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9.7785556102362212E-2"/>
          <c:y val="2.578124841404722E-2"/>
          <c:w val="0.88658944389763783"/>
          <c:h val="0.93094390188583276"/>
        </c:manualLayout>
      </c:layout>
      <c:barChart>
        <c:barDir val="bar"/>
        <c:grouping val="clustered"/>
        <c:varyColors val="0"/>
        <c:ser>
          <c:idx val="0"/>
          <c:order val="0"/>
          <c:tx>
            <c:strRef>
              <c:f>Sheet1!$B$1</c:f>
              <c:strCache>
                <c:ptCount val="1"/>
                <c:pt idx="0">
                  <c:v>% Foreign Born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Gloucester</c:v>
                </c:pt>
                <c:pt idx="3">
                  <c:v>Ocean</c:v>
                </c:pt>
                <c:pt idx="4">
                  <c:v>Sussex</c:v>
                </c:pt>
                <c:pt idx="5">
                  <c:v>Warren</c:v>
                </c:pt>
                <c:pt idx="6">
                  <c:v>Burlington</c:v>
                </c:pt>
                <c:pt idx="7">
                  <c:v>Camden</c:v>
                </c:pt>
                <c:pt idx="8">
                  <c:v>Cumberland</c:v>
                </c:pt>
                <c:pt idx="9">
                  <c:v>Hunterdon</c:v>
                </c:pt>
                <c:pt idx="10">
                  <c:v>Monmouth</c:v>
                </c:pt>
                <c:pt idx="11">
                  <c:v>Atlantic</c:v>
                </c:pt>
                <c:pt idx="12">
                  <c:v>Morris</c:v>
                </c:pt>
                <c:pt idx="13">
                  <c:v>Mercer</c:v>
                </c:pt>
                <c:pt idx="14">
                  <c:v>Somerset</c:v>
                </c:pt>
                <c:pt idx="15">
                  <c:v>Essex</c:v>
                </c:pt>
                <c:pt idx="16">
                  <c:v>Bergen</c:v>
                </c:pt>
                <c:pt idx="17">
                  <c:v>Union</c:v>
                </c:pt>
                <c:pt idx="18">
                  <c:v>Middlesex</c:v>
                </c:pt>
                <c:pt idx="19">
                  <c:v>Passaic</c:v>
                </c:pt>
                <c:pt idx="20">
                  <c:v>Hudson</c:v>
                </c:pt>
              </c:strCache>
            </c:strRef>
          </c:cat>
          <c:val>
            <c:numRef>
              <c:f>Sheet1!$B$2:$B$22</c:f>
              <c:numCache>
                <c:formatCode>0%</c:formatCode>
                <c:ptCount val="21"/>
                <c:pt idx="0">
                  <c:v>2.5999999999999999E-2</c:v>
                </c:pt>
                <c:pt idx="1">
                  <c:v>4.8000000000000001E-2</c:v>
                </c:pt>
                <c:pt idx="2">
                  <c:v>0.05</c:v>
                </c:pt>
                <c:pt idx="3">
                  <c:v>7.4999999999999997E-2</c:v>
                </c:pt>
                <c:pt idx="5">
                  <c:v>9.2999999999999999E-2</c:v>
                </c:pt>
                <c:pt idx="6">
                  <c:v>0.10199999999999999</c:v>
                </c:pt>
                <c:pt idx="7">
                  <c:v>0.106</c:v>
                </c:pt>
                <c:pt idx="8">
                  <c:v>0.11700000000000001</c:v>
                </c:pt>
                <c:pt idx="9">
                  <c:v>0.122</c:v>
                </c:pt>
                <c:pt idx="10">
                  <c:v>0.13700000000000001</c:v>
                </c:pt>
                <c:pt idx="11">
                  <c:v>0.16300000000000001</c:v>
                </c:pt>
                <c:pt idx="12">
                  <c:v>0.20599999999999999</c:v>
                </c:pt>
                <c:pt idx="13">
                  <c:v>0.24199999999999999</c:v>
                </c:pt>
                <c:pt idx="14" formatCode="General">
                  <c:v>0.26100000000000001</c:v>
                </c:pt>
                <c:pt idx="15">
                  <c:v>0.28999999999999998</c:v>
                </c:pt>
                <c:pt idx="16">
                  <c:v>0.315</c:v>
                </c:pt>
                <c:pt idx="17">
                  <c:v>0.32</c:v>
                </c:pt>
                <c:pt idx="18">
                  <c:v>0.33600000000000002</c:v>
                </c:pt>
                <c:pt idx="19" formatCode="General">
                  <c:v>0.34200000000000003</c:v>
                </c:pt>
                <c:pt idx="20" formatCode="General">
                  <c:v>0.44600000000000001</c:v>
                </c:pt>
              </c:numCache>
            </c:numRef>
          </c:val>
          <c:extLst>
            <c:ext xmlns:c16="http://schemas.microsoft.com/office/drawing/2014/chart" uri="{C3380CC4-5D6E-409C-BE32-E72D297353CC}">
              <c16:uniqueId val="{00000000-4FE0-41E9-9715-9C3A75ED1314}"/>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Gloucester</c:v>
                </c:pt>
                <c:pt idx="3">
                  <c:v>Ocean</c:v>
                </c:pt>
                <c:pt idx="4">
                  <c:v>Sussex</c:v>
                </c:pt>
                <c:pt idx="5">
                  <c:v>Warren</c:v>
                </c:pt>
                <c:pt idx="6">
                  <c:v>Burlington</c:v>
                </c:pt>
                <c:pt idx="7">
                  <c:v>Camden</c:v>
                </c:pt>
                <c:pt idx="8">
                  <c:v>Cumberland</c:v>
                </c:pt>
                <c:pt idx="9">
                  <c:v>Hunterdon</c:v>
                </c:pt>
                <c:pt idx="10">
                  <c:v>Monmouth</c:v>
                </c:pt>
                <c:pt idx="11">
                  <c:v>Atlantic</c:v>
                </c:pt>
                <c:pt idx="12">
                  <c:v>Morris</c:v>
                </c:pt>
                <c:pt idx="13">
                  <c:v>Mercer</c:v>
                </c:pt>
                <c:pt idx="14">
                  <c:v>Somerset</c:v>
                </c:pt>
                <c:pt idx="15">
                  <c:v>Essex</c:v>
                </c:pt>
                <c:pt idx="16">
                  <c:v>Bergen</c:v>
                </c:pt>
                <c:pt idx="17">
                  <c:v>Union</c:v>
                </c:pt>
                <c:pt idx="18">
                  <c:v>Middlesex</c:v>
                </c:pt>
                <c:pt idx="19">
                  <c:v>Passaic</c:v>
                </c:pt>
                <c:pt idx="20">
                  <c:v>Hudson</c:v>
                </c:pt>
              </c:strCache>
            </c:strRef>
          </c:cat>
          <c:val>
            <c:numRef>
              <c:f>Sheet1!$C$2:$C$22</c:f>
              <c:numCache>
                <c:formatCode>General</c:formatCode>
                <c:ptCount val="21"/>
                <c:pt idx="4">
                  <c:v>7.9000000000000001E-2</c:v>
                </c:pt>
              </c:numCache>
            </c:numRef>
          </c:val>
          <c:extLst>
            <c:ext xmlns:c16="http://schemas.microsoft.com/office/drawing/2014/chart" uri="{C3380CC4-5D6E-409C-BE32-E72D297353CC}">
              <c16:uniqueId val="{00000001-4FE0-41E9-9715-9C3A75ED1314}"/>
            </c:ext>
          </c:extLst>
        </c:ser>
        <c:ser>
          <c:idx val="2"/>
          <c:order val="2"/>
          <c:tx>
            <c:strRef>
              <c:f>Sheet1!$D$1</c:f>
              <c:strCache>
                <c:ptCount val="1"/>
                <c:pt idx="0">
                  <c:v>NJ avg. 23.4%</c:v>
                </c:pt>
              </c:strCache>
            </c:strRef>
          </c:tx>
          <c:spPr>
            <a:noFill/>
            <a:ln>
              <a:noFill/>
            </a:ln>
            <a:effectLst/>
          </c:spPr>
          <c:invertIfNegative val="0"/>
          <c:trendline>
            <c:name>NJ avg 22%</c:name>
            <c:spPr>
              <a:ln w="19050" cap="rnd">
                <a:solidFill>
                  <a:schemeClr val="dk1">
                    <a:tint val="75000"/>
                  </a:schemeClr>
                </a:solidFill>
                <a:prstDash val="sysDot"/>
              </a:ln>
              <a:effectLst/>
            </c:spPr>
            <c:trendlineType val="linear"/>
            <c:dispRSqr val="0"/>
            <c:dispEq val="0"/>
          </c:trendline>
          <c:cat>
            <c:strRef>
              <c:f>Sheet1!$A$2:$A$22</c:f>
              <c:strCache>
                <c:ptCount val="21"/>
                <c:pt idx="0">
                  <c:v>Salem</c:v>
                </c:pt>
                <c:pt idx="1">
                  <c:v>Cape May</c:v>
                </c:pt>
                <c:pt idx="2">
                  <c:v>Gloucester</c:v>
                </c:pt>
                <c:pt idx="3">
                  <c:v>Ocean</c:v>
                </c:pt>
                <c:pt idx="4">
                  <c:v>Sussex</c:v>
                </c:pt>
                <c:pt idx="5">
                  <c:v>Warren</c:v>
                </c:pt>
                <c:pt idx="6">
                  <c:v>Burlington</c:v>
                </c:pt>
                <c:pt idx="7">
                  <c:v>Camden</c:v>
                </c:pt>
                <c:pt idx="8">
                  <c:v>Cumberland</c:v>
                </c:pt>
                <c:pt idx="9">
                  <c:v>Hunterdon</c:v>
                </c:pt>
                <c:pt idx="10">
                  <c:v>Monmouth</c:v>
                </c:pt>
                <c:pt idx="11">
                  <c:v>Atlantic</c:v>
                </c:pt>
                <c:pt idx="12">
                  <c:v>Morris</c:v>
                </c:pt>
                <c:pt idx="13">
                  <c:v>Mercer</c:v>
                </c:pt>
                <c:pt idx="14">
                  <c:v>Somerset</c:v>
                </c:pt>
                <c:pt idx="15">
                  <c:v>Essex</c:v>
                </c:pt>
                <c:pt idx="16">
                  <c:v>Bergen</c:v>
                </c:pt>
                <c:pt idx="17">
                  <c:v>Union</c:v>
                </c:pt>
                <c:pt idx="18">
                  <c:v>Middlesex</c:v>
                </c:pt>
                <c:pt idx="19">
                  <c:v>Passaic</c:v>
                </c:pt>
                <c:pt idx="20">
                  <c:v>Hudson</c:v>
                </c:pt>
              </c:strCache>
            </c:strRef>
          </c:cat>
          <c:val>
            <c:numRef>
              <c:f>Sheet1!$D$2:$D$22</c:f>
              <c:numCache>
                <c:formatCode>0%</c:formatCode>
                <c:ptCount val="21"/>
                <c:pt idx="0">
                  <c:v>0.23400000000000001</c:v>
                </c:pt>
                <c:pt idx="1">
                  <c:v>0.23400000000000001</c:v>
                </c:pt>
                <c:pt idx="2">
                  <c:v>0.23400000000000001</c:v>
                </c:pt>
                <c:pt idx="3">
                  <c:v>0.23400000000000001</c:v>
                </c:pt>
                <c:pt idx="4">
                  <c:v>0.23400000000000001</c:v>
                </c:pt>
                <c:pt idx="5">
                  <c:v>0.23400000000000001</c:v>
                </c:pt>
                <c:pt idx="6">
                  <c:v>0.23400000000000001</c:v>
                </c:pt>
                <c:pt idx="7">
                  <c:v>0.23400000000000001</c:v>
                </c:pt>
                <c:pt idx="8">
                  <c:v>0.23400000000000001</c:v>
                </c:pt>
                <c:pt idx="9">
                  <c:v>0.23400000000000001</c:v>
                </c:pt>
                <c:pt idx="10">
                  <c:v>0.23400000000000001</c:v>
                </c:pt>
                <c:pt idx="11">
                  <c:v>0.23400000000000001</c:v>
                </c:pt>
                <c:pt idx="12">
                  <c:v>0.23400000000000001</c:v>
                </c:pt>
                <c:pt idx="13">
                  <c:v>0.23400000000000001</c:v>
                </c:pt>
                <c:pt idx="14">
                  <c:v>0.23400000000000001</c:v>
                </c:pt>
                <c:pt idx="15">
                  <c:v>0.23400000000000001</c:v>
                </c:pt>
                <c:pt idx="16">
                  <c:v>0.23400000000000001</c:v>
                </c:pt>
                <c:pt idx="17">
                  <c:v>0.23400000000000001</c:v>
                </c:pt>
                <c:pt idx="18">
                  <c:v>0.23400000000000001</c:v>
                </c:pt>
                <c:pt idx="19" formatCode="General">
                  <c:v>0.23400000000000001</c:v>
                </c:pt>
                <c:pt idx="20" formatCode="General">
                  <c:v>0.23400000000000001</c:v>
                </c:pt>
              </c:numCache>
            </c:numRef>
          </c:val>
          <c:extLst>
            <c:ext xmlns:c16="http://schemas.microsoft.com/office/drawing/2014/chart" uri="{C3380CC4-5D6E-409C-BE32-E72D297353CC}">
              <c16:uniqueId val="{00000002-4FE0-41E9-9715-9C3A75ED1314}"/>
            </c:ext>
          </c:extLst>
        </c:ser>
        <c:dLbls>
          <c:showLegendKey val="0"/>
          <c:showVal val="0"/>
          <c:showCatName val="0"/>
          <c:showSerName val="0"/>
          <c:showPercent val="0"/>
          <c:showBubbleSize val="0"/>
        </c:dLbls>
        <c:gapWidth val="182"/>
        <c:axId val="341245584"/>
        <c:axId val="341757752"/>
      </c:barChart>
      <c:catAx>
        <c:axId val="3412455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7752"/>
        <c:crosses val="autoZero"/>
        <c:auto val="1"/>
        <c:lblAlgn val="ctr"/>
        <c:lblOffset val="100"/>
        <c:noMultiLvlLbl val="0"/>
      </c:catAx>
      <c:valAx>
        <c:axId val="341757752"/>
        <c:scaling>
          <c:orientation val="minMax"/>
        </c:scaling>
        <c:delete val="1"/>
        <c:axPos val="b"/>
        <c:numFmt formatCode="0%" sourceLinked="1"/>
        <c:majorTickMark val="none"/>
        <c:minorTickMark val="none"/>
        <c:tickLblPos val="nextTo"/>
        <c:crossAx val="34124558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42103801673228347"/>
          <c:y val="0.92860015203001034"/>
          <c:w val="0.15108993602362206"/>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Foreign Born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Green </c:v>
                </c:pt>
                <c:pt idx="1">
                  <c:v>Newton </c:v>
                </c:pt>
                <c:pt idx="2">
                  <c:v>Hopatcong </c:v>
                </c:pt>
                <c:pt idx="3">
                  <c:v>Byram </c:v>
                </c:pt>
                <c:pt idx="4">
                  <c:v>Hardyston </c:v>
                </c:pt>
                <c:pt idx="5">
                  <c:v>Lafayette </c:v>
                </c:pt>
                <c:pt idx="6">
                  <c:v>Hamburg </c:v>
                </c:pt>
                <c:pt idx="7">
                  <c:v>Ogdensburg</c:v>
                </c:pt>
                <c:pt idx="8">
                  <c:v>Sparta </c:v>
                </c:pt>
                <c:pt idx="9">
                  <c:v>Andover township</c:v>
                </c:pt>
              </c:strCache>
            </c:strRef>
          </c:cat>
          <c:val>
            <c:numRef>
              <c:f>Sheet1!$B$2:$B$11</c:f>
              <c:numCache>
                <c:formatCode>0.00%</c:formatCode>
                <c:ptCount val="10"/>
                <c:pt idx="0">
                  <c:v>0.13300000000000001</c:v>
                </c:pt>
                <c:pt idx="1">
                  <c:v>0.128</c:v>
                </c:pt>
                <c:pt idx="2">
                  <c:v>0.11899999999999999</c:v>
                </c:pt>
                <c:pt idx="3">
                  <c:v>8.8999999999999996E-2</c:v>
                </c:pt>
                <c:pt idx="4">
                  <c:v>8.5999999999999993E-2</c:v>
                </c:pt>
                <c:pt idx="5">
                  <c:v>8.5999999999999993E-2</c:v>
                </c:pt>
                <c:pt idx="6">
                  <c:v>7.5999999999999998E-2</c:v>
                </c:pt>
                <c:pt idx="7">
                  <c:v>7.5999999999999998E-2</c:v>
                </c:pt>
                <c:pt idx="8">
                  <c:v>7.3999999999999996E-2</c:v>
                </c:pt>
                <c:pt idx="9">
                  <c:v>7.0999999999999994E-2</c:v>
                </c:pt>
              </c:numCache>
            </c:numRef>
          </c:val>
          <c:extLst>
            <c:ext xmlns:c16="http://schemas.microsoft.com/office/drawing/2014/chart" uri="{C3380CC4-5D6E-409C-BE32-E72D297353CC}">
              <c16:uniqueId val="{00000000-8666-4443-968D-51C96F1164B2}"/>
            </c:ext>
          </c:extLst>
        </c:ser>
        <c:ser>
          <c:idx val="2"/>
          <c:order val="1"/>
          <c:tx>
            <c:strRef>
              <c:f>Sheet1!$C$1</c:f>
              <c:strCache>
                <c:ptCount val="1"/>
                <c:pt idx="0">
                  <c:v>Sussex avg. 7.6%</c:v>
                </c:pt>
              </c:strCache>
            </c:strRef>
          </c:tx>
          <c:spPr>
            <a:noFill/>
            <a:ln>
              <a:noFill/>
            </a:ln>
            <a:effectLst/>
          </c:spPr>
          <c:invertIfNegative val="0"/>
          <c:trendline>
            <c:name>Passaic avg 29%</c:name>
            <c:spPr>
              <a:ln w="19050" cap="rnd">
                <a:solidFill>
                  <a:schemeClr val="bg1">
                    <a:lumMod val="50000"/>
                  </a:schemeClr>
                </a:solidFill>
                <a:prstDash val="sysDot"/>
              </a:ln>
              <a:effectLst/>
            </c:spPr>
            <c:trendlineType val="linear"/>
            <c:dispRSqr val="0"/>
            <c:dispEq val="0"/>
          </c:trendline>
          <c:cat>
            <c:strRef>
              <c:f>Sheet1!$A$2:$A$11</c:f>
              <c:strCache>
                <c:ptCount val="10"/>
                <c:pt idx="0">
                  <c:v>Green </c:v>
                </c:pt>
                <c:pt idx="1">
                  <c:v>Newton </c:v>
                </c:pt>
                <c:pt idx="2">
                  <c:v>Hopatcong </c:v>
                </c:pt>
                <c:pt idx="3">
                  <c:v>Byram </c:v>
                </c:pt>
                <c:pt idx="4">
                  <c:v>Hardyston </c:v>
                </c:pt>
                <c:pt idx="5">
                  <c:v>Lafayette </c:v>
                </c:pt>
                <c:pt idx="6">
                  <c:v>Hamburg </c:v>
                </c:pt>
                <c:pt idx="7">
                  <c:v>Ogdensburg</c:v>
                </c:pt>
                <c:pt idx="8">
                  <c:v>Sparta </c:v>
                </c:pt>
                <c:pt idx="9">
                  <c:v>Andover township</c:v>
                </c:pt>
              </c:strCache>
            </c:strRef>
          </c:cat>
          <c:val>
            <c:numRef>
              <c:f>Sheet1!$C$2:$C$11</c:f>
              <c:numCache>
                <c:formatCode>0%</c:formatCode>
                <c:ptCount val="10"/>
                <c:pt idx="0">
                  <c:v>7.5999999999999998E-2</c:v>
                </c:pt>
                <c:pt idx="1">
                  <c:v>7.5999999999999998E-2</c:v>
                </c:pt>
                <c:pt idx="2">
                  <c:v>7.5999999999999998E-2</c:v>
                </c:pt>
                <c:pt idx="3">
                  <c:v>7.5999999999999998E-2</c:v>
                </c:pt>
                <c:pt idx="4">
                  <c:v>7.5999999999999998E-2</c:v>
                </c:pt>
                <c:pt idx="5">
                  <c:v>7.5999999999999998E-2</c:v>
                </c:pt>
                <c:pt idx="6">
                  <c:v>7.5999999999999998E-2</c:v>
                </c:pt>
                <c:pt idx="7">
                  <c:v>7.5999999999999998E-2</c:v>
                </c:pt>
                <c:pt idx="8">
                  <c:v>7.5999999999999998E-2</c:v>
                </c:pt>
                <c:pt idx="9">
                  <c:v>7.5999999999999998E-2</c:v>
                </c:pt>
              </c:numCache>
            </c:numRef>
          </c:val>
          <c:extLst>
            <c:ext xmlns:c16="http://schemas.microsoft.com/office/drawing/2014/chart" uri="{C3380CC4-5D6E-409C-BE32-E72D297353CC}">
              <c16:uniqueId val="{00000002-8666-4443-968D-51C96F1164B2}"/>
            </c:ext>
          </c:extLst>
        </c:ser>
        <c:dLbls>
          <c:showLegendKey val="0"/>
          <c:showVal val="0"/>
          <c:showCatName val="0"/>
          <c:showSerName val="0"/>
          <c:showPercent val="0"/>
          <c:showBubbleSize val="0"/>
        </c:dLbls>
        <c:gapWidth val="500"/>
        <c:overlap val="100"/>
        <c:axId val="341758536"/>
        <c:axId val="341758928"/>
      </c:barChart>
      <c:catAx>
        <c:axId val="3417585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8928"/>
        <c:crosses val="autoZero"/>
        <c:auto val="1"/>
        <c:lblAlgn val="ctr"/>
        <c:lblOffset val="100"/>
        <c:noMultiLvlLbl val="0"/>
      </c:catAx>
      <c:valAx>
        <c:axId val="341758928"/>
        <c:scaling>
          <c:orientation val="minMax"/>
        </c:scaling>
        <c:delete val="1"/>
        <c:axPos val="b"/>
        <c:numFmt formatCode="0.00%" sourceLinked="1"/>
        <c:majorTickMark val="none"/>
        <c:minorTickMark val="none"/>
        <c:tickLblPos val="nextTo"/>
        <c:crossAx val="341758536"/>
        <c:crosses val="autoZero"/>
        <c:crossBetween val="between"/>
      </c:valAx>
      <c:spPr>
        <a:noFill/>
        <a:ln>
          <a:noFill/>
        </a:ln>
        <a:effectLst/>
      </c:spPr>
    </c:plotArea>
    <c:legend>
      <c:legendPos val="r"/>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ayout>
        <c:manualLayout>
          <c:xMode val="edge"/>
          <c:yMode val="edge"/>
          <c:x val="0.36900073818897638"/>
          <c:y val="0.93539370476170614"/>
          <c:w val="0.28187463090551179"/>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510588165115725"/>
          <c:y val="6.0452295512151664E-2"/>
          <c:w val="0.65345629926485926"/>
          <c:h val="0.6694358115792779"/>
        </c:manualLayout>
      </c:layout>
      <c:lineChart>
        <c:grouping val="standard"/>
        <c:varyColors val="0"/>
        <c:ser>
          <c:idx val="0"/>
          <c:order val="0"/>
          <c:tx>
            <c:strRef>
              <c:f>Sheet1!$B$1</c:f>
              <c:strCache>
                <c:ptCount val="1"/>
                <c:pt idx="0">
                  <c:v>% English Speaking</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c:formatCode>
                <c:ptCount val="5"/>
                <c:pt idx="0">
                  <c:v>0.91</c:v>
                </c:pt>
                <c:pt idx="1">
                  <c:v>0.90300000000000002</c:v>
                </c:pt>
                <c:pt idx="2">
                  <c:v>0.90300000000000002</c:v>
                </c:pt>
                <c:pt idx="3">
                  <c:v>0.91500000000000004</c:v>
                </c:pt>
                <c:pt idx="4">
                  <c:v>0.89600000000000002</c:v>
                </c:pt>
              </c:numCache>
            </c:numRef>
          </c:val>
          <c:smooth val="0"/>
          <c:extLst>
            <c:ext xmlns:c16="http://schemas.microsoft.com/office/drawing/2014/chart" uri="{C3380CC4-5D6E-409C-BE32-E72D297353CC}">
              <c16:uniqueId val="{00000000-AF3A-4C63-85D3-B18B6EFA159D}"/>
            </c:ext>
          </c:extLst>
        </c:ser>
        <c:dLbls>
          <c:showLegendKey val="0"/>
          <c:showVal val="0"/>
          <c:showCatName val="0"/>
          <c:showSerName val="0"/>
          <c:showPercent val="0"/>
          <c:showBubbleSize val="0"/>
        </c:dLbls>
        <c:marker val="1"/>
        <c:smooth val="0"/>
        <c:axId val="341759712"/>
        <c:axId val="341760104"/>
      </c:lineChart>
      <c:catAx>
        <c:axId val="341759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0104"/>
        <c:crosses val="autoZero"/>
        <c:auto val="1"/>
        <c:lblAlgn val="ctr"/>
        <c:lblOffset val="100"/>
        <c:noMultiLvlLbl val="0"/>
      </c:catAx>
      <c:valAx>
        <c:axId val="341760104"/>
        <c:scaling>
          <c:orientation val="minMax"/>
          <c:max val="1"/>
        </c:scaling>
        <c:delete val="1"/>
        <c:axPos val="l"/>
        <c:numFmt formatCode="0%" sourceLinked="1"/>
        <c:majorTickMark val="out"/>
        <c:minorTickMark val="none"/>
        <c:tickLblPos val="nextTo"/>
        <c:crossAx val="341759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9.9348056102362206E-2"/>
          <c:y val="2.2254750892818548E-2"/>
          <c:w val="0.88658944389763783"/>
          <c:h val="0.89094451655009699"/>
        </c:manualLayout>
      </c:layout>
      <c:barChart>
        <c:barDir val="bar"/>
        <c:grouping val="clustered"/>
        <c:varyColors val="0"/>
        <c:ser>
          <c:idx val="0"/>
          <c:order val="0"/>
          <c:tx>
            <c:strRef>
              <c:f>Sheet1!$B$1</c:f>
              <c:strCache>
                <c:ptCount val="1"/>
                <c:pt idx="0">
                  <c:v>% English ONLY</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Passaic</c:v>
                </c:pt>
                <c:pt idx="2">
                  <c:v>Middlesex</c:v>
                </c:pt>
                <c:pt idx="3">
                  <c:v>Union</c:v>
                </c:pt>
                <c:pt idx="4">
                  <c:v>Bergen</c:v>
                </c:pt>
                <c:pt idx="5">
                  <c:v>Essex</c:v>
                </c:pt>
                <c:pt idx="6">
                  <c:v>Somerset</c:v>
                </c:pt>
                <c:pt idx="7">
                  <c:v>Mercer</c:v>
                </c:pt>
                <c:pt idx="8">
                  <c:v>Cumberland</c:v>
                </c:pt>
                <c:pt idx="9">
                  <c:v>Atlantic</c:v>
                </c:pt>
                <c:pt idx="10">
                  <c:v>Morris</c:v>
                </c:pt>
                <c:pt idx="11">
                  <c:v>Camden</c:v>
                </c:pt>
                <c:pt idx="12">
                  <c:v>Monmouth</c:v>
                </c:pt>
                <c:pt idx="13">
                  <c:v>Burlington</c:v>
                </c:pt>
                <c:pt idx="14">
                  <c:v>Hunterdon</c:v>
                </c:pt>
                <c:pt idx="15">
                  <c:v>Ocean</c:v>
                </c:pt>
                <c:pt idx="16">
                  <c:v>Warren</c:v>
                </c:pt>
                <c:pt idx="17">
                  <c:v>Sussex</c:v>
                </c:pt>
                <c:pt idx="18">
                  <c:v>Gloucester</c:v>
                </c:pt>
                <c:pt idx="19">
                  <c:v>Cape May</c:v>
                </c:pt>
                <c:pt idx="20">
                  <c:v>Salem</c:v>
                </c:pt>
              </c:strCache>
            </c:strRef>
          </c:cat>
          <c:val>
            <c:numRef>
              <c:f>Sheet1!$B$2:$B$22</c:f>
              <c:numCache>
                <c:formatCode>General</c:formatCode>
                <c:ptCount val="21"/>
                <c:pt idx="0" formatCode="0%">
                  <c:v>0.40400000000000003</c:v>
                </c:pt>
                <c:pt idx="1">
                  <c:v>0.50600000000000001</c:v>
                </c:pt>
                <c:pt idx="2" formatCode="0%">
                  <c:v>0.52700000000000002</c:v>
                </c:pt>
                <c:pt idx="3" formatCode="0%">
                  <c:v>0.54</c:v>
                </c:pt>
                <c:pt idx="4" formatCode="0%">
                  <c:v>0.59</c:v>
                </c:pt>
                <c:pt idx="5" formatCode="0%">
                  <c:v>0.628</c:v>
                </c:pt>
                <c:pt idx="6" formatCode="0%">
                  <c:v>0.64800000000000002</c:v>
                </c:pt>
                <c:pt idx="7" formatCode="0%">
                  <c:v>0.68</c:v>
                </c:pt>
                <c:pt idx="8" formatCode="0%">
                  <c:v>0.71199999999999997</c:v>
                </c:pt>
                <c:pt idx="9" formatCode="0%">
                  <c:v>0.73</c:v>
                </c:pt>
                <c:pt idx="10" formatCode="0%">
                  <c:v>0.746</c:v>
                </c:pt>
                <c:pt idx="11" formatCode="0%">
                  <c:v>0.81399999999999995</c:v>
                </c:pt>
                <c:pt idx="12" formatCode="0%">
                  <c:v>0.82599999999999996</c:v>
                </c:pt>
                <c:pt idx="13" formatCode="0%">
                  <c:v>0.86499999999999999</c:v>
                </c:pt>
                <c:pt idx="14" formatCode="0%">
                  <c:v>0.88100000000000001</c:v>
                </c:pt>
                <c:pt idx="15" formatCode="0%">
                  <c:v>0.88100000000000001</c:v>
                </c:pt>
                <c:pt idx="16" formatCode="0%">
                  <c:v>0.88800000000000001</c:v>
                </c:pt>
                <c:pt idx="18" formatCode="0%">
                  <c:v>0.90100000000000002</c:v>
                </c:pt>
                <c:pt idx="19">
                  <c:v>0.91500000000000004</c:v>
                </c:pt>
                <c:pt idx="20">
                  <c:v>0.92100000000000004</c:v>
                </c:pt>
              </c:numCache>
            </c:numRef>
          </c:val>
          <c:extLst>
            <c:ext xmlns:c16="http://schemas.microsoft.com/office/drawing/2014/chart" uri="{C3380CC4-5D6E-409C-BE32-E72D297353CC}">
              <c16:uniqueId val="{00000000-4067-47D7-8CDB-16AC942D4C1E}"/>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Passaic</c:v>
                </c:pt>
                <c:pt idx="2">
                  <c:v>Middlesex</c:v>
                </c:pt>
                <c:pt idx="3">
                  <c:v>Union</c:v>
                </c:pt>
                <c:pt idx="4">
                  <c:v>Bergen</c:v>
                </c:pt>
                <c:pt idx="5">
                  <c:v>Essex</c:v>
                </c:pt>
                <c:pt idx="6">
                  <c:v>Somerset</c:v>
                </c:pt>
                <c:pt idx="7">
                  <c:v>Mercer</c:v>
                </c:pt>
                <c:pt idx="8">
                  <c:v>Cumberland</c:v>
                </c:pt>
                <c:pt idx="9">
                  <c:v>Atlantic</c:v>
                </c:pt>
                <c:pt idx="10">
                  <c:v>Morris</c:v>
                </c:pt>
                <c:pt idx="11">
                  <c:v>Camden</c:v>
                </c:pt>
                <c:pt idx="12">
                  <c:v>Monmouth</c:v>
                </c:pt>
                <c:pt idx="13">
                  <c:v>Burlington</c:v>
                </c:pt>
                <c:pt idx="14">
                  <c:v>Hunterdon</c:v>
                </c:pt>
                <c:pt idx="15">
                  <c:v>Ocean</c:v>
                </c:pt>
                <c:pt idx="16">
                  <c:v>Warren</c:v>
                </c:pt>
                <c:pt idx="17">
                  <c:v>Sussex</c:v>
                </c:pt>
                <c:pt idx="18">
                  <c:v>Gloucester</c:v>
                </c:pt>
                <c:pt idx="19">
                  <c:v>Cape May</c:v>
                </c:pt>
                <c:pt idx="20">
                  <c:v>Salem</c:v>
                </c:pt>
              </c:strCache>
            </c:strRef>
          </c:cat>
          <c:val>
            <c:numRef>
              <c:f>Sheet1!$C$2:$C$22</c:f>
              <c:numCache>
                <c:formatCode>General</c:formatCode>
                <c:ptCount val="21"/>
                <c:pt idx="17">
                  <c:v>0.89600000000000002</c:v>
                </c:pt>
              </c:numCache>
            </c:numRef>
          </c:val>
          <c:extLst>
            <c:ext xmlns:c16="http://schemas.microsoft.com/office/drawing/2014/chart" uri="{C3380CC4-5D6E-409C-BE32-E72D297353CC}">
              <c16:uniqueId val="{00000001-4067-47D7-8CDB-16AC942D4C1E}"/>
            </c:ext>
          </c:extLst>
        </c:ser>
        <c:ser>
          <c:idx val="2"/>
          <c:order val="2"/>
          <c:tx>
            <c:strRef>
              <c:f>Sheet1!$D$1</c:f>
              <c:strCache>
                <c:ptCount val="1"/>
                <c:pt idx="0">
                  <c:v>NJ avg 67.8%</c:v>
                </c:pt>
              </c:strCache>
            </c:strRef>
          </c:tx>
          <c:spPr>
            <a:noFill/>
            <a:ln>
              <a:noFill/>
            </a:ln>
            <a:effectLst/>
          </c:spPr>
          <c:invertIfNegative val="0"/>
          <c:trendline>
            <c:name>NJ avg 69%</c:name>
            <c:spPr>
              <a:ln w="19050" cap="rnd">
                <a:solidFill>
                  <a:schemeClr val="dk1">
                    <a:tint val="75000"/>
                  </a:schemeClr>
                </a:solidFill>
                <a:prstDash val="sysDot"/>
              </a:ln>
              <a:effectLst/>
            </c:spPr>
            <c:trendlineType val="linear"/>
            <c:dispRSqr val="0"/>
            <c:dispEq val="0"/>
          </c:trendline>
          <c:cat>
            <c:strRef>
              <c:f>Sheet1!$A$2:$A$22</c:f>
              <c:strCache>
                <c:ptCount val="21"/>
                <c:pt idx="0">
                  <c:v>Hudson</c:v>
                </c:pt>
                <c:pt idx="1">
                  <c:v>Passaic</c:v>
                </c:pt>
                <c:pt idx="2">
                  <c:v>Middlesex</c:v>
                </c:pt>
                <c:pt idx="3">
                  <c:v>Union</c:v>
                </c:pt>
                <c:pt idx="4">
                  <c:v>Bergen</c:v>
                </c:pt>
                <c:pt idx="5">
                  <c:v>Essex</c:v>
                </c:pt>
                <c:pt idx="6">
                  <c:v>Somerset</c:v>
                </c:pt>
                <c:pt idx="7">
                  <c:v>Mercer</c:v>
                </c:pt>
                <c:pt idx="8">
                  <c:v>Cumberland</c:v>
                </c:pt>
                <c:pt idx="9">
                  <c:v>Atlantic</c:v>
                </c:pt>
                <c:pt idx="10">
                  <c:v>Morris</c:v>
                </c:pt>
                <c:pt idx="11">
                  <c:v>Camden</c:v>
                </c:pt>
                <c:pt idx="12">
                  <c:v>Monmouth</c:v>
                </c:pt>
                <c:pt idx="13">
                  <c:v>Burlington</c:v>
                </c:pt>
                <c:pt idx="14">
                  <c:v>Hunterdon</c:v>
                </c:pt>
                <c:pt idx="15">
                  <c:v>Ocean</c:v>
                </c:pt>
                <c:pt idx="16">
                  <c:v>Warren</c:v>
                </c:pt>
                <c:pt idx="17">
                  <c:v>Sussex</c:v>
                </c:pt>
                <c:pt idx="18">
                  <c:v>Gloucester</c:v>
                </c:pt>
                <c:pt idx="19">
                  <c:v>Cape May</c:v>
                </c:pt>
                <c:pt idx="20">
                  <c:v>Salem</c:v>
                </c:pt>
              </c:strCache>
            </c:strRef>
          </c:cat>
          <c:val>
            <c:numRef>
              <c:f>Sheet1!$D$2:$D$22</c:f>
              <c:numCache>
                <c:formatCode>0%</c:formatCode>
                <c:ptCount val="21"/>
                <c:pt idx="0">
                  <c:v>0.67800000000000005</c:v>
                </c:pt>
                <c:pt idx="1">
                  <c:v>0.67800000000000005</c:v>
                </c:pt>
                <c:pt idx="2">
                  <c:v>0.67800000000000005</c:v>
                </c:pt>
                <c:pt idx="3">
                  <c:v>0.67800000000000005</c:v>
                </c:pt>
                <c:pt idx="4">
                  <c:v>0.67800000000000005</c:v>
                </c:pt>
                <c:pt idx="5">
                  <c:v>0.67800000000000005</c:v>
                </c:pt>
                <c:pt idx="6">
                  <c:v>0.67800000000000005</c:v>
                </c:pt>
                <c:pt idx="7">
                  <c:v>0.67800000000000005</c:v>
                </c:pt>
                <c:pt idx="8">
                  <c:v>0.67800000000000005</c:v>
                </c:pt>
                <c:pt idx="9">
                  <c:v>0.67800000000000005</c:v>
                </c:pt>
                <c:pt idx="10">
                  <c:v>0.67800000000000005</c:v>
                </c:pt>
                <c:pt idx="11">
                  <c:v>0.67800000000000005</c:v>
                </c:pt>
                <c:pt idx="12">
                  <c:v>0.67800000000000005</c:v>
                </c:pt>
                <c:pt idx="13">
                  <c:v>0.67800000000000005</c:v>
                </c:pt>
                <c:pt idx="14">
                  <c:v>0.67800000000000005</c:v>
                </c:pt>
                <c:pt idx="15">
                  <c:v>0.67800000000000005</c:v>
                </c:pt>
                <c:pt idx="16">
                  <c:v>0.67800000000000005</c:v>
                </c:pt>
                <c:pt idx="17">
                  <c:v>0.67800000000000005</c:v>
                </c:pt>
                <c:pt idx="18">
                  <c:v>0.67800000000000005</c:v>
                </c:pt>
                <c:pt idx="19" formatCode="General">
                  <c:v>0.67800000000000005</c:v>
                </c:pt>
                <c:pt idx="20" formatCode="General">
                  <c:v>0.67800000000000005</c:v>
                </c:pt>
              </c:numCache>
            </c:numRef>
          </c:val>
          <c:extLst>
            <c:ext xmlns:c16="http://schemas.microsoft.com/office/drawing/2014/chart" uri="{C3380CC4-5D6E-409C-BE32-E72D297353CC}">
              <c16:uniqueId val="{00000002-4067-47D7-8CDB-16AC942D4C1E}"/>
            </c:ext>
          </c:extLst>
        </c:ser>
        <c:dLbls>
          <c:showLegendKey val="0"/>
          <c:showVal val="0"/>
          <c:showCatName val="0"/>
          <c:showSerName val="0"/>
          <c:showPercent val="0"/>
          <c:showBubbleSize val="0"/>
        </c:dLbls>
        <c:gapWidth val="182"/>
        <c:axId val="341760888"/>
        <c:axId val="341761280"/>
      </c:barChart>
      <c:catAx>
        <c:axId val="341760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1280"/>
        <c:crosses val="autoZero"/>
        <c:auto val="1"/>
        <c:lblAlgn val="ctr"/>
        <c:lblOffset val="100"/>
        <c:noMultiLvlLbl val="0"/>
      </c:catAx>
      <c:valAx>
        <c:axId val="341761280"/>
        <c:scaling>
          <c:orientation val="minMax"/>
        </c:scaling>
        <c:delete val="1"/>
        <c:axPos val="b"/>
        <c:numFmt formatCode="0%" sourceLinked="1"/>
        <c:majorTickMark val="none"/>
        <c:minorTickMark val="none"/>
        <c:tickLblPos val="nextTo"/>
        <c:crossAx val="34176088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64603801673228345"/>
          <c:y val="0.92625640217418781"/>
          <c:w val="0.10108993602362205"/>
          <c:h val="3.981848067224534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8.7289341347592461E-2"/>
          <c:y val="3.9482376714724286E-2"/>
          <c:w val="0.87045976632280841"/>
          <c:h val="0.92716589593129439"/>
        </c:manualLayout>
      </c:layout>
      <c:barChart>
        <c:barDir val="bar"/>
        <c:grouping val="clustered"/>
        <c:varyColors val="0"/>
        <c:ser>
          <c:idx val="0"/>
          <c:order val="0"/>
          <c:tx>
            <c:strRef>
              <c:f>Sheet1!$B$1</c:f>
              <c:strCache>
                <c:ptCount val="1"/>
                <c:pt idx="0">
                  <c:v>Population_Under18_2019</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Passaic</c:v>
                </c:pt>
                <c:pt idx="14">
                  <c:v>Monmouth</c:v>
                </c:pt>
                <c:pt idx="15">
                  <c:v>Union</c:v>
                </c:pt>
                <c:pt idx="16">
                  <c:v>Hudson</c:v>
                </c:pt>
                <c:pt idx="17">
                  <c:v>Ocean</c:v>
                </c:pt>
                <c:pt idx="18">
                  <c:v>Middlesex</c:v>
                </c:pt>
                <c:pt idx="19">
                  <c:v>Essex</c:v>
                </c:pt>
                <c:pt idx="20">
                  <c:v>Bergen</c:v>
                </c:pt>
              </c:strCache>
            </c:strRef>
          </c:cat>
          <c:val>
            <c:numRef>
              <c:f>Sheet1!$B$2:$B$22</c:f>
              <c:numCache>
                <c:formatCode>General</c:formatCode>
                <c:ptCount val="21"/>
                <c:pt idx="0">
                  <c:v>12948</c:v>
                </c:pt>
                <c:pt idx="1">
                  <c:v>15941</c:v>
                </c:pt>
                <c:pt idx="2">
                  <c:v>20306</c:v>
                </c:pt>
                <c:pt idx="3">
                  <c:v>22811</c:v>
                </c:pt>
                <c:pt idx="5">
                  <c:v>35460</c:v>
                </c:pt>
                <c:pt idx="6">
                  <c:v>55412</c:v>
                </c:pt>
                <c:pt idx="7">
                  <c:v>62962</c:v>
                </c:pt>
                <c:pt idx="8">
                  <c:v>69973</c:v>
                </c:pt>
                <c:pt idx="9">
                  <c:v>77967</c:v>
                </c:pt>
                <c:pt idx="10">
                  <c:v>91220</c:v>
                </c:pt>
                <c:pt idx="11">
                  <c:v>102167</c:v>
                </c:pt>
                <c:pt idx="12">
                  <c:v>113661</c:v>
                </c:pt>
                <c:pt idx="13">
                  <c:v>118661</c:v>
                </c:pt>
                <c:pt idx="14">
                  <c:v>129478</c:v>
                </c:pt>
                <c:pt idx="15">
                  <c:v>129760</c:v>
                </c:pt>
                <c:pt idx="16">
                  <c:v>136356</c:v>
                </c:pt>
                <c:pt idx="17">
                  <c:v>146540</c:v>
                </c:pt>
                <c:pt idx="18">
                  <c:v>177926</c:v>
                </c:pt>
                <c:pt idx="19">
                  <c:v>188960</c:v>
                </c:pt>
                <c:pt idx="20">
                  <c:v>196067</c:v>
                </c:pt>
              </c:numCache>
            </c:numRef>
          </c:val>
          <c:extLst>
            <c:ext xmlns:c16="http://schemas.microsoft.com/office/drawing/2014/chart" uri="{C3380CC4-5D6E-409C-BE32-E72D297353CC}">
              <c16:uniqueId val="{00000000-9063-4BC1-9D54-539FB46544BA}"/>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Passaic</c:v>
                </c:pt>
                <c:pt idx="14">
                  <c:v>Monmouth</c:v>
                </c:pt>
                <c:pt idx="15">
                  <c:v>Union</c:v>
                </c:pt>
                <c:pt idx="16">
                  <c:v>Hudson</c:v>
                </c:pt>
                <c:pt idx="17">
                  <c:v>Ocean</c:v>
                </c:pt>
                <c:pt idx="18">
                  <c:v>Middlesex</c:v>
                </c:pt>
                <c:pt idx="19">
                  <c:v>Essex</c:v>
                </c:pt>
                <c:pt idx="20">
                  <c:v>Bergen</c:v>
                </c:pt>
              </c:strCache>
            </c:strRef>
          </c:cat>
          <c:val>
            <c:numRef>
              <c:f>Sheet1!$C$2:$C$22</c:f>
              <c:numCache>
                <c:formatCode>General</c:formatCode>
                <c:ptCount val="21"/>
                <c:pt idx="4">
                  <c:v>27195</c:v>
                </c:pt>
              </c:numCache>
            </c:numRef>
          </c:val>
          <c:extLst>
            <c:ext xmlns:c16="http://schemas.microsoft.com/office/drawing/2014/chart" uri="{C3380CC4-5D6E-409C-BE32-E72D297353CC}">
              <c16:uniqueId val="{00000000-CD40-4C5E-BA4A-9EDFAF8CBF63}"/>
            </c:ext>
          </c:extLst>
        </c:ser>
        <c:dLbls>
          <c:dLblPos val="outEnd"/>
          <c:showLegendKey val="0"/>
          <c:showVal val="1"/>
          <c:showCatName val="0"/>
          <c:showSerName val="0"/>
          <c:showPercent val="0"/>
          <c:showBubbleSize val="0"/>
        </c:dLbls>
        <c:gapWidth val="182"/>
        <c:axId val="341899544"/>
        <c:axId val="341899936"/>
      </c:barChart>
      <c:catAx>
        <c:axId val="3418995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1899936"/>
        <c:crosses val="autoZero"/>
        <c:auto val="1"/>
        <c:lblAlgn val="ctr"/>
        <c:lblOffset val="100"/>
        <c:noMultiLvlLbl val="0"/>
      </c:catAx>
      <c:valAx>
        <c:axId val="341899936"/>
        <c:scaling>
          <c:orientation val="minMax"/>
        </c:scaling>
        <c:delete val="1"/>
        <c:axPos val="b"/>
        <c:numFmt formatCode="General" sourceLinked="1"/>
        <c:majorTickMark val="none"/>
        <c:minorTickMark val="none"/>
        <c:tickLblPos val="nextTo"/>
        <c:crossAx val="3418995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22732683449082225"/>
          <c:y val="1.9357888513192685E-3"/>
          <c:w val="0.61270764791818322"/>
          <c:h val="0.78863229168083471"/>
        </c:manualLayout>
      </c:layout>
      <c:pieChart>
        <c:varyColors val="1"/>
        <c:ser>
          <c:idx val="0"/>
          <c:order val="0"/>
          <c:tx>
            <c:strRef>
              <c:f>Sheet1!$B$1</c:f>
              <c:strCache>
                <c:ptCount val="1"/>
                <c:pt idx="0">
                  <c:v>Column2</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BF8B-40F5-80D4-8A0158538DDC}"/>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3-BF8B-40F5-80D4-8A0158538DDC}"/>
              </c:ext>
            </c:extLst>
          </c:dPt>
          <c:dPt>
            <c:idx val="2"/>
            <c:bubble3D val="0"/>
            <c:spPr>
              <a:solidFill>
                <a:srgbClr val="C00000"/>
              </a:solidFill>
              <a:ln w="19050">
                <a:solidFill>
                  <a:schemeClr val="lt1"/>
                </a:solidFill>
              </a:ln>
              <a:effectLst/>
            </c:spPr>
            <c:extLst>
              <c:ext xmlns:c16="http://schemas.microsoft.com/office/drawing/2014/chart" uri="{C3380CC4-5D6E-409C-BE32-E72D297353CC}">
                <c16:uniqueId val="{00000005-BF8B-40F5-80D4-8A0158538DDC}"/>
              </c:ext>
            </c:extLst>
          </c:dPt>
          <c:dPt>
            <c:idx val="3"/>
            <c:bubble3D val="0"/>
            <c:spPr>
              <a:solidFill>
                <a:srgbClr val="C00000"/>
              </a:solidFill>
              <a:ln w="19050">
                <a:solidFill>
                  <a:schemeClr val="lt1"/>
                </a:solidFill>
              </a:ln>
              <a:effectLst/>
            </c:spPr>
            <c:extLst>
              <c:ext xmlns:c16="http://schemas.microsoft.com/office/drawing/2014/chart" uri="{C3380CC4-5D6E-409C-BE32-E72D297353CC}">
                <c16:uniqueId val="{00000007-BF8B-40F5-80D4-8A0158538DDC}"/>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BF8B-40F5-80D4-8A0158538DDC}"/>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BF8B-40F5-80D4-8A0158538DDC}"/>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BF8B-40F5-80D4-8A0158538DDC}"/>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F-BF8B-40F5-80D4-8A0158538DDC}"/>
              </c:ext>
            </c:extLst>
          </c:dPt>
          <c:dPt>
            <c:idx val="8"/>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11-BF8B-40F5-80D4-8A0158538DDC}"/>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0"/>
            <c:showCatName val="0"/>
            <c:showSerName val="0"/>
            <c:showPercent val="1"/>
            <c:showBubbleSize val="0"/>
            <c:showLeaderLines val="0"/>
            <c:extLst>
              <c:ext xmlns:c15="http://schemas.microsoft.com/office/drawing/2012/chart" uri="{CE6537A1-D6FC-4f65-9D91-7224C49458BB}"/>
            </c:extLst>
          </c:dLbls>
          <c:cat>
            <c:strRef>
              <c:f>Sheet1!$A$2:$A$4</c:f>
              <c:strCache>
                <c:ptCount val="3"/>
                <c:pt idx="0">
                  <c:v>&lt;6</c:v>
                </c:pt>
                <c:pt idx="1">
                  <c:v>6-11</c:v>
                </c:pt>
                <c:pt idx="2">
                  <c:v>12-17</c:v>
                </c:pt>
              </c:strCache>
            </c:strRef>
          </c:cat>
          <c:val>
            <c:numRef>
              <c:f>Sheet1!$B$2:$B$4</c:f>
              <c:numCache>
                <c:formatCode>General</c:formatCode>
                <c:ptCount val="3"/>
                <c:pt idx="0">
                  <c:v>7191</c:v>
                </c:pt>
                <c:pt idx="1">
                  <c:v>9909</c:v>
                </c:pt>
                <c:pt idx="2">
                  <c:v>10095</c:v>
                </c:pt>
              </c:numCache>
            </c:numRef>
          </c:val>
          <c:extLst>
            <c:ext xmlns:c16="http://schemas.microsoft.com/office/drawing/2014/chart" uri="{C3380CC4-5D6E-409C-BE32-E72D297353CC}">
              <c16:uniqueId val="{00000012-BF8B-40F5-80D4-8A0158538DDC}"/>
            </c:ext>
          </c:extLst>
        </c:ser>
        <c:dLbls>
          <c:showLegendKey val="0"/>
          <c:showVal val="0"/>
          <c:showCatName val="0"/>
          <c:showSerName val="0"/>
          <c:showPercent val="0"/>
          <c:showBubbleSize val="0"/>
          <c:showLeaderLines val="0"/>
        </c:dLbls>
        <c:firstSliceAng val="0"/>
      </c:pieChart>
      <c:spPr>
        <a:noFill/>
        <a:ln>
          <a:noFill/>
        </a:ln>
        <a:effectLst/>
      </c:spPr>
    </c:plotArea>
    <c:legend>
      <c:legendPos val="b"/>
      <c:layout>
        <c:manualLayout>
          <c:xMode val="edge"/>
          <c:yMode val="edge"/>
          <c:x val="0.34171621692576232"/>
          <c:y val="0.88694641230867255"/>
          <c:w val="0.38743009283389918"/>
          <c:h val="9.468604893966829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730118110236221"/>
          <c:y val="2.6953335422200752E-2"/>
          <c:w val="0.84538238188976378"/>
          <c:h val="0.91863758510462601"/>
        </c:manualLayout>
      </c:layout>
      <c:barChart>
        <c:barDir val="bar"/>
        <c:grouping val="clustered"/>
        <c:varyColors val="0"/>
        <c:ser>
          <c:idx val="0"/>
          <c:order val="0"/>
          <c:tx>
            <c:strRef>
              <c:f>Sheet1!$B$1</c:f>
              <c:strCache>
                <c:ptCount val="1"/>
                <c:pt idx="0">
                  <c:v>Total children by municipality </c:v>
                </c:pt>
              </c:strCache>
            </c:strRef>
          </c:tx>
          <c:spPr>
            <a:solidFill>
              <a:srgbClr val="C00000"/>
            </a:solidFill>
            <a:ln>
              <a:noFill/>
            </a:ln>
            <a:effectLst/>
          </c:spPr>
          <c:invertIfNegative val="0"/>
          <c:dLbls>
            <c:numFmt formatCode="#,##0" sourceLinked="0"/>
            <c:spPr>
              <a:solidFill>
                <a:schemeClr val="lt1"/>
              </a:solidFill>
              <a:ln>
                <a:no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strRef>
              <c:f>Sheet1!$A$2:$A$21</c:f>
              <c:strCache>
                <c:ptCount val="20"/>
                <c:pt idx="0">
                  <c:v>Sparta </c:v>
                </c:pt>
                <c:pt idx="1">
                  <c:v>Vernon</c:v>
                </c:pt>
                <c:pt idx="2">
                  <c:v>Hopatcong </c:v>
                </c:pt>
                <c:pt idx="3">
                  <c:v>Wantage </c:v>
                </c:pt>
                <c:pt idx="4">
                  <c:v>Hardyston </c:v>
                </c:pt>
                <c:pt idx="5">
                  <c:v>Byram </c:v>
                </c:pt>
                <c:pt idx="6">
                  <c:v>Newton </c:v>
                </c:pt>
                <c:pt idx="7">
                  <c:v>Frankford </c:v>
                </c:pt>
                <c:pt idx="8">
                  <c:v>Andover township</c:v>
                </c:pt>
                <c:pt idx="9">
                  <c:v>Franklin </c:v>
                </c:pt>
                <c:pt idx="10">
                  <c:v>Green </c:v>
                </c:pt>
                <c:pt idx="11">
                  <c:v>Stanhope </c:v>
                </c:pt>
                <c:pt idx="12">
                  <c:v>Hampton </c:v>
                </c:pt>
                <c:pt idx="13">
                  <c:v>Fredon </c:v>
                </c:pt>
                <c:pt idx="14">
                  <c:v>Montague </c:v>
                </c:pt>
                <c:pt idx="15">
                  <c:v>Stillwater </c:v>
                </c:pt>
                <c:pt idx="16">
                  <c:v>Hamburg</c:v>
                </c:pt>
                <c:pt idx="17">
                  <c:v>Lafayette</c:v>
                </c:pt>
                <c:pt idx="18">
                  <c:v>Ogdensburg </c:v>
                </c:pt>
                <c:pt idx="19">
                  <c:v>Sandyston</c:v>
                </c:pt>
              </c:strCache>
            </c:strRef>
          </c:cat>
          <c:val>
            <c:numRef>
              <c:f>Sheet1!$B$2:$B$21</c:f>
              <c:numCache>
                <c:formatCode>0</c:formatCode>
                <c:ptCount val="20"/>
                <c:pt idx="0">
                  <c:v>4675</c:v>
                </c:pt>
                <c:pt idx="1">
                  <c:v>4366</c:v>
                </c:pt>
                <c:pt idx="2">
                  <c:v>2505</c:v>
                </c:pt>
                <c:pt idx="3">
                  <c:v>2311</c:v>
                </c:pt>
                <c:pt idx="4">
                  <c:v>1645</c:v>
                </c:pt>
                <c:pt idx="5">
                  <c:v>1513</c:v>
                </c:pt>
                <c:pt idx="6">
                  <c:v>1239</c:v>
                </c:pt>
                <c:pt idx="7">
                  <c:v>972</c:v>
                </c:pt>
                <c:pt idx="8">
                  <c:v>966</c:v>
                </c:pt>
                <c:pt idx="9">
                  <c:v>928</c:v>
                </c:pt>
                <c:pt idx="10">
                  <c:v>900</c:v>
                </c:pt>
                <c:pt idx="11">
                  <c:v>813</c:v>
                </c:pt>
                <c:pt idx="12">
                  <c:v>805</c:v>
                </c:pt>
                <c:pt idx="13">
                  <c:v>748</c:v>
                </c:pt>
                <c:pt idx="14">
                  <c:v>747</c:v>
                </c:pt>
                <c:pt idx="15">
                  <c:v>719</c:v>
                </c:pt>
                <c:pt idx="16">
                  <c:v>657</c:v>
                </c:pt>
                <c:pt idx="17">
                  <c:v>452</c:v>
                </c:pt>
                <c:pt idx="18">
                  <c:v>416</c:v>
                </c:pt>
                <c:pt idx="19">
                  <c:v>403</c:v>
                </c:pt>
              </c:numCache>
            </c:numRef>
          </c:val>
          <c:extLst>
            <c:ext xmlns:c16="http://schemas.microsoft.com/office/drawing/2014/chart" uri="{C3380CC4-5D6E-409C-BE32-E72D297353CC}">
              <c16:uniqueId val="{00000000-6482-4CBC-BB12-35CB246AF4A0}"/>
            </c:ext>
          </c:extLst>
        </c:ser>
        <c:dLbls>
          <c:showLegendKey val="0"/>
          <c:showVal val="0"/>
          <c:showCatName val="0"/>
          <c:showSerName val="0"/>
          <c:showPercent val="0"/>
          <c:showBubbleSize val="0"/>
        </c:dLbls>
        <c:gapWidth val="150"/>
        <c:axId val="342400376"/>
        <c:axId val="342400768"/>
      </c:barChart>
      <c:catAx>
        <c:axId val="34240037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0768"/>
        <c:crosses val="autoZero"/>
        <c:auto val="1"/>
        <c:lblAlgn val="ctr"/>
        <c:lblOffset val="100"/>
        <c:noMultiLvlLbl val="0"/>
      </c:catAx>
      <c:valAx>
        <c:axId val="342400768"/>
        <c:scaling>
          <c:orientation val="minMax"/>
        </c:scaling>
        <c:delete val="0"/>
        <c:axPos val="b"/>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037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of children in single-parent households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2017</c:v>
                </c:pt>
                <c:pt idx="1">
                  <c:v>2018</c:v>
                </c:pt>
                <c:pt idx="2">
                  <c:v>2019</c:v>
                </c:pt>
                <c:pt idx="3">
                  <c:v>2020</c:v>
                </c:pt>
                <c:pt idx="4">
                  <c:v>2021</c:v>
                </c:pt>
              </c:numCache>
            </c:numRef>
          </c:cat>
          <c:val>
            <c:numRef>
              <c:f>Sheet1!$B$2:$B$6</c:f>
              <c:numCache>
                <c:formatCode>0%</c:formatCode>
                <c:ptCount val="5"/>
                <c:pt idx="0">
                  <c:v>0.19</c:v>
                </c:pt>
                <c:pt idx="1">
                  <c:v>0.19</c:v>
                </c:pt>
                <c:pt idx="2">
                  <c:v>0.19</c:v>
                </c:pt>
                <c:pt idx="3">
                  <c:v>0.19</c:v>
                </c:pt>
                <c:pt idx="4">
                  <c:v>0.13</c:v>
                </c:pt>
              </c:numCache>
            </c:numRef>
          </c:val>
          <c:smooth val="0"/>
          <c:extLst>
            <c:ext xmlns:c16="http://schemas.microsoft.com/office/drawing/2014/chart" uri="{C3380CC4-5D6E-409C-BE32-E72D297353CC}">
              <c16:uniqueId val="{00000000-3FB0-41A0-801A-3DE889D1DC6D}"/>
            </c:ext>
          </c:extLst>
        </c:ser>
        <c:dLbls>
          <c:showLegendKey val="0"/>
          <c:showVal val="0"/>
          <c:showCatName val="0"/>
          <c:showSerName val="0"/>
          <c:showPercent val="0"/>
          <c:showBubbleSize val="0"/>
        </c:dLbls>
        <c:marker val="1"/>
        <c:smooth val="0"/>
        <c:axId val="344570432"/>
        <c:axId val="344570824"/>
      </c:lineChart>
      <c:catAx>
        <c:axId val="344570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0824"/>
        <c:crosses val="autoZero"/>
        <c:auto val="1"/>
        <c:lblAlgn val="ctr"/>
        <c:lblOffset val="100"/>
        <c:noMultiLvlLbl val="0"/>
      </c:catAx>
      <c:valAx>
        <c:axId val="344570824"/>
        <c:scaling>
          <c:orientation val="minMax"/>
          <c:max val="0.60000000000000009"/>
          <c:min val="0"/>
        </c:scaling>
        <c:delete val="1"/>
        <c:axPos val="l"/>
        <c:numFmt formatCode="0%" sourceLinked="1"/>
        <c:majorTickMark val="out"/>
        <c:minorTickMark val="none"/>
        <c:tickLblPos val="nextTo"/>
        <c:crossAx val="34457043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Severe Housing Cost Burden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Essex</c:v>
                </c:pt>
                <c:pt idx="2">
                  <c:v>Camden</c:v>
                </c:pt>
                <c:pt idx="3">
                  <c:v>Atlantic</c:v>
                </c:pt>
                <c:pt idx="4">
                  <c:v>Hudson</c:v>
                </c:pt>
                <c:pt idx="5">
                  <c:v>Mercer</c:v>
                </c:pt>
                <c:pt idx="6">
                  <c:v>Passaic</c:v>
                </c:pt>
                <c:pt idx="7">
                  <c:v>Salem</c:v>
                </c:pt>
                <c:pt idx="8">
                  <c:v>Union</c:v>
                </c:pt>
                <c:pt idx="9">
                  <c:v>Burlington</c:v>
                </c:pt>
                <c:pt idx="10">
                  <c:v>Cape May</c:v>
                </c:pt>
                <c:pt idx="11">
                  <c:v>Gloucester</c:v>
                </c:pt>
                <c:pt idx="12">
                  <c:v>Middlesex</c:v>
                </c:pt>
                <c:pt idx="13">
                  <c:v>Warren</c:v>
                </c:pt>
                <c:pt idx="14">
                  <c:v>Monmouth</c:v>
                </c:pt>
                <c:pt idx="15">
                  <c:v>Bergen</c:v>
                </c:pt>
                <c:pt idx="16">
                  <c:v>Ocean</c:v>
                </c:pt>
                <c:pt idx="17">
                  <c:v>Somerset</c:v>
                </c:pt>
                <c:pt idx="18">
                  <c:v>Morris</c:v>
                </c:pt>
                <c:pt idx="19">
                  <c:v>Sussex</c:v>
                </c:pt>
                <c:pt idx="20">
                  <c:v>Hunterdon</c:v>
                </c:pt>
              </c:strCache>
            </c:strRef>
          </c:cat>
          <c:val>
            <c:numRef>
              <c:f>Sheet1!$B$2:$B$22</c:f>
              <c:numCache>
                <c:formatCode>0%</c:formatCode>
                <c:ptCount val="21"/>
                <c:pt idx="0">
                  <c:v>0.35</c:v>
                </c:pt>
                <c:pt idx="1">
                  <c:v>0.35</c:v>
                </c:pt>
                <c:pt idx="2">
                  <c:v>0.32</c:v>
                </c:pt>
                <c:pt idx="3">
                  <c:v>0.3</c:v>
                </c:pt>
                <c:pt idx="4">
                  <c:v>0.28999999999999998</c:v>
                </c:pt>
                <c:pt idx="5">
                  <c:v>0.28999999999999998</c:v>
                </c:pt>
                <c:pt idx="6" formatCode="General">
                  <c:v>0.28999999999999998</c:v>
                </c:pt>
                <c:pt idx="7">
                  <c:v>0.28000000000000003</c:v>
                </c:pt>
                <c:pt idx="8">
                  <c:v>0.23</c:v>
                </c:pt>
                <c:pt idx="9">
                  <c:v>0.22</c:v>
                </c:pt>
                <c:pt idx="10">
                  <c:v>0.21</c:v>
                </c:pt>
                <c:pt idx="11">
                  <c:v>0.2</c:v>
                </c:pt>
                <c:pt idx="12">
                  <c:v>0.19</c:v>
                </c:pt>
                <c:pt idx="13">
                  <c:v>0.19</c:v>
                </c:pt>
                <c:pt idx="14">
                  <c:v>0.17</c:v>
                </c:pt>
                <c:pt idx="15">
                  <c:v>0.15</c:v>
                </c:pt>
                <c:pt idx="16">
                  <c:v>0.14000000000000001</c:v>
                </c:pt>
                <c:pt idx="17">
                  <c:v>0.14000000000000001</c:v>
                </c:pt>
                <c:pt idx="18">
                  <c:v>0.13</c:v>
                </c:pt>
                <c:pt idx="20">
                  <c:v>0.11</c:v>
                </c:pt>
              </c:numCache>
            </c:numRef>
          </c:val>
          <c:extLst>
            <c:ext xmlns:c16="http://schemas.microsoft.com/office/drawing/2014/chart" uri="{C3380CC4-5D6E-409C-BE32-E72D297353CC}">
              <c16:uniqueId val="{00000000-6702-451C-8499-3D6CAE024F52}"/>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20"/>
            <c:invertIfNegative val="0"/>
            <c:bubble3D val="0"/>
            <c:spPr>
              <a:solidFill>
                <a:schemeClr val="bg1">
                  <a:lumMod val="75000"/>
                </a:schemeClr>
              </a:solidFill>
              <a:ln>
                <a:noFill/>
              </a:ln>
              <a:effectLst/>
            </c:spPr>
            <c:extLst>
              <c:ext xmlns:c16="http://schemas.microsoft.com/office/drawing/2014/chart" uri="{C3380CC4-5D6E-409C-BE32-E72D297353CC}">
                <c16:uniqueId val="{00000002-6702-451C-8499-3D6CAE024F52}"/>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Essex</c:v>
                </c:pt>
                <c:pt idx="2">
                  <c:v>Camden</c:v>
                </c:pt>
                <c:pt idx="3">
                  <c:v>Atlantic</c:v>
                </c:pt>
                <c:pt idx="4">
                  <c:v>Hudson</c:v>
                </c:pt>
                <c:pt idx="5">
                  <c:v>Mercer</c:v>
                </c:pt>
                <c:pt idx="6">
                  <c:v>Passaic</c:v>
                </c:pt>
                <c:pt idx="7">
                  <c:v>Salem</c:v>
                </c:pt>
                <c:pt idx="8">
                  <c:v>Union</c:v>
                </c:pt>
                <c:pt idx="9">
                  <c:v>Burlington</c:v>
                </c:pt>
                <c:pt idx="10">
                  <c:v>Cape May</c:v>
                </c:pt>
                <c:pt idx="11">
                  <c:v>Gloucester</c:v>
                </c:pt>
                <c:pt idx="12">
                  <c:v>Middlesex</c:v>
                </c:pt>
                <c:pt idx="13">
                  <c:v>Warren</c:v>
                </c:pt>
                <c:pt idx="14">
                  <c:v>Monmouth</c:v>
                </c:pt>
                <c:pt idx="15">
                  <c:v>Bergen</c:v>
                </c:pt>
                <c:pt idx="16">
                  <c:v>Ocean</c:v>
                </c:pt>
                <c:pt idx="17">
                  <c:v>Somerset</c:v>
                </c:pt>
                <c:pt idx="18">
                  <c:v>Morris</c:v>
                </c:pt>
                <c:pt idx="19">
                  <c:v>Sussex</c:v>
                </c:pt>
                <c:pt idx="20">
                  <c:v>Hunterdon</c:v>
                </c:pt>
              </c:strCache>
            </c:strRef>
          </c:cat>
          <c:val>
            <c:numRef>
              <c:f>Sheet1!$C$2:$C$22</c:f>
              <c:numCache>
                <c:formatCode>General</c:formatCode>
                <c:ptCount val="21"/>
                <c:pt idx="19">
                  <c:v>0.13</c:v>
                </c:pt>
              </c:numCache>
            </c:numRef>
          </c:val>
          <c:extLst>
            <c:ext xmlns:c16="http://schemas.microsoft.com/office/drawing/2014/chart" uri="{C3380CC4-5D6E-409C-BE32-E72D297353CC}">
              <c16:uniqueId val="{00000003-6702-451C-8499-3D6CAE024F52}"/>
            </c:ext>
          </c:extLst>
        </c:ser>
        <c:ser>
          <c:idx val="2"/>
          <c:order val="2"/>
          <c:tx>
            <c:strRef>
              <c:f>Sheet1!$D$1</c:f>
              <c:strCache>
                <c:ptCount val="1"/>
                <c:pt idx="0">
                  <c:v>NJ Avg. 23%</c:v>
                </c:pt>
              </c:strCache>
            </c:strRef>
          </c:tx>
          <c:spPr>
            <a:solidFill>
              <a:schemeClr val="bg1"/>
            </a:solidFill>
            <a:ln>
              <a:noFill/>
            </a:ln>
            <a:effectLst/>
          </c:spPr>
          <c:invertIfNegative val="0"/>
          <c:trendline>
            <c:name>NJ avg 19%</c:name>
            <c:spPr>
              <a:ln w="19050" cap="rnd">
                <a:solidFill>
                  <a:schemeClr val="bg1">
                    <a:lumMod val="75000"/>
                  </a:schemeClr>
                </a:solidFill>
                <a:prstDash val="sysDot"/>
              </a:ln>
              <a:effectLst/>
            </c:spPr>
            <c:trendlineType val="linear"/>
            <c:dispRSqr val="0"/>
            <c:dispEq val="0"/>
          </c:trendline>
          <c:cat>
            <c:strRef>
              <c:f>Sheet1!$A$2:$A$22</c:f>
              <c:strCache>
                <c:ptCount val="21"/>
                <c:pt idx="0">
                  <c:v>Cumberland</c:v>
                </c:pt>
                <c:pt idx="1">
                  <c:v>Essex</c:v>
                </c:pt>
                <c:pt idx="2">
                  <c:v>Camden</c:v>
                </c:pt>
                <c:pt idx="3">
                  <c:v>Atlantic</c:v>
                </c:pt>
                <c:pt idx="4">
                  <c:v>Hudson</c:v>
                </c:pt>
                <c:pt idx="5">
                  <c:v>Mercer</c:v>
                </c:pt>
                <c:pt idx="6">
                  <c:v>Passaic</c:v>
                </c:pt>
                <c:pt idx="7">
                  <c:v>Salem</c:v>
                </c:pt>
                <c:pt idx="8">
                  <c:v>Union</c:v>
                </c:pt>
                <c:pt idx="9">
                  <c:v>Burlington</c:v>
                </c:pt>
                <c:pt idx="10">
                  <c:v>Cape May</c:v>
                </c:pt>
                <c:pt idx="11">
                  <c:v>Gloucester</c:v>
                </c:pt>
                <c:pt idx="12">
                  <c:v>Middlesex</c:v>
                </c:pt>
                <c:pt idx="13">
                  <c:v>Warren</c:v>
                </c:pt>
                <c:pt idx="14">
                  <c:v>Monmouth</c:v>
                </c:pt>
                <c:pt idx="15">
                  <c:v>Bergen</c:v>
                </c:pt>
                <c:pt idx="16">
                  <c:v>Ocean</c:v>
                </c:pt>
                <c:pt idx="17">
                  <c:v>Somerset</c:v>
                </c:pt>
                <c:pt idx="18">
                  <c:v>Morris</c:v>
                </c:pt>
                <c:pt idx="19">
                  <c:v>Sussex</c:v>
                </c:pt>
                <c:pt idx="20">
                  <c:v>Hunterdon</c:v>
                </c:pt>
              </c:strCache>
            </c:strRef>
          </c:cat>
          <c:val>
            <c:numRef>
              <c:f>Sheet1!$D$2:$D$22</c:f>
              <c:numCache>
                <c:formatCode>0%</c:formatCode>
                <c:ptCount val="21"/>
                <c:pt idx="0">
                  <c:v>0.23</c:v>
                </c:pt>
                <c:pt idx="1">
                  <c:v>0.23</c:v>
                </c:pt>
                <c:pt idx="2">
                  <c:v>0.23</c:v>
                </c:pt>
                <c:pt idx="3">
                  <c:v>0.23</c:v>
                </c:pt>
                <c:pt idx="4">
                  <c:v>0.23</c:v>
                </c:pt>
                <c:pt idx="5">
                  <c:v>0.23</c:v>
                </c:pt>
                <c:pt idx="6">
                  <c:v>0.23</c:v>
                </c:pt>
                <c:pt idx="7">
                  <c:v>0.23</c:v>
                </c:pt>
                <c:pt idx="8">
                  <c:v>0.23</c:v>
                </c:pt>
                <c:pt idx="9">
                  <c:v>0.23</c:v>
                </c:pt>
                <c:pt idx="10">
                  <c:v>0.23</c:v>
                </c:pt>
                <c:pt idx="11">
                  <c:v>0.23</c:v>
                </c:pt>
                <c:pt idx="12">
                  <c:v>0.23</c:v>
                </c:pt>
                <c:pt idx="13">
                  <c:v>0.23</c:v>
                </c:pt>
                <c:pt idx="14">
                  <c:v>0.23</c:v>
                </c:pt>
                <c:pt idx="15">
                  <c:v>0.23</c:v>
                </c:pt>
                <c:pt idx="16">
                  <c:v>0.23</c:v>
                </c:pt>
                <c:pt idx="17">
                  <c:v>0.23</c:v>
                </c:pt>
                <c:pt idx="18">
                  <c:v>0.23</c:v>
                </c:pt>
                <c:pt idx="19">
                  <c:v>0.23</c:v>
                </c:pt>
                <c:pt idx="20">
                  <c:v>0.23</c:v>
                </c:pt>
              </c:numCache>
            </c:numRef>
          </c:val>
          <c:extLst>
            <c:ext xmlns:c16="http://schemas.microsoft.com/office/drawing/2014/chart" uri="{C3380CC4-5D6E-409C-BE32-E72D297353CC}">
              <c16:uniqueId val="{00000004-6702-451C-8499-3D6CAE024F52}"/>
            </c:ext>
          </c:extLst>
        </c:ser>
        <c:dLbls>
          <c:showLegendKey val="0"/>
          <c:showVal val="0"/>
          <c:showCatName val="0"/>
          <c:showSerName val="0"/>
          <c:showPercent val="0"/>
          <c:showBubbleSize val="0"/>
        </c:dLbls>
        <c:gapWidth val="182"/>
        <c:axId val="339418056"/>
        <c:axId val="339418448"/>
      </c:barChart>
      <c:catAx>
        <c:axId val="339418056"/>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8448"/>
        <c:crosses val="autoZero"/>
        <c:auto val="1"/>
        <c:lblAlgn val="ctr"/>
        <c:lblOffset val="100"/>
        <c:noMultiLvlLbl val="0"/>
      </c:catAx>
      <c:valAx>
        <c:axId val="339418448"/>
        <c:scaling>
          <c:orientation val="minMax"/>
        </c:scaling>
        <c:delete val="1"/>
        <c:axPos val="t"/>
        <c:numFmt formatCode="0%" sourceLinked="1"/>
        <c:majorTickMark val="none"/>
        <c:minorTickMark val="none"/>
        <c:tickLblPos val="nextTo"/>
        <c:crossAx val="339418056"/>
        <c:crosses val="autoZero"/>
        <c:crossBetween val="between"/>
      </c:valAx>
      <c:spPr>
        <a:noFill/>
        <a:ln>
          <a:noFill/>
        </a:ln>
        <a:effectLst/>
      </c:spPr>
    </c:plotArea>
    <c:legend>
      <c:legendPos val="b"/>
      <c:legendEntry>
        <c:idx val="0"/>
        <c:delete val="1"/>
      </c:legendEntry>
      <c:legendEntry>
        <c:idx val="1"/>
        <c:delete val="1"/>
      </c:legendEntry>
      <c:legendEntry>
        <c:idx val="3"/>
        <c:delete val="1"/>
      </c:legendEntry>
      <c:layout>
        <c:manualLayout>
          <c:xMode val="edge"/>
          <c:yMode val="edge"/>
          <c:x val="0.53885833569398733"/>
          <c:y val="0.9267476369375397"/>
          <c:w val="0.12667396653543306"/>
          <c:h val="5.087677535851710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Sheet1!$A$2</c:f>
              <c:strCache>
                <c:ptCount val="1"/>
                <c:pt idx="0">
                  <c:v>Sussex</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971D-4CBD-B4A3-29AB7ABBFF98}"/>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3-971D-4CBD-B4A3-29AB7ABBFF98}"/>
              </c:ext>
            </c:extLst>
          </c:dPt>
          <c:dPt>
            <c:idx val="2"/>
            <c:bubble3D val="0"/>
            <c:spPr>
              <a:solidFill>
                <a:srgbClr val="C00000"/>
              </a:solidFill>
              <a:ln w="19050">
                <a:solidFill>
                  <a:schemeClr val="lt1"/>
                </a:solidFill>
              </a:ln>
              <a:effectLst/>
            </c:spPr>
            <c:extLst>
              <c:ext xmlns:c16="http://schemas.microsoft.com/office/drawing/2014/chart" uri="{C3380CC4-5D6E-409C-BE32-E72D297353CC}">
                <c16:uniqueId val="{00000005-971D-4CBD-B4A3-29AB7ABBFF98}"/>
              </c:ext>
            </c:extLst>
          </c:dPt>
          <c:dPt>
            <c:idx val="3"/>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7-971D-4CBD-B4A3-29AB7ABBFF98}"/>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971D-4CBD-B4A3-29AB7ABBFF98}"/>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971D-4CBD-B4A3-29AB7ABBFF98}"/>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971D-4CBD-B4A3-29AB7ABBFF98}"/>
              </c:ext>
            </c:extLst>
          </c:dPt>
          <c:dLbls>
            <c:dLbl>
              <c:idx val="0"/>
              <c:layout>
                <c:manualLayout>
                  <c:x val="2.4096385542168676E-2"/>
                  <c:y val="-5.7915062316835067E-3"/>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971D-4CBD-B4A3-29AB7ABBFF98}"/>
                </c:ext>
              </c:extLst>
            </c:dLbl>
            <c:dLbl>
              <c:idx val="5"/>
              <c:layout>
                <c:manualLayout>
                  <c:x val="0"/>
                  <c:y val="2.027027181089227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B-971D-4CBD-B4A3-29AB7ABBFF98}"/>
                </c:ext>
              </c:extLst>
            </c:dLbl>
            <c:dLbl>
              <c:idx val="6"/>
              <c:layout>
                <c:manualLayout>
                  <c:x val="-1.4056224899598393E-2"/>
                  <c:y val="-2.895753115841755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971D-4CBD-B4A3-29AB7ABBFF98}"/>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Sheet1!$B$1:$H$1</c:f>
              <c:strCache>
                <c:ptCount val="7"/>
                <c:pt idx="0">
                  <c:v>Housing</c:v>
                </c:pt>
                <c:pt idx="1">
                  <c:v>Food </c:v>
                </c:pt>
                <c:pt idx="2">
                  <c:v>Child Care</c:v>
                </c:pt>
                <c:pt idx="3">
                  <c:v>Transportation</c:v>
                </c:pt>
                <c:pt idx="4">
                  <c:v>Health Care</c:v>
                </c:pt>
                <c:pt idx="5">
                  <c:v>Other Necessities</c:v>
                </c:pt>
                <c:pt idx="6">
                  <c:v>Taxes</c:v>
                </c:pt>
              </c:strCache>
            </c:strRef>
          </c:cat>
          <c:val>
            <c:numRef>
              <c:f>Sheet1!$B$2:$H$2</c:f>
              <c:numCache>
                <c:formatCode>_("$"* #,##0_);_("$"* \(#,##0\);_("$"* "-"??_);_(@_)</c:formatCode>
                <c:ptCount val="7"/>
                <c:pt idx="0">
                  <c:v>1385</c:v>
                </c:pt>
                <c:pt idx="1">
                  <c:v>906</c:v>
                </c:pt>
                <c:pt idx="2">
                  <c:v>1539</c:v>
                </c:pt>
                <c:pt idx="3">
                  <c:v>1320</c:v>
                </c:pt>
                <c:pt idx="4">
                  <c:v>1125</c:v>
                </c:pt>
                <c:pt idx="5">
                  <c:v>924</c:v>
                </c:pt>
                <c:pt idx="6">
                  <c:v>1203</c:v>
                </c:pt>
              </c:numCache>
            </c:numRef>
          </c:val>
          <c:extLst>
            <c:ext xmlns:c16="http://schemas.microsoft.com/office/drawing/2014/chart" uri="{C3380CC4-5D6E-409C-BE32-E72D297353CC}">
              <c16:uniqueId val="{00000000-8171-4647-B500-88806271EA70}"/>
            </c:ext>
          </c:extLst>
        </c:ser>
        <c:dLbls>
          <c:showLegendKey val="0"/>
          <c:showVal val="0"/>
          <c:showCatName val="0"/>
          <c:showSerName val="0"/>
          <c:showPercent val="0"/>
          <c:showBubbleSize val="0"/>
          <c:showLeaderLines val="1"/>
        </c:dLbls>
        <c:firstSliceAng val="0"/>
        <c:holeSize val="2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767741141732285"/>
          <c:y val="2.578124841404722E-2"/>
          <c:w val="0.86201008858267714"/>
          <c:h val="0.94843750317190556"/>
        </c:manualLayout>
      </c:layout>
      <c:barChart>
        <c:barDir val="bar"/>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Camden</c:v>
                </c:pt>
                <c:pt idx="1">
                  <c:v>Cumberland</c:v>
                </c:pt>
                <c:pt idx="2">
                  <c:v>Gloucester</c:v>
                </c:pt>
                <c:pt idx="3">
                  <c:v>Essex</c:v>
                </c:pt>
                <c:pt idx="4">
                  <c:v>Cape May</c:v>
                </c:pt>
                <c:pt idx="5">
                  <c:v>Salem</c:v>
                </c:pt>
                <c:pt idx="6">
                  <c:v>Union</c:v>
                </c:pt>
                <c:pt idx="7">
                  <c:v>Atlantic</c:v>
                </c:pt>
                <c:pt idx="8">
                  <c:v>Mercer</c:v>
                </c:pt>
                <c:pt idx="9">
                  <c:v>Hudson</c:v>
                </c:pt>
                <c:pt idx="10">
                  <c:v>Warren</c:v>
                </c:pt>
                <c:pt idx="11">
                  <c:v>Burlington</c:v>
                </c:pt>
                <c:pt idx="12">
                  <c:v>Passaic</c:v>
                </c:pt>
                <c:pt idx="13">
                  <c:v>Monmouth</c:v>
                </c:pt>
                <c:pt idx="14">
                  <c:v>Sussex</c:v>
                </c:pt>
                <c:pt idx="15">
                  <c:v>Ocean</c:v>
                </c:pt>
                <c:pt idx="16">
                  <c:v>Middlesex</c:v>
                </c:pt>
                <c:pt idx="17">
                  <c:v>Morris</c:v>
                </c:pt>
                <c:pt idx="18">
                  <c:v>Bergen</c:v>
                </c:pt>
                <c:pt idx="19">
                  <c:v>Somerset</c:v>
                </c:pt>
                <c:pt idx="20">
                  <c:v>Hunterdon</c:v>
                </c:pt>
              </c:strCache>
            </c:strRef>
          </c:cat>
          <c:val>
            <c:numRef>
              <c:f>Sheet1!$B$2:$B$22</c:f>
              <c:numCache>
                <c:formatCode>"$"#,##0_);[Red]\("$"#,##0\)</c:formatCode>
                <c:ptCount val="21"/>
                <c:pt idx="0">
                  <c:v>87509</c:v>
                </c:pt>
                <c:pt idx="1">
                  <c:v>87920</c:v>
                </c:pt>
                <c:pt idx="2">
                  <c:v>91520</c:v>
                </c:pt>
                <c:pt idx="3">
                  <c:v>91592</c:v>
                </c:pt>
                <c:pt idx="4">
                  <c:v>91949</c:v>
                </c:pt>
                <c:pt idx="5">
                  <c:v>92286</c:v>
                </c:pt>
                <c:pt idx="6">
                  <c:v>92937</c:v>
                </c:pt>
                <c:pt idx="7">
                  <c:v>93158</c:v>
                </c:pt>
                <c:pt idx="8">
                  <c:v>94171</c:v>
                </c:pt>
                <c:pt idx="9">
                  <c:v>94533</c:v>
                </c:pt>
                <c:pt idx="10">
                  <c:v>94960</c:v>
                </c:pt>
                <c:pt idx="11">
                  <c:v>95493</c:v>
                </c:pt>
                <c:pt idx="12">
                  <c:v>97494</c:v>
                </c:pt>
                <c:pt idx="13">
                  <c:v>98043</c:v>
                </c:pt>
                <c:pt idx="15">
                  <c:v>101370</c:v>
                </c:pt>
                <c:pt idx="16">
                  <c:v>101927</c:v>
                </c:pt>
                <c:pt idx="17">
                  <c:v>104121</c:v>
                </c:pt>
                <c:pt idx="18">
                  <c:v>105042</c:v>
                </c:pt>
                <c:pt idx="19">
                  <c:v>110247</c:v>
                </c:pt>
                <c:pt idx="20">
                  <c:v>111459</c:v>
                </c:pt>
              </c:numCache>
            </c:numRef>
          </c:val>
          <c:extLst>
            <c:ext xmlns:c16="http://schemas.microsoft.com/office/drawing/2014/chart" uri="{C3380CC4-5D6E-409C-BE32-E72D297353CC}">
              <c16:uniqueId val="{00000000-365B-42DE-9370-E3DA0E80A0EE}"/>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quot;$&quot;#,##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Camden</c:v>
                </c:pt>
                <c:pt idx="1">
                  <c:v>Cumberland</c:v>
                </c:pt>
                <c:pt idx="2">
                  <c:v>Gloucester</c:v>
                </c:pt>
                <c:pt idx="3">
                  <c:v>Essex</c:v>
                </c:pt>
                <c:pt idx="4">
                  <c:v>Cape May</c:v>
                </c:pt>
                <c:pt idx="5">
                  <c:v>Salem</c:v>
                </c:pt>
                <c:pt idx="6">
                  <c:v>Union</c:v>
                </c:pt>
                <c:pt idx="7">
                  <c:v>Atlantic</c:v>
                </c:pt>
                <c:pt idx="8">
                  <c:v>Mercer</c:v>
                </c:pt>
                <c:pt idx="9">
                  <c:v>Hudson</c:v>
                </c:pt>
                <c:pt idx="10">
                  <c:v>Warren</c:v>
                </c:pt>
                <c:pt idx="11">
                  <c:v>Burlington</c:v>
                </c:pt>
                <c:pt idx="12">
                  <c:v>Passaic</c:v>
                </c:pt>
                <c:pt idx="13">
                  <c:v>Monmouth</c:v>
                </c:pt>
                <c:pt idx="14">
                  <c:v>Sussex</c:v>
                </c:pt>
                <c:pt idx="15">
                  <c:v>Ocean</c:v>
                </c:pt>
                <c:pt idx="16">
                  <c:v>Middlesex</c:v>
                </c:pt>
                <c:pt idx="17">
                  <c:v>Morris</c:v>
                </c:pt>
                <c:pt idx="18">
                  <c:v>Bergen</c:v>
                </c:pt>
                <c:pt idx="19">
                  <c:v>Somerset</c:v>
                </c:pt>
                <c:pt idx="20">
                  <c:v>Hunterdon</c:v>
                </c:pt>
              </c:strCache>
            </c:strRef>
          </c:cat>
          <c:val>
            <c:numRef>
              <c:f>Sheet1!$C$2:$C$22</c:f>
              <c:numCache>
                <c:formatCode>General</c:formatCode>
                <c:ptCount val="21"/>
                <c:pt idx="14">
                  <c:v>100814</c:v>
                </c:pt>
              </c:numCache>
            </c:numRef>
          </c:val>
          <c:extLst>
            <c:ext xmlns:c16="http://schemas.microsoft.com/office/drawing/2014/chart" uri="{C3380CC4-5D6E-409C-BE32-E72D297353CC}">
              <c16:uniqueId val="{00000003-365B-42DE-9370-E3DA0E80A0EE}"/>
            </c:ext>
          </c:extLst>
        </c:ser>
        <c:dLbls>
          <c:showLegendKey val="0"/>
          <c:showVal val="0"/>
          <c:showCatName val="0"/>
          <c:showSerName val="0"/>
          <c:showPercent val="0"/>
          <c:showBubbleSize val="0"/>
        </c:dLbls>
        <c:gapWidth val="182"/>
        <c:axId val="343886536"/>
        <c:axId val="343886928"/>
      </c:barChart>
      <c:catAx>
        <c:axId val="3438865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886928"/>
        <c:crosses val="autoZero"/>
        <c:auto val="1"/>
        <c:lblAlgn val="ctr"/>
        <c:lblOffset val="100"/>
        <c:noMultiLvlLbl val="0"/>
      </c:catAx>
      <c:valAx>
        <c:axId val="343886928"/>
        <c:scaling>
          <c:orientation val="minMax"/>
        </c:scaling>
        <c:delete val="1"/>
        <c:axPos val="b"/>
        <c:numFmt formatCode="&quot;$&quot;#,##0_);[Red]\(&quot;$&quot;#,##0\)" sourceLinked="1"/>
        <c:majorTickMark val="none"/>
        <c:minorTickMark val="none"/>
        <c:tickLblPos val="nextTo"/>
        <c:crossAx val="34388653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Median Household Income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_("$"* #,##0_);_("$"* \(#,##0\);_("$"* "-"??_);_(@_)</c:formatCode>
                <c:ptCount val="5"/>
                <c:pt idx="0">
                  <c:v>85086</c:v>
                </c:pt>
                <c:pt idx="1">
                  <c:v>87829</c:v>
                </c:pt>
                <c:pt idx="2">
                  <c:v>90026</c:v>
                </c:pt>
                <c:pt idx="3">
                  <c:v>92818</c:v>
                </c:pt>
                <c:pt idx="4">
                  <c:v>101130</c:v>
                </c:pt>
              </c:numCache>
            </c:numRef>
          </c:val>
          <c:smooth val="0"/>
          <c:extLst>
            <c:ext xmlns:c16="http://schemas.microsoft.com/office/drawing/2014/chart" uri="{C3380CC4-5D6E-409C-BE32-E72D297353CC}">
              <c16:uniqueId val="{00000000-9CEB-49C5-8383-3FFA73E81C1C}"/>
            </c:ext>
          </c:extLst>
        </c:ser>
        <c:dLbls>
          <c:showLegendKey val="0"/>
          <c:showVal val="0"/>
          <c:showCatName val="0"/>
          <c:showSerName val="0"/>
          <c:showPercent val="0"/>
          <c:showBubbleSize val="0"/>
        </c:dLbls>
        <c:marker val="1"/>
        <c:smooth val="0"/>
        <c:axId val="343887712"/>
        <c:axId val="343888104"/>
      </c:lineChart>
      <c:catAx>
        <c:axId val="343887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3888104"/>
        <c:crosses val="autoZero"/>
        <c:auto val="1"/>
        <c:lblAlgn val="ctr"/>
        <c:lblOffset val="100"/>
        <c:noMultiLvlLbl val="0"/>
      </c:catAx>
      <c:valAx>
        <c:axId val="343888104"/>
        <c:scaling>
          <c:orientation val="minMax"/>
        </c:scaling>
        <c:delete val="1"/>
        <c:axPos val="l"/>
        <c:numFmt formatCode="_(&quot;$&quot;* #,##0_);_(&quot;$&quot;* \(#,##0\);_(&quot;$&quot;* &quot;-&quot;??_);_(@_)" sourceLinked="1"/>
        <c:majorTickMark val="out"/>
        <c:minorTickMark val="none"/>
        <c:tickLblPos val="nextTo"/>
        <c:crossAx val="343887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991304937137274"/>
          <c:y val="3.4083286631144086E-2"/>
          <c:w val="0.83863633823441486"/>
          <c:h val="0.90939351331083618"/>
        </c:manualLayout>
      </c:layout>
      <c:barChart>
        <c:barDir val="bar"/>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Essex</c:v>
                </c:pt>
                <c:pt idx="3">
                  <c:v>Salem</c:v>
                </c:pt>
                <c:pt idx="4">
                  <c:v>Cape May</c:v>
                </c:pt>
                <c:pt idx="5">
                  <c:v>Camden</c:v>
                </c:pt>
                <c:pt idx="6">
                  <c:v>Ocean</c:v>
                </c:pt>
                <c:pt idx="7">
                  <c:v>Passaic</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c:v>
                </c:pt>
                <c:pt idx="20">
                  <c:v>Morris</c:v>
                </c:pt>
              </c:strCache>
            </c:strRef>
          </c:cat>
          <c:val>
            <c:numRef>
              <c:f>Sheet1!$B$2:$B$22</c:f>
              <c:numCache>
                <c:formatCode>_("$"* #,##0_);_("$"* \(#,##0\);_("$"* "-"??_);_(@_)</c:formatCode>
                <c:ptCount val="21"/>
                <c:pt idx="0">
                  <c:v>54587</c:v>
                </c:pt>
                <c:pt idx="1">
                  <c:v>63389</c:v>
                </c:pt>
                <c:pt idx="2">
                  <c:v>64626</c:v>
                </c:pt>
                <c:pt idx="3">
                  <c:v>68531</c:v>
                </c:pt>
                <c:pt idx="4">
                  <c:v>69980</c:v>
                </c:pt>
                <c:pt idx="5">
                  <c:v>73672</c:v>
                </c:pt>
                <c:pt idx="6">
                  <c:v>76093</c:v>
                </c:pt>
                <c:pt idx="7">
                  <c:v>77040</c:v>
                </c:pt>
                <c:pt idx="8">
                  <c:v>78808</c:v>
                </c:pt>
                <c:pt idx="9">
                  <c:v>79492</c:v>
                </c:pt>
                <c:pt idx="10">
                  <c:v>80339</c:v>
                </c:pt>
                <c:pt idx="11">
                  <c:v>84479</c:v>
                </c:pt>
                <c:pt idx="12">
                  <c:v>88797</c:v>
                </c:pt>
                <c:pt idx="13">
                  <c:v>89447</c:v>
                </c:pt>
                <c:pt idx="14">
                  <c:v>93418</c:v>
                </c:pt>
                <c:pt idx="16">
                  <c:v>102870</c:v>
                </c:pt>
                <c:pt idx="17">
                  <c:v>108827</c:v>
                </c:pt>
                <c:pt idx="18">
                  <c:v>111587</c:v>
                </c:pt>
                <c:pt idx="19">
                  <c:v>116155</c:v>
                </c:pt>
                <c:pt idx="20">
                  <c:v>116283</c:v>
                </c:pt>
              </c:numCache>
            </c:numRef>
          </c:val>
          <c:extLst>
            <c:ext xmlns:c16="http://schemas.microsoft.com/office/drawing/2014/chart" uri="{C3380CC4-5D6E-409C-BE32-E72D297353CC}">
              <c16:uniqueId val="{00000000-21A9-4ECC-B516-84D663BD2CFF}"/>
            </c:ext>
          </c:extLst>
        </c:ser>
        <c:ser>
          <c:idx val="1"/>
          <c:order val="1"/>
          <c:tx>
            <c:strRef>
              <c:f>Sheet1!$C$1</c:f>
              <c:strCache>
                <c:ptCount val="1"/>
                <c:pt idx="0">
                  <c:v>County</c:v>
                </c:pt>
              </c:strCache>
            </c:strRef>
          </c:tx>
          <c:spPr>
            <a:solidFill>
              <a:schemeClr val="bg1">
                <a:lumMod val="75000"/>
              </a:schemeClr>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Essex</c:v>
                </c:pt>
                <c:pt idx="3">
                  <c:v>Salem</c:v>
                </c:pt>
                <c:pt idx="4">
                  <c:v>Cape May</c:v>
                </c:pt>
                <c:pt idx="5">
                  <c:v>Camden</c:v>
                </c:pt>
                <c:pt idx="6">
                  <c:v>Ocean</c:v>
                </c:pt>
                <c:pt idx="7">
                  <c:v>Passaic</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c:v>
                </c:pt>
                <c:pt idx="20">
                  <c:v>Morris</c:v>
                </c:pt>
              </c:strCache>
            </c:strRef>
          </c:cat>
          <c:val>
            <c:numRef>
              <c:f>Sheet1!$C$2:$C$22</c:f>
              <c:numCache>
                <c:formatCode>General</c:formatCode>
                <c:ptCount val="21"/>
                <c:pt idx="15" formatCode="_(&quot;$&quot;* #,##0_);_(&quot;$&quot;* \(#,##0\);_(&quot;$&quot;* &quot;-&quot;??_);_(@_)">
                  <c:v>101130</c:v>
                </c:pt>
              </c:numCache>
            </c:numRef>
          </c:val>
          <c:extLst>
            <c:ext xmlns:c16="http://schemas.microsoft.com/office/drawing/2014/chart" uri="{C3380CC4-5D6E-409C-BE32-E72D297353CC}">
              <c16:uniqueId val="{00000001-21A9-4ECC-B516-84D663BD2CFF}"/>
            </c:ext>
          </c:extLst>
        </c:ser>
        <c:ser>
          <c:idx val="2"/>
          <c:order val="2"/>
          <c:tx>
            <c:strRef>
              <c:f>Sheet1!$D$1</c:f>
              <c:strCache>
                <c:ptCount val="1"/>
                <c:pt idx="0">
                  <c:v>NJ Median $85,751</c:v>
                </c:pt>
              </c:strCache>
            </c:strRef>
          </c:tx>
          <c:spPr>
            <a:solidFill>
              <a:schemeClr val="bg1"/>
            </a:solidFill>
            <a:ln>
              <a:solidFill>
                <a:schemeClr val="bg1"/>
              </a:solidFill>
            </a:ln>
            <a:effectLst/>
          </c:spPr>
          <c:invertIfNegative val="0"/>
          <c:trendline>
            <c:name>NJ median $76,475</c:name>
            <c:spPr>
              <a:ln w="19050" cap="rnd">
                <a:solidFill>
                  <a:schemeClr val="accent3"/>
                </a:solidFill>
                <a:prstDash val="sysDot"/>
              </a:ln>
              <a:effectLst/>
            </c:spPr>
            <c:trendlineType val="linear"/>
            <c:dispRSqr val="0"/>
            <c:dispEq val="0"/>
          </c:trendline>
          <c:cat>
            <c:strRef>
              <c:f>Sheet1!$A$2:$A$22</c:f>
              <c:strCache>
                <c:ptCount val="21"/>
                <c:pt idx="0">
                  <c:v>Cumberland</c:v>
                </c:pt>
                <c:pt idx="1">
                  <c:v>Atlantic</c:v>
                </c:pt>
                <c:pt idx="2">
                  <c:v>Essex</c:v>
                </c:pt>
                <c:pt idx="3">
                  <c:v>Salem</c:v>
                </c:pt>
                <c:pt idx="4">
                  <c:v>Cape May</c:v>
                </c:pt>
                <c:pt idx="5">
                  <c:v>Camden</c:v>
                </c:pt>
                <c:pt idx="6">
                  <c:v>Ocean</c:v>
                </c:pt>
                <c:pt idx="7">
                  <c:v>Passaic</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c:v>
                </c:pt>
                <c:pt idx="20">
                  <c:v>Morris</c:v>
                </c:pt>
              </c:strCache>
            </c:strRef>
          </c:cat>
          <c:val>
            <c:numRef>
              <c:f>Sheet1!$D$2:$D$22</c:f>
              <c:numCache>
                <c:formatCode>_("$"* #,##0_);_("$"* \(#,##0\);_("$"* "-"??_);_(@_)</c:formatCode>
                <c:ptCount val="21"/>
                <c:pt idx="0">
                  <c:v>85751</c:v>
                </c:pt>
                <c:pt idx="1">
                  <c:v>85751</c:v>
                </c:pt>
                <c:pt idx="2">
                  <c:v>85751</c:v>
                </c:pt>
                <c:pt idx="3">
                  <c:v>85751</c:v>
                </c:pt>
                <c:pt idx="4">
                  <c:v>85751</c:v>
                </c:pt>
                <c:pt idx="5">
                  <c:v>85751</c:v>
                </c:pt>
                <c:pt idx="6">
                  <c:v>85751</c:v>
                </c:pt>
                <c:pt idx="7">
                  <c:v>85751</c:v>
                </c:pt>
                <c:pt idx="8">
                  <c:v>85751</c:v>
                </c:pt>
                <c:pt idx="9">
                  <c:v>85751</c:v>
                </c:pt>
                <c:pt idx="10">
                  <c:v>85751</c:v>
                </c:pt>
                <c:pt idx="11">
                  <c:v>85751</c:v>
                </c:pt>
                <c:pt idx="12">
                  <c:v>85751</c:v>
                </c:pt>
                <c:pt idx="13">
                  <c:v>85751</c:v>
                </c:pt>
                <c:pt idx="14">
                  <c:v>85751</c:v>
                </c:pt>
                <c:pt idx="15">
                  <c:v>85751</c:v>
                </c:pt>
                <c:pt idx="16">
                  <c:v>85751</c:v>
                </c:pt>
                <c:pt idx="17">
                  <c:v>85751</c:v>
                </c:pt>
                <c:pt idx="18">
                  <c:v>85751</c:v>
                </c:pt>
                <c:pt idx="19">
                  <c:v>85751</c:v>
                </c:pt>
                <c:pt idx="20">
                  <c:v>85751</c:v>
                </c:pt>
              </c:numCache>
            </c:numRef>
          </c:val>
          <c:extLst>
            <c:ext xmlns:c16="http://schemas.microsoft.com/office/drawing/2014/chart" uri="{C3380CC4-5D6E-409C-BE32-E72D297353CC}">
              <c16:uniqueId val="{00000002-21A9-4ECC-B516-84D663BD2CFF}"/>
            </c:ext>
          </c:extLst>
        </c:ser>
        <c:ser>
          <c:idx val="3"/>
          <c:order val="3"/>
          <c:tx>
            <c:strRef>
              <c:f>Sheet1!$E$1</c:f>
              <c:strCache>
                <c:ptCount val="1"/>
                <c:pt idx="0">
                  <c:v>US Median $65,712</c:v>
                </c:pt>
              </c:strCache>
            </c:strRef>
          </c:tx>
          <c:spPr>
            <a:solidFill>
              <a:schemeClr val="bg1"/>
            </a:solidFill>
            <a:ln>
              <a:noFill/>
            </a:ln>
            <a:effectLst/>
          </c:spPr>
          <c:invertIfNegative val="0"/>
          <c:trendline>
            <c:name>US median $57,652</c:name>
            <c:spPr>
              <a:ln w="19050" cap="rnd">
                <a:solidFill>
                  <a:schemeClr val="accent4"/>
                </a:solidFill>
                <a:prstDash val="sysDot"/>
              </a:ln>
              <a:effectLst/>
            </c:spPr>
            <c:trendlineType val="linear"/>
            <c:dispRSqr val="0"/>
            <c:dispEq val="0"/>
          </c:trendline>
          <c:cat>
            <c:strRef>
              <c:f>Sheet1!$A$2:$A$22</c:f>
              <c:strCache>
                <c:ptCount val="21"/>
                <c:pt idx="0">
                  <c:v>Cumberland</c:v>
                </c:pt>
                <c:pt idx="1">
                  <c:v>Atlantic</c:v>
                </c:pt>
                <c:pt idx="2">
                  <c:v>Essex</c:v>
                </c:pt>
                <c:pt idx="3">
                  <c:v>Salem</c:v>
                </c:pt>
                <c:pt idx="4">
                  <c:v>Cape May</c:v>
                </c:pt>
                <c:pt idx="5">
                  <c:v>Camden</c:v>
                </c:pt>
                <c:pt idx="6">
                  <c:v>Ocean</c:v>
                </c:pt>
                <c:pt idx="7">
                  <c:v>Passaic</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c:v>
                </c:pt>
                <c:pt idx="20">
                  <c:v>Morris</c:v>
                </c:pt>
              </c:strCache>
            </c:strRef>
          </c:cat>
          <c:val>
            <c:numRef>
              <c:f>Sheet1!$E$2:$E$22</c:f>
              <c:numCache>
                <c:formatCode>_("$"* #,##0_);_("$"* \(#,##0\);_("$"* "-"??_);_(@_)</c:formatCode>
                <c:ptCount val="21"/>
                <c:pt idx="0">
                  <c:v>65712</c:v>
                </c:pt>
                <c:pt idx="1">
                  <c:v>65712</c:v>
                </c:pt>
                <c:pt idx="2">
                  <c:v>65712</c:v>
                </c:pt>
                <c:pt idx="3">
                  <c:v>65712</c:v>
                </c:pt>
                <c:pt idx="4">
                  <c:v>65712</c:v>
                </c:pt>
                <c:pt idx="5">
                  <c:v>65712</c:v>
                </c:pt>
                <c:pt idx="6">
                  <c:v>65712</c:v>
                </c:pt>
                <c:pt idx="7">
                  <c:v>65712</c:v>
                </c:pt>
                <c:pt idx="8">
                  <c:v>65712</c:v>
                </c:pt>
                <c:pt idx="9">
                  <c:v>65712</c:v>
                </c:pt>
                <c:pt idx="10">
                  <c:v>65712</c:v>
                </c:pt>
                <c:pt idx="11">
                  <c:v>65712</c:v>
                </c:pt>
                <c:pt idx="12">
                  <c:v>65712</c:v>
                </c:pt>
                <c:pt idx="13">
                  <c:v>65712</c:v>
                </c:pt>
                <c:pt idx="14">
                  <c:v>65712</c:v>
                </c:pt>
                <c:pt idx="15">
                  <c:v>65712</c:v>
                </c:pt>
                <c:pt idx="16">
                  <c:v>65712</c:v>
                </c:pt>
                <c:pt idx="17">
                  <c:v>65712</c:v>
                </c:pt>
                <c:pt idx="18">
                  <c:v>65712</c:v>
                </c:pt>
                <c:pt idx="19">
                  <c:v>65712</c:v>
                </c:pt>
                <c:pt idx="20">
                  <c:v>65712</c:v>
                </c:pt>
              </c:numCache>
            </c:numRef>
          </c:val>
          <c:extLst>
            <c:ext xmlns:c16="http://schemas.microsoft.com/office/drawing/2014/chart" uri="{C3380CC4-5D6E-409C-BE32-E72D297353CC}">
              <c16:uniqueId val="{00000005-21A9-4ECC-B516-84D663BD2CFF}"/>
            </c:ext>
          </c:extLst>
        </c:ser>
        <c:dLbls>
          <c:showLegendKey val="0"/>
          <c:showVal val="0"/>
          <c:showCatName val="0"/>
          <c:showSerName val="0"/>
          <c:showPercent val="0"/>
          <c:showBubbleSize val="0"/>
        </c:dLbls>
        <c:gapWidth val="182"/>
        <c:axId val="343888888"/>
        <c:axId val="343889280"/>
      </c:barChart>
      <c:catAx>
        <c:axId val="343888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889280"/>
        <c:crosses val="autoZero"/>
        <c:auto val="1"/>
        <c:lblAlgn val="ctr"/>
        <c:lblOffset val="100"/>
        <c:noMultiLvlLbl val="0"/>
      </c:catAx>
      <c:valAx>
        <c:axId val="343889280"/>
        <c:scaling>
          <c:orientation val="minMax"/>
        </c:scaling>
        <c:delete val="1"/>
        <c:axPos val="b"/>
        <c:numFmt formatCode="_(&quot;$&quot;* #,##0_);_(&quot;$&quot;* \(#,##0\);_(&quot;$&quot;* &quot;-&quot;??_);_(@_)" sourceLinked="1"/>
        <c:majorTickMark val="none"/>
        <c:minorTickMark val="none"/>
        <c:tickLblPos val="nextTo"/>
        <c:crossAx val="343888888"/>
        <c:crosses val="autoZero"/>
        <c:crossBetween val="between"/>
      </c:valAx>
      <c:spPr>
        <a:noFill/>
        <a:ln>
          <a:noFill/>
        </a:ln>
        <a:effectLst/>
      </c:spPr>
    </c:plotArea>
    <c:legend>
      <c:legendPos val="r"/>
      <c:legendEntry>
        <c:idx val="2"/>
        <c:delete val="1"/>
      </c:legendEntry>
      <c:legendEntry>
        <c:idx val="3"/>
        <c:delete val="1"/>
      </c:legendEntry>
      <c:legendEntry>
        <c:idx val="4"/>
        <c:delete val="1"/>
      </c:legendEntry>
      <c:legendEntry>
        <c:idx val="5"/>
        <c:delete val="1"/>
      </c:legendEntry>
      <c:layout>
        <c:manualLayout>
          <c:xMode val="edge"/>
          <c:yMode val="edge"/>
          <c:x val="0.35616262646924668"/>
          <c:y val="0.94150281214848131"/>
          <c:w val="0.39148876983071673"/>
          <c:h val="4.870243100076863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550147434885837"/>
          <c:y val="2.6270489383299792E-2"/>
          <c:w val="0.71204512353667171"/>
          <c:h val="0.97372951061670021"/>
        </c:manualLayout>
      </c:layout>
      <c:barChart>
        <c:barDir val="bar"/>
        <c:grouping val="clustered"/>
        <c:varyColors val="0"/>
        <c:ser>
          <c:idx val="0"/>
          <c:order val="0"/>
          <c:tx>
            <c:strRef>
              <c:f>Sheet1!$B$1</c:f>
              <c:strCache>
                <c:ptCount val="1"/>
                <c:pt idx="0">
                  <c:v>Median Household Income</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Sussex</c:v>
                </c:pt>
                <c:pt idx="1">
                  <c:v>Branchville </c:v>
                </c:pt>
                <c:pt idx="2">
                  <c:v>Andover borough</c:v>
                </c:pt>
                <c:pt idx="3">
                  <c:v>Franklin</c:v>
                </c:pt>
                <c:pt idx="4">
                  <c:v>Newton </c:v>
                </c:pt>
                <c:pt idx="5">
                  <c:v>Montague </c:v>
                </c:pt>
                <c:pt idx="6">
                  <c:v>Hamburg </c:v>
                </c:pt>
                <c:pt idx="7">
                  <c:v>Hampton</c:v>
                </c:pt>
                <c:pt idx="8">
                  <c:v>Sandyston</c:v>
                </c:pt>
                <c:pt idx="9">
                  <c:v>Frankford </c:v>
                </c:pt>
              </c:strCache>
            </c:strRef>
          </c:cat>
          <c:val>
            <c:numRef>
              <c:f>Sheet1!$B$2:$B$11</c:f>
              <c:numCache>
                <c:formatCode>_("$"* #,##0_);_("$"* \(#,##0\);_("$"* "-"??_);_(@_)</c:formatCode>
                <c:ptCount val="10"/>
                <c:pt idx="0">
                  <c:v>54196</c:v>
                </c:pt>
                <c:pt idx="1">
                  <c:v>64474</c:v>
                </c:pt>
                <c:pt idx="2">
                  <c:v>64653</c:v>
                </c:pt>
                <c:pt idx="3">
                  <c:v>65329</c:v>
                </c:pt>
                <c:pt idx="4">
                  <c:v>68365</c:v>
                </c:pt>
                <c:pt idx="5">
                  <c:v>76172</c:v>
                </c:pt>
                <c:pt idx="6">
                  <c:v>76650</c:v>
                </c:pt>
                <c:pt idx="7">
                  <c:v>78403</c:v>
                </c:pt>
                <c:pt idx="8">
                  <c:v>86515</c:v>
                </c:pt>
                <c:pt idx="9">
                  <c:v>87204</c:v>
                </c:pt>
              </c:numCache>
            </c:numRef>
          </c:val>
          <c:extLst>
            <c:ext xmlns:c16="http://schemas.microsoft.com/office/drawing/2014/chart" uri="{C3380CC4-5D6E-409C-BE32-E72D297353CC}">
              <c16:uniqueId val="{00000000-84DA-4FFD-9073-BA9317D5137F}"/>
            </c:ext>
          </c:extLst>
        </c:ser>
        <c:ser>
          <c:idx val="1"/>
          <c:order val="1"/>
          <c:tx>
            <c:strRef>
              <c:f>Sheet1!$C$1</c:f>
              <c:strCache>
                <c:ptCount val="1"/>
                <c:pt idx="0">
                  <c:v>Sussex County Median $94,520</c:v>
                </c:pt>
              </c:strCache>
            </c:strRef>
          </c:tx>
          <c:spPr>
            <a:solidFill>
              <a:schemeClr val="bg1"/>
            </a:solidFill>
            <a:ln>
              <a:noFill/>
            </a:ln>
            <a:effectLst/>
          </c:spPr>
          <c:invertIfNegative val="0"/>
          <c:trendline>
            <c:spPr>
              <a:ln w="19050" cap="rnd">
                <a:solidFill>
                  <a:schemeClr val="bg1">
                    <a:lumMod val="50000"/>
                  </a:schemeClr>
                </a:solidFill>
                <a:prstDash val="sysDot"/>
              </a:ln>
              <a:effectLst/>
            </c:spPr>
            <c:trendlineType val="linear"/>
            <c:dispRSqr val="0"/>
            <c:dispEq val="0"/>
          </c:trendline>
          <c:cat>
            <c:strRef>
              <c:f>Sheet1!$A$2:$A$11</c:f>
              <c:strCache>
                <c:ptCount val="10"/>
                <c:pt idx="0">
                  <c:v>Sussex</c:v>
                </c:pt>
                <c:pt idx="1">
                  <c:v>Branchville </c:v>
                </c:pt>
                <c:pt idx="2">
                  <c:v>Andover borough</c:v>
                </c:pt>
                <c:pt idx="3">
                  <c:v>Franklin</c:v>
                </c:pt>
                <c:pt idx="4">
                  <c:v>Newton </c:v>
                </c:pt>
                <c:pt idx="5">
                  <c:v>Montague </c:v>
                </c:pt>
                <c:pt idx="6">
                  <c:v>Hamburg </c:v>
                </c:pt>
                <c:pt idx="7">
                  <c:v>Hampton</c:v>
                </c:pt>
                <c:pt idx="8">
                  <c:v>Sandyston</c:v>
                </c:pt>
                <c:pt idx="9">
                  <c:v>Frankford </c:v>
                </c:pt>
              </c:strCache>
            </c:strRef>
          </c:cat>
          <c:val>
            <c:numRef>
              <c:f>Sheet1!$C$2:$C$11</c:f>
              <c:numCache>
                <c:formatCode>"$"#,##0</c:formatCode>
                <c:ptCount val="10"/>
                <c:pt idx="0">
                  <c:v>94520</c:v>
                </c:pt>
                <c:pt idx="1">
                  <c:v>94520</c:v>
                </c:pt>
                <c:pt idx="2">
                  <c:v>94520</c:v>
                </c:pt>
                <c:pt idx="3">
                  <c:v>94520</c:v>
                </c:pt>
                <c:pt idx="4">
                  <c:v>94520</c:v>
                </c:pt>
                <c:pt idx="5">
                  <c:v>94520</c:v>
                </c:pt>
                <c:pt idx="6">
                  <c:v>94520</c:v>
                </c:pt>
                <c:pt idx="7">
                  <c:v>94520</c:v>
                </c:pt>
                <c:pt idx="8">
                  <c:v>94520</c:v>
                </c:pt>
                <c:pt idx="9">
                  <c:v>94520</c:v>
                </c:pt>
              </c:numCache>
            </c:numRef>
          </c:val>
          <c:extLst>
            <c:ext xmlns:c16="http://schemas.microsoft.com/office/drawing/2014/chart" uri="{C3380CC4-5D6E-409C-BE32-E72D297353CC}">
              <c16:uniqueId val="{00000001-84DA-4FFD-9073-BA9317D5137F}"/>
            </c:ext>
          </c:extLst>
        </c:ser>
        <c:dLbls>
          <c:showLegendKey val="0"/>
          <c:showVal val="0"/>
          <c:showCatName val="0"/>
          <c:showSerName val="0"/>
          <c:showPercent val="0"/>
          <c:showBubbleSize val="0"/>
        </c:dLbls>
        <c:gapWidth val="182"/>
        <c:axId val="339416880"/>
        <c:axId val="339417272"/>
      </c:barChart>
      <c:catAx>
        <c:axId val="33941688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7272"/>
        <c:crosses val="autoZero"/>
        <c:auto val="1"/>
        <c:lblAlgn val="ctr"/>
        <c:lblOffset val="100"/>
        <c:noMultiLvlLbl val="0"/>
      </c:catAx>
      <c:valAx>
        <c:axId val="339417272"/>
        <c:scaling>
          <c:orientation val="minMax"/>
        </c:scaling>
        <c:delete val="1"/>
        <c:axPos val="b"/>
        <c:numFmt formatCode="_(&quot;$&quot;* #,##0_);_(&quot;$&quot;* \(#,##0\);_(&quot;$&quot;* &quot;-&quot;??_);_(@_)" sourceLinked="1"/>
        <c:majorTickMark val="none"/>
        <c:minorTickMark val="none"/>
        <c:tickLblPos val="nextTo"/>
        <c:crossAx val="339416880"/>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0.65839521598775497"/>
          <c:y val="0.9608046931091585"/>
          <c:w val="0.20780494967340754"/>
          <c:h val="3.845740137659620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248010217905997"/>
          <c:y val="2.7520053204650688E-2"/>
          <c:w val="0.781724346127043"/>
          <c:h val="0.82827604251509424"/>
        </c:manualLayout>
      </c:layout>
      <c:barChart>
        <c:barDir val="bar"/>
        <c:grouping val="clustered"/>
        <c:varyColors val="0"/>
        <c:ser>
          <c:idx val="0"/>
          <c:order val="0"/>
          <c:tx>
            <c:strRef>
              <c:f>Sheet1!$B$1</c:f>
              <c:strCache>
                <c:ptCount val="1"/>
                <c:pt idx="0">
                  <c:v>Poverty Rate</c:v>
                </c:pt>
              </c:strCache>
            </c:strRef>
          </c:tx>
          <c:spPr>
            <a:solidFill>
              <a:srgbClr val="C00000"/>
            </a:solidFill>
            <a:ln>
              <a:noFill/>
            </a:ln>
            <a:effectLst/>
          </c:spPr>
          <c:invertIfNegative val="0"/>
          <c:dPt>
            <c:idx val="1"/>
            <c:invertIfNegative val="0"/>
            <c:bubble3D val="0"/>
            <c:spPr>
              <a:solidFill>
                <a:srgbClr val="C00000"/>
              </a:solidFill>
              <a:ln>
                <a:noFill/>
              </a:ln>
              <a:effectLst/>
            </c:spPr>
            <c:extLst>
              <c:ext xmlns:c16="http://schemas.microsoft.com/office/drawing/2014/chart" uri="{C3380CC4-5D6E-409C-BE32-E72D297353CC}">
                <c16:uniqueId val="{00000006-5682-4133-8C70-8A9BBC2F0F3E}"/>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Bergen</c:v>
                </c:pt>
                <c:pt idx="3">
                  <c:v>Monmouth</c:v>
                </c:pt>
                <c:pt idx="4">
                  <c:v>Morris</c:v>
                </c:pt>
                <c:pt idx="5">
                  <c:v>Burlington</c:v>
                </c:pt>
                <c:pt idx="6">
                  <c:v>Sussex </c:v>
                </c:pt>
                <c:pt idx="7">
                  <c:v>Gloucester</c:v>
                </c:pt>
                <c:pt idx="8">
                  <c:v>Warren</c:v>
                </c:pt>
                <c:pt idx="9">
                  <c:v>Middlesex</c:v>
                </c:pt>
                <c:pt idx="10">
                  <c:v>Union</c:v>
                </c:pt>
                <c:pt idx="11">
                  <c:v>Ocean</c:v>
                </c:pt>
                <c:pt idx="12">
                  <c:v>Mercer</c:v>
                </c:pt>
                <c:pt idx="13">
                  <c:v>Cape May </c:v>
                </c:pt>
                <c:pt idx="14">
                  <c:v>Camden</c:v>
                </c:pt>
                <c:pt idx="15">
                  <c:v>Atlantic</c:v>
                </c:pt>
                <c:pt idx="16">
                  <c:v>Cumberland</c:v>
                </c:pt>
                <c:pt idx="17">
                  <c:v>Hudson</c:v>
                </c:pt>
                <c:pt idx="18">
                  <c:v>Essex</c:v>
                </c:pt>
                <c:pt idx="19">
                  <c:v>Passaic</c:v>
                </c:pt>
                <c:pt idx="20">
                  <c:v>Salem</c:v>
                </c:pt>
              </c:strCache>
            </c:strRef>
          </c:cat>
          <c:val>
            <c:numRef>
              <c:f>Sheet1!$B$2:$B$22</c:f>
              <c:numCache>
                <c:formatCode>0%</c:formatCode>
                <c:ptCount val="21"/>
                <c:pt idx="0">
                  <c:v>1.2999999999999999E-2</c:v>
                </c:pt>
                <c:pt idx="1">
                  <c:v>4.2000000000000003E-2</c:v>
                </c:pt>
                <c:pt idx="2">
                  <c:v>4.9000000000000002E-2</c:v>
                </c:pt>
                <c:pt idx="3">
                  <c:v>0.05</c:v>
                </c:pt>
                <c:pt idx="4">
                  <c:v>5.2999999999999999E-2</c:v>
                </c:pt>
                <c:pt idx="5">
                  <c:v>0.06</c:v>
                </c:pt>
                <c:pt idx="7">
                  <c:v>6.3E-2</c:v>
                </c:pt>
                <c:pt idx="8">
                  <c:v>7.0999999999999994E-2</c:v>
                </c:pt>
                <c:pt idx="9">
                  <c:v>8.6999999999999994E-2</c:v>
                </c:pt>
                <c:pt idx="10">
                  <c:v>9.2999999999999999E-2</c:v>
                </c:pt>
                <c:pt idx="11">
                  <c:v>9.9000000000000005E-2</c:v>
                </c:pt>
                <c:pt idx="12">
                  <c:v>0.111</c:v>
                </c:pt>
                <c:pt idx="13">
                  <c:v>0.11600000000000001</c:v>
                </c:pt>
                <c:pt idx="14">
                  <c:v>0.11899999999999999</c:v>
                </c:pt>
                <c:pt idx="15">
                  <c:v>0.13400000000000001</c:v>
                </c:pt>
                <c:pt idx="16">
                  <c:v>0.13400000000000001</c:v>
                </c:pt>
                <c:pt idx="17">
                  <c:v>0.151</c:v>
                </c:pt>
                <c:pt idx="18">
                  <c:v>0.161</c:v>
                </c:pt>
                <c:pt idx="19">
                  <c:v>0.16200000000000001</c:v>
                </c:pt>
                <c:pt idx="20">
                  <c:v>0.16900000000000001</c:v>
                </c:pt>
              </c:numCache>
            </c:numRef>
          </c:val>
          <c:extLst>
            <c:ext xmlns:c16="http://schemas.microsoft.com/office/drawing/2014/chart" uri="{C3380CC4-5D6E-409C-BE32-E72D297353CC}">
              <c16:uniqueId val="{00000000-5682-4133-8C70-8A9BBC2F0F3E}"/>
            </c:ext>
          </c:extLst>
        </c:ser>
        <c:ser>
          <c:idx val="1"/>
          <c:order val="1"/>
          <c:tx>
            <c:strRef>
              <c:f>Sheet1!$C$1</c:f>
              <c:strCache>
                <c:ptCount val="1"/>
                <c:pt idx="0">
                  <c:v>County</c:v>
                </c:pt>
              </c:strCache>
            </c:strRef>
          </c:tx>
          <c:spPr>
            <a:solidFill>
              <a:schemeClr val="bg1">
                <a:lumMod val="75000"/>
              </a:schemeClr>
            </a:solidFill>
            <a:ln w="19050">
              <a:noFill/>
              <a:prstDash val="sysDot"/>
            </a:ln>
            <a:effectLst/>
          </c:spPr>
          <c:invertIfNegative val="0"/>
          <c:dLbls>
            <c:dLbl>
              <c:idx val="20"/>
              <c:layout>
                <c:manualLayout>
                  <c:x val="1.3550188848345177E-2"/>
                  <c:y val="-3.6510747558566262E-17"/>
                </c:manualLayout>
              </c:layout>
              <c:numFmt formatCode="0%" sourceLinked="0"/>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1"/>
              <c:showPercent val="0"/>
              <c:showBubbleSize val="0"/>
              <c:extLst>
                <c:ext xmlns:c15="http://schemas.microsoft.com/office/drawing/2012/chart" uri="{CE6537A1-D6FC-4f65-9D91-7224C49458BB}">
                  <c15:layout>
                    <c:manualLayout>
                      <c:w val="4.0047478821244896E-2"/>
                      <c:h val="0.16573415519792556"/>
                    </c:manualLayout>
                  </c15:layout>
                </c:ext>
                <c:ext xmlns:c16="http://schemas.microsoft.com/office/drawing/2014/chart" uri="{C3380CC4-5D6E-409C-BE32-E72D297353CC}">
                  <c16:uniqueId val="{00000003-5682-4133-8C70-8A9BBC2F0F3E}"/>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Bergen</c:v>
                </c:pt>
                <c:pt idx="3">
                  <c:v>Monmouth</c:v>
                </c:pt>
                <c:pt idx="4">
                  <c:v>Morris</c:v>
                </c:pt>
                <c:pt idx="5">
                  <c:v>Burlington</c:v>
                </c:pt>
                <c:pt idx="6">
                  <c:v>Sussex </c:v>
                </c:pt>
                <c:pt idx="7">
                  <c:v>Gloucester</c:v>
                </c:pt>
                <c:pt idx="8">
                  <c:v>Warren</c:v>
                </c:pt>
                <c:pt idx="9">
                  <c:v>Middlesex</c:v>
                </c:pt>
                <c:pt idx="10">
                  <c:v>Union</c:v>
                </c:pt>
                <c:pt idx="11">
                  <c:v>Ocean</c:v>
                </c:pt>
                <c:pt idx="12">
                  <c:v>Mercer</c:v>
                </c:pt>
                <c:pt idx="13">
                  <c:v>Cape May </c:v>
                </c:pt>
                <c:pt idx="14">
                  <c:v>Camden</c:v>
                </c:pt>
                <c:pt idx="15">
                  <c:v>Atlantic</c:v>
                </c:pt>
                <c:pt idx="16">
                  <c:v>Cumberland</c:v>
                </c:pt>
                <c:pt idx="17">
                  <c:v>Hudson</c:v>
                </c:pt>
                <c:pt idx="18">
                  <c:v>Essex</c:v>
                </c:pt>
                <c:pt idx="19">
                  <c:v>Passaic</c:v>
                </c:pt>
                <c:pt idx="20">
                  <c:v>Salem</c:v>
                </c:pt>
              </c:strCache>
            </c:strRef>
          </c:cat>
          <c:val>
            <c:numRef>
              <c:f>Sheet1!$C$2:$C$22</c:f>
              <c:numCache>
                <c:formatCode>General</c:formatCode>
                <c:ptCount val="21"/>
                <c:pt idx="6" formatCode="0%">
                  <c:v>6.2E-2</c:v>
                </c:pt>
              </c:numCache>
            </c:numRef>
          </c:val>
          <c:extLst>
            <c:ext xmlns:c16="http://schemas.microsoft.com/office/drawing/2014/chart" uri="{C3380CC4-5D6E-409C-BE32-E72D297353CC}">
              <c16:uniqueId val="{00000001-5682-4133-8C70-8A9BBC2F0F3E}"/>
            </c:ext>
          </c:extLst>
        </c:ser>
        <c:ser>
          <c:idx val="2"/>
          <c:order val="2"/>
          <c:tx>
            <c:strRef>
              <c:f>Sheet1!$D$1</c:f>
              <c:strCache>
                <c:ptCount val="1"/>
                <c:pt idx="0">
                  <c:v>US 13.8%</c:v>
                </c:pt>
              </c:strCache>
            </c:strRef>
          </c:tx>
          <c:spPr>
            <a:solidFill>
              <a:schemeClr val="bg1"/>
            </a:solidFill>
            <a:ln w="19050">
              <a:noFill/>
              <a:prstDash val="sysDot"/>
            </a:ln>
            <a:effectLst/>
          </c:spPr>
          <c:invertIfNegative val="0"/>
          <c:trendline>
            <c:name>US 17%</c:name>
            <c:spPr>
              <a:ln w="19050" cap="rnd">
                <a:solidFill>
                  <a:schemeClr val="accent3"/>
                </a:solidFill>
                <a:prstDash val="sysDot"/>
              </a:ln>
              <a:effectLst/>
            </c:spPr>
            <c:trendlineType val="linear"/>
            <c:dispRSqr val="0"/>
            <c:dispEq val="0"/>
          </c:trendline>
          <c:cat>
            <c:strRef>
              <c:f>Sheet1!$A$2:$A$22</c:f>
              <c:strCache>
                <c:ptCount val="21"/>
                <c:pt idx="0">
                  <c:v>Hunterdon</c:v>
                </c:pt>
                <c:pt idx="1">
                  <c:v>Somerset</c:v>
                </c:pt>
                <c:pt idx="2">
                  <c:v>Bergen</c:v>
                </c:pt>
                <c:pt idx="3">
                  <c:v>Monmouth</c:v>
                </c:pt>
                <c:pt idx="4">
                  <c:v>Morris</c:v>
                </c:pt>
                <c:pt idx="5">
                  <c:v>Burlington</c:v>
                </c:pt>
                <c:pt idx="6">
                  <c:v>Sussex </c:v>
                </c:pt>
                <c:pt idx="7">
                  <c:v>Gloucester</c:v>
                </c:pt>
                <c:pt idx="8">
                  <c:v>Warren</c:v>
                </c:pt>
                <c:pt idx="9">
                  <c:v>Middlesex</c:v>
                </c:pt>
                <c:pt idx="10">
                  <c:v>Union</c:v>
                </c:pt>
                <c:pt idx="11">
                  <c:v>Ocean</c:v>
                </c:pt>
                <c:pt idx="12">
                  <c:v>Mercer</c:v>
                </c:pt>
                <c:pt idx="13">
                  <c:v>Cape May </c:v>
                </c:pt>
                <c:pt idx="14">
                  <c:v>Camden</c:v>
                </c:pt>
                <c:pt idx="15">
                  <c:v>Atlantic</c:v>
                </c:pt>
                <c:pt idx="16">
                  <c:v>Cumberland</c:v>
                </c:pt>
                <c:pt idx="17">
                  <c:v>Hudson</c:v>
                </c:pt>
                <c:pt idx="18">
                  <c:v>Essex</c:v>
                </c:pt>
                <c:pt idx="19">
                  <c:v>Passaic</c:v>
                </c:pt>
                <c:pt idx="20">
                  <c:v>Salem</c:v>
                </c:pt>
              </c:strCache>
            </c:strRef>
          </c:cat>
          <c:val>
            <c:numRef>
              <c:f>Sheet1!$D$2:$D$22</c:f>
              <c:numCache>
                <c:formatCode>0%</c:formatCode>
                <c:ptCount val="21"/>
                <c:pt idx="0">
                  <c:v>0.13800000000000001</c:v>
                </c:pt>
                <c:pt idx="1">
                  <c:v>0.13800000000000001</c:v>
                </c:pt>
                <c:pt idx="2">
                  <c:v>0.13800000000000001</c:v>
                </c:pt>
                <c:pt idx="3">
                  <c:v>0.13800000000000001</c:v>
                </c:pt>
                <c:pt idx="4">
                  <c:v>0.13800000000000001</c:v>
                </c:pt>
                <c:pt idx="5">
                  <c:v>0.13800000000000001</c:v>
                </c:pt>
                <c:pt idx="6">
                  <c:v>0.13800000000000001</c:v>
                </c:pt>
                <c:pt idx="7">
                  <c:v>0.13800000000000001</c:v>
                </c:pt>
                <c:pt idx="8">
                  <c:v>0.13800000000000001</c:v>
                </c:pt>
                <c:pt idx="9">
                  <c:v>0.13800000000000001</c:v>
                </c:pt>
                <c:pt idx="10">
                  <c:v>0.13800000000000001</c:v>
                </c:pt>
                <c:pt idx="11">
                  <c:v>0.13800000000000001</c:v>
                </c:pt>
                <c:pt idx="12">
                  <c:v>0.13800000000000001</c:v>
                </c:pt>
                <c:pt idx="13">
                  <c:v>0.13800000000000001</c:v>
                </c:pt>
                <c:pt idx="14">
                  <c:v>0.13800000000000001</c:v>
                </c:pt>
                <c:pt idx="15">
                  <c:v>0.13800000000000001</c:v>
                </c:pt>
                <c:pt idx="16">
                  <c:v>0.13800000000000001</c:v>
                </c:pt>
                <c:pt idx="17">
                  <c:v>0.13800000000000001</c:v>
                </c:pt>
                <c:pt idx="18">
                  <c:v>0.13800000000000001</c:v>
                </c:pt>
                <c:pt idx="19">
                  <c:v>0.13800000000000001</c:v>
                </c:pt>
                <c:pt idx="20">
                  <c:v>0.13800000000000001</c:v>
                </c:pt>
              </c:numCache>
            </c:numRef>
          </c:val>
          <c:extLst>
            <c:ext xmlns:c16="http://schemas.microsoft.com/office/drawing/2014/chart" uri="{C3380CC4-5D6E-409C-BE32-E72D297353CC}">
              <c16:uniqueId val="{00000002-5682-4133-8C70-8A9BBC2F0F3E}"/>
            </c:ext>
          </c:extLst>
        </c:ser>
        <c:ser>
          <c:idx val="3"/>
          <c:order val="3"/>
          <c:tx>
            <c:strRef>
              <c:f>Sheet1!$E$1</c:f>
              <c:strCache>
                <c:ptCount val="1"/>
                <c:pt idx="0">
                  <c:v>NJ 9.6%</c:v>
                </c:pt>
              </c:strCache>
            </c:strRef>
          </c:tx>
          <c:spPr>
            <a:solidFill>
              <a:schemeClr val="bg1"/>
            </a:solidFill>
            <a:ln>
              <a:noFill/>
            </a:ln>
            <a:effectLst/>
          </c:spPr>
          <c:invertIfNegative val="0"/>
          <c:trendline>
            <c:name>NJ 12%</c:name>
            <c:spPr>
              <a:ln w="19050" cap="rnd">
                <a:solidFill>
                  <a:schemeClr val="accent4"/>
                </a:solidFill>
                <a:prstDash val="sysDot"/>
              </a:ln>
              <a:effectLst/>
            </c:spPr>
            <c:trendlineType val="linear"/>
            <c:dispRSqr val="0"/>
            <c:dispEq val="0"/>
          </c:trendline>
          <c:cat>
            <c:strRef>
              <c:f>Sheet1!$A$2:$A$22</c:f>
              <c:strCache>
                <c:ptCount val="21"/>
                <c:pt idx="0">
                  <c:v>Hunterdon</c:v>
                </c:pt>
                <c:pt idx="1">
                  <c:v>Somerset</c:v>
                </c:pt>
                <c:pt idx="2">
                  <c:v>Bergen</c:v>
                </c:pt>
                <c:pt idx="3">
                  <c:v>Monmouth</c:v>
                </c:pt>
                <c:pt idx="4">
                  <c:v>Morris</c:v>
                </c:pt>
                <c:pt idx="5">
                  <c:v>Burlington</c:v>
                </c:pt>
                <c:pt idx="6">
                  <c:v>Sussex </c:v>
                </c:pt>
                <c:pt idx="7">
                  <c:v>Gloucester</c:v>
                </c:pt>
                <c:pt idx="8">
                  <c:v>Warren</c:v>
                </c:pt>
                <c:pt idx="9">
                  <c:v>Middlesex</c:v>
                </c:pt>
                <c:pt idx="10">
                  <c:v>Union</c:v>
                </c:pt>
                <c:pt idx="11">
                  <c:v>Ocean</c:v>
                </c:pt>
                <c:pt idx="12">
                  <c:v>Mercer</c:v>
                </c:pt>
                <c:pt idx="13">
                  <c:v>Cape May </c:v>
                </c:pt>
                <c:pt idx="14">
                  <c:v>Camden</c:v>
                </c:pt>
                <c:pt idx="15">
                  <c:v>Atlantic</c:v>
                </c:pt>
                <c:pt idx="16">
                  <c:v>Cumberland</c:v>
                </c:pt>
                <c:pt idx="17">
                  <c:v>Hudson</c:v>
                </c:pt>
                <c:pt idx="18">
                  <c:v>Essex</c:v>
                </c:pt>
                <c:pt idx="19">
                  <c:v>Passaic</c:v>
                </c:pt>
                <c:pt idx="20">
                  <c:v>Salem</c:v>
                </c:pt>
              </c:strCache>
            </c:strRef>
          </c:cat>
          <c:val>
            <c:numRef>
              <c:f>Sheet1!$E$2:$E$22</c:f>
              <c:numCache>
                <c:formatCode>0%</c:formatCode>
                <c:ptCount val="21"/>
                <c:pt idx="0">
                  <c:v>9.6000000000000002E-2</c:v>
                </c:pt>
                <c:pt idx="1">
                  <c:v>9.6000000000000002E-2</c:v>
                </c:pt>
                <c:pt idx="2">
                  <c:v>9.6000000000000002E-2</c:v>
                </c:pt>
                <c:pt idx="3">
                  <c:v>9.6000000000000002E-2</c:v>
                </c:pt>
                <c:pt idx="4">
                  <c:v>9.6000000000000002E-2</c:v>
                </c:pt>
                <c:pt idx="5">
                  <c:v>9.6000000000000002E-2</c:v>
                </c:pt>
                <c:pt idx="6">
                  <c:v>9.6000000000000002E-2</c:v>
                </c:pt>
                <c:pt idx="7">
                  <c:v>9.6000000000000002E-2</c:v>
                </c:pt>
                <c:pt idx="8">
                  <c:v>9.6000000000000002E-2</c:v>
                </c:pt>
                <c:pt idx="9">
                  <c:v>9.6000000000000002E-2</c:v>
                </c:pt>
                <c:pt idx="10">
                  <c:v>9.6000000000000002E-2</c:v>
                </c:pt>
                <c:pt idx="11">
                  <c:v>9.6000000000000002E-2</c:v>
                </c:pt>
                <c:pt idx="12">
                  <c:v>9.6000000000000002E-2</c:v>
                </c:pt>
                <c:pt idx="13">
                  <c:v>9.6000000000000002E-2</c:v>
                </c:pt>
                <c:pt idx="14">
                  <c:v>9.6000000000000002E-2</c:v>
                </c:pt>
                <c:pt idx="15">
                  <c:v>9.6000000000000002E-2</c:v>
                </c:pt>
                <c:pt idx="16">
                  <c:v>9.6000000000000002E-2</c:v>
                </c:pt>
                <c:pt idx="17">
                  <c:v>9.6000000000000002E-2</c:v>
                </c:pt>
                <c:pt idx="18">
                  <c:v>9.6000000000000002E-2</c:v>
                </c:pt>
                <c:pt idx="19">
                  <c:v>9.6000000000000002E-2</c:v>
                </c:pt>
                <c:pt idx="20">
                  <c:v>9.6000000000000002E-2</c:v>
                </c:pt>
              </c:numCache>
            </c:numRef>
          </c:val>
          <c:extLst>
            <c:ext xmlns:c16="http://schemas.microsoft.com/office/drawing/2014/chart" uri="{C3380CC4-5D6E-409C-BE32-E72D297353CC}">
              <c16:uniqueId val="{00000002-18E6-47BB-A8A4-0F79A6BE2F30}"/>
            </c:ext>
          </c:extLst>
        </c:ser>
        <c:dLbls>
          <c:showLegendKey val="0"/>
          <c:showVal val="0"/>
          <c:showCatName val="0"/>
          <c:showSerName val="0"/>
          <c:showPercent val="0"/>
          <c:showBubbleSize val="0"/>
        </c:dLbls>
        <c:gapWidth val="219"/>
        <c:axId val="342808224"/>
        <c:axId val="342808616"/>
      </c:barChart>
      <c:catAx>
        <c:axId val="342808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8616"/>
        <c:crosses val="autoZero"/>
        <c:auto val="1"/>
        <c:lblAlgn val="ctr"/>
        <c:lblOffset val="100"/>
        <c:noMultiLvlLbl val="0"/>
      </c:catAx>
      <c:valAx>
        <c:axId val="342808616"/>
        <c:scaling>
          <c:orientation val="minMax"/>
          <c:max val="0.25"/>
          <c:min val="0"/>
        </c:scaling>
        <c:delete val="1"/>
        <c:axPos val="b"/>
        <c:numFmt formatCode="0%" sourceLinked="1"/>
        <c:majorTickMark val="out"/>
        <c:minorTickMark val="none"/>
        <c:tickLblPos val="nextTo"/>
        <c:crossAx val="342808224"/>
        <c:crosses val="autoZero"/>
        <c:crossBetween val="between"/>
      </c:valAx>
      <c:spPr>
        <a:noFill/>
        <a:ln>
          <a:noFill/>
        </a:ln>
        <a:effectLst/>
      </c:spPr>
    </c:plotArea>
    <c:legend>
      <c:legendPos val="r"/>
      <c:legendEntry>
        <c:idx val="2"/>
        <c:delete val="1"/>
      </c:legendEntry>
      <c:legendEntry>
        <c:idx val="3"/>
        <c:delete val="1"/>
      </c:legendEntry>
      <c:legendEntry>
        <c:idx val="4"/>
        <c:delete val="1"/>
      </c:legendEntry>
      <c:legendEntry>
        <c:idx val="5"/>
        <c:delete val="1"/>
      </c:legendEntry>
      <c:layout>
        <c:manualLayout>
          <c:xMode val="edge"/>
          <c:yMode val="edge"/>
          <c:x val="0.28757800005666562"/>
          <c:y val="0.80010682823564527"/>
          <c:w val="0.36442046810874962"/>
          <c:h val="0.10374747908619569"/>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948051948051948E-2"/>
          <c:y val="9.8802418502149672E-2"/>
          <c:w val="0.98051958782929916"/>
          <c:h val="0.70175107307064766"/>
        </c:manualLayout>
      </c:layout>
      <c:lineChart>
        <c:grouping val="standard"/>
        <c:varyColors val="0"/>
        <c:ser>
          <c:idx val="0"/>
          <c:order val="0"/>
          <c:tx>
            <c:strRef>
              <c:f>Sheet1!$B$1</c:f>
              <c:strCache>
                <c:ptCount val="1"/>
                <c:pt idx="0">
                  <c:v>Poverty Rate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c:formatCode>
                <c:ptCount val="5"/>
                <c:pt idx="0">
                  <c:v>5.3999999999999999E-2</c:v>
                </c:pt>
                <c:pt idx="1">
                  <c:v>6.5000000000000002E-2</c:v>
                </c:pt>
                <c:pt idx="2">
                  <c:v>5.6000000000000001E-2</c:v>
                </c:pt>
                <c:pt idx="3">
                  <c:v>5.8000000000000003E-2</c:v>
                </c:pt>
                <c:pt idx="4">
                  <c:v>6.2E-2</c:v>
                </c:pt>
              </c:numCache>
            </c:numRef>
          </c:val>
          <c:smooth val="0"/>
          <c:extLst>
            <c:ext xmlns:c16="http://schemas.microsoft.com/office/drawing/2014/chart" uri="{C3380CC4-5D6E-409C-BE32-E72D297353CC}">
              <c16:uniqueId val="{00000000-9686-42E0-BC70-10DB069A9596}"/>
            </c:ext>
          </c:extLst>
        </c:ser>
        <c:dLbls>
          <c:showLegendKey val="0"/>
          <c:showVal val="0"/>
          <c:showCatName val="0"/>
          <c:showSerName val="0"/>
          <c:showPercent val="0"/>
          <c:showBubbleSize val="0"/>
        </c:dLbls>
        <c:marker val="1"/>
        <c:smooth val="0"/>
        <c:axId val="342809400"/>
        <c:axId val="342809792"/>
      </c:lineChart>
      <c:catAx>
        <c:axId val="342809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2809792"/>
        <c:crosses val="autoZero"/>
        <c:auto val="1"/>
        <c:lblAlgn val="ctr"/>
        <c:lblOffset val="100"/>
        <c:noMultiLvlLbl val="0"/>
      </c:catAx>
      <c:valAx>
        <c:axId val="342809792"/>
        <c:scaling>
          <c:orientation val="minMax"/>
          <c:max val="1"/>
          <c:min val="0"/>
        </c:scaling>
        <c:delete val="1"/>
        <c:axPos val="l"/>
        <c:numFmt formatCode="0%" sourceLinked="1"/>
        <c:majorTickMark val="out"/>
        <c:minorTickMark val="none"/>
        <c:tickLblPos val="nextTo"/>
        <c:crossAx val="34280940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445136954293489"/>
          <c:y val="1.6524894615445797E-2"/>
          <c:w val="0.84443376207209986"/>
          <c:h val="0.91346647193294384"/>
        </c:manualLayout>
      </c:layout>
      <c:barChart>
        <c:barDir val="bar"/>
        <c:grouping val="clustered"/>
        <c:varyColors val="0"/>
        <c:ser>
          <c:idx val="0"/>
          <c:order val="0"/>
          <c:tx>
            <c:strRef>
              <c:f>Sheet1!$B$1</c:f>
              <c:strCache>
                <c:ptCount val="1"/>
                <c:pt idx="0">
                  <c:v>Poverty Rate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Sussex </c:v>
                </c:pt>
                <c:pt idx="1">
                  <c:v>Stillwater </c:v>
                </c:pt>
                <c:pt idx="2">
                  <c:v>Newton </c:v>
                </c:pt>
                <c:pt idx="3">
                  <c:v>Hamburg </c:v>
                </c:pt>
                <c:pt idx="4">
                  <c:v>Fredon </c:v>
                </c:pt>
                <c:pt idx="5">
                  <c:v>Franklin </c:v>
                </c:pt>
                <c:pt idx="6">
                  <c:v>Frankford</c:v>
                </c:pt>
                <c:pt idx="7">
                  <c:v>Lafayette </c:v>
                </c:pt>
                <c:pt idx="8">
                  <c:v>Hampton </c:v>
                </c:pt>
                <c:pt idx="9">
                  <c:v>Ogdensburg </c:v>
                </c:pt>
              </c:strCache>
            </c:strRef>
          </c:cat>
          <c:val>
            <c:numRef>
              <c:f>Sheet1!$B$2:$B$11</c:f>
              <c:numCache>
                <c:formatCode>0%</c:formatCode>
                <c:ptCount val="10"/>
                <c:pt idx="0">
                  <c:v>0.27500000000000002</c:v>
                </c:pt>
                <c:pt idx="1">
                  <c:v>0.217</c:v>
                </c:pt>
                <c:pt idx="2">
                  <c:v>0.186</c:v>
                </c:pt>
                <c:pt idx="3">
                  <c:v>0.16</c:v>
                </c:pt>
                <c:pt idx="4">
                  <c:v>0.11799999999999999</c:v>
                </c:pt>
                <c:pt idx="5">
                  <c:v>0.106</c:v>
                </c:pt>
                <c:pt idx="6">
                  <c:v>0.10100000000000001</c:v>
                </c:pt>
                <c:pt idx="7">
                  <c:v>8.1000000000000003E-2</c:v>
                </c:pt>
                <c:pt idx="8">
                  <c:v>7.5999999999999998E-2</c:v>
                </c:pt>
                <c:pt idx="9">
                  <c:v>7.4999999999999997E-2</c:v>
                </c:pt>
              </c:numCache>
            </c:numRef>
          </c:val>
          <c:extLst>
            <c:ext xmlns:c16="http://schemas.microsoft.com/office/drawing/2014/chart" uri="{C3380CC4-5D6E-409C-BE32-E72D297353CC}">
              <c16:uniqueId val="{00000000-9387-42DF-8A2C-FECD6E8874E8}"/>
            </c:ext>
          </c:extLst>
        </c:ser>
        <c:ser>
          <c:idx val="1"/>
          <c:order val="1"/>
          <c:tx>
            <c:strRef>
              <c:f>Sheet1!$C$1</c:f>
              <c:strCache>
                <c:ptCount val="1"/>
                <c:pt idx="0">
                  <c:v>Sussex avg. 5.9%</c:v>
                </c:pt>
              </c:strCache>
            </c:strRef>
          </c:tx>
          <c:spPr>
            <a:noFill/>
            <a:ln>
              <a:noFill/>
            </a:ln>
            <a:effectLst/>
          </c:spPr>
          <c:invertIfNegative val="0"/>
          <c:trendline>
            <c:spPr>
              <a:ln w="19050" cap="rnd">
                <a:solidFill>
                  <a:schemeClr val="bg1">
                    <a:lumMod val="50000"/>
                  </a:schemeClr>
                </a:solidFill>
                <a:prstDash val="sysDot"/>
              </a:ln>
              <a:effectLst/>
            </c:spPr>
            <c:trendlineType val="linear"/>
            <c:dispRSqr val="0"/>
            <c:dispEq val="0"/>
          </c:trendline>
          <c:cat>
            <c:strRef>
              <c:f>Sheet1!$A$2:$A$11</c:f>
              <c:strCache>
                <c:ptCount val="10"/>
                <c:pt idx="0">
                  <c:v>Sussex </c:v>
                </c:pt>
                <c:pt idx="1">
                  <c:v>Stillwater </c:v>
                </c:pt>
                <c:pt idx="2">
                  <c:v>Newton </c:v>
                </c:pt>
                <c:pt idx="3">
                  <c:v>Hamburg </c:v>
                </c:pt>
                <c:pt idx="4">
                  <c:v>Fredon </c:v>
                </c:pt>
                <c:pt idx="5">
                  <c:v>Franklin </c:v>
                </c:pt>
                <c:pt idx="6">
                  <c:v>Frankford</c:v>
                </c:pt>
                <c:pt idx="7">
                  <c:v>Lafayette </c:v>
                </c:pt>
                <c:pt idx="8">
                  <c:v>Hampton </c:v>
                </c:pt>
                <c:pt idx="9">
                  <c:v>Ogdensburg </c:v>
                </c:pt>
              </c:strCache>
            </c:strRef>
          </c:cat>
          <c:val>
            <c:numRef>
              <c:f>Sheet1!$C$2:$C$11</c:f>
              <c:numCache>
                <c:formatCode>0%</c:formatCode>
                <c:ptCount val="10"/>
                <c:pt idx="0">
                  <c:v>5.8999999999999997E-2</c:v>
                </c:pt>
                <c:pt idx="1">
                  <c:v>5.8999999999999997E-2</c:v>
                </c:pt>
                <c:pt idx="2">
                  <c:v>5.8999999999999997E-2</c:v>
                </c:pt>
                <c:pt idx="3">
                  <c:v>5.8999999999999997E-2</c:v>
                </c:pt>
                <c:pt idx="4">
                  <c:v>5.8999999999999997E-2</c:v>
                </c:pt>
                <c:pt idx="5">
                  <c:v>5.8999999999999997E-2</c:v>
                </c:pt>
                <c:pt idx="6">
                  <c:v>5.8999999999999997E-2</c:v>
                </c:pt>
                <c:pt idx="7">
                  <c:v>5.8999999999999997E-2</c:v>
                </c:pt>
                <c:pt idx="8">
                  <c:v>5.8999999999999997E-2</c:v>
                </c:pt>
                <c:pt idx="9">
                  <c:v>5.8999999999999997E-2</c:v>
                </c:pt>
              </c:numCache>
            </c:numRef>
          </c:val>
          <c:extLst>
            <c:ext xmlns:c16="http://schemas.microsoft.com/office/drawing/2014/chart" uri="{C3380CC4-5D6E-409C-BE32-E72D297353CC}">
              <c16:uniqueId val="{00000000-E7BE-4383-8DC8-A14CF706F22E}"/>
            </c:ext>
          </c:extLst>
        </c:ser>
        <c:dLbls>
          <c:showLegendKey val="0"/>
          <c:showVal val="0"/>
          <c:showCatName val="0"/>
          <c:showSerName val="0"/>
          <c:showPercent val="0"/>
          <c:showBubbleSize val="0"/>
        </c:dLbls>
        <c:gapWidth val="182"/>
        <c:axId val="343056520"/>
        <c:axId val="343056912"/>
      </c:barChart>
      <c:catAx>
        <c:axId val="343056520"/>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056912"/>
        <c:crosses val="autoZero"/>
        <c:auto val="1"/>
        <c:lblAlgn val="ctr"/>
        <c:lblOffset val="100"/>
        <c:noMultiLvlLbl val="0"/>
      </c:catAx>
      <c:valAx>
        <c:axId val="343056912"/>
        <c:scaling>
          <c:orientation val="minMax"/>
          <c:max val="0.8"/>
        </c:scaling>
        <c:delete val="1"/>
        <c:axPos val="b"/>
        <c:numFmt formatCode="0%" sourceLinked="1"/>
        <c:majorTickMark val="out"/>
        <c:minorTickMark val="none"/>
        <c:tickLblPos val="nextTo"/>
        <c:crossAx val="343056520"/>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9.6262441881944147E-2"/>
          <c:y val="0.92248508709138632"/>
          <c:w val="0.13415357179153947"/>
          <c:h val="4.06639226914817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Severe Housing Cost Burden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Warren</c:v>
                </c:pt>
                <c:pt idx="3">
                  <c:v>Burlington</c:v>
                </c:pt>
                <c:pt idx="4">
                  <c:v>Morris</c:v>
                </c:pt>
                <c:pt idx="5">
                  <c:v>Gloucester</c:v>
                </c:pt>
                <c:pt idx="6">
                  <c:v>Somerset</c:v>
                </c:pt>
                <c:pt idx="7">
                  <c:v>Salem</c:v>
                </c:pt>
                <c:pt idx="8">
                  <c:v>Middlesex</c:v>
                </c:pt>
                <c:pt idx="9">
                  <c:v>Mercer</c:v>
                </c:pt>
                <c:pt idx="10">
                  <c:v>Ocean</c:v>
                </c:pt>
                <c:pt idx="11">
                  <c:v>Camden</c:v>
                </c:pt>
                <c:pt idx="12">
                  <c:v>Monmouth</c:v>
                </c:pt>
                <c:pt idx="13">
                  <c:v>Cape May</c:v>
                </c:pt>
                <c:pt idx="14">
                  <c:v>Bergen</c:v>
                </c:pt>
                <c:pt idx="15">
                  <c:v>Union</c:v>
                </c:pt>
                <c:pt idx="16">
                  <c:v>Atlantic</c:v>
                </c:pt>
                <c:pt idx="17">
                  <c:v>Hudson</c:v>
                </c:pt>
                <c:pt idx="18">
                  <c:v>Cumberland</c:v>
                </c:pt>
                <c:pt idx="19">
                  <c:v>Passaic</c:v>
                </c:pt>
                <c:pt idx="20">
                  <c:v>Essex</c:v>
                </c:pt>
              </c:strCache>
            </c:strRef>
          </c:cat>
          <c:val>
            <c:numRef>
              <c:f>Sheet1!$B$2:$B$22</c:f>
              <c:numCache>
                <c:formatCode>General</c:formatCode>
                <c:ptCount val="21"/>
                <c:pt idx="0" formatCode="0%">
                  <c:v>0.12182642487000001</c:v>
                </c:pt>
                <c:pt idx="2" formatCode="0%">
                  <c:v>0.13324427291999999</c:v>
                </c:pt>
                <c:pt idx="3" formatCode="0%">
                  <c:v>0.13498832524000001</c:v>
                </c:pt>
                <c:pt idx="4" formatCode="0%">
                  <c:v>0.13702354290999999</c:v>
                </c:pt>
                <c:pt idx="5" formatCode="0%">
                  <c:v>0.13825049855999999</c:v>
                </c:pt>
                <c:pt idx="6" formatCode="0%">
                  <c:v>0.14638657342</c:v>
                </c:pt>
                <c:pt idx="7" formatCode="0%">
                  <c:v>0.16169886146000001</c:v>
                </c:pt>
                <c:pt idx="8" formatCode="0%">
                  <c:v>0.16297946497999999</c:v>
                </c:pt>
                <c:pt idx="9" formatCode="0%">
                  <c:v>0.16881366086999999</c:v>
                </c:pt>
                <c:pt idx="10" formatCode="0%">
                  <c:v>0.17273906539</c:v>
                </c:pt>
                <c:pt idx="11" formatCode="0%">
                  <c:v>0.17577162096000001</c:v>
                </c:pt>
                <c:pt idx="12" formatCode="0%">
                  <c:v>0.17687299102000001</c:v>
                </c:pt>
                <c:pt idx="13" formatCode="0%">
                  <c:v>0.18500990251999999</c:v>
                </c:pt>
                <c:pt idx="14" formatCode="0%">
                  <c:v>0.18584412023999999</c:v>
                </c:pt>
                <c:pt idx="15" formatCode="0%">
                  <c:v>0.19205607979</c:v>
                </c:pt>
                <c:pt idx="16" formatCode="0%">
                  <c:v>0.19982838581000001</c:v>
                </c:pt>
                <c:pt idx="17" formatCode="0%">
                  <c:v>0.20696750616000001</c:v>
                </c:pt>
                <c:pt idx="18" formatCode="0%">
                  <c:v>0.20788240995000001</c:v>
                </c:pt>
                <c:pt idx="19" formatCode="0%">
                  <c:v>0.24085757426000001</c:v>
                </c:pt>
                <c:pt idx="20" formatCode="0%">
                  <c:v>0.24710859049</c:v>
                </c:pt>
              </c:numCache>
            </c:numRef>
          </c:val>
          <c:extLst>
            <c:ext xmlns:c16="http://schemas.microsoft.com/office/drawing/2014/chart" uri="{C3380CC4-5D6E-409C-BE32-E72D297353CC}">
              <c16:uniqueId val="{00000000-12E6-4172-A066-5D780C1D65D2}"/>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20"/>
            <c:invertIfNegative val="0"/>
            <c:bubble3D val="0"/>
            <c:spPr>
              <a:solidFill>
                <a:schemeClr val="bg1">
                  <a:lumMod val="75000"/>
                </a:schemeClr>
              </a:solidFill>
              <a:ln>
                <a:noFill/>
              </a:ln>
              <a:effectLst/>
            </c:spPr>
            <c:extLst>
              <c:ext xmlns:c16="http://schemas.microsoft.com/office/drawing/2014/chart" uri="{C3380CC4-5D6E-409C-BE32-E72D297353CC}">
                <c16:uniqueId val="{00000004-12E6-4172-A066-5D780C1D65D2}"/>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Warren</c:v>
                </c:pt>
                <c:pt idx="3">
                  <c:v>Burlington</c:v>
                </c:pt>
                <c:pt idx="4">
                  <c:v>Morris</c:v>
                </c:pt>
                <c:pt idx="5">
                  <c:v>Gloucester</c:v>
                </c:pt>
                <c:pt idx="6">
                  <c:v>Somerset</c:v>
                </c:pt>
                <c:pt idx="7">
                  <c:v>Salem</c:v>
                </c:pt>
                <c:pt idx="8">
                  <c:v>Middlesex</c:v>
                </c:pt>
                <c:pt idx="9">
                  <c:v>Mercer</c:v>
                </c:pt>
                <c:pt idx="10">
                  <c:v>Ocean</c:v>
                </c:pt>
                <c:pt idx="11">
                  <c:v>Camden</c:v>
                </c:pt>
                <c:pt idx="12">
                  <c:v>Monmouth</c:v>
                </c:pt>
                <c:pt idx="13">
                  <c:v>Cape May</c:v>
                </c:pt>
                <c:pt idx="14">
                  <c:v>Bergen</c:v>
                </c:pt>
                <c:pt idx="15">
                  <c:v>Union</c:v>
                </c:pt>
                <c:pt idx="16">
                  <c:v>Atlantic</c:v>
                </c:pt>
                <c:pt idx="17">
                  <c:v>Hudson</c:v>
                </c:pt>
                <c:pt idx="18">
                  <c:v>Cumberland</c:v>
                </c:pt>
                <c:pt idx="19">
                  <c:v>Passaic</c:v>
                </c:pt>
                <c:pt idx="20">
                  <c:v>Essex</c:v>
                </c:pt>
              </c:strCache>
            </c:strRef>
          </c:cat>
          <c:val>
            <c:numRef>
              <c:f>Sheet1!$C$2:$C$22</c:f>
              <c:numCache>
                <c:formatCode>General</c:formatCode>
                <c:ptCount val="21"/>
                <c:pt idx="1">
                  <c:v>0.13045224209</c:v>
                </c:pt>
              </c:numCache>
            </c:numRef>
          </c:val>
          <c:extLst>
            <c:ext xmlns:c16="http://schemas.microsoft.com/office/drawing/2014/chart" uri="{C3380CC4-5D6E-409C-BE32-E72D297353CC}">
              <c16:uniqueId val="{00000001-12E6-4172-A066-5D780C1D65D2}"/>
            </c:ext>
          </c:extLst>
        </c:ser>
        <c:ser>
          <c:idx val="2"/>
          <c:order val="2"/>
          <c:tx>
            <c:strRef>
              <c:f>Sheet1!$D$1</c:f>
              <c:strCache>
                <c:ptCount val="1"/>
                <c:pt idx="0">
                  <c:v>NJ Avg. 18%</c:v>
                </c:pt>
              </c:strCache>
            </c:strRef>
          </c:tx>
          <c:spPr>
            <a:solidFill>
              <a:schemeClr val="bg1"/>
            </a:solidFill>
            <a:ln>
              <a:noFill/>
            </a:ln>
            <a:effectLst/>
          </c:spPr>
          <c:invertIfNegative val="0"/>
          <c:trendline>
            <c:name>NJ avg 19%</c:name>
            <c:spPr>
              <a:ln w="19050" cap="rnd">
                <a:solidFill>
                  <a:schemeClr val="bg1">
                    <a:lumMod val="50000"/>
                  </a:schemeClr>
                </a:solidFill>
                <a:prstDash val="sysDot"/>
              </a:ln>
              <a:effectLst/>
            </c:spPr>
            <c:trendlineType val="linear"/>
            <c:dispRSqr val="0"/>
            <c:dispEq val="0"/>
          </c:trendline>
          <c:cat>
            <c:strRef>
              <c:f>Sheet1!$A$2:$A$22</c:f>
              <c:strCache>
                <c:ptCount val="21"/>
                <c:pt idx="0">
                  <c:v>Hunterdon</c:v>
                </c:pt>
                <c:pt idx="1">
                  <c:v>Sussex</c:v>
                </c:pt>
                <c:pt idx="2">
                  <c:v>Warren</c:v>
                </c:pt>
                <c:pt idx="3">
                  <c:v>Burlington</c:v>
                </c:pt>
                <c:pt idx="4">
                  <c:v>Morris</c:v>
                </c:pt>
                <c:pt idx="5">
                  <c:v>Gloucester</c:v>
                </c:pt>
                <c:pt idx="6">
                  <c:v>Somerset</c:v>
                </c:pt>
                <c:pt idx="7">
                  <c:v>Salem</c:v>
                </c:pt>
                <c:pt idx="8">
                  <c:v>Middlesex</c:v>
                </c:pt>
                <c:pt idx="9">
                  <c:v>Mercer</c:v>
                </c:pt>
                <c:pt idx="10">
                  <c:v>Ocean</c:v>
                </c:pt>
                <c:pt idx="11">
                  <c:v>Camden</c:v>
                </c:pt>
                <c:pt idx="12">
                  <c:v>Monmouth</c:v>
                </c:pt>
                <c:pt idx="13">
                  <c:v>Cape May</c:v>
                </c:pt>
                <c:pt idx="14">
                  <c:v>Bergen</c:v>
                </c:pt>
                <c:pt idx="15">
                  <c:v>Union</c:v>
                </c:pt>
                <c:pt idx="16">
                  <c:v>Atlantic</c:v>
                </c:pt>
                <c:pt idx="17">
                  <c:v>Hudson</c:v>
                </c:pt>
                <c:pt idx="18">
                  <c:v>Cumberland</c:v>
                </c:pt>
                <c:pt idx="19">
                  <c:v>Passaic</c:v>
                </c:pt>
                <c:pt idx="20">
                  <c:v>Essex</c:v>
                </c:pt>
              </c:strCache>
            </c:strRef>
          </c:cat>
          <c:val>
            <c:numRef>
              <c:f>Sheet1!$D$2:$D$22</c:f>
              <c:numCache>
                <c:formatCode>0%</c:formatCode>
                <c:ptCount val="21"/>
                <c:pt idx="0">
                  <c:v>0.18</c:v>
                </c:pt>
                <c:pt idx="1">
                  <c:v>0.18</c:v>
                </c:pt>
                <c:pt idx="2">
                  <c:v>0.18</c:v>
                </c:pt>
                <c:pt idx="3">
                  <c:v>0.18</c:v>
                </c:pt>
                <c:pt idx="4">
                  <c:v>0.18</c:v>
                </c:pt>
                <c:pt idx="5">
                  <c:v>0.18</c:v>
                </c:pt>
                <c:pt idx="6">
                  <c:v>0.18</c:v>
                </c:pt>
                <c:pt idx="7">
                  <c:v>0.18</c:v>
                </c:pt>
                <c:pt idx="8">
                  <c:v>0.18</c:v>
                </c:pt>
                <c:pt idx="9">
                  <c:v>0.18</c:v>
                </c:pt>
                <c:pt idx="10">
                  <c:v>0.18</c:v>
                </c:pt>
                <c:pt idx="11">
                  <c:v>0.18</c:v>
                </c:pt>
                <c:pt idx="12">
                  <c:v>0.18</c:v>
                </c:pt>
                <c:pt idx="13">
                  <c:v>0.18</c:v>
                </c:pt>
                <c:pt idx="14">
                  <c:v>0.18</c:v>
                </c:pt>
                <c:pt idx="15">
                  <c:v>0.18</c:v>
                </c:pt>
                <c:pt idx="16">
                  <c:v>0.18</c:v>
                </c:pt>
                <c:pt idx="17">
                  <c:v>0.18</c:v>
                </c:pt>
                <c:pt idx="18">
                  <c:v>0.18</c:v>
                </c:pt>
                <c:pt idx="19">
                  <c:v>0.18</c:v>
                </c:pt>
                <c:pt idx="20">
                  <c:v>0.18</c:v>
                </c:pt>
              </c:numCache>
            </c:numRef>
          </c:val>
          <c:extLst>
            <c:ext xmlns:c16="http://schemas.microsoft.com/office/drawing/2014/chart" uri="{C3380CC4-5D6E-409C-BE32-E72D297353CC}">
              <c16:uniqueId val="{00000002-12E6-4172-A066-5D780C1D65D2}"/>
            </c:ext>
          </c:extLst>
        </c:ser>
        <c:dLbls>
          <c:showLegendKey val="0"/>
          <c:showVal val="0"/>
          <c:showCatName val="0"/>
          <c:showSerName val="0"/>
          <c:showPercent val="0"/>
          <c:showBubbleSize val="0"/>
        </c:dLbls>
        <c:gapWidth val="182"/>
        <c:axId val="339418056"/>
        <c:axId val="339418448"/>
      </c:barChart>
      <c:catAx>
        <c:axId val="33941805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8448"/>
        <c:crosses val="autoZero"/>
        <c:auto val="1"/>
        <c:lblAlgn val="ctr"/>
        <c:lblOffset val="100"/>
        <c:noMultiLvlLbl val="0"/>
      </c:catAx>
      <c:valAx>
        <c:axId val="339418448"/>
        <c:scaling>
          <c:orientation val="minMax"/>
        </c:scaling>
        <c:delete val="1"/>
        <c:axPos val="b"/>
        <c:numFmt formatCode="0%" sourceLinked="1"/>
        <c:majorTickMark val="none"/>
        <c:minorTickMark val="none"/>
        <c:tickLblPos val="nextTo"/>
        <c:crossAx val="339418056"/>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6478801673228352"/>
          <c:y val="0.91431687947216511"/>
          <c:w val="0.12667396653543306"/>
          <c:h val="5.087677535851710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Households with severe housing problems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Sheet1!$A$2:$A$7</c:f>
              <c:numCache>
                <c:formatCode>General</c:formatCode>
                <c:ptCount val="6"/>
                <c:pt idx="0">
                  <c:v>2016</c:v>
                </c:pt>
                <c:pt idx="1">
                  <c:v>2017</c:v>
                </c:pt>
                <c:pt idx="2">
                  <c:v>2018</c:v>
                </c:pt>
                <c:pt idx="3">
                  <c:v>2019</c:v>
                </c:pt>
                <c:pt idx="4">
                  <c:v>2020</c:v>
                </c:pt>
                <c:pt idx="5">
                  <c:v>2021</c:v>
                </c:pt>
              </c:numCache>
            </c:numRef>
          </c:cat>
          <c:val>
            <c:numRef>
              <c:f>Sheet1!$B$2:$B$7</c:f>
              <c:numCache>
                <c:formatCode>0%</c:formatCode>
                <c:ptCount val="6"/>
                <c:pt idx="0">
                  <c:v>0.19</c:v>
                </c:pt>
                <c:pt idx="1">
                  <c:v>0.18</c:v>
                </c:pt>
                <c:pt idx="2">
                  <c:v>0.18</c:v>
                </c:pt>
                <c:pt idx="3">
                  <c:v>0.17</c:v>
                </c:pt>
                <c:pt idx="4">
                  <c:v>0.16</c:v>
                </c:pt>
                <c:pt idx="5">
                  <c:v>0.15</c:v>
                </c:pt>
              </c:numCache>
            </c:numRef>
          </c:val>
          <c:smooth val="0"/>
          <c:extLst>
            <c:ext xmlns:c16="http://schemas.microsoft.com/office/drawing/2014/chart" uri="{C3380CC4-5D6E-409C-BE32-E72D297353CC}">
              <c16:uniqueId val="{00000000-B6F5-40C9-B08C-BFB9B91ABFE3}"/>
            </c:ext>
          </c:extLst>
        </c:ser>
        <c:dLbls>
          <c:showLegendKey val="0"/>
          <c:showVal val="0"/>
          <c:showCatName val="0"/>
          <c:showSerName val="0"/>
          <c:showPercent val="0"/>
          <c:showBubbleSize val="0"/>
        </c:dLbls>
        <c:marker val="1"/>
        <c:smooth val="0"/>
        <c:axId val="344570432"/>
        <c:axId val="344570824"/>
      </c:lineChart>
      <c:catAx>
        <c:axId val="344570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0824"/>
        <c:crosses val="autoZero"/>
        <c:auto val="1"/>
        <c:lblAlgn val="ctr"/>
        <c:lblOffset val="100"/>
        <c:noMultiLvlLbl val="0"/>
      </c:catAx>
      <c:valAx>
        <c:axId val="344570824"/>
        <c:scaling>
          <c:orientation val="minMax"/>
          <c:max val="0.60000000000000009"/>
          <c:min val="0"/>
        </c:scaling>
        <c:delete val="0"/>
        <c:axPos val="l"/>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57043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2018</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Somerset</c:v>
                </c:pt>
                <c:pt idx="1">
                  <c:v>Hunterdon</c:v>
                </c:pt>
                <c:pt idx="2">
                  <c:v>Morris</c:v>
                </c:pt>
                <c:pt idx="3">
                  <c:v>Sussex</c:v>
                </c:pt>
                <c:pt idx="4">
                  <c:v>Burlington</c:v>
                </c:pt>
                <c:pt idx="5">
                  <c:v>Bergen</c:v>
                </c:pt>
                <c:pt idx="6">
                  <c:v>Monmouth</c:v>
                </c:pt>
                <c:pt idx="7">
                  <c:v>Union</c:v>
                </c:pt>
                <c:pt idx="8">
                  <c:v>Middlesex</c:v>
                </c:pt>
                <c:pt idx="9">
                  <c:v>Gloucester</c:v>
                </c:pt>
                <c:pt idx="10">
                  <c:v>Mercer</c:v>
                </c:pt>
                <c:pt idx="11">
                  <c:v>Warren</c:v>
                </c:pt>
                <c:pt idx="12">
                  <c:v>Ocean</c:v>
                </c:pt>
                <c:pt idx="13">
                  <c:v>Camden</c:v>
                </c:pt>
                <c:pt idx="14">
                  <c:v>Passaic</c:v>
                </c:pt>
                <c:pt idx="15">
                  <c:v>Atlantic</c:v>
                </c:pt>
                <c:pt idx="16">
                  <c:v>Essex</c:v>
                </c:pt>
                <c:pt idx="17">
                  <c:v>Salem</c:v>
                </c:pt>
                <c:pt idx="18">
                  <c:v>Hudson</c:v>
                </c:pt>
                <c:pt idx="19">
                  <c:v>Cape May</c:v>
                </c:pt>
                <c:pt idx="20">
                  <c:v>Cumberland</c:v>
                </c:pt>
              </c:strCache>
            </c:strRef>
          </c:cat>
          <c:val>
            <c:numRef>
              <c:f>Sheet1!$B$2:$B$22</c:f>
              <c:numCache>
                <c:formatCode>0.0%</c:formatCode>
                <c:ptCount val="21"/>
                <c:pt idx="0">
                  <c:v>5.1999999999999998E-2</c:v>
                </c:pt>
                <c:pt idx="1">
                  <c:v>5.5E-2</c:v>
                </c:pt>
                <c:pt idx="2">
                  <c:v>5.8000000000000003E-2</c:v>
                </c:pt>
                <c:pt idx="4">
                  <c:v>6.6000000000000003E-2</c:v>
                </c:pt>
                <c:pt idx="5">
                  <c:v>6.7000000000000004E-2</c:v>
                </c:pt>
                <c:pt idx="6">
                  <c:v>7.0999999999999994E-2</c:v>
                </c:pt>
                <c:pt idx="7">
                  <c:v>7.2999999999999995E-2</c:v>
                </c:pt>
                <c:pt idx="8">
                  <c:v>7.3999999999999996E-2</c:v>
                </c:pt>
                <c:pt idx="9">
                  <c:v>7.4999999999999997E-2</c:v>
                </c:pt>
                <c:pt idx="10">
                  <c:v>8.2000000000000003E-2</c:v>
                </c:pt>
                <c:pt idx="11">
                  <c:v>8.5999999999999993E-2</c:v>
                </c:pt>
                <c:pt idx="12" formatCode="General">
                  <c:v>0.09</c:v>
                </c:pt>
                <c:pt idx="13">
                  <c:v>9.5000000000000001E-2</c:v>
                </c:pt>
                <c:pt idx="14">
                  <c:v>0.10100000000000001</c:v>
                </c:pt>
                <c:pt idx="15">
                  <c:v>0.106</c:v>
                </c:pt>
                <c:pt idx="16">
                  <c:v>0.107</c:v>
                </c:pt>
                <c:pt idx="17">
                  <c:v>0.107</c:v>
                </c:pt>
                <c:pt idx="18">
                  <c:v>0.111</c:v>
                </c:pt>
                <c:pt idx="19">
                  <c:v>0.113</c:v>
                </c:pt>
                <c:pt idx="20">
                  <c:v>0.113</c:v>
                </c:pt>
              </c:numCache>
            </c:numRef>
          </c:val>
          <c:extLst>
            <c:ext xmlns:c16="http://schemas.microsoft.com/office/drawing/2014/chart" uri="{C3380CC4-5D6E-409C-BE32-E72D297353CC}">
              <c16:uniqueId val="{00000000-6B04-41B3-8E09-5A37B3148D73}"/>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Somerset</c:v>
                </c:pt>
                <c:pt idx="1">
                  <c:v>Hunterdon</c:v>
                </c:pt>
                <c:pt idx="2">
                  <c:v>Morris</c:v>
                </c:pt>
                <c:pt idx="3">
                  <c:v>Sussex</c:v>
                </c:pt>
                <c:pt idx="4">
                  <c:v>Burlington</c:v>
                </c:pt>
                <c:pt idx="5">
                  <c:v>Bergen</c:v>
                </c:pt>
                <c:pt idx="6">
                  <c:v>Monmouth</c:v>
                </c:pt>
                <c:pt idx="7">
                  <c:v>Union</c:v>
                </c:pt>
                <c:pt idx="8">
                  <c:v>Middlesex</c:v>
                </c:pt>
                <c:pt idx="9">
                  <c:v>Gloucester</c:v>
                </c:pt>
                <c:pt idx="10">
                  <c:v>Mercer</c:v>
                </c:pt>
                <c:pt idx="11">
                  <c:v>Warren</c:v>
                </c:pt>
                <c:pt idx="12">
                  <c:v>Ocean</c:v>
                </c:pt>
                <c:pt idx="13">
                  <c:v>Camden</c:v>
                </c:pt>
                <c:pt idx="14">
                  <c:v>Passaic</c:v>
                </c:pt>
                <c:pt idx="15">
                  <c:v>Atlantic</c:v>
                </c:pt>
                <c:pt idx="16">
                  <c:v>Essex</c:v>
                </c:pt>
                <c:pt idx="17">
                  <c:v>Salem</c:v>
                </c:pt>
                <c:pt idx="18">
                  <c:v>Hudson</c:v>
                </c:pt>
                <c:pt idx="19">
                  <c:v>Cape May</c:v>
                </c:pt>
                <c:pt idx="20">
                  <c:v>Cumberland</c:v>
                </c:pt>
              </c:strCache>
            </c:strRef>
          </c:cat>
          <c:val>
            <c:numRef>
              <c:f>Sheet1!$C$2:$C$22</c:f>
              <c:numCache>
                <c:formatCode>General</c:formatCode>
                <c:ptCount val="21"/>
                <c:pt idx="3" formatCode="0.0%">
                  <c:v>6.5000000000000002E-2</c:v>
                </c:pt>
              </c:numCache>
            </c:numRef>
          </c:val>
          <c:extLst>
            <c:ext xmlns:c16="http://schemas.microsoft.com/office/drawing/2014/chart" uri="{C3380CC4-5D6E-409C-BE32-E72D297353CC}">
              <c16:uniqueId val="{00000001-6B04-41B3-8E09-5A37B3148D73}"/>
            </c:ext>
          </c:extLst>
        </c:ser>
        <c:ser>
          <c:idx val="2"/>
          <c:order val="2"/>
          <c:tx>
            <c:strRef>
              <c:f>Sheet1!$D$1</c:f>
              <c:strCache>
                <c:ptCount val="1"/>
                <c:pt idx="0">
                  <c:v>US avg. 10.9%</c:v>
                </c:pt>
              </c:strCache>
            </c:strRef>
          </c:tx>
          <c:spPr>
            <a:solidFill>
              <a:schemeClr val="bg1"/>
            </a:solidFill>
            <a:ln>
              <a:solidFill>
                <a:schemeClr val="bg1"/>
              </a:solidFill>
            </a:ln>
            <a:effectLst/>
          </c:spPr>
          <c:invertIfNegative val="0"/>
          <c:trendline>
            <c:name>US avg 12.5%</c:name>
            <c:spPr>
              <a:ln w="19050" cap="rnd">
                <a:solidFill>
                  <a:schemeClr val="accent3"/>
                </a:solidFill>
                <a:prstDash val="sysDot"/>
              </a:ln>
              <a:effectLst/>
            </c:spPr>
            <c:trendlineType val="linear"/>
            <c:dispRSqr val="0"/>
            <c:dispEq val="0"/>
          </c:trendline>
          <c:cat>
            <c:strRef>
              <c:f>Sheet1!$A$2:$A$22</c:f>
              <c:strCache>
                <c:ptCount val="21"/>
                <c:pt idx="0">
                  <c:v>Somerset</c:v>
                </c:pt>
                <c:pt idx="1">
                  <c:v>Hunterdon</c:v>
                </c:pt>
                <c:pt idx="2">
                  <c:v>Morris</c:v>
                </c:pt>
                <c:pt idx="3">
                  <c:v>Sussex</c:v>
                </c:pt>
                <c:pt idx="4">
                  <c:v>Burlington</c:v>
                </c:pt>
                <c:pt idx="5">
                  <c:v>Bergen</c:v>
                </c:pt>
                <c:pt idx="6">
                  <c:v>Monmouth</c:v>
                </c:pt>
                <c:pt idx="7">
                  <c:v>Union</c:v>
                </c:pt>
                <c:pt idx="8">
                  <c:v>Middlesex</c:v>
                </c:pt>
                <c:pt idx="9">
                  <c:v>Gloucester</c:v>
                </c:pt>
                <c:pt idx="10">
                  <c:v>Mercer</c:v>
                </c:pt>
                <c:pt idx="11">
                  <c:v>Warren</c:v>
                </c:pt>
                <c:pt idx="12">
                  <c:v>Ocean</c:v>
                </c:pt>
                <c:pt idx="13">
                  <c:v>Camden</c:v>
                </c:pt>
                <c:pt idx="14">
                  <c:v>Passaic</c:v>
                </c:pt>
                <c:pt idx="15">
                  <c:v>Atlantic</c:v>
                </c:pt>
                <c:pt idx="16">
                  <c:v>Essex</c:v>
                </c:pt>
                <c:pt idx="17">
                  <c:v>Salem</c:v>
                </c:pt>
                <c:pt idx="18">
                  <c:v>Hudson</c:v>
                </c:pt>
                <c:pt idx="19">
                  <c:v>Cape May</c:v>
                </c:pt>
                <c:pt idx="20">
                  <c:v>Cumberland</c:v>
                </c:pt>
              </c:strCache>
            </c:strRef>
          </c:cat>
          <c:val>
            <c:numRef>
              <c:f>Sheet1!$D$2:$D$22</c:f>
              <c:numCache>
                <c:formatCode>0.00%</c:formatCode>
                <c:ptCount val="21"/>
                <c:pt idx="0">
                  <c:v>0.109</c:v>
                </c:pt>
                <c:pt idx="1">
                  <c:v>0.109</c:v>
                </c:pt>
                <c:pt idx="2">
                  <c:v>0.109</c:v>
                </c:pt>
                <c:pt idx="3">
                  <c:v>0.109</c:v>
                </c:pt>
                <c:pt idx="4">
                  <c:v>0.109</c:v>
                </c:pt>
                <c:pt idx="5">
                  <c:v>0.109</c:v>
                </c:pt>
                <c:pt idx="6">
                  <c:v>0.109</c:v>
                </c:pt>
                <c:pt idx="7">
                  <c:v>0.109</c:v>
                </c:pt>
                <c:pt idx="8">
                  <c:v>0.109</c:v>
                </c:pt>
                <c:pt idx="9">
                  <c:v>0.109</c:v>
                </c:pt>
                <c:pt idx="10">
                  <c:v>0.109</c:v>
                </c:pt>
                <c:pt idx="11">
                  <c:v>0.109</c:v>
                </c:pt>
                <c:pt idx="12">
                  <c:v>0.109</c:v>
                </c:pt>
                <c:pt idx="13">
                  <c:v>0.109</c:v>
                </c:pt>
                <c:pt idx="14">
                  <c:v>0.109</c:v>
                </c:pt>
                <c:pt idx="15">
                  <c:v>0.109</c:v>
                </c:pt>
                <c:pt idx="16">
                  <c:v>0.109</c:v>
                </c:pt>
                <c:pt idx="17">
                  <c:v>0.109</c:v>
                </c:pt>
                <c:pt idx="18">
                  <c:v>0.109</c:v>
                </c:pt>
                <c:pt idx="19">
                  <c:v>0.109</c:v>
                </c:pt>
                <c:pt idx="20">
                  <c:v>0.109</c:v>
                </c:pt>
              </c:numCache>
            </c:numRef>
          </c:val>
          <c:extLst>
            <c:ext xmlns:c16="http://schemas.microsoft.com/office/drawing/2014/chart" uri="{C3380CC4-5D6E-409C-BE32-E72D297353CC}">
              <c16:uniqueId val="{00000002-6B04-41B3-8E09-5A37B3148D73}"/>
            </c:ext>
          </c:extLst>
        </c:ser>
        <c:ser>
          <c:idx val="3"/>
          <c:order val="3"/>
          <c:tx>
            <c:strRef>
              <c:f>Sheet1!$E$1</c:f>
              <c:strCache>
                <c:ptCount val="1"/>
                <c:pt idx="0">
                  <c:v>NJ avg. 8.6%</c:v>
                </c:pt>
              </c:strCache>
            </c:strRef>
          </c:tx>
          <c:spPr>
            <a:solidFill>
              <a:schemeClr val="bg1"/>
            </a:solidFill>
            <a:ln>
              <a:noFill/>
            </a:ln>
            <a:effectLst/>
          </c:spPr>
          <c:invertIfNegative val="0"/>
          <c:trendline>
            <c:name>NJ avg 9.6%</c:name>
            <c:spPr>
              <a:ln w="19050" cap="rnd">
                <a:solidFill>
                  <a:schemeClr val="accent4"/>
                </a:solidFill>
                <a:prstDash val="sysDot"/>
              </a:ln>
              <a:effectLst/>
            </c:spPr>
            <c:trendlineType val="linear"/>
            <c:dispRSqr val="0"/>
            <c:dispEq val="0"/>
          </c:trendline>
          <c:cat>
            <c:strRef>
              <c:f>Sheet1!$A$2:$A$22</c:f>
              <c:strCache>
                <c:ptCount val="21"/>
                <c:pt idx="0">
                  <c:v>Somerset</c:v>
                </c:pt>
                <c:pt idx="1">
                  <c:v>Hunterdon</c:v>
                </c:pt>
                <c:pt idx="2">
                  <c:v>Morris</c:v>
                </c:pt>
                <c:pt idx="3">
                  <c:v>Sussex</c:v>
                </c:pt>
                <c:pt idx="4">
                  <c:v>Burlington</c:v>
                </c:pt>
                <c:pt idx="5">
                  <c:v>Bergen</c:v>
                </c:pt>
                <c:pt idx="6">
                  <c:v>Monmouth</c:v>
                </c:pt>
                <c:pt idx="7">
                  <c:v>Union</c:v>
                </c:pt>
                <c:pt idx="8">
                  <c:v>Middlesex</c:v>
                </c:pt>
                <c:pt idx="9">
                  <c:v>Gloucester</c:v>
                </c:pt>
                <c:pt idx="10">
                  <c:v>Mercer</c:v>
                </c:pt>
                <c:pt idx="11">
                  <c:v>Warren</c:v>
                </c:pt>
                <c:pt idx="12">
                  <c:v>Ocean</c:v>
                </c:pt>
                <c:pt idx="13">
                  <c:v>Camden</c:v>
                </c:pt>
                <c:pt idx="14">
                  <c:v>Passaic</c:v>
                </c:pt>
                <c:pt idx="15">
                  <c:v>Atlantic</c:v>
                </c:pt>
                <c:pt idx="16">
                  <c:v>Essex</c:v>
                </c:pt>
                <c:pt idx="17">
                  <c:v>Salem</c:v>
                </c:pt>
                <c:pt idx="18">
                  <c:v>Hudson</c:v>
                </c:pt>
                <c:pt idx="19">
                  <c:v>Cape May</c:v>
                </c:pt>
                <c:pt idx="20">
                  <c:v>Cumberland</c:v>
                </c:pt>
              </c:strCache>
            </c:strRef>
          </c:cat>
          <c:val>
            <c:numRef>
              <c:f>Sheet1!$E$2:$E$22</c:f>
              <c:numCache>
                <c:formatCode>0.00%</c:formatCode>
                <c:ptCount val="21"/>
                <c:pt idx="0">
                  <c:v>8.5999999999999993E-2</c:v>
                </c:pt>
                <c:pt idx="1">
                  <c:v>8.5999999999999993E-2</c:v>
                </c:pt>
                <c:pt idx="2">
                  <c:v>8.5999999999999993E-2</c:v>
                </c:pt>
                <c:pt idx="3">
                  <c:v>8.5999999999999993E-2</c:v>
                </c:pt>
                <c:pt idx="4">
                  <c:v>8.5999999999999993E-2</c:v>
                </c:pt>
                <c:pt idx="5">
                  <c:v>8.5999999999999993E-2</c:v>
                </c:pt>
                <c:pt idx="6">
                  <c:v>8.5999999999999993E-2</c:v>
                </c:pt>
                <c:pt idx="7">
                  <c:v>8.5999999999999993E-2</c:v>
                </c:pt>
                <c:pt idx="8">
                  <c:v>8.5999999999999993E-2</c:v>
                </c:pt>
                <c:pt idx="9">
                  <c:v>8.5999999999999993E-2</c:v>
                </c:pt>
                <c:pt idx="10">
                  <c:v>8.5999999999999993E-2</c:v>
                </c:pt>
                <c:pt idx="11">
                  <c:v>8.5999999999999993E-2</c:v>
                </c:pt>
                <c:pt idx="12">
                  <c:v>8.5999999999999993E-2</c:v>
                </c:pt>
                <c:pt idx="13">
                  <c:v>8.5999999999999993E-2</c:v>
                </c:pt>
                <c:pt idx="14">
                  <c:v>8.5999999999999993E-2</c:v>
                </c:pt>
                <c:pt idx="15">
                  <c:v>8.5999999999999993E-2</c:v>
                </c:pt>
                <c:pt idx="16">
                  <c:v>8.5999999999999993E-2</c:v>
                </c:pt>
                <c:pt idx="17">
                  <c:v>8.5999999999999993E-2</c:v>
                </c:pt>
                <c:pt idx="18">
                  <c:v>8.5999999999999993E-2</c:v>
                </c:pt>
                <c:pt idx="19">
                  <c:v>8.5999999999999993E-2</c:v>
                </c:pt>
                <c:pt idx="20">
                  <c:v>8.5999999999999993E-2</c:v>
                </c:pt>
              </c:numCache>
            </c:numRef>
          </c:val>
          <c:extLst>
            <c:ext xmlns:c16="http://schemas.microsoft.com/office/drawing/2014/chart" uri="{C3380CC4-5D6E-409C-BE32-E72D297353CC}">
              <c16:uniqueId val="{00000004-6B04-41B3-8E09-5A37B3148D73}"/>
            </c:ext>
          </c:extLst>
        </c:ser>
        <c:dLbls>
          <c:showLegendKey val="0"/>
          <c:showVal val="0"/>
          <c:showCatName val="0"/>
          <c:showSerName val="0"/>
          <c:showPercent val="0"/>
          <c:showBubbleSize val="0"/>
        </c:dLbls>
        <c:gapWidth val="182"/>
        <c:axId val="344572784"/>
        <c:axId val="344573176"/>
      </c:barChart>
      <c:catAx>
        <c:axId val="3445727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3176"/>
        <c:crosses val="autoZero"/>
        <c:auto val="1"/>
        <c:lblAlgn val="ctr"/>
        <c:lblOffset val="100"/>
        <c:noMultiLvlLbl val="0"/>
      </c:catAx>
      <c:valAx>
        <c:axId val="344573176"/>
        <c:scaling>
          <c:orientation val="minMax"/>
        </c:scaling>
        <c:delete val="1"/>
        <c:axPos val="b"/>
        <c:numFmt formatCode="0.0%" sourceLinked="1"/>
        <c:majorTickMark val="none"/>
        <c:minorTickMark val="none"/>
        <c:tickLblPos val="nextTo"/>
        <c:crossAx val="344572784"/>
        <c:crosses val="autoZero"/>
        <c:crossBetween val="between"/>
      </c:valAx>
      <c:spPr>
        <a:noFill/>
        <a:ln>
          <a:noFill/>
        </a:ln>
        <a:effectLst/>
      </c:spPr>
    </c:plotArea>
    <c:legend>
      <c:legendPos val="b"/>
      <c:legendEntry>
        <c:idx val="2"/>
        <c:delete val="1"/>
      </c:legendEntry>
      <c:legendEntry>
        <c:idx val="3"/>
        <c:delete val="1"/>
      </c:legendEntry>
      <c:legendEntry>
        <c:idx val="4"/>
        <c:delete val="1"/>
      </c:legendEntry>
      <c:legendEntry>
        <c:idx val="5"/>
        <c:delete val="1"/>
      </c:legendEntry>
      <c:layout>
        <c:manualLayout>
          <c:xMode val="edge"/>
          <c:yMode val="edge"/>
          <c:x val="0.59667334809934891"/>
          <c:y val="0.89289010069811303"/>
          <c:w val="0.40255720964566927"/>
          <c:h val="4.796234941176492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food insecurity</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Sheet1!$A$2:$A$3</c:f>
              <c:numCache>
                <c:formatCode>General</c:formatCode>
                <c:ptCount val="2"/>
                <c:pt idx="0">
                  <c:v>2018</c:v>
                </c:pt>
                <c:pt idx="1">
                  <c:v>2019</c:v>
                </c:pt>
              </c:numCache>
            </c:numRef>
          </c:cat>
          <c:val>
            <c:numRef>
              <c:f>Sheet1!$B$2:$B$3</c:f>
              <c:numCache>
                <c:formatCode>0.0%</c:formatCode>
                <c:ptCount val="2"/>
                <c:pt idx="0">
                  <c:v>6.4000000000000001E-2</c:v>
                </c:pt>
                <c:pt idx="1">
                  <c:v>6.5000000000000002E-2</c:v>
                </c:pt>
              </c:numCache>
            </c:numRef>
          </c:val>
          <c:smooth val="0"/>
          <c:extLst>
            <c:ext xmlns:c16="http://schemas.microsoft.com/office/drawing/2014/chart" uri="{C3380CC4-5D6E-409C-BE32-E72D297353CC}">
              <c16:uniqueId val="{00000000-5FDF-431D-BAE4-16CB1CB28D49}"/>
            </c:ext>
          </c:extLst>
        </c:ser>
        <c:dLbls>
          <c:showLegendKey val="0"/>
          <c:showVal val="0"/>
          <c:showCatName val="0"/>
          <c:showSerName val="0"/>
          <c:showPercent val="0"/>
          <c:showBubbleSize val="0"/>
        </c:dLbls>
        <c:marker val="1"/>
        <c:smooth val="0"/>
        <c:axId val="343887712"/>
        <c:axId val="343888104"/>
      </c:lineChart>
      <c:catAx>
        <c:axId val="343887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95000"/>
                    <a:lumOff val="5000"/>
                  </a:schemeClr>
                </a:solidFill>
                <a:latin typeface="Franklin Gothic Medium" panose="020B0603020102020204" pitchFamily="34" charset="0"/>
                <a:ea typeface="+mn-ea"/>
                <a:cs typeface="+mn-cs"/>
              </a:defRPr>
            </a:pPr>
            <a:endParaRPr lang="en-US"/>
          </a:p>
        </c:txPr>
        <c:crossAx val="343888104"/>
        <c:crosses val="autoZero"/>
        <c:auto val="1"/>
        <c:lblAlgn val="ctr"/>
        <c:lblOffset val="100"/>
        <c:noMultiLvlLbl val="0"/>
      </c:catAx>
      <c:valAx>
        <c:axId val="343888104"/>
        <c:scaling>
          <c:orientation val="minMax"/>
          <c:max val="8.0000000000000016E-2"/>
          <c:min val="5.000000000000001E-2"/>
        </c:scaling>
        <c:delete val="1"/>
        <c:axPos val="l"/>
        <c:numFmt formatCode="0.0%" sourceLinked="1"/>
        <c:majorTickMark val="out"/>
        <c:minorTickMark val="none"/>
        <c:tickLblPos val="nextTo"/>
        <c:crossAx val="343887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6349164808156211E-2"/>
          <c:y val="6.931305557506362E-2"/>
          <c:w val="0.91052944790860679"/>
          <c:h val="0.71046591961533778"/>
        </c:manualLayout>
      </c:layout>
      <c:lineChart>
        <c:grouping val="standard"/>
        <c:varyColors val="0"/>
        <c:ser>
          <c:idx val="2"/>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2015</c:v>
                </c:pt>
                <c:pt idx="1">
                  <c:v>2016</c:v>
                </c:pt>
                <c:pt idx="2">
                  <c:v>2017</c:v>
                </c:pt>
                <c:pt idx="3">
                  <c:v>2018</c:v>
                </c:pt>
                <c:pt idx="4">
                  <c:v>2019</c:v>
                </c:pt>
              </c:strCache>
            </c:strRef>
          </c:cat>
          <c:val>
            <c:numRef>
              <c:f>Sheet1!$A$2:$E$2</c:f>
              <c:numCache>
                <c:formatCode>_(* #,##0_);_(* \(#,##0\);_(* "-"??_);_(@_)</c:formatCode>
                <c:ptCount val="5"/>
                <c:pt idx="0">
                  <c:v>864</c:v>
                </c:pt>
                <c:pt idx="1">
                  <c:v>866</c:v>
                </c:pt>
                <c:pt idx="2">
                  <c:v>789</c:v>
                </c:pt>
                <c:pt idx="3">
                  <c:v>734</c:v>
                </c:pt>
                <c:pt idx="4">
                  <c:v>782</c:v>
                </c:pt>
              </c:numCache>
            </c:numRef>
          </c:val>
          <c:smooth val="0"/>
          <c:extLst>
            <c:ext xmlns:c16="http://schemas.microsoft.com/office/drawing/2014/chart" uri="{C3380CC4-5D6E-409C-BE32-E72D297353CC}">
              <c16:uniqueId val="{00000001-EB54-47DF-8BCB-FF60E67D1CE0}"/>
            </c:ext>
          </c:extLst>
        </c:ser>
        <c:dLbls>
          <c:showLegendKey val="0"/>
          <c:showVal val="0"/>
          <c:showCatName val="0"/>
          <c:showSerName val="0"/>
          <c:showPercent val="0"/>
          <c:showBubbleSize val="0"/>
        </c:dLbls>
        <c:marker val="1"/>
        <c:smooth val="0"/>
        <c:axId val="344435928"/>
        <c:axId val="344436320"/>
      </c:lineChart>
      <c:catAx>
        <c:axId val="344435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6320"/>
        <c:crosses val="autoZero"/>
        <c:auto val="1"/>
        <c:lblAlgn val="ctr"/>
        <c:lblOffset val="100"/>
        <c:noMultiLvlLbl val="0"/>
      </c:catAx>
      <c:valAx>
        <c:axId val="344436320"/>
        <c:scaling>
          <c:orientation val="minMax"/>
        </c:scaling>
        <c:delete val="0"/>
        <c:axPos val="l"/>
        <c:numFmt formatCode="_(* #,##0_);_(* \(#,##0\);_(*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5928"/>
        <c:crosses val="autoZero"/>
        <c:crossBetween val="between"/>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2015-16</c:v>
                </c:pt>
                <c:pt idx="1">
                  <c:v>2016-17</c:v>
                </c:pt>
                <c:pt idx="2">
                  <c:v>2017-18</c:v>
                </c:pt>
                <c:pt idx="3">
                  <c:v>2018-19</c:v>
                </c:pt>
                <c:pt idx="4">
                  <c:v>2019-20</c:v>
                </c:pt>
              </c:strCache>
            </c:strRef>
          </c:cat>
          <c:val>
            <c:numRef>
              <c:f>Sheet1!$A$2:$E$2</c:f>
              <c:numCache>
                <c:formatCode>#,##0</c:formatCode>
                <c:ptCount val="5"/>
                <c:pt idx="0">
                  <c:v>2350</c:v>
                </c:pt>
                <c:pt idx="1">
                  <c:v>2239</c:v>
                </c:pt>
                <c:pt idx="2">
                  <c:v>2126</c:v>
                </c:pt>
                <c:pt idx="3">
                  <c:v>2109</c:v>
                </c:pt>
                <c:pt idx="4">
                  <c:v>2185</c:v>
                </c:pt>
              </c:numCache>
            </c:numRef>
          </c:val>
          <c:smooth val="0"/>
          <c:extLst>
            <c:ext xmlns:c16="http://schemas.microsoft.com/office/drawing/2014/chart" uri="{C3380CC4-5D6E-409C-BE32-E72D297353CC}">
              <c16:uniqueId val="{00000000-C5C2-49CC-AC23-912B9F1E77EB}"/>
            </c:ext>
          </c:extLst>
        </c:ser>
        <c:dLbls>
          <c:showLegendKey val="0"/>
          <c:showVal val="0"/>
          <c:showCatName val="0"/>
          <c:showSerName val="0"/>
          <c:showPercent val="0"/>
          <c:showBubbleSize val="0"/>
        </c:dLbls>
        <c:marker val="1"/>
        <c:smooth val="0"/>
        <c:axId val="344437104"/>
        <c:axId val="344437496"/>
      </c:lineChart>
      <c:catAx>
        <c:axId val="344437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7496"/>
        <c:crosses val="autoZero"/>
        <c:auto val="1"/>
        <c:lblAlgn val="ctr"/>
        <c:lblOffset val="100"/>
        <c:noMultiLvlLbl val="0"/>
      </c:catAx>
      <c:valAx>
        <c:axId val="344437496"/>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71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701514264161132E-2"/>
          <c:y val="4.5591674429207037E-2"/>
          <c:w val="0.90544052578362488"/>
          <c:h val="0.74798431919941244"/>
        </c:manualLayout>
      </c:layout>
      <c:lineChart>
        <c:grouping val="standard"/>
        <c:varyColors val="0"/>
        <c:ser>
          <c:idx val="0"/>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2016</c:v>
                </c:pt>
                <c:pt idx="1">
                  <c:v>2017</c:v>
                </c:pt>
                <c:pt idx="2">
                  <c:v>2018</c:v>
                </c:pt>
                <c:pt idx="3">
                  <c:v>2019</c:v>
                </c:pt>
                <c:pt idx="4">
                  <c:v>2020</c:v>
                </c:pt>
              </c:strCache>
            </c:strRef>
          </c:cat>
          <c:val>
            <c:numRef>
              <c:f>Sheet1!$A$2:$E$2</c:f>
              <c:numCache>
                <c:formatCode>#,##0</c:formatCode>
                <c:ptCount val="5"/>
                <c:pt idx="0">
                  <c:v>1585</c:v>
                </c:pt>
                <c:pt idx="1">
                  <c:v>1521</c:v>
                </c:pt>
                <c:pt idx="2">
                  <c:v>1417</c:v>
                </c:pt>
                <c:pt idx="3">
                  <c:v>1298</c:v>
                </c:pt>
                <c:pt idx="4">
                  <c:v>1500</c:v>
                </c:pt>
              </c:numCache>
            </c:numRef>
          </c:val>
          <c:smooth val="0"/>
          <c:extLst>
            <c:ext xmlns:c16="http://schemas.microsoft.com/office/drawing/2014/chart" uri="{C3380CC4-5D6E-409C-BE32-E72D297353CC}">
              <c16:uniqueId val="{00000012-626F-46FC-AC93-00998AC4957B}"/>
            </c:ext>
          </c:extLst>
        </c:ser>
        <c:dLbls>
          <c:showLegendKey val="0"/>
          <c:showVal val="0"/>
          <c:showCatName val="0"/>
          <c:showSerName val="0"/>
          <c:showPercent val="0"/>
          <c:showBubbleSize val="0"/>
        </c:dLbls>
        <c:marker val="1"/>
        <c:smooth val="0"/>
        <c:axId val="344438280"/>
        <c:axId val="344438672"/>
      </c:lineChart>
      <c:catAx>
        <c:axId val="344438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8672"/>
        <c:crosses val="autoZero"/>
        <c:auto val="1"/>
        <c:lblAlgn val="ctr"/>
        <c:lblOffset val="100"/>
        <c:noMultiLvlLbl val="0"/>
      </c:catAx>
      <c:valAx>
        <c:axId val="344438672"/>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828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Sheet1!$A$2</c:f>
              <c:strCache>
                <c:ptCount val="1"/>
                <c:pt idx="0">
                  <c:v>Lowest Median Cost in NJ</c:v>
                </c:pt>
              </c:strCache>
            </c:strRef>
          </c:tx>
          <c:spPr>
            <a:pattFill prst="ltDnDiag">
              <a:fgClr>
                <a:schemeClr val="tx1"/>
              </a:fgClr>
              <a:bgClr>
                <a:schemeClr val="bg1"/>
              </a:bgClr>
            </a:patt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Infant</c:v>
                </c:pt>
                <c:pt idx="1">
                  <c:v>Toddler</c:v>
                </c:pt>
                <c:pt idx="2">
                  <c:v>PreK </c:v>
                </c:pt>
              </c:strCache>
            </c:strRef>
          </c:cat>
          <c:val>
            <c:numRef>
              <c:f>Sheet1!$B$2:$D$2</c:f>
              <c:numCache>
                <c:formatCode>"$"#,##0_);[Red]\("$"#,##0\)</c:formatCode>
                <c:ptCount val="3"/>
                <c:pt idx="0">
                  <c:v>700</c:v>
                </c:pt>
                <c:pt idx="1">
                  <c:v>700</c:v>
                </c:pt>
                <c:pt idx="2">
                  <c:v>700</c:v>
                </c:pt>
              </c:numCache>
            </c:numRef>
          </c:val>
          <c:extLst>
            <c:ext xmlns:c16="http://schemas.microsoft.com/office/drawing/2014/chart" uri="{C3380CC4-5D6E-409C-BE32-E72D297353CC}">
              <c16:uniqueId val="{00000000-0819-4204-AF60-A99B135F4AA2}"/>
            </c:ext>
          </c:extLst>
        </c:ser>
        <c:ser>
          <c:idx val="1"/>
          <c:order val="1"/>
          <c:tx>
            <c:strRef>
              <c:f>Sheet1!$A$3</c:f>
              <c:strCache>
                <c:ptCount val="1"/>
                <c:pt idx="0">
                  <c:v>Sussex</c:v>
                </c:pt>
              </c:strCache>
            </c:strRef>
          </c:tx>
          <c:spPr>
            <a:solidFill>
              <a:srgbClr val="C00000"/>
            </a:solid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Infant</c:v>
                </c:pt>
                <c:pt idx="1">
                  <c:v>Toddler</c:v>
                </c:pt>
                <c:pt idx="2">
                  <c:v>PreK </c:v>
                </c:pt>
              </c:strCache>
            </c:strRef>
          </c:cat>
          <c:val>
            <c:numRef>
              <c:f>Sheet1!$B$3:$D$3</c:f>
              <c:numCache>
                <c:formatCode>"$"#,##0_);[Red]\("$"#,##0\)</c:formatCode>
                <c:ptCount val="3"/>
                <c:pt idx="0">
                  <c:v>956.25</c:v>
                </c:pt>
                <c:pt idx="1">
                  <c:v>910</c:v>
                </c:pt>
                <c:pt idx="2">
                  <c:v>800</c:v>
                </c:pt>
              </c:numCache>
            </c:numRef>
          </c:val>
          <c:extLst>
            <c:ext xmlns:c16="http://schemas.microsoft.com/office/drawing/2014/chart" uri="{C3380CC4-5D6E-409C-BE32-E72D297353CC}">
              <c16:uniqueId val="{00000001-0819-4204-AF60-A99B135F4AA2}"/>
            </c:ext>
          </c:extLst>
        </c:ser>
        <c:ser>
          <c:idx val="2"/>
          <c:order val="2"/>
          <c:tx>
            <c:strRef>
              <c:f>Sheet1!$A$4</c:f>
              <c:strCache>
                <c:ptCount val="1"/>
                <c:pt idx="0">
                  <c:v>Highest Median Cost in NJ</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Infant</c:v>
                </c:pt>
                <c:pt idx="1">
                  <c:v>Toddler</c:v>
                </c:pt>
                <c:pt idx="2">
                  <c:v>PreK </c:v>
                </c:pt>
              </c:strCache>
            </c:strRef>
          </c:cat>
          <c:val>
            <c:numRef>
              <c:f>Sheet1!$B$4:$D$4</c:f>
              <c:numCache>
                <c:formatCode>"$"#,##0_);[Red]\("$"#,##0\)</c:formatCode>
                <c:ptCount val="3"/>
                <c:pt idx="0">
                  <c:v>1420</c:v>
                </c:pt>
                <c:pt idx="1">
                  <c:v>1443</c:v>
                </c:pt>
                <c:pt idx="2">
                  <c:v>1025</c:v>
                </c:pt>
              </c:numCache>
            </c:numRef>
          </c:val>
          <c:extLst>
            <c:ext xmlns:c16="http://schemas.microsoft.com/office/drawing/2014/chart" uri="{C3380CC4-5D6E-409C-BE32-E72D297353CC}">
              <c16:uniqueId val="{00000002-0819-4204-AF60-A99B135F4AA2}"/>
            </c:ext>
          </c:extLst>
        </c:ser>
        <c:dLbls>
          <c:showLegendKey val="0"/>
          <c:showVal val="0"/>
          <c:showCatName val="0"/>
          <c:showSerName val="0"/>
          <c:showPercent val="0"/>
          <c:showBubbleSize val="0"/>
        </c:dLbls>
        <c:gapWidth val="219"/>
        <c:axId val="344439456"/>
        <c:axId val="344954008"/>
      </c:barChart>
      <c:catAx>
        <c:axId val="344439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954008"/>
        <c:crosses val="autoZero"/>
        <c:auto val="1"/>
        <c:lblAlgn val="ctr"/>
        <c:lblOffset val="100"/>
        <c:noMultiLvlLbl val="0"/>
      </c:catAx>
      <c:valAx>
        <c:axId val="344954008"/>
        <c:scaling>
          <c:orientation val="minMax"/>
        </c:scaling>
        <c:delete val="0"/>
        <c:axPos val="l"/>
        <c:majorGridlines>
          <c:spPr>
            <a:ln w="9525" cap="flat" cmpd="sng" algn="ctr">
              <a:solidFill>
                <a:schemeClr val="tx1">
                  <a:lumMod val="15000"/>
                  <a:lumOff val="85000"/>
                </a:schemeClr>
              </a:solidFill>
              <a:round/>
            </a:ln>
            <a:effectLst/>
          </c:spPr>
        </c:majorGridlines>
        <c:numFmt formatCode="&quot;$&quot;#,##0_);[Red]\(&quot;$&quot;#,##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439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Infant County Copy</c:v>
                </c:pt>
              </c:strCache>
            </c:strRef>
          </c:tx>
          <c:spPr>
            <a:solidFill>
              <a:srgbClr val="FFFF00"/>
            </a:solidFill>
            <a:ln>
              <a:noFill/>
            </a:ln>
            <a:effectLst/>
          </c:spPr>
          <c:invertIfNegative val="0"/>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Sheet1!$B$2:$B$23</c:f>
              <c:numCache>
                <c:formatCode>General</c:formatCode>
                <c:ptCount val="22"/>
                <c:pt idx="15">
                  <c:v>956.25</c:v>
                </c:pt>
              </c:numCache>
            </c:numRef>
          </c:val>
          <c:extLst>
            <c:ext xmlns:c16="http://schemas.microsoft.com/office/drawing/2014/chart" uri="{C3380CC4-5D6E-409C-BE32-E72D297353CC}">
              <c16:uniqueId val="{00000000-658D-4BE9-9377-7C2DC5919060}"/>
            </c:ext>
          </c:extLst>
        </c:ser>
        <c:ser>
          <c:idx val="1"/>
          <c:order val="1"/>
          <c:tx>
            <c:strRef>
              <c:f>Sheet1!$C$1</c:f>
              <c:strCache>
                <c:ptCount val="1"/>
                <c:pt idx="0">
                  <c:v>Infant</c:v>
                </c:pt>
              </c:strCache>
            </c:strRef>
          </c:tx>
          <c:spPr>
            <a:solidFill>
              <a:srgbClr val="C00000"/>
            </a:solidFill>
            <a:ln>
              <a:noFill/>
            </a:ln>
            <a:effectLst/>
          </c:spPr>
          <c:invertIfNegative val="0"/>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Sheet1!$C$2:$C$23</c:f>
              <c:numCache>
                <c:formatCode>"$"#,##0_);[Red]\("$"#,##0\)</c:formatCode>
                <c:ptCount val="22"/>
                <c:pt idx="0">
                  <c:v>700</c:v>
                </c:pt>
                <c:pt idx="1">
                  <c:v>863.48</c:v>
                </c:pt>
                <c:pt idx="2">
                  <c:v>840</c:v>
                </c:pt>
                <c:pt idx="3">
                  <c:v>760</c:v>
                </c:pt>
                <c:pt idx="4">
                  <c:v>840</c:v>
                </c:pt>
                <c:pt idx="5">
                  <c:v>1040</c:v>
                </c:pt>
                <c:pt idx="6">
                  <c:v>900</c:v>
                </c:pt>
                <c:pt idx="7">
                  <c:v>900</c:v>
                </c:pt>
                <c:pt idx="8">
                  <c:v>825</c:v>
                </c:pt>
                <c:pt idx="9">
                  <c:v>1384</c:v>
                </c:pt>
                <c:pt idx="10">
                  <c:v>1050</c:v>
                </c:pt>
                <c:pt idx="11">
                  <c:v>1125.8</c:v>
                </c:pt>
                <c:pt idx="12">
                  <c:v>1216</c:v>
                </c:pt>
                <c:pt idx="13">
                  <c:v>1081</c:v>
                </c:pt>
                <c:pt idx="14">
                  <c:v>1125</c:v>
                </c:pt>
                <c:pt idx="15">
                  <c:v>956.25</c:v>
                </c:pt>
                <c:pt idx="16">
                  <c:v>1250</c:v>
                </c:pt>
                <c:pt idx="17">
                  <c:v>1270</c:v>
                </c:pt>
                <c:pt idx="18">
                  <c:v>1000</c:v>
                </c:pt>
                <c:pt idx="19">
                  <c:v>1420</c:v>
                </c:pt>
                <c:pt idx="20">
                  <c:v>1375</c:v>
                </c:pt>
                <c:pt idx="21">
                  <c:v>1044</c:v>
                </c:pt>
              </c:numCache>
            </c:numRef>
          </c:val>
          <c:extLst>
            <c:ext xmlns:c16="http://schemas.microsoft.com/office/drawing/2014/chart" uri="{C3380CC4-5D6E-409C-BE32-E72D297353CC}">
              <c16:uniqueId val="{00000001-658D-4BE9-9377-7C2DC5919060}"/>
            </c:ext>
          </c:extLst>
        </c:ser>
        <c:ser>
          <c:idx val="2"/>
          <c:order val="2"/>
          <c:tx>
            <c:strRef>
              <c:f>Sheet1!$D$1</c:f>
              <c:strCache>
                <c:ptCount val="1"/>
                <c:pt idx="0">
                  <c:v>Toddler</c:v>
                </c:pt>
              </c:strCache>
            </c:strRef>
          </c:tx>
          <c:spPr>
            <a:pattFill prst="ltDnDiag">
              <a:fgClr>
                <a:schemeClr val="tx1"/>
              </a:fgClr>
              <a:bgClr>
                <a:schemeClr val="bg1"/>
              </a:bgClr>
            </a:pattFill>
            <a:ln>
              <a:solidFill>
                <a:schemeClr val="tx1"/>
              </a:solidFill>
            </a:ln>
            <a:effectLst/>
          </c:spPr>
          <c:invertIfNegative val="0"/>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Sheet1!$D$2:$D$23</c:f>
              <c:numCache>
                <c:formatCode>"$"#,##0_);[Red]\("$"#,##0\)</c:formatCode>
                <c:ptCount val="22"/>
                <c:pt idx="0">
                  <c:v>700</c:v>
                </c:pt>
                <c:pt idx="1">
                  <c:v>740</c:v>
                </c:pt>
                <c:pt idx="2">
                  <c:v>757.75</c:v>
                </c:pt>
                <c:pt idx="3">
                  <c:v>740</c:v>
                </c:pt>
                <c:pt idx="4">
                  <c:v>840</c:v>
                </c:pt>
                <c:pt idx="5">
                  <c:v>909</c:v>
                </c:pt>
                <c:pt idx="6">
                  <c:v>810</c:v>
                </c:pt>
                <c:pt idx="7">
                  <c:v>900</c:v>
                </c:pt>
                <c:pt idx="8">
                  <c:v>757.75</c:v>
                </c:pt>
                <c:pt idx="9">
                  <c:v>1184</c:v>
                </c:pt>
                <c:pt idx="10">
                  <c:v>950</c:v>
                </c:pt>
                <c:pt idx="11">
                  <c:v>996</c:v>
                </c:pt>
                <c:pt idx="12">
                  <c:v>1120</c:v>
                </c:pt>
                <c:pt idx="13">
                  <c:v>975</c:v>
                </c:pt>
                <c:pt idx="14">
                  <c:v>1020</c:v>
                </c:pt>
                <c:pt idx="15">
                  <c:v>910</c:v>
                </c:pt>
                <c:pt idx="16">
                  <c:v>1020</c:v>
                </c:pt>
                <c:pt idx="17">
                  <c:v>1100</c:v>
                </c:pt>
                <c:pt idx="18">
                  <c:v>970</c:v>
                </c:pt>
                <c:pt idx="19">
                  <c:v>1443</c:v>
                </c:pt>
                <c:pt idx="20">
                  <c:v>1154</c:v>
                </c:pt>
                <c:pt idx="21">
                  <c:v>952</c:v>
                </c:pt>
              </c:numCache>
            </c:numRef>
          </c:val>
          <c:extLst>
            <c:ext xmlns:c16="http://schemas.microsoft.com/office/drawing/2014/chart" uri="{C3380CC4-5D6E-409C-BE32-E72D297353CC}">
              <c16:uniqueId val="{00000002-658D-4BE9-9377-7C2DC5919060}"/>
            </c:ext>
          </c:extLst>
        </c:ser>
        <c:ser>
          <c:idx val="3"/>
          <c:order val="3"/>
          <c:tx>
            <c:strRef>
              <c:f>Sheet1!$E$1</c:f>
              <c:strCache>
                <c:ptCount val="1"/>
                <c:pt idx="0">
                  <c:v>PreK </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2-E349-4999-BF44-BDCBA0D04AB7}"/>
              </c:ext>
            </c:extLst>
          </c:dPt>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Sheet1!$E$2:$E$23</c:f>
              <c:numCache>
                <c:formatCode>"$"#,##0_);[Red]\("$"#,##0\)</c:formatCode>
                <c:ptCount val="22"/>
                <c:pt idx="0">
                  <c:v>700</c:v>
                </c:pt>
                <c:pt idx="1">
                  <c:v>720</c:v>
                </c:pt>
                <c:pt idx="2">
                  <c:v>900</c:v>
                </c:pt>
                <c:pt idx="3">
                  <c:v>700</c:v>
                </c:pt>
                <c:pt idx="4">
                  <c:v>800</c:v>
                </c:pt>
                <c:pt idx="5">
                  <c:v>737</c:v>
                </c:pt>
                <c:pt idx="6">
                  <c:v>723</c:v>
                </c:pt>
                <c:pt idx="7">
                  <c:v>760</c:v>
                </c:pt>
                <c:pt idx="8">
                  <c:v>725</c:v>
                </c:pt>
                <c:pt idx="9">
                  <c:v>1000</c:v>
                </c:pt>
                <c:pt idx="10">
                  <c:v>820</c:v>
                </c:pt>
                <c:pt idx="11">
                  <c:v>775</c:v>
                </c:pt>
                <c:pt idx="12">
                  <c:v>860</c:v>
                </c:pt>
                <c:pt idx="13">
                  <c:v>834</c:v>
                </c:pt>
                <c:pt idx="14">
                  <c:v>900</c:v>
                </c:pt>
                <c:pt idx="15">
                  <c:v>800</c:v>
                </c:pt>
                <c:pt idx="16">
                  <c:v>989</c:v>
                </c:pt>
                <c:pt idx="17">
                  <c:v>945</c:v>
                </c:pt>
                <c:pt idx="18">
                  <c:v>945</c:v>
                </c:pt>
                <c:pt idx="19">
                  <c:v>835</c:v>
                </c:pt>
                <c:pt idx="20">
                  <c:v>1025</c:v>
                </c:pt>
                <c:pt idx="21">
                  <c:v>833</c:v>
                </c:pt>
              </c:numCache>
            </c:numRef>
          </c:val>
          <c:extLst>
            <c:ext xmlns:c16="http://schemas.microsoft.com/office/drawing/2014/chart" uri="{C3380CC4-5D6E-409C-BE32-E72D297353CC}">
              <c16:uniqueId val="{00000003-658D-4BE9-9377-7C2DC5919060}"/>
            </c:ext>
          </c:extLst>
        </c:ser>
        <c:ser>
          <c:idx val="5"/>
          <c:order val="4"/>
          <c:tx>
            <c:strRef>
              <c:f>Sheet1!$F$1</c:f>
              <c:strCache>
                <c:ptCount val="1"/>
                <c:pt idx="0">
                  <c:v>PreK County Copy</c:v>
                </c:pt>
              </c:strCache>
            </c:strRef>
          </c:tx>
          <c:spPr>
            <a:solidFill>
              <a:srgbClr val="FFFF00"/>
            </a:solidFill>
            <a:ln>
              <a:noFill/>
            </a:ln>
            <a:effectLst/>
          </c:spPr>
          <c:invertIfNegative val="0"/>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Sheet1!$F$2:$F$23</c:f>
              <c:numCache>
                <c:formatCode>General</c:formatCode>
                <c:ptCount val="22"/>
                <c:pt idx="15" formatCode="&quot;$&quot;#,##0_);[Red]\(&quot;$&quot;#,##0\)">
                  <c:v>800</c:v>
                </c:pt>
              </c:numCache>
            </c:numRef>
          </c:val>
          <c:extLst>
            <c:ext xmlns:c16="http://schemas.microsoft.com/office/drawing/2014/chart" uri="{C3380CC4-5D6E-409C-BE32-E72D297353CC}">
              <c16:uniqueId val="{00000001-E349-4999-BF44-BDCBA0D04AB7}"/>
            </c:ext>
          </c:extLst>
        </c:ser>
        <c:dLbls>
          <c:showLegendKey val="0"/>
          <c:showVal val="0"/>
          <c:showCatName val="0"/>
          <c:showSerName val="0"/>
          <c:showPercent val="0"/>
          <c:showBubbleSize val="0"/>
        </c:dLbls>
        <c:gapWidth val="0"/>
        <c:axId val="344954792"/>
        <c:axId val="344955184"/>
      </c:barChart>
      <c:lineChart>
        <c:grouping val="standard"/>
        <c:varyColors val="0"/>
        <c:ser>
          <c:idx val="4"/>
          <c:order val="5"/>
          <c:tx>
            <c:strRef>
              <c:f>Sheet1!$G$1</c:f>
              <c:strCache>
                <c:ptCount val="1"/>
                <c:pt idx="0">
                  <c:v>Median Household Income</c:v>
                </c:pt>
              </c:strCache>
            </c:strRef>
          </c:tx>
          <c:spPr>
            <a:ln w="28575" cap="rnd">
              <a:solidFill>
                <a:schemeClr val="tx1"/>
              </a:solidFill>
              <a:round/>
            </a:ln>
            <a:effectLst/>
          </c:spPr>
          <c:marker>
            <c:symbol val="none"/>
          </c:marker>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Sheet1!$G$2:$G$23</c:f>
              <c:numCache>
                <c:formatCode>"$"#,##0_);[Red]\("$"#,##0\)</c:formatCode>
                <c:ptCount val="22"/>
                <c:pt idx="0">
                  <c:v>54587</c:v>
                </c:pt>
                <c:pt idx="1">
                  <c:v>63389</c:v>
                </c:pt>
                <c:pt idx="2">
                  <c:v>64626</c:v>
                </c:pt>
                <c:pt idx="3">
                  <c:v>68531</c:v>
                </c:pt>
                <c:pt idx="4">
                  <c:v>69980</c:v>
                </c:pt>
                <c:pt idx="5">
                  <c:v>73672</c:v>
                </c:pt>
                <c:pt idx="6">
                  <c:v>76093</c:v>
                </c:pt>
                <c:pt idx="7">
                  <c:v>77040</c:v>
                </c:pt>
                <c:pt idx="8">
                  <c:v>78808</c:v>
                </c:pt>
                <c:pt idx="9">
                  <c:v>79492</c:v>
                </c:pt>
                <c:pt idx="10">
                  <c:v>80339</c:v>
                </c:pt>
                <c:pt idx="11">
                  <c:v>84479</c:v>
                </c:pt>
                <c:pt idx="12">
                  <c:v>88797</c:v>
                </c:pt>
                <c:pt idx="13">
                  <c:v>89447</c:v>
                </c:pt>
                <c:pt idx="14">
                  <c:v>93418</c:v>
                </c:pt>
                <c:pt idx="15">
                  <c:v>101130</c:v>
                </c:pt>
                <c:pt idx="16">
                  <c:v>102870</c:v>
                </c:pt>
                <c:pt idx="17">
                  <c:v>108827</c:v>
                </c:pt>
                <c:pt idx="18">
                  <c:v>111587</c:v>
                </c:pt>
                <c:pt idx="19">
                  <c:v>116155</c:v>
                </c:pt>
                <c:pt idx="20">
                  <c:v>116283</c:v>
                </c:pt>
                <c:pt idx="21">
                  <c:v>85751</c:v>
                </c:pt>
              </c:numCache>
            </c:numRef>
          </c:val>
          <c:smooth val="0"/>
          <c:extLst>
            <c:ext xmlns:c16="http://schemas.microsoft.com/office/drawing/2014/chart" uri="{C3380CC4-5D6E-409C-BE32-E72D297353CC}">
              <c16:uniqueId val="{00000000-E349-4999-BF44-BDCBA0D04AB7}"/>
            </c:ext>
          </c:extLst>
        </c:ser>
        <c:dLbls>
          <c:showLegendKey val="0"/>
          <c:showVal val="0"/>
          <c:showCatName val="0"/>
          <c:showSerName val="0"/>
          <c:showPercent val="0"/>
          <c:showBubbleSize val="0"/>
        </c:dLbls>
        <c:marker val="1"/>
        <c:smooth val="0"/>
        <c:axId val="344955968"/>
        <c:axId val="344955576"/>
      </c:lineChart>
      <c:catAx>
        <c:axId val="344954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5184"/>
        <c:crosses val="autoZero"/>
        <c:auto val="1"/>
        <c:lblAlgn val="ctr"/>
        <c:lblOffset val="100"/>
        <c:noMultiLvlLbl val="0"/>
      </c:catAx>
      <c:valAx>
        <c:axId val="344955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4792"/>
        <c:crosses val="autoZero"/>
        <c:crossBetween val="between"/>
      </c:valAx>
      <c:valAx>
        <c:axId val="344955576"/>
        <c:scaling>
          <c:orientation val="minMax"/>
        </c:scaling>
        <c:delete val="0"/>
        <c:axPos val="r"/>
        <c:numFmt formatCode="&quot;$&quot;#,##0_);[Red]\(&quot;$&quot;#,##0\)" sourceLinked="1"/>
        <c:majorTickMark val="out"/>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crossAx val="344955968"/>
        <c:crosses val="max"/>
        <c:crossBetween val="between"/>
      </c:valAx>
      <c:catAx>
        <c:axId val="344955968"/>
        <c:scaling>
          <c:orientation val="minMax"/>
        </c:scaling>
        <c:delete val="1"/>
        <c:axPos val="b"/>
        <c:numFmt formatCode="General" sourceLinked="1"/>
        <c:majorTickMark val="out"/>
        <c:minorTickMark val="none"/>
        <c:tickLblPos val="nextTo"/>
        <c:crossAx val="344955576"/>
        <c:crosses val="autoZero"/>
        <c:auto val="1"/>
        <c:lblAlgn val="ctr"/>
        <c:lblOffset val="100"/>
        <c:noMultiLvlLbl val="0"/>
      </c:catAx>
      <c:spPr>
        <a:noFill/>
        <a:ln>
          <a:noFill/>
        </a:ln>
        <a:effectLst/>
      </c:spPr>
    </c:plotArea>
    <c:legend>
      <c:legendPos val="b"/>
      <c:legendEntry>
        <c:idx val="0"/>
        <c:delete val="1"/>
      </c:legendEntry>
      <c:legendEntry>
        <c:idx val="4"/>
        <c:delete val="1"/>
      </c:legendEntry>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405218540682206"/>
          <c:y val="2.4030476906058036E-2"/>
          <c:w val="0.75260273724894999"/>
          <c:h val="0.95193904618788394"/>
        </c:manualLayout>
      </c:layout>
      <c:barChart>
        <c:barDir val="bar"/>
        <c:grouping val="clustered"/>
        <c:varyColors val="0"/>
        <c:ser>
          <c:idx val="0"/>
          <c:order val="0"/>
          <c:tx>
            <c:strRef>
              <c:f>Sheet1!$B$1</c:f>
              <c:strCache>
                <c:ptCount val="1"/>
                <c:pt idx="0">
                  <c:v>Time (min)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Warren</c:v>
                </c:pt>
                <c:pt idx="2">
                  <c:v>Hudson</c:v>
                </c:pt>
                <c:pt idx="3">
                  <c:v>Hunterdon </c:v>
                </c:pt>
                <c:pt idx="4">
                  <c:v>Monmouth</c:v>
                </c:pt>
                <c:pt idx="5">
                  <c:v>Essex</c:v>
                </c:pt>
                <c:pt idx="6">
                  <c:v>Middlesex</c:v>
                </c:pt>
                <c:pt idx="7">
                  <c:v>Bergen</c:v>
                </c:pt>
                <c:pt idx="8">
                  <c:v>Ocean</c:v>
                </c:pt>
                <c:pt idx="9">
                  <c:v>Somerset</c:v>
                </c:pt>
                <c:pt idx="10">
                  <c:v>Union</c:v>
                </c:pt>
                <c:pt idx="11">
                  <c:v>Morris</c:v>
                </c:pt>
                <c:pt idx="12">
                  <c:v>Burlington</c:v>
                </c:pt>
                <c:pt idx="13">
                  <c:v>Gloucester</c:v>
                </c:pt>
                <c:pt idx="14">
                  <c:v>Camden</c:v>
                </c:pt>
                <c:pt idx="15">
                  <c:v>Mercer</c:v>
                </c:pt>
                <c:pt idx="16">
                  <c:v>Passaic  </c:v>
                </c:pt>
                <c:pt idx="17">
                  <c:v>Salem</c:v>
                </c:pt>
                <c:pt idx="18">
                  <c:v>Atlantic</c:v>
                </c:pt>
                <c:pt idx="19">
                  <c:v>Cumberland</c:v>
                </c:pt>
                <c:pt idx="20">
                  <c:v>Cape May</c:v>
                </c:pt>
              </c:strCache>
            </c:strRef>
          </c:cat>
          <c:val>
            <c:numRef>
              <c:f>Sheet1!$B$2:$B$22</c:f>
              <c:numCache>
                <c:formatCode>General</c:formatCode>
                <c:ptCount val="21"/>
                <c:pt idx="1">
                  <c:v>37.200000000000003</c:v>
                </c:pt>
                <c:pt idx="2">
                  <c:v>36.9</c:v>
                </c:pt>
                <c:pt idx="3">
                  <c:v>36.6</c:v>
                </c:pt>
                <c:pt idx="4">
                  <c:v>36.200000000000003</c:v>
                </c:pt>
                <c:pt idx="5">
                  <c:v>36.1</c:v>
                </c:pt>
                <c:pt idx="6">
                  <c:v>34.9</c:v>
                </c:pt>
                <c:pt idx="7">
                  <c:v>34.200000000000003</c:v>
                </c:pt>
                <c:pt idx="8">
                  <c:v>33.700000000000003</c:v>
                </c:pt>
                <c:pt idx="9">
                  <c:v>32.9</c:v>
                </c:pt>
                <c:pt idx="10">
                  <c:v>32.4</c:v>
                </c:pt>
                <c:pt idx="11">
                  <c:v>32.200000000000003</c:v>
                </c:pt>
                <c:pt idx="12">
                  <c:v>30.5</c:v>
                </c:pt>
                <c:pt idx="13">
                  <c:v>30.5</c:v>
                </c:pt>
                <c:pt idx="14">
                  <c:v>29.7</c:v>
                </c:pt>
                <c:pt idx="15">
                  <c:v>29.6</c:v>
                </c:pt>
                <c:pt idx="16">
                  <c:v>29.3</c:v>
                </c:pt>
                <c:pt idx="17">
                  <c:v>27.8</c:v>
                </c:pt>
                <c:pt idx="18">
                  <c:v>26.1</c:v>
                </c:pt>
                <c:pt idx="19">
                  <c:v>24.7</c:v>
                </c:pt>
                <c:pt idx="20">
                  <c:v>24.1</c:v>
                </c:pt>
              </c:numCache>
            </c:numRef>
          </c:val>
          <c:extLst>
            <c:ext xmlns:c16="http://schemas.microsoft.com/office/drawing/2014/chart" uri="{C3380CC4-5D6E-409C-BE32-E72D297353CC}">
              <c16:uniqueId val="{00000000-BC2A-4467-82B7-24725D1A05D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Warren</c:v>
                </c:pt>
                <c:pt idx="2">
                  <c:v>Hudson</c:v>
                </c:pt>
                <c:pt idx="3">
                  <c:v>Hunterdon </c:v>
                </c:pt>
                <c:pt idx="4">
                  <c:v>Monmouth</c:v>
                </c:pt>
                <c:pt idx="5">
                  <c:v>Essex</c:v>
                </c:pt>
                <c:pt idx="6">
                  <c:v>Middlesex</c:v>
                </c:pt>
                <c:pt idx="7">
                  <c:v>Bergen</c:v>
                </c:pt>
                <c:pt idx="8">
                  <c:v>Ocean</c:v>
                </c:pt>
                <c:pt idx="9">
                  <c:v>Somerset</c:v>
                </c:pt>
                <c:pt idx="10">
                  <c:v>Union</c:v>
                </c:pt>
                <c:pt idx="11">
                  <c:v>Morris</c:v>
                </c:pt>
                <c:pt idx="12">
                  <c:v>Burlington</c:v>
                </c:pt>
                <c:pt idx="13">
                  <c:v>Gloucester</c:v>
                </c:pt>
                <c:pt idx="14">
                  <c:v>Camden</c:v>
                </c:pt>
                <c:pt idx="15">
                  <c:v>Mercer</c:v>
                </c:pt>
                <c:pt idx="16">
                  <c:v>Passaic  </c:v>
                </c:pt>
                <c:pt idx="17">
                  <c:v>Salem</c:v>
                </c:pt>
                <c:pt idx="18">
                  <c:v>Atlantic</c:v>
                </c:pt>
                <c:pt idx="19">
                  <c:v>Cumberland</c:v>
                </c:pt>
                <c:pt idx="20">
                  <c:v>Cape May</c:v>
                </c:pt>
              </c:strCache>
            </c:strRef>
          </c:cat>
          <c:val>
            <c:numRef>
              <c:f>Sheet1!$C$2:$C$22</c:f>
              <c:numCache>
                <c:formatCode>General</c:formatCode>
                <c:ptCount val="21"/>
                <c:pt idx="0">
                  <c:v>37.9</c:v>
                </c:pt>
              </c:numCache>
            </c:numRef>
          </c:val>
          <c:extLst>
            <c:ext xmlns:c16="http://schemas.microsoft.com/office/drawing/2014/chart" uri="{C3380CC4-5D6E-409C-BE32-E72D297353CC}">
              <c16:uniqueId val="{00000001-BC2A-4467-82B7-24725D1A05D6}"/>
            </c:ext>
          </c:extLst>
        </c:ser>
        <c:ser>
          <c:idx val="3"/>
          <c:order val="2"/>
          <c:tx>
            <c:strRef>
              <c:f>Sheet1!$D$1</c:f>
              <c:strCache>
                <c:ptCount val="1"/>
                <c:pt idx="0">
                  <c:v>US avg. 27.6</c:v>
                </c:pt>
              </c:strCache>
            </c:strRef>
          </c:tx>
          <c:spPr>
            <a:solidFill>
              <a:schemeClr val="bg1"/>
            </a:solidFill>
            <a:ln>
              <a:noFill/>
            </a:ln>
            <a:effectLst/>
          </c:spPr>
          <c:invertIfNegative val="0"/>
          <c:trendline>
            <c:name>NJ avg 31.5</c:name>
            <c:spPr>
              <a:ln w="19050" cap="rnd">
                <a:solidFill>
                  <a:schemeClr val="accent4"/>
                </a:solidFill>
                <a:prstDash val="sysDot"/>
              </a:ln>
              <a:effectLst/>
            </c:spPr>
            <c:trendlineType val="linear"/>
            <c:dispRSqr val="0"/>
            <c:dispEq val="0"/>
          </c:trendline>
          <c:cat>
            <c:strRef>
              <c:f>Sheet1!$A$2:$A$22</c:f>
              <c:strCache>
                <c:ptCount val="21"/>
                <c:pt idx="0">
                  <c:v>Sussex</c:v>
                </c:pt>
                <c:pt idx="1">
                  <c:v>Warren</c:v>
                </c:pt>
                <c:pt idx="2">
                  <c:v>Hudson</c:v>
                </c:pt>
                <c:pt idx="3">
                  <c:v>Hunterdon </c:v>
                </c:pt>
                <c:pt idx="4">
                  <c:v>Monmouth</c:v>
                </c:pt>
                <c:pt idx="5">
                  <c:v>Essex</c:v>
                </c:pt>
                <c:pt idx="6">
                  <c:v>Middlesex</c:v>
                </c:pt>
                <c:pt idx="7">
                  <c:v>Bergen</c:v>
                </c:pt>
                <c:pt idx="8">
                  <c:v>Ocean</c:v>
                </c:pt>
                <c:pt idx="9">
                  <c:v>Somerset</c:v>
                </c:pt>
                <c:pt idx="10">
                  <c:v>Union</c:v>
                </c:pt>
                <c:pt idx="11">
                  <c:v>Morris</c:v>
                </c:pt>
                <c:pt idx="12">
                  <c:v>Burlington</c:v>
                </c:pt>
                <c:pt idx="13">
                  <c:v>Gloucester</c:v>
                </c:pt>
                <c:pt idx="14">
                  <c:v>Camden</c:v>
                </c:pt>
                <c:pt idx="15">
                  <c:v>Mercer</c:v>
                </c:pt>
                <c:pt idx="16">
                  <c:v>Passaic  </c:v>
                </c:pt>
                <c:pt idx="17">
                  <c:v>Salem</c:v>
                </c:pt>
                <c:pt idx="18">
                  <c:v>Atlantic</c:v>
                </c:pt>
                <c:pt idx="19">
                  <c:v>Cumberland</c:v>
                </c:pt>
                <c:pt idx="20">
                  <c:v>Cape May</c:v>
                </c:pt>
              </c:strCache>
            </c:strRef>
          </c:cat>
          <c:val>
            <c:numRef>
              <c:f>Sheet1!$D$2:$D$22</c:f>
              <c:numCache>
                <c:formatCode>General</c:formatCode>
                <c:ptCount val="21"/>
                <c:pt idx="0">
                  <c:v>27.6</c:v>
                </c:pt>
                <c:pt idx="1">
                  <c:v>27.6</c:v>
                </c:pt>
                <c:pt idx="2">
                  <c:v>27.6</c:v>
                </c:pt>
                <c:pt idx="3">
                  <c:v>27.6</c:v>
                </c:pt>
                <c:pt idx="4">
                  <c:v>27.6</c:v>
                </c:pt>
                <c:pt idx="5">
                  <c:v>27.6</c:v>
                </c:pt>
                <c:pt idx="6">
                  <c:v>27.6</c:v>
                </c:pt>
                <c:pt idx="7">
                  <c:v>27.6</c:v>
                </c:pt>
                <c:pt idx="8">
                  <c:v>27.6</c:v>
                </c:pt>
                <c:pt idx="9">
                  <c:v>27.6</c:v>
                </c:pt>
                <c:pt idx="10">
                  <c:v>27.6</c:v>
                </c:pt>
                <c:pt idx="11">
                  <c:v>27.6</c:v>
                </c:pt>
                <c:pt idx="12">
                  <c:v>27.6</c:v>
                </c:pt>
                <c:pt idx="13">
                  <c:v>27.6</c:v>
                </c:pt>
                <c:pt idx="14">
                  <c:v>27.6</c:v>
                </c:pt>
                <c:pt idx="15">
                  <c:v>27.6</c:v>
                </c:pt>
                <c:pt idx="16">
                  <c:v>27.6</c:v>
                </c:pt>
                <c:pt idx="17">
                  <c:v>27.6</c:v>
                </c:pt>
                <c:pt idx="18">
                  <c:v>27.6</c:v>
                </c:pt>
                <c:pt idx="19">
                  <c:v>27.6</c:v>
                </c:pt>
                <c:pt idx="20">
                  <c:v>27.6</c:v>
                </c:pt>
              </c:numCache>
            </c:numRef>
          </c:val>
          <c:extLst>
            <c:ext xmlns:c16="http://schemas.microsoft.com/office/drawing/2014/chart" uri="{C3380CC4-5D6E-409C-BE32-E72D297353CC}">
              <c16:uniqueId val="{00000003-BC2A-4467-82B7-24725D1A05D6}"/>
            </c:ext>
          </c:extLst>
        </c:ser>
        <c:ser>
          <c:idx val="2"/>
          <c:order val="3"/>
          <c:tx>
            <c:strRef>
              <c:f>Sheet1!$E$1</c:f>
              <c:strCache>
                <c:ptCount val="1"/>
                <c:pt idx="0">
                  <c:v>NJ avg. 33.1</c:v>
                </c:pt>
              </c:strCache>
            </c:strRef>
          </c:tx>
          <c:spPr>
            <a:solidFill>
              <a:schemeClr val="bg1"/>
            </a:solidFill>
            <a:ln>
              <a:noFill/>
            </a:ln>
            <a:effectLst/>
          </c:spPr>
          <c:invertIfNegative val="0"/>
          <c:trendline>
            <c:name>US avg 26.4</c:name>
            <c:spPr>
              <a:ln w="19050" cap="rnd">
                <a:solidFill>
                  <a:schemeClr val="accent3"/>
                </a:solidFill>
                <a:prstDash val="sysDot"/>
              </a:ln>
              <a:effectLst/>
            </c:spPr>
            <c:trendlineType val="linear"/>
            <c:dispRSqr val="0"/>
            <c:dispEq val="0"/>
          </c:trendline>
          <c:cat>
            <c:strRef>
              <c:f>Sheet1!$A$2:$A$22</c:f>
              <c:strCache>
                <c:ptCount val="21"/>
                <c:pt idx="0">
                  <c:v>Sussex</c:v>
                </c:pt>
                <c:pt idx="1">
                  <c:v>Warren</c:v>
                </c:pt>
                <c:pt idx="2">
                  <c:v>Hudson</c:v>
                </c:pt>
                <c:pt idx="3">
                  <c:v>Hunterdon </c:v>
                </c:pt>
                <c:pt idx="4">
                  <c:v>Monmouth</c:v>
                </c:pt>
                <c:pt idx="5">
                  <c:v>Essex</c:v>
                </c:pt>
                <c:pt idx="6">
                  <c:v>Middlesex</c:v>
                </c:pt>
                <c:pt idx="7">
                  <c:v>Bergen</c:v>
                </c:pt>
                <c:pt idx="8">
                  <c:v>Ocean</c:v>
                </c:pt>
                <c:pt idx="9">
                  <c:v>Somerset</c:v>
                </c:pt>
                <c:pt idx="10">
                  <c:v>Union</c:v>
                </c:pt>
                <c:pt idx="11">
                  <c:v>Morris</c:v>
                </c:pt>
                <c:pt idx="12">
                  <c:v>Burlington</c:v>
                </c:pt>
                <c:pt idx="13">
                  <c:v>Gloucester</c:v>
                </c:pt>
                <c:pt idx="14">
                  <c:v>Camden</c:v>
                </c:pt>
                <c:pt idx="15">
                  <c:v>Mercer</c:v>
                </c:pt>
                <c:pt idx="16">
                  <c:v>Passaic  </c:v>
                </c:pt>
                <c:pt idx="17">
                  <c:v>Salem</c:v>
                </c:pt>
                <c:pt idx="18">
                  <c:v>Atlantic</c:v>
                </c:pt>
                <c:pt idx="19">
                  <c:v>Cumberland</c:v>
                </c:pt>
                <c:pt idx="20">
                  <c:v>Cape May</c:v>
                </c:pt>
              </c:strCache>
            </c:strRef>
          </c:cat>
          <c:val>
            <c:numRef>
              <c:f>Sheet1!$E$2:$E$22</c:f>
              <c:numCache>
                <c:formatCode>General</c:formatCode>
                <c:ptCount val="21"/>
                <c:pt idx="0">
                  <c:v>33.1</c:v>
                </c:pt>
                <c:pt idx="1">
                  <c:v>33.1</c:v>
                </c:pt>
                <c:pt idx="2">
                  <c:v>33.1</c:v>
                </c:pt>
                <c:pt idx="3">
                  <c:v>33.1</c:v>
                </c:pt>
                <c:pt idx="4">
                  <c:v>33.1</c:v>
                </c:pt>
                <c:pt idx="5">
                  <c:v>33.1</c:v>
                </c:pt>
                <c:pt idx="6">
                  <c:v>33.1</c:v>
                </c:pt>
                <c:pt idx="7">
                  <c:v>33.1</c:v>
                </c:pt>
                <c:pt idx="8">
                  <c:v>33.1</c:v>
                </c:pt>
                <c:pt idx="9">
                  <c:v>33.1</c:v>
                </c:pt>
                <c:pt idx="10">
                  <c:v>33.1</c:v>
                </c:pt>
                <c:pt idx="11">
                  <c:v>33.1</c:v>
                </c:pt>
                <c:pt idx="12">
                  <c:v>33.1</c:v>
                </c:pt>
                <c:pt idx="13">
                  <c:v>33.1</c:v>
                </c:pt>
                <c:pt idx="14">
                  <c:v>33.1</c:v>
                </c:pt>
                <c:pt idx="15">
                  <c:v>33.1</c:v>
                </c:pt>
                <c:pt idx="16">
                  <c:v>33.1</c:v>
                </c:pt>
                <c:pt idx="17">
                  <c:v>33.1</c:v>
                </c:pt>
                <c:pt idx="18">
                  <c:v>33.1</c:v>
                </c:pt>
                <c:pt idx="19">
                  <c:v>33.1</c:v>
                </c:pt>
                <c:pt idx="20">
                  <c:v>33.1</c:v>
                </c:pt>
              </c:numCache>
            </c:numRef>
          </c:val>
          <c:extLst>
            <c:ext xmlns:c16="http://schemas.microsoft.com/office/drawing/2014/chart" uri="{C3380CC4-5D6E-409C-BE32-E72D297353CC}">
              <c16:uniqueId val="{00000002-BC2A-4467-82B7-24725D1A05D6}"/>
            </c:ext>
          </c:extLst>
        </c:ser>
        <c:dLbls>
          <c:showLegendKey val="0"/>
          <c:showVal val="0"/>
          <c:showCatName val="0"/>
          <c:showSerName val="0"/>
          <c:showPercent val="0"/>
          <c:showBubbleSize val="0"/>
        </c:dLbls>
        <c:gapWidth val="182"/>
        <c:axId val="344956752"/>
        <c:axId val="344957144"/>
      </c:barChart>
      <c:catAx>
        <c:axId val="34495675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7144"/>
        <c:crosses val="autoZero"/>
        <c:auto val="1"/>
        <c:lblAlgn val="ctr"/>
        <c:lblOffset val="100"/>
        <c:noMultiLvlLbl val="0"/>
      </c:catAx>
      <c:valAx>
        <c:axId val="344957144"/>
        <c:scaling>
          <c:orientation val="minMax"/>
        </c:scaling>
        <c:delete val="1"/>
        <c:axPos val="t"/>
        <c:numFmt formatCode="General" sourceLinked="1"/>
        <c:majorTickMark val="none"/>
        <c:minorTickMark val="none"/>
        <c:tickLblPos val="nextTo"/>
        <c:crossAx val="34495675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9.1116618836420554E-2"/>
          <c:w val="0.95864661654135341"/>
          <c:h val="0.72495173493347242"/>
        </c:manualLayout>
      </c:layout>
      <c:lineChart>
        <c:grouping val="standard"/>
        <c:varyColors val="0"/>
        <c:ser>
          <c:idx val="0"/>
          <c:order val="0"/>
          <c:tx>
            <c:strRef>
              <c:f>Sheet1!$B$1</c:f>
              <c:strCache>
                <c:ptCount val="1"/>
                <c:pt idx="0">
                  <c:v>Series 1</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General</c:formatCode>
                <c:ptCount val="5"/>
                <c:pt idx="0">
                  <c:v>36.799999999999997</c:v>
                </c:pt>
                <c:pt idx="1">
                  <c:v>39</c:v>
                </c:pt>
                <c:pt idx="2">
                  <c:v>37.200000000000003</c:v>
                </c:pt>
                <c:pt idx="3" formatCode="0.0">
                  <c:v>37.700000000000003</c:v>
                </c:pt>
                <c:pt idx="4" formatCode="0.0">
                  <c:v>37.9</c:v>
                </c:pt>
              </c:numCache>
            </c:numRef>
          </c:val>
          <c:smooth val="0"/>
          <c:extLst>
            <c:ext xmlns:c16="http://schemas.microsoft.com/office/drawing/2014/chart" uri="{C3380CC4-5D6E-409C-BE32-E72D297353CC}">
              <c16:uniqueId val="{00000000-767E-41EE-8DFA-9881ED3B3203}"/>
            </c:ext>
          </c:extLst>
        </c:ser>
        <c:dLbls>
          <c:showLegendKey val="0"/>
          <c:showVal val="0"/>
          <c:showCatName val="0"/>
          <c:showSerName val="0"/>
          <c:showPercent val="0"/>
          <c:showBubbleSize val="0"/>
        </c:dLbls>
        <c:marker val="1"/>
        <c:smooth val="0"/>
        <c:axId val="345214144"/>
        <c:axId val="345214536"/>
      </c:lineChart>
      <c:catAx>
        <c:axId val="345214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5214536"/>
        <c:crosses val="autoZero"/>
        <c:auto val="1"/>
        <c:lblAlgn val="ctr"/>
        <c:lblOffset val="100"/>
        <c:noMultiLvlLbl val="0"/>
      </c:catAx>
      <c:valAx>
        <c:axId val="345214536"/>
        <c:scaling>
          <c:orientation val="minMax"/>
          <c:max val="40"/>
          <c:min val="0"/>
        </c:scaling>
        <c:delete val="1"/>
        <c:axPos val="l"/>
        <c:numFmt formatCode="General" sourceLinked="1"/>
        <c:majorTickMark val="none"/>
        <c:minorTickMark val="none"/>
        <c:tickLblPos val="nextTo"/>
        <c:crossAx val="3452141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0"/>
        <c:ser>
          <c:idx val="0"/>
          <c:order val="0"/>
          <c:tx>
            <c:strRef>
              <c:f>Sheet1!$B$1</c:f>
              <c:strCache>
                <c:ptCount val="1"/>
                <c:pt idx="0">
                  <c:v>% of income allotted to transportation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Salem</c:v>
                </c:pt>
                <c:pt idx="3">
                  <c:v>Gloucester</c:v>
                </c:pt>
                <c:pt idx="4">
                  <c:v>Hunterdon</c:v>
                </c:pt>
                <c:pt idx="5">
                  <c:v>Sussex</c:v>
                </c:pt>
                <c:pt idx="6">
                  <c:v>Warren</c:v>
                </c:pt>
                <c:pt idx="7">
                  <c:v>Cape May</c:v>
                </c:pt>
                <c:pt idx="8">
                  <c:v>Burlington</c:v>
                </c:pt>
                <c:pt idx="9">
                  <c:v>Camden</c:v>
                </c:pt>
                <c:pt idx="10">
                  <c:v>Monmouth</c:v>
                </c:pt>
                <c:pt idx="11">
                  <c:v>Morris</c:v>
                </c:pt>
                <c:pt idx="12">
                  <c:v>Ocean</c:v>
                </c:pt>
                <c:pt idx="13">
                  <c:v>Somerset</c:v>
                </c:pt>
                <c:pt idx="14">
                  <c:v>Middlesex</c:v>
                </c:pt>
                <c:pt idx="15">
                  <c:v>Mercer</c:v>
                </c:pt>
                <c:pt idx="16">
                  <c:v>Passaic</c:v>
                </c:pt>
                <c:pt idx="17">
                  <c:v>Union</c:v>
                </c:pt>
                <c:pt idx="18">
                  <c:v>Bergen</c:v>
                </c:pt>
                <c:pt idx="19">
                  <c:v>Essex</c:v>
                </c:pt>
                <c:pt idx="20">
                  <c:v>Hudson</c:v>
                </c:pt>
              </c:strCache>
            </c:strRef>
          </c:cat>
          <c:val>
            <c:numRef>
              <c:f>Sheet1!$B$2:$B$22</c:f>
              <c:numCache>
                <c:formatCode>0%</c:formatCode>
                <c:ptCount val="21"/>
                <c:pt idx="0">
                  <c:v>0.27</c:v>
                </c:pt>
                <c:pt idx="1">
                  <c:v>0.24</c:v>
                </c:pt>
                <c:pt idx="2">
                  <c:v>0.24</c:v>
                </c:pt>
                <c:pt idx="3">
                  <c:v>0.23</c:v>
                </c:pt>
                <c:pt idx="4" formatCode="General">
                  <c:v>0.23</c:v>
                </c:pt>
                <c:pt idx="6">
                  <c:v>0.23</c:v>
                </c:pt>
                <c:pt idx="7">
                  <c:v>0.22</c:v>
                </c:pt>
                <c:pt idx="8">
                  <c:v>0.22</c:v>
                </c:pt>
                <c:pt idx="9">
                  <c:v>0.21</c:v>
                </c:pt>
                <c:pt idx="10">
                  <c:v>0.21</c:v>
                </c:pt>
                <c:pt idx="11">
                  <c:v>0.21</c:v>
                </c:pt>
                <c:pt idx="12">
                  <c:v>0.21</c:v>
                </c:pt>
                <c:pt idx="13">
                  <c:v>0.21</c:v>
                </c:pt>
                <c:pt idx="14" formatCode="General">
                  <c:v>0.19</c:v>
                </c:pt>
                <c:pt idx="15">
                  <c:v>0.18</c:v>
                </c:pt>
                <c:pt idx="16">
                  <c:v>0.18</c:v>
                </c:pt>
                <c:pt idx="17">
                  <c:v>0.18</c:v>
                </c:pt>
                <c:pt idx="18">
                  <c:v>0.17</c:v>
                </c:pt>
                <c:pt idx="19">
                  <c:v>0.15</c:v>
                </c:pt>
                <c:pt idx="20">
                  <c:v>0.11</c:v>
                </c:pt>
              </c:numCache>
            </c:numRef>
          </c:val>
          <c:extLst>
            <c:ext xmlns:c16="http://schemas.microsoft.com/office/drawing/2014/chart" uri="{C3380CC4-5D6E-409C-BE32-E72D297353CC}">
              <c16:uniqueId val="{00000001-F0B7-43ED-A3D1-798AB923E08D}"/>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Salem</c:v>
                </c:pt>
                <c:pt idx="3">
                  <c:v>Gloucester</c:v>
                </c:pt>
                <c:pt idx="4">
                  <c:v>Hunterdon</c:v>
                </c:pt>
                <c:pt idx="5">
                  <c:v>Sussex</c:v>
                </c:pt>
                <c:pt idx="6">
                  <c:v>Warren</c:v>
                </c:pt>
                <c:pt idx="7">
                  <c:v>Cape May</c:v>
                </c:pt>
                <c:pt idx="8">
                  <c:v>Burlington</c:v>
                </c:pt>
                <c:pt idx="9">
                  <c:v>Camden</c:v>
                </c:pt>
                <c:pt idx="10">
                  <c:v>Monmouth</c:v>
                </c:pt>
                <c:pt idx="11">
                  <c:v>Morris</c:v>
                </c:pt>
                <c:pt idx="12">
                  <c:v>Ocean</c:v>
                </c:pt>
                <c:pt idx="13">
                  <c:v>Somerset</c:v>
                </c:pt>
                <c:pt idx="14">
                  <c:v>Middlesex</c:v>
                </c:pt>
                <c:pt idx="15">
                  <c:v>Mercer</c:v>
                </c:pt>
                <c:pt idx="16">
                  <c:v>Passaic</c:v>
                </c:pt>
                <c:pt idx="17">
                  <c:v>Union</c:v>
                </c:pt>
                <c:pt idx="18">
                  <c:v>Bergen</c:v>
                </c:pt>
                <c:pt idx="19">
                  <c:v>Essex</c:v>
                </c:pt>
                <c:pt idx="20">
                  <c:v>Hudson</c:v>
                </c:pt>
              </c:strCache>
            </c:strRef>
          </c:cat>
          <c:val>
            <c:numRef>
              <c:f>Sheet1!$C$2:$C$22</c:f>
              <c:numCache>
                <c:formatCode>General</c:formatCode>
                <c:ptCount val="21"/>
                <c:pt idx="5">
                  <c:v>0.23</c:v>
                </c:pt>
              </c:numCache>
            </c:numRef>
          </c:val>
          <c:extLst>
            <c:ext xmlns:c16="http://schemas.microsoft.com/office/drawing/2014/chart" uri="{C3380CC4-5D6E-409C-BE32-E72D297353CC}">
              <c16:uniqueId val="{00000002-F0B7-43ED-A3D1-798AB923E08D}"/>
            </c:ext>
          </c:extLst>
        </c:ser>
        <c:ser>
          <c:idx val="2"/>
          <c:order val="2"/>
          <c:tx>
            <c:strRef>
              <c:f>Sheet1!$D$1</c:f>
              <c:strCache>
                <c:ptCount val="1"/>
                <c:pt idx="0">
                  <c:v>Column1</c:v>
                </c:pt>
              </c:strCache>
            </c:strRef>
          </c:tx>
          <c:spPr>
            <a:solidFill>
              <a:schemeClr val="dk1">
                <a:tint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Salem</c:v>
                </c:pt>
                <c:pt idx="3">
                  <c:v>Gloucester</c:v>
                </c:pt>
                <c:pt idx="4">
                  <c:v>Hunterdon</c:v>
                </c:pt>
                <c:pt idx="5">
                  <c:v>Sussex</c:v>
                </c:pt>
                <c:pt idx="6">
                  <c:v>Warren</c:v>
                </c:pt>
                <c:pt idx="7">
                  <c:v>Cape May</c:v>
                </c:pt>
                <c:pt idx="8">
                  <c:v>Burlington</c:v>
                </c:pt>
                <c:pt idx="9">
                  <c:v>Camden</c:v>
                </c:pt>
                <c:pt idx="10">
                  <c:v>Monmouth</c:v>
                </c:pt>
                <c:pt idx="11">
                  <c:v>Morris</c:v>
                </c:pt>
                <c:pt idx="12">
                  <c:v>Ocean</c:v>
                </c:pt>
                <c:pt idx="13">
                  <c:v>Somerset</c:v>
                </c:pt>
                <c:pt idx="14">
                  <c:v>Middlesex</c:v>
                </c:pt>
                <c:pt idx="15">
                  <c:v>Mercer</c:v>
                </c:pt>
                <c:pt idx="16">
                  <c:v>Passaic</c:v>
                </c:pt>
                <c:pt idx="17">
                  <c:v>Union</c:v>
                </c:pt>
                <c:pt idx="18">
                  <c:v>Bergen</c:v>
                </c:pt>
                <c:pt idx="19">
                  <c:v>Essex</c:v>
                </c:pt>
                <c:pt idx="20">
                  <c:v>Hudson</c:v>
                </c:pt>
              </c:strCache>
            </c:strRef>
          </c:cat>
          <c:val>
            <c:numRef>
              <c:f>Sheet1!$D$2:$D$22</c:f>
              <c:numCache>
                <c:formatCode>General</c:formatCode>
                <c:ptCount val="21"/>
              </c:numCache>
            </c:numRef>
          </c:val>
          <c:extLst>
            <c:ext xmlns:c16="http://schemas.microsoft.com/office/drawing/2014/chart" uri="{C3380CC4-5D6E-409C-BE32-E72D297353CC}">
              <c16:uniqueId val="{00000000-B298-4477-B321-8DDB0CF48B7E}"/>
            </c:ext>
          </c:extLst>
        </c:ser>
        <c:dLbls>
          <c:dLblPos val="outEnd"/>
          <c:showLegendKey val="0"/>
          <c:showVal val="1"/>
          <c:showCatName val="0"/>
          <c:showSerName val="0"/>
          <c:showPercent val="0"/>
          <c:showBubbleSize val="0"/>
        </c:dLbls>
        <c:gapWidth val="182"/>
        <c:axId val="345216496"/>
        <c:axId val="345216888"/>
      </c:barChart>
      <c:catAx>
        <c:axId val="3452164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216888"/>
        <c:crosses val="autoZero"/>
        <c:auto val="1"/>
        <c:lblAlgn val="ctr"/>
        <c:lblOffset val="100"/>
        <c:noMultiLvlLbl val="0"/>
      </c:catAx>
      <c:valAx>
        <c:axId val="345216888"/>
        <c:scaling>
          <c:orientation val="minMax"/>
        </c:scaling>
        <c:delete val="1"/>
        <c:axPos val="b"/>
        <c:numFmt formatCode="0%" sourceLinked="1"/>
        <c:majorTickMark val="none"/>
        <c:minorTickMark val="none"/>
        <c:tickLblPos val="nextTo"/>
        <c:crossAx val="34521649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0"/>
        <c:ser>
          <c:idx val="0"/>
          <c:order val="0"/>
          <c:tx>
            <c:strRef>
              <c:f>Sheet1!$B$1</c:f>
              <c:strCache>
                <c:ptCount val="1"/>
                <c:pt idx="0">
                  <c:v>Score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Hunterdon</c:v>
                </c:pt>
                <c:pt idx="2">
                  <c:v>Warren</c:v>
                </c:pt>
                <c:pt idx="3">
                  <c:v>Ocean</c:v>
                </c:pt>
                <c:pt idx="4">
                  <c:v>Salem</c:v>
                </c:pt>
                <c:pt idx="5">
                  <c:v>Cape May</c:v>
                </c:pt>
                <c:pt idx="6">
                  <c:v>Cumberland</c:v>
                </c:pt>
                <c:pt idx="7">
                  <c:v>Somerset</c:v>
                </c:pt>
                <c:pt idx="8">
                  <c:v>Burlington</c:v>
                </c:pt>
                <c:pt idx="9">
                  <c:v>Morris</c:v>
                </c:pt>
                <c:pt idx="10">
                  <c:v>Gloucester</c:v>
                </c:pt>
                <c:pt idx="11">
                  <c:v>Monmouth</c:v>
                </c:pt>
                <c:pt idx="12">
                  <c:v>Atlantic</c:v>
                </c:pt>
                <c:pt idx="13">
                  <c:v>Middlesex</c:v>
                </c:pt>
                <c:pt idx="14">
                  <c:v>Mercer</c:v>
                </c:pt>
                <c:pt idx="15">
                  <c:v>Camden</c:v>
                </c:pt>
                <c:pt idx="16">
                  <c:v>Passaic</c:v>
                </c:pt>
                <c:pt idx="17">
                  <c:v>Union</c:v>
                </c:pt>
                <c:pt idx="18">
                  <c:v>Bergen</c:v>
                </c:pt>
                <c:pt idx="19">
                  <c:v>Essex</c:v>
                </c:pt>
                <c:pt idx="20">
                  <c:v>Hudson</c:v>
                </c:pt>
              </c:strCache>
            </c:strRef>
          </c:cat>
          <c:val>
            <c:numRef>
              <c:f>Sheet1!$B$2:$B$22</c:f>
              <c:numCache>
                <c:formatCode>0.0</c:formatCode>
                <c:ptCount val="21"/>
                <c:pt idx="1">
                  <c:v>0.7</c:v>
                </c:pt>
                <c:pt idx="2">
                  <c:v>1.5</c:v>
                </c:pt>
                <c:pt idx="3">
                  <c:v>1.6</c:v>
                </c:pt>
                <c:pt idx="4">
                  <c:v>1.8</c:v>
                </c:pt>
                <c:pt idx="5">
                  <c:v>2.1</c:v>
                </c:pt>
                <c:pt idx="6">
                  <c:v>2.2999999999999998</c:v>
                </c:pt>
                <c:pt idx="7">
                  <c:v>2.2999999999999998</c:v>
                </c:pt>
                <c:pt idx="8">
                  <c:v>2.7</c:v>
                </c:pt>
                <c:pt idx="9">
                  <c:v>2.7</c:v>
                </c:pt>
                <c:pt idx="10">
                  <c:v>2.8</c:v>
                </c:pt>
                <c:pt idx="11">
                  <c:v>3.3</c:v>
                </c:pt>
                <c:pt idx="12">
                  <c:v>3.8</c:v>
                </c:pt>
                <c:pt idx="13">
                  <c:v>4.0999999999999996</c:v>
                </c:pt>
                <c:pt idx="14">
                  <c:v>4.5999999999999996</c:v>
                </c:pt>
                <c:pt idx="15">
                  <c:v>5.2</c:v>
                </c:pt>
                <c:pt idx="16">
                  <c:v>6.02</c:v>
                </c:pt>
                <c:pt idx="17">
                  <c:v>6.4</c:v>
                </c:pt>
                <c:pt idx="18">
                  <c:v>6.4</c:v>
                </c:pt>
                <c:pt idx="19">
                  <c:v>7.5</c:v>
                </c:pt>
                <c:pt idx="20">
                  <c:v>9.1</c:v>
                </c:pt>
              </c:numCache>
            </c:numRef>
          </c:val>
          <c:extLst>
            <c:ext xmlns:c16="http://schemas.microsoft.com/office/drawing/2014/chart" uri="{C3380CC4-5D6E-409C-BE32-E72D297353CC}">
              <c16:uniqueId val="{00000000-F509-4C52-BB27-BAEC45453B8E}"/>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Hunterdon</c:v>
                </c:pt>
                <c:pt idx="2">
                  <c:v>Warren</c:v>
                </c:pt>
                <c:pt idx="3">
                  <c:v>Ocean</c:v>
                </c:pt>
                <c:pt idx="4">
                  <c:v>Salem</c:v>
                </c:pt>
                <c:pt idx="5">
                  <c:v>Cape May</c:v>
                </c:pt>
                <c:pt idx="6">
                  <c:v>Cumberland</c:v>
                </c:pt>
                <c:pt idx="7">
                  <c:v>Somerset</c:v>
                </c:pt>
                <c:pt idx="8">
                  <c:v>Burlington</c:v>
                </c:pt>
                <c:pt idx="9">
                  <c:v>Morris</c:v>
                </c:pt>
                <c:pt idx="10">
                  <c:v>Gloucester</c:v>
                </c:pt>
                <c:pt idx="11">
                  <c:v>Monmouth</c:v>
                </c:pt>
                <c:pt idx="12">
                  <c:v>Atlantic</c:v>
                </c:pt>
                <c:pt idx="13">
                  <c:v>Middlesex</c:v>
                </c:pt>
                <c:pt idx="14">
                  <c:v>Mercer</c:v>
                </c:pt>
                <c:pt idx="15">
                  <c:v>Camden</c:v>
                </c:pt>
                <c:pt idx="16">
                  <c:v>Passaic</c:v>
                </c:pt>
                <c:pt idx="17">
                  <c:v>Union</c:v>
                </c:pt>
                <c:pt idx="18">
                  <c:v>Bergen</c:v>
                </c:pt>
                <c:pt idx="19">
                  <c:v>Essex</c:v>
                </c:pt>
                <c:pt idx="20">
                  <c:v>Hudson</c:v>
                </c:pt>
              </c:strCache>
            </c:strRef>
          </c:cat>
          <c:val>
            <c:numRef>
              <c:f>Sheet1!$C$2:$C$22</c:f>
              <c:numCache>
                <c:formatCode>General</c:formatCode>
                <c:ptCount val="21"/>
                <c:pt idx="0">
                  <c:v>0.7</c:v>
                </c:pt>
              </c:numCache>
            </c:numRef>
          </c:val>
          <c:extLst>
            <c:ext xmlns:c16="http://schemas.microsoft.com/office/drawing/2014/chart" uri="{C3380CC4-5D6E-409C-BE32-E72D297353CC}">
              <c16:uniqueId val="{00000001-F509-4C52-BB27-BAEC45453B8E}"/>
            </c:ext>
          </c:extLst>
        </c:ser>
        <c:dLbls>
          <c:dLblPos val="outEnd"/>
          <c:showLegendKey val="0"/>
          <c:showVal val="1"/>
          <c:showCatName val="0"/>
          <c:showSerName val="0"/>
          <c:showPercent val="0"/>
          <c:showBubbleSize val="0"/>
        </c:dLbls>
        <c:gapWidth val="182"/>
        <c:axId val="345216496"/>
        <c:axId val="345216888"/>
      </c:barChart>
      <c:catAx>
        <c:axId val="3452164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216888"/>
        <c:crosses val="autoZero"/>
        <c:auto val="1"/>
        <c:lblAlgn val="ctr"/>
        <c:lblOffset val="100"/>
        <c:noMultiLvlLbl val="0"/>
      </c:catAx>
      <c:valAx>
        <c:axId val="345216888"/>
        <c:scaling>
          <c:orientation val="minMax"/>
        </c:scaling>
        <c:delete val="1"/>
        <c:axPos val="b"/>
        <c:numFmt formatCode="0.0" sourceLinked="1"/>
        <c:majorTickMark val="none"/>
        <c:minorTickMark val="none"/>
        <c:tickLblPos val="nextTo"/>
        <c:crossAx val="34521649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392741141732283"/>
          <c:y val="4.4815128726618317E-2"/>
          <c:w val="0.84349052657480317"/>
          <c:h val="0.7512855811696354"/>
        </c:manualLayout>
      </c:layout>
      <c:barChart>
        <c:barDir val="bar"/>
        <c:grouping val="clustered"/>
        <c:varyColors val="0"/>
        <c:ser>
          <c:idx val="0"/>
          <c:order val="0"/>
          <c:tx>
            <c:strRef>
              <c:f>Sheet1!$B$1</c:f>
              <c:strCache>
                <c:ptCount val="1"/>
                <c:pt idx="0">
                  <c:v>No health insurance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Hunterdon </c:v>
                </c:pt>
                <c:pt idx="2">
                  <c:v>Warren</c:v>
                </c:pt>
                <c:pt idx="3">
                  <c:v>Cape May</c:v>
                </c:pt>
                <c:pt idx="4">
                  <c:v>Salem</c:v>
                </c:pt>
                <c:pt idx="5">
                  <c:v>Camden</c:v>
                </c:pt>
                <c:pt idx="6">
                  <c:v>Cumberland</c:v>
                </c:pt>
                <c:pt idx="7">
                  <c:v>Ocean</c:v>
                </c:pt>
                <c:pt idx="8">
                  <c:v>Burlington</c:v>
                </c:pt>
                <c:pt idx="9">
                  <c:v>Atlantic</c:v>
                </c:pt>
                <c:pt idx="10">
                  <c:v>Bergen</c:v>
                </c:pt>
                <c:pt idx="11">
                  <c:v>Monmouth</c:v>
                </c:pt>
                <c:pt idx="12">
                  <c:v>Morris</c:v>
                </c:pt>
                <c:pt idx="13">
                  <c:v>Mercer</c:v>
                </c:pt>
                <c:pt idx="14">
                  <c:v>Hudson</c:v>
                </c:pt>
                <c:pt idx="15">
                  <c:v>Middlesex</c:v>
                </c:pt>
                <c:pt idx="16">
                  <c:v>Gloucester</c:v>
                </c:pt>
                <c:pt idx="17">
                  <c:v>Essex</c:v>
                </c:pt>
                <c:pt idx="18">
                  <c:v>Somerset</c:v>
                </c:pt>
                <c:pt idx="19">
                  <c:v>Union</c:v>
                </c:pt>
                <c:pt idx="20">
                  <c:v>Passaic  </c:v>
                </c:pt>
              </c:strCache>
            </c:strRef>
          </c:cat>
          <c:val>
            <c:numRef>
              <c:f>Sheet1!$B$2:$B$22</c:f>
              <c:numCache>
                <c:formatCode>0.0%</c:formatCode>
                <c:ptCount val="21"/>
                <c:pt idx="1">
                  <c:v>1.4999999999999999E-2</c:v>
                </c:pt>
                <c:pt idx="2">
                  <c:v>1.4999999999999999E-2</c:v>
                </c:pt>
                <c:pt idx="3">
                  <c:v>1.9E-2</c:v>
                </c:pt>
                <c:pt idx="4">
                  <c:v>2.1999999999999999E-2</c:v>
                </c:pt>
                <c:pt idx="5">
                  <c:v>2.5000000000000001E-2</c:v>
                </c:pt>
                <c:pt idx="6">
                  <c:v>2.5000000000000001E-2</c:v>
                </c:pt>
                <c:pt idx="7">
                  <c:v>2.7E-2</c:v>
                </c:pt>
                <c:pt idx="8">
                  <c:v>2.9000000000000001E-2</c:v>
                </c:pt>
                <c:pt idx="9">
                  <c:v>2.9000000000000001E-2</c:v>
                </c:pt>
                <c:pt idx="10">
                  <c:v>0.03</c:v>
                </c:pt>
                <c:pt idx="11">
                  <c:v>3.6999999999999998E-2</c:v>
                </c:pt>
                <c:pt idx="12">
                  <c:v>3.9E-2</c:v>
                </c:pt>
                <c:pt idx="13">
                  <c:v>4.5999999999999999E-2</c:v>
                </c:pt>
                <c:pt idx="14">
                  <c:v>0.05</c:v>
                </c:pt>
                <c:pt idx="15">
                  <c:v>5.0999999999999997E-2</c:v>
                </c:pt>
                <c:pt idx="16">
                  <c:v>5.1999999999999998E-2</c:v>
                </c:pt>
                <c:pt idx="17">
                  <c:v>5.8000000000000003E-2</c:v>
                </c:pt>
                <c:pt idx="18">
                  <c:v>6.3E-2</c:v>
                </c:pt>
                <c:pt idx="19">
                  <c:v>6.4000000000000001E-2</c:v>
                </c:pt>
                <c:pt idx="20">
                  <c:v>7.3999999999999996E-2</c:v>
                </c:pt>
              </c:numCache>
            </c:numRef>
          </c:val>
          <c:extLst>
            <c:ext xmlns:c16="http://schemas.microsoft.com/office/drawing/2014/chart" uri="{C3380CC4-5D6E-409C-BE32-E72D297353CC}">
              <c16:uniqueId val="{00000000-D5D2-4F28-A037-601B8C563179}"/>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Hunterdon </c:v>
                </c:pt>
                <c:pt idx="2">
                  <c:v>Warren</c:v>
                </c:pt>
                <c:pt idx="3">
                  <c:v>Cape May</c:v>
                </c:pt>
                <c:pt idx="4">
                  <c:v>Salem</c:v>
                </c:pt>
                <c:pt idx="5">
                  <c:v>Camden</c:v>
                </c:pt>
                <c:pt idx="6">
                  <c:v>Cumberland</c:v>
                </c:pt>
                <c:pt idx="7">
                  <c:v>Ocean</c:v>
                </c:pt>
                <c:pt idx="8">
                  <c:v>Burlington</c:v>
                </c:pt>
                <c:pt idx="9">
                  <c:v>Atlantic</c:v>
                </c:pt>
                <c:pt idx="10">
                  <c:v>Bergen</c:v>
                </c:pt>
                <c:pt idx="11">
                  <c:v>Monmouth</c:v>
                </c:pt>
                <c:pt idx="12">
                  <c:v>Morris</c:v>
                </c:pt>
                <c:pt idx="13">
                  <c:v>Mercer</c:v>
                </c:pt>
                <c:pt idx="14">
                  <c:v>Hudson</c:v>
                </c:pt>
                <c:pt idx="15">
                  <c:v>Middlesex</c:v>
                </c:pt>
                <c:pt idx="16">
                  <c:v>Gloucester</c:v>
                </c:pt>
                <c:pt idx="17">
                  <c:v>Essex</c:v>
                </c:pt>
                <c:pt idx="18">
                  <c:v>Somerset</c:v>
                </c:pt>
                <c:pt idx="19">
                  <c:v>Union</c:v>
                </c:pt>
                <c:pt idx="20">
                  <c:v>Passaic  </c:v>
                </c:pt>
              </c:strCache>
            </c:strRef>
          </c:cat>
          <c:val>
            <c:numRef>
              <c:f>Sheet1!$C$2:$C$22</c:f>
              <c:numCache>
                <c:formatCode>General</c:formatCode>
                <c:ptCount val="21"/>
                <c:pt idx="0" formatCode="0.0%">
                  <c:v>1.4E-2</c:v>
                </c:pt>
              </c:numCache>
            </c:numRef>
          </c:val>
          <c:extLst>
            <c:ext xmlns:c16="http://schemas.microsoft.com/office/drawing/2014/chart" uri="{C3380CC4-5D6E-409C-BE32-E72D297353CC}">
              <c16:uniqueId val="{00000001-D5D2-4F28-A037-601B8C563179}"/>
            </c:ext>
          </c:extLst>
        </c:ser>
        <c:ser>
          <c:idx val="3"/>
          <c:order val="2"/>
          <c:tx>
            <c:strRef>
              <c:f>Sheet1!$D$1</c:f>
              <c:strCache>
                <c:ptCount val="1"/>
                <c:pt idx="0">
                  <c:v>NJ avg. 4.3%</c:v>
                </c:pt>
              </c:strCache>
            </c:strRef>
          </c:tx>
          <c:spPr>
            <a:solidFill>
              <a:schemeClr val="bg1"/>
            </a:solidFill>
            <a:ln>
              <a:solidFill>
                <a:schemeClr val="bg1"/>
              </a:solidFill>
            </a:ln>
            <a:effectLst/>
          </c:spPr>
          <c:invertIfNegative val="0"/>
          <c:trendline>
            <c:spPr>
              <a:ln w="19050" cap="rnd">
                <a:solidFill>
                  <a:schemeClr val="accent4"/>
                </a:solidFill>
                <a:prstDash val="sysDot"/>
              </a:ln>
              <a:effectLst/>
            </c:spPr>
            <c:trendlineType val="linear"/>
            <c:dispRSqr val="0"/>
            <c:dispEq val="0"/>
          </c:trendline>
          <c:cat>
            <c:strRef>
              <c:f>Sheet1!$A$2:$A$22</c:f>
              <c:strCache>
                <c:ptCount val="21"/>
                <c:pt idx="0">
                  <c:v>Sussex</c:v>
                </c:pt>
                <c:pt idx="1">
                  <c:v>Hunterdon </c:v>
                </c:pt>
                <c:pt idx="2">
                  <c:v>Warren</c:v>
                </c:pt>
                <c:pt idx="3">
                  <c:v>Cape May</c:v>
                </c:pt>
                <c:pt idx="4">
                  <c:v>Salem</c:v>
                </c:pt>
                <c:pt idx="5">
                  <c:v>Camden</c:v>
                </c:pt>
                <c:pt idx="6">
                  <c:v>Cumberland</c:v>
                </c:pt>
                <c:pt idx="7">
                  <c:v>Ocean</c:v>
                </c:pt>
                <c:pt idx="8">
                  <c:v>Burlington</c:v>
                </c:pt>
                <c:pt idx="9">
                  <c:v>Atlantic</c:v>
                </c:pt>
                <c:pt idx="10">
                  <c:v>Bergen</c:v>
                </c:pt>
                <c:pt idx="11">
                  <c:v>Monmouth</c:v>
                </c:pt>
                <c:pt idx="12">
                  <c:v>Morris</c:v>
                </c:pt>
                <c:pt idx="13">
                  <c:v>Mercer</c:v>
                </c:pt>
                <c:pt idx="14">
                  <c:v>Hudson</c:v>
                </c:pt>
                <c:pt idx="15">
                  <c:v>Middlesex</c:v>
                </c:pt>
                <c:pt idx="16">
                  <c:v>Gloucester</c:v>
                </c:pt>
                <c:pt idx="17">
                  <c:v>Essex</c:v>
                </c:pt>
                <c:pt idx="18">
                  <c:v>Somerset</c:v>
                </c:pt>
                <c:pt idx="19">
                  <c:v>Union</c:v>
                </c:pt>
                <c:pt idx="20">
                  <c:v>Passaic  </c:v>
                </c:pt>
              </c:strCache>
            </c:strRef>
          </c:cat>
          <c:val>
            <c:numRef>
              <c:f>Sheet1!$D$2:$D$22</c:f>
              <c:numCache>
                <c:formatCode>0.00%</c:formatCode>
                <c:ptCount val="21"/>
                <c:pt idx="0">
                  <c:v>4.2999999999999997E-2</c:v>
                </c:pt>
                <c:pt idx="1">
                  <c:v>4.2999999999999997E-2</c:v>
                </c:pt>
                <c:pt idx="2">
                  <c:v>4.2999999999999997E-2</c:v>
                </c:pt>
                <c:pt idx="3">
                  <c:v>4.2999999999999997E-2</c:v>
                </c:pt>
                <c:pt idx="4">
                  <c:v>4.2999999999999997E-2</c:v>
                </c:pt>
                <c:pt idx="5">
                  <c:v>4.2999999999999997E-2</c:v>
                </c:pt>
                <c:pt idx="6">
                  <c:v>4.2999999999999997E-2</c:v>
                </c:pt>
                <c:pt idx="7">
                  <c:v>4.2999999999999997E-2</c:v>
                </c:pt>
                <c:pt idx="8">
                  <c:v>4.2999999999999997E-2</c:v>
                </c:pt>
                <c:pt idx="9">
                  <c:v>4.2999999999999997E-2</c:v>
                </c:pt>
                <c:pt idx="10">
                  <c:v>4.2999999999999997E-2</c:v>
                </c:pt>
                <c:pt idx="11">
                  <c:v>4.2999999999999997E-2</c:v>
                </c:pt>
                <c:pt idx="12">
                  <c:v>4.2999999999999997E-2</c:v>
                </c:pt>
                <c:pt idx="13">
                  <c:v>4.2999999999999997E-2</c:v>
                </c:pt>
                <c:pt idx="14">
                  <c:v>4.2999999999999997E-2</c:v>
                </c:pt>
                <c:pt idx="15">
                  <c:v>4.2999999999999997E-2</c:v>
                </c:pt>
                <c:pt idx="16">
                  <c:v>4.2999999999999997E-2</c:v>
                </c:pt>
                <c:pt idx="17">
                  <c:v>4.2999999999999997E-2</c:v>
                </c:pt>
                <c:pt idx="18">
                  <c:v>4.2999999999999997E-2</c:v>
                </c:pt>
                <c:pt idx="19">
                  <c:v>4.2999999999999997E-2</c:v>
                </c:pt>
                <c:pt idx="20">
                  <c:v>4.2999999999999997E-2</c:v>
                </c:pt>
              </c:numCache>
            </c:numRef>
          </c:val>
          <c:extLst>
            <c:ext xmlns:c16="http://schemas.microsoft.com/office/drawing/2014/chart" uri="{C3380CC4-5D6E-409C-BE32-E72D297353CC}">
              <c16:uniqueId val="{00000003-D5D2-4F28-A037-601B8C563179}"/>
            </c:ext>
          </c:extLst>
        </c:ser>
        <c:ser>
          <c:idx val="2"/>
          <c:order val="3"/>
          <c:tx>
            <c:strRef>
              <c:f>Sheet1!$E$1</c:f>
              <c:strCache>
                <c:ptCount val="1"/>
                <c:pt idx="0">
                  <c:v>US avg. 5.7%</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Sussex</c:v>
                </c:pt>
                <c:pt idx="1">
                  <c:v>Hunterdon </c:v>
                </c:pt>
                <c:pt idx="2">
                  <c:v>Warren</c:v>
                </c:pt>
                <c:pt idx="3">
                  <c:v>Cape May</c:v>
                </c:pt>
                <c:pt idx="4">
                  <c:v>Salem</c:v>
                </c:pt>
                <c:pt idx="5">
                  <c:v>Camden</c:v>
                </c:pt>
                <c:pt idx="6">
                  <c:v>Cumberland</c:v>
                </c:pt>
                <c:pt idx="7">
                  <c:v>Ocean</c:v>
                </c:pt>
                <c:pt idx="8">
                  <c:v>Burlington</c:v>
                </c:pt>
                <c:pt idx="9">
                  <c:v>Atlantic</c:v>
                </c:pt>
                <c:pt idx="10">
                  <c:v>Bergen</c:v>
                </c:pt>
                <c:pt idx="11">
                  <c:v>Monmouth</c:v>
                </c:pt>
                <c:pt idx="12">
                  <c:v>Morris</c:v>
                </c:pt>
                <c:pt idx="13">
                  <c:v>Mercer</c:v>
                </c:pt>
                <c:pt idx="14">
                  <c:v>Hudson</c:v>
                </c:pt>
                <c:pt idx="15">
                  <c:v>Middlesex</c:v>
                </c:pt>
                <c:pt idx="16">
                  <c:v>Gloucester</c:v>
                </c:pt>
                <c:pt idx="17">
                  <c:v>Essex</c:v>
                </c:pt>
                <c:pt idx="18">
                  <c:v>Somerset</c:v>
                </c:pt>
                <c:pt idx="19">
                  <c:v>Union</c:v>
                </c:pt>
                <c:pt idx="20">
                  <c:v>Passaic  </c:v>
                </c:pt>
              </c:strCache>
            </c:strRef>
          </c:cat>
          <c:val>
            <c:numRef>
              <c:f>Sheet1!$E$2:$E$22</c:f>
              <c:numCache>
                <c:formatCode>0.00%</c:formatCode>
                <c:ptCount val="21"/>
                <c:pt idx="0">
                  <c:v>5.7000000000000002E-2</c:v>
                </c:pt>
                <c:pt idx="1">
                  <c:v>5.7000000000000002E-2</c:v>
                </c:pt>
                <c:pt idx="2">
                  <c:v>5.7000000000000002E-2</c:v>
                </c:pt>
                <c:pt idx="3">
                  <c:v>5.7000000000000002E-2</c:v>
                </c:pt>
                <c:pt idx="4">
                  <c:v>5.7000000000000002E-2</c:v>
                </c:pt>
                <c:pt idx="5">
                  <c:v>5.7000000000000002E-2</c:v>
                </c:pt>
                <c:pt idx="6">
                  <c:v>5.7000000000000002E-2</c:v>
                </c:pt>
                <c:pt idx="7">
                  <c:v>5.7000000000000002E-2</c:v>
                </c:pt>
                <c:pt idx="8">
                  <c:v>5.7000000000000002E-2</c:v>
                </c:pt>
                <c:pt idx="9">
                  <c:v>5.7000000000000002E-2</c:v>
                </c:pt>
                <c:pt idx="10">
                  <c:v>5.7000000000000002E-2</c:v>
                </c:pt>
                <c:pt idx="11">
                  <c:v>5.7000000000000002E-2</c:v>
                </c:pt>
                <c:pt idx="12">
                  <c:v>5.7000000000000002E-2</c:v>
                </c:pt>
                <c:pt idx="13">
                  <c:v>5.7000000000000002E-2</c:v>
                </c:pt>
                <c:pt idx="14">
                  <c:v>5.7000000000000002E-2</c:v>
                </c:pt>
                <c:pt idx="15">
                  <c:v>5.7000000000000002E-2</c:v>
                </c:pt>
                <c:pt idx="16">
                  <c:v>5.7000000000000002E-2</c:v>
                </c:pt>
                <c:pt idx="17">
                  <c:v>5.7000000000000002E-2</c:v>
                </c:pt>
                <c:pt idx="18">
                  <c:v>5.7000000000000002E-2</c:v>
                </c:pt>
                <c:pt idx="19">
                  <c:v>5.7000000000000002E-2</c:v>
                </c:pt>
                <c:pt idx="20">
                  <c:v>5.7000000000000002E-2</c:v>
                </c:pt>
              </c:numCache>
            </c:numRef>
          </c:val>
          <c:extLst>
            <c:ext xmlns:c16="http://schemas.microsoft.com/office/drawing/2014/chart" uri="{C3380CC4-5D6E-409C-BE32-E72D297353CC}">
              <c16:uniqueId val="{00000002-D5D2-4F28-A037-601B8C563179}"/>
            </c:ext>
          </c:extLst>
        </c:ser>
        <c:dLbls>
          <c:showLegendKey val="0"/>
          <c:showVal val="0"/>
          <c:showCatName val="0"/>
          <c:showSerName val="0"/>
          <c:showPercent val="0"/>
          <c:showBubbleSize val="0"/>
        </c:dLbls>
        <c:gapWidth val="182"/>
        <c:axId val="345920208"/>
        <c:axId val="345920600"/>
      </c:barChart>
      <c:catAx>
        <c:axId val="34592020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0600"/>
        <c:crosses val="autoZero"/>
        <c:auto val="1"/>
        <c:lblAlgn val="ctr"/>
        <c:lblOffset val="100"/>
        <c:noMultiLvlLbl val="0"/>
      </c:catAx>
      <c:valAx>
        <c:axId val="345920600"/>
        <c:scaling>
          <c:orientation val="minMax"/>
        </c:scaling>
        <c:delete val="1"/>
        <c:axPos val="b"/>
        <c:numFmt formatCode="0.0%" sourceLinked="1"/>
        <c:majorTickMark val="none"/>
        <c:minorTickMark val="none"/>
        <c:tickLblPos val="nextTo"/>
        <c:crossAx val="34592020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hart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No health insurance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0.0%</c:formatCode>
                <c:ptCount val="5"/>
                <c:pt idx="0">
                  <c:v>1.9E-2</c:v>
                </c:pt>
                <c:pt idx="1">
                  <c:v>1.4E-2</c:v>
                </c:pt>
                <c:pt idx="2">
                  <c:v>2.4E-2</c:v>
                </c:pt>
                <c:pt idx="3">
                  <c:v>1.4999999999999999E-2</c:v>
                </c:pt>
                <c:pt idx="4">
                  <c:v>1.4E-2</c:v>
                </c:pt>
              </c:numCache>
            </c:numRef>
          </c:val>
          <c:smooth val="0"/>
          <c:extLst>
            <c:ext xmlns:c16="http://schemas.microsoft.com/office/drawing/2014/chart" uri="{C3380CC4-5D6E-409C-BE32-E72D297353CC}">
              <c16:uniqueId val="{00000000-A31C-41B6-812D-B7E22B5D4963}"/>
            </c:ext>
          </c:extLst>
        </c:ser>
        <c:dLbls>
          <c:showLegendKey val="0"/>
          <c:showVal val="0"/>
          <c:showCatName val="0"/>
          <c:showSerName val="0"/>
          <c:showPercent val="0"/>
          <c:showBubbleSize val="0"/>
        </c:dLbls>
        <c:marker val="1"/>
        <c:smooth val="0"/>
        <c:axId val="345921384"/>
        <c:axId val="345921776"/>
      </c:lineChart>
      <c:catAx>
        <c:axId val="345921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95000"/>
                    <a:lumOff val="5000"/>
                  </a:schemeClr>
                </a:solidFill>
                <a:latin typeface="Franklin Gothic Medium" panose="020B0603020102020204" pitchFamily="34" charset="0"/>
                <a:ea typeface="+mn-ea"/>
                <a:cs typeface="+mn-cs"/>
              </a:defRPr>
            </a:pPr>
            <a:endParaRPr lang="en-US"/>
          </a:p>
        </c:txPr>
        <c:crossAx val="345921776"/>
        <c:crosses val="autoZero"/>
        <c:auto val="1"/>
        <c:lblAlgn val="ctr"/>
        <c:lblOffset val="100"/>
        <c:noMultiLvlLbl val="0"/>
      </c:catAx>
      <c:valAx>
        <c:axId val="345921776"/>
        <c:scaling>
          <c:orientation val="minMax"/>
          <c:max val="5.000000000000001E-2"/>
        </c:scaling>
        <c:delete val="1"/>
        <c:axPos val="l"/>
        <c:numFmt formatCode="0.0%" sourceLinked="1"/>
        <c:majorTickMark val="out"/>
        <c:minorTickMark val="none"/>
        <c:tickLblPos val="nextTo"/>
        <c:crossAx val="34592138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1079330708661417"/>
          <c:y val="8.5243309239233667E-3"/>
          <c:w val="0.86576919291338583"/>
          <c:h val="0.90601304289752072"/>
        </c:manualLayout>
      </c:layout>
      <c:barChart>
        <c:barDir val="bar"/>
        <c:grouping val="clustered"/>
        <c:varyColors val="0"/>
        <c:ser>
          <c:idx val="0"/>
          <c:order val="0"/>
          <c:tx>
            <c:strRef>
              <c:f>Sheet1!$B$1</c:f>
              <c:strCache>
                <c:ptCount val="1"/>
                <c:pt idx="0">
                  <c:v>No health insurance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Sussex </c:v>
                </c:pt>
                <c:pt idx="1">
                  <c:v>Hamburg </c:v>
                </c:pt>
                <c:pt idx="2">
                  <c:v>Vernon </c:v>
                </c:pt>
                <c:pt idx="3">
                  <c:v>Newton </c:v>
                </c:pt>
                <c:pt idx="4">
                  <c:v>Andover township</c:v>
                </c:pt>
                <c:pt idx="5">
                  <c:v>Hardyston </c:v>
                </c:pt>
                <c:pt idx="6">
                  <c:v>Hopatcong </c:v>
                </c:pt>
                <c:pt idx="7">
                  <c:v>Wantage </c:v>
                </c:pt>
                <c:pt idx="8">
                  <c:v>Byram </c:v>
                </c:pt>
                <c:pt idx="9">
                  <c:v>Hampton </c:v>
                </c:pt>
              </c:strCache>
            </c:strRef>
          </c:cat>
          <c:val>
            <c:numRef>
              <c:f>Sheet1!$B$2:$B$11</c:f>
              <c:numCache>
                <c:formatCode>0.0%</c:formatCode>
                <c:ptCount val="10"/>
                <c:pt idx="0">
                  <c:v>6.6000000000000003E-2</c:v>
                </c:pt>
                <c:pt idx="1">
                  <c:v>3.5999999999999997E-2</c:v>
                </c:pt>
                <c:pt idx="2">
                  <c:v>3.5000000000000003E-2</c:v>
                </c:pt>
                <c:pt idx="3">
                  <c:v>3.2000000000000001E-2</c:v>
                </c:pt>
                <c:pt idx="4">
                  <c:v>0.03</c:v>
                </c:pt>
                <c:pt idx="5">
                  <c:v>2.5999999999999999E-2</c:v>
                </c:pt>
                <c:pt idx="6">
                  <c:v>2.5999999999999999E-2</c:v>
                </c:pt>
                <c:pt idx="7">
                  <c:v>2.5999999999999999E-2</c:v>
                </c:pt>
                <c:pt idx="8">
                  <c:v>2.5000000000000001E-2</c:v>
                </c:pt>
                <c:pt idx="9">
                  <c:v>1.7999999999999999E-2</c:v>
                </c:pt>
              </c:numCache>
            </c:numRef>
          </c:val>
          <c:extLst>
            <c:ext xmlns:c16="http://schemas.microsoft.com/office/drawing/2014/chart" uri="{C3380CC4-5D6E-409C-BE32-E72D297353CC}">
              <c16:uniqueId val="{00000000-402C-4557-B0A5-E92F8F31D439}"/>
            </c:ext>
          </c:extLst>
        </c:ser>
        <c:ser>
          <c:idx val="1"/>
          <c:order val="1"/>
          <c:tx>
            <c:strRef>
              <c:f>Sheet1!$C$1</c:f>
              <c:strCache>
                <c:ptCount val="1"/>
                <c:pt idx="0">
                  <c:v>Sussex County avg. 1.90%</c:v>
                </c:pt>
              </c:strCache>
            </c:strRef>
          </c:tx>
          <c:spPr>
            <a:solidFill>
              <a:schemeClr val="bg1"/>
            </a:solidFill>
            <a:ln>
              <a:noFill/>
            </a:ln>
            <a:effectLst/>
          </c:spPr>
          <c:invertIfNegative val="0"/>
          <c:trendline>
            <c:spPr>
              <a:ln w="19050" cap="rnd">
                <a:solidFill>
                  <a:schemeClr val="bg1">
                    <a:lumMod val="50000"/>
                  </a:schemeClr>
                </a:solidFill>
                <a:prstDash val="sysDot"/>
              </a:ln>
              <a:effectLst/>
            </c:spPr>
            <c:trendlineType val="linear"/>
            <c:dispRSqr val="0"/>
            <c:dispEq val="0"/>
          </c:trendline>
          <c:cat>
            <c:strRef>
              <c:f>Sheet1!$A$2:$A$11</c:f>
              <c:strCache>
                <c:ptCount val="10"/>
                <c:pt idx="0">
                  <c:v>Sussex </c:v>
                </c:pt>
                <c:pt idx="1">
                  <c:v>Hamburg </c:v>
                </c:pt>
                <c:pt idx="2">
                  <c:v>Vernon </c:v>
                </c:pt>
                <c:pt idx="3">
                  <c:v>Newton </c:v>
                </c:pt>
                <c:pt idx="4">
                  <c:v>Andover township</c:v>
                </c:pt>
                <c:pt idx="5">
                  <c:v>Hardyston </c:v>
                </c:pt>
                <c:pt idx="6">
                  <c:v>Hopatcong </c:v>
                </c:pt>
                <c:pt idx="7">
                  <c:v>Wantage </c:v>
                </c:pt>
                <c:pt idx="8">
                  <c:v>Byram </c:v>
                </c:pt>
                <c:pt idx="9">
                  <c:v>Hampton </c:v>
                </c:pt>
              </c:strCache>
            </c:strRef>
          </c:cat>
          <c:val>
            <c:numRef>
              <c:f>Sheet1!$C$2:$C$11</c:f>
              <c:numCache>
                <c:formatCode>0.00%</c:formatCode>
                <c:ptCount val="10"/>
                <c:pt idx="0">
                  <c:v>1.9E-2</c:v>
                </c:pt>
                <c:pt idx="1">
                  <c:v>1.9E-2</c:v>
                </c:pt>
                <c:pt idx="2">
                  <c:v>1.9E-2</c:v>
                </c:pt>
                <c:pt idx="3">
                  <c:v>1.9E-2</c:v>
                </c:pt>
                <c:pt idx="4">
                  <c:v>1.9E-2</c:v>
                </c:pt>
                <c:pt idx="5">
                  <c:v>1.9E-2</c:v>
                </c:pt>
                <c:pt idx="6">
                  <c:v>1.9E-2</c:v>
                </c:pt>
                <c:pt idx="7">
                  <c:v>1.9E-2</c:v>
                </c:pt>
                <c:pt idx="8">
                  <c:v>1.9E-2</c:v>
                </c:pt>
                <c:pt idx="9">
                  <c:v>1.9E-2</c:v>
                </c:pt>
              </c:numCache>
            </c:numRef>
          </c:val>
          <c:extLst>
            <c:ext xmlns:c16="http://schemas.microsoft.com/office/drawing/2014/chart" uri="{C3380CC4-5D6E-409C-BE32-E72D297353CC}">
              <c16:uniqueId val="{00000003-402C-4557-B0A5-E92F8F31D439}"/>
            </c:ext>
          </c:extLst>
        </c:ser>
        <c:dLbls>
          <c:showLegendKey val="0"/>
          <c:showVal val="0"/>
          <c:showCatName val="0"/>
          <c:showSerName val="0"/>
          <c:showPercent val="0"/>
          <c:showBubbleSize val="0"/>
        </c:dLbls>
        <c:gapWidth val="182"/>
        <c:axId val="345922560"/>
        <c:axId val="345922952"/>
      </c:barChart>
      <c:catAx>
        <c:axId val="3459225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2952"/>
        <c:crosses val="autoZero"/>
        <c:auto val="1"/>
        <c:lblAlgn val="ctr"/>
        <c:lblOffset val="100"/>
        <c:noMultiLvlLbl val="0"/>
      </c:catAx>
      <c:valAx>
        <c:axId val="345922952"/>
        <c:scaling>
          <c:orientation val="minMax"/>
          <c:max val="0.5"/>
        </c:scaling>
        <c:delete val="1"/>
        <c:axPos val="b"/>
        <c:numFmt formatCode="0.0%" sourceLinked="1"/>
        <c:majorTickMark val="none"/>
        <c:minorTickMark val="none"/>
        <c:tickLblPos val="nextTo"/>
        <c:crossAx val="345922560"/>
        <c:crosses val="autoZero"/>
        <c:crossBetween val="between"/>
      </c:valAx>
      <c:spPr>
        <a:noFill/>
        <a:ln>
          <a:noFill/>
        </a:ln>
        <a:effectLst/>
      </c:spPr>
    </c:plotArea>
    <c:legend>
      <c:legendPos val="b"/>
      <c:legendEntry>
        <c:idx val="1"/>
        <c:delete val="1"/>
      </c:legendEntry>
      <c:legendEntry>
        <c:idx val="2"/>
        <c:delete val="1"/>
      </c:legendEntry>
      <c:layout>
        <c:manualLayout>
          <c:xMode val="edge"/>
          <c:yMode val="edge"/>
          <c:x val="2.2425319881889769E-2"/>
          <c:y val="0.89718582974293437"/>
          <c:w val="0.28014936023622045"/>
          <c:h val="4.284097155893903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3171371784728791E-2"/>
          <c:y val="1.1686062888554108E-2"/>
          <c:w val="0.92711076007834803"/>
          <c:h val="0.7702448479217664"/>
        </c:manualLayout>
      </c:layout>
      <c:barChart>
        <c:barDir val="col"/>
        <c:grouping val="clustered"/>
        <c:varyColors val="0"/>
        <c:ser>
          <c:idx val="0"/>
          <c:order val="0"/>
          <c:tx>
            <c:strRef>
              <c:f>Sheet1!$B$1</c:f>
              <c:strCache>
                <c:ptCount val="1"/>
                <c:pt idx="0">
                  <c:v>Children County Copy</c:v>
                </c:pt>
              </c:strCache>
            </c:strRef>
          </c:tx>
          <c:spPr>
            <a:solidFill>
              <a:srgbClr val="FFFF00"/>
            </a:solidFill>
            <a:ln>
              <a:noFill/>
            </a:ln>
            <a:effectLst/>
          </c:spPr>
          <c:invertIfNegative val="0"/>
          <c:cat>
            <c:strRef>
              <c:f>Sheet1!$A$2:$A$23</c:f>
              <c:strCache>
                <c:ptCount val="22"/>
                <c:pt idx="0">
                  <c:v>Essex</c:v>
                </c:pt>
                <c:pt idx="1">
                  <c:v>Ocean</c:v>
                </c:pt>
                <c:pt idx="2">
                  <c:v>Hudson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Sheet1!$B$2:$B$23</c:f>
              <c:numCache>
                <c:formatCode>General</c:formatCode>
                <c:ptCount val="22"/>
                <c:pt idx="19">
                  <c:v>4177</c:v>
                </c:pt>
              </c:numCache>
            </c:numRef>
          </c:val>
          <c:extLst>
            <c:ext xmlns:c16="http://schemas.microsoft.com/office/drawing/2014/chart" uri="{C3380CC4-5D6E-409C-BE32-E72D297353CC}">
              <c16:uniqueId val="{00000000-75CE-4C27-B155-D12F1F7FB493}"/>
            </c:ext>
          </c:extLst>
        </c:ser>
        <c:ser>
          <c:idx val="1"/>
          <c:order val="1"/>
          <c:tx>
            <c:strRef>
              <c:f>Sheet1!$C$1</c:f>
              <c:strCache>
                <c:ptCount val="1"/>
                <c:pt idx="0">
                  <c:v>Children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95000"/>
                        <a:lumOff val="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Essex</c:v>
                </c:pt>
                <c:pt idx="1">
                  <c:v>Ocean</c:v>
                </c:pt>
                <c:pt idx="2">
                  <c:v>Hudson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Sheet1!$C$2:$C$23</c:f>
              <c:numCache>
                <c:formatCode>General</c:formatCode>
                <c:ptCount val="22"/>
                <c:pt idx="0">
                  <c:v>84025</c:v>
                </c:pt>
                <c:pt idx="1">
                  <c:v>62186</c:v>
                </c:pt>
                <c:pt idx="2">
                  <c:v>61218</c:v>
                </c:pt>
                <c:pt idx="3">
                  <c:v>58976</c:v>
                </c:pt>
                <c:pt idx="4">
                  <c:v>47663</c:v>
                </c:pt>
                <c:pt idx="5">
                  <c:v>46577</c:v>
                </c:pt>
                <c:pt idx="6">
                  <c:v>41709</c:v>
                </c:pt>
                <c:pt idx="7">
                  <c:v>33621</c:v>
                </c:pt>
                <c:pt idx="8">
                  <c:v>26396</c:v>
                </c:pt>
                <c:pt idx="9">
                  <c:v>26073</c:v>
                </c:pt>
                <c:pt idx="10">
                  <c:v>25458</c:v>
                </c:pt>
                <c:pt idx="11">
                  <c:v>20378</c:v>
                </c:pt>
                <c:pt idx="12">
                  <c:v>18977</c:v>
                </c:pt>
                <c:pt idx="13">
                  <c:v>15563</c:v>
                </c:pt>
                <c:pt idx="14">
                  <c:v>12316</c:v>
                </c:pt>
                <c:pt idx="15">
                  <c:v>10859</c:v>
                </c:pt>
                <c:pt idx="16">
                  <c:v>5731</c:v>
                </c:pt>
                <c:pt idx="17">
                  <c:v>5541</c:v>
                </c:pt>
                <c:pt idx="18">
                  <c:v>5200</c:v>
                </c:pt>
                <c:pt idx="19">
                  <c:v>4177</c:v>
                </c:pt>
                <c:pt idx="20">
                  <c:v>2577</c:v>
                </c:pt>
                <c:pt idx="21">
                  <c:v>7</c:v>
                </c:pt>
              </c:numCache>
            </c:numRef>
          </c:val>
          <c:extLst>
            <c:ext xmlns:c16="http://schemas.microsoft.com/office/drawing/2014/chart" uri="{C3380CC4-5D6E-409C-BE32-E72D297353CC}">
              <c16:uniqueId val="{00000001-75CE-4C27-B155-D12F1F7FB493}"/>
            </c:ext>
          </c:extLst>
        </c:ser>
        <c:ser>
          <c:idx val="2"/>
          <c:order val="2"/>
          <c:tx>
            <c:strRef>
              <c:f>Sheet1!$D$1</c:f>
              <c:strCache>
                <c:ptCount val="1"/>
                <c:pt idx="0">
                  <c:v>Adults</c:v>
                </c:pt>
              </c:strCache>
            </c:strRef>
          </c:tx>
          <c:spPr>
            <a:solidFill>
              <a:schemeClr val="bg1">
                <a:lumMod val="75000"/>
              </a:schemeClr>
            </a:solidFill>
            <a:ln>
              <a:noFill/>
            </a:ln>
            <a:effectLst/>
          </c:spPr>
          <c:invertIfNegative val="0"/>
          <c:cat>
            <c:strRef>
              <c:f>Sheet1!$A$2:$A$23</c:f>
              <c:strCache>
                <c:ptCount val="22"/>
                <c:pt idx="0">
                  <c:v>Essex</c:v>
                </c:pt>
                <c:pt idx="1">
                  <c:v>Ocean</c:v>
                </c:pt>
                <c:pt idx="2">
                  <c:v>Hudson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Sheet1!$D$2:$D$23</c:f>
              <c:numCache>
                <c:formatCode>General</c:formatCode>
                <c:ptCount val="22"/>
                <c:pt idx="0">
                  <c:v>23026</c:v>
                </c:pt>
                <c:pt idx="1">
                  <c:v>11276</c:v>
                </c:pt>
                <c:pt idx="2">
                  <c:v>14585</c:v>
                </c:pt>
                <c:pt idx="3">
                  <c:v>13266</c:v>
                </c:pt>
                <c:pt idx="4">
                  <c:v>15010</c:v>
                </c:pt>
                <c:pt idx="5">
                  <c:v>13698</c:v>
                </c:pt>
                <c:pt idx="6">
                  <c:v>10113</c:v>
                </c:pt>
                <c:pt idx="7">
                  <c:v>9626</c:v>
                </c:pt>
                <c:pt idx="8">
                  <c:v>6243</c:v>
                </c:pt>
                <c:pt idx="9">
                  <c:v>6137</c:v>
                </c:pt>
                <c:pt idx="10">
                  <c:v>6515</c:v>
                </c:pt>
                <c:pt idx="11">
                  <c:v>6703</c:v>
                </c:pt>
                <c:pt idx="12">
                  <c:v>4349</c:v>
                </c:pt>
                <c:pt idx="13">
                  <c:v>4769</c:v>
                </c:pt>
                <c:pt idx="14">
                  <c:v>3719</c:v>
                </c:pt>
                <c:pt idx="15">
                  <c:v>2727</c:v>
                </c:pt>
                <c:pt idx="16">
                  <c:v>1575</c:v>
                </c:pt>
                <c:pt idx="17">
                  <c:v>1644</c:v>
                </c:pt>
                <c:pt idx="18">
                  <c:v>2839</c:v>
                </c:pt>
                <c:pt idx="19">
                  <c:v>1385</c:v>
                </c:pt>
                <c:pt idx="20">
                  <c:v>875</c:v>
                </c:pt>
                <c:pt idx="21">
                  <c:v>1</c:v>
                </c:pt>
              </c:numCache>
            </c:numRef>
          </c:val>
          <c:extLst>
            <c:ext xmlns:c16="http://schemas.microsoft.com/office/drawing/2014/chart" uri="{C3380CC4-5D6E-409C-BE32-E72D297353CC}">
              <c16:uniqueId val="{00000000-3F5F-4B04-B746-9BB274C7EF6A}"/>
            </c:ext>
          </c:extLst>
        </c:ser>
        <c:ser>
          <c:idx val="3"/>
          <c:order val="3"/>
          <c:tx>
            <c:strRef>
              <c:f>Sheet1!$E$1</c:f>
              <c:strCache>
                <c:ptCount val="1"/>
                <c:pt idx="0">
                  <c:v>Adults County Copy</c:v>
                </c:pt>
              </c:strCache>
            </c:strRef>
          </c:tx>
          <c:spPr>
            <a:solidFill>
              <a:srgbClr val="FFFF00"/>
            </a:solidFill>
            <a:ln>
              <a:noFill/>
            </a:ln>
            <a:effectLst/>
          </c:spPr>
          <c:invertIfNegative val="0"/>
          <c:cat>
            <c:strRef>
              <c:f>Sheet1!$A$2:$A$23</c:f>
              <c:strCache>
                <c:ptCount val="22"/>
                <c:pt idx="0">
                  <c:v>Essex</c:v>
                </c:pt>
                <c:pt idx="1">
                  <c:v>Ocean</c:v>
                </c:pt>
                <c:pt idx="2">
                  <c:v>Hudson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Sheet1!$E$2:$E$23</c:f>
              <c:numCache>
                <c:formatCode>General</c:formatCode>
                <c:ptCount val="22"/>
                <c:pt idx="19">
                  <c:v>1385</c:v>
                </c:pt>
              </c:numCache>
            </c:numRef>
          </c:val>
          <c:extLst>
            <c:ext xmlns:c16="http://schemas.microsoft.com/office/drawing/2014/chart" uri="{C3380CC4-5D6E-409C-BE32-E72D297353CC}">
              <c16:uniqueId val="{00000001-3F5F-4B04-B746-9BB274C7EF6A}"/>
            </c:ext>
          </c:extLst>
        </c:ser>
        <c:dLbls>
          <c:showLegendKey val="0"/>
          <c:showVal val="0"/>
          <c:showCatName val="0"/>
          <c:showSerName val="0"/>
          <c:showPercent val="0"/>
          <c:showBubbleSize val="0"/>
        </c:dLbls>
        <c:gapWidth val="219"/>
        <c:overlap val="-27"/>
        <c:axId val="377808544"/>
        <c:axId val="377808936"/>
      </c:barChart>
      <c:catAx>
        <c:axId val="377808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08936"/>
        <c:crosses val="autoZero"/>
        <c:auto val="1"/>
        <c:lblAlgn val="ctr"/>
        <c:lblOffset val="100"/>
        <c:noMultiLvlLbl val="0"/>
      </c:catAx>
      <c:valAx>
        <c:axId val="377808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08544"/>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48E-2"/>
          <c:y val="2.0575634981106869E-3"/>
          <c:w val="0.88658944389763783"/>
          <c:h val="0.95991504921782422"/>
        </c:manualLayout>
      </c:layout>
      <c:barChart>
        <c:barDir val="bar"/>
        <c:grouping val="clustered"/>
        <c:varyColors val="0"/>
        <c:ser>
          <c:idx val="0"/>
          <c:order val="0"/>
          <c:tx>
            <c:strRef>
              <c:f>Sheet1!$B$1</c:f>
              <c:strCache>
                <c:ptCount val="1"/>
                <c:pt idx="0">
                  <c:v>1 dose copy</c:v>
                </c:pt>
              </c:strCache>
            </c:strRef>
          </c:tx>
          <c:spPr>
            <a:solidFill>
              <a:srgbClr val="FFFF00"/>
            </a:solidFill>
            <a:ln>
              <a:noFill/>
            </a:ln>
            <a:effectLst/>
          </c:spPr>
          <c:invertIfNegative val="0"/>
          <c:cat>
            <c:strRef>
              <c:f>Sheet1!$A$2:$A$22</c:f>
              <c:strCache>
                <c:ptCount val="21"/>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strCache>
            </c:strRef>
          </c:cat>
          <c:val>
            <c:numRef>
              <c:f>Sheet1!$B$2:$B$22</c:f>
              <c:numCache>
                <c:formatCode>General</c:formatCode>
                <c:ptCount val="21"/>
                <c:pt idx="18">
                  <c:v>0.67500000000000004</c:v>
                </c:pt>
              </c:numCache>
            </c:numRef>
          </c:val>
          <c:extLst>
            <c:ext xmlns:c16="http://schemas.microsoft.com/office/drawing/2014/chart" uri="{C3380CC4-5D6E-409C-BE32-E72D297353CC}">
              <c16:uniqueId val="{00000000-3064-41E5-BCD7-B89EB4D9B53C}"/>
            </c:ext>
          </c:extLst>
        </c:ser>
        <c:ser>
          <c:idx val="1"/>
          <c:order val="1"/>
          <c:tx>
            <c:strRef>
              <c:f>Sheet1!$C$1</c:f>
              <c:strCache>
                <c:ptCount val="1"/>
                <c:pt idx="0">
                  <c:v>At Least 1 Dose</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strCache>
            </c:strRef>
          </c:cat>
          <c:val>
            <c:numRef>
              <c:f>Sheet1!$C$2:$C$22</c:f>
              <c:numCache>
                <c:formatCode>0.00%</c:formatCode>
                <c:ptCount val="21"/>
                <c:pt idx="0">
                  <c:v>0.70079999999999998</c:v>
                </c:pt>
                <c:pt idx="1">
                  <c:v>0.81640000000000001</c:v>
                </c:pt>
                <c:pt idx="2">
                  <c:v>0.73929999999999996</c:v>
                </c:pt>
                <c:pt idx="3">
                  <c:v>0.72809999999999997</c:v>
                </c:pt>
                <c:pt idx="4">
                  <c:v>0.74750000000000005</c:v>
                </c:pt>
                <c:pt idx="5">
                  <c:v>0.60170000000000001</c:v>
                </c:pt>
                <c:pt idx="6">
                  <c:v>0.745</c:v>
                </c:pt>
                <c:pt idx="7">
                  <c:v>0.71020000000000005</c:v>
                </c:pt>
                <c:pt idx="8">
                  <c:v>0.79010000000000002</c:v>
                </c:pt>
                <c:pt idx="9">
                  <c:v>0.74760000000000004</c:v>
                </c:pt>
                <c:pt idx="10">
                  <c:v>0.76649999999999996</c:v>
                </c:pt>
                <c:pt idx="11">
                  <c:v>0.77810000000000001</c:v>
                </c:pt>
                <c:pt idx="12">
                  <c:v>0.75060000000000004</c:v>
                </c:pt>
                <c:pt idx="13">
                  <c:v>0.82840000000000003</c:v>
                </c:pt>
                <c:pt idx="14">
                  <c:v>0.61319999999999997</c:v>
                </c:pt>
                <c:pt idx="15">
                  <c:v>0.72860000000000003</c:v>
                </c:pt>
                <c:pt idx="16">
                  <c:v>0.59260000000000002</c:v>
                </c:pt>
                <c:pt idx="17">
                  <c:v>0.83440000000000003</c:v>
                </c:pt>
                <c:pt idx="18">
                  <c:v>0.67500000000000004</c:v>
                </c:pt>
                <c:pt idx="19">
                  <c:v>0.75800000000000001</c:v>
                </c:pt>
                <c:pt idx="20">
                  <c:v>0.58979999999999999</c:v>
                </c:pt>
              </c:numCache>
            </c:numRef>
          </c:val>
          <c:extLst>
            <c:ext xmlns:c16="http://schemas.microsoft.com/office/drawing/2014/chart" uri="{C3380CC4-5D6E-409C-BE32-E72D297353CC}">
              <c16:uniqueId val="{00000001-3064-41E5-BCD7-B89EB4D9B53C}"/>
            </c:ext>
          </c:extLst>
        </c:ser>
        <c:ser>
          <c:idx val="2"/>
          <c:order val="2"/>
          <c:tx>
            <c:strRef>
              <c:f>Sheet1!$D$1</c:f>
              <c:strCache>
                <c:ptCount val="1"/>
                <c:pt idx="0">
                  <c:v>Fully Vaccinated</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3064-41E5-BCD7-B89EB4D9B53C}"/>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3064-41E5-BCD7-B89EB4D9B53C}"/>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strCache>
            </c:strRef>
          </c:cat>
          <c:val>
            <c:numRef>
              <c:f>Sheet1!$D$2:$D$22</c:f>
              <c:numCache>
                <c:formatCode>0.00%</c:formatCode>
                <c:ptCount val="21"/>
                <c:pt idx="0">
                  <c:v>0.58199999999999996</c:v>
                </c:pt>
                <c:pt idx="1">
                  <c:v>0.69289999999999996</c:v>
                </c:pt>
                <c:pt idx="2">
                  <c:v>0.62280000000000002</c:v>
                </c:pt>
                <c:pt idx="3">
                  <c:v>0.61519999999999997</c:v>
                </c:pt>
                <c:pt idx="4">
                  <c:v>0.62819999999999998</c:v>
                </c:pt>
                <c:pt idx="5">
                  <c:v>0.48920000000000002</c:v>
                </c:pt>
                <c:pt idx="6">
                  <c:v>0.63360000000000005</c:v>
                </c:pt>
                <c:pt idx="7">
                  <c:v>0.59319999999999995</c:v>
                </c:pt>
                <c:pt idx="8">
                  <c:v>0.67930000000000001</c:v>
                </c:pt>
                <c:pt idx="9">
                  <c:v>0.64</c:v>
                </c:pt>
                <c:pt idx="10">
                  <c:v>0.6492</c:v>
                </c:pt>
                <c:pt idx="11">
                  <c:v>0.67110000000000003</c:v>
                </c:pt>
                <c:pt idx="12">
                  <c:v>0.64039999999999997</c:v>
                </c:pt>
                <c:pt idx="13">
                  <c:v>0.70330000000000004</c:v>
                </c:pt>
                <c:pt idx="14">
                  <c:v>0.52159999999999995</c:v>
                </c:pt>
                <c:pt idx="15">
                  <c:v>0.62170000000000003</c:v>
                </c:pt>
                <c:pt idx="16">
                  <c:v>0.51029999999999998</c:v>
                </c:pt>
                <c:pt idx="17">
                  <c:v>0.7167</c:v>
                </c:pt>
                <c:pt idx="18">
                  <c:v>0.58919999999999995</c:v>
                </c:pt>
                <c:pt idx="19">
                  <c:v>0.65739999999999998</c:v>
                </c:pt>
                <c:pt idx="20">
                  <c:v>0.51359999999999995</c:v>
                </c:pt>
              </c:numCache>
            </c:numRef>
          </c:val>
          <c:extLst>
            <c:ext xmlns:c16="http://schemas.microsoft.com/office/drawing/2014/chart" uri="{C3380CC4-5D6E-409C-BE32-E72D297353CC}">
              <c16:uniqueId val="{00000004-3064-41E5-BCD7-B89EB4D9B53C}"/>
            </c:ext>
          </c:extLst>
        </c:ser>
        <c:ser>
          <c:idx val="3"/>
          <c:order val="3"/>
          <c:tx>
            <c:strRef>
              <c:f>Sheet1!$E$1</c:f>
              <c:strCache>
                <c:ptCount val="1"/>
                <c:pt idx="0">
                  <c:v>fully copy</c:v>
                </c:pt>
              </c:strCache>
            </c:strRef>
          </c:tx>
          <c:spPr>
            <a:solidFill>
              <a:srgbClr val="FFFF00"/>
            </a:solidFill>
            <a:ln>
              <a:noFill/>
            </a:ln>
            <a:effectLst/>
          </c:spPr>
          <c:invertIfNegative val="0"/>
          <c:cat>
            <c:strRef>
              <c:f>Sheet1!$A$2:$A$22</c:f>
              <c:strCache>
                <c:ptCount val="21"/>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strCache>
            </c:strRef>
          </c:cat>
          <c:val>
            <c:numRef>
              <c:f>Sheet1!$E$2:$E$22</c:f>
              <c:numCache>
                <c:formatCode>General</c:formatCode>
                <c:ptCount val="21"/>
                <c:pt idx="18">
                  <c:v>0.58919999999999995</c:v>
                </c:pt>
              </c:numCache>
            </c:numRef>
          </c:val>
          <c:extLst>
            <c:ext xmlns:c16="http://schemas.microsoft.com/office/drawing/2014/chart" uri="{C3380CC4-5D6E-409C-BE32-E72D297353CC}">
              <c16:uniqueId val="{00000005-3064-41E5-BCD7-B89EB4D9B53C}"/>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74039608685278E-2"/>
          <c:y val="6.1704102108142513E-2"/>
          <c:w val="0.89484701650055976"/>
          <c:h val="0.7575788166884313"/>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2"/>
            <c:invertIfNegative val="0"/>
            <c:bubble3D val="0"/>
            <c:spPr>
              <a:solidFill>
                <a:schemeClr val="bg1">
                  <a:lumMod val="75000"/>
                </a:schemeClr>
              </a:solidFill>
              <a:ln>
                <a:noFill/>
              </a:ln>
              <a:effectLst/>
            </c:spPr>
            <c:extLst>
              <c:ext xmlns:c16="http://schemas.microsoft.com/office/drawing/2014/chart" uri="{C3380CC4-5D6E-409C-BE32-E72D297353CC}">
                <c16:uniqueId val="{00000001-5423-4DE9-9DCB-1BE40DF120B6}"/>
              </c:ext>
            </c:extLst>
          </c:dPt>
          <c:dLbls>
            <c:dLbl>
              <c:idx val="12"/>
              <c:layout>
                <c:manualLayout>
                  <c:x val="4.370629370629371E-3"/>
                  <c:y val="-2.285337115116389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423-4DE9-9DCB-1BE40DF120B6}"/>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Mercer</c:v>
                </c:pt>
                <c:pt idx="1">
                  <c:v>Essex</c:v>
                </c:pt>
                <c:pt idx="2">
                  <c:v>Ocean</c:v>
                </c:pt>
                <c:pt idx="3">
                  <c:v>Hudson</c:v>
                </c:pt>
                <c:pt idx="4">
                  <c:v>Camden</c:v>
                </c:pt>
                <c:pt idx="5">
                  <c:v>Union</c:v>
                </c:pt>
                <c:pt idx="6">
                  <c:v>Atlantic</c:v>
                </c:pt>
                <c:pt idx="7">
                  <c:v>Monmouth</c:v>
                </c:pt>
                <c:pt idx="8">
                  <c:v>Cumberland</c:v>
                </c:pt>
                <c:pt idx="9">
                  <c:v>Passaic</c:v>
                </c:pt>
                <c:pt idx="10">
                  <c:v>Middlesex</c:v>
                </c:pt>
                <c:pt idx="11">
                  <c:v>Warren</c:v>
                </c:pt>
                <c:pt idx="12">
                  <c:v>Salem</c:v>
                </c:pt>
                <c:pt idx="13">
                  <c:v>Sussex</c:v>
                </c:pt>
                <c:pt idx="14">
                  <c:v>Somerset</c:v>
                </c:pt>
                <c:pt idx="15">
                  <c:v>Bergen</c:v>
                </c:pt>
                <c:pt idx="16">
                  <c:v>Hunterdon</c:v>
                </c:pt>
                <c:pt idx="17">
                  <c:v>Cape May</c:v>
                </c:pt>
                <c:pt idx="18">
                  <c:v>Gloucester</c:v>
                </c:pt>
                <c:pt idx="19">
                  <c:v>Burlington</c:v>
                </c:pt>
                <c:pt idx="20">
                  <c:v>Morris</c:v>
                </c:pt>
              </c:strCache>
            </c:strRef>
          </c:cat>
          <c:val>
            <c:numRef>
              <c:f>Sheet1!$B$2:$B$22</c:f>
              <c:numCache>
                <c:formatCode>General</c:formatCode>
                <c:ptCount val="21"/>
                <c:pt idx="13">
                  <c:v>0.94</c:v>
                </c:pt>
              </c:numCache>
            </c:numRef>
          </c:val>
          <c:extLst>
            <c:ext xmlns:c16="http://schemas.microsoft.com/office/drawing/2014/chart" uri="{C3380CC4-5D6E-409C-BE32-E72D297353CC}">
              <c16:uniqueId val="{00000000-B032-441A-9DC0-B484749334F2}"/>
            </c:ext>
          </c:extLst>
        </c:ser>
        <c:ser>
          <c:idx val="1"/>
          <c:order val="1"/>
          <c:tx>
            <c:strRef>
              <c:f>Sheet1!$C$1</c:f>
              <c:strCache>
                <c:ptCount val="1"/>
                <c:pt idx="0">
                  <c:v>Immunization Rate Actual</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Mercer</c:v>
                </c:pt>
                <c:pt idx="1">
                  <c:v>Essex</c:v>
                </c:pt>
                <c:pt idx="2">
                  <c:v>Ocean</c:v>
                </c:pt>
                <c:pt idx="3">
                  <c:v>Hudson</c:v>
                </c:pt>
                <c:pt idx="4">
                  <c:v>Camden</c:v>
                </c:pt>
                <c:pt idx="5">
                  <c:v>Union</c:v>
                </c:pt>
                <c:pt idx="6">
                  <c:v>Atlantic</c:v>
                </c:pt>
                <c:pt idx="7">
                  <c:v>Monmouth</c:v>
                </c:pt>
                <c:pt idx="8">
                  <c:v>Cumberland</c:v>
                </c:pt>
                <c:pt idx="9">
                  <c:v>Passaic</c:v>
                </c:pt>
                <c:pt idx="10">
                  <c:v>Middlesex</c:v>
                </c:pt>
                <c:pt idx="11">
                  <c:v>Warren</c:v>
                </c:pt>
                <c:pt idx="12">
                  <c:v>Salem</c:v>
                </c:pt>
                <c:pt idx="13">
                  <c:v>Sussex</c:v>
                </c:pt>
                <c:pt idx="14">
                  <c:v>Somerset</c:v>
                </c:pt>
                <c:pt idx="15">
                  <c:v>Bergen</c:v>
                </c:pt>
                <c:pt idx="16">
                  <c:v>Hunterdon</c:v>
                </c:pt>
                <c:pt idx="17">
                  <c:v>Cape May</c:v>
                </c:pt>
                <c:pt idx="18">
                  <c:v>Gloucester</c:v>
                </c:pt>
                <c:pt idx="19">
                  <c:v>Burlington</c:v>
                </c:pt>
                <c:pt idx="20">
                  <c:v>Morris</c:v>
                </c:pt>
              </c:strCache>
            </c:strRef>
          </c:cat>
          <c:val>
            <c:numRef>
              <c:f>Sheet1!$C$2:$C$22</c:f>
              <c:numCache>
                <c:formatCode>0%</c:formatCode>
                <c:ptCount val="21"/>
                <c:pt idx="0">
                  <c:v>0.88300000000000001</c:v>
                </c:pt>
                <c:pt idx="1">
                  <c:v>0.88900000000000001</c:v>
                </c:pt>
                <c:pt idx="2">
                  <c:v>0.89100000000000001</c:v>
                </c:pt>
                <c:pt idx="3">
                  <c:v>0.90200000000000002</c:v>
                </c:pt>
                <c:pt idx="4">
                  <c:v>0.90400000000000003</c:v>
                </c:pt>
                <c:pt idx="5">
                  <c:v>0.90800000000000003</c:v>
                </c:pt>
                <c:pt idx="6">
                  <c:v>0.91800000000000004</c:v>
                </c:pt>
                <c:pt idx="7">
                  <c:v>0.92800000000000005</c:v>
                </c:pt>
                <c:pt idx="8">
                  <c:v>0.93200000000000005</c:v>
                </c:pt>
                <c:pt idx="9">
                  <c:v>0.93200000000000005</c:v>
                </c:pt>
                <c:pt idx="10">
                  <c:v>0.93200000000000005</c:v>
                </c:pt>
                <c:pt idx="11">
                  <c:v>0.93799999999999994</c:v>
                </c:pt>
                <c:pt idx="12">
                  <c:v>0.93899999999999995</c:v>
                </c:pt>
                <c:pt idx="14">
                  <c:v>0.94199999999999995</c:v>
                </c:pt>
                <c:pt idx="15">
                  <c:v>0.94299999999999995</c:v>
                </c:pt>
                <c:pt idx="16">
                  <c:v>0.94799999999999995</c:v>
                </c:pt>
                <c:pt idx="17">
                  <c:v>0.94899999999999995</c:v>
                </c:pt>
                <c:pt idx="18">
                  <c:v>0.95299999999999996</c:v>
                </c:pt>
                <c:pt idx="19">
                  <c:v>0.95699999999999996</c:v>
                </c:pt>
                <c:pt idx="20">
                  <c:v>0.95899999999999996</c:v>
                </c:pt>
              </c:numCache>
            </c:numRef>
          </c:val>
          <c:extLst>
            <c:ext xmlns:c16="http://schemas.microsoft.com/office/drawing/2014/chart" uri="{C3380CC4-5D6E-409C-BE32-E72D297353CC}">
              <c16:uniqueId val="{00000001-B032-441A-9DC0-B484749334F2}"/>
            </c:ext>
          </c:extLst>
        </c:ser>
        <c:ser>
          <c:idx val="2"/>
          <c:order val="2"/>
          <c:tx>
            <c:strRef>
              <c:f>Sheet1!$D$1</c:f>
              <c:strCache>
                <c:ptCount val="1"/>
                <c:pt idx="0">
                  <c:v>NJ avg. 92.2%</c:v>
                </c:pt>
              </c:strCache>
            </c:strRef>
          </c:tx>
          <c:spPr>
            <a:noFill/>
            <a:ln>
              <a:noFill/>
            </a:ln>
            <a:effectLst/>
          </c:spPr>
          <c:invertIfNegative val="0"/>
          <c:trendline>
            <c:spPr>
              <a:ln w="19050" cap="rnd">
                <a:solidFill>
                  <a:schemeClr val="bg1">
                    <a:lumMod val="50000"/>
                  </a:schemeClr>
                </a:solidFill>
                <a:prstDash val="sysDot"/>
              </a:ln>
              <a:effectLst/>
            </c:spPr>
            <c:trendlineType val="linear"/>
            <c:dispRSqr val="0"/>
            <c:dispEq val="0"/>
          </c:trendline>
          <c:cat>
            <c:strRef>
              <c:f>Sheet1!$A$2:$A$22</c:f>
              <c:strCache>
                <c:ptCount val="21"/>
                <c:pt idx="0">
                  <c:v>Mercer</c:v>
                </c:pt>
                <c:pt idx="1">
                  <c:v>Essex</c:v>
                </c:pt>
                <c:pt idx="2">
                  <c:v>Ocean</c:v>
                </c:pt>
                <c:pt idx="3">
                  <c:v>Hudson</c:v>
                </c:pt>
                <c:pt idx="4">
                  <c:v>Camden</c:v>
                </c:pt>
                <c:pt idx="5">
                  <c:v>Union</c:v>
                </c:pt>
                <c:pt idx="6">
                  <c:v>Atlantic</c:v>
                </c:pt>
                <c:pt idx="7">
                  <c:v>Monmouth</c:v>
                </c:pt>
                <c:pt idx="8">
                  <c:v>Cumberland</c:v>
                </c:pt>
                <c:pt idx="9">
                  <c:v>Passaic</c:v>
                </c:pt>
                <c:pt idx="10">
                  <c:v>Middlesex</c:v>
                </c:pt>
                <c:pt idx="11">
                  <c:v>Warren</c:v>
                </c:pt>
                <c:pt idx="12">
                  <c:v>Salem</c:v>
                </c:pt>
                <c:pt idx="13">
                  <c:v>Sussex</c:v>
                </c:pt>
                <c:pt idx="14">
                  <c:v>Somerset</c:v>
                </c:pt>
                <c:pt idx="15">
                  <c:v>Bergen</c:v>
                </c:pt>
                <c:pt idx="16">
                  <c:v>Hunterdon</c:v>
                </c:pt>
                <c:pt idx="17">
                  <c:v>Cape May</c:v>
                </c:pt>
                <c:pt idx="18">
                  <c:v>Gloucester</c:v>
                </c:pt>
                <c:pt idx="19">
                  <c:v>Burlington</c:v>
                </c:pt>
                <c:pt idx="20">
                  <c:v>Morris</c:v>
                </c:pt>
              </c:strCache>
            </c:strRef>
          </c:cat>
          <c:val>
            <c:numRef>
              <c:f>Sheet1!$D$2:$D$22</c:f>
              <c:numCache>
                <c:formatCode>0%</c:formatCode>
                <c:ptCount val="21"/>
                <c:pt idx="0">
                  <c:v>0.92200000000000004</c:v>
                </c:pt>
                <c:pt idx="1">
                  <c:v>0.92200000000000004</c:v>
                </c:pt>
                <c:pt idx="2">
                  <c:v>0.92200000000000004</c:v>
                </c:pt>
                <c:pt idx="3">
                  <c:v>0.92200000000000004</c:v>
                </c:pt>
                <c:pt idx="4">
                  <c:v>0.92200000000000004</c:v>
                </c:pt>
                <c:pt idx="5">
                  <c:v>0.92200000000000004</c:v>
                </c:pt>
                <c:pt idx="6">
                  <c:v>0.92200000000000004</c:v>
                </c:pt>
                <c:pt idx="7">
                  <c:v>0.92200000000000004</c:v>
                </c:pt>
                <c:pt idx="8">
                  <c:v>0.92200000000000004</c:v>
                </c:pt>
                <c:pt idx="9">
                  <c:v>0.92200000000000004</c:v>
                </c:pt>
                <c:pt idx="10">
                  <c:v>0.92200000000000004</c:v>
                </c:pt>
                <c:pt idx="11">
                  <c:v>0.92200000000000004</c:v>
                </c:pt>
                <c:pt idx="12">
                  <c:v>0.92200000000000004</c:v>
                </c:pt>
                <c:pt idx="13">
                  <c:v>0.92200000000000004</c:v>
                </c:pt>
                <c:pt idx="14">
                  <c:v>0.92200000000000004</c:v>
                </c:pt>
                <c:pt idx="15">
                  <c:v>0.92200000000000004</c:v>
                </c:pt>
                <c:pt idx="16">
                  <c:v>0.92200000000000004</c:v>
                </c:pt>
                <c:pt idx="17">
                  <c:v>0.92200000000000004</c:v>
                </c:pt>
                <c:pt idx="18">
                  <c:v>0.92200000000000004</c:v>
                </c:pt>
                <c:pt idx="19">
                  <c:v>0.92200000000000004</c:v>
                </c:pt>
                <c:pt idx="20">
                  <c:v>0.92200000000000004</c:v>
                </c:pt>
              </c:numCache>
            </c:numRef>
          </c:val>
          <c:extLst>
            <c:ext xmlns:c16="http://schemas.microsoft.com/office/drawing/2014/chart" uri="{C3380CC4-5D6E-409C-BE32-E72D297353CC}">
              <c16:uniqueId val="{00000000-5423-4DE9-9DCB-1BE40DF120B6}"/>
            </c:ext>
          </c:extLst>
        </c:ser>
        <c:dLbls>
          <c:showLegendKey val="0"/>
          <c:showVal val="0"/>
          <c:showCatName val="0"/>
          <c:showSerName val="0"/>
          <c:showPercent val="0"/>
          <c:showBubbleSize val="0"/>
        </c:dLbls>
        <c:gapWidth val="219"/>
        <c:overlap val="-27"/>
        <c:axId val="377809720"/>
        <c:axId val="377810112"/>
      </c:barChart>
      <c:catAx>
        <c:axId val="377809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112"/>
        <c:crosses val="autoZero"/>
        <c:auto val="1"/>
        <c:lblAlgn val="ctr"/>
        <c:lblOffset val="100"/>
        <c:noMultiLvlLbl val="0"/>
      </c:catAx>
      <c:valAx>
        <c:axId val="377810112"/>
        <c:scaling>
          <c:orientation val="minMax"/>
          <c:max val="1"/>
          <c:min val="0.8"/>
        </c:scaling>
        <c:delete val="1"/>
        <c:axPos val="l"/>
        <c:numFmt formatCode="General" sourceLinked="1"/>
        <c:majorTickMark val="out"/>
        <c:minorTickMark val="none"/>
        <c:tickLblPos val="nextTo"/>
        <c:crossAx val="377809720"/>
        <c:crosses val="autoZero"/>
        <c:crossBetween val="between"/>
      </c:valAx>
      <c:spPr>
        <a:noFill/>
        <a:ln>
          <a:noFill/>
        </a:ln>
        <a:effectLst/>
      </c:spPr>
    </c:plotArea>
    <c:legend>
      <c:legendPos val="tr"/>
      <c:legendEntry>
        <c:idx val="0"/>
        <c:delete val="1"/>
      </c:legendEntry>
      <c:legendEntry>
        <c:idx val="1"/>
        <c:delete val="1"/>
      </c:legendEntry>
      <c:legendEntry>
        <c:idx val="3"/>
        <c:delete val="1"/>
      </c:legendEntry>
      <c:layout>
        <c:manualLayout>
          <c:xMode val="edge"/>
          <c:yMode val="edge"/>
          <c:x val="0.86900546959602087"/>
          <c:y val="0.33822989303722556"/>
          <c:w val="0.13099453040397921"/>
          <c:h val="3.68005856221344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2015-2016</c:v>
                </c:pt>
                <c:pt idx="1">
                  <c:v>2016-2017</c:v>
                </c:pt>
                <c:pt idx="2">
                  <c:v>2017-2018</c:v>
                </c:pt>
                <c:pt idx="3">
                  <c:v>2018-2019</c:v>
                </c:pt>
                <c:pt idx="4">
                  <c:v>2019-2020</c:v>
                </c:pt>
                <c:pt idx="5">
                  <c:v>2020-2021</c:v>
                </c:pt>
              </c:strCache>
            </c:strRef>
          </c:cat>
          <c:val>
            <c:numRef>
              <c:f>Sheet1!$B$2:$B$7</c:f>
              <c:numCache>
                <c:formatCode>0%</c:formatCode>
                <c:ptCount val="6"/>
                <c:pt idx="0">
                  <c:v>0.95399999999999996</c:v>
                </c:pt>
                <c:pt idx="1">
                  <c:v>0.90400000000000003</c:v>
                </c:pt>
                <c:pt idx="2">
                  <c:v>0.94499999999999995</c:v>
                </c:pt>
                <c:pt idx="3">
                  <c:v>0.94099999999999995</c:v>
                </c:pt>
                <c:pt idx="4">
                  <c:v>0.94399999999999995</c:v>
                </c:pt>
                <c:pt idx="5">
                  <c:v>0.94</c:v>
                </c:pt>
              </c:numCache>
            </c:numRef>
          </c:val>
          <c:smooth val="0"/>
          <c:extLst>
            <c:ext xmlns:c16="http://schemas.microsoft.com/office/drawing/2014/chart" uri="{C3380CC4-5D6E-409C-BE32-E72D297353CC}">
              <c16:uniqueId val="{00000000-30C8-45A4-B07D-17CEA7FC083F}"/>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max val="1"/>
          <c:min val="0.8"/>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Hunterdon</c:v>
                </c:pt>
                <c:pt idx="1">
                  <c:v>Sussex</c:v>
                </c:pt>
                <c:pt idx="2">
                  <c:v>Warren</c:v>
                </c:pt>
                <c:pt idx="3">
                  <c:v>Unidentified Counties</c:v>
                </c:pt>
                <c:pt idx="4">
                  <c:v>Cumberland</c:v>
                </c:pt>
                <c:pt idx="5">
                  <c:v>Gloucester</c:v>
                </c:pt>
                <c:pt idx="6">
                  <c:v>Somerset</c:v>
                </c:pt>
                <c:pt idx="7">
                  <c:v>Morris</c:v>
                </c:pt>
                <c:pt idx="8">
                  <c:v>Atlantic</c:v>
                </c:pt>
                <c:pt idx="9">
                  <c:v>Monmouth</c:v>
                </c:pt>
                <c:pt idx="10">
                  <c:v>Burlington</c:v>
                </c:pt>
                <c:pt idx="11">
                  <c:v>Bergen</c:v>
                </c:pt>
                <c:pt idx="12">
                  <c:v>Mercer</c:v>
                </c:pt>
                <c:pt idx="13">
                  <c:v>Camden</c:v>
                </c:pt>
                <c:pt idx="14">
                  <c:v>Passaic</c:v>
                </c:pt>
                <c:pt idx="15">
                  <c:v>Ocean</c:v>
                </c:pt>
                <c:pt idx="16">
                  <c:v>Union</c:v>
                </c:pt>
                <c:pt idx="17">
                  <c:v>Hudson</c:v>
                </c:pt>
                <c:pt idx="18">
                  <c:v>Middlesex</c:v>
                </c:pt>
                <c:pt idx="19">
                  <c:v>Essex</c:v>
                </c:pt>
                <c:pt idx="20">
                  <c:v>Cape May</c:v>
                </c:pt>
                <c:pt idx="21">
                  <c:v>Salem</c:v>
                </c:pt>
              </c:strCache>
            </c:strRef>
          </c:cat>
          <c:val>
            <c:numRef>
              <c:f>Sheet1!$B$2:$B$23</c:f>
              <c:numCache>
                <c:formatCode>General</c:formatCode>
                <c:ptCount val="22"/>
                <c:pt idx="1">
                  <c:v>44</c:v>
                </c:pt>
              </c:numCache>
            </c:numRef>
          </c:val>
          <c:extLst>
            <c:ext xmlns:c16="http://schemas.microsoft.com/office/drawing/2014/chart" uri="{C3380CC4-5D6E-409C-BE32-E72D297353CC}">
              <c16:uniqueId val="{00000000-F0C6-4EC5-9B5B-D22F03E6B1B5}"/>
            </c:ext>
          </c:extLst>
        </c:ser>
        <c:ser>
          <c:idx val="1"/>
          <c:order val="1"/>
          <c:tx>
            <c:strRef>
              <c:f>Sheet1!$C$1</c:f>
              <c:strCache>
                <c:ptCount val="1"/>
                <c:pt idx="0">
                  <c:v>2019</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Hunterdon</c:v>
                </c:pt>
                <c:pt idx="1">
                  <c:v>Sussex</c:v>
                </c:pt>
                <c:pt idx="2">
                  <c:v>Warren</c:v>
                </c:pt>
                <c:pt idx="3">
                  <c:v>Unidentified Counties</c:v>
                </c:pt>
                <c:pt idx="4">
                  <c:v>Cumberland</c:v>
                </c:pt>
                <c:pt idx="5">
                  <c:v>Gloucester</c:v>
                </c:pt>
                <c:pt idx="6">
                  <c:v>Somerset</c:v>
                </c:pt>
                <c:pt idx="7">
                  <c:v>Morris</c:v>
                </c:pt>
                <c:pt idx="8">
                  <c:v>Atlantic</c:v>
                </c:pt>
                <c:pt idx="9">
                  <c:v>Monmouth</c:v>
                </c:pt>
                <c:pt idx="10">
                  <c:v>Burlington</c:v>
                </c:pt>
                <c:pt idx="11">
                  <c:v>Bergen</c:v>
                </c:pt>
                <c:pt idx="12">
                  <c:v>Mercer</c:v>
                </c:pt>
                <c:pt idx="13">
                  <c:v>Camden</c:v>
                </c:pt>
                <c:pt idx="14">
                  <c:v>Passaic</c:v>
                </c:pt>
                <c:pt idx="15">
                  <c:v>Ocean</c:v>
                </c:pt>
                <c:pt idx="16">
                  <c:v>Union</c:v>
                </c:pt>
                <c:pt idx="17">
                  <c:v>Hudson</c:v>
                </c:pt>
                <c:pt idx="18">
                  <c:v>Middlesex</c:v>
                </c:pt>
                <c:pt idx="19">
                  <c:v>Essex</c:v>
                </c:pt>
                <c:pt idx="20">
                  <c:v>Cape May</c:v>
                </c:pt>
                <c:pt idx="21">
                  <c:v>Salem</c:v>
                </c:pt>
              </c:strCache>
            </c:strRef>
          </c:cat>
          <c:val>
            <c:numRef>
              <c:f>Sheet1!$C$2:$C$23</c:f>
              <c:numCache>
                <c:formatCode>General</c:formatCode>
                <c:ptCount val="22"/>
                <c:pt idx="0">
                  <c:v>23</c:v>
                </c:pt>
                <c:pt idx="2">
                  <c:v>45</c:v>
                </c:pt>
                <c:pt idx="3">
                  <c:v>78</c:v>
                </c:pt>
                <c:pt idx="4">
                  <c:v>152</c:v>
                </c:pt>
                <c:pt idx="5">
                  <c:v>159</c:v>
                </c:pt>
                <c:pt idx="6">
                  <c:v>161</c:v>
                </c:pt>
                <c:pt idx="7">
                  <c:v>183</c:v>
                </c:pt>
                <c:pt idx="8">
                  <c:v>189</c:v>
                </c:pt>
                <c:pt idx="9">
                  <c:v>240</c:v>
                </c:pt>
                <c:pt idx="10">
                  <c:v>242</c:v>
                </c:pt>
                <c:pt idx="11">
                  <c:v>319</c:v>
                </c:pt>
                <c:pt idx="12">
                  <c:v>373</c:v>
                </c:pt>
                <c:pt idx="13">
                  <c:v>401</c:v>
                </c:pt>
                <c:pt idx="14">
                  <c:v>472</c:v>
                </c:pt>
                <c:pt idx="15">
                  <c:v>487</c:v>
                </c:pt>
                <c:pt idx="16">
                  <c:v>500</c:v>
                </c:pt>
                <c:pt idx="17">
                  <c:v>596</c:v>
                </c:pt>
                <c:pt idx="18">
                  <c:v>651</c:v>
                </c:pt>
                <c:pt idx="19">
                  <c:v>1009</c:v>
                </c:pt>
              </c:numCache>
            </c:numRef>
          </c:val>
          <c:extLst>
            <c:ext xmlns:c16="http://schemas.microsoft.com/office/drawing/2014/chart" uri="{C3380CC4-5D6E-409C-BE32-E72D297353CC}">
              <c16:uniqueId val="{00000000-2748-44ED-863A-C0C51F62FB6C}"/>
            </c:ext>
          </c:extLst>
        </c:ser>
        <c:dLbls>
          <c:showLegendKey val="0"/>
          <c:showVal val="0"/>
          <c:showCatName val="0"/>
          <c:showSerName val="0"/>
          <c:showPercent val="0"/>
          <c:showBubbleSize val="0"/>
        </c:dLbls>
        <c:gapWidth val="219"/>
        <c:overlap val="-27"/>
        <c:axId val="377811680"/>
        <c:axId val="343057696"/>
      </c:barChart>
      <c:catAx>
        <c:axId val="3778116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057696"/>
        <c:crosses val="autoZero"/>
        <c:auto val="1"/>
        <c:lblAlgn val="ctr"/>
        <c:lblOffset val="100"/>
        <c:noMultiLvlLbl val="0"/>
      </c:catAx>
      <c:valAx>
        <c:axId val="343057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168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Sheet1!$A$2</c:f>
              <c:strCache>
                <c:ptCount val="1"/>
                <c:pt idx="0">
                  <c:v>Sussex</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2"/>
              <c:layout>
                <c:manualLayout>
                  <c:x val="-3.065379219838902E-2"/>
                  <c:y val="5.26301901557370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FAC-431E-A537-D5AC417CB29F}"/>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Sep-2020</c:v>
                </c:pt>
                <c:pt idx="1">
                  <c:v>Oct-2020</c:v>
                </c:pt>
                <c:pt idx="2">
                  <c:v>Nov-2020</c:v>
                </c:pt>
                <c:pt idx="3">
                  <c:v>Dec-2020</c:v>
                </c:pt>
                <c:pt idx="4">
                  <c:v>Jan-2021</c:v>
                </c:pt>
                <c:pt idx="5">
                  <c:v>Feb-2021</c:v>
                </c:pt>
                <c:pt idx="6">
                  <c:v>Mar-2021</c:v>
                </c:pt>
                <c:pt idx="7">
                  <c:v>Apr-2021</c:v>
                </c:pt>
                <c:pt idx="8">
                  <c:v>May-2021</c:v>
                </c:pt>
                <c:pt idx="9">
                  <c:v>Jun-2021</c:v>
                </c:pt>
                <c:pt idx="10">
                  <c:v>Jul-2021</c:v>
                </c:pt>
                <c:pt idx="11">
                  <c:v>Aug-2021</c:v>
                </c:pt>
              </c:strCache>
            </c:strRef>
          </c:cat>
          <c:val>
            <c:numRef>
              <c:f>Sheet1!$B$2:$M$2</c:f>
              <c:numCache>
                <c:formatCode>0.0%</c:formatCode>
                <c:ptCount val="12"/>
                <c:pt idx="0">
                  <c:v>6.7000000000000004E-2</c:v>
                </c:pt>
                <c:pt idx="1">
                  <c:v>6.2E-2</c:v>
                </c:pt>
                <c:pt idx="2">
                  <c:v>8.5999999999999993E-2</c:v>
                </c:pt>
                <c:pt idx="3">
                  <c:v>6.7000000000000004E-2</c:v>
                </c:pt>
                <c:pt idx="4">
                  <c:v>7.6999999999999999E-2</c:v>
                </c:pt>
                <c:pt idx="5">
                  <c:v>8.1000000000000003E-2</c:v>
                </c:pt>
                <c:pt idx="6">
                  <c:v>7.6999999999999999E-2</c:v>
                </c:pt>
                <c:pt idx="7">
                  <c:v>6.6000000000000003E-2</c:v>
                </c:pt>
                <c:pt idx="8">
                  <c:v>6.4000000000000001E-2</c:v>
                </c:pt>
                <c:pt idx="9">
                  <c:v>7.1999999999999995E-2</c:v>
                </c:pt>
                <c:pt idx="10">
                  <c:v>7.0000000000000007E-2</c:v>
                </c:pt>
                <c:pt idx="11" formatCode="0.00%">
                  <c:v>6.3E-2</c:v>
                </c:pt>
              </c:numCache>
            </c:numRef>
          </c:val>
          <c:smooth val="0"/>
          <c:extLst>
            <c:ext xmlns:c16="http://schemas.microsoft.com/office/drawing/2014/chart" uri="{C3380CC4-5D6E-409C-BE32-E72D297353CC}">
              <c16:uniqueId val="{00000000-F65F-4797-96E8-F71246842184}"/>
            </c:ext>
          </c:extLst>
        </c:ser>
        <c:ser>
          <c:idx val="1"/>
          <c:order val="1"/>
          <c:tx>
            <c:strRef>
              <c:f>Sheet1!$A$3</c:f>
              <c:strCache>
                <c:ptCount val="1"/>
                <c:pt idx="0">
                  <c:v>New Jersey</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Sep-2020</c:v>
                </c:pt>
                <c:pt idx="1">
                  <c:v>Oct-2020</c:v>
                </c:pt>
                <c:pt idx="2">
                  <c:v>Nov-2020</c:v>
                </c:pt>
                <c:pt idx="3">
                  <c:v>Dec-2020</c:v>
                </c:pt>
                <c:pt idx="4">
                  <c:v>Jan-2021</c:v>
                </c:pt>
                <c:pt idx="5">
                  <c:v>Feb-2021</c:v>
                </c:pt>
                <c:pt idx="6">
                  <c:v>Mar-2021</c:v>
                </c:pt>
                <c:pt idx="7">
                  <c:v>Apr-2021</c:v>
                </c:pt>
                <c:pt idx="8">
                  <c:v>May-2021</c:v>
                </c:pt>
                <c:pt idx="9">
                  <c:v>Jun-2021</c:v>
                </c:pt>
                <c:pt idx="10">
                  <c:v>Jul-2021</c:v>
                </c:pt>
                <c:pt idx="11">
                  <c:v>Aug-2021</c:v>
                </c:pt>
              </c:strCache>
            </c:strRef>
          </c:cat>
          <c:val>
            <c:numRef>
              <c:f>Sheet1!$B$3:$M$3</c:f>
              <c:numCache>
                <c:formatCode>0.0%</c:formatCode>
                <c:ptCount val="12"/>
                <c:pt idx="0">
                  <c:v>7.6999999999999999E-2</c:v>
                </c:pt>
                <c:pt idx="1">
                  <c:v>7.0999999999999994E-2</c:v>
                </c:pt>
                <c:pt idx="2">
                  <c:v>9.6000000000000002E-2</c:v>
                </c:pt>
                <c:pt idx="3">
                  <c:v>7.1999999999999995E-2</c:v>
                </c:pt>
                <c:pt idx="4">
                  <c:v>0.08</c:v>
                </c:pt>
                <c:pt idx="5">
                  <c:v>8.2000000000000003E-2</c:v>
                </c:pt>
                <c:pt idx="6">
                  <c:v>7.8E-2</c:v>
                </c:pt>
                <c:pt idx="7">
                  <c:v>7.0999999999999994E-2</c:v>
                </c:pt>
                <c:pt idx="8">
                  <c:v>7.0000000000000007E-2</c:v>
                </c:pt>
                <c:pt idx="9">
                  <c:v>7.9000000000000001E-2</c:v>
                </c:pt>
                <c:pt idx="10">
                  <c:v>7.4999999999999997E-2</c:v>
                </c:pt>
                <c:pt idx="11" formatCode="0.00%">
                  <c:v>6.7000000000000004E-2</c:v>
                </c:pt>
              </c:numCache>
            </c:numRef>
          </c:val>
          <c:smooth val="0"/>
          <c:extLst>
            <c:ext xmlns:c16="http://schemas.microsoft.com/office/drawing/2014/chart" uri="{C3380CC4-5D6E-409C-BE32-E72D297353CC}">
              <c16:uniqueId val="{00000001-F65F-4797-96E8-F71246842184}"/>
            </c:ext>
          </c:extLst>
        </c:ser>
        <c:dLbls>
          <c:showLegendKey val="0"/>
          <c:showVal val="0"/>
          <c:showCatName val="0"/>
          <c:showSerName val="0"/>
          <c:showPercent val="0"/>
          <c:showBubbleSize val="0"/>
        </c:dLbls>
        <c:marker val="1"/>
        <c:smooth val="0"/>
        <c:axId val="378089408"/>
        <c:axId val="378089800"/>
      </c:lineChart>
      <c:catAx>
        <c:axId val="378089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89800"/>
        <c:crosses val="autoZero"/>
        <c:auto val="1"/>
        <c:lblAlgn val="ctr"/>
        <c:lblOffset val="100"/>
        <c:noMultiLvlLbl val="1"/>
      </c:catAx>
      <c:valAx>
        <c:axId val="378089800"/>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89408"/>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Median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Mercer</c:v>
                </c:pt>
                <c:pt idx="4">
                  <c:v>Burlington</c:v>
                </c:pt>
                <c:pt idx="5">
                  <c:v>Warren</c:v>
                </c:pt>
                <c:pt idx="6">
                  <c:v>Monmouth</c:v>
                </c:pt>
                <c:pt idx="7">
                  <c:v>Ocean</c:v>
                </c:pt>
                <c:pt idx="8">
                  <c:v>Sussex</c:v>
                </c:pt>
                <c:pt idx="9">
                  <c:v>Middlesex</c:v>
                </c:pt>
                <c:pt idx="10">
                  <c:v>Gloucester </c:v>
                </c:pt>
                <c:pt idx="11">
                  <c:v>Bergen</c:v>
                </c:pt>
                <c:pt idx="12">
                  <c:v>Camden </c:v>
                </c:pt>
                <c:pt idx="13">
                  <c:v>Union</c:v>
                </c:pt>
                <c:pt idx="14">
                  <c:v>Salem</c:v>
                </c:pt>
                <c:pt idx="15">
                  <c:v>Hudson </c:v>
                </c:pt>
                <c:pt idx="16">
                  <c:v>Cumberland </c:v>
                </c:pt>
                <c:pt idx="17">
                  <c:v>Cape May </c:v>
                </c:pt>
                <c:pt idx="18">
                  <c:v>Essex </c:v>
                </c:pt>
                <c:pt idx="19">
                  <c:v>Passaic</c:v>
                </c:pt>
                <c:pt idx="20">
                  <c:v>Atlantic</c:v>
                </c:pt>
              </c:strCache>
            </c:strRef>
          </c:cat>
          <c:val>
            <c:numRef>
              <c:f>Sheet1!$B$2:$B$22</c:f>
              <c:numCache>
                <c:formatCode>0.0%</c:formatCode>
                <c:ptCount val="21"/>
                <c:pt idx="0">
                  <c:v>5.3999999999999999E-2</c:v>
                </c:pt>
                <c:pt idx="1">
                  <c:v>5.9499999999999997E-2</c:v>
                </c:pt>
                <c:pt idx="2">
                  <c:v>6.0499999999999998E-2</c:v>
                </c:pt>
                <c:pt idx="3">
                  <c:v>6.0999999999999999E-2</c:v>
                </c:pt>
                <c:pt idx="4">
                  <c:v>6.3500000000000001E-2</c:v>
                </c:pt>
                <c:pt idx="5">
                  <c:v>6.5500000000000003E-2</c:v>
                </c:pt>
                <c:pt idx="6">
                  <c:v>6.6500000000000004E-2</c:v>
                </c:pt>
                <c:pt idx="7">
                  <c:v>6.8500000000000005E-2</c:v>
                </c:pt>
                <c:pt idx="9">
                  <c:v>6.9000000000000006E-2</c:v>
                </c:pt>
                <c:pt idx="10">
                  <c:v>7.0999999999999994E-2</c:v>
                </c:pt>
                <c:pt idx="11">
                  <c:v>7.3499999999999996E-2</c:v>
                </c:pt>
                <c:pt idx="12">
                  <c:v>7.9000000000000001E-2</c:v>
                </c:pt>
                <c:pt idx="13">
                  <c:v>8.0500000000000002E-2</c:v>
                </c:pt>
                <c:pt idx="14">
                  <c:v>8.1500000000000003E-2</c:v>
                </c:pt>
                <c:pt idx="15">
                  <c:v>8.4000000000000005E-2</c:v>
                </c:pt>
                <c:pt idx="16">
                  <c:v>8.7499999999999994E-2</c:v>
                </c:pt>
                <c:pt idx="17">
                  <c:v>9.0999999999999998E-2</c:v>
                </c:pt>
                <c:pt idx="18">
                  <c:v>9.6000000000000002E-2</c:v>
                </c:pt>
                <c:pt idx="19">
                  <c:v>0.10050000000000001</c:v>
                </c:pt>
                <c:pt idx="20">
                  <c:v>0.112</c:v>
                </c:pt>
              </c:numCache>
            </c:numRef>
          </c:val>
          <c:extLst>
            <c:ext xmlns:c16="http://schemas.microsoft.com/office/drawing/2014/chart" uri="{C3380CC4-5D6E-409C-BE32-E72D297353CC}">
              <c16:uniqueId val="{00000000-98AE-461F-9592-BD3F1E57297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Mercer</c:v>
                </c:pt>
                <c:pt idx="4">
                  <c:v>Burlington</c:v>
                </c:pt>
                <c:pt idx="5">
                  <c:v>Warren</c:v>
                </c:pt>
                <c:pt idx="6">
                  <c:v>Monmouth</c:v>
                </c:pt>
                <c:pt idx="7">
                  <c:v>Ocean</c:v>
                </c:pt>
                <c:pt idx="8">
                  <c:v>Sussex</c:v>
                </c:pt>
                <c:pt idx="9">
                  <c:v>Middlesex</c:v>
                </c:pt>
                <c:pt idx="10">
                  <c:v>Gloucester </c:v>
                </c:pt>
                <c:pt idx="11">
                  <c:v>Bergen</c:v>
                </c:pt>
                <c:pt idx="12">
                  <c:v>Camden </c:v>
                </c:pt>
                <c:pt idx="13">
                  <c:v>Union</c:v>
                </c:pt>
                <c:pt idx="14">
                  <c:v>Salem</c:v>
                </c:pt>
                <c:pt idx="15">
                  <c:v>Hudson </c:v>
                </c:pt>
                <c:pt idx="16">
                  <c:v>Cumberland </c:v>
                </c:pt>
                <c:pt idx="17">
                  <c:v>Cape May </c:v>
                </c:pt>
                <c:pt idx="18">
                  <c:v>Essex </c:v>
                </c:pt>
                <c:pt idx="19">
                  <c:v>Passaic</c:v>
                </c:pt>
                <c:pt idx="20">
                  <c:v>Atlantic</c:v>
                </c:pt>
              </c:strCache>
            </c:strRef>
          </c:cat>
          <c:val>
            <c:numRef>
              <c:f>Sheet1!$C$2:$C$22</c:f>
              <c:numCache>
                <c:formatCode>General</c:formatCode>
                <c:ptCount val="21"/>
                <c:pt idx="8" formatCode="0.0">
                  <c:v>6.8500000000000005E-2</c:v>
                </c:pt>
              </c:numCache>
            </c:numRef>
          </c:val>
          <c:extLst>
            <c:ext xmlns:c16="http://schemas.microsoft.com/office/drawing/2014/chart" uri="{C3380CC4-5D6E-409C-BE32-E72D297353CC}">
              <c16:uniqueId val="{00000001-98AE-461F-9592-BD3F1E572976}"/>
            </c:ext>
          </c:extLst>
        </c:ser>
        <c:ser>
          <c:idx val="2"/>
          <c:order val="2"/>
          <c:tx>
            <c:strRef>
              <c:f>Sheet1!$D$1</c:f>
              <c:strCache>
                <c:ptCount val="1"/>
                <c:pt idx="0">
                  <c:v>NJ Median 7.6%</c:v>
                </c:pt>
              </c:strCache>
            </c:strRef>
          </c:tx>
          <c:spPr>
            <a:solidFill>
              <a:schemeClr val="bg1"/>
            </a:solidFill>
            <a:ln>
              <a:noFill/>
            </a:ln>
            <a:effectLst/>
          </c:spPr>
          <c:invertIfNegative val="0"/>
          <c:trendline>
            <c:spPr>
              <a:ln w="19050" cap="rnd">
                <a:solidFill>
                  <a:schemeClr val="bg1">
                    <a:lumMod val="50000"/>
                  </a:schemeClr>
                </a:solidFill>
                <a:prstDash val="sysDot"/>
              </a:ln>
              <a:effectLst/>
            </c:spPr>
            <c:trendlineType val="linear"/>
            <c:dispRSqr val="0"/>
            <c:dispEq val="0"/>
          </c:trendline>
          <c:cat>
            <c:strRef>
              <c:f>Sheet1!$A$2:$A$22</c:f>
              <c:strCache>
                <c:ptCount val="21"/>
                <c:pt idx="0">
                  <c:v>Hunterdon</c:v>
                </c:pt>
                <c:pt idx="1">
                  <c:v>Morris</c:v>
                </c:pt>
                <c:pt idx="2">
                  <c:v>Somerset</c:v>
                </c:pt>
                <c:pt idx="3">
                  <c:v>Mercer</c:v>
                </c:pt>
                <c:pt idx="4">
                  <c:v>Burlington</c:v>
                </c:pt>
                <c:pt idx="5">
                  <c:v>Warren</c:v>
                </c:pt>
                <c:pt idx="6">
                  <c:v>Monmouth</c:v>
                </c:pt>
                <c:pt idx="7">
                  <c:v>Ocean</c:v>
                </c:pt>
                <c:pt idx="8">
                  <c:v>Sussex</c:v>
                </c:pt>
                <c:pt idx="9">
                  <c:v>Middlesex</c:v>
                </c:pt>
                <c:pt idx="10">
                  <c:v>Gloucester </c:v>
                </c:pt>
                <c:pt idx="11">
                  <c:v>Bergen</c:v>
                </c:pt>
                <c:pt idx="12">
                  <c:v>Camden </c:v>
                </c:pt>
                <c:pt idx="13">
                  <c:v>Union</c:v>
                </c:pt>
                <c:pt idx="14">
                  <c:v>Salem</c:v>
                </c:pt>
                <c:pt idx="15">
                  <c:v>Hudson </c:v>
                </c:pt>
                <c:pt idx="16">
                  <c:v>Cumberland </c:v>
                </c:pt>
                <c:pt idx="17">
                  <c:v>Cape May </c:v>
                </c:pt>
                <c:pt idx="18">
                  <c:v>Essex </c:v>
                </c:pt>
                <c:pt idx="19">
                  <c:v>Passaic</c:v>
                </c:pt>
                <c:pt idx="20">
                  <c:v>Atlantic</c:v>
                </c:pt>
              </c:strCache>
            </c:strRef>
          </c:cat>
          <c:val>
            <c:numRef>
              <c:f>Sheet1!$D$2:$D$22</c:f>
              <c:numCache>
                <c:formatCode>0.0%</c:formatCode>
                <c:ptCount val="21"/>
                <c:pt idx="0">
                  <c:v>7.5999999999999998E-2</c:v>
                </c:pt>
                <c:pt idx="1">
                  <c:v>7.5999999999999998E-2</c:v>
                </c:pt>
                <c:pt idx="2">
                  <c:v>7.5999999999999998E-2</c:v>
                </c:pt>
                <c:pt idx="3">
                  <c:v>7.5999999999999998E-2</c:v>
                </c:pt>
                <c:pt idx="4">
                  <c:v>7.5999999999999998E-2</c:v>
                </c:pt>
                <c:pt idx="5">
                  <c:v>7.5999999999999998E-2</c:v>
                </c:pt>
                <c:pt idx="6">
                  <c:v>7.5999999999999998E-2</c:v>
                </c:pt>
                <c:pt idx="7">
                  <c:v>7.5999999999999998E-2</c:v>
                </c:pt>
                <c:pt idx="8">
                  <c:v>7.5999999999999998E-2</c:v>
                </c:pt>
                <c:pt idx="9">
                  <c:v>7.5999999999999998E-2</c:v>
                </c:pt>
                <c:pt idx="10">
                  <c:v>7.5999999999999998E-2</c:v>
                </c:pt>
                <c:pt idx="11">
                  <c:v>7.5999999999999998E-2</c:v>
                </c:pt>
                <c:pt idx="12">
                  <c:v>7.5999999999999998E-2</c:v>
                </c:pt>
                <c:pt idx="13">
                  <c:v>7.5999999999999998E-2</c:v>
                </c:pt>
                <c:pt idx="14">
                  <c:v>7.5999999999999998E-2</c:v>
                </c:pt>
                <c:pt idx="15">
                  <c:v>7.5999999999999998E-2</c:v>
                </c:pt>
                <c:pt idx="16">
                  <c:v>7.5999999999999998E-2</c:v>
                </c:pt>
                <c:pt idx="17">
                  <c:v>7.5999999999999998E-2</c:v>
                </c:pt>
                <c:pt idx="18">
                  <c:v>7.5999999999999998E-2</c:v>
                </c:pt>
                <c:pt idx="19">
                  <c:v>7.5999999999999998E-2</c:v>
                </c:pt>
                <c:pt idx="20">
                  <c:v>7.5999999999999998E-2</c:v>
                </c:pt>
              </c:numCache>
            </c:numRef>
          </c:val>
          <c:extLst>
            <c:ext xmlns:c16="http://schemas.microsoft.com/office/drawing/2014/chart" uri="{C3380CC4-5D6E-409C-BE32-E72D297353CC}">
              <c16:uniqueId val="{00000003-98AE-461F-9592-BD3F1E572976}"/>
            </c:ext>
          </c:extLst>
        </c:ser>
        <c:dLbls>
          <c:showLegendKey val="0"/>
          <c:showVal val="0"/>
          <c:showCatName val="0"/>
          <c:showSerName val="0"/>
          <c:showPercent val="0"/>
          <c:showBubbleSize val="0"/>
        </c:dLbls>
        <c:gapWidth val="182"/>
        <c:axId val="378090584"/>
        <c:axId val="378090976"/>
      </c:barChart>
      <c:catAx>
        <c:axId val="3780905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0976"/>
        <c:crosses val="autoZero"/>
        <c:auto val="1"/>
        <c:lblAlgn val="ctr"/>
        <c:lblOffset val="100"/>
        <c:noMultiLvlLbl val="0"/>
      </c:catAx>
      <c:valAx>
        <c:axId val="378090976"/>
        <c:scaling>
          <c:orientation val="minMax"/>
        </c:scaling>
        <c:delete val="1"/>
        <c:axPos val="b"/>
        <c:numFmt formatCode="0.0%" sourceLinked="1"/>
        <c:majorTickMark val="none"/>
        <c:minorTickMark val="none"/>
        <c:tickLblPos val="nextTo"/>
        <c:crossAx val="37809058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59269397436616977"/>
          <c:y val="0.89839098364708692"/>
          <c:w val="0.12944204030874026"/>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633470367908304"/>
          <c:y val="2.3256512496558222E-2"/>
          <c:w val="0.85664054399158818"/>
          <c:h val="0.91355931626580245"/>
        </c:manualLayout>
      </c:layout>
      <c:barChart>
        <c:barDir val="bar"/>
        <c:grouping val="clustered"/>
        <c:varyColors val="0"/>
        <c:ser>
          <c:idx val="0"/>
          <c:order val="0"/>
          <c:tx>
            <c:strRef>
              <c:f>Sheet1!$B$1</c:f>
              <c:strCache>
                <c:ptCount val="1"/>
                <c:pt idx="0">
                  <c:v>2019</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Essex</c:v>
                </c:pt>
                <c:pt idx="2">
                  <c:v>Hudson</c:v>
                </c:pt>
                <c:pt idx="3">
                  <c:v>Passaic</c:v>
                </c:pt>
                <c:pt idx="4">
                  <c:v>Union</c:v>
                </c:pt>
                <c:pt idx="5">
                  <c:v>Cape May</c:v>
                </c:pt>
                <c:pt idx="6">
                  <c:v>Camden</c:v>
                </c:pt>
                <c:pt idx="7">
                  <c:v>Burlington</c:v>
                </c:pt>
                <c:pt idx="8">
                  <c:v>Mercer</c:v>
                </c:pt>
                <c:pt idx="9">
                  <c:v>Salem</c:v>
                </c:pt>
                <c:pt idx="10">
                  <c:v>Gloucester</c:v>
                </c:pt>
                <c:pt idx="11">
                  <c:v>Atlantic</c:v>
                </c:pt>
                <c:pt idx="12">
                  <c:v>Hunterdon</c:v>
                </c:pt>
                <c:pt idx="13">
                  <c:v>Somerset</c:v>
                </c:pt>
                <c:pt idx="14">
                  <c:v>Ocean</c:v>
                </c:pt>
                <c:pt idx="15">
                  <c:v>Monmouth</c:v>
                </c:pt>
                <c:pt idx="16">
                  <c:v>Middlesex</c:v>
                </c:pt>
                <c:pt idx="17">
                  <c:v>Morris</c:v>
                </c:pt>
                <c:pt idx="18">
                  <c:v>Sussex</c:v>
                </c:pt>
                <c:pt idx="19">
                  <c:v>Bergen</c:v>
                </c:pt>
                <c:pt idx="20">
                  <c:v>Warren</c:v>
                </c:pt>
              </c:strCache>
            </c:strRef>
          </c:cat>
          <c:val>
            <c:numRef>
              <c:f>Sheet1!$B$2:$B$22</c:f>
              <c:numCache>
                <c:formatCode>0.00%</c:formatCode>
                <c:ptCount val="21"/>
                <c:pt idx="0">
                  <c:v>0.14924970000000001</c:v>
                </c:pt>
                <c:pt idx="1">
                  <c:v>9.1101699999999994E-2</c:v>
                </c:pt>
                <c:pt idx="2">
                  <c:v>7.6902100000000001E-2</c:v>
                </c:pt>
                <c:pt idx="3" formatCode="General">
                  <c:v>7.6046199999999994E-2</c:v>
                </c:pt>
                <c:pt idx="4">
                  <c:v>7.2376499999999996E-2</c:v>
                </c:pt>
                <c:pt idx="5">
                  <c:v>7.0564000000000002E-2</c:v>
                </c:pt>
                <c:pt idx="6">
                  <c:v>6.8658800000000006E-2</c:v>
                </c:pt>
                <c:pt idx="7">
                  <c:v>6.0443200000000002E-2</c:v>
                </c:pt>
                <c:pt idx="8">
                  <c:v>6.0172900000000001E-2</c:v>
                </c:pt>
                <c:pt idx="9">
                  <c:v>5.88604E-2</c:v>
                </c:pt>
                <c:pt idx="10">
                  <c:v>5.8737499999999998E-2</c:v>
                </c:pt>
                <c:pt idx="11">
                  <c:v>5.6517600000000001E-2</c:v>
                </c:pt>
                <c:pt idx="12">
                  <c:v>5.0314499999999998E-2</c:v>
                </c:pt>
                <c:pt idx="13">
                  <c:v>4.5295000000000002E-2</c:v>
                </c:pt>
                <c:pt idx="14">
                  <c:v>4.2480900000000002E-2</c:v>
                </c:pt>
                <c:pt idx="15">
                  <c:v>3.87155E-2</c:v>
                </c:pt>
                <c:pt idx="16">
                  <c:v>3.5681600000000001E-2</c:v>
                </c:pt>
                <c:pt idx="17">
                  <c:v>3.4668200000000003E-2</c:v>
                </c:pt>
                <c:pt idx="19">
                  <c:v>3.1565500000000003E-2</c:v>
                </c:pt>
                <c:pt idx="20">
                  <c:v>2.8504399999999999E-2</c:v>
                </c:pt>
              </c:numCache>
            </c:numRef>
          </c:val>
          <c:extLst>
            <c:ext xmlns:c16="http://schemas.microsoft.com/office/drawing/2014/chart" uri="{C3380CC4-5D6E-409C-BE32-E72D297353CC}">
              <c16:uniqueId val="{00000000-1230-479B-A976-1F37847CA315}"/>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Essex</c:v>
                </c:pt>
                <c:pt idx="2">
                  <c:v>Hudson</c:v>
                </c:pt>
                <c:pt idx="3">
                  <c:v>Passaic</c:v>
                </c:pt>
                <c:pt idx="4">
                  <c:v>Union</c:v>
                </c:pt>
                <c:pt idx="5">
                  <c:v>Cape May</c:v>
                </c:pt>
                <c:pt idx="6">
                  <c:v>Camden</c:v>
                </c:pt>
                <c:pt idx="7">
                  <c:v>Burlington</c:v>
                </c:pt>
                <c:pt idx="8">
                  <c:v>Mercer</c:v>
                </c:pt>
                <c:pt idx="9">
                  <c:v>Salem</c:v>
                </c:pt>
                <c:pt idx="10">
                  <c:v>Gloucester</c:v>
                </c:pt>
                <c:pt idx="11">
                  <c:v>Atlantic</c:v>
                </c:pt>
                <c:pt idx="12">
                  <c:v>Hunterdon</c:v>
                </c:pt>
                <c:pt idx="13">
                  <c:v>Somerset</c:v>
                </c:pt>
                <c:pt idx="14">
                  <c:v>Ocean</c:v>
                </c:pt>
                <c:pt idx="15">
                  <c:v>Monmouth</c:v>
                </c:pt>
                <c:pt idx="16">
                  <c:v>Middlesex</c:v>
                </c:pt>
                <c:pt idx="17">
                  <c:v>Morris</c:v>
                </c:pt>
                <c:pt idx="18">
                  <c:v>Sussex</c:v>
                </c:pt>
                <c:pt idx="19">
                  <c:v>Bergen</c:v>
                </c:pt>
                <c:pt idx="20">
                  <c:v>Warren</c:v>
                </c:pt>
              </c:strCache>
            </c:strRef>
          </c:cat>
          <c:val>
            <c:numRef>
              <c:f>Sheet1!$C$2:$C$22</c:f>
              <c:numCache>
                <c:formatCode>General</c:formatCode>
                <c:ptCount val="21"/>
                <c:pt idx="18" formatCode="0.0%">
                  <c:v>3.2932900000000001E-2</c:v>
                </c:pt>
              </c:numCache>
            </c:numRef>
          </c:val>
          <c:extLst>
            <c:ext xmlns:c16="http://schemas.microsoft.com/office/drawing/2014/chart" uri="{C3380CC4-5D6E-409C-BE32-E72D297353CC}">
              <c16:uniqueId val="{00000001-1230-479B-A976-1F37847CA315}"/>
            </c:ext>
          </c:extLst>
        </c:ser>
        <c:ser>
          <c:idx val="2"/>
          <c:order val="2"/>
          <c:tx>
            <c:strRef>
              <c:f>Sheet1!$D$1</c:f>
              <c:strCache>
                <c:ptCount val="1"/>
                <c:pt idx="0">
                  <c:v>NJ Avg. 6%</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Cumberland</c:v>
                </c:pt>
                <c:pt idx="1">
                  <c:v>Essex</c:v>
                </c:pt>
                <c:pt idx="2">
                  <c:v>Hudson</c:v>
                </c:pt>
                <c:pt idx="3">
                  <c:v>Passaic</c:v>
                </c:pt>
                <c:pt idx="4">
                  <c:v>Union</c:v>
                </c:pt>
                <c:pt idx="5">
                  <c:v>Cape May</c:v>
                </c:pt>
                <c:pt idx="6">
                  <c:v>Camden</c:v>
                </c:pt>
                <c:pt idx="7">
                  <c:v>Burlington</c:v>
                </c:pt>
                <c:pt idx="8">
                  <c:v>Mercer</c:v>
                </c:pt>
                <c:pt idx="9">
                  <c:v>Salem</c:v>
                </c:pt>
                <c:pt idx="10">
                  <c:v>Gloucester</c:v>
                </c:pt>
                <c:pt idx="11">
                  <c:v>Atlantic</c:v>
                </c:pt>
                <c:pt idx="12">
                  <c:v>Hunterdon</c:v>
                </c:pt>
                <c:pt idx="13">
                  <c:v>Somerset</c:v>
                </c:pt>
                <c:pt idx="14">
                  <c:v>Ocean</c:v>
                </c:pt>
                <c:pt idx="15">
                  <c:v>Monmouth</c:v>
                </c:pt>
                <c:pt idx="16">
                  <c:v>Middlesex</c:v>
                </c:pt>
                <c:pt idx="17">
                  <c:v>Morris</c:v>
                </c:pt>
                <c:pt idx="18">
                  <c:v>Sussex</c:v>
                </c:pt>
                <c:pt idx="19">
                  <c:v>Bergen</c:v>
                </c:pt>
                <c:pt idx="20">
                  <c:v>Warren</c:v>
                </c:pt>
              </c:strCache>
            </c:strRef>
          </c:cat>
          <c:val>
            <c:numRef>
              <c:f>Sheet1!$D$2:$D$22</c:f>
              <c:numCache>
                <c:formatCode>0.00%</c:formatCode>
                <c:ptCount val="21"/>
                <c:pt idx="0">
                  <c:v>0.06</c:v>
                </c:pt>
                <c:pt idx="1">
                  <c:v>0.06</c:v>
                </c:pt>
                <c:pt idx="2">
                  <c:v>0.06</c:v>
                </c:pt>
                <c:pt idx="3">
                  <c:v>0.06</c:v>
                </c:pt>
                <c:pt idx="4">
                  <c:v>0.06</c:v>
                </c:pt>
                <c:pt idx="5">
                  <c:v>0.06</c:v>
                </c:pt>
                <c:pt idx="6">
                  <c:v>0.06</c:v>
                </c:pt>
                <c:pt idx="7">
                  <c:v>0.06</c:v>
                </c:pt>
                <c:pt idx="8">
                  <c:v>0.06</c:v>
                </c:pt>
                <c:pt idx="9">
                  <c:v>0.06</c:v>
                </c:pt>
                <c:pt idx="10">
                  <c:v>0.06</c:v>
                </c:pt>
                <c:pt idx="11">
                  <c:v>0.06</c:v>
                </c:pt>
                <c:pt idx="12">
                  <c:v>0.06</c:v>
                </c:pt>
                <c:pt idx="13">
                  <c:v>0.06</c:v>
                </c:pt>
                <c:pt idx="14">
                  <c:v>0.06</c:v>
                </c:pt>
                <c:pt idx="15">
                  <c:v>0.06</c:v>
                </c:pt>
                <c:pt idx="16">
                  <c:v>0.06</c:v>
                </c:pt>
                <c:pt idx="17">
                  <c:v>0.06</c:v>
                </c:pt>
                <c:pt idx="18">
                  <c:v>0.06</c:v>
                </c:pt>
                <c:pt idx="19">
                  <c:v>0.06</c:v>
                </c:pt>
                <c:pt idx="20">
                  <c:v>0.06</c:v>
                </c:pt>
              </c:numCache>
            </c:numRef>
          </c:val>
          <c:extLst>
            <c:ext xmlns:c16="http://schemas.microsoft.com/office/drawing/2014/chart" uri="{C3380CC4-5D6E-409C-BE32-E72D297353CC}">
              <c16:uniqueId val="{00000002-1230-479B-A976-1F37847CA315}"/>
            </c:ext>
          </c:extLst>
        </c:ser>
        <c:dLbls>
          <c:showLegendKey val="0"/>
          <c:showVal val="0"/>
          <c:showCatName val="0"/>
          <c:showSerName val="0"/>
          <c:showPercent val="0"/>
          <c:showBubbleSize val="0"/>
        </c:dLbls>
        <c:gapWidth val="182"/>
        <c:axId val="344572784"/>
        <c:axId val="344573176"/>
      </c:barChart>
      <c:catAx>
        <c:axId val="34457278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3176"/>
        <c:crosses val="autoZero"/>
        <c:auto val="1"/>
        <c:lblAlgn val="ctr"/>
        <c:lblOffset val="100"/>
        <c:noMultiLvlLbl val="0"/>
      </c:catAx>
      <c:valAx>
        <c:axId val="344573176"/>
        <c:scaling>
          <c:orientation val="minMax"/>
        </c:scaling>
        <c:delete val="1"/>
        <c:axPos val="t"/>
        <c:numFmt formatCode="0.00%" sourceLinked="1"/>
        <c:majorTickMark val="none"/>
        <c:minorTickMark val="none"/>
        <c:tickLblPos val="nextTo"/>
        <c:crossAx val="344572784"/>
        <c:crosses val="autoZero"/>
        <c:crossBetween val="between"/>
      </c:valAx>
      <c:spPr>
        <a:noFill/>
        <a:ln>
          <a:noFill/>
        </a:ln>
        <a:effectLst/>
      </c:spPr>
    </c:plotArea>
    <c:legend>
      <c:legendPos val="b"/>
      <c:legendEntry>
        <c:idx val="0"/>
        <c:delete val="1"/>
      </c:legendEntry>
      <c:legendEntry>
        <c:idx val="1"/>
        <c:delete val="1"/>
      </c:legendEntry>
      <c:legendEntry>
        <c:idx val="3"/>
        <c:delete val="1"/>
      </c:legendEntry>
      <c:layout>
        <c:manualLayout>
          <c:xMode val="edge"/>
          <c:yMode val="edge"/>
          <c:x val="0.38377490019704913"/>
          <c:y val="0.91635153714294715"/>
          <c:w val="0.1022952333346943"/>
          <c:h val="3.7918819420816811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c:formatCode>
                <c:ptCount val="5"/>
                <c:pt idx="0">
                  <c:v>5.1450500000000003E-2</c:v>
                </c:pt>
                <c:pt idx="1">
                  <c:v>4.32004E-2</c:v>
                </c:pt>
                <c:pt idx="2">
                  <c:v>4.1450800000000003E-2</c:v>
                </c:pt>
                <c:pt idx="3">
                  <c:v>3.1559499999999997E-2</c:v>
                </c:pt>
                <c:pt idx="4">
                  <c:v>3.2932900000000001E-2</c:v>
                </c:pt>
              </c:numCache>
            </c:numRef>
          </c:val>
          <c:smooth val="0"/>
          <c:extLst>
            <c:ext xmlns:c16="http://schemas.microsoft.com/office/drawing/2014/chart" uri="{C3380CC4-5D6E-409C-BE32-E72D297353CC}">
              <c16:uniqueId val="{00000000-EC54-42C9-AF94-A95E0600AF7B}"/>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scaling>
        <c:delete val="1"/>
        <c:axPos val="l"/>
        <c:numFmt formatCode="0%" sourceLinked="1"/>
        <c:majorTickMark val="none"/>
        <c:minorTickMark val="none"/>
        <c:tickLblPos val="nextTo"/>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1"/>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6B8F-4B87-A965-E0F1BB7638B2}"/>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Sheet1!$A$2:$A$5</c:f>
              <c:numCache>
                <c:formatCode>General</c:formatCode>
                <c:ptCount val="4"/>
                <c:pt idx="0">
                  <c:v>2016</c:v>
                </c:pt>
                <c:pt idx="1">
                  <c:v>2017</c:v>
                </c:pt>
                <c:pt idx="2">
                  <c:v>2018</c:v>
                </c:pt>
                <c:pt idx="3">
                  <c:v>2019</c:v>
                </c:pt>
              </c:numCache>
            </c:numRef>
          </c:cat>
          <c:val>
            <c:numRef>
              <c:f>Sheet1!$B$2:$B$5</c:f>
              <c:numCache>
                <c:formatCode>0%</c:formatCode>
                <c:ptCount val="4"/>
                <c:pt idx="0">
                  <c:v>0.94123610000000002</c:v>
                </c:pt>
                <c:pt idx="1">
                  <c:v>0.94814810000000005</c:v>
                </c:pt>
                <c:pt idx="2">
                  <c:v>0.94742669999999996</c:v>
                </c:pt>
                <c:pt idx="3">
                  <c:v>0.94557449999999998</c:v>
                </c:pt>
              </c:numCache>
            </c:numRef>
          </c:val>
          <c:smooth val="0"/>
          <c:extLst>
            <c:ext xmlns:c16="http://schemas.microsoft.com/office/drawing/2014/chart" uri="{C3380CC4-5D6E-409C-BE32-E72D297353CC}">
              <c16:uniqueId val="{00000001-6B8F-4B87-A965-E0F1BB7638B2}"/>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scaling>
        <c:delete val="1"/>
        <c:axPos val="l"/>
        <c:numFmt formatCode="0%" sourceLinked="1"/>
        <c:majorTickMark val="none"/>
        <c:minorTickMark val="none"/>
        <c:tickLblPos val="nextTo"/>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2117595395618826"/>
          <c:y val="2.2254750892818548E-2"/>
          <c:w val="0.86476148517188511"/>
          <c:h val="0.89094451655009699"/>
        </c:manualLayout>
      </c:layout>
      <c:barChart>
        <c:barDir val="bar"/>
        <c:grouping val="clustered"/>
        <c:varyColors val="0"/>
        <c:ser>
          <c:idx val="0"/>
          <c:order val="0"/>
          <c:tx>
            <c:strRef>
              <c:f>Sheet1!$B$1</c:f>
              <c:strCache>
                <c:ptCount val="1"/>
                <c:pt idx="0">
                  <c:v>% with HS </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Essex</c:v>
                </c:pt>
                <c:pt idx="2">
                  <c:v>Passaic</c:v>
                </c:pt>
                <c:pt idx="3">
                  <c:v>Camden</c:v>
                </c:pt>
                <c:pt idx="4">
                  <c:v>Cumberland</c:v>
                </c:pt>
                <c:pt idx="5">
                  <c:v>Mercer</c:v>
                </c:pt>
                <c:pt idx="6">
                  <c:v>Cape May</c:v>
                </c:pt>
                <c:pt idx="7">
                  <c:v>Union</c:v>
                </c:pt>
                <c:pt idx="8">
                  <c:v>Atlantic</c:v>
                </c:pt>
                <c:pt idx="9">
                  <c:v>Ocean</c:v>
                </c:pt>
                <c:pt idx="10">
                  <c:v>Salem</c:v>
                </c:pt>
                <c:pt idx="11">
                  <c:v>Gloucester</c:v>
                </c:pt>
                <c:pt idx="12">
                  <c:v>Middlesex</c:v>
                </c:pt>
                <c:pt idx="13">
                  <c:v>Warren</c:v>
                </c:pt>
                <c:pt idx="14">
                  <c:v>Burlington</c:v>
                </c:pt>
                <c:pt idx="15">
                  <c:v>Somerset</c:v>
                </c:pt>
                <c:pt idx="16">
                  <c:v>Bergen</c:v>
                </c:pt>
                <c:pt idx="17">
                  <c:v>Hunterdon</c:v>
                </c:pt>
                <c:pt idx="18">
                  <c:v>Monmouth</c:v>
                </c:pt>
                <c:pt idx="19">
                  <c:v>Sussex</c:v>
                </c:pt>
                <c:pt idx="20">
                  <c:v>Morris</c:v>
                </c:pt>
              </c:strCache>
            </c:strRef>
          </c:cat>
          <c:val>
            <c:numRef>
              <c:f>Sheet1!$B$2:$B$22</c:f>
              <c:numCache>
                <c:formatCode>0%</c:formatCode>
                <c:ptCount val="21"/>
                <c:pt idx="0">
                  <c:v>0.84</c:v>
                </c:pt>
                <c:pt idx="1">
                  <c:v>0.86</c:v>
                </c:pt>
                <c:pt idx="2" formatCode="General">
                  <c:v>0.86</c:v>
                </c:pt>
                <c:pt idx="3">
                  <c:v>0.87</c:v>
                </c:pt>
                <c:pt idx="4">
                  <c:v>0.87</c:v>
                </c:pt>
                <c:pt idx="5">
                  <c:v>0.88</c:v>
                </c:pt>
                <c:pt idx="6">
                  <c:v>0.89</c:v>
                </c:pt>
                <c:pt idx="7">
                  <c:v>0.89</c:v>
                </c:pt>
                <c:pt idx="8">
                  <c:v>0.91</c:v>
                </c:pt>
                <c:pt idx="9">
                  <c:v>0.91</c:v>
                </c:pt>
                <c:pt idx="10">
                  <c:v>0.91</c:v>
                </c:pt>
                <c:pt idx="11">
                  <c:v>0.93</c:v>
                </c:pt>
                <c:pt idx="12">
                  <c:v>0.93</c:v>
                </c:pt>
                <c:pt idx="13">
                  <c:v>0.93</c:v>
                </c:pt>
                <c:pt idx="14">
                  <c:v>0.94</c:v>
                </c:pt>
                <c:pt idx="15">
                  <c:v>0.94</c:v>
                </c:pt>
                <c:pt idx="16">
                  <c:v>0.95</c:v>
                </c:pt>
                <c:pt idx="17">
                  <c:v>0.95</c:v>
                </c:pt>
                <c:pt idx="18">
                  <c:v>0.95</c:v>
                </c:pt>
                <c:pt idx="20">
                  <c:v>0.96</c:v>
                </c:pt>
              </c:numCache>
            </c:numRef>
          </c:val>
          <c:extLst>
            <c:ext xmlns:c16="http://schemas.microsoft.com/office/drawing/2014/chart" uri="{C3380CC4-5D6E-409C-BE32-E72D297353CC}">
              <c16:uniqueId val="{00000000-E871-4280-A9BF-0E926203063E}"/>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Essex</c:v>
                </c:pt>
                <c:pt idx="2">
                  <c:v>Passaic</c:v>
                </c:pt>
                <c:pt idx="3">
                  <c:v>Camden</c:v>
                </c:pt>
                <c:pt idx="4">
                  <c:v>Cumberland</c:v>
                </c:pt>
                <c:pt idx="5">
                  <c:v>Mercer</c:v>
                </c:pt>
                <c:pt idx="6">
                  <c:v>Cape May</c:v>
                </c:pt>
                <c:pt idx="7">
                  <c:v>Union</c:v>
                </c:pt>
                <c:pt idx="8">
                  <c:v>Atlantic</c:v>
                </c:pt>
                <c:pt idx="9">
                  <c:v>Ocean</c:v>
                </c:pt>
                <c:pt idx="10">
                  <c:v>Salem</c:v>
                </c:pt>
                <c:pt idx="11">
                  <c:v>Gloucester</c:v>
                </c:pt>
                <c:pt idx="12">
                  <c:v>Middlesex</c:v>
                </c:pt>
                <c:pt idx="13">
                  <c:v>Warren</c:v>
                </c:pt>
                <c:pt idx="14">
                  <c:v>Burlington</c:v>
                </c:pt>
                <c:pt idx="15">
                  <c:v>Somerset</c:v>
                </c:pt>
                <c:pt idx="16">
                  <c:v>Bergen</c:v>
                </c:pt>
                <c:pt idx="17">
                  <c:v>Hunterdon</c:v>
                </c:pt>
                <c:pt idx="18">
                  <c:v>Monmouth</c:v>
                </c:pt>
                <c:pt idx="19">
                  <c:v>Sussex</c:v>
                </c:pt>
                <c:pt idx="20">
                  <c:v>Morris</c:v>
                </c:pt>
              </c:strCache>
            </c:strRef>
          </c:cat>
          <c:val>
            <c:numRef>
              <c:f>Sheet1!$C$2:$C$22</c:f>
              <c:numCache>
                <c:formatCode>General</c:formatCode>
                <c:ptCount val="21"/>
                <c:pt idx="19">
                  <c:v>0.95</c:v>
                </c:pt>
              </c:numCache>
            </c:numRef>
          </c:val>
          <c:extLst>
            <c:ext xmlns:c16="http://schemas.microsoft.com/office/drawing/2014/chart" uri="{C3380CC4-5D6E-409C-BE32-E72D297353CC}">
              <c16:uniqueId val="{00000001-E871-4280-A9BF-0E926203063E}"/>
            </c:ext>
          </c:extLst>
        </c:ser>
        <c:ser>
          <c:idx val="2"/>
          <c:order val="2"/>
          <c:tx>
            <c:strRef>
              <c:f>Sheet1!$D$1</c:f>
              <c:strCache>
                <c:ptCount val="1"/>
                <c:pt idx="0">
                  <c:v>NJ avg. 91%</c:v>
                </c:pt>
              </c:strCache>
            </c:strRef>
          </c:tx>
          <c:spPr>
            <a:noFill/>
            <a:ln>
              <a:noFill/>
            </a:ln>
            <a:effectLst/>
          </c:spPr>
          <c:invertIfNegative val="0"/>
          <c:trendline>
            <c:name>NJ avg 69%</c:name>
            <c:spPr>
              <a:ln w="19050" cap="rnd">
                <a:solidFill>
                  <a:schemeClr val="dk1">
                    <a:tint val="75000"/>
                  </a:schemeClr>
                </a:solidFill>
                <a:prstDash val="sysDot"/>
              </a:ln>
              <a:effectLst/>
            </c:spPr>
            <c:trendlineType val="linear"/>
            <c:dispRSqr val="0"/>
            <c:dispEq val="0"/>
          </c:trendline>
          <c:cat>
            <c:strRef>
              <c:f>Sheet1!$A$2:$A$22</c:f>
              <c:strCache>
                <c:ptCount val="21"/>
                <c:pt idx="0">
                  <c:v>Hudson</c:v>
                </c:pt>
                <c:pt idx="1">
                  <c:v>Essex</c:v>
                </c:pt>
                <c:pt idx="2">
                  <c:v>Passaic</c:v>
                </c:pt>
                <c:pt idx="3">
                  <c:v>Camden</c:v>
                </c:pt>
                <c:pt idx="4">
                  <c:v>Cumberland</c:v>
                </c:pt>
                <c:pt idx="5">
                  <c:v>Mercer</c:v>
                </c:pt>
                <c:pt idx="6">
                  <c:v>Cape May</c:v>
                </c:pt>
                <c:pt idx="7">
                  <c:v>Union</c:v>
                </c:pt>
                <c:pt idx="8">
                  <c:v>Atlantic</c:v>
                </c:pt>
                <c:pt idx="9">
                  <c:v>Ocean</c:v>
                </c:pt>
                <c:pt idx="10">
                  <c:v>Salem</c:v>
                </c:pt>
                <c:pt idx="11">
                  <c:v>Gloucester</c:v>
                </c:pt>
                <c:pt idx="12">
                  <c:v>Middlesex</c:v>
                </c:pt>
                <c:pt idx="13">
                  <c:v>Warren</c:v>
                </c:pt>
                <c:pt idx="14">
                  <c:v>Burlington</c:v>
                </c:pt>
                <c:pt idx="15">
                  <c:v>Somerset</c:v>
                </c:pt>
                <c:pt idx="16">
                  <c:v>Bergen</c:v>
                </c:pt>
                <c:pt idx="17">
                  <c:v>Hunterdon</c:v>
                </c:pt>
                <c:pt idx="18">
                  <c:v>Monmouth</c:v>
                </c:pt>
                <c:pt idx="19">
                  <c:v>Sussex</c:v>
                </c:pt>
                <c:pt idx="20">
                  <c:v>Morris</c:v>
                </c:pt>
              </c:strCache>
            </c:strRef>
          </c:cat>
          <c:val>
            <c:numRef>
              <c:f>Sheet1!$D$2:$D$22</c:f>
              <c:numCache>
                <c:formatCode>0%</c:formatCode>
                <c:ptCount val="21"/>
                <c:pt idx="0">
                  <c:v>0.91</c:v>
                </c:pt>
                <c:pt idx="1">
                  <c:v>0.91</c:v>
                </c:pt>
                <c:pt idx="2">
                  <c:v>0.91</c:v>
                </c:pt>
                <c:pt idx="3">
                  <c:v>0.91</c:v>
                </c:pt>
                <c:pt idx="4">
                  <c:v>0.91</c:v>
                </c:pt>
                <c:pt idx="5">
                  <c:v>0.91</c:v>
                </c:pt>
                <c:pt idx="6">
                  <c:v>0.91</c:v>
                </c:pt>
                <c:pt idx="7">
                  <c:v>0.91</c:v>
                </c:pt>
                <c:pt idx="8">
                  <c:v>0.91</c:v>
                </c:pt>
                <c:pt idx="9">
                  <c:v>0.91</c:v>
                </c:pt>
                <c:pt idx="10">
                  <c:v>0.91</c:v>
                </c:pt>
                <c:pt idx="11">
                  <c:v>0.91</c:v>
                </c:pt>
                <c:pt idx="12">
                  <c:v>0.91</c:v>
                </c:pt>
                <c:pt idx="13">
                  <c:v>0.91</c:v>
                </c:pt>
                <c:pt idx="14">
                  <c:v>0.91</c:v>
                </c:pt>
                <c:pt idx="15">
                  <c:v>0.91</c:v>
                </c:pt>
                <c:pt idx="16">
                  <c:v>0.91</c:v>
                </c:pt>
                <c:pt idx="17">
                  <c:v>0.91</c:v>
                </c:pt>
                <c:pt idx="18">
                  <c:v>0.91</c:v>
                </c:pt>
                <c:pt idx="19">
                  <c:v>0.91</c:v>
                </c:pt>
                <c:pt idx="20">
                  <c:v>0.91</c:v>
                </c:pt>
              </c:numCache>
            </c:numRef>
          </c:val>
          <c:extLst>
            <c:ext xmlns:c16="http://schemas.microsoft.com/office/drawing/2014/chart" uri="{C3380CC4-5D6E-409C-BE32-E72D297353CC}">
              <c16:uniqueId val="{00000002-E871-4280-A9BF-0E926203063E}"/>
            </c:ext>
          </c:extLst>
        </c:ser>
        <c:dLbls>
          <c:showLegendKey val="0"/>
          <c:showVal val="0"/>
          <c:showCatName val="0"/>
          <c:showSerName val="0"/>
          <c:showPercent val="0"/>
          <c:showBubbleSize val="0"/>
        </c:dLbls>
        <c:gapWidth val="182"/>
        <c:axId val="341760888"/>
        <c:axId val="341761280"/>
      </c:barChart>
      <c:catAx>
        <c:axId val="341760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1280"/>
        <c:crosses val="autoZero"/>
        <c:auto val="1"/>
        <c:lblAlgn val="ctr"/>
        <c:lblOffset val="100"/>
        <c:noMultiLvlLbl val="0"/>
      </c:catAx>
      <c:valAx>
        <c:axId val="341761280"/>
        <c:scaling>
          <c:orientation val="minMax"/>
        </c:scaling>
        <c:delete val="1"/>
        <c:axPos val="b"/>
        <c:numFmt formatCode="0%" sourceLinked="1"/>
        <c:majorTickMark val="none"/>
        <c:minorTickMark val="none"/>
        <c:tickLblPos val="nextTo"/>
        <c:crossAx val="34176088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9891244067493643"/>
          <c:y val="0.89713583212732617"/>
          <c:w val="0.1445775451120494"/>
          <c:h val="3.981848067224534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c:formatCode>
                <c:ptCount val="5"/>
                <c:pt idx="0">
                  <c:v>0.873</c:v>
                </c:pt>
                <c:pt idx="1">
                  <c:v>0.877</c:v>
                </c:pt>
                <c:pt idx="2">
                  <c:v>0.91400000000000003</c:v>
                </c:pt>
                <c:pt idx="3">
                  <c:v>0.92900000000000005</c:v>
                </c:pt>
                <c:pt idx="4">
                  <c:v>0.92900000000000005</c:v>
                </c:pt>
              </c:numCache>
            </c:numRef>
          </c:val>
          <c:smooth val="0"/>
          <c:extLst>
            <c:ext xmlns:c16="http://schemas.microsoft.com/office/drawing/2014/chart" uri="{C3380CC4-5D6E-409C-BE32-E72D297353CC}">
              <c16:uniqueId val="{00000000-7B25-4C99-8769-D1CF899DAA83}"/>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max val="1"/>
          <c:min val="0.8"/>
        </c:scaling>
        <c:delete val="1"/>
        <c:axPos val="l"/>
        <c:numFmt formatCode="0%" sourceLinked="1"/>
        <c:majorTickMark val="none"/>
        <c:minorTickMark val="none"/>
        <c:tickLblPos val="nextTo"/>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2505454302559163"/>
          <c:y val="2.2254750892818548E-2"/>
          <c:w val="0.86088297098065247"/>
          <c:h val="0.89094451655009699"/>
        </c:manualLayout>
      </c:layout>
      <c:barChart>
        <c:barDir val="bar"/>
        <c:grouping val="clustered"/>
        <c:varyColors val="0"/>
        <c:ser>
          <c:idx val="0"/>
          <c:order val="0"/>
          <c:tx>
            <c:strRef>
              <c:f>Sheet1!$B$1</c:f>
              <c:strCache>
                <c:ptCount val="1"/>
                <c:pt idx="0">
                  <c:v>% with HS </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Cumberland</c:v>
                </c:pt>
                <c:pt idx="2">
                  <c:v>Ocean</c:v>
                </c:pt>
                <c:pt idx="3">
                  <c:v>Salem</c:v>
                </c:pt>
                <c:pt idx="4">
                  <c:v>Mercer</c:v>
                </c:pt>
                <c:pt idx="5">
                  <c:v>Cape May</c:v>
                </c:pt>
                <c:pt idx="6">
                  <c:v>Camden</c:v>
                </c:pt>
                <c:pt idx="7">
                  <c:v>Gloucester</c:v>
                </c:pt>
                <c:pt idx="8">
                  <c:v>Passaic</c:v>
                </c:pt>
                <c:pt idx="9">
                  <c:v>Atlantic</c:v>
                </c:pt>
                <c:pt idx="10">
                  <c:v>Union</c:v>
                </c:pt>
                <c:pt idx="11">
                  <c:v>Warren</c:v>
                </c:pt>
                <c:pt idx="12">
                  <c:v>Hudson</c:v>
                </c:pt>
                <c:pt idx="13">
                  <c:v>Middlesex</c:v>
                </c:pt>
                <c:pt idx="14">
                  <c:v>Bergen</c:v>
                </c:pt>
                <c:pt idx="15">
                  <c:v>Burlington</c:v>
                </c:pt>
                <c:pt idx="16">
                  <c:v>Monmouth</c:v>
                </c:pt>
                <c:pt idx="17">
                  <c:v>Sussex</c:v>
                </c:pt>
                <c:pt idx="18">
                  <c:v>Morris</c:v>
                </c:pt>
                <c:pt idx="19">
                  <c:v>Hunterdon</c:v>
                </c:pt>
                <c:pt idx="20">
                  <c:v>Somerset</c:v>
                </c:pt>
              </c:strCache>
            </c:strRef>
          </c:cat>
          <c:val>
            <c:numRef>
              <c:f>Sheet1!$B$2:$B$22</c:f>
              <c:numCache>
                <c:formatCode>0.0%</c:formatCode>
                <c:ptCount val="21"/>
                <c:pt idx="0">
                  <c:v>0.83499999999999996</c:v>
                </c:pt>
                <c:pt idx="1">
                  <c:v>0.84499999999999997</c:v>
                </c:pt>
                <c:pt idx="2">
                  <c:v>0.85399999999999998</c:v>
                </c:pt>
                <c:pt idx="3">
                  <c:v>0.86099999999999999</c:v>
                </c:pt>
                <c:pt idx="4">
                  <c:v>0.86599999999999999</c:v>
                </c:pt>
                <c:pt idx="5">
                  <c:v>0.879</c:v>
                </c:pt>
                <c:pt idx="6">
                  <c:v>0.88300000000000001</c:v>
                </c:pt>
                <c:pt idx="7">
                  <c:v>0.88900000000000001</c:v>
                </c:pt>
                <c:pt idx="8" formatCode="General">
                  <c:v>0.89</c:v>
                </c:pt>
                <c:pt idx="9">
                  <c:v>0.89200000000000002</c:v>
                </c:pt>
                <c:pt idx="10">
                  <c:v>0.89300000000000002</c:v>
                </c:pt>
                <c:pt idx="11">
                  <c:v>0.89300000000000002</c:v>
                </c:pt>
                <c:pt idx="12">
                  <c:v>0.89400000000000002</c:v>
                </c:pt>
                <c:pt idx="13">
                  <c:v>0.90100000000000002</c:v>
                </c:pt>
                <c:pt idx="14">
                  <c:v>0.91700000000000004</c:v>
                </c:pt>
                <c:pt idx="15">
                  <c:v>0.91900000000000004</c:v>
                </c:pt>
                <c:pt idx="16">
                  <c:v>0.91900000000000004</c:v>
                </c:pt>
                <c:pt idx="18">
                  <c:v>0.93200000000000005</c:v>
                </c:pt>
                <c:pt idx="19">
                  <c:v>0.93400000000000005</c:v>
                </c:pt>
                <c:pt idx="20">
                  <c:v>0.94499999999999995</c:v>
                </c:pt>
              </c:numCache>
            </c:numRef>
          </c:val>
          <c:extLst>
            <c:ext xmlns:c16="http://schemas.microsoft.com/office/drawing/2014/chart" uri="{C3380CC4-5D6E-409C-BE32-E72D297353CC}">
              <c16:uniqueId val="{00000000-20B2-4075-AADE-FC86D5CD88A3}"/>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Cumberland</c:v>
                </c:pt>
                <c:pt idx="2">
                  <c:v>Ocean</c:v>
                </c:pt>
                <c:pt idx="3">
                  <c:v>Salem</c:v>
                </c:pt>
                <c:pt idx="4">
                  <c:v>Mercer</c:v>
                </c:pt>
                <c:pt idx="5">
                  <c:v>Cape May</c:v>
                </c:pt>
                <c:pt idx="6">
                  <c:v>Camden</c:v>
                </c:pt>
                <c:pt idx="7">
                  <c:v>Gloucester</c:v>
                </c:pt>
                <c:pt idx="8">
                  <c:v>Passaic</c:v>
                </c:pt>
                <c:pt idx="9">
                  <c:v>Atlantic</c:v>
                </c:pt>
                <c:pt idx="10">
                  <c:v>Union</c:v>
                </c:pt>
                <c:pt idx="11">
                  <c:v>Warren</c:v>
                </c:pt>
                <c:pt idx="12">
                  <c:v>Hudson</c:v>
                </c:pt>
                <c:pt idx="13">
                  <c:v>Middlesex</c:v>
                </c:pt>
                <c:pt idx="14">
                  <c:v>Bergen</c:v>
                </c:pt>
                <c:pt idx="15">
                  <c:v>Burlington</c:v>
                </c:pt>
                <c:pt idx="16">
                  <c:v>Monmouth</c:v>
                </c:pt>
                <c:pt idx="17">
                  <c:v>Sussex</c:v>
                </c:pt>
                <c:pt idx="18">
                  <c:v>Morris</c:v>
                </c:pt>
                <c:pt idx="19">
                  <c:v>Hunterdon</c:v>
                </c:pt>
                <c:pt idx="20">
                  <c:v>Somerset</c:v>
                </c:pt>
              </c:strCache>
            </c:strRef>
          </c:cat>
          <c:val>
            <c:numRef>
              <c:f>Sheet1!$C$2:$C$22</c:f>
              <c:numCache>
                <c:formatCode>General</c:formatCode>
                <c:ptCount val="21"/>
                <c:pt idx="17">
                  <c:v>0.92900000000000005</c:v>
                </c:pt>
              </c:numCache>
            </c:numRef>
          </c:val>
          <c:extLst>
            <c:ext xmlns:c16="http://schemas.microsoft.com/office/drawing/2014/chart" uri="{C3380CC4-5D6E-409C-BE32-E72D297353CC}">
              <c16:uniqueId val="{00000001-20B2-4075-AADE-FC86D5CD88A3}"/>
            </c:ext>
          </c:extLst>
        </c:ser>
        <c:ser>
          <c:idx val="2"/>
          <c:order val="2"/>
          <c:tx>
            <c:strRef>
              <c:f>Sheet1!$D$1</c:f>
              <c:strCache>
                <c:ptCount val="1"/>
                <c:pt idx="0">
                  <c:v>NJ Avg. 89.4%</c:v>
                </c:pt>
              </c:strCache>
            </c:strRef>
          </c:tx>
          <c:spPr>
            <a:noFill/>
            <a:ln>
              <a:noFill/>
            </a:ln>
            <a:effectLst/>
          </c:spPr>
          <c:invertIfNegative val="0"/>
          <c:trendline>
            <c:name>NJ avg 69%</c:name>
            <c:spPr>
              <a:ln w="19050" cap="rnd">
                <a:solidFill>
                  <a:schemeClr val="dk1">
                    <a:tint val="75000"/>
                  </a:schemeClr>
                </a:solidFill>
                <a:prstDash val="sysDot"/>
              </a:ln>
              <a:effectLst/>
            </c:spPr>
            <c:trendlineType val="linear"/>
            <c:dispRSqr val="0"/>
            <c:dispEq val="0"/>
          </c:trendline>
          <c:cat>
            <c:strRef>
              <c:f>Sheet1!$A$2:$A$22</c:f>
              <c:strCache>
                <c:ptCount val="21"/>
                <c:pt idx="0">
                  <c:v>Essex</c:v>
                </c:pt>
                <c:pt idx="1">
                  <c:v>Cumberland</c:v>
                </c:pt>
                <c:pt idx="2">
                  <c:v>Ocean</c:v>
                </c:pt>
                <c:pt idx="3">
                  <c:v>Salem</c:v>
                </c:pt>
                <c:pt idx="4">
                  <c:v>Mercer</c:v>
                </c:pt>
                <c:pt idx="5">
                  <c:v>Cape May</c:v>
                </c:pt>
                <c:pt idx="6">
                  <c:v>Camden</c:v>
                </c:pt>
                <c:pt idx="7">
                  <c:v>Gloucester</c:v>
                </c:pt>
                <c:pt idx="8">
                  <c:v>Passaic</c:v>
                </c:pt>
                <c:pt idx="9">
                  <c:v>Atlantic</c:v>
                </c:pt>
                <c:pt idx="10">
                  <c:v>Union</c:v>
                </c:pt>
                <c:pt idx="11">
                  <c:v>Warren</c:v>
                </c:pt>
                <c:pt idx="12">
                  <c:v>Hudson</c:v>
                </c:pt>
                <c:pt idx="13">
                  <c:v>Middlesex</c:v>
                </c:pt>
                <c:pt idx="14">
                  <c:v>Bergen</c:v>
                </c:pt>
                <c:pt idx="15">
                  <c:v>Burlington</c:v>
                </c:pt>
                <c:pt idx="16">
                  <c:v>Monmouth</c:v>
                </c:pt>
                <c:pt idx="17">
                  <c:v>Sussex</c:v>
                </c:pt>
                <c:pt idx="18">
                  <c:v>Morris</c:v>
                </c:pt>
                <c:pt idx="19">
                  <c:v>Hunterdon</c:v>
                </c:pt>
                <c:pt idx="20">
                  <c:v>Somerset</c:v>
                </c:pt>
              </c:strCache>
            </c:strRef>
          </c:cat>
          <c:val>
            <c:numRef>
              <c:f>Sheet1!$D$2:$D$22</c:f>
              <c:numCache>
                <c:formatCode>0%</c:formatCode>
                <c:ptCount val="21"/>
                <c:pt idx="0">
                  <c:v>0.89400000000000002</c:v>
                </c:pt>
                <c:pt idx="1">
                  <c:v>0.89400000000000002</c:v>
                </c:pt>
                <c:pt idx="2">
                  <c:v>0.89400000000000002</c:v>
                </c:pt>
                <c:pt idx="3">
                  <c:v>0.89400000000000002</c:v>
                </c:pt>
                <c:pt idx="4">
                  <c:v>0.89400000000000002</c:v>
                </c:pt>
                <c:pt idx="5">
                  <c:v>0.89400000000000002</c:v>
                </c:pt>
                <c:pt idx="6">
                  <c:v>0.89400000000000002</c:v>
                </c:pt>
                <c:pt idx="7">
                  <c:v>0.89400000000000002</c:v>
                </c:pt>
                <c:pt idx="8">
                  <c:v>0.89400000000000002</c:v>
                </c:pt>
                <c:pt idx="9">
                  <c:v>0.89400000000000002</c:v>
                </c:pt>
                <c:pt idx="10">
                  <c:v>0.89400000000000002</c:v>
                </c:pt>
                <c:pt idx="11">
                  <c:v>0.89400000000000002</c:v>
                </c:pt>
                <c:pt idx="12">
                  <c:v>0.89400000000000002</c:v>
                </c:pt>
                <c:pt idx="13">
                  <c:v>0.89400000000000002</c:v>
                </c:pt>
                <c:pt idx="14">
                  <c:v>0.89400000000000002</c:v>
                </c:pt>
                <c:pt idx="15">
                  <c:v>0.89400000000000002</c:v>
                </c:pt>
                <c:pt idx="16">
                  <c:v>0.89400000000000002</c:v>
                </c:pt>
                <c:pt idx="17">
                  <c:v>0.89400000000000002</c:v>
                </c:pt>
                <c:pt idx="18">
                  <c:v>0.89400000000000002</c:v>
                </c:pt>
                <c:pt idx="19">
                  <c:v>0.89400000000000002</c:v>
                </c:pt>
                <c:pt idx="20">
                  <c:v>0.89400000000000002</c:v>
                </c:pt>
              </c:numCache>
            </c:numRef>
          </c:val>
          <c:extLst>
            <c:ext xmlns:c16="http://schemas.microsoft.com/office/drawing/2014/chart" uri="{C3380CC4-5D6E-409C-BE32-E72D297353CC}">
              <c16:uniqueId val="{00000002-20B2-4075-AADE-FC86D5CD88A3}"/>
            </c:ext>
          </c:extLst>
        </c:ser>
        <c:dLbls>
          <c:showLegendKey val="0"/>
          <c:showVal val="0"/>
          <c:showCatName val="0"/>
          <c:showSerName val="0"/>
          <c:showPercent val="0"/>
          <c:showBubbleSize val="0"/>
        </c:dLbls>
        <c:gapWidth val="182"/>
        <c:axId val="341760888"/>
        <c:axId val="341761280"/>
      </c:barChart>
      <c:catAx>
        <c:axId val="341760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1280"/>
        <c:crosses val="autoZero"/>
        <c:auto val="1"/>
        <c:lblAlgn val="ctr"/>
        <c:lblOffset val="100"/>
        <c:noMultiLvlLbl val="0"/>
      </c:catAx>
      <c:valAx>
        <c:axId val="341761280"/>
        <c:scaling>
          <c:orientation val="minMax"/>
        </c:scaling>
        <c:delete val="1"/>
        <c:axPos val="b"/>
        <c:numFmt formatCode="0.0%" sourceLinked="1"/>
        <c:majorTickMark val="none"/>
        <c:minorTickMark val="none"/>
        <c:tickLblPos val="nextTo"/>
        <c:crossAx val="34176088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8678652011593047"/>
          <c:y val="0.89750664543378378"/>
          <c:w val="0.13781334588678359"/>
          <c:h val="3.981848067224534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8350920828877963E-2"/>
          <c:y val="0.11532268134300505"/>
          <c:w val="0.90360912398324889"/>
          <c:h val="0.75769968729082504"/>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1-6A6B-4F7A-9D35-B0FC40E147CF}"/>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Sussex</c:v>
                </c:pt>
                <c:pt idx="4">
                  <c:v>Bergen</c:v>
                </c:pt>
                <c:pt idx="5">
                  <c:v>Warren</c:v>
                </c:pt>
                <c:pt idx="6">
                  <c:v>Ocean</c:v>
                </c:pt>
                <c:pt idx="7">
                  <c:v>Gloucester</c:v>
                </c:pt>
                <c:pt idx="8">
                  <c:v>Monmouth</c:v>
                </c:pt>
                <c:pt idx="9">
                  <c:v>Middlesex</c:v>
                </c:pt>
                <c:pt idx="10">
                  <c:v>Burlington</c:v>
                </c:pt>
                <c:pt idx="11">
                  <c:v>Cape May</c:v>
                </c:pt>
                <c:pt idx="12">
                  <c:v>Atlantic</c:v>
                </c:pt>
                <c:pt idx="13">
                  <c:v>Union</c:v>
                </c:pt>
                <c:pt idx="14">
                  <c:v>Hudson</c:v>
                </c:pt>
                <c:pt idx="15">
                  <c:v>Essex</c:v>
                </c:pt>
                <c:pt idx="16">
                  <c:v>Salem</c:v>
                </c:pt>
                <c:pt idx="17">
                  <c:v>Camden</c:v>
                </c:pt>
                <c:pt idx="18">
                  <c:v>Passaic</c:v>
                </c:pt>
                <c:pt idx="19">
                  <c:v>Mercer</c:v>
                </c:pt>
                <c:pt idx="20">
                  <c:v>Cumberland</c:v>
                </c:pt>
              </c:strCache>
            </c:strRef>
          </c:cat>
          <c:val>
            <c:numRef>
              <c:f>Sheet1!$B$2:$B$22</c:f>
              <c:numCache>
                <c:formatCode>General</c:formatCode>
                <c:ptCount val="21"/>
                <c:pt idx="3">
                  <c:v>42.5</c:v>
                </c:pt>
              </c:numCache>
            </c:numRef>
          </c:val>
          <c:extLst>
            <c:ext xmlns:c16="http://schemas.microsoft.com/office/drawing/2014/chart" uri="{C3380CC4-5D6E-409C-BE32-E72D297353CC}">
              <c16:uniqueId val="{00000000-50C8-4FAC-8890-40F4E483D441}"/>
            </c:ext>
          </c:extLst>
        </c:ser>
        <c:ser>
          <c:idx val="1"/>
          <c:order val="1"/>
          <c:tx>
            <c:strRef>
              <c:f>Sheet1!$C$1</c:f>
              <c:strCache>
                <c:ptCount val="1"/>
                <c:pt idx="0">
                  <c:v>Violent Crime Rate per 1,000</c:v>
                </c:pt>
              </c:strCache>
            </c:strRef>
          </c:tx>
          <c:spPr>
            <a:solidFill>
              <a:srgbClr val="C00000"/>
            </a:solidFill>
            <a:ln>
              <a:noFill/>
            </a:ln>
            <a:effectLst/>
          </c:spPr>
          <c:invertIfNegative val="0"/>
          <c:dLbls>
            <c:dLbl>
              <c:idx val="1"/>
              <c:layout>
                <c:manualLayout>
                  <c:x val="0"/>
                  <c:y val="2.314815236733602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E9B5-43C4-9B8F-A9544197AFD9}"/>
                </c:ext>
              </c:extLst>
            </c:dLbl>
            <c:dLbl>
              <c:idx val="17"/>
              <c:layout>
                <c:manualLayout>
                  <c:x val="-7.0420957631869546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C065-4D07-A717-B4BA75F0274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Sussex</c:v>
                </c:pt>
                <c:pt idx="4">
                  <c:v>Bergen</c:v>
                </c:pt>
                <c:pt idx="5">
                  <c:v>Warren</c:v>
                </c:pt>
                <c:pt idx="6">
                  <c:v>Ocean</c:v>
                </c:pt>
                <c:pt idx="7">
                  <c:v>Gloucester</c:v>
                </c:pt>
                <c:pt idx="8">
                  <c:v>Monmouth</c:v>
                </c:pt>
                <c:pt idx="9">
                  <c:v>Middlesex</c:v>
                </c:pt>
                <c:pt idx="10">
                  <c:v>Burlington</c:v>
                </c:pt>
                <c:pt idx="11">
                  <c:v>Cape May</c:v>
                </c:pt>
                <c:pt idx="12">
                  <c:v>Atlantic</c:v>
                </c:pt>
                <c:pt idx="13">
                  <c:v>Union</c:v>
                </c:pt>
                <c:pt idx="14">
                  <c:v>Hudson</c:v>
                </c:pt>
                <c:pt idx="15">
                  <c:v>Essex</c:v>
                </c:pt>
                <c:pt idx="16">
                  <c:v>Salem</c:v>
                </c:pt>
                <c:pt idx="17">
                  <c:v>Camden</c:v>
                </c:pt>
                <c:pt idx="18">
                  <c:v>Passaic</c:v>
                </c:pt>
                <c:pt idx="19">
                  <c:v>Mercer</c:v>
                </c:pt>
                <c:pt idx="20">
                  <c:v>Cumberland</c:v>
                </c:pt>
              </c:strCache>
            </c:strRef>
          </c:cat>
          <c:val>
            <c:numRef>
              <c:f>Sheet1!$C$2:$C$22</c:f>
              <c:numCache>
                <c:formatCode>General</c:formatCode>
                <c:ptCount val="21"/>
                <c:pt idx="0">
                  <c:v>21.1</c:v>
                </c:pt>
                <c:pt idx="1">
                  <c:v>39.5</c:v>
                </c:pt>
                <c:pt idx="2">
                  <c:v>41.2</c:v>
                </c:pt>
                <c:pt idx="4">
                  <c:v>59.6</c:v>
                </c:pt>
                <c:pt idx="5">
                  <c:v>71.400000000000006</c:v>
                </c:pt>
                <c:pt idx="6">
                  <c:v>92.7</c:v>
                </c:pt>
                <c:pt idx="7">
                  <c:v>119.9</c:v>
                </c:pt>
                <c:pt idx="8">
                  <c:v>121.4</c:v>
                </c:pt>
                <c:pt idx="9">
                  <c:v>129.69999999999999</c:v>
                </c:pt>
                <c:pt idx="10">
                  <c:v>143.1</c:v>
                </c:pt>
                <c:pt idx="11">
                  <c:v>167.9</c:v>
                </c:pt>
                <c:pt idx="12">
                  <c:v>250.5</c:v>
                </c:pt>
                <c:pt idx="13">
                  <c:v>253.3</c:v>
                </c:pt>
                <c:pt idx="14">
                  <c:v>279.7</c:v>
                </c:pt>
                <c:pt idx="15">
                  <c:v>319.10000000000002</c:v>
                </c:pt>
                <c:pt idx="16">
                  <c:v>323.7</c:v>
                </c:pt>
                <c:pt idx="17">
                  <c:v>378.8</c:v>
                </c:pt>
                <c:pt idx="18">
                  <c:v>383.1</c:v>
                </c:pt>
                <c:pt idx="19">
                  <c:v>405.7</c:v>
                </c:pt>
                <c:pt idx="20">
                  <c:v>446.6</c:v>
                </c:pt>
              </c:numCache>
            </c:numRef>
          </c:val>
          <c:extLst>
            <c:ext xmlns:c16="http://schemas.microsoft.com/office/drawing/2014/chart" uri="{C3380CC4-5D6E-409C-BE32-E72D297353CC}">
              <c16:uniqueId val="{00000001-50C8-4FAC-8890-40F4E483D441}"/>
            </c:ext>
          </c:extLst>
        </c:ser>
        <c:dLbls>
          <c:showLegendKey val="0"/>
          <c:showVal val="0"/>
          <c:showCatName val="0"/>
          <c:showSerName val="0"/>
          <c:showPercent val="0"/>
          <c:showBubbleSize val="0"/>
        </c:dLbls>
        <c:gapWidth val="150"/>
        <c:axId val="379075784"/>
        <c:axId val="379076176"/>
      </c:barChart>
      <c:catAx>
        <c:axId val="379075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6176"/>
        <c:crosses val="autoZero"/>
        <c:auto val="1"/>
        <c:lblAlgn val="ctr"/>
        <c:lblOffset val="100"/>
        <c:noMultiLvlLbl val="0"/>
      </c:catAx>
      <c:valAx>
        <c:axId val="379076176"/>
        <c:scaling>
          <c:orientation val="minMax"/>
        </c:scaling>
        <c:delete val="0"/>
        <c:axPos val="l"/>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75784"/>
        <c:crosses val="autoZero"/>
        <c:crossBetween val="between"/>
      </c:valAx>
      <c:spPr>
        <a:noFill/>
        <a:ln>
          <a:noFill/>
        </a:ln>
        <a:effectLst/>
      </c:spPr>
    </c:plotArea>
    <c:legend>
      <c:legendPos val="t"/>
      <c:legendEntry>
        <c:idx val="0"/>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6924549676392386"/>
          <c:y val="0.19597785215895699"/>
          <c:w val="0.61270764791818322"/>
          <c:h val="0.78863229168083471"/>
        </c:manualLayout>
      </c:layout>
      <c:pieChart>
        <c:varyColors val="1"/>
        <c:ser>
          <c:idx val="0"/>
          <c:order val="0"/>
          <c:tx>
            <c:strRef>
              <c:f>Sheet1!$B$1</c:f>
              <c:strCache>
                <c:ptCount val="1"/>
                <c:pt idx="0">
                  <c:v>Column2</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C-CF75-4244-A626-75A8FBFC0599}"/>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D-CF75-4244-A626-75A8FBFC0599}"/>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E-CF75-4244-A626-75A8FBFC0599}"/>
              </c:ext>
            </c:extLst>
          </c:dPt>
          <c:dPt>
            <c:idx val="3"/>
            <c:bubble3D val="0"/>
            <c:spPr>
              <a:solidFill>
                <a:srgbClr val="C00000"/>
              </a:solidFill>
              <a:ln w="19050">
                <a:solidFill>
                  <a:schemeClr val="lt1"/>
                </a:solidFill>
              </a:ln>
              <a:effectLst/>
            </c:spPr>
            <c:extLst>
              <c:ext xmlns:c16="http://schemas.microsoft.com/office/drawing/2014/chart" uri="{C3380CC4-5D6E-409C-BE32-E72D297353CC}">
                <c16:uniqueId val="{0000000B-CF75-4244-A626-75A8FBFC0599}"/>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8D16-4C97-ADDD-95C7377C6427}"/>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8D16-4C97-ADDD-95C7377C6427}"/>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8D16-4C97-ADDD-95C7377C6427}"/>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F-8D16-4C97-ADDD-95C7377C6427}"/>
              </c:ext>
            </c:extLst>
          </c:dPt>
          <c:dPt>
            <c:idx val="8"/>
            <c:bubble3D val="0"/>
            <c:explosion val="19"/>
            <c:spPr>
              <a:solidFill>
                <a:schemeClr val="dk1">
                  <a:tint val="55000"/>
                </a:schemeClr>
              </a:solidFill>
              <a:ln w="19050">
                <a:solidFill>
                  <a:schemeClr val="lt1"/>
                </a:solidFill>
              </a:ln>
              <a:effectLst/>
            </c:spPr>
            <c:extLst>
              <c:ext xmlns:c16="http://schemas.microsoft.com/office/drawing/2014/chart" uri="{C3380CC4-5D6E-409C-BE32-E72D297353CC}">
                <c16:uniqueId val="{0000000A-CF75-4244-A626-75A8FBFC0599}"/>
              </c:ext>
            </c:extLst>
          </c:dPt>
          <c:dLbls>
            <c:dLbl>
              <c:idx val="0"/>
              <c:layout>
                <c:manualLayout>
                  <c:x val="-0.19661875889641212"/>
                  <c:y val="-3.1967614073929965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C-CF75-4244-A626-75A8FBFC0599}"/>
                </c:ext>
              </c:extLst>
            </c:dLbl>
            <c:dLbl>
              <c:idx val="1"/>
              <c:layout>
                <c:manualLayout>
                  <c:x val="7.2285361310428656E-3"/>
                  <c:y val="-3.0685329307261661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D-CF75-4244-A626-75A8FBFC0599}"/>
                </c:ext>
              </c:extLst>
            </c:dLbl>
            <c:dLbl>
              <c:idx val="2"/>
              <c:layout>
                <c:manualLayout>
                  <c:x val="-2.3378668575519061E-2"/>
                  <c:y val="0.16962559627459778"/>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E-CF75-4244-A626-75A8FBFC0599}"/>
                </c:ext>
              </c:extLst>
            </c:dLbl>
            <c:dLbl>
              <c:idx val="3"/>
              <c:layout>
                <c:manualLayout>
                  <c:x val="4.0496301598663791E-2"/>
                  <c:y val="0.11786180165115243"/>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B-CF75-4244-A626-75A8FBFC059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Murder</c:v>
                </c:pt>
                <c:pt idx="1">
                  <c:v>Rape</c:v>
                </c:pt>
                <c:pt idx="2">
                  <c:v>Robbery</c:v>
                </c:pt>
                <c:pt idx="3">
                  <c:v>Aggravated Assault</c:v>
                </c:pt>
              </c:strCache>
            </c:strRef>
          </c:cat>
          <c:val>
            <c:numRef>
              <c:f>Sheet1!$B$2:$B$5</c:f>
              <c:numCache>
                <c:formatCode>General</c:formatCode>
                <c:ptCount val="4"/>
                <c:pt idx="0">
                  <c:v>2</c:v>
                </c:pt>
                <c:pt idx="1">
                  <c:v>17</c:v>
                </c:pt>
                <c:pt idx="2">
                  <c:v>1</c:v>
                </c:pt>
                <c:pt idx="3">
                  <c:v>39</c:v>
                </c:pt>
              </c:numCache>
            </c:numRef>
          </c:val>
          <c:extLst>
            <c:ext xmlns:c16="http://schemas.microsoft.com/office/drawing/2014/chart" uri="{C3380CC4-5D6E-409C-BE32-E72D297353CC}">
              <c16:uniqueId val="{00000000-CF75-4244-A626-75A8FBFC0599}"/>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pieChart>
        <c:varyColors val="1"/>
        <c:ser>
          <c:idx val="0"/>
          <c:order val="0"/>
          <c:tx>
            <c:strRef>
              <c:f>Sheet1!$B$1</c:f>
              <c:strCache>
                <c:ptCount val="1"/>
                <c:pt idx="0">
                  <c:v>Count</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5E99-47CB-AD62-97A1DF6719AF}"/>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2-5E99-47CB-AD62-97A1DF6719AF}"/>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3-5E99-47CB-AD62-97A1DF6719AF}"/>
              </c:ext>
            </c:extLst>
          </c:dPt>
          <c:dPt>
            <c:idx val="3"/>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7-56C3-4AE5-937C-2AED0AC58FA8}"/>
              </c:ext>
            </c:extLst>
          </c:dPt>
          <c:dLbls>
            <c:dLbl>
              <c:idx val="0"/>
              <c:layout>
                <c:manualLayout>
                  <c:x val="3.7721840064538055E-2"/>
                  <c:y val="6.1907015758477235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5E99-47CB-AD62-97A1DF6719AF}"/>
                </c:ext>
              </c:extLst>
            </c:dLbl>
            <c:dLbl>
              <c:idx val="1"/>
              <c:layout>
                <c:manualLayout>
                  <c:x val="0.56037174772067677"/>
                  <c:y val="-6.2116086939658033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2-5E99-47CB-AD62-97A1DF6719AF}"/>
                </c:ext>
              </c:extLst>
            </c:dLbl>
            <c:dLbl>
              <c:idx val="2"/>
              <c:layout>
                <c:manualLayout>
                  <c:x val="-6.0153402073561318E-2"/>
                  <c:y val="7.52726962008446E-3"/>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5E99-47CB-AD62-97A1DF6719AF}"/>
                </c:ext>
              </c:extLst>
            </c:dLbl>
            <c:dLbl>
              <c:idx val="3"/>
              <c:layout>
                <c:manualLayout>
                  <c:x val="3.7529092688297461E-2"/>
                  <c:y val="4.0740752621975101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7-56C3-4AE5-937C-2AED0AC58FA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Sheet1!$A$2:$A$4</c:f>
              <c:strCache>
                <c:ptCount val="3"/>
                <c:pt idx="0">
                  <c:v>Burglary</c:v>
                </c:pt>
                <c:pt idx="1">
                  <c:v>Larceny</c:v>
                </c:pt>
                <c:pt idx="2">
                  <c:v>Motor Vehicle Theft</c:v>
                </c:pt>
              </c:strCache>
            </c:strRef>
          </c:cat>
          <c:val>
            <c:numRef>
              <c:f>Sheet1!$B$2:$B$4</c:f>
              <c:numCache>
                <c:formatCode>General</c:formatCode>
                <c:ptCount val="3"/>
                <c:pt idx="0">
                  <c:v>96</c:v>
                </c:pt>
                <c:pt idx="1">
                  <c:v>387</c:v>
                </c:pt>
                <c:pt idx="2">
                  <c:v>32</c:v>
                </c:pt>
              </c:numCache>
            </c:numRef>
          </c:val>
          <c:extLst>
            <c:ext xmlns:c16="http://schemas.microsoft.com/office/drawing/2014/chart" uri="{C3380CC4-5D6E-409C-BE32-E72D297353CC}">
              <c16:uniqueId val="{00000000-5E99-47CB-AD62-97A1DF6719AF}"/>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7785556102362212E-2"/>
          <c:y val="1.5158577218329465E-2"/>
          <c:w val="0.88658944389763783"/>
          <c:h val="0.88857709698127474"/>
        </c:manualLayout>
      </c:layout>
      <c:barChart>
        <c:barDir val="bar"/>
        <c:grouping val="clustered"/>
        <c:varyColors val="0"/>
        <c:ser>
          <c:idx val="0"/>
          <c:order val="0"/>
          <c:tx>
            <c:strRef>
              <c:f>Sheet1!$B$1</c:f>
              <c:strCache>
                <c:ptCount val="1"/>
                <c:pt idx="0">
                  <c:v>Rate per 1,000 youth</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95000"/>
                        <a:lumOff val="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Ocean</c:v>
                </c:pt>
                <c:pt idx="2">
                  <c:v>Morris</c:v>
                </c:pt>
                <c:pt idx="3">
                  <c:v>Bergen</c:v>
                </c:pt>
                <c:pt idx="4">
                  <c:v>Middlesex</c:v>
                </c:pt>
                <c:pt idx="5">
                  <c:v>Union</c:v>
                </c:pt>
                <c:pt idx="6">
                  <c:v>Somerset</c:v>
                </c:pt>
                <c:pt idx="7">
                  <c:v>Sussex</c:v>
                </c:pt>
                <c:pt idx="8">
                  <c:v>Monmouth</c:v>
                </c:pt>
                <c:pt idx="9">
                  <c:v>Gloucester</c:v>
                </c:pt>
                <c:pt idx="10">
                  <c:v>Essex</c:v>
                </c:pt>
                <c:pt idx="11">
                  <c:v>Hudson</c:v>
                </c:pt>
                <c:pt idx="12">
                  <c:v>Burlington</c:v>
                </c:pt>
                <c:pt idx="13">
                  <c:v>Warren</c:v>
                </c:pt>
                <c:pt idx="14">
                  <c:v>Passaic</c:v>
                </c:pt>
                <c:pt idx="15">
                  <c:v>Camden</c:v>
                </c:pt>
                <c:pt idx="16">
                  <c:v>Mercer</c:v>
                </c:pt>
                <c:pt idx="17">
                  <c:v>Atlantic</c:v>
                </c:pt>
                <c:pt idx="18">
                  <c:v>Cumberland</c:v>
                </c:pt>
                <c:pt idx="19">
                  <c:v>Salem</c:v>
                </c:pt>
                <c:pt idx="20">
                  <c:v>Cape May</c:v>
                </c:pt>
              </c:strCache>
            </c:strRef>
          </c:cat>
          <c:val>
            <c:numRef>
              <c:f>Sheet1!$B$2:$B$22</c:f>
              <c:numCache>
                <c:formatCode>General</c:formatCode>
                <c:ptCount val="21"/>
                <c:pt idx="0">
                  <c:v>3.2473000000000001</c:v>
                </c:pt>
                <c:pt idx="1">
                  <c:v>3.5244399999999998</c:v>
                </c:pt>
                <c:pt idx="2">
                  <c:v>4.1375099999999998</c:v>
                </c:pt>
                <c:pt idx="3">
                  <c:v>4.7272400000000001</c:v>
                </c:pt>
                <c:pt idx="4">
                  <c:v>4.7765000000000004</c:v>
                </c:pt>
                <c:pt idx="5">
                  <c:v>5.59842</c:v>
                </c:pt>
                <c:pt idx="6">
                  <c:v>5.8228299999999997</c:v>
                </c:pt>
                <c:pt idx="8">
                  <c:v>6.3904399999999999</c:v>
                </c:pt>
                <c:pt idx="9">
                  <c:v>7.4010699999999998</c:v>
                </c:pt>
                <c:pt idx="10">
                  <c:v>7.5027600000000003</c:v>
                </c:pt>
                <c:pt idx="11">
                  <c:v>8.0386199999999999</c:v>
                </c:pt>
                <c:pt idx="12">
                  <c:v>8.2683199999999992</c:v>
                </c:pt>
                <c:pt idx="13">
                  <c:v>8.6473700000000004</c:v>
                </c:pt>
                <c:pt idx="14">
                  <c:v>12.426690000000001</c:v>
                </c:pt>
                <c:pt idx="15">
                  <c:v>12.571899999999999</c:v>
                </c:pt>
                <c:pt idx="16">
                  <c:v>12.82314</c:v>
                </c:pt>
                <c:pt idx="17">
                  <c:v>13.558529999999999</c:v>
                </c:pt>
                <c:pt idx="18">
                  <c:v>15.276210000000001</c:v>
                </c:pt>
                <c:pt idx="19">
                  <c:v>15.599220000000001</c:v>
                </c:pt>
                <c:pt idx="20">
                  <c:v>27.335419999999999</c:v>
                </c:pt>
              </c:numCache>
            </c:numRef>
          </c:val>
          <c:extLst>
            <c:ext xmlns:c16="http://schemas.microsoft.com/office/drawing/2014/chart" uri="{C3380CC4-5D6E-409C-BE32-E72D297353CC}">
              <c16:uniqueId val="{00000000-C984-4440-AE17-A81DBF5F907F}"/>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5-C984-4440-AE17-A81DBF5F907F}"/>
              </c:ext>
            </c:extLst>
          </c:dPt>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Ocean</c:v>
                </c:pt>
                <c:pt idx="2">
                  <c:v>Morris</c:v>
                </c:pt>
                <c:pt idx="3">
                  <c:v>Bergen</c:v>
                </c:pt>
                <c:pt idx="4">
                  <c:v>Middlesex</c:v>
                </c:pt>
                <c:pt idx="5">
                  <c:v>Union</c:v>
                </c:pt>
                <c:pt idx="6">
                  <c:v>Somerset</c:v>
                </c:pt>
                <c:pt idx="7">
                  <c:v>Sussex</c:v>
                </c:pt>
                <c:pt idx="8">
                  <c:v>Monmouth</c:v>
                </c:pt>
                <c:pt idx="9">
                  <c:v>Gloucester</c:v>
                </c:pt>
                <c:pt idx="10">
                  <c:v>Essex</c:v>
                </c:pt>
                <c:pt idx="11">
                  <c:v>Hudson</c:v>
                </c:pt>
                <c:pt idx="12">
                  <c:v>Burlington</c:v>
                </c:pt>
                <c:pt idx="13">
                  <c:v>Warren</c:v>
                </c:pt>
                <c:pt idx="14">
                  <c:v>Passaic</c:v>
                </c:pt>
                <c:pt idx="15">
                  <c:v>Camden</c:v>
                </c:pt>
                <c:pt idx="16">
                  <c:v>Mercer</c:v>
                </c:pt>
                <c:pt idx="17">
                  <c:v>Atlantic</c:v>
                </c:pt>
                <c:pt idx="18">
                  <c:v>Cumberland</c:v>
                </c:pt>
                <c:pt idx="19">
                  <c:v>Salem</c:v>
                </c:pt>
                <c:pt idx="20">
                  <c:v>Cape May</c:v>
                </c:pt>
              </c:strCache>
            </c:strRef>
          </c:cat>
          <c:val>
            <c:numRef>
              <c:f>Sheet1!$C$2:$C$22</c:f>
              <c:numCache>
                <c:formatCode>General</c:formatCode>
                <c:ptCount val="21"/>
                <c:pt idx="7">
                  <c:v>6.2396799999999999</c:v>
                </c:pt>
              </c:numCache>
            </c:numRef>
          </c:val>
          <c:extLst>
            <c:ext xmlns:c16="http://schemas.microsoft.com/office/drawing/2014/chart" uri="{C3380CC4-5D6E-409C-BE32-E72D297353CC}">
              <c16:uniqueId val="{00000001-C984-4440-AE17-A81DBF5F907F}"/>
            </c:ext>
          </c:extLst>
        </c:ser>
        <c:ser>
          <c:idx val="2"/>
          <c:order val="2"/>
          <c:tx>
            <c:strRef>
              <c:f>Sheet1!$D$1</c:f>
              <c:strCache>
                <c:ptCount val="1"/>
                <c:pt idx="0">
                  <c:v>NJ Rate 7.6</c:v>
                </c:pt>
              </c:strCache>
            </c:strRef>
          </c:tx>
          <c:spPr>
            <a:noFill/>
            <a:ln>
              <a:noFill/>
            </a:ln>
            <a:effectLst/>
          </c:spPr>
          <c:invertIfNegative val="0"/>
          <c:trendline>
            <c:spPr>
              <a:ln w="19050" cap="rnd">
                <a:solidFill>
                  <a:schemeClr val="bg1">
                    <a:lumMod val="50000"/>
                  </a:schemeClr>
                </a:solidFill>
                <a:prstDash val="sysDot"/>
              </a:ln>
              <a:effectLst/>
            </c:spPr>
            <c:trendlineType val="linear"/>
            <c:dispRSqr val="0"/>
            <c:dispEq val="0"/>
          </c:trendline>
          <c:cat>
            <c:strRef>
              <c:f>Sheet1!$A$2:$A$22</c:f>
              <c:strCache>
                <c:ptCount val="21"/>
                <c:pt idx="0">
                  <c:v>Hunterdon</c:v>
                </c:pt>
                <c:pt idx="1">
                  <c:v>Ocean</c:v>
                </c:pt>
                <c:pt idx="2">
                  <c:v>Morris</c:v>
                </c:pt>
                <c:pt idx="3">
                  <c:v>Bergen</c:v>
                </c:pt>
                <c:pt idx="4">
                  <c:v>Middlesex</c:v>
                </c:pt>
                <c:pt idx="5">
                  <c:v>Union</c:v>
                </c:pt>
                <c:pt idx="6">
                  <c:v>Somerset</c:v>
                </c:pt>
                <c:pt idx="7">
                  <c:v>Sussex</c:v>
                </c:pt>
                <c:pt idx="8">
                  <c:v>Monmouth</c:v>
                </c:pt>
                <c:pt idx="9">
                  <c:v>Gloucester</c:v>
                </c:pt>
                <c:pt idx="10">
                  <c:v>Essex</c:v>
                </c:pt>
                <c:pt idx="11">
                  <c:v>Hudson</c:v>
                </c:pt>
                <c:pt idx="12">
                  <c:v>Burlington</c:v>
                </c:pt>
                <c:pt idx="13">
                  <c:v>Warren</c:v>
                </c:pt>
                <c:pt idx="14">
                  <c:v>Passaic</c:v>
                </c:pt>
                <c:pt idx="15">
                  <c:v>Camden</c:v>
                </c:pt>
                <c:pt idx="16">
                  <c:v>Mercer</c:v>
                </c:pt>
                <c:pt idx="17">
                  <c:v>Atlantic</c:v>
                </c:pt>
                <c:pt idx="18">
                  <c:v>Cumberland</c:v>
                </c:pt>
                <c:pt idx="19">
                  <c:v>Salem</c:v>
                </c:pt>
                <c:pt idx="20">
                  <c:v>Cape May</c:v>
                </c:pt>
              </c:strCache>
            </c:strRef>
          </c:cat>
          <c:val>
            <c:numRef>
              <c:f>Sheet1!$D$2:$D$22</c:f>
              <c:numCache>
                <c:formatCode>General</c:formatCode>
                <c:ptCount val="21"/>
                <c:pt idx="0">
                  <c:v>7.6</c:v>
                </c:pt>
                <c:pt idx="1">
                  <c:v>7.6</c:v>
                </c:pt>
                <c:pt idx="2">
                  <c:v>7.6</c:v>
                </c:pt>
                <c:pt idx="3">
                  <c:v>7.6</c:v>
                </c:pt>
                <c:pt idx="4">
                  <c:v>7.6</c:v>
                </c:pt>
                <c:pt idx="5">
                  <c:v>7.6</c:v>
                </c:pt>
                <c:pt idx="6">
                  <c:v>7.6</c:v>
                </c:pt>
                <c:pt idx="7">
                  <c:v>7.6</c:v>
                </c:pt>
                <c:pt idx="8">
                  <c:v>7.6</c:v>
                </c:pt>
                <c:pt idx="9">
                  <c:v>7.6</c:v>
                </c:pt>
                <c:pt idx="10">
                  <c:v>7.6</c:v>
                </c:pt>
                <c:pt idx="11">
                  <c:v>7.6</c:v>
                </c:pt>
                <c:pt idx="12">
                  <c:v>7.6</c:v>
                </c:pt>
                <c:pt idx="13">
                  <c:v>7.6</c:v>
                </c:pt>
                <c:pt idx="14">
                  <c:v>7.6</c:v>
                </c:pt>
                <c:pt idx="15">
                  <c:v>7.6</c:v>
                </c:pt>
                <c:pt idx="16">
                  <c:v>7.6</c:v>
                </c:pt>
                <c:pt idx="17">
                  <c:v>7.6</c:v>
                </c:pt>
                <c:pt idx="18">
                  <c:v>7.6</c:v>
                </c:pt>
                <c:pt idx="19">
                  <c:v>7.6</c:v>
                </c:pt>
                <c:pt idx="20">
                  <c:v>7.6</c:v>
                </c:pt>
              </c:numCache>
            </c:numRef>
          </c:val>
          <c:extLst>
            <c:ext xmlns:c16="http://schemas.microsoft.com/office/drawing/2014/chart" uri="{C3380CC4-5D6E-409C-BE32-E72D297353CC}">
              <c16:uniqueId val="{00000002-C984-4440-AE17-A81DBF5F907F}"/>
            </c:ext>
          </c:extLst>
        </c:ser>
        <c:dLbls>
          <c:showLegendKey val="0"/>
          <c:showVal val="0"/>
          <c:showCatName val="0"/>
          <c:showSerName val="0"/>
          <c:showPercent val="0"/>
          <c:showBubbleSize val="0"/>
        </c:dLbls>
        <c:gapWidth val="182"/>
        <c:axId val="379078528"/>
        <c:axId val="379078920"/>
      </c:barChart>
      <c:catAx>
        <c:axId val="379078528"/>
        <c:scaling>
          <c:orientation val="minMax"/>
        </c:scaling>
        <c:delete val="0"/>
        <c:axPos val="l"/>
        <c:numFmt formatCode="General" sourceLinked="1"/>
        <c:majorTickMark val="none"/>
        <c:minorTickMark val="none"/>
        <c:tickLblPos val="nextTo"/>
        <c:spPr>
          <a:solidFill>
            <a:schemeClr val="bg1"/>
          </a:solid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78920"/>
        <c:crosses val="autoZero"/>
        <c:auto val="1"/>
        <c:lblAlgn val="ctr"/>
        <c:lblOffset val="100"/>
        <c:noMultiLvlLbl val="0"/>
      </c:catAx>
      <c:valAx>
        <c:axId val="379078920"/>
        <c:scaling>
          <c:orientation val="minMax"/>
        </c:scaling>
        <c:delete val="1"/>
        <c:axPos val="b"/>
        <c:numFmt formatCode="General" sourceLinked="1"/>
        <c:majorTickMark val="none"/>
        <c:minorTickMark val="none"/>
        <c:tickLblPos val="nextTo"/>
        <c:crossAx val="37907852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26833956692913391"/>
          <c:y val="0.87893986242298117"/>
          <c:w val="9.17054625984252E-2"/>
          <c:h val="4.06828759998543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3650793650793648E-2"/>
          <c:y val="8.0972833237696135E-2"/>
          <c:w val="0.93470836978710992"/>
          <c:h val="0.75557217131231635"/>
        </c:manualLayout>
      </c:layout>
      <c:lineChart>
        <c:grouping val="standard"/>
        <c:varyColors val="0"/>
        <c:ser>
          <c:idx val="0"/>
          <c:order val="0"/>
          <c:tx>
            <c:strRef>
              <c:f>Sheet1!$B$1</c:f>
              <c:strCache>
                <c:ptCount val="1"/>
                <c:pt idx="0">
                  <c:v> Sussex County</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0.0</c:formatCode>
                <c:ptCount val="5"/>
                <c:pt idx="0">
                  <c:v>7.5572600000000003</c:v>
                </c:pt>
                <c:pt idx="1">
                  <c:v>8.0190000000000001</c:v>
                </c:pt>
                <c:pt idx="2">
                  <c:v>5.3832000000000004</c:v>
                </c:pt>
                <c:pt idx="3">
                  <c:v>6.7880599999999998</c:v>
                </c:pt>
                <c:pt idx="4">
                  <c:v>6.2396799999999999</c:v>
                </c:pt>
              </c:numCache>
            </c:numRef>
          </c:val>
          <c:smooth val="0"/>
          <c:extLst>
            <c:ext xmlns:c16="http://schemas.microsoft.com/office/drawing/2014/chart" uri="{C3380CC4-5D6E-409C-BE32-E72D297353CC}">
              <c16:uniqueId val="{00000000-C337-41A1-A164-B6645D0FA9D6}"/>
            </c:ext>
          </c:extLst>
        </c:ser>
        <c:ser>
          <c:idx val="1"/>
          <c:order val="1"/>
          <c:tx>
            <c:strRef>
              <c:f>Sheet1!$C$1</c:f>
              <c:strCache>
                <c:ptCount val="1"/>
                <c:pt idx="0">
                  <c:v>New Jersey</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Sheet1!$C$2:$C$6</c:f>
              <c:numCache>
                <c:formatCode>0.0</c:formatCode>
                <c:ptCount val="5"/>
                <c:pt idx="0">
                  <c:v>11.1</c:v>
                </c:pt>
                <c:pt idx="1">
                  <c:v>10.5</c:v>
                </c:pt>
                <c:pt idx="2">
                  <c:v>9.3191199999999998</c:v>
                </c:pt>
                <c:pt idx="3">
                  <c:v>7.4523599999999997</c:v>
                </c:pt>
                <c:pt idx="4">
                  <c:v>7.5911299999999997</c:v>
                </c:pt>
              </c:numCache>
            </c:numRef>
          </c:val>
          <c:smooth val="0"/>
          <c:extLst>
            <c:ext xmlns:c16="http://schemas.microsoft.com/office/drawing/2014/chart" uri="{C3380CC4-5D6E-409C-BE32-E72D297353CC}">
              <c16:uniqueId val="{00000003-C337-41A1-A164-B6645D0FA9D6}"/>
            </c:ext>
          </c:extLst>
        </c:ser>
        <c:dLbls>
          <c:showLegendKey val="0"/>
          <c:showVal val="0"/>
          <c:showCatName val="0"/>
          <c:showSerName val="0"/>
          <c:showPercent val="0"/>
          <c:showBubbleSize val="0"/>
        </c:dLbls>
        <c:marker val="1"/>
        <c:smooth val="0"/>
        <c:axId val="379079704"/>
        <c:axId val="379080096"/>
      </c:lineChart>
      <c:catAx>
        <c:axId val="379079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80096"/>
        <c:crosses val="autoZero"/>
        <c:auto val="1"/>
        <c:lblAlgn val="ctr"/>
        <c:lblOffset val="100"/>
        <c:noMultiLvlLbl val="0"/>
      </c:catAx>
      <c:valAx>
        <c:axId val="379080096"/>
        <c:scaling>
          <c:orientation val="minMax"/>
          <c:max val="32"/>
          <c:min val="0"/>
        </c:scaling>
        <c:delete val="1"/>
        <c:axPos val="l"/>
        <c:numFmt formatCode="0.0" sourceLinked="1"/>
        <c:majorTickMark val="none"/>
        <c:minorTickMark val="none"/>
        <c:tickLblPos val="nextTo"/>
        <c:crossAx val="379079704"/>
        <c:crosses val="autoZero"/>
        <c:crossBetween val="between"/>
      </c:valAx>
      <c:spPr>
        <a:noFill/>
        <a:ln>
          <a:noFill/>
        </a:ln>
        <a:effectLst/>
      </c:spPr>
    </c:plotArea>
    <c:legend>
      <c:legendPos val="r"/>
      <c:layout>
        <c:manualLayout>
          <c:xMode val="edge"/>
          <c:yMode val="edge"/>
          <c:x val="0.3811892263467066"/>
          <c:y val="6.8140319163664999E-3"/>
          <c:w val="0.56722347206599166"/>
          <c:h val="8.917039072145227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34E-2"/>
          <c:y val="0"/>
          <c:w val="0.88658944389763783"/>
          <c:h val="0.91053357481892216"/>
        </c:manualLayout>
      </c:layout>
      <c:barChart>
        <c:barDir val="bar"/>
        <c:grouping val="clustered"/>
        <c:varyColors val="0"/>
        <c:ser>
          <c:idx val="0"/>
          <c:order val="0"/>
          <c:tx>
            <c:strRef>
              <c:f>Sheet1!$B$1</c:f>
              <c:strCache>
                <c:ptCount val="1"/>
                <c:pt idx="0">
                  <c:v>Males Copy County</c:v>
                </c:pt>
              </c:strCache>
            </c:strRef>
          </c:tx>
          <c:spPr>
            <a:solidFill>
              <a:srgbClr val="FFFF00"/>
            </a:solidFill>
            <a:ln>
              <a:noFill/>
            </a:ln>
            <a:effectLst/>
          </c:spPr>
          <c:invertIfNegative val="0"/>
          <c:cat>
            <c:strRef>
              <c:f>Sheet1!$A$2:$A$22</c:f>
              <c:strCache>
                <c:ptCount val="21"/>
                <c:pt idx="0">
                  <c:v>Warren</c:v>
                </c:pt>
                <c:pt idx="1">
                  <c:v>Hunterdon</c:v>
                </c:pt>
                <c:pt idx="2">
                  <c:v>Salem</c:v>
                </c:pt>
                <c:pt idx="3">
                  <c:v>Sussex</c:v>
                </c:pt>
                <c:pt idx="4">
                  <c:v>Cape May </c:v>
                </c:pt>
                <c:pt idx="5">
                  <c:v>Atlantic</c:v>
                </c:pt>
                <c:pt idx="6">
                  <c:v>Morris</c:v>
                </c:pt>
                <c:pt idx="7">
                  <c:v>Passaic</c:v>
                </c:pt>
                <c:pt idx="8">
                  <c:v>Hudson </c:v>
                </c:pt>
                <c:pt idx="9">
                  <c:v>Gloucester </c:v>
                </c:pt>
                <c:pt idx="10">
                  <c:v>Cumberland </c:v>
                </c:pt>
                <c:pt idx="11">
                  <c:v>Somerset</c:v>
                </c:pt>
                <c:pt idx="12">
                  <c:v>Mercer</c:v>
                </c:pt>
                <c:pt idx="13">
                  <c:v>Ocean</c:v>
                </c:pt>
                <c:pt idx="14">
                  <c:v>Camden </c:v>
                </c:pt>
                <c:pt idx="15">
                  <c:v>Bergen</c:v>
                </c:pt>
                <c:pt idx="16">
                  <c:v>Monmouth</c:v>
                </c:pt>
                <c:pt idx="17">
                  <c:v>Burlington</c:v>
                </c:pt>
                <c:pt idx="18">
                  <c:v>Union</c:v>
                </c:pt>
                <c:pt idx="19">
                  <c:v>Middlesex</c:v>
                </c:pt>
                <c:pt idx="20">
                  <c:v>Essex </c:v>
                </c:pt>
              </c:strCache>
            </c:strRef>
          </c:cat>
          <c:val>
            <c:numRef>
              <c:f>Sheet1!$B$2:$B$22</c:f>
              <c:numCache>
                <c:formatCode>General</c:formatCode>
                <c:ptCount val="21"/>
                <c:pt idx="3">
                  <c:v>16</c:v>
                </c:pt>
              </c:numCache>
            </c:numRef>
          </c:val>
          <c:extLst>
            <c:ext xmlns:c16="http://schemas.microsoft.com/office/drawing/2014/chart" uri="{C3380CC4-5D6E-409C-BE32-E72D297353CC}">
              <c16:uniqueId val="{00000000-05E2-409C-AA14-41D62EE07F63}"/>
            </c:ext>
          </c:extLst>
        </c:ser>
        <c:ser>
          <c:idx val="1"/>
          <c:order val="1"/>
          <c:tx>
            <c:strRef>
              <c:f>Sheet1!$C$1</c:f>
              <c:strCache>
                <c:ptCount val="1"/>
                <c:pt idx="0">
                  <c:v>Vandalism</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Warren</c:v>
                </c:pt>
                <c:pt idx="1">
                  <c:v>Hunterdon</c:v>
                </c:pt>
                <c:pt idx="2">
                  <c:v>Salem</c:v>
                </c:pt>
                <c:pt idx="3">
                  <c:v>Sussex</c:v>
                </c:pt>
                <c:pt idx="4">
                  <c:v>Cape May </c:v>
                </c:pt>
                <c:pt idx="5">
                  <c:v>Atlantic</c:v>
                </c:pt>
                <c:pt idx="6">
                  <c:v>Morris</c:v>
                </c:pt>
                <c:pt idx="7">
                  <c:v>Passaic</c:v>
                </c:pt>
                <c:pt idx="8">
                  <c:v>Hudson </c:v>
                </c:pt>
                <c:pt idx="9">
                  <c:v>Gloucester </c:v>
                </c:pt>
                <c:pt idx="10">
                  <c:v>Cumberland </c:v>
                </c:pt>
                <c:pt idx="11">
                  <c:v>Somerset</c:v>
                </c:pt>
                <c:pt idx="12">
                  <c:v>Mercer</c:v>
                </c:pt>
                <c:pt idx="13">
                  <c:v>Ocean</c:v>
                </c:pt>
                <c:pt idx="14">
                  <c:v>Camden </c:v>
                </c:pt>
                <c:pt idx="15">
                  <c:v>Bergen</c:v>
                </c:pt>
                <c:pt idx="16">
                  <c:v>Monmouth</c:v>
                </c:pt>
                <c:pt idx="17">
                  <c:v>Burlington</c:v>
                </c:pt>
                <c:pt idx="18">
                  <c:v>Union</c:v>
                </c:pt>
                <c:pt idx="19">
                  <c:v>Middlesex</c:v>
                </c:pt>
                <c:pt idx="20">
                  <c:v>Essex </c:v>
                </c:pt>
              </c:strCache>
            </c:strRef>
          </c:cat>
          <c:val>
            <c:numRef>
              <c:f>Sheet1!$C$2:$C$22</c:f>
              <c:numCache>
                <c:formatCode>General</c:formatCode>
                <c:ptCount val="21"/>
                <c:pt idx="0">
                  <c:v>10</c:v>
                </c:pt>
                <c:pt idx="1">
                  <c:v>11</c:v>
                </c:pt>
                <c:pt idx="2">
                  <c:v>16</c:v>
                </c:pt>
                <c:pt idx="3">
                  <c:v>16</c:v>
                </c:pt>
                <c:pt idx="4">
                  <c:v>19</c:v>
                </c:pt>
                <c:pt idx="5">
                  <c:v>39</c:v>
                </c:pt>
                <c:pt idx="6">
                  <c:v>40</c:v>
                </c:pt>
                <c:pt idx="7">
                  <c:v>43</c:v>
                </c:pt>
                <c:pt idx="8">
                  <c:v>47</c:v>
                </c:pt>
                <c:pt idx="9">
                  <c:v>51</c:v>
                </c:pt>
                <c:pt idx="10">
                  <c:v>55</c:v>
                </c:pt>
                <c:pt idx="11">
                  <c:v>59</c:v>
                </c:pt>
                <c:pt idx="12">
                  <c:v>65</c:v>
                </c:pt>
                <c:pt idx="13">
                  <c:v>71</c:v>
                </c:pt>
                <c:pt idx="14">
                  <c:v>76</c:v>
                </c:pt>
                <c:pt idx="15">
                  <c:v>81</c:v>
                </c:pt>
                <c:pt idx="16">
                  <c:v>82</c:v>
                </c:pt>
                <c:pt idx="17">
                  <c:v>88</c:v>
                </c:pt>
                <c:pt idx="18">
                  <c:v>94</c:v>
                </c:pt>
                <c:pt idx="19">
                  <c:v>100</c:v>
                </c:pt>
                <c:pt idx="20">
                  <c:v>210</c:v>
                </c:pt>
              </c:numCache>
            </c:numRef>
          </c:val>
          <c:extLst>
            <c:ext xmlns:c16="http://schemas.microsoft.com/office/drawing/2014/chart" uri="{C3380CC4-5D6E-409C-BE32-E72D297353CC}">
              <c16:uniqueId val="{00000001-05E2-409C-AA14-41D62EE07F63}"/>
            </c:ext>
          </c:extLst>
        </c:ser>
        <c:ser>
          <c:idx val="2"/>
          <c:order val="2"/>
          <c:tx>
            <c:strRef>
              <c:f>Sheet1!$D$1</c:f>
              <c:strCache>
                <c:ptCount val="1"/>
                <c:pt idx="0">
                  <c:v>Violence</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20D-46E6-A9E5-0C05D2081AAC}"/>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20D-46E6-A9E5-0C05D2081AAC}"/>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Warren</c:v>
                </c:pt>
                <c:pt idx="1">
                  <c:v>Hunterdon</c:v>
                </c:pt>
                <c:pt idx="2">
                  <c:v>Salem</c:v>
                </c:pt>
                <c:pt idx="3">
                  <c:v>Sussex</c:v>
                </c:pt>
                <c:pt idx="4">
                  <c:v>Cape May </c:v>
                </c:pt>
                <c:pt idx="5">
                  <c:v>Atlantic</c:v>
                </c:pt>
                <c:pt idx="6">
                  <c:v>Morris</c:v>
                </c:pt>
                <c:pt idx="7">
                  <c:v>Passaic</c:v>
                </c:pt>
                <c:pt idx="8">
                  <c:v>Hudson </c:v>
                </c:pt>
                <c:pt idx="9">
                  <c:v>Gloucester </c:v>
                </c:pt>
                <c:pt idx="10">
                  <c:v>Cumberland </c:v>
                </c:pt>
                <c:pt idx="11">
                  <c:v>Somerset</c:v>
                </c:pt>
                <c:pt idx="12">
                  <c:v>Mercer</c:v>
                </c:pt>
                <c:pt idx="13">
                  <c:v>Ocean</c:v>
                </c:pt>
                <c:pt idx="14">
                  <c:v>Camden </c:v>
                </c:pt>
                <c:pt idx="15">
                  <c:v>Bergen</c:v>
                </c:pt>
                <c:pt idx="16">
                  <c:v>Monmouth</c:v>
                </c:pt>
                <c:pt idx="17">
                  <c:v>Burlington</c:v>
                </c:pt>
                <c:pt idx="18">
                  <c:v>Union</c:v>
                </c:pt>
                <c:pt idx="19">
                  <c:v>Middlesex</c:v>
                </c:pt>
                <c:pt idx="20">
                  <c:v>Essex </c:v>
                </c:pt>
              </c:strCache>
            </c:strRef>
          </c:cat>
          <c:val>
            <c:numRef>
              <c:f>Sheet1!$D$2:$D$22</c:f>
              <c:numCache>
                <c:formatCode>General</c:formatCode>
                <c:ptCount val="21"/>
                <c:pt idx="0">
                  <c:v>52</c:v>
                </c:pt>
                <c:pt idx="1">
                  <c:v>46</c:v>
                </c:pt>
                <c:pt idx="2">
                  <c:v>69</c:v>
                </c:pt>
                <c:pt idx="3">
                  <c:v>78</c:v>
                </c:pt>
                <c:pt idx="4">
                  <c:v>84</c:v>
                </c:pt>
                <c:pt idx="5">
                  <c:v>457</c:v>
                </c:pt>
                <c:pt idx="6">
                  <c:v>215</c:v>
                </c:pt>
                <c:pt idx="7">
                  <c:v>433</c:v>
                </c:pt>
                <c:pt idx="8">
                  <c:v>267</c:v>
                </c:pt>
                <c:pt idx="9">
                  <c:v>345</c:v>
                </c:pt>
                <c:pt idx="10">
                  <c:v>528</c:v>
                </c:pt>
                <c:pt idx="11">
                  <c:v>229</c:v>
                </c:pt>
                <c:pt idx="12">
                  <c:v>473</c:v>
                </c:pt>
                <c:pt idx="13">
                  <c:v>360</c:v>
                </c:pt>
                <c:pt idx="14">
                  <c:v>735</c:v>
                </c:pt>
                <c:pt idx="15">
                  <c:v>353</c:v>
                </c:pt>
                <c:pt idx="16">
                  <c:v>472</c:v>
                </c:pt>
                <c:pt idx="17">
                  <c:v>696</c:v>
                </c:pt>
                <c:pt idx="18">
                  <c:v>622</c:v>
                </c:pt>
                <c:pt idx="19">
                  <c:v>585</c:v>
                </c:pt>
                <c:pt idx="20">
                  <c:v>1439</c:v>
                </c:pt>
              </c:numCache>
            </c:numRef>
          </c:val>
          <c:extLst>
            <c:ext xmlns:c16="http://schemas.microsoft.com/office/drawing/2014/chart" uri="{C3380CC4-5D6E-409C-BE32-E72D297353CC}">
              <c16:uniqueId val="{00000000-18E5-4B78-A160-1AF82D68EB77}"/>
            </c:ext>
          </c:extLst>
        </c:ser>
        <c:ser>
          <c:idx val="3"/>
          <c:order val="3"/>
          <c:tx>
            <c:strRef>
              <c:f>Sheet1!$E$1</c:f>
              <c:strCache>
                <c:ptCount val="1"/>
                <c:pt idx="0">
                  <c:v>Females Copy County</c:v>
                </c:pt>
              </c:strCache>
            </c:strRef>
          </c:tx>
          <c:spPr>
            <a:solidFill>
              <a:srgbClr val="FFFF00"/>
            </a:solidFill>
            <a:ln>
              <a:noFill/>
            </a:ln>
            <a:effectLst/>
          </c:spPr>
          <c:invertIfNegative val="0"/>
          <c:cat>
            <c:strRef>
              <c:f>Sheet1!$A$2:$A$22</c:f>
              <c:strCache>
                <c:ptCount val="21"/>
                <c:pt idx="0">
                  <c:v>Warren</c:v>
                </c:pt>
                <c:pt idx="1">
                  <c:v>Hunterdon</c:v>
                </c:pt>
                <c:pt idx="2">
                  <c:v>Salem</c:v>
                </c:pt>
                <c:pt idx="3">
                  <c:v>Sussex</c:v>
                </c:pt>
                <c:pt idx="4">
                  <c:v>Cape May </c:v>
                </c:pt>
                <c:pt idx="5">
                  <c:v>Atlantic</c:v>
                </c:pt>
                <c:pt idx="6">
                  <c:v>Morris</c:v>
                </c:pt>
                <c:pt idx="7">
                  <c:v>Passaic</c:v>
                </c:pt>
                <c:pt idx="8">
                  <c:v>Hudson </c:v>
                </c:pt>
                <c:pt idx="9">
                  <c:v>Gloucester </c:v>
                </c:pt>
                <c:pt idx="10">
                  <c:v>Cumberland </c:v>
                </c:pt>
                <c:pt idx="11">
                  <c:v>Somerset</c:v>
                </c:pt>
                <c:pt idx="12">
                  <c:v>Mercer</c:v>
                </c:pt>
                <c:pt idx="13">
                  <c:v>Ocean</c:v>
                </c:pt>
                <c:pt idx="14">
                  <c:v>Camden </c:v>
                </c:pt>
                <c:pt idx="15">
                  <c:v>Bergen</c:v>
                </c:pt>
                <c:pt idx="16">
                  <c:v>Monmouth</c:v>
                </c:pt>
                <c:pt idx="17">
                  <c:v>Burlington</c:v>
                </c:pt>
                <c:pt idx="18">
                  <c:v>Union</c:v>
                </c:pt>
                <c:pt idx="19">
                  <c:v>Middlesex</c:v>
                </c:pt>
                <c:pt idx="20">
                  <c:v>Essex </c:v>
                </c:pt>
              </c:strCache>
            </c:strRef>
          </c:cat>
          <c:val>
            <c:numRef>
              <c:f>Sheet1!$E$2:$E$22</c:f>
              <c:numCache>
                <c:formatCode>General</c:formatCode>
                <c:ptCount val="21"/>
                <c:pt idx="3">
                  <c:v>78</c:v>
                </c:pt>
              </c:numCache>
            </c:numRef>
          </c:val>
          <c:extLst>
            <c:ext xmlns:c16="http://schemas.microsoft.com/office/drawing/2014/chart" uri="{C3380CC4-5D6E-409C-BE32-E72D297353CC}">
              <c16:uniqueId val="{00000001-18E5-4B78-A160-1AF82D68EB77}"/>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2017</c:v>
                </c:pt>
                <c:pt idx="1">
                  <c:v>2018</c:v>
                </c:pt>
                <c:pt idx="2">
                  <c:v>2019</c:v>
                </c:pt>
                <c:pt idx="3">
                  <c:v>2020</c:v>
                </c:pt>
                <c:pt idx="4">
                  <c:v>2021</c:v>
                </c:pt>
              </c:numCache>
            </c:numRef>
          </c:cat>
          <c:val>
            <c:numRef>
              <c:f>Sheet1!$B$2:$B$6</c:f>
              <c:numCache>
                <c:formatCode>0.00</c:formatCode>
                <c:ptCount val="5"/>
                <c:pt idx="0">
                  <c:v>9.1999999999999993</c:v>
                </c:pt>
                <c:pt idx="1">
                  <c:v>9.3000000000000007</c:v>
                </c:pt>
                <c:pt idx="2">
                  <c:v>9.1</c:v>
                </c:pt>
                <c:pt idx="3">
                  <c:v>8.6</c:v>
                </c:pt>
                <c:pt idx="4">
                  <c:v>8.9</c:v>
                </c:pt>
              </c:numCache>
            </c:numRef>
          </c:val>
          <c:smooth val="0"/>
          <c:extLst>
            <c:ext xmlns:c16="http://schemas.microsoft.com/office/drawing/2014/chart" uri="{C3380CC4-5D6E-409C-BE32-E72D297353CC}">
              <c16:uniqueId val="{00000000-3FC5-478D-84CD-ACD7A997E8D7}"/>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max val="15"/>
          <c:min val="0"/>
        </c:scaling>
        <c:delete val="1"/>
        <c:axPos val="l"/>
        <c:numFmt formatCode="0.00" sourceLinked="1"/>
        <c:majorTickMark val="none"/>
        <c:minorTickMark val="none"/>
        <c:tickLblPos val="nextTo"/>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668518545746315"/>
          <c:y val="2.7295378678279719E-2"/>
          <c:w val="0.85039762639412286"/>
          <c:h val="0.87923525460425567"/>
        </c:manualLayout>
      </c:layout>
      <c:barChart>
        <c:barDir val="bar"/>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Mercer</c:v>
                </c:pt>
                <c:pt idx="3">
                  <c:v>Morris</c:v>
                </c:pt>
                <c:pt idx="4">
                  <c:v>Bergen</c:v>
                </c:pt>
                <c:pt idx="5">
                  <c:v>Hunterdon</c:v>
                </c:pt>
                <c:pt idx="6">
                  <c:v>Cumberland</c:v>
                </c:pt>
                <c:pt idx="7">
                  <c:v>Somerset</c:v>
                </c:pt>
                <c:pt idx="8">
                  <c:v>Warren</c:v>
                </c:pt>
                <c:pt idx="9">
                  <c:v>Monmouth</c:v>
                </c:pt>
                <c:pt idx="10">
                  <c:v>Sussex</c:v>
                </c:pt>
                <c:pt idx="11">
                  <c:v>Burlington</c:v>
                </c:pt>
                <c:pt idx="12">
                  <c:v>Union</c:v>
                </c:pt>
                <c:pt idx="13">
                  <c:v>Atlantic</c:v>
                </c:pt>
                <c:pt idx="14">
                  <c:v>Essex</c:v>
                </c:pt>
                <c:pt idx="15">
                  <c:v>Camden</c:v>
                </c:pt>
                <c:pt idx="16">
                  <c:v>Gloucester</c:v>
                </c:pt>
                <c:pt idx="17">
                  <c:v>Passaic</c:v>
                </c:pt>
                <c:pt idx="18">
                  <c:v>Ocean</c:v>
                </c:pt>
                <c:pt idx="19">
                  <c:v>Middlesex</c:v>
                </c:pt>
                <c:pt idx="20">
                  <c:v>Hudson</c:v>
                </c:pt>
              </c:strCache>
            </c:strRef>
          </c:cat>
          <c:val>
            <c:numRef>
              <c:f>Sheet1!$B$2:$B$22</c:f>
              <c:numCache>
                <c:formatCode>General</c:formatCode>
                <c:ptCount val="21"/>
                <c:pt idx="10">
                  <c:v>8.9</c:v>
                </c:pt>
              </c:numCache>
            </c:numRef>
          </c:val>
          <c:extLst>
            <c:ext xmlns:c16="http://schemas.microsoft.com/office/drawing/2014/chart" uri="{C3380CC4-5D6E-409C-BE32-E72D297353CC}">
              <c16:uniqueId val="{00000000-1BAA-4B2A-844E-16DF638A171C}"/>
            </c:ext>
          </c:extLst>
        </c:ser>
        <c:ser>
          <c:idx val="1"/>
          <c:order val="1"/>
          <c:tx>
            <c:strRef>
              <c:f>Sheet1!$C$1</c:f>
              <c:strCache>
                <c:ptCount val="1"/>
                <c:pt idx="0">
                  <c:v>Rate of Associations per 10,000</c:v>
                </c:pt>
              </c:strCache>
            </c:strRef>
          </c:tx>
          <c:spPr>
            <a:solidFill>
              <a:srgbClr val="C00000"/>
            </a:solidFill>
            <a:ln>
              <a:noFill/>
            </a:ln>
            <a:effectLst/>
          </c:spPr>
          <c:invertIfNegative val="0"/>
          <c:dLbls>
            <c:dLbl>
              <c:idx val="1"/>
              <c:layout>
                <c:manualLayout>
                  <c:x val="0"/>
                  <c:y val="2.314815236733602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1BAA-4B2A-844E-16DF638A171C}"/>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Mercer</c:v>
                </c:pt>
                <c:pt idx="3">
                  <c:v>Morris</c:v>
                </c:pt>
                <c:pt idx="4">
                  <c:v>Bergen</c:v>
                </c:pt>
                <c:pt idx="5">
                  <c:v>Hunterdon</c:v>
                </c:pt>
                <c:pt idx="6">
                  <c:v>Cumberland</c:v>
                </c:pt>
                <c:pt idx="7">
                  <c:v>Somerset</c:v>
                </c:pt>
                <c:pt idx="8">
                  <c:v>Warren</c:v>
                </c:pt>
                <c:pt idx="9">
                  <c:v>Monmouth</c:v>
                </c:pt>
                <c:pt idx="10">
                  <c:v>Sussex</c:v>
                </c:pt>
                <c:pt idx="11">
                  <c:v>Burlington</c:v>
                </c:pt>
                <c:pt idx="12">
                  <c:v>Union</c:v>
                </c:pt>
                <c:pt idx="13">
                  <c:v>Atlantic</c:v>
                </c:pt>
                <c:pt idx="14">
                  <c:v>Essex</c:v>
                </c:pt>
                <c:pt idx="15">
                  <c:v>Camden</c:v>
                </c:pt>
                <c:pt idx="16">
                  <c:v>Gloucester</c:v>
                </c:pt>
                <c:pt idx="17">
                  <c:v>Passaic</c:v>
                </c:pt>
                <c:pt idx="18">
                  <c:v>Ocean</c:v>
                </c:pt>
                <c:pt idx="19">
                  <c:v>Middlesex</c:v>
                </c:pt>
                <c:pt idx="20">
                  <c:v>Hudson</c:v>
                </c:pt>
              </c:strCache>
            </c:strRef>
          </c:cat>
          <c:val>
            <c:numRef>
              <c:f>Sheet1!$C$2:$C$22</c:f>
              <c:numCache>
                <c:formatCode>General</c:formatCode>
                <c:ptCount val="21"/>
                <c:pt idx="0">
                  <c:v>13.7</c:v>
                </c:pt>
                <c:pt idx="1">
                  <c:v>12.5</c:v>
                </c:pt>
                <c:pt idx="2">
                  <c:v>11.5</c:v>
                </c:pt>
                <c:pt idx="3">
                  <c:v>11</c:v>
                </c:pt>
                <c:pt idx="4">
                  <c:v>10.1</c:v>
                </c:pt>
                <c:pt idx="5">
                  <c:v>10.1</c:v>
                </c:pt>
                <c:pt idx="6">
                  <c:v>10</c:v>
                </c:pt>
                <c:pt idx="7">
                  <c:v>9.9</c:v>
                </c:pt>
                <c:pt idx="8">
                  <c:v>9.5</c:v>
                </c:pt>
                <c:pt idx="9">
                  <c:v>9.4</c:v>
                </c:pt>
                <c:pt idx="11">
                  <c:v>8.6999999999999993</c:v>
                </c:pt>
                <c:pt idx="12">
                  <c:v>8.6</c:v>
                </c:pt>
                <c:pt idx="13">
                  <c:v>8.3000000000000007</c:v>
                </c:pt>
                <c:pt idx="14">
                  <c:v>8.3000000000000007</c:v>
                </c:pt>
                <c:pt idx="15">
                  <c:v>8.1</c:v>
                </c:pt>
                <c:pt idx="16">
                  <c:v>8.1</c:v>
                </c:pt>
                <c:pt idx="17">
                  <c:v>7.4</c:v>
                </c:pt>
                <c:pt idx="18">
                  <c:v>7.3</c:v>
                </c:pt>
                <c:pt idx="19">
                  <c:v>6.7</c:v>
                </c:pt>
                <c:pt idx="20">
                  <c:v>5.4</c:v>
                </c:pt>
              </c:numCache>
            </c:numRef>
          </c:val>
          <c:extLst>
            <c:ext xmlns:c16="http://schemas.microsoft.com/office/drawing/2014/chart" uri="{C3380CC4-5D6E-409C-BE32-E72D297353CC}">
              <c16:uniqueId val="{00000002-1BAA-4B2A-844E-16DF638A171C}"/>
            </c:ext>
          </c:extLst>
        </c:ser>
        <c:ser>
          <c:idx val="2"/>
          <c:order val="2"/>
          <c:tx>
            <c:strRef>
              <c:f>Sheet1!$D$1</c:f>
              <c:strCache>
                <c:ptCount val="1"/>
                <c:pt idx="0">
                  <c:v>New Jersey Rate 8.7</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Cape May</c:v>
                </c:pt>
                <c:pt idx="1">
                  <c:v>Salem</c:v>
                </c:pt>
                <c:pt idx="2">
                  <c:v>Mercer</c:v>
                </c:pt>
                <c:pt idx="3">
                  <c:v>Morris</c:v>
                </c:pt>
                <c:pt idx="4">
                  <c:v>Bergen</c:v>
                </c:pt>
                <c:pt idx="5">
                  <c:v>Hunterdon</c:v>
                </c:pt>
                <c:pt idx="6">
                  <c:v>Cumberland</c:v>
                </c:pt>
                <c:pt idx="7">
                  <c:v>Somerset</c:v>
                </c:pt>
                <c:pt idx="8">
                  <c:v>Warren</c:v>
                </c:pt>
                <c:pt idx="9">
                  <c:v>Monmouth</c:v>
                </c:pt>
                <c:pt idx="10">
                  <c:v>Sussex</c:v>
                </c:pt>
                <c:pt idx="11">
                  <c:v>Burlington</c:v>
                </c:pt>
                <c:pt idx="12">
                  <c:v>Union</c:v>
                </c:pt>
                <c:pt idx="13">
                  <c:v>Atlantic</c:v>
                </c:pt>
                <c:pt idx="14">
                  <c:v>Essex</c:v>
                </c:pt>
                <c:pt idx="15">
                  <c:v>Camden</c:v>
                </c:pt>
                <c:pt idx="16">
                  <c:v>Gloucester</c:v>
                </c:pt>
                <c:pt idx="17">
                  <c:v>Passaic</c:v>
                </c:pt>
                <c:pt idx="18">
                  <c:v>Ocean</c:v>
                </c:pt>
                <c:pt idx="19">
                  <c:v>Middlesex</c:v>
                </c:pt>
                <c:pt idx="20">
                  <c:v>Hudson</c:v>
                </c:pt>
              </c:strCache>
            </c:strRef>
          </c:cat>
          <c:val>
            <c:numRef>
              <c:f>Sheet1!$D$2:$D$22</c:f>
              <c:numCache>
                <c:formatCode>General</c:formatCode>
                <c:ptCount val="21"/>
                <c:pt idx="0">
                  <c:v>8.6999999999999993</c:v>
                </c:pt>
                <c:pt idx="1">
                  <c:v>8.6999999999999993</c:v>
                </c:pt>
                <c:pt idx="2">
                  <c:v>8.6999999999999993</c:v>
                </c:pt>
                <c:pt idx="3">
                  <c:v>8.6999999999999993</c:v>
                </c:pt>
                <c:pt idx="4">
                  <c:v>8.6999999999999993</c:v>
                </c:pt>
                <c:pt idx="5">
                  <c:v>8.6999999999999993</c:v>
                </c:pt>
                <c:pt idx="6">
                  <c:v>8.6999999999999993</c:v>
                </c:pt>
                <c:pt idx="7">
                  <c:v>8.6999999999999993</c:v>
                </c:pt>
                <c:pt idx="8">
                  <c:v>8.6999999999999993</c:v>
                </c:pt>
                <c:pt idx="9">
                  <c:v>8.6999999999999993</c:v>
                </c:pt>
                <c:pt idx="10">
                  <c:v>8.6999999999999993</c:v>
                </c:pt>
                <c:pt idx="11">
                  <c:v>8.6999999999999993</c:v>
                </c:pt>
                <c:pt idx="12">
                  <c:v>8.6999999999999993</c:v>
                </c:pt>
                <c:pt idx="13">
                  <c:v>8.6999999999999993</c:v>
                </c:pt>
                <c:pt idx="14">
                  <c:v>8.6999999999999993</c:v>
                </c:pt>
                <c:pt idx="15">
                  <c:v>8.6999999999999993</c:v>
                </c:pt>
                <c:pt idx="16">
                  <c:v>8.6999999999999993</c:v>
                </c:pt>
                <c:pt idx="17">
                  <c:v>8.6999999999999993</c:v>
                </c:pt>
                <c:pt idx="18">
                  <c:v>8.6999999999999993</c:v>
                </c:pt>
                <c:pt idx="19">
                  <c:v>8.6999999999999993</c:v>
                </c:pt>
                <c:pt idx="20">
                  <c:v>8.6999999999999993</c:v>
                </c:pt>
              </c:numCache>
            </c:numRef>
          </c:val>
          <c:extLst>
            <c:ext xmlns:c16="http://schemas.microsoft.com/office/drawing/2014/chart" uri="{C3380CC4-5D6E-409C-BE32-E72D297353CC}">
              <c16:uniqueId val="{00000003-1BAA-4B2A-844E-16DF638A171C}"/>
            </c:ext>
          </c:extLst>
        </c:ser>
        <c:dLbls>
          <c:showLegendKey val="0"/>
          <c:showVal val="0"/>
          <c:showCatName val="0"/>
          <c:showSerName val="0"/>
          <c:showPercent val="0"/>
          <c:showBubbleSize val="0"/>
        </c:dLbls>
        <c:gapWidth val="150"/>
        <c:axId val="379075784"/>
        <c:axId val="379076176"/>
      </c:barChart>
      <c:catAx>
        <c:axId val="37907578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76176"/>
        <c:crosses val="autoZero"/>
        <c:auto val="1"/>
        <c:lblAlgn val="ctr"/>
        <c:lblOffset val="100"/>
        <c:noMultiLvlLbl val="0"/>
      </c:catAx>
      <c:valAx>
        <c:axId val="379076176"/>
        <c:scaling>
          <c:orientation val="minMax"/>
        </c:scaling>
        <c:delete val="0"/>
        <c:axPos val="t"/>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75784"/>
        <c:crosses val="autoZero"/>
        <c:crossBetween val="between"/>
      </c:valAx>
      <c:spPr>
        <a:noFill/>
        <a:ln>
          <a:noFill/>
        </a:ln>
        <a:effectLst/>
      </c:spPr>
    </c:plotArea>
    <c:legend>
      <c:legendPos val="t"/>
      <c:legendEntry>
        <c:idx val="0"/>
        <c:delete val="1"/>
      </c:legendEntry>
      <c:legendEntry>
        <c:idx val="1"/>
        <c:delete val="1"/>
      </c:legendEntry>
      <c:legendEntry>
        <c:idx val="3"/>
        <c:delete val="1"/>
      </c:legendEntry>
      <c:layout>
        <c:manualLayout>
          <c:xMode val="edge"/>
          <c:yMode val="edge"/>
          <c:x val="0.476039645315396"/>
          <c:y val="0.87962459137687043"/>
          <c:w val="0.18792831892688433"/>
          <c:h val="3.433466811432566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Sheet1!$B$1</c:f>
              <c:strCache>
                <c:ptCount val="1"/>
                <c:pt idx="0">
                  <c:v># DV incidents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Sussex</c:v>
                </c:pt>
                <c:pt idx="3">
                  <c:v>Warren</c:v>
                </c:pt>
                <c:pt idx="4">
                  <c:v>Cape May</c:v>
                </c:pt>
                <c:pt idx="5">
                  <c:v>Morris</c:v>
                </c:pt>
                <c:pt idx="6">
                  <c:v>Somerset</c:v>
                </c:pt>
                <c:pt idx="7">
                  <c:v>Mercer</c:v>
                </c:pt>
                <c:pt idx="8">
                  <c:v>Gloucester</c:v>
                </c:pt>
                <c:pt idx="9">
                  <c:v>Passaic</c:v>
                </c:pt>
                <c:pt idx="10">
                  <c:v>Cumberland</c:v>
                </c:pt>
                <c:pt idx="11">
                  <c:v>Hudson</c:v>
                </c:pt>
                <c:pt idx="12">
                  <c:v>Union</c:v>
                </c:pt>
                <c:pt idx="13">
                  <c:v>Atlantic</c:v>
                </c:pt>
                <c:pt idx="14">
                  <c:v>Bergen</c:v>
                </c:pt>
                <c:pt idx="15">
                  <c:v>Monmouth</c:v>
                </c:pt>
                <c:pt idx="16">
                  <c:v>Burlington</c:v>
                </c:pt>
                <c:pt idx="17">
                  <c:v>Middlesex</c:v>
                </c:pt>
                <c:pt idx="18">
                  <c:v>Ocean</c:v>
                </c:pt>
                <c:pt idx="19">
                  <c:v>Essex</c:v>
                </c:pt>
                <c:pt idx="20">
                  <c:v>Camden</c:v>
                </c:pt>
              </c:strCache>
            </c:strRef>
          </c:cat>
          <c:val>
            <c:numRef>
              <c:f>Sheet1!$B$2:$B$22</c:f>
              <c:numCache>
                <c:formatCode>General</c:formatCode>
                <c:ptCount val="21"/>
                <c:pt idx="0">
                  <c:v>570</c:v>
                </c:pt>
                <c:pt idx="1">
                  <c:v>773</c:v>
                </c:pt>
                <c:pt idx="3" formatCode="#,##0">
                  <c:v>1311</c:v>
                </c:pt>
                <c:pt idx="4" formatCode="#,##0">
                  <c:v>1339</c:v>
                </c:pt>
                <c:pt idx="5" formatCode="#,##0">
                  <c:v>1802</c:v>
                </c:pt>
                <c:pt idx="6" formatCode="#,##0">
                  <c:v>1840</c:v>
                </c:pt>
                <c:pt idx="7" formatCode="#,##0">
                  <c:v>2139</c:v>
                </c:pt>
                <c:pt idx="8" formatCode="#,##0">
                  <c:v>2417</c:v>
                </c:pt>
                <c:pt idx="9" formatCode="#,##0">
                  <c:v>2451</c:v>
                </c:pt>
                <c:pt idx="10">
                  <c:v>2510</c:v>
                </c:pt>
                <c:pt idx="11" formatCode="#,##0">
                  <c:v>2656</c:v>
                </c:pt>
                <c:pt idx="12" formatCode="#,##0">
                  <c:v>3054</c:v>
                </c:pt>
                <c:pt idx="13" formatCode="#,##0">
                  <c:v>3187</c:v>
                </c:pt>
                <c:pt idx="14" formatCode="#,##0">
                  <c:v>3410</c:v>
                </c:pt>
                <c:pt idx="15" formatCode="#,##0">
                  <c:v>3514</c:v>
                </c:pt>
                <c:pt idx="16" formatCode="#,##0">
                  <c:v>3747</c:v>
                </c:pt>
                <c:pt idx="17" formatCode="#,##0">
                  <c:v>4336</c:v>
                </c:pt>
                <c:pt idx="18" formatCode="#,##0">
                  <c:v>4372</c:v>
                </c:pt>
                <c:pt idx="19" formatCode="#,##0">
                  <c:v>6420</c:v>
                </c:pt>
                <c:pt idx="20" formatCode="#,##0">
                  <c:v>6532</c:v>
                </c:pt>
              </c:numCache>
            </c:numRef>
          </c:val>
          <c:extLst>
            <c:ext xmlns:c16="http://schemas.microsoft.com/office/drawing/2014/chart" uri="{C3380CC4-5D6E-409C-BE32-E72D297353CC}">
              <c16:uniqueId val="{00000000-60C0-4D87-9985-5101B63AFA72}"/>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Sussex</c:v>
                </c:pt>
                <c:pt idx="3">
                  <c:v>Warren</c:v>
                </c:pt>
                <c:pt idx="4">
                  <c:v>Cape May</c:v>
                </c:pt>
                <c:pt idx="5">
                  <c:v>Morris</c:v>
                </c:pt>
                <c:pt idx="6">
                  <c:v>Somerset</c:v>
                </c:pt>
                <c:pt idx="7">
                  <c:v>Mercer</c:v>
                </c:pt>
                <c:pt idx="8">
                  <c:v>Gloucester</c:v>
                </c:pt>
                <c:pt idx="9">
                  <c:v>Passaic</c:v>
                </c:pt>
                <c:pt idx="10">
                  <c:v>Cumberland</c:v>
                </c:pt>
                <c:pt idx="11">
                  <c:v>Hudson</c:v>
                </c:pt>
                <c:pt idx="12">
                  <c:v>Union</c:v>
                </c:pt>
                <c:pt idx="13">
                  <c:v>Atlantic</c:v>
                </c:pt>
                <c:pt idx="14">
                  <c:v>Bergen</c:v>
                </c:pt>
                <c:pt idx="15">
                  <c:v>Monmouth</c:v>
                </c:pt>
                <c:pt idx="16">
                  <c:v>Burlington</c:v>
                </c:pt>
                <c:pt idx="17">
                  <c:v>Middlesex</c:v>
                </c:pt>
                <c:pt idx="18">
                  <c:v>Ocean</c:v>
                </c:pt>
                <c:pt idx="19">
                  <c:v>Essex</c:v>
                </c:pt>
                <c:pt idx="20">
                  <c:v>Camden</c:v>
                </c:pt>
              </c:strCache>
            </c:strRef>
          </c:cat>
          <c:val>
            <c:numRef>
              <c:f>Sheet1!$C$2:$C$22</c:f>
              <c:numCache>
                <c:formatCode>General</c:formatCode>
                <c:ptCount val="21"/>
                <c:pt idx="2">
                  <c:v>1265</c:v>
                </c:pt>
              </c:numCache>
            </c:numRef>
          </c:val>
          <c:extLst>
            <c:ext xmlns:c16="http://schemas.microsoft.com/office/drawing/2014/chart" uri="{C3380CC4-5D6E-409C-BE32-E72D297353CC}">
              <c16:uniqueId val="{00000003-60C0-4D87-9985-5101B63AFA72}"/>
            </c:ext>
          </c:extLst>
        </c:ser>
        <c:dLbls>
          <c:showLegendKey val="0"/>
          <c:showVal val="0"/>
          <c:showCatName val="0"/>
          <c:showSerName val="0"/>
          <c:showPercent val="0"/>
          <c:showBubbleSize val="0"/>
        </c:dLbls>
        <c:gapWidth val="182"/>
        <c:axId val="379950224"/>
        <c:axId val="379950616"/>
      </c:barChart>
      <c:catAx>
        <c:axId val="379950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0616"/>
        <c:crosses val="autoZero"/>
        <c:auto val="1"/>
        <c:lblAlgn val="ctr"/>
        <c:lblOffset val="100"/>
        <c:noMultiLvlLbl val="0"/>
      </c:catAx>
      <c:valAx>
        <c:axId val="379950616"/>
        <c:scaling>
          <c:orientation val="minMax"/>
        </c:scaling>
        <c:delete val="1"/>
        <c:axPos val="b"/>
        <c:numFmt formatCode="General" sourceLinked="1"/>
        <c:majorTickMark val="none"/>
        <c:minorTickMark val="none"/>
        <c:tickLblPos val="nextTo"/>
        <c:crossAx val="3799502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DV incidents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2"/>
              <c:layout>
                <c:manualLayout>
                  <c:x val="-5.6905594405594458E-2"/>
                  <c:y val="2.836527876689968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77D8-4899-A076-CC70C68921C4}"/>
                </c:ext>
              </c:extLst>
            </c:dLbl>
            <c:dLbl>
              <c:idx val="4"/>
              <c:layout>
                <c:manualLayout>
                  <c:x val="4.2832167832166767E-3"/>
                  <c:y val="1.66465294877872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77D8-4899-A076-CC70C68921C4}"/>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General</c:formatCode>
                <c:ptCount val="5"/>
                <c:pt idx="0">
                  <c:v>1198</c:v>
                </c:pt>
                <c:pt idx="1">
                  <c:v>1231</c:v>
                </c:pt>
                <c:pt idx="2">
                  <c:v>1214</c:v>
                </c:pt>
                <c:pt idx="3">
                  <c:v>1103</c:v>
                </c:pt>
                <c:pt idx="4">
                  <c:v>1265</c:v>
                </c:pt>
              </c:numCache>
            </c:numRef>
          </c:val>
          <c:smooth val="0"/>
          <c:extLst>
            <c:ext xmlns:c16="http://schemas.microsoft.com/office/drawing/2014/chart" uri="{C3380CC4-5D6E-409C-BE32-E72D297353CC}">
              <c16:uniqueId val="{00000000-B77B-4290-9C31-4B7F1C941F7C}"/>
            </c:ext>
          </c:extLst>
        </c:ser>
        <c:dLbls>
          <c:showLegendKey val="0"/>
          <c:showVal val="0"/>
          <c:showCatName val="0"/>
          <c:showSerName val="0"/>
          <c:showPercent val="0"/>
          <c:showBubbleSize val="0"/>
        </c:dLbls>
        <c:marker val="1"/>
        <c:smooth val="0"/>
        <c:axId val="379951400"/>
        <c:axId val="379951792"/>
      </c:lineChart>
      <c:catAx>
        <c:axId val="379951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1792"/>
        <c:crosses val="autoZero"/>
        <c:auto val="1"/>
        <c:lblAlgn val="ctr"/>
        <c:lblOffset val="100"/>
        <c:noMultiLvlLbl val="0"/>
      </c:catAx>
      <c:valAx>
        <c:axId val="379951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140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Sheet1!$B$1</c:f>
              <c:strCache>
                <c:ptCount val="1"/>
                <c:pt idx="0">
                  <c:v>2019</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E-8FDA-461A-863D-0289773ABB37}"/>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F-8FDA-461A-863D-0289773ABB37}"/>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6-8FDA-461A-863D-0289773ABB37}"/>
              </c:ext>
            </c:extLst>
          </c:dPt>
          <c:dPt>
            <c:idx val="3"/>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9-8FDA-461A-863D-0289773ABB37}"/>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8-8FDA-461A-863D-0289773ABB37}"/>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7-8FDA-461A-863D-0289773ABB37}"/>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B-8FDA-461A-863D-0289773ABB37}"/>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5-8FDA-461A-863D-0289773ABB37}"/>
              </c:ext>
            </c:extLst>
          </c:dPt>
          <c:dPt>
            <c:idx val="8"/>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A-8FDA-461A-863D-0289773ABB37}"/>
              </c:ext>
            </c:extLst>
          </c:dPt>
          <c:dPt>
            <c:idx val="9"/>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4-8FDA-461A-863D-0289773ABB37}"/>
              </c:ext>
            </c:extLst>
          </c:dPt>
          <c:dPt>
            <c:idx val="10"/>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3-8FDA-461A-863D-0289773ABB37}"/>
              </c:ext>
            </c:extLst>
          </c:dPt>
          <c:dPt>
            <c:idx val="11"/>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2-8FDA-461A-863D-0289773ABB37}"/>
              </c:ext>
            </c:extLst>
          </c:dPt>
          <c:dPt>
            <c:idx val="12"/>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C-8FDA-461A-863D-0289773ABB37}"/>
              </c:ext>
            </c:extLst>
          </c:dPt>
          <c:dPt>
            <c:idx val="13"/>
            <c:bubble3D val="0"/>
            <c:spPr>
              <a:solidFill>
                <a:srgbClr val="C00000"/>
              </a:solidFill>
              <a:ln w="19050">
                <a:solidFill>
                  <a:schemeClr val="lt1"/>
                </a:solidFill>
              </a:ln>
              <a:effectLst/>
            </c:spPr>
            <c:extLst>
              <c:ext xmlns:c16="http://schemas.microsoft.com/office/drawing/2014/chart" uri="{C3380CC4-5D6E-409C-BE32-E72D297353CC}">
                <c16:uniqueId val="{0000000D-8FDA-461A-863D-0289773ABB37}"/>
              </c:ext>
            </c:extLst>
          </c:dPt>
          <c:dPt>
            <c:idx val="14"/>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1D-30ED-475B-86B2-3D1C58B1EF88}"/>
              </c:ext>
            </c:extLst>
          </c:dPt>
          <c:dPt>
            <c:idx val="15"/>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1F-30ED-475B-86B2-3D1C58B1EF88}"/>
              </c:ext>
            </c:extLst>
          </c:dPt>
          <c:dPt>
            <c:idx val="16"/>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21-30ED-475B-86B2-3D1C58B1EF88}"/>
              </c:ext>
            </c:extLst>
          </c:dPt>
          <c:dPt>
            <c:idx val="17"/>
            <c:bubble3D val="0"/>
            <c:spPr>
              <a:solidFill>
                <a:schemeClr val="tx1">
                  <a:lumMod val="75000"/>
                  <a:lumOff val="25000"/>
                </a:schemeClr>
              </a:solidFill>
              <a:ln w="19050">
                <a:solidFill>
                  <a:schemeClr val="lt1"/>
                </a:solidFill>
              </a:ln>
              <a:effectLst/>
            </c:spPr>
            <c:extLst>
              <c:ext xmlns:c16="http://schemas.microsoft.com/office/drawing/2014/chart" uri="{C3380CC4-5D6E-409C-BE32-E72D297353CC}">
                <c16:uniqueId val="{00000023-30ED-475B-86B2-3D1C58B1EF88}"/>
              </c:ext>
            </c:extLst>
          </c:dPt>
          <c:dPt>
            <c:idx val="18"/>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25-30ED-475B-86B2-3D1C58B1EF88}"/>
              </c:ext>
            </c:extLst>
          </c:dPt>
          <c:dLbls>
            <c:dLbl>
              <c:idx val="0"/>
              <c:layout>
                <c:manualLayout>
                  <c:x val="9.2187500000000006E-2"/>
                  <c:y val="-8.906249452125403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E-8FDA-461A-863D-0289773ABB37}"/>
                </c:ext>
              </c:extLst>
            </c:dLbl>
            <c:dLbl>
              <c:idx val="1"/>
              <c:layout>
                <c:manualLayout>
                  <c:x val="-0.13037919047428781"/>
                  <c:y val="-4.218749740480462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F-8FDA-461A-863D-0289773ABB37}"/>
                </c:ext>
              </c:extLst>
            </c:dLbl>
            <c:dLbl>
              <c:idx val="2"/>
              <c:layout>
                <c:manualLayout>
                  <c:x val="-0.12210870568823574"/>
                  <c:y val="-9.374999423289898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8FDA-461A-863D-0289773ABB37}"/>
                </c:ext>
              </c:extLst>
            </c:dLbl>
            <c:dLbl>
              <c:idx val="3"/>
              <c:layout>
                <c:manualLayout>
                  <c:x val="-0.19192298556625903"/>
                  <c:y val="-9.84374939445439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9-8FDA-461A-863D-0289773ABB37}"/>
                </c:ext>
              </c:extLst>
            </c:dLbl>
            <c:dLbl>
              <c:idx val="4"/>
              <c:layout>
                <c:manualLayout>
                  <c:x val="-8.934246057989155E-2"/>
                  <c:y val="-9.84374939445439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8-8FDA-461A-863D-0289773ABB37}"/>
                </c:ext>
              </c:extLst>
            </c:dLbl>
            <c:dLbl>
              <c:idx val="5"/>
              <c:layout>
                <c:manualLayout>
                  <c:x val="2.3594110197721101E-2"/>
                  <c:y val="-0.12187499250276868"/>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7-8FDA-461A-863D-0289773ABB37}"/>
                </c:ext>
              </c:extLst>
            </c:dLbl>
            <c:dLbl>
              <c:idx val="6"/>
              <c:layout>
                <c:manualLayout>
                  <c:x val="0.11809752755653631"/>
                  <c:y val="-8.203124495378660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B-8FDA-461A-863D-0289773ABB37}"/>
                </c:ext>
              </c:extLst>
            </c:dLbl>
            <c:dLbl>
              <c:idx val="7"/>
              <c:layout>
                <c:manualLayout>
                  <c:x val="8.9657106185378095E-3"/>
                  <c:y val="-9.84374939445439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8FDA-461A-863D-0289773ABB37}"/>
                </c:ext>
              </c:extLst>
            </c:dLbl>
            <c:dLbl>
              <c:idx val="8"/>
              <c:layout>
                <c:manualLayout>
                  <c:x val="7.2649818079855571E-2"/>
                  <c:y val="-7.4999995386319199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A-8FDA-461A-863D-0289773ABB37}"/>
                </c:ext>
              </c:extLst>
            </c:dLbl>
            <c:dLbl>
              <c:idx val="9"/>
              <c:layout>
                <c:manualLayout>
                  <c:x val="8.7875007528312565E-2"/>
                  <c:y val="-6.562499596302930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8FDA-461A-863D-0289773ABB37}"/>
                </c:ext>
              </c:extLst>
            </c:dLbl>
            <c:dLbl>
              <c:idx val="10"/>
              <c:layout>
                <c:manualLayout>
                  <c:x val="0.10817203717361332"/>
                  <c:y val="-6.328124610720681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8FDA-461A-863D-0289773ABB37}"/>
                </c:ext>
              </c:extLst>
            </c:dLbl>
            <c:dLbl>
              <c:idx val="11"/>
              <c:layout>
                <c:manualLayout>
                  <c:x val="8.097598616817453E-2"/>
                  <c:y val="-4.218749740480454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8FDA-461A-863D-0289773ABB37}"/>
                </c:ext>
              </c:extLst>
            </c:dLbl>
            <c:dLbl>
              <c:idx val="12"/>
              <c:layout>
                <c:manualLayout>
                  <c:x val="7.3843281326138613E-2"/>
                  <c:y val="-2.109374870240227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C-8FDA-461A-863D-0289773ABB37}"/>
                </c:ext>
              </c:extLst>
            </c:dLbl>
            <c:dLbl>
              <c:idx val="13"/>
              <c:layout>
                <c:manualLayout>
                  <c:x val="0.13100685079356278"/>
                  <c:y val="-7.26562455304967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8FDA-461A-863D-0289773ABB37}"/>
                </c:ext>
              </c:extLst>
            </c:dLbl>
            <c:dLbl>
              <c:idx val="14"/>
              <c:layout>
                <c:manualLayout>
                  <c:x val="6.3616425455842965E-2"/>
                  <c:y val="-5.624999653973947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D-30ED-475B-86B2-3D1C58B1EF88}"/>
                </c:ext>
              </c:extLst>
            </c:dLbl>
            <c:dLbl>
              <c:idx val="15"/>
              <c:layout>
                <c:manualLayout>
                  <c:x val="-5.3260263172333698E-2"/>
                  <c:y val="6.093749625138433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F-30ED-475B-86B2-3D1C58B1EF88}"/>
                </c:ext>
              </c:extLst>
            </c:dLbl>
            <c:dLbl>
              <c:idx val="16"/>
              <c:layout>
                <c:manualLayout>
                  <c:x val="-9.1726008796796835E-2"/>
                  <c:y val="6.562499596302928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1-30ED-475B-86B2-3D1C58B1EF88}"/>
                </c:ext>
              </c:extLst>
            </c:dLbl>
            <c:dLbl>
              <c:idx val="17"/>
              <c:layout>
                <c:manualLayout>
                  <c:x val="-0.10208217108030618"/>
                  <c:y val="9.3749994232898547E-3"/>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3-30ED-475B-86B2-3D1C58B1EF88}"/>
                </c:ext>
              </c:extLst>
            </c:dLbl>
            <c:dLbl>
              <c:idx val="18"/>
              <c:layout>
                <c:manualLayout>
                  <c:x val="7.6931491248926384E-2"/>
                  <c:y val="-0.11484374293530125"/>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5-30ED-475B-86B2-3D1C58B1EF8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Sheet1!$A$2:$A$8</c:f>
              <c:strCache>
                <c:ptCount val="7"/>
                <c:pt idx="0">
                  <c:v>Harassment</c:v>
                </c:pt>
                <c:pt idx="1">
                  <c:v>Assault</c:v>
                </c:pt>
                <c:pt idx="2">
                  <c:v>Criminal mischief</c:v>
                </c:pt>
                <c:pt idx="3">
                  <c:v>Contempt of Court</c:v>
                </c:pt>
                <c:pt idx="4">
                  <c:v>Terroristic Threats</c:v>
                </c:pt>
                <c:pt idx="5">
                  <c:v>Cyber Harassment</c:v>
                </c:pt>
                <c:pt idx="6">
                  <c:v>Other</c:v>
                </c:pt>
              </c:strCache>
            </c:strRef>
          </c:cat>
          <c:val>
            <c:numRef>
              <c:f>Sheet1!$B$2:$B$8</c:f>
              <c:numCache>
                <c:formatCode>General</c:formatCode>
                <c:ptCount val="7"/>
                <c:pt idx="0">
                  <c:v>715</c:v>
                </c:pt>
                <c:pt idx="1">
                  <c:v>474</c:v>
                </c:pt>
                <c:pt idx="2">
                  <c:v>71</c:v>
                </c:pt>
                <c:pt idx="3">
                  <c:v>35</c:v>
                </c:pt>
                <c:pt idx="4" formatCode="#,##0">
                  <c:v>23</c:v>
                </c:pt>
                <c:pt idx="5">
                  <c:v>8</c:v>
                </c:pt>
                <c:pt idx="6">
                  <c:v>18</c:v>
                </c:pt>
              </c:numCache>
            </c:numRef>
          </c:val>
          <c:extLst>
            <c:ext xmlns:c16="http://schemas.microsoft.com/office/drawing/2014/chart" uri="{C3380CC4-5D6E-409C-BE32-E72D297353CC}">
              <c16:uniqueId val="{00000000-8FDA-461A-863D-0289773ABB37}"/>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34E-2"/>
          <c:y val="0"/>
          <c:w val="0.88658944389763783"/>
          <c:h val="0.95991504921782422"/>
        </c:manualLayout>
      </c:layout>
      <c:barChart>
        <c:barDir val="bar"/>
        <c:grouping val="clustered"/>
        <c:varyColors val="0"/>
        <c:ser>
          <c:idx val="0"/>
          <c:order val="0"/>
          <c:tx>
            <c:strRef>
              <c:f>Sheet1!$B$1</c:f>
              <c:strCache>
                <c:ptCount val="1"/>
                <c:pt idx="0">
                  <c:v>Males Copy County</c:v>
                </c:pt>
              </c:strCache>
            </c:strRef>
          </c:tx>
          <c:spPr>
            <a:solidFill>
              <a:srgbClr val="FFFF00"/>
            </a:solidFill>
            <a:ln>
              <a:noFill/>
            </a:ln>
            <a:effectLst/>
          </c:spPr>
          <c:invertIfNegative val="0"/>
          <c:cat>
            <c:strRef>
              <c:f>Sheet1!$A$2:$A$22</c:f>
              <c:strCache>
                <c:ptCount val="21"/>
                <c:pt idx="0">
                  <c:v>Cumberland </c:v>
                </c:pt>
                <c:pt idx="1">
                  <c:v>Atlantic</c:v>
                </c:pt>
                <c:pt idx="2">
                  <c:v>Passaic</c:v>
                </c:pt>
                <c:pt idx="3">
                  <c:v>Essex </c:v>
                </c:pt>
                <c:pt idx="4">
                  <c:v>Cape May </c:v>
                </c:pt>
                <c:pt idx="5">
                  <c:v>Union</c:v>
                </c:pt>
                <c:pt idx="6">
                  <c:v>Camden </c:v>
                </c:pt>
                <c:pt idx="7">
                  <c:v>Hudson </c:v>
                </c:pt>
                <c:pt idx="8">
                  <c:v>Burlington</c:v>
                </c:pt>
                <c:pt idx="9">
                  <c:v>Mercer</c:v>
                </c:pt>
                <c:pt idx="10">
                  <c:v>Salem</c:v>
                </c:pt>
                <c:pt idx="11">
                  <c:v>Ocean</c:v>
                </c:pt>
                <c:pt idx="12">
                  <c:v>Middlesex</c:v>
                </c:pt>
                <c:pt idx="13">
                  <c:v>Gloucester </c:v>
                </c:pt>
                <c:pt idx="14">
                  <c:v>Warren</c:v>
                </c:pt>
                <c:pt idx="15">
                  <c:v>Sussex</c:v>
                </c:pt>
                <c:pt idx="16">
                  <c:v>Bergen</c:v>
                </c:pt>
                <c:pt idx="17">
                  <c:v>Monmouth</c:v>
                </c:pt>
                <c:pt idx="18">
                  <c:v>Hunterdon</c:v>
                </c:pt>
                <c:pt idx="19">
                  <c:v>Somerset</c:v>
                </c:pt>
                <c:pt idx="20">
                  <c:v>Morris</c:v>
                </c:pt>
              </c:strCache>
            </c:strRef>
          </c:cat>
          <c:val>
            <c:numRef>
              <c:f>Sheet1!$B$2:$B$22</c:f>
              <c:numCache>
                <c:formatCode>General</c:formatCode>
                <c:ptCount val="21"/>
                <c:pt idx="15">
                  <c:v>73782</c:v>
                </c:pt>
              </c:numCache>
            </c:numRef>
          </c:val>
          <c:extLst>
            <c:ext xmlns:c16="http://schemas.microsoft.com/office/drawing/2014/chart" uri="{C3380CC4-5D6E-409C-BE32-E72D297353CC}">
              <c16:uniqueId val="{00000000-05E2-409C-AA14-41D62EE07F63}"/>
            </c:ext>
          </c:extLst>
        </c:ser>
        <c:ser>
          <c:idx val="1"/>
          <c:order val="1"/>
          <c:tx>
            <c:strRef>
              <c:f>Sheet1!$C$1</c:f>
              <c:strCache>
                <c:ptCount val="1"/>
                <c:pt idx="0">
                  <c:v>Males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 </c:v>
                </c:pt>
                <c:pt idx="1">
                  <c:v>Atlantic</c:v>
                </c:pt>
                <c:pt idx="2">
                  <c:v>Passaic</c:v>
                </c:pt>
                <c:pt idx="3">
                  <c:v>Essex </c:v>
                </c:pt>
                <c:pt idx="4">
                  <c:v>Cape May </c:v>
                </c:pt>
                <c:pt idx="5">
                  <c:v>Union</c:v>
                </c:pt>
                <c:pt idx="6">
                  <c:v>Camden </c:v>
                </c:pt>
                <c:pt idx="7">
                  <c:v>Hudson </c:v>
                </c:pt>
                <c:pt idx="8">
                  <c:v>Burlington</c:v>
                </c:pt>
                <c:pt idx="9">
                  <c:v>Mercer</c:v>
                </c:pt>
                <c:pt idx="10">
                  <c:v>Salem</c:v>
                </c:pt>
                <c:pt idx="11">
                  <c:v>Ocean</c:v>
                </c:pt>
                <c:pt idx="12">
                  <c:v>Middlesex</c:v>
                </c:pt>
                <c:pt idx="13">
                  <c:v>Gloucester </c:v>
                </c:pt>
                <c:pt idx="14">
                  <c:v>Warren</c:v>
                </c:pt>
                <c:pt idx="15">
                  <c:v>Sussex</c:v>
                </c:pt>
                <c:pt idx="16">
                  <c:v>Bergen</c:v>
                </c:pt>
                <c:pt idx="17">
                  <c:v>Monmouth</c:v>
                </c:pt>
                <c:pt idx="18">
                  <c:v>Hunterdon</c:v>
                </c:pt>
                <c:pt idx="19">
                  <c:v>Somerset</c:v>
                </c:pt>
                <c:pt idx="20">
                  <c:v>Morris</c:v>
                </c:pt>
              </c:strCache>
            </c:strRef>
          </c:cat>
          <c:val>
            <c:numRef>
              <c:f>Sheet1!$C$2:$C$22</c:f>
              <c:numCache>
                <c:formatCode>"$"#,##0_);[Red]\("$"#,##0\)</c:formatCode>
                <c:ptCount val="21"/>
                <c:pt idx="0">
                  <c:v>48475</c:v>
                </c:pt>
                <c:pt idx="1">
                  <c:v>50804</c:v>
                </c:pt>
                <c:pt idx="2">
                  <c:v>51381</c:v>
                </c:pt>
                <c:pt idx="3">
                  <c:v>55151</c:v>
                </c:pt>
                <c:pt idx="4">
                  <c:v>55444</c:v>
                </c:pt>
                <c:pt idx="5">
                  <c:v>57069</c:v>
                </c:pt>
                <c:pt idx="6">
                  <c:v>57290</c:v>
                </c:pt>
                <c:pt idx="7">
                  <c:v>61826</c:v>
                </c:pt>
                <c:pt idx="8">
                  <c:v>65618</c:v>
                </c:pt>
                <c:pt idx="9">
                  <c:v>65744</c:v>
                </c:pt>
                <c:pt idx="10">
                  <c:v>68365</c:v>
                </c:pt>
                <c:pt idx="11">
                  <c:v>69262</c:v>
                </c:pt>
                <c:pt idx="12" formatCode="_(&quot;$&quot;* #,##0_);_(&quot;$&quot;* \(#,##0\);_(&quot;$&quot;* &quot;-&quot;??_);_(@_)">
                  <c:v>70126</c:v>
                </c:pt>
                <c:pt idx="13">
                  <c:v>70376</c:v>
                </c:pt>
                <c:pt idx="14">
                  <c:v>71622</c:v>
                </c:pt>
                <c:pt idx="15">
                  <c:v>73782</c:v>
                </c:pt>
                <c:pt idx="16">
                  <c:v>78131</c:v>
                </c:pt>
                <c:pt idx="17">
                  <c:v>85136</c:v>
                </c:pt>
                <c:pt idx="18">
                  <c:v>85139</c:v>
                </c:pt>
                <c:pt idx="19">
                  <c:v>90100</c:v>
                </c:pt>
                <c:pt idx="20">
                  <c:v>91140</c:v>
                </c:pt>
              </c:numCache>
            </c:numRef>
          </c:val>
          <c:extLst>
            <c:ext xmlns:c16="http://schemas.microsoft.com/office/drawing/2014/chart" uri="{C3380CC4-5D6E-409C-BE32-E72D297353CC}">
              <c16:uniqueId val="{00000001-05E2-409C-AA14-41D62EE07F63}"/>
            </c:ext>
          </c:extLst>
        </c:ser>
        <c:ser>
          <c:idx val="2"/>
          <c:order val="2"/>
          <c:tx>
            <c:strRef>
              <c:f>Sheet1!$D$1</c:f>
              <c:strCache>
                <c:ptCount val="1"/>
                <c:pt idx="0">
                  <c:v>Females</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20D-46E6-A9E5-0C05D2081AAC}"/>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20D-46E6-A9E5-0C05D2081AAC}"/>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 </c:v>
                </c:pt>
                <c:pt idx="1">
                  <c:v>Atlantic</c:v>
                </c:pt>
                <c:pt idx="2">
                  <c:v>Passaic</c:v>
                </c:pt>
                <c:pt idx="3">
                  <c:v>Essex </c:v>
                </c:pt>
                <c:pt idx="4">
                  <c:v>Cape May </c:v>
                </c:pt>
                <c:pt idx="5">
                  <c:v>Union</c:v>
                </c:pt>
                <c:pt idx="6">
                  <c:v>Camden </c:v>
                </c:pt>
                <c:pt idx="7">
                  <c:v>Hudson </c:v>
                </c:pt>
                <c:pt idx="8">
                  <c:v>Burlington</c:v>
                </c:pt>
                <c:pt idx="9">
                  <c:v>Mercer</c:v>
                </c:pt>
                <c:pt idx="10">
                  <c:v>Salem</c:v>
                </c:pt>
                <c:pt idx="11">
                  <c:v>Ocean</c:v>
                </c:pt>
                <c:pt idx="12">
                  <c:v>Middlesex</c:v>
                </c:pt>
                <c:pt idx="13">
                  <c:v>Gloucester </c:v>
                </c:pt>
                <c:pt idx="14">
                  <c:v>Warren</c:v>
                </c:pt>
                <c:pt idx="15">
                  <c:v>Sussex</c:v>
                </c:pt>
                <c:pt idx="16">
                  <c:v>Bergen</c:v>
                </c:pt>
                <c:pt idx="17">
                  <c:v>Monmouth</c:v>
                </c:pt>
                <c:pt idx="18">
                  <c:v>Hunterdon</c:v>
                </c:pt>
                <c:pt idx="19">
                  <c:v>Somerset</c:v>
                </c:pt>
                <c:pt idx="20">
                  <c:v>Morris</c:v>
                </c:pt>
              </c:strCache>
            </c:strRef>
          </c:cat>
          <c:val>
            <c:numRef>
              <c:f>Sheet1!$D$2:$D$22</c:f>
              <c:numCache>
                <c:formatCode>"$"#,##0_);[Red]\("$"#,##0\)</c:formatCode>
                <c:ptCount val="21"/>
                <c:pt idx="0">
                  <c:v>37240</c:v>
                </c:pt>
                <c:pt idx="1">
                  <c:v>42462</c:v>
                </c:pt>
                <c:pt idx="2">
                  <c:v>44029</c:v>
                </c:pt>
                <c:pt idx="3">
                  <c:v>49475</c:v>
                </c:pt>
                <c:pt idx="4">
                  <c:v>56062</c:v>
                </c:pt>
                <c:pt idx="5">
                  <c:v>50585</c:v>
                </c:pt>
                <c:pt idx="6">
                  <c:v>51083</c:v>
                </c:pt>
                <c:pt idx="7">
                  <c:v>53860</c:v>
                </c:pt>
                <c:pt idx="8">
                  <c:v>56292</c:v>
                </c:pt>
                <c:pt idx="9">
                  <c:v>53136</c:v>
                </c:pt>
                <c:pt idx="10">
                  <c:v>40948</c:v>
                </c:pt>
                <c:pt idx="11">
                  <c:v>50334</c:v>
                </c:pt>
                <c:pt idx="12" formatCode="_(&quot;$&quot;* #,##0_);_(&quot;$&quot;* \(#,##0\);_(&quot;$&quot;* &quot;-&quot;??_);_(@_)">
                  <c:v>54272</c:v>
                </c:pt>
                <c:pt idx="13">
                  <c:v>52376</c:v>
                </c:pt>
                <c:pt idx="14">
                  <c:v>54780</c:v>
                </c:pt>
                <c:pt idx="15">
                  <c:v>57163</c:v>
                </c:pt>
                <c:pt idx="16">
                  <c:v>64035</c:v>
                </c:pt>
                <c:pt idx="17">
                  <c:v>55707</c:v>
                </c:pt>
                <c:pt idx="18">
                  <c:v>64846</c:v>
                </c:pt>
                <c:pt idx="19">
                  <c:v>65402</c:v>
                </c:pt>
                <c:pt idx="20">
                  <c:v>67965</c:v>
                </c:pt>
              </c:numCache>
            </c:numRef>
          </c:val>
          <c:extLst>
            <c:ext xmlns:c16="http://schemas.microsoft.com/office/drawing/2014/chart" uri="{C3380CC4-5D6E-409C-BE32-E72D297353CC}">
              <c16:uniqueId val="{00000000-18E5-4B78-A160-1AF82D68EB77}"/>
            </c:ext>
          </c:extLst>
        </c:ser>
        <c:ser>
          <c:idx val="3"/>
          <c:order val="3"/>
          <c:tx>
            <c:strRef>
              <c:f>Sheet1!$E$1</c:f>
              <c:strCache>
                <c:ptCount val="1"/>
                <c:pt idx="0">
                  <c:v>Females Copy County</c:v>
                </c:pt>
              </c:strCache>
            </c:strRef>
          </c:tx>
          <c:spPr>
            <a:solidFill>
              <a:srgbClr val="FFFF00"/>
            </a:solidFill>
            <a:ln>
              <a:noFill/>
            </a:ln>
            <a:effectLst/>
          </c:spPr>
          <c:invertIfNegative val="0"/>
          <c:cat>
            <c:strRef>
              <c:f>Sheet1!$A$2:$A$22</c:f>
              <c:strCache>
                <c:ptCount val="21"/>
                <c:pt idx="0">
                  <c:v>Cumberland </c:v>
                </c:pt>
                <c:pt idx="1">
                  <c:v>Atlantic</c:v>
                </c:pt>
                <c:pt idx="2">
                  <c:v>Passaic</c:v>
                </c:pt>
                <c:pt idx="3">
                  <c:v>Essex </c:v>
                </c:pt>
                <c:pt idx="4">
                  <c:v>Cape May </c:v>
                </c:pt>
                <c:pt idx="5">
                  <c:v>Union</c:v>
                </c:pt>
                <c:pt idx="6">
                  <c:v>Camden </c:v>
                </c:pt>
                <c:pt idx="7">
                  <c:v>Hudson </c:v>
                </c:pt>
                <c:pt idx="8">
                  <c:v>Burlington</c:v>
                </c:pt>
                <c:pt idx="9">
                  <c:v>Mercer</c:v>
                </c:pt>
                <c:pt idx="10">
                  <c:v>Salem</c:v>
                </c:pt>
                <c:pt idx="11">
                  <c:v>Ocean</c:v>
                </c:pt>
                <c:pt idx="12">
                  <c:v>Middlesex</c:v>
                </c:pt>
                <c:pt idx="13">
                  <c:v>Gloucester </c:v>
                </c:pt>
                <c:pt idx="14">
                  <c:v>Warren</c:v>
                </c:pt>
                <c:pt idx="15">
                  <c:v>Sussex</c:v>
                </c:pt>
                <c:pt idx="16">
                  <c:v>Bergen</c:v>
                </c:pt>
                <c:pt idx="17">
                  <c:v>Monmouth</c:v>
                </c:pt>
                <c:pt idx="18">
                  <c:v>Hunterdon</c:v>
                </c:pt>
                <c:pt idx="19">
                  <c:v>Somerset</c:v>
                </c:pt>
                <c:pt idx="20">
                  <c:v>Morris</c:v>
                </c:pt>
              </c:strCache>
            </c:strRef>
          </c:cat>
          <c:val>
            <c:numRef>
              <c:f>Sheet1!$E$2:$E$22</c:f>
              <c:numCache>
                <c:formatCode>General</c:formatCode>
                <c:ptCount val="21"/>
                <c:pt idx="15">
                  <c:v>57163</c:v>
                </c:pt>
              </c:numCache>
            </c:numRef>
          </c:val>
          <c:extLst>
            <c:ext xmlns:c16="http://schemas.microsoft.com/office/drawing/2014/chart" uri="{C3380CC4-5D6E-409C-BE32-E72D297353CC}">
              <c16:uniqueId val="{00000001-18E5-4B78-A160-1AF82D68EB77}"/>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4471982108715501E-2"/>
          <c:y val="6.6885722930692157E-2"/>
          <c:w val="0.90998286138149154"/>
          <c:h val="0.82810590063910949"/>
        </c:manualLayout>
      </c:layout>
      <c:lineChart>
        <c:grouping val="standard"/>
        <c:varyColors val="0"/>
        <c:ser>
          <c:idx val="0"/>
          <c:order val="0"/>
          <c:tx>
            <c:strRef>
              <c:f>Sheet1!$B$1</c:f>
              <c:strCache>
                <c:ptCount val="1"/>
                <c:pt idx="0">
                  <c:v>Males</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_("$"* #,##0_);_("$"* \(#,##0\);_("$"* "-"??_);_(@_)</c:formatCode>
                <c:ptCount val="5"/>
                <c:pt idx="0">
                  <c:v>66786</c:v>
                </c:pt>
                <c:pt idx="1">
                  <c:v>68415</c:v>
                </c:pt>
                <c:pt idx="2">
                  <c:v>71145</c:v>
                </c:pt>
                <c:pt idx="3">
                  <c:v>70453</c:v>
                </c:pt>
                <c:pt idx="4">
                  <c:v>73782</c:v>
                </c:pt>
              </c:numCache>
            </c:numRef>
          </c:val>
          <c:smooth val="0"/>
          <c:extLst>
            <c:ext xmlns:c16="http://schemas.microsoft.com/office/drawing/2014/chart" uri="{C3380CC4-5D6E-409C-BE32-E72D297353CC}">
              <c16:uniqueId val="{00000000-CE1F-400C-B9F0-66EC5CBFF71B}"/>
            </c:ext>
          </c:extLst>
        </c:ser>
        <c:ser>
          <c:idx val="1"/>
          <c:order val="1"/>
          <c:tx>
            <c:strRef>
              <c:f>Sheet1!$C$1</c:f>
              <c:strCache>
                <c:ptCount val="1"/>
                <c:pt idx="0">
                  <c:v>Females</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Sheet1!$C$2:$C$6</c:f>
              <c:numCache>
                <c:formatCode>_("$"* #,##0_);_("$"* \(#,##0\);_("$"* "-"??_);_(@_)</c:formatCode>
                <c:ptCount val="5"/>
                <c:pt idx="0">
                  <c:v>52082</c:v>
                </c:pt>
                <c:pt idx="1">
                  <c:v>53466</c:v>
                </c:pt>
                <c:pt idx="2">
                  <c:v>51180</c:v>
                </c:pt>
                <c:pt idx="3">
                  <c:v>52243</c:v>
                </c:pt>
                <c:pt idx="4">
                  <c:v>57163</c:v>
                </c:pt>
              </c:numCache>
            </c:numRef>
          </c:val>
          <c:smooth val="0"/>
          <c:extLst>
            <c:ext xmlns:c16="http://schemas.microsoft.com/office/drawing/2014/chart" uri="{C3380CC4-5D6E-409C-BE32-E72D297353CC}">
              <c16:uniqueId val="{00000001-CE1F-400C-B9F0-66EC5CBFF71B}"/>
            </c:ext>
          </c:extLst>
        </c:ser>
        <c:dLbls>
          <c:showLegendKey val="0"/>
          <c:showVal val="0"/>
          <c:showCatName val="0"/>
          <c:showSerName val="0"/>
          <c:showPercent val="0"/>
          <c:showBubbleSize val="0"/>
        </c:dLbls>
        <c:marker val="1"/>
        <c:smooth val="0"/>
        <c:axId val="379073432"/>
        <c:axId val="379073824"/>
      </c:lineChart>
      <c:catAx>
        <c:axId val="379073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3824"/>
        <c:crosses val="autoZero"/>
        <c:auto val="1"/>
        <c:lblAlgn val="ctr"/>
        <c:lblOffset val="100"/>
        <c:noMultiLvlLbl val="0"/>
      </c:catAx>
      <c:valAx>
        <c:axId val="379073824"/>
        <c:scaling>
          <c:orientation val="minMax"/>
        </c:scaling>
        <c:delete val="0"/>
        <c:axPos val="l"/>
        <c:majorGridlines>
          <c:spPr>
            <a:ln w="9525" cap="flat" cmpd="sng" algn="ctr">
              <a:solidFill>
                <a:schemeClr val="tx1">
                  <a:lumMod val="15000"/>
                  <a:lumOff val="85000"/>
                </a:schemeClr>
              </a:solidFill>
              <a:round/>
            </a:ln>
            <a:effectLst/>
          </c:spPr>
        </c:majorGridlines>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3432"/>
        <c:crosses val="autoZero"/>
        <c:crossBetween val="between"/>
      </c:valAx>
      <c:spPr>
        <a:noFill/>
        <a:ln>
          <a:noFill/>
        </a:ln>
        <a:effectLst/>
      </c:spPr>
    </c:plotArea>
    <c:legend>
      <c:legendPos val="b"/>
      <c:layout>
        <c:manualLayout>
          <c:xMode val="edge"/>
          <c:yMode val="edge"/>
          <c:x val="0.76115451217919061"/>
          <c:y val="5.052700751033058E-3"/>
          <c:w val="0.17647736293611843"/>
          <c:h val="3.474370977746268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 enrolled 2019-2020</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Sussex</c:v>
                </c:pt>
                <c:pt idx="2">
                  <c:v>Cape May</c:v>
                </c:pt>
                <c:pt idx="3">
                  <c:v>Warren</c:v>
                </c:pt>
                <c:pt idx="4">
                  <c:v>Hunterdon</c:v>
                </c:pt>
                <c:pt idx="5">
                  <c:v>Cumberland</c:v>
                </c:pt>
                <c:pt idx="6">
                  <c:v>Gloucester</c:v>
                </c:pt>
                <c:pt idx="7">
                  <c:v>Somerset</c:v>
                </c:pt>
                <c:pt idx="8">
                  <c:v>Mercer</c:v>
                </c:pt>
                <c:pt idx="9">
                  <c:v>Burlington</c:v>
                </c:pt>
                <c:pt idx="10">
                  <c:v>Atlantic</c:v>
                </c:pt>
                <c:pt idx="11">
                  <c:v>Morris</c:v>
                </c:pt>
                <c:pt idx="12">
                  <c:v>Camden</c:v>
                </c:pt>
                <c:pt idx="13">
                  <c:v>Hudson</c:v>
                </c:pt>
                <c:pt idx="14">
                  <c:v>Ocean</c:v>
                </c:pt>
                <c:pt idx="15">
                  <c:v>Bergen</c:v>
                </c:pt>
                <c:pt idx="16">
                  <c:v>Monmouth</c:v>
                </c:pt>
                <c:pt idx="17">
                  <c:v>Passaic</c:v>
                </c:pt>
                <c:pt idx="18">
                  <c:v>Essex</c:v>
                </c:pt>
                <c:pt idx="19">
                  <c:v>Union</c:v>
                </c:pt>
                <c:pt idx="20">
                  <c:v>Middlesex</c:v>
                </c:pt>
              </c:strCache>
            </c:strRef>
          </c:cat>
          <c:val>
            <c:numRef>
              <c:f>Sheet1!$B$2:$B$22</c:f>
              <c:numCache>
                <c:formatCode>General</c:formatCode>
                <c:ptCount val="21"/>
                <c:pt idx="0">
                  <c:v>25</c:v>
                </c:pt>
                <c:pt idx="2">
                  <c:v>47</c:v>
                </c:pt>
                <c:pt idx="3">
                  <c:v>51</c:v>
                </c:pt>
                <c:pt idx="4">
                  <c:v>80</c:v>
                </c:pt>
                <c:pt idx="5">
                  <c:v>105</c:v>
                </c:pt>
                <c:pt idx="6">
                  <c:v>110</c:v>
                </c:pt>
                <c:pt idx="7">
                  <c:v>139</c:v>
                </c:pt>
                <c:pt idx="8">
                  <c:v>144</c:v>
                </c:pt>
                <c:pt idx="9">
                  <c:v>169</c:v>
                </c:pt>
                <c:pt idx="10">
                  <c:v>174</c:v>
                </c:pt>
                <c:pt idx="11">
                  <c:v>180</c:v>
                </c:pt>
                <c:pt idx="12">
                  <c:v>182</c:v>
                </c:pt>
                <c:pt idx="13">
                  <c:v>203</c:v>
                </c:pt>
                <c:pt idx="14">
                  <c:v>260</c:v>
                </c:pt>
                <c:pt idx="15">
                  <c:v>271</c:v>
                </c:pt>
                <c:pt idx="16">
                  <c:v>275</c:v>
                </c:pt>
                <c:pt idx="17">
                  <c:v>297</c:v>
                </c:pt>
                <c:pt idx="18">
                  <c:v>304</c:v>
                </c:pt>
                <c:pt idx="19">
                  <c:v>323</c:v>
                </c:pt>
                <c:pt idx="20">
                  <c:v>454</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Sussex</c:v>
                </c:pt>
                <c:pt idx="2">
                  <c:v>Cape May</c:v>
                </c:pt>
                <c:pt idx="3">
                  <c:v>Warren</c:v>
                </c:pt>
                <c:pt idx="4">
                  <c:v>Hunterdon</c:v>
                </c:pt>
                <c:pt idx="5">
                  <c:v>Cumberland</c:v>
                </c:pt>
                <c:pt idx="6">
                  <c:v>Gloucester</c:v>
                </c:pt>
                <c:pt idx="7">
                  <c:v>Somerset</c:v>
                </c:pt>
                <c:pt idx="8">
                  <c:v>Mercer</c:v>
                </c:pt>
                <c:pt idx="9">
                  <c:v>Burlington</c:v>
                </c:pt>
                <c:pt idx="10">
                  <c:v>Atlantic</c:v>
                </c:pt>
                <c:pt idx="11">
                  <c:v>Morris</c:v>
                </c:pt>
                <c:pt idx="12">
                  <c:v>Camden</c:v>
                </c:pt>
                <c:pt idx="13">
                  <c:v>Hudson</c:v>
                </c:pt>
                <c:pt idx="14">
                  <c:v>Ocean</c:v>
                </c:pt>
                <c:pt idx="15">
                  <c:v>Bergen</c:v>
                </c:pt>
                <c:pt idx="16">
                  <c:v>Monmouth</c:v>
                </c:pt>
                <c:pt idx="17">
                  <c:v>Passaic</c:v>
                </c:pt>
                <c:pt idx="18">
                  <c:v>Essex</c:v>
                </c:pt>
                <c:pt idx="19">
                  <c:v>Union</c:v>
                </c:pt>
                <c:pt idx="20">
                  <c:v>Middlesex</c:v>
                </c:pt>
              </c:strCache>
            </c:strRef>
          </c:cat>
          <c:val>
            <c:numRef>
              <c:f>Sheet1!$C$2:$C$22</c:f>
              <c:numCache>
                <c:formatCode>General</c:formatCode>
                <c:ptCount val="21"/>
                <c:pt idx="1">
                  <c:v>39</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deaths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General</c:formatCode>
                <c:ptCount val="5"/>
                <c:pt idx="0">
                  <c:v>25</c:v>
                </c:pt>
                <c:pt idx="1">
                  <c:v>36</c:v>
                </c:pt>
                <c:pt idx="2">
                  <c:v>36</c:v>
                </c:pt>
                <c:pt idx="3">
                  <c:v>34</c:v>
                </c:pt>
                <c:pt idx="4">
                  <c:v>41</c:v>
                </c:pt>
              </c:numCache>
            </c:numRef>
          </c:val>
          <c:smooth val="0"/>
          <c:extLst>
            <c:ext xmlns:c16="http://schemas.microsoft.com/office/drawing/2014/chart" uri="{C3380CC4-5D6E-409C-BE32-E72D297353CC}">
              <c16:uniqueId val="{00000000-EFD2-4CDE-9649-FC6E4AC0CB44}"/>
            </c:ext>
          </c:extLst>
        </c:ser>
        <c:dLbls>
          <c:showLegendKey val="0"/>
          <c:showVal val="0"/>
          <c:showCatName val="0"/>
          <c:showSerName val="0"/>
          <c:showPercent val="0"/>
          <c:showBubbleSize val="0"/>
        </c:dLbls>
        <c:marker val="1"/>
        <c:smooth val="0"/>
        <c:axId val="380651616"/>
        <c:axId val="380652008"/>
      </c:lineChart>
      <c:catAx>
        <c:axId val="380651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0652008"/>
        <c:crosses val="autoZero"/>
        <c:auto val="1"/>
        <c:lblAlgn val="ctr"/>
        <c:lblOffset val="100"/>
        <c:noMultiLvlLbl val="0"/>
      </c:catAx>
      <c:valAx>
        <c:axId val="380652008"/>
        <c:scaling>
          <c:orientation val="minMax"/>
        </c:scaling>
        <c:delete val="1"/>
        <c:axPos val="l"/>
        <c:numFmt formatCode="General" sourceLinked="1"/>
        <c:majorTickMark val="none"/>
        <c:minorTickMark val="none"/>
        <c:tickLblPos val="nextTo"/>
        <c:crossAx val="3806516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5221435928103926E-2"/>
          <c:y val="4.2078842055059962E-2"/>
          <c:w val="0.90608126515831089"/>
          <c:h val="0.84531184453137953"/>
        </c:manualLayout>
      </c:layout>
      <c:barChart>
        <c:barDir val="bar"/>
        <c:grouping val="clustered"/>
        <c:varyColors val="0"/>
        <c:ser>
          <c:idx val="0"/>
          <c:order val="0"/>
          <c:tx>
            <c:strRef>
              <c:f>Sheet1!$B$1</c:f>
              <c:strCache>
                <c:ptCount val="1"/>
                <c:pt idx="0">
                  <c:v>% change</c:v>
                </c:pt>
              </c:strCache>
            </c:strRef>
          </c:tx>
          <c:spPr>
            <a:solidFill>
              <a:srgbClr val="C00000"/>
            </a:solidFill>
            <a:ln>
              <a:noFill/>
            </a:ln>
            <a:effectLst/>
          </c:spPr>
          <c:invertIfNegative val="0"/>
          <c:dLbls>
            <c:dLbl>
              <c:idx val="0"/>
              <c:layout>
                <c:manualLayout>
                  <c:x val="0"/>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F556-4113-9208-D0A7408EF1DC}"/>
                </c:ext>
              </c:extLst>
            </c:dLbl>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Sussex</c:v>
                </c:pt>
                <c:pt idx="3">
                  <c:v>Essex</c:v>
                </c:pt>
                <c:pt idx="4">
                  <c:v>Bergen</c:v>
                </c:pt>
                <c:pt idx="5">
                  <c:v>Union</c:v>
                </c:pt>
                <c:pt idx="6">
                  <c:v>Camden</c:v>
                </c:pt>
                <c:pt idx="7">
                  <c:v>Burlington</c:v>
                </c:pt>
                <c:pt idx="8">
                  <c:v>Hudson</c:v>
                </c:pt>
                <c:pt idx="9">
                  <c:v>Middlesex</c:v>
                </c:pt>
                <c:pt idx="10">
                  <c:v>Morris</c:v>
                </c:pt>
                <c:pt idx="11">
                  <c:v>Gloucester</c:v>
                </c:pt>
                <c:pt idx="12">
                  <c:v>Atlantic</c:v>
                </c:pt>
                <c:pt idx="13">
                  <c:v>Somerset</c:v>
                </c:pt>
                <c:pt idx="14">
                  <c:v>Passaic</c:v>
                </c:pt>
                <c:pt idx="15">
                  <c:v>Ocean</c:v>
                </c:pt>
                <c:pt idx="16">
                  <c:v>Monmouth</c:v>
                </c:pt>
                <c:pt idx="17">
                  <c:v>Mercer</c:v>
                </c:pt>
                <c:pt idx="18">
                  <c:v>Cumberland</c:v>
                </c:pt>
                <c:pt idx="19">
                  <c:v>Hunterdon</c:v>
                </c:pt>
                <c:pt idx="20">
                  <c:v>Warren</c:v>
                </c:pt>
              </c:strCache>
            </c:strRef>
          </c:cat>
          <c:val>
            <c:numRef>
              <c:f>Sheet1!$B$2:$B$22</c:f>
              <c:numCache>
                <c:formatCode>0%</c:formatCode>
                <c:ptCount val="21"/>
                <c:pt idx="0">
                  <c:v>0.38709677419354799</c:v>
                </c:pt>
                <c:pt idx="1">
                  <c:v>0.372093023255814</c:v>
                </c:pt>
                <c:pt idx="3">
                  <c:v>0.16304347826087001</c:v>
                </c:pt>
                <c:pt idx="4">
                  <c:v>0.14893617021276601</c:v>
                </c:pt>
                <c:pt idx="5">
                  <c:v>6.5217391304347797E-2</c:v>
                </c:pt>
                <c:pt idx="6">
                  <c:v>3.97553516819572E-2</c:v>
                </c:pt>
                <c:pt idx="7">
                  <c:v>3.1446540880503103E-2</c:v>
                </c:pt>
                <c:pt idx="8">
                  <c:v>2.8735632183908E-2</c:v>
                </c:pt>
                <c:pt idx="9">
                  <c:v>9.8039215686274508E-3</c:v>
                </c:pt>
                <c:pt idx="10">
                  <c:v>-2.27272727272727E-2</c:v>
                </c:pt>
                <c:pt idx="11">
                  <c:v>-4.1666666666666699E-2</c:v>
                </c:pt>
                <c:pt idx="12">
                  <c:v>-5.2631578947368397E-2</c:v>
                </c:pt>
                <c:pt idx="13">
                  <c:v>-0.06</c:v>
                </c:pt>
                <c:pt idx="14">
                  <c:v>-6.0439560439560398E-2</c:v>
                </c:pt>
                <c:pt idx="15">
                  <c:v>-6.8493150684931503E-2</c:v>
                </c:pt>
                <c:pt idx="16">
                  <c:v>-0.13023255813953499</c:v>
                </c:pt>
                <c:pt idx="17">
                  <c:v>-0.16666666666666699</c:v>
                </c:pt>
                <c:pt idx="18">
                  <c:v>-0.1875</c:v>
                </c:pt>
                <c:pt idx="19">
                  <c:v>-0.31578947368421101</c:v>
                </c:pt>
                <c:pt idx="20">
                  <c:v>-0.33333333333333298</c:v>
                </c:pt>
              </c:numCache>
            </c:numRef>
          </c:val>
          <c:extLst>
            <c:ext xmlns:c16="http://schemas.microsoft.com/office/drawing/2014/chart" uri="{C3380CC4-5D6E-409C-BE32-E72D297353CC}">
              <c16:uniqueId val="{00000000-04A8-4177-BB48-8FD7C5AB59AC}"/>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Sussex</c:v>
                </c:pt>
                <c:pt idx="3">
                  <c:v>Essex</c:v>
                </c:pt>
                <c:pt idx="4">
                  <c:v>Bergen</c:v>
                </c:pt>
                <c:pt idx="5">
                  <c:v>Union</c:v>
                </c:pt>
                <c:pt idx="6">
                  <c:v>Camden</c:v>
                </c:pt>
                <c:pt idx="7">
                  <c:v>Burlington</c:v>
                </c:pt>
                <c:pt idx="8">
                  <c:v>Hudson</c:v>
                </c:pt>
                <c:pt idx="9">
                  <c:v>Middlesex</c:v>
                </c:pt>
                <c:pt idx="10">
                  <c:v>Morris</c:v>
                </c:pt>
                <c:pt idx="11">
                  <c:v>Gloucester</c:v>
                </c:pt>
                <c:pt idx="12">
                  <c:v>Atlantic</c:v>
                </c:pt>
                <c:pt idx="13">
                  <c:v>Somerset</c:v>
                </c:pt>
                <c:pt idx="14">
                  <c:v>Passaic</c:v>
                </c:pt>
                <c:pt idx="15">
                  <c:v>Ocean</c:v>
                </c:pt>
                <c:pt idx="16">
                  <c:v>Monmouth</c:v>
                </c:pt>
                <c:pt idx="17">
                  <c:v>Mercer</c:v>
                </c:pt>
                <c:pt idx="18">
                  <c:v>Cumberland</c:v>
                </c:pt>
                <c:pt idx="19">
                  <c:v>Hunterdon</c:v>
                </c:pt>
                <c:pt idx="20">
                  <c:v>Warren</c:v>
                </c:pt>
              </c:strCache>
            </c:strRef>
          </c:cat>
          <c:val>
            <c:numRef>
              <c:f>Sheet1!$C$2:$C$22</c:f>
              <c:numCache>
                <c:formatCode>General</c:formatCode>
                <c:ptCount val="21"/>
                <c:pt idx="2" formatCode="0%">
                  <c:v>0.20588235294117599</c:v>
                </c:pt>
              </c:numCache>
            </c:numRef>
          </c:val>
          <c:extLst>
            <c:ext xmlns:c16="http://schemas.microsoft.com/office/drawing/2014/chart" uri="{C3380CC4-5D6E-409C-BE32-E72D297353CC}">
              <c16:uniqueId val="{00000001-04A8-4177-BB48-8FD7C5AB59AC}"/>
            </c:ext>
          </c:extLst>
        </c:ser>
        <c:ser>
          <c:idx val="2"/>
          <c:order val="2"/>
          <c:tx>
            <c:strRef>
              <c:f>Sheet1!$D$1</c:f>
              <c:strCache>
                <c:ptCount val="1"/>
                <c:pt idx="0">
                  <c:v>NJ 0% change</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Salem</c:v>
                </c:pt>
                <c:pt idx="1">
                  <c:v>Cape May</c:v>
                </c:pt>
                <c:pt idx="2">
                  <c:v>Sussex</c:v>
                </c:pt>
                <c:pt idx="3">
                  <c:v>Essex</c:v>
                </c:pt>
                <c:pt idx="4">
                  <c:v>Bergen</c:v>
                </c:pt>
                <c:pt idx="5">
                  <c:v>Union</c:v>
                </c:pt>
                <c:pt idx="6">
                  <c:v>Camden</c:v>
                </c:pt>
                <c:pt idx="7">
                  <c:v>Burlington</c:v>
                </c:pt>
                <c:pt idx="8">
                  <c:v>Hudson</c:v>
                </c:pt>
                <c:pt idx="9">
                  <c:v>Middlesex</c:v>
                </c:pt>
                <c:pt idx="10">
                  <c:v>Morris</c:v>
                </c:pt>
                <c:pt idx="11">
                  <c:v>Gloucester</c:v>
                </c:pt>
                <c:pt idx="12">
                  <c:v>Atlantic</c:v>
                </c:pt>
                <c:pt idx="13">
                  <c:v>Somerset</c:v>
                </c:pt>
                <c:pt idx="14">
                  <c:v>Passaic</c:v>
                </c:pt>
                <c:pt idx="15">
                  <c:v>Ocean</c:v>
                </c:pt>
                <c:pt idx="16">
                  <c:v>Monmouth</c:v>
                </c:pt>
                <c:pt idx="17">
                  <c:v>Mercer</c:v>
                </c:pt>
                <c:pt idx="18">
                  <c:v>Cumberland</c:v>
                </c:pt>
                <c:pt idx="19">
                  <c:v>Hunterdon</c:v>
                </c:pt>
                <c:pt idx="20">
                  <c:v>Warren</c:v>
                </c:pt>
              </c:strCache>
            </c:strRef>
          </c:cat>
          <c:val>
            <c:numRef>
              <c:f>Sheet1!$D$2:$D$22</c:f>
              <c:numCache>
                <c:formatCode>0%</c:formatCode>
                <c:ptCount val="2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numCache>
            </c:numRef>
          </c:val>
          <c:extLst>
            <c:ext xmlns:c16="http://schemas.microsoft.com/office/drawing/2014/chart" uri="{C3380CC4-5D6E-409C-BE32-E72D297353CC}">
              <c16:uniqueId val="{00000002-04A8-4177-BB48-8FD7C5AB59AC}"/>
            </c:ext>
          </c:extLst>
        </c:ser>
        <c:dLbls>
          <c:showLegendKey val="0"/>
          <c:showVal val="0"/>
          <c:showCatName val="0"/>
          <c:showSerName val="0"/>
          <c:showPercent val="0"/>
          <c:showBubbleSize val="0"/>
        </c:dLbls>
        <c:gapWidth val="182"/>
        <c:axId val="380652792"/>
        <c:axId val="380653184"/>
      </c:barChart>
      <c:catAx>
        <c:axId val="380652792"/>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3184"/>
        <c:crosses val="autoZero"/>
        <c:auto val="1"/>
        <c:lblAlgn val="ctr"/>
        <c:lblOffset val="100"/>
        <c:noMultiLvlLbl val="0"/>
      </c:catAx>
      <c:valAx>
        <c:axId val="380653184"/>
        <c:scaling>
          <c:orientation val="minMax"/>
          <c:min val="-0.5"/>
        </c:scaling>
        <c:delete val="1"/>
        <c:axPos val="t"/>
        <c:numFmt formatCode="0%" sourceLinked="1"/>
        <c:majorTickMark val="out"/>
        <c:minorTickMark val="none"/>
        <c:tickLblPos val="nextTo"/>
        <c:crossAx val="380652792"/>
        <c:crosses val="autoZero"/>
        <c:crossBetween val="between"/>
      </c:valAx>
      <c:spPr>
        <a:noFill/>
        <a:ln>
          <a:noFill/>
        </a:ln>
        <a:effectLst/>
      </c:spPr>
    </c:plotArea>
    <c:legend>
      <c:legendPos val="b"/>
      <c:legendEntry>
        <c:idx val="0"/>
        <c:delete val="1"/>
      </c:legendEntry>
      <c:legendEntry>
        <c:idx val="1"/>
        <c:delete val="1"/>
      </c:legendEntry>
      <c:legendEntry>
        <c:idx val="2"/>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3"/>
        <c:delete val="1"/>
      </c:legendEntry>
      <c:layout>
        <c:manualLayout>
          <c:xMode val="edge"/>
          <c:yMode val="edge"/>
          <c:x val="0.43636475801272223"/>
          <c:y val="0.88904297508930297"/>
          <c:w val="0.19921671171678976"/>
          <c:h val="3.7643997166028641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Sheet1!$A$2</c:f>
              <c:strCache>
                <c:ptCount val="1"/>
                <c:pt idx="0">
                  <c:v>Sussex</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2-2542-40EB-8EDA-07035534AFCB}"/>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3-2542-40EB-8EDA-07035534AFCB}"/>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4-2542-40EB-8EDA-07035534AFCB}"/>
              </c:ext>
            </c:extLst>
          </c:dPt>
          <c:dPt>
            <c:idx val="3"/>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5-2542-40EB-8EDA-07035534AFCB}"/>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6-2542-40EB-8EDA-07035534AFCB}"/>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1-2542-40EB-8EDA-07035534AFCB}"/>
              </c:ext>
            </c:extLst>
          </c:dPt>
          <c:dLbls>
            <c:dLbl>
              <c:idx val="0"/>
              <c:layout>
                <c:manualLayout>
                  <c:x val="0.10625"/>
                  <c:y val="-2.109374870240231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2542-40EB-8EDA-07035534AFCB}"/>
                </c:ext>
              </c:extLst>
            </c:dLbl>
            <c:dLbl>
              <c:idx val="1"/>
              <c:layout>
                <c:manualLayout>
                  <c:x val="9.3749999999999997E-3"/>
                  <c:y val="0.1265624922144136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2542-40EB-8EDA-07035534AFCB}"/>
                </c:ext>
              </c:extLst>
            </c:dLbl>
            <c:dLbl>
              <c:idx val="2"/>
              <c:layout>
                <c:manualLayout>
                  <c:x val="-0.12187499999999998"/>
                  <c:y val="1.640624899075727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2542-40EB-8EDA-07035534AFCB}"/>
                </c:ext>
              </c:extLst>
            </c:dLbl>
            <c:dLbl>
              <c:idx val="3"/>
              <c:layout>
                <c:manualLayout>
                  <c:x val="-0.10000000000000002"/>
                  <c:y val="1.406249913493484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2542-40EB-8EDA-07035534AFCB}"/>
                </c:ext>
              </c:extLst>
            </c:dLbl>
            <c:dLbl>
              <c:idx val="4"/>
              <c:layout>
                <c:manualLayout>
                  <c:x val="-0.11093750000000006"/>
                  <c:y val="-0.1007812438003664"/>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2542-40EB-8EDA-07035534AFCB}"/>
                </c:ext>
              </c:extLst>
            </c:dLbl>
            <c:dLbl>
              <c:idx val="5"/>
              <c:layout>
                <c:manualLayout>
                  <c:x val="-4.6874999999999998E-3"/>
                  <c:y val="-8.437499480960908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2542-40EB-8EDA-07035534AFCB}"/>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Sheet1!$B$1:$G$1</c:f>
              <c:strCache>
                <c:ptCount val="6"/>
                <c:pt idx="0">
                  <c:v>Alcohol</c:v>
                </c:pt>
                <c:pt idx="1">
                  <c:v>Heroin</c:v>
                </c:pt>
                <c:pt idx="2">
                  <c:v>Other Opiates</c:v>
                </c:pt>
                <c:pt idx="3">
                  <c:v>Cocaine</c:v>
                </c:pt>
                <c:pt idx="4">
                  <c:v>Marijuana</c:v>
                </c:pt>
                <c:pt idx="5">
                  <c:v>Other Drugs</c:v>
                </c:pt>
              </c:strCache>
            </c:strRef>
          </c:cat>
          <c:val>
            <c:numRef>
              <c:f>Sheet1!$B$2:$G$2</c:f>
              <c:numCache>
                <c:formatCode>0%</c:formatCode>
                <c:ptCount val="6"/>
                <c:pt idx="0">
                  <c:v>0.37</c:v>
                </c:pt>
                <c:pt idx="1">
                  <c:v>0.45</c:v>
                </c:pt>
                <c:pt idx="2">
                  <c:v>0.05</c:v>
                </c:pt>
                <c:pt idx="3">
                  <c:v>0.03</c:v>
                </c:pt>
                <c:pt idx="4">
                  <c:v>7.0000000000000007E-2</c:v>
                </c:pt>
                <c:pt idx="5">
                  <c:v>0.02</c:v>
                </c:pt>
              </c:numCache>
            </c:numRef>
          </c:val>
          <c:extLst>
            <c:ext xmlns:c16="http://schemas.microsoft.com/office/drawing/2014/chart" uri="{C3380CC4-5D6E-409C-BE32-E72D297353CC}">
              <c16:uniqueId val="{00000000-2542-40EB-8EDA-07035534AFCB}"/>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1"/>
        <c:ser>
          <c:idx val="0"/>
          <c:order val="0"/>
          <c:tx>
            <c:strRef>
              <c:f>Sheet1!$B$1</c:f>
              <c:strCache>
                <c:ptCount val="1"/>
                <c:pt idx="0">
                  <c:v># of Programs</c:v>
                </c:pt>
              </c:strCache>
            </c:strRef>
          </c:tx>
          <c:spPr>
            <a:solidFill>
              <a:schemeClr val="bg1">
                <a:lumMod val="65000"/>
              </a:schemeClr>
            </a:solidFill>
          </c:spPr>
          <c:invertIfNegative val="0"/>
          <c:dPt>
            <c:idx val="0"/>
            <c:invertIfNegative val="0"/>
            <c:bubble3D val="0"/>
            <c:spPr>
              <a:solidFill>
                <a:schemeClr val="bg1">
                  <a:lumMod val="65000"/>
                </a:schemeClr>
              </a:solidFill>
              <a:ln>
                <a:noFill/>
              </a:ln>
              <a:effectLst/>
            </c:spPr>
            <c:extLst>
              <c:ext xmlns:c16="http://schemas.microsoft.com/office/drawing/2014/chart" uri="{C3380CC4-5D6E-409C-BE32-E72D297353CC}">
                <c16:uniqueId val="{00000001-69C9-402B-95AD-BB01203BDF94}"/>
              </c:ext>
            </c:extLst>
          </c:dPt>
          <c:dPt>
            <c:idx val="1"/>
            <c:invertIfNegative val="0"/>
            <c:bubble3D val="0"/>
            <c:spPr>
              <a:solidFill>
                <a:schemeClr val="bg1">
                  <a:lumMod val="65000"/>
                </a:schemeClr>
              </a:solidFill>
              <a:ln>
                <a:noFill/>
              </a:ln>
              <a:effectLst/>
            </c:spPr>
            <c:extLst>
              <c:ext xmlns:c16="http://schemas.microsoft.com/office/drawing/2014/chart" uri="{C3380CC4-5D6E-409C-BE32-E72D297353CC}">
                <c16:uniqueId val="{00000003-69C9-402B-95AD-BB01203BDF94}"/>
              </c:ext>
            </c:extLst>
          </c:dPt>
          <c:dPt>
            <c:idx val="2"/>
            <c:invertIfNegative val="0"/>
            <c:bubble3D val="0"/>
            <c:spPr>
              <a:solidFill>
                <a:schemeClr val="bg1">
                  <a:lumMod val="65000"/>
                </a:schemeClr>
              </a:solidFill>
              <a:ln>
                <a:noFill/>
              </a:ln>
              <a:effectLst/>
            </c:spPr>
            <c:extLst>
              <c:ext xmlns:c16="http://schemas.microsoft.com/office/drawing/2014/chart" uri="{C3380CC4-5D6E-409C-BE32-E72D297353CC}">
                <c16:uniqueId val="{00000005-69C9-402B-95AD-BB01203BDF94}"/>
              </c:ext>
            </c:extLst>
          </c:dPt>
          <c:dPt>
            <c:idx val="3"/>
            <c:invertIfNegative val="0"/>
            <c:bubble3D val="0"/>
            <c:spPr>
              <a:solidFill>
                <a:schemeClr val="bg1">
                  <a:lumMod val="65000"/>
                </a:schemeClr>
              </a:solidFill>
              <a:ln>
                <a:noFill/>
              </a:ln>
              <a:effectLst/>
            </c:spPr>
            <c:extLst>
              <c:ext xmlns:c16="http://schemas.microsoft.com/office/drawing/2014/chart" uri="{C3380CC4-5D6E-409C-BE32-E72D297353CC}">
                <c16:uniqueId val="{00000007-69C9-402B-95AD-BB01203BDF94}"/>
              </c:ext>
            </c:extLst>
          </c:dPt>
          <c:dPt>
            <c:idx val="4"/>
            <c:invertIfNegative val="0"/>
            <c:bubble3D val="0"/>
            <c:spPr>
              <a:solidFill>
                <a:schemeClr val="bg1">
                  <a:lumMod val="65000"/>
                </a:schemeClr>
              </a:solidFill>
              <a:ln>
                <a:noFill/>
              </a:ln>
              <a:effectLst/>
            </c:spPr>
            <c:extLst>
              <c:ext xmlns:c16="http://schemas.microsoft.com/office/drawing/2014/chart" uri="{C3380CC4-5D6E-409C-BE32-E72D297353CC}">
                <c16:uniqueId val="{00000009-69C9-402B-95AD-BB01203BDF94}"/>
              </c:ext>
            </c:extLst>
          </c:dPt>
          <c:dPt>
            <c:idx val="5"/>
            <c:invertIfNegative val="0"/>
            <c:bubble3D val="0"/>
            <c:spPr>
              <a:solidFill>
                <a:schemeClr val="bg1">
                  <a:lumMod val="65000"/>
                </a:schemeClr>
              </a:solidFill>
              <a:ln>
                <a:noFill/>
              </a:ln>
              <a:effectLst/>
            </c:spPr>
            <c:extLst>
              <c:ext xmlns:c16="http://schemas.microsoft.com/office/drawing/2014/chart" uri="{C3380CC4-5D6E-409C-BE32-E72D297353CC}">
                <c16:uniqueId val="{0000000B-69C9-402B-95AD-BB01203BDF94}"/>
              </c:ext>
            </c:extLst>
          </c:dPt>
          <c:dPt>
            <c:idx val="6"/>
            <c:invertIfNegative val="0"/>
            <c:bubble3D val="0"/>
            <c:spPr>
              <a:solidFill>
                <a:schemeClr val="bg1">
                  <a:lumMod val="65000"/>
                </a:schemeClr>
              </a:solidFill>
              <a:ln>
                <a:noFill/>
              </a:ln>
              <a:effectLst/>
            </c:spPr>
            <c:extLst>
              <c:ext xmlns:c16="http://schemas.microsoft.com/office/drawing/2014/chart" uri="{C3380CC4-5D6E-409C-BE32-E72D297353CC}">
                <c16:uniqueId val="{0000000D-69C9-402B-95AD-BB01203BDF94}"/>
              </c:ext>
            </c:extLst>
          </c:dPt>
          <c:dPt>
            <c:idx val="7"/>
            <c:invertIfNegative val="0"/>
            <c:bubble3D val="0"/>
            <c:spPr>
              <a:solidFill>
                <a:schemeClr val="bg1">
                  <a:lumMod val="65000"/>
                </a:schemeClr>
              </a:solidFill>
              <a:ln>
                <a:noFill/>
              </a:ln>
              <a:effectLst/>
            </c:spPr>
            <c:extLst>
              <c:ext xmlns:c16="http://schemas.microsoft.com/office/drawing/2014/chart" uri="{C3380CC4-5D6E-409C-BE32-E72D297353CC}">
                <c16:uniqueId val="{0000000F-69C9-402B-95AD-BB01203BDF94}"/>
              </c:ext>
            </c:extLst>
          </c:dPt>
          <c:dPt>
            <c:idx val="8"/>
            <c:invertIfNegative val="0"/>
            <c:bubble3D val="0"/>
            <c:spPr>
              <a:solidFill>
                <a:schemeClr val="bg1">
                  <a:lumMod val="65000"/>
                </a:schemeClr>
              </a:solidFill>
              <a:ln>
                <a:noFill/>
              </a:ln>
              <a:effectLst/>
            </c:spPr>
            <c:extLst>
              <c:ext xmlns:c16="http://schemas.microsoft.com/office/drawing/2014/chart" uri="{C3380CC4-5D6E-409C-BE32-E72D297353CC}">
                <c16:uniqueId val="{00000011-69C9-402B-95AD-BB01203BDF94}"/>
              </c:ext>
            </c:extLst>
          </c:dPt>
          <c:dPt>
            <c:idx val="9"/>
            <c:invertIfNegative val="0"/>
            <c:bubble3D val="0"/>
            <c:spPr>
              <a:solidFill>
                <a:schemeClr val="bg1">
                  <a:lumMod val="65000"/>
                </a:schemeClr>
              </a:solidFill>
              <a:ln>
                <a:noFill/>
              </a:ln>
              <a:effectLst/>
            </c:spPr>
            <c:extLst>
              <c:ext xmlns:c16="http://schemas.microsoft.com/office/drawing/2014/chart" uri="{C3380CC4-5D6E-409C-BE32-E72D297353CC}">
                <c16:uniqueId val="{00000013-69C9-402B-95AD-BB01203BDF94}"/>
              </c:ext>
            </c:extLst>
          </c:dPt>
          <c:dPt>
            <c:idx val="10"/>
            <c:invertIfNegative val="0"/>
            <c:bubble3D val="0"/>
            <c:spPr>
              <a:solidFill>
                <a:schemeClr val="bg1">
                  <a:lumMod val="65000"/>
                </a:schemeClr>
              </a:solidFill>
              <a:ln>
                <a:noFill/>
              </a:ln>
              <a:effectLst/>
            </c:spPr>
            <c:extLst>
              <c:ext xmlns:c16="http://schemas.microsoft.com/office/drawing/2014/chart" uri="{C3380CC4-5D6E-409C-BE32-E72D297353CC}">
                <c16:uniqueId val="{00000015-69C9-402B-95AD-BB01203BDF94}"/>
              </c:ext>
            </c:extLst>
          </c:dPt>
          <c:dPt>
            <c:idx val="11"/>
            <c:invertIfNegative val="0"/>
            <c:bubble3D val="0"/>
            <c:spPr>
              <a:solidFill>
                <a:schemeClr val="bg1">
                  <a:lumMod val="65000"/>
                </a:schemeClr>
              </a:solidFill>
              <a:ln>
                <a:noFill/>
              </a:ln>
              <a:effectLst/>
            </c:spPr>
            <c:extLst>
              <c:ext xmlns:c16="http://schemas.microsoft.com/office/drawing/2014/chart" uri="{C3380CC4-5D6E-409C-BE32-E72D297353CC}">
                <c16:uniqueId val="{00000017-69C9-402B-95AD-BB01203BDF94}"/>
              </c:ext>
            </c:extLst>
          </c:dPt>
          <c:dPt>
            <c:idx val="12"/>
            <c:invertIfNegative val="0"/>
            <c:bubble3D val="0"/>
            <c:spPr>
              <a:solidFill>
                <a:schemeClr val="bg1">
                  <a:lumMod val="65000"/>
                </a:schemeClr>
              </a:solidFill>
              <a:ln>
                <a:noFill/>
              </a:ln>
              <a:effectLst/>
            </c:spPr>
            <c:extLst>
              <c:ext xmlns:c16="http://schemas.microsoft.com/office/drawing/2014/chart" uri="{C3380CC4-5D6E-409C-BE32-E72D297353CC}">
                <c16:uniqueId val="{00000019-69C9-402B-95AD-BB01203BDF94}"/>
              </c:ext>
            </c:extLst>
          </c:dPt>
          <c:dPt>
            <c:idx val="13"/>
            <c:invertIfNegative val="0"/>
            <c:bubble3D val="0"/>
            <c:spPr>
              <a:solidFill>
                <a:schemeClr val="bg1">
                  <a:lumMod val="65000"/>
                </a:schemeClr>
              </a:solidFill>
              <a:ln>
                <a:noFill/>
              </a:ln>
              <a:effectLst/>
            </c:spPr>
            <c:extLst>
              <c:ext xmlns:c16="http://schemas.microsoft.com/office/drawing/2014/chart" uri="{C3380CC4-5D6E-409C-BE32-E72D297353CC}">
                <c16:uniqueId val="{0000001B-69C9-402B-95AD-BB01203BDF94}"/>
              </c:ext>
            </c:extLst>
          </c:dPt>
          <c:dPt>
            <c:idx val="14"/>
            <c:invertIfNegative val="0"/>
            <c:bubble3D val="0"/>
            <c:spPr>
              <a:solidFill>
                <a:schemeClr val="bg1">
                  <a:lumMod val="65000"/>
                </a:schemeClr>
              </a:solidFill>
              <a:ln>
                <a:noFill/>
              </a:ln>
              <a:effectLst/>
            </c:spPr>
            <c:extLst>
              <c:ext xmlns:c16="http://schemas.microsoft.com/office/drawing/2014/chart" uri="{C3380CC4-5D6E-409C-BE32-E72D297353CC}">
                <c16:uniqueId val="{0000001D-69C9-402B-95AD-BB01203BDF94}"/>
              </c:ext>
            </c:extLst>
          </c:dPt>
          <c:dPt>
            <c:idx val="15"/>
            <c:invertIfNegative val="0"/>
            <c:bubble3D val="0"/>
            <c:spPr>
              <a:solidFill>
                <a:schemeClr val="bg1">
                  <a:lumMod val="65000"/>
                </a:schemeClr>
              </a:solidFill>
              <a:ln>
                <a:noFill/>
              </a:ln>
              <a:effectLst/>
            </c:spPr>
            <c:extLst>
              <c:ext xmlns:c16="http://schemas.microsoft.com/office/drawing/2014/chart" uri="{C3380CC4-5D6E-409C-BE32-E72D297353CC}">
                <c16:uniqueId val="{0000001F-69C9-402B-95AD-BB01203BDF94}"/>
              </c:ext>
            </c:extLst>
          </c:dPt>
          <c:dPt>
            <c:idx val="16"/>
            <c:invertIfNegative val="0"/>
            <c:bubble3D val="0"/>
            <c:spPr>
              <a:solidFill>
                <a:schemeClr val="bg1">
                  <a:lumMod val="65000"/>
                </a:schemeClr>
              </a:solidFill>
              <a:ln>
                <a:noFill/>
              </a:ln>
              <a:effectLst/>
            </c:spPr>
            <c:extLst>
              <c:ext xmlns:c16="http://schemas.microsoft.com/office/drawing/2014/chart" uri="{C3380CC4-5D6E-409C-BE32-E72D297353CC}">
                <c16:uniqueId val="{00000021-69C9-402B-95AD-BB01203BDF94}"/>
              </c:ext>
            </c:extLst>
          </c:dPt>
          <c:dPt>
            <c:idx val="17"/>
            <c:invertIfNegative val="0"/>
            <c:bubble3D val="0"/>
            <c:spPr>
              <a:solidFill>
                <a:schemeClr val="bg1">
                  <a:lumMod val="65000"/>
                </a:schemeClr>
              </a:solidFill>
              <a:ln>
                <a:noFill/>
              </a:ln>
              <a:effectLst/>
            </c:spPr>
            <c:extLst>
              <c:ext xmlns:c16="http://schemas.microsoft.com/office/drawing/2014/chart" uri="{C3380CC4-5D6E-409C-BE32-E72D297353CC}">
                <c16:uniqueId val="{00000023-69C9-402B-95AD-BB01203BDF94}"/>
              </c:ext>
            </c:extLst>
          </c:dPt>
          <c:dPt>
            <c:idx val="18"/>
            <c:invertIfNegative val="0"/>
            <c:bubble3D val="0"/>
            <c:spPr>
              <a:solidFill>
                <a:schemeClr val="bg1">
                  <a:lumMod val="65000"/>
                </a:schemeClr>
              </a:solidFill>
              <a:ln>
                <a:noFill/>
              </a:ln>
              <a:effectLst/>
            </c:spPr>
            <c:extLst>
              <c:ext xmlns:c16="http://schemas.microsoft.com/office/drawing/2014/chart" uri="{C3380CC4-5D6E-409C-BE32-E72D297353CC}">
                <c16:uniqueId val="{00000025-69C9-402B-95AD-BB01203BDF94}"/>
              </c:ext>
            </c:extLst>
          </c:dPt>
          <c:dPt>
            <c:idx val="19"/>
            <c:invertIfNegative val="0"/>
            <c:bubble3D val="0"/>
            <c:spPr>
              <a:solidFill>
                <a:schemeClr val="bg1">
                  <a:lumMod val="65000"/>
                </a:schemeClr>
              </a:solidFill>
              <a:ln>
                <a:noFill/>
              </a:ln>
              <a:effectLst/>
            </c:spPr>
            <c:extLst>
              <c:ext xmlns:c16="http://schemas.microsoft.com/office/drawing/2014/chart" uri="{C3380CC4-5D6E-409C-BE32-E72D297353CC}">
                <c16:uniqueId val="{00000027-69C9-402B-95AD-BB01203BDF94}"/>
              </c:ext>
            </c:extLst>
          </c:dPt>
          <c:dPt>
            <c:idx val="20"/>
            <c:invertIfNegative val="0"/>
            <c:bubble3D val="0"/>
            <c:spPr>
              <a:solidFill>
                <a:schemeClr val="bg1">
                  <a:lumMod val="65000"/>
                </a:schemeClr>
              </a:solidFill>
              <a:ln>
                <a:noFill/>
              </a:ln>
              <a:effectLst/>
            </c:spPr>
            <c:extLst>
              <c:ext xmlns:c16="http://schemas.microsoft.com/office/drawing/2014/chart" uri="{C3380CC4-5D6E-409C-BE32-E72D297353CC}">
                <c16:uniqueId val="{00000029-69C9-402B-95AD-BB01203BDF94}"/>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Acute Care Family Support</c:v>
                </c:pt>
                <c:pt idx="1">
                  <c:v>County Mental Health Board</c:v>
                </c:pt>
                <c:pt idx="2">
                  <c:v>Emergency Services</c:v>
                </c:pt>
                <c:pt idx="3">
                  <c:v>Homeless Services (PATH)</c:v>
                </c:pt>
                <c:pt idx="4">
                  <c:v>Integrated Case Management Services</c:v>
                </c:pt>
                <c:pt idx="5">
                  <c:v>Intensive Family Support</c:v>
                </c:pt>
                <c:pt idx="6">
                  <c:v>Intensive Outpatient Tx and Support Services</c:v>
                </c:pt>
                <c:pt idx="7">
                  <c:v>Involuntary Outpatient Commitment</c:v>
                </c:pt>
                <c:pt idx="8">
                  <c:v>Justice Involved Services</c:v>
                </c:pt>
                <c:pt idx="9">
                  <c:v>Outpatient</c:v>
                </c:pt>
                <c:pt idx="10">
                  <c:v>Partial Care</c:v>
                </c:pt>
                <c:pt idx="11">
                  <c:v>Program of Assertive Community Treatment (PACT)</c:v>
                </c:pt>
                <c:pt idx="12">
                  <c:v>Residential Intensive Support Team (RIST)</c:v>
                </c:pt>
                <c:pt idx="13">
                  <c:v>Residential Services</c:v>
                </c:pt>
                <c:pt idx="14">
                  <c:v>Self-Help Center</c:v>
                </c:pt>
                <c:pt idx="15">
                  <c:v>Short Term Care Facility</c:v>
                </c:pt>
                <c:pt idx="16">
                  <c:v>Supported Education</c:v>
                </c:pt>
                <c:pt idx="17">
                  <c:v>Supported Employment</c:v>
                </c:pt>
                <c:pt idx="18">
                  <c:v>Community Support Services</c:v>
                </c:pt>
                <c:pt idx="19">
                  <c:v>Systems Advocacy</c:v>
                </c:pt>
                <c:pt idx="20">
                  <c:v>Primary Screening Services</c:v>
                </c:pt>
              </c:strCache>
            </c:strRef>
          </c:cat>
          <c:val>
            <c:numRef>
              <c:f>Sheet1!$B$2:$B$22</c:f>
              <c:numCache>
                <c:formatCode>General</c:formatCode>
                <c:ptCount val="21"/>
                <c:pt idx="0">
                  <c:v>0</c:v>
                </c:pt>
                <c:pt idx="1">
                  <c:v>1</c:v>
                </c:pt>
                <c:pt idx="2">
                  <c:v>2</c:v>
                </c:pt>
                <c:pt idx="3">
                  <c:v>1</c:v>
                </c:pt>
                <c:pt idx="4">
                  <c:v>1</c:v>
                </c:pt>
                <c:pt idx="5">
                  <c:v>1</c:v>
                </c:pt>
                <c:pt idx="6">
                  <c:v>0</c:v>
                </c:pt>
                <c:pt idx="7">
                  <c:v>1</c:v>
                </c:pt>
                <c:pt idx="8">
                  <c:v>0</c:v>
                </c:pt>
                <c:pt idx="9">
                  <c:v>2</c:v>
                </c:pt>
                <c:pt idx="10">
                  <c:v>0</c:v>
                </c:pt>
                <c:pt idx="11">
                  <c:v>1</c:v>
                </c:pt>
                <c:pt idx="12">
                  <c:v>0</c:v>
                </c:pt>
                <c:pt idx="13">
                  <c:v>1</c:v>
                </c:pt>
                <c:pt idx="14">
                  <c:v>1</c:v>
                </c:pt>
                <c:pt idx="15">
                  <c:v>1</c:v>
                </c:pt>
                <c:pt idx="16">
                  <c:v>0</c:v>
                </c:pt>
                <c:pt idx="17">
                  <c:v>2</c:v>
                </c:pt>
                <c:pt idx="18">
                  <c:v>3</c:v>
                </c:pt>
                <c:pt idx="19">
                  <c:v>2</c:v>
                </c:pt>
                <c:pt idx="20">
                  <c:v>1</c:v>
                </c:pt>
              </c:numCache>
            </c:numRef>
          </c:val>
          <c:extLst>
            <c:ext xmlns:c16="http://schemas.microsoft.com/office/drawing/2014/chart" uri="{C3380CC4-5D6E-409C-BE32-E72D297353CC}">
              <c16:uniqueId val="{00000000-DB58-4427-98AE-BF994D851C05}"/>
            </c:ext>
          </c:extLst>
        </c:ser>
        <c:dLbls>
          <c:showLegendKey val="0"/>
          <c:showVal val="0"/>
          <c:showCatName val="0"/>
          <c:showSerName val="0"/>
          <c:showPercent val="0"/>
          <c:showBubbleSize val="0"/>
        </c:dLbls>
        <c:gapWidth val="182"/>
        <c:axId val="380656712"/>
        <c:axId val="380657104"/>
      </c:barChart>
      <c:catAx>
        <c:axId val="38065671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7104"/>
        <c:crosses val="autoZero"/>
        <c:auto val="1"/>
        <c:lblAlgn val="ctr"/>
        <c:lblOffset val="100"/>
        <c:noMultiLvlLbl val="0"/>
      </c:catAx>
      <c:valAx>
        <c:axId val="380657104"/>
        <c:scaling>
          <c:orientation val="minMax"/>
        </c:scaling>
        <c:delete val="1"/>
        <c:axPos val="b"/>
        <c:numFmt formatCode="General" sourceLinked="1"/>
        <c:majorTickMark val="none"/>
        <c:minorTickMark val="none"/>
        <c:tickLblPos val="nextTo"/>
        <c:crossAx val="380656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Bergen</c:v>
                </c:pt>
                <c:pt idx="2">
                  <c:v>Somerset</c:v>
                </c:pt>
                <c:pt idx="3">
                  <c:v>Passaic</c:v>
                </c:pt>
                <c:pt idx="4">
                  <c:v>Morris</c:v>
                </c:pt>
                <c:pt idx="5">
                  <c:v>Atlantic</c:v>
                </c:pt>
                <c:pt idx="6">
                  <c:v>Essex</c:v>
                </c:pt>
                <c:pt idx="7">
                  <c:v>Middlesex</c:v>
                </c:pt>
                <c:pt idx="8">
                  <c:v>Hudson</c:v>
                </c:pt>
                <c:pt idx="9">
                  <c:v>Monmouth</c:v>
                </c:pt>
                <c:pt idx="10">
                  <c:v>Salem</c:v>
                </c:pt>
                <c:pt idx="11">
                  <c:v>Union</c:v>
                </c:pt>
                <c:pt idx="12">
                  <c:v>Ocean</c:v>
                </c:pt>
                <c:pt idx="13">
                  <c:v>Mercer</c:v>
                </c:pt>
                <c:pt idx="14">
                  <c:v>Gloucester</c:v>
                </c:pt>
                <c:pt idx="15">
                  <c:v>Cumberland</c:v>
                </c:pt>
                <c:pt idx="16">
                  <c:v>Sussex</c:v>
                </c:pt>
                <c:pt idx="17">
                  <c:v>Camden</c:v>
                </c:pt>
                <c:pt idx="18">
                  <c:v>Burlington</c:v>
                </c:pt>
                <c:pt idx="19">
                  <c:v>Warren</c:v>
                </c:pt>
                <c:pt idx="20">
                  <c:v>Cape May</c:v>
                </c:pt>
              </c:strCache>
            </c:strRef>
          </c:cat>
          <c:val>
            <c:numRef>
              <c:f>Sheet1!$B$2:$B$22</c:f>
              <c:numCache>
                <c:formatCode>0.0%</c:formatCode>
                <c:ptCount val="21"/>
                <c:pt idx="0">
                  <c:v>0.03</c:v>
                </c:pt>
                <c:pt idx="1">
                  <c:v>7.0999999999999994E-2</c:v>
                </c:pt>
                <c:pt idx="2">
                  <c:v>7.0999999999999994E-2</c:v>
                </c:pt>
                <c:pt idx="3">
                  <c:v>7.3999999999999996E-2</c:v>
                </c:pt>
                <c:pt idx="4">
                  <c:v>7.4999999999999997E-2</c:v>
                </c:pt>
                <c:pt idx="5">
                  <c:v>0.113</c:v>
                </c:pt>
                <c:pt idx="6">
                  <c:v>0.11600000000000001</c:v>
                </c:pt>
                <c:pt idx="7">
                  <c:v>0.11600000000000001</c:v>
                </c:pt>
                <c:pt idx="8">
                  <c:v>0.121</c:v>
                </c:pt>
                <c:pt idx="9">
                  <c:v>0.128</c:v>
                </c:pt>
                <c:pt idx="10">
                  <c:v>0.13</c:v>
                </c:pt>
                <c:pt idx="11">
                  <c:v>0.13200000000000001</c:v>
                </c:pt>
                <c:pt idx="12">
                  <c:v>0.13900000000000001</c:v>
                </c:pt>
                <c:pt idx="13">
                  <c:v>0.14000000000000001</c:v>
                </c:pt>
                <c:pt idx="14">
                  <c:v>0.14799999999999999</c:v>
                </c:pt>
                <c:pt idx="15">
                  <c:v>0.16200000000000001</c:v>
                </c:pt>
                <c:pt idx="17">
                  <c:v>0.17399999999999999</c:v>
                </c:pt>
                <c:pt idx="18">
                  <c:v>0.184</c:v>
                </c:pt>
                <c:pt idx="19">
                  <c:v>0.22</c:v>
                </c:pt>
                <c:pt idx="20">
                  <c:v>0.25</c:v>
                </c:pt>
              </c:numCache>
            </c:numRef>
          </c:val>
          <c:extLst>
            <c:ext xmlns:c16="http://schemas.microsoft.com/office/drawing/2014/chart" uri="{C3380CC4-5D6E-409C-BE32-E72D297353CC}">
              <c16:uniqueId val="{00000000-04BA-46A4-86D3-05D635EF69B4}"/>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Bergen</c:v>
                </c:pt>
                <c:pt idx="2">
                  <c:v>Somerset</c:v>
                </c:pt>
                <c:pt idx="3">
                  <c:v>Passaic</c:v>
                </c:pt>
                <c:pt idx="4">
                  <c:v>Morris</c:v>
                </c:pt>
                <c:pt idx="5">
                  <c:v>Atlantic</c:v>
                </c:pt>
                <c:pt idx="6">
                  <c:v>Essex</c:v>
                </c:pt>
                <c:pt idx="7">
                  <c:v>Middlesex</c:v>
                </c:pt>
                <c:pt idx="8">
                  <c:v>Hudson</c:v>
                </c:pt>
                <c:pt idx="9">
                  <c:v>Monmouth</c:v>
                </c:pt>
                <c:pt idx="10">
                  <c:v>Salem</c:v>
                </c:pt>
                <c:pt idx="11">
                  <c:v>Union</c:v>
                </c:pt>
                <c:pt idx="12">
                  <c:v>Ocean</c:v>
                </c:pt>
                <c:pt idx="13">
                  <c:v>Mercer</c:v>
                </c:pt>
                <c:pt idx="14">
                  <c:v>Gloucester</c:v>
                </c:pt>
                <c:pt idx="15">
                  <c:v>Cumberland</c:v>
                </c:pt>
                <c:pt idx="16">
                  <c:v>Sussex</c:v>
                </c:pt>
                <c:pt idx="17">
                  <c:v>Camden</c:v>
                </c:pt>
                <c:pt idx="18">
                  <c:v>Burlington</c:v>
                </c:pt>
                <c:pt idx="19">
                  <c:v>Warren</c:v>
                </c:pt>
                <c:pt idx="20">
                  <c:v>Cape May</c:v>
                </c:pt>
              </c:strCache>
            </c:strRef>
          </c:cat>
          <c:val>
            <c:numRef>
              <c:f>Sheet1!$C$2:$C$22</c:f>
              <c:numCache>
                <c:formatCode>General</c:formatCode>
                <c:ptCount val="21"/>
                <c:pt idx="16">
                  <c:v>0.17199999999999999</c:v>
                </c:pt>
              </c:numCache>
            </c:numRef>
          </c:val>
          <c:extLst>
            <c:ext xmlns:c16="http://schemas.microsoft.com/office/drawing/2014/chart" uri="{C3380CC4-5D6E-409C-BE32-E72D297353CC}">
              <c16:uniqueId val="{00000001-04BA-46A4-86D3-05D635EF69B4}"/>
            </c:ext>
          </c:extLst>
        </c:ser>
        <c:ser>
          <c:idx val="2"/>
          <c:order val="2"/>
          <c:tx>
            <c:strRef>
              <c:f>Sheet1!$D$1</c:f>
              <c:strCache>
                <c:ptCount val="1"/>
                <c:pt idx="0">
                  <c:v>NJ Overall 11.5%</c:v>
                </c:pt>
              </c:strCache>
            </c:strRef>
          </c:tx>
          <c:spPr>
            <a:solidFill>
              <a:schemeClr val="bg1"/>
            </a:solidFill>
            <a:ln>
              <a:noFill/>
            </a:ln>
            <a:effectLst/>
          </c:spPr>
          <c:invertIfNegative val="0"/>
          <c:trendline>
            <c:spPr>
              <a:ln w="19050" cap="rnd">
                <a:solidFill>
                  <a:schemeClr val="bg1">
                    <a:lumMod val="50000"/>
                  </a:schemeClr>
                </a:solidFill>
                <a:prstDash val="sysDot"/>
              </a:ln>
              <a:effectLst/>
            </c:spPr>
            <c:trendlineType val="linear"/>
            <c:dispRSqr val="0"/>
            <c:dispEq val="0"/>
          </c:trendline>
          <c:cat>
            <c:strRef>
              <c:f>Sheet1!$A$2:$A$22</c:f>
              <c:strCache>
                <c:ptCount val="21"/>
                <c:pt idx="0">
                  <c:v>Hunterdon</c:v>
                </c:pt>
                <c:pt idx="1">
                  <c:v>Bergen</c:v>
                </c:pt>
                <c:pt idx="2">
                  <c:v>Somerset</c:v>
                </c:pt>
                <c:pt idx="3">
                  <c:v>Passaic</c:v>
                </c:pt>
                <c:pt idx="4">
                  <c:v>Morris</c:v>
                </c:pt>
                <c:pt idx="5">
                  <c:v>Atlantic</c:v>
                </c:pt>
                <c:pt idx="6">
                  <c:v>Essex</c:v>
                </c:pt>
                <c:pt idx="7">
                  <c:v>Middlesex</c:v>
                </c:pt>
                <c:pt idx="8">
                  <c:v>Hudson</c:v>
                </c:pt>
                <c:pt idx="9">
                  <c:v>Monmouth</c:v>
                </c:pt>
                <c:pt idx="10">
                  <c:v>Salem</c:v>
                </c:pt>
                <c:pt idx="11">
                  <c:v>Union</c:v>
                </c:pt>
                <c:pt idx="12">
                  <c:v>Ocean</c:v>
                </c:pt>
                <c:pt idx="13">
                  <c:v>Mercer</c:v>
                </c:pt>
                <c:pt idx="14">
                  <c:v>Gloucester</c:v>
                </c:pt>
                <c:pt idx="15">
                  <c:v>Cumberland</c:v>
                </c:pt>
                <c:pt idx="16">
                  <c:v>Sussex</c:v>
                </c:pt>
                <c:pt idx="17">
                  <c:v>Camden</c:v>
                </c:pt>
                <c:pt idx="18">
                  <c:v>Burlington</c:v>
                </c:pt>
                <c:pt idx="19">
                  <c:v>Warren</c:v>
                </c:pt>
                <c:pt idx="20">
                  <c:v>Cape May</c:v>
                </c:pt>
              </c:strCache>
            </c:strRef>
          </c:cat>
          <c:val>
            <c:numRef>
              <c:f>Sheet1!$D$2:$D$22</c:f>
              <c:numCache>
                <c:formatCode>0.0%</c:formatCode>
                <c:ptCount val="21"/>
                <c:pt idx="0">
                  <c:v>0.115</c:v>
                </c:pt>
                <c:pt idx="1">
                  <c:v>0.115</c:v>
                </c:pt>
                <c:pt idx="2">
                  <c:v>0.115</c:v>
                </c:pt>
                <c:pt idx="3">
                  <c:v>0.115</c:v>
                </c:pt>
                <c:pt idx="4">
                  <c:v>0.115</c:v>
                </c:pt>
                <c:pt idx="5">
                  <c:v>0.115</c:v>
                </c:pt>
                <c:pt idx="6">
                  <c:v>0.115</c:v>
                </c:pt>
                <c:pt idx="7">
                  <c:v>0.115</c:v>
                </c:pt>
                <c:pt idx="8">
                  <c:v>0.115</c:v>
                </c:pt>
                <c:pt idx="9">
                  <c:v>0.115</c:v>
                </c:pt>
                <c:pt idx="10">
                  <c:v>0.115</c:v>
                </c:pt>
                <c:pt idx="11">
                  <c:v>0.115</c:v>
                </c:pt>
                <c:pt idx="12">
                  <c:v>0.115</c:v>
                </c:pt>
                <c:pt idx="13">
                  <c:v>0.115</c:v>
                </c:pt>
                <c:pt idx="14">
                  <c:v>0.115</c:v>
                </c:pt>
                <c:pt idx="15">
                  <c:v>0.115</c:v>
                </c:pt>
                <c:pt idx="16">
                  <c:v>0.115</c:v>
                </c:pt>
                <c:pt idx="17">
                  <c:v>0.115</c:v>
                </c:pt>
                <c:pt idx="18">
                  <c:v>0.115</c:v>
                </c:pt>
                <c:pt idx="19">
                  <c:v>0.115</c:v>
                </c:pt>
                <c:pt idx="20">
                  <c:v>0.115</c:v>
                </c:pt>
              </c:numCache>
            </c:numRef>
          </c:val>
          <c:extLst>
            <c:ext xmlns:c16="http://schemas.microsoft.com/office/drawing/2014/chart" uri="{C3380CC4-5D6E-409C-BE32-E72D297353CC}">
              <c16:uniqueId val="{00000003-04BA-46A4-86D3-05D635EF69B4}"/>
            </c:ext>
          </c:extLst>
        </c:ser>
        <c:dLbls>
          <c:showLegendKey val="0"/>
          <c:showVal val="0"/>
          <c:showCatName val="0"/>
          <c:showSerName val="0"/>
          <c:showPercent val="0"/>
          <c:showBubbleSize val="0"/>
        </c:dLbls>
        <c:gapWidth val="182"/>
        <c:axId val="382046816"/>
        <c:axId val="382047208"/>
      </c:barChart>
      <c:catAx>
        <c:axId val="38204681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7208"/>
        <c:crosses val="autoZero"/>
        <c:auto val="1"/>
        <c:lblAlgn val="ctr"/>
        <c:lblOffset val="100"/>
        <c:noMultiLvlLbl val="0"/>
      </c:catAx>
      <c:valAx>
        <c:axId val="382047208"/>
        <c:scaling>
          <c:orientation val="minMax"/>
        </c:scaling>
        <c:delete val="1"/>
        <c:axPos val="b"/>
        <c:numFmt formatCode="0.0%" sourceLinked="1"/>
        <c:majorTickMark val="none"/>
        <c:minorTickMark val="none"/>
        <c:tickLblPos val="nextTo"/>
        <c:crossAx val="382046816"/>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34740423815935889"/>
          <c:y val="0.90997193159519263"/>
          <c:w val="0.2399515323371392"/>
          <c:h val="3.341980240993467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8213826995029878E-2"/>
          <c:y val="6.000000858983659E-2"/>
          <c:w val="0.83667987524286735"/>
          <c:h val="0.8188815775063103"/>
        </c:manualLayout>
      </c:layout>
      <c:lineChart>
        <c:grouping val="standard"/>
        <c:varyColors val="0"/>
        <c:ser>
          <c:idx val="0"/>
          <c:order val="0"/>
          <c:tx>
            <c:strRef>
              <c:f>Sheet1!$B$1</c:f>
              <c:strCache>
                <c:ptCount val="1"/>
                <c:pt idx="0">
                  <c:v>Percent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2014</c:v>
                </c:pt>
                <c:pt idx="1">
                  <c:v>2015</c:v>
                </c:pt>
                <c:pt idx="2">
                  <c:v>2016</c:v>
                </c:pt>
                <c:pt idx="3">
                  <c:v>2017</c:v>
                </c:pt>
                <c:pt idx="4">
                  <c:v>2018</c:v>
                </c:pt>
              </c:numCache>
            </c:numRef>
          </c:cat>
          <c:val>
            <c:numRef>
              <c:f>Sheet1!$B$2:$B$6</c:f>
              <c:numCache>
                <c:formatCode>0.0%</c:formatCode>
                <c:ptCount val="5"/>
                <c:pt idx="0">
                  <c:v>0.09</c:v>
                </c:pt>
                <c:pt idx="1">
                  <c:v>0.06</c:v>
                </c:pt>
                <c:pt idx="2">
                  <c:v>0.13</c:v>
                </c:pt>
                <c:pt idx="3">
                  <c:v>0.124</c:v>
                </c:pt>
                <c:pt idx="4">
                  <c:v>0.17199999999999999</c:v>
                </c:pt>
              </c:numCache>
            </c:numRef>
          </c:val>
          <c:smooth val="0"/>
          <c:extLst>
            <c:ext xmlns:c16="http://schemas.microsoft.com/office/drawing/2014/chart" uri="{C3380CC4-5D6E-409C-BE32-E72D297353CC}">
              <c16:uniqueId val="{00000000-2551-4554-B4A9-75BF515071EB}"/>
            </c:ext>
          </c:extLst>
        </c:ser>
        <c:dLbls>
          <c:showLegendKey val="0"/>
          <c:showVal val="0"/>
          <c:showCatName val="0"/>
          <c:showSerName val="0"/>
          <c:showPercent val="0"/>
          <c:showBubbleSize val="0"/>
        </c:dLbls>
        <c:marker val="1"/>
        <c:smooth val="0"/>
        <c:axId val="382047992"/>
        <c:axId val="382048384"/>
      </c:lineChart>
      <c:catAx>
        <c:axId val="382047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8384"/>
        <c:crosses val="autoZero"/>
        <c:auto val="1"/>
        <c:lblAlgn val="ctr"/>
        <c:lblOffset val="100"/>
        <c:noMultiLvlLbl val="0"/>
      </c:catAx>
      <c:valAx>
        <c:axId val="382048384"/>
        <c:scaling>
          <c:orientation val="minMax"/>
          <c:max val="0.30000000000000004"/>
        </c:scaling>
        <c:delete val="1"/>
        <c:axPos val="l"/>
        <c:numFmt formatCode="0.0%" sourceLinked="1"/>
        <c:majorTickMark val="none"/>
        <c:minorTickMark val="none"/>
        <c:tickLblPos val="nextTo"/>
        <c:crossAx val="38204799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9013124661000574"/>
          <c:y val="4.6075091515290038E-2"/>
          <c:w val="0.78215227679579491"/>
          <c:h val="0.88737199851817994"/>
        </c:manualLayout>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White, non-Hispanic</c:v>
                </c:pt>
                <c:pt idx="1">
                  <c:v>Black/African American, non-Hispanic</c:v>
                </c:pt>
                <c:pt idx="2">
                  <c:v>Hispanic/Latino</c:v>
                </c:pt>
                <c:pt idx="3">
                  <c:v>Asian, non-Hispanic</c:v>
                </c:pt>
                <c:pt idx="4">
                  <c:v>Other, non-Hispanic</c:v>
                </c:pt>
              </c:strCache>
            </c:strRef>
          </c:cat>
          <c:val>
            <c:numRef>
              <c:f>Sheet1!$B$2:$B$6</c:f>
              <c:numCache>
                <c:formatCode>General</c:formatCode>
                <c:ptCount val="5"/>
                <c:pt idx="0" formatCode="0.00%">
                  <c:v>0.16200000000000001</c:v>
                </c:pt>
              </c:numCache>
            </c:numRef>
          </c:val>
          <c:extLst>
            <c:ext xmlns:c16="http://schemas.microsoft.com/office/drawing/2014/chart" uri="{C3380CC4-5D6E-409C-BE32-E72D297353CC}">
              <c16:uniqueId val="{00000000-5BC7-46A8-A5A7-0ADB9F3F5A6E}"/>
            </c:ext>
          </c:extLst>
        </c:ser>
        <c:dLbls>
          <c:showLegendKey val="0"/>
          <c:showVal val="0"/>
          <c:showCatName val="0"/>
          <c:showSerName val="0"/>
          <c:showPercent val="0"/>
          <c:showBubbleSize val="0"/>
        </c:dLbls>
        <c:gapWidth val="182"/>
        <c:axId val="382049168"/>
        <c:axId val="382049560"/>
      </c:barChart>
      <c:catAx>
        <c:axId val="38204916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9560"/>
        <c:crosses val="autoZero"/>
        <c:auto val="1"/>
        <c:lblAlgn val="ctr"/>
        <c:lblOffset val="100"/>
        <c:noMultiLvlLbl val="0"/>
      </c:catAx>
      <c:valAx>
        <c:axId val="382049560"/>
        <c:scaling>
          <c:orientation val="minMax"/>
          <c:max val="0.30000000000000004"/>
        </c:scaling>
        <c:delete val="1"/>
        <c:axPos val="t"/>
        <c:numFmt formatCode="0.00%" sourceLinked="1"/>
        <c:majorTickMark val="none"/>
        <c:minorTickMark val="none"/>
        <c:tickLblPos val="nextTo"/>
        <c:crossAx val="38204916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Men</c:v>
                </c:pt>
                <c:pt idx="1">
                  <c:v>Women</c:v>
                </c:pt>
              </c:strCache>
            </c:strRef>
          </c:cat>
          <c:val>
            <c:numRef>
              <c:f>Sheet1!$B$2:$B$3</c:f>
              <c:numCache>
                <c:formatCode>0.0%</c:formatCode>
                <c:ptCount val="2"/>
                <c:pt idx="0">
                  <c:v>0.151</c:v>
                </c:pt>
                <c:pt idx="1">
                  <c:v>0.14699999999999999</c:v>
                </c:pt>
              </c:numCache>
            </c:numRef>
          </c:val>
          <c:extLst>
            <c:ext xmlns:c16="http://schemas.microsoft.com/office/drawing/2014/chart" uri="{C3380CC4-5D6E-409C-BE32-E72D297353CC}">
              <c16:uniqueId val="{00000000-22CC-4E1F-891A-AB117FB994A7}"/>
            </c:ext>
          </c:extLst>
        </c:ser>
        <c:dLbls>
          <c:showLegendKey val="0"/>
          <c:showVal val="0"/>
          <c:showCatName val="0"/>
          <c:showSerName val="0"/>
          <c:showPercent val="0"/>
          <c:showBubbleSize val="0"/>
        </c:dLbls>
        <c:gapWidth val="182"/>
        <c:axId val="382050344"/>
        <c:axId val="382050736"/>
      </c:barChart>
      <c:catAx>
        <c:axId val="3820503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50736"/>
        <c:crosses val="autoZero"/>
        <c:auto val="1"/>
        <c:lblAlgn val="ctr"/>
        <c:lblOffset val="100"/>
        <c:noMultiLvlLbl val="0"/>
      </c:catAx>
      <c:valAx>
        <c:axId val="382050736"/>
        <c:scaling>
          <c:orientation val="minMax"/>
          <c:max val="0.30000000000000004"/>
          <c:min val="0"/>
        </c:scaling>
        <c:delete val="1"/>
        <c:axPos val="b"/>
        <c:numFmt formatCode="0.0%" sourceLinked="1"/>
        <c:majorTickMark val="none"/>
        <c:minorTickMark val="none"/>
        <c:tickLblPos val="nextTo"/>
        <c:crossAx val="3820503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Passaic</c:v>
                </c:pt>
                <c:pt idx="1">
                  <c:v>Morris</c:v>
                </c:pt>
                <c:pt idx="2">
                  <c:v>Middlesex</c:v>
                </c:pt>
                <c:pt idx="3">
                  <c:v>Hudson</c:v>
                </c:pt>
                <c:pt idx="4">
                  <c:v>Ocean</c:v>
                </c:pt>
                <c:pt idx="5">
                  <c:v>Monmouth</c:v>
                </c:pt>
                <c:pt idx="6">
                  <c:v>Atlantic</c:v>
                </c:pt>
                <c:pt idx="7">
                  <c:v>Mercer</c:v>
                </c:pt>
                <c:pt idx="8">
                  <c:v>Salem</c:v>
                </c:pt>
                <c:pt idx="9">
                  <c:v>Gloucester</c:v>
                </c:pt>
                <c:pt idx="10">
                  <c:v>Bergen</c:v>
                </c:pt>
                <c:pt idx="11">
                  <c:v>Essex</c:v>
                </c:pt>
                <c:pt idx="12">
                  <c:v>Union</c:v>
                </c:pt>
                <c:pt idx="13">
                  <c:v>Sussex</c:v>
                </c:pt>
                <c:pt idx="14">
                  <c:v>Warren</c:v>
                </c:pt>
                <c:pt idx="15">
                  <c:v>Somerset</c:v>
                </c:pt>
                <c:pt idx="16">
                  <c:v>Cumberland</c:v>
                </c:pt>
                <c:pt idx="17">
                  <c:v>Burlington</c:v>
                </c:pt>
                <c:pt idx="18">
                  <c:v>Camden</c:v>
                </c:pt>
                <c:pt idx="19">
                  <c:v>Hunterdon</c:v>
                </c:pt>
                <c:pt idx="20">
                  <c:v>Cape May</c:v>
                </c:pt>
              </c:strCache>
            </c:strRef>
          </c:cat>
          <c:val>
            <c:numRef>
              <c:f>Sheet1!$B$2:$B$22</c:f>
              <c:numCache>
                <c:formatCode>0.0%</c:formatCode>
                <c:ptCount val="21"/>
                <c:pt idx="0">
                  <c:v>6.9000000000000006E-2</c:v>
                </c:pt>
                <c:pt idx="1">
                  <c:v>7.0999999999999994E-2</c:v>
                </c:pt>
                <c:pt idx="2">
                  <c:v>7.5999999999999998E-2</c:v>
                </c:pt>
                <c:pt idx="3">
                  <c:v>8.6999999999999994E-2</c:v>
                </c:pt>
                <c:pt idx="4">
                  <c:v>8.6999999999999994E-2</c:v>
                </c:pt>
                <c:pt idx="5">
                  <c:v>9.4E-2</c:v>
                </c:pt>
                <c:pt idx="6">
                  <c:v>0.106</c:v>
                </c:pt>
                <c:pt idx="7">
                  <c:v>0.123</c:v>
                </c:pt>
                <c:pt idx="8">
                  <c:v>0.124</c:v>
                </c:pt>
                <c:pt idx="9">
                  <c:v>0.125</c:v>
                </c:pt>
                <c:pt idx="10">
                  <c:v>0.13100000000000001</c:v>
                </c:pt>
                <c:pt idx="11">
                  <c:v>0.14299999999999999</c:v>
                </c:pt>
                <c:pt idx="12">
                  <c:v>0.14699999999999999</c:v>
                </c:pt>
                <c:pt idx="14">
                  <c:v>0.16500000000000001</c:v>
                </c:pt>
                <c:pt idx="15">
                  <c:v>0.186</c:v>
                </c:pt>
                <c:pt idx="16">
                  <c:v>0.20200000000000001</c:v>
                </c:pt>
                <c:pt idx="17">
                  <c:v>0.22</c:v>
                </c:pt>
                <c:pt idx="18">
                  <c:v>0.23699999999999999</c:v>
                </c:pt>
                <c:pt idx="19">
                  <c:v>0.25800000000000001</c:v>
                </c:pt>
                <c:pt idx="20">
                  <c:v>0.313</c:v>
                </c:pt>
              </c:numCache>
            </c:numRef>
          </c:val>
          <c:extLst>
            <c:ext xmlns:c16="http://schemas.microsoft.com/office/drawing/2014/chart" uri="{C3380CC4-5D6E-409C-BE32-E72D297353CC}">
              <c16:uniqueId val="{00000000-CD7C-4B71-B01A-BFE42ACAFB42}"/>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Passaic</c:v>
                </c:pt>
                <c:pt idx="1">
                  <c:v>Morris</c:v>
                </c:pt>
                <c:pt idx="2">
                  <c:v>Middlesex</c:v>
                </c:pt>
                <c:pt idx="3">
                  <c:v>Hudson</c:v>
                </c:pt>
                <c:pt idx="4">
                  <c:v>Ocean</c:v>
                </c:pt>
                <c:pt idx="5">
                  <c:v>Monmouth</c:v>
                </c:pt>
                <c:pt idx="6">
                  <c:v>Atlantic</c:v>
                </c:pt>
                <c:pt idx="7">
                  <c:v>Mercer</c:v>
                </c:pt>
                <c:pt idx="8">
                  <c:v>Salem</c:v>
                </c:pt>
                <c:pt idx="9">
                  <c:v>Gloucester</c:v>
                </c:pt>
                <c:pt idx="10">
                  <c:v>Bergen</c:v>
                </c:pt>
                <c:pt idx="11">
                  <c:v>Essex</c:v>
                </c:pt>
                <c:pt idx="12">
                  <c:v>Union</c:v>
                </c:pt>
                <c:pt idx="13">
                  <c:v>Sussex</c:v>
                </c:pt>
                <c:pt idx="14">
                  <c:v>Warren</c:v>
                </c:pt>
                <c:pt idx="15">
                  <c:v>Somerset</c:v>
                </c:pt>
                <c:pt idx="16">
                  <c:v>Cumberland</c:v>
                </c:pt>
                <c:pt idx="17">
                  <c:v>Burlington</c:v>
                </c:pt>
                <c:pt idx="18">
                  <c:v>Camden</c:v>
                </c:pt>
                <c:pt idx="19">
                  <c:v>Hunterdon</c:v>
                </c:pt>
                <c:pt idx="20">
                  <c:v>Cape May</c:v>
                </c:pt>
              </c:strCache>
            </c:strRef>
          </c:cat>
          <c:val>
            <c:numRef>
              <c:f>Sheet1!$C$2:$C$22</c:f>
              <c:numCache>
                <c:formatCode>General</c:formatCode>
                <c:ptCount val="21"/>
                <c:pt idx="13">
                  <c:v>0.159</c:v>
                </c:pt>
              </c:numCache>
            </c:numRef>
          </c:val>
          <c:extLst>
            <c:ext xmlns:c16="http://schemas.microsoft.com/office/drawing/2014/chart" uri="{C3380CC4-5D6E-409C-BE32-E72D297353CC}">
              <c16:uniqueId val="{00000001-CD7C-4B71-B01A-BFE42ACAFB42}"/>
            </c:ext>
          </c:extLst>
        </c:ser>
        <c:ser>
          <c:idx val="2"/>
          <c:order val="2"/>
          <c:tx>
            <c:strRef>
              <c:f>Sheet1!$D$1</c:f>
              <c:strCache>
                <c:ptCount val="1"/>
                <c:pt idx="0">
                  <c:v>NJ Overall 11.7%</c:v>
                </c:pt>
              </c:strCache>
            </c:strRef>
          </c:tx>
          <c:spPr>
            <a:solidFill>
              <a:schemeClr val="bg1"/>
            </a:solidFill>
            <a:ln>
              <a:noFill/>
            </a:ln>
            <a:effectLst/>
          </c:spPr>
          <c:invertIfNegative val="0"/>
          <c:trendline>
            <c:spPr>
              <a:ln w="19050" cap="rnd">
                <a:solidFill>
                  <a:schemeClr val="bg1">
                    <a:lumMod val="50000"/>
                  </a:schemeClr>
                </a:solidFill>
                <a:prstDash val="sysDot"/>
              </a:ln>
              <a:effectLst/>
            </c:spPr>
            <c:trendlineType val="linear"/>
            <c:dispRSqr val="0"/>
            <c:dispEq val="0"/>
          </c:trendline>
          <c:cat>
            <c:strRef>
              <c:f>Sheet1!$A$2:$A$22</c:f>
              <c:strCache>
                <c:ptCount val="21"/>
                <c:pt idx="0">
                  <c:v>Passaic</c:v>
                </c:pt>
                <c:pt idx="1">
                  <c:v>Morris</c:v>
                </c:pt>
                <c:pt idx="2">
                  <c:v>Middlesex</c:v>
                </c:pt>
                <c:pt idx="3">
                  <c:v>Hudson</c:v>
                </c:pt>
                <c:pt idx="4">
                  <c:v>Ocean</c:v>
                </c:pt>
                <c:pt idx="5">
                  <c:v>Monmouth</c:v>
                </c:pt>
                <c:pt idx="6">
                  <c:v>Atlantic</c:v>
                </c:pt>
                <c:pt idx="7">
                  <c:v>Mercer</c:v>
                </c:pt>
                <c:pt idx="8">
                  <c:v>Salem</c:v>
                </c:pt>
                <c:pt idx="9">
                  <c:v>Gloucester</c:v>
                </c:pt>
                <c:pt idx="10">
                  <c:v>Bergen</c:v>
                </c:pt>
                <c:pt idx="11">
                  <c:v>Essex</c:v>
                </c:pt>
                <c:pt idx="12">
                  <c:v>Union</c:v>
                </c:pt>
                <c:pt idx="13">
                  <c:v>Sussex</c:v>
                </c:pt>
                <c:pt idx="14">
                  <c:v>Warren</c:v>
                </c:pt>
                <c:pt idx="15">
                  <c:v>Somerset</c:v>
                </c:pt>
                <c:pt idx="16">
                  <c:v>Cumberland</c:v>
                </c:pt>
                <c:pt idx="17">
                  <c:v>Burlington</c:v>
                </c:pt>
                <c:pt idx="18">
                  <c:v>Camden</c:v>
                </c:pt>
                <c:pt idx="19">
                  <c:v>Hunterdon</c:v>
                </c:pt>
                <c:pt idx="20">
                  <c:v>Cape May</c:v>
                </c:pt>
              </c:strCache>
            </c:strRef>
          </c:cat>
          <c:val>
            <c:numRef>
              <c:f>Sheet1!$D$2:$D$22</c:f>
              <c:numCache>
                <c:formatCode>0.0%</c:formatCode>
                <c:ptCount val="21"/>
                <c:pt idx="0">
                  <c:v>0.11700000000000001</c:v>
                </c:pt>
                <c:pt idx="1">
                  <c:v>0.11700000000000001</c:v>
                </c:pt>
                <c:pt idx="2">
                  <c:v>0.11700000000000001</c:v>
                </c:pt>
                <c:pt idx="3">
                  <c:v>0.11700000000000001</c:v>
                </c:pt>
                <c:pt idx="4">
                  <c:v>0.11700000000000001</c:v>
                </c:pt>
                <c:pt idx="5">
                  <c:v>0.11700000000000001</c:v>
                </c:pt>
                <c:pt idx="6">
                  <c:v>0.11700000000000001</c:v>
                </c:pt>
                <c:pt idx="7">
                  <c:v>0.11700000000000001</c:v>
                </c:pt>
                <c:pt idx="8">
                  <c:v>0.11700000000000001</c:v>
                </c:pt>
                <c:pt idx="9">
                  <c:v>0.11700000000000001</c:v>
                </c:pt>
                <c:pt idx="10">
                  <c:v>0.11700000000000001</c:v>
                </c:pt>
                <c:pt idx="11">
                  <c:v>0.11700000000000001</c:v>
                </c:pt>
                <c:pt idx="12">
                  <c:v>0.11700000000000001</c:v>
                </c:pt>
                <c:pt idx="13">
                  <c:v>0.11700000000000001</c:v>
                </c:pt>
                <c:pt idx="14">
                  <c:v>0.11700000000000001</c:v>
                </c:pt>
                <c:pt idx="15">
                  <c:v>0.11700000000000001</c:v>
                </c:pt>
                <c:pt idx="16">
                  <c:v>0.11700000000000001</c:v>
                </c:pt>
                <c:pt idx="17">
                  <c:v>0.11700000000000001</c:v>
                </c:pt>
                <c:pt idx="18">
                  <c:v>0.11700000000000001</c:v>
                </c:pt>
                <c:pt idx="19">
                  <c:v>0.11700000000000001</c:v>
                </c:pt>
                <c:pt idx="20">
                  <c:v>0.11700000000000001</c:v>
                </c:pt>
              </c:numCache>
            </c:numRef>
          </c:val>
          <c:extLst>
            <c:ext xmlns:c16="http://schemas.microsoft.com/office/drawing/2014/chart" uri="{C3380CC4-5D6E-409C-BE32-E72D297353CC}">
              <c16:uniqueId val="{00000002-CD7C-4B71-B01A-BFE42ACAFB42}"/>
            </c:ext>
          </c:extLst>
        </c:ser>
        <c:dLbls>
          <c:showLegendKey val="0"/>
          <c:showVal val="0"/>
          <c:showCatName val="0"/>
          <c:showSerName val="0"/>
          <c:showPercent val="0"/>
          <c:showBubbleSize val="0"/>
        </c:dLbls>
        <c:gapWidth val="182"/>
        <c:axId val="382051520"/>
        <c:axId val="382051912"/>
      </c:barChart>
      <c:catAx>
        <c:axId val="38205152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51912"/>
        <c:crosses val="autoZero"/>
        <c:auto val="1"/>
        <c:lblAlgn val="ctr"/>
        <c:lblOffset val="100"/>
        <c:noMultiLvlLbl val="0"/>
      </c:catAx>
      <c:valAx>
        <c:axId val="382051912"/>
        <c:scaling>
          <c:orientation val="minMax"/>
        </c:scaling>
        <c:delete val="1"/>
        <c:axPos val="b"/>
        <c:numFmt formatCode="0.0%" sourceLinked="1"/>
        <c:majorTickMark val="none"/>
        <c:minorTickMark val="none"/>
        <c:tickLblPos val="nextTo"/>
        <c:crossAx val="382051520"/>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327413202141694"/>
          <c:y val="0.90466614173228344"/>
          <c:w val="0.17220478232177813"/>
          <c:h val="3.57842519685039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0894627614990772E-2"/>
          <c:y val="7.1850645292856952E-2"/>
          <c:w val="0.87399977456247768"/>
          <c:h val="0.78310877220773834"/>
        </c:manualLayout>
      </c:layout>
      <c:lineChart>
        <c:grouping val="standard"/>
        <c:varyColors val="0"/>
        <c:ser>
          <c:idx val="0"/>
          <c:order val="0"/>
          <c:tx>
            <c:strRef>
              <c:f>Sheet1!$B$1</c:f>
              <c:strCache>
                <c:ptCount val="1"/>
                <c:pt idx="0">
                  <c:v>Percent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2014</c:v>
                </c:pt>
                <c:pt idx="1">
                  <c:v>2015</c:v>
                </c:pt>
                <c:pt idx="2">
                  <c:v>2016</c:v>
                </c:pt>
                <c:pt idx="3">
                  <c:v>2017</c:v>
                </c:pt>
                <c:pt idx="4">
                  <c:v>2018</c:v>
                </c:pt>
              </c:numCache>
            </c:numRef>
          </c:cat>
          <c:val>
            <c:numRef>
              <c:f>Sheet1!$B$2:$B$6</c:f>
              <c:numCache>
                <c:formatCode>0.0%</c:formatCode>
                <c:ptCount val="5"/>
                <c:pt idx="0">
                  <c:v>0.14499999999999999</c:v>
                </c:pt>
                <c:pt idx="1">
                  <c:v>0.105</c:v>
                </c:pt>
                <c:pt idx="2">
                  <c:v>0.15</c:v>
                </c:pt>
                <c:pt idx="3">
                  <c:v>0.16600000000000001</c:v>
                </c:pt>
                <c:pt idx="4">
                  <c:v>0.159</c:v>
                </c:pt>
              </c:numCache>
            </c:numRef>
          </c:val>
          <c:smooth val="0"/>
          <c:extLst>
            <c:ext xmlns:c16="http://schemas.microsoft.com/office/drawing/2014/chart" uri="{C3380CC4-5D6E-409C-BE32-E72D297353CC}">
              <c16:uniqueId val="{00000000-804B-4F67-81B2-9D09B799B5F9}"/>
            </c:ext>
          </c:extLst>
        </c:ser>
        <c:dLbls>
          <c:showLegendKey val="0"/>
          <c:showVal val="0"/>
          <c:showCatName val="0"/>
          <c:showSerName val="0"/>
          <c:showPercent val="0"/>
          <c:showBubbleSize val="0"/>
        </c:dLbls>
        <c:marker val="1"/>
        <c:smooth val="0"/>
        <c:axId val="382052696"/>
        <c:axId val="382053088"/>
      </c:lineChart>
      <c:catAx>
        <c:axId val="382052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2053088"/>
        <c:crosses val="autoZero"/>
        <c:auto val="1"/>
        <c:lblAlgn val="ctr"/>
        <c:lblOffset val="100"/>
        <c:noMultiLvlLbl val="0"/>
      </c:catAx>
      <c:valAx>
        <c:axId val="382053088"/>
        <c:scaling>
          <c:orientation val="minMax"/>
          <c:max val="0.30000000000000004"/>
        </c:scaling>
        <c:delete val="1"/>
        <c:axPos val="l"/>
        <c:numFmt formatCode="0.0%" sourceLinked="1"/>
        <c:majorTickMark val="out"/>
        <c:minorTickMark val="none"/>
        <c:tickLblPos val="nextTo"/>
        <c:crossAx val="38205269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White, non-Hispanic</c:v>
                </c:pt>
                <c:pt idx="1">
                  <c:v>Black/African American, non-Hispanic</c:v>
                </c:pt>
                <c:pt idx="2">
                  <c:v>Hispanic/Latino</c:v>
                </c:pt>
                <c:pt idx="3">
                  <c:v>Asian, non-Hispanic</c:v>
                </c:pt>
                <c:pt idx="4">
                  <c:v>Other, non-Hispanic</c:v>
                </c:pt>
              </c:strCache>
            </c:strRef>
          </c:cat>
          <c:val>
            <c:numRef>
              <c:f>Sheet1!$B$2:$B$6</c:f>
              <c:numCache>
                <c:formatCode>General</c:formatCode>
                <c:ptCount val="5"/>
                <c:pt idx="0" formatCode="0.00%">
                  <c:v>0.13700000000000001</c:v>
                </c:pt>
              </c:numCache>
            </c:numRef>
          </c:val>
          <c:extLst>
            <c:ext xmlns:c16="http://schemas.microsoft.com/office/drawing/2014/chart" uri="{C3380CC4-5D6E-409C-BE32-E72D297353CC}">
              <c16:uniqueId val="{00000000-5BC7-46A8-A5A7-0ADB9F3F5A6E}"/>
            </c:ext>
          </c:extLst>
        </c:ser>
        <c:dLbls>
          <c:showLegendKey val="0"/>
          <c:showVal val="0"/>
          <c:showCatName val="0"/>
          <c:showSerName val="0"/>
          <c:showPercent val="0"/>
          <c:showBubbleSize val="0"/>
        </c:dLbls>
        <c:gapWidth val="182"/>
        <c:axId val="382053872"/>
        <c:axId val="382902512"/>
      </c:barChart>
      <c:catAx>
        <c:axId val="38205387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2512"/>
        <c:crosses val="autoZero"/>
        <c:auto val="1"/>
        <c:lblAlgn val="ctr"/>
        <c:lblOffset val="100"/>
        <c:noMultiLvlLbl val="0"/>
      </c:catAx>
      <c:valAx>
        <c:axId val="382902512"/>
        <c:scaling>
          <c:orientation val="minMax"/>
          <c:max val="0.30000000000000004"/>
        </c:scaling>
        <c:delete val="1"/>
        <c:axPos val="t"/>
        <c:numFmt formatCode="0.00%" sourceLinked="1"/>
        <c:majorTickMark val="none"/>
        <c:minorTickMark val="none"/>
        <c:tickLblPos val="nextTo"/>
        <c:crossAx val="38205387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383536148890479"/>
          <c:y val="6.3646879639969151E-2"/>
          <c:w val="0.75116463851109516"/>
          <c:h val="0.87270624072006175"/>
        </c:manualLayout>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Men</c:v>
                </c:pt>
                <c:pt idx="1">
                  <c:v>Women</c:v>
                </c:pt>
              </c:strCache>
            </c:strRef>
          </c:cat>
          <c:val>
            <c:numRef>
              <c:f>Sheet1!$B$2:$B$3</c:f>
              <c:numCache>
                <c:formatCode>0.0%</c:formatCode>
                <c:ptCount val="2"/>
                <c:pt idx="0">
                  <c:v>0.12</c:v>
                </c:pt>
                <c:pt idx="1">
                  <c:v>0.16800000000000001</c:v>
                </c:pt>
              </c:numCache>
            </c:numRef>
          </c:val>
          <c:extLst>
            <c:ext xmlns:c16="http://schemas.microsoft.com/office/drawing/2014/chart" uri="{C3380CC4-5D6E-409C-BE32-E72D297353CC}">
              <c16:uniqueId val="{00000000-22CC-4E1F-891A-AB117FB994A7}"/>
            </c:ext>
          </c:extLst>
        </c:ser>
        <c:dLbls>
          <c:showLegendKey val="0"/>
          <c:showVal val="0"/>
          <c:showCatName val="0"/>
          <c:showSerName val="0"/>
          <c:showPercent val="0"/>
          <c:showBubbleSize val="0"/>
        </c:dLbls>
        <c:gapWidth val="182"/>
        <c:axId val="382903296"/>
        <c:axId val="382903688"/>
      </c:barChart>
      <c:catAx>
        <c:axId val="3829032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3688"/>
        <c:crosses val="autoZero"/>
        <c:auto val="1"/>
        <c:lblAlgn val="ctr"/>
        <c:lblOffset val="100"/>
        <c:noMultiLvlLbl val="0"/>
      </c:catAx>
      <c:valAx>
        <c:axId val="382903688"/>
        <c:scaling>
          <c:orientation val="minMax"/>
          <c:max val="0.30000000000000004"/>
          <c:min val="0"/>
        </c:scaling>
        <c:delete val="1"/>
        <c:axPos val="b"/>
        <c:numFmt formatCode="0.0%" sourceLinked="1"/>
        <c:majorTickMark val="none"/>
        <c:minorTickMark val="none"/>
        <c:tickLblPos val="nextTo"/>
        <c:crossAx val="38290329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Sheet1!$B$1</c:f>
              <c:strCache>
                <c:ptCount val="1"/>
                <c:pt idx="0">
                  <c:v># DV incidents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Passaic</c:v>
                </c:pt>
                <c:pt idx="2">
                  <c:v>Hudson</c:v>
                </c:pt>
                <c:pt idx="3">
                  <c:v>Morris</c:v>
                </c:pt>
                <c:pt idx="4">
                  <c:v>Union</c:v>
                </c:pt>
                <c:pt idx="5">
                  <c:v>Middlesex</c:v>
                </c:pt>
                <c:pt idx="6">
                  <c:v>Somerset</c:v>
                </c:pt>
                <c:pt idx="7">
                  <c:v>Sussex</c:v>
                </c:pt>
                <c:pt idx="8">
                  <c:v>Mercer</c:v>
                </c:pt>
                <c:pt idx="9">
                  <c:v>Bergen</c:v>
                </c:pt>
                <c:pt idx="10">
                  <c:v>Monmouth</c:v>
                </c:pt>
                <c:pt idx="11">
                  <c:v>Burlington</c:v>
                </c:pt>
                <c:pt idx="12">
                  <c:v>Ocean</c:v>
                </c:pt>
                <c:pt idx="13">
                  <c:v>Camden</c:v>
                </c:pt>
                <c:pt idx="14">
                  <c:v>Cape May</c:v>
                </c:pt>
                <c:pt idx="15">
                  <c:v>Salem</c:v>
                </c:pt>
                <c:pt idx="16">
                  <c:v>Hunterdon</c:v>
                </c:pt>
                <c:pt idx="17">
                  <c:v>Gloucester</c:v>
                </c:pt>
                <c:pt idx="18">
                  <c:v>Cumberland</c:v>
                </c:pt>
                <c:pt idx="19">
                  <c:v>Warren</c:v>
                </c:pt>
                <c:pt idx="20">
                  <c:v>Atlantic</c:v>
                </c:pt>
              </c:strCache>
            </c:strRef>
          </c:cat>
          <c:val>
            <c:numRef>
              <c:f>Sheet1!$B$2:$B$22</c:f>
              <c:numCache>
                <c:formatCode>General</c:formatCode>
                <c:ptCount val="21"/>
                <c:pt idx="0">
                  <c:v>6.2</c:v>
                </c:pt>
                <c:pt idx="1">
                  <c:v>6.5</c:v>
                </c:pt>
                <c:pt idx="2">
                  <c:v>6.8</c:v>
                </c:pt>
                <c:pt idx="3">
                  <c:v>6.9</c:v>
                </c:pt>
                <c:pt idx="4">
                  <c:v>7.2</c:v>
                </c:pt>
                <c:pt idx="5">
                  <c:v>7.6</c:v>
                </c:pt>
                <c:pt idx="6">
                  <c:v>7.6</c:v>
                </c:pt>
                <c:pt idx="8">
                  <c:v>7.9</c:v>
                </c:pt>
                <c:pt idx="9">
                  <c:v>8</c:v>
                </c:pt>
                <c:pt idx="10">
                  <c:v>8.6999999999999993</c:v>
                </c:pt>
                <c:pt idx="11">
                  <c:v>9.6</c:v>
                </c:pt>
                <c:pt idx="12">
                  <c:v>10.1</c:v>
                </c:pt>
                <c:pt idx="13">
                  <c:v>10.4</c:v>
                </c:pt>
                <c:pt idx="14">
                  <c:v>10.4</c:v>
                </c:pt>
                <c:pt idx="15">
                  <c:v>10.6</c:v>
                </c:pt>
                <c:pt idx="16">
                  <c:v>10.8</c:v>
                </c:pt>
                <c:pt idx="17">
                  <c:v>10.9</c:v>
                </c:pt>
                <c:pt idx="18">
                  <c:v>11.1</c:v>
                </c:pt>
                <c:pt idx="19">
                  <c:v>11.1</c:v>
                </c:pt>
                <c:pt idx="20">
                  <c:v>12.8</c:v>
                </c:pt>
              </c:numCache>
            </c:numRef>
          </c:val>
          <c:extLst>
            <c:ext xmlns:c16="http://schemas.microsoft.com/office/drawing/2014/chart" uri="{C3380CC4-5D6E-409C-BE32-E72D297353CC}">
              <c16:uniqueId val="{00000000-5F44-4256-8B18-0744A59A5B9E}"/>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Passaic</c:v>
                </c:pt>
                <c:pt idx="2">
                  <c:v>Hudson</c:v>
                </c:pt>
                <c:pt idx="3">
                  <c:v>Morris</c:v>
                </c:pt>
                <c:pt idx="4">
                  <c:v>Union</c:v>
                </c:pt>
                <c:pt idx="5">
                  <c:v>Middlesex</c:v>
                </c:pt>
                <c:pt idx="6">
                  <c:v>Somerset</c:v>
                </c:pt>
                <c:pt idx="7">
                  <c:v>Sussex</c:v>
                </c:pt>
                <c:pt idx="8">
                  <c:v>Mercer</c:v>
                </c:pt>
                <c:pt idx="9">
                  <c:v>Bergen</c:v>
                </c:pt>
                <c:pt idx="10">
                  <c:v>Monmouth</c:v>
                </c:pt>
                <c:pt idx="11">
                  <c:v>Burlington</c:v>
                </c:pt>
                <c:pt idx="12">
                  <c:v>Ocean</c:v>
                </c:pt>
                <c:pt idx="13">
                  <c:v>Camden</c:v>
                </c:pt>
                <c:pt idx="14">
                  <c:v>Cape May</c:v>
                </c:pt>
                <c:pt idx="15">
                  <c:v>Salem</c:v>
                </c:pt>
                <c:pt idx="16">
                  <c:v>Hunterdon</c:v>
                </c:pt>
                <c:pt idx="17">
                  <c:v>Gloucester</c:v>
                </c:pt>
                <c:pt idx="18">
                  <c:v>Cumberland</c:v>
                </c:pt>
                <c:pt idx="19">
                  <c:v>Warren</c:v>
                </c:pt>
                <c:pt idx="20">
                  <c:v>Atlantic</c:v>
                </c:pt>
              </c:strCache>
            </c:strRef>
          </c:cat>
          <c:val>
            <c:numRef>
              <c:f>Sheet1!$C$2:$C$22</c:f>
              <c:numCache>
                <c:formatCode>General</c:formatCode>
                <c:ptCount val="21"/>
                <c:pt idx="7">
                  <c:v>7.6</c:v>
                </c:pt>
              </c:numCache>
            </c:numRef>
          </c:val>
          <c:extLst>
            <c:ext xmlns:c16="http://schemas.microsoft.com/office/drawing/2014/chart" uri="{C3380CC4-5D6E-409C-BE32-E72D297353CC}">
              <c16:uniqueId val="{00000001-5F44-4256-8B18-0744A59A5B9E}"/>
            </c:ext>
          </c:extLst>
        </c:ser>
        <c:ser>
          <c:idx val="2"/>
          <c:order val="2"/>
          <c:tx>
            <c:strRef>
              <c:f>Sheet1!$D$1</c:f>
              <c:strCache>
                <c:ptCount val="1"/>
                <c:pt idx="0">
                  <c:v>NJ Avg. 8.3</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Essex</c:v>
                </c:pt>
                <c:pt idx="1">
                  <c:v>Passaic</c:v>
                </c:pt>
                <c:pt idx="2">
                  <c:v>Hudson</c:v>
                </c:pt>
                <c:pt idx="3">
                  <c:v>Morris</c:v>
                </c:pt>
                <c:pt idx="4">
                  <c:v>Union</c:v>
                </c:pt>
                <c:pt idx="5">
                  <c:v>Middlesex</c:v>
                </c:pt>
                <c:pt idx="6">
                  <c:v>Somerset</c:v>
                </c:pt>
                <c:pt idx="7">
                  <c:v>Sussex</c:v>
                </c:pt>
                <c:pt idx="8">
                  <c:v>Mercer</c:v>
                </c:pt>
                <c:pt idx="9">
                  <c:v>Bergen</c:v>
                </c:pt>
                <c:pt idx="10">
                  <c:v>Monmouth</c:v>
                </c:pt>
                <c:pt idx="11">
                  <c:v>Burlington</c:v>
                </c:pt>
                <c:pt idx="12">
                  <c:v>Ocean</c:v>
                </c:pt>
                <c:pt idx="13">
                  <c:v>Camden</c:v>
                </c:pt>
                <c:pt idx="14">
                  <c:v>Cape May</c:v>
                </c:pt>
                <c:pt idx="15">
                  <c:v>Salem</c:v>
                </c:pt>
                <c:pt idx="16">
                  <c:v>Hunterdon</c:v>
                </c:pt>
                <c:pt idx="17">
                  <c:v>Gloucester</c:v>
                </c:pt>
                <c:pt idx="18">
                  <c:v>Cumberland</c:v>
                </c:pt>
                <c:pt idx="19">
                  <c:v>Warren</c:v>
                </c:pt>
                <c:pt idx="20">
                  <c:v>Atlantic</c:v>
                </c:pt>
              </c:strCache>
            </c:strRef>
          </c:cat>
          <c:val>
            <c:numRef>
              <c:f>Sheet1!$D$2:$D$22</c:f>
              <c:numCache>
                <c:formatCode>General</c:formatCode>
                <c:ptCount val="21"/>
                <c:pt idx="0">
                  <c:v>8.3000000000000007</c:v>
                </c:pt>
                <c:pt idx="1">
                  <c:v>8.3000000000000007</c:v>
                </c:pt>
                <c:pt idx="2">
                  <c:v>8.3000000000000007</c:v>
                </c:pt>
                <c:pt idx="3">
                  <c:v>8.3000000000000007</c:v>
                </c:pt>
                <c:pt idx="4">
                  <c:v>8.3000000000000007</c:v>
                </c:pt>
                <c:pt idx="5">
                  <c:v>8.3000000000000007</c:v>
                </c:pt>
                <c:pt idx="6">
                  <c:v>8.3000000000000007</c:v>
                </c:pt>
                <c:pt idx="7">
                  <c:v>8.3000000000000007</c:v>
                </c:pt>
                <c:pt idx="8">
                  <c:v>8.3000000000000007</c:v>
                </c:pt>
                <c:pt idx="9">
                  <c:v>8.3000000000000007</c:v>
                </c:pt>
                <c:pt idx="10">
                  <c:v>8.3000000000000007</c:v>
                </c:pt>
                <c:pt idx="11">
                  <c:v>8.3000000000000007</c:v>
                </c:pt>
                <c:pt idx="12">
                  <c:v>8.3000000000000007</c:v>
                </c:pt>
                <c:pt idx="13">
                  <c:v>8.3000000000000007</c:v>
                </c:pt>
                <c:pt idx="14">
                  <c:v>8.3000000000000007</c:v>
                </c:pt>
                <c:pt idx="15">
                  <c:v>8.3000000000000007</c:v>
                </c:pt>
                <c:pt idx="16">
                  <c:v>8.3000000000000007</c:v>
                </c:pt>
                <c:pt idx="17">
                  <c:v>8.3000000000000007</c:v>
                </c:pt>
                <c:pt idx="18">
                  <c:v>8.3000000000000007</c:v>
                </c:pt>
                <c:pt idx="19">
                  <c:v>8.3000000000000007</c:v>
                </c:pt>
                <c:pt idx="20">
                  <c:v>8.3000000000000007</c:v>
                </c:pt>
              </c:numCache>
            </c:numRef>
          </c:val>
          <c:extLst>
            <c:ext xmlns:c16="http://schemas.microsoft.com/office/drawing/2014/chart" uri="{C3380CC4-5D6E-409C-BE32-E72D297353CC}">
              <c16:uniqueId val="{00000002-5F44-4256-8B18-0744A59A5B9E}"/>
            </c:ext>
          </c:extLst>
        </c:ser>
        <c:dLbls>
          <c:showLegendKey val="0"/>
          <c:showVal val="0"/>
          <c:showCatName val="0"/>
          <c:showSerName val="0"/>
          <c:showPercent val="0"/>
          <c:showBubbleSize val="0"/>
        </c:dLbls>
        <c:gapWidth val="182"/>
        <c:axId val="379950224"/>
        <c:axId val="379950616"/>
      </c:barChart>
      <c:catAx>
        <c:axId val="379950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0616"/>
        <c:crosses val="autoZero"/>
        <c:auto val="1"/>
        <c:lblAlgn val="ctr"/>
        <c:lblOffset val="100"/>
        <c:noMultiLvlLbl val="0"/>
      </c:catAx>
      <c:valAx>
        <c:axId val="379950616"/>
        <c:scaling>
          <c:orientation val="minMax"/>
        </c:scaling>
        <c:delete val="1"/>
        <c:axPos val="b"/>
        <c:numFmt formatCode="General" sourceLinked="1"/>
        <c:majorTickMark val="none"/>
        <c:minorTickMark val="none"/>
        <c:tickLblPos val="nextTo"/>
        <c:crossAx val="379950224"/>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2549544783464563"/>
          <c:y val="0.9080626286870922"/>
          <c:w val="0.1771339812992126"/>
          <c:h val="4.0374874484813326E-2"/>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1134265845434581E-2"/>
          <c:y val="0"/>
          <c:w val="0.89592326285297763"/>
          <c:h val="0.90272672630115924"/>
        </c:manualLayout>
      </c:layout>
      <c:barChart>
        <c:barDir val="bar"/>
        <c:grouping val="clustered"/>
        <c:varyColors val="0"/>
        <c:ser>
          <c:idx val="1"/>
          <c:order val="0"/>
          <c:tx>
            <c:strRef>
              <c:f>Sheet1!$B$1</c:f>
              <c:strCache>
                <c:ptCount val="1"/>
                <c:pt idx="0">
                  <c:v>2019 Copy This County</c:v>
                </c:pt>
              </c:strCache>
            </c:strRef>
          </c:tx>
          <c:spPr>
            <a:solidFill>
              <a:srgbClr val="FFFF00"/>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Passaic</c:v>
                </c:pt>
                <c:pt idx="14">
                  <c:v>Ocean</c:v>
                </c:pt>
                <c:pt idx="15">
                  <c:v>Camden</c:v>
                </c:pt>
                <c:pt idx="16">
                  <c:v>Union</c:v>
                </c:pt>
                <c:pt idx="17">
                  <c:v>Monmouth</c:v>
                </c:pt>
                <c:pt idx="18">
                  <c:v>Middlesex</c:v>
                </c:pt>
                <c:pt idx="19">
                  <c:v>Essex</c:v>
                </c:pt>
                <c:pt idx="20">
                  <c:v>Bergen</c:v>
                </c:pt>
              </c:strCache>
            </c:strRef>
          </c:cat>
          <c:val>
            <c:numRef>
              <c:f>Sheet1!$B$2:$B$22</c:f>
              <c:numCache>
                <c:formatCode>General</c:formatCode>
                <c:ptCount val="21"/>
                <c:pt idx="4" formatCode="0">
                  <c:v>4177</c:v>
                </c:pt>
              </c:numCache>
            </c:numRef>
          </c:val>
          <c:extLst>
            <c:ext xmlns:c16="http://schemas.microsoft.com/office/drawing/2014/chart" uri="{C3380CC4-5D6E-409C-BE32-E72D297353CC}">
              <c16:uniqueId val="{00000001-5C21-4D9A-A4DC-1AC977C056DD}"/>
            </c:ext>
          </c:extLst>
        </c:ser>
        <c:ser>
          <c:idx val="0"/>
          <c:order val="1"/>
          <c:tx>
            <c:strRef>
              <c:f>Sheet1!$C$1</c:f>
              <c:strCache>
                <c:ptCount val="1"/>
                <c:pt idx="0">
                  <c:v>2019</c:v>
                </c:pt>
              </c:strCache>
            </c:strRef>
          </c:tx>
          <c:spPr>
            <a:solidFill>
              <a:schemeClr val="bg1">
                <a:lumMod val="75000"/>
              </a:schemeClr>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Passaic</c:v>
                </c:pt>
                <c:pt idx="14">
                  <c:v>Ocean</c:v>
                </c:pt>
                <c:pt idx="15">
                  <c:v>Camden</c:v>
                </c:pt>
                <c:pt idx="16">
                  <c:v>Union</c:v>
                </c:pt>
                <c:pt idx="17">
                  <c:v>Monmouth</c:v>
                </c:pt>
                <c:pt idx="18">
                  <c:v>Middlesex</c:v>
                </c:pt>
                <c:pt idx="19">
                  <c:v>Essex</c:v>
                </c:pt>
                <c:pt idx="20">
                  <c:v>Bergen</c:v>
                </c:pt>
              </c:strCache>
            </c:strRef>
          </c:cat>
          <c:val>
            <c:numRef>
              <c:f>Sheet1!$C$2:$C$22</c:f>
              <c:numCache>
                <c:formatCode>0</c:formatCode>
                <c:ptCount val="21"/>
                <c:pt idx="0">
                  <c:v>2056</c:v>
                </c:pt>
                <c:pt idx="1">
                  <c:v>2359</c:v>
                </c:pt>
                <c:pt idx="2" formatCode="General">
                  <c:v>2936</c:v>
                </c:pt>
                <c:pt idx="3">
                  <c:v>3529</c:v>
                </c:pt>
                <c:pt idx="4">
                  <c:v>4177</c:v>
                </c:pt>
                <c:pt idx="5">
                  <c:v>4995</c:v>
                </c:pt>
                <c:pt idx="6">
                  <c:v>7577</c:v>
                </c:pt>
                <c:pt idx="7">
                  <c:v>9004</c:v>
                </c:pt>
                <c:pt idx="8">
                  <c:v>8896</c:v>
                </c:pt>
                <c:pt idx="9">
                  <c:v>9860</c:v>
                </c:pt>
                <c:pt idx="10">
                  <c:v>12496</c:v>
                </c:pt>
                <c:pt idx="11">
                  <c:v>13101</c:v>
                </c:pt>
                <c:pt idx="12">
                  <c:v>13284</c:v>
                </c:pt>
                <c:pt idx="13" formatCode="General">
                  <c:v>14186</c:v>
                </c:pt>
                <c:pt idx="14">
                  <c:v>14364</c:v>
                </c:pt>
                <c:pt idx="15">
                  <c:v>14788</c:v>
                </c:pt>
                <c:pt idx="16">
                  <c:v>14961</c:v>
                </c:pt>
                <c:pt idx="17">
                  <c:v>17177</c:v>
                </c:pt>
                <c:pt idx="18">
                  <c:v>18583</c:v>
                </c:pt>
                <c:pt idx="19">
                  <c:v>22004</c:v>
                </c:pt>
                <c:pt idx="20">
                  <c:v>23642</c:v>
                </c:pt>
              </c:numCache>
            </c:numRef>
          </c:val>
          <c:extLst>
            <c:ext xmlns:c16="http://schemas.microsoft.com/office/drawing/2014/chart" uri="{C3380CC4-5D6E-409C-BE32-E72D297353CC}">
              <c16:uniqueId val="{00000000-5C21-4D9A-A4DC-1AC977C056DD}"/>
            </c:ext>
          </c:extLst>
        </c:ser>
        <c:ser>
          <c:idx val="3"/>
          <c:order val="2"/>
          <c:tx>
            <c:strRef>
              <c:f>Sheet1!$D$1</c:f>
              <c:strCache>
                <c:ptCount val="1"/>
                <c:pt idx="0">
                  <c:v>2020</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Passaic</c:v>
                </c:pt>
                <c:pt idx="14">
                  <c:v>Ocean</c:v>
                </c:pt>
                <c:pt idx="15">
                  <c:v>Camden</c:v>
                </c:pt>
                <c:pt idx="16">
                  <c:v>Union</c:v>
                </c:pt>
                <c:pt idx="17">
                  <c:v>Monmouth</c:v>
                </c:pt>
                <c:pt idx="18">
                  <c:v>Middlesex</c:v>
                </c:pt>
                <c:pt idx="19">
                  <c:v>Essex</c:v>
                </c:pt>
                <c:pt idx="20">
                  <c:v>Bergen</c:v>
                </c:pt>
              </c:strCache>
            </c:strRef>
          </c:cat>
          <c:val>
            <c:numRef>
              <c:f>Sheet1!$D$2:$D$22</c:f>
              <c:numCache>
                <c:formatCode>0</c:formatCode>
                <c:ptCount val="21"/>
                <c:pt idx="0">
                  <c:v>1976</c:v>
                </c:pt>
                <c:pt idx="1">
                  <c:v>2201</c:v>
                </c:pt>
                <c:pt idx="2" formatCode="General">
                  <c:v>2934</c:v>
                </c:pt>
                <c:pt idx="3">
                  <c:v>3357</c:v>
                </c:pt>
                <c:pt idx="4">
                  <c:v>3981</c:v>
                </c:pt>
                <c:pt idx="5">
                  <c:v>4845</c:v>
                </c:pt>
                <c:pt idx="6">
                  <c:v>7456</c:v>
                </c:pt>
                <c:pt idx="7">
                  <c:v>8679</c:v>
                </c:pt>
                <c:pt idx="8">
                  <c:v>8790</c:v>
                </c:pt>
                <c:pt idx="9">
                  <c:v>9565</c:v>
                </c:pt>
                <c:pt idx="10">
                  <c:v>12064</c:v>
                </c:pt>
                <c:pt idx="11">
                  <c:v>12731</c:v>
                </c:pt>
                <c:pt idx="12">
                  <c:v>13031</c:v>
                </c:pt>
                <c:pt idx="13" formatCode="General">
                  <c:v>13813</c:v>
                </c:pt>
                <c:pt idx="14">
                  <c:v>14224</c:v>
                </c:pt>
                <c:pt idx="15">
                  <c:v>14498</c:v>
                </c:pt>
                <c:pt idx="16">
                  <c:v>14532</c:v>
                </c:pt>
                <c:pt idx="17">
                  <c:v>16104</c:v>
                </c:pt>
                <c:pt idx="18">
                  <c:v>18120</c:v>
                </c:pt>
                <c:pt idx="19">
                  <c:v>22101</c:v>
                </c:pt>
                <c:pt idx="20">
                  <c:v>22961</c:v>
                </c:pt>
              </c:numCache>
            </c:numRef>
          </c:val>
          <c:extLst>
            <c:ext xmlns:c16="http://schemas.microsoft.com/office/drawing/2014/chart" uri="{C3380CC4-5D6E-409C-BE32-E72D297353CC}">
              <c16:uniqueId val="{00000003-5C21-4D9A-A4DC-1AC977C056DD}"/>
            </c:ext>
          </c:extLst>
        </c:ser>
        <c:ser>
          <c:idx val="4"/>
          <c:order val="3"/>
          <c:tx>
            <c:strRef>
              <c:f>Sheet1!$E$1</c:f>
              <c:strCache>
                <c:ptCount val="1"/>
                <c:pt idx="0">
                  <c:v>2020 Copy This County</c:v>
                </c:pt>
              </c:strCache>
            </c:strRef>
          </c:tx>
          <c:spPr>
            <a:solidFill>
              <a:srgbClr val="FFFF00"/>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Passaic</c:v>
                </c:pt>
                <c:pt idx="14">
                  <c:v>Ocean</c:v>
                </c:pt>
                <c:pt idx="15">
                  <c:v>Camden</c:v>
                </c:pt>
                <c:pt idx="16">
                  <c:v>Union</c:v>
                </c:pt>
                <c:pt idx="17">
                  <c:v>Monmouth</c:v>
                </c:pt>
                <c:pt idx="18">
                  <c:v>Middlesex</c:v>
                </c:pt>
                <c:pt idx="19">
                  <c:v>Essex</c:v>
                </c:pt>
                <c:pt idx="20">
                  <c:v>Bergen</c:v>
                </c:pt>
              </c:strCache>
            </c:strRef>
          </c:cat>
          <c:val>
            <c:numRef>
              <c:f>Sheet1!$E$2:$E$22</c:f>
              <c:numCache>
                <c:formatCode>General</c:formatCode>
                <c:ptCount val="21"/>
                <c:pt idx="4">
                  <c:v>3981</c:v>
                </c:pt>
              </c:numCache>
            </c:numRef>
          </c:val>
          <c:extLst>
            <c:ext xmlns:c16="http://schemas.microsoft.com/office/drawing/2014/chart" uri="{C3380CC4-5D6E-409C-BE32-E72D297353CC}">
              <c16:uniqueId val="{00000004-5C21-4D9A-A4DC-1AC977C056DD}"/>
            </c:ext>
          </c:extLst>
        </c:ser>
        <c:dLbls>
          <c:showLegendKey val="0"/>
          <c:showVal val="0"/>
          <c:showCatName val="0"/>
          <c:showSerName val="0"/>
          <c:showPercent val="0"/>
          <c:showBubbleSize val="0"/>
        </c:dLbls>
        <c:gapWidth val="182"/>
        <c:axId val="382904472"/>
        <c:axId val="382904864"/>
      </c:barChart>
      <c:catAx>
        <c:axId val="3829044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4864"/>
        <c:crosses val="autoZero"/>
        <c:auto val="1"/>
        <c:lblAlgn val="ctr"/>
        <c:lblOffset val="100"/>
        <c:noMultiLvlLbl val="0"/>
      </c:catAx>
      <c:valAx>
        <c:axId val="382904864"/>
        <c:scaling>
          <c:orientation val="minMax"/>
        </c:scaling>
        <c:delete val="1"/>
        <c:axPos val="b"/>
        <c:numFmt formatCode="General" sourceLinked="1"/>
        <c:majorTickMark val="none"/>
        <c:minorTickMark val="none"/>
        <c:tickLblPos val="nextTo"/>
        <c:crossAx val="382904472"/>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2018-2019</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Gloucester</c:v>
                </c:pt>
                <c:pt idx="7">
                  <c:v>Somerset</c:v>
                </c:pt>
                <c:pt idx="8">
                  <c:v>Atlantic</c:v>
                </c:pt>
                <c:pt idx="9">
                  <c:v>Mercer</c:v>
                </c:pt>
                <c:pt idx="10">
                  <c:v>Burlington</c:v>
                </c:pt>
                <c:pt idx="11">
                  <c:v>Morris</c:v>
                </c:pt>
                <c:pt idx="12">
                  <c:v>Camden</c:v>
                </c:pt>
                <c:pt idx="13">
                  <c:v>Union</c:v>
                </c:pt>
                <c:pt idx="14">
                  <c:v>Monmouth</c:v>
                </c:pt>
                <c:pt idx="15">
                  <c:v>Hudson</c:v>
                </c:pt>
                <c:pt idx="16">
                  <c:v>Passaic</c:v>
                </c:pt>
                <c:pt idx="17">
                  <c:v>Bergen</c:v>
                </c:pt>
                <c:pt idx="18">
                  <c:v>Middlesex</c:v>
                </c:pt>
                <c:pt idx="19">
                  <c:v>Ocean</c:v>
                </c:pt>
                <c:pt idx="20">
                  <c:v>Essex</c:v>
                </c:pt>
              </c:strCache>
            </c:strRef>
          </c:cat>
          <c:val>
            <c:numRef>
              <c:f>Sheet1!$B$2:$B$22</c:f>
              <c:numCache>
                <c:formatCode>General</c:formatCode>
                <c:ptCount val="21"/>
                <c:pt idx="0">
                  <c:v>80</c:v>
                </c:pt>
                <c:pt idx="1">
                  <c:v>94</c:v>
                </c:pt>
                <c:pt idx="2">
                  <c:v>106</c:v>
                </c:pt>
                <c:pt idx="3">
                  <c:v>130</c:v>
                </c:pt>
                <c:pt idx="5">
                  <c:v>225</c:v>
                </c:pt>
                <c:pt idx="6">
                  <c:v>370</c:v>
                </c:pt>
                <c:pt idx="7">
                  <c:v>406</c:v>
                </c:pt>
                <c:pt idx="8">
                  <c:v>409</c:v>
                </c:pt>
                <c:pt idx="9">
                  <c:v>487</c:v>
                </c:pt>
                <c:pt idx="10">
                  <c:v>596</c:v>
                </c:pt>
                <c:pt idx="11">
                  <c:v>749</c:v>
                </c:pt>
                <c:pt idx="12">
                  <c:v>777</c:v>
                </c:pt>
                <c:pt idx="13">
                  <c:v>951</c:v>
                </c:pt>
                <c:pt idx="14">
                  <c:v>1056</c:v>
                </c:pt>
                <c:pt idx="15">
                  <c:v>1150</c:v>
                </c:pt>
                <c:pt idx="16">
                  <c:v>1179</c:v>
                </c:pt>
                <c:pt idx="17">
                  <c:v>1356</c:v>
                </c:pt>
                <c:pt idx="18">
                  <c:v>1411</c:v>
                </c:pt>
                <c:pt idx="19">
                  <c:v>1684</c:v>
                </c:pt>
                <c:pt idx="20">
                  <c:v>1696</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Gloucester</c:v>
                </c:pt>
                <c:pt idx="7">
                  <c:v>Somerset</c:v>
                </c:pt>
                <c:pt idx="8">
                  <c:v>Atlantic</c:v>
                </c:pt>
                <c:pt idx="9">
                  <c:v>Mercer</c:v>
                </c:pt>
                <c:pt idx="10">
                  <c:v>Burlington</c:v>
                </c:pt>
                <c:pt idx="11">
                  <c:v>Morris</c:v>
                </c:pt>
                <c:pt idx="12">
                  <c:v>Camden</c:v>
                </c:pt>
                <c:pt idx="13">
                  <c:v>Union</c:v>
                </c:pt>
                <c:pt idx="14">
                  <c:v>Monmouth</c:v>
                </c:pt>
                <c:pt idx="15">
                  <c:v>Hudson</c:v>
                </c:pt>
                <c:pt idx="16">
                  <c:v>Passaic</c:v>
                </c:pt>
                <c:pt idx="17">
                  <c:v>Bergen</c:v>
                </c:pt>
                <c:pt idx="18">
                  <c:v>Middlesex</c:v>
                </c:pt>
                <c:pt idx="19">
                  <c:v>Ocean</c:v>
                </c:pt>
                <c:pt idx="20">
                  <c:v>Essex</c:v>
                </c:pt>
              </c:strCache>
            </c:strRef>
          </c:cat>
          <c:val>
            <c:numRef>
              <c:f>Sheet1!$C$2:$C$22</c:f>
              <c:numCache>
                <c:formatCode>General</c:formatCode>
                <c:ptCount val="21"/>
                <c:pt idx="4">
                  <c:v>220</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2020</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Hunterdon</c:v>
                </c:pt>
                <c:pt idx="2">
                  <c:v>Cape May</c:v>
                </c:pt>
                <c:pt idx="3">
                  <c:v>Warren</c:v>
                </c:pt>
                <c:pt idx="4">
                  <c:v>Sussex</c:v>
                </c:pt>
                <c:pt idx="5">
                  <c:v>Cumberland</c:v>
                </c:pt>
                <c:pt idx="6">
                  <c:v>Gloucester</c:v>
                </c:pt>
                <c:pt idx="7">
                  <c:v>Somerset</c:v>
                </c:pt>
                <c:pt idx="8">
                  <c:v>Mercer</c:v>
                </c:pt>
                <c:pt idx="9">
                  <c:v>Atlantic</c:v>
                </c:pt>
                <c:pt idx="10">
                  <c:v>Morris</c:v>
                </c:pt>
                <c:pt idx="11">
                  <c:v>Union</c:v>
                </c:pt>
                <c:pt idx="12">
                  <c:v>Hudson</c:v>
                </c:pt>
                <c:pt idx="13">
                  <c:v>Burlington</c:v>
                </c:pt>
                <c:pt idx="14">
                  <c:v>Passaic</c:v>
                </c:pt>
                <c:pt idx="15">
                  <c:v>Monmouth</c:v>
                </c:pt>
                <c:pt idx="16">
                  <c:v>Camden</c:v>
                </c:pt>
                <c:pt idx="17">
                  <c:v>Ocean</c:v>
                </c:pt>
                <c:pt idx="18">
                  <c:v>Middlesex</c:v>
                </c:pt>
                <c:pt idx="19">
                  <c:v>Essex</c:v>
                </c:pt>
                <c:pt idx="20">
                  <c:v>Bergen</c:v>
                </c:pt>
              </c:strCache>
            </c:strRef>
          </c:cat>
          <c:val>
            <c:numRef>
              <c:f>Sheet1!$B$2:$B$22</c:f>
              <c:numCache>
                <c:formatCode>General</c:formatCode>
                <c:ptCount val="21"/>
                <c:pt idx="0">
                  <c:v>46</c:v>
                </c:pt>
                <c:pt idx="1">
                  <c:v>131</c:v>
                </c:pt>
                <c:pt idx="2">
                  <c:v>142</c:v>
                </c:pt>
                <c:pt idx="3">
                  <c:v>148</c:v>
                </c:pt>
                <c:pt idx="5">
                  <c:v>200</c:v>
                </c:pt>
                <c:pt idx="6">
                  <c:v>419</c:v>
                </c:pt>
                <c:pt idx="7">
                  <c:v>461</c:v>
                </c:pt>
                <c:pt idx="8">
                  <c:v>487</c:v>
                </c:pt>
                <c:pt idx="9">
                  <c:v>496</c:v>
                </c:pt>
                <c:pt idx="10">
                  <c:v>606</c:v>
                </c:pt>
                <c:pt idx="11">
                  <c:v>746</c:v>
                </c:pt>
                <c:pt idx="12">
                  <c:v>751</c:v>
                </c:pt>
                <c:pt idx="13">
                  <c:v>779</c:v>
                </c:pt>
                <c:pt idx="14">
                  <c:v>803</c:v>
                </c:pt>
                <c:pt idx="15">
                  <c:v>932</c:v>
                </c:pt>
                <c:pt idx="16">
                  <c:v>937</c:v>
                </c:pt>
                <c:pt idx="17" formatCode="#,##0">
                  <c:v>1008</c:v>
                </c:pt>
                <c:pt idx="18" formatCode="#,##0">
                  <c:v>1051</c:v>
                </c:pt>
                <c:pt idx="19" formatCode="#,##0">
                  <c:v>1125</c:v>
                </c:pt>
                <c:pt idx="20" formatCode="#,##0">
                  <c:v>1268</c:v>
                </c:pt>
              </c:numCache>
            </c:numRef>
          </c:val>
          <c:extLst>
            <c:ext xmlns:c16="http://schemas.microsoft.com/office/drawing/2014/chart" uri="{C3380CC4-5D6E-409C-BE32-E72D297353CC}">
              <c16:uniqueId val="{00000000-FEAC-42CD-B60F-515B0F9B4314}"/>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Hunterdon</c:v>
                </c:pt>
                <c:pt idx="2">
                  <c:v>Cape May</c:v>
                </c:pt>
                <c:pt idx="3">
                  <c:v>Warren</c:v>
                </c:pt>
                <c:pt idx="4">
                  <c:v>Sussex</c:v>
                </c:pt>
                <c:pt idx="5">
                  <c:v>Cumberland</c:v>
                </c:pt>
                <c:pt idx="6">
                  <c:v>Gloucester</c:v>
                </c:pt>
                <c:pt idx="7">
                  <c:v>Somerset</c:v>
                </c:pt>
                <c:pt idx="8">
                  <c:v>Mercer</c:v>
                </c:pt>
                <c:pt idx="9">
                  <c:v>Atlantic</c:v>
                </c:pt>
                <c:pt idx="10">
                  <c:v>Morris</c:v>
                </c:pt>
                <c:pt idx="11">
                  <c:v>Union</c:v>
                </c:pt>
                <c:pt idx="12">
                  <c:v>Hudson</c:v>
                </c:pt>
                <c:pt idx="13">
                  <c:v>Burlington</c:v>
                </c:pt>
                <c:pt idx="14">
                  <c:v>Passaic</c:v>
                </c:pt>
                <c:pt idx="15">
                  <c:v>Monmouth</c:v>
                </c:pt>
                <c:pt idx="16">
                  <c:v>Camden</c:v>
                </c:pt>
                <c:pt idx="17">
                  <c:v>Ocean</c:v>
                </c:pt>
                <c:pt idx="18">
                  <c:v>Middlesex</c:v>
                </c:pt>
                <c:pt idx="19">
                  <c:v>Essex</c:v>
                </c:pt>
                <c:pt idx="20">
                  <c:v>Bergen</c:v>
                </c:pt>
              </c:strCache>
            </c:strRef>
          </c:cat>
          <c:val>
            <c:numRef>
              <c:f>Sheet1!$C$2:$C$22</c:f>
              <c:numCache>
                <c:formatCode>General</c:formatCode>
                <c:ptCount val="21"/>
                <c:pt idx="4">
                  <c:v>181</c:v>
                </c:pt>
              </c:numCache>
            </c:numRef>
          </c:val>
          <c:extLst>
            <c:ext xmlns:c16="http://schemas.microsoft.com/office/drawing/2014/chart" uri="{C3380CC4-5D6E-409C-BE32-E72D297353CC}">
              <c16:uniqueId val="{00000001-FEAC-42CD-B60F-515B0F9B4314}"/>
            </c:ext>
          </c:extLst>
        </c:ser>
        <c:dLbls>
          <c:showLegendKey val="0"/>
          <c:showVal val="0"/>
          <c:showCatName val="0"/>
          <c:showSerName val="0"/>
          <c:showPercent val="0"/>
          <c:showBubbleSize val="0"/>
        </c:dLbls>
        <c:gapWidth val="219"/>
        <c:axId val="382906824"/>
        <c:axId val="382907216"/>
      </c:barChart>
      <c:catAx>
        <c:axId val="3829068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1"/>
        <c:axPos val="b"/>
        <c:numFmt formatCode="General" sourceLinked="1"/>
        <c:majorTickMark val="none"/>
        <c:minorTickMark val="none"/>
        <c:tickLblPos val="nextTo"/>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deaths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2016</c:v>
                </c:pt>
                <c:pt idx="1">
                  <c:v>2017</c:v>
                </c:pt>
                <c:pt idx="2">
                  <c:v>2018</c:v>
                </c:pt>
                <c:pt idx="3">
                  <c:v>2019</c:v>
                </c:pt>
                <c:pt idx="4">
                  <c:v>2020</c:v>
                </c:pt>
              </c:numCache>
            </c:numRef>
          </c:cat>
          <c:val>
            <c:numRef>
              <c:f>Sheet1!$B$2:$B$6</c:f>
              <c:numCache>
                <c:formatCode>General</c:formatCode>
                <c:ptCount val="5"/>
                <c:pt idx="0">
                  <c:v>199</c:v>
                </c:pt>
                <c:pt idx="1">
                  <c:v>195</c:v>
                </c:pt>
                <c:pt idx="2">
                  <c:v>184</c:v>
                </c:pt>
                <c:pt idx="3">
                  <c:v>185</c:v>
                </c:pt>
                <c:pt idx="4">
                  <c:v>181</c:v>
                </c:pt>
              </c:numCache>
            </c:numRef>
          </c:val>
          <c:smooth val="0"/>
          <c:extLst>
            <c:ext xmlns:c16="http://schemas.microsoft.com/office/drawing/2014/chart" uri="{C3380CC4-5D6E-409C-BE32-E72D297353CC}">
              <c16:uniqueId val="{00000000-D20D-4A28-B5EC-C7A846A4DF3C}"/>
            </c:ext>
          </c:extLst>
        </c:ser>
        <c:dLbls>
          <c:showLegendKey val="0"/>
          <c:showVal val="0"/>
          <c:showCatName val="0"/>
          <c:showSerName val="0"/>
          <c:showPercent val="0"/>
          <c:showBubbleSize val="0"/>
        </c:dLbls>
        <c:marker val="1"/>
        <c:smooth val="0"/>
        <c:axId val="380651616"/>
        <c:axId val="380652008"/>
      </c:lineChart>
      <c:catAx>
        <c:axId val="380651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2008"/>
        <c:crosses val="autoZero"/>
        <c:auto val="1"/>
        <c:lblAlgn val="ctr"/>
        <c:lblOffset val="100"/>
        <c:noMultiLvlLbl val="0"/>
      </c:catAx>
      <c:valAx>
        <c:axId val="380652008"/>
        <c:scaling>
          <c:orientation val="minMax"/>
        </c:scaling>
        <c:delete val="1"/>
        <c:axPos val="l"/>
        <c:numFmt formatCode="General" sourceLinked="1"/>
        <c:majorTickMark val="none"/>
        <c:minorTickMark val="none"/>
        <c:tickLblPos val="nextTo"/>
        <c:crossAx val="3806516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6729739708004067E-2"/>
          <c:y val="3.7018227233275872E-2"/>
          <c:w val="0.89294577531714114"/>
          <c:h val="0.8644988856810617"/>
        </c:manualLayout>
      </c:layout>
      <c:barChart>
        <c:barDir val="bar"/>
        <c:grouping val="clustered"/>
        <c:varyColors val="0"/>
        <c:ser>
          <c:idx val="0"/>
          <c:order val="0"/>
          <c:tx>
            <c:strRef>
              <c:f>Sheet1!$B$1</c:f>
              <c:strCache>
                <c:ptCount val="1"/>
                <c:pt idx="0">
                  <c:v>&lt;6 Years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Essex</c:v>
                </c:pt>
                <c:pt idx="2">
                  <c:v>Warren</c:v>
                </c:pt>
                <c:pt idx="3">
                  <c:v>Mercer</c:v>
                </c:pt>
                <c:pt idx="4">
                  <c:v>Cumberland</c:v>
                </c:pt>
                <c:pt idx="5">
                  <c:v>Passaic</c:v>
                </c:pt>
                <c:pt idx="6">
                  <c:v>Cape May</c:v>
                </c:pt>
                <c:pt idx="7">
                  <c:v>Burlington</c:v>
                </c:pt>
                <c:pt idx="8">
                  <c:v>Hunterdon</c:v>
                </c:pt>
                <c:pt idx="9">
                  <c:v>Atlantic</c:v>
                </c:pt>
                <c:pt idx="10">
                  <c:v>Union</c:v>
                </c:pt>
                <c:pt idx="11">
                  <c:v>Hudson</c:v>
                </c:pt>
                <c:pt idx="12">
                  <c:v>Middlesex</c:v>
                </c:pt>
                <c:pt idx="13">
                  <c:v>Camden</c:v>
                </c:pt>
                <c:pt idx="14">
                  <c:v>Somerset</c:v>
                </c:pt>
                <c:pt idx="15">
                  <c:v>Monmouth</c:v>
                </c:pt>
                <c:pt idx="16">
                  <c:v>Gloucester</c:v>
                </c:pt>
                <c:pt idx="17">
                  <c:v>Morris</c:v>
                </c:pt>
                <c:pt idx="18">
                  <c:v>Bergen</c:v>
                </c:pt>
                <c:pt idx="19">
                  <c:v>Ocean</c:v>
                </c:pt>
                <c:pt idx="20">
                  <c:v>Sussex</c:v>
                </c:pt>
              </c:strCache>
            </c:strRef>
          </c:cat>
          <c:val>
            <c:numRef>
              <c:f>Sheet1!$B$2:$B$22</c:f>
              <c:numCache>
                <c:formatCode>0.0%</c:formatCode>
                <c:ptCount val="21"/>
                <c:pt idx="0">
                  <c:v>7.5999999999999998E-2</c:v>
                </c:pt>
                <c:pt idx="1">
                  <c:v>0.04</c:v>
                </c:pt>
                <c:pt idx="2">
                  <c:v>3.6999999999999998E-2</c:v>
                </c:pt>
                <c:pt idx="3">
                  <c:v>3.5999999999999997E-2</c:v>
                </c:pt>
                <c:pt idx="4">
                  <c:v>0.03</c:v>
                </c:pt>
                <c:pt idx="5">
                  <c:v>2.8000000000000001E-2</c:v>
                </c:pt>
                <c:pt idx="6">
                  <c:v>2.7E-2</c:v>
                </c:pt>
                <c:pt idx="7">
                  <c:v>2.5000000000000001E-2</c:v>
                </c:pt>
                <c:pt idx="8">
                  <c:v>2.5000000000000001E-2</c:v>
                </c:pt>
                <c:pt idx="9">
                  <c:v>2.3E-2</c:v>
                </c:pt>
                <c:pt idx="10">
                  <c:v>2.3E-2</c:v>
                </c:pt>
                <c:pt idx="11">
                  <c:v>2.1000000000000001E-2</c:v>
                </c:pt>
                <c:pt idx="12">
                  <c:v>0.02</c:v>
                </c:pt>
                <c:pt idx="13">
                  <c:v>1.9E-2</c:v>
                </c:pt>
                <c:pt idx="14">
                  <c:v>1.7000000000000001E-2</c:v>
                </c:pt>
                <c:pt idx="15">
                  <c:v>1.6E-2</c:v>
                </c:pt>
                <c:pt idx="16">
                  <c:v>1.2E-2</c:v>
                </c:pt>
                <c:pt idx="17">
                  <c:v>1.0999999999999999E-2</c:v>
                </c:pt>
                <c:pt idx="18">
                  <c:v>8.9999999999999993E-3</c:v>
                </c:pt>
                <c:pt idx="19">
                  <c:v>5.0000000000000001E-3</c:v>
                </c:pt>
              </c:numCache>
            </c:numRef>
          </c:val>
          <c:extLst>
            <c:ext xmlns:c16="http://schemas.microsoft.com/office/drawing/2014/chart" uri="{C3380CC4-5D6E-409C-BE32-E72D297353CC}">
              <c16:uniqueId val="{00000000-35CF-4BCC-9051-73967968C40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Essex</c:v>
                </c:pt>
                <c:pt idx="2">
                  <c:v>Warren</c:v>
                </c:pt>
                <c:pt idx="3">
                  <c:v>Mercer</c:v>
                </c:pt>
                <c:pt idx="4">
                  <c:v>Cumberland</c:v>
                </c:pt>
                <c:pt idx="5">
                  <c:v>Passaic</c:v>
                </c:pt>
                <c:pt idx="6">
                  <c:v>Cape May</c:v>
                </c:pt>
                <c:pt idx="7">
                  <c:v>Burlington</c:v>
                </c:pt>
                <c:pt idx="8">
                  <c:v>Hunterdon</c:v>
                </c:pt>
                <c:pt idx="9">
                  <c:v>Atlantic</c:v>
                </c:pt>
                <c:pt idx="10">
                  <c:v>Union</c:v>
                </c:pt>
                <c:pt idx="11">
                  <c:v>Hudson</c:v>
                </c:pt>
                <c:pt idx="12">
                  <c:v>Middlesex</c:v>
                </c:pt>
                <c:pt idx="13">
                  <c:v>Camden</c:v>
                </c:pt>
                <c:pt idx="14">
                  <c:v>Somerset</c:v>
                </c:pt>
                <c:pt idx="15">
                  <c:v>Monmouth</c:v>
                </c:pt>
                <c:pt idx="16">
                  <c:v>Gloucester</c:v>
                </c:pt>
                <c:pt idx="17">
                  <c:v>Morris</c:v>
                </c:pt>
                <c:pt idx="18">
                  <c:v>Bergen</c:v>
                </c:pt>
                <c:pt idx="19">
                  <c:v>Ocean</c:v>
                </c:pt>
                <c:pt idx="20">
                  <c:v>Sussex</c:v>
                </c:pt>
              </c:strCache>
            </c:strRef>
          </c:cat>
          <c:val>
            <c:numRef>
              <c:f>Sheet1!$C$2:$C$22</c:f>
              <c:numCache>
                <c:formatCode>General</c:formatCode>
                <c:ptCount val="21"/>
                <c:pt idx="20" formatCode="0.0%">
                  <c:v>4.0000000000000001E-3</c:v>
                </c:pt>
              </c:numCache>
            </c:numRef>
          </c:val>
          <c:extLst>
            <c:ext xmlns:c16="http://schemas.microsoft.com/office/drawing/2014/chart" uri="{C3380CC4-5D6E-409C-BE32-E72D297353CC}">
              <c16:uniqueId val="{00000001-35CF-4BCC-9051-73967968C40A}"/>
            </c:ext>
          </c:extLst>
        </c:ser>
        <c:ser>
          <c:idx val="2"/>
          <c:order val="2"/>
          <c:tx>
            <c:strRef>
              <c:f>Sheet1!$D$1</c:f>
              <c:strCache>
                <c:ptCount val="1"/>
                <c:pt idx="0">
                  <c:v>NJ Avg. 2.3%</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Salem</c:v>
                </c:pt>
                <c:pt idx="1">
                  <c:v>Essex</c:v>
                </c:pt>
                <c:pt idx="2">
                  <c:v>Warren</c:v>
                </c:pt>
                <c:pt idx="3">
                  <c:v>Mercer</c:v>
                </c:pt>
                <c:pt idx="4">
                  <c:v>Cumberland</c:v>
                </c:pt>
                <c:pt idx="5">
                  <c:v>Passaic</c:v>
                </c:pt>
                <c:pt idx="6">
                  <c:v>Cape May</c:v>
                </c:pt>
                <c:pt idx="7">
                  <c:v>Burlington</c:v>
                </c:pt>
                <c:pt idx="8">
                  <c:v>Hunterdon</c:v>
                </c:pt>
                <c:pt idx="9">
                  <c:v>Atlantic</c:v>
                </c:pt>
                <c:pt idx="10">
                  <c:v>Union</c:v>
                </c:pt>
                <c:pt idx="11">
                  <c:v>Hudson</c:v>
                </c:pt>
                <c:pt idx="12">
                  <c:v>Middlesex</c:v>
                </c:pt>
                <c:pt idx="13">
                  <c:v>Camden</c:v>
                </c:pt>
                <c:pt idx="14">
                  <c:v>Somerset</c:v>
                </c:pt>
                <c:pt idx="15">
                  <c:v>Monmouth</c:v>
                </c:pt>
                <c:pt idx="16">
                  <c:v>Gloucester</c:v>
                </c:pt>
                <c:pt idx="17">
                  <c:v>Morris</c:v>
                </c:pt>
                <c:pt idx="18">
                  <c:v>Bergen</c:v>
                </c:pt>
                <c:pt idx="19">
                  <c:v>Ocean</c:v>
                </c:pt>
                <c:pt idx="20">
                  <c:v>Sussex</c:v>
                </c:pt>
              </c:strCache>
            </c:strRef>
          </c:cat>
          <c:val>
            <c:numRef>
              <c:f>Sheet1!$D$2:$D$22</c:f>
              <c:numCache>
                <c:formatCode>0.00%</c:formatCode>
                <c:ptCount val="21"/>
                <c:pt idx="0">
                  <c:v>2.3E-2</c:v>
                </c:pt>
                <c:pt idx="1">
                  <c:v>2.3E-2</c:v>
                </c:pt>
                <c:pt idx="2">
                  <c:v>2.3E-2</c:v>
                </c:pt>
                <c:pt idx="3">
                  <c:v>2.3E-2</c:v>
                </c:pt>
                <c:pt idx="4">
                  <c:v>2.3E-2</c:v>
                </c:pt>
                <c:pt idx="5">
                  <c:v>2.3E-2</c:v>
                </c:pt>
                <c:pt idx="6">
                  <c:v>2.3E-2</c:v>
                </c:pt>
                <c:pt idx="7">
                  <c:v>2.3E-2</c:v>
                </c:pt>
                <c:pt idx="8">
                  <c:v>2.3E-2</c:v>
                </c:pt>
                <c:pt idx="9">
                  <c:v>2.3E-2</c:v>
                </c:pt>
                <c:pt idx="10">
                  <c:v>2.3E-2</c:v>
                </c:pt>
                <c:pt idx="11">
                  <c:v>2.3E-2</c:v>
                </c:pt>
                <c:pt idx="12">
                  <c:v>2.3E-2</c:v>
                </c:pt>
                <c:pt idx="13">
                  <c:v>2.3E-2</c:v>
                </c:pt>
                <c:pt idx="14">
                  <c:v>2.3E-2</c:v>
                </c:pt>
                <c:pt idx="15">
                  <c:v>2.3E-2</c:v>
                </c:pt>
                <c:pt idx="16">
                  <c:v>2.3E-2</c:v>
                </c:pt>
                <c:pt idx="17">
                  <c:v>2.3E-2</c:v>
                </c:pt>
                <c:pt idx="18">
                  <c:v>2.3E-2</c:v>
                </c:pt>
                <c:pt idx="19">
                  <c:v>2.3E-2</c:v>
                </c:pt>
                <c:pt idx="20">
                  <c:v>2.3E-2</c:v>
                </c:pt>
              </c:numCache>
            </c:numRef>
          </c:val>
          <c:extLst>
            <c:ext xmlns:c16="http://schemas.microsoft.com/office/drawing/2014/chart" uri="{C3380CC4-5D6E-409C-BE32-E72D297353CC}">
              <c16:uniqueId val="{00000002-35CF-4BCC-9051-73967968C40A}"/>
            </c:ext>
          </c:extLst>
        </c:ser>
        <c:dLbls>
          <c:showLegendKey val="0"/>
          <c:showVal val="0"/>
          <c:showCatName val="0"/>
          <c:showSerName val="0"/>
          <c:showPercent val="0"/>
          <c:showBubbleSize val="0"/>
        </c:dLbls>
        <c:gapWidth val="219"/>
        <c:axId val="382906824"/>
        <c:axId val="382907216"/>
      </c:barChart>
      <c:catAx>
        <c:axId val="38290682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1"/>
        <c:axPos val="t"/>
        <c:numFmt formatCode="0.0%" sourceLinked="1"/>
        <c:majorTickMark val="none"/>
        <c:minorTickMark val="none"/>
        <c:tickLblPos val="nextTo"/>
        <c:crossAx val="382906824"/>
        <c:crosses val="autoZero"/>
        <c:crossBetween val="between"/>
      </c:valAx>
      <c:spPr>
        <a:noFill/>
        <a:ln>
          <a:noFill/>
        </a:ln>
        <a:effectLst/>
      </c:spPr>
    </c:plotArea>
    <c:legend>
      <c:legendPos val="b"/>
      <c:legendEntry>
        <c:idx val="0"/>
        <c:delete val="1"/>
      </c:legendEntry>
      <c:legendEntry>
        <c:idx val="1"/>
        <c:delete val="1"/>
      </c:legendEntry>
      <c:legendEntry>
        <c:idx val="2"/>
        <c:txPr>
          <a:bodyPr rot="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3"/>
        <c:delete val="1"/>
      </c:legendEntry>
      <c:layout>
        <c:manualLayout>
          <c:xMode val="edge"/>
          <c:yMode val="edge"/>
          <c:x val="0.29082030181640101"/>
          <c:y val="0.9065650283689487"/>
          <c:w val="0.11452455282147037"/>
          <c:h val="3.7511689289678685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 enrolled 2019-2020</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Hunterdon</c:v>
                </c:pt>
                <c:pt idx="2">
                  <c:v>Cape May</c:v>
                </c:pt>
                <c:pt idx="3">
                  <c:v>Warren</c:v>
                </c:pt>
                <c:pt idx="4">
                  <c:v>Sussex</c:v>
                </c:pt>
                <c:pt idx="5">
                  <c:v>Cumberland</c:v>
                </c:pt>
                <c:pt idx="6">
                  <c:v>Hudson</c:v>
                </c:pt>
                <c:pt idx="7">
                  <c:v>Atlantic</c:v>
                </c:pt>
                <c:pt idx="8">
                  <c:v>Gloucester</c:v>
                </c:pt>
                <c:pt idx="9">
                  <c:v>Somerset</c:v>
                </c:pt>
                <c:pt idx="10">
                  <c:v>Burlington</c:v>
                </c:pt>
                <c:pt idx="11">
                  <c:v>Ocean</c:v>
                </c:pt>
                <c:pt idx="12">
                  <c:v>Camden</c:v>
                </c:pt>
                <c:pt idx="13">
                  <c:v>Morris</c:v>
                </c:pt>
                <c:pt idx="14">
                  <c:v>Mercer</c:v>
                </c:pt>
                <c:pt idx="15">
                  <c:v>Union</c:v>
                </c:pt>
                <c:pt idx="16">
                  <c:v>Essex</c:v>
                </c:pt>
                <c:pt idx="17">
                  <c:v>Monmouth</c:v>
                </c:pt>
                <c:pt idx="18">
                  <c:v>Middlesex</c:v>
                </c:pt>
                <c:pt idx="19">
                  <c:v>Bergen</c:v>
                </c:pt>
                <c:pt idx="20">
                  <c:v>Passaic</c:v>
                </c:pt>
              </c:strCache>
            </c:strRef>
          </c:cat>
          <c:val>
            <c:numRef>
              <c:f>Sheet1!$B$2:$B$22</c:f>
              <c:numCache>
                <c:formatCode>General</c:formatCode>
                <c:ptCount val="21"/>
                <c:pt idx="0">
                  <c:v>26</c:v>
                </c:pt>
                <c:pt idx="1">
                  <c:v>49</c:v>
                </c:pt>
                <c:pt idx="2">
                  <c:v>51</c:v>
                </c:pt>
                <c:pt idx="3">
                  <c:v>87</c:v>
                </c:pt>
                <c:pt idx="5">
                  <c:v>109</c:v>
                </c:pt>
                <c:pt idx="6">
                  <c:v>178</c:v>
                </c:pt>
                <c:pt idx="7">
                  <c:v>185</c:v>
                </c:pt>
                <c:pt idx="8">
                  <c:v>190</c:v>
                </c:pt>
                <c:pt idx="9">
                  <c:v>201</c:v>
                </c:pt>
                <c:pt idx="10">
                  <c:v>233</c:v>
                </c:pt>
                <c:pt idx="11">
                  <c:v>234</c:v>
                </c:pt>
                <c:pt idx="12">
                  <c:v>258</c:v>
                </c:pt>
                <c:pt idx="13">
                  <c:v>270</c:v>
                </c:pt>
                <c:pt idx="14">
                  <c:v>277</c:v>
                </c:pt>
                <c:pt idx="15">
                  <c:v>291</c:v>
                </c:pt>
                <c:pt idx="16">
                  <c:v>323</c:v>
                </c:pt>
                <c:pt idx="17">
                  <c:v>348</c:v>
                </c:pt>
                <c:pt idx="18">
                  <c:v>354</c:v>
                </c:pt>
                <c:pt idx="19">
                  <c:v>414</c:v>
                </c:pt>
                <c:pt idx="20">
                  <c:v>439</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Hunterdon</c:v>
                </c:pt>
                <c:pt idx="2">
                  <c:v>Cape May</c:v>
                </c:pt>
                <c:pt idx="3">
                  <c:v>Warren</c:v>
                </c:pt>
                <c:pt idx="4">
                  <c:v>Sussex</c:v>
                </c:pt>
                <c:pt idx="5">
                  <c:v>Cumberland</c:v>
                </c:pt>
                <c:pt idx="6">
                  <c:v>Hudson</c:v>
                </c:pt>
                <c:pt idx="7">
                  <c:v>Atlantic</c:v>
                </c:pt>
                <c:pt idx="8">
                  <c:v>Gloucester</c:v>
                </c:pt>
                <c:pt idx="9">
                  <c:v>Somerset</c:v>
                </c:pt>
                <c:pt idx="10">
                  <c:v>Burlington</c:v>
                </c:pt>
                <c:pt idx="11">
                  <c:v>Ocean</c:v>
                </c:pt>
                <c:pt idx="12">
                  <c:v>Camden</c:v>
                </c:pt>
                <c:pt idx="13">
                  <c:v>Morris</c:v>
                </c:pt>
                <c:pt idx="14">
                  <c:v>Mercer</c:v>
                </c:pt>
                <c:pt idx="15">
                  <c:v>Union</c:v>
                </c:pt>
                <c:pt idx="16">
                  <c:v>Essex</c:v>
                </c:pt>
                <c:pt idx="17">
                  <c:v>Monmouth</c:v>
                </c:pt>
                <c:pt idx="18">
                  <c:v>Middlesex</c:v>
                </c:pt>
                <c:pt idx="19">
                  <c:v>Bergen</c:v>
                </c:pt>
                <c:pt idx="20">
                  <c:v>Passaic</c:v>
                </c:pt>
              </c:strCache>
            </c:strRef>
          </c:cat>
          <c:val>
            <c:numRef>
              <c:f>Sheet1!$C$2:$C$22</c:f>
              <c:numCache>
                <c:formatCode>General</c:formatCode>
                <c:ptCount val="21"/>
                <c:pt idx="4">
                  <c:v>108</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1"/>
          <c:tx>
            <c:strRef>
              <c:f>Sheet1!$C$1</c:f>
              <c:strCache>
                <c:ptCount val="1"/>
                <c:pt idx="0">
                  <c:v>In-Home</c:v>
                </c:pt>
              </c:strCache>
            </c:strRef>
          </c:tx>
          <c:spPr>
            <a:solidFill>
              <a:srgbClr val="C00000"/>
            </a:solidFill>
            <a:ln>
              <a:noFill/>
            </a:ln>
            <a:effectLst/>
          </c:spPr>
          <c:invertIfNegative val="0"/>
          <c:cat>
            <c:strRef>
              <c:f>Sheet1!$A$2:$A$22</c:f>
              <c:strCache>
                <c:ptCount val="21"/>
                <c:pt idx="0">
                  <c:v>Hunterdon</c:v>
                </c:pt>
                <c:pt idx="1">
                  <c:v>Sussex</c:v>
                </c:pt>
                <c:pt idx="2">
                  <c:v>Salem</c:v>
                </c:pt>
                <c:pt idx="3">
                  <c:v>Warren</c:v>
                </c:pt>
                <c:pt idx="4">
                  <c:v>Cape May</c:v>
                </c:pt>
                <c:pt idx="5">
                  <c:v>Somerset</c:v>
                </c:pt>
                <c:pt idx="6">
                  <c:v>Morris</c:v>
                </c:pt>
                <c:pt idx="7">
                  <c:v>Mercer</c:v>
                </c:pt>
                <c:pt idx="8">
                  <c:v>Bergen</c:v>
                </c:pt>
                <c:pt idx="9">
                  <c:v>Monmouth</c:v>
                </c:pt>
                <c:pt idx="10">
                  <c:v>Burlington</c:v>
                </c:pt>
                <c:pt idx="11">
                  <c:v>Gloucester</c:v>
                </c:pt>
                <c:pt idx="12">
                  <c:v>Union</c:v>
                </c:pt>
                <c:pt idx="13">
                  <c:v>Cumberland</c:v>
                </c:pt>
                <c:pt idx="14">
                  <c:v>Atlantic</c:v>
                </c:pt>
                <c:pt idx="15">
                  <c:v>Ocean</c:v>
                </c:pt>
                <c:pt idx="16">
                  <c:v>Passaic</c:v>
                </c:pt>
                <c:pt idx="17">
                  <c:v>Hudson</c:v>
                </c:pt>
                <c:pt idx="18">
                  <c:v>Middlesex</c:v>
                </c:pt>
                <c:pt idx="19">
                  <c:v>Essex</c:v>
                </c:pt>
                <c:pt idx="20">
                  <c:v>Camden</c:v>
                </c:pt>
              </c:strCache>
            </c:strRef>
          </c:cat>
          <c:val>
            <c:numRef>
              <c:f>Sheet1!$C$2:$C$22</c:f>
              <c:numCache>
                <c:formatCode>General</c:formatCode>
                <c:ptCount val="21"/>
                <c:pt idx="0">
                  <c:v>208</c:v>
                </c:pt>
                <c:pt idx="1">
                  <c:v>290</c:v>
                </c:pt>
                <c:pt idx="2">
                  <c:v>384</c:v>
                </c:pt>
                <c:pt idx="3">
                  <c:v>505</c:v>
                </c:pt>
                <c:pt idx="4">
                  <c:v>520</c:v>
                </c:pt>
                <c:pt idx="5">
                  <c:v>542</c:v>
                </c:pt>
                <c:pt idx="6">
                  <c:v>642</c:v>
                </c:pt>
                <c:pt idx="7">
                  <c:v>987</c:v>
                </c:pt>
                <c:pt idx="8">
                  <c:v>1036</c:v>
                </c:pt>
                <c:pt idx="9">
                  <c:v>1046</c:v>
                </c:pt>
                <c:pt idx="10">
                  <c:v>1142</c:v>
                </c:pt>
                <c:pt idx="11">
                  <c:v>1143</c:v>
                </c:pt>
                <c:pt idx="12">
                  <c:v>1280</c:v>
                </c:pt>
                <c:pt idx="13">
                  <c:v>1297</c:v>
                </c:pt>
                <c:pt idx="14">
                  <c:v>1383</c:v>
                </c:pt>
                <c:pt idx="15">
                  <c:v>1527</c:v>
                </c:pt>
                <c:pt idx="16">
                  <c:v>1614</c:v>
                </c:pt>
                <c:pt idx="17">
                  <c:v>1950</c:v>
                </c:pt>
                <c:pt idx="18">
                  <c:v>2103</c:v>
                </c:pt>
                <c:pt idx="19">
                  <c:v>2435</c:v>
                </c:pt>
                <c:pt idx="20">
                  <c:v>2928</c:v>
                </c:pt>
              </c:numCache>
            </c:numRef>
          </c:val>
          <c:extLst>
            <c:ext xmlns:c16="http://schemas.microsoft.com/office/drawing/2014/chart" uri="{C3380CC4-5D6E-409C-BE32-E72D297353CC}">
              <c16:uniqueId val="{00000001-09E3-4C73-A982-B02D1E1D5080}"/>
            </c:ext>
          </c:extLst>
        </c:ser>
        <c:ser>
          <c:idx val="2"/>
          <c:order val="2"/>
          <c:tx>
            <c:strRef>
              <c:f>Sheet1!$D$1</c:f>
              <c:strCache>
                <c:ptCount val="1"/>
                <c:pt idx="0">
                  <c:v>Out-of-Home Placement</c:v>
                </c:pt>
              </c:strCache>
            </c:strRef>
          </c:tx>
          <c:spPr>
            <a:solidFill>
              <a:schemeClr val="bg1">
                <a:lumMod val="75000"/>
              </a:schemeClr>
            </a:solidFill>
            <a:ln>
              <a:noFill/>
            </a:ln>
            <a:effectLst/>
          </c:spPr>
          <c:invertIfNegative val="0"/>
          <c:cat>
            <c:strRef>
              <c:f>Sheet1!$A$2:$A$22</c:f>
              <c:strCache>
                <c:ptCount val="21"/>
                <c:pt idx="0">
                  <c:v>Hunterdon</c:v>
                </c:pt>
                <c:pt idx="1">
                  <c:v>Sussex</c:v>
                </c:pt>
                <c:pt idx="2">
                  <c:v>Salem</c:v>
                </c:pt>
                <c:pt idx="3">
                  <c:v>Warren</c:v>
                </c:pt>
                <c:pt idx="4">
                  <c:v>Cape May</c:v>
                </c:pt>
                <c:pt idx="5">
                  <c:v>Somerset</c:v>
                </c:pt>
                <c:pt idx="6">
                  <c:v>Morris</c:v>
                </c:pt>
                <c:pt idx="7">
                  <c:v>Mercer</c:v>
                </c:pt>
                <c:pt idx="8">
                  <c:v>Bergen</c:v>
                </c:pt>
                <c:pt idx="9">
                  <c:v>Monmouth</c:v>
                </c:pt>
                <c:pt idx="10">
                  <c:v>Burlington</c:v>
                </c:pt>
                <c:pt idx="11">
                  <c:v>Gloucester</c:v>
                </c:pt>
                <c:pt idx="12">
                  <c:v>Union</c:v>
                </c:pt>
                <c:pt idx="13">
                  <c:v>Cumberland</c:v>
                </c:pt>
                <c:pt idx="14">
                  <c:v>Atlantic</c:v>
                </c:pt>
                <c:pt idx="15">
                  <c:v>Ocean</c:v>
                </c:pt>
                <c:pt idx="16">
                  <c:v>Passaic</c:v>
                </c:pt>
                <c:pt idx="17">
                  <c:v>Hudson</c:v>
                </c:pt>
                <c:pt idx="18">
                  <c:v>Middlesex</c:v>
                </c:pt>
                <c:pt idx="19">
                  <c:v>Essex</c:v>
                </c:pt>
                <c:pt idx="20">
                  <c:v>Camden</c:v>
                </c:pt>
              </c:strCache>
            </c:strRef>
          </c:cat>
          <c:val>
            <c:numRef>
              <c:f>Sheet1!$D$2:$D$22</c:f>
              <c:numCache>
                <c:formatCode>General</c:formatCode>
                <c:ptCount val="21"/>
                <c:pt idx="0">
                  <c:v>13</c:v>
                </c:pt>
                <c:pt idx="1">
                  <c:v>34</c:v>
                </c:pt>
                <c:pt idx="2">
                  <c:v>58</c:v>
                </c:pt>
                <c:pt idx="3">
                  <c:v>29</c:v>
                </c:pt>
                <c:pt idx="4">
                  <c:v>82</c:v>
                </c:pt>
                <c:pt idx="5">
                  <c:v>47</c:v>
                </c:pt>
                <c:pt idx="6">
                  <c:v>68</c:v>
                </c:pt>
                <c:pt idx="7">
                  <c:v>265</c:v>
                </c:pt>
                <c:pt idx="8">
                  <c:v>108</c:v>
                </c:pt>
                <c:pt idx="9">
                  <c:v>151</c:v>
                </c:pt>
                <c:pt idx="10">
                  <c:v>159</c:v>
                </c:pt>
                <c:pt idx="11">
                  <c:v>223</c:v>
                </c:pt>
                <c:pt idx="12">
                  <c:v>203</c:v>
                </c:pt>
                <c:pt idx="13">
                  <c:v>160</c:v>
                </c:pt>
                <c:pt idx="14">
                  <c:v>240</c:v>
                </c:pt>
                <c:pt idx="15">
                  <c:v>205</c:v>
                </c:pt>
                <c:pt idx="16">
                  <c:v>196</c:v>
                </c:pt>
                <c:pt idx="17">
                  <c:v>224</c:v>
                </c:pt>
                <c:pt idx="18">
                  <c:v>184</c:v>
                </c:pt>
                <c:pt idx="19">
                  <c:v>596</c:v>
                </c:pt>
                <c:pt idx="20">
                  <c:v>468</c:v>
                </c:pt>
              </c:numCache>
            </c:numRef>
          </c:val>
          <c:extLst>
            <c:ext xmlns:c16="http://schemas.microsoft.com/office/drawing/2014/chart" uri="{C3380CC4-5D6E-409C-BE32-E72D297353CC}">
              <c16:uniqueId val="{00000000-EDFC-4B63-BD37-4E5D08F589DA}"/>
            </c:ext>
          </c:extLst>
        </c:ser>
        <c:ser>
          <c:idx val="3"/>
          <c:order val="3"/>
          <c:tx>
            <c:strRef>
              <c:f>Sheet1!$E$1</c:f>
              <c:strCache>
                <c:ptCount val="1"/>
                <c:pt idx="0">
                  <c:v>Total</c:v>
                </c:pt>
              </c:strCache>
            </c:strRef>
          </c:tx>
          <c:spPr>
            <a:no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Salem</c:v>
                </c:pt>
                <c:pt idx="3">
                  <c:v>Warren</c:v>
                </c:pt>
                <c:pt idx="4">
                  <c:v>Cape May</c:v>
                </c:pt>
                <c:pt idx="5">
                  <c:v>Somerset</c:v>
                </c:pt>
                <c:pt idx="6">
                  <c:v>Morris</c:v>
                </c:pt>
                <c:pt idx="7">
                  <c:v>Mercer</c:v>
                </c:pt>
                <c:pt idx="8">
                  <c:v>Bergen</c:v>
                </c:pt>
                <c:pt idx="9">
                  <c:v>Monmouth</c:v>
                </c:pt>
                <c:pt idx="10">
                  <c:v>Burlington</c:v>
                </c:pt>
                <c:pt idx="11">
                  <c:v>Gloucester</c:v>
                </c:pt>
                <c:pt idx="12">
                  <c:v>Union</c:v>
                </c:pt>
                <c:pt idx="13">
                  <c:v>Cumberland</c:v>
                </c:pt>
                <c:pt idx="14">
                  <c:v>Atlantic</c:v>
                </c:pt>
                <c:pt idx="15">
                  <c:v>Ocean</c:v>
                </c:pt>
                <c:pt idx="16">
                  <c:v>Passaic</c:v>
                </c:pt>
                <c:pt idx="17">
                  <c:v>Hudson</c:v>
                </c:pt>
                <c:pt idx="18">
                  <c:v>Middlesex</c:v>
                </c:pt>
                <c:pt idx="19">
                  <c:v>Essex</c:v>
                </c:pt>
                <c:pt idx="20">
                  <c:v>Camden</c:v>
                </c:pt>
              </c:strCache>
            </c:strRef>
          </c:cat>
          <c:val>
            <c:numRef>
              <c:f>Sheet1!$E$2:$E$22</c:f>
              <c:numCache>
                <c:formatCode>General</c:formatCode>
                <c:ptCount val="21"/>
                <c:pt idx="0">
                  <c:v>221</c:v>
                </c:pt>
                <c:pt idx="1">
                  <c:v>324</c:v>
                </c:pt>
                <c:pt idx="2">
                  <c:v>442</c:v>
                </c:pt>
                <c:pt idx="3">
                  <c:v>534</c:v>
                </c:pt>
                <c:pt idx="4">
                  <c:v>602</c:v>
                </c:pt>
                <c:pt idx="5">
                  <c:v>589</c:v>
                </c:pt>
                <c:pt idx="6">
                  <c:v>710</c:v>
                </c:pt>
                <c:pt idx="7">
                  <c:v>1252</c:v>
                </c:pt>
                <c:pt idx="8">
                  <c:v>1144</c:v>
                </c:pt>
                <c:pt idx="9">
                  <c:v>1197</c:v>
                </c:pt>
                <c:pt idx="10">
                  <c:v>1301</c:v>
                </c:pt>
                <c:pt idx="11">
                  <c:v>1366</c:v>
                </c:pt>
                <c:pt idx="12">
                  <c:v>1483</c:v>
                </c:pt>
                <c:pt idx="13">
                  <c:v>1457</c:v>
                </c:pt>
                <c:pt idx="14">
                  <c:v>1623</c:v>
                </c:pt>
                <c:pt idx="15">
                  <c:v>1732</c:v>
                </c:pt>
                <c:pt idx="16">
                  <c:v>1810</c:v>
                </c:pt>
                <c:pt idx="17">
                  <c:v>2174</c:v>
                </c:pt>
                <c:pt idx="18">
                  <c:v>2287</c:v>
                </c:pt>
                <c:pt idx="19">
                  <c:v>3031</c:v>
                </c:pt>
                <c:pt idx="20">
                  <c:v>3396</c:v>
                </c:pt>
              </c:numCache>
            </c:numRef>
          </c:val>
          <c:extLst>
            <c:ext xmlns:c16="http://schemas.microsoft.com/office/drawing/2014/chart" uri="{C3380CC4-5D6E-409C-BE32-E72D297353CC}">
              <c16:uniqueId val="{00000000-FEE0-4A62-B5BF-CFDDEF686DDE}"/>
            </c:ext>
          </c:extLst>
        </c:ser>
        <c:dLbls>
          <c:showLegendKey val="0"/>
          <c:showVal val="0"/>
          <c:showCatName val="0"/>
          <c:showSerName val="0"/>
          <c:showPercent val="0"/>
          <c:showBubbleSize val="0"/>
        </c:dLbls>
        <c:gapWidth val="182"/>
        <c:overlap val="100"/>
        <c:axId val="342401552"/>
        <c:axId val="342401944"/>
      </c:barChart>
      <c:barChart>
        <c:barDir val="bar"/>
        <c:grouping val="clustered"/>
        <c:varyColors val="0"/>
        <c:ser>
          <c:idx val="0"/>
          <c:order val="0"/>
          <c:tx>
            <c:strRef>
              <c:f>Sheet1!$B$1</c:f>
              <c:strCache>
                <c:ptCount val="1"/>
                <c:pt idx="0">
                  <c:v>Copy County Total 1</c:v>
                </c:pt>
              </c:strCache>
            </c:strRef>
          </c:tx>
          <c:spPr>
            <a:solidFill>
              <a:srgbClr val="FFFF00"/>
            </a:solidFill>
            <a:ln>
              <a:noFill/>
            </a:ln>
            <a:effectLst/>
          </c:spPr>
          <c:invertIfNegative val="0"/>
          <c:cat>
            <c:strRef>
              <c:f>Sheet1!$A$2:$A$22</c:f>
              <c:strCache>
                <c:ptCount val="21"/>
                <c:pt idx="0">
                  <c:v>Hunterdon</c:v>
                </c:pt>
                <c:pt idx="1">
                  <c:v>Sussex</c:v>
                </c:pt>
                <c:pt idx="2">
                  <c:v>Salem</c:v>
                </c:pt>
                <c:pt idx="3">
                  <c:v>Warren</c:v>
                </c:pt>
                <c:pt idx="4">
                  <c:v>Cape May</c:v>
                </c:pt>
                <c:pt idx="5">
                  <c:v>Somerset</c:v>
                </c:pt>
                <c:pt idx="6">
                  <c:v>Morris</c:v>
                </c:pt>
                <c:pt idx="7">
                  <c:v>Mercer</c:v>
                </c:pt>
                <c:pt idx="8">
                  <c:v>Bergen</c:v>
                </c:pt>
                <c:pt idx="9">
                  <c:v>Monmouth</c:v>
                </c:pt>
                <c:pt idx="10">
                  <c:v>Burlington</c:v>
                </c:pt>
                <c:pt idx="11">
                  <c:v>Gloucester</c:v>
                </c:pt>
                <c:pt idx="12">
                  <c:v>Union</c:v>
                </c:pt>
                <c:pt idx="13">
                  <c:v>Cumberland</c:v>
                </c:pt>
                <c:pt idx="14">
                  <c:v>Atlantic</c:v>
                </c:pt>
                <c:pt idx="15">
                  <c:v>Ocean</c:v>
                </c:pt>
                <c:pt idx="16">
                  <c:v>Passaic</c:v>
                </c:pt>
                <c:pt idx="17">
                  <c:v>Hudson</c:v>
                </c:pt>
                <c:pt idx="18">
                  <c:v>Middlesex</c:v>
                </c:pt>
                <c:pt idx="19">
                  <c:v>Essex</c:v>
                </c:pt>
                <c:pt idx="20">
                  <c:v>Camden</c:v>
                </c:pt>
              </c:strCache>
            </c:strRef>
          </c:cat>
          <c:val>
            <c:numRef>
              <c:f>Sheet1!$B$2:$B$22</c:f>
              <c:numCache>
                <c:formatCode>General</c:formatCode>
                <c:ptCount val="21"/>
                <c:pt idx="1">
                  <c:v>324</c:v>
                </c:pt>
              </c:numCache>
            </c:numRef>
          </c:val>
          <c:extLst>
            <c:ext xmlns:c16="http://schemas.microsoft.com/office/drawing/2014/chart" uri="{C3380CC4-5D6E-409C-BE32-E72D297353CC}">
              <c16:uniqueId val="{00000000-09E3-4C73-A982-B02D1E1D5080}"/>
            </c:ext>
          </c:extLst>
        </c:ser>
        <c:ser>
          <c:idx val="4"/>
          <c:order val="4"/>
          <c:tx>
            <c:strRef>
              <c:f>Sheet1!$F$1</c:f>
              <c:strCache>
                <c:ptCount val="1"/>
                <c:pt idx="0">
                  <c:v>Copy County Total 2</c:v>
                </c:pt>
              </c:strCache>
            </c:strRef>
          </c:tx>
          <c:spPr>
            <a:solidFill>
              <a:srgbClr val="FFFF00"/>
            </a:solidFill>
            <a:ln>
              <a:noFill/>
            </a:ln>
            <a:effectLst/>
          </c:spPr>
          <c:invertIfNegative val="0"/>
          <c:cat>
            <c:strRef>
              <c:f>Sheet1!$A$2:$A$22</c:f>
              <c:strCache>
                <c:ptCount val="21"/>
                <c:pt idx="0">
                  <c:v>Hunterdon</c:v>
                </c:pt>
                <c:pt idx="1">
                  <c:v>Sussex</c:v>
                </c:pt>
                <c:pt idx="2">
                  <c:v>Salem</c:v>
                </c:pt>
                <c:pt idx="3">
                  <c:v>Warren</c:v>
                </c:pt>
                <c:pt idx="4">
                  <c:v>Cape May</c:v>
                </c:pt>
                <c:pt idx="5">
                  <c:v>Somerset</c:v>
                </c:pt>
                <c:pt idx="6">
                  <c:v>Morris</c:v>
                </c:pt>
                <c:pt idx="7">
                  <c:v>Mercer</c:v>
                </c:pt>
                <c:pt idx="8">
                  <c:v>Bergen</c:v>
                </c:pt>
                <c:pt idx="9">
                  <c:v>Monmouth</c:v>
                </c:pt>
                <c:pt idx="10">
                  <c:v>Burlington</c:v>
                </c:pt>
                <c:pt idx="11">
                  <c:v>Gloucester</c:v>
                </c:pt>
                <c:pt idx="12">
                  <c:v>Union</c:v>
                </c:pt>
                <c:pt idx="13">
                  <c:v>Cumberland</c:v>
                </c:pt>
                <c:pt idx="14">
                  <c:v>Atlantic</c:v>
                </c:pt>
                <c:pt idx="15">
                  <c:v>Ocean</c:v>
                </c:pt>
                <c:pt idx="16">
                  <c:v>Passaic</c:v>
                </c:pt>
                <c:pt idx="17">
                  <c:v>Hudson</c:v>
                </c:pt>
                <c:pt idx="18">
                  <c:v>Middlesex</c:v>
                </c:pt>
                <c:pt idx="19">
                  <c:v>Essex</c:v>
                </c:pt>
                <c:pt idx="20">
                  <c:v>Camden</c:v>
                </c:pt>
              </c:strCache>
            </c:strRef>
          </c:cat>
          <c:val>
            <c:numRef>
              <c:f>Sheet1!$F$2:$F$22</c:f>
              <c:numCache>
                <c:formatCode>General</c:formatCode>
                <c:ptCount val="21"/>
                <c:pt idx="1">
                  <c:v>324</c:v>
                </c:pt>
              </c:numCache>
            </c:numRef>
          </c:val>
          <c:extLst>
            <c:ext xmlns:c16="http://schemas.microsoft.com/office/drawing/2014/chart" uri="{C3380CC4-5D6E-409C-BE32-E72D297353CC}">
              <c16:uniqueId val="{00000001-FEE0-4A62-B5BF-CFDDEF686DDE}"/>
            </c:ext>
          </c:extLst>
        </c:ser>
        <c:dLbls>
          <c:showLegendKey val="0"/>
          <c:showVal val="0"/>
          <c:showCatName val="0"/>
          <c:showSerName val="0"/>
          <c:showPercent val="0"/>
          <c:showBubbleSize val="0"/>
        </c:dLbls>
        <c:gapWidth val="100"/>
        <c:overlap val="-100"/>
        <c:axId val="342806656"/>
        <c:axId val="342806264"/>
      </c:barChart>
      <c:catAx>
        <c:axId val="34240155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1944"/>
        <c:crosses val="autoZero"/>
        <c:auto val="1"/>
        <c:lblAlgn val="ctr"/>
        <c:lblOffset val="100"/>
        <c:noMultiLvlLbl val="0"/>
      </c:catAx>
      <c:valAx>
        <c:axId val="342401944"/>
        <c:scaling>
          <c:orientation val="minMax"/>
          <c:max val="700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1552"/>
        <c:crosses val="autoZero"/>
        <c:crossBetween val="between"/>
      </c:valAx>
      <c:valAx>
        <c:axId val="342806264"/>
        <c:scaling>
          <c:orientation val="minMax"/>
          <c:max val="7000"/>
        </c:scaling>
        <c:delete val="1"/>
        <c:axPos val="t"/>
        <c:numFmt formatCode="General" sourceLinked="1"/>
        <c:majorTickMark val="out"/>
        <c:minorTickMark val="none"/>
        <c:tickLblPos val="nextTo"/>
        <c:crossAx val="342806656"/>
        <c:crosses val="max"/>
        <c:crossBetween val="between"/>
      </c:valAx>
      <c:catAx>
        <c:axId val="342806656"/>
        <c:scaling>
          <c:orientation val="minMax"/>
        </c:scaling>
        <c:delete val="1"/>
        <c:axPos val="l"/>
        <c:numFmt formatCode="General" sourceLinked="1"/>
        <c:majorTickMark val="out"/>
        <c:minorTickMark val="none"/>
        <c:tickLblPos val="nextTo"/>
        <c:crossAx val="342806264"/>
        <c:crosses val="autoZero"/>
        <c:auto val="1"/>
        <c:lblAlgn val="ctr"/>
        <c:lblOffset val="100"/>
        <c:noMultiLvlLbl val="0"/>
      </c:catAx>
      <c:spPr>
        <a:noFill/>
        <a:ln>
          <a:noFill/>
        </a:ln>
        <a:effectLst/>
      </c:spPr>
    </c:plotArea>
    <c:legend>
      <c:legendPos val="r"/>
      <c:legendEntry>
        <c:idx val="2"/>
        <c:delete val="1"/>
      </c:legendEntry>
      <c:legendEntry>
        <c:idx val="3"/>
        <c:delete val="1"/>
      </c:legendEntry>
      <c:legendEntry>
        <c:idx val="4"/>
        <c:delete val="1"/>
      </c:legendEntry>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Sheet1!$B$1</c:f>
              <c:strCache>
                <c:ptCount val="1"/>
                <c:pt idx="0">
                  <c:v>Kinship Resource Family</c:v>
                </c:pt>
              </c:strCache>
            </c:strRef>
          </c:tx>
          <c:spPr>
            <a:solidFill>
              <a:srgbClr val="C00000"/>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2013</c:v>
                </c:pt>
                <c:pt idx="1">
                  <c:v>2014</c:v>
                </c:pt>
                <c:pt idx="2">
                  <c:v>2015</c:v>
                </c:pt>
                <c:pt idx="3">
                  <c:v>2016</c:v>
                </c:pt>
                <c:pt idx="4">
                  <c:v>2017</c:v>
                </c:pt>
                <c:pt idx="5">
                  <c:v>2018</c:v>
                </c:pt>
                <c:pt idx="6">
                  <c:v>2019</c:v>
                </c:pt>
                <c:pt idx="7">
                  <c:v>2020</c:v>
                </c:pt>
              </c:numCache>
            </c:numRef>
          </c:cat>
          <c:val>
            <c:numRef>
              <c:f>Sheet1!$B$2:$B$9</c:f>
              <c:numCache>
                <c:formatCode>General</c:formatCode>
                <c:ptCount val="8"/>
                <c:pt idx="0">
                  <c:v>35</c:v>
                </c:pt>
                <c:pt idx="1">
                  <c:v>21</c:v>
                </c:pt>
                <c:pt idx="2">
                  <c:v>18</c:v>
                </c:pt>
                <c:pt idx="3">
                  <c:v>25</c:v>
                </c:pt>
                <c:pt idx="4">
                  <c:v>10</c:v>
                </c:pt>
                <c:pt idx="5">
                  <c:v>16</c:v>
                </c:pt>
                <c:pt idx="6">
                  <c:v>15</c:v>
                </c:pt>
                <c:pt idx="7">
                  <c:v>9</c:v>
                </c:pt>
              </c:numCache>
            </c:numRef>
          </c:val>
          <c:extLst>
            <c:ext xmlns:c16="http://schemas.microsoft.com/office/drawing/2014/chart" uri="{C3380CC4-5D6E-409C-BE32-E72D297353CC}">
              <c16:uniqueId val="{00000000-7102-4291-BE62-DA325D8D88DA}"/>
            </c:ext>
          </c:extLst>
        </c:ser>
        <c:ser>
          <c:idx val="1"/>
          <c:order val="1"/>
          <c:tx>
            <c:strRef>
              <c:f>Sheet1!$C$1</c:f>
              <c:strCache>
                <c:ptCount val="1"/>
                <c:pt idx="0">
                  <c:v>Non-Kinship Placement</c:v>
                </c:pt>
              </c:strCache>
            </c:strRef>
          </c:tx>
          <c:spPr>
            <a:solidFill>
              <a:schemeClr val="bg1">
                <a:lumMod val="75000"/>
              </a:schemeClr>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2013</c:v>
                </c:pt>
                <c:pt idx="1">
                  <c:v>2014</c:v>
                </c:pt>
                <c:pt idx="2">
                  <c:v>2015</c:v>
                </c:pt>
                <c:pt idx="3">
                  <c:v>2016</c:v>
                </c:pt>
                <c:pt idx="4">
                  <c:v>2017</c:v>
                </c:pt>
                <c:pt idx="5">
                  <c:v>2018</c:v>
                </c:pt>
                <c:pt idx="6">
                  <c:v>2019</c:v>
                </c:pt>
                <c:pt idx="7">
                  <c:v>2020</c:v>
                </c:pt>
              </c:numCache>
            </c:numRef>
          </c:cat>
          <c:val>
            <c:numRef>
              <c:f>Sheet1!$C$2:$C$9</c:f>
              <c:numCache>
                <c:formatCode>General</c:formatCode>
                <c:ptCount val="8"/>
                <c:pt idx="0">
                  <c:v>56</c:v>
                </c:pt>
                <c:pt idx="1">
                  <c:v>50</c:v>
                </c:pt>
                <c:pt idx="2">
                  <c:v>34</c:v>
                </c:pt>
                <c:pt idx="3">
                  <c:v>35</c:v>
                </c:pt>
                <c:pt idx="4">
                  <c:v>38</c:v>
                </c:pt>
                <c:pt idx="5">
                  <c:v>29</c:v>
                </c:pt>
                <c:pt idx="6">
                  <c:v>30</c:v>
                </c:pt>
                <c:pt idx="7">
                  <c:v>25</c:v>
                </c:pt>
              </c:numCache>
            </c:numRef>
          </c:val>
          <c:extLst>
            <c:ext xmlns:c16="http://schemas.microsoft.com/office/drawing/2014/chart" uri="{C3380CC4-5D6E-409C-BE32-E72D297353CC}">
              <c16:uniqueId val="{00000001-7102-4291-BE62-DA325D8D88DA}"/>
            </c:ext>
          </c:extLst>
        </c:ser>
        <c:dLbls>
          <c:showLegendKey val="0"/>
          <c:showVal val="0"/>
          <c:showCatName val="0"/>
          <c:showSerName val="0"/>
          <c:showPercent val="0"/>
          <c:showBubbleSize val="0"/>
        </c:dLbls>
        <c:gapWidth val="150"/>
        <c:overlap val="100"/>
        <c:axId val="342807440"/>
        <c:axId val="342807832"/>
      </c:barChart>
      <c:catAx>
        <c:axId val="342807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7832"/>
        <c:crosses val="autoZero"/>
        <c:auto val="1"/>
        <c:lblAlgn val="ctr"/>
        <c:lblOffset val="100"/>
        <c:noMultiLvlLbl val="0"/>
      </c:catAx>
      <c:valAx>
        <c:axId val="342807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7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2019</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Warren</c:v>
                </c:pt>
                <c:pt idx="3">
                  <c:v>Sussex</c:v>
                </c:pt>
                <c:pt idx="4">
                  <c:v>Cape May</c:v>
                </c:pt>
                <c:pt idx="5">
                  <c:v>Morris</c:v>
                </c:pt>
                <c:pt idx="6">
                  <c:v>Somerset</c:v>
                </c:pt>
                <c:pt idx="7">
                  <c:v>Cumberland</c:v>
                </c:pt>
                <c:pt idx="8">
                  <c:v>Atlantic</c:v>
                </c:pt>
                <c:pt idx="9">
                  <c:v>Mercer</c:v>
                </c:pt>
                <c:pt idx="10">
                  <c:v>Gloucester</c:v>
                </c:pt>
                <c:pt idx="11">
                  <c:v>Monmouth</c:v>
                </c:pt>
                <c:pt idx="12">
                  <c:v>Passaic</c:v>
                </c:pt>
                <c:pt idx="13">
                  <c:v>Union</c:v>
                </c:pt>
                <c:pt idx="14">
                  <c:v>Bergen</c:v>
                </c:pt>
                <c:pt idx="15">
                  <c:v>Burlington</c:v>
                </c:pt>
                <c:pt idx="16">
                  <c:v>Ocean</c:v>
                </c:pt>
                <c:pt idx="17">
                  <c:v>Hudson</c:v>
                </c:pt>
                <c:pt idx="18">
                  <c:v>Camden</c:v>
                </c:pt>
                <c:pt idx="19">
                  <c:v>Middlesex</c:v>
                </c:pt>
                <c:pt idx="20">
                  <c:v>Essex</c:v>
                </c:pt>
              </c:strCache>
            </c:strRef>
          </c:cat>
          <c:val>
            <c:numRef>
              <c:f>Sheet1!$B$2:$B$22</c:f>
              <c:numCache>
                <c:formatCode>General</c:formatCode>
                <c:ptCount val="21"/>
                <c:pt idx="0">
                  <c:v>138</c:v>
                </c:pt>
                <c:pt idx="1">
                  <c:v>411</c:v>
                </c:pt>
                <c:pt idx="2">
                  <c:v>456</c:v>
                </c:pt>
                <c:pt idx="4">
                  <c:v>778</c:v>
                </c:pt>
                <c:pt idx="5" formatCode="#,##0">
                  <c:v>1060</c:v>
                </c:pt>
                <c:pt idx="6" formatCode="#,##0">
                  <c:v>1084</c:v>
                </c:pt>
                <c:pt idx="7" formatCode="#,##0">
                  <c:v>1127</c:v>
                </c:pt>
                <c:pt idx="8" formatCode="#,##0">
                  <c:v>2061</c:v>
                </c:pt>
                <c:pt idx="9" formatCode="#,##0">
                  <c:v>2131</c:v>
                </c:pt>
                <c:pt idx="10" formatCode="#,##0">
                  <c:v>2204</c:v>
                </c:pt>
                <c:pt idx="11" formatCode="#,##0">
                  <c:v>2238</c:v>
                </c:pt>
                <c:pt idx="12" formatCode="#,##0">
                  <c:v>2736</c:v>
                </c:pt>
                <c:pt idx="13">
                  <c:v>2736</c:v>
                </c:pt>
                <c:pt idx="14" formatCode="#,##0">
                  <c:v>2947</c:v>
                </c:pt>
                <c:pt idx="15" formatCode="#,##0">
                  <c:v>3021</c:v>
                </c:pt>
                <c:pt idx="16" formatCode="#,##0">
                  <c:v>3029</c:v>
                </c:pt>
                <c:pt idx="17" formatCode="#,##0">
                  <c:v>3600</c:v>
                </c:pt>
                <c:pt idx="18" formatCode="#,##0">
                  <c:v>3703</c:v>
                </c:pt>
                <c:pt idx="19" formatCode="#,##0">
                  <c:v>4146</c:v>
                </c:pt>
                <c:pt idx="20" formatCode="#,##0">
                  <c:v>4944</c:v>
                </c:pt>
              </c:numCache>
            </c:numRef>
          </c:val>
          <c:extLst>
            <c:ext xmlns:c16="http://schemas.microsoft.com/office/drawing/2014/chart" uri="{C3380CC4-5D6E-409C-BE32-E72D297353CC}">
              <c16:uniqueId val="{00000000-1B0B-48A2-ABB3-47980774E8A5}"/>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Warren</c:v>
                </c:pt>
                <c:pt idx="3">
                  <c:v>Sussex</c:v>
                </c:pt>
                <c:pt idx="4">
                  <c:v>Cape May</c:v>
                </c:pt>
                <c:pt idx="5">
                  <c:v>Morris</c:v>
                </c:pt>
                <c:pt idx="6">
                  <c:v>Somerset</c:v>
                </c:pt>
                <c:pt idx="7">
                  <c:v>Cumberland</c:v>
                </c:pt>
                <c:pt idx="8">
                  <c:v>Atlantic</c:v>
                </c:pt>
                <c:pt idx="9">
                  <c:v>Mercer</c:v>
                </c:pt>
                <c:pt idx="10">
                  <c:v>Gloucester</c:v>
                </c:pt>
                <c:pt idx="11">
                  <c:v>Monmouth</c:v>
                </c:pt>
                <c:pt idx="12">
                  <c:v>Passaic</c:v>
                </c:pt>
                <c:pt idx="13">
                  <c:v>Union</c:v>
                </c:pt>
                <c:pt idx="14">
                  <c:v>Bergen</c:v>
                </c:pt>
                <c:pt idx="15">
                  <c:v>Burlington</c:v>
                </c:pt>
                <c:pt idx="16">
                  <c:v>Ocean</c:v>
                </c:pt>
                <c:pt idx="17">
                  <c:v>Hudson</c:v>
                </c:pt>
                <c:pt idx="18">
                  <c:v>Camden</c:v>
                </c:pt>
                <c:pt idx="19">
                  <c:v>Middlesex</c:v>
                </c:pt>
                <c:pt idx="20">
                  <c:v>Essex</c:v>
                </c:pt>
              </c:strCache>
            </c:strRef>
          </c:cat>
          <c:val>
            <c:numRef>
              <c:f>Sheet1!$C$2:$C$22</c:f>
              <c:numCache>
                <c:formatCode>General</c:formatCode>
                <c:ptCount val="21"/>
                <c:pt idx="3">
                  <c:v>682</c:v>
                </c:pt>
              </c:numCache>
            </c:numRef>
          </c:val>
          <c:extLst>
            <c:ext xmlns:c16="http://schemas.microsoft.com/office/drawing/2014/chart" uri="{C3380CC4-5D6E-409C-BE32-E72D297353CC}">
              <c16:uniqueId val="{00000001-1B0B-48A2-ABB3-47980774E8A5}"/>
            </c:ext>
          </c:extLst>
        </c:ser>
        <c:dLbls>
          <c:showLegendKey val="0"/>
          <c:showVal val="0"/>
          <c:showCatName val="0"/>
          <c:showSerName val="0"/>
          <c:showPercent val="0"/>
          <c:showBubbleSize val="0"/>
        </c:dLbls>
        <c:gapWidth val="219"/>
        <c:axId val="382906824"/>
        <c:axId val="382907216"/>
      </c:barChart>
      <c:catAx>
        <c:axId val="3829068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1"/>
        <c:axPos val="b"/>
        <c:numFmt formatCode="General" sourceLinked="1"/>
        <c:majorTickMark val="none"/>
        <c:minorTickMark val="none"/>
        <c:tickLblPos val="nextTo"/>
        <c:crossAx val="382906824"/>
        <c:crosses val="autoZero"/>
        <c:crossBetween val="between"/>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Sheet1!$B$1</c:f>
              <c:strCache>
                <c:ptCount val="1"/>
                <c:pt idx="0">
                  <c:v>Same-Sex Households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Bergen</c:v>
                </c:pt>
                <c:pt idx="2">
                  <c:v>Middlesex</c:v>
                </c:pt>
                <c:pt idx="3">
                  <c:v>Ocean</c:v>
                </c:pt>
                <c:pt idx="4">
                  <c:v>Morris</c:v>
                </c:pt>
                <c:pt idx="5">
                  <c:v>Passaic</c:v>
                </c:pt>
                <c:pt idx="6">
                  <c:v>Somerset</c:v>
                </c:pt>
                <c:pt idx="7">
                  <c:v>Cape May</c:v>
                </c:pt>
                <c:pt idx="8">
                  <c:v>Burlington</c:v>
                </c:pt>
                <c:pt idx="9">
                  <c:v>Warren</c:v>
                </c:pt>
                <c:pt idx="10">
                  <c:v>Cumberland</c:v>
                </c:pt>
                <c:pt idx="11">
                  <c:v>Gloucester</c:v>
                </c:pt>
                <c:pt idx="12">
                  <c:v>Union</c:v>
                </c:pt>
                <c:pt idx="13">
                  <c:v>Mercer</c:v>
                </c:pt>
                <c:pt idx="14">
                  <c:v>Atlantic</c:v>
                </c:pt>
                <c:pt idx="15">
                  <c:v>Camden</c:v>
                </c:pt>
                <c:pt idx="16">
                  <c:v>Monmouth</c:v>
                </c:pt>
                <c:pt idx="17">
                  <c:v>Essex</c:v>
                </c:pt>
                <c:pt idx="18">
                  <c:v>Hunterdon</c:v>
                </c:pt>
                <c:pt idx="19">
                  <c:v>Hudson</c:v>
                </c:pt>
                <c:pt idx="20">
                  <c:v>Sussex</c:v>
                </c:pt>
              </c:strCache>
            </c:strRef>
          </c:cat>
          <c:val>
            <c:numRef>
              <c:f>Sheet1!$B$2:$B$22</c:f>
              <c:numCache>
                <c:formatCode>General</c:formatCode>
                <c:ptCount val="21"/>
                <c:pt idx="0">
                  <c:v>3.53</c:v>
                </c:pt>
                <c:pt idx="1">
                  <c:v>3.77</c:v>
                </c:pt>
                <c:pt idx="2">
                  <c:v>4.0199999999999996</c:v>
                </c:pt>
                <c:pt idx="3">
                  <c:v>4.1500000000000004</c:v>
                </c:pt>
                <c:pt idx="4">
                  <c:v>4.24</c:v>
                </c:pt>
                <c:pt idx="5">
                  <c:v>4.28</c:v>
                </c:pt>
                <c:pt idx="6">
                  <c:v>4.33</c:v>
                </c:pt>
                <c:pt idx="7">
                  <c:v>4.41</c:v>
                </c:pt>
                <c:pt idx="8">
                  <c:v>4.5199999999999996</c:v>
                </c:pt>
                <c:pt idx="9">
                  <c:v>4.87</c:v>
                </c:pt>
                <c:pt idx="10">
                  <c:v>4.91</c:v>
                </c:pt>
                <c:pt idx="11">
                  <c:v>4.91</c:v>
                </c:pt>
                <c:pt idx="12">
                  <c:v>5.16</c:v>
                </c:pt>
                <c:pt idx="13">
                  <c:v>5.47</c:v>
                </c:pt>
                <c:pt idx="14">
                  <c:v>5.68</c:v>
                </c:pt>
                <c:pt idx="15">
                  <c:v>5.93</c:v>
                </c:pt>
                <c:pt idx="16">
                  <c:v>6.06</c:v>
                </c:pt>
                <c:pt idx="17">
                  <c:v>7.43</c:v>
                </c:pt>
                <c:pt idx="18">
                  <c:v>7.83</c:v>
                </c:pt>
                <c:pt idx="19">
                  <c:v>8.4600000000000009</c:v>
                </c:pt>
              </c:numCache>
            </c:numRef>
          </c:val>
          <c:extLst>
            <c:ext xmlns:c16="http://schemas.microsoft.com/office/drawing/2014/chart" uri="{C3380CC4-5D6E-409C-BE32-E72D297353CC}">
              <c16:uniqueId val="{00000000-6BFF-4AA3-82BE-1F579BE2E07D}"/>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Bergen</c:v>
                </c:pt>
                <c:pt idx="2">
                  <c:v>Middlesex</c:v>
                </c:pt>
                <c:pt idx="3">
                  <c:v>Ocean</c:v>
                </c:pt>
                <c:pt idx="4">
                  <c:v>Morris</c:v>
                </c:pt>
                <c:pt idx="5">
                  <c:v>Passaic</c:v>
                </c:pt>
                <c:pt idx="6">
                  <c:v>Somerset</c:v>
                </c:pt>
                <c:pt idx="7">
                  <c:v>Cape May</c:v>
                </c:pt>
                <c:pt idx="8">
                  <c:v>Burlington</c:v>
                </c:pt>
                <c:pt idx="9">
                  <c:v>Warren</c:v>
                </c:pt>
                <c:pt idx="10">
                  <c:v>Cumberland</c:v>
                </c:pt>
                <c:pt idx="11">
                  <c:v>Gloucester</c:v>
                </c:pt>
                <c:pt idx="12">
                  <c:v>Union</c:v>
                </c:pt>
                <c:pt idx="13">
                  <c:v>Mercer</c:v>
                </c:pt>
                <c:pt idx="14">
                  <c:v>Atlantic</c:v>
                </c:pt>
                <c:pt idx="15">
                  <c:v>Camden</c:v>
                </c:pt>
                <c:pt idx="16">
                  <c:v>Monmouth</c:v>
                </c:pt>
                <c:pt idx="17">
                  <c:v>Essex</c:v>
                </c:pt>
                <c:pt idx="18">
                  <c:v>Hunterdon</c:v>
                </c:pt>
                <c:pt idx="19">
                  <c:v>Hudson</c:v>
                </c:pt>
                <c:pt idx="20">
                  <c:v>Sussex</c:v>
                </c:pt>
              </c:strCache>
            </c:strRef>
          </c:cat>
          <c:val>
            <c:numRef>
              <c:f>Sheet1!$C$2:$C$22</c:f>
              <c:numCache>
                <c:formatCode>General</c:formatCode>
                <c:ptCount val="21"/>
              </c:numCache>
            </c:numRef>
          </c:val>
          <c:extLst>
            <c:ext xmlns:c16="http://schemas.microsoft.com/office/drawing/2014/chart" uri="{C3380CC4-5D6E-409C-BE32-E72D297353CC}">
              <c16:uniqueId val="{00000001-6BFF-4AA3-82BE-1F579BE2E07D}"/>
            </c:ext>
          </c:extLst>
        </c:ser>
        <c:ser>
          <c:idx val="2"/>
          <c:order val="2"/>
          <c:tx>
            <c:strRef>
              <c:f>Sheet1!$D$1</c:f>
              <c:strCache>
                <c:ptCount val="1"/>
                <c:pt idx="0">
                  <c:v>NJ Avg. 5.25</c:v>
                </c:pt>
              </c:strCache>
            </c:strRef>
          </c:tx>
          <c:spPr>
            <a:noFill/>
            <a:ln>
              <a:noFill/>
            </a:ln>
            <a:effectLst/>
          </c:spPr>
          <c:invertIfNegative val="0"/>
          <c:trendline>
            <c:spPr>
              <a:ln w="19050" cap="rnd">
                <a:solidFill>
                  <a:schemeClr val="bg1">
                    <a:lumMod val="50000"/>
                  </a:schemeClr>
                </a:solidFill>
                <a:prstDash val="sysDot"/>
              </a:ln>
              <a:effectLst/>
            </c:spPr>
            <c:trendlineType val="linear"/>
            <c:dispRSqr val="0"/>
            <c:dispEq val="0"/>
          </c:trendline>
          <c:cat>
            <c:strRef>
              <c:f>Sheet1!$A$2:$A$22</c:f>
              <c:strCache>
                <c:ptCount val="21"/>
                <c:pt idx="0">
                  <c:v>Salem</c:v>
                </c:pt>
                <c:pt idx="1">
                  <c:v>Bergen</c:v>
                </c:pt>
                <c:pt idx="2">
                  <c:v>Middlesex</c:v>
                </c:pt>
                <c:pt idx="3">
                  <c:v>Ocean</c:v>
                </c:pt>
                <c:pt idx="4">
                  <c:v>Morris</c:v>
                </c:pt>
                <c:pt idx="5">
                  <c:v>Passaic</c:v>
                </c:pt>
                <c:pt idx="6">
                  <c:v>Somerset</c:v>
                </c:pt>
                <c:pt idx="7">
                  <c:v>Cape May</c:v>
                </c:pt>
                <c:pt idx="8">
                  <c:v>Burlington</c:v>
                </c:pt>
                <c:pt idx="9">
                  <c:v>Warren</c:v>
                </c:pt>
                <c:pt idx="10">
                  <c:v>Cumberland</c:v>
                </c:pt>
                <c:pt idx="11">
                  <c:v>Gloucester</c:v>
                </c:pt>
                <c:pt idx="12">
                  <c:v>Union</c:v>
                </c:pt>
                <c:pt idx="13">
                  <c:v>Mercer</c:v>
                </c:pt>
                <c:pt idx="14">
                  <c:v>Atlantic</c:v>
                </c:pt>
                <c:pt idx="15">
                  <c:v>Camden</c:v>
                </c:pt>
                <c:pt idx="16">
                  <c:v>Monmouth</c:v>
                </c:pt>
                <c:pt idx="17">
                  <c:v>Essex</c:v>
                </c:pt>
                <c:pt idx="18">
                  <c:v>Hunterdon</c:v>
                </c:pt>
                <c:pt idx="19">
                  <c:v>Hudson</c:v>
                </c:pt>
                <c:pt idx="20">
                  <c:v>Sussex</c:v>
                </c:pt>
              </c:strCache>
            </c:strRef>
          </c:cat>
          <c:val>
            <c:numRef>
              <c:f>Sheet1!$D$2:$D$22</c:f>
              <c:numCache>
                <c:formatCode>General</c:formatCode>
                <c:ptCount val="21"/>
                <c:pt idx="0">
                  <c:v>5.25</c:v>
                </c:pt>
                <c:pt idx="1">
                  <c:v>5.25</c:v>
                </c:pt>
                <c:pt idx="2">
                  <c:v>5.25</c:v>
                </c:pt>
                <c:pt idx="3">
                  <c:v>5.25</c:v>
                </c:pt>
                <c:pt idx="4">
                  <c:v>5.25</c:v>
                </c:pt>
                <c:pt idx="5">
                  <c:v>5.25</c:v>
                </c:pt>
                <c:pt idx="6">
                  <c:v>5.25</c:v>
                </c:pt>
                <c:pt idx="7">
                  <c:v>5.25</c:v>
                </c:pt>
                <c:pt idx="8">
                  <c:v>5.25</c:v>
                </c:pt>
                <c:pt idx="9">
                  <c:v>5.25</c:v>
                </c:pt>
                <c:pt idx="10">
                  <c:v>5.25</c:v>
                </c:pt>
                <c:pt idx="11">
                  <c:v>5.25</c:v>
                </c:pt>
                <c:pt idx="12">
                  <c:v>5.25</c:v>
                </c:pt>
                <c:pt idx="13">
                  <c:v>5.25</c:v>
                </c:pt>
                <c:pt idx="14">
                  <c:v>5.25</c:v>
                </c:pt>
                <c:pt idx="15">
                  <c:v>5.25</c:v>
                </c:pt>
                <c:pt idx="16">
                  <c:v>5.25</c:v>
                </c:pt>
                <c:pt idx="17">
                  <c:v>5.25</c:v>
                </c:pt>
                <c:pt idx="18">
                  <c:v>5.25</c:v>
                </c:pt>
                <c:pt idx="19">
                  <c:v>5.25</c:v>
                </c:pt>
                <c:pt idx="20">
                  <c:v>5.25</c:v>
                </c:pt>
              </c:numCache>
            </c:numRef>
          </c:val>
          <c:extLst>
            <c:ext xmlns:c16="http://schemas.microsoft.com/office/drawing/2014/chart" uri="{C3380CC4-5D6E-409C-BE32-E72D297353CC}">
              <c16:uniqueId val="{00000000-454F-4EC0-9337-A8BDDF42A10E}"/>
            </c:ext>
          </c:extLst>
        </c:ser>
        <c:dLbls>
          <c:showLegendKey val="0"/>
          <c:showVal val="0"/>
          <c:showCatName val="0"/>
          <c:showSerName val="0"/>
          <c:showPercent val="0"/>
          <c:showBubbleSize val="0"/>
        </c:dLbls>
        <c:gapWidth val="182"/>
        <c:axId val="379950224"/>
        <c:axId val="379950616"/>
      </c:barChart>
      <c:catAx>
        <c:axId val="379950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0616"/>
        <c:crosses val="autoZero"/>
        <c:auto val="1"/>
        <c:lblAlgn val="ctr"/>
        <c:lblOffset val="100"/>
        <c:noMultiLvlLbl val="0"/>
      </c:catAx>
      <c:valAx>
        <c:axId val="379950616"/>
        <c:scaling>
          <c:orientation val="minMax"/>
        </c:scaling>
        <c:delete val="1"/>
        <c:axPos val="b"/>
        <c:numFmt formatCode="General" sourceLinked="1"/>
        <c:majorTickMark val="none"/>
        <c:minorTickMark val="none"/>
        <c:tickLblPos val="nextTo"/>
        <c:crossAx val="37995022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5536473917322835"/>
          <c:y val="0.89666778319968654"/>
          <c:w val="0.10608686023622048"/>
          <c:h val="3.5057136891633783E-2"/>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2.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37.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3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5.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4.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6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0.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7">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lumOff val="2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0.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0.50002</cdr:x>
      <cdr:y>0.7804</cdr:y>
    </cdr:from>
    <cdr:to>
      <cdr:x>0.65422</cdr:x>
      <cdr:y>0.8193</cdr:y>
    </cdr:to>
    <cdr:sp macro="" textlink="">
      <cdr:nvSpPr>
        <cdr:cNvPr id="2" name="TextBox 5"/>
        <cdr:cNvSpPr txBox="1"/>
      </cdr:nvSpPr>
      <cdr:spPr>
        <a:xfrm xmlns:a="http://schemas.openxmlformats.org/drawingml/2006/main">
          <a:off x="3038313" y="4631427"/>
          <a:ext cx="936971" cy="230859"/>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sz="900" dirty="0">
              <a:latin typeface="Franklin Gothic Medium" panose="020B0603020102020204" pitchFamily="34" charset="0"/>
            </a:rPr>
            <a:t>NJ avg. 4.3%</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AB5323F-6A16-4F6A-8B25-3A543FDCE62C}" type="datetimeFigureOut">
              <a:rPr lang="en-US" smtClean="0"/>
              <a:t>11/30/2021</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BCB9161-36C9-4EBB-9A76-51E60A3AD9BA}" type="slidenum">
              <a:rPr lang="en-US" smtClean="0"/>
              <a:t>‹#›</a:t>
            </a:fld>
            <a:endParaRPr lang="en-US" dirty="0"/>
          </a:p>
        </p:txBody>
      </p:sp>
    </p:spTree>
    <p:extLst>
      <p:ext uri="{BB962C8B-B14F-4D97-AF65-F5344CB8AC3E}">
        <p14:creationId xmlns:p14="http://schemas.microsoft.com/office/powerpoint/2010/main" val="285955099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2137B8-42A2-406D-8080-D538BA1B944C}" type="datetimeFigureOut">
              <a:rPr lang="en-US" smtClean="0"/>
              <a:t>11/30/2021</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D8348A3-7091-4FB3-AE37-CB43F4A5F199}" type="slidenum">
              <a:rPr lang="en-US" smtClean="0"/>
              <a:t>‹#›</a:t>
            </a:fld>
            <a:endParaRPr lang="en-US" dirty="0"/>
          </a:p>
        </p:txBody>
      </p:sp>
    </p:spTree>
    <p:extLst>
      <p:ext uri="{BB962C8B-B14F-4D97-AF65-F5344CB8AC3E}">
        <p14:creationId xmlns:p14="http://schemas.microsoft.com/office/powerpoint/2010/main" val="6485114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8" Type="http://schemas.openxmlformats.org/officeDocument/2006/relationships/hyperlink" Target="http://ginnieshouse.org/" TargetMode="External"/><Relationship Id="rId3" Type="http://schemas.openxmlformats.org/officeDocument/2006/relationships/hyperlink" Target="http://www.morrissussexresourcenet.org/" TargetMode="External"/><Relationship Id="rId7" Type="http://schemas.openxmlformats.org/officeDocument/2006/relationships/hyperlink" Target="https://centerforprevention.org/" TargetMode="External"/><Relationship Id="rId2" Type="http://schemas.openxmlformats.org/officeDocument/2006/relationships/slide" Target="../slides/slide87.xml"/><Relationship Id="rId1" Type="http://schemas.openxmlformats.org/officeDocument/2006/relationships/notesMaster" Target="../notesMasters/notesMaster1.xml"/><Relationship Id="rId6" Type="http://schemas.openxmlformats.org/officeDocument/2006/relationships/hyperlink" Target="https://ascfamily.org/" TargetMode="External"/><Relationship Id="rId5" Type="http://schemas.openxmlformats.org/officeDocument/2006/relationships/hyperlink" Target="https://norwescap.org/" TargetMode="External"/><Relationship Id="rId10" Type="http://schemas.openxmlformats.org/officeDocument/2006/relationships/hyperlink" Target="https://www.projectselfsufficiency.org/" TargetMode="External"/><Relationship Id="rId4" Type="http://schemas.openxmlformats.org/officeDocument/2006/relationships/hyperlink" Target="https://www.casamsc.org/" TargetMode="External"/><Relationship Id="rId9" Type="http://schemas.openxmlformats.org/officeDocument/2006/relationships/hyperlink" Target="https://www.sussexcountyfamilysuccesscenter.org/" TargetMode="Externa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Revision 11/30/2021</a:t>
            </a:r>
          </a:p>
        </p:txBody>
      </p:sp>
      <p:sp>
        <p:nvSpPr>
          <p:cNvPr id="4" name="Slide Number Placeholder 3"/>
          <p:cNvSpPr>
            <a:spLocks noGrp="1"/>
          </p:cNvSpPr>
          <p:nvPr>
            <p:ph type="sldNum" sz="quarter" idx="10"/>
          </p:nvPr>
        </p:nvSpPr>
        <p:spPr/>
        <p:txBody>
          <a:bodyPr/>
          <a:lstStyle/>
          <a:p>
            <a:fld id="{2D8348A3-7091-4FB3-AE37-CB43F4A5F199}" type="slidenum">
              <a:rPr lang="en-US" smtClean="0"/>
              <a:t>1</a:t>
            </a:fld>
            <a:endParaRPr lang="en-US" dirty="0"/>
          </a:p>
        </p:txBody>
      </p:sp>
    </p:spTree>
    <p:extLst>
      <p:ext uri="{BB962C8B-B14F-4D97-AF65-F5344CB8AC3E}">
        <p14:creationId xmlns:p14="http://schemas.microsoft.com/office/powerpoint/2010/main" val="14747161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a:t>
            </a:fld>
            <a:endParaRPr lang="en-US" dirty="0"/>
          </a:p>
        </p:txBody>
      </p:sp>
    </p:spTree>
    <p:extLst>
      <p:ext uri="{BB962C8B-B14F-4D97-AF65-F5344CB8AC3E}">
        <p14:creationId xmlns:p14="http://schemas.microsoft.com/office/powerpoint/2010/main" val="32267145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a:t>
            </a:fld>
            <a:endParaRPr lang="en-US" dirty="0"/>
          </a:p>
        </p:txBody>
      </p:sp>
    </p:spTree>
    <p:extLst>
      <p:ext uri="{BB962C8B-B14F-4D97-AF65-F5344CB8AC3E}">
        <p14:creationId xmlns:p14="http://schemas.microsoft.com/office/powerpoint/2010/main" val="38222441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Slider location indicates the level of need for this county (from Greater Need to Lesser Need), as compared to other counties in NJ. Some comparisons are based on count data, while other comparisons are based on percentage data. See full chart (# listed in first column) for more details.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When considering areas of need and reviewing charts, keep in mind:</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Percentages are comparable across counties, whether counties have large or small total population sizes.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Count data can also compare counties, but counts tend to increase as county population size increases. In other words, counts may indicate the total number of children or families with a need, but may not indicate how well or poorly a county is addressing that need.</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a:t>
            </a:fld>
            <a:endParaRPr lang="en-US" dirty="0"/>
          </a:p>
        </p:txBody>
      </p:sp>
    </p:spTree>
    <p:extLst>
      <p:ext uri="{BB962C8B-B14F-4D97-AF65-F5344CB8AC3E}">
        <p14:creationId xmlns:p14="http://schemas.microsoft.com/office/powerpoint/2010/main" val="27686705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Slider location indicates the level of need for this county (from Greater Need to Lesser Need), as compared to other counties in NJ. Some comparisons are based on count data, while other comparisons are based on percentage data. See full chart (# listed in first column) for more details.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When considering areas of need and reviewing charts, keep in mind:</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Percentages are comparable across counties, whether counties have large or small total population sizes.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Count data can also compare counties, but counts tend to increase as county population size increases. In other words, counts may indicate the total number of children or families with a need, but may not indicate how well or poorly a county is addressing that need.</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9</a:t>
            </a:fld>
            <a:endParaRPr lang="en-US" dirty="0"/>
          </a:p>
        </p:txBody>
      </p:sp>
    </p:spTree>
    <p:extLst>
      <p:ext uri="{BB962C8B-B14F-4D97-AF65-F5344CB8AC3E}">
        <p14:creationId xmlns:p14="http://schemas.microsoft.com/office/powerpoint/2010/main" val="16789134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Differences between the county and the state’s demographic make-up include higher proportions of White residents, and lower proportions of Black/African American, American Indian/Alaska Native, Asian, “Other” minority, and Hispanic/Latino residents in this county.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11</a:t>
            </a:fld>
            <a:endParaRPr lang="en-US" dirty="0"/>
          </a:p>
        </p:txBody>
      </p:sp>
    </p:spTree>
    <p:extLst>
      <p:ext uri="{BB962C8B-B14F-4D97-AF65-F5344CB8AC3E}">
        <p14:creationId xmlns:p14="http://schemas.microsoft.com/office/powerpoint/2010/main" val="6664787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Over the last 5 years for which we have Census data, this county’s proportion of Hispanic/Latino residents has increased slightly, and proportion of White residents has fluctuated slightly. Other ethnic/racial groups appear fairly steady.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12</a:t>
            </a:fld>
            <a:endParaRPr lang="en-US" dirty="0"/>
          </a:p>
        </p:txBody>
      </p:sp>
    </p:spTree>
    <p:extLst>
      <p:ext uri="{BB962C8B-B14F-4D97-AF65-F5344CB8AC3E}">
        <p14:creationId xmlns:p14="http://schemas.microsoft.com/office/powerpoint/2010/main" val="32719933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This county has the 7</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index of Black/White residential segregation of the NJ counties. </a:t>
            </a:r>
          </a:p>
          <a:p>
            <a:pPr marL="285750" indent="-285750">
              <a:buFont typeface="Arial" panose="020B0604020202020204" pitchFamily="34" charset="0"/>
              <a:buChar char="•"/>
            </a:pPr>
            <a:r>
              <a:rPr lang="en-US" sz="1800" kern="1200" dirty="0">
                <a:effectLst/>
                <a:highlight>
                  <a:srgbClr val="FFFF00"/>
                </a:highlight>
                <a:latin typeface="Calibri" panose="020F0502020204030204" pitchFamily="34" charset="0"/>
                <a:ea typeface="Calibri" panose="020F0502020204030204" pitchFamily="34" charset="0"/>
              </a:rPr>
              <a:t>The Black/White residential segregation index in this county tended to increase over time.</a:t>
            </a: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13</a:t>
            </a:fld>
            <a:endParaRPr lang="en-US" dirty="0"/>
          </a:p>
        </p:txBody>
      </p:sp>
    </p:spTree>
    <p:extLst>
      <p:ext uri="{BB962C8B-B14F-4D97-AF65-F5344CB8AC3E}">
        <p14:creationId xmlns:p14="http://schemas.microsoft.com/office/powerpoint/2010/main" val="36613883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foreign-born residents is below the state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foreign-born residents has tended to vary slightly over time.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14</a:t>
            </a:fld>
            <a:endParaRPr lang="en-US" dirty="0"/>
          </a:p>
        </p:txBody>
      </p:sp>
    </p:spTree>
    <p:extLst>
      <p:ext uri="{BB962C8B-B14F-4D97-AF65-F5344CB8AC3E}">
        <p14:creationId xmlns:p14="http://schemas.microsoft.com/office/powerpoint/2010/main" val="24955552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Green and Newton have the highest proportions of foreign-born residents.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15</a:t>
            </a:fld>
            <a:endParaRPr lang="en-US" dirty="0"/>
          </a:p>
        </p:txBody>
      </p:sp>
    </p:spTree>
    <p:extLst>
      <p:ext uri="{BB962C8B-B14F-4D97-AF65-F5344CB8AC3E}">
        <p14:creationId xmlns:p14="http://schemas.microsoft.com/office/powerpoint/2010/main" val="33752144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proportion of residents who speak English ONLY is above the state average.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the population who speaks English ONLY has tended to remain mostly steady over time. </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16</a:t>
            </a:fld>
            <a:endParaRPr lang="en-US" dirty="0"/>
          </a:p>
        </p:txBody>
      </p:sp>
    </p:spTree>
    <p:extLst>
      <p:ext uri="{BB962C8B-B14F-4D97-AF65-F5344CB8AC3E}">
        <p14:creationId xmlns:p14="http://schemas.microsoft.com/office/powerpoint/2010/main" val="12609145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number of children in this county is the 5</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in NJ. (Note that total county population size has not been accounted for in this indicator).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kern="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In this county, children between the ages of 12-17 years old is the largest group.</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kern="1200" dirty="0">
                <a:effectLst/>
                <a:latin typeface="Calibri" panose="020F0502020204030204" pitchFamily="34" charset="0"/>
                <a:ea typeface="Calibri" panose="020F0502020204030204" pitchFamily="34" charset="0"/>
                <a:cs typeface="Calibri" panose="020F0502020204030204" pitchFamily="34"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b="1" kern="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Municipality data available</a:t>
            </a:r>
            <a:r>
              <a:rPr lang="en-US" sz="1800" kern="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 Chart 1.12</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kern="1200" dirty="0">
              <a:solidFill>
                <a:schemeClr val="tx1"/>
              </a:solidFill>
              <a:effectLst/>
              <a:latin typeface="+mn-lt"/>
              <a:ea typeface="+mn-ea"/>
              <a:cs typeface="+mn-cs"/>
            </a:endParaRP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17</a:t>
            </a:fld>
            <a:endParaRPr lang="en-US" dirty="0"/>
          </a:p>
        </p:txBody>
      </p:sp>
    </p:spTree>
    <p:extLst>
      <p:ext uri="{BB962C8B-B14F-4D97-AF65-F5344CB8AC3E}">
        <p14:creationId xmlns:p14="http://schemas.microsoft.com/office/powerpoint/2010/main" val="4614742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Sparta and Vernon have the highest numbers of children. </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18</a:t>
            </a:fld>
            <a:endParaRPr lang="en-US" dirty="0"/>
          </a:p>
        </p:txBody>
      </p:sp>
    </p:spTree>
    <p:extLst>
      <p:ext uri="{BB962C8B-B14F-4D97-AF65-F5344CB8AC3E}">
        <p14:creationId xmlns:p14="http://schemas.microsoft.com/office/powerpoint/2010/main" val="31958881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 of children in single-parent households in this county is the 2</a:t>
            </a:r>
            <a:r>
              <a:rPr lang="en-US" sz="1200" kern="1200" baseline="30000" dirty="0">
                <a:solidFill>
                  <a:schemeClr val="tx1"/>
                </a:solidFill>
                <a:effectLst/>
                <a:latin typeface="+mn-lt"/>
                <a:ea typeface="+mn-ea"/>
                <a:cs typeface="+mn-cs"/>
              </a:rPr>
              <a:t>nd</a:t>
            </a:r>
            <a:r>
              <a:rPr lang="en-US" sz="1200" kern="1200" dirty="0">
                <a:solidFill>
                  <a:schemeClr val="tx1"/>
                </a:solidFill>
                <a:effectLst/>
                <a:latin typeface="+mn-lt"/>
                <a:ea typeface="+mn-ea"/>
                <a:cs typeface="+mn-cs"/>
              </a:rPr>
              <a:t> lowest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children in single parent households has tended to decrease over time.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19</a:t>
            </a:fld>
            <a:endParaRPr lang="en-US" dirty="0"/>
          </a:p>
        </p:txBody>
      </p:sp>
    </p:spTree>
    <p:extLst>
      <p:ext uri="{BB962C8B-B14F-4D97-AF65-F5344CB8AC3E}">
        <p14:creationId xmlns:p14="http://schemas.microsoft.com/office/powerpoint/2010/main" val="19876942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costliest components in this county tends to be child care.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Economic Policy Institute’s Family Budget Calculator estimates community-specific costs for a two parent-two child family to provide a measure of economic security in America. This monthly cost of living budget estimates how much income a family is likely to need (across 7 components) to attain a modest yet adequate standard of living.</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Overall values for NJ are also not available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21</a:t>
            </a:fld>
            <a:endParaRPr lang="en-US" dirty="0"/>
          </a:p>
        </p:txBody>
      </p:sp>
    </p:spTree>
    <p:extLst>
      <p:ext uri="{BB962C8B-B14F-4D97-AF65-F5344CB8AC3E}">
        <p14:creationId xmlns:p14="http://schemas.microsoft.com/office/powerpoint/2010/main" val="37404997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 is the 7</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most expensive NJ county to live in, based on EPI’s Family Budget Calculator total annual cost of living estimates.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Economic Policy Institute’s Family Budget Calculator estimates community-specific costs for a two-parent,</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two-child family to provide a measure of economic security in America. </a:t>
            </a:r>
            <a:r>
              <a:rPr lang="en-US" sz="1800" kern="1200" dirty="0">
                <a:effectLst/>
                <a:highlight>
                  <a:srgbClr val="FFFF00"/>
                </a:highlight>
                <a:latin typeface="Calibri" panose="020F0502020204030204" pitchFamily="34" charset="0"/>
                <a:ea typeface="Calibri" panose="020F0502020204030204" pitchFamily="34" charset="0"/>
              </a:rPr>
              <a:t>This monthly cost of living budget estimates how much income a family is likely to need (across 7 components) to attain a modest yet adequate standard of living.</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An overall value for NJ is also not available. </a:t>
            </a: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22</a:t>
            </a:fld>
            <a:endParaRPr lang="en-US" dirty="0"/>
          </a:p>
        </p:txBody>
      </p:sp>
    </p:spTree>
    <p:extLst>
      <p:ext uri="{BB962C8B-B14F-4D97-AF65-F5344CB8AC3E}">
        <p14:creationId xmlns:p14="http://schemas.microsoft.com/office/powerpoint/2010/main" val="25645159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median household income is higher than the national median and higher than the state median.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median household income tended to increase over time.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Median Household Income.</a:t>
            </a:r>
            <a:r>
              <a:rPr lang="en-US" sz="1200" kern="1200" dirty="0">
                <a:solidFill>
                  <a:schemeClr val="tx1"/>
                </a:solidFill>
                <a:effectLst/>
                <a:latin typeface="+mn-lt"/>
                <a:ea typeface="+mn-ea"/>
                <a:cs typeface="+mn-cs"/>
              </a:rPr>
              <a:t> This figure includes the income of the householder and all other individuals 15 years old and over in a household, whether they are related or not. The median is the middle of all incomes, meaning that exactly half of all people earn more and half earn less.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Median income tends to be a more accurate measurement than average income, as average income can be skewed by only a few incredibly high earners.</a:t>
            </a:r>
            <a:r>
              <a:rPr lang="en-US" sz="1200" kern="1200" baseline="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kern="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Municipality data available</a:t>
            </a:r>
            <a:r>
              <a:rPr lang="en-US" sz="1800" kern="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 Chart 2.5</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23</a:t>
            </a:fld>
            <a:endParaRPr lang="en-US" dirty="0"/>
          </a:p>
        </p:txBody>
      </p:sp>
    </p:spTree>
    <p:extLst>
      <p:ext uri="{BB962C8B-B14F-4D97-AF65-F5344CB8AC3E}">
        <p14:creationId xmlns:p14="http://schemas.microsoft.com/office/powerpoint/2010/main" val="42213041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Sussex and Branchville have the lowest median household income.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Median Household Income.</a:t>
            </a:r>
            <a:r>
              <a:rPr lang="en-US" sz="1200" kern="1200" dirty="0">
                <a:solidFill>
                  <a:schemeClr val="tx1"/>
                </a:solidFill>
                <a:effectLst/>
                <a:latin typeface="+mn-lt"/>
                <a:ea typeface="+mn-ea"/>
                <a:cs typeface="+mn-cs"/>
              </a:rPr>
              <a:t> This figure includes the income of the householder and all other individuals 15 years old and over in a household, whether they are related or not. The median is the middle of all incomes, meaning that exactly half of all people earn more and half earn less.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Median income tends to be a more accurate measurement than average income, as average income can be skewed by only a few incredibly high earners.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24</a:t>
            </a:fld>
            <a:endParaRPr lang="en-US" dirty="0"/>
          </a:p>
        </p:txBody>
      </p:sp>
    </p:spTree>
    <p:extLst>
      <p:ext uri="{BB962C8B-B14F-4D97-AF65-F5344CB8AC3E}">
        <p14:creationId xmlns:p14="http://schemas.microsoft.com/office/powerpoint/2010/main" val="18617065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families living in poverty is lower than the NJ average.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11 counties in NJ have higher or similar percentages of families living in poverty as compared to the U.S. national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percentage of families living in poverty has tended to remain mostly steady over time.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Census Bureau’s determination of poverty status: </a:t>
            </a:r>
            <a:r>
              <a:rPr lang="en-US" sz="1200" kern="1200" dirty="0">
                <a:solidFill>
                  <a:schemeClr val="tx1"/>
                </a:solidFill>
                <a:effectLst/>
                <a:latin typeface="+mn-lt"/>
                <a:ea typeface="+mn-ea"/>
                <a:cs typeface="+mn-cs"/>
              </a:rPr>
              <a:t>Poverty</a:t>
            </a:r>
            <a:r>
              <a:rPr lang="en-US" sz="1200" kern="1200" baseline="0" dirty="0">
                <a:solidFill>
                  <a:schemeClr val="tx1"/>
                </a:solidFill>
                <a:effectLst/>
                <a:latin typeface="+mn-lt"/>
                <a:ea typeface="+mn-ea"/>
                <a:cs typeface="+mn-cs"/>
              </a:rPr>
              <a:t> status is based on </a:t>
            </a:r>
            <a:r>
              <a:rPr lang="en-US" sz="1200" kern="1200" dirty="0">
                <a:solidFill>
                  <a:schemeClr val="tx1"/>
                </a:solidFill>
                <a:effectLst/>
                <a:latin typeface="+mn-lt"/>
                <a:ea typeface="+mn-ea"/>
                <a:cs typeface="+mn-cs"/>
              </a:rPr>
              <a:t>total family income in the last 12 months, which is compared to a poverty threshold related to their</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family size, number of related children,</a:t>
            </a:r>
            <a:r>
              <a:rPr lang="en-US" sz="1200" kern="1200" baseline="0" dirty="0">
                <a:solidFill>
                  <a:schemeClr val="tx1"/>
                </a:solidFill>
                <a:effectLst/>
                <a:latin typeface="+mn-lt"/>
                <a:ea typeface="+mn-ea"/>
                <a:cs typeface="+mn-cs"/>
              </a:rPr>
              <a:t> and for 1- and 2- person families, age of householder</a:t>
            </a:r>
            <a:r>
              <a:rPr lang="en-US" sz="1200" kern="1200" dirty="0">
                <a:solidFill>
                  <a:schemeClr val="tx1"/>
                </a:solidFill>
                <a:effectLst/>
                <a:latin typeface="+mn-lt"/>
                <a:ea typeface="+mn-ea"/>
                <a:cs typeface="+mn-cs"/>
              </a:rPr>
              <a:t>. If total family income is less than the threshold, then the family is considered “below the poverty level.” The income of people living in the household who are unrelated to the householder is not considered when determining the poverty status of a household, nor does their presence affect the family size in determining the appropriate threshold.</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kern="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Municipality data available</a:t>
            </a:r>
            <a:r>
              <a:rPr lang="en-US" sz="1800" kern="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 Chart 2.8</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25</a:t>
            </a:fld>
            <a:endParaRPr lang="en-US" dirty="0"/>
          </a:p>
        </p:txBody>
      </p:sp>
    </p:spTree>
    <p:extLst>
      <p:ext uri="{BB962C8B-B14F-4D97-AF65-F5344CB8AC3E}">
        <p14:creationId xmlns:p14="http://schemas.microsoft.com/office/powerpoint/2010/main" val="403573017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Sussex and Stillwater have the highest poverty rates.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26</a:t>
            </a:fld>
            <a:endParaRPr lang="en-US" dirty="0"/>
          </a:p>
        </p:txBody>
      </p:sp>
    </p:spTree>
    <p:extLst>
      <p:ext uri="{BB962C8B-B14F-4D97-AF65-F5344CB8AC3E}">
        <p14:creationId xmlns:p14="http://schemas.microsoft.com/office/powerpoint/2010/main" val="256149250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households experiencing severe cost burden is lower than the NJ average.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Severe Housing Cost Burden is the percentage of households that spend 50% or more of their household income on housing.</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28</a:t>
            </a:fld>
            <a:endParaRPr lang="en-US" dirty="0"/>
          </a:p>
        </p:txBody>
      </p:sp>
    </p:spTree>
    <p:extLst>
      <p:ext uri="{BB962C8B-B14F-4D97-AF65-F5344CB8AC3E}">
        <p14:creationId xmlns:p14="http://schemas.microsoft.com/office/powerpoint/2010/main" val="336408653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households experiencing severe housing burden has tended to decrease over</a:t>
            </a:r>
            <a:r>
              <a:rPr lang="en-US" sz="1200" kern="1200" baseline="0" dirty="0">
                <a:solidFill>
                  <a:schemeClr val="tx1"/>
                </a:solidFill>
                <a:effectLst/>
                <a:latin typeface="+mn-lt"/>
                <a:ea typeface="+mn-ea"/>
                <a:cs typeface="+mn-cs"/>
              </a:rPr>
              <a:t> time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Severe housing burden is defined as households with at least 1 of 4 housing problems including: overcrowding, high housing costs, lack of kitchen facilities, or lack of plumbing facilities.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U.S. Department of Housing and Urban Development (HUD) periodically receives "custom tabulations" of data from the U.S. Census Bureau that are largely not available through standard Census products. These data, known as the "CHAS" data (Comprehensive Housing Affordability Strategy), demonstrate the extent of housing problems and housing needs, particularly for low income households. The CHAS data are used by local governments to plan how to spend HUD funds, and may also be used by HUD to distribute grant funds.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2D8348A3-7091-4FB3-AE37-CB43F4A5F199}" type="slidenum">
              <a:rPr lang="en-US" smtClean="0"/>
              <a:t>29</a:t>
            </a:fld>
            <a:endParaRPr lang="en-US" dirty="0"/>
          </a:p>
        </p:txBody>
      </p:sp>
    </p:spTree>
    <p:extLst>
      <p:ext uri="{BB962C8B-B14F-4D97-AF65-F5344CB8AC3E}">
        <p14:creationId xmlns:p14="http://schemas.microsoft.com/office/powerpoint/2010/main" val="397658722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food insecurity rate is lower than the state average and is lower than the U.S. national average.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kern="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This county’s food insecurity rates have been staying about the same over the two years shown.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800" kern="1200" dirty="0">
              <a:effectLst/>
              <a:highlight>
                <a:srgbClr val="FFFF00"/>
              </a:highlight>
              <a:latin typeface="Calibri" panose="020F0502020204030204" pitchFamily="34" charset="0"/>
              <a:ea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800" kern="1200" dirty="0">
                <a:effectLst/>
                <a:highlight>
                  <a:srgbClr val="FFFF00"/>
                </a:highlight>
                <a:latin typeface="Calibri" panose="020F0502020204030204" pitchFamily="34" charset="0"/>
                <a:ea typeface="Calibri" panose="020F0502020204030204" pitchFamily="34" charset="0"/>
              </a:rPr>
              <a:t>To accurately estimate the number of people who may be food insecure in every U.S. county and congressional district, Map the Meal Gap uses publicly available state and local data from the U.S. Census Bureau and Bureau of Labor Statistics on factors that research has shown to contribute to food insecurity. These factors include unemployment and poverty, as well as other demographic and household characteristics. In addition to measuring how pervasive the need is, the study also estimates the cost of a meal, and the amount of need among people who are food insecure.</a:t>
            </a:r>
            <a:r>
              <a:rPr lang="en-US" sz="1800" kern="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 </a:t>
            </a:r>
            <a:endParaRPr lang="en-US" sz="1200" kern="1200" dirty="0">
              <a:solidFill>
                <a:schemeClr val="tx1"/>
              </a:solidFill>
              <a:effectLst/>
              <a:latin typeface="+mn-lt"/>
              <a:ea typeface="+mn-ea"/>
              <a:cs typeface="+mn-cs"/>
            </a:endParaRP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pPr marL="0" lvl="0" indent="0">
              <a:buFont typeface="Arial" panose="020B0604020202020204" pitchFamily="34" charset="0"/>
              <a:buNone/>
            </a:pPr>
            <a:r>
              <a:rPr lang="en-US" sz="1200" kern="1200" dirty="0">
                <a:solidFill>
                  <a:schemeClr val="tx1"/>
                </a:solidFill>
                <a:effectLst/>
                <a:latin typeface="+mn-lt"/>
                <a:ea typeface="+mn-ea"/>
                <a:cs typeface="+mn-cs"/>
              </a:rPr>
              <a:t>Feeding American made two improvements to the model used to estimate local food insecurity.  The estimates now account for disability status and reflect a refined definition of poverty. These changes both improve the accuracy of our estimates and align the model with the most up-to-date research on the key determinants of food insecurity. Due to this, data prior to 2018 won't be comparable to prior years. </a:t>
            </a:r>
          </a:p>
          <a:p>
            <a:endParaRPr lang="en-US" sz="1200" b="1"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b="0" kern="1200" dirty="0">
                <a:solidFill>
                  <a:schemeClr val="tx1"/>
                </a:solidFill>
                <a:effectLst/>
                <a:latin typeface="+mn-lt"/>
                <a:ea typeface="+mn-ea"/>
                <a:cs typeface="+mn-cs"/>
              </a:rPr>
              <a:t>.</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31</a:t>
            </a:fld>
            <a:endParaRPr lang="en-US" dirty="0"/>
          </a:p>
        </p:txBody>
      </p:sp>
    </p:spTree>
    <p:extLst>
      <p:ext uri="{BB962C8B-B14F-4D97-AF65-F5344CB8AC3E}">
        <p14:creationId xmlns:p14="http://schemas.microsoft.com/office/powerpoint/2010/main" val="360708999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In this county:</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women, infants and children enrolled in the WIC Nutrition Program has tended to vary between 2015 and 2019.</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children receiving FRL has tended to vary across the school years shown.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children receiving NJ SNAP benefits (formerly food stamps) has tended to vary slightly between 2016 and 2020.</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NJ SNAP</a:t>
            </a:r>
            <a:r>
              <a:rPr lang="en-US" sz="1200" kern="1200" dirty="0">
                <a:solidFill>
                  <a:schemeClr val="tx1"/>
                </a:solidFill>
                <a:effectLst/>
                <a:latin typeface="+mn-lt"/>
                <a:ea typeface="+mn-ea"/>
                <a:cs typeface="+mn-cs"/>
              </a:rPr>
              <a:t>, formerly </a:t>
            </a:r>
            <a:r>
              <a:rPr lang="en-US" sz="1200" b="1" kern="1200" dirty="0">
                <a:solidFill>
                  <a:schemeClr val="tx1"/>
                </a:solidFill>
                <a:effectLst/>
                <a:latin typeface="+mn-lt"/>
                <a:ea typeface="+mn-ea"/>
                <a:cs typeface="+mn-cs"/>
              </a:rPr>
              <a:t>Food Stamps</a:t>
            </a:r>
            <a:r>
              <a:rPr lang="en-US" sz="1200" kern="1200" dirty="0">
                <a:solidFill>
                  <a:schemeClr val="tx1"/>
                </a:solidFill>
                <a:effectLst/>
                <a:latin typeface="+mn-lt"/>
                <a:ea typeface="+mn-ea"/>
                <a:cs typeface="+mn-cs"/>
              </a:rPr>
              <a:t>, is </a:t>
            </a:r>
            <a:r>
              <a:rPr lang="en-US" sz="1200" b="1" kern="1200" dirty="0">
                <a:solidFill>
                  <a:schemeClr val="tx1"/>
                </a:solidFill>
                <a:effectLst/>
                <a:latin typeface="+mn-lt"/>
                <a:ea typeface="+mn-ea"/>
                <a:cs typeface="+mn-cs"/>
              </a:rPr>
              <a:t>New Jersey's Supplemental Nutrition Assistance Program</a:t>
            </a:r>
            <a:r>
              <a:rPr lang="en-US" sz="1200" kern="1200" dirty="0">
                <a:solidFill>
                  <a:schemeClr val="tx1"/>
                </a:solidFill>
                <a:effectLst/>
                <a:latin typeface="+mn-lt"/>
                <a:ea typeface="+mn-ea"/>
                <a:cs typeface="+mn-cs"/>
              </a:rPr>
              <a:t> that can help low-income families buy the groceries they need to eat healthy. </a:t>
            </a:r>
          </a:p>
          <a:p>
            <a:r>
              <a:rPr lang="en-US" sz="1200" kern="1200" dirty="0">
                <a:solidFill>
                  <a:schemeClr val="tx1"/>
                </a:solidFill>
                <a:effectLst/>
                <a:latin typeface="+mn-lt"/>
                <a:ea typeface="+mn-ea"/>
                <a:cs typeface="+mn-cs"/>
              </a:rPr>
              <a:t>Eligibility depends on several factors like income, household size, resources, etc.  Visit </a:t>
            </a:r>
            <a:r>
              <a:rPr lang="en-US" sz="1200" u="sng" kern="1200" dirty="0">
                <a:solidFill>
                  <a:schemeClr val="tx1"/>
                </a:solidFill>
                <a:effectLst/>
                <a:latin typeface="+mn-lt"/>
                <a:ea typeface="+mn-ea"/>
                <a:cs typeface="+mn-cs"/>
              </a:rPr>
              <a:t>https://www.nj.gov/humanservices/dfd/programs/njsnap/</a:t>
            </a:r>
            <a:r>
              <a:rPr lang="en-US" sz="1200" kern="1200" dirty="0">
                <a:solidFill>
                  <a:schemeClr val="tx1"/>
                </a:solidFill>
                <a:effectLst/>
                <a:latin typeface="+mn-lt"/>
                <a:ea typeface="+mn-ea"/>
                <a:cs typeface="+mn-cs"/>
              </a:rPr>
              <a:t>  for  information on eligibility standards and program participation</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32</a:t>
            </a:fld>
            <a:endParaRPr lang="en-US" dirty="0"/>
          </a:p>
        </p:txBody>
      </p:sp>
    </p:spTree>
    <p:extLst>
      <p:ext uri="{BB962C8B-B14F-4D97-AF65-F5344CB8AC3E}">
        <p14:creationId xmlns:p14="http://schemas.microsoft.com/office/powerpoint/2010/main" val="175422713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Infant, toddler, and pre-K median monthly childcare costs in this county tend to be middling for the state.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includes responses from more than 1,000 daycare centers. Free daycare programs, such as Head Start, are not included in the analysis.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34</a:t>
            </a:fld>
            <a:endParaRPr lang="en-US" dirty="0"/>
          </a:p>
        </p:txBody>
      </p:sp>
    </p:spTree>
    <p:extLst>
      <p:ext uri="{BB962C8B-B14F-4D97-AF65-F5344CB8AC3E}">
        <p14:creationId xmlns:p14="http://schemas.microsoft.com/office/powerpoint/2010/main" val="170767835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When compared to the county’s median household income, costs appear lower than expected for infant, toddler, and PreK childcare.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includes responses from more than 1,000 daycare centers. Free daycare programs, such as Head Start, are not included in the analysis.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35</a:t>
            </a:fld>
            <a:endParaRPr lang="en-US" dirty="0"/>
          </a:p>
        </p:txBody>
      </p:sp>
    </p:spTree>
    <p:extLst>
      <p:ext uri="{BB962C8B-B14F-4D97-AF65-F5344CB8AC3E}">
        <p14:creationId xmlns:p14="http://schemas.microsoft.com/office/powerpoint/2010/main" val="324450472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commuters tend to have a longer commute time to work as compared to the state average of 33.1 minutes.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Only 3 counties in NJ have estimated average commute times shorter than the national average.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average travel time to work has tended to vary slightly over time.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37</a:t>
            </a:fld>
            <a:endParaRPr lang="en-US" dirty="0"/>
          </a:p>
        </p:txBody>
      </p:sp>
    </p:spTree>
    <p:extLst>
      <p:ext uri="{BB962C8B-B14F-4D97-AF65-F5344CB8AC3E}">
        <p14:creationId xmlns:p14="http://schemas.microsoft.com/office/powerpoint/2010/main" val="192289362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Residents in this county spend the 6</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proportion of their income on transportation as compared to other NJ counties.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Transportation costs are largely a function of the characteristics of the neighborhood in which a household chooses to live. Neighborhood characteristics include job access, access to public transit, and density and walkability of neighborhood.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Results are based on a "typical regional" profile for income, commuters, and household size for the county. These values are included in Table 6.3 of the County workbook.</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An overall value for NJ is also not available.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38</a:t>
            </a:fld>
            <a:endParaRPr lang="en-US" dirty="0"/>
          </a:p>
        </p:txBody>
      </p:sp>
    </p:spTree>
    <p:extLst>
      <p:ext uri="{BB962C8B-B14F-4D97-AF65-F5344CB8AC3E}">
        <p14:creationId xmlns:p14="http://schemas.microsoft.com/office/powerpoint/2010/main" val="216228375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county has the lowest AllTransit score of the NJ counties. </a:t>
            </a:r>
          </a:p>
        </p:txBody>
      </p:sp>
      <p:sp>
        <p:nvSpPr>
          <p:cNvPr id="4" name="Slide Number Placeholder 3"/>
          <p:cNvSpPr>
            <a:spLocks noGrp="1"/>
          </p:cNvSpPr>
          <p:nvPr>
            <p:ph type="sldNum" sz="quarter" idx="10"/>
          </p:nvPr>
        </p:nvSpPr>
        <p:spPr/>
        <p:txBody>
          <a:bodyPr/>
          <a:lstStyle/>
          <a:p>
            <a:fld id="{2D8348A3-7091-4FB3-AE37-CB43F4A5F199}" type="slidenum">
              <a:rPr lang="en-US" smtClean="0"/>
              <a:t>39</a:t>
            </a:fld>
            <a:endParaRPr lang="en-US" dirty="0"/>
          </a:p>
        </p:txBody>
      </p:sp>
    </p:spTree>
    <p:extLst>
      <p:ext uri="{BB962C8B-B14F-4D97-AF65-F5344CB8AC3E}">
        <p14:creationId xmlns:p14="http://schemas.microsoft.com/office/powerpoint/2010/main" val="280763879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minors without insurance is lower than the state average.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Only 4 counties in NJ have estimated percentages of children without insurance that are higher than the national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minors without insurance has tended to vary over time.</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800" b="1" kern="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Municipality data available</a:t>
            </a:r>
            <a:r>
              <a:rPr lang="en-US" sz="1800" kern="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 Chart 7.3</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41</a:t>
            </a:fld>
            <a:endParaRPr lang="en-US" dirty="0"/>
          </a:p>
        </p:txBody>
      </p:sp>
    </p:spTree>
    <p:extLst>
      <p:ext uri="{BB962C8B-B14F-4D97-AF65-F5344CB8AC3E}">
        <p14:creationId xmlns:p14="http://schemas.microsoft.com/office/powerpoint/2010/main" val="89671046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Sussex and Hamburg have the largest percentages of minors without insurance.</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pPr marL="0" lvl="0" indent="0">
              <a:buFont typeface="Arial" panose="020B0604020202020204" pitchFamily="34" charset="0"/>
              <a:buNone/>
            </a:pPr>
            <a:r>
              <a:rPr lang="en-US" sz="1200" kern="1200" dirty="0">
                <a:solidFill>
                  <a:schemeClr val="tx1"/>
                </a:solidFill>
                <a:effectLst/>
                <a:latin typeface="+mn-lt"/>
                <a:ea typeface="+mn-ea"/>
                <a:cs typeface="+mn-cs"/>
              </a:rPr>
              <a:t>(Note: Municipality and county data on this slide are based on ACS 5-year estimates, which cannot be directly compared to county data using ACS 1-year estimates on the previous slide).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42</a:t>
            </a:fld>
            <a:endParaRPr lang="en-US" dirty="0"/>
          </a:p>
        </p:txBody>
      </p:sp>
    </p:spTree>
    <p:extLst>
      <p:ext uri="{BB962C8B-B14F-4D97-AF65-F5344CB8AC3E}">
        <p14:creationId xmlns:p14="http://schemas.microsoft.com/office/powerpoint/2010/main" val="4217812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Without accounting for population size, this county has the 2</a:t>
            </a:r>
            <a:r>
              <a:rPr lang="en-US" sz="1200" kern="1200" baseline="30000" dirty="0">
                <a:solidFill>
                  <a:schemeClr val="tx1"/>
                </a:solidFill>
                <a:effectLst/>
                <a:latin typeface="+mn-lt"/>
                <a:ea typeface="+mn-ea"/>
                <a:cs typeface="+mn-cs"/>
              </a:rPr>
              <a:t>nd</a:t>
            </a:r>
            <a:r>
              <a:rPr lang="en-US" sz="1200" kern="1200" dirty="0">
                <a:solidFill>
                  <a:schemeClr val="tx1"/>
                </a:solidFill>
                <a:effectLst/>
                <a:latin typeface="+mn-lt"/>
                <a:ea typeface="+mn-ea"/>
                <a:cs typeface="+mn-cs"/>
              </a:rPr>
              <a:t> lowest NJ Family Care Medicaid Participation by children of NJ counties.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43</a:t>
            </a:fld>
            <a:endParaRPr lang="en-US" dirty="0"/>
          </a:p>
        </p:txBody>
      </p:sp>
    </p:spTree>
    <p:extLst>
      <p:ext uri="{BB962C8B-B14F-4D97-AF65-F5344CB8AC3E}">
        <p14:creationId xmlns:p14="http://schemas.microsoft.com/office/powerpoint/2010/main" val="279726088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lnSpc>
                <a:spcPct val="107000"/>
              </a:lnSpc>
              <a:spcBef>
                <a:spcPts val="0"/>
              </a:spcBef>
              <a:spcAft>
                <a:spcPts val="0"/>
              </a:spcAft>
              <a:buFont typeface="Symbol" panose="05050102010706020507" pitchFamily="18" charset="2"/>
              <a:buChar char=""/>
            </a:pPr>
            <a:r>
              <a:rPr lang="en-US" sz="18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67.50% of Sussex County’s population has received at least one dose of the COVID-19 vaccination.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8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58.92% of Sussex County’s population has been fully vaccinated against COVID-19.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1800" dirty="0">
              <a:effectLst/>
              <a:highlight>
                <a:srgbClr val="FFFF00"/>
              </a:highlight>
              <a:latin typeface="Calibri" panose="020F0502020204030204" pitchFamily="34" charset="0"/>
              <a:ea typeface="Calibri" panose="020F0502020204030204" pitchFamily="34" charset="0"/>
            </a:endParaRPr>
          </a:p>
          <a:p>
            <a:r>
              <a:rPr lang="en-US" sz="1800" dirty="0">
                <a:effectLst/>
                <a:highlight>
                  <a:srgbClr val="FFFF00"/>
                </a:highlight>
                <a:latin typeface="Calibri" panose="020F0502020204030204" pitchFamily="34" charset="0"/>
                <a:ea typeface="Calibri" panose="020F0502020204030204" pitchFamily="34" charset="0"/>
              </a:rPr>
              <a:t>Per the CDC, in general, people are considered fully vaccinated against COVID-19 two weeks after their second dose in a two-dose series, such as Pfizer-BioNTech or Moderna vaccines, or two weeks after a single-dose vaccine, such as Johnson &amp; Johnson.</a:t>
            </a:r>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44</a:t>
            </a:fld>
            <a:endParaRPr lang="en-US" dirty="0"/>
          </a:p>
        </p:txBody>
      </p:sp>
    </p:spTree>
    <p:extLst>
      <p:ext uri="{BB962C8B-B14F-4D97-AF65-F5344CB8AC3E}">
        <p14:creationId xmlns:p14="http://schemas.microsoft.com/office/powerpoint/2010/main" val="251811266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Across all counties, the majority of children have met all immunization requirements.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45</a:t>
            </a:fld>
            <a:endParaRPr lang="en-US" dirty="0"/>
          </a:p>
        </p:txBody>
      </p:sp>
    </p:spTree>
    <p:extLst>
      <p:ext uri="{BB962C8B-B14F-4D97-AF65-F5344CB8AC3E}">
        <p14:creationId xmlns:p14="http://schemas.microsoft.com/office/powerpoint/2010/main" val="22349666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child immunization rates have tended to vary over time.</a:t>
            </a:r>
          </a:p>
          <a:p>
            <a:r>
              <a:rPr lang="en-US"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2D8348A3-7091-4FB3-AE37-CB43F4A5F199}" type="slidenum">
              <a:rPr lang="en-US" smtClean="0"/>
              <a:t>46</a:t>
            </a:fld>
            <a:endParaRPr lang="en-US" dirty="0"/>
          </a:p>
        </p:txBody>
      </p:sp>
    </p:spTree>
    <p:extLst>
      <p:ext uri="{BB962C8B-B14F-4D97-AF65-F5344CB8AC3E}">
        <p14:creationId xmlns:p14="http://schemas.microsoft.com/office/powerpoint/2010/main" val="200059584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2</a:t>
            </a:r>
            <a:r>
              <a:rPr lang="en-US" sz="1200" kern="1200" baseline="30000" dirty="0">
                <a:solidFill>
                  <a:schemeClr val="tx1"/>
                </a:solidFill>
                <a:effectLst/>
                <a:latin typeface="+mn-lt"/>
                <a:ea typeface="+mn-ea"/>
                <a:cs typeface="+mn-cs"/>
              </a:rPr>
              <a:t>nd</a:t>
            </a:r>
            <a:r>
              <a:rPr lang="en-US" sz="1200" kern="1200" dirty="0">
                <a:solidFill>
                  <a:schemeClr val="tx1"/>
                </a:solidFill>
                <a:effectLst/>
                <a:latin typeface="+mn-lt"/>
                <a:ea typeface="+mn-ea"/>
                <a:cs typeface="+mn-cs"/>
              </a:rPr>
              <a:t> lowest report of late or lack of prenatal care of the NJ counties.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a:t>
            </a:r>
            <a:r>
              <a:rPr lang="en-US" sz="1200" kern="1200" dirty="0">
                <a:solidFill>
                  <a:schemeClr val="tx1"/>
                </a:solidFill>
                <a:effectLst/>
                <a:latin typeface="+mn-lt"/>
                <a:ea typeface="+mn-ea"/>
                <a:cs typeface="+mn-cs"/>
              </a:rPr>
              <a:t>Cape May and Salem Counties do not have individual data available. All counties with fewer than 100,000 persons are </a:t>
            </a:r>
            <a:r>
              <a:rPr lang="en-US" sz="1200" kern="1200">
                <a:solidFill>
                  <a:schemeClr val="tx1"/>
                </a:solidFill>
                <a:effectLst/>
                <a:latin typeface="+mn-lt"/>
                <a:ea typeface="+mn-ea"/>
                <a:cs typeface="+mn-cs"/>
              </a:rPr>
              <a:t>combined under </a:t>
            </a:r>
            <a:r>
              <a:rPr lang="en-US" sz="1200" kern="1200" dirty="0">
                <a:solidFill>
                  <a:schemeClr val="tx1"/>
                </a:solidFill>
                <a:effectLst/>
                <a:latin typeface="+mn-lt"/>
                <a:ea typeface="+mn-ea"/>
                <a:cs typeface="+mn-cs"/>
              </a:rPr>
              <a:t>the label "Unidentified Counties."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Calculated as the number of births that occur to mothers who, on their child's birth certificate, reported receiving prenatal care only in the third trimester of their pregnancy, or who reported receiving no prenatal care.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47</a:t>
            </a:fld>
            <a:endParaRPr lang="en-US" dirty="0"/>
          </a:p>
        </p:txBody>
      </p:sp>
    </p:spTree>
    <p:extLst>
      <p:ext uri="{BB962C8B-B14F-4D97-AF65-F5344CB8AC3E}">
        <p14:creationId xmlns:p14="http://schemas.microsoft.com/office/powerpoint/2010/main" val="245620253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county’s unemployment rate tends to be slightly lower than the state's rate, and tends to follow a similar pattern across the year.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Not seasonally adjusted.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49</a:t>
            </a:fld>
            <a:endParaRPr lang="en-US" dirty="0"/>
          </a:p>
        </p:txBody>
      </p:sp>
    </p:spTree>
    <p:extLst>
      <p:ext uri="{BB962C8B-B14F-4D97-AF65-F5344CB8AC3E}">
        <p14:creationId xmlns:p14="http://schemas.microsoft.com/office/powerpoint/2010/main" val="30980527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median unemployment rate is lower than the state median.</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a:t>
            </a:r>
            <a:r>
              <a:rPr lang="en-US" sz="1200" kern="1200" dirty="0">
                <a:solidFill>
                  <a:schemeClr val="tx1"/>
                </a:solidFill>
                <a:effectLst/>
                <a:latin typeface="+mn-lt"/>
                <a:ea typeface="+mn-ea"/>
                <a:cs typeface="+mn-cs"/>
              </a:rPr>
              <a:t>Not seasonally adjusted.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50</a:t>
            </a:fld>
            <a:endParaRPr lang="en-US" dirty="0"/>
          </a:p>
        </p:txBody>
      </p:sp>
    </p:spTree>
    <p:extLst>
      <p:ext uri="{BB962C8B-B14F-4D97-AF65-F5344CB8AC3E}">
        <p14:creationId xmlns:p14="http://schemas.microsoft.com/office/powerpoint/2010/main" val="325441542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 of disconnected youth between 16 and 19 years of age in this county is the 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lowest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disconnected youth between 16 and 19 years of age has tended to decrease over time.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51</a:t>
            </a:fld>
            <a:endParaRPr lang="en-US" dirty="0"/>
          </a:p>
        </p:txBody>
      </p:sp>
    </p:spTree>
    <p:extLst>
      <p:ext uri="{BB962C8B-B14F-4D97-AF65-F5344CB8AC3E}">
        <p14:creationId xmlns:p14="http://schemas.microsoft.com/office/powerpoint/2010/main" val="395673614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county has the 2</a:t>
            </a:r>
            <a:r>
              <a:rPr lang="en-US" sz="1200" kern="1200" baseline="30000" dirty="0">
                <a:solidFill>
                  <a:schemeClr val="tx1"/>
                </a:solidFill>
                <a:effectLst/>
                <a:latin typeface="+mn-lt"/>
                <a:ea typeface="+mn-ea"/>
                <a:cs typeface="+mn-cs"/>
              </a:rPr>
              <a:t>nd</a:t>
            </a:r>
            <a:r>
              <a:rPr lang="en-US" sz="1200" kern="1200" dirty="0">
                <a:solidFill>
                  <a:schemeClr val="tx1"/>
                </a:solidFill>
                <a:effectLst/>
                <a:latin typeface="+mn-lt"/>
                <a:ea typeface="+mn-ea"/>
                <a:cs typeface="+mn-cs"/>
              </a:rPr>
              <a:t> highest high school graduation rate of the NJ counties. </a:t>
            </a:r>
          </a:p>
          <a:p>
            <a:r>
              <a:rPr lang="en-US" sz="1800" dirty="0">
                <a:effectLst/>
                <a:highlight>
                  <a:srgbClr val="FFFF00"/>
                </a:highlight>
                <a:latin typeface="Calibri" panose="020F0502020204030204" pitchFamily="34" charset="0"/>
                <a:ea typeface="Calibri" panose="020F0502020204030204" pitchFamily="34" charset="0"/>
              </a:rPr>
              <a:t>In this county, the high school graduation rate has tended to vary slightly over time.</a:t>
            </a:r>
            <a:r>
              <a:rPr lang="en-US" sz="1800" dirty="0">
                <a:effectLst/>
                <a:latin typeface="Calibri" panose="020F0502020204030204" pitchFamily="34" charset="0"/>
                <a:ea typeface="Calibri" panose="020F0502020204030204" pitchFamily="34" charset="0"/>
              </a:rPr>
              <a:t> </a:t>
            </a: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52</a:t>
            </a:fld>
            <a:endParaRPr lang="en-US" dirty="0"/>
          </a:p>
        </p:txBody>
      </p:sp>
    </p:spTree>
    <p:extLst>
      <p:ext uri="{BB962C8B-B14F-4D97-AF65-F5344CB8AC3E}">
        <p14:creationId xmlns:p14="http://schemas.microsoft.com/office/powerpoint/2010/main" val="345208072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 of households with broadband access in this county is the 4</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households with broadband access has tended to increase over time.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53</a:t>
            </a:fld>
            <a:endParaRPr lang="en-US" dirty="0"/>
          </a:p>
        </p:txBody>
      </p:sp>
    </p:spTree>
    <p:extLst>
      <p:ext uri="{BB962C8B-B14F-4D97-AF65-F5344CB8AC3E}">
        <p14:creationId xmlns:p14="http://schemas.microsoft.com/office/powerpoint/2010/main" val="21598357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violent crime rate is the 4</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in the state.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Comparisons of crime rates between counties should not be made without considering seasonal population volume, transience, tourism, and labor forces.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Info</a:t>
            </a:r>
            <a:r>
              <a:rPr lang="en-US" sz="1200" kern="1200" dirty="0">
                <a:solidFill>
                  <a:schemeClr val="tx1"/>
                </a:solidFill>
                <a:effectLst/>
                <a:latin typeface="+mn-lt"/>
                <a:ea typeface="+mn-ea"/>
                <a:cs typeface="+mn-cs"/>
              </a:rPr>
              <a:t>: Violent crime rates are based on permanent, year-round populations and refer to instances of murder, rape, robbery and aggravated assault.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55</a:t>
            </a:fld>
            <a:endParaRPr lang="en-US" dirty="0"/>
          </a:p>
        </p:txBody>
      </p:sp>
    </p:spTree>
    <p:extLst>
      <p:ext uri="{BB962C8B-B14F-4D97-AF65-F5344CB8AC3E}">
        <p14:creationId xmlns:p14="http://schemas.microsoft.com/office/powerpoint/2010/main" val="152537560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most violent crimes were attributed to aggravated assault and most nonviolent crimes were attributed to larceny.</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56</a:t>
            </a:fld>
            <a:endParaRPr lang="en-US" dirty="0"/>
          </a:p>
        </p:txBody>
      </p:sp>
    </p:spTree>
    <p:extLst>
      <p:ext uri="{BB962C8B-B14F-4D97-AF65-F5344CB8AC3E}">
        <p14:creationId xmlns:p14="http://schemas.microsoft.com/office/powerpoint/2010/main" val="416697768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juvenile arrest rate is the 8</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in the state.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This county’s rate has tended to vary over time, and is generally below or similar to the rate for NJ.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NJ juvenile arrest rate is per 1,000 youth under age 18.</a:t>
            </a:r>
          </a:p>
          <a:p>
            <a:pPr marL="0" indent="0">
              <a:buFont typeface="Arial" panose="020B0604020202020204" pitchFamily="34" charset="0"/>
              <a:buNone/>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57</a:t>
            </a:fld>
            <a:endParaRPr lang="en-US" dirty="0"/>
          </a:p>
        </p:txBody>
      </p:sp>
    </p:spTree>
    <p:extLst>
      <p:ext uri="{BB962C8B-B14F-4D97-AF65-F5344CB8AC3E}">
        <p14:creationId xmlns:p14="http://schemas.microsoft.com/office/powerpoint/2010/main" val="46485998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Arial" panose="020B0604020202020204" pitchFamily="34" charset="0"/>
              <a:buNone/>
            </a:pPr>
            <a:r>
              <a:rPr lang="en-US" sz="1200" kern="1200" dirty="0">
                <a:solidFill>
                  <a:schemeClr val="tx1"/>
                </a:solidFill>
                <a:effectLst/>
                <a:latin typeface="+mn-lt"/>
                <a:ea typeface="+mn-ea"/>
                <a:cs typeface="+mn-cs"/>
              </a:rPr>
              <a:t>Without accounting for population size, of the NJ counties, this county has the: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4</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number of school reported vandalism incidents;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4</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number of school reported violence incidents.</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58</a:t>
            </a:fld>
            <a:endParaRPr lang="en-US" dirty="0"/>
          </a:p>
        </p:txBody>
      </p:sp>
    </p:spTree>
    <p:extLst>
      <p:ext uri="{BB962C8B-B14F-4D97-AF65-F5344CB8AC3E}">
        <p14:creationId xmlns:p14="http://schemas.microsoft.com/office/powerpoint/2010/main" val="395630954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rate (per 10,000) of social associations in this county is the 11</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rate of social associations has tended to remain mostly steady over time.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59</a:t>
            </a:fld>
            <a:endParaRPr lang="en-US" dirty="0"/>
          </a:p>
        </p:txBody>
      </p:sp>
    </p:spTree>
    <p:extLst>
      <p:ext uri="{BB962C8B-B14F-4D97-AF65-F5344CB8AC3E}">
        <p14:creationId xmlns:p14="http://schemas.microsoft.com/office/powerpoint/2010/main" val="250369558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lowest number of reported domestic violence incidents of</a:t>
            </a:r>
            <a:r>
              <a:rPr lang="en-US" sz="1200" kern="1200" baseline="0" dirty="0">
                <a:solidFill>
                  <a:schemeClr val="tx1"/>
                </a:solidFill>
                <a:effectLst/>
                <a:latin typeface="+mn-lt"/>
                <a:ea typeface="+mn-ea"/>
                <a:cs typeface="+mn-cs"/>
              </a:rPr>
              <a:t> the</a:t>
            </a:r>
            <a:r>
              <a:rPr lang="en-US" sz="1200" kern="1200" dirty="0">
                <a:solidFill>
                  <a:schemeClr val="tx1"/>
                </a:solidFill>
                <a:effectLst/>
                <a:latin typeface="+mn-lt"/>
                <a:ea typeface="+mn-ea"/>
                <a:cs typeface="+mn-cs"/>
              </a:rPr>
              <a:t> NJ counties.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p:txBody>
      </p:sp>
      <p:sp>
        <p:nvSpPr>
          <p:cNvPr id="4" name="Slide Number Placeholder 3"/>
          <p:cNvSpPr>
            <a:spLocks noGrp="1"/>
          </p:cNvSpPr>
          <p:nvPr>
            <p:ph type="sldNum" sz="quarter" idx="10"/>
          </p:nvPr>
        </p:nvSpPr>
        <p:spPr/>
        <p:txBody>
          <a:bodyPr/>
          <a:lstStyle/>
          <a:p>
            <a:fld id="{2D8348A3-7091-4FB3-AE37-CB43F4A5F199}" type="slidenum">
              <a:rPr lang="en-US" smtClean="0"/>
              <a:t>61</a:t>
            </a:fld>
            <a:endParaRPr lang="en-US" dirty="0"/>
          </a:p>
        </p:txBody>
      </p:sp>
    </p:spTree>
    <p:extLst>
      <p:ext uri="{BB962C8B-B14F-4D97-AF65-F5344CB8AC3E}">
        <p14:creationId xmlns:p14="http://schemas.microsoft.com/office/powerpoint/2010/main" val="424966151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domestic violence incidents in this county has tended to vary over time.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62</a:t>
            </a:fld>
            <a:endParaRPr lang="en-US" dirty="0"/>
          </a:p>
        </p:txBody>
      </p:sp>
    </p:spTree>
    <p:extLst>
      <p:ext uri="{BB962C8B-B14F-4D97-AF65-F5344CB8AC3E}">
        <p14:creationId xmlns:p14="http://schemas.microsoft.com/office/powerpoint/2010/main" val="366750612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the county, most domestic violence offenses were categorized as </a:t>
            </a:r>
            <a:r>
              <a:rPr lang="en-US" sz="1800" dirty="0">
                <a:effectLst/>
                <a:highlight>
                  <a:srgbClr val="FFFF00"/>
                </a:highlight>
                <a:latin typeface="Calibri" panose="020F0502020204030204" pitchFamily="34" charset="0"/>
                <a:ea typeface="Calibri" panose="020F0502020204030204" pitchFamily="34" charset="0"/>
              </a:rPr>
              <a:t>harassment and assault.</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63</a:t>
            </a:fld>
            <a:endParaRPr lang="en-US" dirty="0"/>
          </a:p>
        </p:txBody>
      </p:sp>
    </p:spTree>
    <p:extLst>
      <p:ext uri="{BB962C8B-B14F-4D97-AF65-F5344CB8AC3E}">
        <p14:creationId xmlns:p14="http://schemas.microsoft.com/office/powerpoint/2010/main" val="34048897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In each NJ county, except for Cape May, men tend to have higher annual incomes than women.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64</a:t>
            </a:fld>
            <a:endParaRPr lang="en-US" dirty="0"/>
          </a:p>
        </p:txBody>
      </p:sp>
    </p:spTree>
    <p:extLst>
      <p:ext uri="{BB962C8B-B14F-4D97-AF65-F5344CB8AC3E}">
        <p14:creationId xmlns:p14="http://schemas.microsoft.com/office/powerpoint/2010/main" val="198817168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median income for:</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males has increased slightly over time.</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females has tended to vary over time.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Men tended to earn about $16K more than women.</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65</a:t>
            </a:fld>
            <a:endParaRPr lang="en-US" dirty="0"/>
          </a:p>
        </p:txBody>
      </p:sp>
    </p:spTree>
    <p:extLst>
      <p:ext uri="{BB962C8B-B14F-4D97-AF65-F5344CB8AC3E}">
        <p14:creationId xmlns:p14="http://schemas.microsoft.com/office/powerpoint/2010/main" val="131338043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2</a:t>
            </a:r>
            <a:r>
              <a:rPr lang="en-US" sz="1200" kern="1200" baseline="30000" dirty="0">
                <a:solidFill>
                  <a:schemeClr val="tx1"/>
                </a:solidFill>
                <a:effectLst/>
                <a:latin typeface="+mn-lt"/>
                <a:ea typeface="+mn-ea"/>
                <a:cs typeface="+mn-cs"/>
              </a:rPr>
              <a:t>nd</a:t>
            </a:r>
            <a:r>
              <a:rPr lang="en-US" sz="1200" kern="1200" dirty="0">
                <a:solidFill>
                  <a:schemeClr val="tx1"/>
                </a:solidFill>
                <a:effectLst/>
                <a:latin typeface="+mn-lt"/>
                <a:ea typeface="+mn-ea"/>
                <a:cs typeface="+mn-cs"/>
              </a:rPr>
              <a:t> lowest number of school reported substance incidents of the NJ counties.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67</a:t>
            </a:fld>
            <a:endParaRPr lang="en-US" dirty="0"/>
          </a:p>
        </p:txBody>
      </p:sp>
    </p:spTree>
    <p:extLst>
      <p:ext uri="{BB962C8B-B14F-4D97-AF65-F5344CB8AC3E}">
        <p14:creationId xmlns:p14="http://schemas.microsoft.com/office/powerpoint/2010/main" val="68629244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Across a two-year period (2018 to 2019), 10 counties experienced an increase in the percentage of suspected opioid deaths (positive percentages), while the remaining 11 NJ counties experienced a decrease (negative percentages).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20.59% change indicates an increase in suspected overdose deaths across 2018 to 2019.</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Between 2015 and 2019, the number of suspected opioid deaths in this county has tended to increase.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68</a:t>
            </a:fld>
            <a:endParaRPr lang="en-US" dirty="0"/>
          </a:p>
        </p:txBody>
      </p:sp>
    </p:spTree>
    <p:extLst>
      <p:ext uri="{BB962C8B-B14F-4D97-AF65-F5344CB8AC3E}">
        <p14:creationId xmlns:p14="http://schemas.microsoft.com/office/powerpoint/2010/main" val="332713333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most treatment center admissions were due to heroin.</a:t>
            </a:r>
          </a:p>
          <a:p>
            <a:r>
              <a:rPr lang="en-US" sz="1200" kern="1200" dirty="0">
                <a:solidFill>
                  <a:schemeClr val="tx1"/>
                </a:solidFill>
                <a:effectLst/>
                <a:latin typeface="+mn-lt"/>
                <a:ea typeface="+mn-ea"/>
                <a:cs typeface="+mn-cs"/>
              </a:rPr>
              <a:t> </a:t>
            </a:r>
          </a:p>
          <a:p>
            <a:pPr marL="0" marR="0">
              <a:lnSpc>
                <a:spcPct val="107000"/>
              </a:lnSpc>
              <a:spcBef>
                <a:spcPts val="0"/>
              </a:spcBef>
              <a:spcAft>
                <a:spcPts val="0"/>
              </a:spcAft>
            </a:pPr>
            <a:r>
              <a:rPr lang="en-US" sz="1800" b="1"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Note:</a:t>
            </a:r>
            <a:r>
              <a:rPr lang="en-US" sz="18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 Data in chart is in terms of county residents not treatment sites.</a:t>
            </a:r>
            <a:r>
              <a:rPr lang="en-US" sz="1800" dirty="0">
                <a:effectLst/>
                <a:latin typeface="Calibri" panose="020F0502020204030204" pitchFamily="34" charset="0"/>
                <a:ea typeface="Calibri" panose="020F0502020204030204" pitchFamily="34" charset="0"/>
                <a:cs typeface="Calibri" panose="020F0502020204030204" pitchFamily="34"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dirty="0">
                <a:effectLst/>
                <a:latin typeface="Calibri" panose="020F0502020204030204" pitchFamily="34" charset="0"/>
                <a:ea typeface="Calibri" panose="020F0502020204030204" pitchFamily="34" charset="0"/>
                <a:cs typeface="Calibri" panose="020F0502020204030204" pitchFamily="34"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This statewide Substance Abuse Overview provides statistics on substance abuse treatment in New Jersey for calendar year 2020. In 2020, there were 82,254 treatment admissions and 83,994 discharges reported to the New Jersey Department of Health, Division of Mental Health and Addiction Services by substance abuse treatment providers. These data were submitted through the web-based New Jersey Substance Abuse Monitoring System (NJSAMS). This report is based on the information provided in the July 2021 NJSAMS download data.</a:t>
            </a:r>
            <a:r>
              <a:rPr lang="en-US" sz="1800" b="1" dirty="0">
                <a:effectLst/>
                <a:latin typeface="Calibri" panose="020F0502020204030204" pitchFamily="34" charset="0"/>
                <a:ea typeface="Calibri" panose="020F0502020204030204" pitchFamily="34" charset="0"/>
                <a:cs typeface="Calibri" panose="020F0502020204030204" pitchFamily="34"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69</a:t>
            </a:fld>
            <a:endParaRPr lang="en-US" dirty="0"/>
          </a:p>
        </p:txBody>
      </p:sp>
    </p:spTree>
    <p:extLst>
      <p:ext uri="{BB962C8B-B14F-4D97-AF65-F5344CB8AC3E}">
        <p14:creationId xmlns:p14="http://schemas.microsoft.com/office/powerpoint/2010/main" val="303507983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largest numbers of mental health programs available include community support services, followed by systems advocacy, supported employment, outpatient, and emergency services.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71</a:t>
            </a:fld>
            <a:endParaRPr lang="en-US" dirty="0"/>
          </a:p>
        </p:txBody>
      </p:sp>
    </p:spTree>
    <p:extLst>
      <p:ext uri="{BB962C8B-B14F-4D97-AF65-F5344CB8AC3E}">
        <p14:creationId xmlns:p14="http://schemas.microsoft.com/office/powerpoint/2010/main" val="164693673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estimated frequency (%) of mental health distress in this county is estimated to be the 5</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as compared to other NJ counties.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the population reporting mental health distress in this phone survey has tended to vary over time.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Frequent Mental distress: Based on responses indicating 14 or more of the past 30 days "not good".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a:t>
            </a:r>
          </a:p>
        </p:txBody>
      </p:sp>
      <p:sp>
        <p:nvSpPr>
          <p:cNvPr id="4" name="Slide Number Placeholder 3"/>
          <p:cNvSpPr>
            <a:spLocks noGrp="1"/>
          </p:cNvSpPr>
          <p:nvPr>
            <p:ph type="sldNum" sz="quarter" idx="10"/>
          </p:nvPr>
        </p:nvSpPr>
        <p:spPr/>
        <p:txBody>
          <a:bodyPr/>
          <a:lstStyle/>
          <a:p>
            <a:fld id="{2D8348A3-7091-4FB3-AE37-CB43F4A5F199}" type="slidenum">
              <a:rPr lang="en-US" smtClean="0"/>
              <a:t>72</a:t>
            </a:fld>
            <a:endParaRPr lang="en-US" dirty="0"/>
          </a:p>
        </p:txBody>
      </p:sp>
    </p:spTree>
    <p:extLst>
      <p:ext uri="{BB962C8B-B14F-4D97-AF65-F5344CB8AC3E}">
        <p14:creationId xmlns:p14="http://schemas.microsoft.com/office/powerpoint/2010/main" val="43443778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a:t>
            </a:r>
            <a:r>
              <a:rPr lang="en-US" sz="1200" kern="1200">
                <a:solidFill>
                  <a:schemeClr val="tx1"/>
                </a:solidFill>
                <a:effectLst/>
                <a:latin typeface="+mn-lt"/>
                <a:ea typeface="+mn-ea"/>
                <a:cs typeface="+mn-cs"/>
              </a:rPr>
              <a:t>, frequency of reported symptoms of mental health distress were not available for most races/ethnicities.</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Symptoms of mental health distress were reported by Women at a similar rate as compared to Men.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Frequent Mental distress: Based on responses indicating 14 or more of the past 30 days "not good".</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73</a:t>
            </a:fld>
            <a:endParaRPr lang="en-US" dirty="0"/>
          </a:p>
        </p:txBody>
      </p:sp>
    </p:spTree>
    <p:extLst>
      <p:ext uri="{BB962C8B-B14F-4D97-AF65-F5344CB8AC3E}">
        <p14:creationId xmlns:p14="http://schemas.microsoft.com/office/powerpoint/2010/main" val="328737840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estimated frequency (%) of diagnosed depression in this county is estimated to be the 8</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as compared to other NJ counties.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the population reporting depression in this phone survey has tended to vary over time.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Depression: Based on responses indicating depression diagnosis from a professional at any time during one’s lifetime.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endParaRPr lang="en-US" sz="1200" b="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74</a:t>
            </a:fld>
            <a:endParaRPr lang="en-US" dirty="0"/>
          </a:p>
        </p:txBody>
      </p:sp>
    </p:spTree>
    <p:extLst>
      <p:ext uri="{BB962C8B-B14F-4D97-AF65-F5344CB8AC3E}">
        <p14:creationId xmlns:p14="http://schemas.microsoft.com/office/powerpoint/2010/main" val="188424099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lnSpc>
                <a:spcPct val="107000"/>
              </a:lnSpc>
              <a:spcBef>
                <a:spcPts val="0"/>
              </a:spcBef>
              <a:spcAft>
                <a:spcPts val="0"/>
              </a:spcAft>
              <a:buFont typeface="Symbol" panose="05050102010706020507" pitchFamily="18" charset="2"/>
              <a:buChar char=""/>
            </a:pPr>
            <a:r>
              <a:rPr lang="en-US" sz="18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In this county, </a:t>
            </a:r>
            <a:r>
              <a:rPr lang="en-US" sz="1800" kern="1200" dirty="0">
                <a:solidFill>
                  <a:schemeClr val="tx1"/>
                </a:solidFill>
                <a:effectLst/>
                <a:latin typeface="+mn-lt"/>
                <a:ea typeface="+mn-ea"/>
                <a:cs typeface="+mn-cs"/>
              </a:rPr>
              <a:t>reported diagnosed depression rates were not available for most races/ethnicities</a:t>
            </a:r>
            <a:r>
              <a:rPr lang="en-US" sz="18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a:t>
            </a:r>
          </a:p>
          <a:p>
            <a:pPr marL="342900" marR="0" lvl="0" indent="-342900">
              <a:lnSpc>
                <a:spcPct val="107000"/>
              </a:lnSpc>
              <a:spcBef>
                <a:spcPts val="0"/>
              </a:spcBef>
              <a:spcAft>
                <a:spcPts val="0"/>
              </a:spcAft>
              <a:buFont typeface="Symbol" panose="05050102010706020507" pitchFamily="18" charset="2"/>
              <a:buChar char=""/>
            </a:pPr>
            <a:r>
              <a:rPr lang="en-US" sz="18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Diagnosed depression was reported by Women at a higher rate as compared to Men.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Depression: Based on responses indicating depression diagnosis from a professional at any time during one’s lifetime.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75</a:t>
            </a:fld>
            <a:endParaRPr lang="en-US" dirty="0"/>
          </a:p>
        </p:txBody>
      </p:sp>
    </p:spTree>
    <p:extLst>
      <p:ext uri="{BB962C8B-B14F-4D97-AF65-F5344CB8AC3E}">
        <p14:creationId xmlns:p14="http://schemas.microsoft.com/office/powerpoint/2010/main" val="190270941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This county has the 8</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rate of suicide deaths, of the NJ counties.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76</a:t>
            </a:fld>
            <a:endParaRPr lang="en-US" dirty="0"/>
          </a:p>
        </p:txBody>
      </p:sp>
    </p:spTree>
    <p:extLst>
      <p:ext uri="{BB962C8B-B14F-4D97-AF65-F5344CB8AC3E}">
        <p14:creationId xmlns:p14="http://schemas.microsoft.com/office/powerpoint/2010/main" val="96320282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5</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number of children enrolled in Special Ed services of the NJ counties. </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Charter schools were included in the county of registered address.</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78</a:t>
            </a:fld>
            <a:endParaRPr lang="en-US" dirty="0"/>
          </a:p>
        </p:txBody>
      </p:sp>
    </p:spTree>
    <p:extLst>
      <p:ext uri="{BB962C8B-B14F-4D97-AF65-F5344CB8AC3E}">
        <p14:creationId xmlns:p14="http://schemas.microsoft.com/office/powerpoint/2010/main" val="156511443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5</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number of children receiving early intervention services of the NJ counties.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79</a:t>
            </a:fld>
            <a:endParaRPr lang="en-US" dirty="0"/>
          </a:p>
        </p:txBody>
      </p:sp>
    </p:spTree>
    <p:extLst>
      <p:ext uri="{BB962C8B-B14F-4D97-AF65-F5344CB8AC3E}">
        <p14:creationId xmlns:p14="http://schemas.microsoft.com/office/powerpoint/2010/main" val="96751706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 of developmental disabilities eligible youth in this county is the 5</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developmental disabilities eligible youth has tended to decrease over time.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80</a:t>
            </a:fld>
            <a:endParaRPr lang="en-US" dirty="0"/>
          </a:p>
        </p:txBody>
      </p:sp>
    </p:spTree>
    <p:extLst>
      <p:ext uri="{BB962C8B-B14F-4D97-AF65-F5344CB8AC3E}">
        <p14:creationId xmlns:p14="http://schemas.microsoft.com/office/powerpoint/2010/main" val="416139161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This county has the lowest percentage of children with elevated blood lead levels, of the NJ counties.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81</a:t>
            </a:fld>
            <a:endParaRPr lang="en-US" dirty="0"/>
          </a:p>
        </p:txBody>
      </p:sp>
    </p:spTree>
    <p:extLst>
      <p:ext uri="{BB962C8B-B14F-4D97-AF65-F5344CB8AC3E}">
        <p14:creationId xmlns:p14="http://schemas.microsoft.com/office/powerpoint/2010/main" val="70356684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Without accounting for population size, this county has the 5th lowest number of school reported HIB incidents of the NJ counties.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82</a:t>
            </a:fld>
            <a:endParaRPr lang="en-US" dirty="0"/>
          </a:p>
        </p:txBody>
      </p:sp>
    </p:spTree>
    <p:extLst>
      <p:ext uri="{BB962C8B-B14F-4D97-AF65-F5344CB8AC3E}">
        <p14:creationId xmlns:p14="http://schemas.microsoft.com/office/powerpoint/2010/main" val="34839192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lnSpc>
                <a:spcPct val="107000"/>
              </a:lnSpc>
              <a:spcBef>
                <a:spcPts val="0"/>
              </a:spcBef>
              <a:spcAft>
                <a:spcPts val="0"/>
              </a:spcAft>
              <a:buFont typeface="Arial" panose="020B0604020202020204" pitchFamily="34" charset="0"/>
              <a:buChar char="•"/>
              <a:tabLst>
                <a:tab pos="228600" algn="l"/>
                <a:tab pos="457200" algn="l"/>
              </a:tabLst>
            </a:pPr>
            <a:r>
              <a:rPr lang="en-US" sz="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At the point in time of December 31, 2020, this county had the 2</a:t>
            </a:r>
            <a:r>
              <a:rPr lang="en-US" sz="1200" baseline="300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nd</a:t>
            </a:r>
            <a:r>
              <a:rPr lang="en-US" sz="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 lowest number of children served by CP&amp;P of NJ counties. (Note that county population size has not been accounted for in this indicator).</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Arial" panose="020B0604020202020204" pitchFamily="34" charset="0"/>
              <a:buChar char="•"/>
              <a:tabLst>
                <a:tab pos="228600" algn="l"/>
                <a:tab pos="457200" algn="l"/>
              </a:tabLst>
            </a:pPr>
            <a:r>
              <a:rPr lang="en-US" sz="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The number of children served (from workbook and the data table behind graph 14.1):</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Arial" panose="020B0604020202020204" pitchFamily="34" charset="0"/>
              <a:buChar char=""/>
              <a:tabLst>
                <a:tab pos="228600" algn="l"/>
                <a:tab pos="914400" algn="l"/>
              </a:tabLst>
            </a:pPr>
            <a:r>
              <a:rPr lang="en-US" sz="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In-home:  290</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Arial" panose="020B0604020202020204" pitchFamily="34" charset="0"/>
              <a:buChar char=""/>
              <a:tabLst>
                <a:tab pos="228600" algn="l"/>
                <a:tab pos="914400" algn="l"/>
              </a:tabLst>
            </a:pPr>
            <a:r>
              <a:rPr lang="en-US" sz="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Out-of-home placement: 34</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In NJ, the numbers of children served: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27,332 (in-home); 3,717 (out-of-home placement); 31,049 (total)</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200" b="1"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Note</a:t>
            </a:r>
            <a:r>
              <a:rPr lang="en-US" sz="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 As this data is from a single point-in-time (last day of the 2020 calendar year) the number of children served in total across the full year by CP&amp;P would be higher.</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84</a:t>
            </a:fld>
            <a:endParaRPr lang="en-US" dirty="0"/>
          </a:p>
        </p:txBody>
      </p:sp>
    </p:spTree>
    <p:extLst>
      <p:ext uri="{BB962C8B-B14F-4D97-AF65-F5344CB8AC3E}">
        <p14:creationId xmlns:p14="http://schemas.microsoft.com/office/powerpoint/2010/main" val="72682124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At the point in time of December 31 each year, the number of children in CP&amp;P out-of-home placements was lower in 2020 as compared to previous years.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As this data is from a single point-in-time (last day of the 2020 calendar year) the number of children served in total across the full year by CP&amp;P would be higher.</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85</a:t>
            </a:fld>
            <a:endParaRPr lang="en-US" dirty="0"/>
          </a:p>
        </p:txBody>
      </p:sp>
    </p:spTree>
    <p:extLst>
      <p:ext uri="{BB962C8B-B14F-4D97-AF65-F5344CB8AC3E}">
        <p14:creationId xmlns:p14="http://schemas.microsoft.com/office/powerpoint/2010/main" val="335945589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Without accounting for population size, this county has the 4</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number of grandparents responsible for their own grandchildren, of the NJ counties. </a:t>
            </a:r>
          </a:p>
        </p:txBody>
      </p:sp>
      <p:sp>
        <p:nvSpPr>
          <p:cNvPr id="4" name="Slide Number Placeholder 3"/>
          <p:cNvSpPr>
            <a:spLocks noGrp="1"/>
          </p:cNvSpPr>
          <p:nvPr>
            <p:ph type="sldNum" sz="quarter" idx="5"/>
          </p:nvPr>
        </p:nvSpPr>
        <p:spPr/>
        <p:txBody>
          <a:bodyPr/>
          <a:lstStyle/>
          <a:p>
            <a:fld id="{2D8348A3-7091-4FB3-AE37-CB43F4A5F199}" type="slidenum">
              <a:rPr lang="en-US" smtClean="0"/>
              <a:t>86</a:t>
            </a:fld>
            <a:endParaRPr lang="en-US" dirty="0"/>
          </a:p>
        </p:txBody>
      </p:sp>
    </p:spTree>
    <p:extLst>
      <p:ext uri="{BB962C8B-B14F-4D97-AF65-F5344CB8AC3E}">
        <p14:creationId xmlns:p14="http://schemas.microsoft.com/office/powerpoint/2010/main" val="4283324146"/>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These lists of supports were identified by searching for providers who work with residents of this county. Many supports are available state-wide.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Did not include individual counselors. Is not an exhaustive list.</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14.4. Multiple sources identified: </a:t>
            </a:r>
            <a:r>
              <a:rPr lang="en-US" sz="1200" kern="1200" dirty="0">
                <a:solidFill>
                  <a:schemeClr val="tx1"/>
                </a:solidFill>
                <a:effectLst/>
                <a:latin typeface="+mn-lt"/>
                <a:ea typeface="+mn-ea"/>
                <a:cs typeface="+mn-cs"/>
              </a:rPr>
              <a:t> </a:t>
            </a:r>
          </a:p>
          <a:p>
            <a:pPr defTabSz="904046">
              <a:defRPr/>
            </a:pPr>
            <a:r>
              <a:rPr lang="en-US" b="1" dirty="0"/>
              <a:t>Sources include:</a:t>
            </a: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www.morrissussexresourcenet.org/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4"/>
              </a:rPr>
              <a:t>https://www.casamsc.org/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5"/>
              </a:rPr>
              <a:t>https://norwescap.org/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6"/>
              </a:rPr>
              <a:t>https://ascfamily.org/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7"/>
              </a:rPr>
              <a:t>https://centerforprevention.org/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8"/>
              </a:rPr>
              <a:t>http://ginnieshouse.org/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9"/>
              </a:rPr>
              <a:t>https://www.sussexcountyfamilysuccesscenter.org/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10"/>
              </a:rPr>
              <a:t>https://www.projectselfsufficiency.org/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87</a:t>
            </a:fld>
            <a:endParaRPr lang="en-US" dirty="0"/>
          </a:p>
        </p:txBody>
      </p:sp>
    </p:spTree>
    <p:extLst>
      <p:ext uri="{BB962C8B-B14F-4D97-AF65-F5344CB8AC3E}">
        <p14:creationId xmlns:p14="http://schemas.microsoft.com/office/powerpoint/2010/main" val="2451139657"/>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The rate (per 1,000 households) of same sex couples in this county is not available. </a:t>
            </a:r>
          </a:p>
        </p:txBody>
      </p:sp>
      <p:sp>
        <p:nvSpPr>
          <p:cNvPr id="4" name="Slide Number Placeholder 3"/>
          <p:cNvSpPr>
            <a:spLocks noGrp="1"/>
          </p:cNvSpPr>
          <p:nvPr>
            <p:ph type="sldNum" sz="quarter" idx="10"/>
          </p:nvPr>
        </p:nvSpPr>
        <p:spPr/>
        <p:txBody>
          <a:bodyPr/>
          <a:lstStyle/>
          <a:p>
            <a:fld id="{2D8348A3-7091-4FB3-AE37-CB43F4A5F199}" type="slidenum">
              <a:rPr lang="en-US" smtClean="0"/>
              <a:t>89</a:t>
            </a:fld>
            <a:endParaRPr lang="en-US" dirty="0"/>
          </a:p>
        </p:txBody>
      </p:sp>
    </p:spTree>
    <p:extLst>
      <p:ext uri="{BB962C8B-B14F-4D97-AF65-F5344CB8AC3E}">
        <p14:creationId xmlns:p14="http://schemas.microsoft.com/office/powerpoint/2010/main" val="161544642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These lists of supports were identified by searching for providers who work with residents of this county. Many supports are available state-wide.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Did not include individual counselors. Is not an exhaustive list.</a:t>
            </a:r>
          </a:p>
          <a:p>
            <a:r>
              <a:rPr lang="en-US" sz="1200" kern="1200" dirty="0">
                <a:solidFill>
                  <a:schemeClr val="tx1"/>
                </a:solidFill>
                <a:effectLst/>
                <a:latin typeface="+mn-lt"/>
                <a:ea typeface="+mn-ea"/>
                <a:cs typeface="+mn-cs"/>
              </a:rPr>
              <a:t> </a:t>
            </a:r>
          </a:p>
          <a:p>
            <a:r>
              <a:rPr lang="en-US" b="1" dirty="0"/>
              <a:t>Sources include: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15.2. </a:t>
            </a:r>
            <a:r>
              <a:rPr lang="en-US" sz="1200" u="sng" kern="1200" dirty="0">
                <a:solidFill>
                  <a:schemeClr val="tx1"/>
                </a:solidFill>
                <a:effectLst/>
                <a:latin typeface="+mn-lt"/>
                <a:ea typeface="+mn-ea"/>
                <a:cs typeface="+mn-cs"/>
              </a:rPr>
              <a:t>https://www.probononj.org/ProviderDirectory.aspx</a:t>
            </a:r>
            <a:endParaRPr lang="en-US" sz="1200" kern="1200" dirty="0">
              <a:solidFill>
                <a:schemeClr val="tx1"/>
              </a:solidFill>
              <a:effectLst/>
              <a:latin typeface="+mn-lt"/>
              <a:ea typeface="+mn-ea"/>
              <a:cs typeface="+mn-cs"/>
            </a:endParaRPr>
          </a:p>
          <a:p>
            <a:pPr defTabSz="904046">
              <a:defRPr/>
            </a:pPr>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90</a:t>
            </a:fld>
            <a:endParaRPr lang="en-US" dirty="0"/>
          </a:p>
        </p:txBody>
      </p:sp>
    </p:spTree>
    <p:extLst>
      <p:ext uri="{BB962C8B-B14F-4D97-AF65-F5344CB8AC3E}">
        <p14:creationId xmlns:p14="http://schemas.microsoft.com/office/powerpoint/2010/main" val="2593036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eg"/><Relationship Id="rId1" Type="http://schemas.openxmlformats.org/officeDocument/2006/relationships/slideMaster" Target="../slideMasters/slideMaster2.xml"/><Relationship Id="rId5" Type="http://schemas.openxmlformats.org/officeDocument/2006/relationships/image" Target="../media/image9.png"/><Relationship Id="rId4" Type="http://schemas.openxmlformats.org/officeDocument/2006/relationships/image" Target="../media/image8.jpe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jpeg"/><Relationship Id="rId1" Type="http://schemas.openxmlformats.org/officeDocument/2006/relationships/slideMaster" Target="../slideMasters/slideMaster2.xml"/><Relationship Id="rId4" Type="http://schemas.openxmlformats.org/officeDocument/2006/relationships/image" Target="../media/image9.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jpeg"/><Relationship Id="rId1" Type="http://schemas.openxmlformats.org/officeDocument/2006/relationships/slideMaster" Target="../slideMasters/slideMaster2.xml"/><Relationship Id="rId4" Type="http://schemas.openxmlformats.org/officeDocument/2006/relationships/image" Target="../media/image9.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jpeg"/><Relationship Id="rId1" Type="http://schemas.openxmlformats.org/officeDocument/2006/relationships/slideMaster" Target="../slideMasters/slideMaster2.xml"/><Relationship Id="rId5" Type="http://schemas.openxmlformats.org/officeDocument/2006/relationships/image" Target="../media/image9.png"/><Relationship Id="rId4" Type="http://schemas.openxmlformats.org/officeDocument/2006/relationships/image" Target="../media/image12.jpe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png"/><Relationship Id="rId1" Type="http://schemas.openxmlformats.org/officeDocument/2006/relationships/slideMaster" Target="../slideMasters/slideMaster2.xml"/><Relationship Id="rId4" Type="http://schemas.openxmlformats.org/officeDocument/2006/relationships/image" Target="../media/image9.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4.jpeg"/><Relationship Id="rId1" Type="http://schemas.openxmlformats.org/officeDocument/2006/relationships/slideMaster" Target="../slideMasters/slideMaster2.xml"/><Relationship Id="rId4" Type="http://schemas.openxmlformats.org/officeDocument/2006/relationships/image" Target="../media/image9.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5.jpeg"/><Relationship Id="rId1" Type="http://schemas.openxmlformats.org/officeDocument/2006/relationships/slideMaster" Target="../slideMasters/slideMaster2.xml"/><Relationship Id="rId4" Type="http://schemas.openxmlformats.org/officeDocument/2006/relationships/image" Target="../media/image9.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6.jpeg"/><Relationship Id="rId1" Type="http://schemas.openxmlformats.org/officeDocument/2006/relationships/slideMaster" Target="../slideMasters/slideMaster2.xml"/><Relationship Id="rId4" Type="http://schemas.openxmlformats.org/officeDocument/2006/relationships/image" Target="../media/image9.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7.jpeg"/><Relationship Id="rId1" Type="http://schemas.openxmlformats.org/officeDocument/2006/relationships/slideMaster" Target="../slideMasters/slideMaster2.xml"/><Relationship Id="rId4" Type="http://schemas.openxmlformats.org/officeDocument/2006/relationships/image" Target="../media/image9.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8.jpeg"/><Relationship Id="rId1" Type="http://schemas.openxmlformats.org/officeDocument/2006/relationships/slideMaster" Target="../slideMasters/slideMaster2.xml"/><Relationship Id="rId4" Type="http://schemas.openxmlformats.org/officeDocument/2006/relationships/image" Target="../media/image9.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9.jpeg"/><Relationship Id="rId1" Type="http://schemas.openxmlformats.org/officeDocument/2006/relationships/slideMaster" Target="../slideMasters/slideMaster2.xml"/><Relationship Id="rId4" Type="http://schemas.openxmlformats.org/officeDocument/2006/relationships/image" Target="../media/image9.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0.jpeg"/><Relationship Id="rId1" Type="http://schemas.openxmlformats.org/officeDocument/2006/relationships/slideMaster" Target="../slideMasters/slideMaster2.xml"/><Relationship Id="rId4" Type="http://schemas.openxmlformats.org/officeDocument/2006/relationships/image" Target="../media/image9.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4" name="TextBox 3">
            <a:extLst>
              <a:ext uri="{FF2B5EF4-FFF2-40B4-BE49-F238E27FC236}">
                <a16:creationId xmlns:a16="http://schemas.microsoft.com/office/drawing/2014/main" id="{4FC3502E-998F-4187-BA0A-B415E6C52E45}"/>
              </a:ext>
            </a:extLst>
          </p:cNvPr>
          <p:cNvSpPr txBox="1"/>
          <p:nvPr userDrawn="1"/>
        </p:nvSpPr>
        <p:spPr>
          <a:xfrm>
            <a:off x="-165100" y="4800600"/>
            <a:ext cx="3454400" cy="984885"/>
          </a:xfrm>
          <a:prstGeom prst="rect">
            <a:avLst/>
          </a:prstGeom>
          <a:noFill/>
        </p:spPr>
        <p:txBody>
          <a:bodyPr wrap="square" rtlCol="0">
            <a:spAutoFit/>
          </a:bodyPr>
          <a:lstStyle/>
          <a:p>
            <a:pPr algn="ctr"/>
            <a:r>
              <a:rPr lang="en-US" sz="3400" b="0" dirty="0">
                <a:solidFill>
                  <a:schemeClr val="bg1"/>
                </a:solidFill>
                <a:latin typeface="Franklin Gothic Demi" panose="020B0703020102020204" pitchFamily="34" charset="0"/>
              </a:rPr>
              <a:t>Sussex County</a:t>
            </a:r>
          </a:p>
          <a:p>
            <a:pPr algn="ctr"/>
            <a:r>
              <a:rPr lang="en-US" sz="2400" b="0" dirty="0">
                <a:solidFill>
                  <a:schemeClr val="bg1"/>
                </a:solidFill>
                <a:latin typeface="Franklin Gothic Demi" panose="020B0703020102020204" pitchFamily="34" charset="0"/>
              </a:rPr>
              <a:t>New Jersey</a:t>
            </a:r>
          </a:p>
        </p:txBody>
      </p:sp>
    </p:spTree>
    <p:extLst>
      <p:ext uri="{BB962C8B-B14F-4D97-AF65-F5344CB8AC3E}">
        <p14:creationId xmlns:p14="http://schemas.microsoft.com/office/powerpoint/2010/main" val="297001868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7" name="TextBox 14">
            <a:extLst>
              <a:ext uri="{FF2B5EF4-FFF2-40B4-BE49-F238E27FC236}">
                <a16:creationId xmlns:a16="http://schemas.microsoft.com/office/drawing/2014/main" id="{2D0C92B9-331D-4D0E-9A14-FD1FB1607FE8}"/>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Sussex</a:t>
            </a:r>
          </a:p>
          <a:p>
            <a:r>
              <a:rPr lang="en-US" dirty="0">
                <a:latin typeface="Franklin Gothic Medium Cond" panose="020B0606030402020204" pitchFamily="34" charset="0"/>
              </a:rPr>
              <a:t>County</a:t>
            </a:r>
          </a:p>
        </p:txBody>
      </p:sp>
      <p:sp>
        <p:nvSpPr>
          <p:cNvPr id="10" name="TextBox 9">
            <a:extLst>
              <a:ext uri="{FF2B5EF4-FFF2-40B4-BE49-F238E27FC236}">
                <a16:creationId xmlns:a16="http://schemas.microsoft.com/office/drawing/2014/main" id="{724C2A62-A346-4098-AB70-834F82AE964D}"/>
              </a:ext>
            </a:extLst>
          </p:cNvPr>
          <p:cNvSpPr txBox="1"/>
          <p:nvPr userDrawn="1"/>
        </p:nvSpPr>
        <p:spPr>
          <a:xfrm>
            <a:off x="3429000" y="646331"/>
            <a:ext cx="8305800" cy="4524315"/>
          </a:xfrm>
          <a:prstGeom prst="rect">
            <a:avLst/>
          </a:prstGeom>
          <a:noFill/>
        </p:spPr>
        <p:txBody>
          <a:bodyPr wrap="square" rtlCol="0">
            <a:spAutoFit/>
          </a:bodyPr>
          <a:lstStyle/>
          <a:p>
            <a:r>
              <a:rPr lang="en-US" sz="1400" b="1" dirty="0">
                <a:solidFill>
                  <a:srgbClr val="C00000"/>
                </a:solidFill>
              </a:rPr>
              <a:t>County Overview</a:t>
            </a:r>
          </a:p>
          <a:p>
            <a:pPr lvl="1"/>
            <a:r>
              <a:rPr lang="en-US" sz="1200" dirty="0">
                <a:ea typeface="+mn-lt"/>
                <a:cs typeface="+mn-lt"/>
              </a:rPr>
              <a:t>0.1: </a:t>
            </a:r>
            <a:r>
              <a:rPr lang="en-US" sz="1200" b="1" dirty="0">
                <a:ea typeface="+mn-lt"/>
                <a:cs typeface="+mn-lt"/>
              </a:rPr>
              <a:t>County Overview: Basic Needs</a:t>
            </a:r>
            <a:r>
              <a:rPr lang="en-US" sz="1200" dirty="0">
                <a:ea typeface="+mn-lt"/>
                <a:cs typeface="+mn-lt"/>
              </a:rPr>
              <a:t> </a:t>
            </a:r>
            <a:endParaRPr lang="en-US" sz="1200" b="1" dirty="0">
              <a:ea typeface="+mn-lt"/>
              <a:cs typeface="+mn-lt"/>
            </a:endParaRPr>
          </a:p>
          <a:p>
            <a:pPr lvl="1"/>
            <a:r>
              <a:rPr lang="en-US" sz="1200" dirty="0">
                <a:ea typeface="+mn-lt"/>
                <a:cs typeface="+mn-lt"/>
              </a:rPr>
              <a:t>0.2: </a:t>
            </a:r>
            <a:r>
              <a:rPr lang="en-US" sz="1200" b="1" dirty="0">
                <a:ea typeface="+mn-lt"/>
                <a:cs typeface="+mn-lt"/>
              </a:rPr>
              <a:t>County Overview: Support/Services</a:t>
            </a:r>
            <a:endParaRPr lang="en-US" b="1" dirty="0"/>
          </a:p>
          <a:p>
            <a:pPr lvl="1"/>
            <a:endParaRPr lang="en-US" sz="1200" b="1" dirty="0">
              <a:solidFill>
                <a:srgbClr val="000000"/>
              </a:solidFill>
            </a:endParaRPr>
          </a:p>
          <a:p>
            <a:r>
              <a:rPr lang="en-US" sz="1400" b="1" dirty="0">
                <a:solidFill>
                  <a:srgbClr val="C00000"/>
                </a:solidFill>
              </a:rPr>
              <a:t>Demographics: </a:t>
            </a:r>
          </a:p>
          <a:p>
            <a:pPr lvl="1"/>
            <a:r>
              <a:rPr lang="en-US" sz="1400" b="1" dirty="0">
                <a:solidFill>
                  <a:srgbClr val="C00000"/>
                </a:solidFill>
              </a:rPr>
              <a:t>Race/Ethnicity </a:t>
            </a:r>
            <a:endParaRPr lang="en-US" sz="1400" b="1" dirty="0">
              <a:solidFill>
                <a:srgbClr val="C00000"/>
              </a:solidFill>
              <a:cs typeface="Calibri"/>
            </a:endParaRPr>
          </a:p>
          <a:p>
            <a:pPr lvl="1"/>
            <a:r>
              <a:rPr lang="en-US" sz="1200" dirty="0"/>
              <a:t>1.1: </a:t>
            </a:r>
            <a:r>
              <a:rPr lang="en-US" sz="1200" b="1" dirty="0"/>
              <a:t>Racial/ethnic demographics (%) </a:t>
            </a:r>
            <a:r>
              <a:rPr lang="en-US" sz="800" b="1" dirty="0"/>
              <a:t> </a:t>
            </a:r>
            <a:endParaRPr lang="en-US" sz="800" b="1" dirty="0">
              <a:cs typeface="Calibri"/>
            </a:endParaRPr>
          </a:p>
          <a:p>
            <a:pPr lvl="1"/>
            <a:r>
              <a:rPr lang="en-US" sz="1200" dirty="0"/>
              <a:t>1.2: </a:t>
            </a:r>
            <a:r>
              <a:rPr lang="en-US" sz="1200" b="1" dirty="0"/>
              <a:t>Racial/ethnic demographics (%) over time, in county</a:t>
            </a:r>
            <a:endParaRPr lang="en-US" sz="1200" b="1" dirty="0">
              <a:cs typeface="Calibri"/>
            </a:endParaRPr>
          </a:p>
          <a:p>
            <a:pPr lvl="1"/>
            <a:r>
              <a:rPr lang="en-US" sz="1200" dirty="0">
                <a:cs typeface="Calibri"/>
              </a:rPr>
              <a:t>1.3:</a:t>
            </a:r>
            <a:r>
              <a:rPr lang="en-US" sz="1200" b="1" dirty="0">
                <a:cs typeface="Calibri"/>
              </a:rPr>
              <a:t> Residential segregation (Black/White), by county</a:t>
            </a:r>
          </a:p>
          <a:p>
            <a:pPr lvl="1"/>
            <a:r>
              <a:rPr lang="en-US" sz="1200" dirty="0">
                <a:cs typeface="Calibri"/>
              </a:rPr>
              <a:t>1.4:</a:t>
            </a:r>
            <a:r>
              <a:rPr lang="en-US" sz="1200" b="1" dirty="0">
                <a:cs typeface="Calibri"/>
              </a:rPr>
              <a:t> Residential segregation (Black/White), over time, in county</a:t>
            </a:r>
          </a:p>
          <a:p>
            <a:pPr lvl="1"/>
            <a:r>
              <a:rPr lang="en-US" sz="1400" b="1" dirty="0">
                <a:solidFill>
                  <a:srgbClr val="C00000"/>
                </a:solidFill>
              </a:rPr>
              <a:t>Nativity </a:t>
            </a:r>
            <a:endParaRPr lang="en-US" sz="1400" b="1" dirty="0">
              <a:solidFill>
                <a:srgbClr val="C00000"/>
              </a:solidFill>
              <a:cs typeface="Calibri"/>
            </a:endParaRPr>
          </a:p>
          <a:p>
            <a:pPr lvl="1"/>
            <a:r>
              <a:rPr lang="en-US" sz="1200" dirty="0"/>
              <a:t>1.5: </a:t>
            </a:r>
            <a:r>
              <a:rPr lang="en-US" sz="1200" b="1" dirty="0"/>
              <a:t>Population (%) foreign-born in NJ (by county)</a:t>
            </a:r>
            <a:endParaRPr lang="en-US" sz="1200" b="1" dirty="0">
              <a:cs typeface="Calibri"/>
            </a:endParaRPr>
          </a:p>
          <a:p>
            <a:pPr lvl="1"/>
            <a:r>
              <a:rPr lang="en-US" sz="1200" dirty="0"/>
              <a:t>1.6: </a:t>
            </a:r>
            <a:r>
              <a:rPr lang="en-US" sz="1200" b="1" dirty="0"/>
              <a:t>Population (%) foreign-born over time </a:t>
            </a:r>
            <a:endParaRPr lang="en-US" sz="1200" b="1" dirty="0">
              <a:cs typeface="Calibri"/>
            </a:endParaRPr>
          </a:p>
          <a:p>
            <a:pPr lvl="1"/>
            <a:r>
              <a:rPr lang="en-US" sz="1200" dirty="0"/>
              <a:t>1.7: </a:t>
            </a:r>
            <a:r>
              <a:rPr lang="en-US" sz="1200" b="1" dirty="0"/>
              <a:t>Population (%) foreign-born by municipality</a:t>
            </a:r>
            <a:endParaRPr lang="en-US" sz="1200" b="1" dirty="0">
              <a:cs typeface="Calibri"/>
            </a:endParaRPr>
          </a:p>
          <a:p>
            <a:pPr lvl="1"/>
            <a:r>
              <a:rPr lang="en-US" sz="1400" b="1" dirty="0">
                <a:solidFill>
                  <a:srgbClr val="C00000"/>
                </a:solidFill>
              </a:rPr>
              <a:t>Language </a:t>
            </a:r>
            <a:endParaRPr lang="en-US" sz="1400" b="1" dirty="0">
              <a:solidFill>
                <a:srgbClr val="C00000"/>
              </a:solidFill>
              <a:cs typeface="Calibri"/>
            </a:endParaRPr>
          </a:p>
          <a:p>
            <a:pPr lvl="1"/>
            <a:r>
              <a:rPr lang="en-US" sz="1200" dirty="0"/>
              <a:t>1.8: </a:t>
            </a:r>
            <a:r>
              <a:rPr lang="en-US" sz="1200" b="1" dirty="0"/>
              <a:t>Population (%) English-only speakers in NJ (by county)</a:t>
            </a:r>
            <a:endParaRPr lang="en-US" sz="1200" b="1" dirty="0">
              <a:cs typeface="Calibri"/>
            </a:endParaRPr>
          </a:p>
          <a:p>
            <a:pPr lvl="1"/>
            <a:r>
              <a:rPr lang="en-US" sz="1200" dirty="0"/>
              <a:t>1.9: </a:t>
            </a:r>
            <a:r>
              <a:rPr lang="en-US" sz="1200" b="1" dirty="0"/>
              <a:t>Population (%) English-only speakers over time</a:t>
            </a:r>
            <a:endParaRPr lang="en-US" sz="1200" b="1" dirty="0">
              <a:cs typeface="Calibri"/>
            </a:endParaRPr>
          </a:p>
          <a:p>
            <a:pPr lvl="1"/>
            <a:r>
              <a:rPr lang="en-US" sz="1400" b="1" dirty="0">
                <a:solidFill>
                  <a:srgbClr val="C00000"/>
                </a:solidFill>
              </a:rPr>
              <a:t>Children &lt;18 years</a:t>
            </a:r>
            <a:endParaRPr lang="en-US" sz="1400" b="1" dirty="0">
              <a:solidFill>
                <a:srgbClr val="C00000"/>
              </a:solidFill>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1.10: </a:t>
            </a:r>
            <a:r>
              <a:rPr lang="en-US" sz="1200" b="1" dirty="0"/>
              <a:t>Children (#) under age 18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1.11: </a:t>
            </a:r>
            <a:r>
              <a:rPr lang="en-US" sz="1200" b="1" dirty="0"/>
              <a:t>Children (%) per age category in NJ, in county</a:t>
            </a:r>
            <a:endParaRPr lang="en-US" sz="1200" b="1" dirty="0">
              <a:cs typeface="Calibri"/>
            </a:endParaRPr>
          </a:p>
          <a:p>
            <a:pPr lvl="1"/>
            <a:r>
              <a:rPr lang="en-US" sz="1200" dirty="0"/>
              <a:t>1.12: </a:t>
            </a:r>
            <a:r>
              <a:rPr lang="en-US" sz="1200" b="1" dirty="0"/>
              <a:t>Total</a:t>
            </a:r>
            <a:r>
              <a:rPr lang="en-US" sz="1200" dirty="0"/>
              <a:t> </a:t>
            </a:r>
            <a:r>
              <a:rPr lang="en-US" sz="1200" b="1" dirty="0"/>
              <a:t>children (#) by municipality</a:t>
            </a:r>
            <a:endParaRPr lang="en-US" sz="1200" b="1" dirty="0">
              <a:cs typeface="Calibri"/>
            </a:endParaRPr>
          </a:p>
          <a:p>
            <a:pPr lvl="1"/>
            <a:r>
              <a:rPr lang="en-US" sz="1200" dirty="0"/>
              <a:t>1.13: </a:t>
            </a:r>
            <a:r>
              <a:rPr lang="en-US" sz="1200" b="1" dirty="0"/>
              <a:t> Children (%) in single-parent households (by county)</a:t>
            </a:r>
            <a:endParaRPr lang="en-US" sz="1200" b="1" dirty="0">
              <a:cs typeface="Calibri"/>
            </a:endParaRPr>
          </a:p>
          <a:p>
            <a:pPr lvl="1"/>
            <a:r>
              <a:rPr lang="en-US" sz="1200" dirty="0"/>
              <a:t>1.14:</a:t>
            </a:r>
            <a:r>
              <a:rPr lang="en-US" sz="1200" b="1" dirty="0"/>
              <a:t>  Children (%) in single-parent households, over time, in county</a:t>
            </a:r>
            <a:endParaRPr lang="en-US" sz="1200" b="1" dirty="0">
              <a:cs typeface="Calibri"/>
            </a:endParaRPr>
          </a:p>
        </p:txBody>
      </p:sp>
      <p:pic>
        <p:nvPicPr>
          <p:cNvPr id="9" name="Picture 2" descr="Map of New Jersey highlighting Sussex County">
            <a:extLst>
              <a:ext uri="{FF2B5EF4-FFF2-40B4-BE49-F238E27FC236}">
                <a16:creationId xmlns:a16="http://schemas.microsoft.com/office/drawing/2014/main" id="{7C335543-5179-481A-86A2-9295B34AEC5E}"/>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04353" y="23213"/>
            <a:ext cx="501256" cy="9493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3711913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9" name="TextBox 8">
            <a:extLst>
              <a:ext uri="{FF2B5EF4-FFF2-40B4-BE49-F238E27FC236}">
                <a16:creationId xmlns:a16="http://schemas.microsoft.com/office/drawing/2014/main" id="{724C2A62-A346-4098-AB70-834F82AE964D}"/>
              </a:ext>
            </a:extLst>
          </p:cNvPr>
          <p:cNvSpPr txBox="1"/>
          <p:nvPr userDrawn="1"/>
        </p:nvSpPr>
        <p:spPr>
          <a:xfrm>
            <a:off x="3429000" y="648336"/>
            <a:ext cx="8305800" cy="6278642"/>
          </a:xfrm>
          <a:prstGeom prst="rect">
            <a:avLst/>
          </a:prstGeom>
          <a:noFill/>
        </p:spPr>
        <p:txBody>
          <a:bodyPr wrap="square" rtlCol="0">
            <a:spAutoFit/>
          </a:bodyPr>
          <a:lstStyle/>
          <a:p>
            <a:r>
              <a:rPr lang="en-US" sz="1400" b="1" dirty="0">
                <a:solidFill>
                  <a:srgbClr val="C00000"/>
                </a:solidFill>
              </a:rPr>
              <a:t>Economics:  </a:t>
            </a:r>
          </a:p>
          <a:p>
            <a:pPr lvl="1"/>
            <a:r>
              <a:rPr lang="en-US" sz="1400" b="1" dirty="0">
                <a:solidFill>
                  <a:srgbClr val="C00000"/>
                </a:solidFill>
              </a:rPr>
              <a:t>Cost of Living</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400" dirty="0"/>
              <a:t>2.1: </a:t>
            </a:r>
            <a:r>
              <a:rPr lang="en-US" sz="1400" b="1" dirty="0"/>
              <a:t>Monthly cost of living budget ($), in county</a:t>
            </a:r>
            <a:endParaRPr lang="en-US" sz="1400" b="1" dirty="0">
              <a:cs typeface="Calibri"/>
            </a:endParaRPr>
          </a:p>
          <a:p>
            <a:pPr lvl="1"/>
            <a:r>
              <a:rPr lang="en-US" sz="1400" dirty="0"/>
              <a:t>2.2: </a:t>
            </a:r>
            <a:r>
              <a:rPr lang="en-US" sz="1400" b="1" dirty="0"/>
              <a:t>Annual cost of living estimates ($) in NJ (by county)</a:t>
            </a:r>
            <a:endParaRPr lang="en-US" sz="1400" b="1" dirty="0">
              <a:cs typeface="Calibri"/>
            </a:endParaRPr>
          </a:p>
          <a:p>
            <a:pPr lvl="1"/>
            <a:r>
              <a:rPr lang="en-US" sz="1400" b="1" dirty="0">
                <a:solidFill>
                  <a:srgbClr val="C00000"/>
                </a:solidFill>
              </a:rPr>
              <a:t>Income</a:t>
            </a:r>
          </a:p>
          <a:p>
            <a:pPr lvl="1"/>
            <a:r>
              <a:rPr lang="en-US" sz="1400" dirty="0"/>
              <a:t>2.3: </a:t>
            </a:r>
            <a:r>
              <a:rPr lang="en-US" sz="1400" b="1" dirty="0">
                <a:ea typeface="+mn-lt"/>
                <a:cs typeface="+mn-lt"/>
              </a:rPr>
              <a:t>Median household income ($) </a:t>
            </a:r>
            <a:r>
              <a:rPr lang="en-US" sz="1400" b="1" dirty="0"/>
              <a:t>in NJ, by county</a:t>
            </a:r>
            <a:endParaRPr lang="en-US" sz="1400" b="1" dirty="0">
              <a:cs typeface="Calibri"/>
            </a:endParaRPr>
          </a:p>
          <a:p>
            <a:pPr lvl="1"/>
            <a:r>
              <a:rPr lang="en-US" sz="1400" dirty="0"/>
              <a:t>2.4</a:t>
            </a:r>
            <a:r>
              <a:rPr lang="en-US" sz="1400" dirty="0">
                <a:ea typeface="+mn-lt"/>
                <a:cs typeface="+mn-lt"/>
              </a:rPr>
              <a:t>: </a:t>
            </a:r>
            <a:r>
              <a:rPr lang="en-US" sz="1400" b="1" dirty="0">
                <a:ea typeface="+mn-lt"/>
                <a:cs typeface="+mn-lt"/>
              </a:rPr>
              <a:t>Median household income ($) over time</a:t>
            </a:r>
          </a:p>
          <a:p>
            <a:pPr lvl="1"/>
            <a:r>
              <a:rPr lang="en-US" sz="1400" dirty="0">
                <a:solidFill>
                  <a:srgbClr val="000000"/>
                </a:solidFill>
                <a:cs typeface="Calibri"/>
              </a:rPr>
              <a:t>2.5: </a:t>
            </a:r>
            <a:r>
              <a:rPr lang="en-US" sz="1400" b="1" dirty="0">
                <a:solidFill>
                  <a:srgbClr val="000000"/>
                </a:solidFill>
                <a:cs typeface="Calibri"/>
              </a:rPr>
              <a:t>Median household income </a:t>
            </a:r>
            <a:r>
              <a:rPr lang="en-US" sz="1400" b="1" dirty="0">
                <a:ea typeface="+mn-lt"/>
                <a:cs typeface="+mn-lt"/>
              </a:rPr>
              <a:t>($) </a:t>
            </a:r>
            <a:r>
              <a:rPr lang="en-US" sz="1400" b="1" dirty="0">
                <a:solidFill>
                  <a:srgbClr val="000000"/>
                </a:solidFill>
                <a:cs typeface="Calibri"/>
              </a:rPr>
              <a:t>by municipality</a:t>
            </a:r>
          </a:p>
          <a:p>
            <a:pPr lvl="1"/>
            <a:r>
              <a:rPr lang="en-US" sz="1400" b="1" dirty="0">
                <a:solidFill>
                  <a:srgbClr val="C00000"/>
                </a:solidFill>
              </a:rPr>
              <a:t>Poverty</a:t>
            </a:r>
          </a:p>
          <a:p>
            <a:pPr lvl="1"/>
            <a:r>
              <a:rPr lang="en-US" sz="1400" dirty="0">
                <a:ea typeface="+mn-lt"/>
                <a:cs typeface="+mn-lt"/>
              </a:rPr>
              <a:t>2.6: </a:t>
            </a:r>
            <a:r>
              <a:rPr lang="en-US" sz="1400" b="1" dirty="0">
                <a:ea typeface="+mn-lt"/>
                <a:cs typeface="+mn-lt"/>
              </a:rPr>
              <a:t>NJ families (%) with children under the age of 18 living in poverty (by county)</a:t>
            </a:r>
            <a:endParaRPr lang="en-US" sz="1600" b="1" dirty="0">
              <a:solidFill>
                <a:srgbClr val="C00000"/>
              </a:solidFill>
            </a:endParaRPr>
          </a:p>
          <a:p>
            <a:pPr lvl="1"/>
            <a:r>
              <a:rPr lang="en-US" sz="1400" dirty="0">
                <a:solidFill>
                  <a:srgbClr val="000000"/>
                </a:solidFill>
                <a:cs typeface="Calibri"/>
              </a:rPr>
              <a:t>2.7: </a:t>
            </a:r>
            <a:r>
              <a:rPr lang="en-US" sz="1400" b="1" dirty="0">
                <a:solidFill>
                  <a:srgbClr val="000000"/>
                </a:solidFill>
                <a:cs typeface="Calibri"/>
              </a:rPr>
              <a:t>Families (%) with children under the age of 18 living in poverty over time, in county</a:t>
            </a:r>
          </a:p>
          <a:p>
            <a:pPr lvl="1"/>
            <a:r>
              <a:rPr lang="en-US" sz="1400" dirty="0">
                <a:solidFill>
                  <a:srgbClr val="000000"/>
                </a:solidFill>
                <a:cs typeface="Calibri"/>
              </a:rPr>
              <a:t>2.8: </a:t>
            </a:r>
            <a:r>
              <a:rPr lang="en-US" sz="1400" b="1" dirty="0">
                <a:solidFill>
                  <a:srgbClr val="000000"/>
                </a:solidFill>
                <a:cs typeface="Calibri"/>
              </a:rPr>
              <a:t>Families (%) with children under the age of 18 living in poverty by municipality</a:t>
            </a:r>
          </a:p>
          <a:p>
            <a:pPr lvl="1" indent="-285750"/>
            <a:endParaRPr lang="en-US" sz="1200" b="1" dirty="0">
              <a:solidFill>
                <a:srgbClr val="000000"/>
              </a:solidFill>
              <a:cs typeface="Calibri"/>
            </a:endParaRPr>
          </a:p>
          <a:p>
            <a:pPr indent="-285750"/>
            <a:r>
              <a:rPr lang="en-US" sz="1400" b="1" dirty="0">
                <a:solidFill>
                  <a:srgbClr val="C00000"/>
                </a:solidFill>
                <a:cs typeface="Calibri"/>
              </a:rPr>
              <a:t>Housing</a:t>
            </a:r>
          </a:p>
          <a:p>
            <a:pPr lvl="1"/>
            <a:r>
              <a:rPr lang="en-US" sz="1400" dirty="0">
                <a:ea typeface="+mn-lt"/>
                <a:cs typeface="+mn-lt"/>
              </a:rPr>
              <a:t>3.1: </a:t>
            </a:r>
            <a:r>
              <a:rPr lang="en-US" sz="1400" b="1" dirty="0">
                <a:ea typeface="+mn-lt"/>
                <a:cs typeface="+mn-lt"/>
              </a:rPr>
              <a:t>Households</a:t>
            </a:r>
            <a:r>
              <a:rPr lang="en-US" sz="1400" b="1" baseline="0" dirty="0">
                <a:ea typeface="+mn-lt"/>
                <a:cs typeface="+mn-lt"/>
              </a:rPr>
              <a:t> </a:t>
            </a:r>
            <a:r>
              <a:rPr lang="en-US" sz="1400" b="1" dirty="0">
                <a:ea typeface="+mn-lt"/>
                <a:cs typeface="+mn-lt"/>
              </a:rPr>
              <a:t>(%) with severe cost burden</a:t>
            </a:r>
            <a:r>
              <a:rPr lang="en-US" sz="1400" b="1" baseline="0" dirty="0">
                <a:ea typeface="+mn-lt"/>
                <a:cs typeface="+mn-lt"/>
              </a:rPr>
              <a:t> for housing </a:t>
            </a:r>
            <a:r>
              <a:rPr lang="en-US" sz="1400" b="1" dirty="0"/>
              <a:t>(by county)</a:t>
            </a:r>
            <a:endParaRPr lang="en-US" sz="1400" b="1" dirty="0">
              <a:cs typeface="Calibri"/>
            </a:endParaRPr>
          </a:p>
          <a:p>
            <a:pPr lvl="1"/>
            <a:r>
              <a:rPr lang="en-US" sz="1400" dirty="0">
                <a:ea typeface="+mn-lt"/>
                <a:cs typeface="+mn-lt"/>
              </a:rPr>
              <a:t>3.2: </a:t>
            </a:r>
            <a:r>
              <a:rPr lang="en-US" sz="1400" b="1" dirty="0">
                <a:ea typeface="+mn-lt"/>
                <a:cs typeface="+mn-lt"/>
              </a:rPr>
              <a:t>H</a:t>
            </a:r>
            <a:r>
              <a:rPr lang="en-US" sz="1400" b="1" dirty="0"/>
              <a:t>ouseholds (%) with severe housing problems over time</a:t>
            </a:r>
          </a:p>
          <a:p>
            <a:endParaRPr lang="en-US" sz="1400" b="1" dirty="0">
              <a:solidFill>
                <a:schemeClr val="accent1">
                  <a:lumMod val="75000"/>
                </a:schemeClr>
              </a:solidFill>
              <a:cs typeface="Calibri"/>
            </a:endParaRPr>
          </a:p>
          <a:p>
            <a:r>
              <a:rPr lang="en-US" sz="1400" b="1" dirty="0">
                <a:solidFill>
                  <a:srgbClr val="C00000"/>
                </a:solidFill>
              </a:rPr>
              <a:t>Food </a:t>
            </a:r>
            <a:endParaRPr lang="en-US" sz="1400" b="1" dirty="0">
              <a:solidFill>
                <a:srgbClr val="C00000"/>
              </a:solidFill>
              <a:cs typeface="Calibri"/>
            </a:endParaRPr>
          </a:p>
          <a:p>
            <a:pPr lvl="1"/>
            <a:r>
              <a:rPr lang="en-US" sz="1400" dirty="0">
                <a:cs typeface="Calibri"/>
              </a:rPr>
              <a:t>4.1: </a:t>
            </a:r>
            <a:r>
              <a:rPr lang="en-US" sz="1400" b="1" dirty="0">
                <a:cs typeface="Calibri"/>
              </a:rPr>
              <a:t>Food insecurity (%) </a:t>
            </a:r>
            <a:r>
              <a:rPr lang="en-US" sz="1400" b="1" dirty="0"/>
              <a:t>in NJ (by county)</a:t>
            </a:r>
            <a:endParaRPr lang="en-US" sz="1400" b="1" dirty="0">
              <a:cs typeface="Calibri"/>
            </a:endParaRPr>
          </a:p>
          <a:p>
            <a:pPr lvl="1"/>
            <a:r>
              <a:rPr lang="en-US" sz="1400" dirty="0">
                <a:cs typeface="Calibri"/>
              </a:rPr>
              <a:t>4.2: </a:t>
            </a:r>
            <a:r>
              <a:rPr lang="en-US" sz="1400" b="1" dirty="0">
                <a:cs typeface="Calibri"/>
              </a:rPr>
              <a:t>Food insecurity (%) </a:t>
            </a:r>
            <a:r>
              <a:rPr lang="en-US" sz="1400" b="1" dirty="0"/>
              <a:t>over time, in county</a:t>
            </a:r>
            <a:endParaRPr lang="en-US" sz="1400" dirty="0"/>
          </a:p>
          <a:p>
            <a:pPr lvl="1"/>
            <a:r>
              <a:rPr lang="en-US" sz="1400" dirty="0"/>
              <a:t>4.3: </a:t>
            </a:r>
            <a:r>
              <a:rPr lang="en-US" sz="1400" b="1" dirty="0"/>
              <a:t>Individuals (#) enrolled in WIC nutrition program </a:t>
            </a:r>
            <a:endParaRPr lang="en-US" sz="1400" b="1" dirty="0">
              <a:cs typeface="Calibri"/>
            </a:endParaRPr>
          </a:p>
          <a:p>
            <a:pPr lvl="1"/>
            <a:r>
              <a:rPr lang="en-US" sz="1400" dirty="0"/>
              <a:t>4.4: </a:t>
            </a:r>
            <a:r>
              <a:rPr lang="en-US" sz="1400" b="1" dirty="0"/>
              <a:t>Children (#) receiving free or reduced lunch</a:t>
            </a:r>
            <a:endParaRPr lang="en-US" sz="1400" dirty="0"/>
          </a:p>
          <a:p>
            <a:pPr lvl="1"/>
            <a:r>
              <a:rPr lang="en-US" sz="1400" dirty="0"/>
              <a:t>4.5: </a:t>
            </a:r>
            <a:r>
              <a:rPr lang="en-US" sz="1400" b="1" dirty="0"/>
              <a:t>Children (#) receiving NJ SNAP supplemental nutrition assistance</a:t>
            </a:r>
          </a:p>
          <a:p>
            <a:endParaRPr lang="en-US" sz="1400" b="1" dirty="0">
              <a:solidFill>
                <a:srgbClr val="C00000"/>
              </a:solidFill>
            </a:endParaRPr>
          </a:p>
          <a:p>
            <a:r>
              <a:rPr lang="en-US" sz="1400" b="1" dirty="0">
                <a:solidFill>
                  <a:srgbClr val="C00000"/>
                </a:solidFill>
              </a:rPr>
              <a:t>Child Care</a:t>
            </a:r>
            <a:endParaRPr lang="en-US" sz="1400" b="1" dirty="0">
              <a:solidFill>
                <a:srgbClr val="C00000"/>
              </a:solidFill>
              <a:cs typeface="Calibri"/>
            </a:endParaRPr>
          </a:p>
          <a:p>
            <a:pPr lvl="1"/>
            <a:r>
              <a:rPr lang="en-US" sz="1400" dirty="0"/>
              <a:t>5.1: </a:t>
            </a:r>
            <a:r>
              <a:rPr lang="en-US" sz="1400" b="1" dirty="0"/>
              <a:t>Median monthly childcare cost </a:t>
            </a:r>
            <a:r>
              <a:rPr lang="en-US" sz="1400" b="1" dirty="0">
                <a:ea typeface="+mn-lt"/>
                <a:cs typeface="+mn-lt"/>
              </a:rPr>
              <a:t>($) </a:t>
            </a:r>
            <a:r>
              <a:rPr lang="en-US" sz="1400" b="1" dirty="0"/>
              <a:t>of center-based care by age of child </a:t>
            </a:r>
            <a:endParaRPr lang="en-US" sz="1400" dirty="0"/>
          </a:p>
          <a:p>
            <a:pPr lvl="1"/>
            <a:r>
              <a:rPr lang="en-US" sz="1400" dirty="0"/>
              <a:t>5.2: </a:t>
            </a:r>
            <a:r>
              <a:rPr lang="en-US" sz="1400" b="1" dirty="0">
                <a:ea typeface="+mn-lt"/>
                <a:cs typeface="+mn-lt"/>
              </a:rPr>
              <a:t>Median monthly childcare cost ($) compared with average household income (by county)</a:t>
            </a:r>
            <a:endParaRPr lang="en-US" sz="1400" b="1" dirty="0">
              <a:cs typeface="Calibri"/>
            </a:endParaRPr>
          </a:p>
          <a:p>
            <a:pPr lvl="1"/>
            <a:endParaRPr lang="en-US" sz="1400" b="1" dirty="0">
              <a:solidFill>
                <a:srgbClr val="000000"/>
              </a:solidFill>
            </a:endParaRPr>
          </a:p>
          <a:p>
            <a:pPr lvl="1"/>
            <a:endParaRPr lang="en-US" sz="1200" b="1" dirty="0">
              <a:cs typeface="Calibri"/>
            </a:endParaRPr>
          </a:p>
        </p:txBody>
      </p:sp>
      <p:sp>
        <p:nvSpPr>
          <p:cNvPr id="10" name="TextBox 14">
            <a:extLst>
              <a:ext uri="{FF2B5EF4-FFF2-40B4-BE49-F238E27FC236}">
                <a16:creationId xmlns:a16="http://schemas.microsoft.com/office/drawing/2014/main" id="{DD5A27E1-8700-4A79-836D-14E15A179D37}"/>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Sussex</a:t>
            </a:r>
          </a:p>
          <a:p>
            <a:r>
              <a:rPr lang="en-US" dirty="0">
                <a:latin typeface="Franklin Gothic Medium Cond" panose="020B0606030402020204" pitchFamily="34" charset="0"/>
              </a:rPr>
              <a:t>County</a:t>
            </a:r>
          </a:p>
        </p:txBody>
      </p:sp>
      <p:pic>
        <p:nvPicPr>
          <p:cNvPr id="11" name="Picture 2" descr="Map of New Jersey highlighting Sussex County">
            <a:extLst>
              <a:ext uri="{FF2B5EF4-FFF2-40B4-BE49-F238E27FC236}">
                <a16:creationId xmlns:a16="http://schemas.microsoft.com/office/drawing/2014/main" id="{79EA1785-E8EF-43B7-BB3C-9161CA2F2C9B}"/>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04353" y="23213"/>
            <a:ext cx="501256" cy="9493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9633521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9" name="TextBox 8">
            <a:extLst>
              <a:ext uri="{FF2B5EF4-FFF2-40B4-BE49-F238E27FC236}">
                <a16:creationId xmlns:a16="http://schemas.microsoft.com/office/drawing/2014/main" id="{724C2A62-A346-4098-AB70-834F82AE964D}"/>
              </a:ext>
            </a:extLst>
          </p:cNvPr>
          <p:cNvSpPr txBox="1"/>
          <p:nvPr userDrawn="1"/>
        </p:nvSpPr>
        <p:spPr>
          <a:xfrm>
            <a:off x="3404937" y="508234"/>
            <a:ext cx="8305800" cy="6894195"/>
          </a:xfrm>
          <a:prstGeom prst="rect">
            <a:avLst/>
          </a:prstGeom>
          <a:noFill/>
        </p:spPr>
        <p:txBody>
          <a:bodyPr wrap="square" rtlCol="0">
            <a:spAutoFit/>
          </a:bodyPr>
          <a:lstStyle/>
          <a:p>
            <a:r>
              <a:rPr lang="en-US" sz="1400" b="1" dirty="0">
                <a:solidFill>
                  <a:srgbClr val="C00000"/>
                </a:solidFill>
              </a:rPr>
              <a:t>Transportation &amp; Commute</a:t>
            </a:r>
            <a:endParaRPr lang="en-US" sz="1400" b="1" dirty="0">
              <a:solidFill>
                <a:srgbClr val="C00000"/>
              </a:solidFill>
              <a:cs typeface="Calibri"/>
            </a:endParaRPr>
          </a:p>
          <a:p>
            <a:pPr lvl="1"/>
            <a:r>
              <a:rPr lang="en-US" sz="1200" dirty="0"/>
              <a:t>6.1: </a:t>
            </a:r>
            <a:r>
              <a:rPr lang="en-US" sz="1200" b="1" dirty="0"/>
              <a:t>Average commute (min) in NJ (by county)</a:t>
            </a:r>
            <a:endParaRPr lang="en-US" sz="1200" b="1" dirty="0">
              <a:cs typeface="Calibri"/>
            </a:endParaRPr>
          </a:p>
          <a:p>
            <a:pPr lvl="1"/>
            <a:r>
              <a:rPr lang="en-US" sz="1200" dirty="0"/>
              <a:t>6.2: </a:t>
            </a:r>
            <a:r>
              <a:rPr lang="en-US" sz="1200" b="1" dirty="0"/>
              <a:t>Average commute (min) over time, in county</a:t>
            </a:r>
            <a:endParaRPr lang="en-US" sz="1200" b="1" dirty="0">
              <a:cs typeface="Calibri"/>
            </a:endParaRPr>
          </a:p>
          <a:p>
            <a:pPr lvl="1"/>
            <a:r>
              <a:rPr lang="en-US" sz="1200" dirty="0"/>
              <a:t>6.3: </a:t>
            </a:r>
            <a:r>
              <a:rPr lang="en-US" sz="1200" b="1" dirty="0"/>
              <a:t>Cost of transportation as a percentage of income (%) in NJ (by county)</a:t>
            </a:r>
            <a:endParaRPr lang="en-US" sz="1200" b="1" dirty="0">
              <a:cs typeface="Calibri"/>
            </a:endParaRPr>
          </a:p>
          <a:p>
            <a:pPr lvl="1"/>
            <a:r>
              <a:rPr lang="en-US" sz="1200" dirty="0"/>
              <a:t>6.4: </a:t>
            </a:r>
            <a:r>
              <a:rPr lang="en-US" sz="1200" b="1" dirty="0"/>
              <a:t>AllTransit™ Performance Score (by county)</a:t>
            </a:r>
            <a:endParaRPr lang="en-US" sz="1200" b="1" dirty="0">
              <a:solidFill>
                <a:srgbClr val="C00000"/>
              </a:solidFill>
            </a:endParaRPr>
          </a:p>
          <a:p>
            <a:pPr lvl="1"/>
            <a:endParaRPr lang="en-US" sz="1400" b="1" dirty="0">
              <a:solidFill>
                <a:srgbClr val="C00000"/>
              </a:solidFill>
            </a:endParaRPr>
          </a:p>
          <a:p>
            <a:r>
              <a:rPr lang="en-US" sz="1400" b="1" dirty="0">
                <a:solidFill>
                  <a:srgbClr val="C00000"/>
                </a:solidFill>
              </a:rPr>
              <a:t>Health Care:</a:t>
            </a:r>
          </a:p>
          <a:p>
            <a:pPr lvl="1"/>
            <a:r>
              <a:rPr lang="en-US" sz="1400" b="1" dirty="0">
                <a:solidFill>
                  <a:srgbClr val="C00000"/>
                </a:solidFill>
              </a:rPr>
              <a:t>Health Insurance</a:t>
            </a:r>
            <a:endParaRPr lang="en-US" sz="1400" b="1" dirty="0">
              <a:solidFill>
                <a:srgbClr val="C00000"/>
              </a:solidFill>
              <a:cs typeface="Calibri"/>
            </a:endParaRPr>
          </a:p>
          <a:p>
            <a:pPr lvl="1"/>
            <a:r>
              <a:rPr lang="en-US" sz="1200" dirty="0"/>
              <a:t>7.1: </a:t>
            </a:r>
            <a:r>
              <a:rPr lang="en-US" sz="1200" b="1" dirty="0"/>
              <a:t>Children under the age of 18 (%) without health insurance in NJ (by county)</a:t>
            </a:r>
            <a:endParaRPr lang="en-US" sz="1200" b="1" dirty="0">
              <a:cs typeface="Calibri"/>
            </a:endParaRPr>
          </a:p>
          <a:p>
            <a:pPr lvl="1"/>
            <a:r>
              <a:rPr lang="en-US" sz="1200" dirty="0"/>
              <a:t>7.2: </a:t>
            </a:r>
            <a:r>
              <a:rPr lang="en-US" sz="1200" b="1" dirty="0"/>
              <a:t>Children without health insurance (%) over time</a:t>
            </a:r>
            <a:endParaRPr lang="en-US" sz="1200" b="1" dirty="0">
              <a:cs typeface="Calibri"/>
            </a:endParaRPr>
          </a:p>
          <a:p>
            <a:pPr lvl="1"/>
            <a:r>
              <a:rPr lang="en-US" sz="1200" dirty="0"/>
              <a:t>7.3: </a:t>
            </a:r>
            <a:r>
              <a:rPr lang="en-US" sz="1200" b="1" dirty="0"/>
              <a:t>Children (%) without health insurance by municipality</a:t>
            </a:r>
            <a:endParaRPr lang="en-US" sz="1200" b="1" dirty="0">
              <a:solidFill>
                <a:srgbClr val="C00000"/>
              </a:solidFill>
            </a:endParaRPr>
          </a:p>
          <a:p>
            <a:pPr lvl="1"/>
            <a:r>
              <a:rPr lang="en-US" sz="1400" b="1" dirty="0">
                <a:solidFill>
                  <a:srgbClr val="C00000"/>
                </a:solidFill>
              </a:rPr>
              <a:t>Medicaid Participation</a:t>
            </a:r>
            <a:endParaRPr lang="en-US" sz="1400" b="1" dirty="0">
              <a:solidFill>
                <a:srgbClr val="C00000"/>
              </a:solidFill>
              <a:cs typeface="Calibri"/>
            </a:endParaRPr>
          </a:p>
          <a:p>
            <a:pPr lvl="1"/>
            <a:r>
              <a:rPr lang="en-US" sz="1200" dirty="0"/>
              <a:t>7.4: </a:t>
            </a:r>
            <a:r>
              <a:rPr lang="en-US" sz="1200" b="1" dirty="0"/>
              <a:t>NJ Family Care Medicaid participation (#) in NJ (by county)</a:t>
            </a:r>
            <a:endParaRPr lang="en-US" sz="1200" b="1" dirty="0">
              <a:solidFill>
                <a:srgbClr val="C00000"/>
              </a:solidFill>
            </a:endParaRPr>
          </a:p>
          <a:p>
            <a:pPr lvl="1"/>
            <a:r>
              <a:rPr lang="en-US" sz="1400" b="1" dirty="0">
                <a:solidFill>
                  <a:srgbClr val="C00000"/>
                </a:solidFill>
              </a:rPr>
              <a:t>Immunization</a:t>
            </a:r>
            <a:endParaRPr lang="en-US" sz="1400" b="1" dirty="0">
              <a:cs typeface="Calibri"/>
            </a:endParaRPr>
          </a:p>
          <a:p>
            <a:pPr lvl="1"/>
            <a:r>
              <a:rPr lang="en-US" sz="1200" dirty="0"/>
              <a:t>7.5:</a:t>
            </a:r>
            <a:r>
              <a:rPr lang="en-US" sz="1200" b="1" dirty="0">
                <a:cs typeface="Calibri"/>
              </a:rPr>
              <a:t> COVID-19 vaccination rates in NJ (by county)</a:t>
            </a:r>
            <a:endParaRPr lang="en-US" sz="1200" dirty="0"/>
          </a:p>
          <a:p>
            <a:pPr lvl="1"/>
            <a:r>
              <a:rPr lang="en-US" sz="1200" dirty="0"/>
              <a:t>7.6: </a:t>
            </a:r>
            <a:r>
              <a:rPr lang="en-US" sz="1200" b="1" dirty="0"/>
              <a:t>Children meeting all immunization requirements (%) in NJ (by county)</a:t>
            </a:r>
            <a:endParaRPr lang="en-US" sz="1200" b="1" dirty="0">
              <a:cs typeface="Calibri"/>
            </a:endParaRPr>
          </a:p>
          <a:p>
            <a:pPr lvl="1"/>
            <a:r>
              <a:rPr lang="en-US" sz="1200" dirty="0"/>
              <a:t>7.7: </a:t>
            </a:r>
            <a:r>
              <a:rPr lang="en-US" sz="1200" b="1" dirty="0"/>
              <a:t>County immunization rates (%) (all grade types) </a:t>
            </a:r>
            <a:endParaRPr lang="en-US" sz="1200" b="1" dirty="0">
              <a:solidFill>
                <a:srgbClr val="C00000"/>
              </a:solidFill>
            </a:endParaRPr>
          </a:p>
          <a:p>
            <a:pPr lvl="1"/>
            <a:r>
              <a:rPr lang="en-US" sz="1400" b="1" dirty="0">
                <a:solidFill>
                  <a:srgbClr val="C00000"/>
                </a:solidFill>
              </a:rPr>
              <a:t>Prenatal Care</a:t>
            </a:r>
            <a:endParaRPr lang="en-US" sz="14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7.8: L</a:t>
            </a:r>
            <a:r>
              <a:rPr lang="en-US" sz="1200" b="1" dirty="0"/>
              <a:t>ate or lack of prenatal care reports (#) in NJ (by county)</a:t>
            </a: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b="1" dirty="0">
              <a:cs typeface="Calibri"/>
            </a:endParaRPr>
          </a:p>
          <a:p>
            <a:r>
              <a:rPr lang="en-US" sz="1400" b="1" dirty="0">
                <a:solidFill>
                  <a:srgbClr val="C00000"/>
                </a:solidFill>
              </a:rPr>
              <a:t>Employment and Career Readiness Services:</a:t>
            </a:r>
          </a:p>
          <a:p>
            <a:pPr lvl="1"/>
            <a:r>
              <a:rPr lang="en-US" sz="1400" b="1" dirty="0">
                <a:solidFill>
                  <a:srgbClr val="C00000"/>
                </a:solidFill>
              </a:rPr>
              <a:t>Unemployment</a:t>
            </a:r>
            <a:endParaRPr lang="en-US" sz="1400" b="1" dirty="0">
              <a:cs typeface="Calibri"/>
            </a:endParaRPr>
          </a:p>
          <a:p>
            <a:pPr lvl="1"/>
            <a:r>
              <a:rPr lang="en-US" sz="1200" dirty="0"/>
              <a:t>8.1: </a:t>
            </a:r>
            <a:r>
              <a:rPr lang="en-US" sz="1200" b="1" dirty="0"/>
              <a:t>Monthly unemployment rate from Sept 2020-Aug</a:t>
            </a:r>
            <a:r>
              <a:rPr lang="en-US" sz="1200" b="1" baseline="0" dirty="0"/>
              <a:t> 2021</a:t>
            </a:r>
            <a:r>
              <a:rPr lang="en-US" sz="1200" b="1" dirty="0"/>
              <a:t>: state and county comparison (unadjusted)</a:t>
            </a:r>
          </a:p>
          <a:p>
            <a:pPr lvl="1"/>
            <a:r>
              <a:rPr lang="en-US" sz="1200" dirty="0"/>
              <a:t>8.2: </a:t>
            </a:r>
            <a:r>
              <a:rPr lang="en-US" sz="1200" b="1" dirty="0"/>
              <a:t>Median unemployment rates,</a:t>
            </a:r>
            <a:r>
              <a:rPr lang="en-US" sz="1200" b="1" baseline="0" dirty="0"/>
              <a:t> Sept 2020-Aug 2021 </a:t>
            </a:r>
            <a:r>
              <a:rPr lang="en-US" sz="1200" b="1" dirty="0"/>
              <a:t>in NJ (by county)</a:t>
            </a:r>
            <a:endParaRPr lang="en-US" sz="1400" b="1" dirty="0">
              <a:solidFill>
                <a:srgbClr val="C00000"/>
              </a:solidFill>
            </a:endParaRPr>
          </a:p>
          <a:p>
            <a:pPr lvl="1"/>
            <a:r>
              <a:rPr lang="en-US" sz="1400" b="1" dirty="0">
                <a:solidFill>
                  <a:srgbClr val="C00000"/>
                </a:solidFill>
              </a:rPr>
              <a:t>Youth</a:t>
            </a:r>
            <a:endParaRPr lang="en-US" sz="1200" b="1" dirty="0">
              <a:cs typeface="Calibri"/>
            </a:endParaRPr>
          </a:p>
          <a:p>
            <a:pPr lvl="1"/>
            <a:r>
              <a:rPr lang="en-US" sz="1200" dirty="0"/>
              <a:t>8.3: </a:t>
            </a:r>
            <a:r>
              <a:rPr lang="en-US" sz="1200" b="1" dirty="0"/>
              <a:t>Percentage of disconnected youth between 16 and 19 years of age (by county)</a:t>
            </a:r>
          </a:p>
          <a:p>
            <a:pPr lvl="1"/>
            <a:r>
              <a:rPr lang="en-US" sz="1200" dirty="0">
                <a:cs typeface="Calibri"/>
              </a:rPr>
              <a:t>8.4:</a:t>
            </a:r>
            <a:r>
              <a:rPr lang="en-US" sz="1200" b="1" dirty="0">
                <a:cs typeface="Calibri"/>
              </a:rPr>
              <a:t> Percentage of disconnect youth between 16 and 19 years of age, over time, in county</a:t>
            </a:r>
          </a:p>
          <a:p>
            <a:pPr lvl="1"/>
            <a:r>
              <a:rPr lang="en-US" sz="1200" dirty="0">
                <a:cs typeface="Calibri"/>
              </a:rPr>
              <a:t>8.5:</a:t>
            </a:r>
            <a:r>
              <a:rPr lang="en-US" sz="1200" b="1" dirty="0">
                <a:cs typeface="Calibri"/>
              </a:rPr>
              <a:t> High school graduation rates (by county)</a:t>
            </a:r>
          </a:p>
          <a:p>
            <a:pPr lvl="1"/>
            <a:r>
              <a:rPr lang="en-US" sz="1200" dirty="0">
                <a:cs typeface="Calibri"/>
              </a:rPr>
              <a:t>8.6: </a:t>
            </a:r>
            <a:r>
              <a:rPr lang="en-US" sz="1200" b="1" dirty="0">
                <a:cs typeface="Calibri"/>
              </a:rPr>
              <a:t>High school graduation rates, over time, in county</a:t>
            </a:r>
            <a:endParaRPr lang="en-US" sz="1400" b="1" dirty="0">
              <a:solidFill>
                <a:srgbClr val="C00000"/>
              </a:solidFill>
            </a:endParaRPr>
          </a:p>
          <a:p>
            <a:pPr lvl="1"/>
            <a:r>
              <a:rPr lang="en-US" sz="1400" b="1" dirty="0">
                <a:solidFill>
                  <a:srgbClr val="C00000"/>
                </a:solidFill>
              </a:rPr>
              <a:t>Broadband Access</a:t>
            </a:r>
            <a:endParaRPr lang="en-US" sz="1400" b="1" dirty="0">
              <a:cs typeface="Calibri"/>
            </a:endParaRPr>
          </a:p>
          <a:p>
            <a:pPr lvl="1"/>
            <a:r>
              <a:rPr lang="en-US" sz="1200" dirty="0">
                <a:cs typeface="Calibri"/>
              </a:rPr>
              <a:t>8.7: </a:t>
            </a:r>
            <a:r>
              <a:rPr lang="en-US" sz="1200" b="1" dirty="0">
                <a:cs typeface="Calibri"/>
              </a:rPr>
              <a:t>Percentage of households with broadband access (by county)</a:t>
            </a:r>
          </a:p>
          <a:p>
            <a:pPr lvl="1"/>
            <a:r>
              <a:rPr lang="en-US" sz="1200" dirty="0">
                <a:cs typeface="Calibri"/>
              </a:rPr>
              <a:t>8.8: </a:t>
            </a:r>
            <a:r>
              <a:rPr lang="en-US" sz="1200" b="1" dirty="0">
                <a:cs typeface="Calibri"/>
              </a:rPr>
              <a:t>Percentage of households with broadband access, over time, in county</a:t>
            </a:r>
          </a:p>
          <a:p>
            <a:pPr lvl="1"/>
            <a:endParaRPr lang="en-US" sz="1200" b="1" dirty="0"/>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b="1" dirty="0">
              <a:cs typeface="Calibri"/>
            </a:endParaRPr>
          </a:p>
          <a:p>
            <a:pPr lvl="1"/>
            <a:endParaRPr lang="en-US" sz="1200" b="1" dirty="0"/>
          </a:p>
        </p:txBody>
      </p:sp>
      <p:sp>
        <p:nvSpPr>
          <p:cNvPr id="10" name="TextBox 14">
            <a:extLst>
              <a:ext uri="{FF2B5EF4-FFF2-40B4-BE49-F238E27FC236}">
                <a16:creationId xmlns:a16="http://schemas.microsoft.com/office/drawing/2014/main" id="{FD4D417D-2C48-452E-84F5-56B2216342D9}"/>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Sussex</a:t>
            </a:r>
          </a:p>
          <a:p>
            <a:r>
              <a:rPr lang="en-US" dirty="0">
                <a:latin typeface="Franklin Gothic Medium Cond" panose="020B0606030402020204" pitchFamily="34" charset="0"/>
              </a:rPr>
              <a:t>County</a:t>
            </a:r>
          </a:p>
        </p:txBody>
      </p:sp>
      <p:pic>
        <p:nvPicPr>
          <p:cNvPr id="11" name="Picture 2" descr="Map of New Jersey highlighting Sussex County">
            <a:extLst>
              <a:ext uri="{FF2B5EF4-FFF2-40B4-BE49-F238E27FC236}">
                <a16:creationId xmlns:a16="http://schemas.microsoft.com/office/drawing/2014/main" id="{1FFD5C5C-4E16-4D5B-9A10-70842D2BE9C2}"/>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04353" y="23213"/>
            <a:ext cx="501256" cy="9493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510597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9" name="TextBox 8">
            <a:extLst>
              <a:ext uri="{FF2B5EF4-FFF2-40B4-BE49-F238E27FC236}">
                <a16:creationId xmlns:a16="http://schemas.microsoft.com/office/drawing/2014/main" id="{385A323D-CA48-409A-8663-CB8A950A50EF}"/>
              </a:ext>
            </a:extLst>
          </p:cNvPr>
          <p:cNvSpPr txBox="1"/>
          <p:nvPr userDrawn="1"/>
        </p:nvSpPr>
        <p:spPr>
          <a:xfrm>
            <a:off x="3429000" y="508234"/>
            <a:ext cx="8305800" cy="5109091"/>
          </a:xfrm>
          <a:prstGeom prst="rect">
            <a:avLst/>
          </a:prstGeom>
          <a:noFill/>
        </p:spPr>
        <p:txBody>
          <a:bodyPr wrap="square" rtlCol="0">
            <a:spAutoFit/>
          </a:bodyPr>
          <a:lstStyle/>
          <a:p>
            <a:endParaRPr lang="en-US" sz="1200" b="1" dirty="0">
              <a:solidFill>
                <a:srgbClr val="C00000"/>
              </a:solidFill>
            </a:endParaRPr>
          </a:p>
          <a:p>
            <a:r>
              <a:rPr lang="en-US" sz="1400" b="1" dirty="0">
                <a:solidFill>
                  <a:srgbClr val="C00000"/>
                </a:solidFill>
              </a:rPr>
              <a:t>Community Safety and Environment: </a:t>
            </a:r>
            <a:endParaRPr lang="en-US" sz="1400" b="1" dirty="0">
              <a:solidFill>
                <a:srgbClr val="C00000"/>
              </a:solidFill>
              <a:cs typeface="Calibri"/>
            </a:endParaRPr>
          </a:p>
          <a:p>
            <a:pPr lvl="1">
              <a:defRPr/>
            </a:pPr>
            <a:r>
              <a:rPr lang="en-US" sz="1400" b="1" dirty="0">
                <a:solidFill>
                  <a:srgbClr val="C00000"/>
                </a:solidFill>
              </a:rPr>
              <a:t>Violent Crimes</a:t>
            </a:r>
            <a:endParaRPr lang="en-US" sz="1400" dirty="0"/>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9.1</a:t>
            </a:r>
            <a:r>
              <a:rPr lang="en-US" sz="1200" dirty="0">
                <a:solidFill>
                  <a:schemeClr val="accent1">
                    <a:lumMod val="75000"/>
                  </a:schemeClr>
                </a:solidFill>
              </a:rPr>
              <a:t>:</a:t>
            </a:r>
            <a:r>
              <a:rPr lang="en-US" sz="1200" dirty="0"/>
              <a:t> </a:t>
            </a:r>
            <a:r>
              <a:rPr lang="en-US" sz="1200" b="1" dirty="0"/>
              <a:t>Violent crimes (#) &amp; crime rates (per 100,000) in NJ (by county)</a:t>
            </a:r>
            <a:endParaRPr lang="en-US" sz="1200" b="1" dirty="0">
              <a:cs typeface="Calibri"/>
            </a:endParaRPr>
          </a:p>
          <a:p>
            <a:pPr lvl="1"/>
            <a:r>
              <a:rPr lang="en-US" sz="1200" dirty="0"/>
              <a:t>9.2: </a:t>
            </a:r>
            <a:r>
              <a:rPr lang="en-US" sz="1200" b="1" dirty="0"/>
              <a:t>Crimes by type (# and %), in county </a:t>
            </a:r>
            <a:endParaRPr lang="en-US" sz="1200" b="1" dirty="0">
              <a:solidFill>
                <a:srgbClr val="C00000"/>
              </a:solidFill>
            </a:endParaRPr>
          </a:p>
          <a:p>
            <a:pPr lvl="1"/>
            <a:r>
              <a:rPr lang="en-US" sz="1400" b="1" dirty="0">
                <a:solidFill>
                  <a:srgbClr val="C00000"/>
                </a:solidFill>
              </a:rPr>
              <a:t>Juveniles</a:t>
            </a:r>
            <a:endParaRPr lang="en-US" sz="1400" b="1" dirty="0">
              <a:cs typeface="Calibri"/>
            </a:endParaRPr>
          </a:p>
          <a:p>
            <a:pPr lvl="1"/>
            <a:r>
              <a:rPr lang="en-US" sz="1200" dirty="0"/>
              <a:t>9.3:</a:t>
            </a:r>
            <a:r>
              <a:rPr lang="en-US" sz="1200" b="1" dirty="0"/>
              <a:t> Juvenile arrest rates (per 1,000) in NJ (by county)</a:t>
            </a:r>
            <a:endParaRPr lang="en-US" sz="1200" b="1" dirty="0">
              <a:cs typeface="Calibri"/>
            </a:endParaRPr>
          </a:p>
          <a:p>
            <a:pPr lvl="1"/>
            <a:r>
              <a:rPr lang="en-US" sz="1200" dirty="0"/>
              <a:t>9.4: </a:t>
            </a:r>
            <a:r>
              <a:rPr lang="en-US" sz="1200" b="1" dirty="0"/>
              <a:t>Juvenile arrest rates (per 1,000) over time </a:t>
            </a:r>
          </a:p>
          <a:p>
            <a:pPr lvl="1"/>
            <a:r>
              <a:rPr lang="en-US" sz="1200" dirty="0"/>
              <a:t>9.5:</a:t>
            </a:r>
            <a:r>
              <a:rPr lang="en-US" sz="1200" b="1" dirty="0"/>
              <a:t> Vandalism and violence offenses in schools (# reported incidents) in NJ (by county)</a:t>
            </a:r>
            <a:endParaRPr lang="en-US" sz="1200" b="1" dirty="0">
              <a:solidFill>
                <a:srgbClr val="C00000"/>
              </a:solidFill>
            </a:endParaRPr>
          </a:p>
          <a:p>
            <a:pPr lvl="1"/>
            <a:r>
              <a:rPr lang="en-US" sz="1400" b="1" dirty="0">
                <a:solidFill>
                  <a:srgbClr val="C00000"/>
                </a:solidFill>
              </a:rPr>
              <a:t>Social</a:t>
            </a:r>
            <a:r>
              <a:rPr lang="en-US" sz="1200" b="1" dirty="0">
                <a:solidFill>
                  <a:srgbClr val="C00000"/>
                </a:solidFill>
              </a:rPr>
              <a:t> </a:t>
            </a:r>
            <a:endParaRPr lang="en-US" sz="1200" b="1" dirty="0">
              <a:cs typeface="Calibri"/>
            </a:endParaRPr>
          </a:p>
          <a:p>
            <a:pPr lvl="1"/>
            <a:r>
              <a:rPr lang="en-US" sz="1200" dirty="0"/>
              <a:t>9.6:</a:t>
            </a:r>
            <a:r>
              <a:rPr lang="en-US" sz="1200" b="1" dirty="0"/>
              <a:t> Rate (per 10,000) of social associations (by county)</a:t>
            </a:r>
          </a:p>
          <a:p>
            <a:pPr lvl="1"/>
            <a:r>
              <a:rPr lang="en-US" sz="1200" dirty="0">
                <a:cs typeface="Calibri"/>
              </a:rPr>
              <a:t>9.7: </a:t>
            </a:r>
            <a:r>
              <a:rPr lang="en-US" sz="1200" b="1" dirty="0">
                <a:cs typeface="Calibri"/>
              </a:rPr>
              <a:t>Rate of social associations, over time, in county</a:t>
            </a:r>
          </a:p>
          <a:p>
            <a:endParaRPr lang="en-US" sz="1400" b="1" dirty="0">
              <a:solidFill>
                <a:schemeClr val="accent1">
                  <a:lumMod val="75000"/>
                </a:schemeClr>
              </a:solidFill>
            </a:endParaRPr>
          </a:p>
          <a:p>
            <a:r>
              <a:rPr lang="en-US" sz="1400" b="1" dirty="0">
                <a:solidFill>
                  <a:srgbClr val="C00000"/>
                </a:solidFill>
              </a:rPr>
              <a:t>Gender-Based Supports</a:t>
            </a:r>
            <a:endParaRPr lang="en-US" sz="1400" b="1" dirty="0">
              <a:solidFill>
                <a:srgbClr val="C00000"/>
              </a:solidFill>
              <a:cs typeface="Calibri"/>
            </a:endParaRPr>
          </a:p>
          <a:p>
            <a:pPr lvl="1"/>
            <a:r>
              <a:rPr lang="en-US" sz="1200" dirty="0"/>
              <a:t>10.1:: </a:t>
            </a:r>
            <a:r>
              <a:rPr lang="en-US" sz="1200" b="1" dirty="0"/>
              <a:t>Domestic violence incidents (# reported) in NJ (by county)</a:t>
            </a:r>
            <a:endParaRPr lang="en-US" sz="1200" b="1" dirty="0">
              <a:cs typeface="Calibri"/>
            </a:endParaRPr>
          </a:p>
          <a:p>
            <a:pPr lvl="1"/>
            <a:r>
              <a:rPr lang="en-US" sz="1200" dirty="0"/>
              <a:t>10.2: </a:t>
            </a:r>
            <a:r>
              <a:rPr lang="en-US" sz="1200" b="1" dirty="0"/>
              <a:t>Domestic violence incidents (# reported) over time </a:t>
            </a:r>
            <a:endParaRPr lang="en-US" sz="1200" b="1" dirty="0">
              <a:cs typeface="Calibri"/>
            </a:endParaRPr>
          </a:p>
          <a:p>
            <a:pPr lvl="1"/>
            <a:r>
              <a:rPr lang="en-US" sz="1200" dirty="0"/>
              <a:t>10.3: </a:t>
            </a:r>
            <a:r>
              <a:rPr lang="en-US" sz="1200" b="1" dirty="0"/>
              <a:t>Domestic violence offenses by type (#) in NJ </a:t>
            </a:r>
          </a:p>
          <a:p>
            <a:pPr lvl="1"/>
            <a:r>
              <a:rPr lang="en-US" sz="1200" dirty="0"/>
              <a:t>10.4: </a:t>
            </a:r>
            <a:r>
              <a:rPr lang="en-US" sz="1200" b="1" dirty="0"/>
              <a:t>Median income ($) by sex in NJ (by county) </a:t>
            </a:r>
          </a:p>
          <a:p>
            <a:pPr lvl="1"/>
            <a:r>
              <a:rPr lang="en-US" sz="1200" dirty="0"/>
              <a:t>10.5: </a:t>
            </a:r>
            <a:r>
              <a:rPr lang="en-US" sz="1200" b="1" dirty="0"/>
              <a:t>Median income($) by sex, over time, in county</a:t>
            </a:r>
          </a:p>
          <a:p>
            <a:pPr lvl="1">
              <a:defRPr/>
            </a:pPr>
            <a:endParaRPr lang="en-US" sz="1200" b="1" dirty="0">
              <a:cs typeface="Calibri"/>
            </a:endParaRPr>
          </a:p>
          <a:p>
            <a:pPr>
              <a:defRPr/>
            </a:pPr>
            <a:r>
              <a:rPr lang="en-US" sz="1400" b="1" dirty="0">
                <a:solidFill>
                  <a:srgbClr val="C00000"/>
                </a:solidFill>
              </a:rPr>
              <a:t>Substance Use Disorder </a:t>
            </a:r>
            <a:endParaRPr lang="en-US" sz="1400" dirty="0"/>
          </a:p>
          <a:p>
            <a:pPr lvl="1">
              <a:defRPr/>
            </a:pPr>
            <a:r>
              <a:rPr lang="en-US" sz="1200" dirty="0"/>
              <a:t>11.1: </a:t>
            </a:r>
            <a:r>
              <a:rPr lang="en-US" sz="1200" b="1" dirty="0"/>
              <a:t>Substance offenses in schools (# reported incidents) in NJ (by county)</a:t>
            </a:r>
            <a:endParaRPr lang="en-US" sz="1200" dirty="0"/>
          </a:p>
          <a:p>
            <a:pPr lvl="1">
              <a:defRPr/>
            </a:pPr>
            <a:r>
              <a:rPr lang="en-US" sz="1200" dirty="0"/>
              <a:t>11.2: </a:t>
            </a:r>
            <a:r>
              <a:rPr lang="en-US" sz="1200" b="1" dirty="0"/>
              <a:t>Change (%) in suspected opioid overdose deaths in NJ (by county) between 2016 and 2018 </a:t>
            </a:r>
            <a:endParaRPr lang="en-US" sz="1200" b="1" dirty="0">
              <a:cs typeface="Calibri"/>
            </a:endParaRPr>
          </a:p>
          <a:p>
            <a:pPr lvl="1"/>
            <a:r>
              <a:rPr lang="en-US" sz="1200" dirty="0"/>
              <a:t>11.3: </a:t>
            </a:r>
            <a:r>
              <a:rPr lang="en-US" sz="1200" b="1" dirty="0"/>
              <a:t>Number of (#) suspected opioid deaths over time </a:t>
            </a:r>
            <a:endParaRPr lang="en-US" sz="1200" b="1" dirty="0">
              <a:cs typeface="Calibri"/>
            </a:endParaRPr>
          </a:p>
          <a:p>
            <a:pPr lvl="1"/>
            <a:r>
              <a:rPr lang="en-US" sz="1200" dirty="0"/>
              <a:t>11.4: </a:t>
            </a:r>
            <a:r>
              <a:rPr lang="en-US" sz="1200" b="1" dirty="0"/>
              <a:t>Types of substances (%) identified at treatment center admissions, in county</a:t>
            </a:r>
            <a:endParaRPr lang="en-US" sz="1200" b="1" dirty="0">
              <a:solidFill>
                <a:srgbClr val="CC0000"/>
              </a:solidFill>
            </a:endParaRPr>
          </a:p>
          <a:p>
            <a:pPr lvl="1"/>
            <a:endParaRPr lang="en-US" sz="1200" b="1" dirty="0">
              <a:cs typeface="Calibri"/>
            </a:endParaRPr>
          </a:p>
        </p:txBody>
      </p:sp>
      <p:sp>
        <p:nvSpPr>
          <p:cNvPr id="10" name="TextBox 14">
            <a:extLst>
              <a:ext uri="{FF2B5EF4-FFF2-40B4-BE49-F238E27FC236}">
                <a16:creationId xmlns:a16="http://schemas.microsoft.com/office/drawing/2014/main" id="{DA19A0AE-64C5-4CDF-83D6-1923D63049F5}"/>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Sussex</a:t>
            </a:r>
          </a:p>
          <a:p>
            <a:r>
              <a:rPr lang="en-US" dirty="0">
                <a:latin typeface="Franklin Gothic Medium Cond" panose="020B0606030402020204" pitchFamily="34" charset="0"/>
              </a:rPr>
              <a:t>County</a:t>
            </a:r>
          </a:p>
        </p:txBody>
      </p:sp>
      <p:pic>
        <p:nvPicPr>
          <p:cNvPr id="11" name="Picture 2" descr="Map of New Jersey highlighting Sussex County">
            <a:extLst>
              <a:ext uri="{FF2B5EF4-FFF2-40B4-BE49-F238E27FC236}">
                <a16:creationId xmlns:a16="http://schemas.microsoft.com/office/drawing/2014/main" id="{B63FDCB4-E4A0-428D-97B3-545912B9AC09}"/>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04353" y="23213"/>
            <a:ext cx="501256" cy="9493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6036557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10" name="TextBox 9">
            <a:extLst>
              <a:ext uri="{FF2B5EF4-FFF2-40B4-BE49-F238E27FC236}">
                <a16:creationId xmlns:a16="http://schemas.microsoft.com/office/drawing/2014/main" id="{0F160AC0-4F25-42D5-AF12-C8106682B4F4}"/>
              </a:ext>
            </a:extLst>
          </p:cNvPr>
          <p:cNvSpPr txBox="1"/>
          <p:nvPr userDrawn="1"/>
        </p:nvSpPr>
        <p:spPr>
          <a:xfrm>
            <a:off x="3441032" y="646331"/>
            <a:ext cx="8305800" cy="6555641"/>
          </a:xfrm>
          <a:prstGeom prst="rect">
            <a:avLst/>
          </a:prstGeom>
          <a:noFill/>
        </p:spPr>
        <p:txBody>
          <a:bodyPr wrap="square" rtlCol="0">
            <a:spAutoFit/>
          </a:bodyPr>
          <a:lstStyle/>
          <a:p>
            <a:r>
              <a:rPr lang="en-US" sz="1200" b="1" dirty="0">
                <a:solidFill>
                  <a:srgbClr val="CC0000"/>
                </a:solidFill>
              </a:rPr>
              <a:t>Behavioral/Mental Health (Adults):</a:t>
            </a:r>
          </a:p>
          <a:p>
            <a:pPr lvl="1"/>
            <a:r>
              <a:rPr lang="en-US" sz="1200" b="1" dirty="0">
                <a:solidFill>
                  <a:srgbClr val="C00000"/>
                </a:solidFill>
              </a:rPr>
              <a:t>Programs</a:t>
            </a:r>
            <a:endParaRPr lang="en-US" sz="1200" dirty="0"/>
          </a:p>
          <a:p>
            <a:pPr lvl="1"/>
            <a:r>
              <a:rPr lang="en-US" sz="1200" dirty="0"/>
              <a:t>12.1: </a:t>
            </a:r>
            <a:r>
              <a:rPr lang="en-US" sz="1200" b="1" dirty="0"/>
              <a:t>Types of mental health programs (#)</a:t>
            </a:r>
            <a:endParaRPr lang="en-US" sz="1200" b="1" dirty="0">
              <a:cs typeface="Calibri"/>
            </a:endParaRPr>
          </a:p>
          <a:p>
            <a:pPr lvl="1">
              <a:defRPr/>
            </a:pPr>
            <a:r>
              <a:rPr lang="en-US" sz="1200" b="1" dirty="0">
                <a:solidFill>
                  <a:srgbClr val="C00000"/>
                </a:solidFill>
              </a:rPr>
              <a:t>Mental Health Distress </a:t>
            </a:r>
            <a:endParaRPr lang="en-US" sz="1200" dirty="0"/>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12.2: </a:t>
            </a:r>
            <a:r>
              <a:rPr lang="en-US" sz="1200" b="1" dirty="0"/>
              <a:t>Frequency (%) of mental health distress in NJ (by county)</a:t>
            </a:r>
            <a:r>
              <a:rPr lang="en-US" sz="1200" b="1" dirty="0">
                <a:cs typeface="Calibri"/>
              </a:rPr>
              <a:t> </a:t>
            </a:r>
            <a:r>
              <a:rPr lang="en-US" sz="1200" b="1" dirty="0"/>
              <a:t>– age adjusted</a:t>
            </a:r>
            <a:endParaRPr lang="en-US" sz="1200" b="1" dirty="0">
              <a:cs typeface="Calibri"/>
            </a:endParaRPr>
          </a:p>
          <a:p>
            <a:pPr lvl="1"/>
            <a:r>
              <a:rPr lang="en-US" sz="1200" dirty="0"/>
              <a:t>12.3: </a:t>
            </a:r>
            <a:r>
              <a:rPr lang="en-US" sz="1200" b="1" dirty="0"/>
              <a:t>Frequency (%) of mental health distress over time - age adjusted</a:t>
            </a:r>
            <a:endParaRPr lang="en-US" sz="1200" b="1" dirty="0">
              <a:cs typeface="Calibri"/>
            </a:endParaRPr>
          </a:p>
          <a:p>
            <a:pPr lvl="1"/>
            <a:r>
              <a:rPr lang="en-US" sz="1200" dirty="0"/>
              <a:t>12.4: </a:t>
            </a:r>
            <a:r>
              <a:rPr lang="en-US" sz="1200" b="1" dirty="0"/>
              <a:t>Frequency (%) of mental health distress by race/ethnicity  - age adjusted</a:t>
            </a:r>
            <a:endParaRPr lang="en-US" sz="1200" b="1" dirty="0">
              <a:cs typeface="Calibri"/>
            </a:endParaRPr>
          </a:p>
          <a:p>
            <a:pPr lvl="1"/>
            <a:r>
              <a:rPr lang="en-US" sz="1200" dirty="0"/>
              <a:t>12.5: </a:t>
            </a:r>
            <a:r>
              <a:rPr lang="en-US" sz="1200" b="1" dirty="0"/>
              <a:t>Frequency (%) of mental health distress by sex – age adjusted</a:t>
            </a:r>
          </a:p>
          <a:p>
            <a:pPr lvl="1"/>
            <a:r>
              <a:rPr lang="en-US" sz="1200" b="1" dirty="0">
                <a:solidFill>
                  <a:srgbClr val="C00000"/>
                </a:solidFill>
              </a:rPr>
              <a:t>Diagnosed Depression</a:t>
            </a:r>
            <a:endParaRPr lang="en-US" sz="1200" b="1" dirty="0">
              <a:cs typeface="Calibri"/>
            </a:endParaRPr>
          </a:p>
          <a:p>
            <a:pPr lvl="1"/>
            <a:r>
              <a:rPr lang="en-US" sz="1200" dirty="0"/>
              <a:t>12.6: </a:t>
            </a:r>
            <a:r>
              <a:rPr lang="en-US" sz="1200" b="1" dirty="0"/>
              <a:t>Frequency of depression (%) in NJ (by county) </a:t>
            </a:r>
            <a:endParaRPr lang="en-US" sz="1200" b="1" dirty="0">
              <a:cs typeface="Calibri"/>
            </a:endParaRPr>
          </a:p>
          <a:p>
            <a:pPr lvl="1"/>
            <a:r>
              <a:rPr lang="en-US" sz="1200" dirty="0"/>
              <a:t>12.7: </a:t>
            </a:r>
            <a:r>
              <a:rPr lang="en-US" sz="1200" b="1" dirty="0"/>
              <a:t>Frequency of depression (%) over time </a:t>
            </a:r>
          </a:p>
          <a:p>
            <a:pPr lvl="1"/>
            <a:r>
              <a:rPr lang="en-US" sz="1200" dirty="0"/>
              <a:t>12.8: </a:t>
            </a:r>
            <a:r>
              <a:rPr lang="en-US" sz="1200" b="1" dirty="0"/>
              <a:t>Diagnosed depression by race/ethnicity</a:t>
            </a:r>
            <a:endParaRPr lang="en-US" sz="1200" b="1" dirty="0">
              <a:cs typeface="Calibri"/>
            </a:endParaRPr>
          </a:p>
          <a:p>
            <a:pPr lvl="1"/>
            <a:r>
              <a:rPr lang="en-US" sz="1200" dirty="0">
                <a:solidFill>
                  <a:srgbClr val="000000"/>
                </a:solidFill>
                <a:cs typeface="Calibri"/>
              </a:rPr>
              <a:t>12.9: </a:t>
            </a:r>
            <a:r>
              <a:rPr lang="en-US" sz="1200" b="1" dirty="0">
                <a:solidFill>
                  <a:srgbClr val="000000"/>
                </a:solidFill>
                <a:cs typeface="Calibri"/>
              </a:rPr>
              <a:t>Diagnosed depression by sex </a:t>
            </a:r>
            <a:endParaRPr lang="en-US" sz="1200" dirty="0">
              <a:solidFill>
                <a:srgbClr val="000000"/>
              </a:solidFill>
              <a:cs typeface="Calibri"/>
            </a:endParaRPr>
          </a:p>
          <a:p>
            <a:pPr lvl="1"/>
            <a:r>
              <a:rPr lang="en-US" sz="1200" b="1" dirty="0">
                <a:solidFill>
                  <a:srgbClr val="C00000"/>
                </a:solidFill>
              </a:rPr>
              <a:t>Suicide Rate</a:t>
            </a:r>
            <a:endParaRPr lang="en-US" sz="1200" b="1" dirty="0"/>
          </a:p>
          <a:p>
            <a:pPr lvl="1"/>
            <a:r>
              <a:rPr lang="en-US" sz="1200" dirty="0">
                <a:cs typeface="Calibri"/>
              </a:rPr>
              <a:t>12.10: </a:t>
            </a:r>
            <a:r>
              <a:rPr lang="en-US" sz="1200" b="1" dirty="0">
                <a:cs typeface="Calibri"/>
              </a:rPr>
              <a:t>Suicide Death Rate (per 100,000) population – age adjusted (by county)</a:t>
            </a:r>
          </a:p>
          <a:p>
            <a:endParaRPr lang="en-US" sz="1200" b="1" dirty="0">
              <a:solidFill>
                <a:srgbClr val="CC0000"/>
              </a:solidFill>
            </a:endParaRPr>
          </a:p>
          <a:p>
            <a:r>
              <a:rPr lang="en-US" sz="1200" b="1" dirty="0">
                <a:solidFill>
                  <a:srgbClr val="CC0000"/>
                </a:solidFill>
              </a:rPr>
              <a:t>I/DD or Behavioral/Mental Health (Children)</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13.1:</a:t>
            </a:r>
            <a:r>
              <a:rPr lang="en-US" sz="1200" b="1" dirty="0"/>
              <a:t> Children (#) receiving special education services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13.2:</a:t>
            </a:r>
            <a:r>
              <a:rPr lang="en-US" sz="1200" b="1" dirty="0"/>
              <a:t> Children (#) receiving early intervention services in NJ (by county)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dirty="0">
                <a:cs typeface="Calibri"/>
              </a:rPr>
              <a:t>13.3:</a:t>
            </a:r>
            <a:r>
              <a:rPr lang="en-US" sz="1200" b="0" baseline="0" dirty="0">
                <a:cs typeface="Calibri"/>
              </a:rPr>
              <a:t> </a:t>
            </a:r>
            <a:r>
              <a:rPr lang="en-US" sz="1200" b="1" baseline="0" dirty="0">
                <a:cs typeface="Calibri"/>
              </a:rPr>
              <a:t># of developmental disabilities eligible youth (by county)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cs typeface="Calibri"/>
              </a:rPr>
              <a:t>13.4: </a:t>
            </a:r>
            <a:r>
              <a:rPr lang="en-US" sz="1200" b="1" dirty="0">
                <a:cs typeface="Calibri"/>
              </a:rPr>
              <a:t># of developmental disabilities eligible youth, over time, in county</a:t>
            </a:r>
            <a:endParaRPr lang="en-US" sz="1200" b="1" baseline="0"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spc="-50" dirty="0"/>
              <a:t>13.5: </a:t>
            </a:r>
            <a:r>
              <a:rPr lang="en-US" sz="1200" b="1" spc="-50" dirty="0"/>
              <a:t>Children  (% &lt;6 Years) tested for lead with blood lead levels greater than or equal to 5 micrograms/deciliter</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spc="-50" dirty="0">
                <a:cs typeface="Calibri"/>
              </a:rPr>
              <a:t>13.6: </a:t>
            </a:r>
            <a:r>
              <a:rPr lang="en-US" sz="1200" b="1" spc="-50" dirty="0">
                <a:cs typeface="Calibri"/>
              </a:rPr>
              <a:t>Harassment, intimidation, bullying (HIB) offenses in schools (# reported incidents) in NJ (by county)</a:t>
            </a:r>
            <a:endParaRPr lang="en-US" sz="1200" dirty="0">
              <a:cs typeface="Calibri"/>
            </a:endParaRPr>
          </a:p>
          <a:p>
            <a:endParaRPr lang="en-US" sz="1200" b="1" dirty="0">
              <a:solidFill>
                <a:srgbClr val="376092"/>
              </a:solidFill>
              <a:cs typeface="Calibri"/>
            </a:endParaRPr>
          </a:p>
          <a:p>
            <a:r>
              <a:rPr lang="en-US" sz="1200" b="1" dirty="0">
                <a:solidFill>
                  <a:srgbClr val="C00000"/>
                </a:solidFill>
              </a:rPr>
              <a:t>Caring for Kin or Foster Children</a:t>
            </a:r>
          </a:p>
          <a:p>
            <a:pPr lvl="1"/>
            <a:r>
              <a:rPr lang="en-US" sz="1200" dirty="0"/>
              <a:t>14.1: </a:t>
            </a:r>
            <a:r>
              <a:rPr lang="en-US" sz="1200" b="1" dirty="0"/>
              <a:t>Children (#) in the care of CP&amp;P – in and out-of-home placements (by county)</a:t>
            </a:r>
            <a:endParaRPr lang="en-US" sz="1200" b="1" dirty="0">
              <a:cs typeface="Calibri"/>
            </a:endParaRPr>
          </a:p>
          <a:p>
            <a:pPr lvl="1"/>
            <a:r>
              <a:rPr lang="en-US" sz="1200" dirty="0"/>
              <a:t>14.2: </a:t>
            </a:r>
            <a:r>
              <a:rPr lang="en-US" sz="1200" b="1" dirty="0"/>
              <a:t>Children (#) in CP&amp;P out-of-home placement – kin and non-kin, in county, over time</a:t>
            </a:r>
          </a:p>
          <a:p>
            <a:pPr lvl="1"/>
            <a:r>
              <a:rPr lang="en-US" sz="1200" dirty="0">
                <a:cs typeface="Calibri"/>
              </a:rPr>
              <a:t>14.3: </a:t>
            </a:r>
            <a:r>
              <a:rPr lang="en-US" sz="1200" b="1" dirty="0">
                <a:cs typeface="Calibri"/>
              </a:rPr>
              <a:t>Grandparents (#) responsible for own grandchildren under 18 years</a:t>
            </a:r>
          </a:p>
          <a:p>
            <a:pPr lvl="1"/>
            <a:r>
              <a:rPr lang="en-US" sz="1200" dirty="0">
                <a:cs typeface="Calibri"/>
              </a:rPr>
              <a:t>14.4:</a:t>
            </a:r>
            <a:r>
              <a:rPr lang="en-US" sz="1200" b="1" dirty="0">
                <a:cs typeface="Calibri"/>
              </a:rPr>
              <a:t> Support for Families including Kinship</a:t>
            </a:r>
          </a:p>
          <a:p>
            <a:pPr lvl="1"/>
            <a:endParaRPr lang="en-US" sz="1200" b="1" dirty="0">
              <a:cs typeface="Calibri"/>
            </a:endParaRPr>
          </a:p>
          <a:p>
            <a:r>
              <a:rPr lang="en-US" sz="1200" b="1" dirty="0">
                <a:solidFill>
                  <a:srgbClr val="C00000"/>
                </a:solidFill>
              </a:rPr>
              <a:t>Advocacy</a:t>
            </a:r>
          </a:p>
          <a:p>
            <a:pPr lvl="1"/>
            <a:r>
              <a:rPr lang="en-US" sz="1200" dirty="0">
                <a:cs typeface="Calibri"/>
              </a:rPr>
              <a:t>15.1:</a:t>
            </a:r>
            <a:r>
              <a:rPr lang="en-US" sz="1200" b="1" dirty="0">
                <a:cs typeface="Calibri"/>
              </a:rPr>
              <a:t> Same sex couples (per 1,000 households), by county</a:t>
            </a:r>
          </a:p>
          <a:p>
            <a:pPr lvl="1"/>
            <a:r>
              <a:rPr lang="en-US" sz="1200" dirty="0">
                <a:cs typeface="Calibri"/>
              </a:rPr>
              <a:t>15.2:</a:t>
            </a:r>
            <a:r>
              <a:rPr lang="en-US" sz="1200" b="1" dirty="0">
                <a:cs typeface="Calibri"/>
              </a:rPr>
              <a:t> Pro Bono Legal/Advocacy Services</a:t>
            </a:r>
          </a:p>
          <a:p>
            <a:pPr lvl="1"/>
            <a:endParaRPr lang="en-US" sz="1200" b="1" dirty="0">
              <a:solidFill>
                <a:srgbClr val="C00000"/>
              </a:solidFill>
            </a:endParaRPr>
          </a:p>
          <a:p>
            <a:pPr lvl="1"/>
            <a:endParaRPr lang="en-US" sz="1200" b="1" dirty="0">
              <a:cs typeface="Calibri"/>
            </a:endParaRPr>
          </a:p>
        </p:txBody>
      </p:sp>
      <p:sp>
        <p:nvSpPr>
          <p:cNvPr id="9" name="TextBox 14">
            <a:extLst>
              <a:ext uri="{FF2B5EF4-FFF2-40B4-BE49-F238E27FC236}">
                <a16:creationId xmlns:a16="http://schemas.microsoft.com/office/drawing/2014/main" id="{7B0EBBC8-3A4C-40DF-B25E-8C5147FE2484}"/>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Sussex</a:t>
            </a:r>
          </a:p>
          <a:p>
            <a:r>
              <a:rPr lang="en-US" dirty="0">
                <a:latin typeface="Franklin Gothic Medium Cond" panose="020B0606030402020204" pitchFamily="34" charset="0"/>
              </a:rPr>
              <a:t>County</a:t>
            </a:r>
          </a:p>
        </p:txBody>
      </p:sp>
      <p:pic>
        <p:nvPicPr>
          <p:cNvPr id="11" name="Picture 2" descr="Map of New Jersey highlighting Sussex County">
            <a:extLst>
              <a:ext uri="{FF2B5EF4-FFF2-40B4-BE49-F238E27FC236}">
                <a16:creationId xmlns:a16="http://schemas.microsoft.com/office/drawing/2014/main" id="{8FD84492-CD13-4016-9B4C-B9F6D25868D0}"/>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04353" y="23213"/>
            <a:ext cx="501256" cy="9493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5875392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9" name="TextBox 14">
            <a:extLst>
              <a:ext uri="{FF2B5EF4-FFF2-40B4-BE49-F238E27FC236}">
                <a16:creationId xmlns:a16="http://schemas.microsoft.com/office/drawing/2014/main" id="{E03DA44B-79A8-4855-BC25-E54C048CD806}"/>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Sussex</a:t>
            </a:r>
          </a:p>
          <a:p>
            <a:r>
              <a:rPr lang="en-US" dirty="0">
                <a:latin typeface="Franklin Gothic Medium Cond" panose="020B0606030402020204" pitchFamily="34" charset="0"/>
              </a:rPr>
              <a:t>County</a:t>
            </a:r>
          </a:p>
        </p:txBody>
      </p:sp>
      <p:pic>
        <p:nvPicPr>
          <p:cNvPr id="10" name="Picture 2" descr="Map of New Jersey highlighting Sussex County">
            <a:extLst>
              <a:ext uri="{FF2B5EF4-FFF2-40B4-BE49-F238E27FC236}">
                <a16:creationId xmlns:a16="http://schemas.microsoft.com/office/drawing/2014/main" id="{7F4FFF5C-9A87-47D6-9519-B61C936C4E5C}"/>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04353" y="23213"/>
            <a:ext cx="501256" cy="9493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899286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8" name="TextBox 14">
            <a:extLst>
              <a:ext uri="{FF2B5EF4-FFF2-40B4-BE49-F238E27FC236}">
                <a16:creationId xmlns:a16="http://schemas.microsoft.com/office/drawing/2014/main" id="{B1A9B30E-234C-43EA-899A-36ECB5C10C16}"/>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Sussex</a:t>
            </a:r>
          </a:p>
          <a:p>
            <a:r>
              <a:rPr lang="en-US" dirty="0">
                <a:latin typeface="Franklin Gothic Medium Cond" panose="020B0606030402020204" pitchFamily="34" charset="0"/>
              </a:rPr>
              <a:t>County</a:t>
            </a:r>
          </a:p>
        </p:txBody>
      </p:sp>
      <p:pic>
        <p:nvPicPr>
          <p:cNvPr id="9" name="Picture 2" descr="Map of New Jersey highlighting Sussex County">
            <a:extLst>
              <a:ext uri="{FF2B5EF4-FFF2-40B4-BE49-F238E27FC236}">
                <a16:creationId xmlns:a16="http://schemas.microsoft.com/office/drawing/2014/main" id="{B3BF0251-29E4-4665-9A5B-04B8AA20025D}"/>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04353" y="23213"/>
            <a:ext cx="501256" cy="9493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0944463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7" name="TextBox 14">
            <a:extLst>
              <a:ext uri="{FF2B5EF4-FFF2-40B4-BE49-F238E27FC236}">
                <a16:creationId xmlns:a16="http://schemas.microsoft.com/office/drawing/2014/main" id="{AE45C206-2E84-4623-9E8E-53F9814B5E5B}"/>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Sussex</a:t>
            </a:r>
          </a:p>
          <a:p>
            <a:r>
              <a:rPr lang="en-US" dirty="0">
                <a:latin typeface="Franklin Gothic Medium Cond" panose="020B0606030402020204" pitchFamily="34" charset="0"/>
              </a:rPr>
              <a:t>County</a:t>
            </a:r>
          </a:p>
        </p:txBody>
      </p:sp>
      <p:pic>
        <p:nvPicPr>
          <p:cNvPr id="8" name="Picture 2" descr="Map of New Jersey highlighting Sussex County">
            <a:extLst>
              <a:ext uri="{FF2B5EF4-FFF2-40B4-BE49-F238E27FC236}">
                <a16:creationId xmlns:a16="http://schemas.microsoft.com/office/drawing/2014/main" id="{BFB2E4C4-DC8E-4816-AED4-1985DD74311F}"/>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04353" y="23213"/>
            <a:ext cx="501256" cy="9493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390128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7" name="TextBox 14">
            <a:extLst>
              <a:ext uri="{FF2B5EF4-FFF2-40B4-BE49-F238E27FC236}">
                <a16:creationId xmlns:a16="http://schemas.microsoft.com/office/drawing/2014/main" id="{DE03696D-36C4-4A60-8C05-A2CC743797E5}"/>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Sussex</a:t>
            </a:r>
          </a:p>
          <a:p>
            <a:r>
              <a:rPr lang="en-US" dirty="0">
                <a:latin typeface="Franklin Gothic Medium Cond" panose="020B0606030402020204" pitchFamily="34" charset="0"/>
              </a:rPr>
              <a:t>County</a:t>
            </a:r>
          </a:p>
        </p:txBody>
      </p:sp>
      <p:pic>
        <p:nvPicPr>
          <p:cNvPr id="8" name="Picture 2" descr="Map of New Jersey highlighting Sussex County">
            <a:extLst>
              <a:ext uri="{FF2B5EF4-FFF2-40B4-BE49-F238E27FC236}">
                <a16:creationId xmlns:a16="http://schemas.microsoft.com/office/drawing/2014/main" id="{CD6573D9-85A5-44D6-B82E-A87ADB1C2963}"/>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04353" y="23213"/>
            <a:ext cx="501256" cy="9493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9365796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7" name="Rectangle 6">
            <a:extLst>
              <a:ext uri="{FF2B5EF4-FFF2-40B4-BE49-F238E27FC236}">
                <a16:creationId xmlns:a16="http://schemas.microsoft.com/office/drawing/2014/main" id="{907F832F-DBC0-4F1C-9100-237B0BE509F8}"/>
              </a:ext>
            </a:extLst>
          </p:cNvPr>
          <p:cNvSpPr/>
          <p:nvPr userDrawn="1"/>
        </p:nvSpPr>
        <p:spPr>
          <a:xfrm>
            <a:off x="8001000" y="640080"/>
            <a:ext cx="3886200" cy="5577840"/>
          </a:xfrm>
          <a:prstGeom prst="rect">
            <a:avLst/>
          </a:prstGeom>
        </p:spPr>
        <p:txBody>
          <a:bodyPr wrap="square">
            <a:noAutofit/>
          </a:bodyPr>
          <a:lstStyle/>
          <a:p>
            <a:endParaRPr lang="en-US" sz="14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BAB4CE7F-09EF-441C-952D-B65CB5883507}"/>
              </a:ext>
            </a:extLst>
          </p:cNvPr>
          <p:cNvSpPr txBox="1"/>
          <p:nvPr userDrawn="1"/>
        </p:nvSpPr>
        <p:spPr>
          <a:xfrm>
            <a:off x="152400" y="2590800"/>
            <a:ext cx="2819400" cy="1077218"/>
          </a:xfrm>
          <a:prstGeom prst="rect">
            <a:avLst/>
          </a:prstGeom>
          <a:noFill/>
        </p:spPr>
        <p:txBody>
          <a:bodyPr wrap="square" rtlCol="0">
            <a:spAutoFit/>
          </a:bodyPr>
          <a:lstStyle/>
          <a:p>
            <a:pPr algn="ctr"/>
            <a:r>
              <a:rPr lang="en-US" sz="4000" dirty="0">
                <a:solidFill>
                  <a:schemeClr val="bg1"/>
                </a:solidFill>
                <a:latin typeface="Franklin Gothic Demi" panose="020B0703020102020204" pitchFamily="34" charset="0"/>
              </a:rPr>
              <a:t>Resources</a:t>
            </a:r>
          </a:p>
          <a:p>
            <a:pPr algn="ctr"/>
            <a:endParaRPr lang="en-US" sz="2400" dirty="0">
              <a:solidFill>
                <a:schemeClr val="bg1"/>
              </a:solidFill>
              <a:latin typeface="Franklin Gothic Demi" panose="020B0703020102020204" pitchFamily="34" charset="0"/>
            </a:endParaRPr>
          </a:p>
        </p:txBody>
      </p:sp>
      <p:sp>
        <p:nvSpPr>
          <p:cNvPr id="11" name="TextBox 14">
            <a:extLst>
              <a:ext uri="{FF2B5EF4-FFF2-40B4-BE49-F238E27FC236}">
                <a16:creationId xmlns:a16="http://schemas.microsoft.com/office/drawing/2014/main" id="{C9E8E682-FFB6-48AC-B3EE-A9707E134C71}"/>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Sussex</a:t>
            </a:r>
          </a:p>
          <a:p>
            <a:r>
              <a:rPr lang="en-US" dirty="0">
                <a:latin typeface="Franklin Gothic Medium Cond" panose="020B0606030402020204" pitchFamily="34" charset="0"/>
              </a:rPr>
              <a:t>County</a:t>
            </a:r>
          </a:p>
        </p:txBody>
      </p:sp>
      <p:pic>
        <p:nvPicPr>
          <p:cNvPr id="12" name="Picture 2" descr="Map of New Jersey highlighting Sussex County">
            <a:extLst>
              <a:ext uri="{FF2B5EF4-FFF2-40B4-BE49-F238E27FC236}">
                <a16:creationId xmlns:a16="http://schemas.microsoft.com/office/drawing/2014/main" id="{BD05E291-AF1E-43FB-BC1A-E216CD640A77}"/>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04353" y="23213"/>
            <a:ext cx="501256" cy="9493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2820371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66F5C736-7B9D-4255-9FEB-812A5C0ED28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 name="Picture 4">
            <a:extLst>
              <a:ext uri="{FF2B5EF4-FFF2-40B4-BE49-F238E27FC236}">
                <a16:creationId xmlns:a16="http://schemas.microsoft.com/office/drawing/2014/main" id="{E4ED2AF9-EB43-481C-A4B7-8CF909541BD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1000" y="762000"/>
            <a:ext cx="4724400" cy="1853345"/>
          </a:xfrm>
          <a:prstGeom prst="roundRect">
            <a:avLst>
              <a:gd name="adj" fmla="val 4167"/>
            </a:avLst>
          </a:prstGeom>
          <a:solidFill>
            <a:srgbClr val="FFFFFF"/>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8A96A795-3F03-460A-B082-A81FDABD525D}"/>
              </a:ext>
            </a:extLst>
          </p:cNvPr>
          <p:cNvSpPr txBox="1"/>
          <p:nvPr userDrawn="1"/>
        </p:nvSpPr>
        <p:spPr>
          <a:xfrm>
            <a:off x="2023356" y="1334729"/>
            <a:ext cx="2903598" cy="707886"/>
          </a:xfrm>
          <a:prstGeom prst="rect">
            <a:avLst/>
          </a:prstGeom>
          <a:noFill/>
        </p:spPr>
        <p:txBody>
          <a:bodyPr wrap="square" rtlCol="0">
            <a:spAutoFit/>
          </a:bodyPr>
          <a:lstStyle/>
          <a:p>
            <a:r>
              <a:rPr lang="en-US" sz="4000" b="1" dirty="0">
                <a:latin typeface="Franklin Gothic Medium Cond" panose="020B0606030402020204" pitchFamily="34" charset="0"/>
              </a:rPr>
              <a:t>Demographics</a:t>
            </a:r>
          </a:p>
        </p:txBody>
      </p:sp>
      <p:pic>
        <p:nvPicPr>
          <p:cNvPr id="8" name="Picture 2" descr="Map of New Jersey highlighting Sussex County">
            <a:extLst>
              <a:ext uri="{FF2B5EF4-FFF2-40B4-BE49-F238E27FC236}">
                <a16:creationId xmlns:a16="http://schemas.microsoft.com/office/drawing/2014/main" id="{682D28F7-3665-4EAA-9983-2A154F398016}"/>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60653" y="852465"/>
            <a:ext cx="883050" cy="16724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7924465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pic>
        <p:nvPicPr>
          <p:cNvPr id="6" name="Picture 5">
            <a:extLst>
              <a:ext uri="{FF2B5EF4-FFF2-40B4-BE49-F238E27FC236}">
                <a16:creationId xmlns:a16="http://schemas.microsoft.com/office/drawing/2014/main" id="{096FD732-0D57-4579-8587-1B79102606D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010400" y="4267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7" name="TextBox 6">
            <a:extLst>
              <a:ext uri="{FF2B5EF4-FFF2-40B4-BE49-F238E27FC236}">
                <a16:creationId xmlns:a16="http://schemas.microsoft.com/office/drawing/2014/main" id="{23C5A339-472B-49F0-8F52-53CE7CD69210}"/>
              </a:ext>
            </a:extLst>
          </p:cNvPr>
          <p:cNvSpPr txBox="1"/>
          <p:nvPr userDrawn="1"/>
        </p:nvSpPr>
        <p:spPr>
          <a:xfrm>
            <a:off x="8686800" y="4741430"/>
            <a:ext cx="2903598" cy="830997"/>
          </a:xfrm>
          <a:prstGeom prst="rect">
            <a:avLst/>
          </a:prstGeom>
          <a:noFill/>
        </p:spPr>
        <p:txBody>
          <a:bodyPr wrap="square" rtlCol="0">
            <a:spAutoFit/>
          </a:bodyPr>
          <a:lstStyle/>
          <a:p>
            <a:r>
              <a:rPr lang="en-US" sz="4800" b="1" dirty="0">
                <a:latin typeface="Franklin Gothic Medium Cond" panose="020B0606030402020204" pitchFamily="34" charset="0"/>
              </a:rPr>
              <a:t>Economics</a:t>
            </a:r>
          </a:p>
        </p:txBody>
      </p:sp>
      <p:pic>
        <p:nvPicPr>
          <p:cNvPr id="10" name="Picture 2" descr="Map of New Jersey highlighting Sussex County">
            <a:extLst>
              <a:ext uri="{FF2B5EF4-FFF2-40B4-BE49-F238E27FC236}">
                <a16:creationId xmlns:a16="http://schemas.microsoft.com/office/drawing/2014/main" id="{1DE46212-35E8-47A2-9E68-586B441261D4}"/>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407075" y="4320721"/>
            <a:ext cx="883050" cy="16724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513184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grpSp>
        <p:nvGrpSpPr>
          <p:cNvPr id="5" name="Group 4">
            <a:extLst>
              <a:ext uri="{FF2B5EF4-FFF2-40B4-BE49-F238E27FC236}">
                <a16:creationId xmlns:a16="http://schemas.microsoft.com/office/drawing/2014/main" id="{1BCAB8D9-F799-4AEF-B933-AE1AD8F92648}"/>
              </a:ext>
            </a:extLst>
          </p:cNvPr>
          <p:cNvGrpSpPr/>
          <p:nvPr userDrawn="1"/>
        </p:nvGrpSpPr>
        <p:grpSpPr>
          <a:xfrm>
            <a:off x="609600" y="304800"/>
            <a:ext cx="4731099" cy="1853345"/>
            <a:chOff x="493293" y="804872"/>
            <a:chExt cx="4731099" cy="1853345"/>
          </a:xfrm>
        </p:grpSpPr>
        <p:pic>
          <p:nvPicPr>
            <p:cNvPr id="6" name="Picture 5">
              <a:extLst>
                <a:ext uri="{FF2B5EF4-FFF2-40B4-BE49-F238E27FC236}">
                  <a16:creationId xmlns:a16="http://schemas.microsoft.com/office/drawing/2014/main" id="{FBD6BB86-332A-4B62-8B32-15D760BE5F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293" y="804872"/>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730F6C09-9FE9-4F9C-975D-75B41ED275CB}"/>
                </a:ext>
              </a:extLst>
            </p:cNvPr>
            <p:cNvSpPr txBox="1"/>
            <p:nvPr/>
          </p:nvSpPr>
          <p:spPr>
            <a:xfrm>
              <a:off x="2176392" y="881833"/>
              <a:ext cx="3048000" cy="769441"/>
            </a:xfrm>
            <a:prstGeom prst="rect">
              <a:avLst/>
            </a:prstGeom>
            <a:noFill/>
          </p:spPr>
          <p:txBody>
            <a:bodyPr wrap="square" rtlCol="0">
              <a:spAutoFit/>
            </a:bodyPr>
            <a:lstStyle/>
            <a:p>
              <a:r>
                <a:rPr lang="en-US" sz="4400" b="1" dirty="0">
                  <a:latin typeface="Franklin Gothic Medium Cond" panose="020B0606030402020204" pitchFamily="34" charset="0"/>
                </a:rPr>
                <a:t>Cost of Living</a:t>
              </a:r>
            </a:p>
          </p:txBody>
        </p:sp>
      </p:grpSp>
      <p:pic>
        <p:nvPicPr>
          <p:cNvPr id="8" name="Picture 2" descr="Map of New Jersey highlighting Sussex County">
            <a:extLst>
              <a:ext uri="{FF2B5EF4-FFF2-40B4-BE49-F238E27FC236}">
                <a16:creationId xmlns:a16="http://schemas.microsoft.com/office/drawing/2014/main" id="{6DB4AF7C-7339-47EA-9208-6118A4D29ABE}"/>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009625" y="395265"/>
            <a:ext cx="883050" cy="16724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323899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grpSp>
        <p:nvGrpSpPr>
          <p:cNvPr id="5" name="Group 4">
            <a:extLst>
              <a:ext uri="{FF2B5EF4-FFF2-40B4-BE49-F238E27FC236}">
                <a16:creationId xmlns:a16="http://schemas.microsoft.com/office/drawing/2014/main" id="{1BCAB8D9-F799-4AEF-B933-AE1AD8F92648}"/>
              </a:ext>
            </a:extLst>
          </p:cNvPr>
          <p:cNvGrpSpPr/>
          <p:nvPr userDrawn="1"/>
        </p:nvGrpSpPr>
        <p:grpSpPr>
          <a:xfrm>
            <a:off x="609600" y="304800"/>
            <a:ext cx="4731099" cy="1853345"/>
            <a:chOff x="493293" y="804872"/>
            <a:chExt cx="4731099" cy="1853345"/>
          </a:xfrm>
        </p:grpSpPr>
        <p:pic>
          <p:nvPicPr>
            <p:cNvPr id="6" name="Picture 5">
              <a:extLst>
                <a:ext uri="{FF2B5EF4-FFF2-40B4-BE49-F238E27FC236}">
                  <a16:creationId xmlns:a16="http://schemas.microsoft.com/office/drawing/2014/main" id="{FBD6BB86-332A-4B62-8B32-15D760BE5F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293" y="804872"/>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730F6C09-9FE9-4F9C-975D-75B41ED275CB}"/>
                </a:ext>
              </a:extLst>
            </p:cNvPr>
            <p:cNvSpPr txBox="1"/>
            <p:nvPr/>
          </p:nvSpPr>
          <p:spPr>
            <a:xfrm>
              <a:off x="2176392" y="881833"/>
              <a:ext cx="3048000" cy="769441"/>
            </a:xfrm>
            <a:prstGeom prst="rect">
              <a:avLst/>
            </a:prstGeom>
            <a:noFill/>
          </p:spPr>
          <p:txBody>
            <a:bodyPr wrap="square" rtlCol="0">
              <a:spAutoFit/>
            </a:bodyPr>
            <a:lstStyle/>
            <a:p>
              <a:r>
                <a:rPr lang="en-US" sz="4400" b="1" dirty="0">
                  <a:latin typeface="Franklin Gothic Medium Cond" panose="020B0606030402020204" pitchFamily="34" charset="0"/>
                </a:rPr>
                <a:t>Income</a:t>
              </a:r>
            </a:p>
          </p:txBody>
        </p:sp>
      </p:grpSp>
      <p:pic>
        <p:nvPicPr>
          <p:cNvPr id="8" name="Picture 2" descr="Map of New Jersey highlighting Sussex County">
            <a:extLst>
              <a:ext uri="{FF2B5EF4-FFF2-40B4-BE49-F238E27FC236}">
                <a16:creationId xmlns:a16="http://schemas.microsoft.com/office/drawing/2014/main" id="{80435214-C940-42E7-A6A2-B5998F286533}"/>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009625" y="381761"/>
            <a:ext cx="883050" cy="16724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237600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10A454A9-238E-4A74-AD74-765825DCFBF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 name="Picture 4">
            <a:extLst>
              <a:ext uri="{FF2B5EF4-FFF2-40B4-BE49-F238E27FC236}">
                <a16:creationId xmlns:a16="http://schemas.microsoft.com/office/drawing/2014/main" id="{96A4FB32-C435-4263-9524-1BB0A1C84F0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733800" y="2502327"/>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13">
            <a:extLst>
              <a:ext uri="{FF2B5EF4-FFF2-40B4-BE49-F238E27FC236}">
                <a16:creationId xmlns:a16="http://schemas.microsoft.com/office/drawing/2014/main" id="{3AF40970-FD84-481C-B0CF-4079892F9B0E}"/>
              </a:ext>
            </a:extLst>
          </p:cNvPr>
          <p:cNvSpPr txBox="1"/>
          <p:nvPr userDrawn="1"/>
        </p:nvSpPr>
        <p:spPr>
          <a:xfrm>
            <a:off x="5392560" y="2828834"/>
            <a:ext cx="2996282" cy="110799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6600" b="1" dirty="0">
                <a:latin typeface="Franklin Gothic Medium Cond" panose="020B0606030402020204" pitchFamily="34" charset="0"/>
              </a:rPr>
              <a:t>Housing</a:t>
            </a:r>
          </a:p>
        </p:txBody>
      </p:sp>
      <p:sp>
        <p:nvSpPr>
          <p:cNvPr id="7" name="TextBox 6">
            <a:extLst>
              <a:ext uri="{FF2B5EF4-FFF2-40B4-BE49-F238E27FC236}">
                <a16:creationId xmlns:a16="http://schemas.microsoft.com/office/drawing/2014/main" id="{00A02C48-69DB-42D2-83C3-681895ACF4BC}"/>
              </a:ext>
            </a:extLst>
          </p:cNvPr>
          <p:cNvSpPr txBox="1"/>
          <p:nvPr userDrawn="1"/>
        </p:nvSpPr>
        <p:spPr>
          <a:xfrm>
            <a:off x="5236780" y="3870435"/>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9" name="Picture 2" descr="Map of New Jersey highlighting Sussex County">
            <a:extLst>
              <a:ext uri="{FF2B5EF4-FFF2-40B4-BE49-F238E27FC236}">
                <a16:creationId xmlns:a16="http://schemas.microsoft.com/office/drawing/2014/main" id="{5D1EC61A-4E67-48E4-95ED-C978909E5190}"/>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4121655" y="2592792"/>
            <a:ext cx="883050" cy="16724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4901003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8AF24986-9BC6-4E38-90AB-8C3EE257C39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AC3DE73D-58F9-4298-90C0-3FE3763E4E1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33400" y="3810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3EB612EC-87F9-4494-B2CC-1CB03AAF0513}"/>
              </a:ext>
            </a:extLst>
          </p:cNvPr>
          <p:cNvSpPr txBox="1"/>
          <p:nvPr userDrawn="1"/>
        </p:nvSpPr>
        <p:spPr>
          <a:xfrm>
            <a:off x="2249099" y="754603"/>
            <a:ext cx="3008701" cy="1046440"/>
          </a:xfrm>
          <a:prstGeom prst="rect">
            <a:avLst/>
          </a:prstGeom>
          <a:noFill/>
        </p:spPr>
        <p:txBody>
          <a:bodyPr wrap="square" rtlCol="0" anchor="t">
            <a:spAutoFit/>
          </a:bodyPr>
          <a:lstStyle/>
          <a:p>
            <a:r>
              <a:rPr lang="en-US" sz="4800" b="1" dirty="0">
                <a:latin typeface="Franklin Gothic Medium Cond"/>
              </a:rPr>
              <a:t>Food</a:t>
            </a:r>
          </a:p>
          <a:p>
            <a:r>
              <a:rPr lang="en-US" sz="1400" dirty="0">
                <a:solidFill>
                  <a:srgbClr val="FF0000"/>
                </a:solidFill>
                <a:latin typeface="Franklin Gothic Medium Cond"/>
              </a:rPr>
              <a:t>(HSAC Basic Needs Assessment Category)</a:t>
            </a:r>
            <a:endParaRPr lang="en-US" sz="1400" dirty="0">
              <a:solidFill>
                <a:srgbClr val="FF0000"/>
              </a:solidFill>
              <a:latin typeface="Franklin Gothic Medium Cond" panose="020B0606030402020204" pitchFamily="34" charset="0"/>
            </a:endParaRPr>
          </a:p>
        </p:txBody>
      </p:sp>
      <p:pic>
        <p:nvPicPr>
          <p:cNvPr id="7" name="Picture 2" descr="Map of New Jersey highlighting Sussex County">
            <a:extLst>
              <a:ext uri="{FF2B5EF4-FFF2-40B4-BE49-F238E27FC236}">
                <a16:creationId xmlns:a16="http://schemas.microsoft.com/office/drawing/2014/main" id="{E9A2106B-0F1C-4D46-A5E0-02EB3B86ADC1}"/>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949725" y="471465"/>
            <a:ext cx="883050" cy="16724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642529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FDE8CFA5-1329-4A70-922B-8B5AA23F3DC4}"/>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5" name="Picture 4">
            <a:extLst>
              <a:ext uri="{FF2B5EF4-FFF2-40B4-BE49-F238E27FC236}">
                <a16:creationId xmlns:a16="http://schemas.microsoft.com/office/drawing/2014/main" id="{ECD37CF9-DF32-43F7-B089-BBDF818E353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33400" y="3810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5F5507AC-8EEE-480D-85C0-25B7840C5929}"/>
              </a:ext>
            </a:extLst>
          </p:cNvPr>
          <p:cNvSpPr txBox="1"/>
          <p:nvPr userDrawn="1"/>
        </p:nvSpPr>
        <p:spPr>
          <a:xfrm>
            <a:off x="2247535" y="385271"/>
            <a:ext cx="3008701" cy="1785104"/>
          </a:xfrm>
          <a:prstGeom prst="rect">
            <a:avLst/>
          </a:prstGeom>
          <a:noFill/>
        </p:spPr>
        <p:txBody>
          <a:bodyPr wrap="square" rtlCol="0" anchor="t">
            <a:spAutoFit/>
          </a:bodyPr>
          <a:lstStyle/>
          <a:p>
            <a:r>
              <a:rPr lang="en-US" sz="4800" b="1" dirty="0">
                <a:latin typeface="Franklin Gothic Medium Cond"/>
              </a:rPr>
              <a:t>Food &amp; Nutrition</a:t>
            </a:r>
          </a:p>
          <a:p>
            <a:r>
              <a:rPr lang="en-US" sz="1400" dirty="0">
                <a:solidFill>
                  <a:srgbClr val="FF0000"/>
                </a:solidFill>
                <a:latin typeface="Franklin Gothic Medium Cond"/>
              </a:rPr>
              <a:t>(HSAC Basic Needs Assessment Category)</a:t>
            </a:r>
            <a:endParaRPr lang="en-US" sz="1400" dirty="0">
              <a:solidFill>
                <a:srgbClr val="FF0000"/>
              </a:solidFill>
              <a:latin typeface="Franklin Gothic Medium Cond" panose="020B0606030402020204" pitchFamily="34" charset="0"/>
            </a:endParaRPr>
          </a:p>
        </p:txBody>
      </p:sp>
      <p:pic>
        <p:nvPicPr>
          <p:cNvPr id="7" name="Picture 6">
            <a:extLst>
              <a:ext uri="{FF2B5EF4-FFF2-40B4-BE49-F238E27FC236}">
                <a16:creationId xmlns:a16="http://schemas.microsoft.com/office/drawing/2014/main" id="{384513AF-2ABE-4805-ACFF-C954C4814CCD}"/>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76200" y="-332002"/>
            <a:ext cx="12798552" cy="7200986"/>
          </a:xfrm>
          <a:prstGeom prst="rect">
            <a:avLst/>
          </a:prstGeom>
        </p:spPr>
      </p:pic>
      <p:pic>
        <p:nvPicPr>
          <p:cNvPr id="8" name="Picture 7">
            <a:extLst>
              <a:ext uri="{FF2B5EF4-FFF2-40B4-BE49-F238E27FC236}">
                <a16:creationId xmlns:a16="http://schemas.microsoft.com/office/drawing/2014/main" id="{40652BAF-2E41-4812-B92E-B54068E1EFE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52400" y="304800"/>
            <a:ext cx="3311585"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13">
            <a:extLst>
              <a:ext uri="{FF2B5EF4-FFF2-40B4-BE49-F238E27FC236}">
                <a16:creationId xmlns:a16="http://schemas.microsoft.com/office/drawing/2014/main" id="{130CFAD8-F011-46FF-AA7A-63169EF11632}"/>
              </a:ext>
            </a:extLst>
          </p:cNvPr>
          <p:cNvSpPr txBox="1"/>
          <p:nvPr userDrawn="1"/>
        </p:nvSpPr>
        <p:spPr>
          <a:xfrm>
            <a:off x="1717747" y="304800"/>
            <a:ext cx="1746238" cy="175432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5400" b="1" dirty="0">
                <a:latin typeface="Franklin Gothic Medium Cond" panose="020B0606030402020204" pitchFamily="34" charset="0"/>
              </a:rPr>
              <a:t>Child </a:t>
            </a:r>
          </a:p>
          <a:p>
            <a:r>
              <a:rPr lang="en-US" sz="5400" b="1" dirty="0">
                <a:latin typeface="Franklin Gothic Medium Cond" panose="020B0606030402020204" pitchFamily="34" charset="0"/>
              </a:rPr>
              <a:t>Care</a:t>
            </a:r>
          </a:p>
        </p:txBody>
      </p:sp>
      <p:sp>
        <p:nvSpPr>
          <p:cNvPr id="10" name="TextBox 9">
            <a:extLst>
              <a:ext uri="{FF2B5EF4-FFF2-40B4-BE49-F238E27FC236}">
                <a16:creationId xmlns:a16="http://schemas.microsoft.com/office/drawing/2014/main" id="{682848E8-DE33-4BC8-8CAB-C99ACB9A4FA3}"/>
              </a:ext>
            </a:extLst>
          </p:cNvPr>
          <p:cNvSpPr txBox="1"/>
          <p:nvPr userDrawn="1"/>
        </p:nvSpPr>
        <p:spPr>
          <a:xfrm>
            <a:off x="310056" y="1820918"/>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12" name="Picture 2" descr="Map of New Jersey highlighting Sussex County">
            <a:extLst>
              <a:ext uri="{FF2B5EF4-FFF2-40B4-BE49-F238E27FC236}">
                <a16:creationId xmlns:a16="http://schemas.microsoft.com/office/drawing/2014/main" id="{B7CF78EE-F49A-4D8D-ADB9-CAD3FAF46715}"/>
              </a:ext>
            </a:extLst>
          </p:cNvPr>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551232" y="394168"/>
            <a:ext cx="797733" cy="15108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62724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FC3502E-998F-4187-BA0A-B415E6C52E45}"/>
              </a:ext>
            </a:extLst>
          </p:cNvPr>
          <p:cNvSpPr txBox="1"/>
          <p:nvPr userDrawn="1"/>
        </p:nvSpPr>
        <p:spPr>
          <a:xfrm>
            <a:off x="-203200" y="2859613"/>
            <a:ext cx="34544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Heading</a:t>
            </a:r>
          </a:p>
          <a:p>
            <a:pPr algn="ctr"/>
            <a:r>
              <a:rPr lang="en-US" sz="2400" b="1" dirty="0">
                <a:solidFill>
                  <a:schemeClr val="bg1"/>
                </a:solidFill>
                <a:latin typeface="Franklin Gothic Demi" panose="020B0703020102020204" pitchFamily="34" charset="0"/>
              </a:rPr>
              <a:t>Subheading</a:t>
            </a:r>
          </a:p>
        </p:txBody>
      </p:sp>
      <p:pic>
        <p:nvPicPr>
          <p:cNvPr id="3" name="Picture 2">
            <a:extLst>
              <a:ext uri="{FF2B5EF4-FFF2-40B4-BE49-F238E27FC236}">
                <a16:creationId xmlns:a16="http://schemas.microsoft.com/office/drawing/2014/main" id="{C8F83119-C4AE-406F-A81B-20842B60602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0"/>
            <a:ext cx="12191999" cy="6945384"/>
          </a:xfrm>
          <a:prstGeom prst="rect">
            <a:avLst/>
          </a:prstGeom>
        </p:spPr>
      </p:pic>
      <p:pic>
        <p:nvPicPr>
          <p:cNvPr id="4" name="Picture 3">
            <a:extLst>
              <a:ext uri="{FF2B5EF4-FFF2-40B4-BE49-F238E27FC236}">
                <a16:creationId xmlns:a16="http://schemas.microsoft.com/office/drawing/2014/main" id="{3DD60113-1A86-464F-8B99-C71DFBFE46E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162800" y="47244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5" name="TextBox 4">
            <a:extLst>
              <a:ext uri="{FF2B5EF4-FFF2-40B4-BE49-F238E27FC236}">
                <a16:creationId xmlns:a16="http://schemas.microsoft.com/office/drawing/2014/main" id="{7796DCFA-88F5-4A5A-ABA3-09DF3983EF14}"/>
              </a:ext>
            </a:extLst>
          </p:cNvPr>
          <p:cNvSpPr txBox="1"/>
          <p:nvPr userDrawn="1"/>
        </p:nvSpPr>
        <p:spPr>
          <a:xfrm>
            <a:off x="8914244" y="5050907"/>
            <a:ext cx="2903598" cy="1200329"/>
          </a:xfrm>
          <a:prstGeom prst="rect">
            <a:avLst/>
          </a:prstGeom>
          <a:noFill/>
        </p:spPr>
        <p:txBody>
          <a:bodyPr wrap="square" rtlCol="0">
            <a:spAutoFit/>
          </a:bodyPr>
          <a:lstStyle/>
          <a:p>
            <a:r>
              <a:rPr lang="en-US" sz="3600" b="1" dirty="0">
                <a:latin typeface="Franklin Gothic Medium Cond" panose="020B0606030402020204" pitchFamily="34" charset="0"/>
              </a:rPr>
              <a:t>Transportation </a:t>
            </a:r>
          </a:p>
          <a:p>
            <a:r>
              <a:rPr lang="en-US" sz="3600" b="1" dirty="0">
                <a:latin typeface="Franklin Gothic Medium Cond" panose="020B0606030402020204" pitchFamily="34" charset="0"/>
              </a:rPr>
              <a:t>&amp; Commute</a:t>
            </a:r>
          </a:p>
        </p:txBody>
      </p:sp>
      <p:pic>
        <p:nvPicPr>
          <p:cNvPr id="7" name="Picture 2" descr="Map of New Jersey highlighting Sussex County">
            <a:extLst>
              <a:ext uri="{FF2B5EF4-FFF2-40B4-BE49-F238E27FC236}">
                <a16:creationId xmlns:a16="http://schemas.microsoft.com/office/drawing/2014/main" id="{2EC9BE12-6C37-4409-A7EB-6B400E6A3E89}"/>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639656" y="4895655"/>
            <a:ext cx="797733" cy="15108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2821423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FC3502E-998F-4187-BA0A-B415E6C52E45}"/>
              </a:ext>
            </a:extLst>
          </p:cNvPr>
          <p:cNvSpPr txBox="1"/>
          <p:nvPr userDrawn="1"/>
        </p:nvSpPr>
        <p:spPr>
          <a:xfrm>
            <a:off x="-203200" y="2859613"/>
            <a:ext cx="34544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Heading</a:t>
            </a:r>
          </a:p>
          <a:p>
            <a:pPr algn="ctr"/>
            <a:r>
              <a:rPr lang="en-US" sz="2400" b="1" dirty="0">
                <a:solidFill>
                  <a:schemeClr val="bg1"/>
                </a:solidFill>
                <a:latin typeface="Franklin Gothic Demi" panose="020B0703020102020204" pitchFamily="34" charset="0"/>
              </a:rPr>
              <a:t>Subheading</a:t>
            </a:r>
          </a:p>
        </p:txBody>
      </p:sp>
      <p:pic>
        <p:nvPicPr>
          <p:cNvPr id="6" name="Picture 5">
            <a:extLst>
              <a:ext uri="{FF2B5EF4-FFF2-40B4-BE49-F238E27FC236}">
                <a16:creationId xmlns:a16="http://schemas.microsoft.com/office/drawing/2014/main" id="{EF28188C-2AC0-4DD2-8439-26A1A5C480D2}"/>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20855"/>
            <a:ext cx="12188952" cy="6858000"/>
          </a:xfrm>
          <a:prstGeom prst="rect">
            <a:avLst/>
          </a:prstGeom>
        </p:spPr>
      </p:pic>
      <p:pic>
        <p:nvPicPr>
          <p:cNvPr id="7" name="Picture 6">
            <a:extLst>
              <a:ext uri="{FF2B5EF4-FFF2-40B4-BE49-F238E27FC236}">
                <a16:creationId xmlns:a16="http://schemas.microsoft.com/office/drawing/2014/main" id="{3AC79B5C-E6BE-4321-8E82-25DFB6222EC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7200" y="4648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30BAA93D-4E36-4F9D-9052-3C24B4E797BE}"/>
              </a:ext>
            </a:extLst>
          </p:cNvPr>
          <p:cNvSpPr txBox="1"/>
          <p:nvPr userDrawn="1"/>
        </p:nvSpPr>
        <p:spPr>
          <a:xfrm>
            <a:off x="1931469" y="5304566"/>
            <a:ext cx="2903598" cy="584775"/>
          </a:xfrm>
          <a:prstGeom prst="rect">
            <a:avLst/>
          </a:prstGeom>
          <a:noFill/>
        </p:spPr>
        <p:txBody>
          <a:bodyPr wrap="square" rtlCol="0">
            <a:spAutoFit/>
          </a:bodyPr>
          <a:lstStyle/>
          <a:p>
            <a:r>
              <a:rPr lang="en-US" sz="3200" b="1" dirty="0">
                <a:latin typeface="Franklin Gothic Medium Cond" panose="020B0606030402020204" pitchFamily="34" charset="0"/>
              </a:rPr>
              <a:t>Health Care</a:t>
            </a:r>
          </a:p>
        </p:txBody>
      </p:sp>
      <p:sp>
        <p:nvSpPr>
          <p:cNvPr id="10" name="TextBox 9">
            <a:extLst>
              <a:ext uri="{FF2B5EF4-FFF2-40B4-BE49-F238E27FC236}">
                <a16:creationId xmlns:a16="http://schemas.microsoft.com/office/drawing/2014/main" id="{592F63C4-5A79-49EE-B425-FE05CB86452D}"/>
              </a:ext>
            </a:extLst>
          </p:cNvPr>
          <p:cNvSpPr txBox="1"/>
          <p:nvPr userDrawn="1"/>
        </p:nvSpPr>
        <p:spPr>
          <a:xfrm>
            <a:off x="1952297" y="6051332"/>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12" name="Picture 2" descr="Map of New Jersey highlighting Sussex County">
            <a:extLst>
              <a:ext uri="{FF2B5EF4-FFF2-40B4-BE49-F238E27FC236}">
                <a16:creationId xmlns:a16="http://schemas.microsoft.com/office/drawing/2014/main" id="{02259717-3828-4582-AFDE-28E1C3FA446A}"/>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95468" y="4841537"/>
            <a:ext cx="797733" cy="15108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303533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6B9CE06B-96DB-4C82-AF7D-F028557164B1}"/>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20855"/>
            <a:ext cx="12188952" cy="6858000"/>
          </a:xfrm>
          <a:prstGeom prst="rect">
            <a:avLst/>
          </a:prstGeom>
        </p:spPr>
      </p:pic>
      <p:pic>
        <p:nvPicPr>
          <p:cNvPr id="5" name="Picture 4">
            <a:extLst>
              <a:ext uri="{FF2B5EF4-FFF2-40B4-BE49-F238E27FC236}">
                <a16:creationId xmlns:a16="http://schemas.microsoft.com/office/drawing/2014/main" id="{BD99E695-69A1-4899-B9CF-F2917F2FE263}"/>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7200" y="4648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36A8F752-D1B9-4646-9BC8-1D9D2CC429CE}"/>
              </a:ext>
            </a:extLst>
          </p:cNvPr>
          <p:cNvSpPr txBox="1"/>
          <p:nvPr userDrawn="1"/>
        </p:nvSpPr>
        <p:spPr>
          <a:xfrm>
            <a:off x="2208644" y="4974707"/>
            <a:ext cx="2903598" cy="1077218"/>
          </a:xfrm>
          <a:prstGeom prst="rect">
            <a:avLst/>
          </a:prstGeom>
          <a:noFill/>
        </p:spPr>
        <p:txBody>
          <a:bodyPr wrap="square" rtlCol="0">
            <a:spAutoFit/>
          </a:bodyPr>
          <a:lstStyle/>
          <a:p>
            <a:r>
              <a:rPr lang="en-US" sz="3200" b="1" dirty="0">
                <a:latin typeface="Franklin Gothic Medium Cond" panose="020B0606030402020204" pitchFamily="34" charset="0"/>
              </a:rPr>
              <a:t>Health Care and Health Insurance</a:t>
            </a:r>
          </a:p>
        </p:txBody>
      </p:sp>
      <p:sp>
        <p:nvSpPr>
          <p:cNvPr id="7" name="TextBox 6">
            <a:extLst>
              <a:ext uri="{FF2B5EF4-FFF2-40B4-BE49-F238E27FC236}">
                <a16:creationId xmlns:a16="http://schemas.microsoft.com/office/drawing/2014/main" id="{125F8F93-6246-4D08-85F1-558A5C9B01BE}"/>
              </a:ext>
            </a:extLst>
          </p:cNvPr>
          <p:cNvSpPr txBox="1"/>
          <p:nvPr userDrawn="1"/>
        </p:nvSpPr>
        <p:spPr>
          <a:xfrm>
            <a:off x="1952297" y="6051332"/>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8" name="Picture 7">
            <a:extLst>
              <a:ext uri="{FF2B5EF4-FFF2-40B4-BE49-F238E27FC236}">
                <a16:creationId xmlns:a16="http://schemas.microsoft.com/office/drawing/2014/main" id="{3B676B93-DB34-4DBF-BF0A-FA25667E4568}"/>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3048" y="0"/>
            <a:ext cx="12188952" cy="6858000"/>
          </a:xfrm>
          <a:prstGeom prst="rect">
            <a:avLst/>
          </a:prstGeom>
        </p:spPr>
      </p:pic>
      <p:pic>
        <p:nvPicPr>
          <p:cNvPr id="9" name="Picture 8">
            <a:extLst>
              <a:ext uri="{FF2B5EF4-FFF2-40B4-BE49-F238E27FC236}">
                <a16:creationId xmlns:a16="http://schemas.microsoft.com/office/drawing/2014/main" id="{186F6A74-500C-4413-8A03-2867873C233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505200" y="2286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5328B499-FFAB-433A-AF7B-FFBB7F169CC2}"/>
              </a:ext>
            </a:extLst>
          </p:cNvPr>
          <p:cNvSpPr txBox="1"/>
          <p:nvPr userDrawn="1"/>
        </p:nvSpPr>
        <p:spPr>
          <a:xfrm>
            <a:off x="4981489" y="561347"/>
            <a:ext cx="3031673" cy="1077218"/>
          </a:xfrm>
          <a:prstGeom prst="rect">
            <a:avLst/>
          </a:prstGeom>
          <a:noFill/>
        </p:spPr>
        <p:txBody>
          <a:bodyPr wrap="square" rtlCol="0">
            <a:spAutoFit/>
          </a:bodyPr>
          <a:lstStyle/>
          <a:p>
            <a:r>
              <a:rPr lang="en-US" sz="3200" b="1" dirty="0">
                <a:latin typeface="Franklin Gothic Medium Cond" panose="020B0606030402020204" pitchFamily="34" charset="0"/>
              </a:rPr>
              <a:t>Employment and Career Readiness</a:t>
            </a:r>
            <a:r>
              <a:rPr lang="en-US" sz="3200" b="1" baseline="0" dirty="0">
                <a:latin typeface="Franklin Gothic Medium Cond" panose="020B0606030402020204" pitchFamily="34" charset="0"/>
              </a:rPr>
              <a:t> </a:t>
            </a:r>
            <a:endParaRPr lang="en-US" sz="3200" b="1" dirty="0">
              <a:latin typeface="Franklin Gothic Medium Cond" panose="020B0606030402020204" pitchFamily="34" charset="0"/>
            </a:endParaRPr>
          </a:p>
        </p:txBody>
      </p:sp>
      <p:sp>
        <p:nvSpPr>
          <p:cNvPr id="11" name="TextBox 10">
            <a:extLst>
              <a:ext uri="{FF2B5EF4-FFF2-40B4-BE49-F238E27FC236}">
                <a16:creationId xmlns:a16="http://schemas.microsoft.com/office/drawing/2014/main" id="{5625D79D-0AB1-46E9-BD4F-876C0506EAD3}"/>
              </a:ext>
            </a:extLst>
          </p:cNvPr>
          <p:cNvSpPr txBox="1"/>
          <p:nvPr userDrawn="1"/>
        </p:nvSpPr>
        <p:spPr>
          <a:xfrm>
            <a:off x="5013435" y="1715814"/>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13" name="Picture 2" descr="Map of New Jersey highlighting Sussex County">
            <a:extLst>
              <a:ext uri="{FF2B5EF4-FFF2-40B4-BE49-F238E27FC236}">
                <a16:creationId xmlns:a16="http://schemas.microsoft.com/office/drawing/2014/main" id="{57E5BB7F-6ED1-44F7-B9AD-2CD738A32421}"/>
              </a:ext>
            </a:extLst>
          </p:cNvPr>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3860451" y="394168"/>
            <a:ext cx="797733" cy="15108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4902771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5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84C44159-EC09-4A32-B0AC-28D14D96429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7315201"/>
          </a:xfrm>
          <a:prstGeom prst="rect">
            <a:avLst/>
          </a:prstGeom>
        </p:spPr>
      </p:pic>
      <p:pic>
        <p:nvPicPr>
          <p:cNvPr id="5" name="Picture 4">
            <a:extLst>
              <a:ext uri="{FF2B5EF4-FFF2-40B4-BE49-F238E27FC236}">
                <a16:creationId xmlns:a16="http://schemas.microsoft.com/office/drawing/2014/main" id="{DADF4E04-048E-4B46-855B-E2884F0F980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305800" y="228600"/>
            <a:ext cx="343418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571022A-03E4-48E6-9F2F-B0BD643836CC}"/>
              </a:ext>
            </a:extLst>
          </p:cNvPr>
          <p:cNvSpPr txBox="1"/>
          <p:nvPr userDrawn="1"/>
        </p:nvSpPr>
        <p:spPr>
          <a:xfrm>
            <a:off x="9603206" y="280408"/>
            <a:ext cx="2136774" cy="1569660"/>
          </a:xfrm>
          <a:prstGeom prst="rect">
            <a:avLst/>
          </a:prstGeom>
          <a:noFill/>
        </p:spPr>
        <p:txBody>
          <a:bodyPr wrap="square" rtlCol="0">
            <a:spAutoFit/>
          </a:bodyPr>
          <a:lstStyle/>
          <a:p>
            <a:r>
              <a:rPr lang="en-US" sz="3200" b="1" dirty="0">
                <a:latin typeface="Franklin Gothic Medium Cond" panose="020B0606030402020204" pitchFamily="34" charset="0"/>
              </a:rPr>
              <a:t>Community Safety and Environment</a:t>
            </a:r>
          </a:p>
        </p:txBody>
      </p:sp>
      <p:sp>
        <p:nvSpPr>
          <p:cNvPr id="7" name="TextBox 6">
            <a:extLst>
              <a:ext uri="{FF2B5EF4-FFF2-40B4-BE49-F238E27FC236}">
                <a16:creationId xmlns:a16="http://schemas.microsoft.com/office/drawing/2014/main" id="{4F7C3E4C-1198-4AE8-9837-3266C4E53436}"/>
              </a:ext>
            </a:extLst>
          </p:cNvPr>
          <p:cNvSpPr txBox="1"/>
          <p:nvPr userDrawn="1"/>
        </p:nvSpPr>
        <p:spPr>
          <a:xfrm>
            <a:off x="8573814" y="1715814"/>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9" name="Picture 2" descr="Map of New Jersey highlighting Sussex County">
            <a:extLst>
              <a:ext uri="{FF2B5EF4-FFF2-40B4-BE49-F238E27FC236}">
                <a16:creationId xmlns:a16="http://schemas.microsoft.com/office/drawing/2014/main" id="{C91B3637-6568-4E51-A62C-46049E5A6646}"/>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689644" y="285950"/>
            <a:ext cx="797733" cy="15108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6337049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D8CF0246-90D4-4342-9144-BE4E6288FC6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6959EDD6-BF02-43DC-A894-84F362702A9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148145" y="228600"/>
            <a:ext cx="3736352" cy="203727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113118FD-AC70-4ABE-A3E1-A112A206ED47}"/>
              </a:ext>
            </a:extLst>
          </p:cNvPr>
          <p:cNvSpPr txBox="1"/>
          <p:nvPr userDrawn="1"/>
        </p:nvSpPr>
        <p:spPr>
          <a:xfrm>
            <a:off x="9231888" y="647072"/>
            <a:ext cx="2653371" cy="1200329"/>
          </a:xfrm>
          <a:prstGeom prst="rect">
            <a:avLst/>
          </a:prstGeom>
          <a:noFill/>
        </p:spPr>
        <p:txBody>
          <a:bodyPr wrap="square" rtlCol="0">
            <a:spAutoFit/>
          </a:bodyPr>
          <a:lstStyle/>
          <a:p>
            <a:r>
              <a:rPr lang="en-US" sz="3600" b="1" dirty="0">
                <a:latin typeface="Franklin Gothic Medium Cond" panose="020B0606030402020204" pitchFamily="34" charset="0"/>
              </a:rPr>
              <a:t>Gender-Based</a:t>
            </a:r>
            <a:r>
              <a:rPr lang="en-US" sz="3600" b="1" baseline="0" dirty="0">
                <a:latin typeface="Franklin Gothic Medium Cond" panose="020B0606030402020204" pitchFamily="34" charset="0"/>
              </a:rPr>
              <a:t> Supports </a:t>
            </a:r>
            <a:endParaRPr lang="en-US" sz="3600" b="1" dirty="0">
              <a:latin typeface="Franklin Gothic Medium Cond" panose="020B0606030402020204" pitchFamily="34" charset="0"/>
            </a:endParaRPr>
          </a:p>
        </p:txBody>
      </p:sp>
      <p:sp>
        <p:nvSpPr>
          <p:cNvPr id="12" name="TextBox 11">
            <a:extLst>
              <a:ext uri="{FF2B5EF4-FFF2-40B4-BE49-F238E27FC236}">
                <a16:creationId xmlns:a16="http://schemas.microsoft.com/office/drawing/2014/main" id="{5AD76281-14BF-4866-BDC4-094D3BA2B54A}"/>
              </a:ext>
            </a:extLst>
          </p:cNvPr>
          <p:cNvSpPr txBox="1"/>
          <p:nvPr userDrawn="1"/>
        </p:nvSpPr>
        <p:spPr>
          <a:xfrm>
            <a:off x="8304277" y="1977130"/>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11" name="Picture 2" descr="Map of New Jersey highlighting Sussex County">
            <a:extLst>
              <a:ext uri="{FF2B5EF4-FFF2-40B4-BE49-F238E27FC236}">
                <a16:creationId xmlns:a16="http://schemas.microsoft.com/office/drawing/2014/main" id="{FFC709BB-584D-4C2D-B601-9389DFF5C1C1}"/>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382000" y="401434"/>
            <a:ext cx="797733" cy="15108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5320107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B1A49D1B-2D70-4ED6-A5AC-8B084D59494F}"/>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1DD6641F-9D24-4F6B-BFA7-376C67FB66E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32683" y="609600"/>
            <a:ext cx="3952100" cy="2010999"/>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65C16446-6B5C-4C6C-BF91-64E3860A7709}"/>
              </a:ext>
            </a:extLst>
          </p:cNvPr>
          <p:cNvSpPr txBox="1"/>
          <p:nvPr userDrawn="1"/>
        </p:nvSpPr>
        <p:spPr>
          <a:xfrm>
            <a:off x="9851107" y="717042"/>
            <a:ext cx="2100893" cy="1903557"/>
          </a:xfrm>
          <a:prstGeom prst="rect">
            <a:avLst/>
          </a:prstGeom>
          <a:noFill/>
        </p:spPr>
        <p:txBody>
          <a:bodyPr wrap="square" rtlCol="0">
            <a:spAutoFit/>
          </a:bodyPr>
          <a:lstStyle/>
          <a:p>
            <a:r>
              <a:rPr lang="en-US" sz="3600" b="1" dirty="0">
                <a:latin typeface="Franklin Gothic Medium Cond" panose="020B0606030402020204" pitchFamily="34" charset="0"/>
              </a:rPr>
              <a:t>Substance Use Disorder</a:t>
            </a:r>
          </a:p>
        </p:txBody>
      </p:sp>
      <p:sp>
        <p:nvSpPr>
          <p:cNvPr id="11" name="TextBox 10">
            <a:extLst>
              <a:ext uri="{FF2B5EF4-FFF2-40B4-BE49-F238E27FC236}">
                <a16:creationId xmlns:a16="http://schemas.microsoft.com/office/drawing/2014/main" id="{5AD76281-14BF-4866-BDC4-094D3BA2B54A}"/>
              </a:ext>
            </a:extLst>
          </p:cNvPr>
          <p:cNvSpPr txBox="1"/>
          <p:nvPr userDrawn="1"/>
        </p:nvSpPr>
        <p:spPr>
          <a:xfrm>
            <a:off x="8151430" y="2320161"/>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12" name="Picture 2" descr="Map of New Jersey highlighting Sussex County">
            <a:extLst>
              <a:ext uri="{FF2B5EF4-FFF2-40B4-BE49-F238E27FC236}">
                <a16:creationId xmlns:a16="http://schemas.microsoft.com/office/drawing/2014/main" id="{FEF03412-E92B-4B26-8A97-57342CDB42F1}"/>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493029" y="763186"/>
            <a:ext cx="797733" cy="15108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7655288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0_Title Slide">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11/30/2021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
        <p:nvSpPr>
          <p:cNvPr id="9" name="TextBox 8">
            <a:extLst>
              <a:ext uri="{FF2B5EF4-FFF2-40B4-BE49-F238E27FC236}">
                <a16:creationId xmlns:a16="http://schemas.microsoft.com/office/drawing/2014/main" id="{47E8E618-6755-4A41-BF04-C0D9978DC96B}"/>
              </a:ext>
            </a:extLst>
          </p:cNvPr>
          <p:cNvSpPr txBox="1"/>
          <p:nvPr userDrawn="1"/>
        </p:nvSpPr>
        <p:spPr>
          <a:xfrm>
            <a:off x="9852629" y="826863"/>
            <a:ext cx="2031868" cy="1319452"/>
          </a:xfrm>
          <a:prstGeom prst="rect">
            <a:avLst/>
          </a:prstGeom>
          <a:noFill/>
        </p:spPr>
        <p:txBody>
          <a:bodyPr wrap="square" rtlCol="0">
            <a:spAutoFit/>
          </a:bodyPr>
          <a:lstStyle/>
          <a:p>
            <a:r>
              <a:rPr lang="en-US" sz="3600" b="1" dirty="0">
                <a:latin typeface="Franklin Gothic Medium Cond" panose="020B0606030402020204" pitchFamily="34" charset="0"/>
              </a:rPr>
              <a:t>Domestic Violence</a:t>
            </a:r>
          </a:p>
        </p:txBody>
      </p:sp>
      <p:pic>
        <p:nvPicPr>
          <p:cNvPr id="11" name="Picture 10">
            <a:extLst>
              <a:ext uri="{FF2B5EF4-FFF2-40B4-BE49-F238E27FC236}">
                <a16:creationId xmlns:a16="http://schemas.microsoft.com/office/drawing/2014/main" id="{B78BFE6B-63B2-4AE5-97BB-D6E453DDC46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0"/>
            <a:ext cx="12188952" cy="6858000"/>
          </a:xfrm>
          <a:prstGeom prst="rect">
            <a:avLst/>
          </a:prstGeom>
        </p:spPr>
      </p:pic>
      <p:pic>
        <p:nvPicPr>
          <p:cNvPr id="12" name="Picture 11">
            <a:extLst>
              <a:ext uri="{FF2B5EF4-FFF2-40B4-BE49-F238E27FC236}">
                <a16:creationId xmlns:a16="http://schemas.microsoft.com/office/drawing/2014/main" id="{FAC0D846-7503-4817-BFFB-310E33768BB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845973" y="332818"/>
            <a:ext cx="3848275" cy="1997862"/>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3" name="TextBox 12">
            <a:extLst>
              <a:ext uri="{FF2B5EF4-FFF2-40B4-BE49-F238E27FC236}">
                <a16:creationId xmlns:a16="http://schemas.microsoft.com/office/drawing/2014/main" id="{46BF300E-CEFA-4F70-97BD-31D901093FFD}"/>
              </a:ext>
            </a:extLst>
          </p:cNvPr>
          <p:cNvSpPr txBox="1"/>
          <p:nvPr userDrawn="1"/>
        </p:nvSpPr>
        <p:spPr>
          <a:xfrm>
            <a:off x="8847748" y="376100"/>
            <a:ext cx="2843874" cy="1754326"/>
          </a:xfrm>
          <a:prstGeom prst="rect">
            <a:avLst/>
          </a:prstGeom>
          <a:noFill/>
        </p:spPr>
        <p:txBody>
          <a:bodyPr wrap="square" rtlCol="0">
            <a:spAutoFit/>
          </a:bodyPr>
          <a:lstStyle/>
          <a:p>
            <a:r>
              <a:rPr lang="en-US" sz="3600" b="1" dirty="0">
                <a:latin typeface="Franklin Gothic Medium Cond" panose="020B0606030402020204" pitchFamily="34" charset="0"/>
              </a:rPr>
              <a:t>Behavioral/ Mental</a:t>
            </a:r>
            <a:r>
              <a:rPr lang="en-US" sz="3600" b="1" baseline="0" dirty="0">
                <a:latin typeface="Franklin Gothic Medium Cond" panose="020B0606030402020204" pitchFamily="34" charset="0"/>
              </a:rPr>
              <a:t> </a:t>
            </a:r>
            <a:r>
              <a:rPr lang="en-US" sz="3600" b="1" dirty="0">
                <a:latin typeface="Franklin Gothic Medium Cond" panose="020B0606030402020204" pitchFamily="34" charset="0"/>
              </a:rPr>
              <a:t>Health (Adults)</a:t>
            </a:r>
          </a:p>
        </p:txBody>
      </p:sp>
      <p:sp>
        <p:nvSpPr>
          <p:cNvPr id="16" name="TextBox 15">
            <a:extLst>
              <a:ext uri="{FF2B5EF4-FFF2-40B4-BE49-F238E27FC236}">
                <a16:creationId xmlns:a16="http://schemas.microsoft.com/office/drawing/2014/main" id="{5AD76281-14BF-4866-BDC4-094D3BA2B54A}"/>
              </a:ext>
            </a:extLst>
          </p:cNvPr>
          <p:cNvSpPr txBox="1"/>
          <p:nvPr userDrawn="1"/>
        </p:nvSpPr>
        <p:spPr>
          <a:xfrm>
            <a:off x="7998298" y="2013664"/>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14" name="Picture 2" descr="Map of New Jersey highlighting Sussex County">
            <a:extLst>
              <a:ext uri="{FF2B5EF4-FFF2-40B4-BE49-F238E27FC236}">
                <a16:creationId xmlns:a16="http://schemas.microsoft.com/office/drawing/2014/main" id="{DD098C64-4061-4750-AF83-1903DAE3E03C}"/>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051545" y="576333"/>
            <a:ext cx="797733" cy="15108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037728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554739"/>
            <a:ext cx="12344399" cy="7870311"/>
          </a:xfrm>
          <a:prstGeom prst="rect">
            <a:avLst/>
          </a:prstGeom>
        </p:spPr>
      </p:pic>
      <p:pic>
        <p:nvPicPr>
          <p:cNvPr id="5" name="Picture 4">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4461ACA-2A34-40B2-84C9-5CEA4AF9EFC7}"/>
              </a:ext>
            </a:extLst>
          </p:cNvPr>
          <p:cNvSpPr txBox="1"/>
          <p:nvPr userDrawn="1"/>
        </p:nvSpPr>
        <p:spPr>
          <a:xfrm>
            <a:off x="8452050" y="437683"/>
            <a:ext cx="3044972" cy="1384995"/>
          </a:xfrm>
          <a:prstGeom prst="rect">
            <a:avLst/>
          </a:prstGeom>
          <a:noFill/>
        </p:spPr>
        <p:txBody>
          <a:bodyPr wrap="square" rtlCol="0">
            <a:spAutoFit/>
          </a:bodyPr>
          <a:lstStyle/>
          <a:p>
            <a:r>
              <a:rPr lang="en-US" sz="2800" b="1" dirty="0">
                <a:latin typeface="Franklin Gothic Medium Cond" panose="020B0606030402020204" pitchFamily="34" charset="0"/>
              </a:rPr>
              <a:t>I/DD or Behavioral/Mental Health (Children)</a:t>
            </a:r>
          </a:p>
        </p:txBody>
      </p:sp>
      <p:sp>
        <p:nvSpPr>
          <p:cNvPr id="8" name="TextBox 7">
            <a:extLst>
              <a:ext uri="{FF2B5EF4-FFF2-40B4-BE49-F238E27FC236}">
                <a16:creationId xmlns:a16="http://schemas.microsoft.com/office/drawing/2014/main" id="{5AD76281-14BF-4866-BDC4-094D3BA2B54A}"/>
              </a:ext>
            </a:extLst>
          </p:cNvPr>
          <p:cNvSpPr txBox="1"/>
          <p:nvPr userDrawn="1"/>
        </p:nvSpPr>
        <p:spPr>
          <a:xfrm>
            <a:off x="7964058" y="1758444"/>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9" name="Picture 2" descr="Map of New Jersey highlighting Sussex County">
            <a:extLst>
              <a:ext uri="{FF2B5EF4-FFF2-40B4-BE49-F238E27FC236}">
                <a16:creationId xmlns:a16="http://schemas.microsoft.com/office/drawing/2014/main" id="{9728098A-8B1F-4031-B3A8-5E62D1A9897B}"/>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573659" y="374764"/>
            <a:ext cx="797733" cy="15108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8451871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6_Title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5084" y="-1"/>
            <a:ext cx="12277084" cy="8193619"/>
          </a:xfrm>
          <a:prstGeom prst="rect">
            <a:avLst/>
          </a:prstGeom>
        </p:spPr>
      </p:pic>
      <p:pic>
        <p:nvPicPr>
          <p:cNvPr id="5" name="Picture 4">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4461ACA-2A34-40B2-84C9-5CEA4AF9EFC7}"/>
              </a:ext>
            </a:extLst>
          </p:cNvPr>
          <p:cNvSpPr txBox="1"/>
          <p:nvPr userDrawn="1"/>
        </p:nvSpPr>
        <p:spPr>
          <a:xfrm>
            <a:off x="8417624" y="530016"/>
            <a:ext cx="3044972" cy="1200329"/>
          </a:xfrm>
          <a:prstGeom prst="rect">
            <a:avLst/>
          </a:prstGeom>
          <a:noFill/>
        </p:spPr>
        <p:txBody>
          <a:bodyPr wrap="square" rtlCol="0">
            <a:spAutoFit/>
          </a:bodyPr>
          <a:lstStyle/>
          <a:p>
            <a:r>
              <a:rPr lang="en-US" sz="3600" b="1" baseline="0" dirty="0">
                <a:latin typeface="Franklin Gothic Medium Cond" panose="020B0606030402020204" pitchFamily="34" charset="0"/>
              </a:rPr>
              <a:t>Caring for Kin or Foster Children</a:t>
            </a:r>
            <a:endParaRPr lang="en-US" sz="3600" b="1" dirty="0">
              <a:latin typeface="Franklin Gothic Medium Cond" panose="020B0606030402020204" pitchFamily="34" charset="0"/>
            </a:endParaRPr>
          </a:p>
        </p:txBody>
      </p:sp>
      <p:sp>
        <p:nvSpPr>
          <p:cNvPr id="8" name="TextBox 7">
            <a:extLst>
              <a:ext uri="{FF2B5EF4-FFF2-40B4-BE49-F238E27FC236}">
                <a16:creationId xmlns:a16="http://schemas.microsoft.com/office/drawing/2014/main" id="{5AD76281-14BF-4866-BDC4-094D3BA2B54A}"/>
              </a:ext>
            </a:extLst>
          </p:cNvPr>
          <p:cNvSpPr txBox="1"/>
          <p:nvPr userDrawn="1"/>
        </p:nvSpPr>
        <p:spPr>
          <a:xfrm>
            <a:off x="7938658" y="1779854"/>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9" name="Picture 2" descr="Map of New Jersey highlighting Sussex County">
            <a:extLst>
              <a:ext uri="{FF2B5EF4-FFF2-40B4-BE49-F238E27FC236}">
                <a16:creationId xmlns:a16="http://schemas.microsoft.com/office/drawing/2014/main" id="{875AE203-5257-4A5F-85FF-33E23F41E1B8}"/>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571515" y="374764"/>
            <a:ext cx="797733" cy="15108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9940940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Slide_17">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
            <a:ext cx="12232768" cy="8321931"/>
          </a:xfrm>
          <a:prstGeom prst="rect">
            <a:avLst/>
          </a:prstGeom>
        </p:spPr>
      </p:pic>
      <p:pic>
        <p:nvPicPr>
          <p:cNvPr id="6" name="Picture 5">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7" name="TextBox 6">
            <a:extLst>
              <a:ext uri="{FF2B5EF4-FFF2-40B4-BE49-F238E27FC236}">
                <a16:creationId xmlns:a16="http://schemas.microsoft.com/office/drawing/2014/main" id="{94461ACA-2A34-40B2-84C9-5CEA4AF9EFC7}"/>
              </a:ext>
            </a:extLst>
          </p:cNvPr>
          <p:cNvSpPr txBox="1"/>
          <p:nvPr userDrawn="1"/>
        </p:nvSpPr>
        <p:spPr>
          <a:xfrm>
            <a:off x="8894678" y="620680"/>
            <a:ext cx="2458737" cy="830997"/>
          </a:xfrm>
          <a:prstGeom prst="rect">
            <a:avLst/>
          </a:prstGeom>
          <a:noFill/>
        </p:spPr>
        <p:txBody>
          <a:bodyPr wrap="square" rtlCol="0">
            <a:spAutoFit/>
          </a:bodyPr>
          <a:lstStyle/>
          <a:p>
            <a:r>
              <a:rPr lang="en-US" sz="4800" b="1" baseline="0" dirty="0">
                <a:latin typeface="Franklin Gothic Medium Cond" panose="020B0606030402020204" pitchFamily="34" charset="0"/>
              </a:rPr>
              <a:t>Advocacy</a:t>
            </a:r>
            <a:endParaRPr lang="en-US" sz="4800" b="1" dirty="0">
              <a:latin typeface="Franklin Gothic Medium Cond" panose="020B0606030402020204" pitchFamily="34" charset="0"/>
            </a:endParaRPr>
          </a:p>
        </p:txBody>
      </p:sp>
      <p:sp>
        <p:nvSpPr>
          <p:cNvPr id="9" name="TextBox 8">
            <a:extLst>
              <a:ext uri="{FF2B5EF4-FFF2-40B4-BE49-F238E27FC236}">
                <a16:creationId xmlns:a16="http://schemas.microsoft.com/office/drawing/2014/main" id="{5AD76281-14BF-4866-BDC4-094D3BA2B54A}"/>
              </a:ext>
            </a:extLst>
          </p:cNvPr>
          <p:cNvSpPr txBox="1"/>
          <p:nvPr userDrawn="1"/>
        </p:nvSpPr>
        <p:spPr>
          <a:xfrm>
            <a:off x="7675095" y="1762922"/>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10" name="Picture 2" descr="Map of New Jersey highlighting Sussex County">
            <a:extLst>
              <a:ext uri="{FF2B5EF4-FFF2-40B4-BE49-F238E27FC236}">
                <a16:creationId xmlns:a16="http://schemas.microsoft.com/office/drawing/2014/main" id="{B0DBBD8D-9CF6-470A-873E-109984A57A16}"/>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794973" y="280762"/>
            <a:ext cx="797733" cy="15108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644984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7" name="Picture 6">
            <a:extLst>
              <a:ext uri="{FF2B5EF4-FFF2-40B4-BE49-F238E27FC236}">
                <a16:creationId xmlns:a16="http://schemas.microsoft.com/office/drawing/2014/main" id="{2FE670A5-A0F0-4972-A297-0673431946DE}"/>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8" name="Picture 7">
            <a:extLst>
              <a:ext uri="{FF2B5EF4-FFF2-40B4-BE49-F238E27FC236}">
                <a16:creationId xmlns:a16="http://schemas.microsoft.com/office/drawing/2014/main" id="{B4F8797E-0CD6-4CC6-87E5-0AE22FF5D1B2}"/>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1000" y="762000"/>
            <a:ext cx="40386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DC2364A2-C757-48C6-AA67-5B6F7FC57654}"/>
              </a:ext>
            </a:extLst>
          </p:cNvPr>
          <p:cNvSpPr txBox="1"/>
          <p:nvPr userDrawn="1"/>
        </p:nvSpPr>
        <p:spPr>
          <a:xfrm>
            <a:off x="2022469" y="1067316"/>
            <a:ext cx="2320932" cy="1323439"/>
          </a:xfrm>
          <a:prstGeom prst="rect">
            <a:avLst/>
          </a:prstGeom>
          <a:noFill/>
        </p:spPr>
        <p:txBody>
          <a:bodyPr wrap="square" rtlCol="0">
            <a:spAutoFit/>
          </a:bodyPr>
          <a:lstStyle/>
          <a:p>
            <a:r>
              <a:rPr lang="en-US" sz="4000" b="1" dirty="0">
                <a:latin typeface="Franklin Gothic Medium Cond" panose="020B0606030402020204" pitchFamily="34" charset="0"/>
              </a:rPr>
              <a:t>Community Resources</a:t>
            </a:r>
          </a:p>
        </p:txBody>
      </p:sp>
      <p:pic>
        <p:nvPicPr>
          <p:cNvPr id="9" name="Picture 2" descr="Map of New Jersey highlighting Sussex County">
            <a:extLst>
              <a:ext uri="{FF2B5EF4-FFF2-40B4-BE49-F238E27FC236}">
                <a16:creationId xmlns:a16="http://schemas.microsoft.com/office/drawing/2014/main" id="{C6E6AFB4-D429-4A3E-9131-0797FDAB30FC}"/>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02868" y="973619"/>
            <a:ext cx="797733" cy="15108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542054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theme" Target="../theme/theme2.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11/30/2021</a:t>
            </a:fld>
            <a:endParaRPr lang="en-US"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1073152345"/>
      </p:ext>
    </p:extLst>
  </p:cSld>
  <p:clrMap bg1="lt1" tx1="dk1" bg2="lt2" tx2="dk2" accent1="accent1" accent2="accent2" accent3="accent3" accent4="accent4" accent5="accent5" accent6="accent6" hlink="hlink" folHlink="folHlink"/>
  <p:sldLayoutIdLst>
    <p:sldLayoutId id="2147483654" r:id="rId1"/>
    <p:sldLayoutId id="2147483685" r:id="rId2"/>
    <p:sldLayoutId id="2147483686" r:id="rId3"/>
    <p:sldLayoutId id="2147483687" r:id="rId4"/>
    <p:sldLayoutId id="2147483688" r:id="rId5"/>
    <p:sldLayoutId id="2147483689" r:id="rId6"/>
    <p:sldLayoutId id="2147483693" r:id="rId7"/>
    <p:sldLayoutId id="2147483659" r:id="rId8"/>
    <p:sldLayoutId id="2147483658" r:id="rId9"/>
    <p:sldLayoutId id="2147483676" r:id="rId10"/>
    <p:sldLayoutId id="2147483690"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11/30/2021</a:t>
            </a:fld>
            <a:endParaRPr lang="en-US"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292913578"/>
      </p:ext>
    </p:extLst>
  </p:cSld>
  <p:clrMap bg1="lt1" tx1="dk1" bg2="lt2" tx2="dk2" accent1="accent1" accent2="accent2" accent3="accent3" accent4="accent4" accent5="accent5" accent6="accent6" hlink="hlink" folHlink="folHlink"/>
  <p:sldLayoutIdLst>
    <p:sldLayoutId id="2147483653" r:id="rId1"/>
    <p:sldLayoutId id="2147483656" r:id="rId2"/>
    <p:sldLayoutId id="2147483660" r:id="rId3"/>
    <p:sldLayoutId id="2147483678" r:id="rId4"/>
    <p:sldLayoutId id="2147483661" r:id="rId5"/>
    <p:sldLayoutId id="2147483677" r:id="rId6"/>
    <p:sldLayoutId id="2147483663" r:id="rId7"/>
    <p:sldLayoutId id="2147483657" r:id="rId8"/>
    <p:sldLayoutId id="2147483679" r:id="rId9"/>
    <p:sldLayoutId id="2147483664" r:id="rId10"/>
    <p:sldLayoutId id="2147483681" r:id="rId11"/>
    <p:sldLayoutId id="2147483680" r:id="rId12"/>
    <p:sldLayoutId id="2147483665" r:id="rId13"/>
    <p:sldLayoutId id="2147483672" r:id="rId14"/>
    <p:sldLayoutId id="2147483675" r:id="rId15"/>
    <p:sldLayoutId id="2147483691" r:id="rId16"/>
    <p:sldLayoutId id="2147483692" r:id="rId17"/>
    <p:sldLayoutId id="2147483674" r:id="rId18"/>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3.jpeg"/><Relationship Id="rId3" Type="http://schemas.openxmlformats.org/officeDocument/2006/relationships/slideLayout" Target="../slideLayouts/slideLayout18.xml"/><Relationship Id="rId7" Type="http://schemas.openxmlformats.org/officeDocument/2006/relationships/image" Target="../media/image22.jpe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3.png"/><Relationship Id="rId5" Type="http://schemas.openxmlformats.org/officeDocument/2006/relationships/image" Target="../media/image21.jpeg"/><Relationship Id="rId4" Type="http://schemas.openxmlformats.org/officeDocument/2006/relationships/notesSlide" Target="../notesSlides/notesSlide1.xml"/><Relationship Id="rId9" Type="http://schemas.openxmlformats.org/officeDocument/2006/relationships/image" Target="../media/image24.png"/></Relationships>
</file>

<file path=ppt/slides/_rels/slide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8" Type="http://schemas.openxmlformats.org/officeDocument/2006/relationships/notesSlide" Target="../notesSlides/notesSlide4.xml"/><Relationship Id="rId3" Type="http://schemas.openxmlformats.org/officeDocument/2006/relationships/tags" Target="../tags/tag9.xml"/><Relationship Id="rId7" Type="http://schemas.openxmlformats.org/officeDocument/2006/relationships/slideLayout" Target="../slideLayouts/slideLayout8.xml"/><Relationship Id="rId2" Type="http://schemas.openxmlformats.org/officeDocument/2006/relationships/tags" Target="../tags/tag8.xml"/><Relationship Id="rId1" Type="http://schemas.openxmlformats.org/officeDocument/2006/relationships/tags" Target="../tags/tag7.xml"/><Relationship Id="rId6" Type="http://schemas.openxmlformats.org/officeDocument/2006/relationships/tags" Target="../tags/tag12.xml"/><Relationship Id="rId5" Type="http://schemas.openxmlformats.org/officeDocument/2006/relationships/tags" Target="../tags/tag11.xml"/><Relationship Id="rId4" Type="http://schemas.openxmlformats.org/officeDocument/2006/relationships/tags" Target="../tags/tag10.xml"/><Relationship Id="rId9" Type="http://schemas.openxmlformats.org/officeDocument/2006/relationships/chart" Target="../charts/chart1.xml"/></Relationships>
</file>

<file path=ppt/slides/_rels/slide9.xml.rels><?xml version="1.0" encoding="UTF-8" standalone="yes"?>
<Relationships xmlns="http://schemas.openxmlformats.org/package/2006/relationships"><Relationship Id="rId8" Type="http://schemas.openxmlformats.org/officeDocument/2006/relationships/notesSlide" Target="../notesSlides/notesSlide5.xml"/><Relationship Id="rId3" Type="http://schemas.openxmlformats.org/officeDocument/2006/relationships/tags" Target="../tags/tag15.xml"/><Relationship Id="rId7" Type="http://schemas.openxmlformats.org/officeDocument/2006/relationships/slideLayout" Target="../slideLayouts/slideLayout8.xml"/><Relationship Id="rId2" Type="http://schemas.openxmlformats.org/officeDocument/2006/relationships/tags" Target="../tags/tag14.xml"/><Relationship Id="rId1" Type="http://schemas.openxmlformats.org/officeDocument/2006/relationships/tags" Target="../tags/tag13.xml"/><Relationship Id="rId6" Type="http://schemas.openxmlformats.org/officeDocument/2006/relationships/tags" Target="../tags/tag18.xml"/><Relationship Id="rId5" Type="http://schemas.openxmlformats.org/officeDocument/2006/relationships/tags" Target="../tags/tag17.xml"/><Relationship Id="rId4" Type="http://schemas.openxmlformats.org/officeDocument/2006/relationships/tags" Target="../tags/tag16.xml"/><Relationship Id="rId9" Type="http://schemas.openxmlformats.org/officeDocument/2006/relationships/chart" Target="../charts/char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8" Type="http://schemas.openxmlformats.org/officeDocument/2006/relationships/notesSlide" Target="../notesSlides/notesSlide6.xml"/><Relationship Id="rId3" Type="http://schemas.openxmlformats.org/officeDocument/2006/relationships/tags" Target="../tags/tag21.xml"/><Relationship Id="rId7" Type="http://schemas.openxmlformats.org/officeDocument/2006/relationships/slideLayout" Target="../slideLayouts/slideLayout9.xml"/><Relationship Id="rId2" Type="http://schemas.openxmlformats.org/officeDocument/2006/relationships/tags" Target="../tags/tag20.xml"/><Relationship Id="rId1" Type="http://schemas.openxmlformats.org/officeDocument/2006/relationships/tags" Target="../tags/tag19.xml"/><Relationship Id="rId6" Type="http://schemas.openxmlformats.org/officeDocument/2006/relationships/tags" Target="../tags/tag24.xml"/><Relationship Id="rId5" Type="http://schemas.openxmlformats.org/officeDocument/2006/relationships/tags" Target="../tags/tag23.xml"/><Relationship Id="rId4" Type="http://schemas.openxmlformats.org/officeDocument/2006/relationships/tags" Target="../tags/tag22.xml"/><Relationship Id="rId9" Type="http://schemas.openxmlformats.org/officeDocument/2006/relationships/chart" Target="../charts/chart3.xml"/></Relationships>
</file>

<file path=ppt/slides/_rels/slide12.xml.rels><?xml version="1.0" encoding="UTF-8" standalone="yes"?>
<Relationships xmlns="http://schemas.openxmlformats.org/package/2006/relationships"><Relationship Id="rId8" Type="http://schemas.openxmlformats.org/officeDocument/2006/relationships/notesSlide" Target="../notesSlides/notesSlide7.xml"/><Relationship Id="rId3" Type="http://schemas.openxmlformats.org/officeDocument/2006/relationships/tags" Target="../tags/tag27.xml"/><Relationship Id="rId7" Type="http://schemas.openxmlformats.org/officeDocument/2006/relationships/slideLayout" Target="../slideLayouts/slideLayout9.xml"/><Relationship Id="rId2" Type="http://schemas.openxmlformats.org/officeDocument/2006/relationships/tags" Target="../tags/tag26.xml"/><Relationship Id="rId1" Type="http://schemas.openxmlformats.org/officeDocument/2006/relationships/tags" Target="../tags/tag25.xml"/><Relationship Id="rId6" Type="http://schemas.openxmlformats.org/officeDocument/2006/relationships/tags" Target="../tags/tag30.xml"/><Relationship Id="rId5" Type="http://schemas.openxmlformats.org/officeDocument/2006/relationships/tags" Target="../tags/tag29.xml"/><Relationship Id="rId4" Type="http://schemas.openxmlformats.org/officeDocument/2006/relationships/tags" Target="../tags/tag28.xml"/><Relationship Id="rId9" Type="http://schemas.openxmlformats.org/officeDocument/2006/relationships/chart" Target="../charts/chart4.xml"/></Relationships>
</file>

<file path=ppt/slides/_rels/slide13.xml.rels><?xml version="1.0" encoding="UTF-8" standalone="yes"?>
<Relationships xmlns="http://schemas.openxmlformats.org/package/2006/relationships"><Relationship Id="rId8" Type="http://schemas.openxmlformats.org/officeDocument/2006/relationships/tags" Target="../tags/tag38.xml"/><Relationship Id="rId13" Type="http://schemas.openxmlformats.org/officeDocument/2006/relationships/chart" Target="../charts/chart6.xml"/><Relationship Id="rId3" Type="http://schemas.openxmlformats.org/officeDocument/2006/relationships/tags" Target="../tags/tag33.xml"/><Relationship Id="rId7" Type="http://schemas.openxmlformats.org/officeDocument/2006/relationships/tags" Target="../tags/tag37.xml"/><Relationship Id="rId12" Type="http://schemas.openxmlformats.org/officeDocument/2006/relationships/chart" Target="../charts/chart5.xml"/><Relationship Id="rId2" Type="http://schemas.openxmlformats.org/officeDocument/2006/relationships/tags" Target="../tags/tag32.xml"/><Relationship Id="rId1" Type="http://schemas.openxmlformats.org/officeDocument/2006/relationships/tags" Target="../tags/tag31.xml"/><Relationship Id="rId6" Type="http://schemas.openxmlformats.org/officeDocument/2006/relationships/tags" Target="../tags/tag36.xml"/><Relationship Id="rId11" Type="http://schemas.openxmlformats.org/officeDocument/2006/relationships/notesSlide" Target="../notesSlides/notesSlide8.xml"/><Relationship Id="rId5" Type="http://schemas.openxmlformats.org/officeDocument/2006/relationships/tags" Target="../tags/tag35.xml"/><Relationship Id="rId10" Type="http://schemas.openxmlformats.org/officeDocument/2006/relationships/slideLayout" Target="../slideLayouts/slideLayout9.xml"/><Relationship Id="rId4" Type="http://schemas.openxmlformats.org/officeDocument/2006/relationships/tags" Target="../tags/tag34.xml"/><Relationship Id="rId9" Type="http://schemas.openxmlformats.org/officeDocument/2006/relationships/tags" Target="../tags/tag39.xml"/></Relationships>
</file>

<file path=ppt/slides/_rels/slide14.xml.rels><?xml version="1.0" encoding="UTF-8" standalone="yes"?>
<Relationships xmlns="http://schemas.openxmlformats.org/package/2006/relationships"><Relationship Id="rId8" Type="http://schemas.openxmlformats.org/officeDocument/2006/relationships/tags" Target="../tags/tag47.xml"/><Relationship Id="rId13" Type="http://schemas.openxmlformats.org/officeDocument/2006/relationships/chart" Target="../charts/chart8.xml"/><Relationship Id="rId3" Type="http://schemas.openxmlformats.org/officeDocument/2006/relationships/tags" Target="../tags/tag42.xml"/><Relationship Id="rId7" Type="http://schemas.openxmlformats.org/officeDocument/2006/relationships/tags" Target="../tags/tag46.xml"/><Relationship Id="rId12" Type="http://schemas.openxmlformats.org/officeDocument/2006/relationships/chart" Target="../charts/chart7.xml"/><Relationship Id="rId2" Type="http://schemas.openxmlformats.org/officeDocument/2006/relationships/tags" Target="../tags/tag41.xml"/><Relationship Id="rId1" Type="http://schemas.openxmlformats.org/officeDocument/2006/relationships/tags" Target="../tags/tag40.xml"/><Relationship Id="rId6" Type="http://schemas.openxmlformats.org/officeDocument/2006/relationships/tags" Target="../tags/tag45.xml"/><Relationship Id="rId11" Type="http://schemas.openxmlformats.org/officeDocument/2006/relationships/notesSlide" Target="../notesSlides/notesSlide9.xml"/><Relationship Id="rId5" Type="http://schemas.openxmlformats.org/officeDocument/2006/relationships/tags" Target="../tags/tag44.xml"/><Relationship Id="rId10" Type="http://schemas.openxmlformats.org/officeDocument/2006/relationships/slideLayout" Target="../slideLayouts/slideLayout9.xml"/><Relationship Id="rId4" Type="http://schemas.openxmlformats.org/officeDocument/2006/relationships/tags" Target="../tags/tag43.xml"/><Relationship Id="rId9" Type="http://schemas.openxmlformats.org/officeDocument/2006/relationships/tags" Target="../tags/tag48.xml"/></Relationships>
</file>

<file path=ppt/slides/_rels/slide15.xml.rels><?xml version="1.0" encoding="UTF-8" standalone="yes"?>
<Relationships xmlns="http://schemas.openxmlformats.org/package/2006/relationships"><Relationship Id="rId8" Type="http://schemas.openxmlformats.org/officeDocument/2006/relationships/notesSlide" Target="../notesSlides/notesSlide10.xml"/><Relationship Id="rId3" Type="http://schemas.openxmlformats.org/officeDocument/2006/relationships/tags" Target="../tags/tag51.xml"/><Relationship Id="rId7" Type="http://schemas.openxmlformats.org/officeDocument/2006/relationships/slideLayout" Target="../slideLayouts/slideLayout9.xml"/><Relationship Id="rId2" Type="http://schemas.openxmlformats.org/officeDocument/2006/relationships/tags" Target="../tags/tag50.xml"/><Relationship Id="rId1" Type="http://schemas.openxmlformats.org/officeDocument/2006/relationships/tags" Target="../tags/tag49.xml"/><Relationship Id="rId6" Type="http://schemas.openxmlformats.org/officeDocument/2006/relationships/tags" Target="../tags/tag54.xml"/><Relationship Id="rId5" Type="http://schemas.openxmlformats.org/officeDocument/2006/relationships/tags" Target="../tags/tag53.xml"/><Relationship Id="rId4" Type="http://schemas.openxmlformats.org/officeDocument/2006/relationships/tags" Target="../tags/tag52.xml"/><Relationship Id="rId9" Type="http://schemas.openxmlformats.org/officeDocument/2006/relationships/chart" Target="../charts/chart9.xml"/></Relationships>
</file>

<file path=ppt/slides/_rels/slide16.xml.rels><?xml version="1.0" encoding="UTF-8" standalone="yes"?>
<Relationships xmlns="http://schemas.openxmlformats.org/package/2006/relationships"><Relationship Id="rId8" Type="http://schemas.openxmlformats.org/officeDocument/2006/relationships/tags" Target="../tags/tag62.xml"/><Relationship Id="rId3" Type="http://schemas.openxmlformats.org/officeDocument/2006/relationships/tags" Target="../tags/tag57.xml"/><Relationship Id="rId7" Type="http://schemas.openxmlformats.org/officeDocument/2006/relationships/tags" Target="../tags/tag61.xml"/><Relationship Id="rId12" Type="http://schemas.openxmlformats.org/officeDocument/2006/relationships/chart" Target="../charts/chart11.xml"/><Relationship Id="rId2" Type="http://schemas.openxmlformats.org/officeDocument/2006/relationships/tags" Target="../tags/tag56.xml"/><Relationship Id="rId1" Type="http://schemas.openxmlformats.org/officeDocument/2006/relationships/tags" Target="../tags/tag55.xml"/><Relationship Id="rId6" Type="http://schemas.openxmlformats.org/officeDocument/2006/relationships/tags" Target="../tags/tag60.xml"/><Relationship Id="rId11" Type="http://schemas.openxmlformats.org/officeDocument/2006/relationships/chart" Target="../charts/chart10.xml"/><Relationship Id="rId5" Type="http://schemas.openxmlformats.org/officeDocument/2006/relationships/tags" Target="../tags/tag59.xml"/><Relationship Id="rId10" Type="http://schemas.openxmlformats.org/officeDocument/2006/relationships/notesSlide" Target="../notesSlides/notesSlide11.xml"/><Relationship Id="rId4" Type="http://schemas.openxmlformats.org/officeDocument/2006/relationships/tags" Target="../tags/tag58.xml"/><Relationship Id="rId9"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8" Type="http://schemas.openxmlformats.org/officeDocument/2006/relationships/tags" Target="../tags/tag70.xml"/><Relationship Id="rId13" Type="http://schemas.openxmlformats.org/officeDocument/2006/relationships/chart" Target="../charts/chart13.xml"/><Relationship Id="rId3" Type="http://schemas.openxmlformats.org/officeDocument/2006/relationships/tags" Target="../tags/tag65.xml"/><Relationship Id="rId7" Type="http://schemas.openxmlformats.org/officeDocument/2006/relationships/tags" Target="../tags/tag69.xml"/><Relationship Id="rId12" Type="http://schemas.openxmlformats.org/officeDocument/2006/relationships/chart" Target="../charts/chart12.xml"/><Relationship Id="rId2" Type="http://schemas.openxmlformats.org/officeDocument/2006/relationships/tags" Target="../tags/tag64.xml"/><Relationship Id="rId1" Type="http://schemas.openxmlformats.org/officeDocument/2006/relationships/tags" Target="../tags/tag63.xml"/><Relationship Id="rId6" Type="http://schemas.openxmlformats.org/officeDocument/2006/relationships/tags" Target="../tags/tag68.xml"/><Relationship Id="rId11" Type="http://schemas.openxmlformats.org/officeDocument/2006/relationships/notesSlide" Target="../notesSlides/notesSlide12.xml"/><Relationship Id="rId5" Type="http://schemas.openxmlformats.org/officeDocument/2006/relationships/tags" Target="../tags/tag67.xml"/><Relationship Id="rId10" Type="http://schemas.openxmlformats.org/officeDocument/2006/relationships/slideLayout" Target="../slideLayouts/slideLayout9.xml"/><Relationship Id="rId4" Type="http://schemas.openxmlformats.org/officeDocument/2006/relationships/tags" Target="../tags/tag66.xml"/><Relationship Id="rId9" Type="http://schemas.openxmlformats.org/officeDocument/2006/relationships/tags" Target="../tags/tag71.xml"/></Relationships>
</file>

<file path=ppt/slides/_rels/slide18.xml.rels><?xml version="1.0" encoding="UTF-8" standalone="yes"?>
<Relationships xmlns="http://schemas.openxmlformats.org/package/2006/relationships"><Relationship Id="rId8" Type="http://schemas.openxmlformats.org/officeDocument/2006/relationships/notesSlide" Target="../notesSlides/notesSlide13.xml"/><Relationship Id="rId3" Type="http://schemas.openxmlformats.org/officeDocument/2006/relationships/tags" Target="../tags/tag74.xml"/><Relationship Id="rId7" Type="http://schemas.openxmlformats.org/officeDocument/2006/relationships/slideLayout" Target="../slideLayouts/slideLayout9.xml"/><Relationship Id="rId2" Type="http://schemas.openxmlformats.org/officeDocument/2006/relationships/tags" Target="../tags/tag73.xml"/><Relationship Id="rId1" Type="http://schemas.openxmlformats.org/officeDocument/2006/relationships/tags" Target="../tags/tag72.xml"/><Relationship Id="rId6" Type="http://schemas.openxmlformats.org/officeDocument/2006/relationships/tags" Target="../tags/tag77.xml"/><Relationship Id="rId5" Type="http://schemas.openxmlformats.org/officeDocument/2006/relationships/tags" Target="../tags/tag76.xml"/><Relationship Id="rId4" Type="http://schemas.openxmlformats.org/officeDocument/2006/relationships/tags" Target="../tags/tag75.xml"/><Relationship Id="rId9" Type="http://schemas.openxmlformats.org/officeDocument/2006/relationships/chart" Target="../charts/chart14.xml"/></Relationships>
</file>

<file path=ppt/slides/_rels/slide19.xml.rels><?xml version="1.0" encoding="UTF-8" standalone="yes"?>
<Relationships xmlns="http://schemas.openxmlformats.org/package/2006/relationships"><Relationship Id="rId8" Type="http://schemas.openxmlformats.org/officeDocument/2006/relationships/tags" Target="../tags/tag85.xml"/><Relationship Id="rId3" Type="http://schemas.openxmlformats.org/officeDocument/2006/relationships/tags" Target="../tags/tag80.xml"/><Relationship Id="rId7" Type="http://schemas.openxmlformats.org/officeDocument/2006/relationships/tags" Target="../tags/tag84.xml"/><Relationship Id="rId12" Type="http://schemas.openxmlformats.org/officeDocument/2006/relationships/chart" Target="../charts/chart16.xml"/><Relationship Id="rId2" Type="http://schemas.openxmlformats.org/officeDocument/2006/relationships/tags" Target="../tags/tag79.xml"/><Relationship Id="rId1" Type="http://schemas.openxmlformats.org/officeDocument/2006/relationships/tags" Target="../tags/tag78.xml"/><Relationship Id="rId6" Type="http://schemas.openxmlformats.org/officeDocument/2006/relationships/tags" Target="../tags/tag83.xml"/><Relationship Id="rId11" Type="http://schemas.openxmlformats.org/officeDocument/2006/relationships/chart" Target="../charts/chart15.xml"/><Relationship Id="rId5" Type="http://schemas.openxmlformats.org/officeDocument/2006/relationships/tags" Target="../tags/tag82.xml"/><Relationship Id="rId10" Type="http://schemas.openxmlformats.org/officeDocument/2006/relationships/notesSlide" Target="../notesSlides/notesSlide14.xml"/><Relationship Id="rId4" Type="http://schemas.openxmlformats.org/officeDocument/2006/relationships/tags" Target="../tags/tag81.xml"/><Relationship Id="rId9"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8" Type="http://schemas.openxmlformats.org/officeDocument/2006/relationships/slideLayout" Target="../slideLayouts/slideLayout9.xml"/><Relationship Id="rId3" Type="http://schemas.openxmlformats.org/officeDocument/2006/relationships/tags" Target="../tags/tag88.xml"/><Relationship Id="rId7" Type="http://schemas.openxmlformats.org/officeDocument/2006/relationships/tags" Target="../tags/tag92.xml"/><Relationship Id="rId2" Type="http://schemas.openxmlformats.org/officeDocument/2006/relationships/tags" Target="../tags/tag87.xml"/><Relationship Id="rId1" Type="http://schemas.openxmlformats.org/officeDocument/2006/relationships/tags" Target="../tags/tag86.xml"/><Relationship Id="rId6" Type="http://schemas.openxmlformats.org/officeDocument/2006/relationships/tags" Target="../tags/tag91.xml"/><Relationship Id="rId5" Type="http://schemas.openxmlformats.org/officeDocument/2006/relationships/tags" Target="../tags/tag90.xml"/><Relationship Id="rId10" Type="http://schemas.openxmlformats.org/officeDocument/2006/relationships/chart" Target="../charts/chart17.xml"/><Relationship Id="rId4" Type="http://schemas.openxmlformats.org/officeDocument/2006/relationships/tags" Target="../tags/tag89.xml"/><Relationship Id="rId9" Type="http://schemas.openxmlformats.org/officeDocument/2006/relationships/notesSlide" Target="../notesSlides/notesSlide15.xml"/></Relationships>
</file>

<file path=ppt/slides/_rels/slide22.xml.rels><?xml version="1.0" encoding="UTF-8" standalone="yes"?>
<Relationships xmlns="http://schemas.openxmlformats.org/package/2006/relationships"><Relationship Id="rId8" Type="http://schemas.openxmlformats.org/officeDocument/2006/relationships/notesSlide" Target="../notesSlides/notesSlide16.xml"/><Relationship Id="rId3" Type="http://schemas.openxmlformats.org/officeDocument/2006/relationships/tags" Target="../tags/tag95.xml"/><Relationship Id="rId7" Type="http://schemas.openxmlformats.org/officeDocument/2006/relationships/slideLayout" Target="../slideLayouts/slideLayout9.xml"/><Relationship Id="rId2" Type="http://schemas.openxmlformats.org/officeDocument/2006/relationships/tags" Target="../tags/tag94.xml"/><Relationship Id="rId1" Type="http://schemas.openxmlformats.org/officeDocument/2006/relationships/tags" Target="../tags/tag93.xml"/><Relationship Id="rId6" Type="http://schemas.openxmlformats.org/officeDocument/2006/relationships/tags" Target="../tags/tag98.xml"/><Relationship Id="rId5" Type="http://schemas.openxmlformats.org/officeDocument/2006/relationships/tags" Target="../tags/tag97.xml"/><Relationship Id="rId4" Type="http://schemas.openxmlformats.org/officeDocument/2006/relationships/tags" Target="../tags/tag96.xml"/><Relationship Id="rId9" Type="http://schemas.openxmlformats.org/officeDocument/2006/relationships/chart" Target="../charts/chart18.xml"/></Relationships>
</file>

<file path=ppt/slides/_rels/slide23.xml.rels><?xml version="1.0" encoding="UTF-8" standalone="yes"?>
<Relationships xmlns="http://schemas.openxmlformats.org/package/2006/relationships"><Relationship Id="rId8" Type="http://schemas.openxmlformats.org/officeDocument/2006/relationships/tags" Target="../tags/tag106.xml"/><Relationship Id="rId13" Type="http://schemas.openxmlformats.org/officeDocument/2006/relationships/chart" Target="../charts/chart20.xml"/><Relationship Id="rId3" Type="http://schemas.openxmlformats.org/officeDocument/2006/relationships/tags" Target="../tags/tag101.xml"/><Relationship Id="rId7" Type="http://schemas.openxmlformats.org/officeDocument/2006/relationships/tags" Target="../tags/tag105.xml"/><Relationship Id="rId12" Type="http://schemas.openxmlformats.org/officeDocument/2006/relationships/chart" Target="../charts/chart19.xml"/><Relationship Id="rId2" Type="http://schemas.openxmlformats.org/officeDocument/2006/relationships/tags" Target="../tags/tag100.xml"/><Relationship Id="rId1" Type="http://schemas.openxmlformats.org/officeDocument/2006/relationships/tags" Target="../tags/tag99.xml"/><Relationship Id="rId6" Type="http://schemas.openxmlformats.org/officeDocument/2006/relationships/tags" Target="../tags/tag104.xml"/><Relationship Id="rId11" Type="http://schemas.openxmlformats.org/officeDocument/2006/relationships/notesSlide" Target="../notesSlides/notesSlide17.xml"/><Relationship Id="rId5" Type="http://schemas.openxmlformats.org/officeDocument/2006/relationships/tags" Target="../tags/tag103.xml"/><Relationship Id="rId10" Type="http://schemas.openxmlformats.org/officeDocument/2006/relationships/slideLayout" Target="../slideLayouts/slideLayout9.xml"/><Relationship Id="rId4" Type="http://schemas.openxmlformats.org/officeDocument/2006/relationships/tags" Target="../tags/tag102.xml"/><Relationship Id="rId9" Type="http://schemas.openxmlformats.org/officeDocument/2006/relationships/tags" Target="../tags/tag107.xml"/></Relationships>
</file>

<file path=ppt/slides/_rels/slide24.xml.rels><?xml version="1.0" encoding="UTF-8" standalone="yes"?>
<Relationships xmlns="http://schemas.openxmlformats.org/package/2006/relationships"><Relationship Id="rId8" Type="http://schemas.openxmlformats.org/officeDocument/2006/relationships/notesSlide" Target="../notesSlides/notesSlide18.xml"/><Relationship Id="rId3" Type="http://schemas.openxmlformats.org/officeDocument/2006/relationships/tags" Target="../tags/tag110.xml"/><Relationship Id="rId7" Type="http://schemas.openxmlformats.org/officeDocument/2006/relationships/slideLayout" Target="../slideLayouts/slideLayout9.xml"/><Relationship Id="rId2" Type="http://schemas.openxmlformats.org/officeDocument/2006/relationships/tags" Target="../tags/tag109.xml"/><Relationship Id="rId1" Type="http://schemas.openxmlformats.org/officeDocument/2006/relationships/tags" Target="../tags/tag108.xml"/><Relationship Id="rId6" Type="http://schemas.openxmlformats.org/officeDocument/2006/relationships/tags" Target="../tags/tag113.xml"/><Relationship Id="rId5" Type="http://schemas.openxmlformats.org/officeDocument/2006/relationships/tags" Target="../tags/tag112.xml"/><Relationship Id="rId4" Type="http://schemas.openxmlformats.org/officeDocument/2006/relationships/tags" Target="../tags/tag111.xml"/><Relationship Id="rId9" Type="http://schemas.openxmlformats.org/officeDocument/2006/relationships/chart" Target="../charts/chart21.xml"/></Relationships>
</file>

<file path=ppt/slides/_rels/slide25.xml.rels><?xml version="1.0" encoding="UTF-8" standalone="yes"?>
<Relationships xmlns="http://schemas.openxmlformats.org/package/2006/relationships"><Relationship Id="rId8" Type="http://schemas.openxmlformats.org/officeDocument/2006/relationships/tags" Target="../tags/tag121.xml"/><Relationship Id="rId13" Type="http://schemas.openxmlformats.org/officeDocument/2006/relationships/chart" Target="../charts/chart23.xml"/><Relationship Id="rId3" Type="http://schemas.openxmlformats.org/officeDocument/2006/relationships/tags" Target="../tags/tag116.xml"/><Relationship Id="rId7" Type="http://schemas.openxmlformats.org/officeDocument/2006/relationships/tags" Target="../tags/tag120.xml"/><Relationship Id="rId12" Type="http://schemas.openxmlformats.org/officeDocument/2006/relationships/chart" Target="../charts/chart22.xml"/><Relationship Id="rId2" Type="http://schemas.openxmlformats.org/officeDocument/2006/relationships/tags" Target="../tags/tag115.xml"/><Relationship Id="rId1" Type="http://schemas.openxmlformats.org/officeDocument/2006/relationships/tags" Target="../tags/tag114.xml"/><Relationship Id="rId6" Type="http://schemas.openxmlformats.org/officeDocument/2006/relationships/tags" Target="../tags/tag119.xml"/><Relationship Id="rId11" Type="http://schemas.openxmlformats.org/officeDocument/2006/relationships/notesSlide" Target="../notesSlides/notesSlide19.xml"/><Relationship Id="rId5" Type="http://schemas.openxmlformats.org/officeDocument/2006/relationships/tags" Target="../tags/tag118.xml"/><Relationship Id="rId10" Type="http://schemas.openxmlformats.org/officeDocument/2006/relationships/slideLayout" Target="../slideLayouts/slideLayout9.xml"/><Relationship Id="rId4" Type="http://schemas.openxmlformats.org/officeDocument/2006/relationships/tags" Target="../tags/tag117.xml"/><Relationship Id="rId9" Type="http://schemas.openxmlformats.org/officeDocument/2006/relationships/tags" Target="../tags/tag122.xml"/></Relationships>
</file>

<file path=ppt/slides/_rels/slide26.xml.rels><?xml version="1.0" encoding="UTF-8" standalone="yes"?>
<Relationships xmlns="http://schemas.openxmlformats.org/package/2006/relationships"><Relationship Id="rId8" Type="http://schemas.openxmlformats.org/officeDocument/2006/relationships/notesSlide" Target="../notesSlides/notesSlide20.xml"/><Relationship Id="rId3" Type="http://schemas.openxmlformats.org/officeDocument/2006/relationships/tags" Target="../tags/tag125.xml"/><Relationship Id="rId7" Type="http://schemas.openxmlformats.org/officeDocument/2006/relationships/slideLayout" Target="../slideLayouts/slideLayout9.xml"/><Relationship Id="rId2" Type="http://schemas.openxmlformats.org/officeDocument/2006/relationships/tags" Target="../tags/tag124.xml"/><Relationship Id="rId1" Type="http://schemas.openxmlformats.org/officeDocument/2006/relationships/tags" Target="../tags/tag123.xml"/><Relationship Id="rId6" Type="http://schemas.openxmlformats.org/officeDocument/2006/relationships/tags" Target="../tags/tag128.xml"/><Relationship Id="rId5" Type="http://schemas.openxmlformats.org/officeDocument/2006/relationships/tags" Target="../tags/tag127.xml"/><Relationship Id="rId4" Type="http://schemas.openxmlformats.org/officeDocument/2006/relationships/tags" Target="../tags/tag126.xml"/><Relationship Id="rId9" Type="http://schemas.openxmlformats.org/officeDocument/2006/relationships/chart" Target="../charts/chart2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8.xml.rels><?xml version="1.0" encoding="UTF-8" standalone="yes"?>
<Relationships xmlns="http://schemas.openxmlformats.org/package/2006/relationships"><Relationship Id="rId8" Type="http://schemas.openxmlformats.org/officeDocument/2006/relationships/chart" Target="../charts/chart25.xml"/><Relationship Id="rId3" Type="http://schemas.openxmlformats.org/officeDocument/2006/relationships/tags" Target="../tags/tag131.xml"/><Relationship Id="rId7" Type="http://schemas.openxmlformats.org/officeDocument/2006/relationships/notesSlide" Target="../notesSlides/notesSlide21.xml"/><Relationship Id="rId2" Type="http://schemas.openxmlformats.org/officeDocument/2006/relationships/tags" Target="../tags/tag130.xml"/><Relationship Id="rId1" Type="http://schemas.openxmlformats.org/officeDocument/2006/relationships/tags" Target="../tags/tag129.xml"/><Relationship Id="rId6" Type="http://schemas.openxmlformats.org/officeDocument/2006/relationships/slideLayout" Target="../slideLayouts/slideLayout9.xml"/><Relationship Id="rId5" Type="http://schemas.openxmlformats.org/officeDocument/2006/relationships/tags" Target="../tags/tag133.xml"/><Relationship Id="rId4" Type="http://schemas.openxmlformats.org/officeDocument/2006/relationships/tags" Target="../tags/tag132.xml"/></Relationships>
</file>

<file path=ppt/slides/_rels/slide29.xml.rels><?xml version="1.0" encoding="UTF-8" standalone="yes"?>
<Relationships xmlns="http://schemas.openxmlformats.org/package/2006/relationships"><Relationship Id="rId8" Type="http://schemas.openxmlformats.org/officeDocument/2006/relationships/chart" Target="../charts/chart26.xml"/><Relationship Id="rId3" Type="http://schemas.openxmlformats.org/officeDocument/2006/relationships/tags" Target="../tags/tag136.xml"/><Relationship Id="rId7" Type="http://schemas.openxmlformats.org/officeDocument/2006/relationships/notesSlide" Target="../notesSlides/notesSlide22.xml"/><Relationship Id="rId2" Type="http://schemas.openxmlformats.org/officeDocument/2006/relationships/tags" Target="../tags/tag135.xml"/><Relationship Id="rId1" Type="http://schemas.openxmlformats.org/officeDocument/2006/relationships/tags" Target="../tags/tag134.xml"/><Relationship Id="rId6" Type="http://schemas.openxmlformats.org/officeDocument/2006/relationships/slideLayout" Target="../slideLayouts/slideLayout9.xml"/><Relationship Id="rId5" Type="http://schemas.openxmlformats.org/officeDocument/2006/relationships/tags" Target="../tags/tag138.xml"/><Relationship Id="rId4" Type="http://schemas.openxmlformats.org/officeDocument/2006/relationships/tags" Target="../tags/tag13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1.xml.rels><?xml version="1.0" encoding="UTF-8" standalone="yes"?>
<Relationships xmlns="http://schemas.openxmlformats.org/package/2006/relationships"><Relationship Id="rId8" Type="http://schemas.openxmlformats.org/officeDocument/2006/relationships/tags" Target="../tags/tag146.xml"/><Relationship Id="rId3" Type="http://schemas.openxmlformats.org/officeDocument/2006/relationships/tags" Target="../tags/tag141.xml"/><Relationship Id="rId7" Type="http://schemas.openxmlformats.org/officeDocument/2006/relationships/tags" Target="../tags/tag145.xml"/><Relationship Id="rId12" Type="http://schemas.openxmlformats.org/officeDocument/2006/relationships/chart" Target="../charts/chart28.xml"/><Relationship Id="rId2" Type="http://schemas.openxmlformats.org/officeDocument/2006/relationships/tags" Target="../tags/tag140.xml"/><Relationship Id="rId1" Type="http://schemas.openxmlformats.org/officeDocument/2006/relationships/tags" Target="../tags/tag139.xml"/><Relationship Id="rId6" Type="http://schemas.openxmlformats.org/officeDocument/2006/relationships/tags" Target="../tags/tag144.xml"/><Relationship Id="rId11" Type="http://schemas.openxmlformats.org/officeDocument/2006/relationships/chart" Target="../charts/chart27.xml"/><Relationship Id="rId5" Type="http://schemas.openxmlformats.org/officeDocument/2006/relationships/tags" Target="../tags/tag143.xml"/><Relationship Id="rId10" Type="http://schemas.openxmlformats.org/officeDocument/2006/relationships/notesSlide" Target="../notesSlides/notesSlide23.xml"/><Relationship Id="rId4" Type="http://schemas.openxmlformats.org/officeDocument/2006/relationships/tags" Target="../tags/tag142.xml"/><Relationship Id="rId9"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8" Type="http://schemas.openxmlformats.org/officeDocument/2006/relationships/tags" Target="../tags/tag154.xml"/><Relationship Id="rId13" Type="http://schemas.openxmlformats.org/officeDocument/2006/relationships/notesSlide" Target="../notesSlides/notesSlide24.xml"/><Relationship Id="rId3" Type="http://schemas.openxmlformats.org/officeDocument/2006/relationships/tags" Target="../tags/tag149.xml"/><Relationship Id="rId7" Type="http://schemas.openxmlformats.org/officeDocument/2006/relationships/tags" Target="../tags/tag153.xml"/><Relationship Id="rId12" Type="http://schemas.openxmlformats.org/officeDocument/2006/relationships/slideLayout" Target="../slideLayouts/slideLayout9.xml"/><Relationship Id="rId2" Type="http://schemas.openxmlformats.org/officeDocument/2006/relationships/tags" Target="../tags/tag148.xml"/><Relationship Id="rId16" Type="http://schemas.openxmlformats.org/officeDocument/2006/relationships/chart" Target="../charts/chart31.xml"/><Relationship Id="rId1" Type="http://schemas.openxmlformats.org/officeDocument/2006/relationships/tags" Target="../tags/tag147.xml"/><Relationship Id="rId6" Type="http://schemas.openxmlformats.org/officeDocument/2006/relationships/tags" Target="../tags/tag152.xml"/><Relationship Id="rId11" Type="http://schemas.openxmlformats.org/officeDocument/2006/relationships/tags" Target="../tags/tag157.xml"/><Relationship Id="rId5" Type="http://schemas.openxmlformats.org/officeDocument/2006/relationships/tags" Target="../tags/tag151.xml"/><Relationship Id="rId15" Type="http://schemas.openxmlformats.org/officeDocument/2006/relationships/chart" Target="../charts/chart30.xml"/><Relationship Id="rId10" Type="http://schemas.openxmlformats.org/officeDocument/2006/relationships/tags" Target="../tags/tag156.xml"/><Relationship Id="rId4" Type="http://schemas.openxmlformats.org/officeDocument/2006/relationships/tags" Target="../tags/tag150.xml"/><Relationship Id="rId9" Type="http://schemas.openxmlformats.org/officeDocument/2006/relationships/tags" Target="../tags/tag155.xml"/><Relationship Id="rId14" Type="http://schemas.openxmlformats.org/officeDocument/2006/relationships/chart" Target="../charts/chart29.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8" Type="http://schemas.openxmlformats.org/officeDocument/2006/relationships/chart" Target="../charts/chart32.xml"/><Relationship Id="rId3" Type="http://schemas.openxmlformats.org/officeDocument/2006/relationships/tags" Target="../tags/tag160.xml"/><Relationship Id="rId7" Type="http://schemas.openxmlformats.org/officeDocument/2006/relationships/notesSlide" Target="../notesSlides/notesSlide25.xml"/><Relationship Id="rId2" Type="http://schemas.openxmlformats.org/officeDocument/2006/relationships/tags" Target="../tags/tag159.xml"/><Relationship Id="rId1" Type="http://schemas.openxmlformats.org/officeDocument/2006/relationships/tags" Target="../tags/tag158.xml"/><Relationship Id="rId6" Type="http://schemas.openxmlformats.org/officeDocument/2006/relationships/slideLayout" Target="../slideLayouts/slideLayout9.xml"/><Relationship Id="rId5" Type="http://schemas.openxmlformats.org/officeDocument/2006/relationships/tags" Target="../tags/tag162.xml"/><Relationship Id="rId4" Type="http://schemas.openxmlformats.org/officeDocument/2006/relationships/tags" Target="../tags/tag161.xml"/></Relationships>
</file>

<file path=ppt/slides/_rels/slide35.xml.rels><?xml version="1.0" encoding="UTF-8" standalone="yes"?>
<Relationships xmlns="http://schemas.openxmlformats.org/package/2006/relationships"><Relationship Id="rId3" Type="http://schemas.openxmlformats.org/officeDocument/2006/relationships/tags" Target="../tags/tag165.xml"/><Relationship Id="rId7" Type="http://schemas.openxmlformats.org/officeDocument/2006/relationships/chart" Target="../charts/chart33.xml"/><Relationship Id="rId2" Type="http://schemas.openxmlformats.org/officeDocument/2006/relationships/tags" Target="../tags/tag164.xml"/><Relationship Id="rId1" Type="http://schemas.openxmlformats.org/officeDocument/2006/relationships/tags" Target="../tags/tag163.xml"/><Relationship Id="rId6" Type="http://schemas.openxmlformats.org/officeDocument/2006/relationships/notesSlide" Target="../notesSlides/notesSlide26.xml"/><Relationship Id="rId5" Type="http://schemas.openxmlformats.org/officeDocument/2006/relationships/slideLayout" Target="../slideLayouts/slideLayout9.xml"/><Relationship Id="rId4" Type="http://schemas.openxmlformats.org/officeDocument/2006/relationships/tags" Target="../tags/tag16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7.xml.rels><?xml version="1.0" encoding="UTF-8" standalone="yes"?>
<Relationships xmlns="http://schemas.openxmlformats.org/package/2006/relationships"><Relationship Id="rId8" Type="http://schemas.openxmlformats.org/officeDocument/2006/relationships/tags" Target="../tags/tag174.xml"/><Relationship Id="rId13" Type="http://schemas.openxmlformats.org/officeDocument/2006/relationships/chart" Target="../charts/chart35.xml"/><Relationship Id="rId3" Type="http://schemas.openxmlformats.org/officeDocument/2006/relationships/tags" Target="../tags/tag169.xml"/><Relationship Id="rId7" Type="http://schemas.openxmlformats.org/officeDocument/2006/relationships/tags" Target="../tags/tag173.xml"/><Relationship Id="rId12" Type="http://schemas.openxmlformats.org/officeDocument/2006/relationships/chart" Target="../charts/chart34.xml"/><Relationship Id="rId2" Type="http://schemas.openxmlformats.org/officeDocument/2006/relationships/tags" Target="../tags/tag168.xml"/><Relationship Id="rId1" Type="http://schemas.openxmlformats.org/officeDocument/2006/relationships/tags" Target="../tags/tag167.xml"/><Relationship Id="rId6" Type="http://schemas.openxmlformats.org/officeDocument/2006/relationships/tags" Target="../tags/tag172.xml"/><Relationship Id="rId11" Type="http://schemas.openxmlformats.org/officeDocument/2006/relationships/notesSlide" Target="../notesSlides/notesSlide27.xml"/><Relationship Id="rId5" Type="http://schemas.openxmlformats.org/officeDocument/2006/relationships/tags" Target="../tags/tag171.xml"/><Relationship Id="rId10" Type="http://schemas.openxmlformats.org/officeDocument/2006/relationships/slideLayout" Target="../slideLayouts/slideLayout9.xml"/><Relationship Id="rId4" Type="http://schemas.openxmlformats.org/officeDocument/2006/relationships/tags" Target="../tags/tag170.xml"/><Relationship Id="rId9" Type="http://schemas.openxmlformats.org/officeDocument/2006/relationships/tags" Target="../tags/tag175.xml"/></Relationships>
</file>

<file path=ppt/slides/_rels/slide38.xml.rels><?xml version="1.0" encoding="UTF-8" standalone="yes"?>
<Relationships xmlns="http://schemas.openxmlformats.org/package/2006/relationships"><Relationship Id="rId8" Type="http://schemas.openxmlformats.org/officeDocument/2006/relationships/chart" Target="../charts/chart36.xml"/><Relationship Id="rId3" Type="http://schemas.openxmlformats.org/officeDocument/2006/relationships/tags" Target="../tags/tag178.xml"/><Relationship Id="rId7" Type="http://schemas.openxmlformats.org/officeDocument/2006/relationships/notesSlide" Target="../notesSlides/notesSlide28.xml"/><Relationship Id="rId2" Type="http://schemas.openxmlformats.org/officeDocument/2006/relationships/tags" Target="../tags/tag177.xml"/><Relationship Id="rId1" Type="http://schemas.openxmlformats.org/officeDocument/2006/relationships/tags" Target="../tags/tag176.xml"/><Relationship Id="rId6" Type="http://schemas.openxmlformats.org/officeDocument/2006/relationships/slideLayout" Target="../slideLayouts/slideLayout9.xml"/><Relationship Id="rId5" Type="http://schemas.openxmlformats.org/officeDocument/2006/relationships/tags" Target="../tags/tag180.xml"/><Relationship Id="rId4" Type="http://schemas.openxmlformats.org/officeDocument/2006/relationships/tags" Target="../tags/tag179.xml"/></Relationships>
</file>

<file path=ppt/slides/_rels/slide39.xml.rels><?xml version="1.0" encoding="UTF-8" standalone="yes"?>
<Relationships xmlns="http://schemas.openxmlformats.org/package/2006/relationships"><Relationship Id="rId8" Type="http://schemas.openxmlformats.org/officeDocument/2006/relationships/chart" Target="../charts/chart37.xml"/><Relationship Id="rId3" Type="http://schemas.openxmlformats.org/officeDocument/2006/relationships/tags" Target="../tags/tag183.xml"/><Relationship Id="rId7" Type="http://schemas.openxmlformats.org/officeDocument/2006/relationships/notesSlide" Target="../notesSlides/notesSlide29.xml"/><Relationship Id="rId2" Type="http://schemas.openxmlformats.org/officeDocument/2006/relationships/tags" Target="../tags/tag182.xml"/><Relationship Id="rId1" Type="http://schemas.openxmlformats.org/officeDocument/2006/relationships/tags" Target="../tags/tag181.xml"/><Relationship Id="rId6" Type="http://schemas.openxmlformats.org/officeDocument/2006/relationships/slideLayout" Target="../slideLayouts/slideLayout9.xml"/><Relationship Id="rId5" Type="http://schemas.openxmlformats.org/officeDocument/2006/relationships/tags" Target="../tags/tag185.xml"/><Relationship Id="rId4" Type="http://schemas.openxmlformats.org/officeDocument/2006/relationships/tags" Target="../tags/tag18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41.xml.rels><?xml version="1.0" encoding="UTF-8" standalone="yes"?>
<Relationships xmlns="http://schemas.openxmlformats.org/package/2006/relationships"><Relationship Id="rId8" Type="http://schemas.openxmlformats.org/officeDocument/2006/relationships/tags" Target="../tags/tag193.xml"/><Relationship Id="rId13" Type="http://schemas.openxmlformats.org/officeDocument/2006/relationships/chart" Target="../charts/chart39.xml"/><Relationship Id="rId3" Type="http://schemas.openxmlformats.org/officeDocument/2006/relationships/tags" Target="../tags/tag188.xml"/><Relationship Id="rId7" Type="http://schemas.openxmlformats.org/officeDocument/2006/relationships/tags" Target="../tags/tag192.xml"/><Relationship Id="rId12" Type="http://schemas.openxmlformats.org/officeDocument/2006/relationships/chart" Target="../charts/chart38.xml"/><Relationship Id="rId2" Type="http://schemas.openxmlformats.org/officeDocument/2006/relationships/tags" Target="../tags/tag187.xml"/><Relationship Id="rId1" Type="http://schemas.openxmlformats.org/officeDocument/2006/relationships/tags" Target="../tags/tag186.xml"/><Relationship Id="rId6" Type="http://schemas.openxmlformats.org/officeDocument/2006/relationships/tags" Target="../tags/tag191.xml"/><Relationship Id="rId11" Type="http://schemas.openxmlformats.org/officeDocument/2006/relationships/notesSlide" Target="../notesSlides/notesSlide30.xml"/><Relationship Id="rId5" Type="http://schemas.openxmlformats.org/officeDocument/2006/relationships/tags" Target="../tags/tag190.xml"/><Relationship Id="rId10" Type="http://schemas.openxmlformats.org/officeDocument/2006/relationships/slideLayout" Target="../slideLayouts/slideLayout9.xml"/><Relationship Id="rId4" Type="http://schemas.openxmlformats.org/officeDocument/2006/relationships/tags" Target="../tags/tag189.xml"/><Relationship Id="rId9" Type="http://schemas.openxmlformats.org/officeDocument/2006/relationships/tags" Target="../tags/tag194.xml"/></Relationships>
</file>

<file path=ppt/slides/_rels/slide42.xml.rels><?xml version="1.0" encoding="UTF-8" standalone="yes"?>
<Relationships xmlns="http://schemas.openxmlformats.org/package/2006/relationships"><Relationship Id="rId8" Type="http://schemas.openxmlformats.org/officeDocument/2006/relationships/notesSlide" Target="../notesSlides/notesSlide31.xml"/><Relationship Id="rId3" Type="http://schemas.openxmlformats.org/officeDocument/2006/relationships/tags" Target="../tags/tag197.xml"/><Relationship Id="rId7" Type="http://schemas.openxmlformats.org/officeDocument/2006/relationships/slideLayout" Target="../slideLayouts/slideLayout9.xml"/><Relationship Id="rId2" Type="http://schemas.openxmlformats.org/officeDocument/2006/relationships/tags" Target="../tags/tag196.xml"/><Relationship Id="rId1" Type="http://schemas.openxmlformats.org/officeDocument/2006/relationships/tags" Target="../tags/tag195.xml"/><Relationship Id="rId6" Type="http://schemas.openxmlformats.org/officeDocument/2006/relationships/tags" Target="../tags/tag200.xml"/><Relationship Id="rId5" Type="http://schemas.openxmlformats.org/officeDocument/2006/relationships/tags" Target="../tags/tag199.xml"/><Relationship Id="rId4" Type="http://schemas.openxmlformats.org/officeDocument/2006/relationships/tags" Target="../tags/tag198.xml"/><Relationship Id="rId9" Type="http://schemas.openxmlformats.org/officeDocument/2006/relationships/chart" Target="../charts/chart40.xml"/></Relationships>
</file>

<file path=ppt/slides/_rels/slide43.xml.rels><?xml version="1.0" encoding="UTF-8" standalone="yes"?>
<Relationships xmlns="http://schemas.openxmlformats.org/package/2006/relationships"><Relationship Id="rId8" Type="http://schemas.openxmlformats.org/officeDocument/2006/relationships/notesSlide" Target="../notesSlides/notesSlide32.xml"/><Relationship Id="rId3" Type="http://schemas.openxmlformats.org/officeDocument/2006/relationships/tags" Target="../tags/tag203.xml"/><Relationship Id="rId7" Type="http://schemas.openxmlformats.org/officeDocument/2006/relationships/slideLayout" Target="../slideLayouts/slideLayout9.xml"/><Relationship Id="rId2" Type="http://schemas.openxmlformats.org/officeDocument/2006/relationships/tags" Target="../tags/tag202.xml"/><Relationship Id="rId1" Type="http://schemas.openxmlformats.org/officeDocument/2006/relationships/tags" Target="../tags/tag201.xml"/><Relationship Id="rId6" Type="http://schemas.openxmlformats.org/officeDocument/2006/relationships/tags" Target="../tags/tag206.xml"/><Relationship Id="rId5" Type="http://schemas.openxmlformats.org/officeDocument/2006/relationships/tags" Target="../tags/tag205.xml"/><Relationship Id="rId4" Type="http://schemas.openxmlformats.org/officeDocument/2006/relationships/tags" Target="../tags/tag204.xml"/><Relationship Id="rId9" Type="http://schemas.openxmlformats.org/officeDocument/2006/relationships/chart" Target="../charts/chart41.xml"/></Relationships>
</file>

<file path=ppt/slides/_rels/slide44.xml.rels><?xml version="1.0" encoding="UTF-8" standalone="yes"?>
<Relationships xmlns="http://schemas.openxmlformats.org/package/2006/relationships"><Relationship Id="rId8" Type="http://schemas.openxmlformats.org/officeDocument/2006/relationships/chart" Target="../charts/chart42.xml"/><Relationship Id="rId3" Type="http://schemas.openxmlformats.org/officeDocument/2006/relationships/tags" Target="../tags/tag209.xml"/><Relationship Id="rId7" Type="http://schemas.openxmlformats.org/officeDocument/2006/relationships/notesSlide" Target="../notesSlides/notesSlide33.xml"/><Relationship Id="rId2" Type="http://schemas.openxmlformats.org/officeDocument/2006/relationships/tags" Target="../tags/tag208.xml"/><Relationship Id="rId1" Type="http://schemas.openxmlformats.org/officeDocument/2006/relationships/tags" Target="../tags/tag207.xml"/><Relationship Id="rId6" Type="http://schemas.openxmlformats.org/officeDocument/2006/relationships/slideLayout" Target="../slideLayouts/slideLayout9.xml"/><Relationship Id="rId5" Type="http://schemas.openxmlformats.org/officeDocument/2006/relationships/tags" Target="../tags/tag211.xml"/><Relationship Id="rId4" Type="http://schemas.openxmlformats.org/officeDocument/2006/relationships/tags" Target="../tags/tag210.xml"/></Relationships>
</file>

<file path=ppt/slides/_rels/slide45.xml.rels><?xml version="1.0" encoding="UTF-8" standalone="yes"?>
<Relationships xmlns="http://schemas.openxmlformats.org/package/2006/relationships"><Relationship Id="rId8" Type="http://schemas.openxmlformats.org/officeDocument/2006/relationships/notesSlide" Target="../notesSlides/notesSlide34.xml"/><Relationship Id="rId3" Type="http://schemas.openxmlformats.org/officeDocument/2006/relationships/tags" Target="../tags/tag214.xml"/><Relationship Id="rId7" Type="http://schemas.openxmlformats.org/officeDocument/2006/relationships/slideLayout" Target="../slideLayouts/slideLayout9.xml"/><Relationship Id="rId2" Type="http://schemas.openxmlformats.org/officeDocument/2006/relationships/tags" Target="../tags/tag213.xml"/><Relationship Id="rId1" Type="http://schemas.openxmlformats.org/officeDocument/2006/relationships/tags" Target="../tags/tag212.xml"/><Relationship Id="rId6" Type="http://schemas.openxmlformats.org/officeDocument/2006/relationships/tags" Target="../tags/tag217.xml"/><Relationship Id="rId5" Type="http://schemas.openxmlformats.org/officeDocument/2006/relationships/tags" Target="../tags/tag216.xml"/><Relationship Id="rId4" Type="http://schemas.openxmlformats.org/officeDocument/2006/relationships/tags" Target="../tags/tag215.xml"/><Relationship Id="rId9" Type="http://schemas.openxmlformats.org/officeDocument/2006/relationships/chart" Target="../charts/chart43.xml"/></Relationships>
</file>

<file path=ppt/slides/_rels/slide46.xml.rels><?xml version="1.0" encoding="UTF-8" standalone="yes"?>
<Relationships xmlns="http://schemas.openxmlformats.org/package/2006/relationships"><Relationship Id="rId8" Type="http://schemas.openxmlformats.org/officeDocument/2006/relationships/notesSlide" Target="../notesSlides/notesSlide35.xml"/><Relationship Id="rId3" Type="http://schemas.openxmlformats.org/officeDocument/2006/relationships/tags" Target="../tags/tag220.xml"/><Relationship Id="rId7" Type="http://schemas.openxmlformats.org/officeDocument/2006/relationships/slideLayout" Target="../slideLayouts/slideLayout9.xml"/><Relationship Id="rId2" Type="http://schemas.openxmlformats.org/officeDocument/2006/relationships/tags" Target="../tags/tag219.xml"/><Relationship Id="rId1" Type="http://schemas.openxmlformats.org/officeDocument/2006/relationships/tags" Target="../tags/tag218.xml"/><Relationship Id="rId6" Type="http://schemas.openxmlformats.org/officeDocument/2006/relationships/tags" Target="../tags/tag223.xml"/><Relationship Id="rId5" Type="http://schemas.openxmlformats.org/officeDocument/2006/relationships/tags" Target="../tags/tag222.xml"/><Relationship Id="rId4" Type="http://schemas.openxmlformats.org/officeDocument/2006/relationships/tags" Target="../tags/tag221.xml"/><Relationship Id="rId9" Type="http://schemas.openxmlformats.org/officeDocument/2006/relationships/chart" Target="../charts/chart44.xml"/></Relationships>
</file>

<file path=ppt/slides/_rels/slide47.xml.rels><?xml version="1.0" encoding="UTF-8" standalone="yes"?>
<Relationships xmlns="http://schemas.openxmlformats.org/package/2006/relationships"><Relationship Id="rId8" Type="http://schemas.openxmlformats.org/officeDocument/2006/relationships/notesSlide" Target="../notesSlides/notesSlide36.xml"/><Relationship Id="rId3" Type="http://schemas.openxmlformats.org/officeDocument/2006/relationships/tags" Target="../tags/tag226.xml"/><Relationship Id="rId7" Type="http://schemas.openxmlformats.org/officeDocument/2006/relationships/slideLayout" Target="../slideLayouts/slideLayout9.xml"/><Relationship Id="rId2" Type="http://schemas.openxmlformats.org/officeDocument/2006/relationships/tags" Target="../tags/tag225.xml"/><Relationship Id="rId1" Type="http://schemas.openxmlformats.org/officeDocument/2006/relationships/tags" Target="../tags/tag224.xml"/><Relationship Id="rId6" Type="http://schemas.openxmlformats.org/officeDocument/2006/relationships/tags" Target="../tags/tag229.xml"/><Relationship Id="rId5" Type="http://schemas.openxmlformats.org/officeDocument/2006/relationships/tags" Target="../tags/tag228.xml"/><Relationship Id="rId4" Type="http://schemas.openxmlformats.org/officeDocument/2006/relationships/tags" Target="../tags/tag227.xml"/><Relationship Id="rId9" Type="http://schemas.openxmlformats.org/officeDocument/2006/relationships/chart" Target="../charts/chart45.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49.xml.rels><?xml version="1.0" encoding="UTF-8" standalone="yes"?>
<Relationships xmlns="http://schemas.openxmlformats.org/package/2006/relationships"><Relationship Id="rId8" Type="http://schemas.openxmlformats.org/officeDocument/2006/relationships/notesSlide" Target="../notesSlides/notesSlide37.xml"/><Relationship Id="rId3" Type="http://schemas.openxmlformats.org/officeDocument/2006/relationships/tags" Target="../tags/tag232.xml"/><Relationship Id="rId7" Type="http://schemas.openxmlformats.org/officeDocument/2006/relationships/slideLayout" Target="../slideLayouts/slideLayout9.xml"/><Relationship Id="rId2" Type="http://schemas.openxmlformats.org/officeDocument/2006/relationships/tags" Target="../tags/tag231.xml"/><Relationship Id="rId1" Type="http://schemas.openxmlformats.org/officeDocument/2006/relationships/tags" Target="../tags/tag230.xml"/><Relationship Id="rId6" Type="http://schemas.openxmlformats.org/officeDocument/2006/relationships/tags" Target="../tags/tag235.xml"/><Relationship Id="rId5" Type="http://schemas.openxmlformats.org/officeDocument/2006/relationships/tags" Target="../tags/tag234.xml"/><Relationship Id="rId4" Type="http://schemas.openxmlformats.org/officeDocument/2006/relationships/tags" Target="../tags/tag233.xml"/><Relationship Id="rId9" Type="http://schemas.openxmlformats.org/officeDocument/2006/relationships/chart" Target="../charts/chart46.xml"/></Relationships>
</file>

<file path=ppt/slides/_rels/slide50.xml.rels><?xml version="1.0" encoding="UTF-8" standalone="yes"?>
<Relationships xmlns="http://schemas.openxmlformats.org/package/2006/relationships"><Relationship Id="rId8" Type="http://schemas.openxmlformats.org/officeDocument/2006/relationships/notesSlide" Target="../notesSlides/notesSlide38.xml"/><Relationship Id="rId3" Type="http://schemas.openxmlformats.org/officeDocument/2006/relationships/tags" Target="../tags/tag238.xml"/><Relationship Id="rId7" Type="http://schemas.openxmlformats.org/officeDocument/2006/relationships/slideLayout" Target="../slideLayouts/slideLayout9.xml"/><Relationship Id="rId2" Type="http://schemas.openxmlformats.org/officeDocument/2006/relationships/tags" Target="../tags/tag237.xml"/><Relationship Id="rId1" Type="http://schemas.openxmlformats.org/officeDocument/2006/relationships/tags" Target="../tags/tag236.xml"/><Relationship Id="rId6" Type="http://schemas.openxmlformats.org/officeDocument/2006/relationships/tags" Target="../tags/tag241.xml"/><Relationship Id="rId5" Type="http://schemas.openxmlformats.org/officeDocument/2006/relationships/tags" Target="../tags/tag240.xml"/><Relationship Id="rId4" Type="http://schemas.openxmlformats.org/officeDocument/2006/relationships/tags" Target="../tags/tag239.xml"/><Relationship Id="rId9" Type="http://schemas.openxmlformats.org/officeDocument/2006/relationships/chart" Target="../charts/chart47.xml"/></Relationships>
</file>

<file path=ppt/slides/_rels/slide51.xml.rels><?xml version="1.0" encoding="UTF-8" standalone="yes"?>
<Relationships xmlns="http://schemas.openxmlformats.org/package/2006/relationships"><Relationship Id="rId8" Type="http://schemas.openxmlformats.org/officeDocument/2006/relationships/tags" Target="../tags/tag249.xml"/><Relationship Id="rId13" Type="http://schemas.openxmlformats.org/officeDocument/2006/relationships/chart" Target="../charts/chart49.xml"/><Relationship Id="rId3" Type="http://schemas.openxmlformats.org/officeDocument/2006/relationships/tags" Target="../tags/tag244.xml"/><Relationship Id="rId7" Type="http://schemas.openxmlformats.org/officeDocument/2006/relationships/tags" Target="../tags/tag248.xml"/><Relationship Id="rId12" Type="http://schemas.openxmlformats.org/officeDocument/2006/relationships/chart" Target="../charts/chart48.xml"/><Relationship Id="rId2" Type="http://schemas.openxmlformats.org/officeDocument/2006/relationships/tags" Target="../tags/tag243.xml"/><Relationship Id="rId1" Type="http://schemas.openxmlformats.org/officeDocument/2006/relationships/tags" Target="../tags/tag242.xml"/><Relationship Id="rId6" Type="http://schemas.openxmlformats.org/officeDocument/2006/relationships/tags" Target="../tags/tag247.xml"/><Relationship Id="rId11" Type="http://schemas.openxmlformats.org/officeDocument/2006/relationships/notesSlide" Target="../notesSlides/notesSlide39.xml"/><Relationship Id="rId5" Type="http://schemas.openxmlformats.org/officeDocument/2006/relationships/tags" Target="../tags/tag246.xml"/><Relationship Id="rId10" Type="http://schemas.openxmlformats.org/officeDocument/2006/relationships/slideLayout" Target="../slideLayouts/slideLayout9.xml"/><Relationship Id="rId4" Type="http://schemas.openxmlformats.org/officeDocument/2006/relationships/tags" Target="../tags/tag245.xml"/><Relationship Id="rId9" Type="http://schemas.openxmlformats.org/officeDocument/2006/relationships/tags" Target="../tags/tag250.xml"/></Relationships>
</file>

<file path=ppt/slides/_rels/slide52.xml.rels><?xml version="1.0" encoding="UTF-8" standalone="yes"?>
<Relationships xmlns="http://schemas.openxmlformats.org/package/2006/relationships"><Relationship Id="rId8" Type="http://schemas.openxmlformats.org/officeDocument/2006/relationships/tags" Target="../tags/tag258.xml"/><Relationship Id="rId13" Type="http://schemas.openxmlformats.org/officeDocument/2006/relationships/chart" Target="../charts/chart51.xml"/><Relationship Id="rId3" Type="http://schemas.openxmlformats.org/officeDocument/2006/relationships/tags" Target="../tags/tag253.xml"/><Relationship Id="rId7" Type="http://schemas.openxmlformats.org/officeDocument/2006/relationships/tags" Target="../tags/tag257.xml"/><Relationship Id="rId12" Type="http://schemas.openxmlformats.org/officeDocument/2006/relationships/chart" Target="../charts/chart50.xml"/><Relationship Id="rId2" Type="http://schemas.openxmlformats.org/officeDocument/2006/relationships/tags" Target="../tags/tag252.xml"/><Relationship Id="rId1" Type="http://schemas.openxmlformats.org/officeDocument/2006/relationships/tags" Target="../tags/tag251.xml"/><Relationship Id="rId6" Type="http://schemas.openxmlformats.org/officeDocument/2006/relationships/tags" Target="../tags/tag256.xml"/><Relationship Id="rId11" Type="http://schemas.openxmlformats.org/officeDocument/2006/relationships/notesSlide" Target="../notesSlides/notesSlide40.xml"/><Relationship Id="rId5" Type="http://schemas.openxmlformats.org/officeDocument/2006/relationships/tags" Target="../tags/tag255.xml"/><Relationship Id="rId10" Type="http://schemas.openxmlformats.org/officeDocument/2006/relationships/slideLayout" Target="../slideLayouts/slideLayout9.xml"/><Relationship Id="rId4" Type="http://schemas.openxmlformats.org/officeDocument/2006/relationships/tags" Target="../tags/tag254.xml"/><Relationship Id="rId9" Type="http://schemas.openxmlformats.org/officeDocument/2006/relationships/tags" Target="../tags/tag259.xml"/></Relationships>
</file>

<file path=ppt/slides/_rels/slide53.xml.rels><?xml version="1.0" encoding="UTF-8" standalone="yes"?>
<Relationships xmlns="http://schemas.openxmlformats.org/package/2006/relationships"><Relationship Id="rId8" Type="http://schemas.openxmlformats.org/officeDocument/2006/relationships/tags" Target="../tags/tag267.xml"/><Relationship Id="rId3" Type="http://schemas.openxmlformats.org/officeDocument/2006/relationships/tags" Target="../tags/tag262.xml"/><Relationship Id="rId7" Type="http://schemas.openxmlformats.org/officeDocument/2006/relationships/tags" Target="../tags/tag266.xml"/><Relationship Id="rId12" Type="http://schemas.openxmlformats.org/officeDocument/2006/relationships/chart" Target="../charts/chart53.xml"/><Relationship Id="rId2" Type="http://schemas.openxmlformats.org/officeDocument/2006/relationships/tags" Target="../tags/tag261.xml"/><Relationship Id="rId1" Type="http://schemas.openxmlformats.org/officeDocument/2006/relationships/tags" Target="../tags/tag260.xml"/><Relationship Id="rId6" Type="http://schemas.openxmlformats.org/officeDocument/2006/relationships/tags" Target="../tags/tag265.xml"/><Relationship Id="rId11" Type="http://schemas.openxmlformats.org/officeDocument/2006/relationships/chart" Target="../charts/chart52.xml"/><Relationship Id="rId5" Type="http://schemas.openxmlformats.org/officeDocument/2006/relationships/tags" Target="../tags/tag264.xml"/><Relationship Id="rId10" Type="http://schemas.openxmlformats.org/officeDocument/2006/relationships/notesSlide" Target="../notesSlides/notesSlide41.xml"/><Relationship Id="rId4" Type="http://schemas.openxmlformats.org/officeDocument/2006/relationships/tags" Target="../tags/tag263.xml"/><Relationship Id="rId9" Type="http://schemas.openxmlformats.org/officeDocument/2006/relationships/slideLayout" Target="../slideLayouts/slideLayout9.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55.xml.rels><?xml version="1.0" encoding="UTF-8" standalone="yes"?>
<Relationships xmlns="http://schemas.openxmlformats.org/package/2006/relationships"><Relationship Id="rId8" Type="http://schemas.openxmlformats.org/officeDocument/2006/relationships/notesSlide" Target="../notesSlides/notesSlide42.xml"/><Relationship Id="rId3" Type="http://schemas.openxmlformats.org/officeDocument/2006/relationships/tags" Target="../tags/tag270.xml"/><Relationship Id="rId7" Type="http://schemas.openxmlformats.org/officeDocument/2006/relationships/slideLayout" Target="../slideLayouts/slideLayout9.xml"/><Relationship Id="rId2" Type="http://schemas.openxmlformats.org/officeDocument/2006/relationships/tags" Target="../tags/tag269.xml"/><Relationship Id="rId1" Type="http://schemas.openxmlformats.org/officeDocument/2006/relationships/tags" Target="../tags/tag268.xml"/><Relationship Id="rId6" Type="http://schemas.openxmlformats.org/officeDocument/2006/relationships/tags" Target="../tags/tag273.xml"/><Relationship Id="rId5" Type="http://schemas.openxmlformats.org/officeDocument/2006/relationships/tags" Target="../tags/tag272.xml"/><Relationship Id="rId4" Type="http://schemas.openxmlformats.org/officeDocument/2006/relationships/tags" Target="../tags/tag271.xml"/><Relationship Id="rId9" Type="http://schemas.openxmlformats.org/officeDocument/2006/relationships/chart" Target="../charts/chart54.xml"/></Relationships>
</file>

<file path=ppt/slides/_rels/slide56.xml.rels><?xml version="1.0" encoding="UTF-8" standalone="yes"?>
<Relationships xmlns="http://schemas.openxmlformats.org/package/2006/relationships"><Relationship Id="rId8" Type="http://schemas.openxmlformats.org/officeDocument/2006/relationships/tags" Target="../tags/tag281.xml"/><Relationship Id="rId3" Type="http://schemas.openxmlformats.org/officeDocument/2006/relationships/tags" Target="../tags/tag276.xml"/><Relationship Id="rId7" Type="http://schemas.openxmlformats.org/officeDocument/2006/relationships/tags" Target="../tags/tag280.xml"/><Relationship Id="rId12" Type="http://schemas.openxmlformats.org/officeDocument/2006/relationships/chart" Target="../charts/chart56.xml"/><Relationship Id="rId2" Type="http://schemas.openxmlformats.org/officeDocument/2006/relationships/tags" Target="../tags/tag275.xml"/><Relationship Id="rId1" Type="http://schemas.openxmlformats.org/officeDocument/2006/relationships/tags" Target="../tags/tag274.xml"/><Relationship Id="rId6" Type="http://schemas.openxmlformats.org/officeDocument/2006/relationships/tags" Target="../tags/tag279.xml"/><Relationship Id="rId11" Type="http://schemas.openxmlformats.org/officeDocument/2006/relationships/chart" Target="../charts/chart55.xml"/><Relationship Id="rId5" Type="http://schemas.openxmlformats.org/officeDocument/2006/relationships/tags" Target="../tags/tag278.xml"/><Relationship Id="rId10" Type="http://schemas.openxmlformats.org/officeDocument/2006/relationships/notesSlide" Target="../notesSlides/notesSlide43.xml"/><Relationship Id="rId4" Type="http://schemas.openxmlformats.org/officeDocument/2006/relationships/tags" Target="../tags/tag277.xml"/><Relationship Id="rId9" Type="http://schemas.openxmlformats.org/officeDocument/2006/relationships/slideLayout" Target="../slideLayouts/slideLayout9.xml"/></Relationships>
</file>

<file path=ppt/slides/_rels/slide57.xml.rels><?xml version="1.0" encoding="UTF-8" standalone="yes"?>
<Relationships xmlns="http://schemas.openxmlformats.org/package/2006/relationships"><Relationship Id="rId8" Type="http://schemas.openxmlformats.org/officeDocument/2006/relationships/tags" Target="../tags/tag289.xml"/><Relationship Id="rId13" Type="http://schemas.openxmlformats.org/officeDocument/2006/relationships/chart" Target="../charts/chart58.xml"/><Relationship Id="rId3" Type="http://schemas.openxmlformats.org/officeDocument/2006/relationships/tags" Target="../tags/tag284.xml"/><Relationship Id="rId7" Type="http://schemas.openxmlformats.org/officeDocument/2006/relationships/tags" Target="../tags/tag288.xml"/><Relationship Id="rId12" Type="http://schemas.openxmlformats.org/officeDocument/2006/relationships/chart" Target="../charts/chart57.xml"/><Relationship Id="rId2" Type="http://schemas.openxmlformats.org/officeDocument/2006/relationships/tags" Target="../tags/tag283.xml"/><Relationship Id="rId1" Type="http://schemas.openxmlformats.org/officeDocument/2006/relationships/tags" Target="../tags/tag282.xml"/><Relationship Id="rId6" Type="http://schemas.openxmlformats.org/officeDocument/2006/relationships/tags" Target="../tags/tag287.xml"/><Relationship Id="rId11" Type="http://schemas.openxmlformats.org/officeDocument/2006/relationships/notesSlide" Target="../notesSlides/notesSlide44.xml"/><Relationship Id="rId5" Type="http://schemas.openxmlformats.org/officeDocument/2006/relationships/tags" Target="../tags/tag286.xml"/><Relationship Id="rId10" Type="http://schemas.openxmlformats.org/officeDocument/2006/relationships/slideLayout" Target="../slideLayouts/slideLayout9.xml"/><Relationship Id="rId4" Type="http://schemas.openxmlformats.org/officeDocument/2006/relationships/tags" Target="../tags/tag285.xml"/><Relationship Id="rId9" Type="http://schemas.openxmlformats.org/officeDocument/2006/relationships/tags" Target="../tags/tag290.xml"/></Relationships>
</file>

<file path=ppt/slides/_rels/slide58.xml.rels><?xml version="1.0" encoding="UTF-8" standalone="yes"?>
<Relationships xmlns="http://schemas.openxmlformats.org/package/2006/relationships"><Relationship Id="rId8" Type="http://schemas.openxmlformats.org/officeDocument/2006/relationships/notesSlide" Target="../notesSlides/notesSlide45.xml"/><Relationship Id="rId3" Type="http://schemas.openxmlformats.org/officeDocument/2006/relationships/tags" Target="../tags/tag293.xml"/><Relationship Id="rId7" Type="http://schemas.openxmlformats.org/officeDocument/2006/relationships/slideLayout" Target="../slideLayouts/slideLayout9.xml"/><Relationship Id="rId2" Type="http://schemas.openxmlformats.org/officeDocument/2006/relationships/tags" Target="../tags/tag292.xml"/><Relationship Id="rId1" Type="http://schemas.openxmlformats.org/officeDocument/2006/relationships/tags" Target="../tags/tag291.xml"/><Relationship Id="rId6" Type="http://schemas.openxmlformats.org/officeDocument/2006/relationships/tags" Target="../tags/tag296.xml"/><Relationship Id="rId5" Type="http://schemas.openxmlformats.org/officeDocument/2006/relationships/tags" Target="../tags/tag295.xml"/><Relationship Id="rId4" Type="http://schemas.openxmlformats.org/officeDocument/2006/relationships/tags" Target="../tags/tag294.xml"/><Relationship Id="rId9" Type="http://schemas.openxmlformats.org/officeDocument/2006/relationships/chart" Target="../charts/chart59.xml"/></Relationships>
</file>

<file path=ppt/slides/_rels/slide59.xml.rels><?xml version="1.0" encoding="UTF-8" standalone="yes"?>
<Relationships xmlns="http://schemas.openxmlformats.org/package/2006/relationships"><Relationship Id="rId8" Type="http://schemas.openxmlformats.org/officeDocument/2006/relationships/tags" Target="../tags/tag304.xml"/><Relationship Id="rId13" Type="http://schemas.openxmlformats.org/officeDocument/2006/relationships/chart" Target="../charts/chart61.xml"/><Relationship Id="rId3" Type="http://schemas.openxmlformats.org/officeDocument/2006/relationships/tags" Target="../tags/tag299.xml"/><Relationship Id="rId7" Type="http://schemas.openxmlformats.org/officeDocument/2006/relationships/tags" Target="../tags/tag303.xml"/><Relationship Id="rId12" Type="http://schemas.openxmlformats.org/officeDocument/2006/relationships/chart" Target="../charts/chart60.xml"/><Relationship Id="rId2" Type="http://schemas.openxmlformats.org/officeDocument/2006/relationships/tags" Target="../tags/tag298.xml"/><Relationship Id="rId1" Type="http://schemas.openxmlformats.org/officeDocument/2006/relationships/tags" Target="../tags/tag297.xml"/><Relationship Id="rId6" Type="http://schemas.openxmlformats.org/officeDocument/2006/relationships/tags" Target="../tags/tag302.xml"/><Relationship Id="rId11" Type="http://schemas.openxmlformats.org/officeDocument/2006/relationships/notesSlide" Target="../notesSlides/notesSlide46.xml"/><Relationship Id="rId5" Type="http://schemas.openxmlformats.org/officeDocument/2006/relationships/tags" Target="../tags/tag301.xml"/><Relationship Id="rId10" Type="http://schemas.openxmlformats.org/officeDocument/2006/relationships/slideLayout" Target="../slideLayouts/slideLayout9.xml"/><Relationship Id="rId4" Type="http://schemas.openxmlformats.org/officeDocument/2006/relationships/tags" Target="../tags/tag300.xml"/><Relationship Id="rId9" Type="http://schemas.openxmlformats.org/officeDocument/2006/relationships/tags" Target="../tags/tag305.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61.xml.rels><?xml version="1.0" encoding="UTF-8" standalone="yes"?>
<Relationships xmlns="http://schemas.openxmlformats.org/package/2006/relationships"><Relationship Id="rId8" Type="http://schemas.openxmlformats.org/officeDocument/2006/relationships/chart" Target="../charts/chart62.xml"/><Relationship Id="rId3" Type="http://schemas.openxmlformats.org/officeDocument/2006/relationships/tags" Target="../tags/tag308.xml"/><Relationship Id="rId7" Type="http://schemas.openxmlformats.org/officeDocument/2006/relationships/notesSlide" Target="../notesSlides/notesSlide47.xml"/><Relationship Id="rId2" Type="http://schemas.openxmlformats.org/officeDocument/2006/relationships/tags" Target="../tags/tag307.xml"/><Relationship Id="rId1" Type="http://schemas.openxmlformats.org/officeDocument/2006/relationships/tags" Target="../tags/tag306.xml"/><Relationship Id="rId6" Type="http://schemas.openxmlformats.org/officeDocument/2006/relationships/slideLayout" Target="../slideLayouts/slideLayout10.xml"/><Relationship Id="rId5" Type="http://schemas.openxmlformats.org/officeDocument/2006/relationships/tags" Target="../tags/tag310.xml"/><Relationship Id="rId4" Type="http://schemas.openxmlformats.org/officeDocument/2006/relationships/tags" Target="../tags/tag309.xml"/></Relationships>
</file>

<file path=ppt/slides/_rels/slide62.xml.rels><?xml version="1.0" encoding="UTF-8" standalone="yes"?>
<Relationships xmlns="http://schemas.openxmlformats.org/package/2006/relationships"><Relationship Id="rId8" Type="http://schemas.openxmlformats.org/officeDocument/2006/relationships/chart" Target="../charts/chart63.xml"/><Relationship Id="rId3" Type="http://schemas.openxmlformats.org/officeDocument/2006/relationships/tags" Target="../tags/tag313.xml"/><Relationship Id="rId7" Type="http://schemas.openxmlformats.org/officeDocument/2006/relationships/notesSlide" Target="../notesSlides/notesSlide48.xml"/><Relationship Id="rId2" Type="http://schemas.openxmlformats.org/officeDocument/2006/relationships/tags" Target="../tags/tag312.xml"/><Relationship Id="rId1" Type="http://schemas.openxmlformats.org/officeDocument/2006/relationships/tags" Target="../tags/tag311.xml"/><Relationship Id="rId6" Type="http://schemas.openxmlformats.org/officeDocument/2006/relationships/slideLayout" Target="../slideLayouts/slideLayout10.xml"/><Relationship Id="rId5" Type="http://schemas.openxmlformats.org/officeDocument/2006/relationships/tags" Target="../tags/tag315.xml"/><Relationship Id="rId4" Type="http://schemas.openxmlformats.org/officeDocument/2006/relationships/tags" Target="../tags/tag314.xml"/></Relationships>
</file>

<file path=ppt/slides/_rels/slide63.xml.rels><?xml version="1.0" encoding="UTF-8" standalone="yes"?>
<Relationships xmlns="http://schemas.openxmlformats.org/package/2006/relationships"><Relationship Id="rId8" Type="http://schemas.openxmlformats.org/officeDocument/2006/relationships/chart" Target="../charts/chart64.xml"/><Relationship Id="rId3" Type="http://schemas.openxmlformats.org/officeDocument/2006/relationships/tags" Target="../tags/tag318.xml"/><Relationship Id="rId7" Type="http://schemas.openxmlformats.org/officeDocument/2006/relationships/notesSlide" Target="../notesSlides/notesSlide49.xml"/><Relationship Id="rId2" Type="http://schemas.openxmlformats.org/officeDocument/2006/relationships/tags" Target="../tags/tag317.xml"/><Relationship Id="rId1" Type="http://schemas.openxmlformats.org/officeDocument/2006/relationships/tags" Target="../tags/tag316.xml"/><Relationship Id="rId6" Type="http://schemas.openxmlformats.org/officeDocument/2006/relationships/slideLayout" Target="../slideLayouts/slideLayout10.xml"/><Relationship Id="rId5" Type="http://schemas.openxmlformats.org/officeDocument/2006/relationships/tags" Target="../tags/tag320.xml"/><Relationship Id="rId4" Type="http://schemas.openxmlformats.org/officeDocument/2006/relationships/tags" Target="../tags/tag319.xml"/></Relationships>
</file>

<file path=ppt/slides/_rels/slide64.xml.rels><?xml version="1.0" encoding="UTF-8" standalone="yes"?>
<Relationships xmlns="http://schemas.openxmlformats.org/package/2006/relationships"><Relationship Id="rId8" Type="http://schemas.openxmlformats.org/officeDocument/2006/relationships/chart" Target="../charts/chart65.xml"/><Relationship Id="rId3" Type="http://schemas.openxmlformats.org/officeDocument/2006/relationships/tags" Target="../tags/tag323.xml"/><Relationship Id="rId7" Type="http://schemas.openxmlformats.org/officeDocument/2006/relationships/notesSlide" Target="../notesSlides/notesSlide50.xml"/><Relationship Id="rId2" Type="http://schemas.openxmlformats.org/officeDocument/2006/relationships/tags" Target="../tags/tag322.xml"/><Relationship Id="rId1" Type="http://schemas.openxmlformats.org/officeDocument/2006/relationships/tags" Target="../tags/tag321.xml"/><Relationship Id="rId6" Type="http://schemas.openxmlformats.org/officeDocument/2006/relationships/slideLayout" Target="../slideLayouts/slideLayout9.xml"/><Relationship Id="rId5" Type="http://schemas.openxmlformats.org/officeDocument/2006/relationships/tags" Target="../tags/tag325.xml"/><Relationship Id="rId4" Type="http://schemas.openxmlformats.org/officeDocument/2006/relationships/tags" Target="../tags/tag324.xml"/></Relationships>
</file>

<file path=ppt/slides/_rels/slide65.xml.rels><?xml version="1.0" encoding="UTF-8" standalone="yes"?>
<Relationships xmlns="http://schemas.openxmlformats.org/package/2006/relationships"><Relationship Id="rId3" Type="http://schemas.openxmlformats.org/officeDocument/2006/relationships/tags" Target="../tags/tag328.xml"/><Relationship Id="rId7" Type="http://schemas.openxmlformats.org/officeDocument/2006/relationships/chart" Target="../charts/chart66.xml"/><Relationship Id="rId2" Type="http://schemas.openxmlformats.org/officeDocument/2006/relationships/tags" Target="../tags/tag327.xml"/><Relationship Id="rId1" Type="http://schemas.openxmlformats.org/officeDocument/2006/relationships/tags" Target="../tags/tag326.xml"/><Relationship Id="rId6" Type="http://schemas.openxmlformats.org/officeDocument/2006/relationships/notesSlide" Target="../notesSlides/notesSlide51.xml"/><Relationship Id="rId5" Type="http://schemas.openxmlformats.org/officeDocument/2006/relationships/slideLayout" Target="../slideLayouts/slideLayout9.xml"/><Relationship Id="rId4" Type="http://schemas.openxmlformats.org/officeDocument/2006/relationships/tags" Target="../tags/tag329.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7.xml.rels><?xml version="1.0" encoding="UTF-8" standalone="yes"?>
<Relationships xmlns="http://schemas.openxmlformats.org/package/2006/relationships"><Relationship Id="rId8" Type="http://schemas.openxmlformats.org/officeDocument/2006/relationships/chart" Target="../charts/chart67.xml"/><Relationship Id="rId3" Type="http://schemas.openxmlformats.org/officeDocument/2006/relationships/tags" Target="../tags/tag332.xml"/><Relationship Id="rId7" Type="http://schemas.openxmlformats.org/officeDocument/2006/relationships/notesSlide" Target="../notesSlides/notesSlide52.xml"/><Relationship Id="rId2" Type="http://schemas.openxmlformats.org/officeDocument/2006/relationships/tags" Target="../tags/tag331.xml"/><Relationship Id="rId1" Type="http://schemas.openxmlformats.org/officeDocument/2006/relationships/tags" Target="../tags/tag330.xml"/><Relationship Id="rId6" Type="http://schemas.openxmlformats.org/officeDocument/2006/relationships/slideLayout" Target="../slideLayouts/slideLayout10.xml"/><Relationship Id="rId5" Type="http://schemas.openxmlformats.org/officeDocument/2006/relationships/tags" Target="../tags/tag334.xml"/><Relationship Id="rId4" Type="http://schemas.openxmlformats.org/officeDocument/2006/relationships/tags" Target="../tags/tag333.xml"/></Relationships>
</file>

<file path=ppt/slides/_rels/slide68.xml.rels><?xml version="1.0" encoding="UTF-8" standalone="yes"?>
<Relationships xmlns="http://schemas.openxmlformats.org/package/2006/relationships"><Relationship Id="rId8" Type="http://schemas.openxmlformats.org/officeDocument/2006/relationships/tags" Target="../tags/tag342.xml"/><Relationship Id="rId3" Type="http://schemas.openxmlformats.org/officeDocument/2006/relationships/tags" Target="../tags/tag337.xml"/><Relationship Id="rId7" Type="http://schemas.openxmlformats.org/officeDocument/2006/relationships/tags" Target="../tags/tag341.xml"/><Relationship Id="rId12" Type="http://schemas.openxmlformats.org/officeDocument/2006/relationships/chart" Target="../charts/chart69.xml"/><Relationship Id="rId2" Type="http://schemas.openxmlformats.org/officeDocument/2006/relationships/tags" Target="../tags/tag336.xml"/><Relationship Id="rId1" Type="http://schemas.openxmlformats.org/officeDocument/2006/relationships/tags" Target="../tags/tag335.xml"/><Relationship Id="rId6" Type="http://schemas.openxmlformats.org/officeDocument/2006/relationships/tags" Target="../tags/tag340.xml"/><Relationship Id="rId11" Type="http://schemas.openxmlformats.org/officeDocument/2006/relationships/chart" Target="../charts/chart68.xml"/><Relationship Id="rId5" Type="http://schemas.openxmlformats.org/officeDocument/2006/relationships/tags" Target="../tags/tag339.xml"/><Relationship Id="rId10" Type="http://schemas.openxmlformats.org/officeDocument/2006/relationships/notesSlide" Target="../notesSlides/notesSlide53.xml"/><Relationship Id="rId4" Type="http://schemas.openxmlformats.org/officeDocument/2006/relationships/tags" Target="../tags/tag338.xml"/><Relationship Id="rId9" Type="http://schemas.openxmlformats.org/officeDocument/2006/relationships/slideLayout" Target="../slideLayouts/slideLayout10.xml"/></Relationships>
</file>

<file path=ppt/slides/_rels/slide69.xml.rels><?xml version="1.0" encoding="UTF-8" standalone="yes"?>
<Relationships xmlns="http://schemas.openxmlformats.org/package/2006/relationships"><Relationship Id="rId3" Type="http://schemas.openxmlformats.org/officeDocument/2006/relationships/tags" Target="../tags/tag345.xml"/><Relationship Id="rId7" Type="http://schemas.openxmlformats.org/officeDocument/2006/relationships/chart" Target="../charts/chart70.xml"/><Relationship Id="rId2" Type="http://schemas.openxmlformats.org/officeDocument/2006/relationships/tags" Target="../tags/tag344.xml"/><Relationship Id="rId1" Type="http://schemas.openxmlformats.org/officeDocument/2006/relationships/tags" Target="../tags/tag343.xml"/><Relationship Id="rId6" Type="http://schemas.openxmlformats.org/officeDocument/2006/relationships/notesSlide" Target="../notesSlides/notesSlide54.xml"/><Relationship Id="rId5" Type="http://schemas.openxmlformats.org/officeDocument/2006/relationships/slideLayout" Target="../slideLayouts/slideLayout10.xml"/><Relationship Id="rId4" Type="http://schemas.openxmlformats.org/officeDocument/2006/relationships/tags" Target="../tags/tag346.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71.xml.rels><?xml version="1.0" encoding="UTF-8" standalone="yes"?>
<Relationships xmlns="http://schemas.openxmlformats.org/package/2006/relationships"><Relationship Id="rId8" Type="http://schemas.openxmlformats.org/officeDocument/2006/relationships/notesSlide" Target="../notesSlides/notesSlide55.xml"/><Relationship Id="rId3" Type="http://schemas.openxmlformats.org/officeDocument/2006/relationships/tags" Target="../tags/tag349.xml"/><Relationship Id="rId7" Type="http://schemas.openxmlformats.org/officeDocument/2006/relationships/slideLayout" Target="../slideLayouts/slideLayout10.xml"/><Relationship Id="rId2" Type="http://schemas.openxmlformats.org/officeDocument/2006/relationships/tags" Target="../tags/tag348.xml"/><Relationship Id="rId1" Type="http://schemas.openxmlformats.org/officeDocument/2006/relationships/tags" Target="../tags/tag347.xml"/><Relationship Id="rId6" Type="http://schemas.openxmlformats.org/officeDocument/2006/relationships/tags" Target="../tags/tag352.xml"/><Relationship Id="rId5" Type="http://schemas.openxmlformats.org/officeDocument/2006/relationships/tags" Target="../tags/tag351.xml"/><Relationship Id="rId4" Type="http://schemas.openxmlformats.org/officeDocument/2006/relationships/tags" Target="../tags/tag350.xml"/><Relationship Id="rId9" Type="http://schemas.openxmlformats.org/officeDocument/2006/relationships/chart" Target="../charts/chart71.xml"/></Relationships>
</file>

<file path=ppt/slides/_rels/slide72.xml.rels><?xml version="1.0" encoding="UTF-8" standalone="yes"?>
<Relationships xmlns="http://schemas.openxmlformats.org/package/2006/relationships"><Relationship Id="rId8" Type="http://schemas.openxmlformats.org/officeDocument/2006/relationships/tags" Target="../tags/tag360.xml"/><Relationship Id="rId3" Type="http://schemas.openxmlformats.org/officeDocument/2006/relationships/tags" Target="../tags/tag355.xml"/><Relationship Id="rId7" Type="http://schemas.openxmlformats.org/officeDocument/2006/relationships/tags" Target="../tags/tag359.xml"/><Relationship Id="rId12" Type="http://schemas.openxmlformats.org/officeDocument/2006/relationships/chart" Target="../charts/chart73.xml"/><Relationship Id="rId2" Type="http://schemas.openxmlformats.org/officeDocument/2006/relationships/tags" Target="../tags/tag354.xml"/><Relationship Id="rId1" Type="http://schemas.openxmlformats.org/officeDocument/2006/relationships/tags" Target="../tags/tag353.xml"/><Relationship Id="rId6" Type="http://schemas.openxmlformats.org/officeDocument/2006/relationships/tags" Target="../tags/tag358.xml"/><Relationship Id="rId11" Type="http://schemas.openxmlformats.org/officeDocument/2006/relationships/chart" Target="../charts/chart72.xml"/><Relationship Id="rId5" Type="http://schemas.openxmlformats.org/officeDocument/2006/relationships/tags" Target="../tags/tag357.xml"/><Relationship Id="rId10" Type="http://schemas.openxmlformats.org/officeDocument/2006/relationships/notesSlide" Target="../notesSlides/notesSlide56.xml"/><Relationship Id="rId4" Type="http://schemas.openxmlformats.org/officeDocument/2006/relationships/tags" Target="../tags/tag356.xml"/><Relationship Id="rId9" Type="http://schemas.openxmlformats.org/officeDocument/2006/relationships/slideLayout" Target="../slideLayouts/slideLayout10.xml"/></Relationships>
</file>

<file path=ppt/slides/_rels/slide73.xml.rels><?xml version="1.0" encoding="UTF-8" standalone="yes"?>
<Relationships xmlns="http://schemas.openxmlformats.org/package/2006/relationships"><Relationship Id="rId8" Type="http://schemas.openxmlformats.org/officeDocument/2006/relationships/tags" Target="../tags/tag368.xml"/><Relationship Id="rId13" Type="http://schemas.openxmlformats.org/officeDocument/2006/relationships/chart" Target="../charts/chart74.xml"/><Relationship Id="rId3" Type="http://schemas.openxmlformats.org/officeDocument/2006/relationships/tags" Target="../tags/tag363.xml"/><Relationship Id="rId7" Type="http://schemas.openxmlformats.org/officeDocument/2006/relationships/tags" Target="../tags/tag367.xml"/><Relationship Id="rId12" Type="http://schemas.openxmlformats.org/officeDocument/2006/relationships/notesSlide" Target="../notesSlides/notesSlide57.xml"/><Relationship Id="rId2" Type="http://schemas.openxmlformats.org/officeDocument/2006/relationships/tags" Target="../tags/tag362.xml"/><Relationship Id="rId1" Type="http://schemas.openxmlformats.org/officeDocument/2006/relationships/tags" Target="../tags/tag361.xml"/><Relationship Id="rId6" Type="http://schemas.openxmlformats.org/officeDocument/2006/relationships/tags" Target="../tags/tag366.xml"/><Relationship Id="rId11" Type="http://schemas.openxmlformats.org/officeDocument/2006/relationships/slideLayout" Target="../slideLayouts/slideLayout10.xml"/><Relationship Id="rId5" Type="http://schemas.openxmlformats.org/officeDocument/2006/relationships/tags" Target="../tags/tag365.xml"/><Relationship Id="rId10" Type="http://schemas.openxmlformats.org/officeDocument/2006/relationships/tags" Target="../tags/tag370.xml"/><Relationship Id="rId4" Type="http://schemas.openxmlformats.org/officeDocument/2006/relationships/tags" Target="../tags/tag364.xml"/><Relationship Id="rId9" Type="http://schemas.openxmlformats.org/officeDocument/2006/relationships/tags" Target="../tags/tag369.xml"/><Relationship Id="rId14" Type="http://schemas.openxmlformats.org/officeDocument/2006/relationships/chart" Target="../charts/chart75.xml"/></Relationships>
</file>

<file path=ppt/slides/_rels/slide74.xml.rels><?xml version="1.0" encoding="UTF-8" standalone="yes"?>
<Relationships xmlns="http://schemas.openxmlformats.org/package/2006/relationships"><Relationship Id="rId8" Type="http://schemas.openxmlformats.org/officeDocument/2006/relationships/tags" Target="../tags/tag378.xml"/><Relationship Id="rId13" Type="http://schemas.openxmlformats.org/officeDocument/2006/relationships/chart" Target="../charts/chart77.xml"/><Relationship Id="rId3" Type="http://schemas.openxmlformats.org/officeDocument/2006/relationships/tags" Target="../tags/tag373.xml"/><Relationship Id="rId7" Type="http://schemas.openxmlformats.org/officeDocument/2006/relationships/tags" Target="../tags/tag377.xml"/><Relationship Id="rId12" Type="http://schemas.openxmlformats.org/officeDocument/2006/relationships/chart" Target="../charts/chart76.xml"/><Relationship Id="rId2" Type="http://schemas.openxmlformats.org/officeDocument/2006/relationships/tags" Target="../tags/tag372.xml"/><Relationship Id="rId1" Type="http://schemas.openxmlformats.org/officeDocument/2006/relationships/tags" Target="../tags/tag371.xml"/><Relationship Id="rId6" Type="http://schemas.openxmlformats.org/officeDocument/2006/relationships/tags" Target="../tags/tag376.xml"/><Relationship Id="rId11" Type="http://schemas.openxmlformats.org/officeDocument/2006/relationships/notesSlide" Target="../notesSlides/notesSlide58.xml"/><Relationship Id="rId5" Type="http://schemas.openxmlformats.org/officeDocument/2006/relationships/tags" Target="../tags/tag375.xml"/><Relationship Id="rId10" Type="http://schemas.openxmlformats.org/officeDocument/2006/relationships/slideLayout" Target="../slideLayouts/slideLayout10.xml"/><Relationship Id="rId4" Type="http://schemas.openxmlformats.org/officeDocument/2006/relationships/tags" Target="../tags/tag374.xml"/><Relationship Id="rId9" Type="http://schemas.openxmlformats.org/officeDocument/2006/relationships/tags" Target="../tags/tag379.xml"/></Relationships>
</file>

<file path=ppt/slides/_rels/slide75.xml.rels><?xml version="1.0" encoding="UTF-8" standalone="yes"?>
<Relationships xmlns="http://schemas.openxmlformats.org/package/2006/relationships"><Relationship Id="rId8" Type="http://schemas.openxmlformats.org/officeDocument/2006/relationships/tags" Target="../tags/tag387.xml"/><Relationship Id="rId13" Type="http://schemas.openxmlformats.org/officeDocument/2006/relationships/chart" Target="../charts/chart78.xml"/><Relationship Id="rId3" Type="http://schemas.openxmlformats.org/officeDocument/2006/relationships/tags" Target="../tags/tag382.xml"/><Relationship Id="rId7" Type="http://schemas.openxmlformats.org/officeDocument/2006/relationships/tags" Target="../tags/tag386.xml"/><Relationship Id="rId12" Type="http://schemas.openxmlformats.org/officeDocument/2006/relationships/notesSlide" Target="../notesSlides/notesSlide59.xml"/><Relationship Id="rId2" Type="http://schemas.openxmlformats.org/officeDocument/2006/relationships/tags" Target="../tags/tag381.xml"/><Relationship Id="rId1" Type="http://schemas.openxmlformats.org/officeDocument/2006/relationships/tags" Target="../tags/tag380.xml"/><Relationship Id="rId6" Type="http://schemas.openxmlformats.org/officeDocument/2006/relationships/tags" Target="../tags/tag385.xml"/><Relationship Id="rId11" Type="http://schemas.openxmlformats.org/officeDocument/2006/relationships/slideLayout" Target="../slideLayouts/slideLayout10.xml"/><Relationship Id="rId5" Type="http://schemas.openxmlformats.org/officeDocument/2006/relationships/tags" Target="../tags/tag384.xml"/><Relationship Id="rId10" Type="http://schemas.openxmlformats.org/officeDocument/2006/relationships/tags" Target="../tags/tag389.xml"/><Relationship Id="rId4" Type="http://schemas.openxmlformats.org/officeDocument/2006/relationships/tags" Target="../tags/tag383.xml"/><Relationship Id="rId9" Type="http://schemas.openxmlformats.org/officeDocument/2006/relationships/tags" Target="../tags/tag388.xml"/><Relationship Id="rId14" Type="http://schemas.openxmlformats.org/officeDocument/2006/relationships/chart" Target="../charts/chart79.xml"/></Relationships>
</file>

<file path=ppt/slides/_rels/slide76.xml.rels><?xml version="1.0" encoding="UTF-8" standalone="yes"?>
<Relationships xmlns="http://schemas.openxmlformats.org/package/2006/relationships"><Relationship Id="rId8" Type="http://schemas.openxmlformats.org/officeDocument/2006/relationships/notesSlide" Target="../notesSlides/notesSlide60.xml"/><Relationship Id="rId3" Type="http://schemas.openxmlformats.org/officeDocument/2006/relationships/tags" Target="../tags/tag392.xml"/><Relationship Id="rId7" Type="http://schemas.openxmlformats.org/officeDocument/2006/relationships/slideLayout" Target="../slideLayouts/slideLayout10.xml"/><Relationship Id="rId2" Type="http://schemas.openxmlformats.org/officeDocument/2006/relationships/tags" Target="../tags/tag391.xml"/><Relationship Id="rId1" Type="http://schemas.openxmlformats.org/officeDocument/2006/relationships/tags" Target="../tags/tag390.xml"/><Relationship Id="rId6" Type="http://schemas.openxmlformats.org/officeDocument/2006/relationships/tags" Target="../tags/tag395.xml"/><Relationship Id="rId5" Type="http://schemas.openxmlformats.org/officeDocument/2006/relationships/tags" Target="../tags/tag394.xml"/><Relationship Id="rId4" Type="http://schemas.openxmlformats.org/officeDocument/2006/relationships/tags" Target="../tags/tag393.xml"/><Relationship Id="rId9" Type="http://schemas.openxmlformats.org/officeDocument/2006/relationships/chart" Target="../charts/chart80.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78.xml.rels><?xml version="1.0" encoding="UTF-8" standalone="yes"?>
<Relationships xmlns="http://schemas.openxmlformats.org/package/2006/relationships"><Relationship Id="rId8" Type="http://schemas.openxmlformats.org/officeDocument/2006/relationships/chart" Target="../charts/chart81.xml"/><Relationship Id="rId3" Type="http://schemas.openxmlformats.org/officeDocument/2006/relationships/tags" Target="../tags/tag398.xml"/><Relationship Id="rId7" Type="http://schemas.openxmlformats.org/officeDocument/2006/relationships/notesSlide" Target="../notesSlides/notesSlide61.xml"/><Relationship Id="rId2" Type="http://schemas.openxmlformats.org/officeDocument/2006/relationships/tags" Target="../tags/tag397.xml"/><Relationship Id="rId1" Type="http://schemas.openxmlformats.org/officeDocument/2006/relationships/tags" Target="../tags/tag396.xml"/><Relationship Id="rId6" Type="http://schemas.openxmlformats.org/officeDocument/2006/relationships/slideLayout" Target="../slideLayouts/slideLayout10.xml"/><Relationship Id="rId5" Type="http://schemas.openxmlformats.org/officeDocument/2006/relationships/tags" Target="../tags/tag400.xml"/><Relationship Id="rId4" Type="http://schemas.openxmlformats.org/officeDocument/2006/relationships/tags" Target="../tags/tag399.xml"/></Relationships>
</file>

<file path=ppt/slides/_rels/slide79.xml.rels><?xml version="1.0" encoding="UTF-8" standalone="yes"?>
<Relationships xmlns="http://schemas.openxmlformats.org/package/2006/relationships"><Relationship Id="rId8" Type="http://schemas.openxmlformats.org/officeDocument/2006/relationships/chart" Target="../charts/chart82.xml"/><Relationship Id="rId3" Type="http://schemas.openxmlformats.org/officeDocument/2006/relationships/tags" Target="../tags/tag403.xml"/><Relationship Id="rId7" Type="http://schemas.openxmlformats.org/officeDocument/2006/relationships/notesSlide" Target="../notesSlides/notesSlide62.xml"/><Relationship Id="rId2" Type="http://schemas.openxmlformats.org/officeDocument/2006/relationships/tags" Target="../tags/tag402.xml"/><Relationship Id="rId1" Type="http://schemas.openxmlformats.org/officeDocument/2006/relationships/tags" Target="../tags/tag401.xml"/><Relationship Id="rId6" Type="http://schemas.openxmlformats.org/officeDocument/2006/relationships/slideLayout" Target="../slideLayouts/slideLayout10.xml"/><Relationship Id="rId5" Type="http://schemas.openxmlformats.org/officeDocument/2006/relationships/tags" Target="../tags/tag405.xml"/><Relationship Id="rId4" Type="http://schemas.openxmlformats.org/officeDocument/2006/relationships/tags" Target="../tags/tag404.xml"/></Relationships>
</file>

<file path=ppt/slides/_rels/slide80.xml.rels><?xml version="1.0" encoding="UTF-8" standalone="yes"?>
<Relationships xmlns="http://schemas.openxmlformats.org/package/2006/relationships"><Relationship Id="rId8" Type="http://schemas.openxmlformats.org/officeDocument/2006/relationships/tags" Target="../tags/tag413.xml"/><Relationship Id="rId3" Type="http://schemas.openxmlformats.org/officeDocument/2006/relationships/tags" Target="../tags/tag408.xml"/><Relationship Id="rId7" Type="http://schemas.openxmlformats.org/officeDocument/2006/relationships/tags" Target="../tags/tag412.xml"/><Relationship Id="rId12" Type="http://schemas.openxmlformats.org/officeDocument/2006/relationships/chart" Target="../charts/chart84.xml"/><Relationship Id="rId2" Type="http://schemas.openxmlformats.org/officeDocument/2006/relationships/tags" Target="../tags/tag407.xml"/><Relationship Id="rId1" Type="http://schemas.openxmlformats.org/officeDocument/2006/relationships/tags" Target="../tags/tag406.xml"/><Relationship Id="rId6" Type="http://schemas.openxmlformats.org/officeDocument/2006/relationships/tags" Target="../tags/tag411.xml"/><Relationship Id="rId11" Type="http://schemas.openxmlformats.org/officeDocument/2006/relationships/chart" Target="../charts/chart83.xml"/><Relationship Id="rId5" Type="http://schemas.openxmlformats.org/officeDocument/2006/relationships/tags" Target="../tags/tag410.xml"/><Relationship Id="rId10" Type="http://schemas.openxmlformats.org/officeDocument/2006/relationships/notesSlide" Target="../notesSlides/notesSlide63.xml"/><Relationship Id="rId4" Type="http://schemas.openxmlformats.org/officeDocument/2006/relationships/tags" Target="../tags/tag409.xml"/><Relationship Id="rId9" Type="http://schemas.openxmlformats.org/officeDocument/2006/relationships/slideLayout" Target="../slideLayouts/slideLayout10.xml"/></Relationships>
</file>

<file path=ppt/slides/_rels/slide81.xml.rels><?xml version="1.0" encoding="UTF-8" standalone="yes"?>
<Relationships xmlns="http://schemas.openxmlformats.org/package/2006/relationships"><Relationship Id="rId8" Type="http://schemas.openxmlformats.org/officeDocument/2006/relationships/chart" Target="../charts/chart85.xml"/><Relationship Id="rId3" Type="http://schemas.openxmlformats.org/officeDocument/2006/relationships/tags" Target="../tags/tag416.xml"/><Relationship Id="rId7" Type="http://schemas.openxmlformats.org/officeDocument/2006/relationships/notesSlide" Target="../notesSlides/notesSlide64.xml"/><Relationship Id="rId2" Type="http://schemas.openxmlformats.org/officeDocument/2006/relationships/tags" Target="../tags/tag415.xml"/><Relationship Id="rId1" Type="http://schemas.openxmlformats.org/officeDocument/2006/relationships/tags" Target="../tags/tag414.xml"/><Relationship Id="rId6" Type="http://schemas.openxmlformats.org/officeDocument/2006/relationships/slideLayout" Target="../slideLayouts/slideLayout10.xml"/><Relationship Id="rId5" Type="http://schemas.openxmlformats.org/officeDocument/2006/relationships/tags" Target="../tags/tag418.xml"/><Relationship Id="rId4" Type="http://schemas.openxmlformats.org/officeDocument/2006/relationships/tags" Target="../tags/tag417.xml"/></Relationships>
</file>

<file path=ppt/slides/_rels/slide82.xml.rels><?xml version="1.0" encoding="UTF-8" standalone="yes"?>
<Relationships xmlns="http://schemas.openxmlformats.org/package/2006/relationships"><Relationship Id="rId8" Type="http://schemas.openxmlformats.org/officeDocument/2006/relationships/chart" Target="../charts/chart86.xml"/><Relationship Id="rId3" Type="http://schemas.openxmlformats.org/officeDocument/2006/relationships/tags" Target="../tags/tag421.xml"/><Relationship Id="rId7" Type="http://schemas.openxmlformats.org/officeDocument/2006/relationships/notesSlide" Target="../notesSlides/notesSlide65.xml"/><Relationship Id="rId2" Type="http://schemas.openxmlformats.org/officeDocument/2006/relationships/tags" Target="../tags/tag420.xml"/><Relationship Id="rId1" Type="http://schemas.openxmlformats.org/officeDocument/2006/relationships/tags" Target="../tags/tag419.xml"/><Relationship Id="rId6" Type="http://schemas.openxmlformats.org/officeDocument/2006/relationships/slideLayout" Target="../slideLayouts/slideLayout10.xml"/><Relationship Id="rId5" Type="http://schemas.openxmlformats.org/officeDocument/2006/relationships/tags" Target="../tags/tag423.xml"/><Relationship Id="rId4" Type="http://schemas.openxmlformats.org/officeDocument/2006/relationships/tags" Target="../tags/tag42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84.xml.rels><?xml version="1.0" encoding="UTF-8" standalone="yes"?>
<Relationships xmlns="http://schemas.openxmlformats.org/package/2006/relationships"><Relationship Id="rId8" Type="http://schemas.openxmlformats.org/officeDocument/2006/relationships/chart" Target="../charts/chart87.xml"/><Relationship Id="rId3" Type="http://schemas.openxmlformats.org/officeDocument/2006/relationships/tags" Target="../tags/tag426.xml"/><Relationship Id="rId7" Type="http://schemas.openxmlformats.org/officeDocument/2006/relationships/notesSlide" Target="../notesSlides/notesSlide66.xml"/><Relationship Id="rId2" Type="http://schemas.openxmlformats.org/officeDocument/2006/relationships/tags" Target="../tags/tag425.xml"/><Relationship Id="rId1" Type="http://schemas.openxmlformats.org/officeDocument/2006/relationships/tags" Target="../tags/tag424.xml"/><Relationship Id="rId6" Type="http://schemas.openxmlformats.org/officeDocument/2006/relationships/slideLayout" Target="../slideLayouts/slideLayout9.xml"/><Relationship Id="rId5" Type="http://schemas.openxmlformats.org/officeDocument/2006/relationships/tags" Target="../tags/tag428.xml"/><Relationship Id="rId4" Type="http://schemas.openxmlformats.org/officeDocument/2006/relationships/tags" Target="../tags/tag427.xml"/></Relationships>
</file>

<file path=ppt/slides/_rels/slide85.xml.rels><?xml version="1.0" encoding="UTF-8" standalone="yes"?>
<Relationships xmlns="http://schemas.openxmlformats.org/package/2006/relationships"><Relationship Id="rId8" Type="http://schemas.openxmlformats.org/officeDocument/2006/relationships/chart" Target="../charts/chart88.xml"/><Relationship Id="rId3" Type="http://schemas.openxmlformats.org/officeDocument/2006/relationships/tags" Target="../tags/tag431.xml"/><Relationship Id="rId7" Type="http://schemas.openxmlformats.org/officeDocument/2006/relationships/notesSlide" Target="../notesSlides/notesSlide67.xml"/><Relationship Id="rId2" Type="http://schemas.openxmlformats.org/officeDocument/2006/relationships/tags" Target="../tags/tag430.xml"/><Relationship Id="rId1" Type="http://schemas.openxmlformats.org/officeDocument/2006/relationships/tags" Target="../tags/tag429.xml"/><Relationship Id="rId6" Type="http://schemas.openxmlformats.org/officeDocument/2006/relationships/slideLayout" Target="../slideLayouts/slideLayout9.xml"/><Relationship Id="rId5" Type="http://schemas.openxmlformats.org/officeDocument/2006/relationships/tags" Target="../tags/tag433.xml"/><Relationship Id="rId4" Type="http://schemas.openxmlformats.org/officeDocument/2006/relationships/tags" Target="../tags/tag432.xml"/></Relationships>
</file>

<file path=ppt/slides/_rels/slide86.xml.rels><?xml version="1.0" encoding="UTF-8" standalone="yes"?>
<Relationships xmlns="http://schemas.openxmlformats.org/package/2006/relationships"><Relationship Id="rId8" Type="http://schemas.openxmlformats.org/officeDocument/2006/relationships/chart" Target="../charts/chart89.xml"/><Relationship Id="rId3" Type="http://schemas.openxmlformats.org/officeDocument/2006/relationships/tags" Target="../tags/tag436.xml"/><Relationship Id="rId7" Type="http://schemas.openxmlformats.org/officeDocument/2006/relationships/notesSlide" Target="../notesSlides/notesSlide68.xml"/><Relationship Id="rId2" Type="http://schemas.openxmlformats.org/officeDocument/2006/relationships/tags" Target="../tags/tag435.xml"/><Relationship Id="rId1" Type="http://schemas.openxmlformats.org/officeDocument/2006/relationships/tags" Target="../tags/tag434.xml"/><Relationship Id="rId6" Type="http://schemas.openxmlformats.org/officeDocument/2006/relationships/slideLayout" Target="../slideLayouts/slideLayout9.xml"/><Relationship Id="rId5" Type="http://schemas.openxmlformats.org/officeDocument/2006/relationships/tags" Target="../tags/tag438.xml"/><Relationship Id="rId4" Type="http://schemas.openxmlformats.org/officeDocument/2006/relationships/tags" Target="../tags/tag437.xml"/></Relationships>
</file>

<file path=ppt/slides/_rels/slide87.xml.rels><?xml version="1.0" encoding="UTF-8" standalone="yes"?>
<Relationships xmlns="http://schemas.openxmlformats.org/package/2006/relationships"><Relationship Id="rId3" Type="http://schemas.openxmlformats.org/officeDocument/2006/relationships/tags" Target="../tags/tag441.xml"/><Relationship Id="rId2" Type="http://schemas.openxmlformats.org/officeDocument/2006/relationships/tags" Target="../tags/tag440.xml"/><Relationship Id="rId1" Type="http://schemas.openxmlformats.org/officeDocument/2006/relationships/tags" Target="../tags/tag439.xml"/><Relationship Id="rId5" Type="http://schemas.openxmlformats.org/officeDocument/2006/relationships/notesSlide" Target="../notesSlides/notesSlide69.xml"/><Relationship Id="rId4" Type="http://schemas.openxmlformats.org/officeDocument/2006/relationships/slideLayout" Target="../slideLayouts/slideLayout9.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89.xml.rels><?xml version="1.0" encoding="UTF-8" standalone="yes"?>
<Relationships xmlns="http://schemas.openxmlformats.org/package/2006/relationships"><Relationship Id="rId8" Type="http://schemas.openxmlformats.org/officeDocument/2006/relationships/chart" Target="../charts/chart90.xml"/><Relationship Id="rId3" Type="http://schemas.openxmlformats.org/officeDocument/2006/relationships/tags" Target="../tags/tag444.xml"/><Relationship Id="rId7" Type="http://schemas.openxmlformats.org/officeDocument/2006/relationships/notesSlide" Target="../notesSlides/notesSlide70.xml"/><Relationship Id="rId2" Type="http://schemas.openxmlformats.org/officeDocument/2006/relationships/tags" Target="../tags/tag443.xml"/><Relationship Id="rId1" Type="http://schemas.openxmlformats.org/officeDocument/2006/relationships/tags" Target="../tags/tag442.xml"/><Relationship Id="rId6" Type="http://schemas.openxmlformats.org/officeDocument/2006/relationships/slideLayout" Target="../slideLayouts/slideLayout9.xml"/><Relationship Id="rId5" Type="http://schemas.openxmlformats.org/officeDocument/2006/relationships/tags" Target="../tags/tag446.xml"/><Relationship Id="rId4" Type="http://schemas.openxmlformats.org/officeDocument/2006/relationships/tags" Target="../tags/tag445.xml"/></Relationships>
</file>

<file path=ppt/slides/_rels/slide90.xml.rels><?xml version="1.0" encoding="UTF-8" standalone="yes"?>
<Relationships xmlns="http://schemas.openxmlformats.org/package/2006/relationships"><Relationship Id="rId3" Type="http://schemas.openxmlformats.org/officeDocument/2006/relationships/tags" Target="../tags/tag449.xml"/><Relationship Id="rId2" Type="http://schemas.openxmlformats.org/officeDocument/2006/relationships/tags" Target="../tags/tag448.xml"/><Relationship Id="rId1" Type="http://schemas.openxmlformats.org/officeDocument/2006/relationships/tags" Target="../tags/tag447.xml"/><Relationship Id="rId5" Type="http://schemas.openxmlformats.org/officeDocument/2006/relationships/notesSlide" Target="../notesSlides/notesSlide71.xml"/><Relationship Id="rId4"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F2ACA25E-276E-46CC-BB07-94222B695BB0}"/>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812800" y="-457200"/>
            <a:ext cx="13614400" cy="7658100"/>
          </a:xfrm>
          <a:prstGeom prst="rect">
            <a:avLst/>
          </a:prstGeom>
          <a:noFill/>
          <a:extLst>
            <a:ext uri="{909E8E84-426E-40DD-AFC4-6F175D3DCCD1}">
              <a14:hiddenFill xmlns:a14="http://schemas.microsoft.com/office/drawing/2010/main">
                <a:solidFill>
                  <a:srgbClr val="FFFFFF"/>
                </a:solidFill>
              </a14:hiddenFill>
            </a:ext>
          </a:extLst>
        </p:spPr>
      </p:pic>
      <p:grpSp>
        <p:nvGrpSpPr>
          <p:cNvPr id="3" name="Group 2">
            <a:extLst>
              <a:ext uri="{FF2B5EF4-FFF2-40B4-BE49-F238E27FC236}">
                <a16:creationId xmlns:a16="http://schemas.microsoft.com/office/drawing/2014/main" id="{815B5B4D-A9A9-4143-B6E7-8797C1BF062D}"/>
              </a:ext>
            </a:extLst>
          </p:cNvPr>
          <p:cNvGrpSpPr/>
          <p:nvPr/>
        </p:nvGrpSpPr>
        <p:grpSpPr>
          <a:xfrm>
            <a:off x="6705600" y="4663535"/>
            <a:ext cx="5181600" cy="1875391"/>
            <a:chOff x="4908061" y="1905000"/>
            <a:chExt cx="5181600" cy="1875391"/>
          </a:xfrm>
        </p:grpSpPr>
        <p:pic>
          <p:nvPicPr>
            <p:cNvPr id="4" name="Picture 3">
              <a:extLst>
                <a:ext uri="{FF2B5EF4-FFF2-40B4-BE49-F238E27FC236}">
                  <a16:creationId xmlns:a16="http://schemas.microsoft.com/office/drawing/2014/main" id="{C812CEA8-59BB-4534-A81D-BA89B67CD1C0}"/>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908061" y="1905000"/>
              <a:ext cx="5181600" cy="1853345"/>
            </a:xfrm>
            <a:prstGeom prst="roundRect">
              <a:avLst>
                <a:gd name="adj" fmla="val 4167"/>
              </a:avLst>
            </a:prstGeom>
            <a:solidFill>
              <a:srgbClr val="FFFFFF"/>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5" name="Picture 4">
              <a:extLst>
                <a:ext uri="{FF2B5EF4-FFF2-40B4-BE49-F238E27FC236}">
                  <a16:creationId xmlns:a16="http://schemas.microsoft.com/office/drawing/2014/main" id="{6CC1119B-6BBD-4799-B5E1-DF6034BB1F37}"/>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434382" y="2742267"/>
              <a:ext cx="1376588" cy="365760"/>
            </a:xfrm>
            <a:prstGeom prst="rect">
              <a:avLst/>
            </a:prstGeom>
          </p:spPr>
        </p:pic>
        <p:pic>
          <p:nvPicPr>
            <p:cNvPr id="6" name="Picture 5">
              <a:extLst>
                <a:ext uri="{FF2B5EF4-FFF2-40B4-BE49-F238E27FC236}">
                  <a16:creationId xmlns:a16="http://schemas.microsoft.com/office/drawing/2014/main" id="{24EBF13F-4C86-4920-AAF5-577A95616726}"/>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7994393" y="2746008"/>
              <a:ext cx="1499616" cy="365760"/>
            </a:xfrm>
            <a:prstGeom prst="rect">
              <a:avLst/>
            </a:prstGeom>
          </p:spPr>
        </p:pic>
        <p:sp>
          <p:nvSpPr>
            <p:cNvPr id="7" name="TextBox 14">
              <a:extLst>
                <a:ext uri="{FF2B5EF4-FFF2-40B4-BE49-F238E27FC236}">
                  <a16:creationId xmlns:a16="http://schemas.microsoft.com/office/drawing/2014/main" id="{E5E618A9-436B-421D-87F5-9E137C35562E}"/>
                </a:ext>
              </a:extLst>
            </p:cNvPr>
            <p:cNvSpPr txBox="1"/>
            <p:nvPr>
              <p:custDataLst>
                <p:tags r:id="rId1"/>
              </p:custDataLst>
            </p:nvPr>
          </p:nvSpPr>
          <p:spPr>
            <a:xfrm>
              <a:off x="6299170" y="1927046"/>
              <a:ext cx="3756206"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600" b="1" dirty="0">
                  <a:latin typeface="Franklin Gothic Medium Cond" panose="020B0606030402020204" pitchFamily="34" charset="0"/>
                </a:rPr>
                <a:t>Sussex County</a:t>
              </a:r>
            </a:p>
          </p:txBody>
        </p:sp>
        <p:sp>
          <p:nvSpPr>
            <p:cNvPr id="9" name="TextBox 8">
              <a:extLst>
                <a:ext uri="{FF2B5EF4-FFF2-40B4-BE49-F238E27FC236}">
                  <a16:creationId xmlns:a16="http://schemas.microsoft.com/office/drawing/2014/main" id="{A0C02DE9-6445-480F-B673-563AFA89806B}"/>
                </a:ext>
              </a:extLst>
            </p:cNvPr>
            <p:cNvSpPr txBox="1"/>
            <p:nvPr>
              <p:custDataLst>
                <p:tags r:id="rId2"/>
              </p:custDataLst>
            </p:nvPr>
          </p:nvSpPr>
          <p:spPr>
            <a:xfrm>
              <a:off x="5959853" y="3134060"/>
              <a:ext cx="4069080" cy="646331"/>
            </a:xfrm>
            <a:prstGeom prst="rect">
              <a:avLst/>
            </a:prstGeom>
            <a:noFill/>
          </p:spPr>
          <p:txBody>
            <a:bodyPr wrap="square" rtlCol="0">
              <a:spAutoFit/>
            </a:bodyPr>
            <a:lstStyle/>
            <a:p>
              <a:r>
                <a:rPr lang="en-US" b="1" dirty="0">
                  <a:solidFill>
                    <a:srgbClr val="C00000"/>
                  </a:solidFill>
                  <a:latin typeface="Franklin Gothic Medium Cond" panose="020B0606030402020204" pitchFamily="34" charset="0"/>
                </a:rPr>
                <a:t>A Profile of Family and Community Indicators
Updated November 2021</a:t>
              </a:r>
            </a:p>
          </p:txBody>
        </p:sp>
      </p:grpSp>
      <p:pic>
        <p:nvPicPr>
          <p:cNvPr id="12" name="Picture 2" descr="Map of New Jersey highlighting Sussex County">
            <a:extLst>
              <a:ext uri="{FF2B5EF4-FFF2-40B4-BE49-F238E27FC236}">
                <a16:creationId xmlns:a16="http://schemas.microsoft.com/office/drawing/2014/main" id="{679867CB-5507-48BE-AEEF-E88766788DCD}"/>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891394" y="4730855"/>
            <a:ext cx="865998" cy="16401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441164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Map of New Jersey highlighting Sussex County">
            <a:extLst>
              <a:ext uri="{FF2B5EF4-FFF2-40B4-BE49-F238E27FC236}">
                <a16:creationId xmlns:a16="http://schemas.microsoft.com/office/drawing/2014/main" id="{5C7ED252-72FB-4E0E-A3F7-BFB25A3D678F}"/>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8600" y="152400"/>
            <a:ext cx="2493995" cy="472339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5A5745F2-655D-44A0-813F-053AF36F439F}"/>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478697" y="173969"/>
            <a:ext cx="6494429" cy="6140729"/>
          </a:xfrm>
          <a:prstGeom prst="rect">
            <a:avLst/>
          </a:prstGeom>
        </p:spPr>
      </p:pic>
    </p:spTree>
    <p:extLst>
      <p:ext uri="{BB962C8B-B14F-4D97-AF65-F5344CB8AC3E}">
        <p14:creationId xmlns:p14="http://schemas.microsoft.com/office/powerpoint/2010/main" val="36284081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dirty="0">
                <a:latin typeface="Franklin Gothic Medium" panose="020B0603020102020204" pitchFamily="34" charset="0"/>
              </a:rPr>
              <a:t>Note: Additional data can be found in workbook.</a:t>
            </a:r>
          </a:p>
        </p:txBody>
      </p:sp>
    </p:spTree>
    <p:extLst>
      <p:ext uri="{BB962C8B-B14F-4D97-AF65-F5344CB8AC3E}">
        <p14:creationId xmlns:p14="http://schemas.microsoft.com/office/powerpoint/2010/main" val="40174874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dirty="0">
                <a:latin typeface="Franklin Gothic Medium" panose="020B0603020102020204" pitchFamily="34" charset="0"/>
              </a:rPr>
              <a:t>Note: Additional data can be found in workbook.</a:t>
            </a:r>
          </a:p>
        </p:txBody>
      </p:sp>
    </p:spTree>
    <p:extLst>
      <p:ext uri="{BB962C8B-B14F-4D97-AF65-F5344CB8AC3E}">
        <p14:creationId xmlns:p14="http://schemas.microsoft.com/office/powerpoint/2010/main" val="19563356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2104068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dirty="0">
                <a:latin typeface="Franklin Gothic Medium" panose="020B0603020102020204" pitchFamily="34" charset="0"/>
              </a:rPr>
              <a:t>Note: Additional data can be found in workbook.</a:t>
            </a:r>
          </a:p>
        </p:txBody>
      </p:sp>
    </p:spTree>
    <p:extLst>
      <p:ext uri="{BB962C8B-B14F-4D97-AF65-F5344CB8AC3E}">
        <p14:creationId xmlns:p14="http://schemas.microsoft.com/office/powerpoint/2010/main" val="3946720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790893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C5FD2A6E-4549-4582-9F6A-E2201AEF5586}"/>
              </a:ext>
            </a:extLst>
          </p:cNvPr>
          <p:cNvSpPr txBox="1">
            <a:spLocks/>
          </p:cNvSpPr>
          <p:nvPr>
            <p:custDataLst>
              <p:tags r:id="rId1"/>
            </p:custDataLst>
          </p:nvPr>
        </p:nvSpPr>
        <p:spPr>
          <a:xfrm>
            <a:off x="4164903" y="52814"/>
            <a:ext cx="7489309" cy="653143"/>
          </a:xfrm>
          <a:prstGeom prst="rect">
            <a:avLst/>
          </a:prstGeom>
        </p:spPr>
        <p:txBody>
          <a:bodyP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dirty="0">
                <a:latin typeface="Franklin Gothic Medium"/>
              </a:rPr>
              <a:t>0.1 Overview – Sussex County Basic Needs</a:t>
            </a:r>
          </a:p>
        </p:txBody>
      </p:sp>
      <p:sp>
        <p:nvSpPr>
          <p:cNvPr id="3" name="TextBox 12">
            <a:extLst>
              <a:ext uri="{FF2B5EF4-FFF2-40B4-BE49-F238E27FC236}">
                <a16:creationId xmlns:a16="http://schemas.microsoft.com/office/drawing/2014/main" id="{C930BC7D-94F5-4A40-A6BB-CB148FB641CB}"/>
              </a:ext>
            </a:extLst>
          </p:cNvPr>
          <p:cNvSpPr txBox="1"/>
          <p:nvPr>
            <p:custDataLst>
              <p:tags r:id="rId2"/>
            </p:custDataLst>
          </p:nvPr>
        </p:nvSpPr>
        <p:spPr>
          <a:xfrm>
            <a:off x="7685661" y="544374"/>
            <a:ext cx="4372304" cy="323165"/>
          </a:xfrm>
          <a:prstGeom prst="rect">
            <a:avLst/>
          </a:prstGeom>
          <a:solidFill>
            <a:schemeClr val="bg1">
              <a:lumMod val="85000"/>
            </a:schemeClr>
          </a:solid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500" b="1" dirty="0">
                <a:latin typeface="Franklin Gothic Book"/>
              </a:rPr>
              <a:t>Compared to Other Counties</a:t>
            </a:r>
            <a:endParaRPr lang="en-US" sz="1500" dirty="0">
              <a:cs typeface="Calibri"/>
            </a:endParaRPr>
          </a:p>
        </p:txBody>
      </p:sp>
      <p:sp>
        <p:nvSpPr>
          <p:cNvPr id="4" name="TextBox 1"/>
          <p:cNvSpPr txBox="1"/>
          <p:nvPr>
            <p:custDataLst>
              <p:tags r:id="rId3"/>
            </p:custDataLst>
          </p:nvPr>
        </p:nvSpPr>
        <p:spPr>
          <a:xfrm>
            <a:off x="7685661" y="792512"/>
            <a:ext cx="1340659"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FF0000"/>
                </a:solidFill>
                <a:latin typeface="Franklin Gothic Medium"/>
              </a:rPr>
              <a:t>Greater Need</a:t>
            </a:r>
          </a:p>
        </p:txBody>
      </p:sp>
      <p:sp>
        <p:nvSpPr>
          <p:cNvPr id="5" name="TextBox 4"/>
          <p:cNvSpPr txBox="1"/>
          <p:nvPr>
            <p:custDataLst>
              <p:tags r:id="rId4"/>
            </p:custDataLst>
          </p:nvPr>
        </p:nvSpPr>
        <p:spPr>
          <a:xfrm>
            <a:off x="10943436" y="819835"/>
            <a:ext cx="1248564"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92D050"/>
                </a:solidFill>
                <a:latin typeface="Franklin Gothic Medium"/>
              </a:rPr>
              <a:t>Lesser Need</a:t>
            </a:r>
          </a:p>
        </p:txBody>
      </p:sp>
      <p:graphicFrame>
        <p:nvGraphicFramePr>
          <p:cNvPr id="6" name="Table 5"/>
          <p:cNvGraphicFramePr>
            <a:graphicFrameLocks noGrp="1"/>
          </p:cNvGraphicFramePr>
          <p:nvPr>
            <p:custDataLst>
              <p:tags r:id="rId5"/>
            </p:custDataLst>
            <p:extLst>
              <p:ext uri="{D42A27DB-BD31-4B8C-83A1-F6EECF244321}">
                <p14:modId xmlns:p14="http://schemas.microsoft.com/office/powerpoint/2010/main" val="3459520865"/>
              </p:ext>
            </p:extLst>
          </p:nvPr>
        </p:nvGraphicFramePr>
        <p:xfrm>
          <a:off x="3235258" y="544374"/>
          <a:ext cx="4450403" cy="6298412"/>
        </p:xfrm>
        <a:graphic>
          <a:graphicData uri="http://schemas.openxmlformats.org/drawingml/2006/table">
            <a:tbl>
              <a:tblPr firstRow="1" bandRow="1">
                <a:tableStyleId>{C083E6E3-FA7D-4D7B-A595-EF9225AFEA82}</a:tableStyleId>
              </a:tblPr>
              <a:tblGrid>
                <a:gridCol w="1020626">
                  <a:extLst>
                    <a:ext uri="{9D8B030D-6E8A-4147-A177-3AD203B41FA5}">
                      <a16:colId xmlns:a16="http://schemas.microsoft.com/office/drawing/2014/main" val="1629768082"/>
                    </a:ext>
                  </a:extLst>
                </a:gridCol>
                <a:gridCol w="3429777">
                  <a:extLst>
                    <a:ext uri="{9D8B030D-6E8A-4147-A177-3AD203B41FA5}">
                      <a16:colId xmlns:a16="http://schemas.microsoft.com/office/drawing/2014/main" val="2346253339"/>
                    </a:ext>
                  </a:extLst>
                </a:gridCol>
              </a:tblGrid>
              <a:tr h="522426">
                <a:tc>
                  <a:txBody>
                    <a:bodyPr/>
                    <a:lstStyle/>
                    <a:p>
                      <a:r>
                        <a:rPr lang="en-US" dirty="0">
                          <a:latin typeface="Franklin Gothic Book" panose="020B0503020102020204" pitchFamily="34" charset="0"/>
                        </a:rPr>
                        <a:t>Chart #</a:t>
                      </a: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pPr algn="ctr"/>
                      <a:r>
                        <a:rPr lang="en-US" dirty="0">
                          <a:latin typeface="Franklin Gothic Book" panose="020B0503020102020204" pitchFamily="34" charset="0"/>
                        </a:rPr>
                        <a:t>Data Description</a:t>
                      </a: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548188193"/>
                  </a:ext>
                </a:extLst>
              </a:tr>
              <a:tr h="567352">
                <a:tc>
                  <a:txBody>
                    <a:bodyPr/>
                    <a:lstStyle/>
                    <a:p>
                      <a:r>
                        <a:rPr lang="en-US" sz="1400" dirty="0">
                          <a:latin typeface="Franklin Gothic Book" panose="020B0503020102020204" pitchFamily="34" charset="0"/>
                        </a:rPr>
                        <a:t>2.3</a:t>
                      </a: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tc>
                  <a:txBody>
                    <a:bodyPr/>
                    <a:lstStyle/>
                    <a:p>
                      <a:r>
                        <a:rPr lang="en-US" sz="1400" dirty="0">
                          <a:latin typeface="Franklin Gothic Book" panose="020B0503020102020204" pitchFamily="34" charset="0"/>
                        </a:rPr>
                        <a:t>Median household income</a:t>
                      </a: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5994391"/>
                  </a:ext>
                </a:extLst>
              </a:tr>
              <a:tr h="535391">
                <a:tc>
                  <a:txBody>
                    <a:bodyPr/>
                    <a:lstStyle/>
                    <a:p>
                      <a:r>
                        <a:rPr lang="en-US" sz="1400" dirty="0">
                          <a:latin typeface="Franklin Gothic Book" panose="020B0503020102020204" pitchFamily="34" charset="0"/>
                        </a:rPr>
                        <a:t>2.6</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sz="1400" dirty="0">
                          <a:latin typeface="Franklin Gothic Book" panose="020B0503020102020204" pitchFamily="34" charset="0"/>
                        </a:rPr>
                        <a:t>Families with children under the age of 18 living in poverty</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906344095"/>
                  </a:ext>
                </a:extLst>
              </a:tr>
              <a:tr h="535391">
                <a:tc>
                  <a:txBody>
                    <a:bodyPr/>
                    <a:lstStyle/>
                    <a:p>
                      <a:r>
                        <a:rPr lang="en-US" sz="1400" dirty="0">
                          <a:latin typeface="Franklin Gothic Book" panose="020B0503020102020204" pitchFamily="34" charset="0"/>
                        </a:rPr>
                        <a:t>3.1</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sz="1400" dirty="0">
                          <a:latin typeface="Franklin Gothic Book" panose="020B0503020102020204" pitchFamily="34" charset="0"/>
                        </a:rPr>
                        <a:t>Household income spent on housing</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444431621"/>
                  </a:ext>
                </a:extLst>
              </a:tr>
              <a:tr h="764845">
                <a:tc>
                  <a:txBody>
                    <a:bodyPr/>
                    <a:lstStyle/>
                    <a:p>
                      <a:r>
                        <a:rPr lang="en-US" sz="1400" dirty="0">
                          <a:latin typeface="Franklin Gothic Book" panose="020B0503020102020204" pitchFamily="34" charset="0"/>
                        </a:rPr>
                        <a:t>4.1</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sz="1400" dirty="0">
                          <a:latin typeface="Franklin Gothic Book" panose="020B0503020102020204" pitchFamily="34" charset="0"/>
                        </a:rPr>
                        <a:t>Food insecurity</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470909238"/>
                  </a:ext>
                </a:extLst>
              </a:tr>
              <a:tr h="593622">
                <a:tc>
                  <a:txBody>
                    <a:bodyPr/>
                    <a:lstStyle/>
                    <a:p>
                      <a:r>
                        <a:rPr lang="en-US" sz="1400" dirty="0">
                          <a:latin typeface="Franklin Gothic Book" panose="020B0503020102020204" pitchFamily="34" charset="0"/>
                        </a:rPr>
                        <a:t>6.3</a:t>
                      </a:r>
                    </a:p>
                  </a:txBody>
                  <a:tcPr>
                    <a:lnL>
                      <a:noFill/>
                    </a:lnL>
                    <a:lnR>
                      <a:noFill/>
                    </a:lnR>
                    <a:lnT>
                      <a:noFill/>
                    </a:lnT>
                    <a:lnB>
                      <a:noFill/>
                    </a:lnB>
                    <a:lnTlToBr w="12700" cmpd="sng">
                      <a:noFill/>
                      <a:prstDash val="solid"/>
                    </a:lnTlToBr>
                    <a:lnBlToTr w="12700" cmpd="sng">
                      <a:noFill/>
                      <a:prstDash val="solid"/>
                    </a:lnBlToTr>
                    <a:noFill/>
                  </a:tcPr>
                </a:tc>
                <a:tc>
                  <a:txBody>
                    <a:bodyPr/>
                    <a:lstStyle/>
                    <a:p>
                      <a:r>
                        <a:rPr lang="en-US" sz="1400" dirty="0">
                          <a:latin typeface="Franklin Gothic Book" panose="020B0503020102020204" pitchFamily="34" charset="0"/>
                        </a:rPr>
                        <a:t>Cost of transportation as a percentage of income in NJ</a:t>
                      </a:r>
                    </a:p>
                  </a:txBody>
                  <a:tcP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3285491812"/>
                  </a:ext>
                </a:extLst>
              </a:tr>
              <a:tr h="541938">
                <a:tc>
                  <a:txBody>
                    <a:bodyPr/>
                    <a:lstStyle/>
                    <a:p>
                      <a:r>
                        <a:rPr lang="en-US" sz="1400" dirty="0">
                          <a:latin typeface="Franklin Gothic Book" panose="020B0503020102020204" pitchFamily="34" charset="0"/>
                        </a:rPr>
                        <a:t>6.4</a:t>
                      </a:r>
                    </a:p>
                  </a:txBody>
                  <a:tcPr>
                    <a:lnL>
                      <a:noFill/>
                    </a:lnL>
                    <a:lnR>
                      <a:noFill/>
                    </a:lnR>
                    <a:lnT>
                      <a:noFill/>
                    </a:lnT>
                    <a:lnB>
                      <a:noFill/>
                    </a:lnB>
                    <a:lnTlToBr w="12700" cmpd="sng">
                      <a:noFill/>
                      <a:prstDash val="solid"/>
                    </a:lnTlToBr>
                    <a:lnBlToTr w="12700" cmpd="sng">
                      <a:noFill/>
                      <a:prstDash val="solid"/>
                    </a:lnBlToTr>
                    <a:solidFill>
                      <a:schemeClr val="tx1">
                        <a:lumMod val="65000"/>
                        <a:lumOff val="35000"/>
                        <a:alpha val="20000"/>
                      </a:schemeClr>
                    </a:solidFill>
                  </a:tcPr>
                </a:tc>
                <a:tc>
                  <a:txBody>
                    <a:bodyPr/>
                    <a:lstStyle/>
                    <a:p>
                      <a:r>
                        <a:rPr lang="en-US" sz="1400" dirty="0">
                          <a:latin typeface="Franklin Gothic Book" panose="020B0503020102020204" pitchFamily="34" charset="0"/>
                        </a:rPr>
                        <a:t>AllTransit™ Performance Score</a:t>
                      </a:r>
                    </a:p>
                  </a:txBody>
                  <a:tcPr>
                    <a:lnL>
                      <a:noFill/>
                    </a:lnL>
                    <a:lnR>
                      <a:noFill/>
                    </a:lnR>
                    <a:lnT>
                      <a:noFill/>
                    </a:lnT>
                    <a:lnB>
                      <a:noFill/>
                    </a:lnB>
                    <a:lnTlToBr w="12700" cmpd="sng">
                      <a:noFill/>
                      <a:prstDash val="solid"/>
                    </a:lnTlToBr>
                    <a:lnBlToTr w="12700" cmpd="sng">
                      <a:noFill/>
                      <a:prstDash val="solid"/>
                    </a:lnBlToTr>
                    <a:solidFill>
                      <a:schemeClr val="tx1">
                        <a:lumMod val="65000"/>
                        <a:lumOff val="35000"/>
                        <a:alpha val="20000"/>
                      </a:schemeClr>
                    </a:solidFill>
                  </a:tcPr>
                </a:tc>
                <a:extLst>
                  <a:ext uri="{0D108BD9-81ED-4DB2-BD59-A6C34878D82A}">
                    <a16:rowId xmlns:a16="http://schemas.microsoft.com/office/drawing/2014/main" val="1499493323"/>
                  </a:ext>
                </a:extLst>
              </a:tr>
              <a:tr h="567352">
                <a:tc>
                  <a:txBody>
                    <a:bodyPr/>
                    <a:lstStyle/>
                    <a:p>
                      <a:r>
                        <a:rPr lang="en-US" sz="1400" dirty="0">
                          <a:latin typeface="Franklin Gothic Book" panose="020B0503020102020204" pitchFamily="34" charset="0"/>
                        </a:rPr>
                        <a:t>7.1</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sz="1400" dirty="0">
                          <a:latin typeface="Franklin Gothic Book" panose="020B0503020102020204" pitchFamily="34" charset="0"/>
                        </a:rPr>
                        <a:t>Children under the age of 18 without health insurance</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2802183924"/>
                  </a:ext>
                </a:extLst>
              </a:tr>
              <a:tr h="567352">
                <a:tc>
                  <a:txBody>
                    <a:bodyPr/>
                    <a:lstStyle/>
                    <a:p>
                      <a:r>
                        <a:rPr lang="en-US" sz="1400" dirty="0">
                          <a:latin typeface="Franklin Gothic Book" panose="020B0503020102020204" pitchFamily="34" charset="0"/>
                        </a:rPr>
                        <a:t>7.6</a:t>
                      </a: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sz="1400" dirty="0">
                          <a:latin typeface="Franklin Gothic Book" panose="020B0503020102020204" pitchFamily="34" charset="0"/>
                        </a:rPr>
                        <a:t>Percent of children meeting all immunization requirements</a:t>
                      </a:r>
                      <a:endParaRPr lang="en-US" sz="1400" baseline="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523121526"/>
                  </a:ext>
                </a:extLst>
              </a:tr>
              <a:tr h="535391">
                <a:tc>
                  <a:txBody>
                    <a:bodyPr/>
                    <a:lstStyle/>
                    <a:p>
                      <a:r>
                        <a:rPr lang="en-US" sz="1400" dirty="0">
                          <a:latin typeface="Franklin Gothic Book" panose="020B0503020102020204" pitchFamily="34" charset="0"/>
                        </a:rPr>
                        <a:t>7.8</a:t>
                      </a:r>
                    </a:p>
                  </a:txBody>
                  <a:tcPr>
                    <a:lnL>
                      <a:noFill/>
                    </a:lnL>
                    <a:lnR>
                      <a:noFill/>
                    </a:lnR>
                    <a:lnT>
                      <a:noFill/>
                    </a:lnT>
                    <a:lnB w="12700" cmpd="sng">
                      <a:noFill/>
                    </a:lnB>
                    <a:lnTlToBr w="12700" cmpd="sng">
                      <a:noFill/>
                      <a:prstDash val="solid"/>
                    </a:lnTlToBr>
                    <a:lnBlToTr w="12700" cmpd="sng">
                      <a:noFill/>
                      <a:prstDash val="solid"/>
                    </a:lnBlToTr>
                    <a:noFill/>
                  </a:tcPr>
                </a:tc>
                <a:tc>
                  <a:txBody>
                    <a:bodyPr/>
                    <a:lstStyle/>
                    <a:p>
                      <a:r>
                        <a:rPr lang="en-US" sz="1400" baseline="0" dirty="0">
                          <a:latin typeface="Franklin Gothic Book" panose="020B0503020102020204" pitchFamily="34" charset="0"/>
                        </a:rPr>
                        <a:t>Reports of late or lack of prenatal care</a:t>
                      </a:r>
                    </a:p>
                  </a:txBody>
                  <a:tcPr>
                    <a:lnL>
                      <a:noFill/>
                    </a:lnL>
                    <a:lnR>
                      <a:noFill/>
                    </a:lnR>
                    <a:lnT>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880348913"/>
                  </a:ext>
                </a:extLst>
              </a:tr>
              <a:tr h="567352">
                <a:tc>
                  <a:txBody>
                    <a:bodyPr/>
                    <a:lstStyle/>
                    <a:p>
                      <a:r>
                        <a:rPr lang="en-US" sz="1400" dirty="0">
                          <a:latin typeface="Franklin Gothic Book" panose="020B0503020102020204" pitchFamily="34" charset="0"/>
                        </a:rPr>
                        <a:t>8.2</a:t>
                      </a:r>
                    </a:p>
                  </a:txBody>
                  <a:tcPr>
                    <a:lnL>
                      <a:noFill/>
                    </a:lnL>
                    <a:lnR>
                      <a:noFill/>
                    </a:lnR>
                    <a:lnT>
                      <a:noFill/>
                    </a:lnT>
                    <a:lnB w="12700" cmpd="sng">
                      <a:noFill/>
                    </a:lnB>
                    <a:lnTlToBr w="12700" cmpd="sng">
                      <a:noFill/>
                      <a:prstDash val="solid"/>
                    </a:lnTlToBr>
                    <a:lnBlToTr w="12700" cmpd="sng">
                      <a:noFill/>
                      <a:prstDash val="solid"/>
                    </a:lnBlToTr>
                    <a:solidFill>
                      <a:schemeClr val="tx1">
                        <a:lumMod val="75000"/>
                        <a:lumOff val="25000"/>
                        <a:alpha val="20000"/>
                      </a:schemeClr>
                    </a:solidFill>
                  </a:tcPr>
                </a:tc>
                <a:tc>
                  <a:txBody>
                    <a:bodyPr/>
                    <a:lstStyle/>
                    <a:p>
                      <a:r>
                        <a:rPr lang="en-US" sz="1400" baseline="0" dirty="0">
                          <a:latin typeface="Franklin Gothic Book" panose="020B0503020102020204" pitchFamily="34" charset="0"/>
                        </a:rPr>
                        <a:t>Median unemployment rates across counties</a:t>
                      </a:r>
                    </a:p>
                  </a:txBody>
                  <a:tcPr>
                    <a:lnL>
                      <a:noFill/>
                    </a:lnL>
                    <a:lnR>
                      <a:noFill/>
                    </a:lnR>
                    <a:lnT>
                      <a:noFill/>
                    </a:lnT>
                    <a:lnB w="12700" cmpd="sng">
                      <a:noFill/>
                    </a:lnB>
                    <a:lnTlToBr w="12700" cmpd="sng">
                      <a:noFill/>
                      <a:prstDash val="solid"/>
                    </a:lnTlToBr>
                    <a:lnBlToTr w="12700" cmpd="sng">
                      <a:noFill/>
                      <a:prstDash val="solid"/>
                    </a:lnBlToTr>
                    <a:solidFill>
                      <a:schemeClr val="tx1">
                        <a:lumMod val="75000"/>
                        <a:lumOff val="25000"/>
                        <a:alpha val="20000"/>
                      </a:schemeClr>
                    </a:solidFill>
                  </a:tcPr>
                </a:tc>
                <a:extLst>
                  <a:ext uri="{0D108BD9-81ED-4DB2-BD59-A6C34878D82A}">
                    <a16:rowId xmlns:a16="http://schemas.microsoft.com/office/drawing/2014/main" val="80312173"/>
                  </a:ext>
                </a:extLst>
              </a:tr>
            </a:tbl>
          </a:graphicData>
        </a:graphic>
      </p:graphicFrame>
      <p:sp>
        <p:nvSpPr>
          <p:cNvPr id="9" name="TextBox 8">
            <a:extLst>
              <a:ext uri="{FF2B5EF4-FFF2-40B4-BE49-F238E27FC236}">
                <a16:creationId xmlns:a16="http://schemas.microsoft.com/office/drawing/2014/main" id="{29BA42A2-266A-403E-9C23-CC5751A92D5E}"/>
              </a:ext>
            </a:extLst>
          </p:cNvPr>
          <p:cNvSpPr txBox="1"/>
          <p:nvPr>
            <p:custDataLst>
              <p:tags r:id="rId6"/>
            </p:custDataLst>
          </p:nvPr>
        </p:nvSpPr>
        <p:spPr>
          <a:xfrm>
            <a:off x="533400" y="2590800"/>
            <a:ext cx="2057400" cy="2554545"/>
          </a:xfrm>
          <a:prstGeom prst="rect">
            <a:avLst/>
          </a:prstGeom>
          <a:noFill/>
        </p:spPr>
        <p:txBody>
          <a:bodyPr wrap="square" rtlCol="0">
            <a:spAutoFit/>
          </a:bodyPr>
          <a:lstStyle/>
          <a:p>
            <a:pPr algn="ctr"/>
            <a:r>
              <a:rPr lang="en-US" sz="4000" dirty="0">
                <a:solidFill>
                  <a:schemeClr val="bg1"/>
                </a:solidFill>
                <a:latin typeface="Franklin Gothic Demi" panose="020B0703020102020204" pitchFamily="34" charset="0"/>
              </a:rPr>
              <a:t>County Ranking </a:t>
            </a:r>
          </a:p>
          <a:p>
            <a:pPr algn="ctr"/>
            <a:r>
              <a:rPr lang="en-US" sz="4000" dirty="0">
                <a:solidFill>
                  <a:schemeClr val="bg1"/>
                </a:solidFill>
                <a:latin typeface="Franklin Gothic Demi" panose="020B0703020102020204" pitchFamily="34" charset="0"/>
              </a:rPr>
              <a:t>Basic Needs</a:t>
            </a:r>
            <a:endParaRPr lang="en-US" sz="2400" dirty="0">
              <a:solidFill>
                <a:schemeClr val="bg1"/>
              </a:solidFill>
              <a:latin typeface="Franklin Gothic Demi" panose="020B0703020102020204" pitchFamily="34" charset="0"/>
            </a:endParaRPr>
          </a:p>
        </p:txBody>
      </p:sp>
      <p:graphicFrame>
        <p:nvGraphicFramePr>
          <p:cNvPr id="10" name="Chart 9">
            <a:extLst>
              <a:ext uri="{FF2B5EF4-FFF2-40B4-BE49-F238E27FC236}">
                <a16:creationId xmlns:a16="http://schemas.microsoft.com/office/drawing/2014/main" id="{00000000-0008-0000-0100-000004000000}"/>
              </a:ext>
            </a:extLst>
          </p:cNvPr>
          <p:cNvGraphicFramePr>
            <a:graphicFrameLocks/>
          </p:cNvGraphicFramePr>
          <p:nvPr>
            <p:extLst>
              <p:ext uri="{D42A27DB-BD31-4B8C-83A1-F6EECF244321}">
                <p14:modId xmlns:p14="http://schemas.microsoft.com/office/powerpoint/2010/main" val="1973873672"/>
              </p:ext>
            </p:extLst>
          </p:nvPr>
        </p:nvGraphicFramePr>
        <p:xfrm>
          <a:off x="7543801" y="867538"/>
          <a:ext cx="4800600" cy="6142862"/>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6458683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C5FD2A6E-4549-4582-9F6A-E2201AEF5586}"/>
              </a:ext>
            </a:extLst>
          </p:cNvPr>
          <p:cNvSpPr txBox="1">
            <a:spLocks/>
          </p:cNvSpPr>
          <p:nvPr>
            <p:custDataLst>
              <p:tags r:id="rId1"/>
            </p:custDataLst>
          </p:nvPr>
        </p:nvSpPr>
        <p:spPr>
          <a:xfrm>
            <a:off x="4164903" y="52814"/>
            <a:ext cx="7489309" cy="653143"/>
          </a:xfrm>
          <a:prstGeom prst="rect">
            <a:avLst/>
          </a:prstGeom>
        </p:spPr>
        <p:txBody>
          <a:bodyPr>
            <a:normAutofit fontScale="82500"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dirty="0">
                <a:latin typeface="Franklin Gothic Medium"/>
              </a:rPr>
              <a:t>0.2 Overview – Sussex County Support/Services</a:t>
            </a:r>
          </a:p>
        </p:txBody>
      </p:sp>
      <p:sp>
        <p:nvSpPr>
          <p:cNvPr id="3" name="TextBox 2">
            <a:extLst>
              <a:ext uri="{FF2B5EF4-FFF2-40B4-BE49-F238E27FC236}">
                <a16:creationId xmlns:a16="http://schemas.microsoft.com/office/drawing/2014/main" id="{CDDCFF91-1C58-4D34-B8C7-9B82799E3EEF}"/>
              </a:ext>
            </a:extLst>
          </p:cNvPr>
          <p:cNvSpPr txBox="1"/>
          <p:nvPr>
            <p:custDataLst>
              <p:tags r:id="rId2"/>
            </p:custDataLst>
          </p:nvPr>
        </p:nvSpPr>
        <p:spPr>
          <a:xfrm>
            <a:off x="7159230" y="734874"/>
            <a:ext cx="4871545" cy="353943"/>
          </a:xfrm>
          <a:prstGeom prst="rect">
            <a:avLst/>
          </a:prstGeom>
          <a:solidFill>
            <a:schemeClr val="bg1">
              <a:lumMod val="85000"/>
            </a:schemeClr>
          </a:solid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700" b="1" dirty="0">
                <a:latin typeface="Franklin Gothic Book"/>
              </a:rPr>
              <a:t>Compared to Other Counties</a:t>
            </a:r>
            <a:endParaRPr lang="en-US" dirty="0"/>
          </a:p>
        </p:txBody>
      </p:sp>
      <p:sp>
        <p:nvSpPr>
          <p:cNvPr id="4" name="TextBox 6"/>
          <p:cNvSpPr txBox="1"/>
          <p:nvPr>
            <p:custDataLst>
              <p:tags r:id="rId3"/>
            </p:custDataLst>
          </p:nvPr>
        </p:nvSpPr>
        <p:spPr>
          <a:xfrm>
            <a:off x="7104100" y="1083150"/>
            <a:ext cx="1275999"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FF0000"/>
                </a:solidFill>
                <a:latin typeface="Franklin Gothic Medium"/>
              </a:rPr>
              <a:t>Greater Need</a:t>
            </a:r>
          </a:p>
        </p:txBody>
      </p:sp>
      <p:sp>
        <p:nvSpPr>
          <p:cNvPr id="5" name="TextBox 7"/>
          <p:cNvSpPr txBox="1"/>
          <p:nvPr>
            <p:custDataLst>
              <p:tags r:id="rId4"/>
            </p:custDataLst>
          </p:nvPr>
        </p:nvSpPr>
        <p:spPr>
          <a:xfrm>
            <a:off x="10953168" y="1083151"/>
            <a:ext cx="1238832"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92D050"/>
                </a:solidFill>
                <a:latin typeface="Franklin Gothic Medium"/>
              </a:rPr>
              <a:t>Lesser Need</a:t>
            </a:r>
          </a:p>
        </p:txBody>
      </p:sp>
      <p:graphicFrame>
        <p:nvGraphicFramePr>
          <p:cNvPr id="6" name="Table 5"/>
          <p:cNvGraphicFramePr>
            <a:graphicFrameLocks noGrp="1"/>
          </p:cNvGraphicFramePr>
          <p:nvPr>
            <p:custDataLst>
              <p:tags r:id="rId5"/>
            </p:custDataLst>
            <p:extLst>
              <p:ext uri="{D42A27DB-BD31-4B8C-83A1-F6EECF244321}">
                <p14:modId xmlns:p14="http://schemas.microsoft.com/office/powerpoint/2010/main" val="3035494605"/>
              </p:ext>
            </p:extLst>
          </p:nvPr>
        </p:nvGraphicFramePr>
        <p:xfrm>
          <a:off x="3214943" y="734876"/>
          <a:ext cx="3944287" cy="6190173"/>
        </p:xfrm>
        <a:graphic>
          <a:graphicData uri="http://schemas.openxmlformats.org/drawingml/2006/table">
            <a:tbl>
              <a:tblPr firstRow="1" bandRow="1">
                <a:tableStyleId>{C083E6E3-FA7D-4D7B-A595-EF9225AFEA82}</a:tableStyleId>
              </a:tblPr>
              <a:tblGrid>
                <a:gridCol w="1002095">
                  <a:extLst>
                    <a:ext uri="{9D8B030D-6E8A-4147-A177-3AD203B41FA5}">
                      <a16:colId xmlns:a16="http://schemas.microsoft.com/office/drawing/2014/main" val="1629768082"/>
                    </a:ext>
                  </a:extLst>
                </a:gridCol>
                <a:gridCol w="2942192">
                  <a:extLst>
                    <a:ext uri="{9D8B030D-6E8A-4147-A177-3AD203B41FA5}">
                      <a16:colId xmlns:a16="http://schemas.microsoft.com/office/drawing/2014/main" val="2346253339"/>
                    </a:ext>
                  </a:extLst>
                </a:gridCol>
              </a:tblGrid>
              <a:tr h="492795">
                <a:tc>
                  <a:txBody>
                    <a:bodyPr/>
                    <a:lstStyle/>
                    <a:p>
                      <a:r>
                        <a:rPr lang="en-US" dirty="0">
                          <a:latin typeface="Franklin Gothic Book" panose="020B0503020102020204" pitchFamily="34" charset="0"/>
                        </a:rPr>
                        <a:t>Chart #</a:t>
                      </a: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dirty="0">
                          <a:latin typeface="Franklin Gothic Book" panose="020B0503020102020204" pitchFamily="34" charset="0"/>
                        </a:rPr>
                        <a:t>Data Description</a:t>
                      </a: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548188193"/>
                  </a:ext>
                </a:extLst>
              </a:tr>
              <a:tr h="620103">
                <a:tc>
                  <a:txBody>
                    <a:bodyPr/>
                    <a:lstStyle/>
                    <a:p>
                      <a:r>
                        <a:rPr lang="en-US" dirty="0">
                          <a:latin typeface="Franklin Gothic Book" panose="020B0503020102020204" pitchFamily="34" charset="0"/>
                        </a:rPr>
                        <a:t>9.1</a:t>
                      </a: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tc>
                  <a:txBody>
                    <a:bodyPr/>
                    <a:lstStyle/>
                    <a:p>
                      <a:r>
                        <a:rPr lang="en-US" dirty="0">
                          <a:latin typeface="Franklin Gothic Book" panose="020B0503020102020204" pitchFamily="34" charset="0"/>
                        </a:rPr>
                        <a:t>Violent Crime Rate (per 100,000)</a:t>
                      </a: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5994391"/>
                  </a:ext>
                </a:extLst>
              </a:tr>
              <a:tr h="620103">
                <a:tc>
                  <a:txBody>
                    <a:bodyPr/>
                    <a:lstStyle/>
                    <a:p>
                      <a:r>
                        <a:rPr lang="en-US" dirty="0">
                          <a:latin typeface="Franklin Gothic Book" panose="020B0503020102020204" pitchFamily="34" charset="0"/>
                        </a:rPr>
                        <a:t>9.3</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dirty="0">
                          <a:latin typeface="Franklin Gothic Book" panose="020B0503020102020204" pitchFamily="34" charset="0"/>
                        </a:rPr>
                        <a:t>Juvenile arrest rates (per 1,000)</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906344095"/>
                  </a:ext>
                </a:extLst>
              </a:tr>
              <a:tr h="620103">
                <a:tc>
                  <a:txBody>
                    <a:bodyPr/>
                    <a:lstStyle/>
                    <a:p>
                      <a:r>
                        <a:rPr lang="en-US" dirty="0">
                          <a:latin typeface="Franklin Gothic Book" panose="020B0503020102020204" pitchFamily="34" charset="0"/>
                        </a:rPr>
                        <a:t>10.1</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dirty="0">
                          <a:latin typeface="Franklin Gothic Book" panose="020B0503020102020204" pitchFamily="34" charset="0"/>
                        </a:rPr>
                        <a:t>Domestic violence incidents reported to law enforcement</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444431621"/>
                  </a:ext>
                </a:extLst>
              </a:tr>
              <a:tr h="709323">
                <a:tc>
                  <a:txBody>
                    <a:bodyPr/>
                    <a:lstStyle/>
                    <a:p>
                      <a:r>
                        <a:rPr lang="en-US" dirty="0">
                          <a:latin typeface="Franklin Gothic Book" panose="020B0503020102020204" pitchFamily="34" charset="0"/>
                        </a:rPr>
                        <a:t>11.2</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dirty="0">
                          <a:latin typeface="Franklin Gothic Book" panose="020B0503020102020204" pitchFamily="34" charset="0"/>
                        </a:rPr>
                        <a:t>Change in suspected opioid overdose deaths</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470909238"/>
                  </a:ext>
                </a:extLst>
              </a:tr>
              <a:tr h="620103">
                <a:tc>
                  <a:txBody>
                    <a:bodyPr/>
                    <a:lstStyle/>
                    <a:p>
                      <a:r>
                        <a:rPr lang="en-US" dirty="0">
                          <a:latin typeface="Franklin Gothic Book" panose="020B0503020102020204" pitchFamily="34" charset="0"/>
                        </a:rPr>
                        <a:t>12.2</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dirty="0">
                          <a:latin typeface="Franklin Gothic Book" panose="020B0503020102020204" pitchFamily="34" charset="0"/>
                        </a:rPr>
                        <a:t>Age adjusted frequency of mental health distress</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1684732751"/>
                  </a:ext>
                </a:extLst>
              </a:tr>
              <a:tr h="603382">
                <a:tc>
                  <a:txBody>
                    <a:bodyPr/>
                    <a:lstStyle/>
                    <a:p>
                      <a:r>
                        <a:rPr lang="en-US" dirty="0">
                          <a:latin typeface="Franklin Gothic Book" panose="020B0503020102020204" pitchFamily="34" charset="0"/>
                        </a:rPr>
                        <a:t>12.6</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dirty="0">
                          <a:latin typeface="Franklin Gothic Book" panose="020B0503020102020204" pitchFamily="34" charset="0"/>
                        </a:rPr>
                        <a:t>Frequency of depression</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3285491812"/>
                  </a:ext>
                </a:extLst>
              </a:tr>
              <a:tr h="620103">
                <a:tc>
                  <a:txBody>
                    <a:bodyPr/>
                    <a:lstStyle/>
                    <a:p>
                      <a:r>
                        <a:rPr lang="en-US" dirty="0">
                          <a:latin typeface="Franklin Gothic Book" panose="020B0503020102020204" pitchFamily="34" charset="0"/>
                        </a:rPr>
                        <a:t>13.1</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dirty="0">
                          <a:latin typeface="Franklin Gothic Book" panose="020B0503020102020204" pitchFamily="34" charset="0"/>
                        </a:rPr>
                        <a:t>Children receiving special education services</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2802183924"/>
                  </a:ext>
                </a:extLst>
              </a:tr>
              <a:tr h="620103">
                <a:tc>
                  <a:txBody>
                    <a:bodyPr/>
                    <a:lstStyle/>
                    <a:p>
                      <a:r>
                        <a:rPr lang="en-US" dirty="0">
                          <a:latin typeface="Franklin Gothic Book" panose="020B0503020102020204" pitchFamily="34" charset="0"/>
                        </a:rPr>
                        <a:t>13.2</a:t>
                      </a: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dirty="0">
                          <a:latin typeface="Franklin Gothic Book" panose="020B0503020102020204" pitchFamily="34" charset="0"/>
                        </a:rPr>
                        <a:t>Children receiving special education services</a:t>
                      </a:r>
                      <a:endParaRPr lang="en-US" baseline="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523121526"/>
                  </a:ext>
                </a:extLst>
              </a:tr>
              <a:tr h="544193">
                <a:tc>
                  <a:txBody>
                    <a:bodyPr/>
                    <a:lstStyle/>
                    <a:p>
                      <a:r>
                        <a:rPr lang="en-US" dirty="0">
                          <a:latin typeface="Franklin Gothic Book" panose="020B0503020102020204" pitchFamily="34" charset="0"/>
                        </a:rPr>
                        <a:t>14.1</a:t>
                      </a:r>
                    </a:p>
                  </a:txBody>
                  <a:tcPr>
                    <a:lnL>
                      <a:noFill/>
                    </a:lnL>
                    <a:lnR>
                      <a:noFill/>
                    </a:lnR>
                    <a:lnT>
                      <a:noFill/>
                    </a:lnT>
                    <a:lnB w="12700" cmpd="sng">
                      <a:noFill/>
                    </a:lnB>
                    <a:lnTlToBr w="12700" cmpd="sng">
                      <a:noFill/>
                      <a:prstDash val="solid"/>
                    </a:lnTlToBr>
                    <a:lnBlToTr w="12700" cmpd="sng">
                      <a:noFill/>
                      <a:prstDash val="solid"/>
                    </a:lnBlToTr>
                    <a:solidFill>
                      <a:schemeClr val="bg1">
                        <a:alpha val="20000"/>
                      </a:schemeClr>
                    </a:solidFill>
                  </a:tcPr>
                </a:tc>
                <a:tc>
                  <a:txBody>
                    <a:bodyPr/>
                    <a:lstStyle/>
                    <a:p>
                      <a:r>
                        <a:rPr lang="en-US" dirty="0">
                          <a:latin typeface="Franklin Gothic Book" panose="020B0503020102020204" pitchFamily="34" charset="0"/>
                        </a:rPr>
                        <a:t>Children served by CP&amp;P</a:t>
                      </a:r>
                    </a:p>
                  </a:txBody>
                  <a:tcPr>
                    <a:lnL>
                      <a:noFill/>
                    </a:lnL>
                    <a:lnR>
                      <a:noFill/>
                    </a:lnR>
                    <a:lnT>
                      <a:noFill/>
                    </a:lnT>
                    <a:lnB w="12700" cmpd="sng">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80312173"/>
                  </a:ext>
                </a:extLst>
              </a:tr>
            </a:tbl>
          </a:graphicData>
        </a:graphic>
      </p:graphicFrame>
      <p:sp>
        <p:nvSpPr>
          <p:cNvPr id="9" name="TextBox 8">
            <a:extLst>
              <a:ext uri="{FF2B5EF4-FFF2-40B4-BE49-F238E27FC236}">
                <a16:creationId xmlns:a16="http://schemas.microsoft.com/office/drawing/2014/main" id="{29BA42A2-266A-403E-9C23-CC5751A92D5E}"/>
              </a:ext>
            </a:extLst>
          </p:cNvPr>
          <p:cNvSpPr txBox="1"/>
          <p:nvPr>
            <p:custDataLst>
              <p:tags r:id="rId6"/>
            </p:custDataLst>
          </p:nvPr>
        </p:nvSpPr>
        <p:spPr>
          <a:xfrm>
            <a:off x="381000" y="2151727"/>
            <a:ext cx="2438400" cy="2554545"/>
          </a:xfrm>
          <a:prstGeom prst="rect">
            <a:avLst/>
          </a:prstGeom>
          <a:noFill/>
        </p:spPr>
        <p:txBody>
          <a:bodyPr wrap="square" rtlCol="0">
            <a:spAutoFit/>
          </a:bodyPr>
          <a:lstStyle/>
          <a:p>
            <a:pPr algn="ctr"/>
            <a:r>
              <a:rPr lang="en-US" sz="4000" dirty="0">
                <a:solidFill>
                  <a:schemeClr val="bg1"/>
                </a:solidFill>
                <a:latin typeface="Franklin Gothic Demi" panose="020B0703020102020204" pitchFamily="34" charset="0"/>
              </a:rPr>
              <a:t>County Ranking </a:t>
            </a:r>
          </a:p>
          <a:p>
            <a:pPr algn="ctr"/>
            <a:r>
              <a:rPr lang="en-US" sz="4000" dirty="0">
                <a:solidFill>
                  <a:schemeClr val="bg1"/>
                </a:solidFill>
                <a:latin typeface="Franklin Gothic Demi" panose="020B0703020102020204" pitchFamily="34" charset="0"/>
              </a:rPr>
              <a:t>Support/Services</a:t>
            </a:r>
            <a:endParaRPr lang="en-US" sz="2400" dirty="0">
              <a:solidFill>
                <a:schemeClr val="bg1"/>
              </a:solidFill>
              <a:latin typeface="Franklin Gothic Demi" panose="020B0703020102020204" pitchFamily="34" charset="0"/>
            </a:endParaRPr>
          </a:p>
        </p:txBody>
      </p:sp>
      <p:graphicFrame>
        <p:nvGraphicFramePr>
          <p:cNvPr id="10" name="Chart 9">
            <a:extLst>
              <a:ext uri="{FF2B5EF4-FFF2-40B4-BE49-F238E27FC236}">
                <a16:creationId xmlns:a16="http://schemas.microsoft.com/office/drawing/2014/main" id="{00000000-0008-0000-0100-000005000000}"/>
              </a:ext>
            </a:extLst>
          </p:cNvPr>
          <p:cNvGraphicFramePr>
            <a:graphicFrameLocks/>
          </p:cNvGraphicFramePr>
          <p:nvPr>
            <p:extLst>
              <p:ext uri="{D42A27DB-BD31-4B8C-83A1-F6EECF244321}">
                <p14:modId xmlns:p14="http://schemas.microsoft.com/office/powerpoint/2010/main" val="1434372891"/>
              </p:ext>
            </p:extLst>
          </p:nvPr>
        </p:nvGraphicFramePr>
        <p:xfrm>
          <a:off x="7011497" y="1160182"/>
          <a:ext cx="5332903" cy="5926418"/>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497018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586259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31126" y="6339858"/>
            <a:ext cx="9060873" cy="457200"/>
          </a:xfrm>
          <a:prstGeom prst="rect">
            <a:avLst/>
          </a:prstGeom>
          <a:noFill/>
        </p:spPr>
        <p:txBody>
          <a:bodyPr wrap="square" rtlCol="0" anchor="ctr" anchorCtr="0">
            <a:noAutofit/>
          </a:bodyPr>
          <a:lstStyle/>
          <a:p>
            <a:pPr algn="just"/>
            <a:r>
              <a:rPr lang="en-US" sz="1000" dirty="0">
                <a:latin typeface="Franklin Gothic Book"/>
              </a:rPr>
              <a:t>Note. Percentages add up to more than 100% because respondents to the 2019 American Community Survey were able to select more than one race. Additionally, Hispanic/Latino was a separate question from race that all respondents answered before selecting race. </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36" name="TextBox 35">
            <a:extLst>
              <a:ext uri="{FF2B5EF4-FFF2-40B4-BE49-F238E27FC236}">
                <a16:creationId xmlns:a16="http://schemas.microsoft.com/office/drawing/2014/main" id="{D615308F-EBF0-4F93-A255-42E9A4CA1699}"/>
              </a:ext>
            </a:extLst>
          </p:cNvPr>
          <p:cNvSpPr txBox="1"/>
          <p:nvPr>
            <p:custDataLst>
              <p:tags r:id="rId3"/>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Race/Ethnicity</a:t>
            </a:r>
          </a:p>
        </p:txBody>
      </p:sp>
      <p:graphicFrame>
        <p:nvGraphicFramePr>
          <p:cNvPr id="5" name="Chart 4">
            <a:extLst>
              <a:ext uri="{FF2B5EF4-FFF2-40B4-BE49-F238E27FC236}">
                <a16:creationId xmlns:a16="http://schemas.microsoft.com/office/drawing/2014/main" id="{DCD21000-6A2E-40A7-8520-652EF6116C4B}"/>
              </a:ext>
            </a:extLst>
          </p:cNvPr>
          <p:cNvGraphicFramePr/>
          <p:nvPr>
            <p:custDataLst>
              <p:tags r:id="rId4"/>
            </p:custDataLst>
            <p:extLst>
              <p:ext uri="{D42A27DB-BD31-4B8C-83A1-F6EECF244321}">
                <p14:modId xmlns:p14="http://schemas.microsoft.com/office/powerpoint/2010/main" val="1563207253"/>
              </p:ext>
            </p:extLst>
          </p:nvPr>
        </p:nvGraphicFramePr>
        <p:xfrm>
          <a:off x="3539992" y="900593"/>
          <a:ext cx="8128000" cy="5271607"/>
        </p:xfrm>
        <a:graphic>
          <a:graphicData uri="http://schemas.openxmlformats.org/drawingml/2006/chart">
            <c:chart xmlns:c="http://schemas.openxmlformats.org/drawingml/2006/chart" xmlns:r="http://schemas.openxmlformats.org/officeDocument/2006/relationships" r:id="rId9"/>
          </a:graphicData>
        </a:graphic>
      </p:graphicFrame>
      <p:sp>
        <p:nvSpPr>
          <p:cNvPr id="6" name="TextBox 5">
            <a:extLst>
              <a:ext uri="{FF2B5EF4-FFF2-40B4-BE49-F238E27FC236}">
                <a16:creationId xmlns:a16="http://schemas.microsoft.com/office/drawing/2014/main" id="{F2F1A772-2FD6-4D6F-8AFF-A44BDF56F699}"/>
              </a:ext>
            </a:extLst>
          </p:cNvPr>
          <p:cNvSpPr txBox="1"/>
          <p:nvPr>
            <p:custDataLst>
              <p:tags r:id="rId5"/>
            </p:custDataLst>
          </p:nvPr>
        </p:nvSpPr>
        <p:spPr>
          <a:xfrm>
            <a:off x="3124200" y="-425"/>
            <a:ext cx="8229600" cy="400110"/>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2000" dirty="0">
                <a:latin typeface="Franklin Gothic Medium" panose="020B0603020102020204" pitchFamily="34" charset="0"/>
              </a:rPr>
              <a:t>1.1: Racial/ethnic demographics (%) </a:t>
            </a:r>
          </a:p>
        </p:txBody>
      </p:sp>
      <p:sp>
        <p:nvSpPr>
          <p:cNvPr id="3" name="TextBox 2">
            <a:extLst>
              <a:ext uri="{FF2B5EF4-FFF2-40B4-BE49-F238E27FC236}">
                <a16:creationId xmlns:a16="http://schemas.microsoft.com/office/drawing/2014/main" id="{23C3F140-43C9-4DB8-91BF-A9DFD2C0E68A}"/>
              </a:ext>
            </a:extLst>
          </p:cNvPr>
          <p:cNvSpPr txBox="1"/>
          <p:nvPr>
            <p:custDataLst>
              <p:tags r:id="rId6"/>
            </p:custDataLst>
          </p:nvPr>
        </p:nvSpPr>
        <p:spPr>
          <a:xfrm>
            <a:off x="3131127" y="299331"/>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1-yr American Community Survey, estimates 2019</a:t>
            </a:r>
          </a:p>
        </p:txBody>
      </p:sp>
    </p:spTree>
    <p:extLst>
      <p:ext uri="{BB962C8B-B14F-4D97-AF65-F5344CB8AC3E}">
        <p14:creationId xmlns:p14="http://schemas.microsoft.com/office/powerpoint/2010/main" val="22711882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24200" y="6334184"/>
            <a:ext cx="9067800" cy="457200"/>
          </a:xfrm>
          <a:prstGeom prst="rect">
            <a:avLst/>
          </a:prstGeom>
          <a:noFill/>
        </p:spPr>
        <p:txBody>
          <a:bodyPr wrap="square" rtlCol="0" anchor="ctr" anchorCtr="0">
            <a:noAutofit/>
          </a:bodyPr>
          <a:lstStyle/>
          <a:p>
            <a:pPr algn="just"/>
            <a:r>
              <a:rPr lang="en-US" sz="1000" dirty="0">
                <a:latin typeface="Franklin Gothic Book"/>
              </a:rPr>
              <a:t>Note. Percentages add up to more than 100% because respondents to the 2019 American Community Survey were able to select more than one race. Additionally, Hispanic/Latino was a separate question from race that all respondents answered before selecting race. </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6" name="TextBox 5">
            <a:extLst>
              <a:ext uri="{FF2B5EF4-FFF2-40B4-BE49-F238E27FC236}">
                <a16:creationId xmlns:a16="http://schemas.microsoft.com/office/drawing/2014/main" id="{F2F1A772-2FD6-4D6F-8AFF-A44BDF56F699}"/>
              </a:ext>
            </a:extLst>
          </p:cNvPr>
          <p:cNvSpPr txBox="1"/>
          <p:nvPr>
            <p:custDataLst>
              <p:tags r:id="rId3"/>
            </p:custDataLst>
          </p:nvPr>
        </p:nvSpPr>
        <p:spPr>
          <a:xfrm>
            <a:off x="3124200" y="0"/>
            <a:ext cx="8229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 Racial/ethnic demographics (%) over time, in county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4"/>
            </p:custDataLst>
          </p:nvPr>
        </p:nvSpPr>
        <p:spPr>
          <a:xfrm>
            <a:off x="3124200" y="318337"/>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1-yr American Community Survey, estimates 2015-19 </a:t>
            </a:r>
          </a:p>
        </p:txBody>
      </p:sp>
      <p:graphicFrame>
        <p:nvGraphicFramePr>
          <p:cNvPr id="8" name="Chart 7">
            <a:extLst>
              <a:ext uri="{FF2B5EF4-FFF2-40B4-BE49-F238E27FC236}">
                <a16:creationId xmlns:a16="http://schemas.microsoft.com/office/drawing/2014/main" id="{72A05DEF-BF97-458F-BBDC-EDA83CD22FE8}"/>
              </a:ext>
            </a:extLst>
          </p:cNvPr>
          <p:cNvGraphicFramePr/>
          <p:nvPr>
            <p:custDataLst>
              <p:tags r:id="rId5"/>
            </p:custDataLst>
            <p:extLst>
              <p:ext uri="{D42A27DB-BD31-4B8C-83A1-F6EECF244321}">
                <p14:modId xmlns:p14="http://schemas.microsoft.com/office/powerpoint/2010/main" val="636743028"/>
              </p:ext>
            </p:extLst>
          </p:nvPr>
        </p:nvGraphicFramePr>
        <p:xfrm>
          <a:off x="3438392" y="707886"/>
          <a:ext cx="8128000" cy="5512845"/>
        </p:xfrm>
        <a:graphic>
          <a:graphicData uri="http://schemas.openxmlformats.org/drawingml/2006/chart">
            <c:chart xmlns:c="http://schemas.openxmlformats.org/drawingml/2006/chart" xmlns:r="http://schemas.openxmlformats.org/officeDocument/2006/relationships" r:id="rId9"/>
          </a:graphicData>
        </a:graphic>
      </p:graphicFrame>
      <p:sp>
        <p:nvSpPr>
          <p:cNvPr id="9" name="TextBox 8">
            <a:extLst>
              <a:ext uri="{FF2B5EF4-FFF2-40B4-BE49-F238E27FC236}">
                <a16:creationId xmlns:a16="http://schemas.microsoft.com/office/drawing/2014/main" id="{BFF3512B-D1FA-4071-B1FF-E1C8512CD182}"/>
              </a:ext>
            </a:extLst>
          </p:cNvPr>
          <p:cNvSpPr txBox="1"/>
          <p:nvPr>
            <p:custDataLst>
              <p:tags r:id="rId6"/>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Race/Ethnicity</a:t>
            </a:r>
          </a:p>
        </p:txBody>
      </p:sp>
    </p:spTree>
    <p:extLst>
      <p:ext uri="{BB962C8B-B14F-4D97-AF65-F5344CB8AC3E}">
        <p14:creationId xmlns:p14="http://schemas.microsoft.com/office/powerpoint/2010/main" val="21594660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a:extLst>
              <a:ext uri="{FF2B5EF4-FFF2-40B4-BE49-F238E27FC236}">
                <a16:creationId xmlns:a16="http://schemas.microsoft.com/office/drawing/2014/main" id="{4E1AF40E-516C-4A00-8325-6B92ECB8172F}"/>
              </a:ext>
            </a:extLst>
          </p:cNvPr>
          <p:cNvGraphicFramePr/>
          <p:nvPr>
            <p:custDataLst>
              <p:tags r:id="rId1"/>
            </p:custDataLst>
            <p:extLst>
              <p:ext uri="{D42A27DB-BD31-4B8C-83A1-F6EECF244321}">
                <p14:modId xmlns:p14="http://schemas.microsoft.com/office/powerpoint/2010/main" val="2615019713"/>
              </p:ext>
            </p:extLst>
          </p:nvPr>
        </p:nvGraphicFramePr>
        <p:xfrm>
          <a:off x="8934449" y="4203971"/>
          <a:ext cx="2831690" cy="2060356"/>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3" name="Chart 2">
            <a:extLst>
              <a:ext uri="{FF2B5EF4-FFF2-40B4-BE49-F238E27FC236}">
                <a16:creationId xmlns:a16="http://schemas.microsoft.com/office/drawing/2014/main" id="{0942D5D0-9BF4-4337-AA96-51C97E21B71A}"/>
              </a:ext>
            </a:extLst>
          </p:cNvPr>
          <p:cNvGraphicFramePr/>
          <p:nvPr>
            <p:custDataLst>
              <p:tags r:id="rId2"/>
            </p:custDataLst>
            <p:extLst>
              <p:ext uri="{D42A27DB-BD31-4B8C-83A1-F6EECF244321}">
                <p14:modId xmlns:p14="http://schemas.microsoft.com/office/powerpoint/2010/main" val="4018038570"/>
              </p:ext>
            </p:extLst>
          </p:nvPr>
        </p:nvGraphicFramePr>
        <p:xfrm>
          <a:off x="3249706" y="567671"/>
          <a:ext cx="6520665" cy="5696655"/>
        </p:xfrm>
        <a:graphic>
          <a:graphicData uri="http://schemas.openxmlformats.org/drawingml/2006/chart">
            <c:chart xmlns:c="http://schemas.openxmlformats.org/drawingml/2006/chart" xmlns:r="http://schemas.openxmlformats.org/officeDocument/2006/relationships" r:id="rId13"/>
          </a:graphicData>
        </a:graphic>
      </p:graphicFrame>
      <p:sp>
        <p:nvSpPr>
          <p:cNvPr id="4" name="TextBox 3">
            <a:extLst>
              <a:ext uri="{FF2B5EF4-FFF2-40B4-BE49-F238E27FC236}">
                <a16:creationId xmlns:a16="http://schemas.microsoft.com/office/drawing/2014/main" id="{F2F1A772-2FD6-4D6F-8AFF-A44BDF56F699}"/>
              </a:ext>
            </a:extLst>
          </p:cNvPr>
          <p:cNvSpPr txBox="1"/>
          <p:nvPr>
            <p:custDataLst>
              <p:tags r:id="rId3"/>
            </p:custDataLst>
          </p:nvPr>
        </p:nvSpPr>
        <p:spPr>
          <a:xfrm>
            <a:off x="3124200" y="23460"/>
            <a:ext cx="8256184" cy="403946"/>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2000" spc="-50" dirty="0"/>
              <a:t>1.3: Residential segregation – Black/White (by county)</a:t>
            </a:r>
          </a:p>
        </p:txBody>
      </p:sp>
      <p:sp>
        <p:nvSpPr>
          <p:cNvPr id="5" name="TextBox 4">
            <a:extLst>
              <a:ext uri="{FF2B5EF4-FFF2-40B4-BE49-F238E27FC236}">
                <a16:creationId xmlns:a16="http://schemas.microsoft.com/office/drawing/2014/main" id="{23C3F140-43C9-4DB8-91BF-A9DFD2C0E68A}"/>
              </a:ext>
            </a:extLst>
          </p:cNvPr>
          <p:cNvSpPr txBox="1"/>
          <p:nvPr>
            <p:custDataLst>
              <p:tags r:id="rId4"/>
            </p:custDataLst>
          </p:nvPr>
        </p:nvSpPr>
        <p:spPr>
          <a:xfrm>
            <a:off x="3124200" y="379880"/>
            <a:ext cx="8840451" cy="276999"/>
          </a:xfrm>
          <a:prstGeom prst="rect">
            <a:avLst/>
          </a:prstGeom>
          <a:noFill/>
        </p:spPr>
        <p:txBody>
          <a:bodyPr wrap="square" rtlCol="0">
            <a:spAutoFit/>
          </a:bodyPr>
          <a:lstStyle/>
          <a:p>
            <a:r>
              <a:rPr lang="en-US" sz="1200" dirty="0">
                <a:latin typeface="Franklin Gothic Medium" panose="020B0603020102020204" pitchFamily="34" charset="0"/>
              </a:rPr>
              <a:t>Source: County Health Rankings and Roadmaps, Residential Segregation - Black/White, 2021 </a:t>
            </a:r>
          </a:p>
        </p:txBody>
      </p:sp>
      <p:sp>
        <p:nvSpPr>
          <p:cNvPr id="6" name="TextBox 5">
            <a:extLst>
              <a:ext uri="{FF2B5EF4-FFF2-40B4-BE49-F238E27FC236}">
                <a16:creationId xmlns:a16="http://schemas.microsoft.com/office/drawing/2014/main" id="{23C3F140-43C9-4DB8-91BF-A9DFD2C0E68A}"/>
              </a:ext>
            </a:extLst>
          </p:cNvPr>
          <p:cNvSpPr txBox="1"/>
          <p:nvPr>
            <p:custDataLst>
              <p:tags r:id="rId5"/>
            </p:custDataLst>
          </p:nvPr>
        </p:nvSpPr>
        <p:spPr>
          <a:xfrm>
            <a:off x="3249706" y="6264327"/>
            <a:ext cx="8840451" cy="784830"/>
          </a:xfrm>
          <a:prstGeom prst="rect">
            <a:avLst/>
          </a:prstGeom>
          <a:noFill/>
        </p:spPr>
        <p:txBody>
          <a:bodyPr wrap="square" rtlCol="0">
            <a:spAutoFit/>
          </a:bodyPr>
          <a:lstStyle/>
          <a:p>
            <a:r>
              <a:rPr lang="en-US" sz="1050" dirty="0">
                <a:latin typeface="Franklin Gothic Medium" panose="020B0603020102020204" pitchFamily="34" charset="0"/>
              </a:rPr>
              <a:t>Note: The residential segregation index ranges from 0 (complete integration) to 100 (complete segregation). The index score can be interpreted as the percentage of either Black or White residents that would have to move to different geographic areas in order to produce a distribution that matches that of the larger area.  Higher values indicate higher residential segregation between Black and White county residents.  </a:t>
            </a:r>
          </a:p>
          <a:p>
            <a:endParaRPr lang="en-US" sz="1200" dirty="0">
              <a:latin typeface="Franklin Gothic Medium" panose="020B0603020102020204" pitchFamily="34" charset="0"/>
            </a:endParaRPr>
          </a:p>
        </p:txBody>
      </p:sp>
      <p:sp>
        <p:nvSpPr>
          <p:cNvPr id="7" name="TextBox 6">
            <a:extLst>
              <a:ext uri="{FF2B5EF4-FFF2-40B4-BE49-F238E27FC236}">
                <a16:creationId xmlns:a16="http://schemas.microsoft.com/office/drawing/2014/main" id="{F200BB3B-8EE2-4137-9633-F0C7AA486298}"/>
              </a:ext>
            </a:extLst>
          </p:cNvPr>
          <p:cNvSpPr txBox="1"/>
          <p:nvPr>
            <p:custDataLst>
              <p:tags r:id="rId6"/>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8" name="TextBox 7">
            <a:extLst>
              <a:ext uri="{FF2B5EF4-FFF2-40B4-BE49-F238E27FC236}">
                <a16:creationId xmlns:a16="http://schemas.microsoft.com/office/drawing/2014/main" id="{4DA8209D-068F-4599-AF59-8B0F2FB5B908}"/>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Race/Ethnicity</a:t>
            </a:r>
          </a:p>
        </p:txBody>
      </p:sp>
      <p:sp>
        <p:nvSpPr>
          <p:cNvPr id="9" name="TextBox 8">
            <a:extLst>
              <a:ext uri="{FF2B5EF4-FFF2-40B4-BE49-F238E27FC236}">
                <a16:creationId xmlns:a16="http://schemas.microsoft.com/office/drawing/2014/main" id="{F2F1A772-2FD6-4D6F-8AFF-A44BDF56F699}"/>
              </a:ext>
            </a:extLst>
          </p:cNvPr>
          <p:cNvSpPr txBox="1"/>
          <p:nvPr>
            <p:custDataLst>
              <p:tags r:id="rId8"/>
            </p:custDataLst>
          </p:nvPr>
        </p:nvSpPr>
        <p:spPr>
          <a:xfrm>
            <a:off x="8844730" y="3429000"/>
            <a:ext cx="3011129" cy="523220"/>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1400" spc="-50" dirty="0"/>
              <a:t>1.4: Residential segregation – Black/White, over time, in county</a:t>
            </a:r>
          </a:p>
        </p:txBody>
      </p:sp>
      <p:sp useBgFill="1">
        <p:nvSpPr>
          <p:cNvPr id="10" name="TextBox 9">
            <a:extLst>
              <a:ext uri="{FF2B5EF4-FFF2-40B4-BE49-F238E27FC236}">
                <a16:creationId xmlns:a16="http://schemas.microsoft.com/office/drawing/2014/main" id="{23C3F140-43C9-4DB8-91BF-A9DFD2C0E68A}"/>
              </a:ext>
            </a:extLst>
          </p:cNvPr>
          <p:cNvSpPr txBox="1"/>
          <p:nvPr>
            <p:custDataLst>
              <p:tags r:id="rId9"/>
            </p:custDataLst>
          </p:nvPr>
        </p:nvSpPr>
        <p:spPr>
          <a:xfrm>
            <a:off x="8844730" y="3907820"/>
            <a:ext cx="2899902" cy="369332"/>
          </a:xfrm>
          <a:prstGeom prst="rect">
            <a:avLst/>
          </a:prstGeom>
        </p:spPr>
        <p:txBody>
          <a:bodyPr wrap="square" rtlCol="0">
            <a:spAutoFit/>
          </a:bodyPr>
          <a:lstStyle/>
          <a:p>
            <a:r>
              <a:rPr lang="en-US" sz="900" dirty="0">
                <a:latin typeface="Franklin Gothic Medium" panose="020B0603020102020204" pitchFamily="34" charset="0"/>
              </a:rPr>
              <a:t>Source: County Health Rankings and Roadmaps, Residential Segregation - Black/White, 2017-2021 </a:t>
            </a:r>
          </a:p>
        </p:txBody>
      </p:sp>
    </p:spTree>
    <p:extLst>
      <p:ext uri="{BB962C8B-B14F-4D97-AF65-F5344CB8AC3E}">
        <p14:creationId xmlns:p14="http://schemas.microsoft.com/office/powerpoint/2010/main" val="1335773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23460"/>
            <a:ext cx="8229600" cy="400110"/>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2000" spc="-50" dirty="0"/>
              <a:t>1.5: Population (%) foreign-born in NJ (by county)</a:t>
            </a: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84810"/>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1-yr American Community Survey, estimates 2019 </a:t>
            </a:r>
          </a:p>
        </p:txBody>
      </p:sp>
      <p:sp>
        <p:nvSpPr>
          <p:cNvPr id="12" name="TextBox 11">
            <a:extLst>
              <a:ext uri="{FF2B5EF4-FFF2-40B4-BE49-F238E27FC236}">
                <a16:creationId xmlns:a16="http://schemas.microsoft.com/office/drawing/2014/main" id="{6D9D5BC2-ED80-456F-86F2-D3CC287654B1}"/>
              </a:ext>
            </a:extLst>
          </p:cNvPr>
          <p:cNvSpPr txBox="1"/>
          <p:nvPr>
            <p:custDataLst>
              <p:tags r:id="rId4"/>
            </p:custDataLst>
          </p:nvPr>
        </p:nvSpPr>
        <p:spPr>
          <a:xfrm>
            <a:off x="9448800" y="3962400"/>
            <a:ext cx="2743200" cy="531991"/>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pc="-50" dirty="0"/>
              <a:t>1.6: Population (%) foreign-born over time, in county</a:t>
            </a:r>
          </a:p>
        </p:txBody>
      </p:sp>
      <p:sp>
        <p:nvSpPr>
          <p:cNvPr id="13" name="TextBox 12">
            <a:extLst>
              <a:ext uri="{FF2B5EF4-FFF2-40B4-BE49-F238E27FC236}">
                <a16:creationId xmlns:a16="http://schemas.microsoft.com/office/drawing/2014/main" id="{25D3552C-FA1A-4A6E-ADE5-1106B51689B7}"/>
              </a:ext>
            </a:extLst>
          </p:cNvPr>
          <p:cNvSpPr txBox="1"/>
          <p:nvPr>
            <p:custDataLst>
              <p:tags r:id="rId5"/>
            </p:custDataLst>
          </p:nvPr>
        </p:nvSpPr>
        <p:spPr>
          <a:xfrm>
            <a:off x="9448800" y="4495800"/>
            <a:ext cx="2743200" cy="369332"/>
          </a:xfrm>
          <a:prstGeom prst="rect">
            <a:avLst/>
          </a:prstGeom>
          <a:noFill/>
        </p:spPr>
        <p:txBody>
          <a:bodyPr wrap="square" rtlCol="0">
            <a:spAutoFit/>
          </a:bodyPr>
          <a:lstStyle/>
          <a:p>
            <a:r>
              <a:rPr lang="en-US" sz="900" dirty="0">
                <a:latin typeface="Franklin Gothic Medium" panose="020B0603020102020204" pitchFamily="34" charset="0"/>
              </a:rPr>
              <a:t>Source: 1-yr American Community Survey, estimates 2015-19 </a:t>
            </a:r>
          </a:p>
        </p:txBody>
      </p:sp>
      <p:graphicFrame>
        <p:nvGraphicFramePr>
          <p:cNvPr id="10" name="Chart 9">
            <a:extLst>
              <a:ext uri="{FF2B5EF4-FFF2-40B4-BE49-F238E27FC236}">
                <a16:creationId xmlns:a16="http://schemas.microsoft.com/office/drawing/2014/main" id="{C18DCAEB-52FC-495F-BEB6-7C5DD9A89122}"/>
              </a:ext>
            </a:extLst>
          </p:cNvPr>
          <p:cNvGraphicFramePr/>
          <p:nvPr>
            <p:custDataLst>
              <p:tags r:id="rId6"/>
            </p:custDataLst>
            <p:extLst>
              <p:ext uri="{D42A27DB-BD31-4B8C-83A1-F6EECF244321}">
                <p14:modId xmlns:p14="http://schemas.microsoft.com/office/powerpoint/2010/main" val="3867238693"/>
              </p:ext>
            </p:extLst>
          </p:nvPr>
        </p:nvGraphicFramePr>
        <p:xfrm>
          <a:off x="9372600" y="4648200"/>
          <a:ext cx="2743200" cy="1701805"/>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10">
            <a:extLst>
              <a:ext uri="{FF2B5EF4-FFF2-40B4-BE49-F238E27FC236}">
                <a16:creationId xmlns:a16="http://schemas.microsoft.com/office/drawing/2014/main" id="{EA030E36-1ECD-432A-BE3F-A102E2914877}"/>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Nativity</a:t>
            </a:r>
          </a:p>
        </p:txBody>
      </p:sp>
      <p:graphicFrame>
        <p:nvGraphicFramePr>
          <p:cNvPr id="7" name="Chart 6">
            <a:extLst>
              <a:ext uri="{FF2B5EF4-FFF2-40B4-BE49-F238E27FC236}">
                <a16:creationId xmlns:a16="http://schemas.microsoft.com/office/drawing/2014/main" id="{0942D5D0-9BF4-4337-AA96-51C97E21B71A}"/>
              </a:ext>
            </a:extLst>
          </p:cNvPr>
          <p:cNvGraphicFramePr/>
          <p:nvPr>
            <p:custDataLst>
              <p:tags r:id="rId8"/>
            </p:custDataLst>
            <p:extLst>
              <p:ext uri="{D42A27DB-BD31-4B8C-83A1-F6EECF244321}">
                <p14:modId xmlns:p14="http://schemas.microsoft.com/office/powerpoint/2010/main" val="359975157"/>
              </p:ext>
            </p:extLst>
          </p:nvPr>
        </p:nvGraphicFramePr>
        <p:xfrm>
          <a:off x="3352800" y="763727"/>
          <a:ext cx="8128000" cy="5418667"/>
        </p:xfrm>
        <a:graphic>
          <a:graphicData uri="http://schemas.openxmlformats.org/drawingml/2006/chart">
            <c:chart xmlns:c="http://schemas.openxmlformats.org/drawingml/2006/chart" xmlns:r="http://schemas.openxmlformats.org/officeDocument/2006/relationships" r:id="rId13"/>
          </a:graphicData>
        </a:graphic>
      </p:graphicFrame>
      <p:sp>
        <p:nvSpPr>
          <p:cNvPr id="14" name="TextBox 13">
            <a:extLst>
              <a:ext uri="{FF2B5EF4-FFF2-40B4-BE49-F238E27FC236}">
                <a16:creationId xmlns:a16="http://schemas.microsoft.com/office/drawing/2014/main" id="{52525163-DC8D-493A-9F4D-5A5118421A44}"/>
              </a:ext>
            </a:extLst>
          </p:cNvPr>
          <p:cNvSpPr txBox="1"/>
          <p:nvPr>
            <p:custDataLst>
              <p:tags r:id="rId9"/>
            </p:custDataLst>
          </p:nvPr>
        </p:nvSpPr>
        <p:spPr>
          <a:xfrm>
            <a:off x="3124200" y="6481503"/>
            <a:ext cx="6442208" cy="246221"/>
          </a:xfrm>
          <a:prstGeom prst="rect">
            <a:avLst/>
          </a:prstGeom>
          <a:noFill/>
        </p:spPr>
        <p:txBody>
          <a:bodyPr wrap="square" rtlCol="0">
            <a:spAutoFit/>
          </a:bodyPr>
          <a:lstStyle/>
          <a:p>
            <a:r>
              <a:rPr lang="en-US" sz="1000" dirty="0">
                <a:latin typeface="Franklin Gothic Book" panose="020B0503020102020204" pitchFamily="34" charset="0"/>
              </a:rPr>
              <a:t>Foreign-born refers to those who were not a US citizen at birth</a:t>
            </a:r>
          </a:p>
        </p:txBody>
      </p:sp>
    </p:spTree>
    <p:extLst>
      <p:ext uri="{BB962C8B-B14F-4D97-AF65-F5344CB8AC3E}">
        <p14:creationId xmlns:p14="http://schemas.microsoft.com/office/powerpoint/2010/main" val="23798203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1.7: Population (%) foreign-born by municipality</a:t>
            </a: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54379"/>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5-yr American Community Survey, estimates 2019</a:t>
            </a:r>
          </a:p>
        </p:txBody>
      </p:sp>
      <p:sp>
        <p:nvSpPr>
          <p:cNvPr id="13" name="TextBox 12">
            <a:extLst>
              <a:ext uri="{FF2B5EF4-FFF2-40B4-BE49-F238E27FC236}">
                <a16:creationId xmlns:a16="http://schemas.microsoft.com/office/drawing/2014/main" id="{25D3552C-FA1A-4A6E-ADE5-1106B51689B7}"/>
              </a:ext>
            </a:extLst>
          </p:cNvPr>
          <p:cNvSpPr txBox="1"/>
          <p:nvPr>
            <p:custDataLst>
              <p:tags r:id="rId4"/>
            </p:custDataLst>
          </p:nvPr>
        </p:nvSpPr>
        <p:spPr>
          <a:xfrm>
            <a:off x="3276600" y="6400800"/>
            <a:ext cx="8915400" cy="400110"/>
          </a:xfrm>
          <a:prstGeom prst="rect">
            <a:avLst/>
          </a:prstGeom>
          <a:noFill/>
        </p:spPr>
        <p:txBody>
          <a:bodyPr wrap="square" rtlCol="0">
            <a:spAutoFit/>
          </a:bodyPr>
          <a:lstStyle/>
          <a:p>
            <a:r>
              <a:rPr lang="en-US" sz="1000" dirty="0">
                <a:latin typeface="Franklin Gothic Book" panose="020B0503020102020204" pitchFamily="34" charset="0"/>
              </a:rPr>
              <a:t>Note: The 10 municipalities with the highest percentage of foreign born are displayed</a:t>
            </a:r>
          </a:p>
          <a:p>
            <a:r>
              <a:rPr lang="en-US" sz="1000" dirty="0">
                <a:latin typeface="Franklin Gothic Book" panose="020B0503020102020204" pitchFamily="34" charset="0"/>
              </a:rPr>
              <a:t>Foreign-born refers to those who were not a US citizen at birth</a:t>
            </a:r>
          </a:p>
        </p:txBody>
      </p:sp>
      <p:sp>
        <p:nvSpPr>
          <p:cNvPr id="8" name="TextBox 7">
            <a:extLst>
              <a:ext uri="{FF2B5EF4-FFF2-40B4-BE49-F238E27FC236}">
                <a16:creationId xmlns:a16="http://schemas.microsoft.com/office/drawing/2014/main" id="{E72844FA-7766-425F-9E83-42AEF51020D3}"/>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Nativity</a:t>
            </a:r>
          </a:p>
        </p:txBody>
      </p:sp>
      <p:graphicFrame>
        <p:nvGraphicFramePr>
          <p:cNvPr id="7" name="Chart 6">
            <a:extLst>
              <a:ext uri="{FF2B5EF4-FFF2-40B4-BE49-F238E27FC236}">
                <a16:creationId xmlns:a16="http://schemas.microsoft.com/office/drawing/2014/main" id="{4B288D9C-D3BF-4AC3-9A8A-B58C8EA94EBB}"/>
              </a:ext>
            </a:extLst>
          </p:cNvPr>
          <p:cNvGraphicFramePr/>
          <p:nvPr>
            <p:custDataLst>
              <p:tags r:id="rId6"/>
            </p:custDataLst>
            <p:extLst>
              <p:ext uri="{D42A27DB-BD31-4B8C-83A1-F6EECF244321}">
                <p14:modId xmlns:p14="http://schemas.microsoft.com/office/powerpoint/2010/main" val="483969691"/>
              </p:ext>
            </p:extLst>
          </p:nvPr>
        </p:nvGraphicFramePr>
        <p:xfrm>
          <a:off x="3327400" y="731469"/>
          <a:ext cx="8128000"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15957621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1.8: Population (%) English-only speakers in NJ (by county)</a:t>
            </a: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58173" y="354755"/>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1-yr American Community Survey, estimates 2019 </a:t>
            </a:r>
          </a:p>
        </p:txBody>
      </p:sp>
      <p:sp>
        <p:nvSpPr>
          <p:cNvPr id="12" name="TextBox 11">
            <a:extLst>
              <a:ext uri="{FF2B5EF4-FFF2-40B4-BE49-F238E27FC236}">
                <a16:creationId xmlns:a16="http://schemas.microsoft.com/office/drawing/2014/main" id="{6D9D5BC2-ED80-456F-86F2-D3CC287654B1}"/>
              </a:ext>
            </a:extLst>
          </p:cNvPr>
          <p:cNvSpPr txBox="1"/>
          <p:nvPr>
            <p:custDataLst>
              <p:tags r:id="rId4"/>
            </p:custDataLst>
          </p:nvPr>
        </p:nvSpPr>
        <p:spPr>
          <a:xfrm>
            <a:off x="9600381" y="4514031"/>
            <a:ext cx="2362200" cy="738664"/>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400" dirty="0">
                <a:latin typeface="Franklin Gothic Medium" panose="020B0603020102020204" pitchFamily="34" charset="0"/>
              </a:rPr>
              <a:t>1.9: Population (%) English only speakers over time, in county</a:t>
            </a:r>
          </a:p>
        </p:txBody>
      </p:sp>
      <p:sp>
        <p:nvSpPr>
          <p:cNvPr id="13" name="TextBox 12">
            <a:extLst>
              <a:ext uri="{FF2B5EF4-FFF2-40B4-BE49-F238E27FC236}">
                <a16:creationId xmlns:a16="http://schemas.microsoft.com/office/drawing/2014/main" id="{25D3552C-FA1A-4A6E-ADE5-1106B51689B7}"/>
              </a:ext>
            </a:extLst>
          </p:cNvPr>
          <p:cNvSpPr txBox="1"/>
          <p:nvPr>
            <p:custDataLst>
              <p:tags r:id="rId5"/>
            </p:custDataLst>
          </p:nvPr>
        </p:nvSpPr>
        <p:spPr>
          <a:xfrm>
            <a:off x="9615621" y="5152710"/>
            <a:ext cx="2438400" cy="369332"/>
          </a:xfrm>
          <a:prstGeom prst="rect">
            <a:avLst/>
          </a:prstGeom>
          <a:noFill/>
        </p:spPr>
        <p:txBody>
          <a:bodyPr wrap="square" rtlCol="0">
            <a:spAutoFit/>
          </a:bodyPr>
          <a:lstStyle/>
          <a:p>
            <a:r>
              <a:rPr lang="en-US" sz="900" dirty="0">
                <a:latin typeface="Franklin Gothic Medium" panose="020B0603020102020204" pitchFamily="34" charset="0"/>
              </a:rPr>
              <a:t>Source: 1-yr American Community Survey, estimates 2015-19 </a:t>
            </a:r>
          </a:p>
        </p:txBody>
      </p:sp>
      <p:graphicFrame>
        <p:nvGraphicFramePr>
          <p:cNvPr id="10" name="Chart 9">
            <a:extLst>
              <a:ext uri="{FF2B5EF4-FFF2-40B4-BE49-F238E27FC236}">
                <a16:creationId xmlns:a16="http://schemas.microsoft.com/office/drawing/2014/main" id="{C18DCAEB-52FC-495F-BEB6-7C5DD9A89122}"/>
              </a:ext>
            </a:extLst>
          </p:cNvPr>
          <p:cNvGraphicFramePr/>
          <p:nvPr>
            <p:custDataLst>
              <p:tags r:id="rId6"/>
            </p:custDataLst>
            <p:extLst>
              <p:ext uri="{D42A27DB-BD31-4B8C-83A1-F6EECF244321}">
                <p14:modId xmlns:p14="http://schemas.microsoft.com/office/powerpoint/2010/main" val="2765213346"/>
              </p:ext>
            </p:extLst>
          </p:nvPr>
        </p:nvGraphicFramePr>
        <p:xfrm>
          <a:off x="9136485" y="5115007"/>
          <a:ext cx="3352800" cy="1632163"/>
        </p:xfrm>
        <a:graphic>
          <a:graphicData uri="http://schemas.openxmlformats.org/drawingml/2006/chart">
            <c:chart xmlns:c="http://schemas.openxmlformats.org/drawingml/2006/chart" xmlns:r="http://schemas.openxmlformats.org/officeDocument/2006/relationships" r:id="rId11"/>
          </a:graphicData>
        </a:graphic>
      </p:graphicFrame>
      <p:sp>
        <p:nvSpPr>
          <p:cNvPr id="11" name="TextBox 10">
            <a:extLst>
              <a:ext uri="{FF2B5EF4-FFF2-40B4-BE49-F238E27FC236}">
                <a16:creationId xmlns:a16="http://schemas.microsoft.com/office/drawing/2014/main" id="{C927D978-F06E-4D33-BA41-598ECDE33F0C}"/>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Language</a:t>
            </a:r>
          </a:p>
        </p:txBody>
      </p:sp>
      <p:graphicFrame>
        <p:nvGraphicFramePr>
          <p:cNvPr id="7" name="Chart 6">
            <a:extLst>
              <a:ext uri="{FF2B5EF4-FFF2-40B4-BE49-F238E27FC236}">
                <a16:creationId xmlns:a16="http://schemas.microsoft.com/office/drawing/2014/main" id="{E8361A94-828D-40D1-A51F-9244685FE9F8}"/>
              </a:ext>
            </a:extLst>
          </p:cNvPr>
          <p:cNvGraphicFramePr/>
          <p:nvPr>
            <p:custDataLst>
              <p:tags r:id="rId8"/>
            </p:custDataLst>
            <p:extLst>
              <p:ext uri="{D42A27DB-BD31-4B8C-83A1-F6EECF244321}">
                <p14:modId xmlns:p14="http://schemas.microsoft.com/office/powerpoint/2010/main" val="3222288585"/>
              </p:ext>
            </p:extLst>
          </p:nvPr>
        </p:nvGraphicFramePr>
        <p:xfrm>
          <a:off x="3175000" y="610440"/>
          <a:ext cx="8128000" cy="5135982"/>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41405831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r>
              <a:rPr lang="en-US" sz="2000" spc="-50" dirty="0">
                <a:latin typeface="Franklin Gothic Medium"/>
              </a:rPr>
              <a:t>1.10: Children (#) under age 18 in NJ (by county)</a:t>
            </a: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1-yr American Community Survey, estimates 2019 </a:t>
            </a:r>
          </a:p>
        </p:txBody>
      </p:sp>
      <p:sp>
        <p:nvSpPr>
          <p:cNvPr id="11" name="TextBox 10">
            <a:extLst>
              <a:ext uri="{FF2B5EF4-FFF2-40B4-BE49-F238E27FC236}">
                <a16:creationId xmlns:a16="http://schemas.microsoft.com/office/drawing/2014/main" id="{EA479F0A-A0E6-485C-9C2B-C83B183E4D09}"/>
              </a:ext>
            </a:extLst>
          </p:cNvPr>
          <p:cNvSpPr txBox="1"/>
          <p:nvPr>
            <p:custDataLst>
              <p:tags r:id="rId4"/>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Children &lt; 18 </a:t>
            </a:r>
          </a:p>
        </p:txBody>
      </p:sp>
      <p:graphicFrame>
        <p:nvGraphicFramePr>
          <p:cNvPr id="5" name="Chart 4">
            <a:extLst>
              <a:ext uri="{FF2B5EF4-FFF2-40B4-BE49-F238E27FC236}">
                <a16:creationId xmlns:a16="http://schemas.microsoft.com/office/drawing/2014/main" id="{23696CFA-9B58-49C1-81FC-5A07C276384E}"/>
              </a:ext>
            </a:extLst>
          </p:cNvPr>
          <p:cNvGraphicFramePr/>
          <p:nvPr>
            <p:custDataLst>
              <p:tags r:id="rId5"/>
            </p:custDataLst>
            <p:extLst>
              <p:ext uri="{D42A27DB-BD31-4B8C-83A1-F6EECF244321}">
                <p14:modId xmlns:p14="http://schemas.microsoft.com/office/powerpoint/2010/main" val="908857906"/>
              </p:ext>
            </p:extLst>
          </p:nvPr>
        </p:nvGraphicFramePr>
        <p:xfrm>
          <a:off x="3208973" y="734092"/>
          <a:ext cx="8668882" cy="5789925"/>
        </p:xfrm>
        <a:graphic>
          <a:graphicData uri="http://schemas.openxmlformats.org/drawingml/2006/chart">
            <c:chart xmlns:c="http://schemas.openxmlformats.org/drawingml/2006/chart" xmlns:r="http://schemas.openxmlformats.org/officeDocument/2006/relationships" r:id="rId12"/>
          </a:graphicData>
        </a:graphic>
      </p:graphicFrame>
      <p:sp>
        <p:nvSpPr>
          <p:cNvPr id="2" name="TextBox 1"/>
          <p:cNvSpPr txBox="1"/>
          <p:nvPr>
            <p:custDataLst>
              <p:tags r:id="rId6"/>
            </p:custDataLst>
          </p:nvPr>
        </p:nvSpPr>
        <p:spPr>
          <a:xfrm>
            <a:off x="3208972" y="6393211"/>
            <a:ext cx="8983027" cy="400110"/>
          </a:xfrm>
          <a:prstGeom prst="rect">
            <a:avLst/>
          </a:prstGeom>
          <a:noFill/>
        </p:spPr>
        <p:txBody>
          <a:bodyPr wrap="square" rtlCol="0">
            <a:spAutoFit/>
          </a:bodyPr>
          <a:lstStyle/>
          <a:p>
            <a:r>
              <a:rPr lang="en-US" sz="1000" dirty="0">
                <a:latin typeface="Franklin Gothic Book" panose="020B0503020102020204" pitchFamily="34" charset="0"/>
              </a:rPr>
              <a:t>Note that county population size has not been accounted for in this indicator. The number of children estimated to be in group settings across the state (6,253 or 0.32% of total youth population) is not included above. </a:t>
            </a:r>
          </a:p>
        </p:txBody>
      </p:sp>
      <p:graphicFrame>
        <p:nvGraphicFramePr>
          <p:cNvPr id="9" name="Chart 8">
            <a:extLst>
              <a:ext uri="{FF2B5EF4-FFF2-40B4-BE49-F238E27FC236}">
                <a16:creationId xmlns:a16="http://schemas.microsoft.com/office/drawing/2014/main" id="{30D83AB6-DF07-4F3F-99D3-75425F78BF3C}"/>
              </a:ext>
            </a:extLst>
          </p:cNvPr>
          <p:cNvGraphicFramePr/>
          <p:nvPr>
            <p:custDataLst>
              <p:tags r:id="rId7"/>
            </p:custDataLst>
            <p:extLst>
              <p:ext uri="{D42A27DB-BD31-4B8C-83A1-F6EECF244321}">
                <p14:modId xmlns:p14="http://schemas.microsoft.com/office/powerpoint/2010/main" val="208968394"/>
              </p:ext>
            </p:extLst>
          </p:nvPr>
        </p:nvGraphicFramePr>
        <p:xfrm>
          <a:off x="8754427" y="4261104"/>
          <a:ext cx="3123428" cy="2159843"/>
        </p:xfrm>
        <a:graphic>
          <a:graphicData uri="http://schemas.openxmlformats.org/drawingml/2006/chart">
            <c:chart xmlns:c="http://schemas.openxmlformats.org/drawingml/2006/chart" xmlns:r="http://schemas.openxmlformats.org/officeDocument/2006/relationships" r:id="rId13"/>
          </a:graphicData>
        </a:graphic>
      </p:graphicFrame>
      <p:sp>
        <p:nvSpPr>
          <p:cNvPr id="10" name="TextBox 9">
            <a:extLst>
              <a:ext uri="{FF2B5EF4-FFF2-40B4-BE49-F238E27FC236}">
                <a16:creationId xmlns:a16="http://schemas.microsoft.com/office/drawing/2014/main" id="{20D89510-F281-4702-B2C2-1FC6A92D9DC9}"/>
              </a:ext>
            </a:extLst>
          </p:cNvPr>
          <p:cNvSpPr txBox="1"/>
          <p:nvPr>
            <p:custDataLst>
              <p:tags r:id="rId8"/>
            </p:custDataLst>
          </p:nvPr>
        </p:nvSpPr>
        <p:spPr>
          <a:xfrm>
            <a:off x="8762999" y="3663981"/>
            <a:ext cx="3352801"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1.11: Children (%) per age category, in county</a:t>
            </a:r>
          </a:p>
        </p:txBody>
      </p:sp>
      <p:sp>
        <p:nvSpPr>
          <p:cNvPr id="12" name="TextBox 11">
            <a:extLst>
              <a:ext uri="{FF2B5EF4-FFF2-40B4-BE49-F238E27FC236}">
                <a16:creationId xmlns:a16="http://schemas.microsoft.com/office/drawing/2014/main" id="{FA600F96-B4BF-44FD-9917-82FF815E2CA1}"/>
              </a:ext>
            </a:extLst>
          </p:cNvPr>
          <p:cNvSpPr txBox="1"/>
          <p:nvPr>
            <p:custDataLst>
              <p:tags r:id="rId9"/>
            </p:custDataLst>
          </p:nvPr>
        </p:nvSpPr>
        <p:spPr>
          <a:xfrm>
            <a:off x="8839200" y="3940981"/>
            <a:ext cx="3200400" cy="230832"/>
          </a:xfrm>
          <a:prstGeom prst="rect">
            <a:avLst/>
          </a:prstGeom>
          <a:noFill/>
        </p:spPr>
        <p:txBody>
          <a:bodyPr wrap="square" rtlCol="0">
            <a:spAutoFit/>
          </a:bodyPr>
          <a:lstStyle/>
          <a:p>
            <a:r>
              <a:rPr lang="en-US" sz="900" dirty="0">
                <a:latin typeface="Franklin Gothic Medium" panose="020B0603020102020204" pitchFamily="34" charset="0"/>
              </a:rPr>
              <a:t>Source: 1-yr American Community Survey, estimates 2019 </a:t>
            </a:r>
          </a:p>
        </p:txBody>
      </p:sp>
    </p:spTree>
    <p:extLst>
      <p:ext uri="{BB962C8B-B14F-4D97-AF65-F5344CB8AC3E}">
        <p14:creationId xmlns:p14="http://schemas.microsoft.com/office/powerpoint/2010/main" val="30412659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5138"/>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1.12: Total children (#)  by municipality</a:t>
            </a: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5-yr American Community Survey, estimates 2019</a:t>
            </a:r>
          </a:p>
        </p:txBody>
      </p:sp>
      <p:sp>
        <p:nvSpPr>
          <p:cNvPr id="8" name="TextBox 7">
            <a:extLst>
              <a:ext uri="{FF2B5EF4-FFF2-40B4-BE49-F238E27FC236}">
                <a16:creationId xmlns:a16="http://schemas.microsoft.com/office/drawing/2014/main" id="{D11CC28B-09EB-48A0-B16E-F0CE4C68F8F5}"/>
              </a:ext>
            </a:extLst>
          </p:cNvPr>
          <p:cNvSpPr txBox="1"/>
          <p:nvPr>
            <p:custDataLst>
              <p:tags r:id="rId4"/>
            </p:custDataLst>
          </p:nvPr>
        </p:nvSpPr>
        <p:spPr>
          <a:xfrm>
            <a:off x="3124200" y="6400800"/>
            <a:ext cx="9067800" cy="457200"/>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Note: Data shown are limited to the municipalities with available data or the 20 municipalities with the highest number of children aged &lt;18. . The number of children estimated to be in group settings across the state (6,253 or 0.32% of total youth population) is not included above. </a:t>
            </a:r>
          </a:p>
        </p:txBody>
      </p:sp>
      <p:sp>
        <p:nvSpPr>
          <p:cNvPr id="12" name="TextBox 11">
            <a:extLst>
              <a:ext uri="{FF2B5EF4-FFF2-40B4-BE49-F238E27FC236}">
                <a16:creationId xmlns:a16="http://schemas.microsoft.com/office/drawing/2014/main" id="{D87FF5FE-4FD5-45B3-90E1-56233F98AE0B}"/>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Children &lt; 18 </a:t>
            </a:r>
          </a:p>
        </p:txBody>
      </p:sp>
      <p:graphicFrame>
        <p:nvGraphicFramePr>
          <p:cNvPr id="5" name="Chart 4">
            <a:extLst>
              <a:ext uri="{FF2B5EF4-FFF2-40B4-BE49-F238E27FC236}">
                <a16:creationId xmlns:a16="http://schemas.microsoft.com/office/drawing/2014/main" id="{80A8053F-0BCD-42C8-93C1-CD035916B3DC}"/>
              </a:ext>
            </a:extLst>
          </p:cNvPr>
          <p:cNvGraphicFramePr/>
          <p:nvPr>
            <p:custDataLst>
              <p:tags r:id="rId6"/>
            </p:custDataLst>
            <p:extLst>
              <p:ext uri="{D42A27DB-BD31-4B8C-83A1-F6EECF244321}">
                <p14:modId xmlns:p14="http://schemas.microsoft.com/office/powerpoint/2010/main" val="3017435024"/>
              </p:ext>
            </p:extLst>
          </p:nvPr>
        </p:nvGraphicFramePr>
        <p:xfrm>
          <a:off x="3487189" y="610982"/>
          <a:ext cx="8128000" cy="5183032"/>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8294983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0D89510-F281-4702-B2C2-1FC6A92D9DC9}"/>
              </a:ext>
            </a:extLst>
          </p:cNvPr>
          <p:cNvSpPr txBox="1"/>
          <p:nvPr>
            <p:custDataLst>
              <p:tags r:id="rId1"/>
            </p:custDataLst>
          </p:nvPr>
        </p:nvSpPr>
        <p:spPr>
          <a:xfrm>
            <a:off x="9377737" y="4083977"/>
            <a:ext cx="275627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1.14: Children (%) in single-parent households, over time, in county</a:t>
            </a:r>
          </a:p>
        </p:txBody>
      </p:sp>
      <p:sp>
        <p:nvSpPr>
          <p:cNvPr id="3" name="TextBox 2">
            <a:extLst>
              <a:ext uri="{FF2B5EF4-FFF2-40B4-BE49-F238E27FC236}">
                <a16:creationId xmlns:a16="http://schemas.microsoft.com/office/drawing/2014/main" id="{FA600F96-B4BF-44FD-9917-82FF815E2CA1}"/>
              </a:ext>
            </a:extLst>
          </p:cNvPr>
          <p:cNvSpPr txBox="1"/>
          <p:nvPr>
            <p:custDataLst>
              <p:tags r:id="rId2"/>
            </p:custDataLst>
          </p:nvPr>
        </p:nvSpPr>
        <p:spPr>
          <a:xfrm>
            <a:off x="9377737" y="4561032"/>
            <a:ext cx="2673850"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County Health Rankings and Roadmaps, Children in Single-parent households, 2017-2021</a:t>
            </a:r>
            <a:endParaRPr lang="en-US" sz="800" dirty="0"/>
          </a:p>
        </p:txBody>
      </p:sp>
      <p:graphicFrame>
        <p:nvGraphicFramePr>
          <p:cNvPr id="4" name="Chart 3">
            <a:extLst>
              <a:ext uri="{FF2B5EF4-FFF2-40B4-BE49-F238E27FC236}">
                <a16:creationId xmlns:a16="http://schemas.microsoft.com/office/drawing/2014/main" id="{94F4506F-17AD-425C-84E3-2A1935DBDD51}"/>
              </a:ext>
            </a:extLst>
          </p:cNvPr>
          <p:cNvGraphicFramePr/>
          <p:nvPr>
            <p:custDataLst>
              <p:tags r:id="rId3"/>
            </p:custDataLst>
            <p:extLst>
              <p:ext uri="{D42A27DB-BD31-4B8C-83A1-F6EECF244321}">
                <p14:modId xmlns:p14="http://schemas.microsoft.com/office/powerpoint/2010/main" val="1503181301"/>
              </p:ext>
            </p:extLst>
          </p:nvPr>
        </p:nvGraphicFramePr>
        <p:xfrm>
          <a:off x="9257150" y="4885946"/>
          <a:ext cx="2688404" cy="1973802"/>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5" name="Chart 4">
            <a:extLst>
              <a:ext uri="{FF2B5EF4-FFF2-40B4-BE49-F238E27FC236}">
                <a16:creationId xmlns:a16="http://schemas.microsoft.com/office/drawing/2014/main" id="{969C220A-261C-4CE0-99C9-6E9FA736C751}"/>
              </a:ext>
            </a:extLst>
          </p:cNvPr>
          <p:cNvGraphicFramePr/>
          <p:nvPr>
            <p:custDataLst>
              <p:tags r:id="rId4"/>
            </p:custDataLst>
            <p:extLst>
              <p:ext uri="{D42A27DB-BD31-4B8C-83A1-F6EECF244321}">
                <p14:modId xmlns:p14="http://schemas.microsoft.com/office/powerpoint/2010/main" val="4154923558"/>
              </p:ext>
            </p:extLst>
          </p:nvPr>
        </p:nvGraphicFramePr>
        <p:xfrm>
          <a:off x="3478078" y="581799"/>
          <a:ext cx="7844043" cy="6276201"/>
        </p:xfrm>
        <a:graphic>
          <a:graphicData uri="http://schemas.openxmlformats.org/drawingml/2006/chart">
            <c:chart xmlns:c="http://schemas.openxmlformats.org/drawingml/2006/chart" xmlns:r="http://schemas.openxmlformats.org/officeDocument/2006/relationships" r:id="rId12"/>
          </a:graphicData>
        </a:graphic>
      </p:graphicFrame>
      <p:sp>
        <p:nvSpPr>
          <p:cNvPr id="6" name="TextBox 5">
            <a:extLst>
              <a:ext uri="{FF2B5EF4-FFF2-40B4-BE49-F238E27FC236}">
                <a16:creationId xmlns:a16="http://schemas.microsoft.com/office/drawing/2014/main" id="{20D89510-F281-4702-B2C2-1FC6A92D9DC9}"/>
              </a:ext>
            </a:extLst>
          </p:cNvPr>
          <p:cNvSpPr txBox="1"/>
          <p:nvPr>
            <p:custDataLst>
              <p:tags r:id="rId5"/>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1.13: Children (%) in single-parent households (by county)</a:t>
            </a:r>
          </a:p>
        </p:txBody>
      </p:sp>
      <p:sp>
        <p:nvSpPr>
          <p:cNvPr id="7" name="TextBox 6">
            <a:extLst>
              <a:ext uri="{FF2B5EF4-FFF2-40B4-BE49-F238E27FC236}">
                <a16:creationId xmlns:a16="http://schemas.microsoft.com/office/drawing/2014/main" id="{FA600F96-B4BF-44FD-9917-82FF815E2CA1}"/>
              </a:ext>
            </a:extLst>
          </p:cNvPr>
          <p:cNvSpPr txBox="1"/>
          <p:nvPr>
            <p:custDataLst>
              <p:tags r:id="rId6"/>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County Health Rankings and Roadmaps, Children in Single-parent households, 2021 </a:t>
            </a:r>
            <a:endParaRPr lang="en-US" sz="1100" dirty="0"/>
          </a:p>
        </p:txBody>
      </p:sp>
      <p:sp>
        <p:nvSpPr>
          <p:cNvPr id="8" name="TextBox 7">
            <a:extLst>
              <a:ext uri="{FF2B5EF4-FFF2-40B4-BE49-F238E27FC236}">
                <a16:creationId xmlns:a16="http://schemas.microsoft.com/office/drawing/2014/main" id="{E5A1D6BD-6CA3-4B87-AC23-7CE1B211B478}"/>
              </a:ext>
            </a:extLst>
          </p:cNvPr>
          <p:cNvSpPr txBox="1"/>
          <p:nvPr>
            <p:custDataLst>
              <p:tags r:id="rId7"/>
            </p:custDataLst>
          </p:nvPr>
        </p:nvSpPr>
        <p:spPr>
          <a:xfrm>
            <a:off x="0" y="2667000"/>
            <a:ext cx="3124200" cy="646331"/>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Demographics</a:t>
            </a:r>
          </a:p>
        </p:txBody>
      </p:sp>
      <p:sp>
        <p:nvSpPr>
          <p:cNvPr id="9" name="TextBox 8">
            <a:extLst>
              <a:ext uri="{FF2B5EF4-FFF2-40B4-BE49-F238E27FC236}">
                <a16:creationId xmlns:a16="http://schemas.microsoft.com/office/drawing/2014/main" id="{D87FF5FE-4FD5-45B3-90E1-56233F98AE0B}"/>
              </a:ext>
            </a:extLst>
          </p:cNvPr>
          <p:cNvSpPr txBox="1"/>
          <p:nvPr>
            <p:custDataLst>
              <p:tags r:id="rId8"/>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Children &lt; 18 </a:t>
            </a:r>
          </a:p>
        </p:txBody>
      </p:sp>
    </p:spTree>
    <p:extLst>
      <p:ext uri="{BB962C8B-B14F-4D97-AF65-F5344CB8AC3E}">
        <p14:creationId xmlns:p14="http://schemas.microsoft.com/office/powerpoint/2010/main" val="27156495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7839893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C6B64-C1D0-4D7F-9C20-420176EC5D9D}"/>
              </a:ext>
            </a:extLst>
          </p:cNvPr>
          <p:cNvSpPr txBox="1">
            <a:spLocks/>
          </p:cNvSpPr>
          <p:nvPr>
            <p:custDataLst>
              <p:tags r:id="rId1"/>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Economics</a:t>
            </a:r>
          </a:p>
        </p:txBody>
      </p:sp>
      <p:sp>
        <p:nvSpPr>
          <p:cNvPr id="3" name="TextBox 2">
            <a:extLst>
              <a:ext uri="{FF2B5EF4-FFF2-40B4-BE49-F238E27FC236}">
                <a16:creationId xmlns:a16="http://schemas.microsoft.com/office/drawing/2014/main" id="{78767D51-245A-4A68-B2AB-5C16354BFBA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2.1: Monthly cost of living budget ($), in county</a:t>
            </a:r>
          </a:p>
        </p:txBody>
      </p:sp>
      <p:sp>
        <p:nvSpPr>
          <p:cNvPr id="4" name="TextBox 3">
            <a:extLst>
              <a:ext uri="{FF2B5EF4-FFF2-40B4-BE49-F238E27FC236}">
                <a16:creationId xmlns:a16="http://schemas.microsoft.com/office/drawing/2014/main" id="{4A0F956A-D376-402D-A72E-EB05CF05E727}"/>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Economic Policy Institute, 2018</a:t>
            </a:r>
          </a:p>
        </p:txBody>
      </p:sp>
      <p:sp>
        <p:nvSpPr>
          <p:cNvPr id="5" name="TextBox 4">
            <a:extLst>
              <a:ext uri="{FF2B5EF4-FFF2-40B4-BE49-F238E27FC236}">
                <a16:creationId xmlns:a16="http://schemas.microsoft.com/office/drawing/2014/main" id="{E55353FD-25E9-47CD-9D90-F5049F121EA9}"/>
              </a:ext>
            </a:extLst>
          </p:cNvPr>
          <p:cNvSpPr txBox="1"/>
          <p:nvPr>
            <p:custDataLst>
              <p:tags r:id="rId4"/>
            </p:custDataLst>
          </p:nvPr>
        </p:nvSpPr>
        <p:spPr>
          <a:xfrm>
            <a:off x="3562725" y="1197114"/>
            <a:ext cx="7867275" cy="707886"/>
          </a:xfrm>
          <a:prstGeom prst="rect">
            <a:avLst/>
          </a:prstGeom>
          <a:noFill/>
        </p:spPr>
        <p:txBody>
          <a:bodyPr wrap="square" rtlCol="0">
            <a:spAutoFit/>
          </a:bodyPr>
          <a:lstStyle/>
          <a:p>
            <a:pPr algn="ctr">
              <a:defRPr sz="1400" b="0" i="0" u="none" strike="noStrike" kern="1200" spc="0" baseline="0">
                <a:solidFill>
                  <a:prstClr val="black"/>
                </a:solidFill>
                <a:latin typeface="Franklin Gothic Medium" panose="020B0603020102020204" pitchFamily="34" charset="0"/>
                <a:ea typeface="+mn-ea"/>
                <a:cs typeface="+mn-cs"/>
              </a:defRPr>
            </a:pPr>
            <a:r>
              <a:rPr lang="en-US" sz="2000" dirty="0">
                <a:latin typeface="Franklin Gothic Medium"/>
                <a:cs typeface="Calibri"/>
              </a:rPr>
              <a:t>The Economic Policy Institute divides the family cost of living budget into these seven components</a:t>
            </a:r>
            <a:endParaRPr lang="en-US" sz="2000" dirty="0"/>
          </a:p>
        </p:txBody>
      </p:sp>
      <p:sp>
        <p:nvSpPr>
          <p:cNvPr id="6" name="TextBox 5">
            <a:extLst>
              <a:ext uri="{FF2B5EF4-FFF2-40B4-BE49-F238E27FC236}">
                <a16:creationId xmlns:a16="http://schemas.microsoft.com/office/drawing/2014/main" id="{BAA5C187-1944-4103-8369-D7EBDC90705C}"/>
              </a:ext>
            </a:extLst>
          </p:cNvPr>
          <p:cNvSpPr txBox="1"/>
          <p:nvPr>
            <p:custDataLst>
              <p:tags r:id="rId5"/>
            </p:custDataLst>
          </p:nvPr>
        </p:nvSpPr>
        <p:spPr>
          <a:xfrm>
            <a:off x="3124200" y="6225134"/>
            <a:ext cx="9067800" cy="632866"/>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March 2018 estimate (in 2017 dollars) for a two parent, two child family to attain a “modest yet adequate standard of living”. Estimates include costs associated with 7 components: housing, food, childcare, transportation, health care, “other necessities” and taxes.</a:t>
            </a:r>
          </a:p>
        </p:txBody>
      </p:sp>
      <p:graphicFrame>
        <p:nvGraphicFramePr>
          <p:cNvPr id="9" name="Chart 8">
            <a:extLst>
              <a:ext uri="{FF2B5EF4-FFF2-40B4-BE49-F238E27FC236}">
                <a16:creationId xmlns:a16="http://schemas.microsoft.com/office/drawing/2014/main" id="{341D5D88-5EF1-4FD0-A0E2-7387675ACA71}"/>
              </a:ext>
            </a:extLst>
          </p:cNvPr>
          <p:cNvGraphicFramePr/>
          <p:nvPr>
            <p:custDataLst>
              <p:tags r:id="rId6"/>
            </p:custDataLst>
            <p:extLst>
              <p:ext uri="{D42A27DB-BD31-4B8C-83A1-F6EECF244321}">
                <p14:modId xmlns:p14="http://schemas.microsoft.com/office/powerpoint/2010/main" val="3939204580"/>
              </p:ext>
            </p:extLst>
          </p:nvPr>
        </p:nvGraphicFramePr>
        <p:xfrm>
          <a:off x="4572000" y="1752600"/>
          <a:ext cx="6324600" cy="4385733"/>
        </p:xfrm>
        <a:graphic>
          <a:graphicData uri="http://schemas.openxmlformats.org/drawingml/2006/chart">
            <c:chart xmlns:c="http://schemas.openxmlformats.org/drawingml/2006/chart" xmlns:r="http://schemas.openxmlformats.org/officeDocument/2006/relationships" r:id="rId10"/>
          </a:graphicData>
        </a:graphic>
      </p:graphicFrame>
      <p:sp>
        <p:nvSpPr>
          <p:cNvPr id="10" name="Title 1">
            <a:extLst>
              <a:ext uri="{FF2B5EF4-FFF2-40B4-BE49-F238E27FC236}">
                <a16:creationId xmlns:a16="http://schemas.microsoft.com/office/drawing/2014/main" id="{983C6B64-C1D0-4D7F-9C20-420176EC5D9D}"/>
              </a:ext>
            </a:extLst>
          </p:cNvPr>
          <p:cNvSpPr txBox="1">
            <a:spLocks/>
          </p:cNvSpPr>
          <p:nvPr>
            <p:custDataLst>
              <p:tags r:id="rId7"/>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dirty="0">
                <a:solidFill>
                  <a:schemeClr val="bg1"/>
                </a:solidFill>
                <a:latin typeface="Franklin Gothic Demi" panose="020B0703020102020204" pitchFamily="34" charset="0"/>
              </a:rPr>
              <a:t>Cost of Living</a:t>
            </a:r>
          </a:p>
        </p:txBody>
      </p:sp>
    </p:spTree>
    <p:extLst>
      <p:ext uri="{BB962C8B-B14F-4D97-AF65-F5344CB8AC3E}">
        <p14:creationId xmlns:p14="http://schemas.microsoft.com/office/powerpoint/2010/main" val="40581148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8767D51-245A-4A68-B2AB-5C16354BFBAC}"/>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2.2: Annual cost of living estimates ($) in NJ (by county)</a:t>
            </a:r>
          </a:p>
        </p:txBody>
      </p:sp>
      <p:sp>
        <p:nvSpPr>
          <p:cNvPr id="4" name="TextBox 3">
            <a:extLst>
              <a:ext uri="{FF2B5EF4-FFF2-40B4-BE49-F238E27FC236}">
                <a16:creationId xmlns:a16="http://schemas.microsoft.com/office/drawing/2014/main" id="{4A0F956A-D376-402D-A72E-EB05CF05E727}"/>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Economic Policy Institute, 2018</a:t>
            </a:r>
          </a:p>
        </p:txBody>
      </p:sp>
      <p:sp>
        <p:nvSpPr>
          <p:cNvPr id="6" name="TextBox 5">
            <a:extLst>
              <a:ext uri="{FF2B5EF4-FFF2-40B4-BE49-F238E27FC236}">
                <a16:creationId xmlns:a16="http://schemas.microsoft.com/office/drawing/2014/main" id="{BAA5C187-1944-4103-8369-D7EBDC90705C}"/>
              </a:ext>
            </a:extLst>
          </p:cNvPr>
          <p:cNvSpPr txBox="1"/>
          <p:nvPr>
            <p:custDataLst>
              <p:tags r:id="rId3"/>
            </p:custDataLst>
          </p:nvPr>
        </p:nvSpPr>
        <p:spPr>
          <a:xfrm>
            <a:off x="3098901" y="6383785"/>
            <a:ext cx="9067800" cy="400110"/>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March 2018 estimate (in 2017 dollars) for a two parent, two child family to attain a “modest yet adequate standard of living”. Estimates include costs associated with 7 components: housing, food, childcare, transportation, health care, “other necessities” and taxes.</a:t>
            </a:r>
          </a:p>
        </p:txBody>
      </p:sp>
      <p:graphicFrame>
        <p:nvGraphicFramePr>
          <p:cNvPr id="9" name="Chart 8"/>
          <p:cNvGraphicFramePr/>
          <p:nvPr>
            <p:custDataLst>
              <p:tags r:id="rId4"/>
            </p:custDataLst>
            <p:extLst>
              <p:ext uri="{D42A27DB-BD31-4B8C-83A1-F6EECF244321}">
                <p14:modId xmlns:p14="http://schemas.microsoft.com/office/powerpoint/2010/main" val="1534501060"/>
              </p:ext>
            </p:extLst>
          </p:nvPr>
        </p:nvGraphicFramePr>
        <p:xfrm>
          <a:off x="3396875" y="711113"/>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7" name="Title 1">
            <a:extLst>
              <a:ext uri="{FF2B5EF4-FFF2-40B4-BE49-F238E27FC236}">
                <a16:creationId xmlns:a16="http://schemas.microsoft.com/office/drawing/2014/main" id="{983C6B64-C1D0-4D7F-9C20-420176EC5D9D}"/>
              </a:ext>
            </a:extLst>
          </p:cNvPr>
          <p:cNvSpPr txBox="1">
            <a:spLocks/>
          </p:cNvSpPr>
          <p:nvPr>
            <p:custDataLst>
              <p:tags r:id="rId5"/>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Economics</a:t>
            </a:r>
          </a:p>
        </p:txBody>
      </p:sp>
      <p:sp>
        <p:nvSpPr>
          <p:cNvPr id="8" name="Title 1">
            <a:extLst>
              <a:ext uri="{FF2B5EF4-FFF2-40B4-BE49-F238E27FC236}">
                <a16:creationId xmlns:a16="http://schemas.microsoft.com/office/drawing/2014/main" id="{983C6B64-C1D0-4D7F-9C20-420176EC5D9D}"/>
              </a:ext>
            </a:extLst>
          </p:cNvPr>
          <p:cNvSpPr txBox="1">
            <a:spLocks/>
          </p:cNvSpPr>
          <p:nvPr>
            <p:custDataLst>
              <p:tags r:id="rId6"/>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dirty="0">
                <a:solidFill>
                  <a:schemeClr val="bg1"/>
                </a:solidFill>
                <a:latin typeface="Franklin Gothic Demi" panose="020B0703020102020204" pitchFamily="34" charset="0"/>
              </a:rPr>
              <a:t>Cost of Living</a:t>
            </a:r>
          </a:p>
        </p:txBody>
      </p:sp>
    </p:spTree>
    <p:extLst>
      <p:ext uri="{BB962C8B-B14F-4D97-AF65-F5344CB8AC3E}">
        <p14:creationId xmlns:p14="http://schemas.microsoft.com/office/powerpoint/2010/main" val="39247359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E5AC2AA-A4D0-4DA0-A964-6950A77A0FE9}"/>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2.3: Median household income ($) in NJ (by county)</a:t>
            </a:r>
          </a:p>
        </p:txBody>
      </p:sp>
      <p:sp>
        <p:nvSpPr>
          <p:cNvPr id="4" name="TextBox 3">
            <a:extLst>
              <a:ext uri="{FF2B5EF4-FFF2-40B4-BE49-F238E27FC236}">
                <a16:creationId xmlns:a16="http://schemas.microsoft.com/office/drawing/2014/main" id="{F657EBA3-AB38-4134-B791-174BB4790C82}"/>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1-yr American Community Survey estimates, 2019 inflation adjusted dollars</a:t>
            </a:r>
          </a:p>
        </p:txBody>
      </p:sp>
      <p:sp>
        <p:nvSpPr>
          <p:cNvPr id="5" name="TextBox 4">
            <a:extLst>
              <a:ext uri="{FF2B5EF4-FFF2-40B4-BE49-F238E27FC236}">
                <a16:creationId xmlns:a16="http://schemas.microsoft.com/office/drawing/2014/main" id="{A5FA234A-08BF-4515-94E5-36823B8C58F4}"/>
              </a:ext>
            </a:extLst>
          </p:cNvPr>
          <p:cNvSpPr txBox="1"/>
          <p:nvPr>
            <p:custDataLst>
              <p:tags r:id="rId3"/>
            </p:custDataLst>
          </p:nvPr>
        </p:nvSpPr>
        <p:spPr>
          <a:xfrm>
            <a:off x="3124200" y="6278880"/>
            <a:ext cx="9067800" cy="579120"/>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Median Household Income. This figure includes the income of the householder and all other individuals 15 years old and over in a household, whether they are related or not. The median is the middle of all incomes, meaning that exactly half of all people earn more and half earn less. This is a more accurate measurement than average household income, as averages can be skewed by only a few incredibly high earners</a:t>
            </a:r>
          </a:p>
          <a:p>
            <a:pPr algn="just"/>
            <a:endParaRPr lang="en-US" sz="1000" dirty="0">
              <a:latin typeface="Franklin Gothic Book" panose="020B0503020102020204" pitchFamily="34" charset="0"/>
            </a:endParaRPr>
          </a:p>
        </p:txBody>
      </p:sp>
      <p:sp>
        <p:nvSpPr>
          <p:cNvPr id="6" name="TextBox 5">
            <a:extLst>
              <a:ext uri="{FF2B5EF4-FFF2-40B4-BE49-F238E27FC236}">
                <a16:creationId xmlns:a16="http://schemas.microsoft.com/office/drawing/2014/main" id="{B5CEA87E-4FCD-470A-957C-3E457E539B42}"/>
              </a:ext>
            </a:extLst>
          </p:cNvPr>
          <p:cNvSpPr txBox="1"/>
          <p:nvPr>
            <p:custDataLst>
              <p:tags r:id="rId4"/>
            </p:custDataLst>
          </p:nvPr>
        </p:nvSpPr>
        <p:spPr>
          <a:xfrm>
            <a:off x="8754050" y="3626461"/>
            <a:ext cx="3392432"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2.4: Median household income ($) over time, in county </a:t>
            </a:r>
          </a:p>
        </p:txBody>
      </p:sp>
      <p:sp>
        <p:nvSpPr>
          <p:cNvPr id="7" name="TextBox 6">
            <a:extLst>
              <a:ext uri="{FF2B5EF4-FFF2-40B4-BE49-F238E27FC236}">
                <a16:creationId xmlns:a16="http://schemas.microsoft.com/office/drawing/2014/main" id="{8D99D7C5-3E23-440D-BF67-8652DDC1B075}"/>
              </a:ext>
            </a:extLst>
          </p:cNvPr>
          <p:cNvSpPr txBox="1"/>
          <p:nvPr>
            <p:custDataLst>
              <p:tags r:id="rId5"/>
            </p:custDataLst>
          </p:nvPr>
        </p:nvSpPr>
        <p:spPr>
          <a:xfrm>
            <a:off x="8798129" y="4089350"/>
            <a:ext cx="3089071"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1-yr American Community Survey estimates, 2015-2019 inflation adjusted dollars</a:t>
            </a:r>
          </a:p>
        </p:txBody>
      </p:sp>
      <p:graphicFrame>
        <p:nvGraphicFramePr>
          <p:cNvPr id="10" name="Chart 9">
            <a:extLst>
              <a:ext uri="{FF2B5EF4-FFF2-40B4-BE49-F238E27FC236}">
                <a16:creationId xmlns:a16="http://schemas.microsoft.com/office/drawing/2014/main" id="{C55691D5-74E6-4B02-A164-EF4C1C89FEA3}"/>
              </a:ext>
            </a:extLst>
          </p:cNvPr>
          <p:cNvGraphicFramePr/>
          <p:nvPr>
            <p:custDataLst>
              <p:tags r:id="rId6"/>
            </p:custDataLst>
            <p:extLst>
              <p:ext uri="{D42A27DB-BD31-4B8C-83A1-F6EECF244321}">
                <p14:modId xmlns:p14="http://schemas.microsoft.com/office/powerpoint/2010/main" val="3326372430"/>
              </p:ext>
            </p:extLst>
          </p:nvPr>
        </p:nvGraphicFramePr>
        <p:xfrm>
          <a:off x="8798128" y="4453239"/>
          <a:ext cx="2936672" cy="1691640"/>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3" name="Chart 12">
            <a:extLst>
              <a:ext uri="{FF2B5EF4-FFF2-40B4-BE49-F238E27FC236}">
                <a16:creationId xmlns:a16="http://schemas.microsoft.com/office/drawing/2014/main" id="{D5FEE7DF-038D-46AC-82B9-BB5D48D075E3}"/>
              </a:ext>
            </a:extLst>
          </p:cNvPr>
          <p:cNvGraphicFramePr/>
          <p:nvPr>
            <p:custDataLst>
              <p:tags r:id="rId7"/>
            </p:custDataLst>
            <p:extLst>
              <p:ext uri="{D42A27DB-BD31-4B8C-83A1-F6EECF244321}">
                <p14:modId xmlns:p14="http://schemas.microsoft.com/office/powerpoint/2010/main" val="1288300091"/>
              </p:ext>
            </p:extLst>
          </p:nvPr>
        </p:nvGraphicFramePr>
        <p:xfrm>
          <a:off x="3161481" y="609600"/>
          <a:ext cx="5636647" cy="5334000"/>
        </p:xfrm>
        <a:graphic>
          <a:graphicData uri="http://schemas.openxmlformats.org/drawingml/2006/chart">
            <c:chart xmlns:c="http://schemas.openxmlformats.org/drawingml/2006/chart" xmlns:r="http://schemas.openxmlformats.org/officeDocument/2006/relationships" r:id="rId13"/>
          </a:graphicData>
        </a:graphic>
      </p:graphicFrame>
      <p:sp>
        <p:nvSpPr>
          <p:cNvPr id="11" name="Title 1">
            <a:extLst>
              <a:ext uri="{FF2B5EF4-FFF2-40B4-BE49-F238E27FC236}">
                <a16:creationId xmlns:a16="http://schemas.microsoft.com/office/drawing/2014/main" id="{983C6B64-C1D0-4D7F-9C20-420176EC5D9D}"/>
              </a:ext>
            </a:extLst>
          </p:cNvPr>
          <p:cNvSpPr txBox="1">
            <a:spLocks/>
          </p:cNvSpPr>
          <p:nvPr>
            <p:custDataLst>
              <p:tags r:id="rId8"/>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Economics</a:t>
            </a:r>
          </a:p>
        </p:txBody>
      </p:sp>
      <p:sp>
        <p:nvSpPr>
          <p:cNvPr id="12" name="Title 1">
            <a:extLst>
              <a:ext uri="{FF2B5EF4-FFF2-40B4-BE49-F238E27FC236}">
                <a16:creationId xmlns:a16="http://schemas.microsoft.com/office/drawing/2014/main" id="{983C6B64-C1D0-4D7F-9C20-420176EC5D9D}"/>
              </a:ext>
            </a:extLst>
          </p:cNvPr>
          <p:cNvSpPr txBox="1">
            <a:spLocks/>
          </p:cNvSpPr>
          <p:nvPr>
            <p:custDataLst>
              <p:tags r:id="rId9"/>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dirty="0">
                <a:solidFill>
                  <a:schemeClr val="bg1"/>
                </a:solidFill>
                <a:latin typeface="Franklin Gothic Demi" panose="020B0703020102020204" pitchFamily="34" charset="0"/>
              </a:rPr>
              <a:t>Income</a:t>
            </a:r>
          </a:p>
        </p:txBody>
      </p:sp>
    </p:spTree>
    <p:extLst>
      <p:ext uri="{BB962C8B-B14F-4D97-AF65-F5344CB8AC3E}">
        <p14:creationId xmlns:p14="http://schemas.microsoft.com/office/powerpoint/2010/main" val="20518425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E1BA681-76A4-4419-9053-F8AC62612D41}"/>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2.5: Median household income ($) by municipality</a:t>
            </a:r>
          </a:p>
        </p:txBody>
      </p:sp>
      <p:sp>
        <p:nvSpPr>
          <p:cNvPr id="4" name="TextBox 3">
            <a:extLst>
              <a:ext uri="{FF2B5EF4-FFF2-40B4-BE49-F238E27FC236}">
                <a16:creationId xmlns:a16="http://schemas.microsoft.com/office/drawing/2014/main" id="{A0139384-F8FD-4C14-BA4A-B1A2BC8D8CA8}"/>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5-yr American Community Survey estimates, income in past 12 months, 2019 inflation adjusted dollars</a:t>
            </a:r>
          </a:p>
        </p:txBody>
      </p:sp>
      <p:sp>
        <p:nvSpPr>
          <p:cNvPr id="5" name="TextBox 4">
            <a:extLst>
              <a:ext uri="{FF2B5EF4-FFF2-40B4-BE49-F238E27FC236}">
                <a16:creationId xmlns:a16="http://schemas.microsoft.com/office/drawing/2014/main" id="{83798050-8880-439A-BBDA-F29A4C4C84D3}"/>
              </a:ext>
            </a:extLst>
          </p:cNvPr>
          <p:cNvSpPr txBox="1"/>
          <p:nvPr>
            <p:custDataLst>
              <p:tags r:id="rId3"/>
            </p:custDataLst>
          </p:nvPr>
        </p:nvSpPr>
        <p:spPr>
          <a:xfrm>
            <a:off x="3124200" y="6081242"/>
            <a:ext cx="9067800" cy="776758"/>
          </a:xfrm>
          <a:prstGeom prst="rect">
            <a:avLst/>
          </a:prstGeom>
          <a:noFill/>
        </p:spPr>
        <p:txBody>
          <a:bodyPr wrap="square" rtlCol="0" anchor="ctr" anchorCtr="0">
            <a:noAutofit/>
          </a:bodyPr>
          <a:lstStyle/>
          <a:p>
            <a:pPr algn="just"/>
            <a:r>
              <a:rPr lang="en-US" sz="1000" dirty="0">
                <a:latin typeface="Franklin Gothic Book"/>
              </a:rPr>
              <a:t>Note: The municipalities with the lowest median income are displayed (up to 10 municipalities). </a:t>
            </a:r>
          </a:p>
          <a:p>
            <a:pPr algn="just"/>
            <a:r>
              <a:rPr lang="en-US" sz="1000" dirty="0">
                <a:latin typeface="Franklin Gothic Book"/>
              </a:rPr>
              <a:t>Median Household Income. This figure includes the income of the householder and all other individuals 15 years old and over in a household, whether they are related or not. The median is the middle of all incomes, meaning that exactly half of all people earn more and half earn less. This is a more accurate measurement than average household income, as averages can be skewed by only a few incredibly high earners</a:t>
            </a:r>
          </a:p>
          <a:p>
            <a:pPr algn="just"/>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C8CDEEDC-84CA-45AB-98DD-D1CA56414C02}"/>
              </a:ext>
            </a:extLst>
          </p:cNvPr>
          <p:cNvGraphicFramePr/>
          <p:nvPr>
            <p:custDataLst>
              <p:tags r:id="rId4"/>
            </p:custDataLst>
            <p:extLst>
              <p:ext uri="{D42A27DB-BD31-4B8C-83A1-F6EECF244321}">
                <p14:modId xmlns:p14="http://schemas.microsoft.com/office/powerpoint/2010/main" val="788027920"/>
              </p:ext>
            </p:extLst>
          </p:nvPr>
        </p:nvGraphicFramePr>
        <p:xfrm>
          <a:off x="3124200" y="581799"/>
          <a:ext cx="9017201" cy="5317754"/>
        </p:xfrm>
        <a:graphic>
          <a:graphicData uri="http://schemas.openxmlformats.org/drawingml/2006/chart">
            <c:chart xmlns:c="http://schemas.openxmlformats.org/drawingml/2006/chart" xmlns:r="http://schemas.openxmlformats.org/officeDocument/2006/relationships" r:id="rId9"/>
          </a:graphicData>
        </a:graphic>
      </p:graphicFrame>
      <p:sp>
        <p:nvSpPr>
          <p:cNvPr id="7" name="Title 1">
            <a:extLst>
              <a:ext uri="{FF2B5EF4-FFF2-40B4-BE49-F238E27FC236}">
                <a16:creationId xmlns:a16="http://schemas.microsoft.com/office/drawing/2014/main" id="{983C6B64-C1D0-4D7F-9C20-420176EC5D9D}"/>
              </a:ext>
            </a:extLst>
          </p:cNvPr>
          <p:cNvSpPr txBox="1">
            <a:spLocks/>
          </p:cNvSpPr>
          <p:nvPr>
            <p:custDataLst>
              <p:tags r:id="rId5"/>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Economics</a:t>
            </a:r>
          </a:p>
        </p:txBody>
      </p:sp>
      <p:sp>
        <p:nvSpPr>
          <p:cNvPr id="9" name="Title 1">
            <a:extLst>
              <a:ext uri="{FF2B5EF4-FFF2-40B4-BE49-F238E27FC236}">
                <a16:creationId xmlns:a16="http://schemas.microsoft.com/office/drawing/2014/main" id="{983C6B64-C1D0-4D7F-9C20-420176EC5D9D}"/>
              </a:ext>
            </a:extLst>
          </p:cNvPr>
          <p:cNvSpPr txBox="1">
            <a:spLocks/>
          </p:cNvSpPr>
          <p:nvPr>
            <p:custDataLst>
              <p:tags r:id="rId6"/>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dirty="0">
                <a:solidFill>
                  <a:schemeClr val="bg1"/>
                </a:solidFill>
                <a:latin typeface="Franklin Gothic Demi" panose="020B0703020102020204" pitchFamily="34" charset="0"/>
              </a:rPr>
              <a:t>Income</a:t>
            </a:r>
          </a:p>
        </p:txBody>
      </p:sp>
    </p:spTree>
    <p:extLst>
      <p:ext uri="{BB962C8B-B14F-4D97-AF65-F5344CB8AC3E}">
        <p14:creationId xmlns:p14="http://schemas.microsoft.com/office/powerpoint/2010/main" val="24869809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901B8CF-A296-4E3F-94DC-8C39BACD68C5}"/>
              </a:ext>
            </a:extLst>
          </p:cNvPr>
          <p:cNvSpPr txBox="1"/>
          <p:nvPr>
            <p:custDataLst>
              <p:tags r:id="rId1"/>
            </p:custDataLst>
          </p:nvPr>
        </p:nvSpPr>
        <p:spPr>
          <a:xfrm>
            <a:off x="3124200" y="0"/>
            <a:ext cx="91696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2.6: NJ families (%) with children under the age of 18 living in poverty (by county)</a:t>
            </a:r>
          </a:p>
        </p:txBody>
      </p:sp>
      <p:sp>
        <p:nvSpPr>
          <p:cNvPr id="4" name="TextBox 3">
            <a:extLst>
              <a:ext uri="{FF2B5EF4-FFF2-40B4-BE49-F238E27FC236}">
                <a16:creationId xmlns:a16="http://schemas.microsoft.com/office/drawing/2014/main" id="{3BB82868-40C9-4602-8EAB-D0480DF64BD5}"/>
              </a:ext>
            </a:extLst>
          </p:cNvPr>
          <p:cNvSpPr txBox="1"/>
          <p:nvPr>
            <p:custDataLst>
              <p:tags r:id="rId2"/>
            </p:custDataLst>
          </p:nvPr>
        </p:nvSpPr>
        <p:spPr>
          <a:xfrm>
            <a:off x="3124200" y="394972"/>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1-yr American Community Survey, estimates 2019 </a:t>
            </a:r>
          </a:p>
        </p:txBody>
      </p:sp>
      <p:sp>
        <p:nvSpPr>
          <p:cNvPr id="5" name="TextBox 4">
            <a:extLst>
              <a:ext uri="{FF2B5EF4-FFF2-40B4-BE49-F238E27FC236}">
                <a16:creationId xmlns:a16="http://schemas.microsoft.com/office/drawing/2014/main" id="{06C3A3C0-1AF6-4A05-85BE-E9713651FAD4}"/>
              </a:ext>
            </a:extLst>
          </p:cNvPr>
          <p:cNvSpPr txBox="1"/>
          <p:nvPr>
            <p:custDataLst>
              <p:tags r:id="rId3"/>
            </p:custDataLst>
          </p:nvPr>
        </p:nvSpPr>
        <p:spPr>
          <a:xfrm>
            <a:off x="3124200" y="6391175"/>
            <a:ext cx="9067800" cy="457200"/>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Explanation. Families “living in poverty” earn an income below the threshold appropriate for that person’s family size and composition. Federal guidelines can be found at https://aspe.hhs.gov/poverty-guidelines</a:t>
            </a:r>
          </a:p>
        </p:txBody>
      </p:sp>
      <p:sp>
        <p:nvSpPr>
          <p:cNvPr id="6" name="TextBox 5">
            <a:extLst>
              <a:ext uri="{FF2B5EF4-FFF2-40B4-BE49-F238E27FC236}">
                <a16:creationId xmlns:a16="http://schemas.microsoft.com/office/drawing/2014/main" id="{1097EEE0-F631-4AE5-A488-8C3566FEDAFB}"/>
              </a:ext>
            </a:extLst>
          </p:cNvPr>
          <p:cNvSpPr txBox="1"/>
          <p:nvPr>
            <p:custDataLst>
              <p:tags r:id="rId4"/>
            </p:custDataLst>
          </p:nvPr>
        </p:nvSpPr>
        <p:spPr>
          <a:xfrm>
            <a:off x="8534400" y="4299304"/>
            <a:ext cx="3581400" cy="738664"/>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2.7: Families (%) with children under the age of 18 living in poverty over time, in county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400" spc="-50" dirty="0"/>
          </a:p>
        </p:txBody>
      </p:sp>
      <p:sp>
        <p:nvSpPr>
          <p:cNvPr id="7" name="TextBox 6">
            <a:extLst>
              <a:ext uri="{FF2B5EF4-FFF2-40B4-BE49-F238E27FC236}">
                <a16:creationId xmlns:a16="http://schemas.microsoft.com/office/drawing/2014/main" id="{E6D917B4-E7F9-4F68-A243-32EBE6806CBA}"/>
              </a:ext>
            </a:extLst>
          </p:cNvPr>
          <p:cNvSpPr txBox="1"/>
          <p:nvPr>
            <p:custDataLst>
              <p:tags r:id="rId5"/>
            </p:custDataLst>
          </p:nvPr>
        </p:nvSpPr>
        <p:spPr>
          <a:xfrm>
            <a:off x="8534400" y="4769824"/>
            <a:ext cx="3657600" cy="230832"/>
          </a:xfrm>
          <a:prstGeom prst="rect">
            <a:avLst/>
          </a:prstGeom>
          <a:noFill/>
        </p:spPr>
        <p:txBody>
          <a:bodyPr wrap="square" rtlCol="0">
            <a:spAutoFit/>
          </a:bodyPr>
          <a:lstStyle/>
          <a:p>
            <a:r>
              <a:rPr lang="en-US" sz="900" dirty="0">
                <a:latin typeface="Franklin Gothic Medium" panose="020B0603020102020204" pitchFamily="34" charset="0"/>
              </a:rPr>
              <a:t>Source: 1-yr American Community Survey, estimates 2015-19 </a:t>
            </a:r>
          </a:p>
        </p:txBody>
      </p:sp>
      <p:graphicFrame>
        <p:nvGraphicFramePr>
          <p:cNvPr id="10" name="Chart 9">
            <a:extLst>
              <a:ext uri="{FF2B5EF4-FFF2-40B4-BE49-F238E27FC236}">
                <a16:creationId xmlns:a16="http://schemas.microsoft.com/office/drawing/2014/main" id="{6BCCAD5D-DFE7-496B-A80E-91E44ECA0E0E}"/>
              </a:ext>
            </a:extLst>
          </p:cNvPr>
          <p:cNvGraphicFramePr/>
          <p:nvPr>
            <p:custDataLst>
              <p:tags r:id="rId6"/>
            </p:custDataLst>
            <p:extLst>
              <p:ext uri="{D42A27DB-BD31-4B8C-83A1-F6EECF244321}">
                <p14:modId xmlns:p14="http://schemas.microsoft.com/office/powerpoint/2010/main" val="2826761387"/>
              </p:ext>
            </p:extLst>
          </p:nvPr>
        </p:nvGraphicFramePr>
        <p:xfrm>
          <a:off x="3150217" y="772412"/>
          <a:ext cx="7517783" cy="5346901"/>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3" name="Chart 12">
            <a:extLst>
              <a:ext uri="{FF2B5EF4-FFF2-40B4-BE49-F238E27FC236}">
                <a16:creationId xmlns:a16="http://schemas.microsoft.com/office/drawing/2014/main" id="{27E738E0-3DA0-4DDC-B335-FC3024CE241D}"/>
              </a:ext>
            </a:extLst>
          </p:cNvPr>
          <p:cNvGraphicFramePr/>
          <p:nvPr>
            <p:custDataLst>
              <p:tags r:id="rId7"/>
            </p:custDataLst>
            <p:extLst>
              <p:ext uri="{D42A27DB-BD31-4B8C-83A1-F6EECF244321}">
                <p14:modId xmlns:p14="http://schemas.microsoft.com/office/powerpoint/2010/main" val="3704355326"/>
              </p:ext>
            </p:extLst>
          </p:nvPr>
        </p:nvGraphicFramePr>
        <p:xfrm>
          <a:off x="8458200" y="4876800"/>
          <a:ext cx="3733800" cy="1413933"/>
        </p:xfrm>
        <a:graphic>
          <a:graphicData uri="http://schemas.openxmlformats.org/drawingml/2006/chart">
            <c:chart xmlns:c="http://schemas.openxmlformats.org/drawingml/2006/chart" xmlns:r="http://schemas.openxmlformats.org/officeDocument/2006/relationships" r:id="rId13"/>
          </a:graphicData>
        </a:graphic>
      </p:graphicFrame>
      <p:sp>
        <p:nvSpPr>
          <p:cNvPr id="11" name="Title 1">
            <a:extLst>
              <a:ext uri="{FF2B5EF4-FFF2-40B4-BE49-F238E27FC236}">
                <a16:creationId xmlns:a16="http://schemas.microsoft.com/office/drawing/2014/main" id="{983C6B64-C1D0-4D7F-9C20-420176EC5D9D}"/>
              </a:ext>
            </a:extLst>
          </p:cNvPr>
          <p:cNvSpPr txBox="1">
            <a:spLocks/>
          </p:cNvSpPr>
          <p:nvPr>
            <p:custDataLst>
              <p:tags r:id="rId8"/>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Economics</a:t>
            </a:r>
          </a:p>
        </p:txBody>
      </p:sp>
      <p:sp>
        <p:nvSpPr>
          <p:cNvPr id="12" name="Title 1">
            <a:extLst>
              <a:ext uri="{FF2B5EF4-FFF2-40B4-BE49-F238E27FC236}">
                <a16:creationId xmlns:a16="http://schemas.microsoft.com/office/drawing/2014/main" id="{983C6B64-C1D0-4D7F-9C20-420176EC5D9D}"/>
              </a:ext>
            </a:extLst>
          </p:cNvPr>
          <p:cNvSpPr txBox="1">
            <a:spLocks/>
          </p:cNvSpPr>
          <p:nvPr>
            <p:custDataLst>
              <p:tags r:id="rId9"/>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dirty="0">
                <a:solidFill>
                  <a:schemeClr val="bg1"/>
                </a:solidFill>
                <a:latin typeface="Franklin Gothic Demi" panose="020B0703020102020204" pitchFamily="34" charset="0"/>
              </a:rPr>
              <a:t>Poverty</a:t>
            </a:r>
          </a:p>
        </p:txBody>
      </p:sp>
    </p:spTree>
    <p:extLst>
      <p:ext uri="{BB962C8B-B14F-4D97-AF65-F5344CB8AC3E}">
        <p14:creationId xmlns:p14="http://schemas.microsoft.com/office/powerpoint/2010/main" val="13694509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901B8CF-A296-4E3F-94DC-8C39BACD68C5}"/>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2.8: Families (%) with children under the age of 18 living in poverty by municipality</a:t>
            </a:r>
          </a:p>
        </p:txBody>
      </p:sp>
      <p:sp>
        <p:nvSpPr>
          <p:cNvPr id="4" name="TextBox 3">
            <a:extLst>
              <a:ext uri="{FF2B5EF4-FFF2-40B4-BE49-F238E27FC236}">
                <a16:creationId xmlns:a16="http://schemas.microsoft.com/office/drawing/2014/main" id="{3BB82868-40C9-4602-8EAB-D0480DF64BD5}"/>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5-yr American Community Survey estimates, 2019 </a:t>
            </a:r>
          </a:p>
        </p:txBody>
      </p:sp>
      <p:sp>
        <p:nvSpPr>
          <p:cNvPr id="5" name="TextBox 4">
            <a:extLst>
              <a:ext uri="{FF2B5EF4-FFF2-40B4-BE49-F238E27FC236}">
                <a16:creationId xmlns:a16="http://schemas.microsoft.com/office/drawing/2014/main" id="{06C3A3C0-1AF6-4A05-85BE-E9713651FAD4}"/>
              </a:ext>
            </a:extLst>
          </p:cNvPr>
          <p:cNvSpPr txBox="1"/>
          <p:nvPr>
            <p:custDataLst>
              <p:tags r:id="rId3"/>
            </p:custDataLst>
          </p:nvPr>
        </p:nvSpPr>
        <p:spPr>
          <a:xfrm>
            <a:off x="3201122" y="5791200"/>
            <a:ext cx="8990878" cy="1081097"/>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Note: The municipalities with the highest percentage of families with children under the age of 18 living in poverty are displayed</a:t>
            </a:r>
          </a:p>
          <a:p>
            <a:pPr algn="just"/>
            <a:r>
              <a:rPr lang="en-US" sz="1000" dirty="0">
                <a:latin typeface="Franklin Gothic Book" panose="020B0503020102020204" pitchFamily="34" charset="0"/>
              </a:rPr>
              <a:t> (up to 10 municipalities). Dashed line represents % of families in poverty across the county</a:t>
            </a:r>
          </a:p>
          <a:p>
            <a:pPr algn="just"/>
            <a:r>
              <a:rPr lang="en-US" sz="1000" dirty="0">
                <a:latin typeface="Franklin Gothic Book" panose="020B0503020102020204" pitchFamily="34" charset="0"/>
              </a:rPr>
              <a:t>Projection errors may reduce the accuracy of some forecasts</a:t>
            </a:r>
          </a:p>
          <a:p>
            <a:pPr algn="just"/>
            <a:r>
              <a:rPr lang="en-US" sz="1000" dirty="0">
                <a:latin typeface="Franklin Gothic Book" panose="020B0503020102020204" pitchFamily="34" charset="0"/>
              </a:rPr>
              <a:t>Explanation. Families “living in poverty” earn an income below the threshold appropriate for that person’s family size and composition. Federal guidelines can be at https://aspe.hhs.gov/poverty-guidelines</a:t>
            </a:r>
          </a:p>
        </p:txBody>
      </p:sp>
      <p:graphicFrame>
        <p:nvGraphicFramePr>
          <p:cNvPr id="8" name="Chart 7">
            <a:extLst>
              <a:ext uri="{FF2B5EF4-FFF2-40B4-BE49-F238E27FC236}">
                <a16:creationId xmlns:a16="http://schemas.microsoft.com/office/drawing/2014/main" id="{A625FA15-507F-4730-83A8-EC11826F2ADA}"/>
              </a:ext>
            </a:extLst>
          </p:cNvPr>
          <p:cNvGraphicFramePr/>
          <p:nvPr>
            <p:custDataLst>
              <p:tags r:id="rId4"/>
            </p:custDataLst>
            <p:extLst>
              <p:ext uri="{D42A27DB-BD31-4B8C-83A1-F6EECF244321}">
                <p14:modId xmlns:p14="http://schemas.microsoft.com/office/powerpoint/2010/main" val="742801526"/>
              </p:ext>
            </p:extLst>
          </p:nvPr>
        </p:nvGraphicFramePr>
        <p:xfrm>
          <a:off x="3289983" y="762000"/>
          <a:ext cx="8521018" cy="5029200"/>
        </p:xfrm>
        <a:graphic>
          <a:graphicData uri="http://schemas.openxmlformats.org/drawingml/2006/chart">
            <c:chart xmlns:c="http://schemas.openxmlformats.org/drawingml/2006/chart" xmlns:r="http://schemas.openxmlformats.org/officeDocument/2006/relationships" r:id="rId9"/>
          </a:graphicData>
        </a:graphic>
      </p:graphicFrame>
      <p:sp>
        <p:nvSpPr>
          <p:cNvPr id="7" name="Title 1">
            <a:extLst>
              <a:ext uri="{FF2B5EF4-FFF2-40B4-BE49-F238E27FC236}">
                <a16:creationId xmlns:a16="http://schemas.microsoft.com/office/drawing/2014/main" id="{983C6B64-C1D0-4D7F-9C20-420176EC5D9D}"/>
              </a:ext>
            </a:extLst>
          </p:cNvPr>
          <p:cNvSpPr txBox="1">
            <a:spLocks/>
          </p:cNvSpPr>
          <p:nvPr>
            <p:custDataLst>
              <p:tags r:id="rId5"/>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Economics</a:t>
            </a:r>
          </a:p>
        </p:txBody>
      </p:sp>
      <p:sp>
        <p:nvSpPr>
          <p:cNvPr id="9" name="Title 1">
            <a:extLst>
              <a:ext uri="{FF2B5EF4-FFF2-40B4-BE49-F238E27FC236}">
                <a16:creationId xmlns:a16="http://schemas.microsoft.com/office/drawing/2014/main" id="{983C6B64-C1D0-4D7F-9C20-420176EC5D9D}"/>
              </a:ext>
            </a:extLst>
          </p:cNvPr>
          <p:cNvSpPr txBox="1">
            <a:spLocks/>
          </p:cNvSpPr>
          <p:nvPr>
            <p:custDataLst>
              <p:tags r:id="rId6"/>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dirty="0">
                <a:solidFill>
                  <a:schemeClr val="bg1"/>
                </a:solidFill>
                <a:latin typeface="Franklin Gothic Demi" panose="020B0703020102020204" pitchFamily="34" charset="0"/>
              </a:rPr>
              <a:t>Poverty</a:t>
            </a:r>
          </a:p>
        </p:txBody>
      </p:sp>
    </p:spTree>
    <p:extLst>
      <p:ext uri="{BB962C8B-B14F-4D97-AF65-F5344CB8AC3E}">
        <p14:creationId xmlns:p14="http://schemas.microsoft.com/office/powerpoint/2010/main" val="35461489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304417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346D45-B16E-4C8A-A229-0A64DDCB3EF5}"/>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Housing</a:t>
            </a:r>
          </a:p>
        </p:txBody>
      </p:sp>
      <p:sp>
        <p:nvSpPr>
          <p:cNvPr id="5" name="TextBox 4">
            <a:extLst>
              <a:ext uri="{FF2B5EF4-FFF2-40B4-BE49-F238E27FC236}">
                <a16:creationId xmlns:a16="http://schemas.microsoft.com/office/drawing/2014/main" id="{3D65B476-24F6-44AF-B2A2-E29817A6AC91}"/>
              </a:ext>
            </a:extLst>
          </p:cNvPr>
          <p:cNvSpPr txBox="1"/>
          <p:nvPr>
            <p:custDataLst>
              <p:tags r:id="rId2"/>
            </p:custDataLst>
          </p:nvPr>
        </p:nvSpPr>
        <p:spPr>
          <a:xfrm>
            <a:off x="3124200" y="6184256"/>
            <a:ext cx="9067800" cy="673744"/>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Explanation. 50% of income or more spent on housing is considered severe cost burden. (Indicator to be included in the HSAC final report in the Housing Overview)</a:t>
            </a:r>
            <a:endParaRPr lang="en-US" dirty="0">
              <a:latin typeface="Franklin Gothic Book" panose="020B0503020102020204" pitchFamily="34" charset="0"/>
            </a:endParaRPr>
          </a:p>
        </p:txBody>
      </p:sp>
      <p:graphicFrame>
        <p:nvGraphicFramePr>
          <p:cNvPr id="7" name="Chart 6">
            <a:extLst>
              <a:ext uri="{FF2B5EF4-FFF2-40B4-BE49-F238E27FC236}">
                <a16:creationId xmlns:a16="http://schemas.microsoft.com/office/drawing/2014/main" id="{969C220A-261C-4CE0-99C9-6E9FA736C751}"/>
              </a:ext>
            </a:extLst>
          </p:cNvPr>
          <p:cNvGraphicFramePr/>
          <p:nvPr>
            <p:custDataLst>
              <p:tags r:id="rId3"/>
            </p:custDataLst>
            <p:extLst>
              <p:ext uri="{D42A27DB-BD31-4B8C-83A1-F6EECF244321}">
                <p14:modId xmlns:p14="http://schemas.microsoft.com/office/powerpoint/2010/main" val="2358578667"/>
              </p:ext>
            </p:extLst>
          </p:nvPr>
        </p:nvGraphicFramePr>
        <p:xfrm>
          <a:off x="3478078" y="914400"/>
          <a:ext cx="8128000" cy="5108264"/>
        </p:xfrm>
        <a:graphic>
          <a:graphicData uri="http://schemas.openxmlformats.org/drawingml/2006/chart">
            <c:chart xmlns:c="http://schemas.openxmlformats.org/drawingml/2006/chart" xmlns:r="http://schemas.openxmlformats.org/officeDocument/2006/relationships" r:id="rId8"/>
          </a:graphicData>
        </a:graphic>
      </p:graphicFrame>
      <p:sp>
        <p:nvSpPr>
          <p:cNvPr id="8" name="TextBox 7">
            <a:extLst>
              <a:ext uri="{FF2B5EF4-FFF2-40B4-BE49-F238E27FC236}">
                <a16:creationId xmlns:a16="http://schemas.microsoft.com/office/drawing/2014/main" id="{20D89510-F281-4702-B2C2-1FC6A92D9DC9}"/>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3.1: Households (%) with severe cost burden for housing (by county)</a:t>
            </a:r>
          </a:p>
        </p:txBody>
      </p:sp>
      <p:sp>
        <p:nvSpPr>
          <p:cNvPr id="9" name="TextBox 8">
            <a:extLst>
              <a:ext uri="{FF2B5EF4-FFF2-40B4-BE49-F238E27FC236}">
                <a16:creationId xmlns:a16="http://schemas.microsoft.com/office/drawing/2014/main" id="{FA600F96-B4BF-44FD-9917-82FF815E2CA1}"/>
              </a:ext>
            </a:extLst>
          </p:cNvPr>
          <p:cNvSpPr txBox="1"/>
          <p:nvPr>
            <p:custDataLst>
              <p:tags r:id="rId5"/>
            </p:custDataLst>
          </p:nvPr>
        </p:nvSpPr>
        <p:spPr>
          <a:xfrm>
            <a:off x="3124200" y="304800"/>
            <a:ext cx="9067800"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County Health Ranking &amp; Roadmaps, A Robert Wood Johnson Foundation Program, 2021, sourced from the American Community Survey 2015-2019 data.</a:t>
            </a:r>
          </a:p>
        </p:txBody>
      </p:sp>
    </p:spTree>
    <p:extLst>
      <p:ext uri="{BB962C8B-B14F-4D97-AF65-F5344CB8AC3E}">
        <p14:creationId xmlns:p14="http://schemas.microsoft.com/office/powerpoint/2010/main" val="340760501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346D45-B16E-4C8A-A229-0A64DDCB3EF5}"/>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Housing</a:t>
            </a:r>
          </a:p>
        </p:txBody>
      </p:sp>
      <p:sp>
        <p:nvSpPr>
          <p:cNvPr id="5" name="TextBox 4">
            <a:extLst>
              <a:ext uri="{FF2B5EF4-FFF2-40B4-BE49-F238E27FC236}">
                <a16:creationId xmlns:a16="http://schemas.microsoft.com/office/drawing/2014/main" id="{3D7BB37E-AF06-48B5-9AF4-D788B9803EE3}"/>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3.2: Households (%) with severe housing problems* over time, in county</a:t>
            </a:r>
          </a:p>
        </p:txBody>
      </p:sp>
      <p:sp>
        <p:nvSpPr>
          <p:cNvPr id="7" name="TextBox 6">
            <a:extLst>
              <a:ext uri="{FF2B5EF4-FFF2-40B4-BE49-F238E27FC236}">
                <a16:creationId xmlns:a16="http://schemas.microsoft.com/office/drawing/2014/main" id="{FFA22E4B-0402-4197-A9F4-9F6F34E99BE1}"/>
              </a:ext>
            </a:extLst>
          </p:cNvPr>
          <p:cNvSpPr txBox="1"/>
          <p:nvPr>
            <p:custDataLst>
              <p:tags r:id="rId3"/>
            </p:custDataLst>
          </p:nvPr>
        </p:nvSpPr>
        <p:spPr>
          <a:xfrm>
            <a:off x="3137598" y="6277839"/>
            <a:ext cx="9067800" cy="548640"/>
          </a:xfrm>
          <a:prstGeom prst="rect">
            <a:avLst/>
          </a:prstGeom>
          <a:noFill/>
        </p:spPr>
        <p:txBody>
          <a:bodyPr wrap="square" rtlCol="0" anchor="ctr" anchorCtr="0">
            <a:noAutofit/>
          </a:bodyPr>
          <a:lstStyle/>
          <a:p>
            <a:pPr algn="just"/>
            <a:r>
              <a:rPr lang="en-US" sz="1000" dirty="0">
                <a:latin typeface="Franklin Gothic Book"/>
              </a:rPr>
              <a:t>*Households with at least 1 of 4 housing problems: 1) Overcrowding, determined by high persons-per-room, persons-per-bedroom, or unit square footage-per-person; 2) Severe cost burden, 3) Lack of kitchen facilities, or 4) Lack of plumbing facilities.</a:t>
            </a:r>
          </a:p>
        </p:txBody>
      </p:sp>
      <p:graphicFrame>
        <p:nvGraphicFramePr>
          <p:cNvPr id="9" name="Chart 8">
            <a:extLst>
              <a:ext uri="{FF2B5EF4-FFF2-40B4-BE49-F238E27FC236}">
                <a16:creationId xmlns:a16="http://schemas.microsoft.com/office/drawing/2014/main" id="{94F4506F-17AD-425C-84E3-2A1935DBDD51}"/>
              </a:ext>
            </a:extLst>
          </p:cNvPr>
          <p:cNvGraphicFramePr/>
          <p:nvPr>
            <p:custDataLst>
              <p:tags r:id="rId4"/>
            </p:custDataLst>
            <p:extLst>
              <p:ext uri="{D42A27DB-BD31-4B8C-83A1-F6EECF244321}">
                <p14:modId xmlns:p14="http://schemas.microsoft.com/office/powerpoint/2010/main" val="974955272"/>
              </p:ext>
            </p:extLst>
          </p:nvPr>
        </p:nvGraphicFramePr>
        <p:xfrm>
          <a:off x="3453994" y="800220"/>
          <a:ext cx="8128000"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8" name="TextBox 7">
            <a:extLst>
              <a:ext uri="{FF2B5EF4-FFF2-40B4-BE49-F238E27FC236}">
                <a16:creationId xmlns:a16="http://schemas.microsoft.com/office/drawing/2014/main" id="{EFBFFF29-EBD0-4274-8348-8782E3E9A623}"/>
              </a:ext>
            </a:extLst>
          </p:cNvPr>
          <p:cNvSpPr txBox="1"/>
          <p:nvPr>
            <p:custDataLst>
              <p:tags r:id="rId5"/>
            </p:custDataLst>
          </p:nvPr>
        </p:nvSpPr>
        <p:spPr>
          <a:xfrm>
            <a:off x="3124200" y="304800"/>
            <a:ext cx="9067800"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County Health Ranking &amp; Roadmaps, A Robert Wood Johnson Foundation Program, 2021, sourced from Comprehensive Housing Affordability Strategy (CHAS), 2008-2017 data.</a:t>
            </a:r>
          </a:p>
        </p:txBody>
      </p:sp>
    </p:spTree>
    <p:extLst>
      <p:ext uri="{BB962C8B-B14F-4D97-AF65-F5344CB8AC3E}">
        <p14:creationId xmlns:p14="http://schemas.microsoft.com/office/powerpoint/2010/main" val="185800863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1460748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96894-EEB4-4C8C-9692-0D6645623E8F}"/>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Food</a:t>
            </a:r>
          </a:p>
        </p:txBody>
      </p:sp>
      <p:sp>
        <p:nvSpPr>
          <p:cNvPr id="3" name="TextBox 2">
            <a:extLst>
              <a:ext uri="{FF2B5EF4-FFF2-40B4-BE49-F238E27FC236}">
                <a16:creationId xmlns:a16="http://schemas.microsoft.com/office/drawing/2014/main" id="{8F68B93C-0756-4BF7-A434-C565E7A1B4B1}"/>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4.1: Food insecurity (%) in NJ (by county)</a:t>
            </a:r>
          </a:p>
        </p:txBody>
      </p:sp>
      <p:sp>
        <p:nvSpPr>
          <p:cNvPr id="4" name="TextBox 3">
            <a:extLst>
              <a:ext uri="{FF2B5EF4-FFF2-40B4-BE49-F238E27FC236}">
                <a16:creationId xmlns:a16="http://schemas.microsoft.com/office/drawing/2014/main" id="{0E26B67E-3C26-44E5-AED5-24D6DA0811A2}"/>
              </a:ext>
            </a:extLst>
          </p:cNvPr>
          <p:cNvSpPr txBox="1"/>
          <p:nvPr>
            <p:custDataLst>
              <p:tags r:id="rId3"/>
            </p:custDataLst>
          </p:nvPr>
        </p:nvSpPr>
        <p:spPr>
          <a:xfrm>
            <a:off x="3124201" y="356418"/>
            <a:ext cx="8915400" cy="276999"/>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200" dirty="0">
                <a:latin typeface="Franklin Gothic Medium" panose="020B0603020102020204" pitchFamily="34" charset="0"/>
              </a:rPr>
              <a:t>Source: https://map.feedingamerica.org/county/2019/overall/new-jersey/</a:t>
            </a:r>
            <a:endParaRPr lang="en-US" sz="1050" dirty="0">
              <a:latin typeface="Franklin Gothic Medium" panose="020B0603020102020204" pitchFamily="34" charset="0"/>
            </a:endParaRPr>
          </a:p>
        </p:txBody>
      </p:sp>
      <p:sp>
        <p:nvSpPr>
          <p:cNvPr id="5" name="TextBox 4">
            <a:extLst>
              <a:ext uri="{FF2B5EF4-FFF2-40B4-BE49-F238E27FC236}">
                <a16:creationId xmlns:a16="http://schemas.microsoft.com/office/drawing/2014/main" id="{C48B52DC-9999-4633-A5F7-1758ADE23982}"/>
              </a:ext>
            </a:extLst>
          </p:cNvPr>
          <p:cNvSpPr txBox="1"/>
          <p:nvPr>
            <p:custDataLst>
              <p:tags r:id="rId4"/>
            </p:custDataLst>
          </p:nvPr>
        </p:nvSpPr>
        <p:spPr>
          <a:xfrm>
            <a:off x="3136115" y="6443683"/>
            <a:ext cx="9017201" cy="400110"/>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Food insecurity is defined by the Life Science Research Office as the limited or uncertain availability of nutritionally adequate and safe foods or limited or uncertain ability to acquire nutritionally adequate and safe foods in societally acceptable ways. (Indicator to be included in the HSAC final report in the Food Overview)</a:t>
            </a:r>
          </a:p>
        </p:txBody>
      </p:sp>
      <p:graphicFrame>
        <p:nvGraphicFramePr>
          <p:cNvPr id="8" name="Chart 7">
            <a:extLst>
              <a:ext uri="{FF2B5EF4-FFF2-40B4-BE49-F238E27FC236}">
                <a16:creationId xmlns:a16="http://schemas.microsoft.com/office/drawing/2014/main" id="{C263C86E-AAC8-4D8C-A9A1-1DBFBA619BE4}"/>
              </a:ext>
            </a:extLst>
          </p:cNvPr>
          <p:cNvGraphicFramePr/>
          <p:nvPr>
            <p:custDataLst>
              <p:tags r:id="rId5"/>
            </p:custDataLst>
            <p:extLst>
              <p:ext uri="{D42A27DB-BD31-4B8C-83A1-F6EECF244321}">
                <p14:modId xmlns:p14="http://schemas.microsoft.com/office/powerpoint/2010/main" val="3187234840"/>
              </p:ext>
            </p:extLst>
          </p:nvPr>
        </p:nvGraphicFramePr>
        <p:xfrm>
          <a:off x="3224349" y="785730"/>
          <a:ext cx="6072051" cy="5443101"/>
        </p:xfrm>
        <a:graphic>
          <a:graphicData uri="http://schemas.openxmlformats.org/drawingml/2006/chart">
            <c:chart xmlns:c="http://schemas.openxmlformats.org/drawingml/2006/chart" xmlns:r="http://schemas.openxmlformats.org/officeDocument/2006/relationships" r:id="rId11"/>
          </a:graphicData>
        </a:graphic>
      </p:graphicFrame>
      <p:sp>
        <p:nvSpPr>
          <p:cNvPr id="7" name="TextBox 6">
            <a:extLst>
              <a:ext uri="{FF2B5EF4-FFF2-40B4-BE49-F238E27FC236}">
                <a16:creationId xmlns:a16="http://schemas.microsoft.com/office/drawing/2014/main" id="{B5CEA87E-4FCD-470A-957C-3E457E539B42}"/>
              </a:ext>
            </a:extLst>
          </p:cNvPr>
          <p:cNvSpPr txBox="1"/>
          <p:nvPr>
            <p:custDataLst>
              <p:tags r:id="rId6"/>
            </p:custDataLst>
          </p:nvPr>
        </p:nvSpPr>
        <p:spPr>
          <a:xfrm>
            <a:off x="8783239" y="3862768"/>
            <a:ext cx="3392432"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4.2: Food insecurity (%) over time, in county</a:t>
            </a:r>
          </a:p>
        </p:txBody>
      </p:sp>
      <p:sp>
        <p:nvSpPr>
          <p:cNvPr id="9" name="TextBox 8">
            <a:extLst>
              <a:ext uri="{FF2B5EF4-FFF2-40B4-BE49-F238E27FC236}">
                <a16:creationId xmlns:a16="http://schemas.microsoft.com/office/drawing/2014/main" id="{8D99D7C5-3E23-440D-BF67-8652DDC1B075}"/>
              </a:ext>
            </a:extLst>
          </p:cNvPr>
          <p:cNvSpPr txBox="1"/>
          <p:nvPr>
            <p:custDataLst>
              <p:tags r:id="rId7"/>
            </p:custDataLst>
          </p:nvPr>
        </p:nvSpPr>
        <p:spPr>
          <a:xfrm>
            <a:off x="8801938" y="4072401"/>
            <a:ext cx="3256362" cy="507831"/>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900" dirty="0">
                <a:solidFill>
                  <a:schemeClr val="tx1">
                    <a:lumMod val="95000"/>
                    <a:lumOff val="5000"/>
                  </a:schemeClr>
                </a:solidFill>
                <a:latin typeface="Franklin Gothic Medium" panose="020B0603020102020204" pitchFamily="34" charset="0"/>
              </a:rPr>
              <a:t>Source: https://map.feedingamerica.org/county/2019/overall/new-jersey/</a:t>
            </a:r>
            <a:endParaRPr lang="en-US" sz="800" dirty="0">
              <a:solidFill>
                <a:schemeClr val="tx1">
                  <a:lumMod val="95000"/>
                  <a:lumOff val="5000"/>
                </a:schemeClr>
              </a:solidFill>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55691D5-74E6-4B02-A164-EF4C1C89FEA3}"/>
              </a:ext>
            </a:extLst>
          </p:cNvPr>
          <p:cNvGraphicFramePr/>
          <p:nvPr>
            <p:custDataLst>
              <p:tags r:id="rId8"/>
            </p:custDataLst>
            <p:extLst>
              <p:ext uri="{D42A27DB-BD31-4B8C-83A1-F6EECF244321}">
                <p14:modId xmlns:p14="http://schemas.microsoft.com/office/powerpoint/2010/main" val="2613656611"/>
              </p:ext>
            </p:extLst>
          </p:nvPr>
        </p:nvGraphicFramePr>
        <p:xfrm>
          <a:off x="8798128" y="4453239"/>
          <a:ext cx="2936672" cy="1691640"/>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191544771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A9A01-1C57-4D47-B67D-44EE83DE5BDF}"/>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Food</a:t>
            </a:r>
          </a:p>
        </p:txBody>
      </p:sp>
      <p:sp>
        <p:nvSpPr>
          <p:cNvPr id="3" name="TextBox 2">
            <a:extLst>
              <a:ext uri="{FF2B5EF4-FFF2-40B4-BE49-F238E27FC236}">
                <a16:creationId xmlns:a16="http://schemas.microsoft.com/office/drawing/2014/main" id="{B2C0C821-4DE0-437D-9E42-50BB8F260387}"/>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4.3: Individuals (#) enrolled in WIC nutrition program, in county </a:t>
            </a:r>
          </a:p>
        </p:txBody>
      </p:sp>
      <p:sp>
        <p:nvSpPr>
          <p:cNvPr id="4" name="TextBox 3">
            <a:extLst>
              <a:ext uri="{FF2B5EF4-FFF2-40B4-BE49-F238E27FC236}">
                <a16:creationId xmlns:a16="http://schemas.microsoft.com/office/drawing/2014/main" id="{CDFB650D-66FA-4CFE-826A-6FDF164E1E2E}"/>
              </a:ext>
            </a:extLst>
          </p:cNvPr>
          <p:cNvSpPr txBox="1"/>
          <p:nvPr>
            <p:custDataLst>
              <p:tags r:id="rId3"/>
            </p:custDataLst>
          </p:nvPr>
        </p:nvSpPr>
        <p:spPr>
          <a:xfrm>
            <a:off x="3124200" y="261610"/>
            <a:ext cx="8400675" cy="246221"/>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000" dirty="0"/>
              <a:t>Source: New Jersey Department of Health and Senior Services via Annie E Casey Kids Count</a:t>
            </a:r>
          </a:p>
        </p:txBody>
      </p:sp>
      <p:sp>
        <p:nvSpPr>
          <p:cNvPr id="5" name="TextBox 4">
            <a:extLst>
              <a:ext uri="{FF2B5EF4-FFF2-40B4-BE49-F238E27FC236}">
                <a16:creationId xmlns:a16="http://schemas.microsoft.com/office/drawing/2014/main" id="{48F37D0C-0600-4CE2-8EAB-D33AB6F4FD32}"/>
              </a:ext>
            </a:extLst>
          </p:cNvPr>
          <p:cNvSpPr txBox="1"/>
          <p:nvPr>
            <p:custDataLst>
              <p:tags r:id="rId4"/>
            </p:custDataLst>
          </p:nvPr>
        </p:nvSpPr>
        <p:spPr>
          <a:xfrm>
            <a:off x="3124200" y="1995284"/>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4.4: Children (#) receiving free or reduced lunch, in county</a:t>
            </a:r>
          </a:p>
        </p:txBody>
      </p:sp>
      <p:sp>
        <p:nvSpPr>
          <p:cNvPr id="6" name="TextBox 5">
            <a:extLst>
              <a:ext uri="{FF2B5EF4-FFF2-40B4-BE49-F238E27FC236}">
                <a16:creationId xmlns:a16="http://schemas.microsoft.com/office/drawing/2014/main" id="{2B7791FE-6F64-474B-BE64-642AC69AC777}"/>
              </a:ext>
            </a:extLst>
          </p:cNvPr>
          <p:cNvSpPr txBox="1"/>
          <p:nvPr>
            <p:custDataLst>
              <p:tags r:id="rId5"/>
            </p:custDataLst>
          </p:nvPr>
        </p:nvSpPr>
        <p:spPr>
          <a:xfrm>
            <a:off x="3098598" y="4571299"/>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4.5: Children (#) receiving NJ SNAP supplemental nutrition assistance, in county</a:t>
            </a:r>
          </a:p>
        </p:txBody>
      </p:sp>
      <p:sp>
        <p:nvSpPr>
          <p:cNvPr id="7" name="TextBox 6">
            <a:extLst>
              <a:ext uri="{FF2B5EF4-FFF2-40B4-BE49-F238E27FC236}">
                <a16:creationId xmlns:a16="http://schemas.microsoft.com/office/drawing/2014/main" id="{B33F6D90-205C-400E-9E04-C7340B6D0A4E}"/>
              </a:ext>
            </a:extLst>
          </p:cNvPr>
          <p:cNvSpPr txBox="1"/>
          <p:nvPr>
            <p:custDataLst>
              <p:tags r:id="rId6"/>
            </p:custDataLst>
          </p:nvPr>
        </p:nvSpPr>
        <p:spPr>
          <a:xfrm>
            <a:off x="3124200" y="2278314"/>
            <a:ext cx="9017202" cy="246221"/>
          </a:xfrm>
          <a:prstGeom prst="rect">
            <a:avLst/>
          </a:prstGeom>
          <a:noFill/>
        </p:spPr>
        <p:txBody>
          <a:bodyPr wrap="square" rtlCol="0">
            <a:spAutoFit/>
          </a:bodyPr>
          <a:lstStyle/>
          <a:p>
            <a:pPr>
              <a:defRPr sz="1862" b="0" i="0" u="none" strike="noStrike" kern="1200" spc="0" baseline="0">
                <a:solidFill>
                  <a:prstClr val="black"/>
                </a:solidFill>
                <a:latin typeface="Franklin Gothic Medium" panose="020B0603020102020204" pitchFamily="34" charset="0"/>
                <a:ea typeface="+mn-ea"/>
                <a:cs typeface="+mn-cs"/>
              </a:defRPr>
            </a:pPr>
            <a:r>
              <a:rPr lang="en-US" sz="1000" dirty="0"/>
              <a:t>Source: NJ Department of Agriculture via Advocates for Children of New Jersey</a:t>
            </a:r>
          </a:p>
        </p:txBody>
      </p:sp>
      <p:sp>
        <p:nvSpPr>
          <p:cNvPr id="8" name="TextBox 7">
            <a:extLst>
              <a:ext uri="{FF2B5EF4-FFF2-40B4-BE49-F238E27FC236}">
                <a16:creationId xmlns:a16="http://schemas.microsoft.com/office/drawing/2014/main" id="{E1A40887-94F0-4112-83E4-C3F1D899D767}"/>
              </a:ext>
            </a:extLst>
          </p:cNvPr>
          <p:cNvSpPr txBox="1"/>
          <p:nvPr>
            <p:custDataLst>
              <p:tags r:id="rId7"/>
            </p:custDataLst>
          </p:nvPr>
        </p:nvSpPr>
        <p:spPr>
          <a:xfrm>
            <a:off x="3131820" y="4843068"/>
            <a:ext cx="8429551" cy="43858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050" dirty="0"/>
              <a:t>Source: New Jersey Department of Human Services, Division of Family Development via Advocates for Children of New Jersey Data Dashboard</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200" dirty="0"/>
          </a:p>
        </p:txBody>
      </p:sp>
      <p:graphicFrame>
        <p:nvGraphicFramePr>
          <p:cNvPr id="14" name="Chart 13">
            <a:extLst>
              <a:ext uri="{FF2B5EF4-FFF2-40B4-BE49-F238E27FC236}">
                <a16:creationId xmlns:a16="http://schemas.microsoft.com/office/drawing/2014/main" id="{B548F827-A6E0-4F7C-91CE-378267664566}"/>
              </a:ext>
            </a:extLst>
          </p:cNvPr>
          <p:cNvGraphicFramePr/>
          <p:nvPr>
            <p:custDataLst>
              <p:tags r:id="rId8"/>
            </p:custDataLst>
            <p:extLst>
              <p:ext uri="{D42A27DB-BD31-4B8C-83A1-F6EECF244321}">
                <p14:modId xmlns:p14="http://schemas.microsoft.com/office/powerpoint/2010/main" val="2516627332"/>
              </p:ext>
            </p:extLst>
          </p:nvPr>
        </p:nvGraphicFramePr>
        <p:xfrm>
          <a:off x="3174799" y="531291"/>
          <a:ext cx="8369742" cy="1402581"/>
        </p:xfrm>
        <a:graphic>
          <a:graphicData uri="http://schemas.openxmlformats.org/drawingml/2006/chart">
            <c:chart xmlns:c="http://schemas.openxmlformats.org/drawingml/2006/chart" xmlns:r="http://schemas.openxmlformats.org/officeDocument/2006/relationships" r:id="rId14"/>
          </a:graphicData>
        </a:graphic>
      </p:graphicFrame>
      <p:graphicFrame>
        <p:nvGraphicFramePr>
          <p:cNvPr id="17" name="Chart 16">
            <a:extLst>
              <a:ext uri="{FF2B5EF4-FFF2-40B4-BE49-F238E27FC236}">
                <a16:creationId xmlns:a16="http://schemas.microsoft.com/office/drawing/2014/main" id="{BE2B3FCB-B76E-4C03-A4B7-85305D1B0134}"/>
              </a:ext>
            </a:extLst>
          </p:cNvPr>
          <p:cNvGraphicFramePr/>
          <p:nvPr>
            <p:custDataLst>
              <p:tags r:id="rId9"/>
            </p:custDataLst>
            <p:extLst>
              <p:ext uri="{D42A27DB-BD31-4B8C-83A1-F6EECF244321}">
                <p14:modId xmlns:p14="http://schemas.microsoft.com/office/powerpoint/2010/main" val="3685972019"/>
              </p:ext>
            </p:extLst>
          </p:nvPr>
        </p:nvGraphicFramePr>
        <p:xfrm>
          <a:off x="3246120" y="2794768"/>
          <a:ext cx="8298420" cy="1701032"/>
        </p:xfrm>
        <a:graphic>
          <a:graphicData uri="http://schemas.openxmlformats.org/drawingml/2006/chart">
            <c:chart xmlns:c="http://schemas.openxmlformats.org/drawingml/2006/chart" xmlns:r="http://schemas.openxmlformats.org/officeDocument/2006/relationships" r:id="rId15"/>
          </a:graphicData>
        </a:graphic>
      </p:graphicFrame>
      <p:graphicFrame>
        <p:nvGraphicFramePr>
          <p:cNvPr id="20" name="Chart 19">
            <a:extLst>
              <a:ext uri="{FF2B5EF4-FFF2-40B4-BE49-F238E27FC236}">
                <a16:creationId xmlns:a16="http://schemas.microsoft.com/office/drawing/2014/main" id="{071DDE21-2E7A-4AD2-B6B0-4120BED9B7B1}"/>
              </a:ext>
            </a:extLst>
          </p:cNvPr>
          <p:cNvGraphicFramePr/>
          <p:nvPr>
            <p:custDataLst>
              <p:tags r:id="rId10"/>
            </p:custDataLst>
            <p:extLst>
              <p:ext uri="{D42A27DB-BD31-4B8C-83A1-F6EECF244321}">
                <p14:modId xmlns:p14="http://schemas.microsoft.com/office/powerpoint/2010/main" val="999011120"/>
              </p:ext>
            </p:extLst>
          </p:nvPr>
        </p:nvGraphicFramePr>
        <p:xfrm>
          <a:off x="3246120" y="5175921"/>
          <a:ext cx="8298420" cy="1421356"/>
        </p:xfrm>
        <a:graphic>
          <a:graphicData uri="http://schemas.openxmlformats.org/drawingml/2006/chart">
            <c:chart xmlns:c="http://schemas.openxmlformats.org/drawingml/2006/chart" xmlns:r="http://schemas.openxmlformats.org/officeDocument/2006/relationships" r:id="rId16"/>
          </a:graphicData>
        </a:graphic>
      </p:graphicFrame>
      <p:sp>
        <p:nvSpPr>
          <p:cNvPr id="9" name="TextBox 8"/>
          <p:cNvSpPr txBox="1"/>
          <p:nvPr>
            <p:custDataLst>
              <p:tags r:id="rId11"/>
            </p:custDataLst>
          </p:nvPr>
        </p:nvSpPr>
        <p:spPr>
          <a:xfrm>
            <a:off x="3142673" y="6541859"/>
            <a:ext cx="6659880" cy="400110"/>
          </a:xfrm>
          <a:prstGeom prst="rect">
            <a:avLst/>
          </a:prstGeom>
          <a:noFill/>
        </p:spPr>
        <p:txBody>
          <a:bodyPr wrap="square" rtlCol="0">
            <a:spAutoFit/>
          </a:bodyPr>
          <a:lstStyle/>
          <a:p>
            <a:r>
              <a:rPr lang="en-US" sz="1000" dirty="0">
                <a:latin typeface="Franklin Gothic Book" panose="020B0503020102020204" pitchFamily="34" charset="0"/>
              </a:rPr>
              <a:t>Note that total county population size has not been accounted for in these indicators.</a:t>
            </a:r>
          </a:p>
          <a:p>
            <a:endParaRPr lang="en-US" sz="1000" dirty="0">
              <a:latin typeface="Franklin Gothic Book" panose="020B0503020102020204" pitchFamily="34" charset="0"/>
            </a:endParaRPr>
          </a:p>
        </p:txBody>
      </p:sp>
    </p:spTree>
    <p:extLst>
      <p:ext uri="{BB962C8B-B14F-4D97-AF65-F5344CB8AC3E}">
        <p14:creationId xmlns:p14="http://schemas.microsoft.com/office/powerpoint/2010/main" val="35748230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97748744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DFF63-749B-42CB-896F-B12C21CA27ED}"/>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200" spc="-200" dirty="0">
                <a:solidFill>
                  <a:schemeClr val="bg1"/>
                </a:solidFill>
                <a:latin typeface="Franklin Gothic Demi" panose="020B0703020102020204" pitchFamily="34" charset="0"/>
              </a:rPr>
              <a:t>Child Care</a:t>
            </a:r>
          </a:p>
        </p:txBody>
      </p:sp>
      <p:sp>
        <p:nvSpPr>
          <p:cNvPr id="3" name="TextBox 2">
            <a:extLst>
              <a:ext uri="{FF2B5EF4-FFF2-40B4-BE49-F238E27FC236}">
                <a16:creationId xmlns:a16="http://schemas.microsoft.com/office/drawing/2014/main" id="{7B24DF73-7A10-4396-AFFE-F8D932D87777}"/>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5.1: Median monthly childcare cost ($) of center-based care by age of child </a:t>
            </a:r>
          </a:p>
        </p:txBody>
      </p:sp>
      <p:sp>
        <p:nvSpPr>
          <p:cNvPr id="4" name="TextBox 3">
            <a:extLst>
              <a:ext uri="{FF2B5EF4-FFF2-40B4-BE49-F238E27FC236}">
                <a16:creationId xmlns:a16="http://schemas.microsoft.com/office/drawing/2014/main" id="{0E4AD1AB-1035-409F-8AFD-183422452017}"/>
              </a:ext>
            </a:extLst>
          </p:cNvPr>
          <p:cNvSpPr txBox="1"/>
          <p:nvPr>
            <p:custDataLst>
              <p:tags r:id="rId3"/>
            </p:custDataLst>
          </p:nvPr>
        </p:nvSpPr>
        <p:spPr>
          <a:xfrm>
            <a:off x="3124200" y="30597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Rutgers University data collection on behalf of the NJ Department of Human Services, 2017</a:t>
            </a:r>
          </a:p>
        </p:txBody>
      </p:sp>
      <p:sp>
        <p:nvSpPr>
          <p:cNvPr id="5" name="TextBox 4">
            <a:extLst>
              <a:ext uri="{FF2B5EF4-FFF2-40B4-BE49-F238E27FC236}">
                <a16:creationId xmlns:a16="http://schemas.microsoft.com/office/drawing/2014/main" id="{A9F95FDA-5B54-4629-820C-BFA5ACE14476}"/>
              </a:ext>
            </a:extLst>
          </p:cNvPr>
          <p:cNvSpPr txBox="1"/>
          <p:nvPr>
            <p:custDataLst>
              <p:tags r:id="rId4"/>
            </p:custDataLst>
          </p:nvPr>
        </p:nvSpPr>
        <p:spPr>
          <a:xfrm>
            <a:off x="3124200" y="6358718"/>
            <a:ext cx="8678839" cy="377589"/>
          </a:xfrm>
          <a:prstGeom prst="rect">
            <a:avLst/>
          </a:prstGeom>
          <a:noFill/>
        </p:spPr>
        <p:txBody>
          <a:bodyPr wrap="square" rtlCol="0" anchor="ctr" anchorCtr="0">
            <a:noAutofit/>
          </a:bodyPr>
          <a:lstStyle/>
          <a:p>
            <a:pPr algn="just"/>
            <a:r>
              <a:rPr lang="en-US" sz="1000" dirty="0">
                <a:latin typeface="Franklin Gothic Book"/>
              </a:rPr>
              <a:t>(Indicator to be included in the HSAC final report)</a:t>
            </a:r>
            <a:endParaRPr lang="en-US" dirty="0">
              <a:cs typeface="Calibri"/>
            </a:endParaRPr>
          </a:p>
        </p:txBody>
      </p:sp>
      <p:graphicFrame>
        <p:nvGraphicFramePr>
          <p:cNvPr id="8" name="Chart 7">
            <a:extLst>
              <a:ext uri="{FF2B5EF4-FFF2-40B4-BE49-F238E27FC236}">
                <a16:creationId xmlns:a16="http://schemas.microsoft.com/office/drawing/2014/main" id="{C9A51C3F-C227-495C-858B-86CC20DD47D2}"/>
              </a:ext>
            </a:extLst>
          </p:cNvPr>
          <p:cNvGraphicFramePr/>
          <p:nvPr>
            <p:custDataLst>
              <p:tags r:id="rId5"/>
            </p:custDataLst>
            <p:extLst>
              <p:ext uri="{D42A27DB-BD31-4B8C-83A1-F6EECF244321}">
                <p14:modId xmlns:p14="http://schemas.microsoft.com/office/powerpoint/2010/main" val="1167496168"/>
              </p:ext>
            </p:extLst>
          </p:nvPr>
        </p:nvGraphicFramePr>
        <p:xfrm>
          <a:off x="3280202" y="914400"/>
          <a:ext cx="8128000" cy="5075393"/>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415933061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DFF63-749B-42CB-896F-B12C21CA27ED}"/>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200" spc="-200" dirty="0">
                <a:solidFill>
                  <a:schemeClr val="bg1"/>
                </a:solidFill>
                <a:latin typeface="Franklin Gothic Demi" panose="020B0703020102020204" pitchFamily="34" charset="0"/>
              </a:rPr>
              <a:t>Child Care</a:t>
            </a:r>
          </a:p>
        </p:txBody>
      </p:sp>
      <p:sp>
        <p:nvSpPr>
          <p:cNvPr id="3" name="TextBox 2">
            <a:extLst>
              <a:ext uri="{FF2B5EF4-FFF2-40B4-BE49-F238E27FC236}">
                <a16:creationId xmlns:a16="http://schemas.microsoft.com/office/drawing/2014/main" id="{D7CCE802-8D3A-4DE9-82E5-C34DC5B0145D}"/>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5.2: Median monthly child care cost ($) of center-based care by age of child compared with median household income (by county) </a:t>
            </a:r>
          </a:p>
        </p:txBody>
      </p:sp>
      <p:sp>
        <p:nvSpPr>
          <p:cNvPr id="4" name="TextBox 3">
            <a:extLst>
              <a:ext uri="{FF2B5EF4-FFF2-40B4-BE49-F238E27FC236}">
                <a16:creationId xmlns:a16="http://schemas.microsoft.com/office/drawing/2014/main" id="{A53CCD5A-EE97-4FE1-AE21-DD09C7CC1D42}"/>
              </a:ext>
            </a:extLst>
          </p:cNvPr>
          <p:cNvSpPr txBox="1"/>
          <p:nvPr>
            <p:custDataLst>
              <p:tags r:id="rId3"/>
            </p:custDataLst>
          </p:nvPr>
        </p:nvSpPr>
        <p:spPr>
          <a:xfrm>
            <a:off x="3124200" y="615033"/>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Rutgers University data collection on behalf of the NJ Department of Human Services, 2017. Median household income is sourced from ACS, Income in the past 12 months (in 2019 inflation adjusted dollars), 1-yr estimates.</a:t>
            </a:r>
          </a:p>
        </p:txBody>
      </p:sp>
      <p:graphicFrame>
        <p:nvGraphicFramePr>
          <p:cNvPr id="7" name="Chart 6">
            <a:extLst>
              <a:ext uri="{FF2B5EF4-FFF2-40B4-BE49-F238E27FC236}">
                <a16:creationId xmlns:a16="http://schemas.microsoft.com/office/drawing/2014/main" id="{6616DC5F-1858-4EB9-A294-9BAE538DE1E7}"/>
              </a:ext>
            </a:extLst>
          </p:cNvPr>
          <p:cNvGraphicFramePr/>
          <p:nvPr>
            <p:custDataLst>
              <p:tags r:id="rId4"/>
            </p:custDataLst>
            <p:extLst>
              <p:ext uri="{D42A27DB-BD31-4B8C-83A1-F6EECF244321}">
                <p14:modId xmlns:p14="http://schemas.microsoft.com/office/powerpoint/2010/main" val="1444636619"/>
              </p:ext>
            </p:extLst>
          </p:nvPr>
        </p:nvGraphicFramePr>
        <p:xfrm>
          <a:off x="3124200" y="990600"/>
          <a:ext cx="9067800" cy="54186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42965842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834856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Transportation &amp; Commute</a:t>
            </a:r>
          </a:p>
        </p:txBody>
      </p:sp>
      <p:sp>
        <p:nvSpPr>
          <p:cNvPr id="5" name="TextBox 4">
            <a:extLst>
              <a:ext uri="{FF2B5EF4-FFF2-40B4-BE49-F238E27FC236}">
                <a16:creationId xmlns:a16="http://schemas.microsoft.com/office/drawing/2014/main" id="{99C90B8E-7216-4493-B987-DDDC0FC24476}"/>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6.1: Average commute (minutes) in NJ (by county)</a:t>
            </a:r>
          </a:p>
        </p:txBody>
      </p:sp>
      <p:sp>
        <p:nvSpPr>
          <p:cNvPr id="6" name="TextBox 5">
            <a:extLst>
              <a:ext uri="{FF2B5EF4-FFF2-40B4-BE49-F238E27FC236}">
                <a16:creationId xmlns:a16="http://schemas.microsoft.com/office/drawing/2014/main" id="{3E752AD9-1038-422B-B961-87FB65647F3B}"/>
              </a:ext>
            </a:extLst>
          </p:cNvPr>
          <p:cNvSpPr txBox="1"/>
          <p:nvPr>
            <p:custDataLst>
              <p:tags r:id="rId3"/>
            </p:custDataLst>
          </p:nvPr>
        </p:nvSpPr>
        <p:spPr>
          <a:xfrm>
            <a:off x="8838714" y="412636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6.2: Average commute (minutes) over time, in county</a:t>
            </a:r>
          </a:p>
        </p:txBody>
      </p:sp>
      <p:sp>
        <p:nvSpPr>
          <p:cNvPr id="7" name="TextBox 6">
            <a:extLst>
              <a:ext uri="{FF2B5EF4-FFF2-40B4-BE49-F238E27FC236}">
                <a16:creationId xmlns:a16="http://schemas.microsoft.com/office/drawing/2014/main" id="{C74F6283-37D7-46EC-ADFB-C81AB1DFF31E}"/>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1-yr American Community Survey estimates, 2019</a:t>
            </a:r>
          </a:p>
        </p:txBody>
      </p:sp>
      <p:sp>
        <p:nvSpPr>
          <p:cNvPr id="8" name="Rectangle 7">
            <a:extLst>
              <a:ext uri="{FF2B5EF4-FFF2-40B4-BE49-F238E27FC236}">
                <a16:creationId xmlns:a16="http://schemas.microsoft.com/office/drawing/2014/main" id="{6DC9AEBA-AAE1-4940-8E78-A4D0939BFC25}"/>
              </a:ext>
            </a:extLst>
          </p:cNvPr>
          <p:cNvSpPr/>
          <p:nvPr>
            <p:custDataLst>
              <p:tags r:id="rId5"/>
            </p:custDataLst>
          </p:nvPr>
        </p:nvSpPr>
        <p:spPr>
          <a:xfrm>
            <a:off x="8838714" y="4557247"/>
            <a:ext cx="3244799" cy="230832"/>
          </a:xfrm>
          <a:prstGeom prst="rect">
            <a:avLst/>
          </a:prstGeom>
        </p:spPr>
        <p:txBody>
          <a:bodyPr wrap="non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1-yr American Community Survey estimates, 2015-19</a:t>
            </a:r>
          </a:p>
        </p:txBody>
      </p:sp>
      <p:graphicFrame>
        <p:nvGraphicFramePr>
          <p:cNvPr id="11" name="Chart 10">
            <a:extLst>
              <a:ext uri="{FF2B5EF4-FFF2-40B4-BE49-F238E27FC236}">
                <a16:creationId xmlns:a16="http://schemas.microsoft.com/office/drawing/2014/main" id="{56E4394C-E199-4113-9E20-F5A917764195}"/>
              </a:ext>
            </a:extLst>
          </p:cNvPr>
          <p:cNvGraphicFramePr/>
          <p:nvPr>
            <p:custDataLst>
              <p:tags r:id="rId6"/>
            </p:custDataLst>
            <p:extLst>
              <p:ext uri="{D42A27DB-BD31-4B8C-83A1-F6EECF244321}">
                <p14:modId xmlns:p14="http://schemas.microsoft.com/office/powerpoint/2010/main" val="3285744493"/>
              </p:ext>
            </p:extLst>
          </p:nvPr>
        </p:nvGraphicFramePr>
        <p:xfrm>
          <a:off x="3201004" y="538609"/>
          <a:ext cx="6857396" cy="5813451"/>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4" name="Chart 13">
            <a:extLst>
              <a:ext uri="{FF2B5EF4-FFF2-40B4-BE49-F238E27FC236}">
                <a16:creationId xmlns:a16="http://schemas.microsoft.com/office/drawing/2014/main" id="{BA5EC918-E63D-452B-ADD8-946BB4D5822F}"/>
              </a:ext>
            </a:extLst>
          </p:cNvPr>
          <p:cNvGraphicFramePr/>
          <p:nvPr>
            <p:custDataLst>
              <p:tags r:id="rId7"/>
            </p:custDataLst>
            <p:extLst>
              <p:ext uri="{D42A27DB-BD31-4B8C-83A1-F6EECF244321}">
                <p14:modId xmlns:p14="http://schemas.microsoft.com/office/powerpoint/2010/main" val="1984450005"/>
              </p:ext>
            </p:extLst>
          </p:nvPr>
        </p:nvGraphicFramePr>
        <p:xfrm>
          <a:off x="8838714" y="4818861"/>
          <a:ext cx="3378200" cy="1533200"/>
        </p:xfrm>
        <a:graphic>
          <a:graphicData uri="http://schemas.openxmlformats.org/drawingml/2006/chart">
            <c:chart xmlns:c="http://schemas.openxmlformats.org/drawingml/2006/chart" xmlns:r="http://schemas.openxmlformats.org/officeDocument/2006/relationships" r:id="rId13"/>
          </a:graphicData>
        </a:graphic>
      </p:graphicFrame>
      <p:sp>
        <p:nvSpPr>
          <p:cNvPr id="4" name="TextBox 3"/>
          <p:cNvSpPr txBox="1"/>
          <p:nvPr>
            <p:custDataLst>
              <p:tags r:id="rId8"/>
            </p:custDataLst>
          </p:nvPr>
        </p:nvSpPr>
        <p:spPr>
          <a:xfrm>
            <a:off x="7848357" y="6020676"/>
            <a:ext cx="1524000" cy="230832"/>
          </a:xfrm>
          <a:prstGeom prst="rect">
            <a:avLst/>
          </a:prstGeom>
          <a:noFill/>
        </p:spPr>
        <p:txBody>
          <a:bodyPr wrap="square" rtlCol="0">
            <a:spAutoFit/>
          </a:bodyPr>
          <a:lstStyle/>
          <a:p>
            <a:r>
              <a:rPr lang="en-US" sz="900" dirty="0">
                <a:latin typeface="Franklin Gothic Medium" panose="020B0603020102020204" pitchFamily="34" charset="0"/>
              </a:rPr>
              <a:t>NJ avg. 33.1</a:t>
            </a:r>
          </a:p>
        </p:txBody>
      </p:sp>
      <p:sp>
        <p:nvSpPr>
          <p:cNvPr id="12" name="TextBox 11"/>
          <p:cNvSpPr txBox="1"/>
          <p:nvPr>
            <p:custDataLst>
              <p:tags r:id="rId9"/>
            </p:custDataLst>
          </p:nvPr>
        </p:nvSpPr>
        <p:spPr>
          <a:xfrm>
            <a:off x="7162800" y="6005812"/>
            <a:ext cx="1524000" cy="230832"/>
          </a:xfrm>
          <a:prstGeom prst="rect">
            <a:avLst/>
          </a:prstGeom>
          <a:noFill/>
        </p:spPr>
        <p:txBody>
          <a:bodyPr wrap="square" rtlCol="0">
            <a:spAutoFit/>
          </a:bodyPr>
          <a:lstStyle/>
          <a:p>
            <a:r>
              <a:rPr lang="en-US" sz="900" dirty="0">
                <a:latin typeface="Franklin Gothic Medium" panose="020B0603020102020204" pitchFamily="34" charset="0"/>
              </a:rPr>
              <a:t>US avg. 27.6</a:t>
            </a:r>
          </a:p>
        </p:txBody>
      </p:sp>
    </p:spTree>
    <p:extLst>
      <p:ext uri="{BB962C8B-B14F-4D97-AF65-F5344CB8AC3E}">
        <p14:creationId xmlns:p14="http://schemas.microsoft.com/office/powerpoint/2010/main" val="303205068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Transportation &amp; Commute</a:t>
            </a:r>
          </a:p>
        </p:txBody>
      </p:sp>
      <p:sp>
        <p:nvSpPr>
          <p:cNvPr id="5" name="TextBox 4">
            <a:extLst>
              <a:ext uri="{FF2B5EF4-FFF2-40B4-BE49-F238E27FC236}">
                <a16:creationId xmlns:a16="http://schemas.microsoft.com/office/drawing/2014/main" id="{93CB33D4-828E-458B-AC3A-B9109324A6DB}"/>
              </a:ext>
            </a:extLst>
          </p:cNvPr>
          <p:cNvSpPr txBox="1"/>
          <p:nvPr>
            <p:custDataLst>
              <p:tags r:id="rId2"/>
            </p:custDataLst>
          </p:nvPr>
        </p:nvSpPr>
        <p:spPr>
          <a:xfrm>
            <a:off x="3124200" y="332601"/>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Housing and Transportation Affordability Index from Center for Neighborhood Technology, 2017, https://htaindex.cnt.org/map</a:t>
            </a:r>
          </a:p>
        </p:txBody>
      </p:sp>
      <p:sp>
        <p:nvSpPr>
          <p:cNvPr id="6" name="TextBox 5">
            <a:extLst>
              <a:ext uri="{FF2B5EF4-FFF2-40B4-BE49-F238E27FC236}">
                <a16:creationId xmlns:a16="http://schemas.microsoft.com/office/drawing/2014/main" id="{3A56BE81-C73A-4F8B-B768-1224F227A560}"/>
              </a:ext>
            </a:extLst>
          </p:cNvPr>
          <p:cNvSpPr txBox="1"/>
          <p:nvPr>
            <p:custDataLst>
              <p:tags r:id="rId3"/>
            </p:custDataLst>
          </p:nvPr>
        </p:nvSpPr>
        <p:spPr>
          <a:xfrm>
            <a:off x="3180028" y="6400800"/>
            <a:ext cx="8229600" cy="457200"/>
          </a:xfrm>
          <a:prstGeom prst="rect">
            <a:avLst/>
          </a:prstGeom>
          <a:noFill/>
        </p:spPr>
        <p:txBody>
          <a:bodyPr wrap="square" rtlCol="0" anchor="ctr" anchorCtr="0">
            <a:noAutofit/>
          </a:bodyPr>
          <a:lstStyle/>
          <a:p>
            <a:pPr algn="just"/>
            <a:r>
              <a:rPr lang="en-US" sz="1000" dirty="0">
                <a:latin typeface="Franklin Gothic Book"/>
              </a:rPr>
              <a:t>Note. % calculated from a “typical regional” family profile.</a:t>
            </a:r>
          </a:p>
        </p:txBody>
      </p:sp>
      <p:sp>
        <p:nvSpPr>
          <p:cNvPr id="13" name="TextBox 12">
            <a:extLst>
              <a:ext uri="{FF2B5EF4-FFF2-40B4-BE49-F238E27FC236}">
                <a16:creationId xmlns:a16="http://schemas.microsoft.com/office/drawing/2014/main" id="{42D60627-DF7E-438D-AE19-E103F3AE780E}"/>
              </a:ext>
            </a:extLst>
          </p:cNvPr>
          <p:cNvSpPr txBox="1"/>
          <p:nvPr>
            <p:custDataLst>
              <p:tags r:id="rId4"/>
            </p:custDataLst>
          </p:nvPr>
        </p:nvSpPr>
        <p:spPr>
          <a:xfrm>
            <a:off x="3124200" y="-1"/>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6.3: Cost of transportation as a percentage of income (%) in NJ (by county)</a:t>
            </a:r>
          </a:p>
        </p:txBody>
      </p:sp>
      <p:graphicFrame>
        <p:nvGraphicFramePr>
          <p:cNvPr id="9" name="Chart 8"/>
          <p:cNvGraphicFramePr/>
          <p:nvPr>
            <p:custDataLst>
              <p:tags r:id="rId5"/>
            </p:custDataLst>
            <p:extLst>
              <p:ext uri="{D42A27DB-BD31-4B8C-83A1-F6EECF244321}">
                <p14:modId xmlns:p14="http://schemas.microsoft.com/office/powerpoint/2010/main" val="3701608139"/>
              </p:ext>
            </p:extLst>
          </p:nvPr>
        </p:nvGraphicFramePr>
        <p:xfrm>
          <a:off x="3230828" y="772642"/>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71060588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Transportation &amp; Commute</a:t>
            </a:r>
          </a:p>
        </p:txBody>
      </p:sp>
      <p:sp>
        <p:nvSpPr>
          <p:cNvPr id="4" name="TextBox 3">
            <a:extLst>
              <a:ext uri="{FF2B5EF4-FFF2-40B4-BE49-F238E27FC236}">
                <a16:creationId xmlns:a16="http://schemas.microsoft.com/office/drawing/2014/main" id="{93CB33D4-828E-458B-AC3A-B9109324A6DB}"/>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AllTransit™ Rankings, 2021. https://alltransit.cnt.org/rankings/</a:t>
            </a:r>
          </a:p>
        </p:txBody>
      </p:sp>
      <p:sp>
        <p:nvSpPr>
          <p:cNvPr id="5" name="TextBox 4">
            <a:extLst>
              <a:ext uri="{FF2B5EF4-FFF2-40B4-BE49-F238E27FC236}">
                <a16:creationId xmlns:a16="http://schemas.microsoft.com/office/drawing/2014/main" id="{42D60627-DF7E-438D-AE19-E103F3AE780E}"/>
              </a:ext>
            </a:extLst>
          </p:cNvPr>
          <p:cNvSpPr txBox="1"/>
          <p:nvPr>
            <p:custDataLst>
              <p:tags r:id="rId3"/>
            </p:custDataLst>
          </p:nvPr>
        </p:nvSpPr>
        <p:spPr>
          <a:xfrm>
            <a:off x="3124200" y="-1"/>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6.4: AllTransit™ Performance Score (by county)</a:t>
            </a:r>
          </a:p>
        </p:txBody>
      </p:sp>
      <p:graphicFrame>
        <p:nvGraphicFramePr>
          <p:cNvPr id="6" name="Chart 5"/>
          <p:cNvGraphicFramePr/>
          <p:nvPr>
            <p:custDataLst>
              <p:tags r:id="rId4"/>
            </p:custDataLst>
            <p:extLst>
              <p:ext uri="{D42A27DB-BD31-4B8C-83A1-F6EECF244321}">
                <p14:modId xmlns:p14="http://schemas.microsoft.com/office/powerpoint/2010/main" val="1499563920"/>
              </p:ext>
            </p:extLst>
          </p:nvPr>
        </p:nvGraphicFramePr>
        <p:xfrm>
          <a:off x="3230828" y="772642"/>
          <a:ext cx="8656372"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7" name="TextBox 6">
            <a:extLst>
              <a:ext uri="{FF2B5EF4-FFF2-40B4-BE49-F238E27FC236}">
                <a16:creationId xmlns:a16="http://schemas.microsoft.com/office/drawing/2014/main" id="{3A56BE81-C73A-4F8B-B768-1224F227A560}"/>
              </a:ext>
            </a:extLst>
          </p:cNvPr>
          <p:cNvSpPr txBox="1"/>
          <p:nvPr>
            <p:custDataLst>
              <p:tags r:id="rId5"/>
            </p:custDataLst>
          </p:nvPr>
        </p:nvSpPr>
        <p:spPr>
          <a:xfrm>
            <a:off x="3180028" y="6354351"/>
            <a:ext cx="8961374" cy="509092"/>
          </a:xfrm>
          <a:prstGeom prst="rect">
            <a:avLst/>
          </a:prstGeom>
          <a:noFill/>
        </p:spPr>
        <p:txBody>
          <a:bodyPr wrap="square" rtlCol="0" anchor="ctr" anchorCtr="0">
            <a:noAutofit/>
          </a:bodyPr>
          <a:lstStyle/>
          <a:p>
            <a:pPr algn="just"/>
            <a:r>
              <a:rPr lang="en-US" sz="1000" dirty="0">
                <a:latin typeface="Franklin Gothic Book"/>
              </a:rPr>
              <a:t>Note: The AllTransitTM Performance Score (with values from 0 to 10) is a weighted sum of transit connectivity, access to land area and jobs, and frequency of service, where the higher the number the better the transit service.</a:t>
            </a:r>
          </a:p>
        </p:txBody>
      </p:sp>
    </p:spTree>
    <p:extLst>
      <p:ext uri="{BB962C8B-B14F-4D97-AF65-F5344CB8AC3E}">
        <p14:creationId xmlns:p14="http://schemas.microsoft.com/office/powerpoint/2010/main" val="46524120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0126909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Health Care</a:t>
            </a:r>
          </a:p>
        </p:txBody>
      </p:sp>
      <p:sp>
        <p:nvSpPr>
          <p:cNvPr id="3" name="TextBox 2">
            <a:extLst>
              <a:ext uri="{FF2B5EF4-FFF2-40B4-BE49-F238E27FC236}">
                <a16:creationId xmlns:a16="http://schemas.microsoft.com/office/drawing/2014/main" id="{688BB022-E734-4637-87B2-2D45C68194E3}"/>
              </a:ext>
            </a:extLst>
          </p:cNvPr>
          <p:cNvSpPr txBox="1"/>
          <p:nvPr>
            <p:custDataLst>
              <p:tags r:id="rId2"/>
            </p:custDataLst>
          </p:nvPr>
        </p:nvSpPr>
        <p:spPr>
          <a:xfrm>
            <a:off x="8534400" y="4299304"/>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7.2: Children without health insurance (%) over time, in county</a:t>
            </a:r>
          </a:p>
        </p:txBody>
      </p:sp>
      <p:sp>
        <p:nvSpPr>
          <p:cNvPr id="4" name="TextBox 3">
            <a:extLst>
              <a:ext uri="{FF2B5EF4-FFF2-40B4-BE49-F238E27FC236}">
                <a16:creationId xmlns:a16="http://schemas.microsoft.com/office/drawing/2014/main" id="{9653F561-1EDC-48E5-B097-6C9F9AF5098D}"/>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7.1: Children under the age of 18 (%) without health insurance in NJ (by county)</a:t>
            </a:r>
          </a:p>
        </p:txBody>
      </p:sp>
      <p:sp>
        <p:nvSpPr>
          <p:cNvPr id="5" name="TextBox 4">
            <a:extLst>
              <a:ext uri="{FF2B5EF4-FFF2-40B4-BE49-F238E27FC236}">
                <a16:creationId xmlns:a16="http://schemas.microsoft.com/office/drawing/2014/main" id="{89D331FF-4B86-422C-B1D9-E617DE35BE04}"/>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1-yr American Community Survey estimates, 2019</a:t>
            </a:r>
          </a:p>
        </p:txBody>
      </p:sp>
      <p:sp>
        <p:nvSpPr>
          <p:cNvPr id="6" name="Rectangle 5">
            <a:extLst>
              <a:ext uri="{FF2B5EF4-FFF2-40B4-BE49-F238E27FC236}">
                <a16:creationId xmlns:a16="http://schemas.microsoft.com/office/drawing/2014/main" id="{7280E78C-0866-4F47-9D1D-E8B165FE5867}"/>
              </a:ext>
            </a:extLst>
          </p:cNvPr>
          <p:cNvSpPr/>
          <p:nvPr>
            <p:custDataLst>
              <p:tags r:id="rId5"/>
            </p:custDataLst>
          </p:nvPr>
        </p:nvSpPr>
        <p:spPr>
          <a:xfrm>
            <a:off x="8534400" y="4822524"/>
            <a:ext cx="3244799" cy="230832"/>
          </a:xfrm>
          <a:prstGeom prst="rect">
            <a:avLst/>
          </a:prstGeom>
        </p:spPr>
        <p:txBody>
          <a:bodyPr wrap="non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1-yr American Community Survey estimates, 2015-19</a:t>
            </a:r>
          </a:p>
        </p:txBody>
      </p:sp>
      <p:graphicFrame>
        <p:nvGraphicFramePr>
          <p:cNvPr id="9" name="Chart 8">
            <a:extLst>
              <a:ext uri="{FF2B5EF4-FFF2-40B4-BE49-F238E27FC236}">
                <a16:creationId xmlns:a16="http://schemas.microsoft.com/office/drawing/2014/main" id="{418B8D52-7F42-4108-BECB-FF57BCA7F8DB}"/>
              </a:ext>
            </a:extLst>
          </p:cNvPr>
          <p:cNvGraphicFramePr/>
          <p:nvPr>
            <p:custDataLst>
              <p:tags r:id="rId6"/>
            </p:custDataLst>
            <p:extLst>
              <p:ext uri="{D42A27DB-BD31-4B8C-83A1-F6EECF244321}">
                <p14:modId xmlns:p14="http://schemas.microsoft.com/office/powerpoint/2010/main" val="3717567446"/>
              </p:ext>
            </p:extLst>
          </p:nvPr>
        </p:nvGraphicFramePr>
        <p:xfrm>
          <a:off x="3143865" y="538608"/>
          <a:ext cx="6076336" cy="6471791"/>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2" name="Chart 11">
            <a:extLst>
              <a:ext uri="{FF2B5EF4-FFF2-40B4-BE49-F238E27FC236}">
                <a16:creationId xmlns:a16="http://schemas.microsoft.com/office/drawing/2014/main" id="{FFC6FF81-62BA-45FE-B936-E6458FAF1C41}"/>
              </a:ext>
            </a:extLst>
          </p:cNvPr>
          <p:cNvGraphicFramePr/>
          <p:nvPr>
            <p:custDataLst>
              <p:tags r:id="rId7"/>
            </p:custDataLst>
            <p:extLst>
              <p:ext uri="{D42A27DB-BD31-4B8C-83A1-F6EECF244321}">
                <p14:modId xmlns:p14="http://schemas.microsoft.com/office/powerpoint/2010/main" val="870218495"/>
              </p:ext>
            </p:extLst>
          </p:nvPr>
        </p:nvGraphicFramePr>
        <p:xfrm>
          <a:off x="8686800" y="5078938"/>
          <a:ext cx="3581400" cy="1608197"/>
        </p:xfrm>
        <a:graphic>
          <a:graphicData uri="http://schemas.openxmlformats.org/drawingml/2006/chart">
            <c:chart xmlns:c="http://schemas.openxmlformats.org/drawingml/2006/chart" xmlns:r="http://schemas.openxmlformats.org/officeDocument/2006/relationships" r:id="rId13"/>
          </a:graphicData>
        </a:graphic>
      </p:graphicFrame>
      <p:sp>
        <p:nvSpPr>
          <p:cNvPr id="11" name="TextBox 5"/>
          <p:cNvSpPr txBox="1"/>
          <p:nvPr>
            <p:custDataLst>
              <p:tags r:id="rId8"/>
            </p:custDataLst>
          </p:nvPr>
        </p:nvSpPr>
        <p:spPr>
          <a:xfrm>
            <a:off x="7164334" y="5486400"/>
            <a:ext cx="936933" cy="230832"/>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900" dirty="0">
                <a:latin typeface="Franklin Gothic Medium" panose="020B0603020102020204" pitchFamily="34" charset="0"/>
              </a:rPr>
              <a:t>US avg. 5.7%</a:t>
            </a:r>
          </a:p>
        </p:txBody>
      </p:sp>
      <p:sp>
        <p:nvSpPr>
          <p:cNvPr id="10" name="TextBox 9">
            <a:extLst>
              <a:ext uri="{FF2B5EF4-FFF2-40B4-BE49-F238E27FC236}">
                <a16:creationId xmlns:a16="http://schemas.microsoft.com/office/drawing/2014/main" id="{4FABAF5E-6273-4748-8DA5-D4138D6F7385}"/>
              </a:ext>
            </a:extLst>
          </p:cNvPr>
          <p:cNvSpPr txBox="1"/>
          <p:nvPr>
            <p:custDataLst>
              <p:tags r:id="rId9"/>
            </p:custDataLst>
          </p:nvPr>
        </p:nvSpPr>
        <p:spPr>
          <a:xfrm>
            <a:off x="0" y="3729335"/>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Health Insurance</a:t>
            </a:r>
          </a:p>
        </p:txBody>
      </p:sp>
    </p:spTree>
    <p:extLst>
      <p:ext uri="{BB962C8B-B14F-4D97-AF65-F5344CB8AC3E}">
        <p14:creationId xmlns:p14="http://schemas.microsoft.com/office/powerpoint/2010/main" val="179784312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Health Care</a:t>
            </a:r>
          </a:p>
        </p:txBody>
      </p:sp>
      <p:sp>
        <p:nvSpPr>
          <p:cNvPr id="3" name="TextBox 2">
            <a:extLst>
              <a:ext uri="{FF2B5EF4-FFF2-40B4-BE49-F238E27FC236}">
                <a16:creationId xmlns:a16="http://schemas.microsoft.com/office/drawing/2014/main" id="{881C5ACB-34C7-4932-BDEC-B358A8351F8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7.3: Children (%) without health insurance by municipality</a:t>
            </a:r>
          </a:p>
        </p:txBody>
      </p:sp>
      <p:sp>
        <p:nvSpPr>
          <p:cNvPr id="4" name="TextBox 3">
            <a:extLst>
              <a:ext uri="{FF2B5EF4-FFF2-40B4-BE49-F238E27FC236}">
                <a16:creationId xmlns:a16="http://schemas.microsoft.com/office/drawing/2014/main" id="{4794A8DD-ADD9-48D7-A1CF-A0310FDDB054}"/>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5-yr American Community Survey estimates, 2019</a:t>
            </a:r>
          </a:p>
        </p:txBody>
      </p:sp>
      <p:graphicFrame>
        <p:nvGraphicFramePr>
          <p:cNvPr id="7" name="Chart 6">
            <a:extLst>
              <a:ext uri="{FF2B5EF4-FFF2-40B4-BE49-F238E27FC236}">
                <a16:creationId xmlns:a16="http://schemas.microsoft.com/office/drawing/2014/main" id="{E322ECAB-DD0A-4A30-B723-351CFEEBDB0E}"/>
              </a:ext>
            </a:extLst>
          </p:cNvPr>
          <p:cNvGraphicFramePr/>
          <p:nvPr>
            <p:custDataLst>
              <p:tags r:id="rId4"/>
            </p:custDataLst>
            <p:extLst>
              <p:ext uri="{D42A27DB-BD31-4B8C-83A1-F6EECF244321}">
                <p14:modId xmlns:p14="http://schemas.microsoft.com/office/powerpoint/2010/main" val="3967795784"/>
              </p:ext>
            </p:extLst>
          </p:nvPr>
        </p:nvGraphicFramePr>
        <p:xfrm>
          <a:off x="3612025" y="746188"/>
          <a:ext cx="8128000" cy="5959412"/>
        </p:xfrm>
        <a:graphic>
          <a:graphicData uri="http://schemas.openxmlformats.org/drawingml/2006/chart">
            <c:chart xmlns:c="http://schemas.openxmlformats.org/drawingml/2006/chart" xmlns:r="http://schemas.openxmlformats.org/officeDocument/2006/relationships" r:id="rId9"/>
          </a:graphicData>
        </a:graphic>
      </p:graphicFrame>
      <p:sp>
        <p:nvSpPr>
          <p:cNvPr id="5" name="Rectangle 4"/>
          <p:cNvSpPr/>
          <p:nvPr>
            <p:custDataLst>
              <p:tags r:id="rId5"/>
            </p:custDataLst>
          </p:nvPr>
        </p:nvSpPr>
        <p:spPr>
          <a:xfrm>
            <a:off x="3124200" y="6518278"/>
            <a:ext cx="6096000" cy="230832"/>
          </a:xfrm>
          <a:prstGeom prst="rect">
            <a:avLst/>
          </a:prstGeom>
        </p:spPr>
        <p:txBody>
          <a:bodyPr>
            <a:spAutoFit/>
          </a:bodyPr>
          <a:lstStyle/>
          <a:p>
            <a:r>
              <a:rPr lang="en-US" sz="900" dirty="0">
                <a:latin typeface="Franklin Gothic Book" panose="020B0503020102020204" pitchFamily="34" charset="0"/>
              </a:rPr>
              <a:t>Note: Up to the 10 municipalities with the highest percentage of children without health insurance are displayed</a:t>
            </a:r>
          </a:p>
        </p:txBody>
      </p:sp>
      <p:sp>
        <p:nvSpPr>
          <p:cNvPr id="8" name="TextBox 7">
            <a:extLst>
              <a:ext uri="{FF2B5EF4-FFF2-40B4-BE49-F238E27FC236}">
                <a16:creationId xmlns:a16="http://schemas.microsoft.com/office/drawing/2014/main" id="{4FABAF5E-6273-4748-8DA5-D4138D6F7385}"/>
              </a:ext>
            </a:extLst>
          </p:cNvPr>
          <p:cNvSpPr txBox="1"/>
          <p:nvPr>
            <p:custDataLst>
              <p:tags r:id="rId6"/>
            </p:custDataLst>
          </p:nvPr>
        </p:nvSpPr>
        <p:spPr>
          <a:xfrm>
            <a:off x="0" y="3712888"/>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Health Insurance</a:t>
            </a:r>
          </a:p>
        </p:txBody>
      </p:sp>
    </p:spTree>
    <p:extLst>
      <p:ext uri="{BB962C8B-B14F-4D97-AF65-F5344CB8AC3E}">
        <p14:creationId xmlns:p14="http://schemas.microsoft.com/office/powerpoint/2010/main" val="274918802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Health Care</a:t>
            </a:r>
          </a:p>
        </p:txBody>
      </p:sp>
      <p:sp>
        <p:nvSpPr>
          <p:cNvPr id="3" name="TextBox 2">
            <a:extLst>
              <a:ext uri="{FF2B5EF4-FFF2-40B4-BE49-F238E27FC236}">
                <a16:creationId xmlns:a16="http://schemas.microsoft.com/office/drawing/2014/main" id="{5542B1C6-882E-433E-BCE7-2939AB68B79F}"/>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200" dirty="0">
                <a:latin typeface="Franklin Gothic Medium" panose="020B0603020102020204" pitchFamily="34" charset="0"/>
              </a:rPr>
              <a:t>Source: New Jersey Department of Human Services, September 2021</a:t>
            </a:r>
          </a:p>
        </p:txBody>
      </p:sp>
      <p:sp>
        <p:nvSpPr>
          <p:cNvPr id="4" name="TextBox 3">
            <a:extLst>
              <a:ext uri="{FF2B5EF4-FFF2-40B4-BE49-F238E27FC236}">
                <a16:creationId xmlns:a16="http://schemas.microsoft.com/office/drawing/2014/main" id="{3F23468B-A664-4B02-8FC9-BAF16A8219EE}"/>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7.4: NJ Family Care Medicaid participation (#) in NJ (by county)</a:t>
            </a:r>
          </a:p>
        </p:txBody>
      </p:sp>
      <p:sp>
        <p:nvSpPr>
          <p:cNvPr id="5" name="Rectangle 4">
            <a:extLst>
              <a:ext uri="{FF2B5EF4-FFF2-40B4-BE49-F238E27FC236}">
                <a16:creationId xmlns:a16="http://schemas.microsoft.com/office/drawing/2014/main" id="{7A07DFBC-DD8A-475A-AFBF-8FA283CEA817}"/>
              </a:ext>
            </a:extLst>
          </p:cNvPr>
          <p:cNvSpPr/>
          <p:nvPr>
            <p:custDataLst>
              <p:tags r:id="rId4"/>
            </p:custDataLst>
          </p:nvPr>
        </p:nvSpPr>
        <p:spPr>
          <a:xfrm>
            <a:off x="3113585" y="6307238"/>
            <a:ext cx="9038431" cy="553998"/>
          </a:xfrm>
          <a:prstGeom prst="rect">
            <a:avLst/>
          </a:prstGeom>
        </p:spPr>
        <p:txBody>
          <a:bodyPr wrap="square">
            <a:spAutoFit/>
          </a:bodyPr>
          <a:lstStyle/>
          <a:p>
            <a:r>
              <a:rPr lang="en-US" sz="1000" dirty="0">
                <a:latin typeface="Franklin Gothic Book" panose="020B0503020102020204" pitchFamily="34" charset="0"/>
              </a:rPr>
              <a:t>Note: Non-ABD (ABD = Aged, Blind, or Disabled) Medicaid is for children age 18 and younger if their family's total income before taxes is at or below 350% of the Federal Poverty Level (ex., $6,723 per month in a family of four). Parents may also be eligible if earned income is at or below 133% of the Federal Poverty Level ($2,555 monthly for a family of four)." Note that total county population size has not been account for in this indicator.</a:t>
            </a:r>
          </a:p>
        </p:txBody>
      </p:sp>
      <p:graphicFrame>
        <p:nvGraphicFramePr>
          <p:cNvPr id="8" name="Chart 7">
            <a:extLst>
              <a:ext uri="{FF2B5EF4-FFF2-40B4-BE49-F238E27FC236}">
                <a16:creationId xmlns:a16="http://schemas.microsoft.com/office/drawing/2014/main" id="{8A37EF8B-42C7-4D36-9F97-76A41EE8BCF4}"/>
              </a:ext>
            </a:extLst>
          </p:cNvPr>
          <p:cNvGraphicFramePr/>
          <p:nvPr>
            <p:custDataLst>
              <p:tags r:id="rId5"/>
            </p:custDataLst>
            <p:extLst>
              <p:ext uri="{D42A27DB-BD31-4B8C-83A1-F6EECF244321}">
                <p14:modId xmlns:p14="http://schemas.microsoft.com/office/powerpoint/2010/main" val="486667475"/>
              </p:ext>
            </p:extLst>
          </p:nvPr>
        </p:nvGraphicFramePr>
        <p:xfrm>
          <a:off x="3178954" y="685800"/>
          <a:ext cx="9017202" cy="5545238"/>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0" y="3712888"/>
            <a:ext cx="3124200" cy="830997"/>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Medicaid Participation</a:t>
            </a:r>
          </a:p>
        </p:txBody>
      </p:sp>
    </p:spTree>
    <p:extLst>
      <p:ext uri="{BB962C8B-B14F-4D97-AF65-F5344CB8AC3E}">
        <p14:creationId xmlns:p14="http://schemas.microsoft.com/office/powerpoint/2010/main" val="30121807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CA327D4-6867-4DA4-8249-4CEA05235026}"/>
              </a:ext>
            </a:extLst>
          </p:cNvPr>
          <p:cNvSpPr txBox="1"/>
          <p:nvPr>
            <p:custDataLst>
              <p:tags r:id="rId1"/>
            </p:custDataLst>
          </p:nvPr>
        </p:nvSpPr>
        <p:spPr>
          <a:xfrm>
            <a:off x="3124201" y="332601"/>
            <a:ext cx="9067800" cy="276999"/>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Reno Gazette Journal per the Centers for Disease Control and Prevention (CDC) and state health departments, October 23, 2021</a:t>
            </a:r>
            <a:endParaRPr kumimoji="0" lang="en-US" sz="105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4" name="Chart 3">
            <a:extLst>
              <a:ext uri="{FF2B5EF4-FFF2-40B4-BE49-F238E27FC236}">
                <a16:creationId xmlns:a16="http://schemas.microsoft.com/office/drawing/2014/main" id="{56CDD5B0-2315-4EF7-8784-74B8A8C2F193}"/>
              </a:ext>
            </a:extLst>
          </p:cNvPr>
          <p:cNvGraphicFramePr/>
          <p:nvPr>
            <p:custDataLst>
              <p:tags r:id="rId2"/>
            </p:custDataLst>
            <p:extLst>
              <p:ext uri="{D42A27DB-BD31-4B8C-83A1-F6EECF244321}">
                <p14:modId xmlns:p14="http://schemas.microsoft.com/office/powerpoint/2010/main" val="1232254633"/>
              </p:ext>
            </p:extLst>
          </p:nvPr>
        </p:nvGraphicFramePr>
        <p:xfrm>
          <a:off x="3124200" y="794266"/>
          <a:ext cx="8948376" cy="5972294"/>
        </p:xfrm>
        <a:graphic>
          <a:graphicData uri="http://schemas.openxmlformats.org/drawingml/2006/chart">
            <c:chart xmlns:c="http://schemas.openxmlformats.org/drawingml/2006/chart" xmlns:r="http://schemas.openxmlformats.org/officeDocument/2006/relationships" r:id="rId8"/>
          </a:graphicData>
        </a:graphic>
      </p:graphicFrame>
      <p:sp>
        <p:nvSpPr>
          <p:cNvPr id="5" name="TextBox 4">
            <a:extLst>
              <a:ext uri="{FF2B5EF4-FFF2-40B4-BE49-F238E27FC236}">
                <a16:creationId xmlns:a16="http://schemas.microsoft.com/office/drawing/2014/main" id="{76CAD56D-4BA1-4CB7-824A-80234649B61F}"/>
              </a:ext>
            </a:extLst>
          </p:cNvPr>
          <p:cNvSpPr txBox="1"/>
          <p:nvPr>
            <p:custDataLst>
              <p:tags r:id="rId3"/>
            </p:custDataLst>
          </p:nvPr>
        </p:nvSpPr>
        <p:spPr>
          <a:xfrm>
            <a:off x="3124200" y="0"/>
            <a:ext cx="9017202"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solidFill>
                  <a:prstClr val="black"/>
                </a:solidFill>
                <a:latin typeface="Franklin Gothic Medium" panose="020B0603020102020204" pitchFamily="34" charset="0"/>
              </a:rPr>
              <a:t>7.5: COVID-19 vaccination rates in NJ (by county)</a:t>
            </a:r>
            <a:endParaRPr kumimoji="0" lang="en-US" sz="2000" b="0" i="0" u="none" strike="noStrike" kern="1200" cap="none" spc="-50" normalizeH="0" baseline="0" noProof="0" dirty="0">
              <a:ln>
                <a:noFill/>
              </a:ln>
              <a:solidFill>
                <a:prstClr val="black"/>
              </a:solidFill>
              <a:effectLst/>
              <a:uLnTx/>
              <a:uFillTx/>
              <a:latin typeface="Franklin Gothic Medium" panose="020B0603020102020204" pitchFamily="34" charset="0"/>
              <a:ea typeface="+mn-ea"/>
              <a:cs typeface="+mn-cs"/>
            </a:endParaRPr>
          </a:p>
        </p:txBody>
      </p:sp>
      <p:sp>
        <p:nvSpPr>
          <p:cNvPr id="6" name="Title 1">
            <a:extLst>
              <a:ext uri="{FF2B5EF4-FFF2-40B4-BE49-F238E27FC236}">
                <a16:creationId xmlns:a16="http://schemas.microsoft.com/office/drawing/2014/main" id="{5A6FE1EE-5441-4074-AF2D-89B93045C0FB}"/>
              </a:ext>
            </a:extLst>
          </p:cNvPr>
          <p:cNvSpPr txBox="1">
            <a:spLocks/>
          </p:cNvSpPr>
          <p:nvPr>
            <p:custDataLst>
              <p:tags r:id="rId4"/>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Health Care</a:t>
            </a:r>
          </a:p>
        </p:txBody>
      </p:sp>
      <p:sp>
        <p:nvSpPr>
          <p:cNvPr id="7" name="TextBox 6">
            <a:extLst>
              <a:ext uri="{FF2B5EF4-FFF2-40B4-BE49-F238E27FC236}">
                <a16:creationId xmlns:a16="http://schemas.microsoft.com/office/drawing/2014/main" id="{4FABAF5E-6273-4748-8DA5-D4138D6F7385}"/>
              </a:ext>
            </a:extLst>
          </p:cNvPr>
          <p:cNvSpPr txBox="1"/>
          <p:nvPr>
            <p:custDataLst>
              <p:tags r:id="rId5"/>
            </p:custDataLst>
          </p:nvPr>
        </p:nvSpPr>
        <p:spPr>
          <a:xfrm>
            <a:off x="0" y="3712888"/>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Immunization</a:t>
            </a:r>
          </a:p>
        </p:txBody>
      </p:sp>
    </p:spTree>
    <p:extLst>
      <p:ext uri="{BB962C8B-B14F-4D97-AF65-F5344CB8AC3E}">
        <p14:creationId xmlns:p14="http://schemas.microsoft.com/office/powerpoint/2010/main" val="286615638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Health Care</a:t>
            </a:r>
          </a:p>
        </p:txBody>
      </p:sp>
      <p:sp>
        <p:nvSpPr>
          <p:cNvPr id="3" name="TextBox 2">
            <a:extLst>
              <a:ext uri="{FF2B5EF4-FFF2-40B4-BE49-F238E27FC236}">
                <a16:creationId xmlns:a16="http://schemas.microsoft.com/office/drawing/2014/main" id="{09218974-499E-46A7-9047-511AB397C8FF}"/>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7.6: Children meeting all immunization requirements (%) in NJ (by county)</a:t>
            </a:r>
          </a:p>
        </p:txBody>
      </p:sp>
      <p:sp>
        <p:nvSpPr>
          <p:cNvPr id="4" name="TextBox 3">
            <a:extLst>
              <a:ext uri="{FF2B5EF4-FFF2-40B4-BE49-F238E27FC236}">
                <a16:creationId xmlns:a16="http://schemas.microsoft.com/office/drawing/2014/main" id="{694899BA-4830-4C45-9950-0C0104187BF6}"/>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The New Jersey Annual Immunization Status Reports, 2020-2021</a:t>
            </a:r>
          </a:p>
        </p:txBody>
      </p:sp>
      <p:sp>
        <p:nvSpPr>
          <p:cNvPr id="5" name="Rectangle 4">
            <a:extLst>
              <a:ext uri="{FF2B5EF4-FFF2-40B4-BE49-F238E27FC236}">
                <a16:creationId xmlns:a16="http://schemas.microsoft.com/office/drawing/2014/main" id="{381E7737-D087-456C-9F55-24C5C5F3DCA8}"/>
              </a:ext>
            </a:extLst>
          </p:cNvPr>
          <p:cNvSpPr/>
          <p:nvPr>
            <p:custDataLst>
              <p:tags r:id="rId4"/>
            </p:custDataLst>
          </p:nvPr>
        </p:nvSpPr>
        <p:spPr>
          <a:xfrm>
            <a:off x="3167424" y="6306921"/>
            <a:ext cx="9017201" cy="400110"/>
          </a:xfrm>
          <a:prstGeom prst="rect">
            <a:avLst/>
          </a:prstGeom>
        </p:spPr>
        <p:txBody>
          <a:bodyPr wrap="square" anchor="t">
            <a:spAutoFit/>
          </a:bodyPr>
          <a:lstStyle/>
          <a:p>
            <a:r>
              <a:rPr lang="en-US" sz="1000" dirty="0">
                <a:solidFill>
                  <a:srgbClr val="000000"/>
                </a:solidFill>
                <a:latin typeface="Franklin Gothic Book" panose="020B0503020102020204" pitchFamily="34" charset="0"/>
              </a:rPr>
              <a:t>Note: Percentages are calculated across these grade types: Pre-Kindergarten, Kindergarten, First Grade, Sixth Grade, and Transfers. Children with unknown immunization status were considered as not having met all immunization requirements.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FBFA3A14-63D6-445B-9F00-706CD4E77B54}"/>
              </a:ext>
            </a:extLst>
          </p:cNvPr>
          <p:cNvGraphicFramePr/>
          <p:nvPr>
            <p:custDataLst>
              <p:tags r:id="rId5"/>
            </p:custDataLst>
            <p:extLst>
              <p:ext uri="{D42A27DB-BD31-4B8C-83A1-F6EECF244321}">
                <p14:modId xmlns:p14="http://schemas.microsoft.com/office/powerpoint/2010/main" val="2079385681"/>
              </p:ext>
            </p:extLst>
          </p:nvPr>
        </p:nvGraphicFramePr>
        <p:xfrm>
          <a:off x="3167424" y="779556"/>
          <a:ext cx="8717280" cy="5557167"/>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0" y="3729335"/>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Immunization</a:t>
            </a:r>
          </a:p>
        </p:txBody>
      </p:sp>
    </p:spTree>
    <p:extLst>
      <p:ext uri="{BB962C8B-B14F-4D97-AF65-F5344CB8AC3E}">
        <p14:creationId xmlns:p14="http://schemas.microsoft.com/office/powerpoint/2010/main" val="282979043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Health Care</a:t>
            </a:r>
          </a:p>
        </p:txBody>
      </p:sp>
      <p:sp>
        <p:nvSpPr>
          <p:cNvPr id="3" name="TextBox 2">
            <a:extLst>
              <a:ext uri="{FF2B5EF4-FFF2-40B4-BE49-F238E27FC236}">
                <a16:creationId xmlns:a16="http://schemas.microsoft.com/office/drawing/2014/main" id="{CDD63F83-0952-4660-9D2F-94FD8BABEC82}"/>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7.7: County immunization rates (%) (all grade types), over time, in county</a:t>
            </a:r>
          </a:p>
        </p:txBody>
      </p:sp>
      <p:sp>
        <p:nvSpPr>
          <p:cNvPr id="4" name="TextBox 3">
            <a:extLst>
              <a:ext uri="{FF2B5EF4-FFF2-40B4-BE49-F238E27FC236}">
                <a16:creationId xmlns:a16="http://schemas.microsoft.com/office/drawing/2014/main" id="{EDF8735F-8CFF-455C-BF95-F91003B995BC}"/>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Annual Immunization Status Reports, 2015-2016 through 2020-2021</a:t>
            </a:r>
          </a:p>
        </p:txBody>
      </p:sp>
      <p:sp>
        <p:nvSpPr>
          <p:cNvPr id="5" name="Rectangle 4">
            <a:extLst>
              <a:ext uri="{FF2B5EF4-FFF2-40B4-BE49-F238E27FC236}">
                <a16:creationId xmlns:a16="http://schemas.microsoft.com/office/drawing/2014/main" id="{FA892BEA-1CBB-4C7C-BD66-54DEC15CC127}"/>
              </a:ext>
            </a:extLst>
          </p:cNvPr>
          <p:cNvSpPr/>
          <p:nvPr>
            <p:custDataLst>
              <p:tags r:id="rId4"/>
            </p:custDataLst>
          </p:nvPr>
        </p:nvSpPr>
        <p:spPr>
          <a:xfrm>
            <a:off x="3246120" y="6203985"/>
            <a:ext cx="8483424" cy="400110"/>
          </a:xfrm>
          <a:prstGeom prst="rect">
            <a:avLst/>
          </a:prstGeom>
        </p:spPr>
        <p:txBody>
          <a:bodyPr wrap="squar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000" dirty="0">
                <a:solidFill>
                  <a:srgbClr val="000000"/>
                </a:solidFill>
                <a:latin typeface="Franklin Gothic Book" panose="020B0503020102020204" pitchFamily="34" charset="0"/>
              </a:rPr>
              <a:t>Note: Percentages are calculated across these grade types: Pre-Kindergarten, Kindergarten, First Grade, Sixth Grade, and Transfers. Children with unknown immunization status were considered as not having met all immunization requirements.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4E1AF40E-516C-4A00-8325-6B92ECB8172F}"/>
              </a:ext>
            </a:extLst>
          </p:cNvPr>
          <p:cNvGraphicFramePr/>
          <p:nvPr>
            <p:custDataLst>
              <p:tags r:id="rId5"/>
            </p:custDataLst>
            <p:extLst>
              <p:ext uri="{D42A27DB-BD31-4B8C-83A1-F6EECF244321}">
                <p14:modId xmlns:p14="http://schemas.microsoft.com/office/powerpoint/2010/main" val="1460864469"/>
              </p:ext>
            </p:extLst>
          </p:nvPr>
        </p:nvGraphicFramePr>
        <p:xfrm>
          <a:off x="3246120" y="1070868"/>
          <a:ext cx="8128000" cy="5072390"/>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0" y="3712888"/>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Immunization</a:t>
            </a:r>
          </a:p>
        </p:txBody>
      </p:sp>
    </p:spTree>
    <p:extLst>
      <p:ext uri="{BB962C8B-B14F-4D97-AF65-F5344CB8AC3E}">
        <p14:creationId xmlns:p14="http://schemas.microsoft.com/office/powerpoint/2010/main" val="210066008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Health Care</a:t>
            </a:r>
          </a:p>
        </p:txBody>
      </p:sp>
      <p:sp>
        <p:nvSpPr>
          <p:cNvPr id="3" name="TextBox 2">
            <a:extLst>
              <a:ext uri="{FF2B5EF4-FFF2-40B4-BE49-F238E27FC236}">
                <a16:creationId xmlns:a16="http://schemas.microsoft.com/office/drawing/2014/main" id="{5FF511CD-5723-4745-A097-71345B69B5B8}"/>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7.8: Late or lack of prenatal care reports (#) in NJ (by county)</a:t>
            </a:r>
          </a:p>
        </p:txBody>
      </p:sp>
      <p:sp>
        <p:nvSpPr>
          <p:cNvPr id="4" name="TextBox 3">
            <a:extLst>
              <a:ext uri="{FF2B5EF4-FFF2-40B4-BE49-F238E27FC236}">
                <a16:creationId xmlns:a16="http://schemas.microsoft.com/office/drawing/2014/main" id="{82EEA8AE-DE84-40F5-B813-3072EF416025}"/>
              </a:ext>
            </a:extLst>
          </p:cNvPr>
          <p:cNvSpPr txBox="1"/>
          <p:nvPr>
            <p:custDataLst>
              <p:tags r:id="rId3"/>
            </p:custDataLst>
          </p:nvPr>
        </p:nvSpPr>
        <p:spPr>
          <a:xfrm>
            <a:off x="3124200" y="327512"/>
            <a:ext cx="8400675" cy="276999"/>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200" dirty="0">
                <a:latin typeface="Franklin Gothic Medium" panose="020B0603020102020204" pitchFamily="34" charset="0"/>
              </a:rPr>
              <a:t>Source: Center for Disease Control and Prevention (2018-2019)</a:t>
            </a:r>
          </a:p>
        </p:txBody>
      </p:sp>
      <p:sp>
        <p:nvSpPr>
          <p:cNvPr id="5" name="TextBox 4">
            <a:extLst>
              <a:ext uri="{FF2B5EF4-FFF2-40B4-BE49-F238E27FC236}">
                <a16:creationId xmlns:a16="http://schemas.microsoft.com/office/drawing/2014/main" id="{8FCEFA68-B826-48AB-BD6F-AC0F6EC24BB4}"/>
              </a:ext>
            </a:extLst>
          </p:cNvPr>
          <p:cNvSpPr txBox="1"/>
          <p:nvPr>
            <p:custDataLst>
              <p:tags r:id="rId4"/>
            </p:custDataLst>
          </p:nvPr>
        </p:nvSpPr>
        <p:spPr>
          <a:xfrm>
            <a:off x="3124200" y="6457890"/>
            <a:ext cx="8400675" cy="400110"/>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000" dirty="0">
                <a:latin typeface="Franklin Gothic Book" panose="020B0503020102020204" pitchFamily="34" charset="0"/>
              </a:rPr>
              <a:t>Note: Cape May and Salem County do not have any data available. For all counties with fewer than 100,000 persons are combined under the label "Unidentified Counties." Note that total county population size has not been accounted for in this indicator.</a:t>
            </a:r>
          </a:p>
        </p:txBody>
      </p:sp>
      <p:graphicFrame>
        <p:nvGraphicFramePr>
          <p:cNvPr id="8" name="Chart 7">
            <a:extLst>
              <a:ext uri="{FF2B5EF4-FFF2-40B4-BE49-F238E27FC236}">
                <a16:creationId xmlns:a16="http://schemas.microsoft.com/office/drawing/2014/main" id="{7B302115-04A3-4DBE-A1E7-01C9E16937B9}"/>
              </a:ext>
            </a:extLst>
          </p:cNvPr>
          <p:cNvGraphicFramePr/>
          <p:nvPr>
            <p:custDataLst>
              <p:tags r:id="rId5"/>
            </p:custDataLst>
            <p:extLst>
              <p:ext uri="{D42A27DB-BD31-4B8C-83A1-F6EECF244321}">
                <p14:modId xmlns:p14="http://schemas.microsoft.com/office/powerpoint/2010/main" val="3917319516"/>
              </p:ext>
            </p:extLst>
          </p:nvPr>
        </p:nvGraphicFramePr>
        <p:xfrm>
          <a:off x="3246120" y="800221"/>
          <a:ext cx="8641080" cy="5780780"/>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60960" y="3702643"/>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Prenatal Care</a:t>
            </a:r>
          </a:p>
        </p:txBody>
      </p:sp>
    </p:spTree>
    <p:extLst>
      <p:ext uri="{BB962C8B-B14F-4D97-AF65-F5344CB8AC3E}">
        <p14:creationId xmlns:p14="http://schemas.microsoft.com/office/powerpoint/2010/main" val="221375467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9090928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FABAF5E-6273-4748-8DA5-D4138D6F7385}"/>
              </a:ext>
            </a:extLst>
          </p:cNvPr>
          <p:cNvSpPr txBox="1"/>
          <p:nvPr>
            <p:custDataLst>
              <p:tags r:id="rId1"/>
            </p:custDataLst>
          </p:nvPr>
        </p:nvSpPr>
        <p:spPr>
          <a:xfrm>
            <a:off x="0" y="3886200"/>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Unemployment</a:t>
            </a:r>
          </a:p>
        </p:txBody>
      </p:sp>
      <p:sp>
        <p:nvSpPr>
          <p:cNvPr id="4" name="TextBox 3">
            <a:extLst>
              <a:ext uri="{FF2B5EF4-FFF2-40B4-BE49-F238E27FC236}">
                <a16:creationId xmlns:a16="http://schemas.microsoft.com/office/drawing/2014/main" id="{32A6EB60-7F9A-4D7D-A429-79DC101B9978}"/>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8.1: Monthly unemployment rate from Sept 2020-Aug 2021: state and county comparison (unadjusted)</a:t>
            </a:r>
          </a:p>
        </p:txBody>
      </p:sp>
      <p:sp>
        <p:nvSpPr>
          <p:cNvPr id="5" name="TextBox 4">
            <a:extLst>
              <a:ext uri="{FF2B5EF4-FFF2-40B4-BE49-F238E27FC236}">
                <a16:creationId xmlns:a16="http://schemas.microsoft.com/office/drawing/2014/main" id="{40520375-29F6-4289-B719-5927C7C43F43}"/>
              </a:ext>
            </a:extLst>
          </p:cNvPr>
          <p:cNvSpPr txBox="1"/>
          <p:nvPr>
            <p:custDataLst>
              <p:tags r:id="rId3"/>
            </p:custDataLst>
          </p:nvPr>
        </p:nvSpPr>
        <p:spPr>
          <a:xfrm>
            <a:off x="3124200" y="64004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Bureau of Labor Statistics</a:t>
            </a:r>
          </a:p>
        </p:txBody>
      </p:sp>
      <p:sp>
        <p:nvSpPr>
          <p:cNvPr id="6" name="TextBox 5">
            <a:extLst>
              <a:ext uri="{FF2B5EF4-FFF2-40B4-BE49-F238E27FC236}">
                <a16:creationId xmlns:a16="http://schemas.microsoft.com/office/drawing/2014/main" id="{B59D3033-2B43-489F-BACA-87BB7C319905}"/>
              </a:ext>
            </a:extLst>
          </p:cNvPr>
          <p:cNvSpPr txBox="1"/>
          <p:nvPr>
            <p:custDataLst>
              <p:tags r:id="rId4"/>
            </p:custDataLst>
          </p:nvPr>
        </p:nvSpPr>
        <p:spPr>
          <a:xfrm>
            <a:off x="3167424" y="6239090"/>
            <a:ext cx="9024576" cy="606623"/>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Unemployment is defined by the Bureau of Labor Statistics as people who don’t have a job, have actively looked for work in the past month, and are currently available for work. The unemployment rate is calculated by dividing the total number of unemployed persons with the total number of employed and unemployed persons (Indicator to be included in the HSAC final report in the Employment Overview)</a:t>
            </a:r>
          </a:p>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ACA742A0-88F1-4D24-BBE1-7EB473CE07FE}"/>
              </a:ext>
            </a:extLst>
          </p:cNvPr>
          <p:cNvGraphicFramePr/>
          <p:nvPr>
            <p:custDataLst>
              <p:tags r:id="rId5"/>
            </p:custDataLst>
            <p:extLst>
              <p:ext uri="{D42A27DB-BD31-4B8C-83A1-F6EECF244321}">
                <p14:modId xmlns:p14="http://schemas.microsoft.com/office/powerpoint/2010/main" val="1819594093"/>
              </p:ext>
            </p:extLst>
          </p:nvPr>
        </p:nvGraphicFramePr>
        <p:xfrm>
          <a:off x="3256425" y="1219200"/>
          <a:ext cx="8839200" cy="4850866"/>
        </p:xfrm>
        <a:graphic>
          <a:graphicData uri="http://schemas.openxmlformats.org/drawingml/2006/chart">
            <c:chart xmlns:c="http://schemas.openxmlformats.org/drawingml/2006/chart" xmlns:r="http://schemas.openxmlformats.org/officeDocument/2006/relationships" r:id="rId9"/>
          </a:graphicData>
        </a:graphic>
      </p:graphicFrame>
      <p:sp>
        <p:nvSpPr>
          <p:cNvPr id="11" name="TextBox 10">
            <a:extLst>
              <a:ext uri="{FF2B5EF4-FFF2-40B4-BE49-F238E27FC236}">
                <a16:creationId xmlns:a16="http://schemas.microsoft.com/office/drawing/2014/main" id="{3568C37E-D667-44A2-BFA0-DC64208C3DED}"/>
              </a:ext>
            </a:extLst>
          </p:cNvPr>
          <p:cNvSpPr txBox="1"/>
          <p:nvPr>
            <p:custDataLst>
              <p:tags r:id="rId6"/>
            </p:custDataLst>
          </p:nvPr>
        </p:nvSpPr>
        <p:spPr>
          <a:xfrm>
            <a:off x="56195" y="2222019"/>
            <a:ext cx="3124200" cy="1708160"/>
          </a:xfrm>
          <a:prstGeom prst="rect">
            <a:avLst/>
          </a:prstGeom>
          <a:noFill/>
        </p:spPr>
        <p:txBody>
          <a:bodyPr wrap="square" rtlCol="0">
            <a:spAutoFit/>
          </a:bodyPr>
          <a:lstStyle/>
          <a:p>
            <a:pPr algn="ctr"/>
            <a:r>
              <a:rPr lang="en-US" sz="3500" dirty="0">
                <a:solidFill>
                  <a:schemeClr val="bg1"/>
                </a:solidFill>
                <a:latin typeface="Franklin Gothic Demi" panose="020B0703020102020204" pitchFamily="34" charset="0"/>
              </a:rPr>
              <a:t>Employment and Career Readiness</a:t>
            </a:r>
          </a:p>
        </p:txBody>
      </p:sp>
    </p:spTree>
    <p:extLst>
      <p:ext uri="{BB962C8B-B14F-4D97-AF65-F5344CB8AC3E}">
        <p14:creationId xmlns:p14="http://schemas.microsoft.com/office/powerpoint/2010/main" val="28736594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FABAF5E-6273-4748-8DA5-D4138D6F7385}"/>
              </a:ext>
            </a:extLst>
          </p:cNvPr>
          <p:cNvSpPr txBox="1"/>
          <p:nvPr>
            <p:custDataLst>
              <p:tags r:id="rId1"/>
            </p:custDataLst>
          </p:nvPr>
        </p:nvSpPr>
        <p:spPr>
          <a:xfrm>
            <a:off x="43224" y="3886200"/>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Unemployment</a:t>
            </a:r>
          </a:p>
        </p:txBody>
      </p:sp>
      <p:sp>
        <p:nvSpPr>
          <p:cNvPr id="4" name="TextBox 3">
            <a:extLst>
              <a:ext uri="{FF2B5EF4-FFF2-40B4-BE49-F238E27FC236}">
                <a16:creationId xmlns:a16="http://schemas.microsoft.com/office/drawing/2014/main" id="{32A6EB60-7F9A-4D7D-A429-79DC101B9978}"/>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8.2: Median unemployment rates, Sept 2020-Aug 2021 in NJ (by county)</a:t>
            </a:r>
          </a:p>
        </p:txBody>
      </p:sp>
      <p:sp>
        <p:nvSpPr>
          <p:cNvPr id="5" name="TextBox 4">
            <a:extLst>
              <a:ext uri="{FF2B5EF4-FFF2-40B4-BE49-F238E27FC236}">
                <a16:creationId xmlns:a16="http://schemas.microsoft.com/office/drawing/2014/main" id="{40520375-29F6-4289-B719-5927C7C43F43}"/>
              </a:ext>
            </a:extLst>
          </p:cNvPr>
          <p:cNvSpPr txBox="1"/>
          <p:nvPr>
            <p:custDataLst>
              <p:tags r:id="rId3"/>
            </p:custDataLst>
          </p:nvPr>
        </p:nvSpPr>
        <p:spPr>
          <a:xfrm>
            <a:off x="3124200" y="32313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Bureau of Labor Statistics</a:t>
            </a:r>
          </a:p>
        </p:txBody>
      </p:sp>
      <p:sp>
        <p:nvSpPr>
          <p:cNvPr id="6" name="TextBox 5">
            <a:extLst>
              <a:ext uri="{FF2B5EF4-FFF2-40B4-BE49-F238E27FC236}">
                <a16:creationId xmlns:a16="http://schemas.microsoft.com/office/drawing/2014/main" id="{B59D3033-2B43-489F-BACA-87BB7C319905}"/>
              </a:ext>
            </a:extLst>
          </p:cNvPr>
          <p:cNvSpPr txBox="1"/>
          <p:nvPr>
            <p:custDataLst>
              <p:tags r:id="rId4"/>
            </p:custDataLst>
          </p:nvPr>
        </p:nvSpPr>
        <p:spPr>
          <a:xfrm>
            <a:off x="3167424" y="6239090"/>
            <a:ext cx="9024576" cy="606623"/>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Unemployment is defined by the Bureau of Labor Statistics as people who don’t have a job, have actively looked for work in the past month, and are currently available for work. The unemployment rate is calculated by dividing the total number of unemployed persons with the total number of employed and unemployed persons (Indicator to be included in the HSAC final report in the Employment Overview)</a:t>
            </a:r>
          </a:p>
          <a:p>
            <a:pPr algn="just"/>
            <a:endParaRPr lang="en-US" sz="1000" dirty="0">
              <a:latin typeface="Franklin Gothic Book"/>
            </a:endParaRPr>
          </a:p>
        </p:txBody>
      </p:sp>
      <p:graphicFrame>
        <p:nvGraphicFramePr>
          <p:cNvPr id="10" name="Chart 9">
            <a:extLst>
              <a:ext uri="{FF2B5EF4-FFF2-40B4-BE49-F238E27FC236}">
                <a16:creationId xmlns:a16="http://schemas.microsoft.com/office/drawing/2014/main" id="{6EDEB70E-3D72-41F0-88C1-593488DADC24}"/>
              </a:ext>
            </a:extLst>
          </p:cNvPr>
          <p:cNvGraphicFramePr/>
          <p:nvPr>
            <p:custDataLst>
              <p:tags r:id="rId5"/>
            </p:custDataLst>
            <p:extLst>
              <p:ext uri="{D42A27DB-BD31-4B8C-83A1-F6EECF244321}">
                <p14:modId xmlns:p14="http://schemas.microsoft.com/office/powerpoint/2010/main" val="1386805438"/>
              </p:ext>
            </p:extLst>
          </p:nvPr>
        </p:nvGraphicFramePr>
        <p:xfrm>
          <a:off x="3276600" y="672755"/>
          <a:ext cx="8463425" cy="5541398"/>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a:extLst>
              <a:ext uri="{FF2B5EF4-FFF2-40B4-BE49-F238E27FC236}">
                <a16:creationId xmlns:a16="http://schemas.microsoft.com/office/drawing/2014/main" id="{3568C37E-D667-44A2-BFA0-DC64208C3DED}"/>
              </a:ext>
            </a:extLst>
          </p:cNvPr>
          <p:cNvSpPr txBox="1"/>
          <p:nvPr>
            <p:custDataLst>
              <p:tags r:id="rId6"/>
            </p:custDataLst>
          </p:nvPr>
        </p:nvSpPr>
        <p:spPr>
          <a:xfrm>
            <a:off x="56195" y="2222019"/>
            <a:ext cx="3124200" cy="1708160"/>
          </a:xfrm>
          <a:prstGeom prst="rect">
            <a:avLst/>
          </a:prstGeom>
          <a:noFill/>
        </p:spPr>
        <p:txBody>
          <a:bodyPr wrap="square" rtlCol="0">
            <a:spAutoFit/>
          </a:bodyPr>
          <a:lstStyle/>
          <a:p>
            <a:pPr algn="ctr"/>
            <a:r>
              <a:rPr lang="en-US" sz="3500" dirty="0">
                <a:solidFill>
                  <a:schemeClr val="bg1"/>
                </a:solidFill>
                <a:latin typeface="Franklin Gothic Demi" panose="020B0703020102020204" pitchFamily="34" charset="0"/>
              </a:rPr>
              <a:t>Employment and Career Readiness</a:t>
            </a:r>
          </a:p>
        </p:txBody>
      </p:sp>
    </p:spTree>
    <p:extLst>
      <p:ext uri="{BB962C8B-B14F-4D97-AF65-F5344CB8AC3E}">
        <p14:creationId xmlns:p14="http://schemas.microsoft.com/office/powerpoint/2010/main" val="270477609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9218974-499E-46A7-9047-511AB397C8FF}"/>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8.3: Percentage of disconnected youth between 16 and 19 years of age (by county) </a:t>
            </a:r>
          </a:p>
        </p:txBody>
      </p:sp>
      <p:sp>
        <p:nvSpPr>
          <p:cNvPr id="3" name="TextBox 2">
            <a:extLst>
              <a:ext uri="{FF2B5EF4-FFF2-40B4-BE49-F238E27FC236}">
                <a16:creationId xmlns:a16="http://schemas.microsoft.com/office/drawing/2014/main" id="{EDF8735F-8CFF-455C-BF95-F91003B995BC}"/>
              </a:ext>
            </a:extLst>
          </p:cNvPr>
          <p:cNvSpPr txBox="1"/>
          <p:nvPr>
            <p:custDataLst>
              <p:tags r:id="rId2"/>
            </p:custDataLst>
          </p:nvPr>
        </p:nvSpPr>
        <p:spPr>
          <a:xfrm>
            <a:off x="3124200" y="332601"/>
            <a:ext cx="8400675" cy="461665"/>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FRED Economic Data, 2019 (Based on American Community Survey 5-year estimates data, 2019); NJ average sourced from ACNJ Kids Count Data Dashboard, 2020</a:t>
            </a:r>
            <a:endParaRPr kumimoji="0" lang="en-US" sz="11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4" name="Chart 3">
            <a:extLst>
              <a:ext uri="{FF2B5EF4-FFF2-40B4-BE49-F238E27FC236}">
                <a16:creationId xmlns:a16="http://schemas.microsoft.com/office/drawing/2014/main" id="{C263C86E-AAC8-4D8C-A9A1-1DBFBA619BE4}"/>
              </a:ext>
            </a:extLst>
          </p:cNvPr>
          <p:cNvGraphicFramePr/>
          <p:nvPr>
            <p:custDataLst>
              <p:tags r:id="rId3"/>
            </p:custDataLst>
            <p:extLst>
              <p:ext uri="{D42A27DB-BD31-4B8C-83A1-F6EECF244321}">
                <p14:modId xmlns:p14="http://schemas.microsoft.com/office/powerpoint/2010/main" val="556013930"/>
              </p:ext>
            </p:extLst>
          </p:nvPr>
        </p:nvGraphicFramePr>
        <p:xfrm>
          <a:off x="3322994" y="942200"/>
          <a:ext cx="7568163" cy="5393285"/>
        </p:xfrm>
        <a:graphic>
          <a:graphicData uri="http://schemas.openxmlformats.org/drawingml/2006/chart">
            <c:chart xmlns:c="http://schemas.openxmlformats.org/drawingml/2006/chart" xmlns:r="http://schemas.openxmlformats.org/officeDocument/2006/relationships" r:id="rId12"/>
          </a:graphicData>
        </a:graphic>
      </p:graphicFrame>
      <p:sp>
        <p:nvSpPr>
          <p:cNvPr id="5" name="TextBox 4">
            <a:extLst>
              <a:ext uri="{FF2B5EF4-FFF2-40B4-BE49-F238E27FC236}">
                <a16:creationId xmlns:a16="http://schemas.microsoft.com/office/drawing/2014/main" id="{CDD63F83-0952-4660-9D2F-94FD8BABEC82}"/>
              </a:ext>
            </a:extLst>
          </p:cNvPr>
          <p:cNvSpPr txBox="1"/>
          <p:nvPr>
            <p:custDataLst>
              <p:tags r:id="rId4"/>
            </p:custDataLst>
          </p:nvPr>
        </p:nvSpPr>
        <p:spPr>
          <a:xfrm>
            <a:off x="8320515" y="3414180"/>
            <a:ext cx="3820887"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pc="-50" dirty="0">
                <a:solidFill>
                  <a:prstClr val="black"/>
                </a:solidFill>
                <a:latin typeface="Franklin Gothic Medium" panose="020B0603020102020204" pitchFamily="34" charset="0"/>
              </a:rPr>
              <a:t>8.4: Percentage of disconnected youth between 16 and 19 years of age, over time, in county</a:t>
            </a:r>
            <a:endParaRPr kumimoji="0" lang="en-US" b="0" i="0" u="none" strike="noStrike" kern="1200" cap="none" spc="-50" normalizeH="0" baseline="0" noProof="0" dirty="0">
              <a:ln>
                <a:noFill/>
              </a:ln>
              <a:solidFill>
                <a:prstClr val="black"/>
              </a:solidFill>
              <a:effectLst/>
              <a:uLnTx/>
              <a:uFillTx/>
              <a:latin typeface="Franklin Gothic Medium" panose="020B0603020102020204" pitchFamily="34" charset="0"/>
              <a:ea typeface="+mn-ea"/>
              <a:cs typeface="+mn-cs"/>
            </a:endParaRPr>
          </a:p>
        </p:txBody>
      </p:sp>
      <p:sp>
        <p:nvSpPr>
          <p:cNvPr id="6" name="TextBox 5">
            <a:extLst>
              <a:ext uri="{FF2B5EF4-FFF2-40B4-BE49-F238E27FC236}">
                <a16:creationId xmlns:a16="http://schemas.microsoft.com/office/drawing/2014/main" id="{EDF8735F-8CFF-455C-BF95-F91003B995BC}"/>
              </a:ext>
            </a:extLst>
          </p:cNvPr>
          <p:cNvSpPr txBox="1"/>
          <p:nvPr>
            <p:custDataLst>
              <p:tags r:id="rId5"/>
            </p:custDataLst>
          </p:nvPr>
        </p:nvSpPr>
        <p:spPr>
          <a:xfrm>
            <a:off x="8336844" y="3891707"/>
            <a:ext cx="3237017" cy="577081"/>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050" dirty="0"/>
              <a:t>Source: FRED Economic Data, 2015-2019 (Based on American Community Survey 5-year estimates data, 2015-2019) </a:t>
            </a:r>
            <a:endParaRPr kumimoji="0" lang="en-US" sz="10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7" name="Chart 6">
            <a:extLst>
              <a:ext uri="{FF2B5EF4-FFF2-40B4-BE49-F238E27FC236}">
                <a16:creationId xmlns:a16="http://schemas.microsoft.com/office/drawing/2014/main" id="{4E1AF40E-516C-4A00-8325-6B92ECB8172F}"/>
              </a:ext>
            </a:extLst>
          </p:cNvPr>
          <p:cNvGraphicFramePr/>
          <p:nvPr>
            <p:custDataLst>
              <p:tags r:id="rId6"/>
            </p:custDataLst>
            <p:extLst>
              <p:ext uri="{D42A27DB-BD31-4B8C-83A1-F6EECF244321}">
                <p14:modId xmlns:p14="http://schemas.microsoft.com/office/powerpoint/2010/main" val="3439028664"/>
              </p:ext>
            </p:extLst>
          </p:nvPr>
        </p:nvGraphicFramePr>
        <p:xfrm>
          <a:off x="8320515" y="4463547"/>
          <a:ext cx="3491219" cy="1995800"/>
        </p:xfrm>
        <a:graphic>
          <a:graphicData uri="http://schemas.openxmlformats.org/drawingml/2006/chart">
            <c:chart xmlns:c="http://schemas.openxmlformats.org/drawingml/2006/chart" xmlns:r="http://schemas.openxmlformats.org/officeDocument/2006/relationships" r:id="rId13"/>
          </a:graphicData>
        </a:graphic>
      </p:graphicFrame>
      <p:sp>
        <p:nvSpPr>
          <p:cNvPr id="8" name="TextBox 7">
            <a:extLst>
              <a:ext uri="{FF2B5EF4-FFF2-40B4-BE49-F238E27FC236}">
                <a16:creationId xmlns:a16="http://schemas.microsoft.com/office/drawing/2014/main" id="{3568C37E-D667-44A2-BFA0-DC64208C3DED}"/>
              </a:ext>
            </a:extLst>
          </p:cNvPr>
          <p:cNvSpPr txBox="1"/>
          <p:nvPr>
            <p:custDataLst>
              <p:tags r:id="rId7"/>
            </p:custDataLst>
          </p:nvPr>
        </p:nvSpPr>
        <p:spPr>
          <a:xfrm>
            <a:off x="56195" y="2222019"/>
            <a:ext cx="3124200" cy="1708160"/>
          </a:xfrm>
          <a:prstGeom prst="rect">
            <a:avLst/>
          </a:prstGeom>
          <a:noFill/>
        </p:spPr>
        <p:txBody>
          <a:bodyPr wrap="square" rtlCol="0">
            <a:spAutoFit/>
          </a:bodyPr>
          <a:lstStyle/>
          <a:p>
            <a:pPr algn="ctr"/>
            <a:r>
              <a:rPr lang="en-US" sz="3500" dirty="0">
                <a:solidFill>
                  <a:schemeClr val="bg1"/>
                </a:solidFill>
                <a:latin typeface="Franklin Gothic Demi" panose="020B0703020102020204" pitchFamily="34" charset="0"/>
              </a:rPr>
              <a:t>Employment and Career Readiness</a:t>
            </a:r>
          </a:p>
        </p:txBody>
      </p:sp>
      <p:sp>
        <p:nvSpPr>
          <p:cNvPr id="9" name="TextBox 8">
            <a:extLst>
              <a:ext uri="{FF2B5EF4-FFF2-40B4-BE49-F238E27FC236}">
                <a16:creationId xmlns:a16="http://schemas.microsoft.com/office/drawing/2014/main" id="{4FABAF5E-6273-4748-8DA5-D4138D6F7385}"/>
              </a:ext>
            </a:extLst>
          </p:cNvPr>
          <p:cNvSpPr txBox="1"/>
          <p:nvPr>
            <p:custDataLst>
              <p:tags r:id="rId8"/>
            </p:custDataLst>
          </p:nvPr>
        </p:nvSpPr>
        <p:spPr>
          <a:xfrm>
            <a:off x="-13470" y="3891707"/>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Youth</a:t>
            </a:r>
          </a:p>
        </p:txBody>
      </p:sp>
      <p:sp>
        <p:nvSpPr>
          <p:cNvPr id="10" name="TextBox 9">
            <a:extLst>
              <a:ext uri="{FF2B5EF4-FFF2-40B4-BE49-F238E27FC236}">
                <a16:creationId xmlns:a16="http://schemas.microsoft.com/office/drawing/2014/main" id="{B59D3033-2B43-489F-BACA-87BB7C319905}"/>
              </a:ext>
            </a:extLst>
          </p:cNvPr>
          <p:cNvSpPr txBox="1"/>
          <p:nvPr>
            <p:custDataLst>
              <p:tags r:id="rId9"/>
            </p:custDataLst>
          </p:nvPr>
        </p:nvSpPr>
        <p:spPr>
          <a:xfrm>
            <a:off x="3110730" y="6251377"/>
            <a:ext cx="9024576" cy="606623"/>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Note: Disconnected youth is defined as the percentage of youth in a county who are between the ages of 16 and 19 years old, who are not enrolled in school and not working</a:t>
            </a:r>
          </a:p>
        </p:txBody>
      </p:sp>
    </p:spTree>
    <p:extLst>
      <p:ext uri="{BB962C8B-B14F-4D97-AF65-F5344CB8AC3E}">
        <p14:creationId xmlns:p14="http://schemas.microsoft.com/office/powerpoint/2010/main" val="132067198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a:extLst>
              <a:ext uri="{FF2B5EF4-FFF2-40B4-BE49-F238E27FC236}">
                <a16:creationId xmlns:a16="http://schemas.microsoft.com/office/drawing/2014/main" id="{4E1AF40E-516C-4A00-8325-6B92ECB8172F}"/>
              </a:ext>
            </a:extLst>
          </p:cNvPr>
          <p:cNvGraphicFramePr/>
          <p:nvPr>
            <p:custDataLst>
              <p:tags r:id="rId1"/>
            </p:custDataLst>
            <p:extLst>
              <p:ext uri="{D42A27DB-BD31-4B8C-83A1-F6EECF244321}">
                <p14:modId xmlns:p14="http://schemas.microsoft.com/office/powerpoint/2010/main" val="1978540305"/>
              </p:ext>
            </p:extLst>
          </p:nvPr>
        </p:nvGraphicFramePr>
        <p:xfrm>
          <a:off x="8702400" y="4393513"/>
          <a:ext cx="3291477" cy="1926771"/>
        </p:xfrm>
        <a:graphic>
          <a:graphicData uri="http://schemas.openxmlformats.org/drawingml/2006/chart">
            <c:chart xmlns:c="http://schemas.openxmlformats.org/drawingml/2006/chart" xmlns:r="http://schemas.openxmlformats.org/officeDocument/2006/relationships" r:id="rId12"/>
          </a:graphicData>
        </a:graphic>
      </p:graphicFrame>
      <p:sp>
        <p:nvSpPr>
          <p:cNvPr id="3" name="TextBox 2">
            <a:extLst>
              <a:ext uri="{FF2B5EF4-FFF2-40B4-BE49-F238E27FC236}">
                <a16:creationId xmlns:a16="http://schemas.microsoft.com/office/drawing/2014/main" id="{2CBA865F-FB5C-42A6-B459-D3BF0E7C9CCE}"/>
              </a:ext>
            </a:extLst>
          </p:cNvPr>
          <p:cNvSpPr txBox="1"/>
          <p:nvPr>
            <p:custDataLst>
              <p:tags r:id="rId2"/>
            </p:custDataLst>
          </p:nvPr>
        </p:nvSpPr>
        <p:spPr>
          <a:xfrm>
            <a:off x="8487009" y="3711713"/>
            <a:ext cx="3854341"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solidFill>
                  <a:prstClr val="black"/>
                </a:solidFill>
                <a:latin typeface="Franklin Gothic Medium" panose="020B0603020102020204" pitchFamily="34" charset="0"/>
              </a:rPr>
              <a:t>8.6: High school graduation rates over time, in county </a:t>
            </a:r>
            <a:endParaRPr kumimoji="0" lang="en-US" sz="1400" b="0" i="0" u="none" strike="noStrike" kern="1200" cap="none" spc="-50" normalizeH="0" baseline="0" noProof="0" dirty="0">
              <a:ln>
                <a:noFill/>
              </a:ln>
              <a:solidFill>
                <a:prstClr val="black"/>
              </a:solidFill>
              <a:effectLst/>
              <a:uLnTx/>
              <a:uFillTx/>
              <a:latin typeface="Franklin Gothic Medium" panose="020B0603020102020204" pitchFamily="34" charset="0"/>
              <a:ea typeface="+mn-ea"/>
              <a:cs typeface="+mn-cs"/>
            </a:endParaRPr>
          </a:p>
        </p:txBody>
      </p:sp>
      <p:sp>
        <p:nvSpPr>
          <p:cNvPr id="4" name="TextBox 3">
            <a:extLst>
              <a:ext uri="{FF2B5EF4-FFF2-40B4-BE49-F238E27FC236}">
                <a16:creationId xmlns:a16="http://schemas.microsoft.com/office/drawing/2014/main" id="{CDBEDB54-7C21-4AD7-BF97-6D45B5AD2E2D}"/>
              </a:ext>
            </a:extLst>
          </p:cNvPr>
          <p:cNvSpPr txBox="1"/>
          <p:nvPr>
            <p:custDataLst>
              <p:tags r:id="rId3"/>
            </p:custDataLst>
          </p:nvPr>
        </p:nvSpPr>
        <p:spPr>
          <a:xfrm>
            <a:off x="8487009" y="4162681"/>
            <a:ext cx="3722260" cy="230832"/>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Annie E. Casey Foundation, Kids Count Data Center, 2016-2019</a:t>
            </a:r>
            <a:endParaRPr kumimoji="0" lang="en-US" sz="8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sp>
        <p:nvSpPr>
          <p:cNvPr id="5" name="TextBox 4">
            <a:extLst>
              <a:ext uri="{FF2B5EF4-FFF2-40B4-BE49-F238E27FC236}">
                <a16:creationId xmlns:a16="http://schemas.microsoft.com/office/drawing/2014/main" id="{2CBA865F-FB5C-42A6-B459-D3BF0E7C9CCE}"/>
              </a:ext>
            </a:extLst>
          </p:cNvPr>
          <p:cNvSpPr txBox="1"/>
          <p:nvPr>
            <p:custDataLst>
              <p:tags r:id="rId4"/>
            </p:custDataLst>
          </p:nvPr>
        </p:nvSpPr>
        <p:spPr>
          <a:xfrm>
            <a:off x="3124200" y="0"/>
            <a:ext cx="7881257"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solidFill>
                  <a:prstClr val="black"/>
                </a:solidFill>
                <a:latin typeface="Franklin Gothic Medium" panose="020B0603020102020204" pitchFamily="34" charset="0"/>
              </a:rPr>
              <a:t>8.5: High school graduation rates (by county)</a:t>
            </a:r>
            <a:endParaRPr kumimoji="0" lang="en-US" sz="2000" b="0" i="0" u="none" strike="noStrike" kern="1200" cap="none" spc="-50" normalizeH="0" baseline="0" noProof="0" dirty="0">
              <a:ln>
                <a:noFill/>
              </a:ln>
              <a:solidFill>
                <a:prstClr val="black"/>
              </a:solidFill>
              <a:effectLst/>
              <a:uLnTx/>
              <a:uFillTx/>
              <a:latin typeface="Franklin Gothic Medium" panose="020B0603020102020204" pitchFamily="34" charset="0"/>
              <a:ea typeface="+mn-ea"/>
              <a:cs typeface="+mn-cs"/>
            </a:endParaRPr>
          </a:p>
        </p:txBody>
      </p:sp>
      <p:sp>
        <p:nvSpPr>
          <p:cNvPr id="6" name="TextBox 5">
            <a:extLst>
              <a:ext uri="{FF2B5EF4-FFF2-40B4-BE49-F238E27FC236}">
                <a16:creationId xmlns:a16="http://schemas.microsoft.com/office/drawing/2014/main" id="{CDBEDB54-7C21-4AD7-BF97-6D45B5AD2E2D}"/>
              </a:ext>
            </a:extLst>
          </p:cNvPr>
          <p:cNvSpPr txBox="1"/>
          <p:nvPr>
            <p:custDataLst>
              <p:tags r:id="rId5"/>
            </p:custDataLst>
          </p:nvPr>
        </p:nvSpPr>
        <p:spPr>
          <a:xfrm>
            <a:off x="3141299" y="335486"/>
            <a:ext cx="8207828" cy="276999"/>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Annie E. Casey Foundation, Kids Count Data Center, 2019</a:t>
            </a:r>
            <a:endParaRPr kumimoji="0" lang="en-US" sz="11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7" name="Chart 6">
            <a:extLst>
              <a:ext uri="{FF2B5EF4-FFF2-40B4-BE49-F238E27FC236}">
                <a16:creationId xmlns:a16="http://schemas.microsoft.com/office/drawing/2014/main" id="{E8361A94-828D-40D1-A51F-9244685FE9F8}"/>
              </a:ext>
            </a:extLst>
          </p:cNvPr>
          <p:cNvGraphicFramePr/>
          <p:nvPr>
            <p:custDataLst>
              <p:tags r:id="rId6"/>
            </p:custDataLst>
            <p:extLst>
              <p:ext uri="{D42A27DB-BD31-4B8C-83A1-F6EECF244321}">
                <p14:modId xmlns:p14="http://schemas.microsoft.com/office/powerpoint/2010/main" val="3567684649"/>
              </p:ext>
            </p:extLst>
          </p:nvPr>
        </p:nvGraphicFramePr>
        <p:xfrm>
          <a:off x="3144347" y="612486"/>
          <a:ext cx="6981872" cy="5910028"/>
        </p:xfrm>
        <a:graphic>
          <a:graphicData uri="http://schemas.openxmlformats.org/drawingml/2006/chart">
            <c:chart xmlns:c="http://schemas.openxmlformats.org/drawingml/2006/chart" xmlns:r="http://schemas.openxmlformats.org/officeDocument/2006/relationships" r:id="rId13"/>
          </a:graphicData>
        </a:graphic>
      </p:graphicFrame>
      <p:sp>
        <p:nvSpPr>
          <p:cNvPr id="8" name="TextBox 7">
            <a:extLst>
              <a:ext uri="{FF2B5EF4-FFF2-40B4-BE49-F238E27FC236}">
                <a16:creationId xmlns:a16="http://schemas.microsoft.com/office/drawing/2014/main" id="{3568C37E-D667-44A2-BFA0-DC64208C3DED}"/>
              </a:ext>
            </a:extLst>
          </p:cNvPr>
          <p:cNvSpPr txBox="1"/>
          <p:nvPr>
            <p:custDataLst>
              <p:tags r:id="rId7"/>
            </p:custDataLst>
          </p:nvPr>
        </p:nvSpPr>
        <p:spPr>
          <a:xfrm>
            <a:off x="56195" y="2222019"/>
            <a:ext cx="3124200" cy="1708160"/>
          </a:xfrm>
          <a:prstGeom prst="rect">
            <a:avLst/>
          </a:prstGeom>
          <a:noFill/>
        </p:spPr>
        <p:txBody>
          <a:bodyPr wrap="square" rtlCol="0">
            <a:spAutoFit/>
          </a:bodyPr>
          <a:lstStyle/>
          <a:p>
            <a:pPr algn="ctr"/>
            <a:r>
              <a:rPr lang="en-US" sz="3500" dirty="0">
                <a:solidFill>
                  <a:schemeClr val="bg1"/>
                </a:solidFill>
                <a:latin typeface="Franklin Gothic Demi" panose="020B0703020102020204" pitchFamily="34" charset="0"/>
              </a:rPr>
              <a:t>Employment and Career Readiness</a:t>
            </a:r>
          </a:p>
        </p:txBody>
      </p:sp>
      <p:sp>
        <p:nvSpPr>
          <p:cNvPr id="9" name="TextBox 8">
            <a:extLst>
              <a:ext uri="{FF2B5EF4-FFF2-40B4-BE49-F238E27FC236}">
                <a16:creationId xmlns:a16="http://schemas.microsoft.com/office/drawing/2014/main" id="{4FABAF5E-6273-4748-8DA5-D4138D6F7385}"/>
              </a:ext>
            </a:extLst>
          </p:cNvPr>
          <p:cNvSpPr txBox="1"/>
          <p:nvPr>
            <p:custDataLst>
              <p:tags r:id="rId8"/>
            </p:custDataLst>
          </p:nvPr>
        </p:nvSpPr>
        <p:spPr>
          <a:xfrm>
            <a:off x="0" y="3931848"/>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Youth</a:t>
            </a:r>
          </a:p>
        </p:txBody>
      </p:sp>
      <p:sp>
        <p:nvSpPr>
          <p:cNvPr id="10" name="TextBox 9">
            <a:extLst>
              <a:ext uri="{FF2B5EF4-FFF2-40B4-BE49-F238E27FC236}">
                <a16:creationId xmlns:a16="http://schemas.microsoft.com/office/drawing/2014/main" id="{B59D3033-2B43-489F-BACA-87BB7C319905}"/>
              </a:ext>
            </a:extLst>
          </p:cNvPr>
          <p:cNvSpPr txBox="1"/>
          <p:nvPr>
            <p:custDataLst>
              <p:tags r:id="rId9"/>
            </p:custDataLst>
          </p:nvPr>
        </p:nvSpPr>
        <p:spPr>
          <a:xfrm>
            <a:off x="3110730" y="6251377"/>
            <a:ext cx="9024576" cy="606623"/>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Note: New Jersey measures and reports on 4-year and 5-year adjusted cohort graduation rates and will begin reporting on 6-year adjusted cohort graduation rates beginning with 2021. The 4-year adjusted cohort graduation rate measures the percentage of students in the adjusted cohort who graduate by the end of 4 years. This includes students who graduate in less than 4 years. 5-year adjusted cohort graduation rates are not included in this chart.</a:t>
            </a:r>
          </a:p>
        </p:txBody>
      </p:sp>
    </p:spTree>
    <p:extLst>
      <p:ext uri="{BB962C8B-B14F-4D97-AF65-F5344CB8AC3E}">
        <p14:creationId xmlns:p14="http://schemas.microsoft.com/office/powerpoint/2010/main" val="89455445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CBA865F-FB5C-42A6-B459-D3BF0E7C9CCE}"/>
              </a:ext>
            </a:extLst>
          </p:cNvPr>
          <p:cNvSpPr txBox="1"/>
          <p:nvPr>
            <p:custDataLst>
              <p:tags r:id="rId1"/>
            </p:custDataLst>
          </p:nvPr>
        </p:nvSpPr>
        <p:spPr>
          <a:xfrm>
            <a:off x="8327571" y="3836507"/>
            <a:ext cx="378968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solidFill>
                  <a:prstClr val="black"/>
                </a:solidFill>
                <a:latin typeface="Franklin Gothic Medium" panose="020B0603020102020204" pitchFamily="34" charset="0"/>
              </a:rPr>
              <a:t>8.8: Percentage of households with broadband access, over time, in county</a:t>
            </a:r>
          </a:p>
        </p:txBody>
      </p:sp>
      <p:sp>
        <p:nvSpPr>
          <p:cNvPr id="3" name="TextBox 2">
            <a:extLst>
              <a:ext uri="{FF2B5EF4-FFF2-40B4-BE49-F238E27FC236}">
                <a16:creationId xmlns:a16="http://schemas.microsoft.com/office/drawing/2014/main" id="{CDBEDB54-7C21-4AD7-BF97-6D45B5AD2E2D}"/>
              </a:ext>
            </a:extLst>
          </p:cNvPr>
          <p:cNvSpPr txBox="1"/>
          <p:nvPr>
            <p:custDataLst>
              <p:tags r:id="rId2"/>
            </p:custDataLst>
          </p:nvPr>
        </p:nvSpPr>
        <p:spPr>
          <a:xfrm>
            <a:off x="8327571" y="4305690"/>
            <a:ext cx="3699692" cy="230832"/>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American Community Survey, 1-Year Estimates,, 2015-2019 </a:t>
            </a:r>
            <a:endParaRPr kumimoji="0" lang="en-US" sz="8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4" name="Chart 3">
            <a:extLst>
              <a:ext uri="{FF2B5EF4-FFF2-40B4-BE49-F238E27FC236}">
                <a16:creationId xmlns:a16="http://schemas.microsoft.com/office/drawing/2014/main" id="{4E1AF40E-516C-4A00-8325-6B92ECB8172F}"/>
              </a:ext>
            </a:extLst>
          </p:cNvPr>
          <p:cNvGraphicFramePr/>
          <p:nvPr>
            <p:custDataLst>
              <p:tags r:id="rId3"/>
            </p:custDataLst>
            <p:extLst>
              <p:ext uri="{D42A27DB-BD31-4B8C-83A1-F6EECF244321}">
                <p14:modId xmlns:p14="http://schemas.microsoft.com/office/powerpoint/2010/main" val="4060059328"/>
              </p:ext>
            </p:extLst>
          </p:nvPr>
        </p:nvGraphicFramePr>
        <p:xfrm>
          <a:off x="8556171" y="4620984"/>
          <a:ext cx="3471092" cy="2044787"/>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5" name="Chart 4">
            <a:extLst>
              <a:ext uri="{FF2B5EF4-FFF2-40B4-BE49-F238E27FC236}">
                <a16:creationId xmlns:a16="http://schemas.microsoft.com/office/drawing/2014/main" id="{E8361A94-828D-40D1-A51F-9244685FE9F8}"/>
              </a:ext>
            </a:extLst>
          </p:cNvPr>
          <p:cNvGraphicFramePr/>
          <p:nvPr>
            <p:custDataLst>
              <p:tags r:id="rId4"/>
            </p:custDataLst>
            <p:extLst>
              <p:ext uri="{D42A27DB-BD31-4B8C-83A1-F6EECF244321}">
                <p14:modId xmlns:p14="http://schemas.microsoft.com/office/powerpoint/2010/main" val="2494147999"/>
              </p:ext>
            </p:extLst>
          </p:nvPr>
        </p:nvGraphicFramePr>
        <p:xfrm>
          <a:off x="3158171" y="870405"/>
          <a:ext cx="6916558" cy="5987595"/>
        </p:xfrm>
        <a:graphic>
          <a:graphicData uri="http://schemas.openxmlformats.org/drawingml/2006/chart">
            <c:chart xmlns:c="http://schemas.openxmlformats.org/drawingml/2006/chart" xmlns:r="http://schemas.openxmlformats.org/officeDocument/2006/relationships" r:id="rId12"/>
          </a:graphicData>
        </a:graphic>
      </p:graphicFrame>
      <p:sp>
        <p:nvSpPr>
          <p:cNvPr id="6" name="TextBox 5">
            <a:extLst>
              <a:ext uri="{FF2B5EF4-FFF2-40B4-BE49-F238E27FC236}">
                <a16:creationId xmlns:a16="http://schemas.microsoft.com/office/drawing/2014/main" id="{2CBA865F-FB5C-42A6-B459-D3BF0E7C9CCE}"/>
              </a:ext>
            </a:extLst>
          </p:cNvPr>
          <p:cNvSpPr txBox="1"/>
          <p:nvPr>
            <p:custDataLst>
              <p:tags r:id="rId5"/>
            </p:custDataLst>
          </p:nvPr>
        </p:nvSpPr>
        <p:spPr>
          <a:xfrm>
            <a:off x="3124198" y="0"/>
            <a:ext cx="8583387"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solidFill>
                  <a:prstClr val="black"/>
                </a:solidFill>
                <a:latin typeface="Franklin Gothic Medium" panose="020B0603020102020204" pitchFamily="34" charset="0"/>
              </a:rPr>
              <a:t>8.7: Percentage of households with broadband access (by county)</a:t>
            </a:r>
          </a:p>
        </p:txBody>
      </p:sp>
      <p:sp>
        <p:nvSpPr>
          <p:cNvPr id="7" name="TextBox 6">
            <a:extLst>
              <a:ext uri="{FF2B5EF4-FFF2-40B4-BE49-F238E27FC236}">
                <a16:creationId xmlns:a16="http://schemas.microsoft.com/office/drawing/2014/main" id="{CDBEDB54-7C21-4AD7-BF97-6D45B5AD2E2D}"/>
              </a:ext>
            </a:extLst>
          </p:cNvPr>
          <p:cNvSpPr txBox="1"/>
          <p:nvPr>
            <p:custDataLst>
              <p:tags r:id="rId6"/>
            </p:custDataLst>
          </p:nvPr>
        </p:nvSpPr>
        <p:spPr>
          <a:xfrm>
            <a:off x="3124200" y="347185"/>
            <a:ext cx="7081157" cy="276999"/>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American Community Survey, 1-Year Estimates, 2019 </a:t>
            </a:r>
            <a:endParaRPr kumimoji="0" lang="en-US" sz="11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sp>
        <p:nvSpPr>
          <p:cNvPr id="8" name="TextBox 7">
            <a:extLst>
              <a:ext uri="{FF2B5EF4-FFF2-40B4-BE49-F238E27FC236}">
                <a16:creationId xmlns:a16="http://schemas.microsoft.com/office/drawing/2014/main" id="{3568C37E-D667-44A2-BFA0-DC64208C3DED}"/>
              </a:ext>
            </a:extLst>
          </p:cNvPr>
          <p:cNvSpPr txBox="1"/>
          <p:nvPr>
            <p:custDataLst>
              <p:tags r:id="rId7"/>
            </p:custDataLst>
          </p:nvPr>
        </p:nvSpPr>
        <p:spPr>
          <a:xfrm>
            <a:off x="56195" y="2222019"/>
            <a:ext cx="3124200" cy="1708160"/>
          </a:xfrm>
          <a:prstGeom prst="rect">
            <a:avLst/>
          </a:prstGeom>
          <a:noFill/>
        </p:spPr>
        <p:txBody>
          <a:bodyPr wrap="square" rtlCol="0">
            <a:spAutoFit/>
          </a:bodyPr>
          <a:lstStyle/>
          <a:p>
            <a:pPr algn="ctr"/>
            <a:r>
              <a:rPr lang="en-US" sz="3500" dirty="0">
                <a:solidFill>
                  <a:schemeClr val="bg1"/>
                </a:solidFill>
                <a:latin typeface="Franklin Gothic Demi" panose="020B0703020102020204" pitchFamily="34" charset="0"/>
              </a:rPr>
              <a:t>Employment and Career Readiness</a:t>
            </a:r>
          </a:p>
        </p:txBody>
      </p:sp>
      <p:sp>
        <p:nvSpPr>
          <p:cNvPr id="9" name="TextBox 8">
            <a:extLst>
              <a:ext uri="{FF2B5EF4-FFF2-40B4-BE49-F238E27FC236}">
                <a16:creationId xmlns:a16="http://schemas.microsoft.com/office/drawing/2014/main" id="{4FABAF5E-6273-4748-8DA5-D4138D6F7385}"/>
              </a:ext>
            </a:extLst>
          </p:cNvPr>
          <p:cNvSpPr txBox="1"/>
          <p:nvPr>
            <p:custDataLst>
              <p:tags r:id="rId8"/>
            </p:custDataLst>
          </p:nvPr>
        </p:nvSpPr>
        <p:spPr>
          <a:xfrm>
            <a:off x="45083" y="3960203"/>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Broadband Access</a:t>
            </a:r>
          </a:p>
        </p:txBody>
      </p:sp>
    </p:spTree>
    <p:extLst>
      <p:ext uri="{BB962C8B-B14F-4D97-AF65-F5344CB8AC3E}">
        <p14:creationId xmlns:p14="http://schemas.microsoft.com/office/powerpoint/2010/main" val="22954793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24463777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2771" y="2752985"/>
            <a:ext cx="3124200" cy="1615827"/>
          </a:xfrm>
          <a:prstGeom prst="rect">
            <a:avLst/>
          </a:prstGeom>
          <a:noFill/>
        </p:spPr>
        <p:txBody>
          <a:bodyPr wrap="square" rtlCol="0">
            <a:spAutoFit/>
          </a:bodyPr>
          <a:lstStyle/>
          <a:p>
            <a:pPr algn="ctr"/>
            <a:r>
              <a:rPr lang="en-US" sz="3300" dirty="0">
                <a:solidFill>
                  <a:schemeClr val="bg1"/>
                </a:solidFill>
                <a:latin typeface="Franklin Gothic Demi" panose="020B0703020102020204" pitchFamily="34" charset="0"/>
              </a:rPr>
              <a:t>Community Safety and Environment</a:t>
            </a: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34875" y="4343400"/>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Violent Crimes</a:t>
            </a:r>
          </a:p>
        </p:txBody>
      </p:sp>
      <p:graphicFrame>
        <p:nvGraphicFramePr>
          <p:cNvPr id="6" name="Chart 5">
            <a:extLst>
              <a:ext uri="{FF2B5EF4-FFF2-40B4-BE49-F238E27FC236}">
                <a16:creationId xmlns:a16="http://schemas.microsoft.com/office/drawing/2014/main" id="{5739B93F-4A5B-4396-A20F-8AC3C73474B2}"/>
              </a:ext>
            </a:extLst>
          </p:cNvPr>
          <p:cNvGraphicFramePr/>
          <p:nvPr>
            <p:custDataLst>
              <p:tags r:id="rId3"/>
            </p:custDataLst>
            <p:extLst>
              <p:ext uri="{D42A27DB-BD31-4B8C-83A1-F6EECF244321}">
                <p14:modId xmlns:p14="http://schemas.microsoft.com/office/powerpoint/2010/main" val="1481973716"/>
              </p:ext>
            </p:extLst>
          </p:nvPr>
        </p:nvGraphicFramePr>
        <p:xfrm>
          <a:off x="3197889" y="972304"/>
          <a:ext cx="9017202" cy="5486399"/>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C6393DE2-9354-4FEF-B0F4-E7804AE9F1FF}"/>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9.1: Violent crime rates (per 100,000) in NJ (by county)</a:t>
            </a:r>
          </a:p>
        </p:txBody>
      </p:sp>
      <p:sp>
        <p:nvSpPr>
          <p:cNvPr id="8" name="TextBox 7">
            <a:extLst>
              <a:ext uri="{FF2B5EF4-FFF2-40B4-BE49-F238E27FC236}">
                <a16:creationId xmlns:a16="http://schemas.microsoft.com/office/drawing/2014/main" id="{D1FC86CD-1799-4FD2-AD44-43785103A0B2}"/>
              </a:ext>
            </a:extLst>
          </p:cNvPr>
          <p:cNvSpPr txBox="1"/>
          <p:nvPr>
            <p:custDataLst>
              <p:tags r:id="rId5"/>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State of New Jersey, Department of Law &amp; Public Safety, Office of the Attorney General, New Jersey State Police, 2020 Uniform Crime Reports</a:t>
            </a:r>
          </a:p>
        </p:txBody>
      </p:sp>
      <p:sp>
        <p:nvSpPr>
          <p:cNvPr id="9" name="TextBox 8">
            <a:extLst>
              <a:ext uri="{FF2B5EF4-FFF2-40B4-BE49-F238E27FC236}">
                <a16:creationId xmlns:a16="http://schemas.microsoft.com/office/drawing/2014/main" id="{9FC647B6-373D-4070-BC94-C661BCE08F57}"/>
              </a:ext>
            </a:extLst>
          </p:cNvPr>
          <p:cNvSpPr txBox="1"/>
          <p:nvPr>
            <p:custDataLst>
              <p:tags r:id="rId6"/>
            </p:custDataLst>
          </p:nvPr>
        </p:nvSpPr>
        <p:spPr>
          <a:xfrm>
            <a:off x="3138054" y="6458703"/>
            <a:ext cx="3926915" cy="423081"/>
          </a:xfrm>
          <a:prstGeom prst="rect">
            <a:avLst/>
          </a:prstGeom>
          <a:noFill/>
        </p:spPr>
        <p:txBody>
          <a:bodyPr wrap="square" rtlCol="0" anchor="ctr" anchorCtr="0">
            <a:noAutofit/>
          </a:bodyPr>
          <a:lstStyle/>
          <a:p>
            <a:pPr algn="just"/>
            <a:r>
              <a:rPr lang="en-US" sz="1000" dirty="0">
                <a:latin typeface="Franklin Gothic Book"/>
              </a:rPr>
              <a:t>(Indicator to be included in the HSAC final report)</a:t>
            </a:r>
            <a:endParaRPr lang="en-US" dirty="0">
              <a:cs typeface="Calibri"/>
            </a:endParaRPr>
          </a:p>
        </p:txBody>
      </p:sp>
    </p:spTree>
    <p:extLst>
      <p:ext uri="{BB962C8B-B14F-4D97-AF65-F5344CB8AC3E}">
        <p14:creationId xmlns:p14="http://schemas.microsoft.com/office/powerpoint/2010/main" val="6997982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52C7DD3-0BAB-4078-987E-45FA5D0B4D6B}"/>
              </a:ext>
            </a:extLst>
          </p:cNvPr>
          <p:cNvSpPr txBox="1"/>
          <p:nvPr>
            <p:custDataLst>
              <p:tags r:id="rId1"/>
            </p:custDataLst>
          </p:nvPr>
        </p:nvSpPr>
        <p:spPr>
          <a:xfrm>
            <a:off x="-2771" y="4215022"/>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Violent Crimes</a:t>
            </a:r>
          </a:p>
        </p:txBody>
      </p:sp>
      <p:sp>
        <p:nvSpPr>
          <p:cNvPr id="4" name="TextBox 3">
            <a:extLst>
              <a:ext uri="{FF2B5EF4-FFF2-40B4-BE49-F238E27FC236}">
                <a16:creationId xmlns:a16="http://schemas.microsoft.com/office/drawing/2014/main" id="{93B6AE13-26AE-4032-8756-C436FB8501CD}"/>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9.2: Crimes by type (# and %), in county </a:t>
            </a:r>
          </a:p>
        </p:txBody>
      </p:sp>
      <p:sp>
        <p:nvSpPr>
          <p:cNvPr id="6" name="TextBox 1">
            <a:extLst>
              <a:ext uri="{FF2B5EF4-FFF2-40B4-BE49-F238E27FC236}">
                <a16:creationId xmlns:a16="http://schemas.microsoft.com/office/drawing/2014/main" id="{77715F71-F82F-4E0F-8ECD-9EA16F4946A3}"/>
              </a:ext>
            </a:extLst>
          </p:cNvPr>
          <p:cNvSpPr txBox="1"/>
          <p:nvPr>
            <p:custDataLst>
              <p:tags r:id="rId3"/>
            </p:custDataLst>
          </p:nvPr>
        </p:nvSpPr>
        <p:spPr>
          <a:xfrm>
            <a:off x="3167424" y="1219200"/>
            <a:ext cx="1785576" cy="3810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dirty="0">
                <a:solidFill>
                  <a:srgbClr val="C00000"/>
                </a:solidFill>
                <a:latin typeface="Arial" panose="020B0604020202020204" pitchFamily="34" charset="0"/>
                <a:cs typeface="Arial" panose="020B0604020202020204" pitchFamily="34" charset="0"/>
              </a:rPr>
              <a:t>Violent Crimes</a:t>
            </a:r>
          </a:p>
        </p:txBody>
      </p:sp>
      <p:sp>
        <p:nvSpPr>
          <p:cNvPr id="7" name="TextBox 1">
            <a:extLst>
              <a:ext uri="{FF2B5EF4-FFF2-40B4-BE49-F238E27FC236}">
                <a16:creationId xmlns:a16="http://schemas.microsoft.com/office/drawing/2014/main" id="{8B5FAD08-232D-4A8E-932D-0BBA51B0C0A6}"/>
              </a:ext>
            </a:extLst>
          </p:cNvPr>
          <p:cNvSpPr txBox="1"/>
          <p:nvPr>
            <p:custDataLst>
              <p:tags r:id="rId4"/>
            </p:custDataLst>
          </p:nvPr>
        </p:nvSpPr>
        <p:spPr>
          <a:xfrm>
            <a:off x="7882579" y="1219200"/>
            <a:ext cx="1490021" cy="3810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dirty="0">
                <a:solidFill>
                  <a:srgbClr val="C00000"/>
                </a:solidFill>
                <a:latin typeface="Arial" panose="020B0604020202020204" pitchFamily="34" charset="0"/>
                <a:cs typeface="Arial" panose="020B0604020202020204" pitchFamily="34" charset="0"/>
              </a:rPr>
              <a:t>Nonviolent Crimes</a:t>
            </a:r>
          </a:p>
        </p:txBody>
      </p:sp>
      <p:graphicFrame>
        <p:nvGraphicFramePr>
          <p:cNvPr id="10" name="Chart 9">
            <a:extLst>
              <a:ext uri="{FF2B5EF4-FFF2-40B4-BE49-F238E27FC236}">
                <a16:creationId xmlns:a16="http://schemas.microsoft.com/office/drawing/2014/main" id="{30D83AB6-DF07-4F3F-99D3-75425F78BF3C}"/>
              </a:ext>
            </a:extLst>
          </p:cNvPr>
          <p:cNvGraphicFramePr/>
          <p:nvPr>
            <p:custDataLst>
              <p:tags r:id="rId5"/>
            </p:custDataLst>
            <p:extLst>
              <p:ext uri="{D42A27DB-BD31-4B8C-83A1-F6EECF244321}">
                <p14:modId xmlns:p14="http://schemas.microsoft.com/office/powerpoint/2010/main" val="1525317223"/>
              </p:ext>
            </p:extLst>
          </p:nvPr>
        </p:nvGraphicFramePr>
        <p:xfrm>
          <a:off x="2743201" y="1617495"/>
          <a:ext cx="5029200" cy="3428999"/>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4" name="Chart 13">
            <a:extLst>
              <a:ext uri="{FF2B5EF4-FFF2-40B4-BE49-F238E27FC236}">
                <a16:creationId xmlns:a16="http://schemas.microsoft.com/office/drawing/2014/main" id="{A1C99942-63B1-4B59-A858-D906ADEEAF92}"/>
              </a:ext>
            </a:extLst>
          </p:cNvPr>
          <p:cNvGraphicFramePr/>
          <p:nvPr>
            <p:custDataLst>
              <p:tags r:id="rId6"/>
            </p:custDataLst>
            <p:extLst>
              <p:ext uri="{D42A27DB-BD31-4B8C-83A1-F6EECF244321}">
                <p14:modId xmlns:p14="http://schemas.microsoft.com/office/powerpoint/2010/main" val="2678635937"/>
              </p:ext>
            </p:extLst>
          </p:nvPr>
        </p:nvGraphicFramePr>
        <p:xfrm>
          <a:off x="7399810" y="1862342"/>
          <a:ext cx="3945579" cy="3428999"/>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10">
            <a:extLst>
              <a:ext uri="{FF2B5EF4-FFF2-40B4-BE49-F238E27FC236}">
                <a16:creationId xmlns:a16="http://schemas.microsoft.com/office/drawing/2014/main" id="{AB86BAE2-4661-4C8A-B2B4-E14D32A11D64}"/>
              </a:ext>
            </a:extLst>
          </p:cNvPr>
          <p:cNvSpPr txBox="1"/>
          <p:nvPr>
            <p:custDataLst>
              <p:tags r:id="rId7"/>
            </p:custDataLst>
          </p:nvPr>
        </p:nvSpPr>
        <p:spPr>
          <a:xfrm>
            <a:off x="-2771" y="2752985"/>
            <a:ext cx="3124200" cy="1615827"/>
          </a:xfrm>
          <a:prstGeom prst="rect">
            <a:avLst/>
          </a:prstGeom>
          <a:noFill/>
        </p:spPr>
        <p:txBody>
          <a:bodyPr wrap="square" rtlCol="0">
            <a:spAutoFit/>
          </a:bodyPr>
          <a:lstStyle/>
          <a:p>
            <a:pPr algn="ctr"/>
            <a:r>
              <a:rPr lang="en-US" sz="3300" dirty="0">
                <a:solidFill>
                  <a:schemeClr val="bg1"/>
                </a:solidFill>
                <a:latin typeface="Franklin Gothic Demi" panose="020B0703020102020204" pitchFamily="34" charset="0"/>
              </a:rPr>
              <a:t>Community Safety  and Environment</a:t>
            </a:r>
          </a:p>
        </p:txBody>
      </p:sp>
      <p:sp>
        <p:nvSpPr>
          <p:cNvPr id="12" name="TextBox 11">
            <a:extLst>
              <a:ext uri="{FF2B5EF4-FFF2-40B4-BE49-F238E27FC236}">
                <a16:creationId xmlns:a16="http://schemas.microsoft.com/office/drawing/2014/main" id="{A6D89782-D0B1-441F-B061-70DA04EDF586}"/>
              </a:ext>
            </a:extLst>
          </p:cNvPr>
          <p:cNvSpPr txBox="1"/>
          <p:nvPr>
            <p:custDataLst>
              <p:tags r:id="rId8"/>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State of New Jersey, Department of Law &amp; Public Safety, Office of the Attorney General, New Jersey State Police, 2020 Uniform Crime Reports</a:t>
            </a:r>
          </a:p>
        </p:txBody>
      </p:sp>
    </p:spTree>
    <p:extLst>
      <p:ext uri="{BB962C8B-B14F-4D97-AF65-F5344CB8AC3E}">
        <p14:creationId xmlns:p14="http://schemas.microsoft.com/office/powerpoint/2010/main" val="377180698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52C7DD3-0BAB-4078-987E-45FA5D0B4D6B}"/>
              </a:ext>
            </a:extLst>
          </p:cNvPr>
          <p:cNvSpPr txBox="1"/>
          <p:nvPr>
            <p:custDataLst>
              <p:tags r:id="rId1"/>
            </p:custDataLst>
          </p:nvPr>
        </p:nvSpPr>
        <p:spPr>
          <a:xfrm>
            <a:off x="-5399" y="4222359"/>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Juveniles</a:t>
            </a:r>
          </a:p>
        </p:txBody>
      </p:sp>
      <p:sp>
        <p:nvSpPr>
          <p:cNvPr id="4" name="TextBox 3">
            <a:extLst>
              <a:ext uri="{FF2B5EF4-FFF2-40B4-BE49-F238E27FC236}">
                <a16:creationId xmlns:a16="http://schemas.microsoft.com/office/drawing/2014/main" id="{087B01F3-4262-4A4D-BF8D-278099585A3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9.3: Juvenile arrest rates (per 1,000) in NJ (by county)</a:t>
            </a:r>
          </a:p>
        </p:txBody>
      </p:sp>
      <p:sp>
        <p:nvSpPr>
          <p:cNvPr id="5" name="TextBox 4">
            <a:extLst>
              <a:ext uri="{FF2B5EF4-FFF2-40B4-BE49-F238E27FC236}">
                <a16:creationId xmlns:a16="http://schemas.microsoft.com/office/drawing/2014/main" id="{D5DFABFF-ED32-4ECB-B259-2ECD21246C79}"/>
              </a:ext>
            </a:extLst>
          </p:cNvPr>
          <p:cNvSpPr txBox="1"/>
          <p:nvPr>
            <p:custDataLst>
              <p:tags r:id="rId3"/>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Advocates for Children of New Jersey using raw data from NJ Department of Law and Public Safety, Division of NJ State Police, Uniform Crime Reports, 2019</a:t>
            </a:r>
          </a:p>
        </p:txBody>
      </p:sp>
      <p:sp>
        <p:nvSpPr>
          <p:cNvPr id="6" name="TextBox 5">
            <a:extLst>
              <a:ext uri="{FF2B5EF4-FFF2-40B4-BE49-F238E27FC236}">
                <a16:creationId xmlns:a16="http://schemas.microsoft.com/office/drawing/2014/main" id="{B71A774A-233A-4B4B-B1E2-285F829D28EF}"/>
              </a:ext>
            </a:extLst>
          </p:cNvPr>
          <p:cNvSpPr txBox="1"/>
          <p:nvPr>
            <p:custDataLst>
              <p:tags r:id="rId4"/>
            </p:custDataLst>
          </p:nvPr>
        </p:nvSpPr>
        <p:spPr>
          <a:xfrm>
            <a:off x="8458200" y="4214923"/>
            <a:ext cx="3581400"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9.4: Juvenile arrest rates (per 1,000) over time </a:t>
            </a:r>
          </a:p>
        </p:txBody>
      </p:sp>
      <p:sp>
        <p:nvSpPr>
          <p:cNvPr id="7" name="Rectangle 6">
            <a:extLst>
              <a:ext uri="{FF2B5EF4-FFF2-40B4-BE49-F238E27FC236}">
                <a16:creationId xmlns:a16="http://schemas.microsoft.com/office/drawing/2014/main" id="{9AD4FCF7-F106-40E3-BBCA-74503FA22216}"/>
              </a:ext>
            </a:extLst>
          </p:cNvPr>
          <p:cNvSpPr/>
          <p:nvPr>
            <p:custDataLst>
              <p:tags r:id="rId5"/>
            </p:custDataLst>
          </p:nvPr>
        </p:nvSpPr>
        <p:spPr>
          <a:xfrm>
            <a:off x="8478564" y="4424797"/>
            <a:ext cx="3607002" cy="507831"/>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Advocates for Children of New Jersey using raw data from NJ Department of Law and Public Safety, Division of NJ State Police, Uniform Crime Reports, 2015-2019. </a:t>
            </a:r>
          </a:p>
        </p:txBody>
      </p:sp>
      <p:graphicFrame>
        <p:nvGraphicFramePr>
          <p:cNvPr id="10" name="Chart 9">
            <a:extLst>
              <a:ext uri="{FF2B5EF4-FFF2-40B4-BE49-F238E27FC236}">
                <a16:creationId xmlns:a16="http://schemas.microsoft.com/office/drawing/2014/main" id="{0CBD6A5B-3822-4EF0-9900-05F6EEAC93FA}"/>
              </a:ext>
            </a:extLst>
          </p:cNvPr>
          <p:cNvGraphicFramePr/>
          <p:nvPr>
            <p:custDataLst>
              <p:tags r:id="rId6"/>
            </p:custDataLst>
            <p:extLst>
              <p:ext uri="{D42A27DB-BD31-4B8C-83A1-F6EECF244321}">
                <p14:modId xmlns:p14="http://schemas.microsoft.com/office/powerpoint/2010/main" val="3006788652"/>
              </p:ext>
            </p:extLst>
          </p:nvPr>
        </p:nvGraphicFramePr>
        <p:xfrm>
          <a:off x="3167424" y="990600"/>
          <a:ext cx="8128000" cy="5026857"/>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3" name="Chart 12">
            <a:extLst>
              <a:ext uri="{FF2B5EF4-FFF2-40B4-BE49-F238E27FC236}">
                <a16:creationId xmlns:a16="http://schemas.microsoft.com/office/drawing/2014/main" id="{0E211059-7ECC-4DD5-8380-E0E52FD5B072}"/>
              </a:ext>
            </a:extLst>
          </p:cNvPr>
          <p:cNvGraphicFramePr/>
          <p:nvPr>
            <p:custDataLst>
              <p:tags r:id="rId7"/>
            </p:custDataLst>
            <p:extLst>
              <p:ext uri="{D42A27DB-BD31-4B8C-83A1-F6EECF244321}">
                <p14:modId xmlns:p14="http://schemas.microsoft.com/office/powerpoint/2010/main" val="1072122701"/>
              </p:ext>
            </p:extLst>
          </p:nvPr>
        </p:nvGraphicFramePr>
        <p:xfrm>
          <a:off x="8534400" y="4932628"/>
          <a:ext cx="3429000" cy="1849172"/>
        </p:xfrm>
        <a:graphic>
          <a:graphicData uri="http://schemas.openxmlformats.org/drawingml/2006/chart">
            <c:chart xmlns:c="http://schemas.openxmlformats.org/drawingml/2006/chart" xmlns:r="http://schemas.openxmlformats.org/officeDocument/2006/relationships" r:id="rId13"/>
          </a:graphicData>
        </a:graphic>
      </p:graphicFrame>
      <p:sp>
        <p:nvSpPr>
          <p:cNvPr id="14" name="TextBox 13">
            <a:extLst>
              <a:ext uri="{FF2B5EF4-FFF2-40B4-BE49-F238E27FC236}">
                <a16:creationId xmlns:a16="http://schemas.microsoft.com/office/drawing/2014/main" id="{820D3C38-49F4-4A34-A3DA-EDD91FBD524B}"/>
              </a:ext>
            </a:extLst>
          </p:cNvPr>
          <p:cNvSpPr txBox="1"/>
          <p:nvPr>
            <p:custDataLst>
              <p:tags r:id="rId8"/>
            </p:custDataLst>
          </p:nvPr>
        </p:nvSpPr>
        <p:spPr>
          <a:xfrm>
            <a:off x="3167424" y="6475762"/>
            <a:ext cx="8229600" cy="411708"/>
          </a:xfrm>
          <a:prstGeom prst="rect">
            <a:avLst/>
          </a:prstGeom>
          <a:noFill/>
        </p:spPr>
        <p:txBody>
          <a:bodyPr wrap="square" rtlCol="0" anchor="ctr" anchorCtr="0">
            <a:noAutofit/>
          </a:bodyPr>
          <a:lstStyle/>
          <a:p>
            <a:pPr algn="just"/>
            <a:r>
              <a:rPr lang="en-US" sz="1000" dirty="0">
                <a:latin typeface="Franklin Gothic Book"/>
              </a:rPr>
              <a:t>(Indicator to be included in the HSAC final report)</a:t>
            </a:r>
            <a:endParaRPr lang="en-US" dirty="0">
              <a:cs typeface="Calibri"/>
            </a:endParaRPr>
          </a:p>
        </p:txBody>
      </p:sp>
      <p:sp>
        <p:nvSpPr>
          <p:cNvPr id="12" name="TextBox 11">
            <a:extLst>
              <a:ext uri="{FF2B5EF4-FFF2-40B4-BE49-F238E27FC236}">
                <a16:creationId xmlns:a16="http://schemas.microsoft.com/office/drawing/2014/main" id="{AB86BAE2-4661-4C8A-B2B4-E14D32A11D64}"/>
              </a:ext>
            </a:extLst>
          </p:cNvPr>
          <p:cNvSpPr txBox="1"/>
          <p:nvPr>
            <p:custDataLst>
              <p:tags r:id="rId9"/>
            </p:custDataLst>
          </p:nvPr>
        </p:nvSpPr>
        <p:spPr>
          <a:xfrm>
            <a:off x="-2771" y="2752985"/>
            <a:ext cx="3124200" cy="1615827"/>
          </a:xfrm>
          <a:prstGeom prst="rect">
            <a:avLst/>
          </a:prstGeom>
          <a:noFill/>
        </p:spPr>
        <p:txBody>
          <a:bodyPr wrap="square" rtlCol="0">
            <a:spAutoFit/>
          </a:bodyPr>
          <a:lstStyle/>
          <a:p>
            <a:pPr algn="ctr"/>
            <a:r>
              <a:rPr lang="en-US" sz="3300" dirty="0">
                <a:solidFill>
                  <a:schemeClr val="bg1"/>
                </a:solidFill>
                <a:latin typeface="Franklin Gothic Demi" panose="020B0703020102020204" pitchFamily="34" charset="0"/>
              </a:rPr>
              <a:t>Community Safety and Environment</a:t>
            </a:r>
          </a:p>
        </p:txBody>
      </p:sp>
    </p:spTree>
    <p:extLst>
      <p:ext uri="{BB962C8B-B14F-4D97-AF65-F5344CB8AC3E}">
        <p14:creationId xmlns:p14="http://schemas.microsoft.com/office/powerpoint/2010/main" val="84818527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B79396B7-AA38-43E7-B10D-1E60C66FB6C6}"/>
              </a:ext>
            </a:extLst>
          </p:cNvPr>
          <p:cNvSpPr txBox="1"/>
          <p:nvPr>
            <p:custDataLst>
              <p:tags r:id="rId1"/>
            </p:custDataLst>
          </p:nvPr>
        </p:nvSpPr>
        <p:spPr>
          <a:xfrm>
            <a:off x="3167424" y="6309360"/>
            <a:ext cx="8948376" cy="457200"/>
          </a:xfrm>
          <a:prstGeom prst="rect">
            <a:avLst/>
          </a:prstGeom>
          <a:noFill/>
        </p:spPr>
        <p:txBody>
          <a:bodyPr wrap="square" rtlCol="0" anchor="ctr" anchorCtr="0">
            <a:noAutofit/>
          </a:bodyPr>
          <a:lstStyle/>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56CDD5B0-2315-4EF7-8784-74B8A8C2F193}"/>
              </a:ext>
            </a:extLst>
          </p:cNvPr>
          <p:cNvGraphicFramePr/>
          <p:nvPr>
            <p:custDataLst>
              <p:tags r:id="rId2"/>
            </p:custDataLst>
            <p:extLst>
              <p:ext uri="{D42A27DB-BD31-4B8C-83A1-F6EECF244321}">
                <p14:modId xmlns:p14="http://schemas.microsoft.com/office/powerpoint/2010/main" val="4922234"/>
              </p:ext>
            </p:extLst>
          </p:nvPr>
        </p:nvGraphicFramePr>
        <p:xfrm>
          <a:off x="3167424" y="1012695"/>
          <a:ext cx="8948376" cy="5934460"/>
        </p:xfrm>
        <a:graphic>
          <a:graphicData uri="http://schemas.openxmlformats.org/drawingml/2006/chart">
            <c:chart xmlns:c="http://schemas.openxmlformats.org/drawingml/2006/chart" xmlns:r="http://schemas.openxmlformats.org/officeDocument/2006/relationships" r:id="rId9"/>
          </a:graphicData>
        </a:graphic>
      </p:graphicFrame>
      <p:sp>
        <p:nvSpPr>
          <p:cNvPr id="11" name="TextBox 10">
            <a:extLst>
              <a:ext uri="{FF2B5EF4-FFF2-40B4-BE49-F238E27FC236}">
                <a16:creationId xmlns:a16="http://schemas.microsoft.com/office/drawing/2014/main" id="{76CAD56D-4BA1-4CB7-824A-80234649B61F}"/>
              </a:ext>
            </a:extLst>
          </p:cNvPr>
          <p:cNvSpPr txBox="1"/>
          <p:nvPr>
            <p:custDataLst>
              <p:tags r:id="rId3"/>
            </p:custDataLst>
          </p:nvPr>
        </p:nvSpPr>
        <p:spPr>
          <a:xfrm>
            <a:off x="3174798"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9.5: Vandalism and violence offenses in schools (# reported incidents) in NJ (by county)</a:t>
            </a:r>
          </a:p>
        </p:txBody>
      </p:sp>
      <p:sp>
        <p:nvSpPr>
          <p:cNvPr id="10" name="TextBox 9">
            <a:extLst>
              <a:ext uri="{FF2B5EF4-FFF2-40B4-BE49-F238E27FC236}">
                <a16:creationId xmlns:a16="http://schemas.microsoft.com/office/drawing/2014/main" id="{46A4244C-9FBF-4C4B-AA57-81E801606EE4}"/>
              </a:ext>
            </a:extLst>
          </p:cNvPr>
          <p:cNvSpPr txBox="1"/>
          <p:nvPr>
            <p:custDataLst>
              <p:tags r:id="rId4"/>
            </p:custDataLst>
          </p:nvPr>
        </p:nvSpPr>
        <p:spPr>
          <a:xfrm>
            <a:off x="-2771" y="2752985"/>
            <a:ext cx="3124200" cy="1615827"/>
          </a:xfrm>
          <a:prstGeom prst="rect">
            <a:avLst/>
          </a:prstGeom>
          <a:noFill/>
        </p:spPr>
        <p:txBody>
          <a:bodyPr wrap="square" rtlCol="0">
            <a:spAutoFit/>
          </a:bodyPr>
          <a:lstStyle/>
          <a:p>
            <a:pPr algn="ctr"/>
            <a:r>
              <a:rPr lang="en-US" sz="3300" dirty="0">
                <a:solidFill>
                  <a:schemeClr val="bg1"/>
                </a:solidFill>
                <a:latin typeface="Franklin Gothic Demi" panose="020B0703020102020204" pitchFamily="34" charset="0"/>
              </a:rPr>
              <a:t>Community Safety  and Environment</a:t>
            </a:r>
          </a:p>
        </p:txBody>
      </p:sp>
      <p:sp>
        <p:nvSpPr>
          <p:cNvPr id="12" name="TextBox 11">
            <a:extLst>
              <a:ext uri="{FF2B5EF4-FFF2-40B4-BE49-F238E27FC236}">
                <a16:creationId xmlns:a16="http://schemas.microsoft.com/office/drawing/2014/main" id="{45B7F6C2-7B25-417B-94B8-B42EC786FE08}"/>
              </a:ext>
            </a:extLst>
          </p:cNvPr>
          <p:cNvSpPr txBox="1"/>
          <p:nvPr>
            <p:custDataLst>
              <p:tags r:id="rId5"/>
            </p:custDataLst>
          </p:nvPr>
        </p:nvSpPr>
        <p:spPr>
          <a:xfrm>
            <a:off x="0" y="4282282"/>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Juveniles</a:t>
            </a:r>
          </a:p>
        </p:txBody>
      </p:sp>
      <p:sp>
        <p:nvSpPr>
          <p:cNvPr id="14" name="TextBox 13">
            <a:extLst>
              <a:ext uri="{FF2B5EF4-FFF2-40B4-BE49-F238E27FC236}">
                <a16:creationId xmlns:a16="http://schemas.microsoft.com/office/drawing/2014/main" id="{16AD8409-67D0-45A6-9EC1-5DB27EA209EF}"/>
              </a:ext>
            </a:extLst>
          </p:cNvPr>
          <p:cNvSpPr txBox="1"/>
          <p:nvPr>
            <p:custDataLst>
              <p:tags r:id="rId6"/>
            </p:custDataLst>
          </p:nvPr>
        </p:nvSpPr>
        <p:spPr>
          <a:xfrm>
            <a:off x="3194676" y="65968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School Performance Reports, 2019-2020</a:t>
            </a:r>
          </a:p>
        </p:txBody>
      </p:sp>
    </p:spTree>
    <p:extLst>
      <p:ext uri="{BB962C8B-B14F-4D97-AF65-F5344CB8AC3E}">
        <p14:creationId xmlns:p14="http://schemas.microsoft.com/office/powerpoint/2010/main" val="76073702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D95A209-5020-458E-AF44-12AE48655653}"/>
              </a:ext>
            </a:extLst>
          </p:cNvPr>
          <p:cNvSpPr txBox="1"/>
          <p:nvPr>
            <p:custDataLst>
              <p:tags r:id="rId1"/>
            </p:custDataLst>
          </p:nvPr>
        </p:nvSpPr>
        <p:spPr>
          <a:xfrm>
            <a:off x="3122812" y="0"/>
            <a:ext cx="6108174" cy="399013"/>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9.6: Rate (per 10,000) of social associations (by county)</a:t>
            </a:r>
          </a:p>
        </p:txBody>
      </p:sp>
      <p:sp>
        <p:nvSpPr>
          <p:cNvPr id="3" name="TextBox 2">
            <a:extLst>
              <a:ext uri="{FF2B5EF4-FFF2-40B4-BE49-F238E27FC236}">
                <a16:creationId xmlns:a16="http://schemas.microsoft.com/office/drawing/2014/main" id="{4A09F014-E8A6-40A8-8CF5-D7108D852D8E}"/>
              </a:ext>
            </a:extLst>
          </p:cNvPr>
          <p:cNvSpPr txBox="1"/>
          <p:nvPr>
            <p:custDataLst>
              <p:tags r:id="rId2"/>
            </p:custDataLst>
          </p:nvPr>
        </p:nvSpPr>
        <p:spPr>
          <a:xfrm>
            <a:off x="3121430" y="305664"/>
            <a:ext cx="5911734"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County Health Rankings and Roadmaps, Social Associations, 2021 </a:t>
            </a:r>
            <a:endParaRPr lang="en-US" sz="1100" dirty="0"/>
          </a:p>
        </p:txBody>
      </p:sp>
      <p:graphicFrame>
        <p:nvGraphicFramePr>
          <p:cNvPr id="4" name="Chart 3">
            <a:extLst>
              <a:ext uri="{FF2B5EF4-FFF2-40B4-BE49-F238E27FC236}">
                <a16:creationId xmlns:a16="http://schemas.microsoft.com/office/drawing/2014/main" id="{4E1AF40E-516C-4A00-8325-6B92ECB8172F}"/>
              </a:ext>
            </a:extLst>
          </p:cNvPr>
          <p:cNvGraphicFramePr/>
          <p:nvPr>
            <p:custDataLst>
              <p:tags r:id="rId3"/>
            </p:custDataLst>
            <p:extLst>
              <p:ext uri="{D42A27DB-BD31-4B8C-83A1-F6EECF244321}">
                <p14:modId xmlns:p14="http://schemas.microsoft.com/office/powerpoint/2010/main" val="3991769892"/>
              </p:ext>
            </p:extLst>
          </p:nvPr>
        </p:nvGraphicFramePr>
        <p:xfrm>
          <a:off x="8764331" y="3989614"/>
          <a:ext cx="3254840" cy="2334986"/>
        </p:xfrm>
        <a:graphic>
          <a:graphicData uri="http://schemas.openxmlformats.org/drawingml/2006/chart">
            <c:chart xmlns:c="http://schemas.openxmlformats.org/drawingml/2006/chart" xmlns:r="http://schemas.openxmlformats.org/officeDocument/2006/relationships" r:id="rId12"/>
          </a:graphicData>
        </a:graphic>
      </p:graphicFrame>
      <p:sp>
        <p:nvSpPr>
          <p:cNvPr id="5" name="TextBox 4">
            <a:extLst>
              <a:ext uri="{FF2B5EF4-FFF2-40B4-BE49-F238E27FC236}">
                <a16:creationId xmlns:a16="http://schemas.microsoft.com/office/drawing/2014/main" id="{0D95A209-5020-458E-AF44-12AE48655653}"/>
              </a:ext>
            </a:extLst>
          </p:cNvPr>
          <p:cNvSpPr txBox="1"/>
          <p:nvPr>
            <p:custDataLst>
              <p:tags r:id="rId4"/>
            </p:custDataLst>
          </p:nvPr>
        </p:nvSpPr>
        <p:spPr>
          <a:xfrm>
            <a:off x="8592883" y="3422305"/>
            <a:ext cx="3599118"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9.7: Rate of social associations, over time, in county</a:t>
            </a:r>
          </a:p>
        </p:txBody>
      </p:sp>
      <p:sp>
        <p:nvSpPr>
          <p:cNvPr id="6" name="TextBox 5">
            <a:extLst>
              <a:ext uri="{FF2B5EF4-FFF2-40B4-BE49-F238E27FC236}">
                <a16:creationId xmlns:a16="http://schemas.microsoft.com/office/drawing/2014/main" id="{4A09F014-E8A6-40A8-8CF5-D7108D852D8E}"/>
              </a:ext>
            </a:extLst>
          </p:cNvPr>
          <p:cNvSpPr txBox="1"/>
          <p:nvPr>
            <p:custDataLst>
              <p:tags r:id="rId5"/>
            </p:custDataLst>
          </p:nvPr>
        </p:nvSpPr>
        <p:spPr>
          <a:xfrm>
            <a:off x="8591501" y="3833140"/>
            <a:ext cx="3600500"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County Health Rankings and Roadmaps, Social Associations, 2017-2021 </a:t>
            </a:r>
            <a:endParaRPr lang="en-US" sz="800" dirty="0"/>
          </a:p>
        </p:txBody>
      </p:sp>
      <p:graphicFrame>
        <p:nvGraphicFramePr>
          <p:cNvPr id="7" name="Chart 6">
            <a:extLst>
              <a:ext uri="{FF2B5EF4-FFF2-40B4-BE49-F238E27FC236}">
                <a16:creationId xmlns:a16="http://schemas.microsoft.com/office/drawing/2014/main" id="{5739B93F-4A5B-4396-A20F-8AC3C73474B2}"/>
              </a:ext>
            </a:extLst>
          </p:cNvPr>
          <p:cNvGraphicFramePr/>
          <p:nvPr>
            <p:custDataLst>
              <p:tags r:id="rId6"/>
            </p:custDataLst>
            <p:extLst>
              <p:ext uri="{D42A27DB-BD31-4B8C-83A1-F6EECF244321}">
                <p14:modId xmlns:p14="http://schemas.microsoft.com/office/powerpoint/2010/main" val="111159287"/>
              </p:ext>
            </p:extLst>
          </p:nvPr>
        </p:nvGraphicFramePr>
        <p:xfrm>
          <a:off x="3197889" y="705774"/>
          <a:ext cx="6665302" cy="5999825"/>
        </p:xfrm>
        <a:graphic>
          <a:graphicData uri="http://schemas.openxmlformats.org/drawingml/2006/chart">
            <c:chart xmlns:c="http://schemas.openxmlformats.org/drawingml/2006/chart" xmlns:r="http://schemas.openxmlformats.org/officeDocument/2006/relationships" r:id="rId13"/>
          </a:graphicData>
        </a:graphic>
      </p:graphicFrame>
      <p:sp>
        <p:nvSpPr>
          <p:cNvPr id="8" name="TextBox 7">
            <a:extLst>
              <a:ext uri="{FF2B5EF4-FFF2-40B4-BE49-F238E27FC236}">
                <a16:creationId xmlns:a16="http://schemas.microsoft.com/office/drawing/2014/main" id="{AB86BAE2-4661-4C8A-B2B4-E14D32A11D64}"/>
              </a:ext>
            </a:extLst>
          </p:cNvPr>
          <p:cNvSpPr txBox="1"/>
          <p:nvPr>
            <p:custDataLst>
              <p:tags r:id="rId7"/>
            </p:custDataLst>
          </p:nvPr>
        </p:nvSpPr>
        <p:spPr>
          <a:xfrm>
            <a:off x="-2771" y="2728555"/>
            <a:ext cx="3124200" cy="1615827"/>
          </a:xfrm>
          <a:prstGeom prst="rect">
            <a:avLst/>
          </a:prstGeom>
          <a:noFill/>
        </p:spPr>
        <p:txBody>
          <a:bodyPr wrap="square" rtlCol="0">
            <a:spAutoFit/>
          </a:bodyPr>
          <a:lstStyle/>
          <a:p>
            <a:pPr algn="ctr"/>
            <a:r>
              <a:rPr lang="en-US" sz="3300" dirty="0">
                <a:solidFill>
                  <a:schemeClr val="bg1"/>
                </a:solidFill>
                <a:latin typeface="Franklin Gothic Demi" panose="020B0703020102020204" pitchFamily="34" charset="0"/>
              </a:rPr>
              <a:t>Community Safety and Environment</a:t>
            </a:r>
          </a:p>
        </p:txBody>
      </p:sp>
      <p:sp>
        <p:nvSpPr>
          <p:cNvPr id="10" name="TextBox 9">
            <a:extLst>
              <a:ext uri="{FF2B5EF4-FFF2-40B4-BE49-F238E27FC236}">
                <a16:creationId xmlns:a16="http://schemas.microsoft.com/office/drawing/2014/main" id="{652C7DD3-0BAB-4078-987E-45FA5D0B4D6B}"/>
              </a:ext>
            </a:extLst>
          </p:cNvPr>
          <p:cNvSpPr txBox="1"/>
          <p:nvPr>
            <p:custDataLst>
              <p:tags r:id="rId8"/>
            </p:custDataLst>
          </p:nvPr>
        </p:nvSpPr>
        <p:spPr>
          <a:xfrm>
            <a:off x="35459" y="4220865"/>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Social</a:t>
            </a:r>
          </a:p>
        </p:txBody>
      </p:sp>
      <p:sp>
        <p:nvSpPr>
          <p:cNvPr id="11" name="TextBox 10">
            <a:extLst>
              <a:ext uri="{FF2B5EF4-FFF2-40B4-BE49-F238E27FC236}">
                <a16:creationId xmlns:a16="http://schemas.microsoft.com/office/drawing/2014/main" id="{0A7343B1-599C-4F26-91B4-F17BFD1B4CC1}"/>
              </a:ext>
            </a:extLst>
          </p:cNvPr>
          <p:cNvSpPr txBox="1"/>
          <p:nvPr>
            <p:custDataLst>
              <p:tags r:id="rId9"/>
            </p:custDataLst>
          </p:nvPr>
        </p:nvSpPr>
        <p:spPr>
          <a:xfrm>
            <a:off x="3124200" y="6324600"/>
            <a:ext cx="9017202" cy="457200"/>
          </a:xfrm>
          <a:prstGeom prst="rect">
            <a:avLst/>
          </a:prstGeom>
          <a:noFill/>
        </p:spPr>
        <p:txBody>
          <a:bodyPr wrap="square" rtlCol="0" anchor="ctr" anchorCtr="0">
            <a:noAutofit/>
          </a:bodyPr>
          <a:lstStyle/>
          <a:p>
            <a:pPr algn="just"/>
            <a:r>
              <a:rPr lang="en-US" sz="1000" dirty="0">
                <a:latin typeface="Franklin Gothic Medium" panose="020B0603020102020204" pitchFamily="34" charset="0"/>
              </a:rPr>
              <a:t>Note: Associations include membership organizations such as civic organizations, bowling centers, golf clubs, fitness centers, sports organizations, religious organizations, political organizations, business organizations, and professional organizations.</a:t>
            </a:r>
          </a:p>
        </p:txBody>
      </p:sp>
    </p:spTree>
    <p:extLst>
      <p:ext uri="{BB962C8B-B14F-4D97-AF65-F5344CB8AC3E}">
        <p14:creationId xmlns:p14="http://schemas.microsoft.com/office/powerpoint/2010/main" val="405042749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64920569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240628" y="685799"/>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dirty="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E060E3A-A72E-4BBE-9A79-AC6BFDFAEB5E}"/>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10.1: Domestic violence incidents (# reported) in NJ (by county)</a:t>
            </a:r>
          </a:p>
        </p:txBody>
      </p:sp>
      <p:sp>
        <p:nvSpPr>
          <p:cNvPr id="4" name="TextBox 3">
            <a:extLst>
              <a:ext uri="{FF2B5EF4-FFF2-40B4-BE49-F238E27FC236}">
                <a16:creationId xmlns:a16="http://schemas.microsoft.com/office/drawing/2014/main" id="{F442D254-E271-4971-833B-DE01120C1424}"/>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State Police annual domestic violence reports, 2019</a:t>
            </a:r>
          </a:p>
        </p:txBody>
      </p:sp>
      <p:sp>
        <p:nvSpPr>
          <p:cNvPr id="5" name="TextBox 4">
            <a:extLst>
              <a:ext uri="{FF2B5EF4-FFF2-40B4-BE49-F238E27FC236}">
                <a16:creationId xmlns:a16="http://schemas.microsoft.com/office/drawing/2014/main" id="{0A7343B1-599C-4F26-91B4-F17BFD1B4CC1}"/>
              </a:ext>
            </a:extLst>
          </p:cNvPr>
          <p:cNvSpPr txBox="1"/>
          <p:nvPr>
            <p:custDataLst>
              <p:tags r:id="rId4"/>
            </p:custDataLst>
          </p:nvPr>
        </p:nvSpPr>
        <p:spPr>
          <a:xfrm>
            <a:off x="3124200" y="6324600"/>
            <a:ext cx="9017202" cy="457200"/>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 Note that total county population size has not been accounted for in this indicator.</a:t>
            </a:r>
          </a:p>
        </p:txBody>
      </p:sp>
      <p:graphicFrame>
        <p:nvGraphicFramePr>
          <p:cNvPr id="8" name="Chart 7">
            <a:extLst>
              <a:ext uri="{FF2B5EF4-FFF2-40B4-BE49-F238E27FC236}">
                <a16:creationId xmlns:a16="http://schemas.microsoft.com/office/drawing/2014/main" id="{66E00E27-8358-46F8-8263-9970F1EAD8ED}"/>
              </a:ext>
            </a:extLst>
          </p:cNvPr>
          <p:cNvGraphicFramePr/>
          <p:nvPr>
            <p:custDataLst>
              <p:tags r:id="rId5"/>
            </p:custDataLst>
            <p:extLst>
              <p:ext uri="{D42A27DB-BD31-4B8C-83A1-F6EECF244321}">
                <p14:modId xmlns:p14="http://schemas.microsoft.com/office/powerpoint/2010/main" val="42234172"/>
              </p:ext>
            </p:extLst>
          </p:nvPr>
        </p:nvGraphicFramePr>
        <p:xfrm>
          <a:off x="3319001" y="719666"/>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88780341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1BB69A2-1F1C-478E-BDF4-B77422B6B261}"/>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10.2: Domestic violence incidents (# reported) over time, in county </a:t>
            </a:r>
          </a:p>
        </p:txBody>
      </p:sp>
      <p:sp>
        <p:nvSpPr>
          <p:cNvPr id="4" name="TextBox 3">
            <a:extLst>
              <a:ext uri="{FF2B5EF4-FFF2-40B4-BE49-F238E27FC236}">
                <a16:creationId xmlns:a16="http://schemas.microsoft.com/office/drawing/2014/main" id="{DCB0414E-B44F-43F5-903E-8683E43A7D21}"/>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State Police annual domestic violence reports, 2015-2019</a:t>
            </a:r>
          </a:p>
        </p:txBody>
      </p:sp>
      <p:sp>
        <p:nvSpPr>
          <p:cNvPr id="5" name="TextBox 4">
            <a:extLst>
              <a:ext uri="{FF2B5EF4-FFF2-40B4-BE49-F238E27FC236}">
                <a16:creationId xmlns:a16="http://schemas.microsoft.com/office/drawing/2014/main" id="{3501A9F9-3862-41A7-B73A-6B8AC365A646}"/>
              </a:ext>
            </a:extLst>
          </p:cNvPr>
          <p:cNvSpPr txBox="1"/>
          <p:nvPr>
            <p:custDataLst>
              <p:tags r:id="rId3"/>
            </p:custDataLst>
          </p:nvPr>
        </p:nvSpPr>
        <p:spPr>
          <a:xfrm>
            <a:off x="3124200" y="6400800"/>
            <a:ext cx="9001962" cy="457200"/>
          </a:xfrm>
          <a:prstGeom prst="rect">
            <a:avLst/>
          </a:prstGeom>
          <a:noFill/>
        </p:spPr>
        <p:txBody>
          <a:bodyPr wrap="square" rtlCol="0" anchor="ctr" anchorCtr="0">
            <a:noAutofit/>
          </a:bodyPr>
          <a:lstStyle/>
          <a:p>
            <a:pPr algn="just"/>
            <a:r>
              <a:rPr lang="en-US" sz="1000" dirty="0">
                <a:latin typeface="Franklin Gothic Book"/>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 </a:t>
            </a:r>
            <a:endParaRPr lang="en-US" sz="1000" dirty="0">
              <a:solidFill>
                <a:srgbClr val="FF0000"/>
              </a:solidFill>
              <a:latin typeface="Franklin Gothic Book"/>
            </a:endParaRPr>
          </a:p>
        </p:txBody>
      </p:sp>
      <p:graphicFrame>
        <p:nvGraphicFramePr>
          <p:cNvPr id="8" name="Chart 7">
            <a:extLst>
              <a:ext uri="{FF2B5EF4-FFF2-40B4-BE49-F238E27FC236}">
                <a16:creationId xmlns:a16="http://schemas.microsoft.com/office/drawing/2014/main" id="{243A5A88-D7E2-4661-8214-D4F12F6DFAF9}"/>
              </a:ext>
            </a:extLst>
          </p:cNvPr>
          <p:cNvGraphicFramePr/>
          <p:nvPr>
            <p:custDataLst>
              <p:tags r:id="rId4"/>
            </p:custDataLst>
            <p:extLst>
              <p:ext uri="{D42A27DB-BD31-4B8C-83A1-F6EECF244321}">
                <p14:modId xmlns:p14="http://schemas.microsoft.com/office/powerpoint/2010/main" val="4109132408"/>
              </p:ext>
            </p:extLst>
          </p:nvPr>
        </p:nvGraphicFramePr>
        <p:xfrm>
          <a:off x="3246120" y="719666"/>
          <a:ext cx="8717280"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7"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228600" y="685799"/>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dirty="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28578035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A17D82D-1BD5-4743-BE06-CA35D8E899E8}"/>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10.3: Domestic violence offenses by type (#) in County </a:t>
            </a:r>
          </a:p>
        </p:txBody>
      </p:sp>
      <p:sp>
        <p:nvSpPr>
          <p:cNvPr id="5" name="TextBox 4">
            <a:extLst>
              <a:ext uri="{FF2B5EF4-FFF2-40B4-BE49-F238E27FC236}">
                <a16:creationId xmlns:a16="http://schemas.microsoft.com/office/drawing/2014/main" id="{B9A87B01-F842-4F86-B69D-A27D7A2EDD89}"/>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State Policy annual domestic violence reports, 2019</a:t>
            </a:r>
          </a:p>
        </p:txBody>
      </p:sp>
      <p:graphicFrame>
        <p:nvGraphicFramePr>
          <p:cNvPr id="8" name="Chart 7">
            <a:extLst>
              <a:ext uri="{FF2B5EF4-FFF2-40B4-BE49-F238E27FC236}">
                <a16:creationId xmlns:a16="http://schemas.microsoft.com/office/drawing/2014/main" id="{95E84ED8-84A1-4025-ADB3-B327C3556C6D}"/>
              </a:ext>
            </a:extLst>
          </p:cNvPr>
          <p:cNvGraphicFramePr/>
          <p:nvPr>
            <p:custDataLst>
              <p:tags r:id="rId3"/>
            </p:custDataLst>
            <p:extLst>
              <p:ext uri="{D42A27DB-BD31-4B8C-83A1-F6EECF244321}">
                <p14:modId xmlns:p14="http://schemas.microsoft.com/office/powerpoint/2010/main" val="4088996287"/>
              </p:ext>
            </p:extLst>
          </p:nvPr>
        </p:nvGraphicFramePr>
        <p:xfrm>
          <a:off x="3326992" y="1128734"/>
          <a:ext cx="8584261"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200400" y="6547401"/>
            <a:ext cx="7746062" cy="246221"/>
          </a:xfrm>
          <a:prstGeom prst="rect">
            <a:avLst/>
          </a:prstGeom>
          <a:noFill/>
        </p:spPr>
        <p:txBody>
          <a:bodyPr wrap="square" rtlCol="0">
            <a:spAutoFit/>
          </a:bodyPr>
          <a:lstStyle/>
          <a:p>
            <a:r>
              <a:rPr lang="en-US" sz="1000" dirty="0">
                <a:latin typeface="Franklin Gothic Book" panose="020B0503020102020204" pitchFamily="34" charset="0"/>
              </a:rPr>
              <a:t>Note that total county population size has not been accounted for in this indicator.</a:t>
            </a:r>
          </a:p>
        </p:txBody>
      </p:sp>
      <p:sp>
        <p:nvSpPr>
          <p:cNvPr id="9"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254408" y="811336"/>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dirty="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1473044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CA327D4-6867-4DA4-8249-4CEA05235026}"/>
              </a:ext>
            </a:extLst>
          </p:cNvPr>
          <p:cNvSpPr txBox="1"/>
          <p:nvPr>
            <p:custDataLst>
              <p:tags r:id="rId1"/>
            </p:custDataLst>
          </p:nvPr>
        </p:nvSpPr>
        <p:spPr>
          <a:xfrm>
            <a:off x="3124200" y="332601"/>
            <a:ext cx="8400675" cy="2616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100" dirty="0"/>
              <a:t>Source: American Community Survey. Selected economic characteristics. 2019, American Community Survey, 1-yr estimates.</a:t>
            </a:r>
          </a:p>
        </p:txBody>
      </p:sp>
      <p:sp>
        <p:nvSpPr>
          <p:cNvPr id="6" name="TextBox 5">
            <a:extLst>
              <a:ext uri="{FF2B5EF4-FFF2-40B4-BE49-F238E27FC236}">
                <a16:creationId xmlns:a16="http://schemas.microsoft.com/office/drawing/2014/main" id="{B79396B7-AA38-43E7-B10D-1E60C66FB6C6}"/>
              </a:ext>
            </a:extLst>
          </p:cNvPr>
          <p:cNvSpPr txBox="1"/>
          <p:nvPr>
            <p:custDataLst>
              <p:tags r:id="rId2"/>
            </p:custDataLst>
          </p:nvPr>
        </p:nvSpPr>
        <p:spPr>
          <a:xfrm>
            <a:off x="3167424" y="6309360"/>
            <a:ext cx="8948376" cy="457200"/>
          </a:xfrm>
          <a:prstGeom prst="rect">
            <a:avLst/>
          </a:prstGeom>
          <a:noFill/>
        </p:spPr>
        <p:txBody>
          <a:bodyPr wrap="square" rtlCol="0" anchor="ctr" anchorCtr="0">
            <a:noAutofit/>
          </a:bodyPr>
          <a:lstStyle/>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56CDD5B0-2315-4EF7-8784-74B8A8C2F193}"/>
              </a:ext>
            </a:extLst>
          </p:cNvPr>
          <p:cNvGraphicFramePr/>
          <p:nvPr>
            <p:custDataLst>
              <p:tags r:id="rId3"/>
            </p:custDataLst>
            <p:extLst>
              <p:ext uri="{D42A27DB-BD31-4B8C-83A1-F6EECF244321}">
                <p14:modId xmlns:p14="http://schemas.microsoft.com/office/powerpoint/2010/main" val="635341110"/>
              </p:ext>
            </p:extLst>
          </p:nvPr>
        </p:nvGraphicFramePr>
        <p:xfrm>
          <a:off x="3124200" y="594211"/>
          <a:ext cx="8948376" cy="6172349"/>
        </p:xfrm>
        <a:graphic>
          <a:graphicData uri="http://schemas.openxmlformats.org/drawingml/2006/chart">
            <c:chart xmlns:c="http://schemas.openxmlformats.org/drawingml/2006/chart" xmlns:r="http://schemas.openxmlformats.org/officeDocument/2006/relationships" r:id="rId8"/>
          </a:graphicData>
        </a:graphic>
      </p:graphicFrame>
      <p:sp>
        <p:nvSpPr>
          <p:cNvPr id="11" name="TextBox 10">
            <a:extLst>
              <a:ext uri="{FF2B5EF4-FFF2-40B4-BE49-F238E27FC236}">
                <a16:creationId xmlns:a16="http://schemas.microsoft.com/office/drawing/2014/main" id="{76CAD56D-4BA1-4CB7-824A-80234649B61F}"/>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10.4: Median income ($) by sex in NJ (by county)</a:t>
            </a:r>
          </a:p>
        </p:txBody>
      </p:sp>
      <p:sp>
        <p:nvSpPr>
          <p:cNvPr id="10"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254408" y="811336"/>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dirty="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400965225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31874F4-72C5-444A-A128-02C259D0204B}"/>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10.5: Median income ($) by sex, over time, in county</a:t>
            </a:r>
          </a:p>
        </p:txBody>
      </p:sp>
      <p:sp>
        <p:nvSpPr>
          <p:cNvPr id="5" name="TextBox 4">
            <a:extLst>
              <a:ext uri="{FF2B5EF4-FFF2-40B4-BE49-F238E27FC236}">
                <a16:creationId xmlns:a16="http://schemas.microsoft.com/office/drawing/2014/main" id="{E14B3017-3660-4ED4-8559-22D3D0F4738F}"/>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1-yr American Community Survey estimates for median earnings for full-time, year-round workers, 2015-19 </a:t>
            </a:r>
          </a:p>
        </p:txBody>
      </p:sp>
      <p:graphicFrame>
        <p:nvGraphicFramePr>
          <p:cNvPr id="8" name="Chart 7">
            <a:extLst>
              <a:ext uri="{FF2B5EF4-FFF2-40B4-BE49-F238E27FC236}">
                <a16:creationId xmlns:a16="http://schemas.microsoft.com/office/drawing/2014/main" id="{E6BB556B-F4FB-463C-8892-F1BF36735009}"/>
              </a:ext>
            </a:extLst>
          </p:cNvPr>
          <p:cNvGraphicFramePr/>
          <p:nvPr>
            <p:custDataLst>
              <p:tags r:id="rId3"/>
            </p:custDataLst>
            <p:extLst>
              <p:ext uri="{D42A27DB-BD31-4B8C-83A1-F6EECF244321}">
                <p14:modId xmlns:p14="http://schemas.microsoft.com/office/powerpoint/2010/main" val="3471305073"/>
              </p:ext>
            </p:extLst>
          </p:nvPr>
        </p:nvGraphicFramePr>
        <p:xfrm>
          <a:off x="3167425" y="819441"/>
          <a:ext cx="8986722" cy="5886159"/>
        </p:xfrm>
        <a:graphic>
          <a:graphicData uri="http://schemas.openxmlformats.org/drawingml/2006/chart">
            <c:chart xmlns:c="http://schemas.openxmlformats.org/drawingml/2006/chart" xmlns:r="http://schemas.openxmlformats.org/officeDocument/2006/relationships" r:id="rId7"/>
          </a:graphicData>
        </a:graphic>
      </p:graphicFrame>
      <p:sp>
        <p:nvSpPr>
          <p:cNvPr id="9" name="Title 1">
            <a:extLst>
              <a:ext uri="{FF2B5EF4-FFF2-40B4-BE49-F238E27FC236}">
                <a16:creationId xmlns:a16="http://schemas.microsoft.com/office/drawing/2014/main" id="{57CAEC4C-2AD8-40D7-8EF6-4C07503BD85B}"/>
              </a:ext>
            </a:extLst>
          </p:cNvPr>
          <p:cNvSpPr txBox="1">
            <a:spLocks/>
          </p:cNvSpPr>
          <p:nvPr>
            <p:custDataLst>
              <p:tags r:id="rId4"/>
            </p:custDataLst>
          </p:nvPr>
        </p:nvSpPr>
        <p:spPr>
          <a:xfrm>
            <a:off x="-254408" y="811336"/>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dirty="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60412750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538756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11.1: Substance offenses in schools (# reported incidents) in NJ (by county)</a:t>
            </a:r>
          </a:p>
        </p:txBody>
      </p:sp>
      <p:sp>
        <p:nvSpPr>
          <p:cNvPr id="5" name="TextBox 4">
            <a:extLst>
              <a:ext uri="{FF2B5EF4-FFF2-40B4-BE49-F238E27FC236}">
                <a16:creationId xmlns:a16="http://schemas.microsoft.com/office/drawing/2014/main" id="{CDBEDB54-7C21-4AD7-BF97-6D45B5AD2E2D}"/>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School Performance Reports, 2019-2020</a:t>
            </a:r>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1114879365"/>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319000" y="6477000"/>
            <a:ext cx="8534400" cy="246221"/>
          </a:xfrm>
          <a:prstGeom prst="rect">
            <a:avLst/>
          </a:prstGeom>
          <a:noFill/>
        </p:spPr>
        <p:txBody>
          <a:bodyPr wrap="square" rtlCol="0">
            <a:spAutoFit/>
          </a:bodyPr>
          <a:lstStyle/>
          <a:p>
            <a:r>
              <a:rPr lang="en-US" sz="1000" dirty="0">
                <a:latin typeface="Franklin Gothic Book" panose="020B0503020102020204" pitchFamily="34" charset="0"/>
              </a:rPr>
              <a:t>Note that total county population has not been accounted for in this indicator</a:t>
            </a:r>
          </a:p>
        </p:txBody>
      </p:sp>
      <p:sp>
        <p:nvSpPr>
          <p:cNvPr id="10" name="Title 1">
            <a:extLst>
              <a:ext uri="{FF2B5EF4-FFF2-40B4-BE49-F238E27FC236}">
                <a16:creationId xmlns:a16="http://schemas.microsoft.com/office/drawing/2014/main" id="{B4D2A5D3-F6E2-4716-9AEB-65F49181E92D}"/>
              </a:ext>
            </a:extLst>
          </p:cNvPr>
          <p:cNvSpPr txBox="1">
            <a:spLocks/>
          </p:cNvSpPr>
          <p:nvPr>
            <p:custDataLst>
              <p:tags r:id="rId5"/>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173290418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CF53E4AD-3E47-4240-B176-AD235410A6D3}"/>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11.2: Change (%) in suspected opioid overdose deaths in NJ (by county) between 2018 and 2019 </a:t>
            </a:r>
          </a:p>
        </p:txBody>
      </p:sp>
      <p:sp>
        <p:nvSpPr>
          <p:cNvPr id="5" name="TextBox 4">
            <a:extLst>
              <a:ext uri="{FF2B5EF4-FFF2-40B4-BE49-F238E27FC236}">
                <a16:creationId xmlns:a16="http://schemas.microsoft.com/office/drawing/2014/main" id="{C20C6F73-5238-4D06-BC93-CECFA8F0CBFC}"/>
              </a:ext>
            </a:extLst>
          </p:cNvPr>
          <p:cNvSpPr txBox="1"/>
          <p:nvPr>
            <p:custDataLst>
              <p:tags r:id="rId3"/>
            </p:custDataLst>
          </p:nvPr>
        </p:nvSpPr>
        <p:spPr>
          <a:xfrm>
            <a:off x="3124200" y="6374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Cares - Office of the Attorney General</a:t>
            </a:r>
          </a:p>
        </p:txBody>
      </p:sp>
      <p:sp>
        <p:nvSpPr>
          <p:cNvPr id="6" name="TextBox 5">
            <a:extLst>
              <a:ext uri="{FF2B5EF4-FFF2-40B4-BE49-F238E27FC236}">
                <a16:creationId xmlns:a16="http://schemas.microsoft.com/office/drawing/2014/main" id="{08998BB9-5F64-4A41-A09B-4A8FDE9F142D}"/>
              </a:ext>
            </a:extLst>
          </p:cNvPr>
          <p:cNvSpPr txBox="1"/>
          <p:nvPr>
            <p:custDataLst>
              <p:tags r:id="rId4"/>
            </p:custDataLst>
          </p:nvPr>
        </p:nvSpPr>
        <p:spPr>
          <a:xfrm>
            <a:off x="8534400" y="333758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11.3: Number of (#) suspected opioid deaths over time, in county</a:t>
            </a:r>
          </a:p>
        </p:txBody>
      </p:sp>
      <p:sp>
        <p:nvSpPr>
          <p:cNvPr id="7" name="Rectangle 6">
            <a:extLst>
              <a:ext uri="{FF2B5EF4-FFF2-40B4-BE49-F238E27FC236}">
                <a16:creationId xmlns:a16="http://schemas.microsoft.com/office/drawing/2014/main" id="{01CCA3F2-6399-4A1F-A98C-957BA85D803B}"/>
              </a:ext>
            </a:extLst>
          </p:cNvPr>
          <p:cNvSpPr/>
          <p:nvPr>
            <p:custDataLst>
              <p:tags r:id="rId5"/>
            </p:custDataLst>
          </p:nvPr>
        </p:nvSpPr>
        <p:spPr>
          <a:xfrm>
            <a:off x="8534400" y="3813115"/>
            <a:ext cx="3581400" cy="2308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NJ Cares - Office of the </a:t>
            </a:r>
            <a:r>
              <a:rPr lang="en-US" sz="900"/>
              <a:t>Attorney General, 2015-2019</a:t>
            </a:r>
            <a:endParaRPr lang="en-US" sz="900" dirty="0"/>
          </a:p>
        </p:txBody>
      </p:sp>
      <p:graphicFrame>
        <p:nvGraphicFramePr>
          <p:cNvPr id="10" name="Chart 9">
            <a:extLst>
              <a:ext uri="{FF2B5EF4-FFF2-40B4-BE49-F238E27FC236}">
                <a16:creationId xmlns:a16="http://schemas.microsoft.com/office/drawing/2014/main" id="{B2A2F454-9897-4DF4-90C1-75065B03B360}"/>
              </a:ext>
            </a:extLst>
          </p:cNvPr>
          <p:cNvGraphicFramePr/>
          <p:nvPr>
            <p:custDataLst>
              <p:tags r:id="rId6"/>
            </p:custDataLst>
            <p:extLst>
              <p:ext uri="{D42A27DB-BD31-4B8C-83A1-F6EECF244321}">
                <p14:modId xmlns:p14="http://schemas.microsoft.com/office/powerpoint/2010/main" val="2880503954"/>
              </p:ext>
            </p:extLst>
          </p:nvPr>
        </p:nvGraphicFramePr>
        <p:xfrm>
          <a:off x="8534400" y="4043947"/>
          <a:ext cx="3281680" cy="2328333"/>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6" name="Chart 15">
            <a:extLst>
              <a:ext uri="{FF2B5EF4-FFF2-40B4-BE49-F238E27FC236}">
                <a16:creationId xmlns:a16="http://schemas.microsoft.com/office/drawing/2014/main" id="{91286CBF-9323-481C-A733-5173DADB8631}"/>
              </a:ext>
            </a:extLst>
          </p:cNvPr>
          <p:cNvGraphicFramePr/>
          <p:nvPr>
            <p:custDataLst>
              <p:tags r:id="rId7"/>
            </p:custDataLst>
            <p:extLst>
              <p:ext uri="{D42A27DB-BD31-4B8C-83A1-F6EECF244321}">
                <p14:modId xmlns:p14="http://schemas.microsoft.com/office/powerpoint/2010/main" val="3810000436"/>
              </p:ext>
            </p:extLst>
          </p:nvPr>
        </p:nvGraphicFramePr>
        <p:xfrm>
          <a:off x="3164074" y="914400"/>
          <a:ext cx="5446526" cy="5481059"/>
        </p:xfrm>
        <a:graphic>
          <a:graphicData uri="http://schemas.openxmlformats.org/drawingml/2006/chart">
            <c:chart xmlns:c="http://schemas.openxmlformats.org/drawingml/2006/chart" xmlns:r="http://schemas.openxmlformats.org/officeDocument/2006/relationships" r:id="rId12"/>
          </a:graphicData>
        </a:graphic>
      </p:graphicFrame>
      <p:sp>
        <p:nvSpPr>
          <p:cNvPr id="8" name="TextBox 7"/>
          <p:cNvSpPr txBox="1"/>
          <p:nvPr>
            <p:custDataLst>
              <p:tags r:id="rId8"/>
            </p:custDataLst>
          </p:nvPr>
        </p:nvSpPr>
        <p:spPr>
          <a:xfrm>
            <a:off x="8536709" y="6355372"/>
            <a:ext cx="3617726" cy="400110"/>
          </a:xfrm>
          <a:prstGeom prst="rect">
            <a:avLst/>
          </a:prstGeom>
          <a:noFill/>
        </p:spPr>
        <p:txBody>
          <a:bodyPr wrap="square" rtlCol="0">
            <a:spAutoFit/>
          </a:bodyPr>
          <a:lstStyle/>
          <a:p>
            <a:r>
              <a:rPr lang="en-US" sz="1000" dirty="0">
                <a:latin typeface="Franklin Gothic Book" panose="020B0503020102020204" pitchFamily="34" charset="0"/>
              </a:rPr>
              <a:t>Note that total county population size has not been accounted for in this indicator</a:t>
            </a:r>
          </a:p>
        </p:txBody>
      </p:sp>
    </p:spTree>
    <p:extLst>
      <p:ext uri="{BB962C8B-B14F-4D97-AF65-F5344CB8AC3E}">
        <p14:creationId xmlns:p14="http://schemas.microsoft.com/office/powerpoint/2010/main" val="265928842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45743" y="60736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56EB777-6223-416D-ABBD-CE25284BE9F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11.4: Types of substances (%) identified at treatment center admissions, in county</a:t>
            </a:r>
          </a:p>
        </p:txBody>
      </p:sp>
      <p:sp>
        <p:nvSpPr>
          <p:cNvPr id="4" name="TextBox 3">
            <a:extLst>
              <a:ext uri="{FF2B5EF4-FFF2-40B4-BE49-F238E27FC236}">
                <a16:creationId xmlns:a16="http://schemas.microsoft.com/office/drawing/2014/main" id="{D125BE4E-0061-46F5-A0CA-98249B3D89BD}"/>
              </a:ext>
            </a:extLst>
          </p:cNvPr>
          <p:cNvSpPr txBox="1"/>
          <p:nvPr>
            <p:custDataLst>
              <p:tags r:id="rId3"/>
            </p:custDataLst>
          </p:nvPr>
        </p:nvSpPr>
        <p:spPr>
          <a:xfrm>
            <a:off x="3124200" y="30256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Department of Health Division of Mental Health and Addiction Services Office of Planning, Research, Evaluation and Prevention, 2020 Report. </a:t>
            </a:r>
          </a:p>
        </p:txBody>
      </p:sp>
      <p:graphicFrame>
        <p:nvGraphicFramePr>
          <p:cNvPr id="7" name="Chart 6">
            <a:extLst>
              <a:ext uri="{FF2B5EF4-FFF2-40B4-BE49-F238E27FC236}">
                <a16:creationId xmlns:a16="http://schemas.microsoft.com/office/drawing/2014/main" id="{C3235813-9A9C-4983-814A-BFB09D9C6738}"/>
              </a:ext>
            </a:extLst>
          </p:cNvPr>
          <p:cNvGraphicFramePr/>
          <p:nvPr>
            <p:custDataLst>
              <p:tags r:id="rId4"/>
            </p:custDataLst>
            <p:extLst>
              <p:ext uri="{D42A27DB-BD31-4B8C-83A1-F6EECF244321}">
                <p14:modId xmlns:p14="http://schemas.microsoft.com/office/powerpoint/2010/main" val="4047775724"/>
              </p:ext>
            </p:extLst>
          </p:nvPr>
        </p:nvGraphicFramePr>
        <p:xfrm>
          <a:off x="3459526" y="826177"/>
          <a:ext cx="8128000" cy="54186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127415097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2841354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16329" y="8720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10886" y="4724400"/>
            <a:ext cx="3124200" cy="424732"/>
          </a:xfrm>
          <a:prstGeom prst="rect">
            <a:avLst/>
          </a:prstGeom>
          <a:noFill/>
        </p:spPr>
        <p:txBody>
          <a:bodyPr wrap="square" rtlCol="0">
            <a:spAutoFit/>
          </a:bodyPr>
          <a:lstStyle/>
          <a:p>
            <a:pPr algn="ctr">
              <a:lnSpc>
                <a:spcPct val="90000"/>
              </a:lnSpc>
            </a:pPr>
            <a:r>
              <a:rPr lang="en-US" sz="2400" spc="-100" dirty="0">
                <a:solidFill>
                  <a:schemeClr val="bg1"/>
                </a:solidFill>
                <a:latin typeface="Franklin Gothic Demi" panose="020B0703020102020204" pitchFamily="34" charset="0"/>
              </a:rPr>
              <a:t>Programs</a:t>
            </a:r>
          </a:p>
        </p:txBody>
      </p:sp>
      <p:sp>
        <p:nvSpPr>
          <p:cNvPr id="4" name="TextBox 3">
            <a:extLst>
              <a:ext uri="{FF2B5EF4-FFF2-40B4-BE49-F238E27FC236}">
                <a16:creationId xmlns:a16="http://schemas.microsoft.com/office/drawing/2014/main" id="{301B4BDD-62CE-472D-AF18-5D0697B26C3B}"/>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12.1: Types of mental health programs (#), in county</a:t>
            </a:r>
          </a:p>
        </p:txBody>
      </p:sp>
      <p:sp>
        <p:nvSpPr>
          <p:cNvPr id="5" name="TextBox 4">
            <a:extLst>
              <a:ext uri="{FF2B5EF4-FFF2-40B4-BE49-F238E27FC236}">
                <a16:creationId xmlns:a16="http://schemas.microsoft.com/office/drawing/2014/main" id="{8107882D-EAD0-4FAF-BA00-8A9B5A88F6C4}"/>
              </a:ext>
            </a:extLst>
          </p:cNvPr>
          <p:cNvSpPr txBox="1"/>
          <p:nvPr>
            <p:custDataLst>
              <p:tags r:id="rId4"/>
            </p:custDataLst>
          </p:nvPr>
        </p:nvSpPr>
        <p:spPr>
          <a:xfrm>
            <a:off x="3135086" y="302687"/>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Department of Human Services, Directory of Mental Health Services, 2021</a:t>
            </a:r>
          </a:p>
        </p:txBody>
      </p:sp>
      <p:graphicFrame>
        <p:nvGraphicFramePr>
          <p:cNvPr id="8" name="Chart 7">
            <a:extLst>
              <a:ext uri="{FF2B5EF4-FFF2-40B4-BE49-F238E27FC236}">
                <a16:creationId xmlns:a16="http://schemas.microsoft.com/office/drawing/2014/main" id="{9AC6D7FC-6D51-4DF1-A9B1-61A09A31390E}"/>
              </a:ext>
            </a:extLst>
          </p:cNvPr>
          <p:cNvGraphicFramePr/>
          <p:nvPr>
            <p:custDataLst>
              <p:tags r:id="rId5"/>
            </p:custDataLst>
            <p:extLst>
              <p:ext uri="{D42A27DB-BD31-4B8C-83A1-F6EECF244321}">
                <p14:modId xmlns:p14="http://schemas.microsoft.com/office/powerpoint/2010/main" val="1375181862"/>
              </p:ext>
            </p:extLst>
          </p:nvPr>
        </p:nvGraphicFramePr>
        <p:xfrm>
          <a:off x="3246120" y="823780"/>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E525FC82-D742-49BA-B5F3-55C81FAB3D0D}"/>
              </a:ext>
            </a:extLst>
          </p:cNvPr>
          <p:cNvSpPr txBox="1"/>
          <p:nvPr>
            <p:custDataLst>
              <p:tags r:id="rId6"/>
            </p:custDataLst>
          </p:nvPr>
        </p:nvSpPr>
        <p:spPr>
          <a:xfrm>
            <a:off x="3124200" y="6324600"/>
            <a:ext cx="9017202" cy="457200"/>
          </a:xfrm>
          <a:prstGeom prst="rect">
            <a:avLst/>
          </a:prstGeom>
          <a:noFill/>
        </p:spPr>
        <p:txBody>
          <a:bodyPr wrap="square" rtlCol="0" anchor="ctr" anchorCtr="0">
            <a:noAutofit/>
          </a:bodyPr>
          <a:lstStyle/>
          <a:p>
            <a:pPr algn="just"/>
            <a:r>
              <a:rPr lang="en-US" sz="1000" dirty="0">
                <a:latin typeface="Franklin Gothic Medium" panose="020B0603020102020204" pitchFamily="34" charset="0"/>
              </a:rPr>
              <a:t>Note: These services are DMHAS Contracted Providers Only. </a:t>
            </a:r>
          </a:p>
        </p:txBody>
      </p:sp>
    </p:spTree>
    <p:extLst>
      <p:ext uri="{BB962C8B-B14F-4D97-AF65-F5344CB8AC3E}">
        <p14:creationId xmlns:p14="http://schemas.microsoft.com/office/powerpoint/2010/main" val="328953073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39357" y="4838677"/>
            <a:ext cx="3124200" cy="424732"/>
          </a:xfrm>
          <a:prstGeom prst="rect">
            <a:avLst/>
          </a:prstGeom>
          <a:noFill/>
        </p:spPr>
        <p:txBody>
          <a:bodyPr wrap="square" rtlCol="0">
            <a:spAutoFit/>
          </a:bodyPr>
          <a:lstStyle/>
          <a:p>
            <a:pPr algn="ctr">
              <a:lnSpc>
                <a:spcPct val="90000"/>
              </a:lnSpc>
            </a:pPr>
            <a:r>
              <a:rPr lang="en-US" sz="2400" spc="-100" dirty="0">
                <a:solidFill>
                  <a:schemeClr val="bg1"/>
                </a:solidFill>
                <a:latin typeface="Franklin Gothic Demi" panose="020B0703020102020204" pitchFamily="34" charset="0"/>
              </a:rPr>
              <a:t>Mental Health Distress</a:t>
            </a:r>
          </a:p>
        </p:txBody>
      </p:sp>
      <p:sp>
        <p:nvSpPr>
          <p:cNvPr id="4" name="TextBox 3">
            <a:extLst>
              <a:ext uri="{FF2B5EF4-FFF2-40B4-BE49-F238E27FC236}">
                <a16:creationId xmlns:a16="http://schemas.microsoft.com/office/drawing/2014/main" id="{0FDA4A31-9CCE-4B46-9C73-6F325F883FB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12.2: Frequency (%) of mental health distress in NJ (by county) – age adjusted</a:t>
            </a:r>
          </a:p>
        </p:txBody>
      </p:sp>
      <p:sp>
        <p:nvSpPr>
          <p:cNvPr id="5" name="TextBox 4">
            <a:extLst>
              <a:ext uri="{FF2B5EF4-FFF2-40B4-BE49-F238E27FC236}">
                <a16:creationId xmlns:a16="http://schemas.microsoft.com/office/drawing/2014/main" id="{7BCBB176-3C1D-4DE3-8B27-D56EDC52FA22}"/>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State Health Assessment Data. Query Building Tool, 2018</a:t>
            </a:r>
          </a:p>
        </p:txBody>
      </p:sp>
      <p:graphicFrame>
        <p:nvGraphicFramePr>
          <p:cNvPr id="8" name="Chart 7">
            <a:extLst>
              <a:ext uri="{FF2B5EF4-FFF2-40B4-BE49-F238E27FC236}">
                <a16:creationId xmlns:a16="http://schemas.microsoft.com/office/drawing/2014/main" id="{44951912-7FA3-42A2-A1F3-4F9159A521FF}"/>
              </a:ext>
            </a:extLst>
          </p:cNvPr>
          <p:cNvGraphicFramePr/>
          <p:nvPr>
            <p:custDataLst>
              <p:tags r:id="rId4"/>
            </p:custDataLst>
            <p:extLst>
              <p:ext uri="{D42A27DB-BD31-4B8C-83A1-F6EECF244321}">
                <p14:modId xmlns:p14="http://schemas.microsoft.com/office/powerpoint/2010/main" val="2467681544"/>
              </p:ext>
            </p:extLst>
          </p:nvPr>
        </p:nvGraphicFramePr>
        <p:xfrm>
          <a:off x="3252819" y="738664"/>
          <a:ext cx="4671981" cy="6119336"/>
        </p:xfrm>
        <a:graphic>
          <a:graphicData uri="http://schemas.openxmlformats.org/drawingml/2006/chart">
            <c:chart xmlns:c="http://schemas.openxmlformats.org/drawingml/2006/chart" xmlns:r="http://schemas.openxmlformats.org/officeDocument/2006/relationships" r:id="rId11"/>
          </a:graphicData>
        </a:graphic>
      </p:graphicFrame>
      <p:sp>
        <p:nvSpPr>
          <p:cNvPr id="9" name="TextBox 8">
            <a:extLst>
              <a:ext uri="{FF2B5EF4-FFF2-40B4-BE49-F238E27FC236}">
                <a16:creationId xmlns:a16="http://schemas.microsoft.com/office/drawing/2014/main" id="{5BD6E97D-1E6F-4D71-B062-9EAFDF33D04F}"/>
              </a:ext>
            </a:extLst>
          </p:cNvPr>
          <p:cNvSpPr txBox="1"/>
          <p:nvPr>
            <p:custDataLst>
              <p:tags r:id="rId5"/>
            </p:custDataLst>
          </p:nvPr>
        </p:nvSpPr>
        <p:spPr>
          <a:xfrm>
            <a:off x="8534400" y="342900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12.3: Frequency (%) of mental health distress over time - age adjusted, in county</a:t>
            </a:r>
          </a:p>
        </p:txBody>
      </p:sp>
      <p:sp>
        <p:nvSpPr>
          <p:cNvPr id="10" name="Rectangle 9">
            <a:extLst>
              <a:ext uri="{FF2B5EF4-FFF2-40B4-BE49-F238E27FC236}">
                <a16:creationId xmlns:a16="http://schemas.microsoft.com/office/drawing/2014/main" id="{0468E016-2933-428E-BE81-58C2628BADF9}"/>
              </a:ext>
            </a:extLst>
          </p:cNvPr>
          <p:cNvSpPr/>
          <p:nvPr>
            <p:custDataLst>
              <p:tags r:id="rId6"/>
            </p:custDataLst>
          </p:nvPr>
        </p:nvSpPr>
        <p:spPr>
          <a:xfrm>
            <a:off x="8534400" y="38862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NJ State Health Assessment Data. Query Building Tool, 2014-2018</a:t>
            </a:r>
          </a:p>
        </p:txBody>
      </p:sp>
      <p:graphicFrame>
        <p:nvGraphicFramePr>
          <p:cNvPr id="13" name="Chart 12">
            <a:extLst>
              <a:ext uri="{FF2B5EF4-FFF2-40B4-BE49-F238E27FC236}">
                <a16:creationId xmlns:a16="http://schemas.microsoft.com/office/drawing/2014/main" id="{06F582B7-453A-42F3-86AE-899A7E7B62C6}"/>
              </a:ext>
            </a:extLst>
          </p:cNvPr>
          <p:cNvGraphicFramePr/>
          <p:nvPr>
            <p:custDataLst>
              <p:tags r:id="rId7"/>
            </p:custDataLst>
            <p:extLst>
              <p:ext uri="{D42A27DB-BD31-4B8C-83A1-F6EECF244321}">
                <p14:modId xmlns:p14="http://schemas.microsoft.com/office/powerpoint/2010/main" val="3039794944"/>
              </p:ext>
            </p:extLst>
          </p:nvPr>
        </p:nvGraphicFramePr>
        <p:xfrm>
          <a:off x="8407400" y="4315877"/>
          <a:ext cx="3581400" cy="2328333"/>
        </p:xfrm>
        <a:graphic>
          <a:graphicData uri="http://schemas.openxmlformats.org/drawingml/2006/chart">
            <c:chart xmlns:c="http://schemas.openxmlformats.org/drawingml/2006/chart" xmlns:r="http://schemas.openxmlformats.org/officeDocument/2006/relationships" r:id="rId12"/>
          </a:graphicData>
        </a:graphic>
      </p:graphicFrame>
      <p:sp>
        <p:nvSpPr>
          <p:cNvPr id="11"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16329" y="8720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18857603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0" y="4343400"/>
            <a:ext cx="3124200" cy="424732"/>
          </a:xfrm>
          <a:prstGeom prst="rect">
            <a:avLst/>
          </a:prstGeom>
          <a:noFill/>
        </p:spPr>
        <p:txBody>
          <a:bodyPr wrap="square" rtlCol="0">
            <a:spAutoFit/>
          </a:bodyPr>
          <a:lstStyle/>
          <a:p>
            <a:pPr algn="ctr">
              <a:lnSpc>
                <a:spcPct val="90000"/>
              </a:lnSpc>
            </a:pPr>
            <a:r>
              <a:rPr lang="en-US" sz="2400" spc="-100" dirty="0">
                <a:solidFill>
                  <a:schemeClr val="bg1"/>
                </a:solidFill>
                <a:latin typeface="Franklin Gothic Demi" panose="020B0703020102020204" pitchFamily="34" charset="0"/>
              </a:rPr>
              <a:t>Mental Health Distress</a:t>
            </a:r>
          </a:p>
        </p:txBody>
      </p:sp>
      <p:sp>
        <p:nvSpPr>
          <p:cNvPr id="4" name="TextBox 3">
            <a:extLst>
              <a:ext uri="{FF2B5EF4-FFF2-40B4-BE49-F238E27FC236}">
                <a16:creationId xmlns:a16="http://schemas.microsoft.com/office/drawing/2014/main" id="{E7C58009-F8F3-4AA5-A921-279FFE92CC64}"/>
              </a:ext>
            </a:extLst>
          </p:cNvPr>
          <p:cNvSpPr txBox="1"/>
          <p:nvPr>
            <p:custDataLst>
              <p:tags r:id="rId2"/>
            </p:custDataLst>
          </p:nvPr>
        </p:nvSpPr>
        <p:spPr>
          <a:xfrm>
            <a:off x="3124200" y="146695"/>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12.4: Frequency (%) of mental health distress by race/ethnicity  - age adjusted, in county </a:t>
            </a:r>
          </a:p>
        </p:txBody>
      </p:sp>
      <p:sp>
        <p:nvSpPr>
          <p:cNvPr id="5" name="TextBox 4">
            <a:extLst>
              <a:ext uri="{FF2B5EF4-FFF2-40B4-BE49-F238E27FC236}">
                <a16:creationId xmlns:a16="http://schemas.microsoft.com/office/drawing/2014/main" id="{2781DD26-43EB-422F-80F7-3027A2B3D66D}"/>
              </a:ext>
            </a:extLst>
          </p:cNvPr>
          <p:cNvSpPr txBox="1"/>
          <p:nvPr>
            <p:custDataLst>
              <p:tags r:id="rId3"/>
            </p:custDataLst>
          </p:nvPr>
        </p:nvSpPr>
        <p:spPr>
          <a:xfrm>
            <a:off x="3124199" y="733015"/>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State Health Assessment Data. Query Building Tool, 2018</a:t>
            </a:r>
          </a:p>
        </p:txBody>
      </p:sp>
      <p:sp>
        <p:nvSpPr>
          <p:cNvPr id="6" name="TextBox 5">
            <a:extLst>
              <a:ext uri="{FF2B5EF4-FFF2-40B4-BE49-F238E27FC236}">
                <a16:creationId xmlns:a16="http://schemas.microsoft.com/office/drawing/2014/main" id="{390DE39C-EC98-4916-BA0E-2953EA2F8DD7}"/>
              </a:ext>
            </a:extLst>
          </p:cNvPr>
          <p:cNvSpPr txBox="1"/>
          <p:nvPr>
            <p:custDataLst>
              <p:tags r:id="rId4"/>
            </p:custDataLst>
          </p:nvPr>
        </p:nvSpPr>
        <p:spPr>
          <a:xfrm>
            <a:off x="3124200" y="354330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12.5: Frequency (%) of mental health distress by sex – age adjusted, in county</a:t>
            </a:r>
          </a:p>
        </p:txBody>
      </p:sp>
      <p:sp>
        <p:nvSpPr>
          <p:cNvPr id="8" name="TextBox 7">
            <a:extLst>
              <a:ext uri="{FF2B5EF4-FFF2-40B4-BE49-F238E27FC236}">
                <a16:creationId xmlns:a16="http://schemas.microsoft.com/office/drawing/2014/main" id="{BA139A88-3BC0-4802-9727-94A9BC8F993C}"/>
              </a:ext>
            </a:extLst>
          </p:cNvPr>
          <p:cNvSpPr txBox="1"/>
          <p:nvPr>
            <p:custDataLst>
              <p:tags r:id="rId5"/>
            </p:custDataLst>
          </p:nvPr>
        </p:nvSpPr>
        <p:spPr>
          <a:xfrm>
            <a:off x="3194183" y="6377205"/>
            <a:ext cx="9057914" cy="457200"/>
          </a:xfrm>
          <a:prstGeom prst="rect">
            <a:avLst/>
          </a:prstGeom>
          <a:noFill/>
        </p:spPr>
        <p:txBody>
          <a:bodyPr wrap="square" rtlCol="0" anchor="ctr" anchorCtr="0">
            <a:noAutofit/>
          </a:bodyPr>
          <a:lstStyle/>
          <a:p>
            <a:pPr algn="just"/>
            <a:r>
              <a:rPr lang="en-US" sz="1000" dirty="0">
                <a:solidFill>
                  <a:srgbClr val="000000"/>
                </a:solidFill>
                <a:latin typeface="Franklin Gothic Book" panose="020B0503020102020204" pitchFamily="34" charset="0"/>
              </a:rPr>
              <a:t>Explanation. Mental health distress = % of respondents who indicated that 14 or more of the past 30 days were “not good”.</a:t>
            </a:r>
          </a:p>
        </p:txBody>
      </p:sp>
      <p:graphicFrame>
        <p:nvGraphicFramePr>
          <p:cNvPr id="11" name="Chart 10">
            <a:extLst>
              <a:ext uri="{FF2B5EF4-FFF2-40B4-BE49-F238E27FC236}">
                <a16:creationId xmlns:a16="http://schemas.microsoft.com/office/drawing/2014/main" id="{EA36EF48-D1F0-4F0C-91AE-0249DE9E90A2}"/>
              </a:ext>
            </a:extLst>
          </p:cNvPr>
          <p:cNvGraphicFramePr/>
          <p:nvPr>
            <p:custDataLst>
              <p:tags r:id="rId6"/>
            </p:custDataLst>
            <p:extLst>
              <p:ext uri="{D42A27DB-BD31-4B8C-83A1-F6EECF244321}">
                <p14:modId xmlns:p14="http://schemas.microsoft.com/office/powerpoint/2010/main" val="2738188469"/>
              </p:ext>
            </p:extLst>
          </p:nvPr>
        </p:nvGraphicFramePr>
        <p:xfrm>
          <a:off x="3352800" y="1010014"/>
          <a:ext cx="6873168" cy="2480733"/>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E6206D6B-4B08-4AEA-AB1E-262656DC5234}"/>
              </a:ext>
            </a:extLst>
          </p:cNvPr>
          <p:cNvGraphicFramePr/>
          <p:nvPr>
            <p:custDataLst>
              <p:tags r:id="rId7"/>
            </p:custDataLst>
            <p:extLst>
              <p:ext uri="{D42A27DB-BD31-4B8C-83A1-F6EECF244321}">
                <p14:modId xmlns:p14="http://schemas.microsoft.com/office/powerpoint/2010/main" val="647837015"/>
              </p:ext>
            </p:extLst>
          </p:nvPr>
        </p:nvGraphicFramePr>
        <p:xfrm>
          <a:off x="4165600" y="4148415"/>
          <a:ext cx="5588000" cy="2194923"/>
        </p:xfrm>
        <a:graphic>
          <a:graphicData uri="http://schemas.openxmlformats.org/drawingml/2006/chart">
            <c:chart xmlns:c="http://schemas.openxmlformats.org/drawingml/2006/chart" xmlns:r="http://schemas.openxmlformats.org/officeDocument/2006/relationships" r:id="rId14"/>
          </a:graphicData>
        </a:graphic>
      </p:graphicFrame>
      <p:sp>
        <p:nvSpPr>
          <p:cNvPr id="12" name="TextBox 11">
            <a:extLst>
              <a:ext uri="{FF2B5EF4-FFF2-40B4-BE49-F238E27FC236}">
                <a16:creationId xmlns:a16="http://schemas.microsoft.com/office/drawing/2014/main" id="{5D045361-96DA-4F45-A263-7B139F478415}"/>
              </a:ext>
            </a:extLst>
          </p:cNvPr>
          <p:cNvSpPr txBox="1"/>
          <p:nvPr>
            <p:custDataLst>
              <p:tags r:id="rId8"/>
            </p:custDataLst>
          </p:nvPr>
        </p:nvSpPr>
        <p:spPr>
          <a:xfrm>
            <a:off x="3203419" y="6311195"/>
            <a:ext cx="3995376" cy="246221"/>
          </a:xfrm>
          <a:prstGeom prst="rect">
            <a:avLst/>
          </a:prstGeom>
          <a:noFill/>
        </p:spPr>
        <p:txBody>
          <a:bodyPr wrap="square" rtlCol="0">
            <a:spAutoFit/>
          </a:bodyPr>
          <a:lstStyle/>
          <a:p>
            <a:r>
              <a:rPr lang="en-US" sz="1000" dirty="0">
                <a:latin typeface="Franklin Gothic Book" panose="020B0503020102020204" pitchFamily="34" charset="0"/>
              </a:rPr>
              <a:t>No data displayed means data are too small to calculate reliable rates.</a:t>
            </a:r>
            <a:endParaRPr lang="en-US" dirty="0"/>
          </a:p>
        </p:txBody>
      </p:sp>
      <p:sp>
        <p:nvSpPr>
          <p:cNvPr id="13" name="Title 1">
            <a:extLst>
              <a:ext uri="{FF2B5EF4-FFF2-40B4-BE49-F238E27FC236}">
                <a16:creationId xmlns:a16="http://schemas.microsoft.com/office/drawing/2014/main" id="{57CAEC4C-2AD8-40D7-8EF6-4C07503BD85B}"/>
              </a:ext>
            </a:extLst>
          </p:cNvPr>
          <p:cNvSpPr txBox="1">
            <a:spLocks/>
          </p:cNvSpPr>
          <p:nvPr>
            <p:custDataLst>
              <p:tags r:id="rId9"/>
            </p:custDataLst>
          </p:nvPr>
        </p:nvSpPr>
        <p:spPr>
          <a:xfrm>
            <a:off x="-60960" y="56652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15" name="TextBox 14">
            <a:extLst>
              <a:ext uri="{FF2B5EF4-FFF2-40B4-BE49-F238E27FC236}">
                <a16:creationId xmlns:a16="http://schemas.microsoft.com/office/drawing/2014/main" id="{F05B8BA3-6314-4ADD-8850-401D7130D415}"/>
              </a:ext>
            </a:extLst>
          </p:cNvPr>
          <p:cNvSpPr txBox="1"/>
          <p:nvPr>
            <p:custDataLst>
              <p:tags r:id="rId10"/>
            </p:custDataLst>
          </p:nvPr>
        </p:nvSpPr>
        <p:spPr>
          <a:xfrm>
            <a:off x="3154680" y="3871426"/>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State Health Assessment Data. Query Building Tool, 2018</a:t>
            </a:r>
          </a:p>
        </p:txBody>
      </p:sp>
    </p:spTree>
    <p:extLst>
      <p:ext uri="{BB962C8B-B14F-4D97-AF65-F5344CB8AC3E}">
        <p14:creationId xmlns:p14="http://schemas.microsoft.com/office/powerpoint/2010/main" val="146240699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32658" y="4343400"/>
            <a:ext cx="3124200" cy="424732"/>
          </a:xfrm>
          <a:prstGeom prst="rect">
            <a:avLst/>
          </a:prstGeom>
          <a:noFill/>
        </p:spPr>
        <p:txBody>
          <a:bodyPr wrap="square" rtlCol="0">
            <a:spAutoFit/>
          </a:bodyPr>
          <a:lstStyle/>
          <a:p>
            <a:pPr algn="ctr">
              <a:lnSpc>
                <a:spcPct val="90000"/>
              </a:lnSpc>
            </a:pPr>
            <a:r>
              <a:rPr lang="en-US" sz="2400" spc="-100" dirty="0">
                <a:solidFill>
                  <a:schemeClr val="bg1"/>
                </a:solidFill>
                <a:latin typeface="Franklin Gothic Demi" panose="020B0703020102020204" pitchFamily="34" charset="0"/>
              </a:rPr>
              <a:t>Diagnosed Depression</a:t>
            </a:r>
          </a:p>
        </p:txBody>
      </p:sp>
      <p:sp>
        <p:nvSpPr>
          <p:cNvPr id="4" name="TextBox 3">
            <a:extLst>
              <a:ext uri="{FF2B5EF4-FFF2-40B4-BE49-F238E27FC236}">
                <a16:creationId xmlns:a16="http://schemas.microsoft.com/office/drawing/2014/main" id="{C53A52EB-70D7-4AF5-A4D4-89A18F5CC56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12.6: Frequency of diagnosed depression (%) in NJ (by county)  - age adjusted</a:t>
            </a:r>
          </a:p>
        </p:txBody>
      </p:sp>
      <p:sp>
        <p:nvSpPr>
          <p:cNvPr id="6" name="TextBox 5">
            <a:extLst>
              <a:ext uri="{FF2B5EF4-FFF2-40B4-BE49-F238E27FC236}">
                <a16:creationId xmlns:a16="http://schemas.microsoft.com/office/drawing/2014/main" id="{F15A34B5-6F58-4627-BDF4-701E7F24B8A7}"/>
              </a:ext>
            </a:extLst>
          </p:cNvPr>
          <p:cNvSpPr txBox="1"/>
          <p:nvPr>
            <p:custDataLst>
              <p:tags r:id="rId3"/>
            </p:custDataLst>
          </p:nvPr>
        </p:nvSpPr>
        <p:spPr>
          <a:xfrm>
            <a:off x="8534400" y="3250935"/>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12.7: Frequency (%) of depression over time, in county</a:t>
            </a:r>
          </a:p>
        </p:txBody>
      </p:sp>
      <p:sp>
        <p:nvSpPr>
          <p:cNvPr id="7" name="Rectangle 6">
            <a:extLst>
              <a:ext uri="{FF2B5EF4-FFF2-40B4-BE49-F238E27FC236}">
                <a16:creationId xmlns:a16="http://schemas.microsoft.com/office/drawing/2014/main" id="{00F27AC9-A132-4413-AB6B-92E1D0F2FA8D}"/>
              </a:ext>
            </a:extLst>
          </p:cNvPr>
          <p:cNvSpPr/>
          <p:nvPr>
            <p:custDataLst>
              <p:tags r:id="rId4"/>
            </p:custDataLst>
          </p:nvPr>
        </p:nvSpPr>
        <p:spPr>
          <a:xfrm>
            <a:off x="8534400" y="36576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NJ State Health Assessment Data. Query Building Tool, 2014-2018</a:t>
            </a:r>
          </a:p>
        </p:txBody>
      </p:sp>
      <p:sp>
        <p:nvSpPr>
          <p:cNvPr id="8" name="TextBox 7">
            <a:extLst>
              <a:ext uri="{FF2B5EF4-FFF2-40B4-BE49-F238E27FC236}">
                <a16:creationId xmlns:a16="http://schemas.microsoft.com/office/drawing/2014/main" id="{3DCEA526-37F3-412A-A852-0E66ECBA405E}"/>
              </a:ext>
            </a:extLst>
          </p:cNvPr>
          <p:cNvSpPr txBox="1"/>
          <p:nvPr>
            <p:custDataLst>
              <p:tags r:id="rId5"/>
            </p:custDataLst>
          </p:nvPr>
        </p:nvSpPr>
        <p:spPr>
          <a:xfrm>
            <a:off x="3167424" y="6339290"/>
            <a:ext cx="8495867" cy="457200"/>
          </a:xfrm>
          <a:prstGeom prst="rect">
            <a:avLst/>
          </a:prstGeom>
          <a:noFill/>
        </p:spPr>
        <p:txBody>
          <a:bodyPr wrap="square" rtlCol="0" anchor="ctr" anchorCtr="0">
            <a:noAutofit/>
          </a:bodyPr>
          <a:lstStyle/>
          <a:p>
            <a:pPr algn="just"/>
            <a:r>
              <a:rPr lang="en-US" sz="1000" dirty="0">
                <a:latin typeface="Franklin Gothic Book"/>
              </a:rPr>
              <a:t>Explanation. These rates represent the percentage of the population with depression diagnosis from a professional at any time during one’s lifetime.</a:t>
            </a:r>
            <a:endParaRPr lang="en-US" sz="1000" i="1" dirty="0">
              <a:latin typeface="Franklin Gothic Book"/>
            </a:endParaRPr>
          </a:p>
        </p:txBody>
      </p:sp>
      <p:graphicFrame>
        <p:nvGraphicFramePr>
          <p:cNvPr id="11" name="Chart 10">
            <a:extLst>
              <a:ext uri="{FF2B5EF4-FFF2-40B4-BE49-F238E27FC236}">
                <a16:creationId xmlns:a16="http://schemas.microsoft.com/office/drawing/2014/main" id="{22F07298-F47E-404C-BC6B-18ABDCCABBF1}"/>
              </a:ext>
            </a:extLst>
          </p:cNvPr>
          <p:cNvGraphicFramePr/>
          <p:nvPr>
            <p:custDataLst>
              <p:tags r:id="rId6"/>
            </p:custDataLst>
            <p:extLst>
              <p:ext uri="{D42A27DB-BD31-4B8C-83A1-F6EECF244321}">
                <p14:modId xmlns:p14="http://schemas.microsoft.com/office/powerpoint/2010/main" val="3568661594"/>
              </p:ext>
            </p:extLst>
          </p:nvPr>
        </p:nvGraphicFramePr>
        <p:xfrm>
          <a:off x="3167424" y="685800"/>
          <a:ext cx="5900376" cy="5715000"/>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4" name="Chart 13">
            <a:extLst>
              <a:ext uri="{FF2B5EF4-FFF2-40B4-BE49-F238E27FC236}">
                <a16:creationId xmlns:a16="http://schemas.microsoft.com/office/drawing/2014/main" id="{16A3EE50-7EEE-4B49-873E-2777915CC41A}"/>
              </a:ext>
            </a:extLst>
          </p:cNvPr>
          <p:cNvGraphicFramePr/>
          <p:nvPr>
            <p:custDataLst>
              <p:tags r:id="rId7"/>
            </p:custDataLst>
            <p:extLst>
              <p:ext uri="{D42A27DB-BD31-4B8C-83A1-F6EECF244321}">
                <p14:modId xmlns:p14="http://schemas.microsoft.com/office/powerpoint/2010/main" val="3884759199"/>
              </p:ext>
            </p:extLst>
          </p:nvPr>
        </p:nvGraphicFramePr>
        <p:xfrm>
          <a:off x="8544968" y="4077869"/>
          <a:ext cx="3255891" cy="1944311"/>
        </p:xfrm>
        <a:graphic>
          <a:graphicData uri="http://schemas.openxmlformats.org/drawingml/2006/chart">
            <c:chart xmlns:c="http://schemas.openxmlformats.org/drawingml/2006/chart" xmlns:r="http://schemas.openxmlformats.org/officeDocument/2006/relationships" r:id="rId13"/>
          </a:graphicData>
        </a:graphic>
      </p:graphicFrame>
      <p:sp>
        <p:nvSpPr>
          <p:cNvPr id="12"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28903" y="518778"/>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13" name="TextBox 12">
            <a:extLst>
              <a:ext uri="{FF2B5EF4-FFF2-40B4-BE49-F238E27FC236}">
                <a16:creationId xmlns:a16="http://schemas.microsoft.com/office/drawing/2014/main" id="{4F8AEB08-FEAD-400E-8069-CEFD60261B14}"/>
              </a:ext>
            </a:extLst>
          </p:cNvPr>
          <p:cNvSpPr txBox="1"/>
          <p:nvPr>
            <p:custDataLst>
              <p:tags r:id="rId9"/>
            </p:custDataLst>
          </p:nvPr>
        </p:nvSpPr>
        <p:spPr>
          <a:xfrm>
            <a:off x="3136944" y="328007"/>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State Health Assessment Data. Query Building Tool, 2018</a:t>
            </a:r>
          </a:p>
        </p:txBody>
      </p:sp>
    </p:spTree>
    <p:extLst>
      <p:ext uri="{BB962C8B-B14F-4D97-AF65-F5344CB8AC3E}">
        <p14:creationId xmlns:p14="http://schemas.microsoft.com/office/powerpoint/2010/main" val="72241758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16329" y="4419600"/>
            <a:ext cx="3124200" cy="424732"/>
          </a:xfrm>
          <a:prstGeom prst="rect">
            <a:avLst/>
          </a:prstGeom>
          <a:noFill/>
        </p:spPr>
        <p:txBody>
          <a:bodyPr wrap="square" rtlCol="0">
            <a:spAutoFit/>
          </a:bodyPr>
          <a:lstStyle/>
          <a:p>
            <a:pPr algn="ctr">
              <a:lnSpc>
                <a:spcPct val="90000"/>
              </a:lnSpc>
            </a:pPr>
            <a:r>
              <a:rPr lang="en-US" sz="2400" spc="-100" dirty="0">
                <a:solidFill>
                  <a:schemeClr val="bg1"/>
                </a:solidFill>
                <a:latin typeface="Franklin Gothic Demi" panose="020B0703020102020204" pitchFamily="34" charset="0"/>
              </a:rPr>
              <a:t>Diagnosed Depression</a:t>
            </a:r>
          </a:p>
        </p:txBody>
      </p:sp>
      <p:sp>
        <p:nvSpPr>
          <p:cNvPr id="4" name="TextBox 3">
            <a:extLst>
              <a:ext uri="{FF2B5EF4-FFF2-40B4-BE49-F238E27FC236}">
                <a16:creationId xmlns:a16="http://schemas.microsoft.com/office/drawing/2014/main" id="{E7C58009-F8F3-4AA5-A921-279FFE92CC64}"/>
              </a:ext>
            </a:extLst>
          </p:cNvPr>
          <p:cNvSpPr txBox="1"/>
          <p:nvPr>
            <p:custDataLst>
              <p:tags r:id="rId2"/>
            </p:custDataLst>
          </p:nvPr>
        </p:nvSpPr>
        <p:spPr>
          <a:xfrm>
            <a:off x="3174798"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12.8: Diagnosed depression by race/ethnicity, in county</a:t>
            </a:r>
          </a:p>
        </p:txBody>
      </p:sp>
      <p:sp>
        <p:nvSpPr>
          <p:cNvPr id="6" name="TextBox 5">
            <a:extLst>
              <a:ext uri="{FF2B5EF4-FFF2-40B4-BE49-F238E27FC236}">
                <a16:creationId xmlns:a16="http://schemas.microsoft.com/office/drawing/2014/main" id="{390DE39C-EC98-4916-BA0E-2953EA2F8DD7}"/>
              </a:ext>
            </a:extLst>
          </p:cNvPr>
          <p:cNvSpPr txBox="1"/>
          <p:nvPr>
            <p:custDataLst>
              <p:tags r:id="rId3"/>
            </p:custDataLst>
          </p:nvPr>
        </p:nvSpPr>
        <p:spPr>
          <a:xfrm>
            <a:off x="3124200" y="354330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12.9: Diagnosed depression by sex, in county  </a:t>
            </a:r>
          </a:p>
        </p:txBody>
      </p:sp>
      <p:sp>
        <p:nvSpPr>
          <p:cNvPr id="8" name="TextBox 7">
            <a:extLst>
              <a:ext uri="{FF2B5EF4-FFF2-40B4-BE49-F238E27FC236}">
                <a16:creationId xmlns:a16="http://schemas.microsoft.com/office/drawing/2014/main" id="{BA139A88-3BC0-4802-9727-94A9BC8F993C}"/>
              </a:ext>
            </a:extLst>
          </p:cNvPr>
          <p:cNvSpPr txBox="1"/>
          <p:nvPr>
            <p:custDataLst>
              <p:tags r:id="rId4"/>
            </p:custDataLst>
          </p:nvPr>
        </p:nvSpPr>
        <p:spPr>
          <a:xfrm>
            <a:off x="3194183" y="6377205"/>
            <a:ext cx="9057914" cy="457200"/>
          </a:xfrm>
          <a:prstGeom prst="rect">
            <a:avLst/>
          </a:prstGeom>
          <a:noFill/>
        </p:spPr>
        <p:txBody>
          <a:bodyPr wrap="square" rtlCol="0" anchor="ctr" anchorCtr="0">
            <a:noAutofit/>
          </a:bodyPr>
          <a:lstStyle/>
          <a:p>
            <a:pPr algn="just"/>
            <a:r>
              <a:rPr lang="en-US" sz="1000" dirty="0">
                <a:solidFill>
                  <a:srgbClr val="000000"/>
                </a:solidFill>
                <a:latin typeface="Franklin Gothic Book" panose="020B0503020102020204" pitchFamily="34" charset="0"/>
              </a:rPr>
              <a:t>Explanation. These rates represent the percentage of the population with depression diagnosis from a professional at any time during one’s lifetime.</a:t>
            </a:r>
          </a:p>
        </p:txBody>
      </p:sp>
      <p:graphicFrame>
        <p:nvGraphicFramePr>
          <p:cNvPr id="11" name="Chart 10">
            <a:extLst>
              <a:ext uri="{FF2B5EF4-FFF2-40B4-BE49-F238E27FC236}">
                <a16:creationId xmlns:a16="http://schemas.microsoft.com/office/drawing/2014/main" id="{EA36EF48-D1F0-4F0C-91AE-0249DE9E90A2}"/>
              </a:ext>
            </a:extLst>
          </p:cNvPr>
          <p:cNvGraphicFramePr/>
          <p:nvPr>
            <p:custDataLst>
              <p:tags r:id="rId5"/>
            </p:custDataLst>
            <p:extLst>
              <p:ext uri="{D42A27DB-BD31-4B8C-83A1-F6EECF244321}">
                <p14:modId xmlns:p14="http://schemas.microsoft.com/office/powerpoint/2010/main" val="2092422677"/>
              </p:ext>
            </p:extLst>
          </p:nvPr>
        </p:nvGraphicFramePr>
        <p:xfrm>
          <a:off x="3352800" y="800461"/>
          <a:ext cx="6873168" cy="2480733"/>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E6206D6B-4B08-4AEA-AB1E-262656DC5234}"/>
              </a:ext>
            </a:extLst>
          </p:cNvPr>
          <p:cNvGraphicFramePr/>
          <p:nvPr>
            <p:custDataLst>
              <p:tags r:id="rId6"/>
            </p:custDataLst>
            <p:extLst>
              <p:ext uri="{D42A27DB-BD31-4B8C-83A1-F6EECF244321}">
                <p14:modId xmlns:p14="http://schemas.microsoft.com/office/powerpoint/2010/main" val="1656742707"/>
              </p:ext>
            </p:extLst>
          </p:nvPr>
        </p:nvGraphicFramePr>
        <p:xfrm>
          <a:off x="4165600" y="4148415"/>
          <a:ext cx="5588000" cy="2194923"/>
        </p:xfrm>
        <a:graphic>
          <a:graphicData uri="http://schemas.openxmlformats.org/drawingml/2006/chart">
            <c:chart xmlns:c="http://schemas.openxmlformats.org/drawingml/2006/chart" xmlns:r="http://schemas.openxmlformats.org/officeDocument/2006/relationships" r:id="rId14"/>
          </a:graphicData>
        </a:graphic>
      </p:graphicFrame>
      <p:sp>
        <p:nvSpPr>
          <p:cNvPr id="12" name="TextBox 11">
            <a:extLst>
              <a:ext uri="{FF2B5EF4-FFF2-40B4-BE49-F238E27FC236}">
                <a16:creationId xmlns:a16="http://schemas.microsoft.com/office/drawing/2014/main" id="{5D045361-96DA-4F45-A263-7B139F478415}"/>
              </a:ext>
            </a:extLst>
          </p:cNvPr>
          <p:cNvSpPr txBox="1"/>
          <p:nvPr>
            <p:custDataLst>
              <p:tags r:id="rId7"/>
            </p:custDataLst>
          </p:nvPr>
        </p:nvSpPr>
        <p:spPr>
          <a:xfrm>
            <a:off x="3194183" y="6315977"/>
            <a:ext cx="3995376" cy="246221"/>
          </a:xfrm>
          <a:prstGeom prst="rect">
            <a:avLst/>
          </a:prstGeom>
          <a:noFill/>
        </p:spPr>
        <p:txBody>
          <a:bodyPr wrap="square" rtlCol="0">
            <a:spAutoFit/>
          </a:bodyPr>
          <a:lstStyle/>
          <a:p>
            <a:r>
              <a:rPr lang="en-US" sz="1000" dirty="0">
                <a:latin typeface="Franklin Gothic Book" panose="020B0503020102020204" pitchFamily="34" charset="0"/>
              </a:rPr>
              <a:t>No data displayed means data are too small to calculate reliable rates.</a:t>
            </a:r>
            <a:endParaRPr lang="en-US" dirty="0"/>
          </a:p>
        </p:txBody>
      </p:sp>
      <p:sp>
        <p:nvSpPr>
          <p:cNvPr id="13"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16329" y="676781"/>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15" name="TextBox 14">
            <a:extLst>
              <a:ext uri="{FF2B5EF4-FFF2-40B4-BE49-F238E27FC236}">
                <a16:creationId xmlns:a16="http://schemas.microsoft.com/office/drawing/2014/main" id="{A9C75816-D3CD-4733-B79A-DB135B6F4B9A}"/>
              </a:ext>
            </a:extLst>
          </p:cNvPr>
          <p:cNvSpPr txBox="1"/>
          <p:nvPr>
            <p:custDataLst>
              <p:tags r:id="rId9"/>
            </p:custDataLst>
          </p:nvPr>
        </p:nvSpPr>
        <p:spPr>
          <a:xfrm>
            <a:off x="3194183" y="2985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State Health Assessment Data. Query Building Tool, 2018</a:t>
            </a:r>
          </a:p>
        </p:txBody>
      </p:sp>
      <p:sp>
        <p:nvSpPr>
          <p:cNvPr id="16" name="TextBox 15">
            <a:extLst>
              <a:ext uri="{FF2B5EF4-FFF2-40B4-BE49-F238E27FC236}">
                <a16:creationId xmlns:a16="http://schemas.microsoft.com/office/drawing/2014/main" id="{C014EBC2-F3F4-49E4-9A27-4FA7A14BE6E3}"/>
              </a:ext>
            </a:extLst>
          </p:cNvPr>
          <p:cNvSpPr txBox="1"/>
          <p:nvPr>
            <p:custDataLst>
              <p:tags r:id="rId10"/>
            </p:custDataLst>
          </p:nvPr>
        </p:nvSpPr>
        <p:spPr>
          <a:xfrm>
            <a:off x="3142161" y="3837549"/>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State Health Assessment Data. Query Building Tool, 2018</a:t>
            </a:r>
          </a:p>
        </p:txBody>
      </p:sp>
    </p:spTree>
    <p:extLst>
      <p:ext uri="{BB962C8B-B14F-4D97-AF65-F5344CB8AC3E}">
        <p14:creationId xmlns:p14="http://schemas.microsoft.com/office/powerpoint/2010/main" val="118424529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E060E3A-A72E-4BBE-9A79-AC6BFDFAEB5E}"/>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12.10: Suicide Death Rate (per 100,000 population) – age adjusted (by county)</a:t>
            </a:r>
          </a:p>
        </p:txBody>
      </p:sp>
      <p:sp>
        <p:nvSpPr>
          <p:cNvPr id="4" name="TextBox 3">
            <a:extLst>
              <a:ext uri="{FF2B5EF4-FFF2-40B4-BE49-F238E27FC236}">
                <a16:creationId xmlns:a16="http://schemas.microsoft.com/office/drawing/2014/main" id="{F442D254-E271-4971-833B-DE01120C1424}"/>
              </a:ext>
            </a:extLst>
          </p:cNvPr>
          <p:cNvSpPr txBox="1"/>
          <p:nvPr>
            <p:custDataLst>
              <p:tags r:id="rId2"/>
            </p:custDataLst>
          </p:nvPr>
        </p:nvSpPr>
        <p:spPr>
          <a:xfrm>
            <a:off x="3124200" y="338554"/>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NJSHAD, New Jersey State Health Assessment Data, 2017-2019</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200" dirty="0"/>
          </a:p>
        </p:txBody>
      </p:sp>
      <p:sp>
        <p:nvSpPr>
          <p:cNvPr id="5" name="TextBox 4">
            <a:extLst>
              <a:ext uri="{FF2B5EF4-FFF2-40B4-BE49-F238E27FC236}">
                <a16:creationId xmlns:a16="http://schemas.microsoft.com/office/drawing/2014/main" id="{0A7343B1-599C-4F26-91B4-F17BFD1B4CC1}"/>
              </a:ext>
            </a:extLst>
          </p:cNvPr>
          <p:cNvSpPr txBox="1"/>
          <p:nvPr>
            <p:custDataLst>
              <p:tags r:id="rId3"/>
            </p:custDataLst>
          </p:nvPr>
        </p:nvSpPr>
        <p:spPr>
          <a:xfrm>
            <a:off x="3124200" y="6324600"/>
            <a:ext cx="9017202" cy="457200"/>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Note: Includes both youth and adults </a:t>
            </a:r>
          </a:p>
        </p:txBody>
      </p:sp>
      <p:graphicFrame>
        <p:nvGraphicFramePr>
          <p:cNvPr id="6" name="Chart 5">
            <a:extLst>
              <a:ext uri="{FF2B5EF4-FFF2-40B4-BE49-F238E27FC236}">
                <a16:creationId xmlns:a16="http://schemas.microsoft.com/office/drawing/2014/main" id="{66E00E27-8358-46F8-8263-9970F1EAD8ED}"/>
              </a:ext>
            </a:extLst>
          </p:cNvPr>
          <p:cNvGraphicFramePr/>
          <p:nvPr>
            <p:custDataLst>
              <p:tags r:id="rId4"/>
            </p:custDataLst>
            <p:extLst>
              <p:ext uri="{D42A27DB-BD31-4B8C-83A1-F6EECF244321}">
                <p14:modId xmlns:p14="http://schemas.microsoft.com/office/powerpoint/2010/main" val="4185594309"/>
              </p:ext>
            </p:extLst>
          </p:nvPr>
        </p:nvGraphicFramePr>
        <p:xfrm>
          <a:off x="3319001" y="719666"/>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a:extLst>
              <a:ext uri="{FF2B5EF4-FFF2-40B4-BE49-F238E27FC236}">
                <a16:creationId xmlns:a16="http://schemas.microsoft.com/office/drawing/2014/main" id="{08B274AE-EC7C-498C-B91A-10632DE8EECA}"/>
              </a:ext>
            </a:extLst>
          </p:cNvPr>
          <p:cNvSpPr txBox="1"/>
          <p:nvPr>
            <p:custDataLst>
              <p:tags r:id="rId5"/>
            </p:custDataLst>
          </p:nvPr>
        </p:nvSpPr>
        <p:spPr>
          <a:xfrm>
            <a:off x="-32084" y="4495800"/>
            <a:ext cx="3124200" cy="424732"/>
          </a:xfrm>
          <a:prstGeom prst="rect">
            <a:avLst/>
          </a:prstGeom>
          <a:noFill/>
        </p:spPr>
        <p:txBody>
          <a:bodyPr wrap="square" rtlCol="0">
            <a:spAutoFit/>
          </a:bodyPr>
          <a:lstStyle/>
          <a:p>
            <a:pPr algn="ctr">
              <a:lnSpc>
                <a:spcPct val="90000"/>
              </a:lnSpc>
            </a:pPr>
            <a:r>
              <a:rPr lang="en-US" sz="2400" spc="-100" dirty="0">
                <a:solidFill>
                  <a:schemeClr val="bg1"/>
                </a:solidFill>
                <a:latin typeface="Franklin Gothic Demi" panose="020B0703020102020204" pitchFamily="34" charset="0"/>
              </a:rPr>
              <a:t>Suicide Rate</a:t>
            </a:r>
          </a:p>
        </p:txBody>
      </p:sp>
      <p:sp>
        <p:nvSpPr>
          <p:cNvPr id="9" name="Title 1">
            <a:extLst>
              <a:ext uri="{FF2B5EF4-FFF2-40B4-BE49-F238E27FC236}">
                <a16:creationId xmlns:a16="http://schemas.microsoft.com/office/drawing/2014/main" id="{57CAEC4C-2AD8-40D7-8EF6-4C07503BD85B}"/>
              </a:ext>
            </a:extLst>
          </p:cNvPr>
          <p:cNvSpPr txBox="1">
            <a:spLocks/>
          </p:cNvSpPr>
          <p:nvPr>
            <p:custDataLst>
              <p:tags r:id="rId6"/>
            </p:custDataLst>
          </p:nvPr>
        </p:nvSpPr>
        <p:spPr>
          <a:xfrm>
            <a:off x="-24519" y="61007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25314021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09058923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3595BD6-D345-486A-800F-EE766903B9F0}"/>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13.1: Children (#) enrolled in special education services in NJ (by county)</a:t>
            </a:r>
          </a:p>
        </p:txBody>
      </p:sp>
      <p:sp>
        <p:nvSpPr>
          <p:cNvPr id="5" name="TextBox 4">
            <a:extLst>
              <a:ext uri="{FF2B5EF4-FFF2-40B4-BE49-F238E27FC236}">
                <a16:creationId xmlns:a16="http://schemas.microsoft.com/office/drawing/2014/main" id="{4B6DB604-6639-4C3A-A85B-0C6AC6704512}"/>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latin typeface="Franklin Gothic Medium" panose="020B0603020102020204" pitchFamily="34" charset="0"/>
              </a:rPr>
              <a:t>Source: New Jersey Department of Education Office of Special Education Programs, 2020 Special Education Data</a:t>
            </a:r>
            <a:endParaRPr lang="en-US" sz="1200" dirty="0"/>
          </a:p>
        </p:txBody>
      </p:sp>
      <p:sp>
        <p:nvSpPr>
          <p:cNvPr id="6" name="Rectangle 5">
            <a:extLst>
              <a:ext uri="{FF2B5EF4-FFF2-40B4-BE49-F238E27FC236}">
                <a16:creationId xmlns:a16="http://schemas.microsoft.com/office/drawing/2014/main" id="{6E7FD24F-F2C4-45EC-BACA-F10F588D30F7}"/>
              </a:ext>
            </a:extLst>
          </p:cNvPr>
          <p:cNvSpPr/>
          <p:nvPr>
            <p:custDataLst>
              <p:tags r:id="rId4"/>
            </p:custDataLst>
          </p:nvPr>
        </p:nvSpPr>
        <p:spPr>
          <a:xfrm>
            <a:off x="3174798" y="6459265"/>
            <a:ext cx="9017202" cy="246221"/>
          </a:xfrm>
          <a:prstGeom prst="rect">
            <a:avLst/>
          </a:prstGeom>
        </p:spPr>
        <p:txBody>
          <a:bodyPr wrap="square">
            <a:spAutoFit/>
          </a:bodyPr>
          <a:lstStyle/>
          <a:p>
            <a:pPr>
              <a:defRPr sz="1400" b="0" i="0" u="none" strike="noStrike" kern="1200" spc="0" baseline="0">
                <a:solidFill>
                  <a:prstClr val="black">
                    <a:lumMod val="65000"/>
                    <a:lumOff val="35000"/>
                  </a:prstClr>
                </a:solidFill>
                <a:latin typeface="+mn-lt"/>
                <a:ea typeface="+mn-ea"/>
                <a:cs typeface="+mn-cs"/>
              </a:defRPr>
            </a:pPr>
            <a:r>
              <a:rPr lang="en-US" sz="1000" dirty="0">
                <a:solidFill>
                  <a:schemeClr val="tx1">
                    <a:lumMod val="95000"/>
                    <a:lumOff val="5000"/>
                  </a:schemeClr>
                </a:solidFill>
                <a:latin typeface="Franklin Gothic Book" panose="020B0503020102020204" pitchFamily="34" charset="0"/>
              </a:rPr>
              <a:t>Note: Charter schools were included in the county of registered address. Note that total county population size has not been accounted for in this indicator</a:t>
            </a:r>
          </a:p>
        </p:txBody>
      </p:sp>
      <p:graphicFrame>
        <p:nvGraphicFramePr>
          <p:cNvPr id="9" name="Chart 8">
            <a:extLst>
              <a:ext uri="{FF2B5EF4-FFF2-40B4-BE49-F238E27FC236}">
                <a16:creationId xmlns:a16="http://schemas.microsoft.com/office/drawing/2014/main" id="{03FE697F-CF90-4546-BD74-AA2598928850}"/>
              </a:ext>
            </a:extLst>
          </p:cNvPr>
          <p:cNvGraphicFramePr/>
          <p:nvPr>
            <p:custDataLst>
              <p:tags r:id="rId5"/>
            </p:custDataLst>
            <p:extLst>
              <p:ext uri="{D42A27DB-BD31-4B8C-83A1-F6EECF244321}">
                <p14:modId xmlns:p14="http://schemas.microsoft.com/office/powerpoint/2010/main" val="3636887039"/>
              </p:ext>
            </p:extLst>
          </p:nvPr>
        </p:nvGraphicFramePr>
        <p:xfrm>
          <a:off x="3228171" y="615553"/>
          <a:ext cx="8856936" cy="575807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90266460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13.2: Children (#) receiving early intervention services in NJ (by county)</a:t>
            </a:r>
          </a:p>
        </p:txBody>
      </p:sp>
      <p:sp>
        <p:nvSpPr>
          <p:cNvPr id="5" name="TextBox 4">
            <a:extLst>
              <a:ext uri="{FF2B5EF4-FFF2-40B4-BE49-F238E27FC236}">
                <a16:creationId xmlns:a16="http://schemas.microsoft.com/office/drawing/2014/main" id="{CDBEDB54-7C21-4AD7-BF97-6D45B5AD2E2D}"/>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Early Intervention System, 2019-2020</a:t>
            </a:r>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2943703903"/>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319000" y="6477000"/>
            <a:ext cx="8534400" cy="246221"/>
          </a:xfrm>
          <a:prstGeom prst="rect">
            <a:avLst/>
          </a:prstGeom>
          <a:noFill/>
        </p:spPr>
        <p:txBody>
          <a:bodyPr wrap="square" rtlCol="0">
            <a:spAutoFit/>
          </a:bodyPr>
          <a:lstStyle/>
          <a:p>
            <a:r>
              <a:rPr lang="en-US" sz="1000" dirty="0">
                <a:latin typeface="Franklin Gothic Book" panose="020B0503020102020204" pitchFamily="34" charset="0"/>
              </a:rPr>
              <a:t>Note that total county population has not been accounted for in this indicator</a:t>
            </a:r>
          </a:p>
        </p:txBody>
      </p:sp>
      <p:sp>
        <p:nvSpPr>
          <p:cNvPr id="10"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20957370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13.3: # of developmental disabilities eligible youth (by county)</a:t>
            </a:r>
          </a:p>
        </p:txBody>
      </p:sp>
      <p:sp>
        <p:nvSpPr>
          <p:cNvPr id="3" name="TextBox 2">
            <a:extLst>
              <a:ext uri="{FF2B5EF4-FFF2-40B4-BE49-F238E27FC236}">
                <a16:creationId xmlns:a16="http://schemas.microsoft.com/office/drawing/2014/main" id="{CDBEDB54-7C21-4AD7-BF97-6D45B5AD2E2D}"/>
              </a:ext>
            </a:extLst>
          </p:cNvPr>
          <p:cNvSpPr txBox="1"/>
          <p:nvPr>
            <p:custDataLst>
              <p:tags r:id="rId2"/>
            </p:custDataLst>
          </p:nvPr>
        </p:nvSpPr>
        <p:spPr>
          <a:xfrm>
            <a:off x="3124200" y="338554"/>
            <a:ext cx="8400675"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dirty="0"/>
              <a:t>Source: New Jersey Child Welfare Data Hub, CSOC Developmental Disabilities Eligible Youth Report, 2020</a:t>
            </a:r>
            <a:endParaRPr lang="en-US" sz="1200" dirty="0"/>
          </a:p>
        </p:txBody>
      </p:sp>
      <p:graphicFrame>
        <p:nvGraphicFramePr>
          <p:cNvPr id="6" name="Chart 5">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1659830617"/>
              </p:ext>
            </p:extLst>
          </p:nvPr>
        </p:nvGraphicFramePr>
        <p:xfrm>
          <a:off x="3151415" y="585348"/>
          <a:ext cx="5459186" cy="5511988"/>
        </p:xfrm>
        <a:graphic>
          <a:graphicData uri="http://schemas.openxmlformats.org/drawingml/2006/chart">
            <c:chart xmlns:c="http://schemas.openxmlformats.org/drawingml/2006/chart" xmlns:r="http://schemas.openxmlformats.org/officeDocument/2006/relationships" r:id="rId11"/>
          </a:graphicData>
        </a:graphic>
      </p:graphicFrame>
      <p:sp>
        <p:nvSpPr>
          <p:cNvPr id="7" name="TextBox 6">
            <a:extLst>
              <a:ext uri="{FF2B5EF4-FFF2-40B4-BE49-F238E27FC236}">
                <a16:creationId xmlns:a16="http://schemas.microsoft.com/office/drawing/2014/main" id="{4E1F951F-B0A9-4BFE-BA2F-CF1174204657}"/>
              </a:ext>
            </a:extLst>
          </p:cNvPr>
          <p:cNvSpPr txBox="1"/>
          <p:nvPr>
            <p:custDataLst>
              <p:tags r:id="rId4"/>
            </p:custDataLst>
          </p:nvPr>
        </p:nvSpPr>
        <p:spPr>
          <a:xfrm>
            <a:off x="3134481" y="6295418"/>
            <a:ext cx="9057519" cy="562582"/>
          </a:xfrm>
          <a:prstGeom prst="rect">
            <a:avLst/>
          </a:prstGeom>
          <a:noFill/>
        </p:spPr>
        <p:txBody>
          <a:bodyPr wrap="square" rtlCol="0" anchor="ctr" anchorCtr="0">
            <a:noAutofit/>
          </a:bodyPr>
          <a:lstStyle/>
          <a:p>
            <a:pPr algn="just"/>
            <a:r>
              <a:rPr lang="en-US" sz="1050" dirty="0">
                <a:latin typeface="Franklin Gothic Medium" panose="020B0603020102020204" pitchFamily="34" charset="0"/>
              </a:rPr>
              <a:t>Note: Developmental Disabilities Eligible Youth Report, provides the total number of youth, up to 20.9 years old, who are eligible to receive intellectual or developmental disability services through the New Jersey Department of Children and Families (DCF)’s Children’s System of Care (CSOC) within the calendar year.</a:t>
            </a:r>
            <a:endParaRPr lang="en-US" sz="500" dirty="0">
              <a:latin typeface="Franklin Gothic Medium" panose="020B0603020102020204" pitchFamily="34" charset="0"/>
              <a:cs typeface="Calibri"/>
            </a:endParaRPr>
          </a:p>
        </p:txBody>
      </p:sp>
      <p:sp>
        <p:nvSpPr>
          <p:cNvPr id="9" name="TextBox 8">
            <a:extLst>
              <a:ext uri="{FF2B5EF4-FFF2-40B4-BE49-F238E27FC236}">
                <a16:creationId xmlns:a16="http://schemas.microsoft.com/office/drawing/2014/main" id="{08998BB9-5F64-4A41-A09B-4A8FDE9F142D}"/>
              </a:ext>
            </a:extLst>
          </p:cNvPr>
          <p:cNvSpPr txBox="1"/>
          <p:nvPr>
            <p:custDataLst>
              <p:tags r:id="rId5"/>
            </p:custDataLst>
          </p:nvPr>
        </p:nvSpPr>
        <p:spPr>
          <a:xfrm>
            <a:off x="8534398" y="3257235"/>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13.4: # of developmental disabilities eligible youth, over time, in county</a:t>
            </a:r>
          </a:p>
        </p:txBody>
      </p:sp>
      <p:sp>
        <p:nvSpPr>
          <p:cNvPr id="10" name="Rectangle 9">
            <a:extLst>
              <a:ext uri="{FF2B5EF4-FFF2-40B4-BE49-F238E27FC236}">
                <a16:creationId xmlns:a16="http://schemas.microsoft.com/office/drawing/2014/main" id="{01CCA3F2-6399-4A1F-A98C-957BA85D803B}"/>
              </a:ext>
            </a:extLst>
          </p:cNvPr>
          <p:cNvSpPr/>
          <p:nvPr>
            <p:custDataLst>
              <p:tags r:id="rId6"/>
            </p:custDataLst>
          </p:nvPr>
        </p:nvSpPr>
        <p:spPr>
          <a:xfrm>
            <a:off x="8534398" y="3669091"/>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New Jersey Child Welfare Data Hub, CSOC Developmental Disabilities Eligible Youth Report, 2016-2020</a:t>
            </a:r>
            <a:endParaRPr lang="en-US" sz="800" dirty="0"/>
          </a:p>
        </p:txBody>
      </p:sp>
      <p:graphicFrame>
        <p:nvGraphicFramePr>
          <p:cNvPr id="11" name="Chart 10">
            <a:extLst>
              <a:ext uri="{FF2B5EF4-FFF2-40B4-BE49-F238E27FC236}">
                <a16:creationId xmlns:a16="http://schemas.microsoft.com/office/drawing/2014/main" id="{B2A2F454-9897-4DF4-90C1-75065B03B360}"/>
              </a:ext>
            </a:extLst>
          </p:cNvPr>
          <p:cNvGraphicFramePr/>
          <p:nvPr>
            <p:custDataLst>
              <p:tags r:id="rId7"/>
            </p:custDataLst>
            <p:extLst>
              <p:ext uri="{D42A27DB-BD31-4B8C-83A1-F6EECF244321}">
                <p14:modId xmlns:p14="http://schemas.microsoft.com/office/powerpoint/2010/main" val="223021646"/>
              </p:ext>
            </p:extLst>
          </p:nvPr>
        </p:nvGraphicFramePr>
        <p:xfrm>
          <a:off x="8534399" y="4013730"/>
          <a:ext cx="3281680" cy="2328333"/>
        </p:xfrm>
        <a:graphic>
          <a:graphicData uri="http://schemas.openxmlformats.org/drawingml/2006/chart">
            <c:chart xmlns:c="http://schemas.openxmlformats.org/drawingml/2006/chart" xmlns:r="http://schemas.openxmlformats.org/officeDocument/2006/relationships" r:id="rId12"/>
          </a:graphicData>
        </a:graphic>
      </p:graphicFrame>
      <p:sp>
        <p:nvSpPr>
          <p:cNvPr id="13"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417660794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3595BD6-D345-486A-800F-EE766903B9F0}"/>
              </a:ext>
            </a:extLst>
          </p:cNvPr>
          <p:cNvSpPr txBox="1"/>
          <p:nvPr>
            <p:custDataLst>
              <p:tags r:id="rId1"/>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13.5: Children (% &lt;6 Years) tested for lead with blood lead levels greater than or equal to 5 micrograms/deciliter</a:t>
            </a:r>
          </a:p>
        </p:txBody>
      </p:sp>
      <p:sp>
        <p:nvSpPr>
          <p:cNvPr id="4" name="TextBox 3">
            <a:extLst>
              <a:ext uri="{FF2B5EF4-FFF2-40B4-BE49-F238E27FC236}">
                <a16:creationId xmlns:a16="http://schemas.microsoft.com/office/drawing/2014/main" id="{4B6DB604-6639-4C3A-A85B-0C6AC6704512}"/>
              </a:ext>
            </a:extLst>
          </p:cNvPr>
          <p:cNvSpPr txBox="1"/>
          <p:nvPr>
            <p:custDataLst>
              <p:tags r:id="rId2"/>
            </p:custDataLst>
          </p:nvPr>
        </p:nvSpPr>
        <p:spPr>
          <a:xfrm>
            <a:off x="3124200" y="629325"/>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Department of Health Lead Prevention Report, 2019 (Based on State Fiscal Year July 1, 2018 through June 30, 2019)</a:t>
            </a:r>
            <a:endParaRPr lang="en-US" sz="1100" dirty="0"/>
          </a:p>
        </p:txBody>
      </p:sp>
      <p:graphicFrame>
        <p:nvGraphicFramePr>
          <p:cNvPr id="6" name="Chart 5">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2083353028"/>
              </p:ext>
            </p:extLst>
          </p:nvPr>
        </p:nvGraphicFramePr>
        <p:xfrm>
          <a:off x="3327501" y="990600"/>
          <a:ext cx="8610599" cy="5715000"/>
        </p:xfrm>
        <a:graphic>
          <a:graphicData uri="http://schemas.openxmlformats.org/drawingml/2006/chart">
            <c:chart xmlns:c="http://schemas.openxmlformats.org/drawingml/2006/chart" xmlns:r="http://schemas.openxmlformats.org/officeDocument/2006/relationships" r:id="rId8"/>
          </a:graphicData>
        </a:graphic>
      </p:graphicFrame>
      <p:sp>
        <p:nvSpPr>
          <p:cNvPr id="7" name="TextBox 6">
            <a:extLst>
              <a:ext uri="{FF2B5EF4-FFF2-40B4-BE49-F238E27FC236}">
                <a16:creationId xmlns:a16="http://schemas.microsoft.com/office/drawing/2014/main" id="{24373AFD-46D5-4DE8-90DB-1CCE536BC4E0}"/>
              </a:ext>
            </a:extLst>
          </p:cNvPr>
          <p:cNvSpPr txBox="1"/>
          <p:nvPr>
            <p:custDataLst>
              <p:tags r:id="rId4"/>
            </p:custDataLst>
          </p:nvPr>
        </p:nvSpPr>
        <p:spPr>
          <a:xfrm>
            <a:off x="3319000" y="6477000"/>
            <a:ext cx="8534400" cy="246221"/>
          </a:xfrm>
          <a:prstGeom prst="rect">
            <a:avLst/>
          </a:prstGeom>
          <a:noFill/>
        </p:spPr>
        <p:txBody>
          <a:bodyPr wrap="square" rtlCol="0">
            <a:spAutoFit/>
          </a:bodyPr>
          <a:lstStyle/>
          <a:p>
            <a:r>
              <a:rPr lang="en-US" sz="1000" dirty="0">
                <a:latin typeface="Franklin Gothic Book" panose="020B0503020102020204" pitchFamily="34" charset="0"/>
              </a:rPr>
              <a:t>Lead exposure has been linked to developmental delays, learning disabilities, and poor mental health.</a:t>
            </a:r>
          </a:p>
        </p:txBody>
      </p:sp>
      <p:sp>
        <p:nvSpPr>
          <p:cNvPr id="8"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51257366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13.6: Harassment, intimidation, bullying (HIB) offenses in schools (# reported incidents) in NJ (by county)</a:t>
            </a:r>
          </a:p>
        </p:txBody>
      </p:sp>
      <p:sp>
        <p:nvSpPr>
          <p:cNvPr id="5" name="TextBox 4">
            <a:extLst>
              <a:ext uri="{FF2B5EF4-FFF2-40B4-BE49-F238E27FC236}">
                <a16:creationId xmlns:a16="http://schemas.microsoft.com/office/drawing/2014/main" id="{CDBEDB54-7C21-4AD7-BF97-6D45B5AD2E2D}"/>
              </a:ext>
            </a:extLst>
          </p:cNvPr>
          <p:cNvSpPr txBox="1"/>
          <p:nvPr>
            <p:custDataLst>
              <p:tags r:id="rId2"/>
            </p:custDataLst>
          </p:nvPr>
        </p:nvSpPr>
        <p:spPr>
          <a:xfrm>
            <a:off x="3151414" y="62059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School Performance Reports, 2019-2020</a:t>
            </a:r>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4271771027"/>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319000" y="6477000"/>
            <a:ext cx="8534400" cy="400110"/>
          </a:xfrm>
          <a:prstGeom prst="rect">
            <a:avLst/>
          </a:prstGeom>
          <a:noFill/>
        </p:spPr>
        <p:txBody>
          <a:bodyPr wrap="square" rtlCol="0">
            <a:spAutoFit/>
          </a:bodyPr>
          <a:lstStyle/>
          <a:p>
            <a:r>
              <a:rPr lang="en-US" sz="1000" dirty="0">
                <a:latin typeface="Franklin Gothic Book" panose="020B0503020102020204" pitchFamily="34" charset="0"/>
              </a:rPr>
              <a:t>Being bullied can be a depression trigger for youth</a:t>
            </a:r>
          </a:p>
          <a:p>
            <a:r>
              <a:rPr lang="en-US" sz="1000" dirty="0">
                <a:latin typeface="Franklin Gothic Book" panose="020B0503020102020204" pitchFamily="34" charset="0"/>
              </a:rPr>
              <a:t>Note that total county population has not been accounted for in this indicator</a:t>
            </a:r>
          </a:p>
        </p:txBody>
      </p:sp>
      <p:sp>
        <p:nvSpPr>
          <p:cNvPr id="11" name="Title 1">
            <a:extLst>
              <a:ext uri="{FF2B5EF4-FFF2-40B4-BE49-F238E27FC236}">
                <a16:creationId xmlns:a16="http://schemas.microsoft.com/office/drawing/2014/main" id="{74A6506F-66D4-4C28-8179-18C3FDD3D087}"/>
              </a:ext>
            </a:extLst>
          </p:cNvPr>
          <p:cNvSpPr txBox="1">
            <a:spLocks/>
          </p:cNvSpPr>
          <p:nvPr>
            <p:custDataLst>
              <p:tags r:id="rId5"/>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Children with I/DD or Behavioral/Mental Health Needs</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1730426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05699457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560318"/>
            <a:ext cx="3124200" cy="1754326"/>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Caring for Kin or Foster Children</a:t>
            </a: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5138"/>
            <a:ext cx="8229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dirty="0">
                <a:latin typeface="Franklin Gothic Medium" panose="020B0603020102020204" pitchFamily="34" charset="0"/>
              </a:rPr>
              <a:t>14.1: Children (#) in the care of CP&amp;P – in and out-of-home placements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73413" y="623496"/>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Department of Children and Families, December 31, 2020 </a:t>
            </a:r>
          </a:p>
        </p:txBody>
      </p:sp>
      <p:graphicFrame>
        <p:nvGraphicFramePr>
          <p:cNvPr id="7" name="Chart 6">
            <a:extLst>
              <a:ext uri="{FF2B5EF4-FFF2-40B4-BE49-F238E27FC236}">
                <a16:creationId xmlns:a16="http://schemas.microsoft.com/office/drawing/2014/main" id="{CE4B44E3-49C1-4A0D-9782-9B0034F73A8A}"/>
              </a:ext>
            </a:extLst>
          </p:cNvPr>
          <p:cNvGraphicFramePr/>
          <p:nvPr>
            <p:custDataLst>
              <p:tags r:id="rId4"/>
            </p:custDataLst>
            <p:extLst>
              <p:ext uri="{D42A27DB-BD31-4B8C-83A1-F6EECF244321}">
                <p14:modId xmlns:p14="http://schemas.microsoft.com/office/powerpoint/2010/main" val="2010560964"/>
              </p:ext>
            </p:extLst>
          </p:nvPr>
        </p:nvGraphicFramePr>
        <p:xfrm>
          <a:off x="3173413" y="900495"/>
          <a:ext cx="8942387" cy="5246320"/>
        </p:xfrm>
        <a:graphic>
          <a:graphicData uri="http://schemas.openxmlformats.org/drawingml/2006/chart">
            <c:chart xmlns:c="http://schemas.openxmlformats.org/drawingml/2006/chart" xmlns:r="http://schemas.openxmlformats.org/officeDocument/2006/relationships" r:id="rId8"/>
          </a:graphicData>
        </a:graphic>
      </p:graphicFrame>
      <p:sp>
        <p:nvSpPr>
          <p:cNvPr id="10" name="TextBox 9">
            <a:extLst>
              <a:ext uri="{FF2B5EF4-FFF2-40B4-BE49-F238E27FC236}">
                <a16:creationId xmlns:a16="http://schemas.microsoft.com/office/drawing/2014/main" id="{41FD7A72-B42F-40D6-9D44-49E76B3F7024}"/>
              </a:ext>
            </a:extLst>
          </p:cNvPr>
          <p:cNvSpPr txBox="1"/>
          <p:nvPr>
            <p:custDataLst>
              <p:tags r:id="rId5"/>
            </p:custDataLst>
          </p:nvPr>
        </p:nvSpPr>
        <p:spPr>
          <a:xfrm>
            <a:off x="3124201" y="6364222"/>
            <a:ext cx="9067800" cy="493777"/>
          </a:xfrm>
          <a:prstGeom prst="rect">
            <a:avLst/>
          </a:prstGeom>
          <a:noFill/>
        </p:spPr>
        <p:txBody>
          <a:bodyPr wrap="square" rtlCol="0" anchor="ctr" anchorCtr="0">
            <a:noAutofit/>
          </a:bodyPr>
          <a:lstStyle/>
          <a:p>
            <a:r>
              <a:rPr lang="en-US" sz="1000" dirty="0">
                <a:latin typeface="Franklin Gothic Book"/>
              </a:rPr>
              <a:t>Note: : A total of 44,632 children were being served by New Jersey CP&amp;P on December 31, 2019.  This includes 3,020 children with no county reported. Note that total county population size has not been accounted for in this indicator.</a:t>
            </a:r>
            <a:endParaRPr lang="en-US" dirty="0"/>
          </a:p>
        </p:txBody>
      </p:sp>
    </p:spTree>
    <p:extLst>
      <p:ext uri="{BB962C8B-B14F-4D97-AF65-F5344CB8AC3E}">
        <p14:creationId xmlns:p14="http://schemas.microsoft.com/office/powerpoint/2010/main" val="141765673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F2F1A772-2FD6-4D6F-8AFF-A44BDF56F699}"/>
              </a:ext>
            </a:extLst>
          </p:cNvPr>
          <p:cNvSpPr txBox="1"/>
          <p:nvPr>
            <p:custDataLst>
              <p:tags r:id="rId1"/>
            </p:custDataLst>
          </p:nvPr>
        </p:nvSpPr>
        <p:spPr>
          <a:xfrm>
            <a:off x="3090386" y="36046"/>
            <a:ext cx="9067799" cy="95410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dirty="0">
                <a:latin typeface="Franklin Gothic Medium" panose="020B0603020102020204" pitchFamily="34" charset="0"/>
              </a:rPr>
              <a:t>14.2: Children (#) in CP&amp;P out-of-home placement – kin and non-kin, in county, over time </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6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2"/>
            </p:custDataLst>
          </p:nvPr>
        </p:nvSpPr>
        <p:spPr>
          <a:xfrm>
            <a:off x="3090386" y="715331"/>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Department of Children and Families, December 31, 2020 </a:t>
            </a:r>
          </a:p>
        </p:txBody>
      </p:sp>
      <p:sp>
        <p:nvSpPr>
          <p:cNvPr id="8" name="TextBox 7">
            <a:extLst>
              <a:ext uri="{FF2B5EF4-FFF2-40B4-BE49-F238E27FC236}">
                <a16:creationId xmlns:a16="http://schemas.microsoft.com/office/drawing/2014/main" id="{4E1F951F-B0A9-4BFE-BA2F-CF1174204657}"/>
              </a:ext>
            </a:extLst>
          </p:cNvPr>
          <p:cNvSpPr txBox="1"/>
          <p:nvPr>
            <p:custDataLst>
              <p:tags r:id="rId3"/>
            </p:custDataLst>
          </p:nvPr>
        </p:nvSpPr>
        <p:spPr>
          <a:xfrm>
            <a:off x="3107372" y="6295418"/>
            <a:ext cx="9084627" cy="562582"/>
          </a:xfrm>
          <a:prstGeom prst="rect">
            <a:avLst/>
          </a:prstGeom>
          <a:noFill/>
        </p:spPr>
        <p:txBody>
          <a:bodyPr wrap="square" rtlCol="0" anchor="ctr" anchorCtr="0">
            <a:noAutofit/>
          </a:bodyPr>
          <a:lstStyle/>
          <a:p>
            <a:r>
              <a:rPr lang="en-US" sz="1000" dirty="0">
                <a:latin typeface="Franklin Gothic Medium" panose="020B0603020102020204" pitchFamily="34" charset="0"/>
              </a:rPr>
              <a:t>Note: A kinship legal guardian is a relative or close family friend who is appointed by the court to raise a child when the parents are unable to do so.</a:t>
            </a:r>
            <a:br>
              <a:rPr lang="en-US" sz="1000" dirty="0">
                <a:latin typeface="Franklin Gothic Medium" panose="020B0603020102020204" pitchFamily="34" charset="0"/>
              </a:rPr>
            </a:br>
            <a:r>
              <a:rPr lang="en-US" sz="1000" dirty="0">
                <a:latin typeface="Franklin Gothic Medium" panose="020B0603020102020204" pitchFamily="34" charset="0"/>
              </a:rPr>
              <a:t>Note: Non-Kinship Placements include placements with non-kinship resource families, congregate care, and independent living. (Indicator to be included in the HSAC final report). Note that total county population size has not been accounted for in this indicator.</a:t>
            </a:r>
            <a:endParaRPr lang="en-US" sz="1000" dirty="0">
              <a:latin typeface="Franklin Gothic Book"/>
              <a:cs typeface="Calibri"/>
            </a:endParaRPr>
          </a:p>
        </p:txBody>
      </p:sp>
      <p:graphicFrame>
        <p:nvGraphicFramePr>
          <p:cNvPr id="5" name="Chart 4">
            <a:extLst>
              <a:ext uri="{FF2B5EF4-FFF2-40B4-BE49-F238E27FC236}">
                <a16:creationId xmlns:a16="http://schemas.microsoft.com/office/drawing/2014/main" id="{4F292997-B8FF-4EB4-BB5B-86B890275FEA}"/>
              </a:ext>
            </a:extLst>
          </p:cNvPr>
          <p:cNvGraphicFramePr/>
          <p:nvPr>
            <p:custDataLst>
              <p:tags r:id="rId4"/>
            </p:custDataLst>
            <p:extLst>
              <p:ext uri="{D42A27DB-BD31-4B8C-83A1-F6EECF244321}">
                <p14:modId xmlns:p14="http://schemas.microsoft.com/office/powerpoint/2010/main" val="632668740"/>
              </p:ext>
            </p:extLst>
          </p:nvPr>
        </p:nvGraphicFramePr>
        <p:xfrm>
          <a:off x="3208972" y="990153"/>
          <a:ext cx="8830628" cy="5486847"/>
        </p:xfrm>
        <a:graphic>
          <a:graphicData uri="http://schemas.openxmlformats.org/drawingml/2006/chart">
            <c:chart xmlns:c="http://schemas.openxmlformats.org/drawingml/2006/chart" xmlns:r="http://schemas.openxmlformats.org/officeDocument/2006/relationships" r:id="rId8"/>
          </a:graphicData>
        </a:graphic>
      </p:graphicFrame>
      <p:sp>
        <p:nvSpPr>
          <p:cNvPr id="7" name="TextBox 6">
            <a:extLst>
              <a:ext uri="{FF2B5EF4-FFF2-40B4-BE49-F238E27FC236}">
                <a16:creationId xmlns:a16="http://schemas.microsoft.com/office/drawing/2014/main" id="{637C6209-88EE-456E-B8D9-14ED38F43877}"/>
              </a:ext>
            </a:extLst>
          </p:cNvPr>
          <p:cNvSpPr txBox="1"/>
          <p:nvPr>
            <p:custDataLst>
              <p:tags r:id="rId5"/>
            </p:custDataLst>
          </p:nvPr>
        </p:nvSpPr>
        <p:spPr>
          <a:xfrm>
            <a:off x="0" y="2560318"/>
            <a:ext cx="3124200" cy="1754326"/>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Caring for Kin or Foster Children</a:t>
            </a:r>
          </a:p>
        </p:txBody>
      </p:sp>
    </p:spTree>
    <p:extLst>
      <p:ext uri="{BB962C8B-B14F-4D97-AF65-F5344CB8AC3E}">
        <p14:creationId xmlns:p14="http://schemas.microsoft.com/office/powerpoint/2010/main" val="303673429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
            <a:extLst>
              <a:ext uri="{FF2B5EF4-FFF2-40B4-BE49-F238E27FC236}">
                <a16:creationId xmlns:a16="http://schemas.microsoft.com/office/drawing/2014/main" id="{2CBA865F-FB5C-42A6-B459-D3BF0E7C9CCE}"/>
              </a:ext>
            </a:extLst>
          </p:cNvPr>
          <p:cNvSpPr txBox="1"/>
          <p:nvPr>
            <p:custDataLst>
              <p:tags r:id="rId1"/>
            </p:custDataLst>
          </p:nvPr>
        </p:nvSpPr>
        <p:spPr>
          <a:xfrm>
            <a:off x="3200400" y="152400"/>
            <a:ext cx="9372600" cy="40011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14.3: Grandparents (#) responsible for own grandchildren under 18 years</a:t>
            </a:r>
          </a:p>
        </p:txBody>
      </p:sp>
      <p:graphicFrame>
        <p:nvGraphicFramePr>
          <p:cNvPr id="13" name="Chart 12">
            <a:extLst>
              <a:ext uri="{FF2B5EF4-FFF2-40B4-BE49-F238E27FC236}">
                <a16:creationId xmlns:a16="http://schemas.microsoft.com/office/drawing/2014/main" id="{D3582146-253E-4F22-A2F5-BCBFD2EBF1F6}"/>
              </a:ext>
            </a:extLst>
          </p:cNvPr>
          <p:cNvGraphicFramePr/>
          <p:nvPr>
            <p:custDataLst>
              <p:tags r:id="rId2"/>
            </p:custDataLst>
            <p:extLst>
              <p:ext uri="{D42A27DB-BD31-4B8C-83A1-F6EECF244321}">
                <p14:modId xmlns:p14="http://schemas.microsoft.com/office/powerpoint/2010/main" val="2944190370"/>
              </p:ext>
            </p:extLst>
          </p:nvPr>
        </p:nvGraphicFramePr>
        <p:xfrm>
          <a:off x="3221754" y="740252"/>
          <a:ext cx="8991600" cy="5660547"/>
        </p:xfrm>
        <a:graphic>
          <a:graphicData uri="http://schemas.openxmlformats.org/drawingml/2006/chart">
            <c:chart xmlns:c="http://schemas.openxmlformats.org/drawingml/2006/chart" xmlns:r="http://schemas.openxmlformats.org/officeDocument/2006/relationships" r:id="rId8"/>
          </a:graphicData>
        </a:graphic>
      </p:graphicFrame>
      <p:sp>
        <p:nvSpPr>
          <p:cNvPr id="14" name="TextBox 6">
            <a:extLst>
              <a:ext uri="{FF2B5EF4-FFF2-40B4-BE49-F238E27FC236}">
                <a16:creationId xmlns:a16="http://schemas.microsoft.com/office/drawing/2014/main" id="{23C3F140-43C9-4DB8-91BF-A9DFD2C0E68A}"/>
              </a:ext>
            </a:extLst>
          </p:cNvPr>
          <p:cNvSpPr txBox="1"/>
          <p:nvPr>
            <p:custDataLst>
              <p:tags r:id="rId3"/>
            </p:custDataLst>
          </p:nvPr>
        </p:nvSpPr>
        <p:spPr>
          <a:xfrm>
            <a:off x="3221754" y="463254"/>
            <a:ext cx="6442208" cy="27699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latin typeface="Franklin Gothic Medium" panose="020B0603020102020204" pitchFamily="34" charset="0"/>
              </a:rPr>
              <a:t>Source: 5-yr American Community Survey, estimates 2019 </a:t>
            </a:r>
          </a:p>
        </p:txBody>
      </p:sp>
      <p:sp>
        <p:nvSpPr>
          <p:cNvPr id="6" name="TextBox 5">
            <a:extLst>
              <a:ext uri="{FF2B5EF4-FFF2-40B4-BE49-F238E27FC236}">
                <a16:creationId xmlns:a16="http://schemas.microsoft.com/office/drawing/2014/main" id="{ED8EE465-EBD6-47CE-9073-394306853D4F}"/>
              </a:ext>
            </a:extLst>
          </p:cNvPr>
          <p:cNvSpPr txBox="1"/>
          <p:nvPr>
            <p:custDataLst>
              <p:tags r:id="rId4"/>
            </p:custDataLst>
          </p:nvPr>
        </p:nvSpPr>
        <p:spPr>
          <a:xfrm>
            <a:off x="3276600" y="6569992"/>
            <a:ext cx="8534400" cy="246221"/>
          </a:xfrm>
          <a:prstGeom prst="rect">
            <a:avLst/>
          </a:prstGeom>
          <a:noFill/>
        </p:spPr>
        <p:txBody>
          <a:bodyPr wrap="square" rtlCol="0">
            <a:spAutoFit/>
          </a:bodyPr>
          <a:lstStyle/>
          <a:p>
            <a:r>
              <a:rPr lang="en-US" sz="1000" dirty="0">
                <a:latin typeface="Franklin Gothic Book" panose="020B0503020102020204" pitchFamily="34" charset="0"/>
              </a:rPr>
              <a:t>Note that total county population has not been accounted for in this indicator</a:t>
            </a:r>
          </a:p>
        </p:txBody>
      </p:sp>
      <p:sp>
        <p:nvSpPr>
          <p:cNvPr id="7" name="TextBox 6">
            <a:extLst>
              <a:ext uri="{FF2B5EF4-FFF2-40B4-BE49-F238E27FC236}">
                <a16:creationId xmlns:a16="http://schemas.microsoft.com/office/drawing/2014/main" id="{637C6209-88EE-456E-B8D9-14ED38F43877}"/>
              </a:ext>
            </a:extLst>
          </p:cNvPr>
          <p:cNvSpPr txBox="1"/>
          <p:nvPr>
            <p:custDataLst>
              <p:tags r:id="rId5"/>
            </p:custDataLst>
          </p:nvPr>
        </p:nvSpPr>
        <p:spPr>
          <a:xfrm>
            <a:off x="0" y="2560318"/>
            <a:ext cx="3124200" cy="1754326"/>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Caring for Kin or Foster Children</a:t>
            </a:r>
          </a:p>
        </p:txBody>
      </p:sp>
    </p:spTree>
    <p:extLst>
      <p:ext uri="{BB962C8B-B14F-4D97-AF65-F5344CB8AC3E}">
        <p14:creationId xmlns:p14="http://schemas.microsoft.com/office/powerpoint/2010/main" val="99605694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75B0E80-599F-43BA-88E2-C71088FC466C}"/>
              </a:ext>
            </a:extLst>
          </p:cNvPr>
          <p:cNvSpPr/>
          <p:nvPr/>
        </p:nvSpPr>
        <p:spPr>
          <a:xfrm>
            <a:off x="3471385" y="1189352"/>
            <a:ext cx="8305800" cy="5690419"/>
          </a:xfrm>
          <a:prstGeom prst="rect">
            <a:avLst/>
          </a:prstGeom>
        </p:spPr>
        <p:txBody>
          <a:bodyPr wrap="square">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dirty="0">
                <a:latin typeface="Franklin Gothic Medium" panose="020B0603020102020204" pitchFamily="34" charset="0"/>
              </a:rPr>
              <a:t>CASA of Morris and Sussex Counties</a:t>
            </a:r>
          </a:p>
          <a:p>
            <a:endParaRPr lang="en-US" sz="1600" dirty="0">
              <a:latin typeface="Franklin Gothic Medium" panose="020B0603020102020204" pitchFamily="34" charset="0"/>
            </a:endParaRPr>
          </a:p>
          <a:p>
            <a:r>
              <a:rPr lang="en-US" sz="1600" dirty="0">
                <a:latin typeface="Franklin Gothic Medium" panose="020B0603020102020204" pitchFamily="34" charset="0"/>
              </a:rPr>
              <a:t>NORWESCAP </a:t>
            </a:r>
            <a:r>
              <a:rPr lang="en-US" sz="1200" dirty="0">
                <a:solidFill>
                  <a:srgbClr val="C00000"/>
                </a:solidFill>
                <a:latin typeface="Franklin Gothic Medium" panose="020B0603020102020204" pitchFamily="34" charset="0"/>
              </a:rPr>
              <a:t>[Childcare &amp; Family Services]</a:t>
            </a:r>
          </a:p>
          <a:p>
            <a:endParaRPr lang="en-US" sz="1600" dirty="0">
              <a:latin typeface="Franklin Gothic Medium" panose="020B0603020102020204" pitchFamily="34" charset="0"/>
            </a:endParaRPr>
          </a:p>
          <a:p>
            <a:r>
              <a:rPr lang="en-US" sz="1600" dirty="0">
                <a:latin typeface="Franklin Gothic Medium" panose="020B0603020102020204" pitchFamily="34" charset="0"/>
              </a:rPr>
              <a:t>Association for Special Children and Families </a:t>
            </a:r>
            <a:r>
              <a:rPr lang="en-US" sz="1200" dirty="0">
                <a:solidFill>
                  <a:srgbClr val="C00000"/>
                </a:solidFill>
                <a:latin typeface="Franklin Gothic Medium" panose="020B0603020102020204" pitchFamily="34" charset="0"/>
              </a:rPr>
              <a:t>[Special Needs]</a:t>
            </a:r>
          </a:p>
          <a:p>
            <a:endParaRPr lang="en-US" sz="1600" dirty="0">
              <a:latin typeface="Franklin Gothic Medium" panose="020B0603020102020204" pitchFamily="34" charset="0"/>
            </a:endParaRPr>
          </a:p>
          <a:p>
            <a:r>
              <a:rPr lang="en-US" sz="1600" dirty="0">
                <a:latin typeface="Franklin Gothic Medium" panose="020B0603020102020204" pitchFamily="34" charset="0"/>
              </a:rPr>
              <a:t>Center for Prevention and Counseling</a:t>
            </a:r>
          </a:p>
          <a:p>
            <a:endParaRPr lang="en-US" sz="1600" dirty="0">
              <a:latin typeface="Franklin Gothic Medium" panose="020B0603020102020204" pitchFamily="34" charset="0"/>
            </a:endParaRPr>
          </a:p>
          <a:p>
            <a:r>
              <a:rPr lang="en-US" sz="1600" dirty="0">
                <a:latin typeface="Franklin Gothic Medium" panose="020B0603020102020204" pitchFamily="34" charset="0"/>
              </a:rPr>
              <a:t>Ginnie’s House, Sussex County Child Advocacy Center</a:t>
            </a:r>
          </a:p>
          <a:p>
            <a:endParaRPr lang="en-US" sz="1600" dirty="0">
              <a:latin typeface="Franklin Gothic Medium" panose="020B0603020102020204" pitchFamily="34" charset="0"/>
            </a:endParaRPr>
          </a:p>
          <a:p>
            <a:r>
              <a:rPr lang="en-US" sz="1600" dirty="0">
                <a:latin typeface="Franklin Gothic Medium" panose="020B0603020102020204" pitchFamily="34" charset="0"/>
              </a:rPr>
              <a:t>Sussex County Family Success Center</a:t>
            </a:r>
          </a:p>
          <a:p>
            <a:endParaRPr lang="en-US" sz="1600" dirty="0">
              <a:latin typeface="Franklin Gothic Medium" panose="020B0603020102020204" pitchFamily="34" charset="0"/>
            </a:endParaRPr>
          </a:p>
          <a:p>
            <a:r>
              <a:rPr lang="en-US" sz="1600" dirty="0">
                <a:latin typeface="Franklin Gothic Medium" panose="020B0603020102020204" pitchFamily="34" charset="0"/>
              </a:rPr>
              <a:t>Project Self-Sufficiency</a:t>
            </a:r>
          </a:p>
          <a:p>
            <a:endParaRPr lang="en-US" sz="1200" dirty="0">
              <a:latin typeface="Franklin Gothic Medium" panose="020B0603020102020204" pitchFamily="34" charset="0"/>
            </a:endParaRPr>
          </a:p>
        </p:txBody>
      </p:sp>
      <p:sp>
        <p:nvSpPr>
          <p:cNvPr id="4" name="TextBox 3">
            <a:extLst>
              <a:ext uri="{FF2B5EF4-FFF2-40B4-BE49-F238E27FC236}">
                <a16:creationId xmlns:a16="http://schemas.microsoft.com/office/drawing/2014/main" id="{F2F1A772-2FD6-4D6F-8AFF-A44BDF56F699}"/>
              </a:ext>
            </a:extLst>
          </p:cNvPr>
          <p:cNvSpPr txBox="1"/>
          <p:nvPr>
            <p:custDataLst>
              <p:tags r:id="rId1"/>
            </p:custDataLst>
          </p:nvPr>
        </p:nvSpPr>
        <p:spPr>
          <a:xfrm>
            <a:off x="3090385" y="43911"/>
            <a:ext cx="9067799"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dirty="0">
                <a:latin typeface="Franklin Gothic Medium" panose="020B0603020102020204" pitchFamily="34" charset="0"/>
              </a:rPr>
              <a:t>14.4: Support for Families including Kinship</a:t>
            </a:r>
            <a:endParaRPr lang="en-US" sz="1600" spc="-50" dirty="0"/>
          </a:p>
        </p:txBody>
      </p:sp>
      <p:sp>
        <p:nvSpPr>
          <p:cNvPr id="5" name="TextBox 4">
            <a:extLst>
              <a:ext uri="{FF2B5EF4-FFF2-40B4-BE49-F238E27FC236}">
                <a16:creationId xmlns:a16="http://schemas.microsoft.com/office/drawing/2014/main" id="{4B6DB604-6639-4C3A-A85B-0C6AC6704512}"/>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latin typeface="Franklin Gothic Medium" panose="020B0603020102020204" pitchFamily="34" charset="0"/>
              </a:rPr>
              <a:t>Source: www.morrissussexresourcenet.org</a:t>
            </a:r>
          </a:p>
        </p:txBody>
      </p:sp>
      <p:sp>
        <p:nvSpPr>
          <p:cNvPr id="6" name="TextBox 5">
            <a:extLst>
              <a:ext uri="{FF2B5EF4-FFF2-40B4-BE49-F238E27FC236}">
                <a16:creationId xmlns:a16="http://schemas.microsoft.com/office/drawing/2014/main" id="{637C6209-88EE-456E-B8D9-14ED38F43877}"/>
              </a:ext>
            </a:extLst>
          </p:cNvPr>
          <p:cNvSpPr txBox="1"/>
          <p:nvPr>
            <p:custDataLst>
              <p:tags r:id="rId3"/>
            </p:custDataLst>
          </p:nvPr>
        </p:nvSpPr>
        <p:spPr>
          <a:xfrm>
            <a:off x="0" y="2560318"/>
            <a:ext cx="3124200" cy="1754326"/>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Caring for Kin or Foster Children</a:t>
            </a:r>
          </a:p>
        </p:txBody>
      </p:sp>
    </p:spTree>
    <p:extLst>
      <p:ext uri="{BB962C8B-B14F-4D97-AF65-F5344CB8AC3E}">
        <p14:creationId xmlns:p14="http://schemas.microsoft.com/office/powerpoint/2010/main" val="230748404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11684750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E060E3A-A72E-4BBE-9A79-AC6BFDFAEB5E}"/>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15.1: Same sex couples (per 1,000 households), by county</a:t>
            </a:r>
          </a:p>
        </p:txBody>
      </p:sp>
      <p:sp>
        <p:nvSpPr>
          <p:cNvPr id="3" name="TextBox 2">
            <a:extLst>
              <a:ext uri="{FF2B5EF4-FFF2-40B4-BE49-F238E27FC236}">
                <a16:creationId xmlns:a16="http://schemas.microsoft.com/office/drawing/2014/main" id="{F442D254-E271-4971-833B-DE01120C1424}"/>
              </a:ext>
            </a:extLst>
          </p:cNvPr>
          <p:cNvSpPr txBox="1"/>
          <p:nvPr>
            <p:custDataLst>
              <p:tags r:id="rId2"/>
            </p:custDataLst>
          </p:nvPr>
        </p:nvSpPr>
        <p:spPr>
          <a:xfrm>
            <a:off x="3124200" y="33191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UCLA William's Institute and Census Data, 2017 </a:t>
            </a:r>
            <a:endParaRPr lang="en-US" sz="1100" dirty="0"/>
          </a:p>
        </p:txBody>
      </p:sp>
      <p:graphicFrame>
        <p:nvGraphicFramePr>
          <p:cNvPr id="4" name="Chart 3">
            <a:extLst>
              <a:ext uri="{FF2B5EF4-FFF2-40B4-BE49-F238E27FC236}">
                <a16:creationId xmlns:a16="http://schemas.microsoft.com/office/drawing/2014/main" id="{66E00E27-8358-46F8-8263-9970F1EAD8ED}"/>
              </a:ext>
            </a:extLst>
          </p:cNvPr>
          <p:cNvGraphicFramePr/>
          <p:nvPr>
            <p:custDataLst>
              <p:tags r:id="rId3"/>
            </p:custDataLst>
            <p:extLst>
              <p:ext uri="{D42A27DB-BD31-4B8C-83A1-F6EECF244321}">
                <p14:modId xmlns:p14="http://schemas.microsoft.com/office/powerpoint/2010/main" val="756198991"/>
              </p:ext>
            </p:extLst>
          </p:nvPr>
        </p:nvGraphicFramePr>
        <p:xfrm>
          <a:off x="3260537" y="566921"/>
          <a:ext cx="8128000" cy="5833534"/>
        </p:xfrm>
        <a:graphic>
          <a:graphicData uri="http://schemas.openxmlformats.org/drawingml/2006/chart">
            <c:chart xmlns:c="http://schemas.openxmlformats.org/drawingml/2006/chart" xmlns:r="http://schemas.openxmlformats.org/officeDocument/2006/relationships" r:id="rId8"/>
          </a:graphicData>
        </a:graphic>
      </p:graphicFrame>
      <p:sp>
        <p:nvSpPr>
          <p:cNvPr id="5" name="TextBox 4">
            <a:extLst>
              <a:ext uri="{FF2B5EF4-FFF2-40B4-BE49-F238E27FC236}">
                <a16:creationId xmlns:a16="http://schemas.microsoft.com/office/drawing/2014/main" id="{41FD7A72-B42F-40D6-9D44-49E76B3F7024}"/>
              </a:ext>
            </a:extLst>
          </p:cNvPr>
          <p:cNvSpPr txBox="1"/>
          <p:nvPr>
            <p:custDataLst>
              <p:tags r:id="rId4"/>
            </p:custDataLst>
          </p:nvPr>
        </p:nvSpPr>
        <p:spPr>
          <a:xfrm>
            <a:off x="3124201" y="6364222"/>
            <a:ext cx="9067800" cy="493777"/>
          </a:xfrm>
          <a:prstGeom prst="rect">
            <a:avLst/>
          </a:prstGeom>
          <a:noFill/>
        </p:spPr>
        <p:txBody>
          <a:bodyPr wrap="square" rtlCol="0" anchor="ctr" anchorCtr="0">
            <a:noAutofit/>
          </a:bodyPr>
          <a:lstStyle/>
          <a:p>
            <a:r>
              <a:rPr lang="en-US" sz="1000" dirty="0">
                <a:latin typeface="Franklin Gothic Book"/>
              </a:rPr>
              <a:t>Note:  Sussex data not available</a:t>
            </a:r>
            <a:endParaRPr lang="en-US" dirty="0"/>
          </a:p>
        </p:txBody>
      </p:sp>
      <p:sp>
        <p:nvSpPr>
          <p:cNvPr id="6" name="TextBox 5">
            <a:extLst>
              <a:ext uri="{FF2B5EF4-FFF2-40B4-BE49-F238E27FC236}">
                <a16:creationId xmlns:a16="http://schemas.microsoft.com/office/drawing/2014/main" id="{637C6209-88EE-456E-B8D9-14ED38F43877}"/>
              </a:ext>
            </a:extLst>
          </p:cNvPr>
          <p:cNvSpPr txBox="1"/>
          <p:nvPr>
            <p:custDataLst>
              <p:tags r:id="rId5"/>
            </p:custDataLst>
          </p:nvPr>
        </p:nvSpPr>
        <p:spPr>
          <a:xfrm>
            <a:off x="-26276" y="3098967"/>
            <a:ext cx="3124200" cy="769441"/>
          </a:xfrm>
          <a:prstGeom prst="rect">
            <a:avLst/>
          </a:prstGeom>
          <a:noFill/>
        </p:spPr>
        <p:txBody>
          <a:bodyPr wrap="square" rtlCol="0">
            <a:spAutoFit/>
          </a:bodyPr>
          <a:lstStyle/>
          <a:p>
            <a:pPr algn="ctr"/>
            <a:r>
              <a:rPr lang="en-US" sz="4400" dirty="0">
                <a:solidFill>
                  <a:schemeClr val="bg1"/>
                </a:solidFill>
                <a:latin typeface="Franklin Gothic Demi" panose="020B0703020102020204" pitchFamily="34" charset="0"/>
              </a:rPr>
              <a:t>Advocacy</a:t>
            </a:r>
          </a:p>
        </p:txBody>
      </p:sp>
    </p:spTree>
    <p:extLst>
      <p:ext uri="{BB962C8B-B14F-4D97-AF65-F5344CB8AC3E}">
        <p14:creationId xmlns:p14="http://schemas.microsoft.com/office/powerpoint/2010/main" val="4195584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2F1A772-2FD6-4D6F-8AFF-A44BDF56F699}"/>
              </a:ext>
            </a:extLst>
          </p:cNvPr>
          <p:cNvSpPr txBox="1"/>
          <p:nvPr>
            <p:custDataLst>
              <p:tags r:id="rId1"/>
            </p:custDataLst>
          </p:nvPr>
        </p:nvSpPr>
        <p:spPr>
          <a:xfrm>
            <a:off x="3090386" y="36046"/>
            <a:ext cx="9067799"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dirty="0">
                <a:latin typeface="Franklin Gothic Medium" panose="020B0603020102020204" pitchFamily="34" charset="0"/>
              </a:rPr>
              <a:t>15.2: Pro Bono Legal/Advocacy Services</a:t>
            </a:r>
            <a:endParaRPr lang="en-US" sz="1600" spc="-50" dirty="0"/>
          </a:p>
        </p:txBody>
      </p:sp>
      <p:sp>
        <p:nvSpPr>
          <p:cNvPr id="3" name="Rectangle 2">
            <a:extLst>
              <a:ext uri="{FF2B5EF4-FFF2-40B4-BE49-F238E27FC236}">
                <a16:creationId xmlns:a16="http://schemas.microsoft.com/office/drawing/2014/main" id="{C4C8D5A1-FD7A-47F2-82EE-68F312D0283E}"/>
              </a:ext>
            </a:extLst>
          </p:cNvPr>
          <p:cNvSpPr/>
          <p:nvPr/>
        </p:nvSpPr>
        <p:spPr>
          <a:xfrm>
            <a:off x="3429000" y="762000"/>
            <a:ext cx="8430226" cy="5943600"/>
          </a:xfrm>
          <a:prstGeom prst="rect">
            <a:avLst/>
          </a:prstGeom>
        </p:spPr>
        <p:txBody>
          <a:bodyPr wrap="square">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solidFill>
                  <a:srgbClr val="C00000"/>
                </a:solidFill>
                <a:latin typeface="Franklin Gothic Medium" panose="020B0603020102020204" pitchFamily="34" charset="0"/>
              </a:rPr>
              <a:t>General</a:t>
            </a:r>
          </a:p>
          <a:p>
            <a:r>
              <a:rPr lang="en-US" sz="1400" spc="-20" dirty="0">
                <a:latin typeface="Franklin Gothic Medium" panose="020B0603020102020204" pitchFamily="34" charset="0"/>
              </a:rPr>
              <a:t>  Legal Services of Northwest Jersey</a:t>
            </a:r>
          </a:p>
          <a:p>
            <a:r>
              <a:rPr lang="en-US" sz="1400" spc="-20" dirty="0">
                <a:latin typeface="Franklin Gothic Medium" panose="020B0603020102020204" pitchFamily="34" charset="0"/>
              </a:rPr>
              <a:t>  Legal Services of NJ</a:t>
            </a:r>
          </a:p>
          <a:p>
            <a:r>
              <a:rPr lang="en-US" sz="1400" spc="-20" dirty="0">
                <a:latin typeface="Franklin Gothic Medium" panose="020B0603020102020204" pitchFamily="34" charset="0"/>
              </a:rPr>
              <a:t>  Project Self-Sufficiency</a:t>
            </a:r>
          </a:p>
          <a:p>
            <a:r>
              <a:rPr lang="en-US" sz="1400" spc="-20" dirty="0">
                <a:latin typeface="Franklin Gothic Medium" panose="020B0603020102020204" pitchFamily="34" charset="0"/>
              </a:rPr>
              <a:t>  Volunteer Lawyers for Justice</a:t>
            </a:r>
          </a:p>
          <a:p>
            <a:r>
              <a:rPr lang="en-US" sz="1400" dirty="0">
                <a:solidFill>
                  <a:srgbClr val="C00000"/>
                </a:solidFill>
                <a:latin typeface="Franklin Gothic Medium" panose="020B0603020102020204" pitchFamily="34" charset="0"/>
              </a:rPr>
              <a:t>Immigration</a:t>
            </a:r>
          </a:p>
          <a:p>
            <a:r>
              <a:rPr lang="en-US" sz="1400" spc="-20" dirty="0">
                <a:latin typeface="Franklin Gothic Medium" panose="020B0603020102020204" pitchFamily="34" charset="0"/>
              </a:rPr>
              <a:t>  AFSC Immigrant Rights Program</a:t>
            </a:r>
          </a:p>
          <a:p>
            <a:r>
              <a:rPr lang="en-US" sz="1400" spc="-20" dirty="0">
                <a:latin typeface="Franklin Gothic Medium" panose="020B0603020102020204" pitchFamily="34" charset="0"/>
              </a:rPr>
              <a:t>  KIND</a:t>
            </a:r>
          </a:p>
          <a:p>
            <a:r>
              <a:rPr lang="en-US" sz="1400" dirty="0">
                <a:solidFill>
                  <a:srgbClr val="C00000"/>
                </a:solidFill>
                <a:latin typeface="Franklin Gothic Medium" panose="020B0603020102020204" pitchFamily="34" charset="0"/>
              </a:rPr>
              <a:t>Disability</a:t>
            </a:r>
            <a:r>
              <a:rPr lang="en-US" sz="1400" spc="-20" dirty="0">
                <a:latin typeface="Franklin Gothic Medium" panose="020B0603020102020204" pitchFamily="34" charset="0"/>
              </a:rPr>
              <a:t>	</a:t>
            </a:r>
          </a:p>
          <a:p>
            <a:r>
              <a:rPr lang="en-US" sz="1400" spc="-20" dirty="0">
                <a:latin typeface="Franklin Gothic Medium" panose="020B0603020102020204" pitchFamily="34" charset="0"/>
              </a:rPr>
              <a:t>  Disability Rights NJ</a:t>
            </a:r>
          </a:p>
          <a:p>
            <a:r>
              <a:rPr lang="en-US" sz="1400" dirty="0">
                <a:solidFill>
                  <a:srgbClr val="C00000"/>
                </a:solidFill>
                <a:latin typeface="Franklin Gothic Medium" panose="020B0603020102020204" pitchFamily="34" charset="0"/>
              </a:rPr>
              <a:t>Intimate Partner Violence</a:t>
            </a:r>
          </a:p>
          <a:p>
            <a:r>
              <a:rPr lang="en-US" sz="1400" spc="-20" dirty="0">
                <a:latin typeface="Franklin Gothic Medium" panose="020B0603020102020204" pitchFamily="34" charset="0"/>
              </a:rPr>
              <a:t>  Manavi</a:t>
            </a:r>
            <a:endParaRPr lang="en-US" sz="1400" dirty="0">
              <a:solidFill>
                <a:srgbClr val="C00000"/>
              </a:solidFill>
              <a:latin typeface="Franklin Gothic Medium" panose="020B0603020102020204" pitchFamily="34" charset="0"/>
            </a:endParaRPr>
          </a:p>
          <a:p>
            <a:r>
              <a:rPr lang="en-US" sz="1400" dirty="0">
                <a:solidFill>
                  <a:srgbClr val="C00000"/>
                </a:solidFill>
                <a:latin typeface="Franklin Gothic Medium" panose="020B0603020102020204" pitchFamily="34" charset="0"/>
              </a:rPr>
              <a:t>Military</a:t>
            </a:r>
          </a:p>
          <a:p>
            <a:r>
              <a:rPr lang="en-US" sz="1400" spc="-20" dirty="0">
                <a:latin typeface="Franklin Gothic Medium" panose="020B0603020102020204" pitchFamily="34" charset="0"/>
              </a:rPr>
              <a:t>  Military Legal Assistance Program</a:t>
            </a:r>
          </a:p>
          <a:p>
            <a:r>
              <a:rPr lang="en-US" sz="1400" dirty="0">
                <a:solidFill>
                  <a:srgbClr val="C00000"/>
                </a:solidFill>
                <a:latin typeface="Franklin Gothic Medium" panose="020B0603020102020204" pitchFamily="34" charset="0"/>
              </a:rPr>
              <a:t>LGBTQ</a:t>
            </a:r>
          </a:p>
          <a:p>
            <a:r>
              <a:rPr lang="en-US" sz="1400" spc="-20" dirty="0">
                <a:latin typeface="Franklin Gothic Medium" panose="020B0603020102020204" pitchFamily="34" charset="0"/>
              </a:rPr>
              <a:t>  LGBT Bar Association of Greater NY</a:t>
            </a:r>
          </a:p>
          <a:p>
            <a:r>
              <a:rPr lang="en-US" sz="1400" dirty="0">
                <a:solidFill>
                  <a:srgbClr val="C00000"/>
                </a:solidFill>
                <a:latin typeface="Franklin Gothic Medium" panose="020B0603020102020204" pitchFamily="34" charset="0"/>
              </a:rPr>
              <a:t>Children</a:t>
            </a:r>
          </a:p>
          <a:p>
            <a:r>
              <a:rPr lang="en-US" sz="1400" spc="-20" dirty="0">
                <a:latin typeface="Franklin Gothic Medium" panose="020B0603020102020204" pitchFamily="34" charset="0"/>
              </a:rPr>
              <a:t>  Unchained at Last</a:t>
            </a:r>
            <a:r>
              <a:rPr lang="en-US" sz="1400" dirty="0">
                <a:latin typeface="Franklin Gothic Medium" panose="020B0603020102020204" pitchFamily="34" charset="0"/>
              </a:rPr>
              <a:t> </a:t>
            </a:r>
            <a:r>
              <a:rPr lang="en-US" sz="1400" dirty="0">
                <a:solidFill>
                  <a:srgbClr val="C00000"/>
                </a:solidFill>
                <a:latin typeface="Franklin Gothic Medium" panose="020B0603020102020204" pitchFamily="34" charset="0"/>
              </a:rPr>
              <a:t>[Child Marriage]</a:t>
            </a:r>
          </a:p>
        </p:txBody>
      </p:sp>
      <p:sp>
        <p:nvSpPr>
          <p:cNvPr id="4" name="TextBox 3">
            <a:extLst>
              <a:ext uri="{FF2B5EF4-FFF2-40B4-BE49-F238E27FC236}">
                <a16:creationId xmlns:a16="http://schemas.microsoft.com/office/drawing/2014/main" id="{4B6DB604-6639-4C3A-A85B-0C6AC6704512}"/>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latin typeface="Franklin Gothic Medium" panose="020B0603020102020204" pitchFamily="34" charset="0"/>
              </a:rPr>
              <a:t>Source: probononj.org</a:t>
            </a:r>
            <a:endParaRPr lang="en-US" sz="1200" dirty="0"/>
          </a:p>
        </p:txBody>
      </p:sp>
      <p:sp>
        <p:nvSpPr>
          <p:cNvPr id="6" name="TextBox 5">
            <a:extLst>
              <a:ext uri="{FF2B5EF4-FFF2-40B4-BE49-F238E27FC236}">
                <a16:creationId xmlns:a16="http://schemas.microsoft.com/office/drawing/2014/main" id="{637C6209-88EE-456E-B8D9-14ED38F43877}"/>
              </a:ext>
            </a:extLst>
          </p:cNvPr>
          <p:cNvSpPr txBox="1"/>
          <p:nvPr>
            <p:custDataLst>
              <p:tags r:id="rId3"/>
            </p:custDataLst>
          </p:nvPr>
        </p:nvSpPr>
        <p:spPr>
          <a:xfrm>
            <a:off x="-26276" y="3098967"/>
            <a:ext cx="3124200" cy="769441"/>
          </a:xfrm>
          <a:prstGeom prst="rect">
            <a:avLst/>
          </a:prstGeom>
          <a:noFill/>
        </p:spPr>
        <p:txBody>
          <a:bodyPr wrap="square" rtlCol="0">
            <a:spAutoFit/>
          </a:bodyPr>
          <a:lstStyle/>
          <a:p>
            <a:pPr algn="ctr"/>
            <a:r>
              <a:rPr lang="en-US" sz="4400" dirty="0">
                <a:solidFill>
                  <a:schemeClr val="bg1"/>
                </a:solidFill>
                <a:latin typeface="Franklin Gothic Demi" panose="020B0703020102020204" pitchFamily="34" charset="0"/>
              </a:rPr>
              <a:t>Advocacy</a:t>
            </a:r>
          </a:p>
        </p:txBody>
      </p:sp>
    </p:spTree>
    <p:extLst>
      <p:ext uri="{BB962C8B-B14F-4D97-AF65-F5344CB8AC3E}">
        <p14:creationId xmlns:p14="http://schemas.microsoft.com/office/powerpoint/2010/main" val="219957588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ENGAGE" val="{&quot;SavedSwatch&quot;:&quot;-1763274|-9800581|-14475488|-16743511|-749539|Rutgers&quot;,&quot;Id&quot;:&quot;61a6fdc741354356f81a85f5&quot;,&quot;SmartGridHorizontal&quot;:0,&quot;LinkedExcelSources&quot;:{&quot;618a971e383938345c058b52&quot;:&quot;{{Desktop}}\\County Workbooks\\Sussex_County_11.08.21 (with Engage).xlsx&quot;},&quot;LinkedProjectSources&quot;:{},&quot;FlowConfig&quot;:{&quot;Canvas&quot;:{&quot;Slide&quot;:-1,&quot;Width&quot;:0,&quot;Height&quot;:0},&quot;Timeline&quot;:{&quot;Actions&quot;:[]}},&quot;LinkedSlideMergeSources&quot;:{},&quot;LinkedSharePointSlideMergeSources&quot;:{}}"/>
</p:tagLst>
</file>

<file path=ppt/tags/tag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U1eQ8Qtr9dvQJcjb1T2_1636454606&quot;,&quot;DataType&quot;:1,&quot;ImageAutosize&quot;:1,&quot;ZIndexPreserved&quot;:true,&quot;ValueBgColor&quot;:false,&quot;ValueFontColor&quot;:false}]"/>
</p:tagLst>
</file>

<file path=ppt/tags/tag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UX5fAEVepsVM2JoXgLT_1636454606&quot;,&quot;DataType&quot;:1,&quot;ImageAutosize&quot;:1,&quot;ZIndexPreserved&quot;:true,&quot;ValueBgColor&quot;:false,&quot;ValueFontColor&quot;:false}]"/>
</p:tagLst>
</file>

<file path=ppt/tags/tag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eGxLBqeYckJEovhRHTY_1636454606&quot;,&quot;DataType&quot;:1,&quot;ImageAutosize&quot;:1,&quot;ZIndexPreserved&quot;:true,&quot;ValueBgColor&quot;:false,&quot;ValueFontColor&quot;:false}]"/>
</p:tagLst>
</file>

<file path=ppt/tags/tag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ZbGaMvrBdjkyInsRp1Z_1636454607&quot;,&quot;DataType&quot;:1,&quot;ImageAutosize&quot;:1,&quot;ZIndexPreserved&quot;:true,&quot;ValueBgColor&quot;:false,&quot;ValueFontColor&quot;:false}]"/>
</p:tagLst>
</file>

<file path=ppt/tags/tag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9XPyjNQ1fvCqmLANFCX_1636454607&quot;,&quot;DataType&quot;:1,&quot;ImageAutosize&quot;:1,&quot;ZIndexPreserved&quot;:true,&quot;ValueBgColor&quot;:false,&quot;ValueFontColor&quot;:false}]"/>
</p:tagLst>
</file>

<file path=ppt/tags/tag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7j48FsoGZb0D2QliP0F_1636454607&quot;,&quot;DataType&quot;:1,&quot;ImageAutosize&quot;:1,&quot;ZIndexPreserved&quot;:true,&quot;ValueBgColor&quot;:false,&quot;ValueFontColor&quot;:false}]"/>
</p:tagLst>
</file>

<file path=ppt/tags/tag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9Yq9wCrrnyQGfRXx5Gz_1636454607&quot;,&quot;DataType&quot;:1,&quot;ImageAutosize&quot;:1,&quot;ZIndexPreserved&quot;:true,&quot;ValueBgColor&quot;:false,&quot;ValueFontColor&quot;:false}]"/>
</p:tagLst>
</file>

<file path=ppt/tags/tag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XaoUHDoRYS1l8lZfQH1_1636454607&quot;,&quot;DataType&quot;:1,&quot;ImageAutosize&quot;:1,&quot;ZIndexPreserved&quot;:true,&quot;ValueBgColor&quot;:false,&quot;ValueFontColor&quot;:false}]"/>
</p:tagLst>
</file>

<file path=ppt/tags/tag1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rhtg4vd7YNHhO0WliNl_1636454607&quot;,&quot;DataType&quot;:1,&quot;ImageAutosize&quot;:1,&quot;ZIndexPreserved&quot;:true,&quot;ValueBgColor&quot;:false,&quot;ValueFontColor&quot;:false}]"/>
</p:tagLst>
</file>

<file path=ppt/tags/tag1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JpaSlWu8EP5PTMQUjV8_1636454607&quot;,&quot;DataType&quot;:1,&quot;ImageAutosize&quot;:1,&quot;ZIndexPreserved&quot;:true,&quot;ValueBgColor&quot;:false,&quot;ValueFontColor&quot;:false}]"/>
</p:tagLst>
</file>

<file path=ppt/tags/tag1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SWnGOszmfriYyjNWN17_1636454607&quot;,&quot;DataType&quot;:1,&quot;ImageAutosize&quot;:1,&quot;ZIndexPreserved&quot;:true,&quot;ValueBgColor&quot;:false,&quot;ValueFontColor&quot;:false}]"/>
</p:tagLst>
</file>

<file path=ppt/tags/tag1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YMeRFMq5Rg4K7WO8NN0d_1636454607&quot;,&quot;DataType&quot;:1,&quot;ImageAutosize&quot;:1,&quot;ZIndexPreserved&quot;:true,&quot;ValueBgColor&quot;:false,&quot;ValueFontColor&quot;:false}]"/>
</p:tagLst>
</file>

<file path=ppt/tags/tag1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6G23j7l1t5MIZutYlZv_1636454607&quot;,&quot;DataType&quot;:1,&quot;ImageAutosize&quot;:1,&quot;ZIndexPreserved&quot;:true,&quot;ValueBgColor&quot;:false,&quot;ValueFontColor&quot;:false}]"/>
</p:tagLst>
</file>

<file path=ppt/tags/tag1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4kueL4X1IFUKNyg5Kde_1636454607&quot;,&quot;DataType&quot;:1,&quot;ImageAutosize&quot;:1,&quot;ZIndexPreserved&quot;:true,&quot;ValueBgColor&quot;:false,&quot;ValueFontColor&quot;:false}]"/>
</p:tagLst>
</file>

<file path=ppt/tags/tag1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C6hnKg4ZT7UfY1AWHmE_1636454607&quot;,&quot;DataType&quot;:1,&quot;ImageAutosize&quot;:1,&quot;ZIndexPreserved&quot;:true,&quot;ValueBgColor&quot;:false,&quot;ValueFontColor&quot;:false}]"/>
</p:tagLst>
</file>

<file path=ppt/tags/tag1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EK3hyF01As6Tt1oFKsi_1636454608&quot;,&quot;DataType&quot;:1,&quot;ImageAutosize&quot;:1,&quot;ZIndexPreserved&quot;:true,&quot;ValueBgColor&quot;:false,&quot;ValueFontColor&quot;:false}]"/>
</p:tagLst>
</file>

<file path=ppt/tags/tag1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EDU5BAlZCAd0QpNBqjf_1636454608&quot;,&quot;DataType&quot;:1,&quot;ImageAutosize&quot;:1,&quot;ZIndexPreserved&quot;:true,&quot;ValueBgColor&quot;:false,&quot;ValueFontColor&quot;:false}]"/>
</p:tagLst>
</file>

<file path=ppt/tags/tag1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ZQCAH2mc33Ly9oUzv6u_1636454608&quot;,&quot;DataType&quot;:1,&quot;ImageAutosize&quot;:1,&quot;ZIndexPreserved&quot;:true,&quot;ValueBgColor&quot;:false,&quot;ValueFontColor&quot;:false}]"/>
</p:tagLst>
</file>

<file path=ppt/tags/tag2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4f0xTp6FFqYrZXmK19Fz_1636454608&quot;,&quot;DataType&quot;:1,&quot;ImageAutosize&quot;:1,&quot;ZIndexPreserved&quot;:true,&quot;ValueBgColor&quot;:false,&quot;ValueFontColor&quot;:false}]"/>
</p:tagLst>
</file>

<file path=ppt/tags/tag2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2xWdBjMS4Azi7dckV4OX_1636454608&quot;,&quot;DataType&quot;:1,&quot;ImageAutosize&quot;:1,&quot;ZIndexPreserved&quot;:true,&quot;ValueBgColor&quot;:false,&quot;ValueFontColor&quot;:false}]"/>
</p:tagLst>
</file>

<file path=ppt/tags/tag2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6dBgeBQptPEJOt9DdiW_1636454608&quot;,&quot;DataType&quot;:1,&quot;ImageAutosize&quot;:1,&quot;ZIndexPreserved&quot;:true,&quot;ValueBgColor&quot;:false,&quot;ValueFontColor&quot;:false}]"/>
</p:tagLst>
</file>

<file path=ppt/tags/tag2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64nnhuh69MoJ7sR5NCY_1636454608&quot;,&quot;DataType&quot;:1,&quot;ImageAutosize&quot;:1,&quot;ZIndexPreserved&quot;:true,&quot;ValueBgColor&quot;:false,&quot;ValueFontColor&quot;:false}]"/>
</p:tagLst>
</file>

<file path=ppt/tags/tag2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rJHRa0yryJVzK5Ww16U_1636454608&quot;,&quot;DataType&quot;:1,&quot;ImageAutosize&quot;:1,&quot;ZIndexPreserved&quot;:true,&quot;ValueBgColor&quot;:false,&quot;ValueFontColor&quot;:false}]"/>
</p:tagLst>
</file>

<file path=ppt/tags/tag2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oCpfUaLO7xTAlUkJgcC_1636454608&quot;,&quot;DataType&quot;:1,&quot;ImageAutosize&quot;:1,&quot;ZIndexPreserved&quot;:true,&quot;ValueBgColor&quot;:false,&quot;ValueFontColor&quot;:false}]"/>
</p:tagLst>
</file>

<file path=ppt/tags/tag2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2fAzghuYYLMNM1Qu6kI_1636454608&quot;,&quot;DataType&quot;:1,&quot;ImageAutosize&quot;:1,&quot;ZIndexPreserved&quot;:true,&quot;ValueBgColor&quot;:false,&quot;ValueFontColor&quot;:false}]"/>
</p:tagLst>
</file>

<file path=ppt/tags/tag2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ja7PDwx5Wi2W4UTPqrn_1636454609&quot;,&quot;DataType&quot;:1,&quot;ImageAutosize&quot;:1,&quot;ZIndexPreserved&quot;:true,&quot;ValueBgColor&quot;:false,&quot;ValueFontColor&quot;:false}]"/>
</p:tagLst>
</file>

<file path=ppt/tags/tag2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cFUu0UX7SyndgQ9MQLE_1636454609&quot;,&quot;DataType&quot;:1,&quot;ImageAutosize&quot;:1,&quot;ZIndexPreserved&quot;:true,&quot;ValueBgColor&quot;:false,&quot;ValueFontColor&quot;:false}]"/>
</p:tagLst>
</file>

<file path=ppt/tags/tag2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7ZIFjHRMoc8HSooMTE84_1636454609&quot;,&quot;DataType&quot;:1,&quot;ImageAutosize&quot;:1,&quot;ZIndexPreserved&quot;:true,&quot;ValueBgColor&quot;:false,&quot;ValueFontColor&quot;:false}]"/>
</p:tagLst>
</file>

<file path=ppt/tags/tag3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rbBXF88F3wRK0iM8QX5_1636454609&quot;,&quot;DataType&quot;:1,&quot;ImageAutosize&quot;:1,&quot;ZIndexPreserved&quot;:true,&quot;ValueBgColor&quot;:false,&quot;ValueFontColor&quot;:false}]"/>
</p:tagLst>
</file>

<file path=ppt/tags/tag3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rlFZ9zA5NBGvtfq9xRE_1636454609&quot;,&quot;DataType&quot;:1,&quot;ImageAutosize&quot;:1,&quot;ZIndexPreserved&quot;:true,&quot;ValueBgColor&quot;:false,&quot;ValueFontColor&quot;:false}]"/>
</p:tagLst>
</file>

<file path=ppt/tags/tag3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7ojrHcQcGjhiejKWXoC7_1636454609&quot;,&quot;DataType&quot;:1,&quot;ImageAutosize&quot;:1,&quot;ZIndexPreserved&quot;:true,&quot;ValueBgColor&quot;:false,&quot;ValueFontColor&quot;:false}]"/>
</p:tagLst>
</file>

<file path=ppt/tags/tag3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A0CW40E7dxzVSrFh8GM_1636454610&quot;,&quot;DataType&quot;:1,&quot;ImageAutosize&quot;:1,&quot;ZIndexPreserved&quot;:true,&quot;ValueBgColor&quot;:false,&quot;ValueFontColor&quot;:false}]"/>
</p:tagLst>
</file>

<file path=ppt/tags/tag3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waqtddOcQgVnjOIrDJG_1636454610&quot;,&quot;DataType&quot;:1,&quot;ImageAutosize&quot;:1,&quot;ZIndexPreserved&quot;:true,&quot;ValueBgColor&quot;:false,&quot;ValueFontColor&quot;:false}]"/>
</p:tagLst>
</file>

<file path=ppt/tags/tag3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p1HJTQgdtfTI9jrOe1d_1636454610&quot;,&quot;DataType&quot;:1,&quot;ImageAutosize&quot;:1,&quot;ZIndexPreserved&quot;:true,&quot;ValueBgColor&quot;:false,&quot;ValueFontColor&quot;:false}]"/>
</p:tagLst>
</file>

<file path=ppt/tags/tag3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1NZUd1rZBkxHavNmpwLb_1636454610&quot;,&quot;DataType&quot;:1,&quot;ImageAutosize&quot;:1,&quot;ZIndexPreserved&quot;:true,&quot;ValueBgColor&quot;:false,&quot;ValueFontColor&quot;:false}]"/>
</p:tagLst>
</file>

<file path=ppt/tags/tag3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mh5as2cQKVASzPB9Qa3_1636454610&quot;,&quot;DataType&quot;:1,&quot;ImageAutosize&quot;:1,&quot;ZIndexPreserved&quot;:true,&quot;ValueBgColor&quot;:false,&quot;ValueFontColor&quot;:false}]"/>
</p:tagLst>
</file>

<file path=ppt/tags/tag3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u3yjf9ksZ7zfzFj3MXO_1636454610&quot;,&quot;DataType&quot;:1,&quot;ImageAutosize&quot;:1,&quot;ZIndexPreserved&quot;:true,&quot;ValueBgColor&quot;:false,&quot;ValueFontColor&quot;:false}]"/>
</p:tagLst>
</file>

<file path=ppt/tags/tag3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ypelW82jtMuGxhoeElAO_1636454610&quot;,&quot;DataType&quot;:1,&quot;ImageAutosize&quot;:1,&quot;ZIndexPreserved&quot;:true,&quot;ValueBgColor&quot;:false,&quot;ValueFontColor&quot;:false}]"/>
</p:tagLst>
</file>

<file path=ppt/tags/tag4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4w51IB6V617rH6BCpJm_1636454610&quot;,&quot;DataType&quot;:1,&quot;ImageAutosize&quot;:1,&quot;ZIndexPreserved&quot;:true,&quot;ValueBgColor&quot;:false,&quot;ValueFontColor&quot;:false}]"/>
</p:tagLst>
</file>

<file path=ppt/tags/tag4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GTAZgFbuZohPIlX6bCm_1636454610&quot;,&quot;DataType&quot;:1,&quot;ImageAutosize&quot;:1,&quot;ZIndexPreserved&quot;:true,&quot;ValueBgColor&quot;:false,&quot;ValueFontColor&quot;:false}]"/>
</p:tagLst>
</file>

<file path=ppt/tags/tag4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UJB54d0KDwMfewt4ttxh_1636454610&quot;,&quot;DataType&quot;:1,&quot;ImageAutosize&quot;:1,&quot;ZIndexPreserved&quot;:true,&quot;ValueBgColor&quot;:false,&quot;ValueFontColor&quot;:false}]"/>
</p:tagLst>
</file>

<file path=ppt/tags/tag4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gP47wJaOmD4Zv9L6wjE_1636454610&quot;,&quot;DataType&quot;:1,&quot;ImageAutosize&quot;:1,&quot;ZIndexPreserved&quot;:true,&quot;ValueBgColor&quot;:false,&quot;ValueFontColor&quot;:false}]"/>
</p:tagLst>
</file>

<file path=ppt/tags/tag4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xOOXvtEmxOC9QACB6yR_1636454610&quot;,&quot;DataType&quot;:1,&quot;ImageAutosize&quot;:1,&quot;ZIndexPreserved&quot;:true,&quot;ValueBgColor&quot;:false,&quot;ValueFontColor&quot;:false}]"/>
</p:tagLst>
</file>

<file path=ppt/tags/tag4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H5tJkSZkv5Q7XwdsHFg_1636454610&quot;,&quot;DataType&quot;:1,&quot;ImageAutosize&quot;:1,&quot;ZIndexPreserved&quot;:true,&quot;ValueBgColor&quot;:false,&quot;ValueFontColor&quot;:false}]"/>
</p:tagLst>
</file>

<file path=ppt/tags/tag4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7nzP1nl2jrpH7035d8S_1636454611&quot;,&quot;DataType&quot;:1,&quot;ImageAutosize&quot;:1,&quot;ZIndexPreserved&quot;:true,&quot;ValueBgColor&quot;:false,&quot;ValueFontColor&quot;:false}]"/>
</p:tagLst>
</file>

<file path=ppt/tags/tag4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gsg9FA0pgjyIFxdB4n2_1636454611&quot;,&quot;DataType&quot;:1,&quot;ImageAutosize&quot;:1,&quot;ZIndexPreserved&quot;:true,&quot;ValueBgColor&quot;:false,&quot;ValueFontColor&quot;:false}]"/>
</p:tagLst>
</file>

<file path=ppt/tags/tag4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uSBhlFQotAGCJStclm8_1636454611&quot;,&quot;DataType&quot;:1,&quot;ImageAutosize&quot;:1,&quot;ZIndexPreserved&quot;:true,&quot;ValueBgColor&quot;:false,&quot;ValueFontColor&quot;:false}]"/>
</p:tagLst>
</file>

<file path=ppt/tags/tag4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a8bfg64GTwB68o43Cwk_1636454612&quot;,&quot;DataType&quot;:1,&quot;ImageAutosize&quot;:1,&quot;ZIndexPreserved&quot;:true,&quot;ValueBgColor&quot;:false,&quot;ValueFontColor&quot;:false}]"/>
</p:tagLst>
</file>

<file path=ppt/tags/tag5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OCecdPGaMaH7lrXZu0w_1636454612&quot;,&quot;DataType&quot;:1,&quot;ImageAutosize&quot;:1,&quot;ZIndexPreserved&quot;:true,&quot;ValueBgColor&quot;:false,&quot;ValueFontColor&quot;:false}]"/>
</p:tagLst>
</file>

<file path=ppt/tags/tag5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FejGqE49RW8ud2b3TRR_1636454612&quot;,&quot;DataType&quot;:1,&quot;ImageAutosize&quot;:1,&quot;ZIndexPreserved&quot;:true,&quot;ValueBgColor&quot;:false,&quot;ValueFontColor&quot;:false}]"/>
</p:tagLst>
</file>

<file path=ppt/tags/tag5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LQIPyMQyAjr5fSjE8kZ_1636454612&quot;,&quot;DataType&quot;:1,&quot;ImageAutosize&quot;:1,&quot;ZIndexPreserved&quot;:true,&quot;ValueBgColor&quot;:false,&quot;ValueFontColor&quot;:false}]"/>
</p:tagLst>
</file>

<file path=ppt/tags/tag5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mHgNvklxnFSNhJik8cW_1636454612&quot;,&quot;DataType&quot;:1,&quot;ImageAutosize&quot;:1,&quot;ZIndexPreserved&quot;:true,&quot;ValueBgColor&quot;:false,&quot;ValueFontColor&quot;:false}]"/>
</p:tagLst>
</file>

<file path=ppt/tags/tag5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vYOzxb5yrNbcgOqInJY_1636454612&quot;,&quot;DataType&quot;:1,&quot;ImageAutosize&quot;:1,&quot;ZIndexPreserved&quot;:true,&quot;ValueBgColor&quot;:false,&quot;ValueFontColor&quot;:false}]"/>
</p:tagLst>
</file>

<file path=ppt/tags/tag5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hai90auTNRoEA0tePoE_1636454612&quot;,&quot;DataType&quot;:1,&quot;ImageAutosize&quot;:1,&quot;ZIndexPreserved&quot;:true,&quot;ValueBgColor&quot;:false,&quot;ValueFontColor&quot;:false}]"/>
</p:tagLst>
</file>

<file path=ppt/tags/tag5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X8oD3pNScp4zDN89W3d_1636454612&quot;,&quot;DataType&quot;:1,&quot;ImageAutosize&quot;:1,&quot;ZIndexPreserved&quot;:true,&quot;ValueBgColor&quot;:false,&quot;ValueFontColor&quot;:false}]"/>
</p:tagLst>
</file>

<file path=ppt/tags/tag5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ggICu7dqisYIiOtfk0u_1636454612&quot;,&quot;DataType&quot;:1,&quot;ImageAutosize&quot;:1,&quot;ZIndexPreserved&quot;:true,&quot;ValueBgColor&quot;:false,&quot;ValueFontColor&quot;:false}]"/>
</p:tagLst>
</file>

<file path=ppt/tags/tag5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zVAew8FNpOHntdce1wb_1636454612&quot;,&quot;DataType&quot;:1,&quot;ImageAutosize&quot;:1,&quot;ZIndexPreserved&quot;:true,&quot;ValueBgColor&quot;:false,&quot;ValueFontColor&quot;:false}]"/>
</p:tagLst>
</file>

<file path=ppt/tags/tag5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BukRFnOUhNfwVvygYMp_1636454612&quot;,&quot;DataType&quot;:1,&quot;ImageAutosize&quot;:1,&quot;ZIndexPreserved&quot;:true,&quot;ValueBgColor&quot;:false,&quot;ValueFontColor&quot;:false}]"/>
</p:tagLst>
</file>

<file path=ppt/tags/tag6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1niZ9S3X11JbFWJThDnH_1636454612&quot;,&quot;DataType&quot;:1,&quot;ImageAutosize&quot;:1,&quot;ZIndexPreserved&quot;:true,&quot;ValueBgColor&quot;:false,&quot;ValueFontColor&quot;:false}]"/>
</p:tagLst>
</file>

<file path=ppt/tags/tag6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3VoECfwWGKSLu9AIFs7I_1636454613&quot;,&quot;DataType&quot;:1,&quot;ImageAutosize&quot;:1,&quot;ZIndexPreserved&quot;:true,&quot;ValueBgColor&quot;:false,&quot;ValueFontColor&quot;:false}]"/>
</p:tagLst>
</file>

<file path=ppt/tags/tag6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p0i6o8tGqOo1aq4WRDjb_1636454613&quot;,&quot;DataType&quot;:1,&quot;ImageAutosize&quot;:1,&quot;ZIndexPreserved&quot;:true,&quot;ValueBgColor&quot;:false,&quot;ValueFontColor&quot;:false}]"/>
</p:tagLst>
</file>

<file path=ppt/tags/tag6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UICtRJZpP9bevTWsbMU_1636454614&quot;,&quot;DataType&quot;:1,&quot;ImageAutosize&quot;:1,&quot;ZIndexPreserved&quot;:true,&quot;ValueBgColor&quot;:false,&quot;ValueFontColor&quot;:false}]"/>
</p:tagLst>
</file>

<file path=ppt/tags/tag6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XV1cNmAVtitUIUyryGl_1636454614&quot;,&quot;DataType&quot;:1,&quot;ImageAutosize&quot;:1,&quot;ZIndexPreserved&quot;:true,&quot;ValueBgColor&quot;:false,&quot;ValueFontColor&quot;:false}]"/>
</p:tagLst>
</file>

<file path=ppt/tags/tag6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2bdgYPa5fn2albbHpwxa_1636454614&quot;,&quot;DataType&quot;:1,&quot;ImageAutosize&quot;:1,&quot;ZIndexPreserved&quot;:true,&quot;ValueBgColor&quot;:false,&quot;ValueFontColor&quot;:false}]"/>
</p:tagLst>
</file>

<file path=ppt/tags/tag6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yOnxR5LhDTFZYxDpGpJ_1636454614&quot;,&quot;DataType&quot;:1,&quot;ImageAutosize&quot;:1,&quot;ZIndexPreserved&quot;:true,&quot;ValueBgColor&quot;:false,&quot;ValueFontColor&quot;:false}]"/>
</p:tagLst>
</file>

<file path=ppt/tags/tag6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aF9t4y4WxkEQS3As6hY_1636454614&quot;,&quot;DataType&quot;:1,&quot;ImageAutosize&quot;:1,&quot;ZIndexPreserved&quot;:true,&quot;ValueBgColor&quot;:false,&quot;ValueFontColor&quot;:false}]"/>
</p:tagLst>
</file>

<file path=ppt/tags/tag6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UKTiBwARfqzqeKgmt9V_1636454614&quot;,&quot;DataType&quot;:1,&quot;ImageAutosize&quot;:1,&quot;ZIndexPreserved&quot;:true,&quot;ValueBgColor&quot;:false,&quot;ValueFontColor&quot;:false}]"/>
</p:tagLst>
</file>

<file path=ppt/tags/tag6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aIr5OoH14dd9daoXU8K_1636454614&quot;,&quot;DataType&quot;:1,&quot;ImageAutosize&quot;:1,&quot;ZIndexPreserved&quot;:true,&quot;ValueBgColor&quot;:false,&quot;ValueFontColor&quot;:false}]"/>
</p:tagLst>
</file>

<file path=ppt/tags/tag7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jBFEXAaiPwoOda5bqka_1636454614&quot;,&quot;DataType&quot;:1,&quot;ImageAutosize&quot;:1,&quot;ZIndexPreserved&quot;:true,&quot;ValueBgColor&quot;:false,&quot;ValueFontColor&quot;:false}]"/>
</p:tagLst>
</file>

<file path=ppt/tags/tag7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8ztxCH2SKA3yw6PvJPTD_1636454614&quot;,&quot;DataType&quot;:1,&quot;ImageAutosize&quot;:1,&quot;ZIndexPreserved&quot;:true,&quot;ValueBgColor&quot;:false,&quot;ValueFontColor&quot;:false}]"/>
</p:tagLst>
</file>

<file path=ppt/tags/tag7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9bh8ogqL72OU0R90xLZ_1636454615&quot;,&quot;DataType&quot;:1,&quot;ImageAutosize&quot;:1,&quot;ZIndexPreserved&quot;:true,&quot;ValueBgColor&quot;:false,&quot;ValueFontColor&quot;:false}]"/>
</p:tagLst>
</file>

<file path=ppt/tags/tag7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WMOoPqVDJIEP1WZId0i_1636454615&quot;,&quot;DataType&quot;:1,&quot;ImageAutosize&quot;:1,&quot;ZIndexPreserved&quot;:true,&quot;ValueBgColor&quot;:false,&quot;ValueFontColor&quot;:false}]"/>
</p:tagLst>
</file>

<file path=ppt/tags/tag7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3CwP2M0RSkl7yEojhPTB_1636454615&quot;,&quot;DataType&quot;:1,&quot;ImageAutosize&quot;:1,&quot;ZIndexPreserved&quot;:true,&quot;ValueBgColor&quot;:false,&quot;ValueFontColor&quot;:false}]"/>
</p:tagLst>
</file>

<file path=ppt/tags/tag7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8gxJUjOmQi7j8cByp0r_1636454615&quot;,&quot;DataType&quot;:1,&quot;ImageAutosize&quot;:1,&quot;ZIndexPreserved&quot;:true,&quot;ValueBgColor&quot;:false,&quot;ValueFontColor&quot;:false}]"/>
</p:tagLst>
</file>

<file path=ppt/tags/tag7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ye0gDgC22BBciosvLNy_1636454615&quot;,&quot;DataType&quot;:1,&quot;ImageAutosize&quot;:1,&quot;ZIndexPreserved&quot;:true,&quot;ValueBgColor&quot;:false,&quot;ValueFontColor&quot;:false}]"/>
</p:tagLst>
</file>

<file path=ppt/tags/tag7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l2Sbz1V9MuLtMpiD7Ey_1636454615&quot;,&quot;DataType&quot;:1,&quot;ImageAutosize&quot;:1,&quot;ZIndexPreserved&quot;:true,&quot;ValueBgColor&quot;:false,&quot;ValueFontColor&quot;:false}]"/>
</p:tagLst>
</file>

<file path=ppt/tags/tag7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KHPjya0ikyMulPwteqY_1636454615&quot;,&quot;DataType&quot;:1,&quot;ImageAutosize&quot;:1,&quot;ZIndexPreserved&quot;:true,&quot;ValueBgColor&quot;:false,&quot;ValueFontColor&quot;:false}]"/>
</p:tagLst>
</file>

<file path=ppt/tags/tag7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6dVA814OdZTpCT3JBurS_1636454615&quot;,&quot;DataType&quot;:1,&quot;ImageAutosize&quot;:1,&quot;ZIndexPreserved&quot;:true,&quot;ValueBgColor&quot;:false,&quot;ValueFontColor&quot;:false}]"/>
</p:tagLst>
</file>

<file path=ppt/tags/tag8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P1WteJV5y8dg2TFRRsNT_1636454615&quot;,&quot;DataType&quot;:1,&quot;ImageAutosize&quot;:1,&quot;ZIndexPreserved&quot;:true,&quot;ValueBgColor&quot;:false,&quot;ValueFontColor&quot;:false}]"/>
</p:tagLst>
</file>

<file path=ppt/tags/tag8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10gQL4hJ8QAbDy7JtuhF_1636454615&quot;,&quot;DataType&quot;:1,&quot;ImageAutosize&quot;:1,&quot;ZIndexPreserved&quot;:true,&quot;ValueBgColor&quot;:false,&quot;ValueFontColor&quot;:false}]"/>
</p:tagLst>
</file>

<file path=ppt/tags/tag8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1gCYEnklR1hq4aznwyR_1636454616&quot;,&quot;DataType&quot;:1,&quot;ImageAutosize&quot;:1,&quot;ZIndexPreserved&quot;:true,&quot;ValueBgColor&quot;:false,&quot;ValueFontColor&quot;:false}]"/>
</p:tagLst>
</file>

<file path=ppt/tags/tag8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puaOFV5ykTdVOkBas4N_1636454616&quot;,&quot;DataType&quot;:1,&quot;ImageAutosize&quot;:1,&quot;ZIndexPreserved&quot;:true,&quot;ValueBgColor&quot;:false,&quot;ValueFontColor&quot;:false}]"/>
</p:tagLst>
</file>

<file path=ppt/tags/tag8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iIHK0V1zOQnG8rcvnL6_1636454616&quot;,&quot;DataType&quot;:1,&quot;ImageAutosize&quot;:1,&quot;ZIndexPreserved&quot;:true,&quot;ValueBgColor&quot;:false,&quot;ValueFontColor&quot;:false}]"/>
</p:tagLst>
</file>

<file path=ppt/tags/tag8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bLKCsT4mqBfvdIBHyeK_1636454616&quot;,&quot;DataType&quot;:1,&quot;ImageAutosize&quot;:1,&quot;ZIndexPreserved&quot;:true,&quot;ValueBgColor&quot;:false,&quot;ValueFontColor&quot;:false}]"/>
</p:tagLst>
</file>

<file path=ppt/tags/tag8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U5pkBSNrDX7wGKLjaeA_1636454616&quot;,&quot;DataType&quot;:1,&quot;ImageAutosize&quot;:1,&quot;ZIndexPreserved&quot;:true,&quot;ValueBgColor&quot;:false,&quot;ValueFontColor&quot;:false}]"/>
</p:tagLst>
</file>

<file path=ppt/tags/tag8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7RX3zkbl9CUDVPqnYkg_1636454616&quot;,&quot;DataType&quot;:1,&quot;ImageAutosize&quot;:1,&quot;ZIndexPreserved&quot;:true,&quot;ValueBgColor&quot;:false,&quot;ValueFontColor&quot;:false}]"/>
</p:tagLst>
</file>

<file path=ppt/tags/tag8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8bHFvJQab85kzrNDPMAL_1636454616&quot;,&quot;DataType&quot;:1,&quot;ImageAutosize&quot;:1,&quot;ZIndexPreserved&quot;:true,&quot;ValueBgColor&quot;:false,&quot;ValueFontColor&quot;:false}]"/>
</p:tagLst>
</file>

<file path=ppt/tags/tag8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01JaTcD3LNifmAUovUrV_1636454617&quot;,&quot;DataType&quot;:1,&quot;ImageAutosize&quot;:1,&quot;ZIndexPreserved&quot;:true,&quot;ValueBgColor&quot;:false,&quot;ValueFontColor&quot;:false}]"/>
</p:tagLst>
</file>

<file path=ppt/tags/tag9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llNpfCVZceSbbBex8AJ_1636454617&quot;,&quot;DataType&quot;:1,&quot;ImageAutosize&quot;:1,&quot;ZIndexPreserved&quot;:true,&quot;ValueBgColor&quot;:false,&quot;ValueFontColor&quot;:false}]"/>
</p:tagLst>
</file>

<file path=ppt/tags/tag9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d7Cbo9j2tvXQHJ3e3Up_1636454617&quot;,&quot;DataType&quot;:1,&quot;ImageAutosize&quot;:1,&quot;ZIndexPreserved&quot;:true,&quot;ValueBgColor&quot;:false,&quot;ValueFontColor&quot;:false}]"/>
</p:tagLst>
</file>

<file path=ppt/tags/tag9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bDnxBYmKHieVwk4EUq6_1636454617&quot;,&quot;DataType&quot;:1,&quot;ImageAutosize&quot;:1,&quot;ZIndexPreserved&quot;:true,&quot;ValueBgColor&quot;:false,&quot;ValueFontColor&quot;:false}]"/>
</p:tagLst>
</file>

<file path=ppt/tags/tag9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uBui3Sx61V0oyPM4nhF2_1636454617&quot;,&quot;DataType&quot;:1,&quot;ImageAutosize&quot;:1,&quot;ZIndexPreserved&quot;:true,&quot;ValueBgColor&quot;:false,&quot;ValueFontColor&quot;:false}]"/>
</p:tagLst>
</file>

<file path=ppt/tags/tag9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psuQetfPqZIv5P9hVKs_1636454617&quot;,&quot;DataType&quot;:1,&quot;ImageAutosize&quot;:1,&quot;ZIndexPreserved&quot;:true,&quot;ValueBgColor&quot;:false,&quot;ValueFontColor&quot;:false}]"/>
</p:tagLst>
</file>

<file path=ppt/tags/tag9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bJtHdMpnD4QqtPJYnlE_1636454617&quot;,&quot;DataType&quot;:1,&quot;ImageAutosize&quot;:1,&quot;ZIndexPreserved&quot;:true,&quot;ValueBgColor&quot;:false,&quot;ValueFontColor&quot;:false}]"/>
</p:tagLst>
</file>

<file path=ppt/tags/tag9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ic7QiZSG7qmomwMUVMb_1636454617&quot;,&quot;DataType&quot;:1,&quot;ImageAutosize&quot;:1,&quot;ZIndexPreserved&quot;:true,&quot;ValueBgColor&quot;:false,&quot;ValueFontColor&quot;:false}]"/>
</p:tagLst>
</file>

<file path=ppt/tags/tag9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l41FSmIVWh1BlltCCUl_1636454618&quot;,&quot;DataType&quot;:1,&quot;ImageAutosize&quot;:1,&quot;ZIndexPreserved&quot;:true,&quot;ValueBgColor&quot;:false,&quot;ValueFontColor&quot;:false}]"/>
</p:tagLst>
</file>

<file path=ppt/tags/tag9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B3WGWYQfj5ZVlSXPIDv_1636454618&quot;,&quot;DataType&quot;:1,&quot;ImageAutosize&quot;:1,&quot;ZIndexPreserved&quot;:true,&quot;ValueBgColor&quot;:false,&quot;ValueFontColor&quot;:false}]"/>
</p:tagLst>
</file>

<file path=ppt/tags/tag9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85g0Z6PtqTXxbT64pKg_1636454618&quot;,&quot;DataType&quot;:1,&quot;ImageAutosize&quot;:1,&quot;ZIndexPreserved&quot;:true,&quot;ValueBgColor&quot;:false,&quot;ValueFontColor&quot;:false}]"/>
</p:tagLst>
</file>

<file path=ppt/tags/tag10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yP336UDE5OAMqSvhDJE_1636454618&quot;,&quot;DataType&quot;:1,&quot;ImageAutosize&quot;:1,&quot;ZIndexPreserved&quot;:true,&quot;ValueBgColor&quot;:false,&quot;ValueFontColor&quot;:false}]"/>
</p:tagLst>
</file>

<file path=ppt/tags/tag10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bYEJnofJT0IuaDU4B6Q_1636454618&quot;,&quot;DataType&quot;:1,&quot;ImageAutosize&quot;:1,&quot;ZIndexPreserved&quot;:true,&quot;ValueBgColor&quot;:false,&quot;ValueFontColor&quot;:false}]"/>
</p:tagLst>
</file>

<file path=ppt/tags/tag10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AK5aLuyYJ5NE0r6XwH0_1636454618&quot;,&quot;DataType&quot;:1,&quot;ImageAutosize&quot;:1,&quot;ZIndexPreserved&quot;:true,&quot;ValueBgColor&quot;:false,&quot;ValueFontColor&quot;:false}]"/>
</p:tagLst>
</file>

<file path=ppt/tags/tag10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hzzwsl2riu5b6Zbpdml_1636454618&quot;,&quot;DataType&quot;:1,&quot;ImageAutosize&quot;:1,&quot;ZIndexPreserved&quot;:true,&quot;ValueBgColor&quot;:false,&quot;ValueFontColor&quot;:false}]"/>
</p:tagLst>
</file>

<file path=ppt/tags/tag10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fakagClIyXfwpkHdOOc_1636454618&quot;,&quot;DataType&quot;:1,&quot;ImageAutosize&quot;:1,&quot;ZIndexPreserved&quot;:true,&quot;ValueBgColor&quot;:false,&quot;ValueFontColor&quot;:false}]"/>
</p:tagLst>
</file>

<file path=ppt/tags/tag10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xrAl3fc0gnYY8Go5sTp_1636454618&quot;,&quot;DataType&quot;:1,&quot;ImageAutosize&quot;:1,&quot;ZIndexPreserved&quot;:true,&quot;ValueBgColor&quot;:false,&quot;ValueFontColor&quot;:false}]"/>
</p:tagLst>
</file>

<file path=ppt/tags/tag10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2S0wDys9MBmWulLaqW1a_1636454619&quot;,&quot;DataType&quot;:1,&quot;ImageAutosize&quot;:1,&quot;ZIndexPreserved&quot;:true,&quot;ValueBgColor&quot;:false,&quot;ValueFontColor&quot;:false}]"/>
</p:tagLst>
</file>

<file path=ppt/tags/tag10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Lc85zOG6rqXSYfU3Eq7_1636454619&quot;,&quot;DataType&quot;:1,&quot;ImageAutosize&quot;:1,&quot;ZIndexPreserved&quot;:true,&quot;ValueBgColor&quot;:false,&quot;ValueFontColor&quot;:false}]"/>
</p:tagLst>
</file>

<file path=ppt/tags/tag10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WtbcRZJZoFcTmR6Yphh_1636454619&quot;,&quot;DataType&quot;:1,&quot;ImageAutosize&quot;:1,&quot;ZIndexPreserved&quot;:true,&quot;ValueBgColor&quot;:false,&quot;ValueFontColor&quot;:false}]"/>
</p:tagLst>
</file>

<file path=ppt/tags/tag10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WSKLRl14Hy3Y2Cs4Jc2_1636454620&quot;,&quot;DataType&quot;:1,&quot;ImageAutosize&quot;:1,&quot;ZIndexPreserved&quot;:true,&quot;ValueBgColor&quot;:false,&quot;ValueFontColor&quot;:false}]"/>
</p:tagLst>
</file>

<file path=ppt/tags/tag11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7Xc2c43U64DTa584P19V_1636454620&quot;,&quot;DataType&quot;:1,&quot;ImageAutosize&quot;:1,&quot;ZIndexPreserved&quot;:true,&quot;ValueBgColor&quot;:false,&quot;ValueFontColor&quot;:false}]"/>
</p:tagLst>
</file>

<file path=ppt/tags/tag11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1IBuqpk5m0DYHVJT15j_1636454620&quot;,&quot;DataType&quot;:1,&quot;ImageAutosize&quot;:1,&quot;ZIndexPreserved&quot;:true,&quot;ValueBgColor&quot;:false,&quot;ValueFontColor&quot;:false}]"/>
</p:tagLst>
</file>

<file path=ppt/tags/tag11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25NTnKTIEC38FNPROqi_1636454620&quot;,&quot;DataType&quot;:1,&quot;ImageAutosize&quot;:1,&quot;ZIndexPreserved&quot;:true,&quot;ValueBgColor&quot;:false,&quot;ValueFontColor&quot;:false}]"/>
</p:tagLst>
</file>

<file path=ppt/tags/tag11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INk2h78eU2WjWSUUGZl_1636454620&quot;,&quot;DataType&quot;:1,&quot;ImageAutosize&quot;:1,&quot;ZIndexPreserved&quot;:true,&quot;ValueBgColor&quot;:false,&quot;ValueFontColor&quot;:false}]"/>
</p:tagLst>
</file>

<file path=ppt/tags/tag11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1z2rYTbmwwfswI0Rghht_1636454620&quot;,&quot;DataType&quot;:1,&quot;ImageAutosize&quot;:1,&quot;ZIndexPreserved&quot;:true,&quot;ValueBgColor&quot;:false,&quot;ValueFontColor&quot;:false}]"/>
</p:tagLst>
</file>

<file path=ppt/tags/tag11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tgJYaWiMjPFlv7iagXa_1636454620&quot;,&quot;DataType&quot;:1,&quot;ImageAutosize&quot;:1,&quot;ZIndexPreserved&quot;:true,&quot;ValueBgColor&quot;:false,&quot;ValueFontColor&quot;:false}]"/>
</p:tagLst>
</file>

<file path=ppt/tags/tag11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nyc27OSMjlFIs3Hhzqd_1636454620&quot;,&quot;DataType&quot;:1,&quot;ImageAutosize&quot;:1,&quot;ZIndexPreserved&quot;:true,&quot;ValueBgColor&quot;:false,&quot;ValueFontColor&quot;:false}]"/>
</p:tagLst>
</file>

<file path=ppt/tags/tag11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6uYHV5xqmxZE04rlZN8T_1636454620&quot;,&quot;DataType&quot;:1,&quot;ImageAutosize&quot;:1,&quot;ZIndexPreserved&quot;:true,&quot;ValueBgColor&quot;:false,&quot;ValueFontColor&quot;:false}]"/>
</p:tagLst>
</file>

<file path=ppt/tags/tag11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qREOjAx94kIlJUt7WMe_1636454620&quot;,&quot;DataType&quot;:1,&quot;ImageAutosize&quot;:1,&quot;ZIndexPreserved&quot;:true,&quot;ValueBgColor&quot;:false,&quot;ValueFontColor&quot;:false}]"/>
</p:tagLst>
</file>

<file path=ppt/tags/tag11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U4Omb6PYXTaaWwNer4E_1636454620&quot;,&quot;DataType&quot;:1,&quot;ImageAutosize&quot;:1,&quot;ZIndexPreserved&quot;:true,&quot;ValueBgColor&quot;:false,&quot;ValueFontColor&quot;:false}]"/>
</p:tagLst>
</file>

<file path=ppt/tags/tag12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AMene55GILboKqEsjvv_1636454621&quot;,&quot;DataType&quot;:1,&quot;ImageAutosize&quot;:1,&quot;ZIndexPreserved&quot;:true,&quot;ValueBgColor&quot;:false,&quot;ValueFontColor&quot;:false}]"/>
</p:tagLst>
</file>

<file path=ppt/tags/tag12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1zybqGO4BYFMw9kcE6iS_1636454621&quot;,&quot;DataType&quot;:1,&quot;ImageAutosize&quot;:1,&quot;ZIndexPreserved&quot;:true,&quot;ValueBgColor&quot;:false,&quot;ValueFontColor&quot;:false}]"/>
</p:tagLst>
</file>

<file path=ppt/tags/tag12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pQ2JxcQtZB7bmTMDZw6_1636454622&quot;,&quot;DataType&quot;:1,&quot;ImageAutosize&quot;:1,&quot;ZIndexPreserved&quot;:true,&quot;ValueBgColor&quot;:false,&quot;ValueFontColor&quot;:false}]"/>
</p:tagLst>
</file>

<file path=ppt/tags/tag12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3JPLlsqP8VJbf4TWCSG_1636454622&quot;,&quot;DataType&quot;:1,&quot;ImageAutosize&quot;:1,&quot;ZIndexPreserved&quot;:true,&quot;ValueBgColor&quot;:false,&quot;ValueFontColor&quot;:false}]"/>
</p:tagLst>
</file>

<file path=ppt/tags/tag12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VhNx1dGV21JbRS9Sgmd_1636454622&quot;,&quot;DataType&quot;:1,&quot;ImageAutosize&quot;:1,&quot;ZIndexPreserved&quot;:true,&quot;ValueBgColor&quot;:false,&quot;ValueFontColor&quot;:false}]"/>
</p:tagLst>
</file>

<file path=ppt/tags/tag12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RJ4Zuj4QS0uvmTn388E_1636454622&quot;,&quot;DataType&quot;:1,&quot;ImageAutosize&quot;:1,&quot;ZIndexPreserved&quot;:true,&quot;ValueBgColor&quot;:false,&quot;ValueFontColor&quot;:false}]"/>
</p:tagLst>
</file>

<file path=ppt/tags/tag12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jVhSRyzER8xgeHYEDcf_1636454622&quot;,&quot;DataType&quot;:1,&quot;ImageAutosize&quot;:1,&quot;ZIndexPreserved&quot;:true,&quot;ValueBgColor&quot;:false,&quot;ValueFontColor&quot;:false}]"/>
</p:tagLst>
</file>

<file path=ppt/tags/tag12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ImCbMyJnD83STASVnmJ_1636454622&quot;,&quot;DataType&quot;:1,&quot;ImageAutosize&quot;:1,&quot;ZIndexPreserved&quot;:true,&quot;ValueBgColor&quot;:false,&quot;ValueFontColor&quot;:false}]"/>
</p:tagLst>
</file>

<file path=ppt/tags/tag12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fa2nbUyjaRi9jHMKh9A_1636454622&quot;,&quot;DataType&quot;:1,&quot;ImageAutosize&quot;:1,&quot;ZIndexPreserved&quot;:true,&quot;ValueBgColor&quot;:false,&quot;ValueFontColor&quot;:false}]"/>
</p:tagLst>
</file>

<file path=ppt/tags/tag12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Y5VSDWEF8FpZErqNilo_1636454622&quot;,&quot;DataType&quot;:1,&quot;ImageAutosize&quot;:1,&quot;ZIndexPreserved&quot;:true,&quot;ValueBgColor&quot;:false,&quot;ValueFontColor&quot;:false}]"/>
</p:tagLst>
</file>

<file path=ppt/tags/tag13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igP8dBP8u8YXUJQUB0e_1636454622&quot;,&quot;DataType&quot;:1,&quot;ImageAutosize&quot;:1,&quot;ZIndexPreserved&quot;:true,&quot;ValueBgColor&quot;:false,&quot;ValueFontColor&quot;:false}]"/>
</p:tagLst>
</file>

<file path=ppt/tags/tag13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a95NPtWD7RUUqptueW0O_1636454622&quot;,&quot;DataType&quot;:1,&quot;ImageAutosize&quot;:1,&quot;ZIndexPreserved&quot;:true,&quot;ValueBgColor&quot;:false,&quot;ValueFontColor&quot;:false}]"/>
</p:tagLst>
</file>

<file path=ppt/tags/tag13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mcVPIwtctWXcyAYoLFh_1636454623&quot;,&quot;DataType&quot;:1,&quot;ImageAutosize&quot;:1,&quot;ZIndexPreserved&quot;:true,&quot;ValueBgColor&quot;:false,&quot;ValueFontColor&quot;:false}]"/>
</p:tagLst>
</file>

<file path=ppt/tags/tag13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ikARhgswHNupbvsXtd7_1636454623&quot;,&quot;DataType&quot;:1,&quot;ImageAutosize&quot;:1,&quot;ZIndexPreserved&quot;:true,&quot;ValueBgColor&quot;:false,&quot;ValueFontColor&quot;:false}]"/>
</p:tagLst>
</file>

<file path=ppt/tags/tag13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aGabds8ajiu5F6MhLRIN_1636454623&quot;,&quot;DataType&quot;:1,&quot;ImageAutosize&quot;:1,&quot;ZIndexPreserved&quot;:true,&quot;ValueBgColor&quot;:false,&quot;ValueFontColor&quot;:false}]"/>
</p:tagLst>
</file>

<file path=ppt/tags/tag13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PdcgEtDMyzi2Y4iZmCIe_1636454623&quot;,&quot;DataType&quot;:1,&quot;ImageAutosize&quot;:1,&quot;ZIndexPreserved&quot;:true,&quot;ValueBgColor&quot;:false,&quot;ValueFontColor&quot;:false}]"/>
</p:tagLst>
</file>

<file path=ppt/tags/tag13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zy512uFKR5xO3cPMbWN_1636454623&quot;,&quot;DataType&quot;:1,&quot;ImageAutosize&quot;:1,&quot;ZIndexPreserved&quot;:true,&quot;ValueBgColor&quot;:false,&quot;ValueFontColor&quot;:false}]"/>
</p:tagLst>
</file>

<file path=ppt/tags/tag13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88qOmI2EP6mgOd8YvWkR_1636454623&quot;,&quot;DataType&quot;:1,&quot;ImageAutosize&quot;:1,&quot;ZIndexPreserved&quot;:true,&quot;ValueBgColor&quot;:false,&quot;ValueFontColor&quot;:false}]"/>
</p:tagLst>
</file>

<file path=ppt/tags/tag13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atfDJ2r9ufMW8puEk8Dg_1636454624&quot;,&quot;DataType&quot;:1,&quot;ImageAutosize&quot;:1,&quot;ZIndexPreserved&quot;:true,&quot;ValueBgColor&quot;:false,&quot;ValueFontColor&quot;:false}]"/>
</p:tagLst>
</file>

<file path=ppt/tags/tag13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ffmoNSiLMTCMslz5fDM_1636454624&quot;,&quot;DataType&quot;:1,&quot;ImageAutosize&quot;:1,&quot;ZIndexPreserved&quot;:true,&quot;ValueBgColor&quot;:false,&quot;ValueFontColor&quot;:false}]"/>
</p:tagLst>
</file>

<file path=ppt/tags/tag14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ECzZctCL8OvieOT12B7_1636454624&quot;,&quot;DataType&quot;:1,&quot;ImageAutosize&quot;:1,&quot;ZIndexPreserved&quot;:true,&quot;ValueBgColor&quot;:false,&quot;ValueFontColor&quot;:false}]"/>
</p:tagLst>
</file>

<file path=ppt/tags/tag14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c40luW4hae0uteaHxuf_1636454624&quot;,&quot;DataType&quot;:1,&quot;ImageAutosize&quot;:1,&quot;ZIndexPreserved&quot;:true,&quot;ValueBgColor&quot;:false,&quot;ValueFontColor&quot;:false}]"/>
</p:tagLst>
</file>

<file path=ppt/tags/tag14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6LFEhFdMhpsSH5hXZqsR_1636454624&quot;,&quot;DataType&quot;:1,&quot;ImageAutosize&quot;:1,&quot;ZIndexPreserved&quot;:true,&quot;ValueBgColor&quot;:false,&quot;ValueFontColor&quot;:false}]"/>
</p:tagLst>
</file>

<file path=ppt/tags/tag14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DRocdnIJ4EOVs0lZfZ9_1636454624&quot;,&quot;DataType&quot;:1,&quot;ImageAutosize&quot;:1,&quot;ZIndexPreserved&quot;:true,&quot;ValueBgColor&quot;:false,&quot;ValueFontColor&quot;:false}]"/>
</p:tagLst>
</file>

<file path=ppt/tags/tag14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TR55CMxr51SSUbr4KPN_1636454625&quot;,&quot;DataType&quot;:1,&quot;ImageAutosize&quot;:1,&quot;ZIndexPreserved&quot;:true,&quot;ValueBgColor&quot;:false,&quot;ValueFontColor&quot;:false}]"/>
</p:tagLst>
</file>

<file path=ppt/tags/tag14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EYzFT5Pp0MDWRu5uecS_1636454625&quot;,&quot;DataType&quot;:1,&quot;ImageAutosize&quot;:1,&quot;ZIndexPreserved&quot;:true,&quot;ValueBgColor&quot;:false,&quot;ValueFontColor&quot;:false}]"/>
</p:tagLst>
</file>

<file path=ppt/tags/tag14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dCsYHmvE2gWaFMOwTR7_1636454625&quot;,&quot;DataType&quot;:1,&quot;ImageAutosize&quot;:1,&quot;ZIndexPreserved&quot;:true,&quot;ValueBgColor&quot;:false,&quot;ValueFontColor&quot;:false}]"/>
</p:tagLst>
</file>

<file path=ppt/tags/tag14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uyMBv3uqZ8cnmGvbc9iS_1636454625&quot;,&quot;DataType&quot;:1,&quot;ImageAutosize&quot;:1,&quot;ZIndexPreserved&quot;:true,&quot;ValueBgColor&quot;:false,&quot;ValueFontColor&quot;:false}]"/>
</p:tagLst>
</file>

<file path=ppt/tags/tag14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kDOjR3l9iQt9bUZKdPn_1636454625&quot;,&quot;DataType&quot;:1,&quot;ImageAutosize&quot;:1,&quot;ZIndexPreserved&quot;:true,&quot;ValueBgColor&quot;:false,&quot;ValueFontColor&quot;:false}]"/>
</p:tagLst>
</file>

<file path=ppt/tags/tag14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8ozx7oEsIbvlxAlRuJZ_1636454625&quot;,&quot;DataType&quot;:1,&quot;ImageAutosize&quot;:1,&quot;ZIndexPreserved&quot;:true,&quot;ValueBgColor&quot;:false,&quot;ValueFontColor&quot;:false}]"/>
</p:tagLst>
</file>

<file path=ppt/tags/tag15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bBABmXn6axH9uvPgp9R_1636454625&quot;,&quot;DataType&quot;:1,&quot;ImageAutosize&quot;:1,&quot;ZIndexPreserved&quot;:true,&quot;ValueBgColor&quot;:false,&quot;ValueFontColor&quot;:false}]"/>
</p:tagLst>
</file>

<file path=ppt/tags/tag15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uwF5mexBJPZpJO6B658_1636454625&quot;,&quot;DataType&quot;:1,&quot;ImageAutosize&quot;:1,&quot;ZIndexPreserved&quot;:true,&quot;ValueBgColor&quot;:false,&quot;ValueFontColor&quot;:false}]"/>
</p:tagLst>
</file>

<file path=ppt/tags/tag15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fd3rg7nDHjlh9ZbjFvL_1636454625&quot;,&quot;DataType&quot;:1,&quot;ImageAutosize&quot;:1,&quot;ZIndexPreserved&quot;:true,&quot;ValueBgColor&quot;:false,&quot;ValueFontColor&quot;:false}]"/>
</p:tagLst>
</file>

<file path=ppt/tags/tag15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AAymkC3uFzQl3gKiH25_1636454625&quot;,&quot;DataType&quot;:1,&quot;ImageAutosize&quot;:1,&quot;ZIndexPreserved&quot;:true,&quot;ValueBgColor&quot;:false,&quot;ValueFontColor&quot;:false}]"/>
</p:tagLst>
</file>

<file path=ppt/tags/tag15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PFmIDcShawkzweDyRMJ_1636454625&quot;,&quot;DataType&quot;:1,&quot;ImageAutosize&quot;:1,&quot;ZIndexPreserved&quot;:true,&quot;ValueBgColor&quot;:false,&quot;ValueFontColor&quot;:false}]"/>
</p:tagLst>
</file>

<file path=ppt/tags/tag15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aKCQLp2UPkgVq1noFuEf_1636454626&quot;,&quot;DataType&quot;:1,&quot;ImageAutosize&quot;:1,&quot;ZIndexPreserved&quot;:true,&quot;ValueBgColor&quot;:false,&quot;ValueFontColor&quot;:false}]"/>
</p:tagLst>
</file>

<file path=ppt/tags/tag15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F4IBdE2udpKH3Ecv3VX_1636454626&quot;,&quot;DataType&quot;:1,&quot;ImageAutosize&quot;:1,&quot;ZIndexPreserved&quot;:true,&quot;ValueBgColor&quot;:false,&quot;ValueFontColor&quot;:false}]"/>
</p:tagLst>
</file>

<file path=ppt/tags/tag15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JNDIkSx9jZxPWu25XU4_1636454626&quot;,&quot;DataType&quot;:1,&quot;ImageAutosize&quot;:1,&quot;ZIndexPreserved&quot;:true,&quot;ValueBgColor&quot;:false,&quot;ValueFontColor&quot;:false}]"/>
</p:tagLst>
</file>

<file path=ppt/tags/tag15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2W8hkF6pV3OyCAzn8gz_1636454626&quot;,&quot;DataType&quot;:1,&quot;ImageAutosize&quot;:1,&quot;ZIndexPreserved&quot;:true,&quot;ValueBgColor&quot;:false,&quot;ValueFontColor&quot;:false}]"/>
</p:tagLst>
</file>

<file path=ppt/tags/tag15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g6ZAP1E0cQ1guhsUVyA_1636454626&quot;,&quot;DataType&quot;:1,&quot;ImageAutosize&quot;:1,&quot;ZIndexPreserved&quot;:true,&quot;ValueBgColor&quot;:false,&quot;ValueFontColor&quot;:false}]"/>
</p:tagLst>
</file>

<file path=ppt/tags/tag16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dIs6j0Oo4HxjB2zC2hp_1636454626&quot;,&quot;DataType&quot;:1,&quot;ImageAutosize&quot;:1,&quot;ZIndexPreserved&quot;:true,&quot;ValueBgColor&quot;:false,&quot;ValueFontColor&quot;:false}]"/>
</p:tagLst>
</file>

<file path=ppt/tags/tag16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u0YdaVbkQIFsrp9bCSZ_1636454626&quot;,&quot;DataType&quot;:1,&quot;ImageAutosize&quot;:1,&quot;ZIndexPreserved&quot;:true,&quot;ValueBgColor&quot;:false,&quot;ValueFontColor&quot;:false}]"/>
</p:tagLst>
</file>

<file path=ppt/tags/tag16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p200UjCzEed2UOeUTcSp_1636454626&quot;,&quot;DataType&quot;:1,&quot;ImageAutosize&quot;:1,&quot;ZIndexPreserved&quot;:true,&quot;ValueBgColor&quot;:false,&quot;ValueFontColor&quot;:false}]"/>
</p:tagLst>
</file>

<file path=ppt/tags/tag16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ReYvfr7SmJMxgcmWBx7_1636454626&quot;,&quot;DataType&quot;:1,&quot;ImageAutosize&quot;:1,&quot;ZIndexPreserved&quot;:true,&quot;ValueBgColor&quot;:false,&quot;ValueFontColor&quot;:false}]"/>
</p:tagLst>
</file>

<file path=ppt/tags/tag16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0QsRTctWhThviTw7JUtQ_1636454626&quot;,&quot;DataType&quot;:1,&quot;ImageAutosize&quot;:1,&quot;ZIndexPreserved&quot;:true,&quot;ValueBgColor&quot;:false,&quot;ValueFontColor&quot;:false}]"/>
</p:tagLst>
</file>

<file path=ppt/tags/tag16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TEZhw2kokqpuT9ns1Q6_1636454626&quot;,&quot;DataType&quot;:1,&quot;ImageAutosize&quot;:1,&quot;ZIndexPreserved&quot;:true,&quot;ValueBgColor&quot;:false,&quot;ValueFontColor&quot;:false}]"/>
</p:tagLst>
</file>

<file path=ppt/tags/tag16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KHRk6i69KmGMiFwkc9W_1636454627&quot;,&quot;DataType&quot;:1,&quot;ImageAutosize&quot;:1,&quot;ZIndexPreserved&quot;:true,&quot;ValueBgColor&quot;:false,&quot;ValueFontColor&quot;:false}]"/>
</p:tagLst>
</file>

<file path=ppt/tags/tag16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HRiuEQwykbaFWVPj0Gt_1636454628&quot;,&quot;DataType&quot;:1,&quot;ImageAutosize&quot;:1,&quot;ZIndexPreserved&quot;:true,&quot;ValueBgColor&quot;:false,&quot;ValueFontColor&quot;:false}]"/>
</p:tagLst>
</file>

<file path=ppt/tags/tag16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ajxFFkYu1c2K7AdmRyI_1636454628&quot;,&quot;DataType&quot;:1,&quot;ImageAutosize&quot;:1,&quot;ZIndexPreserved&quot;:true,&quot;ValueBgColor&quot;:false,&quot;ValueFontColor&quot;:false}]"/>
</p:tagLst>
</file>

<file path=ppt/tags/tag16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2LJmTAoOdAm5p9qOieLG_1636454628&quot;,&quot;DataType&quot;:1,&quot;ImageAutosize&quot;:1,&quot;ZIndexPreserved&quot;:true,&quot;ValueBgColor&quot;:false,&quot;ValueFontColor&quot;:false}]"/>
</p:tagLst>
</file>

<file path=ppt/tags/tag17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ao8OdJ0G35pb9MZG4VfN_1636454628&quot;,&quot;DataType&quot;:1,&quot;ImageAutosize&quot;:1,&quot;ZIndexPreserved&quot;:true,&quot;ValueBgColor&quot;:false,&quot;ValueFontColor&quot;:false}]"/>
</p:tagLst>
</file>

<file path=ppt/tags/tag17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8wdAAMyJzAsAiHmZS1Dk_1636454628&quot;,&quot;DataType&quot;:1,&quot;ImageAutosize&quot;:1,&quot;ZIndexPreserved&quot;:true,&quot;ValueBgColor&quot;:false,&quot;ValueFontColor&quot;:false}]"/>
</p:tagLst>
</file>

<file path=ppt/tags/tag17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Bgmv5wDuZEbE1B0AbTi_1636454628&quot;,&quot;DataType&quot;:1,&quot;ImageAutosize&quot;:1,&quot;ZIndexPreserved&quot;:true,&quot;ValueBgColor&quot;:false,&quot;ValueFontColor&quot;:false}]"/>
</p:tagLst>
</file>

<file path=ppt/tags/tag17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8RPVnWidZhQ69FpvB0M_1636454629&quot;,&quot;DataType&quot;:1,&quot;ImageAutosize&quot;:1,&quot;ZIndexPreserved&quot;:true,&quot;ValueBgColor&quot;:false,&quot;ValueFontColor&quot;:false}]"/>
</p:tagLst>
</file>

<file path=ppt/tags/tag17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HWhK9bp8vOMHlCM8HlYv_1636454629&quot;,&quot;DataType&quot;:1,&quot;ImageAutosize&quot;:1,&quot;ZIndexPreserved&quot;:true,&quot;ValueBgColor&quot;:false,&quot;ValueFontColor&quot;:false}]"/>
</p:tagLst>
</file>

<file path=ppt/tags/tag17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HeRN78F80TfY9kKQdDK_1636454629&quot;,&quot;DataType&quot;:1,&quot;ImageAutosize&quot;:1,&quot;ZIndexPreserved&quot;:true,&quot;ValueBgColor&quot;:false,&quot;ValueFontColor&quot;:false}]"/>
</p:tagLst>
</file>

<file path=ppt/tags/tag17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IxWRG7E3q1HlcDYf259_1636454629&quot;,&quot;DataType&quot;:1,&quot;ImageAutosize&quot;:1,&quot;ZIndexPreserved&quot;:true,&quot;ValueBgColor&quot;:false,&quot;ValueFontColor&quot;:false}]"/>
</p:tagLst>
</file>

<file path=ppt/tags/tag17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4XYVG8Q0Amh4Jjz7QPe_1636454630&quot;,&quot;DataType&quot;:1,&quot;ImageAutosize&quot;:1,&quot;ZIndexPreserved&quot;:true,&quot;ValueBgColor&quot;:false,&quot;ValueFontColor&quot;:false}]"/>
</p:tagLst>
</file>

<file path=ppt/tags/tag17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4rYCfmROCboMYhDaP3p_1636454630&quot;,&quot;DataType&quot;:1,&quot;ImageAutosize&quot;:1,&quot;ZIndexPreserved&quot;:true,&quot;ValueBgColor&quot;:false,&quot;ValueFontColor&quot;:false}]"/>
</p:tagLst>
</file>

<file path=ppt/tags/tag17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3xMMtyzqO6XM4R0CbFCY_1636454630&quot;,&quot;DataType&quot;:1,&quot;ImageAutosize&quot;:1,&quot;ZIndexPreserved&quot;:true,&quot;ValueBgColor&quot;:false,&quot;ValueFontColor&quot;:false}]"/>
</p:tagLst>
</file>

<file path=ppt/tags/tag18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ciz6K69dCgyHGmzCWx2_1636454630&quot;,&quot;DataType&quot;:1,&quot;ImageAutosize&quot;:1,&quot;ZIndexPreserved&quot;:true,&quot;ValueBgColor&quot;:false,&quot;ValueFontColor&quot;:false}]"/>
</p:tagLst>
</file>

<file path=ppt/tags/tag18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NJNwe3KZ6KE86uhmDYg_1636454630&quot;,&quot;DataType&quot;:1,&quot;ImageAutosize&quot;:1,&quot;ZIndexPreserved&quot;:true,&quot;ValueBgColor&quot;:false,&quot;ValueFontColor&quot;:false}]"/>
</p:tagLst>
</file>

<file path=ppt/tags/tag18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7o5sel2iiBOJfT6qc99_1636454631&quot;,&quot;DataType&quot;:1,&quot;ImageAutosize&quot;:1,&quot;ZIndexPreserved&quot;:true,&quot;ValueBgColor&quot;:false,&quot;ValueFontColor&quot;:false}]"/>
</p:tagLst>
</file>

<file path=ppt/tags/tag18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PORgp6HEZUPyTmg38m7_1636454631&quot;,&quot;DataType&quot;:1,&quot;ImageAutosize&quot;:1,&quot;ZIndexPreserved&quot;:true,&quot;ValueBgColor&quot;:false,&quot;ValueFontColor&quot;:false}]"/>
</p:tagLst>
</file>

<file path=ppt/tags/tag18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uoXwrSVxbQZhI6zjyCb_1636454631&quot;,&quot;DataType&quot;:1,&quot;ImageAutosize&quot;:1,&quot;ZIndexPreserved&quot;:true,&quot;ValueBgColor&quot;:false,&quot;ValueFontColor&quot;:false}]"/>
</p:tagLst>
</file>

<file path=ppt/tags/tag18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9BU2wgUII2pfbm3yXJc_1636454631&quot;,&quot;DataType&quot;:1,&quot;ImageAutosize&quot;:1,&quot;ZIndexPreserved&quot;:true,&quot;ValueBgColor&quot;:false,&quot;ValueFontColor&quot;:false}]"/>
</p:tagLst>
</file>

<file path=ppt/tags/tag18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XjGl8Ecf0cMk6XLoViJ_1636454631&quot;,&quot;DataType&quot;:1,&quot;ImageAutosize&quot;:1,&quot;ZIndexPreserved&quot;:true,&quot;ValueBgColor&quot;:false,&quot;ValueFontColor&quot;:false}]"/>
</p:tagLst>
</file>

<file path=ppt/tags/tag18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3VraqXR9Ro0czjWaleyc_1636454631&quot;,&quot;DataType&quot;:1,&quot;ImageAutosize&quot;:1,&quot;ZIndexPreserved&quot;:true,&quot;ValueBgColor&quot;:false,&quot;ValueFontColor&quot;:false}]"/>
</p:tagLst>
</file>

<file path=ppt/tags/tag18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tPDKos5pmDEze1i9U3N_1636454632&quot;,&quot;DataType&quot;:1,&quot;ImageAutosize&quot;:1,&quot;ZIndexPreserved&quot;:true,&quot;ValueBgColor&quot;:false,&quot;ValueFontColor&quot;:false}]"/>
</p:tagLst>
</file>

<file path=ppt/tags/tag18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3iFfk0y6kylYnhQ3Yt9z_1636454632&quot;,&quot;DataType&quot;:1,&quot;ImageAutosize&quot;:1,&quot;ZIndexPreserved&quot;:true,&quot;ValueBgColor&quot;:false,&quot;ValueFontColor&quot;:false}]"/>
</p:tagLst>
</file>

<file path=ppt/tags/tag19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h7s1kZiHJEy5wjhP1zEy_1636454632&quot;,&quot;DataType&quot;:1,&quot;ImageAutosize&quot;:1,&quot;ZIndexPreserved&quot;:true,&quot;ValueBgColor&quot;:false,&quot;ValueFontColor&quot;:false}]"/>
</p:tagLst>
</file>

<file path=ppt/tags/tag19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Z8ItpushWiiJQzNYld4_1636454632&quot;,&quot;DataType&quot;:1,&quot;ImageAutosize&quot;:1,&quot;ZIndexPreserved&quot;:true,&quot;ValueBgColor&quot;:false,&quot;ValueFontColor&quot;:false}]"/>
</p:tagLst>
</file>

<file path=ppt/tags/tag19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5W2yqkHHOODxTN1sr8m_1636454633&quot;,&quot;DataType&quot;:1,&quot;ImageAutosize&quot;:1,&quot;ZIndexPreserved&quot;:true,&quot;ValueBgColor&quot;:false,&quot;ValueFontColor&quot;:false}]"/>
</p:tagLst>
</file>

<file path=ppt/tags/tag19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uqVkK2wS5LKhtWfRguZU_1636454633&quot;,&quot;DataType&quot;:1,&quot;ImageAutosize&quot;:1,&quot;ZIndexPreserved&quot;:true,&quot;ValueBgColor&quot;:false,&quot;ValueFontColor&quot;:false}]"/>
</p:tagLst>
</file>

<file path=ppt/tags/tag19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OwpEdDH34UPfELnMxfs_1636454633&quot;,&quot;DataType&quot;:1,&quot;ImageAutosize&quot;:1,&quot;ZIndexPreserved&quot;:true,&quot;ValueBgColor&quot;:false,&quot;ValueFontColor&quot;:false}]"/>
</p:tagLst>
</file>

<file path=ppt/tags/tag19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agrn4hJtcvx1z7P5EwrA_1636454633&quot;,&quot;DataType&quot;:1,&quot;ImageAutosize&quot;:1,&quot;ZIndexPreserved&quot;:true,&quot;ValueBgColor&quot;:false,&quot;ValueFontColor&quot;:false}]"/>
</p:tagLst>
</file>

<file path=ppt/tags/tag19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t0TQfv3RmmRyeUiVnh5_1636454633&quot;,&quot;DataType&quot;:1,&quot;ImageAutosize&quot;:1,&quot;ZIndexPreserved&quot;:true,&quot;ValueBgColor&quot;:false,&quot;ValueFontColor&quot;:false}]"/>
</p:tagLst>
</file>

<file path=ppt/tags/tag19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mlc6TBl1dhyEAZkrIKH_1636454633&quot;,&quot;DataType&quot;:1,&quot;ImageAutosize&quot;:1,&quot;ZIndexPreserved&quot;:true,&quot;ValueBgColor&quot;:false,&quot;ValueFontColor&quot;:false}]"/>
</p:tagLst>
</file>

<file path=ppt/tags/tag19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jBA8LfJThPKkjg16O4p_1636454633&quot;,&quot;DataType&quot;:1,&quot;ImageAutosize&quot;:1,&quot;ZIndexPreserved&quot;:true,&quot;ValueBgColor&quot;:false,&quot;ValueFontColor&quot;:false}]"/>
</p:tagLst>
</file>

<file path=ppt/tags/tag19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7NAVU9akrdnI1RhUzXP_1636454633&quot;,&quot;DataType&quot;:1,&quot;ImageAutosize&quot;:1,&quot;ZIndexPreserved&quot;:true,&quot;ValueBgColor&quot;:false,&quot;ValueFontColor&quot;:false}]"/>
</p:tagLst>
</file>

<file path=ppt/tags/tag20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0trlxqWdORa9tF1MGq1_1636454633&quot;,&quot;DataType&quot;:1,&quot;ImageAutosize&quot;:1,&quot;ZIndexPreserved&quot;:true,&quot;ValueBgColor&quot;:false,&quot;ValueFontColor&quot;:false}]"/>
</p:tagLst>
</file>

<file path=ppt/tags/tag20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uSAQ8uerZyvsBLwK2gM_1636454633&quot;,&quot;DataType&quot;:1,&quot;ImageAutosize&quot;:1,&quot;ZIndexPreserved&quot;:true,&quot;ValueBgColor&quot;:false,&quot;ValueFontColor&quot;:false}]"/>
</p:tagLst>
</file>

<file path=ppt/tags/tag20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Ux2OvASr7yMOnkA4hoVm_1636454634&quot;,&quot;DataType&quot;:1,&quot;ImageAutosize&quot;:1,&quot;ZIndexPreserved&quot;:true,&quot;ValueBgColor&quot;:false,&quot;ValueFontColor&quot;:false}]"/>
</p:tagLst>
</file>

<file path=ppt/tags/tag20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9obIIzYK1TFO2lCaaC7_1636454634&quot;,&quot;DataType&quot;:1,&quot;ImageAutosize&quot;:1,&quot;ZIndexPreserved&quot;:true,&quot;ValueBgColor&quot;:false,&quot;ValueFontColor&quot;:false}]"/>
</p:tagLst>
</file>

<file path=ppt/tags/tag20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xeGHxN23VODiD4AXKuo_1636454634&quot;,&quot;DataType&quot;:1,&quot;ImageAutosize&quot;:1,&quot;ZIndexPreserved&quot;:true,&quot;ValueBgColor&quot;:false,&quot;ValueFontColor&quot;:false}]"/>
</p:tagLst>
</file>

<file path=ppt/tags/tag20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FkgtOnfVu3QKRgzfk0C_1636454634&quot;,&quot;DataType&quot;:1,&quot;ImageAutosize&quot;:1,&quot;ZIndexPreserved&quot;:true,&quot;ValueBgColor&quot;:false,&quot;ValueFontColor&quot;:false}]"/>
</p:tagLst>
</file>

<file path=ppt/tags/tag20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SF0oN1N7uixcYKOgliH_1636454635&quot;,&quot;DataType&quot;:1,&quot;ImageAutosize&quot;:1,&quot;ZIndexPreserved&quot;:true,&quot;ValueBgColor&quot;:false,&quot;ValueFontColor&quot;:false}]"/>
</p:tagLst>
</file>

<file path=ppt/tags/tag20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ShyHKwIimQ8ERyRuyMj_1636454635&quot;,&quot;DataType&quot;:1,&quot;ImageAutosize&quot;:1,&quot;ZIndexPreserved&quot;:true,&quot;ValueBgColor&quot;:false,&quot;ValueFontColor&quot;:false}]"/>
</p:tagLst>
</file>

<file path=ppt/tags/tag20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bfnimeEvtU2H38pBwlZ_1636454635&quot;,&quot;DataType&quot;:1,&quot;ImageAutosize&quot;:1,&quot;ZIndexPreserved&quot;:true,&quot;ValueBgColor&quot;:false,&quot;ValueFontColor&quot;:false}]"/>
</p:tagLst>
</file>

<file path=ppt/tags/tag20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xHbLwVV3fH2ANMIzE2F_1636454636&quot;,&quot;DataType&quot;:1,&quot;ImageAutosize&quot;:1,&quot;ZIndexPreserved&quot;:true,&quot;ValueBgColor&quot;:false,&quot;ValueFontColor&quot;:false}]"/>
</p:tagLst>
</file>

<file path=ppt/tags/tag21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53OyzlFnlBuSDgRtgr2_1636454636&quot;,&quot;DataType&quot;:1,&quot;ImageAutosize&quot;:1,&quot;ZIndexPreserved&quot;:true,&quot;ValueBgColor&quot;:false,&quot;ValueFontColor&quot;:false}]"/>
</p:tagLst>
</file>

<file path=ppt/tags/tag21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u0uVcLUuqHWVUq5px50_1636454636&quot;,&quot;DataType&quot;:1,&quot;ImageAutosize&quot;:1,&quot;ZIndexPreserved&quot;:true,&quot;ValueBgColor&quot;:false,&quot;ValueFontColor&quot;:false}]"/>
</p:tagLst>
</file>

<file path=ppt/tags/tag21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dKMnlqIk315dBre25ei_1636454636&quot;,&quot;DataType&quot;:1,&quot;ImageAutosize&quot;:1,&quot;ZIndexPreserved&quot;:true,&quot;ValueBgColor&quot;:false,&quot;ValueFontColor&quot;:false}]"/>
</p:tagLst>
</file>

<file path=ppt/tags/tag21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31hOdUKxEjoRi0cYGbC_1636454636&quot;,&quot;DataType&quot;:1,&quot;ImageAutosize&quot;:1,&quot;ZIndexPreserved&quot;:true,&quot;ValueBgColor&quot;:false,&quot;ValueFontColor&quot;:false}]"/>
</p:tagLst>
</file>

<file path=ppt/tags/tag21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ezoCpV4smnuLryxUfhN_1636454636&quot;,&quot;DataType&quot;:1,&quot;ImageAutosize&quot;:1,&quot;ZIndexPreserved&quot;:true,&quot;ValueBgColor&quot;:false,&quot;ValueFontColor&quot;:false}]"/>
</p:tagLst>
</file>

<file path=ppt/tags/tag21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7pwIWEYOYjHaPSqUNSzJ_1636454636&quot;,&quot;DataType&quot;:1,&quot;ImageAutosize&quot;:1,&quot;ZIndexPreserved&quot;:true,&quot;ValueBgColor&quot;:false,&quot;ValueFontColor&quot;:false}]"/>
</p:tagLst>
</file>

<file path=ppt/tags/tag21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HoezT8QbIN8Zk9pciNKf_1636454636&quot;,&quot;DataType&quot;:1,&quot;ImageAutosize&quot;:1,&quot;ZIndexPreserved&quot;:true,&quot;ValueBgColor&quot;:false,&quot;ValueFontColor&quot;:false}]"/>
</p:tagLst>
</file>

<file path=ppt/tags/tag21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oObKt8dQ1hahjumPEf9_1636454637&quot;,&quot;DataType&quot;:1,&quot;ImageAutosize&quot;:1,&quot;ZIndexPreserved&quot;:true,&quot;ValueBgColor&quot;:false,&quot;ValueFontColor&quot;:false}]"/>
</p:tagLst>
</file>

<file path=ppt/tags/tag21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HuwWbuVD27166cw8Wxw0_1636454637&quot;,&quot;DataType&quot;:1,&quot;ImageAutosize&quot;:1,&quot;ZIndexPreserved&quot;:true,&quot;ValueBgColor&quot;:false,&quot;ValueFontColor&quot;:false}]"/>
</p:tagLst>
</file>

<file path=ppt/tags/tag21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0U9gAjV2iS1HiHNwSDrP_1636454637&quot;,&quot;DataType&quot;:1,&quot;ImageAutosize&quot;:1,&quot;ZIndexPreserved&quot;:true,&quot;ValueBgColor&quot;:false,&quot;ValueFontColor&quot;:false}]"/>
</p:tagLst>
</file>

<file path=ppt/tags/tag22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D1xTdJg7EJN9vZypqfX_1636454637&quot;,&quot;DataType&quot;:1,&quot;ImageAutosize&quot;:1,&quot;ZIndexPreserved&quot;:true,&quot;ValueBgColor&quot;:false,&quot;ValueFontColor&quot;:false}]"/>
</p:tagLst>
</file>

<file path=ppt/tags/tag22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HUaC9mHS8xdHELkCdas_1636454637&quot;,&quot;DataType&quot;:1,&quot;ImageAutosize&quot;:1,&quot;ZIndexPreserved&quot;:true,&quot;ValueBgColor&quot;:false,&quot;ValueFontColor&quot;:false}]"/>
</p:tagLst>
</file>

<file path=ppt/tags/tag22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3kcwaQXEpo96qL3XMsdX_1636454637&quot;,&quot;DataType&quot;:1,&quot;ImageAutosize&quot;:1,&quot;ZIndexPreserved&quot;:true,&quot;ValueBgColor&quot;:false,&quot;ValueFontColor&quot;:false}]"/>
</p:tagLst>
</file>

<file path=ppt/tags/tag22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5UtmvZaMpM0dAuauB4A_1636454637&quot;,&quot;DataType&quot;:1,&quot;ImageAutosize&quot;:1,&quot;ZIndexPreserved&quot;:true,&quot;ValueBgColor&quot;:false,&quot;ValueFontColor&quot;:false}]"/>
</p:tagLst>
</file>

<file path=ppt/tags/tag22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5ArxjJCLvKV6FdWQ41x_1636454637&quot;,&quot;DataType&quot;:1,&quot;ImageAutosize&quot;:1,&quot;ZIndexPreserved&quot;:true,&quot;ValueBgColor&quot;:false,&quot;ValueFontColor&quot;:false}]"/>
</p:tagLst>
</file>

<file path=ppt/tags/tag22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4GpFy3n1oebv1wSze1bV_1636454637&quot;,&quot;DataType&quot;:1,&quot;ImageAutosize&quot;:1,&quot;ZIndexPreserved&quot;:true,&quot;ValueBgColor&quot;:false,&quot;ValueFontColor&quot;:false}]"/>
</p:tagLst>
</file>

<file path=ppt/tags/tag22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489BY94KBAHKPzVc0Ua_1636454637&quot;,&quot;DataType&quot;:1,&quot;ImageAutosize&quot;:1,&quot;ZIndexPreserved&quot;:true,&quot;ValueBgColor&quot;:false,&quot;ValueFontColor&quot;:false}]"/>
</p:tagLst>
</file>

<file path=ppt/tags/tag22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rojqov3X89Dm9MshKMI_1636454637&quot;,&quot;DataType&quot;:1,&quot;ImageAutosize&quot;:1,&quot;ZIndexPreserved&quot;:true,&quot;ValueBgColor&quot;:false,&quot;ValueFontColor&quot;:false}]"/>
</p:tagLst>
</file>

<file path=ppt/tags/tag22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6OBtiHjR7jVcUe2dZe2_1636454638&quot;,&quot;DataType&quot;:1,&quot;ImageAutosize&quot;:1,&quot;ZIndexPreserved&quot;:true,&quot;ValueBgColor&quot;:false,&quot;ValueFontColor&quot;:false}]"/>
</p:tagLst>
</file>

<file path=ppt/tags/tag22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bIzSvGXjEHfKQ9SKgNy_1636454638&quot;,&quot;DataType&quot;:1,&quot;ImageAutosize&quot;:1,&quot;ZIndexPreserved&quot;:true,&quot;ValueBgColor&quot;:false,&quot;ValueFontColor&quot;:false}]"/>
</p:tagLst>
</file>

<file path=ppt/tags/tag23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2mdyq0KXOXNgCzxmHcPl_1636454638&quot;,&quot;DataType&quot;:1,&quot;ImageAutosize&quot;:1,&quot;ZIndexPreserved&quot;:true,&quot;ValueBgColor&quot;:false,&quot;ValueFontColor&quot;:false}]"/>
</p:tagLst>
</file>

<file path=ppt/tags/tag23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CE9QL8ZEpQcllR7gOyR_1636454638&quot;,&quot;DataType&quot;:1,&quot;ImageAutosize&quot;:1,&quot;ZIndexPreserved&quot;:true,&quot;ValueBgColor&quot;:false,&quot;ValueFontColor&quot;:false}]"/>
</p:tagLst>
</file>

<file path=ppt/tags/tag23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8eTIDgQFH1L0JaQhcVlv_1636454638&quot;,&quot;DataType&quot;:1,&quot;ImageAutosize&quot;:1,&quot;ZIndexPreserved&quot;:true,&quot;ValueBgColor&quot;:false,&quot;ValueFontColor&quot;:false}]"/>
</p:tagLst>
</file>

<file path=ppt/tags/tag23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l0ujnbIR8GszdJ54tMX_1636454639&quot;,&quot;DataType&quot;:1,&quot;ImageAutosize&quot;:1,&quot;ZIndexPreserved&quot;:true,&quot;ValueBgColor&quot;:false,&quot;ValueFontColor&quot;:false}]"/>
</p:tagLst>
</file>

<file path=ppt/tags/tag23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c5b6K2yWLWllcoNKQCn_1636454639&quot;,&quot;DataType&quot;:1,&quot;ImageAutosize&quot;:1,&quot;ZIndexPreserved&quot;:true,&quot;ValueBgColor&quot;:false,&quot;ValueFontColor&quot;:false}]"/>
</p:tagLst>
</file>

<file path=ppt/tags/tag23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WRTtPji8InD5pFzKgrE_1636454639&quot;,&quot;DataType&quot;:1,&quot;ImageAutosize&quot;:1,&quot;ZIndexPreserved&quot;:true,&quot;ValueBgColor&quot;:false,&quot;ValueFontColor&quot;:false}]"/>
</p:tagLst>
</file>

<file path=ppt/tags/tag23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VNRc5RuD43kSoaYJGNi_1636454639&quot;,&quot;DataType&quot;:1,&quot;ImageAutosize&quot;:1,&quot;ZIndexPreserved&quot;:true,&quot;ValueBgColor&quot;:false,&quot;ValueFontColor&quot;:false}]"/>
</p:tagLst>
</file>

<file path=ppt/tags/tag23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HNquvNHKCKWPoeClbi2_1636454639&quot;,&quot;DataType&quot;:1,&quot;ImageAutosize&quot;:1,&quot;ZIndexPreserved&quot;:true,&quot;ValueBgColor&quot;:false,&quot;ValueFontColor&quot;:false}]"/>
</p:tagLst>
</file>

<file path=ppt/tags/tag23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lx8zeTMaifd4YKhKjrB_1636454639&quot;,&quot;DataType&quot;:1,&quot;ImageAutosize&quot;:1,&quot;ZIndexPreserved&quot;:true,&quot;ValueBgColor&quot;:false,&quot;ValueFontColor&quot;:false}]"/>
</p:tagLst>
</file>

<file path=ppt/tags/tag23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SQT8Dx4XjsmIaPqUBf9_1636454639&quot;,&quot;DataType&quot;:1,&quot;ImageAutosize&quot;:1,&quot;ZIndexPreserved&quot;:true,&quot;ValueBgColor&quot;:false,&quot;ValueFontColor&quot;:false}]"/>
</p:tagLst>
</file>

<file path=ppt/tags/tag24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0iTf2oGTh3qgiFPZm5yR_1636454639&quot;,&quot;DataType&quot;:1,&quot;ImageAutosize&quot;:1,&quot;ZIndexPreserved&quot;:true,&quot;ValueBgColor&quot;:false,&quot;ValueFontColor&quot;:false}]"/>
</p:tagLst>
</file>

<file path=ppt/tags/tag24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JWTGagNBzyDGK5sgSRU_1636454640&quot;,&quot;DataType&quot;:1,&quot;ImageAutosize&quot;:1,&quot;ZIndexPreserved&quot;:true,&quot;ValueBgColor&quot;:false,&quot;ValueFontColor&quot;:false}]"/>
</p:tagLst>
</file>

<file path=ppt/tags/tag24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ax5mgwaMctulsNQC6g6U_1636454640&quot;,&quot;DataType&quot;:1,&quot;ImageAutosize&quot;:1,&quot;ZIndexPreserved&quot;:true,&quot;ValueBgColor&quot;:false,&quot;ValueFontColor&quot;:false}]"/>
</p:tagLst>
</file>

<file path=ppt/tags/tag24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3OGDLLpBdsj8zHrgXQd_1636454640&quot;,&quot;DataType&quot;:1,&quot;ImageAutosize&quot;:1,&quot;ZIndexPreserved&quot;:true,&quot;ValueBgColor&quot;:false,&quot;ValueFontColor&quot;:false}]"/>
</p:tagLst>
</file>

<file path=ppt/tags/tag24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qx0PSeaorZQhhSs7uTQ_1636454640&quot;,&quot;DataType&quot;:1,&quot;ImageAutosize&quot;:1,&quot;ZIndexPreserved&quot;:true,&quot;ValueBgColor&quot;:false,&quot;ValueFontColor&quot;:false}]"/>
</p:tagLst>
</file>

<file path=ppt/tags/tag24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PiiWxSjfTWXTArY1wty_1636454641&quot;,&quot;DataType&quot;:1,&quot;ImageAutosize&quot;:1,&quot;ZIndexPreserved&quot;:true,&quot;ValueBgColor&quot;:false,&quot;ValueFontColor&quot;:false}]"/>
</p:tagLst>
</file>

<file path=ppt/tags/tag24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2qTCLSsAtKcyvZO0RXo5_1636454641&quot;,&quot;DataType&quot;:1,&quot;ImageAutosize&quot;:1,&quot;ZIndexPreserved&quot;:true,&quot;ValueBgColor&quot;:false,&quot;ValueFontColor&quot;:false}]"/>
</p:tagLst>
</file>

<file path=ppt/tags/tag24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2nYJAIpRzJ0ms3E1aPj_1636454641&quot;,&quot;DataType&quot;:1,&quot;ImageAutosize&quot;:1,&quot;ZIndexPreserved&quot;:true,&quot;ValueBgColor&quot;:false,&quot;ValueFontColor&quot;:false}]"/>
</p:tagLst>
</file>

<file path=ppt/tags/tag24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h5g9EKQ7irPGns4OC9q4_1636454641&quot;,&quot;DataType&quot;:1,&quot;ImageAutosize&quot;:1,&quot;ZIndexPreserved&quot;:true,&quot;ValueBgColor&quot;:false,&quot;ValueFontColor&quot;:false}]"/>
</p:tagLst>
</file>

<file path=ppt/tags/tag24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3IRnaOit66QWobGQFVu_1636454641&quot;,&quot;DataType&quot;:1,&quot;ImageAutosize&quot;:1,&quot;ZIndexPreserved&quot;:true,&quot;ValueBgColor&quot;:false,&quot;ValueFontColor&quot;:false}]"/>
</p:tagLst>
</file>

<file path=ppt/tags/tag25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nrQDdEgkOb5d3n6R0Th_1636454641&quot;,&quot;DataType&quot;:1,&quot;ImageAutosize&quot;:1,&quot;ZIndexPreserved&quot;:true,&quot;ValueBgColor&quot;:false,&quot;ValueFontColor&quot;:false}]"/>
</p:tagLst>
</file>

<file path=ppt/tags/tag25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GrbfGaPhNkgLKx71HoG_1636454642&quot;,&quot;DataType&quot;:1,&quot;ImageAutosize&quot;:1,&quot;ZIndexPreserved&quot;:true,&quot;ValueBgColor&quot;:false,&quot;ValueFontColor&quot;:false}]"/>
</p:tagLst>
</file>

<file path=ppt/tags/tag25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7UUl3agcKfbWwMjzsZp_1636454642&quot;,&quot;DataType&quot;:1,&quot;ImageAutosize&quot;:1,&quot;ZIndexPreserved&quot;:true,&quot;ValueBgColor&quot;:false,&quot;ValueFontColor&quot;:false}]"/>
</p:tagLst>
</file>

<file path=ppt/tags/tag25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YfIeYb1WHJka1J1AZgQ_1636454642&quot;,&quot;DataType&quot;:1,&quot;ImageAutosize&quot;:1,&quot;ZIndexPreserved&quot;:true,&quot;ValueBgColor&quot;:false,&quot;ValueFontColor&quot;:false}]"/>
</p:tagLst>
</file>

<file path=ppt/tags/tag25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EXQTvciNVqLduLQGO5k_1636454642&quot;,&quot;DataType&quot;:1,&quot;ImageAutosize&quot;:1,&quot;ZIndexPreserved&quot;:true,&quot;ValueBgColor&quot;:false,&quot;ValueFontColor&quot;:false}]"/>
</p:tagLst>
</file>

<file path=ppt/tags/tag25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u0AEuBBFYdjkfenz2T9_1636454642&quot;,&quot;DataType&quot;:1,&quot;ImageAutosize&quot;:1,&quot;ZIndexPreserved&quot;:true,&quot;ValueBgColor&quot;:false,&quot;ValueFontColor&quot;:false}]"/>
</p:tagLst>
</file>

<file path=ppt/tags/tag25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Xx0Cw16L35f6uWcAlXB_1636454642&quot;,&quot;DataType&quot;:1,&quot;ImageAutosize&quot;:1,&quot;ZIndexPreserved&quot;:true,&quot;ValueBgColor&quot;:false,&quot;ValueFontColor&quot;:false}]"/>
</p:tagLst>
</file>

<file path=ppt/tags/tag25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KklEj8H6B2AKuKOonOA_1636454643&quot;,&quot;DataType&quot;:1,&quot;ImageAutosize&quot;:1,&quot;ZIndexPreserved&quot;:true,&quot;ValueBgColor&quot;:false,&quot;ValueFontColor&quot;:false}]"/>
</p:tagLst>
</file>

<file path=ppt/tags/tag25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2kkPotF6PWaVR4nmihG_1636454643&quot;,&quot;DataType&quot;:1,&quot;ImageAutosize&quot;:1,&quot;ZIndexPreserved&quot;:true,&quot;ValueBgColor&quot;:false,&quot;ValueFontColor&quot;:false}]"/>
</p:tagLst>
</file>

<file path=ppt/tags/tag25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pqcJCBJ7gb909EQTSSf_1636454643&quot;,&quot;DataType&quot;:1,&quot;ImageAutosize&quot;:1,&quot;ZIndexPreserved&quot;:true,&quot;ValueBgColor&quot;:false,&quot;ValueFontColor&quot;:false}]"/>
</p:tagLst>
</file>

<file path=ppt/tags/tag26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OdWyaHUQgTmMWjt5ccA_1636454643&quot;,&quot;DataType&quot;:1,&quot;ImageAutosize&quot;:1,&quot;ZIndexPreserved&quot;:true,&quot;ValueBgColor&quot;:false,&quot;ValueFontColor&quot;:false}]"/>
</p:tagLst>
</file>

<file path=ppt/tags/tag26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cIbzEUcCp37TunOIX9Y_1636454643&quot;,&quot;DataType&quot;:1,&quot;ImageAutosize&quot;:1,&quot;ZIndexPreserved&quot;:true,&quot;ValueBgColor&quot;:false,&quot;ValueFontColor&quot;:false}]"/>
</p:tagLst>
</file>

<file path=ppt/tags/tag26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c0rnCn7f9HkFzok8zbg_1636454643&quot;,&quot;DataType&quot;:1,&quot;ImageAutosize&quot;:1,&quot;ZIndexPreserved&quot;:true,&quot;ValueBgColor&quot;:false,&quot;ValueFontColor&quot;:false}]"/>
</p:tagLst>
</file>

<file path=ppt/tags/tag26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49qGs0xOBWGUFsr64BMb_1636454643&quot;,&quot;DataType&quot;:1,&quot;ImageAutosize&quot;:1,&quot;ZIndexPreserved&quot;:true,&quot;ValueBgColor&quot;:false,&quot;ValueFontColor&quot;:false}]"/>
</p:tagLst>
</file>

<file path=ppt/tags/tag26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pvLNajX1HbHGNaEU27O_1636454644&quot;,&quot;DataType&quot;:1,&quot;ImageAutosize&quot;:1,&quot;ZIndexPreserved&quot;:true,&quot;ValueBgColor&quot;:false,&quot;ValueFontColor&quot;:false}]"/>
</p:tagLst>
</file>

<file path=ppt/tags/tag26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mbRGVG4etkDyQVNJV5Q_1636454644&quot;,&quot;DataType&quot;:1,&quot;ImageAutosize&quot;:1,&quot;ZIndexPreserved&quot;:true,&quot;ValueBgColor&quot;:false,&quot;ValueFontColor&quot;:false}]"/>
</p:tagLst>
</file>

<file path=ppt/tags/tag26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itIg9NXJUYl0tzW0xYD_1636454644&quot;,&quot;DataType&quot;:1,&quot;ImageAutosize&quot;:1,&quot;ZIndexPreserved&quot;:true,&quot;ValueBgColor&quot;:false,&quot;ValueFontColor&quot;:false}]"/>
</p:tagLst>
</file>

<file path=ppt/tags/tag26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Z2UqQwNrL3FuQBD9tzA_1636454644&quot;,&quot;DataType&quot;:1,&quot;ImageAutosize&quot;:1,&quot;ZIndexPreserved&quot;:true,&quot;ValueBgColor&quot;:false,&quot;ValueFontColor&quot;:false}]"/>
</p:tagLst>
</file>

<file path=ppt/tags/tag26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7coP1PCAphVmdDSZk82f_1636454644&quot;,&quot;DataType&quot;:1,&quot;ImageAutosize&quot;:1,&quot;ZIndexPreserved&quot;:true,&quot;ValueBgColor&quot;:false,&quot;ValueFontColor&quot;:false}]"/>
</p:tagLst>
</file>

<file path=ppt/tags/tag26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jtB14M4gqJm4mULaXuw_1636454644&quot;,&quot;DataType&quot;:1,&quot;ImageAutosize&quot;:1,&quot;ZIndexPreserved&quot;:true,&quot;ValueBgColor&quot;:false,&quot;ValueFontColor&quot;:false}]"/>
</p:tagLst>
</file>

<file path=ppt/tags/tag27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8vKflQLR6xGYbhgxxshZ_1636454644&quot;,&quot;DataType&quot;:1,&quot;ImageAutosize&quot;:1,&quot;ZIndexPreserved&quot;:true,&quot;ValueBgColor&quot;:false,&quot;ValueFontColor&quot;:false}]"/>
</p:tagLst>
</file>

<file path=ppt/tags/tag27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H4a4vfDcBQf0YpWTqMWN_1636454645&quot;,&quot;DataType&quot;:1,&quot;ImageAutosize&quot;:1,&quot;ZIndexPreserved&quot;:true,&quot;ValueBgColor&quot;:false,&quot;ValueFontColor&quot;:false}]"/>
</p:tagLst>
</file>

<file path=ppt/tags/tag27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20tuF5OjgvqLHQnQgSQ_1636454645&quot;,&quot;DataType&quot;:1,&quot;ImageAutosize&quot;:1,&quot;ZIndexPreserved&quot;:true,&quot;ValueBgColor&quot;:false,&quot;ValueFontColor&quot;:false}]"/>
</p:tagLst>
</file>

<file path=ppt/tags/tag27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yNjQ3FpoLEmp6MITUj5S_1636454645&quot;,&quot;DataType&quot;:1,&quot;ImageAutosize&quot;:1,&quot;ZIndexPreserved&quot;:true,&quot;ValueBgColor&quot;:false,&quot;ValueFontColor&quot;:false}]"/>
</p:tagLst>
</file>

<file path=ppt/tags/tag27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YqUj29RxKgalJjpEYkkp_1636454645&quot;,&quot;DataType&quot;:1,&quot;ImageAutosize&quot;:1,&quot;ZIndexPreserved&quot;:true,&quot;ValueBgColor&quot;:false,&quot;ValueFontColor&quot;:false}]"/>
</p:tagLst>
</file>

<file path=ppt/tags/tag27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yuuxU3ViJX4xgx1yNGWI_1636454645&quot;,&quot;DataType&quot;:1,&quot;ImageAutosize&quot;:1,&quot;ZIndexPreserved&quot;:true,&quot;ValueBgColor&quot;:false,&quot;ValueFontColor&quot;:false}]"/>
</p:tagLst>
</file>

<file path=ppt/tags/tag27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U4Nv3WoFYI707gO9v0T_1636454645&quot;,&quot;DataType&quot;:1,&quot;ImageAutosize&quot;:1,&quot;ZIndexPreserved&quot;:true,&quot;ValueBgColor&quot;:false,&quot;ValueFontColor&quot;:false}]"/>
</p:tagLst>
</file>

<file path=ppt/tags/tag27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uRn27HEaIvW5HazhFxD6_1636454645&quot;,&quot;DataType&quot;:1,&quot;ImageAutosize&quot;:1,&quot;ZIndexPreserved&quot;:true,&quot;ValueBgColor&quot;:false,&quot;ValueFontColor&quot;:false}]"/>
</p:tagLst>
</file>

<file path=ppt/tags/tag27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3GVQXwOLhMOzmMHDubIw_1636454645&quot;,&quot;DataType&quot;:1,&quot;ImageAutosize&quot;:1,&quot;ZIndexPreserved&quot;:true,&quot;ValueBgColor&quot;:false,&quot;ValueFontColor&quot;:false}]"/>
</p:tagLst>
</file>

<file path=ppt/tags/tag27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Z95UDPJu8lP3HOUgvon_1636454645&quot;,&quot;DataType&quot;:1,&quot;ImageAutosize&quot;:1,&quot;ZIndexPreserved&quot;:true,&quot;ValueBgColor&quot;:false,&quot;ValueFontColor&quot;:false}]"/>
</p:tagLst>
</file>

<file path=ppt/tags/tag28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xQ7Yae2zOJoPV6gPSnw_1636454646&quot;,&quot;DataType&quot;:1,&quot;ImageAutosize&quot;:1,&quot;ZIndexPreserved&quot;:true,&quot;ValueBgColor&quot;:false,&quot;ValueFontColor&quot;:false}]"/>
</p:tagLst>
</file>

<file path=ppt/tags/tag28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k2N5Ht23hWYz3Pcz95T_1636454646&quot;,&quot;DataType&quot;:1,&quot;ImageAutosize&quot;:1,&quot;ZIndexPreserved&quot;:true,&quot;ValueBgColor&quot;:false,&quot;ValueFontColor&quot;:false}]"/>
</p:tagLst>
</file>

<file path=ppt/tags/tag28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j1JHmw9rUxO85A0yBzC_1636454646&quot;,&quot;DataType&quot;:1,&quot;ImageAutosize&quot;:1,&quot;ZIndexPreserved&quot;:true,&quot;ValueBgColor&quot;:false,&quot;ValueFontColor&quot;:false}]"/>
</p:tagLst>
</file>

<file path=ppt/tags/tag28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apn3PhQG4Qc1xEp1AOQ_1636454646&quot;,&quot;DataType&quot;:1,&quot;ImageAutosize&quot;:1,&quot;ZIndexPreserved&quot;:true,&quot;ValueBgColor&quot;:false,&quot;ValueFontColor&quot;:false}]"/>
</p:tagLst>
</file>

<file path=ppt/tags/tag28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QR5maFk5wipvplNSjfY_1636454646&quot;,&quot;DataType&quot;:1,&quot;ImageAutosize&quot;:1,&quot;ZIndexPreserved&quot;:true,&quot;ValueBgColor&quot;:false,&quot;ValueFontColor&quot;:false}]"/>
</p:tagLst>
</file>

<file path=ppt/tags/tag28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HZnBKszl0qrkmF2NAH1_1636454646&quot;,&quot;DataType&quot;:1,&quot;ImageAutosize&quot;:1,&quot;ZIndexPreserved&quot;:true,&quot;ValueBgColor&quot;:false,&quot;ValueFontColor&quot;:false}]"/>
</p:tagLst>
</file>

<file path=ppt/tags/tag28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AQrRb8mIERk70fG2BGRH_1636454646&quot;,&quot;DataType&quot;:1,&quot;ImageAutosize&quot;:1,&quot;ZIndexPreserved&quot;:true,&quot;ValueBgColor&quot;:false,&quot;ValueFontColor&quot;:false}]"/>
</p:tagLst>
</file>

<file path=ppt/tags/tag28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uYU8rxvG9dcxnhvFo15_1636454646&quot;,&quot;DataType&quot;:1,&quot;ImageAutosize&quot;:1,&quot;ZIndexPreserved&quot;:true,&quot;ValueBgColor&quot;:false,&quot;ValueFontColor&quot;:false}]"/>
</p:tagLst>
</file>

<file path=ppt/tags/tag28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469Uz4AtkxJisGXy7SdE_1636454647&quot;,&quot;DataType&quot;:1,&quot;ImageAutosize&quot;:1,&quot;ZIndexPreserved&quot;:true,&quot;ValueBgColor&quot;:false,&quot;ValueFontColor&quot;:false}]"/>
</p:tagLst>
</file>

<file path=ppt/tags/tag28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QxsrrIjG2MY0kp8HJv8_1636454647&quot;,&quot;DataType&quot;:1,&quot;ImageAutosize&quot;:1,&quot;ZIndexPreserved&quot;:true,&quot;ValueBgColor&quot;:false,&quot;ValueFontColor&quot;:false}]"/>
</p:tagLst>
</file>

<file path=ppt/tags/tag29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fpGPMvYjEVde9p9tPlq_1636454647&quot;,&quot;DataType&quot;:1,&quot;ImageAutosize&quot;:1,&quot;ZIndexPreserved&quot;:true,&quot;ValueBgColor&quot;:false,&quot;ValueFontColor&quot;:false}]"/>
</p:tagLst>
</file>

<file path=ppt/tags/tag291.xml><?xml version="1.0" encoding="utf-8"?>
<p:tagLst xmlns:a="http://schemas.openxmlformats.org/drawingml/2006/main" xmlns:r="http://schemas.openxmlformats.org/officeDocument/2006/relationships" xmlns:p="http://schemas.openxmlformats.org/presentationml/2006/main">
  <p:tag name="ATMTEMSEXCEL" val=""/>
</p:tagLst>
</file>

<file path=ppt/tags/tag29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2WZj4qDuPaFHFNgo7YFw_1636454647&quot;,&quot;DataType&quot;:1,&quot;ImageAutosize&quot;:1,&quot;ZIndexPreserved&quot;:true,&quot;ValueBgColor&quot;:false,&quot;ValueFontColor&quot;:false}]"/>
</p:tagLst>
</file>

<file path=ppt/tags/tag29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m7TzfTvaETO3mebY1xE_1636454648&quot;,&quot;DataType&quot;:1,&quot;ImageAutosize&quot;:1,&quot;ZIndexPreserved&quot;:true,&quot;ValueBgColor&quot;:false,&quot;ValueFontColor&quot;:false}]"/>
</p:tagLst>
</file>

<file path=ppt/tags/tag29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200ErguYwDLBlOUMssfn_1636454648&quot;,&quot;DataType&quot;:1,&quot;ImageAutosize&quot;:1,&quot;ZIndexPreserved&quot;:true,&quot;ValueBgColor&quot;:false,&quot;ValueFontColor&quot;:false}]"/>
</p:tagLst>
</file>

<file path=ppt/tags/tag29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0XxKqOplR85npeVQBkG_1636454648&quot;,&quot;DataType&quot;:1,&quot;ImageAutosize&quot;:1,&quot;ZIndexPreserved&quot;:true,&quot;ValueBgColor&quot;:false,&quot;ValueFontColor&quot;:false}]"/>
</p:tagLst>
</file>

<file path=ppt/tags/tag29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aBntD9h3IHy1mFo64fg_1636454648&quot;,&quot;DataType&quot;:1,&quot;ImageAutosize&quot;:1,&quot;ZIndexPreserved&quot;:true,&quot;ValueBgColor&quot;:false,&quot;ValueFontColor&quot;:false}]"/>
</p:tagLst>
</file>

<file path=ppt/tags/tag29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eX23ZrD1MEpsaboW3uG_1636454648&quot;,&quot;DataType&quot;:1,&quot;ImageAutosize&quot;:1,&quot;ZIndexPreserved&quot;:true,&quot;ValueBgColor&quot;:false,&quot;ValueFontColor&quot;:false}]"/>
</p:tagLst>
</file>

<file path=ppt/tags/tag29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02EjKcPsJlleBl7v5gZI_1636454648&quot;,&quot;DataType&quot;:1,&quot;ImageAutosize&quot;:1,&quot;ZIndexPreserved&quot;:true,&quot;ValueBgColor&quot;:false,&quot;ValueFontColor&quot;:false}]"/>
</p:tagLst>
</file>

<file path=ppt/tags/tag29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0LlX77ECgY4FxnFLYsb_1636454648&quot;,&quot;DataType&quot;:1,&quot;ImageAutosize&quot;:1,&quot;ZIndexPreserved&quot;:true,&quot;ValueBgColor&quot;:false,&quot;ValueFontColor&quot;:false}]"/>
</p:tagLst>
</file>

<file path=ppt/tags/tag30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hdwwbfk0OrcfRmI6lOe_1636454649&quot;,&quot;DataType&quot;:1,&quot;ImageAutosize&quot;:1,&quot;ZIndexPreserved&quot;:true,&quot;ValueBgColor&quot;:false,&quot;ValueFontColor&quot;:false}]"/>
</p:tagLst>
</file>

<file path=ppt/tags/tag30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nGHi1mojguuavO45pW0_1636454649&quot;,&quot;DataType&quot;:1,&quot;ImageAutosize&quot;:1,&quot;ZIndexPreserved&quot;:true,&quot;ValueBgColor&quot;:false,&quot;ValueFontColor&quot;:false}]"/>
</p:tagLst>
</file>

<file path=ppt/tags/tag30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pFhggJ92hiB74KzDKkRa_1636454649&quot;,&quot;DataType&quot;:1,&quot;ImageAutosize&quot;:1,&quot;ZIndexPreserved&quot;:true,&quot;ValueBgColor&quot;:false,&quot;ValueFontColor&quot;:false}]"/>
</p:tagLst>
</file>

<file path=ppt/tags/tag30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tfGFusSkxHOSfm1pJJN_1636454649&quot;,&quot;DataType&quot;:1,&quot;ImageAutosize&quot;:1,&quot;ZIndexPreserved&quot;:true,&quot;ValueBgColor&quot;:false,&quot;ValueFontColor&quot;:false}]"/>
</p:tagLst>
</file>

<file path=ppt/tags/tag30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hb8EJEfPPSNo62JVX2N_1636454650&quot;,&quot;DataType&quot;:1,&quot;ImageAutosize&quot;:1,&quot;ZIndexPreserved&quot;:true,&quot;ValueBgColor&quot;:false,&quot;ValueFontColor&quot;:false}]"/>
</p:tagLst>
</file>

<file path=ppt/tags/tag30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FCsAHJtH3g9wX6SIcxu_1636454650&quot;,&quot;DataType&quot;:1,&quot;ImageAutosize&quot;:1,&quot;ZIndexPreserved&quot;:true,&quot;ValueBgColor&quot;:false,&quot;ValueFontColor&quot;:false}]"/>
</p:tagLst>
</file>

<file path=ppt/tags/tag30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9an9enWxsl5RQ4eI4RK_1636454650&quot;,&quot;DataType&quot;:1,&quot;ImageAutosize&quot;:1,&quot;ZIndexPreserved&quot;:true,&quot;ValueBgColor&quot;:false,&quot;ValueFontColor&quot;:false}]"/>
</p:tagLst>
</file>

<file path=ppt/tags/tag30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2L84m78b0h7JBNqkeMP_1636454650&quot;,&quot;DataType&quot;:1,&quot;ImageAutosize&quot;:1,&quot;ZIndexPreserved&quot;:true,&quot;ValueBgColor&quot;:false,&quot;ValueFontColor&quot;:false}]"/>
</p:tagLst>
</file>

<file path=ppt/tags/tag30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HLkoE2UL5GQTC6e4z9w_1636454650&quot;,&quot;DataType&quot;:1,&quot;ImageAutosize&quot;:1,&quot;ZIndexPreserved&quot;:true,&quot;ValueBgColor&quot;:false,&quot;ValueFontColor&quot;:false}]"/>
</p:tagLst>
</file>

<file path=ppt/tags/tag30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7BumdQJQQrh1sRAoN2uM_1636454650&quot;,&quot;DataType&quot;:1,&quot;ImageAutosize&quot;:1,&quot;ZIndexPreserved&quot;:true,&quot;ValueBgColor&quot;:false,&quot;ValueFontColor&quot;:false}]"/>
</p:tagLst>
</file>

<file path=ppt/tags/tag31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VrcnUMZlOXRIT6HpCj0_1636454650&quot;,&quot;DataType&quot;:1,&quot;ImageAutosize&quot;:1,&quot;ZIndexPreserved&quot;:true,&quot;ValueBgColor&quot;:false,&quot;ValueFontColor&quot;:false}]"/>
</p:tagLst>
</file>

<file path=ppt/tags/tag31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K6cy4JSoAAlIjx1k4tz_1636454651&quot;,&quot;DataType&quot;:1,&quot;ImageAutosize&quot;:1,&quot;ZIndexPreserved&quot;:true,&quot;ValueBgColor&quot;:false,&quot;ValueFontColor&quot;:false}]"/>
</p:tagLst>
</file>

<file path=ppt/tags/tag31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2KrlzGRysMiCN0E1IRYG_1636454651&quot;,&quot;DataType&quot;:1,&quot;ImageAutosize&quot;:1,&quot;ZIndexPreserved&quot;:true,&quot;ValueBgColor&quot;:false,&quot;ValueFontColor&quot;:false}]"/>
</p:tagLst>
</file>

<file path=ppt/tags/tag31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jwfsIJ1fS8dkNzLuoEa_1636454651&quot;,&quot;DataType&quot;:1,&quot;ImageAutosize&quot;:1,&quot;ZIndexPreserved&quot;:true,&quot;ValueBgColor&quot;:false,&quot;ValueFontColor&quot;:false}]"/>
</p:tagLst>
</file>

<file path=ppt/tags/tag31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PIi1WiGkHzpm9hgM1Sj_1636454651&quot;,&quot;DataType&quot;:1,&quot;ImageAutosize&quot;:1,&quot;ZIndexPreserved&quot;:true,&quot;ValueBgColor&quot;:false,&quot;ValueFontColor&quot;:false}]"/>
</p:tagLst>
</file>

<file path=ppt/tags/tag31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ZGYz35x32VYKIk5sVCx_1636454651&quot;,&quot;DataType&quot;:1,&quot;ImageAutosize&quot;:1,&quot;ZIndexPreserved&quot;:true,&quot;ValueBgColor&quot;:false,&quot;ValueFontColor&quot;:false}]"/>
</p:tagLst>
</file>

<file path=ppt/tags/tag31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kDaTAAhiWa4DdhpGxCe_1636454651&quot;,&quot;DataType&quot;:1,&quot;ImageAutosize&quot;:1,&quot;ZIndexPreserved&quot;:true,&quot;ValueBgColor&quot;:false,&quot;ValueFontColor&quot;:false}]"/>
</p:tagLst>
</file>

<file path=ppt/tags/tag31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BA1ONjjSbtUejY7kOOW_1636454651&quot;,&quot;DataType&quot;:1,&quot;ImageAutosize&quot;:1,&quot;ZIndexPreserved&quot;:true,&quot;ValueBgColor&quot;:false,&quot;ValueFontColor&quot;:false}]"/>
</p:tagLst>
</file>

<file path=ppt/tags/tag31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1UREdWqpP8eeWsNnWgQq_1636454651&quot;,&quot;DataType&quot;:1,&quot;ImageAutosize&quot;:1,&quot;ZIndexPreserved&quot;:true,&quot;ValueBgColor&quot;:false,&quot;ValueFontColor&quot;:false}]"/>
</p:tagLst>
</file>

<file path=ppt/tags/tag31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aJJ0aOm5hcpUykuaUov_1636454651&quot;,&quot;DataType&quot;:1,&quot;ImageAutosize&quot;:1,&quot;ZIndexPreserved&quot;:true,&quot;ValueBgColor&quot;:false,&quot;ValueFontColor&quot;:false}]"/>
</p:tagLst>
</file>

<file path=ppt/tags/tag32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QfBtUCHnMIezfhmwWVR_1636454651&quot;,&quot;DataType&quot;:1,&quot;ImageAutosize&quot;:1,&quot;ZIndexPreserved&quot;:true,&quot;ValueBgColor&quot;:false,&quot;ValueFontColor&quot;:false}]"/>
</p:tagLst>
</file>

<file path=ppt/tags/tag32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HtjvYUZmEhCUo81yF8P_1636454651&quot;,&quot;DataType&quot;:1,&quot;ImageAutosize&quot;:1,&quot;ZIndexPreserved&quot;:true,&quot;ValueBgColor&quot;:false,&quot;ValueFontColor&quot;:false}]"/>
</p:tagLst>
</file>

<file path=ppt/tags/tag322.xml><?xml version="1.0" encoding="utf-8"?>
<p:tagLst xmlns:a="http://schemas.openxmlformats.org/drawingml/2006/main" xmlns:r="http://schemas.openxmlformats.org/officeDocument/2006/relationships" xmlns:p="http://schemas.openxmlformats.org/presentationml/2006/main">
  <p:tag name="ATMTEMSEXCEL" val=""/>
</p:tagLst>
</file>

<file path=ppt/tags/tag32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BgkJxmBeM1qpBSQK012_1636454651&quot;,&quot;DataType&quot;:1,&quot;ImageAutosize&quot;:1,&quot;ZIndexPreserved&quot;:true,&quot;ValueBgColor&quot;:false,&quot;ValueFontColor&quot;:false}]"/>
</p:tagLst>
</file>

<file path=ppt/tags/tag32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fvmKbFsFymjFZSvtax6_1636454652&quot;,&quot;DataType&quot;:1,&quot;ImageAutosize&quot;:1,&quot;ZIndexPreserved&quot;:true,&quot;ValueBgColor&quot;:false,&quot;ValueFontColor&quot;:false}]"/>
</p:tagLst>
</file>

<file path=ppt/tags/tag32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PpE1FgMt63ZJXjxyO1m_1636454652&quot;,&quot;DataType&quot;:1,&quot;ImageAutosize&quot;:1,&quot;ZIndexPreserved&quot;:true,&quot;ValueBgColor&quot;:false,&quot;ValueFontColor&quot;:false}]"/>
</p:tagLst>
</file>

<file path=ppt/tags/tag32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BIuXtdtcDcGJcQCm4cY_1636454653&quot;,&quot;DataType&quot;:1,&quot;ImageAutosize&quot;:1,&quot;ZIndexPreserved&quot;:true,&quot;ValueBgColor&quot;:false,&quot;ValueFontColor&quot;:false}]"/>
</p:tagLst>
</file>

<file path=ppt/tags/tag32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QKuxdoi6uD7Np3RT2KB_1636454653&quot;,&quot;DataType&quot;:1,&quot;ImageAutosize&quot;:1,&quot;ZIndexPreserved&quot;:true,&quot;ValueBgColor&quot;:false,&quot;ValueFontColor&quot;:false}]"/>
</p:tagLst>
</file>

<file path=ppt/tags/tag32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5FhTcLeYMMl6aVAyZiI_1636454653&quot;,&quot;DataType&quot;:1,&quot;ImageAutosize&quot;:1,&quot;ZIndexPreserved&quot;:true,&quot;ValueBgColor&quot;:false,&quot;ValueFontColor&quot;:false}]"/>
</p:tagLst>
</file>

<file path=ppt/tags/tag32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TKA0Ux2alyXH78rxNH9_1636454653&quot;,&quot;DataType&quot;:1,&quot;ImageAutosize&quot;:1,&quot;ZIndexPreserved&quot;:true,&quot;ValueBgColor&quot;:false,&quot;ValueFontColor&quot;:false}]"/>
</p:tagLst>
</file>

<file path=ppt/tags/tag33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p1QotQ4vg8Q5VxorvDF_1636454653&quot;,&quot;DataType&quot;:1,&quot;ImageAutosize&quot;:1,&quot;ZIndexPreserved&quot;:true,&quot;ValueBgColor&quot;:false,&quot;ValueFontColor&quot;:false}]"/>
</p:tagLst>
</file>

<file path=ppt/tags/tag33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p0mX81WK4hBFcYmLxeW_1636454653&quot;,&quot;DataType&quot;:1,&quot;ImageAutosize&quot;:1,&quot;ZIndexPreserved&quot;:true,&quot;ValueBgColor&quot;:false,&quot;ValueFontColor&quot;:false}]"/>
</p:tagLst>
</file>

<file path=ppt/tags/tag33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4K8XdQax8OHqVhnxUMn2_1636454653&quot;,&quot;DataType&quot;:1,&quot;ImageAutosize&quot;:1,&quot;ZIndexPreserved&quot;:true,&quot;ValueBgColor&quot;:false,&quot;ValueFontColor&quot;:false}]"/>
</p:tagLst>
</file>

<file path=ppt/tags/tag33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1oWKyxm0NtIWLBZ6f0ul_1636454654&quot;,&quot;DataType&quot;:1,&quot;ImageAutosize&quot;:1,&quot;ZIndexPreserved&quot;:true,&quot;ValueBgColor&quot;:false,&quot;ValueFontColor&quot;:false}]"/>
</p:tagLst>
</file>

<file path=ppt/tags/tag33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hIFYudgSFYYuGrqQQet_1636454654&quot;,&quot;DataType&quot;:1,&quot;ImageAutosize&quot;:1,&quot;ZIndexPreserved&quot;:true,&quot;ValueBgColor&quot;:false,&quot;ValueFontColor&quot;:false}]"/>
</p:tagLst>
</file>

<file path=ppt/tags/tag33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LEkYld9UXU1j8y7oOHc_1636454654&quot;,&quot;DataType&quot;:1,&quot;ImageAutosize&quot;:1,&quot;ZIndexPreserved&quot;:true,&quot;ValueBgColor&quot;:false,&quot;ValueFontColor&quot;:false}]"/>
</p:tagLst>
</file>

<file path=ppt/tags/tag33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G1gIgcRMHD9oAlRkTWH_1636454654&quot;,&quot;DataType&quot;:1,&quot;ImageAutosize&quot;:1,&quot;ZIndexPreserved&quot;:true,&quot;ValueBgColor&quot;:false,&quot;ValueFontColor&quot;:false}]"/>
</p:tagLst>
</file>

<file path=ppt/tags/tag33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O61aFuiUI0lHx6FkAjj_1636454654&quot;,&quot;DataType&quot;:1,&quot;ImageAutosize&quot;:1,&quot;ZIndexPreserved&quot;:true,&quot;ValueBgColor&quot;:false,&quot;ValueFontColor&quot;:false}]"/>
</p:tagLst>
</file>

<file path=ppt/tags/tag33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1wR7DbBQsosH9JaXtT5u_1636454654&quot;,&quot;DataType&quot;:1,&quot;ImageAutosize&quot;:1,&quot;ZIndexPreserved&quot;:true,&quot;ValueBgColor&quot;:false,&quot;ValueFontColor&quot;:false}]"/>
</p:tagLst>
</file>

<file path=ppt/tags/tag33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K3dJLZEbeztCPlJIK8b_1636454654&quot;,&quot;DataType&quot;:1,&quot;ImageAutosize&quot;:1,&quot;ZIndexPreserved&quot;:true,&quot;ValueBgColor&quot;:false,&quot;ValueFontColor&quot;:false}]"/>
</p:tagLst>
</file>

<file path=ppt/tags/tag34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qICSti58OOdfY4EPtyX_1636454654&quot;,&quot;DataType&quot;:1,&quot;ImageAutosize&quot;:1,&quot;ZIndexPreserved&quot;:true,&quot;ValueBgColor&quot;:false,&quot;ValueFontColor&quot;:false}]"/>
</p:tagLst>
</file>

<file path=ppt/tags/tag34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2NIaJXmn0n04dTjQ4Iv_1636454654&quot;,&quot;DataType&quot;:1,&quot;ImageAutosize&quot;:1,&quot;ZIndexPreserved&quot;:true,&quot;ValueBgColor&quot;:false,&quot;ValueFontColor&quot;:false}]"/>
</p:tagLst>
</file>

<file path=ppt/tags/tag34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od9FUwG7HFnZPaFsr6C_1636454655&quot;,&quot;DataType&quot;:1,&quot;ImageAutosize&quot;:1,&quot;ZIndexPreserved&quot;:true,&quot;ValueBgColor&quot;:false,&quot;ValueFontColor&quot;:false}]"/>
</p:tagLst>
</file>

<file path=ppt/tags/tag34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h6wZnan11LpEczR7gEH_1636454655&quot;,&quot;DataType&quot;:1,&quot;ImageAutosize&quot;:1,&quot;ZIndexPreserved&quot;:true,&quot;ValueBgColor&quot;:false,&quot;ValueFontColor&quot;:false}]"/>
</p:tagLst>
</file>

<file path=ppt/tags/tag34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Ee5Hx4yhL9t2rasGyL7_1636454655&quot;,&quot;DataType&quot;:1,&quot;ImageAutosize&quot;:1,&quot;ZIndexPreserved&quot;:true,&quot;ValueBgColor&quot;:false,&quot;ValueFontColor&quot;:false}]"/>
</p:tagLst>
</file>

<file path=ppt/tags/tag34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JQqpnxH8BcWopgjDNyh_1636454655&quot;,&quot;DataType&quot;:1,&quot;ImageAutosize&quot;:1,&quot;ZIndexPreserved&quot;:true,&quot;ValueBgColor&quot;:false,&quot;ValueFontColor&quot;:false}]"/>
</p:tagLst>
</file>

<file path=ppt/tags/tag34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jICkaGSbTmd0vEMx7dH_1636454655&quot;,&quot;DataType&quot;:1,&quot;ImageAutosize&quot;:1,&quot;ZIndexPreserved&quot;:true,&quot;ValueBgColor&quot;:false,&quot;ValueFontColor&quot;:false}]"/>
</p:tagLst>
</file>

<file path=ppt/tags/tag34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u4BgUFu65UCWnu9yxvp_1636454655&quot;,&quot;DataType&quot;:1,&quot;ImageAutosize&quot;:1,&quot;ZIndexPreserved&quot;:true,&quot;ValueBgColor&quot;:false,&quot;ValueFontColor&quot;:false}]"/>
</p:tagLst>
</file>

<file path=ppt/tags/tag34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PMMNjv4ctT0KWyoKIwrW_1636454655&quot;,&quot;DataType&quot;:1,&quot;ImageAutosize&quot;:1,&quot;ZIndexPreserved&quot;:true,&quot;ValueBgColor&quot;:false,&quot;ValueFontColor&quot;:false}]"/>
</p:tagLst>
</file>

<file path=ppt/tags/tag34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dqXbIkZrvl1YEYBHWI0_1636454656&quot;,&quot;DataType&quot;:1,&quot;ImageAutosize&quot;:1,&quot;ZIndexPreserved&quot;:true,&quot;ValueBgColor&quot;:false,&quot;ValueFontColor&quot;:false}]"/>
</p:tagLst>
</file>

<file path=ppt/tags/tag35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fRlFOqznCmR4YGnxGD7_1636454656&quot;,&quot;DataType&quot;:1,&quot;ImageAutosize&quot;:1,&quot;ZIndexPreserved&quot;:true,&quot;ValueBgColor&quot;:false,&quot;ValueFontColor&quot;:false}]"/>
</p:tagLst>
</file>

<file path=ppt/tags/tag35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4J68p83rW6t0plIsveOV_1636454656&quot;,&quot;DataType&quot;:1,&quot;ImageAutosize&quot;:1,&quot;ZIndexPreserved&quot;:true,&quot;ValueBgColor&quot;:false,&quot;ValueFontColor&quot;:false}]"/>
</p:tagLst>
</file>

<file path=ppt/tags/tag35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ombHL2FbzghakOBhfoG_1636454656&quot;,&quot;DataType&quot;:1,&quot;ImageAutosize&quot;:1,&quot;ZIndexPreserved&quot;:true,&quot;ValueBgColor&quot;:false,&quot;ValueFontColor&quot;:false}]"/>
</p:tagLst>
</file>

<file path=ppt/tags/tag35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tYWvAkXCcjtlmS7jRwe_1636454656&quot;,&quot;DataType&quot;:1,&quot;ImageAutosize&quot;:1,&quot;ZIndexPreserved&quot;:true,&quot;ValueBgColor&quot;:false,&quot;ValueFontColor&quot;:false}]"/>
</p:tagLst>
</file>

<file path=ppt/tags/tag35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bA4Myym1gGmf5GTpsx5_1636454656&quot;,&quot;DataType&quot;:1,&quot;ImageAutosize&quot;:1,&quot;ZIndexPreserved&quot;:true,&quot;ValueBgColor&quot;:false,&quot;ValueFontColor&quot;:false}]"/>
</p:tagLst>
</file>

<file path=ppt/tags/tag35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3ZVoBIKm1GZLU79RJzC_1636454656&quot;,&quot;DataType&quot;:1,&quot;ImageAutosize&quot;:1,&quot;ZIndexPreserved&quot;:true,&quot;ValueBgColor&quot;:false,&quot;ValueFontColor&quot;:false}]"/>
</p:tagLst>
</file>

<file path=ppt/tags/tag35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6UJn9LApHgiVWGUD0jxQ_1636454656&quot;,&quot;DataType&quot;:1,&quot;ImageAutosize&quot;:1,&quot;ZIndexPreserved&quot;:true,&quot;ValueBgColor&quot;:false,&quot;ValueFontColor&quot;:false}]"/>
</p:tagLst>
</file>

<file path=ppt/tags/tag35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aMMNWdanAkB9qHAuqjMt_1636454657&quot;,&quot;DataType&quot;:1,&quot;ImageAutosize&quot;:1,&quot;ZIndexPreserved&quot;:true,&quot;ValueBgColor&quot;:false,&quot;ValueFontColor&quot;:false}]"/>
</p:tagLst>
</file>

<file path=ppt/tags/tag35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62g1CVATl9Fxz7IYixUD_1636454657&quot;,&quot;DataType&quot;:1,&quot;ImageAutosize&quot;:1,&quot;ZIndexPreserved&quot;:true,&quot;ValueBgColor&quot;:false,&quot;ValueFontColor&quot;:false}]"/>
</p:tagLst>
</file>

<file path=ppt/tags/tag35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8TFlqL6pNhqqmCAHTSeD_1636454657&quot;,&quot;DataType&quot;:1,&quot;ImageAutosize&quot;:1,&quot;ZIndexPreserved&quot;:true,&quot;ValueBgColor&quot;:false,&quot;ValueFontColor&quot;:false}]"/>
</p:tagLst>
</file>

<file path=ppt/tags/tag36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HF4i8KK5wi1FFma3HIh_1636454658&quot;,&quot;DataType&quot;:1,&quot;ImageAutosize&quot;:1,&quot;ZIndexPreserved&quot;:true,&quot;ValueBgColor&quot;:false,&quot;ValueFontColor&quot;:false}]"/>
</p:tagLst>
</file>

<file path=ppt/tags/tag36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K7PUHO9y3i5XxDuW8jt_1636454658&quot;,&quot;DataType&quot;:1,&quot;ImageAutosize&quot;:1,&quot;ZIndexPreserved&quot;:true,&quot;ValueBgColor&quot;:false,&quot;ValueFontColor&quot;:false}]"/>
</p:tagLst>
</file>

<file path=ppt/tags/tag36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k92zCsCMn0pd6zOhXx4_1636454658&quot;,&quot;DataType&quot;:1,&quot;ImageAutosize&quot;:1,&quot;ZIndexPreserved&quot;:true,&quot;ValueBgColor&quot;:false,&quot;ValueFontColor&quot;:false}]"/>
</p:tagLst>
</file>

<file path=ppt/tags/tag36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ahtaDJcGgjZy1DdIzZmw_1636454658&quot;,&quot;DataType&quot;:1,&quot;ImageAutosize&quot;:1,&quot;ZIndexPreserved&quot;:true,&quot;ValueBgColor&quot;:false,&quot;ValueFontColor&quot;:false}]"/>
</p:tagLst>
</file>

<file path=ppt/tags/tag36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WciuYzRNrr4zezrrSZh_1636454658&quot;,&quot;DataType&quot;:1,&quot;ImageAutosize&quot;:1,&quot;ZIndexPreserved&quot;:true,&quot;ValueBgColor&quot;:false,&quot;ValueFontColor&quot;:false}]"/>
</p:tagLst>
</file>

<file path=ppt/tags/tag36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HGi9cDFLF7hnGkqz3cxi_1636454658&quot;,&quot;DataType&quot;:1,&quot;ImageAutosize&quot;:1,&quot;ZIndexPreserved&quot;:true,&quot;ValueBgColor&quot;:false,&quot;ValueFontColor&quot;:false}]"/>
</p:tagLst>
</file>

<file path=ppt/tags/tag36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coysG4MfT8Is3vj468n_1636454658&quot;,&quot;DataType&quot;:1,&quot;ImageAutosize&quot;:1,&quot;ZIndexPreserved&quot;:true,&quot;ValueBgColor&quot;:false,&quot;ValueFontColor&quot;:false}]"/>
</p:tagLst>
</file>

<file path=ppt/tags/tag36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Ij9Q1BJgpAyewpdTNUy_1636454658&quot;,&quot;DataType&quot;:1,&quot;ImageAutosize&quot;:1,&quot;ZIndexPreserved&quot;:true,&quot;ValueBgColor&quot;:false,&quot;ValueFontColor&quot;:false}]"/>
</p:tagLst>
</file>

<file path=ppt/tags/tag36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4x9LdTzrOC0Me87NGUV_1636454658&quot;,&quot;DataType&quot;:1,&quot;ImageAutosize&quot;:1,&quot;ZIndexPreserved&quot;:true,&quot;ValueBgColor&quot;:false,&quot;ValueFontColor&quot;:false}]"/>
</p:tagLst>
</file>

<file path=ppt/tags/tag36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bUqV9SFUi8VNspMUdsD_1636454658&quot;,&quot;DataType&quot;:1,&quot;ImageAutosize&quot;:1,&quot;ZIndexPreserved&quot;:true,&quot;ValueBgColor&quot;:false,&quot;ValueFontColor&quot;:false}]"/>
</p:tagLst>
</file>

<file path=ppt/tags/tag37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vZTfBh3ZwvNbXcJNaWB_1636454658&quot;,&quot;DataType&quot;:1,&quot;ImageAutosize&quot;:1,&quot;ZIndexPreserved&quot;:true,&quot;ValueBgColor&quot;:false,&quot;ValueFontColor&quot;:false}]"/>
</p:tagLst>
</file>

<file path=ppt/tags/tag37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I6xf0aagVO3N0GYJUke_1636454659&quot;,&quot;DataType&quot;:1,&quot;ImageAutosize&quot;:1,&quot;ZIndexPreserved&quot;:true,&quot;ValueBgColor&quot;:false,&quot;ValueFontColor&quot;:false}]"/>
</p:tagLst>
</file>

<file path=ppt/tags/tag37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Hcuc1eD70j6fFB6LJUEg_1636454659&quot;,&quot;DataType&quot;:1,&quot;ImageAutosize&quot;:1,&quot;ZIndexPreserved&quot;:true,&quot;ValueBgColor&quot;:false,&quot;ValueFontColor&quot;:false}]"/>
</p:tagLst>
</file>

<file path=ppt/tags/tag37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1fpoByqDMt3O4If6p9Y_1636454659&quot;,&quot;DataType&quot;:1,&quot;ImageAutosize&quot;:1,&quot;ZIndexPreserved&quot;:true,&quot;ValueBgColor&quot;:false,&quot;ValueFontColor&quot;:false}]"/>
</p:tagLst>
</file>

<file path=ppt/tags/tag37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apLmObxJbgnWfHuFlQi_1636454659&quot;,&quot;DataType&quot;:1,&quot;ImageAutosize&quot;:1,&quot;ZIndexPreserved&quot;:true,&quot;ValueBgColor&quot;:false,&quot;ValueFontColor&quot;:false}]"/>
</p:tagLst>
</file>

<file path=ppt/tags/tag37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cl1ReXh3WLtbZglPEhw_1636454659&quot;,&quot;DataType&quot;:1,&quot;ImageAutosize&quot;:1,&quot;ZIndexPreserved&quot;:true,&quot;ValueBgColor&quot;:false,&quot;ValueFontColor&quot;:false}]"/>
</p:tagLst>
</file>

<file path=ppt/tags/tag37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kMUufcfEBvgEv18osOe_1636454659&quot;,&quot;DataType&quot;:1,&quot;ImageAutosize&quot;:1,&quot;ZIndexPreserved&quot;:true,&quot;ValueBgColor&quot;:false,&quot;ValueFontColor&quot;:false}]"/>
</p:tagLst>
</file>

<file path=ppt/tags/tag37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6nKwmnxyDBXBGiG9AL7_1636454660&quot;,&quot;DataType&quot;:1,&quot;ImageAutosize&quot;:1,&quot;ZIndexPreserved&quot;:true,&quot;ValueBgColor&quot;:false,&quot;ValueFontColor&quot;:false}]"/>
</p:tagLst>
</file>

<file path=ppt/tags/tag37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w4gdTUanB3nI2sAbLpF_1636454660&quot;,&quot;DataType&quot;:1,&quot;ImageAutosize&quot;:1,&quot;ZIndexPreserved&quot;:true,&quot;ValueBgColor&quot;:false,&quot;ValueFontColor&quot;:false}]"/>
</p:tagLst>
</file>

<file path=ppt/tags/tag37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iNnJKvxJvKfuKwa2Xvy_1636454660&quot;,&quot;DataType&quot;:1,&quot;ImageAutosize&quot;:1,&quot;ZIndexPreserved&quot;:true,&quot;ValueBgColor&quot;:false,&quot;ValueFontColor&quot;:false}]"/>
</p:tagLst>
</file>

<file path=ppt/tags/tag38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pnaLYEchMnxHVEDvqpR9_1636454660&quot;,&quot;DataType&quot;:1,&quot;ImageAutosize&quot;:1,&quot;ZIndexPreserved&quot;:true,&quot;ValueBgColor&quot;:false,&quot;ValueFontColor&quot;:false}]"/>
</p:tagLst>
</file>

<file path=ppt/tags/tag38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4WQPiU3PUkWxOMeKDol_1636454660&quot;,&quot;DataType&quot;:1,&quot;ImageAutosize&quot;:1,&quot;ZIndexPreserved&quot;:true,&quot;ValueBgColor&quot;:false,&quot;ValueFontColor&quot;:false}]"/>
</p:tagLst>
</file>

<file path=ppt/tags/tag38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moPmsxLUuJKFYVyanmE_1636454660&quot;,&quot;DataType&quot;:1,&quot;ImageAutosize&quot;:1,&quot;ZIndexPreserved&quot;:true,&quot;ValueBgColor&quot;:false,&quot;ValueFontColor&quot;:false}]"/>
</p:tagLst>
</file>

<file path=ppt/tags/tag38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5foy1ZJFs6esdQKb77q_1636454660&quot;,&quot;DataType&quot;:1,&quot;ImageAutosize&quot;:1,&quot;ZIndexPreserved&quot;:true,&quot;ValueBgColor&quot;:false,&quot;ValueFontColor&quot;:false}]"/>
</p:tagLst>
</file>

<file path=ppt/tags/tag38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WG0Ian68HSr6FQbgiRs_1636454660&quot;,&quot;DataType&quot;:1,&quot;ImageAutosize&quot;:1,&quot;ZIndexPreserved&quot;:true,&quot;ValueBgColor&quot;:false,&quot;ValueFontColor&quot;:false}]"/>
</p:tagLst>
</file>

<file path=ppt/tags/tag38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pmV1GVLsabGsa4j1erE_1636454661&quot;,&quot;DataType&quot;:1,&quot;ImageAutosize&quot;:1,&quot;ZIndexPreserved&quot;:true,&quot;ValueBgColor&quot;:false,&quot;ValueFontColor&quot;:false}]"/>
</p:tagLst>
</file>

<file path=ppt/tags/tag38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PzVFoGu4GED6DvSl9Bi_1636454661&quot;,&quot;DataType&quot;:1,&quot;ImageAutosize&quot;:1,&quot;ZIndexPreserved&quot;:true,&quot;ValueBgColor&quot;:false,&quot;ValueFontColor&quot;:false}]"/>
</p:tagLst>
</file>

<file path=ppt/tags/tag38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izY7dDFEJFE81qGrIMB_1636454661&quot;,&quot;DataType&quot;:1,&quot;ImageAutosize&quot;:1,&quot;ZIndexPreserved&quot;:true,&quot;ValueBgColor&quot;:false,&quot;ValueFontColor&quot;:false}]"/>
</p:tagLst>
</file>

<file path=ppt/tags/tag38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N1Y9rTb2eIWz5yLkRDO_1636454661&quot;,&quot;DataType&quot;:1,&quot;ImageAutosize&quot;:1,&quot;ZIndexPreserved&quot;:true,&quot;ValueBgColor&quot;:false,&quot;ValueFontColor&quot;:false}]"/>
</p:tagLst>
</file>

<file path=ppt/tags/tag38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mxtQVAEMRfazQpFa0Aa_1636454661&quot;,&quot;DataType&quot;:1,&quot;ImageAutosize&quot;:1,&quot;ZIndexPreserved&quot;:true,&quot;ValueBgColor&quot;:false,&quot;ValueFontColor&quot;:false}]"/>
</p:tagLst>
</file>

<file path=ppt/tags/tag39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ODJVNZM2H3oZWneukPI_1636454661&quot;,&quot;DataType&quot;:1,&quot;ImageAutosize&quot;:1,&quot;ZIndexPreserved&quot;:true,&quot;ValueBgColor&quot;:false,&quot;ValueFontColor&quot;:false}]"/>
</p:tagLst>
</file>

<file path=ppt/tags/tag39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WLPaN1WrCRWIRDb3NOn_1636454661&quot;,&quot;DataType&quot;:1,&quot;ImageAutosize&quot;:1,&quot;ZIndexPreserved&quot;:true,&quot;ValueBgColor&quot;:false,&quot;ValueFontColor&quot;:false}]"/>
</p:tagLst>
</file>

<file path=ppt/tags/tag39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u2O63HO6HTFxf7RUGNft_1636454661&quot;,&quot;DataType&quot;:1,&quot;ImageAutosize&quot;:1,&quot;ZIndexPreserved&quot;:true,&quot;ValueBgColor&quot;:false,&quot;ValueFontColor&quot;:false}]"/>
</p:tagLst>
</file>

<file path=ppt/tags/tag39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ftQS7Kp65NEbyGODFMT_1636454661&quot;,&quot;DataType&quot;:1,&quot;ImageAutosize&quot;:1,&quot;ZIndexPreserved&quot;:true,&quot;ValueBgColor&quot;:false,&quot;ValueFontColor&quot;:false}]"/>
</p:tagLst>
</file>

<file path=ppt/tags/tag39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6JijBMKL0kawKewJ321_1636454662&quot;,&quot;DataType&quot;:1,&quot;ImageAutosize&quot;:1,&quot;ZIndexPreserved&quot;:true,&quot;ValueBgColor&quot;:false,&quot;ValueFontColor&quot;:false}]"/>
</p:tagLst>
</file>

<file path=ppt/tags/tag39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3CEQzjIPi3N04VWcXmlb_1636454662&quot;,&quot;DataType&quot;:1,&quot;ImageAutosize&quot;:1,&quot;ZIndexPreserved&quot;:true,&quot;ValueBgColor&quot;:false,&quot;ValueFontColor&quot;:false}]"/>
</p:tagLst>
</file>

<file path=ppt/tags/tag39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qbhZt4vDiCRaqw0y5sH_1636454662&quot;,&quot;DataType&quot;:1,&quot;ImageAutosize&quot;:1,&quot;ZIndexPreserved&quot;:true,&quot;ValueBgColor&quot;:false,&quot;ValueFontColor&quot;:false}]"/>
</p:tagLst>
</file>

<file path=ppt/tags/tag39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JO1HarLj79dCMv19ljI_1636454662&quot;,&quot;DataType&quot;:1,&quot;ImageAutosize&quot;:1,&quot;ZIndexPreserved&quot;:true,&quot;ValueBgColor&quot;:false,&quot;ValueFontColor&quot;:false}]"/>
</p:tagLst>
</file>

<file path=ppt/tags/tag39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YXQ07cTaeI7o5WLxwwuU_1636454662&quot;,&quot;DataType&quot;:1,&quot;ImageAutosize&quot;:1,&quot;ZIndexPreserved&quot;:true,&quot;ValueBgColor&quot;:false,&quot;ValueFontColor&quot;:false}]"/>
</p:tagLst>
</file>

<file path=ppt/tags/tag39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mMcN3f5u9ukrBEdj3qW_1636454662&quot;,&quot;DataType&quot;:1,&quot;ImageAutosize&quot;:1,&quot;ZIndexPreserved&quot;:true,&quot;ValueBgColor&quot;:false,&quot;ValueFontColor&quot;:false}]"/>
</p:tagLst>
</file>

<file path=ppt/tags/tag40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YGiOA5hUBcR7NPAzLxp_1636454662&quot;,&quot;DataType&quot;:1,&quot;ImageAutosize&quot;:1,&quot;ZIndexPreserved&quot;:true,&quot;ValueBgColor&quot;:false,&quot;ValueFontColor&quot;:false}]"/>
</p:tagLst>
</file>

<file path=ppt/tags/tag40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wskqsg6Cya7tPuAeciK_1636454663&quot;,&quot;DataType&quot;:1,&quot;ImageAutosize&quot;:1,&quot;ZIndexPreserved&quot;:true,&quot;ValueBgColor&quot;:false,&quot;ValueFontColor&quot;:false}]"/>
</p:tagLst>
</file>

<file path=ppt/tags/tag40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3fkWQkJNJ3nc7OA4d2eD_1636454664&quot;,&quot;DataType&quot;:1,&quot;ImageAutosize&quot;:1,&quot;ZIndexPreserved&quot;:true,&quot;ValueBgColor&quot;:false,&quot;ValueFontColor&quot;:false}]"/>
</p:tagLst>
</file>

<file path=ppt/tags/tag40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rjxaYSQJSTrEcbMwPOi_1636454664&quot;,&quot;DataType&quot;:1,&quot;ImageAutosize&quot;:1,&quot;ZIndexPreserved&quot;:true,&quot;ValueBgColor&quot;:false,&quot;ValueFontColor&quot;:false}]"/>
</p:tagLst>
</file>

<file path=ppt/tags/tag40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YgO7qlG3LRIKoyJUXaM_1636454664&quot;,&quot;DataType&quot;:1,&quot;ImageAutosize&quot;:1,&quot;ZIndexPreserved&quot;:true,&quot;ValueBgColor&quot;:false,&quot;ValueFontColor&quot;:false}]"/>
</p:tagLst>
</file>

<file path=ppt/tags/tag40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riWr0waqShwpFvYpfB5_1636454664&quot;,&quot;DataType&quot;:1,&quot;ImageAutosize&quot;:1,&quot;ZIndexPreserved&quot;:true,&quot;ValueBgColor&quot;:false,&quot;ValueFontColor&quot;:false}]"/>
</p:tagLst>
</file>

<file path=ppt/tags/tag40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FcKkFAW5Y1gNItLH8rF_1636454664&quot;,&quot;DataType&quot;:1,&quot;ImageAutosize&quot;:1,&quot;ZIndexPreserved&quot;:true,&quot;ValueBgColor&quot;:false,&quot;ValueFontColor&quot;:false}]"/>
</p:tagLst>
</file>

<file path=ppt/tags/tag40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uODXatos7f49Si8QXp5z_1636454664&quot;,&quot;DataType&quot;:1,&quot;ImageAutosize&quot;:1,&quot;ZIndexPreserved&quot;:true,&quot;ValueBgColor&quot;:false,&quot;ValueFontColor&quot;:false}]"/>
</p:tagLst>
</file>

<file path=ppt/tags/tag40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13uCFdwbYZ6fSvR4Tvoj_1636454664&quot;,&quot;DataType&quot;:1,&quot;ImageAutosize&quot;:1,&quot;ZIndexPreserved&quot;:true,&quot;ValueBgColor&quot;:false,&quot;ValueFontColor&quot;:false}]"/>
</p:tagLst>
</file>

<file path=ppt/tags/tag40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6JKAjg4MNvEbOgUtJZWz_1636454665&quot;,&quot;DataType&quot;:1,&quot;ImageAutosize&quot;:1,&quot;ZIndexPreserved&quot;:true,&quot;ValueBgColor&quot;:false,&quot;ValueFontColor&quot;:false}]"/>
</p:tagLst>
</file>

<file path=ppt/tags/tag41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fdvjj8rg62HDhVKDo41_1636454665&quot;,&quot;DataType&quot;:1,&quot;ImageAutosize&quot;:1,&quot;ZIndexPreserved&quot;:true,&quot;ValueBgColor&quot;:false,&quot;ValueFontColor&quot;:false}]"/>
</p:tagLst>
</file>

<file path=ppt/tags/tag41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qBJdIAeHs01NzNdqyuX_1636454665&quot;,&quot;DataType&quot;:1,&quot;ImageAutosize&quot;:1,&quot;ZIndexPreserved&quot;:true,&quot;ValueBgColor&quot;:false,&quot;ValueFontColor&quot;:false}]"/>
</p:tagLst>
</file>

<file path=ppt/tags/tag41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zbm8tiGXPcBURd6kTMl_1636454665&quot;,&quot;DataType&quot;:1,&quot;ImageAutosize&quot;:1,&quot;ZIndexPreserved&quot;:true,&quot;ValueBgColor&quot;:false,&quot;ValueFontColor&quot;:false}]"/>
</p:tagLst>
</file>

<file path=ppt/tags/tag41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jBTvPuUVTxcZIiRARpH_1636454665&quot;,&quot;DataType&quot;:1,&quot;ImageAutosize&quot;:1,&quot;ZIndexPreserved&quot;:true,&quot;ValueBgColor&quot;:false,&quot;ValueFontColor&quot;:false}]"/>
</p:tagLst>
</file>

<file path=ppt/tags/tag41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f7b46EMgLMYpzKzDwZY_1636454665&quot;,&quot;DataType&quot;:1,&quot;ImageAutosize&quot;:1,&quot;ZIndexPreserved&quot;:true,&quot;ValueBgColor&quot;:false,&quot;ValueFontColor&quot;:false}]"/>
</p:tagLst>
</file>

<file path=ppt/tags/tag41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IUVuLoOWfJyFkAg9IGt_1636454665&quot;,&quot;DataType&quot;:1,&quot;ImageAutosize&quot;:1,&quot;ZIndexPreserved&quot;:true,&quot;ValueBgColor&quot;:false,&quot;ValueFontColor&quot;:false}]"/>
</p:tagLst>
</file>

<file path=ppt/tags/tag41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sE4QDfPM0REQkM3ABLm_1636454666&quot;,&quot;DataType&quot;:1,&quot;ImageAutosize&quot;:1,&quot;ZIndexPreserved&quot;:true,&quot;ValueBgColor&quot;:false,&quot;ValueFontColor&quot;:false}]"/>
</p:tagLst>
</file>

<file path=ppt/tags/tag41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8Ii84yZnCRCKNYqPRx8p_1636454666&quot;,&quot;DataType&quot;:1,&quot;ImageAutosize&quot;:1,&quot;ZIndexPreserved&quot;:true,&quot;ValueBgColor&quot;:false,&quot;ValueFontColor&quot;:false}]"/>
</p:tagLst>
</file>

<file path=ppt/tags/tag41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dt4FnO6HgMYS8LyYUog_1636454667&quot;,&quot;DataType&quot;:1,&quot;ImageAutosize&quot;:1,&quot;ZIndexPreserved&quot;:true,&quot;ValueBgColor&quot;:false,&quot;ValueFontColor&quot;:false}]"/>
</p:tagLst>
</file>

<file path=ppt/tags/tag41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yTAHekTHxErFY4LhalR_1636454667&quot;,&quot;DataType&quot;:1,&quot;ImageAutosize&quot;:1,&quot;ZIndexPreserved&quot;:true,&quot;ValueBgColor&quot;:false,&quot;ValueFontColor&quot;:false}]"/>
</p:tagLst>
</file>

<file path=ppt/tags/tag42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2ueHTVWqeSKLtv6sXoe_1636454667&quot;,&quot;DataType&quot;:1,&quot;ImageAutosize&quot;:1,&quot;ZIndexPreserved&quot;:true,&quot;ValueBgColor&quot;:false,&quot;ValueFontColor&quot;:false}]"/>
</p:tagLst>
</file>

<file path=ppt/tags/tag42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KgX0PnZb5ZVsnlFYjRk_1636454667&quot;,&quot;DataType&quot;:1,&quot;ImageAutosize&quot;:1,&quot;ZIndexPreserved&quot;:true,&quot;ValueBgColor&quot;:false,&quot;ValueFontColor&quot;:false}]"/>
</p:tagLst>
</file>

<file path=ppt/tags/tag42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RKSLfcNaWica1bHa1wy_1636454667&quot;,&quot;DataType&quot;:1,&quot;ImageAutosize&quot;:1,&quot;ZIndexPreserved&quot;:true,&quot;ValueBgColor&quot;:false,&quot;ValueFontColor&quot;:false}]"/>
</p:tagLst>
</file>

<file path=ppt/tags/tag42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oxJmT4GpoxrnZ58lRPn_1636454667&quot;,&quot;DataType&quot;:1,&quot;ImageAutosize&quot;:1,&quot;ZIndexPreserved&quot;:true,&quot;ValueBgColor&quot;:false,&quot;ValueFontColor&quot;:false}]"/>
</p:tagLst>
</file>

<file path=ppt/tags/tag42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igoGGBZjwHDSbrfapeo_1636454668&quot;,&quot;DataType&quot;:1,&quot;ImageAutosize&quot;:1,&quot;ZIndexPreserved&quot;:true,&quot;ValueBgColor&quot;:false,&quot;ValueFontColor&quot;:false}]"/>
</p:tagLst>
</file>

<file path=ppt/tags/tag42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195djittWtbhMBcjN1Wn_1636454668&quot;,&quot;DataType&quot;:1,&quot;ImageAutosize&quot;:1,&quot;ZIndexPreserved&quot;:true,&quot;ValueBgColor&quot;:false,&quot;ValueFontColor&quot;:false}]"/>
</p:tagLst>
</file>

<file path=ppt/tags/tag42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ONERExnsqgdOW7aTO2D_1636454668&quot;,&quot;DataType&quot;:1,&quot;ImageAutosize&quot;:1,&quot;ZIndexPreserved&quot;:true,&quot;ValueBgColor&quot;:false,&quot;ValueFontColor&quot;:false}]"/>
</p:tagLst>
</file>

<file path=ppt/tags/tag42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7pdu7pqd98e9coWrwpCf_1636454668&quot;,&quot;DataType&quot;:1,&quot;ImageAutosize&quot;:1,&quot;ZIndexPreserved&quot;:true,&quot;ValueBgColor&quot;:false,&quot;ValueFontColor&quot;:false}]"/>
</p:tagLst>
</file>

<file path=ppt/tags/tag42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Y7UwUCgW0u06ERe70NIk_1636454669&quot;,&quot;DataType&quot;:1,&quot;ImageAutosize&quot;:1,&quot;ZIndexPreserved&quot;:true,&quot;ValueBgColor&quot;:false,&quot;ValueFontColor&quot;:false}]"/>
</p:tagLst>
</file>

<file path=ppt/tags/tag42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KeVjtkzqncaXZYqI8gZ_1636454669&quot;,&quot;DataType&quot;:1,&quot;ImageAutosize&quot;:1,&quot;ZIndexPreserved&quot;:true,&quot;ValueBgColor&quot;:false,&quot;ValueFontColor&quot;:false}]"/>
</p:tagLst>
</file>

<file path=ppt/tags/tag43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3ZwK8pZe63cg8hCHdag_1636454669&quot;,&quot;DataType&quot;:1,&quot;ImageAutosize&quot;:1,&quot;ZIndexPreserved&quot;:true,&quot;ValueBgColor&quot;:false,&quot;ValueFontColor&quot;:false}]"/>
</p:tagLst>
</file>

<file path=ppt/tags/tag43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cNqhcd3jPuNlxcqFvEt_1636454669&quot;,&quot;DataType&quot;:1,&quot;ImageAutosize&quot;:1,&quot;ZIndexPreserved&quot;:true,&quot;ValueBgColor&quot;:false,&quot;ValueFontColor&quot;:false}]"/>
</p:tagLst>
</file>

<file path=ppt/tags/tag43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33zz2w0ODNz6zf9lN1CO_1636454669&quot;,&quot;DataType&quot;:1,&quot;ImageAutosize&quot;:1,&quot;ZIndexPreserved&quot;:true,&quot;ValueBgColor&quot;:false,&quot;ValueFontColor&quot;:false}]"/>
</p:tagLst>
</file>

<file path=ppt/tags/tag43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dhRsRK6dAWS6Jm7Dmgg_1636454670&quot;,&quot;DataType&quot;:1,&quot;ImageAutosize&quot;:1,&quot;ZIndexPreserved&quot;:true,&quot;ValueBgColor&quot;:false,&quot;ValueFontColor&quot;:false}]"/>
</p:tagLst>
</file>

<file path=ppt/tags/tag43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YCWdTRgYHOQTinQMcCeL_1636454670&quot;,&quot;DataType&quot;:1,&quot;ImageAutosize&quot;:1,&quot;ZIndexPreserved&quot;:true,&quot;ValueBgColor&quot;:false,&quot;ValueFontColor&quot;:false}]"/>
</p:tagLst>
</file>

<file path=ppt/tags/tag43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U8rQpyd11Nw6GLvHXj6s_1636454670&quot;,&quot;DataType&quot;:1,&quot;ImageAutosize&quot;:1,&quot;ZIndexPreserved&quot;:true,&quot;ValueBgColor&quot;:false,&quot;ValueFontColor&quot;:false}]"/>
</p:tagLst>
</file>

<file path=ppt/tags/tag43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GYdHNSrPuDzX0zDbDTM_1636454670&quot;,&quot;DataType&quot;:1,&quot;ImageAutosize&quot;:1,&quot;ZIndexPreserved&quot;:true,&quot;ValueBgColor&quot;:false,&quot;ValueFontColor&quot;:false}]"/>
</p:tagLst>
</file>

<file path=ppt/tags/tag43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g2KUsqYyYsZp4yvROEl_1636454670&quot;,&quot;DataType&quot;:1,&quot;ImageAutosize&quot;:1,&quot;ZIndexPreserved&quot;:true,&quot;ValueBgColor&quot;:false,&quot;ValueFontColor&quot;:false}]"/>
</p:tagLst>
</file>

<file path=ppt/tags/tag43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LLzkDjnfQwoGZGgiyUf_1636454670&quot;,&quot;DataType&quot;:1,&quot;ImageAutosize&quot;:1,&quot;ZIndexPreserved&quot;:true,&quot;ValueBgColor&quot;:false,&quot;ValueFontColor&quot;:false}]"/>
</p:tagLst>
</file>

<file path=ppt/tags/tag43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4cjX5KqcAdvaJpeLcpev_1608645003&quot;,&quot;DataType&quot;:1,&quot;ImageAutosize&quot;:1,&quot;ZIndexPreserved&quot;:true,&quot;ValueBgColor&quot;:false,&quot;ValueFontColor&quot;:false}"/>
</p:tagLst>
</file>

<file path=ppt/tags/tag44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HSynn4QtsizSmlIptkl_1608645177&quot;,&quot;DataType&quot;:1,&quot;ImageAutosize&quot;:1,&quot;ZIndexPreserved&quot;:true,&quot;ValueBgColor&quot;:false,&quot;ValueFontColor&quot;:false}"/>
</p:tagLst>
</file>

<file path=ppt/tags/tag44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7wDYIAQHEpMstWUe4a9x_1608644998&quot;,&quot;DataType&quot;:1,&quot;ImageAutosize&quot;:1,&quot;ZIndexPreserved&quot;:true,&quot;ValueBgColor&quot;:false,&quot;ValueFontColor&quot;:false}"/>
</p:tagLst>
</file>

<file path=ppt/tags/tag44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We6M38A0Wv6gZbIGaYa_1636454671&quot;,&quot;DataType&quot;:1,&quot;ImageAutosize&quot;:1,&quot;ZIndexPreserved&quot;:true,&quot;ValueBgColor&quot;:false,&quot;ValueFontColor&quot;:false}]"/>
</p:tagLst>
</file>

<file path=ppt/tags/tag44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rElF5OPdeHCxowdCO1w_1636454671&quot;,&quot;DataType&quot;:1,&quot;ImageAutosize&quot;:1,&quot;ZIndexPreserved&quot;:true,&quot;ValueBgColor&quot;:false,&quot;ValueFontColor&quot;:false}]"/>
</p:tagLst>
</file>

<file path=ppt/tags/tag44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N8cIu1zWTOdsznkEONJ_1636454671&quot;,&quot;DataType&quot;:1,&quot;ImageAutosize&quot;:1,&quot;ZIndexPreserved&quot;:true,&quot;ValueBgColor&quot;:false,&quot;ValueFontColor&quot;:false}]"/>
</p:tagLst>
</file>

<file path=ppt/tags/tag44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DPVIjqGobzpKRfelu4Z_1636454672&quot;,&quot;DataType&quot;:1,&quot;ImageAutosize&quot;:1,&quot;ZIndexPreserved&quot;:true,&quot;ValueBgColor&quot;:false,&quot;ValueFontColor&quot;:false}]"/>
</p:tagLst>
</file>

<file path=ppt/tags/tag44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YHGuY3LN7rTB15c5KpZY_1636454672&quot;,&quot;DataType&quot;:1,&quot;ImageAutosize&quot;:1,&quot;ZIndexPreserved&quot;:true,&quot;ValueBgColor&quot;:false,&quot;ValueFontColor&quot;:false}]"/>
</p:tagLst>
</file>

<file path=ppt/tags/tag44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4cjX5KqcAdvaJpeLcpev_1608645003&quot;,&quot;DataType&quot;:1,&quot;ImageAutosize&quot;:1,&quot;ZIndexPreserved&quot;:true,&quot;ValueBgColor&quot;:false,&quot;ValueFontColor&quot;:false}"/>
</p:tagLst>
</file>

<file path=ppt/tags/tag44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HSynn4QtsizSmlIptkl_1608645177&quot;,&quot;DataType&quot;:1,&quot;ImageAutosize&quot;:1,&quot;ZIndexPreserved&quot;:true,&quot;ValueBgColor&quot;:false,&quot;ValueFontColor&quot;:false}"/>
</p:tagLst>
</file>

<file path=ppt/tags/tag44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7wDYIAQHEpMstWUe4a9x_1608644998&quot;,&quot;DataType&quot;:1,&quot;ImageAutosize&quot;:1,&quot;ZIndexPreserved&quot;:true,&quot;ValueBgColor&quot;:false,&quot;ValueFontColor&quot;:false}"/>
</p:tagLst>
</file>

<file path=ppt/theme/theme1.xml><?xml version="1.0" encoding="utf-8"?>
<a:theme xmlns:a="http://schemas.openxmlformats.org/drawingml/2006/main" name="Char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Char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25023</TotalTime>
  <Words>9943</Words>
  <Application>Microsoft Office PowerPoint</Application>
  <PresentationFormat>Widescreen</PresentationFormat>
  <Paragraphs>853</Paragraphs>
  <Slides>90</Slides>
  <Notes>71</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90</vt:i4>
      </vt:variant>
    </vt:vector>
  </HeadingPairs>
  <TitlesOfParts>
    <vt:vector size="99" baseType="lpstr">
      <vt:lpstr>Arial</vt:lpstr>
      <vt:lpstr>Calibri</vt:lpstr>
      <vt:lpstr>Franklin Gothic Book</vt:lpstr>
      <vt:lpstr>Franklin Gothic Demi</vt:lpstr>
      <vt:lpstr>Franklin Gothic Medium</vt:lpstr>
      <vt:lpstr>Franklin Gothic Medium Cond</vt:lpstr>
      <vt:lpstr>Symbol</vt:lpstr>
      <vt:lpstr>Charts</vt:lpstr>
      <vt:lpstr>1_Charts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Kate Golden</dc:creator>
  <cp:lastModifiedBy>Ilona Arnold-Berkovits</cp:lastModifiedBy>
  <cp:revision>1669</cp:revision>
  <dcterms:created xsi:type="dcterms:W3CDTF">2006-08-16T00:00:00Z</dcterms:created>
  <dcterms:modified xsi:type="dcterms:W3CDTF">2021-12-01T04:44:55Z</dcterms:modified>
</cp:coreProperties>
</file>