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1.xml" ContentType="application/vnd.openxmlformats-officedocument.presentationml.notesSlide+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drawings/drawing1.xml" ContentType="application/vnd.openxmlformats-officedocument.drawingml.chartshape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0.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3.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4.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7.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8.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19.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1.xml" ContentType="application/vnd.openxmlformats-officedocument.presentationml.notesSlid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2.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4.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notesSlides/notesSlide27.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notesSlides/notesSlide28.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notesSlides/notesSlide30.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notesSlides/notesSlide31.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notesSlides/notesSlide32.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2.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notesSlides/notesSlide33.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5.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notesSlides/notesSlide36.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7.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notesSlides/notesSlide38.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notesSlides/notesSlide39.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notesSlides/notesSlide40.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notesSlides/notesSlide41.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notesSlides/notesSlide42.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notesSlides/notesSlide43.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4.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notesSlides/notesSlide45.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notesSlides/notesSlide46.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7.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8.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notesSlides/notesSlide49.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notesSlides/notesSlide50.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notesSlides/notesSlide6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467" r:id="rId3"/>
    <p:sldId id="468"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9" r:id="rId38"/>
    <p:sldId id="386" r:id="rId39"/>
    <p:sldId id="387" r:id="rId40"/>
    <p:sldId id="396" r:id="rId41"/>
    <p:sldId id="394" r:id="rId42"/>
    <p:sldId id="395" r:id="rId43"/>
    <p:sldId id="397" r:id="rId44"/>
    <p:sldId id="401" r:id="rId45"/>
    <p:sldId id="417" r:id="rId46"/>
    <p:sldId id="415" r:id="rId47"/>
    <p:sldId id="416" r:id="rId48"/>
    <p:sldId id="402" r:id="rId49"/>
    <p:sldId id="403" r:id="rId50"/>
    <p:sldId id="404" r:id="rId51"/>
    <p:sldId id="405" r:id="rId52"/>
    <p:sldId id="406" r:id="rId53"/>
    <p:sldId id="407" r:id="rId54"/>
    <p:sldId id="408" r:id="rId55"/>
    <p:sldId id="409" r:id="rId56"/>
    <p:sldId id="410" r:id="rId57"/>
    <p:sldId id="411" r:id="rId58"/>
    <p:sldId id="412" r:id="rId59"/>
    <p:sldId id="462" r:id="rId60"/>
    <p:sldId id="425" r:id="rId61"/>
    <p:sldId id="419" r:id="rId62"/>
    <p:sldId id="420" r:id="rId63"/>
    <p:sldId id="422" r:id="rId64"/>
    <p:sldId id="423" r:id="rId65"/>
    <p:sldId id="424" r:id="rId66"/>
    <p:sldId id="426" r:id="rId67"/>
    <p:sldId id="427" r:id="rId68"/>
    <p:sldId id="429" r:id="rId69"/>
    <p:sldId id="430" r:id="rId70"/>
    <p:sldId id="431" r:id="rId71"/>
    <p:sldId id="436" r:id="rId72"/>
    <p:sldId id="437" r:id="rId73"/>
    <p:sldId id="438" r:id="rId74"/>
    <p:sldId id="440" r:id="rId75"/>
    <p:sldId id="441" r:id="rId76"/>
    <p:sldId id="432" r:id="rId77"/>
    <p:sldId id="442" r:id="rId78"/>
    <p:sldId id="443" r:id="rId79"/>
    <p:sldId id="466" r:id="rId80"/>
    <p:sldId id="433" r:id="rId81"/>
    <p:sldId id="445" r:id="rId82"/>
    <p:sldId id="446" r:id="rId83"/>
    <p:sldId id="447" r:id="rId84"/>
    <p:sldId id="448" r:id="rId85"/>
    <p:sldId id="463" r:id="rId86"/>
    <p:sldId id="434" r:id="rId87"/>
    <p:sldId id="449" r:id="rId88"/>
    <p:sldId id="451" r:id="rId89"/>
    <p:sldId id="452" r:id="rId90"/>
    <p:sldId id="435" r:id="rId91"/>
    <p:sldId id="464"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2256" autoAdjust="0"/>
  </p:normalViewPr>
  <p:slideViewPr>
    <p:cSldViewPr>
      <p:cViewPr varScale="1">
        <p:scale>
          <a:sx n="87" d="100"/>
          <a:sy n="87" d="100"/>
        </p:scale>
        <p:origin x="1536" y="60"/>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viewProps" Target="view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chartUserShapes" Target="../drawings/drawing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2.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Sussex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0.94399999999999995</c:v>
                </c:pt>
                <c:pt idx="1">
                  <c:v>2.5999999999999999E-2</c:v>
                </c:pt>
                <c:pt idx="2">
                  <c:v>5.0000000000000001E-3</c:v>
                </c:pt>
                <c:pt idx="3">
                  <c:v>2.5999999999999999E-2</c:v>
                </c:pt>
                <c:pt idx="4">
                  <c:v>1E-3</c:v>
                </c:pt>
                <c:pt idx="5">
                  <c:v>1.4999999999999999E-2</c:v>
                </c:pt>
                <c:pt idx="6">
                  <c:v>7.4999999999999997E-2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0.69899999999999995</c:v>
                </c:pt>
                <c:pt idx="1">
                  <c:v>0.14799999999999999</c:v>
                </c:pt>
                <c:pt idx="2">
                  <c:v>7.0000000000000001E-3</c:v>
                </c:pt>
                <c:pt idx="3">
                  <c:v>0.10299999999999999</c:v>
                </c:pt>
                <c:pt idx="4">
                  <c:v>1E-3</c:v>
                </c:pt>
                <c:pt idx="5">
                  <c:v>7.0000000000000007E-2</c:v>
                </c:pt>
                <c:pt idx="6">
                  <c:v>0.19700000000000001</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640471048"/>
        <c:axId val="640470656"/>
      </c:barChart>
      <c:catAx>
        <c:axId val="64047104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470656"/>
        <c:crosses val="autoZero"/>
        <c:auto val="1"/>
        <c:lblAlgn val="ctr"/>
        <c:lblOffset val="100"/>
        <c:noMultiLvlLbl val="0"/>
      </c:catAx>
      <c:valAx>
        <c:axId val="640470656"/>
        <c:scaling>
          <c:orientation val="minMax"/>
          <c:max val="1"/>
        </c:scaling>
        <c:delete val="1"/>
        <c:axPos val="l"/>
        <c:numFmt formatCode="0%" sourceLinked="1"/>
        <c:majorTickMark val="none"/>
        <c:minorTickMark val="none"/>
        <c:tickLblPos val="nextTo"/>
        <c:crossAx val="64047104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0.94799999999999995</c:v>
                </c:pt>
                <c:pt idx="1">
                  <c:v>0.94799999999999995</c:v>
                </c:pt>
                <c:pt idx="2">
                  <c:v>0.94699999999999995</c:v>
                </c:pt>
                <c:pt idx="3">
                  <c:v>0.94499999999999995</c:v>
                </c:pt>
                <c:pt idx="4">
                  <c:v>0.94399999999999995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0%</c:formatCode>
                <c:ptCount val="5"/>
                <c:pt idx="0">
                  <c:v>2.4E-2</c:v>
                </c:pt>
                <c:pt idx="1">
                  <c:v>2.5000000000000001E-2</c:v>
                </c:pt>
                <c:pt idx="2">
                  <c:v>2.5999999999999999E-2</c:v>
                </c:pt>
                <c:pt idx="3">
                  <c:v>2.5000000000000001E-2</c:v>
                </c:pt>
                <c:pt idx="4">
                  <c:v>2.5999999999999999E-2</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Sheet1!$D$2:$D$6</c:f>
              <c:numCache>
                <c:formatCode>0%</c:formatCode>
                <c:ptCount val="5"/>
                <c:pt idx="0">
                  <c:v>5.0000000000000001E-3</c:v>
                </c:pt>
                <c:pt idx="1">
                  <c:v>5.0000000000000001E-3</c:v>
                </c:pt>
                <c:pt idx="2">
                  <c:v>5.0000000000000001E-3</c:v>
                </c:pt>
                <c:pt idx="3">
                  <c:v>5.0000000000000001E-3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Sheet1!$E$2:$E$6</c:f>
              <c:numCache>
                <c:formatCode>0%</c:formatCode>
                <c:ptCount val="5"/>
                <c:pt idx="0">
                  <c:v>2.4E-2</c:v>
                </c:pt>
                <c:pt idx="1">
                  <c:v>2.5000000000000001E-2</c:v>
                </c:pt>
                <c:pt idx="2">
                  <c:v>2.5000000000000001E-2</c:v>
                </c:pt>
                <c:pt idx="3">
                  <c:v>2.5999999999999999E-2</c:v>
                </c:pt>
                <c:pt idx="4">
                  <c:v>2.5999999999999999E-2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Sheet1!$F$2:$F$6</c:f>
              <c:numCache>
                <c:formatCode>0%</c:formatCode>
                <c:ptCount val="5"/>
                <c:pt idx="0">
                  <c:v>6.7000000000000004E-2</c:v>
                </c:pt>
                <c:pt idx="1">
                  <c:v>6.9000000000000006E-2</c:v>
                </c:pt>
                <c:pt idx="2">
                  <c:v>7.0999999999999994E-2</c:v>
                </c:pt>
                <c:pt idx="3">
                  <c:v>7.1999999999999995E-2</c:v>
                </c:pt>
                <c:pt idx="4">
                  <c:v>7.4999999999999997E-2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640469480"/>
        <c:axId val="640469088"/>
      </c:lineChart>
      <c:catAx>
        <c:axId val="640469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469088"/>
        <c:crosses val="autoZero"/>
        <c:auto val="1"/>
        <c:lblAlgn val="ctr"/>
        <c:lblOffset val="100"/>
        <c:noMultiLvlLbl val="0"/>
      </c:catAx>
      <c:valAx>
        <c:axId val="640469088"/>
        <c:scaling>
          <c:orientation val="minMax"/>
        </c:scaling>
        <c:delete val="1"/>
        <c:axPos val="l"/>
        <c:numFmt formatCode="0%" sourceLinked="1"/>
        <c:majorTickMark val="none"/>
        <c:minorTickMark val="none"/>
        <c:tickLblPos val="nextTo"/>
        <c:crossAx val="640469480"/>
        <c:crosses val="autoZero"/>
        <c:crossBetween val="between"/>
      </c:valAx>
      <c:spPr>
        <a:noFill/>
        <a:ln w="25400">
          <a:noFill/>
        </a:ln>
        <a:effectLst/>
      </c:spPr>
    </c:plotArea>
    <c:legend>
      <c:legendPos val="b"/>
      <c:layout>
        <c:manualLayout>
          <c:xMode val="edge"/>
          <c:yMode val="edge"/>
          <c:x val="0.10625"/>
          <c:y val="2.8189589801329369E-3"/>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Township</c:v>
                </c:pt>
                <c:pt idx="1">
                  <c:v>Vernon Township</c:v>
                </c:pt>
                <c:pt idx="2">
                  <c:v>Newton</c:v>
                </c:pt>
              </c:strCache>
            </c:strRef>
          </c:cat>
          <c:val>
            <c:numRef>
              <c:f>Sheet1!$B$2:$B$4</c:f>
              <c:numCache>
                <c:formatCode>0%</c:formatCode>
                <c:ptCount val="3"/>
                <c:pt idx="0">
                  <c:v>1</c:v>
                </c:pt>
                <c:pt idx="1">
                  <c:v>0.95499999999999996</c:v>
                </c:pt>
                <c:pt idx="2">
                  <c:v>0.85499999999999998</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Township</c:v>
                </c:pt>
                <c:pt idx="1">
                  <c:v>Vernon Township</c:v>
                </c:pt>
                <c:pt idx="2">
                  <c:v>Newton</c:v>
                </c:pt>
              </c:strCache>
            </c:strRef>
          </c:cat>
          <c:val>
            <c:numRef>
              <c:f>Sheet1!$C$2:$C$4</c:f>
              <c:numCache>
                <c:formatCode>0%</c:formatCode>
                <c:ptCount val="3"/>
                <c:pt idx="0">
                  <c:v>0</c:v>
                </c:pt>
                <c:pt idx="1">
                  <c:v>0.03</c:v>
                </c:pt>
                <c:pt idx="2">
                  <c:v>6.7000000000000004E-2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Township</c:v>
                </c:pt>
                <c:pt idx="1">
                  <c:v>Vernon Township</c:v>
                </c:pt>
                <c:pt idx="2">
                  <c:v>Newton</c:v>
                </c:pt>
              </c:strCache>
            </c:strRef>
          </c:cat>
          <c:val>
            <c:numRef>
              <c:f>Sheet1!$D$2:$D$4</c:f>
              <c:numCache>
                <c:formatCode>0%</c:formatCode>
                <c:ptCount val="3"/>
                <c:pt idx="0">
                  <c:v>2E-3</c:v>
                </c:pt>
                <c:pt idx="1">
                  <c:v>1.7000000000000001E-2</c:v>
                </c:pt>
                <c:pt idx="2">
                  <c:v>2.3E-2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Stillwater Township</c:v>
                </c:pt>
                <c:pt idx="1">
                  <c:v>Vernon Township</c:v>
                </c:pt>
                <c:pt idx="2">
                  <c:v>Newton</c:v>
                </c:pt>
              </c:strCache>
            </c:strRef>
          </c:cat>
          <c:val>
            <c:numRef>
              <c:f>Sheet1!$E$2:$E$4</c:f>
              <c:numCache>
                <c:formatCode>0%</c:formatCode>
                <c:ptCount val="3"/>
                <c:pt idx="0">
                  <c:v>4.2000000000000003E-2</c:v>
                </c:pt>
                <c:pt idx="1">
                  <c:v>9.7000000000000003E-2</c:v>
                </c:pt>
                <c:pt idx="2">
                  <c:v>0.17</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640468304"/>
        <c:axId val="640467520"/>
      </c:barChart>
      <c:catAx>
        <c:axId val="640468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40467520"/>
        <c:crosses val="autoZero"/>
        <c:auto val="1"/>
        <c:lblAlgn val="ctr"/>
        <c:lblOffset val="100"/>
        <c:noMultiLvlLbl val="0"/>
      </c:catAx>
      <c:valAx>
        <c:axId val="640467520"/>
        <c:scaling>
          <c:orientation val="minMax"/>
        </c:scaling>
        <c:delete val="1"/>
        <c:axPos val="l"/>
        <c:numFmt formatCode="0%" sourceLinked="1"/>
        <c:majorTickMark val="none"/>
        <c:minorTickMark val="none"/>
        <c:tickLblPos val="nextTo"/>
        <c:crossAx val="640468304"/>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7.2999999999999995E-2</c:v>
                </c:pt>
                <c:pt idx="1">
                  <c:v>7.6999999999999999E-2</c:v>
                </c:pt>
                <c:pt idx="2">
                  <c:v>7.8E-2</c:v>
                </c:pt>
                <c:pt idx="3">
                  <c:v>7.8E-2</c:v>
                </c:pt>
                <c:pt idx="4">
                  <c:v>0.08</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640467128"/>
        <c:axId val="640466344"/>
      </c:lineChart>
      <c:catAx>
        <c:axId val="64046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40466344"/>
        <c:crosses val="autoZero"/>
        <c:auto val="1"/>
        <c:lblAlgn val="ctr"/>
        <c:lblOffset val="100"/>
        <c:noMultiLvlLbl val="0"/>
      </c:catAx>
      <c:valAx>
        <c:axId val="640466344"/>
        <c:scaling>
          <c:orientation val="minMax"/>
          <c:max val="1"/>
        </c:scaling>
        <c:delete val="1"/>
        <c:axPos val="l"/>
        <c:numFmt formatCode="0%" sourceLinked="1"/>
        <c:majorTickMark val="none"/>
        <c:minorTickMark val="none"/>
        <c:tickLblPos val="nextTo"/>
        <c:crossAx val="6404671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Sheet1!$B$2:$B$22</c:f>
              <c:numCache>
                <c:formatCode>0%</c:formatCode>
                <c:ptCount val="21"/>
                <c:pt idx="0">
                  <c:v>4.8000000000000001E-2</c:v>
                </c:pt>
                <c:pt idx="1">
                  <c:v>4.9000000000000002E-2</c:v>
                </c:pt>
                <c:pt idx="2">
                  <c:v>5.5E-2</c:v>
                </c:pt>
                <c:pt idx="4">
                  <c:v>0.08</c:v>
                </c:pt>
                <c:pt idx="5">
                  <c:v>8.7999999999999995E-2</c:v>
                </c:pt>
                <c:pt idx="6">
                  <c:v>9.2999999999999999E-2</c:v>
                </c:pt>
                <c:pt idx="7">
                  <c:v>9.4E-2</c:v>
                </c:pt>
                <c:pt idx="8">
                  <c:v>0.105</c:v>
                </c:pt>
                <c:pt idx="9">
                  <c:v>0.111</c:v>
                </c:pt>
                <c:pt idx="10">
                  <c:v>0.13500000000000001</c:v>
                </c:pt>
                <c:pt idx="11">
                  <c:v>0.16300000000000001</c:v>
                </c:pt>
                <c:pt idx="12">
                  <c:v>0.19</c:v>
                </c:pt>
                <c:pt idx="13">
                  <c:v>0.222</c:v>
                </c:pt>
                <c:pt idx="14" formatCode="General">
                  <c:v>0.24603679391328301</c:v>
                </c:pt>
                <c:pt idx="15">
                  <c:v>0.25850000000000001</c:v>
                </c:pt>
                <c:pt idx="16">
                  <c:v>0.29099999999999998</c:v>
                </c:pt>
                <c:pt idx="17">
                  <c:v>0.299049020311491</c:v>
                </c:pt>
                <c:pt idx="18">
                  <c:v>0.30499999999999999</c:v>
                </c:pt>
                <c:pt idx="19" formatCode="General">
                  <c:v>0.32600000000000001</c:v>
                </c:pt>
                <c:pt idx="20" formatCode="General">
                  <c:v>0.43</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Sheet1!$C$2:$C$22</c:f>
              <c:numCache>
                <c:formatCode>General</c:formatCode>
                <c:ptCount val="21"/>
                <c:pt idx="3">
                  <c:v>0.08</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Cape May</c:v>
                </c:pt>
                <c:pt idx="1">
                  <c:v>Salem</c:v>
                </c:pt>
                <c:pt idx="2">
                  <c:v>Gloucester</c:v>
                </c:pt>
                <c:pt idx="3">
                  <c:v>Sussex</c:v>
                </c:pt>
                <c:pt idx="4">
                  <c:v>Ocean</c:v>
                </c:pt>
                <c:pt idx="5">
                  <c:v>Hunterdon</c:v>
                </c:pt>
                <c:pt idx="6">
                  <c:v>Warren</c:v>
                </c:pt>
                <c:pt idx="7">
                  <c:v>Burlington</c:v>
                </c:pt>
                <c:pt idx="8">
                  <c:v>Cumberland</c:v>
                </c:pt>
                <c:pt idx="9">
                  <c:v>Camden</c:v>
                </c:pt>
                <c:pt idx="10">
                  <c:v>Monmouth</c:v>
                </c:pt>
                <c:pt idx="11">
                  <c:v>Atlantic</c:v>
                </c:pt>
                <c:pt idx="12">
                  <c:v>Morris</c:v>
                </c:pt>
                <c:pt idx="13">
                  <c:v>Mercer</c:v>
                </c:pt>
                <c:pt idx="14">
                  <c:v>Somerset</c:v>
                </c:pt>
                <c:pt idx="15">
                  <c:v>Essex</c:v>
                </c:pt>
                <c:pt idx="16">
                  <c:v>Passaic</c:v>
                </c:pt>
                <c:pt idx="17">
                  <c:v>Union</c:v>
                </c:pt>
                <c:pt idx="18">
                  <c:v>Bergen</c:v>
                </c:pt>
                <c:pt idx="19">
                  <c:v>Middlesex</c:v>
                </c:pt>
                <c:pt idx="20">
                  <c:v>Hudson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formatCode="General">
                  <c:v>0.22</c:v>
                </c:pt>
                <c:pt idx="20" formatCode="General">
                  <c:v>0.22</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640473792"/>
        <c:axId val="713995496"/>
      </c:barChart>
      <c:catAx>
        <c:axId val="640473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995496"/>
        <c:crosses val="autoZero"/>
        <c:auto val="1"/>
        <c:lblAlgn val="ctr"/>
        <c:lblOffset val="100"/>
        <c:noMultiLvlLbl val="0"/>
      </c:catAx>
      <c:valAx>
        <c:axId val="713995496"/>
        <c:scaling>
          <c:orientation val="minMax"/>
        </c:scaling>
        <c:delete val="1"/>
        <c:axPos val="b"/>
        <c:numFmt formatCode="0%" sourceLinked="1"/>
        <c:majorTickMark val="none"/>
        <c:minorTickMark val="none"/>
        <c:tickLblPos val="nextTo"/>
        <c:crossAx val="64047379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2600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Newton</c:v>
                </c:pt>
                <c:pt idx="1">
                  <c:v>Hopatcong Borough</c:v>
                </c:pt>
                <c:pt idx="2">
                  <c:v>Sparta Township</c:v>
                </c:pt>
                <c:pt idx="3">
                  <c:v>Hampton Township</c:v>
                </c:pt>
                <c:pt idx="4">
                  <c:v>Stanhope Borough</c:v>
                </c:pt>
                <c:pt idx="5">
                  <c:v>Hamburg Borough</c:v>
                </c:pt>
                <c:pt idx="6">
                  <c:v>Sussex Borough</c:v>
                </c:pt>
                <c:pt idx="7">
                  <c:v>Green Township</c:v>
                </c:pt>
                <c:pt idx="8">
                  <c:v>Byram Township</c:v>
                </c:pt>
                <c:pt idx="9">
                  <c:v>Lafayette Township</c:v>
                </c:pt>
              </c:strCache>
            </c:strRef>
          </c:cat>
          <c:val>
            <c:numRef>
              <c:f>Sheet1!$B$2:$B$11</c:f>
              <c:numCache>
                <c:formatCode>0.00%</c:formatCode>
                <c:ptCount val="10"/>
                <c:pt idx="0">
                  <c:v>0.16900000000000001</c:v>
                </c:pt>
                <c:pt idx="1">
                  <c:v>0.113</c:v>
                </c:pt>
                <c:pt idx="2">
                  <c:v>9.7000000000000003E-2</c:v>
                </c:pt>
                <c:pt idx="3">
                  <c:v>9.4E-2</c:v>
                </c:pt>
                <c:pt idx="4">
                  <c:v>9.1999999999999998E-2</c:v>
                </c:pt>
                <c:pt idx="5">
                  <c:v>9.0999999999999998E-2</c:v>
                </c:pt>
                <c:pt idx="6">
                  <c:v>8.4000000000000005E-2</c:v>
                </c:pt>
                <c:pt idx="7">
                  <c:v>8.3000000000000004E-2</c:v>
                </c:pt>
                <c:pt idx="8">
                  <c:v>0.08</c:v>
                </c:pt>
                <c:pt idx="9">
                  <c:v>7.6999999999999999E-2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Sussex avg. 8.0%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Newton</c:v>
                </c:pt>
                <c:pt idx="1">
                  <c:v>Hopatcong Borough</c:v>
                </c:pt>
                <c:pt idx="2">
                  <c:v>Sparta Township</c:v>
                </c:pt>
                <c:pt idx="3">
                  <c:v>Hampton Township</c:v>
                </c:pt>
                <c:pt idx="4">
                  <c:v>Stanhope Borough</c:v>
                </c:pt>
                <c:pt idx="5">
                  <c:v>Hamburg Borough</c:v>
                </c:pt>
                <c:pt idx="6">
                  <c:v>Sussex Borough</c:v>
                </c:pt>
                <c:pt idx="7">
                  <c:v>Green Township</c:v>
                </c:pt>
                <c:pt idx="8">
                  <c:v>Byram Township</c:v>
                </c:pt>
                <c:pt idx="9">
                  <c:v>Lafayette Township</c:v>
                </c:pt>
              </c:strCache>
            </c:strRef>
          </c:cat>
          <c:val>
            <c:numRef>
              <c:f>Sheet1!$C$2:$C$11</c:f>
              <c:numCache>
                <c:formatCode>0%</c:formatCode>
                <c:ptCount val="10"/>
                <c:pt idx="0">
                  <c:v>0.08</c:v>
                </c:pt>
                <c:pt idx="1">
                  <c:v>0.08</c:v>
                </c:pt>
                <c:pt idx="2">
                  <c:v>0.08</c:v>
                </c:pt>
                <c:pt idx="3">
                  <c:v>0.08</c:v>
                </c:pt>
                <c:pt idx="4">
                  <c:v>0.08</c:v>
                </c:pt>
                <c:pt idx="5">
                  <c:v>0.08</c:v>
                </c:pt>
                <c:pt idx="6">
                  <c:v>0.08</c:v>
                </c:pt>
                <c:pt idx="7">
                  <c:v>0.08</c:v>
                </c:pt>
                <c:pt idx="8">
                  <c:v>0.08</c:v>
                </c:pt>
                <c:pt idx="9">
                  <c:v>0.08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714001376"/>
        <c:axId val="714000984"/>
      </c:barChart>
      <c:catAx>
        <c:axId val="714001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4000984"/>
        <c:crosses val="autoZero"/>
        <c:auto val="1"/>
        <c:lblAlgn val="ctr"/>
        <c:lblOffset val="100"/>
        <c:noMultiLvlLbl val="0"/>
      </c:catAx>
      <c:valAx>
        <c:axId val="714000984"/>
        <c:scaling>
          <c:orientation val="minMax"/>
        </c:scaling>
        <c:delete val="1"/>
        <c:axPos val="b"/>
        <c:numFmt formatCode="0.00%" sourceLinked="1"/>
        <c:majorTickMark val="none"/>
        <c:minorTickMark val="none"/>
        <c:tickLblPos val="nextTo"/>
        <c:crossAx val="71400137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0181323818897637"/>
          <c:y val="0.93987403452012241"/>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0.90100000000000002</c:v>
                </c:pt>
                <c:pt idx="1">
                  <c:v>0.89800000000000002</c:v>
                </c:pt>
                <c:pt idx="2">
                  <c:v>0.90100000000000002</c:v>
                </c:pt>
                <c:pt idx="3">
                  <c:v>0.90100000000000002</c:v>
                </c:pt>
                <c:pt idx="4">
                  <c:v>0.90300000000000002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713999416"/>
        <c:axId val="713999808"/>
      </c:lineChart>
      <c:catAx>
        <c:axId val="71399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13999808"/>
        <c:crosses val="autoZero"/>
        <c:auto val="1"/>
        <c:lblAlgn val="ctr"/>
        <c:lblOffset val="100"/>
        <c:noMultiLvlLbl val="0"/>
      </c:catAx>
      <c:valAx>
        <c:axId val="713999808"/>
        <c:scaling>
          <c:orientation val="minMax"/>
          <c:max val="1"/>
        </c:scaling>
        <c:delete val="1"/>
        <c:axPos val="l"/>
        <c:numFmt formatCode="0%" sourceLinked="1"/>
        <c:majorTickMark val="out"/>
        <c:minorTickMark val="none"/>
        <c:tickLblPos val="nextTo"/>
        <c:crossAx val="7139994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Sheet1!$B$2:$B$22</c:f>
              <c:numCache>
                <c:formatCode>General</c:formatCode>
                <c:ptCount val="21"/>
                <c:pt idx="0" formatCode="0%">
                  <c:v>0.40799999999999997</c:v>
                </c:pt>
                <c:pt idx="1">
                  <c:v>0.51800000000000002</c:v>
                </c:pt>
                <c:pt idx="2" formatCode="0%">
                  <c:v>0.56399999999999995</c:v>
                </c:pt>
                <c:pt idx="3" formatCode="0%">
                  <c:v>0.56899999999999995</c:v>
                </c:pt>
                <c:pt idx="4" formatCode="0%">
                  <c:v>0.60099999999999998</c:v>
                </c:pt>
                <c:pt idx="5" formatCode="0%">
                  <c:v>0.65400000000000003</c:v>
                </c:pt>
                <c:pt idx="6" formatCode="0%">
                  <c:v>0.69599999999999995</c:v>
                </c:pt>
                <c:pt idx="7" formatCode="0%">
                  <c:v>0.70299999999999996</c:v>
                </c:pt>
                <c:pt idx="8" formatCode="0%">
                  <c:v>0.72</c:v>
                </c:pt>
                <c:pt idx="9" formatCode="0%">
                  <c:v>0.72799999999999998</c:v>
                </c:pt>
                <c:pt idx="10" formatCode="0%">
                  <c:v>0.75700000000000001</c:v>
                </c:pt>
                <c:pt idx="11" formatCode="0%">
                  <c:v>0.79500000000000004</c:v>
                </c:pt>
                <c:pt idx="12" formatCode="0%">
                  <c:v>0.82499999999999996</c:v>
                </c:pt>
                <c:pt idx="13" formatCode="0%">
                  <c:v>0.87</c:v>
                </c:pt>
                <c:pt idx="14" formatCode="0%">
                  <c:v>0.873</c:v>
                </c:pt>
                <c:pt idx="15" formatCode="0%">
                  <c:v>0.88500000000000001</c:v>
                </c:pt>
                <c:pt idx="16" formatCode="0%">
                  <c:v>0.89600000000000002</c:v>
                </c:pt>
                <c:pt idx="18" formatCode="0%">
                  <c:v>0.90700000000000003</c:v>
                </c:pt>
                <c:pt idx="19">
                  <c:v>0.91200000000000003</c:v>
                </c:pt>
                <c:pt idx="20">
                  <c:v>0.91300000000000003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Sheet1!$C$2:$C$22</c:f>
              <c:numCache>
                <c:formatCode>General</c:formatCode>
                <c:ptCount val="21"/>
                <c:pt idx="17">
                  <c:v>0.90300000000000002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Union</c:v>
                </c:pt>
                <c:pt idx="3">
                  <c:v>Middlesex</c:v>
                </c:pt>
                <c:pt idx="4">
                  <c:v>Bergen</c:v>
                </c:pt>
                <c:pt idx="5">
                  <c:v>Essex</c:v>
                </c:pt>
                <c:pt idx="6">
                  <c:v>Somerset</c:v>
                </c:pt>
                <c:pt idx="7">
                  <c:v>Mercer</c:v>
                </c:pt>
                <c:pt idx="8">
                  <c:v>Cumberland</c:v>
                </c:pt>
                <c:pt idx="9">
                  <c:v>Atlantic</c:v>
                </c:pt>
                <c:pt idx="10">
                  <c:v>Morris</c:v>
                </c:pt>
                <c:pt idx="11">
                  <c:v>Camden</c:v>
                </c:pt>
                <c:pt idx="12">
                  <c:v>Monmouth</c:v>
                </c:pt>
                <c:pt idx="13">
                  <c:v>Burlington</c:v>
                </c:pt>
                <c:pt idx="14">
                  <c:v>Ocean</c:v>
                </c:pt>
                <c:pt idx="15">
                  <c:v>Warren</c:v>
                </c:pt>
                <c:pt idx="16">
                  <c:v>Hunterdon</c:v>
                </c:pt>
                <c:pt idx="17">
                  <c:v>Sussex</c:v>
                </c:pt>
                <c:pt idx="18">
                  <c:v>Cape May</c:v>
                </c:pt>
                <c:pt idx="19">
                  <c:v>Gloucester</c:v>
                </c:pt>
                <c:pt idx="20">
                  <c:v>Salem</c:v>
                </c:pt>
              </c:strCache>
            </c:strRef>
          </c:cat>
          <c:val>
            <c:numRef>
              <c:f>Sheet1!$D$2:$D$22</c:f>
              <c:numCache>
                <c:formatCode>0%</c:formatCode>
                <c:ptCount val="21"/>
                <c:pt idx="0">
                  <c:v>0.69</c:v>
                </c:pt>
                <c:pt idx="1">
                  <c:v>0.69</c:v>
                </c:pt>
                <c:pt idx="2">
                  <c:v>0.69</c:v>
                </c:pt>
                <c:pt idx="3">
                  <c:v>0.69</c:v>
                </c:pt>
                <c:pt idx="4">
                  <c:v>0.69</c:v>
                </c:pt>
                <c:pt idx="5">
                  <c:v>0.69</c:v>
                </c:pt>
                <c:pt idx="6">
                  <c:v>0.69</c:v>
                </c:pt>
                <c:pt idx="7">
                  <c:v>0.69</c:v>
                </c:pt>
                <c:pt idx="8">
                  <c:v>0.69</c:v>
                </c:pt>
                <c:pt idx="9">
                  <c:v>0.69</c:v>
                </c:pt>
                <c:pt idx="10">
                  <c:v>0.69</c:v>
                </c:pt>
                <c:pt idx="11">
                  <c:v>0.69</c:v>
                </c:pt>
                <c:pt idx="12">
                  <c:v>0.69</c:v>
                </c:pt>
                <c:pt idx="13">
                  <c:v>0.69</c:v>
                </c:pt>
                <c:pt idx="14">
                  <c:v>0.69</c:v>
                </c:pt>
                <c:pt idx="15">
                  <c:v>0.69</c:v>
                </c:pt>
                <c:pt idx="16">
                  <c:v>0.69</c:v>
                </c:pt>
                <c:pt idx="17">
                  <c:v>0.69</c:v>
                </c:pt>
                <c:pt idx="18">
                  <c:v>0.69</c:v>
                </c:pt>
                <c:pt idx="19" formatCode="General">
                  <c:v>0.69</c:v>
                </c:pt>
                <c:pt idx="20" formatCode="General">
                  <c:v>0.69</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713998240"/>
        <c:axId val="713997848"/>
      </c:barChart>
      <c:catAx>
        <c:axId val="7139982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997848"/>
        <c:crosses val="autoZero"/>
        <c:auto val="1"/>
        <c:lblAlgn val="ctr"/>
        <c:lblOffset val="100"/>
        <c:noMultiLvlLbl val="0"/>
      </c:catAx>
      <c:valAx>
        <c:axId val="713997848"/>
        <c:scaling>
          <c:orientation val="minMax"/>
        </c:scaling>
        <c:delete val="1"/>
        <c:axPos val="b"/>
        <c:numFmt formatCode="0%" sourceLinked="1"/>
        <c:majorTickMark val="none"/>
        <c:minorTickMark val="none"/>
        <c:tickLblPos val="nextTo"/>
        <c:crossAx val="71399824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69%</c:v>
                </c:pt>
              </c:strCache>
            </c:strRef>
          </c:tx>
          <c:spPr>
            <a:solidFill>
              <a:schemeClr val="bg1"/>
            </a:solidFill>
            <a:ln>
              <a:solidFill>
                <a:schemeClr val="bg1"/>
              </a:solidFill>
            </a:ln>
            <a:effectLst/>
          </c:spPr>
          <c:invertIfNegative val="0"/>
          <c:cat>
            <c:strRef>
              <c:f>Sheet1!$A$2:$A$4</c:f>
              <c:strCache>
                <c:ptCount val="3"/>
                <c:pt idx="0">
                  <c:v>Walpack Township</c:v>
                </c:pt>
                <c:pt idx="1">
                  <c:v>Byram Township</c:v>
                </c:pt>
                <c:pt idx="2">
                  <c:v>Newton</c:v>
                </c:pt>
              </c:strCache>
            </c:strRef>
          </c:cat>
          <c:val>
            <c:numRef>
              <c:f>Sheet1!$C$2:$C$4</c:f>
              <c:numCache>
                <c:formatCode>0%</c:formatCode>
                <c:ptCount val="3"/>
                <c:pt idx="0">
                  <c:v>0.69</c:v>
                </c:pt>
                <c:pt idx="1">
                  <c:v>0.69</c:v>
                </c:pt>
                <c:pt idx="2">
                  <c:v>0.69</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Sussex avg. 90%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Walpack Township</c:v>
                </c:pt>
                <c:pt idx="1">
                  <c:v>Byram Township</c:v>
                </c:pt>
                <c:pt idx="2">
                  <c:v>Newton</c:v>
                </c:pt>
              </c:strCache>
            </c:strRef>
          </c:cat>
          <c:val>
            <c:numRef>
              <c:f>Sheet1!$D$2:$D$4</c:f>
              <c:numCache>
                <c:formatCode>0%</c:formatCode>
                <c:ptCount val="3"/>
                <c:pt idx="0">
                  <c:v>0.9</c:v>
                </c:pt>
                <c:pt idx="1">
                  <c:v>0.9</c:v>
                </c:pt>
                <c:pt idx="2">
                  <c:v>0.9</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713996672"/>
        <c:axId val="713997064"/>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Walpack Township</c:v>
                </c:pt>
                <c:pt idx="1">
                  <c:v>Byram Township</c:v>
                </c:pt>
                <c:pt idx="2">
                  <c:v>Newton</c:v>
                </c:pt>
              </c:strCache>
            </c:strRef>
          </c:cat>
          <c:val>
            <c:numRef>
              <c:f>Sheet1!$B$2:$B$4</c:f>
              <c:numCache>
                <c:formatCode>0%</c:formatCode>
                <c:ptCount val="3"/>
                <c:pt idx="0">
                  <c:v>1</c:v>
                </c:pt>
                <c:pt idx="1">
                  <c:v>0.91600000000000004</c:v>
                </c:pt>
                <c:pt idx="2">
                  <c:v>0.83399999999999996</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713994712"/>
        <c:axId val="713996280"/>
      </c:barChart>
      <c:catAx>
        <c:axId val="713996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3997064"/>
        <c:crosses val="autoZero"/>
        <c:auto val="1"/>
        <c:lblAlgn val="ctr"/>
        <c:lblOffset val="100"/>
        <c:noMultiLvlLbl val="0"/>
      </c:catAx>
      <c:valAx>
        <c:axId val="713997064"/>
        <c:scaling>
          <c:orientation val="minMax"/>
        </c:scaling>
        <c:delete val="1"/>
        <c:axPos val="b"/>
        <c:numFmt formatCode="0%" sourceLinked="1"/>
        <c:majorTickMark val="none"/>
        <c:minorTickMark val="none"/>
        <c:tickLblPos val="nextTo"/>
        <c:crossAx val="713996672"/>
        <c:crosses val="autoZero"/>
        <c:crossBetween val="between"/>
      </c:valAx>
      <c:valAx>
        <c:axId val="713996280"/>
        <c:scaling>
          <c:orientation val="minMax"/>
        </c:scaling>
        <c:delete val="1"/>
        <c:axPos val="t"/>
        <c:numFmt formatCode="0%" sourceLinked="1"/>
        <c:majorTickMark val="out"/>
        <c:minorTickMark val="none"/>
        <c:tickLblPos val="nextTo"/>
        <c:crossAx val="713994712"/>
        <c:crosses val="max"/>
        <c:crossBetween val="between"/>
      </c:valAx>
      <c:catAx>
        <c:axId val="713994712"/>
        <c:scaling>
          <c:orientation val="minMax"/>
        </c:scaling>
        <c:delete val="1"/>
        <c:axPos val="l"/>
        <c:numFmt formatCode="General" sourceLinked="1"/>
        <c:majorTickMark val="out"/>
        <c:minorTickMark val="none"/>
        <c:tickLblPos val="nextTo"/>
        <c:crossAx val="713996280"/>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3900098425196852"/>
          <c:y val="0.83016265808546663"/>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Sheet1!$B$2:$B$22</c:f>
              <c:numCache>
                <c:formatCode>General</c:formatCode>
                <c:ptCount val="21"/>
                <c:pt idx="0">
                  <c:v>13537</c:v>
                </c:pt>
                <c:pt idx="1">
                  <c:v>16226</c:v>
                </c:pt>
                <c:pt idx="2">
                  <c:v>21574</c:v>
                </c:pt>
                <c:pt idx="3">
                  <c:v>25185</c:v>
                </c:pt>
                <c:pt idx="5">
                  <c:v>35909</c:v>
                </c:pt>
                <c:pt idx="6">
                  <c:v>58004</c:v>
                </c:pt>
                <c:pt idx="7">
                  <c:v>64660</c:v>
                </c:pt>
                <c:pt idx="8">
                  <c:v>74088</c:v>
                </c:pt>
                <c:pt idx="9">
                  <c:v>79885</c:v>
                </c:pt>
                <c:pt idx="10">
                  <c:v>93897</c:v>
                </c:pt>
                <c:pt idx="11">
                  <c:v>107093</c:v>
                </c:pt>
                <c:pt idx="12">
                  <c:v>116574</c:v>
                </c:pt>
                <c:pt idx="13">
                  <c:v>122793</c:v>
                </c:pt>
                <c:pt idx="14">
                  <c:v>131375</c:v>
                </c:pt>
                <c:pt idx="15">
                  <c:v>133950</c:v>
                </c:pt>
                <c:pt idx="16">
                  <c:v>140021</c:v>
                </c:pt>
                <c:pt idx="17">
                  <c:v>141981</c:v>
                </c:pt>
                <c:pt idx="18">
                  <c:v>182068</c:v>
                </c:pt>
                <c:pt idx="19">
                  <c:v>190780</c:v>
                </c:pt>
                <c:pt idx="20">
                  <c:v>201470</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Union</c:v>
                </c:pt>
                <c:pt idx="15">
                  <c:v>Monmouth</c:v>
                </c:pt>
                <c:pt idx="16">
                  <c:v>Hudson</c:v>
                </c:pt>
                <c:pt idx="17">
                  <c:v>Ocean</c:v>
                </c:pt>
                <c:pt idx="18">
                  <c:v>Middlesex</c:v>
                </c:pt>
                <c:pt idx="19">
                  <c:v>Essex</c:v>
                </c:pt>
                <c:pt idx="20">
                  <c:v>Bergen</c:v>
                </c:pt>
              </c:strCache>
            </c:strRef>
          </c:cat>
          <c:val>
            <c:numRef>
              <c:f>Sheet1!$C$2:$C$22</c:f>
              <c:numCache>
                <c:formatCode>General</c:formatCode>
                <c:ptCount val="21"/>
                <c:pt idx="4">
                  <c:v>27726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713993928"/>
        <c:axId val="509626112"/>
      </c:barChart>
      <c:catAx>
        <c:axId val="713993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9626112"/>
        <c:crosses val="autoZero"/>
        <c:auto val="1"/>
        <c:lblAlgn val="ctr"/>
        <c:lblOffset val="100"/>
        <c:noMultiLvlLbl val="0"/>
      </c:catAx>
      <c:valAx>
        <c:axId val="509626112"/>
        <c:scaling>
          <c:orientation val="minMax"/>
        </c:scaling>
        <c:delete val="1"/>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71399392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18611</c:v>
                </c:pt>
                <c:pt idx="1">
                  <c:v>61212</c:v>
                </c:pt>
                <c:pt idx="2">
                  <c:v>28408</c:v>
                </c:pt>
                <c:pt idx="3">
                  <c:v>38601</c:v>
                </c:pt>
                <c:pt idx="4">
                  <c:v>5269</c:v>
                </c:pt>
                <c:pt idx="5">
                  <c:v>12200</c:v>
                </c:pt>
                <c:pt idx="6">
                  <c:v>63390</c:v>
                </c:pt>
                <c:pt idx="7">
                  <c:v>19414</c:v>
                </c:pt>
                <c:pt idx="8">
                  <c:v>55224</c:v>
                </c:pt>
                <c:pt idx="9">
                  <c:v>5817</c:v>
                </c:pt>
                <c:pt idx="10">
                  <c:v>25369</c:v>
                </c:pt>
                <c:pt idx="11">
                  <c:v>58587</c:v>
                </c:pt>
                <c:pt idx="12">
                  <c:v>38909</c:v>
                </c:pt>
                <c:pt idx="13">
                  <c:v>30381</c:v>
                </c:pt>
                <c:pt idx="14">
                  <c:v>47891</c:v>
                </c:pt>
                <c:pt idx="15">
                  <c:v>41961</c:v>
                </c:pt>
                <c:pt idx="16">
                  <c:v>4304</c:v>
                </c:pt>
                <c:pt idx="17">
                  <c:v>21264</c:v>
                </c:pt>
                <c:pt idx="18">
                  <c:v>8385</c:v>
                </c:pt>
                <c:pt idx="19">
                  <c:v>42604</c:v>
                </c:pt>
                <c:pt idx="20">
                  <c:v>6187</c:v>
                </c:pt>
                <c:pt idx="21">
                  <c:v>633988</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19498</c:v>
                </c:pt>
                <c:pt idx="1">
                  <c:v>68055</c:v>
                </c:pt>
                <c:pt idx="2">
                  <c:v>32885</c:v>
                </c:pt>
                <c:pt idx="3">
                  <c:v>38964</c:v>
                </c:pt>
                <c:pt idx="4">
                  <c:v>6019</c:v>
                </c:pt>
                <c:pt idx="5">
                  <c:v>12947</c:v>
                </c:pt>
                <c:pt idx="6">
                  <c:v>63512</c:v>
                </c:pt>
                <c:pt idx="7">
                  <c:v>22761</c:v>
                </c:pt>
                <c:pt idx="8">
                  <c:v>42839</c:v>
                </c:pt>
                <c:pt idx="9">
                  <c:v>8803</c:v>
                </c:pt>
                <c:pt idx="10">
                  <c:v>26076</c:v>
                </c:pt>
                <c:pt idx="11">
                  <c:v>61764</c:v>
                </c:pt>
                <c:pt idx="12">
                  <c:v>47478</c:v>
                </c:pt>
                <c:pt idx="13">
                  <c:v>37167</c:v>
                </c:pt>
                <c:pt idx="14">
                  <c:v>45608</c:v>
                </c:pt>
                <c:pt idx="15">
                  <c:v>39106</c:v>
                </c:pt>
                <c:pt idx="16">
                  <c:v>4917</c:v>
                </c:pt>
                <c:pt idx="17">
                  <c:v>26060</c:v>
                </c:pt>
                <c:pt idx="18">
                  <c:v>9984</c:v>
                </c:pt>
                <c:pt idx="19">
                  <c:v>43651</c:v>
                </c:pt>
                <c:pt idx="20">
                  <c:v>7310</c:v>
                </c:pt>
                <c:pt idx="21">
                  <c:v>665404</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21503</c:v>
                </c:pt>
                <c:pt idx="1">
                  <c:v>72532</c:v>
                </c:pt>
                <c:pt idx="2">
                  <c:v>33987</c:v>
                </c:pt>
                <c:pt idx="3">
                  <c:v>40227</c:v>
                </c:pt>
                <c:pt idx="4">
                  <c:v>5541</c:v>
                </c:pt>
                <c:pt idx="5">
                  <c:v>11543</c:v>
                </c:pt>
                <c:pt idx="6">
                  <c:v>63773</c:v>
                </c:pt>
                <c:pt idx="7">
                  <c:v>23896</c:v>
                </c:pt>
                <c:pt idx="8">
                  <c:v>40571</c:v>
                </c:pt>
                <c:pt idx="9">
                  <c:v>10521</c:v>
                </c:pt>
                <c:pt idx="10">
                  <c:v>28810</c:v>
                </c:pt>
                <c:pt idx="11">
                  <c:v>62837</c:v>
                </c:pt>
                <c:pt idx="12">
                  <c:v>51336</c:v>
                </c:pt>
                <c:pt idx="13">
                  <c:v>41776</c:v>
                </c:pt>
                <c:pt idx="14">
                  <c:v>45527</c:v>
                </c:pt>
                <c:pt idx="15">
                  <c:v>41837</c:v>
                </c:pt>
                <c:pt idx="16">
                  <c:v>4762</c:v>
                </c:pt>
                <c:pt idx="17">
                  <c:v>28301</c:v>
                </c:pt>
                <c:pt idx="18">
                  <c:v>11694</c:v>
                </c:pt>
                <c:pt idx="19">
                  <c:v>44975</c:v>
                </c:pt>
                <c:pt idx="20">
                  <c:v>8850</c:v>
                </c:pt>
                <c:pt idx="21">
                  <c:v>694799</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629948088"/>
        <c:axId val="62994769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8">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8">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94067184"/>
        <c:axId val="394066792"/>
      </c:barChart>
      <c:valAx>
        <c:axId val="62994769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29948088"/>
        <c:crosses val="max"/>
        <c:crossBetween val="between"/>
      </c:valAx>
      <c:catAx>
        <c:axId val="62994808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629947696"/>
        <c:crosses val="autoZero"/>
        <c:auto val="1"/>
        <c:lblAlgn val="ctr"/>
        <c:lblOffset val="100"/>
        <c:noMultiLvlLbl val="0"/>
      </c:catAx>
      <c:valAx>
        <c:axId val="394066792"/>
        <c:scaling>
          <c:orientation val="minMax"/>
          <c:max val="1"/>
        </c:scaling>
        <c:delete val="1"/>
        <c:axPos val="b"/>
        <c:numFmt formatCode="General" sourceLinked="1"/>
        <c:majorTickMark val="out"/>
        <c:minorTickMark val="none"/>
        <c:tickLblPos val="nextTo"/>
        <c:crossAx val="394067184"/>
        <c:crosses val="autoZero"/>
        <c:crossBetween val="between"/>
      </c:valAx>
      <c:catAx>
        <c:axId val="394067184"/>
        <c:scaling>
          <c:orientation val="minMax"/>
        </c:scaling>
        <c:delete val="1"/>
        <c:axPos val="r"/>
        <c:numFmt formatCode="General" sourceLinked="1"/>
        <c:majorTickMark val="out"/>
        <c:minorTickMark val="none"/>
        <c:tickLblPos val="nextTo"/>
        <c:crossAx val="394066792"/>
        <c:crosses val="max"/>
        <c:auto val="1"/>
        <c:lblAlgn val="ctr"/>
        <c:lblOffset val="100"/>
        <c:noMultiLvlLbl val="0"/>
      </c:catAx>
      <c:spPr>
        <a:noFill/>
        <a:ln>
          <a:noFill/>
        </a:ln>
        <a:effectLst/>
      </c:spPr>
    </c:plotArea>
    <c:legend>
      <c:legendPos val="b"/>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&lt; 6 years</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Sheet1!$B$2</c:f>
              <c:numCache>
                <c:formatCode>0%</c:formatCode>
                <c:ptCount val="1"/>
                <c:pt idx="0">
                  <c:v>0.318</c:v>
                </c:pt>
              </c:numCache>
            </c:numRef>
          </c:val>
          <c:extLst>
            <c:ext xmlns:c16="http://schemas.microsoft.com/office/drawing/2014/chart" uri="{C3380CC4-5D6E-409C-BE32-E72D297353CC}">
              <c16:uniqueId val="{00000000-6482-4CBC-BB12-35CB246AF4A0}"/>
            </c:ext>
          </c:extLst>
        </c:ser>
        <c:ser>
          <c:idx val="1"/>
          <c:order val="1"/>
          <c:tx>
            <c:strRef>
              <c:f>Sheet1!$C$1</c:f>
              <c:strCache>
                <c:ptCount val="1"/>
                <c:pt idx="0">
                  <c:v>6 - 11 years</c:v>
                </c:pt>
              </c:strCache>
            </c:strRef>
          </c:tx>
          <c:spPr>
            <a:pattFill prst="ltDnDiag">
              <a:fgClr>
                <a:schemeClr val="tx1"/>
              </a:fgClr>
              <a:bgClr>
                <a:schemeClr val="bg1"/>
              </a:bgClr>
            </a:pattFill>
            <a:ln>
              <a:solidFill>
                <a:schemeClr val="tx1"/>
              </a:solid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Sheet1!$C$2</c:f>
              <c:numCache>
                <c:formatCode>0%</c:formatCode>
                <c:ptCount val="1"/>
                <c:pt idx="0">
                  <c:v>0.33400000000000002</c:v>
                </c:pt>
              </c:numCache>
            </c:numRef>
          </c:val>
          <c:extLst>
            <c:ext xmlns:c16="http://schemas.microsoft.com/office/drawing/2014/chart" uri="{C3380CC4-5D6E-409C-BE32-E72D297353CC}">
              <c16:uniqueId val="{00000001-6482-4CBC-BB12-35CB246AF4A0}"/>
            </c:ext>
          </c:extLst>
        </c:ser>
        <c:ser>
          <c:idx val="2"/>
          <c:order val="2"/>
          <c:tx>
            <c:strRef>
              <c:f>Sheet1!$D$1</c:f>
              <c:strCache>
                <c:ptCount val="1"/>
                <c:pt idx="0">
                  <c:v>12 - 17 years</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New Jersey</c:v>
                </c:pt>
              </c:strCache>
            </c:strRef>
          </c:cat>
          <c:val>
            <c:numRef>
              <c:f>Sheet1!$D$2</c:f>
              <c:numCache>
                <c:formatCode>0%</c:formatCode>
                <c:ptCount val="1"/>
                <c:pt idx="0">
                  <c:v>0.34799999999999998</c:v>
                </c:pt>
              </c:numCache>
            </c:numRef>
          </c:val>
          <c:extLst>
            <c:ext xmlns:c16="http://schemas.microsoft.com/office/drawing/2014/chart" uri="{C3380CC4-5D6E-409C-BE32-E72D297353CC}">
              <c16:uniqueId val="{00000002-6482-4CBC-BB12-35CB246AF4A0}"/>
            </c:ext>
          </c:extLst>
        </c:ser>
        <c:dLbls>
          <c:showLegendKey val="0"/>
          <c:showVal val="0"/>
          <c:showCatName val="0"/>
          <c:showSerName val="0"/>
          <c:showPercent val="0"/>
          <c:showBubbleSize val="0"/>
        </c:dLbls>
        <c:gapWidth val="150"/>
        <c:overlap val="100"/>
        <c:axId val="361210752"/>
        <c:axId val="517092480"/>
      </c:barChart>
      <c:catAx>
        <c:axId val="3612107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092480"/>
        <c:crosses val="autoZero"/>
        <c:auto val="1"/>
        <c:lblAlgn val="ctr"/>
        <c:lblOffset val="100"/>
        <c:noMultiLvlLbl val="0"/>
      </c:catAx>
      <c:valAx>
        <c:axId val="51709248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1210752"/>
        <c:crosses val="autoZero"/>
        <c:crossBetween val="between"/>
      </c:valAx>
      <c:spPr>
        <a:noFill/>
        <a:ln w="25400">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Sheet1!$C$2:$C$22</c:f>
              <c:numCache>
                <c:formatCode>General</c:formatCode>
                <c:ptCount val="21"/>
                <c:pt idx="0">
                  <c:v>295</c:v>
                </c:pt>
                <c:pt idx="1">
                  <c:v>460</c:v>
                </c:pt>
                <c:pt idx="2">
                  <c:v>538</c:v>
                </c:pt>
                <c:pt idx="3">
                  <c:v>583</c:v>
                </c:pt>
                <c:pt idx="4">
                  <c:v>700</c:v>
                </c:pt>
                <c:pt idx="5">
                  <c:v>947</c:v>
                </c:pt>
                <c:pt idx="6">
                  <c:v>1247</c:v>
                </c:pt>
                <c:pt idx="7">
                  <c:v>1498</c:v>
                </c:pt>
                <c:pt idx="8">
                  <c:v>1540</c:v>
                </c:pt>
                <c:pt idx="9">
                  <c:v>1739</c:v>
                </c:pt>
                <c:pt idx="10">
                  <c:v>1803</c:v>
                </c:pt>
                <c:pt idx="11">
                  <c:v>1837</c:v>
                </c:pt>
                <c:pt idx="12">
                  <c:v>1799</c:v>
                </c:pt>
                <c:pt idx="13">
                  <c:v>1768</c:v>
                </c:pt>
                <c:pt idx="14">
                  <c:v>2113</c:v>
                </c:pt>
                <c:pt idx="15">
                  <c:v>2442</c:v>
                </c:pt>
                <c:pt idx="16">
                  <c:v>2575</c:v>
                </c:pt>
                <c:pt idx="17">
                  <c:v>3034</c:v>
                </c:pt>
                <c:pt idx="18">
                  <c:v>3128</c:v>
                </c:pt>
                <c:pt idx="19">
                  <c:v>4801</c:v>
                </c:pt>
                <c:pt idx="20">
                  <c:v>4980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Sheet1!$D$2:$D$22</c:f>
              <c:numCache>
                <c:formatCode>General</c:formatCode>
                <c:ptCount val="21"/>
                <c:pt idx="0">
                  <c:v>29</c:v>
                </c:pt>
                <c:pt idx="1">
                  <c:v>45</c:v>
                </c:pt>
                <c:pt idx="2">
                  <c:v>117</c:v>
                </c:pt>
                <c:pt idx="3">
                  <c:v>159</c:v>
                </c:pt>
                <c:pt idx="4">
                  <c:v>79</c:v>
                </c:pt>
                <c:pt idx="5">
                  <c:v>71</c:v>
                </c:pt>
                <c:pt idx="6">
                  <c:v>95</c:v>
                </c:pt>
                <c:pt idx="7">
                  <c:v>305</c:v>
                </c:pt>
                <c:pt idx="8">
                  <c:v>321</c:v>
                </c:pt>
                <c:pt idx="9">
                  <c:v>261</c:v>
                </c:pt>
                <c:pt idx="10">
                  <c:v>233</c:v>
                </c:pt>
                <c:pt idx="11">
                  <c:v>212</c:v>
                </c:pt>
                <c:pt idx="12">
                  <c:v>259</c:v>
                </c:pt>
                <c:pt idx="13">
                  <c:v>315</c:v>
                </c:pt>
                <c:pt idx="14">
                  <c:v>266</c:v>
                </c:pt>
                <c:pt idx="15">
                  <c:v>243</c:v>
                </c:pt>
                <c:pt idx="16">
                  <c:v>359</c:v>
                </c:pt>
                <c:pt idx="17">
                  <c:v>288</c:v>
                </c:pt>
                <c:pt idx="18">
                  <c:v>210</c:v>
                </c:pt>
                <c:pt idx="19">
                  <c:v>658</c:v>
                </c:pt>
                <c:pt idx="20">
                  <c:v>1004</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Sheet1!$E$2:$E$22</c:f>
              <c:numCache>
                <c:formatCode>General</c:formatCode>
                <c:ptCount val="21"/>
                <c:pt idx="0">
                  <c:v>324</c:v>
                </c:pt>
                <c:pt idx="1">
                  <c:v>505</c:v>
                </c:pt>
                <c:pt idx="2">
                  <c:v>655</c:v>
                </c:pt>
                <c:pt idx="3">
                  <c:v>742</c:v>
                </c:pt>
                <c:pt idx="4">
                  <c:v>779</c:v>
                </c:pt>
                <c:pt idx="5">
                  <c:v>1018</c:v>
                </c:pt>
                <c:pt idx="6">
                  <c:v>1342</c:v>
                </c:pt>
                <c:pt idx="7">
                  <c:v>1803</c:v>
                </c:pt>
                <c:pt idx="8">
                  <c:v>1861</c:v>
                </c:pt>
                <c:pt idx="9">
                  <c:v>2000</c:v>
                </c:pt>
                <c:pt idx="10">
                  <c:v>2036</c:v>
                </c:pt>
                <c:pt idx="11">
                  <c:v>2049</c:v>
                </c:pt>
                <c:pt idx="12">
                  <c:v>2058</c:v>
                </c:pt>
                <c:pt idx="13">
                  <c:v>2083</c:v>
                </c:pt>
                <c:pt idx="14">
                  <c:v>2379</c:v>
                </c:pt>
                <c:pt idx="15">
                  <c:v>2685</c:v>
                </c:pt>
                <c:pt idx="16">
                  <c:v>2934</c:v>
                </c:pt>
                <c:pt idx="17">
                  <c:v>3322</c:v>
                </c:pt>
                <c:pt idx="18">
                  <c:v>3338</c:v>
                </c:pt>
                <c:pt idx="19">
                  <c:v>5459</c:v>
                </c:pt>
                <c:pt idx="20">
                  <c:v>5984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75753968"/>
        <c:axId val="75754360"/>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Sheet1!$B$2:$B$22</c:f>
              <c:numCache>
                <c:formatCode>General</c:formatCode>
                <c:ptCount val="21"/>
                <c:pt idx="1">
                  <c:v>505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Mercer</c:v>
                </c:pt>
                <c:pt idx="9">
                  <c:v>Cumberland</c:v>
                </c:pt>
                <c:pt idx="10">
                  <c:v>Monmouth</c:v>
                </c:pt>
                <c:pt idx="11">
                  <c:v>Bergen</c:v>
                </c:pt>
                <c:pt idx="12">
                  <c:v>Burlington</c:v>
                </c:pt>
                <c:pt idx="13">
                  <c:v>Atlantic</c:v>
                </c:pt>
                <c:pt idx="14">
                  <c:v>Union</c:v>
                </c:pt>
                <c:pt idx="15">
                  <c:v>Passaic</c:v>
                </c:pt>
                <c:pt idx="16">
                  <c:v>Ocean</c:v>
                </c:pt>
                <c:pt idx="17">
                  <c:v>Hudson</c:v>
                </c:pt>
                <c:pt idx="18">
                  <c:v>Middlesex</c:v>
                </c:pt>
                <c:pt idx="19">
                  <c:v>Camden</c:v>
                </c:pt>
                <c:pt idx="20">
                  <c:v>Essex</c:v>
                </c:pt>
              </c:strCache>
            </c:strRef>
          </c:cat>
          <c:val>
            <c:numRef>
              <c:f>Sheet1!$F$2:$F$22</c:f>
              <c:numCache>
                <c:formatCode>General</c:formatCode>
                <c:ptCount val="21"/>
                <c:pt idx="1">
                  <c:v>505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719797480"/>
        <c:axId val="719797088"/>
      </c:barChart>
      <c:catAx>
        <c:axId val="757539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754360"/>
        <c:crosses val="autoZero"/>
        <c:auto val="1"/>
        <c:lblAlgn val="ctr"/>
        <c:lblOffset val="100"/>
        <c:noMultiLvlLbl val="0"/>
      </c:catAx>
      <c:valAx>
        <c:axId val="75754360"/>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5753968"/>
        <c:crosses val="autoZero"/>
        <c:crossBetween val="between"/>
      </c:valAx>
      <c:valAx>
        <c:axId val="719797088"/>
        <c:scaling>
          <c:orientation val="minMax"/>
          <c:max val="7000"/>
        </c:scaling>
        <c:delete val="1"/>
        <c:axPos val="t"/>
        <c:numFmt formatCode="General" sourceLinked="1"/>
        <c:majorTickMark val="out"/>
        <c:minorTickMark val="none"/>
        <c:tickLblPos val="nextTo"/>
        <c:crossAx val="719797480"/>
        <c:crosses val="max"/>
        <c:crossBetween val="between"/>
      </c:valAx>
      <c:catAx>
        <c:axId val="719797480"/>
        <c:scaling>
          <c:orientation val="minMax"/>
        </c:scaling>
        <c:delete val="1"/>
        <c:axPos val="l"/>
        <c:numFmt formatCode="General" sourceLinked="1"/>
        <c:majorTickMark val="out"/>
        <c:minorTickMark val="none"/>
        <c:tickLblPos val="nextTo"/>
        <c:crossAx val="719797088"/>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Sheet1!$B$2:$B$9</c:f>
              <c:numCache>
                <c:formatCode>General</c:formatCode>
                <c:ptCount val="8"/>
                <c:pt idx="0">
                  <c:v>13</c:v>
                </c:pt>
                <c:pt idx="1">
                  <c:v>26</c:v>
                </c:pt>
                <c:pt idx="2">
                  <c:v>35</c:v>
                </c:pt>
                <c:pt idx="3">
                  <c:v>21</c:v>
                </c:pt>
                <c:pt idx="4">
                  <c:v>18</c:v>
                </c:pt>
                <c:pt idx="5">
                  <c:v>25</c:v>
                </c:pt>
                <c:pt idx="6">
                  <c:v>10</c:v>
                </c:pt>
                <c:pt idx="7">
                  <c:v>16</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2011</c:v>
                </c:pt>
                <c:pt idx="1">
                  <c:v>2012</c:v>
                </c:pt>
                <c:pt idx="2">
                  <c:v>2013</c:v>
                </c:pt>
                <c:pt idx="3">
                  <c:v>2014</c:v>
                </c:pt>
                <c:pt idx="4">
                  <c:v>2015</c:v>
                </c:pt>
                <c:pt idx="5">
                  <c:v>2016</c:v>
                </c:pt>
                <c:pt idx="6">
                  <c:v>2017</c:v>
                </c:pt>
                <c:pt idx="7">
                  <c:v>2018</c:v>
                </c:pt>
              </c:numCache>
            </c:numRef>
          </c:cat>
          <c:val>
            <c:numRef>
              <c:f>Sheet1!$C$2:$C$9</c:f>
              <c:numCache>
                <c:formatCode>General</c:formatCode>
                <c:ptCount val="8"/>
                <c:pt idx="0">
                  <c:v>55</c:v>
                </c:pt>
                <c:pt idx="1">
                  <c:v>48</c:v>
                </c:pt>
                <c:pt idx="2">
                  <c:v>56</c:v>
                </c:pt>
                <c:pt idx="3">
                  <c:v>50</c:v>
                </c:pt>
                <c:pt idx="4">
                  <c:v>34</c:v>
                </c:pt>
                <c:pt idx="5">
                  <c:v>35</c:v>
                </c:pt>
                <c:pt idx="6">
                  <c:v>38</c:v>
                </c:pt>
                <c:pt idx="7">
                  <c:v>29</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507847176"/>
        <c:axId val="506634112"/>
      </c:barChart>
      <c:catAx>
        <c:axId val="507847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34112"/>
        <c:crosses val="autoZero"/>
        <c:auto val="1"/>
        <c:lblAlgn val="ctr"/>
        <c:lblOffset val="100"/>
        <c:noMultiLvlLbl val="0"/>
      </c:catAx>
      <c:valAx>
        <c:axId val="506634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784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Sheet1!$B$2:$B$22</c:f>
              <c:numCache>
                <c:formatCode>0%</c:formatCode>
                <c:ptCount val="21"/>
                <c:pt idx="0">
                  <c:v>3.9E-2</c:v>
                </c:pt>
                <c:pt idx="1">
                  <c:v>4.1000000000000002E-2</c:v>
                </c:pt>
                <c:pt idx="2">
                  <c:v>4.2000000000000003E-2</c:v>
                </c:pt>
                <c:pt idx="4">
                  <c:v>7.0000000000000007E-2</c:v>
                </c:pt>
                <c:pt idx="5">
                  <c:v>7.5999999999999998E-2</c:v>
                </c:pt>
                <c:pt idx="6">
                  <c:v>8.1000000000000003E-2</c:v>
                </c:pt>
                <c:pt idx="7">
                  <c:v>8.5999999999999993E-2</c:v>
                </c:pt>
                <c:pt idx="8">
                  <c:v>8.7999999999999995E-2</c:v>
                </c:pt>
                <c:pt idx="9">
                  <c:v>0.10299999999999999</c:v>
                </c:pt>
                <c:pt idx="10">
                  <c:v>0.115</c:v>
                </c:pt>
                <c:pt idx="11">
                  <c:v>0.124</c:v>
                </c:pt>
                <c:pt idx="12">
                  <c:v>0.127</c:v>
                </c:pt>
                <c:pt idx="13">
                  <c:v>0.13600000000000001</c:v>
                </c:pt>
                <c:pt idx="14">
                  <c:v>0.155</c:v>
                </c:pt>
                <c:pt idx="15">
                  <c:v>0.19600000000000001</c:v>
                </c:pt>
                <c:pt idx="16">
                  <c:v>0.19900000000000001</c:v>
                </c:pt>
                <c:pt idx="17">
                  <c:v>0.20200000000000001</c:v>
                </c:pt>
                <c:pt idx="18">
                  <c:v>0.20799999999999999</c:v>
                </c:pt>
                <c:pt idx="19">
                  <c:v>0.218</c:v>
                </c:pt>
                <c:pt idx="20">
                  <c:v>0.219</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Sheet1!$C$2:$C$22</c:f>
              <c:numCache>
                <c:formatCode>General</c:formatCode>
                <c:ptCount val="21"/>
                <c:pt idx="3" formatCode="0%">
                  <c:v>5.7000000000000002E-2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17%</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Sheet1!$D$2:$D$22</c:f>
              <c:numCache>
                <c:formatCode>0%</c:formatCode>
                <c:ptCount val="21"/>
                <c:pt idx="0">
                  <c:v>0.16700000000000001</c:v>
                </c:pt>
                <c:pt idx="1">
                  <c:v>0.16700000000000001</c:v>
                </c:pt>
                <c:pt idx="2">
                  <c:v>0.16700000000000001</c:v>
                </c:pt>
                <c:pt idx="3">
                  <c:v>0.16700000000000001</c:v>
                </c:pt>
                <c:pt idx="4">
                  <c:v>0.16700000000000001</c:v>
                </c:pt>
                <c:pt idx="5">
                  <c:v>0.16700000000000001</c:v>
                </c:pt>
                <c:pt idx="6">
                  <c:v>0.16700000000000001</c:v>
                </c:pt>
                <c:pt idx="7">
                  <c:v>0.16700000000000001</c:v>
                </c:pt>
                <c:pt idx="8">
                  <c:v>0.16700000000000001</c:v>
                </c:pt>
                <c:pt idx="9">
                  <c:v>0.16700000000000001</c:v>
                </c:pt>
                <c:pt idx="10">
                  <c:v>0.16700000000000001</c:v>
                </c:pt>
                <c:pt idx="11">
                  <c:v>0.16700000000000001</c:v>
                </c:pt>
                <c:pt idx="12">
                  <c:v>0.16700000000000001</c:v>
                </c:pt>
                <c:pt idx="13">
                  <c:v>0.16700000000000001</c:v>
                </c:pt>
                <c:pt idx="14">
                  <c:v>0.16700000000000001</c:v>
                </c:pt>
                <c:pt idx="15">
                  <c:v>0.16700000000000001</c:v>
                </c:pt>
                <c:pt idx="16">
                  <c:v>0.16700000000000001</c:v>
                </c:pt>
                <c:pt idx="17">
                  <c:v>0.16700000000000001</c:v>
                </c:pt>
                <c:pt idx="18">
                  <c:v>0.16700000000000001</c:v>
                </c:pt>
                <c:pt idx="19">
                  <c:v>0.16700000000000001</c:v>
                </c:pt>
                <c:pt idx="20">
                  <c:v>0.16700000000000001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12%</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 </c:v>
                </c:pt>
                <c:pt idx="4">
                  <c:v>Burlington</c:v>
                </c:pt>
                <c:pt idx="5">
                  <c:v>Bergen</c:v>
                </c:pt>
                <c:pt idx="6">
                  <c:v>Monmouth</c:v>
                </c:pt>
                <c:pt idx="7">
                  <c:v>Middlesex</c:v>
                </c:pt>
                <c:pt idx="8">
                  <c:v>Gloucester</c:v>
                </c:pt>
                <c:pt idx="9">
                  <c:v>Warren</c:v>
                </c:pt>
                <c:pt idx="10">
                  <c:v>Union</c:v>
                </c:pt>
                <c:pt idx="11">
                  <c:v>Mercer</c:v>
                </c:pt>
                <c:pt idx="12">
                  <c:v>Ocean</c:v>
                </c:pt>
                <c:pt idx="13">
                  <c:v>Cape May </c:v>
                </c:pt>
                <c:pt idx="14">
                  <c:v>Camden</c:v>
                </c:pt>
                <c:pt idx="15">
                  <c:v>Essex</c:v>
                </c:pt>
                <c:pt idx="16">
                  <c:v>Salem</c:v>
                </c:pt>
                <c:pt idx="17">
                  <c:v>Atlantic</c:v>
                </c:pt>
                <c:pt idx="18">
                  <c:v>Hudson</c:v>
                </c:pt>
                <c:pt idx="19">
                  <c:v>Passaic</c:v>
                </c:pt>
                <c:pt idx="20">
                  <c:v>Cumberland</c:v>
                </c:pt>
              </c:strCache>
            </c:strRef>
          </c:cat>
          <c:val>
            <c:numRef>
              <c:f>Sheet1!$E$2:$E$22</c:f>
              <c:numCache>
                <c:formatCode>0%</c:formatCode>
                <c:ptCount val="21"/>
                <c:pt idx="0">
                  <c:v>0.123</c:v>
                </c:pt>
                <c:pt idx="1">
                  <c:v>0.123</c:v>
                </c:pt>
                <c:pt idx="2">
                  <c:v>0.123</c:v>
                </c:pt>
                <c:pt idx="3">
                  <c:v>0.123</c:v>
                </c:pt>
                <c:pt idx="4">
                  <c:v>0.123</c:v>
                </c:pt>
                <c:pt idx="5">
                  <c:v>0.123</c:v>
                </c:pt>
                <c:pt idx="6">
                  <c:v>0.123</c:v>
                </c:pt>
                <c:pt idx="7">
                  <c:v>0.123</c:v>
                </c:pt>
                <c:pt idx="8">
                  <c:v>0.123</c:v>
                </c:pt>
                <c:pt idx="9">
                  <c:v>0.123</c:v>
                </c:pt>
                <c:pt idx="10">
                  <c:v>0.123</c:v>
                </c:pt>
                <c:pt idx="11">
                  <c:v>0.123</c:v>
                </c:pt>
                <c:pt idx="12">
                  <c:v>0.123</c:v>
                </c:pt>
                <c:pt idx="13">
                  <c:v>0.123</c:v>
                </c:pt>
                <c:pt idx="14">
                  <c:v>0.123</c:v>
                </c:pt>
                <c:pt idx="15">
                  <c:v>0.123</c:v>
                </c:pt>
                <c:pt idx="16">
                  <c:v>0.123</c:v>
                </c:pt>
                <c:pt idx="17">
                  <c:v>0.123</c:v>
                </c:pt>
                <c:pt idx="18">
                  <c:v>0.123</c:v>
                </c:pt>
                <c:pt idx="19">
                  <c:v>0.123</c:v>
                </c:pt>
                <c:pt idx="20">
                  <c:v>0.123</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517030016"/>
        <c:axId val="517030408"/>
      </c:barChart>
      <c:catAx>
        <c:axId val="5170300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030408"/>
        <c:crosses val="autoZero"/>
        <c:auto val="1"/>
        <c:lblAlgn val="ctr"/>
        <c:lblOffset val="100"/>
        <c:noMultiLvlLbl val="0"/>
      </c:catAx>
      <c:valAx>
        <c:axId val="517030408"/>
        <c:scaling>
          <c:orientation val="minMax"/>
          <c:max val="0.25"/>
          <c:min val="0"/>
        </c:scaling>
        <c:delete val="1"/>
        <c:axPos val="b"/>
        <c:numFmt formatCode="0%" sourceLinked="1"/>
        <c:majorTickMark val="out"/>
        <c:minorTickMark val="none"/>
        <c:tickLblPos val="nextTo"/>
        <c:crossAx val="517030016"/>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7880170257641116"/>
          <c:y val="0.8143581293631708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c:formatCode>
                <c:ptCount val="5"/>
                <c:pt idx="0">
                  <c:v>7.0000000000000007E-2</c:v>
                </c:pt>
                <c:pt idx="1">
                  <c:v>6.8000000000000005E-2</c:v>
                </c:pt>
                <c:pt idx="2">
                  <c:v>6.5000000000000002E-2</c:v>
                </c:pt>
                <c:pt idx="3">
                  <c:v>6.5000000000000002E-2</c:v>
                </c:pt>
                <c:pt idx="4">
                  <c:v>5.7000000000000002E-2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86292592"/>
        <c:axId val="160158960"/>
      </c:lineChart>
      <c:catAx>
        <c:axId val="386292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0158960"/>
        <c:crosses val="autoZero"/>
        <c:auto val="1"/>
        <c:lblAlgn val="ctr"/>
        <c:lblOffset val="100"/>
        <c:noMultiLvlLbl val="0"/>
      </c:catAx>
      <c:valAx>
        <c:axId val="160158960"/>
        <c:scaling>
          <c:orientation val="minMax"/>
          <c:max val="1"/>
          <c:min val="0"/>
        </c:scaling>
        <c:delete val="1"/>
        <c:axPos val="l"/>
        <c:numFmt formatCode="0%" sourceLinked="1"/>
        <c:majorTickMark val="out"/>
        <c:minorTickMark val="none"/>
        <c:tickLblPos val="nextTo"/>
        <c:crossAx val="3862925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Newton</c:v>
                </c:pt>
                <c:pt idx="1">
                  <c:v>Sussex Borough</c:v>
                </c:pt>
                <c:pt idx="2">
                  <c:v>Stillwater Township</c:v>
                </c:pt>
                <c:pt idx="3">
                  <c:v>Franklin Borough</c:v>
                </c:pt>
                <c:pt idx="4">
                  <c:v>Hamburg Borough</c:v>
                </c:pt>
                <c:pt idx="5">
                  <c:v>Fredon Township</c:v>
                </c:pt>
                <c:pt idx="6">
                  <c:v>Frankford Township</c:v>
                </c:pt>
                <c:pt idx="7">
                  <c:v>Sandyston Township</c:v>
                </c:pt>
                <c:pt idx="8">
                  <c:v>Lafayette Township</c:v>
                </c:pt>
                <c:pt idx="9">
                  <c:v>Wantage Township</c:v>
                </c:pt>
              </c:strCache>
            </c:strRef>
          </c:cat>
          <c:val>
            <c:numRef>
              <c:f>Sheet1!$B$2:$B$11</c:f>
              <c:numCache>
                <c:formatCode>0%</c:formatCode>
                <c:ptCount val="10"/>
                <c:pt idx="0">
                  <c:v>0.23599999999999999</c:v>
                </c:pt>
                <c:pt idx="1">
                  <c:v>0.184</c:v>
                </c:pt>
                <c:pt idx="2">
                  <c:v>0.11899999999999999</c:v>
                </c:pt>
                <c:pt idx="3">
                  <c:v>0.114</c:v>
                </c:pt>
                <c:pt idx="4">
                  <c:v>0.105</c:v>
                </c:pt>
                <c:pt idx="5">
                  <c:v>0.10199999999999999</c:v>
                </c:pt>
                <c:pt idx="6">
                  <c:v>9.9000000000000005E-2</c:v>
                </c:pt>
                <c:pt idx="7">
                  <c:v>8.1000000000000003E-2</c:v>
                </c:pt>
                <c:pt idx="8">
                  <c:v>7.6999999999999999E-2</c:v>
                </c:pt>
                <c:pt idx="9">
                  <c:v>7.6999999999999999E-2</c:v>
                </c:pt>
              </c:numCache>
            </c:numRef>
          </c:val>
          <c:extLst>
            <c:ext xmlns:c16="http://schemas.microsoft.com/office/drawing/2014/chart" uri="{C3380CC4-5D6E-409C-BE32-E72D297353CC}">
              <c16:uniqueId val="{00000000-9387-42DF-8A2C-FECD6E8874E8}"/>
            </c:ext>
          </c:extLst>
        </c:ser>
        <c:ser>
          <c:idx val="3"/>
          <c:order val="1"/>
          <c:tx>
            <c:strRef>
              <c:f>Sheet1!$C$1</c:f>
              <c:strCache>
                <c:ptCount val="1"/>
                <c:pt idx="0">
                  <c:v>NJ 12%</c:v>
                </c:pt>
              </c:strCache>
            </c:strRef>
          </c:tx>
          <c:spPr>
            <a:solidFill>
              <a:schemeClr val="bg1"/>
            </a:solidFill>
            <a:ln w="19050">
              <a:noFill/>
              <a:prstDash val="sysDot"/>
            </a:ln>
            <a:effectLst/>
          </c:spPr>
          <c:invertIfNegative val="0"/>
          <c:cat>
            <c:strRef>
              <c:f>Sheet1!$A$2:$A$11</c:f>
              <c:strCache>
                <c:ptCount val="10"/>
                <c:pt idx="0">
                  <c:v>Newton</c:v>
                </c:pt>
                <c:pt idx="1">
                  <c:v>Sussex Borough</c:v>
                </c:pt>
                <c:pt idx="2">
                  <c:v>Stillwater Township</c:v>
                </c:pt>
                <c:pt idx="3">
                  <c:v>Franklin Borough</c:v>
                </c:pt>
                <c:pt idx="4">
                  <c:v>Hamburg Borough</c:v>
                </c:pt>
                <c:pt idx="5">
                  <c:v>Fredon Township</c:v>
                </c:pt>
                <c:pt idx="6">
                  <c:v>Frankford Township</c:v>
                </c:pt>
                <c:pt idx="7">
                  <c:v>Sandyston Township</c:v>
                </c:pt>
                <c:pt idx="8">
                  <c:v>Lafayette Township</c:v>
                </c:pt>
                <c:pt idx="9">
                  <c:v>Wantage Township</c:v>
                </c:pt>
              </c:strCache>
            </c:strRef>
          </c:cat>
          <c:val>
            <c:numRef>
              <c:f>Sheet1!$C$2:$C$11</c:f>
              <c:numCache>
                <c:formatCode>0%</c:formatCode>
                <c:ptCount val="10"/>
                <c:pt idx="0">
                  <c:v>0.12</c:v>
                </c:pt>
                <c:pt idx="1">
                  <c:v>0.12</c:v>
                </c:pt>
                <c:pt idx="2">
                  <c:v>0.12</c:v>
                </c:pt>
                <c:pt idx="3">
                  <c:v>0.12</c:v>
                </c:pt>
                <c:pt idx="4">
                  <c:v>0.12</c:v>
                </c:pt>
                <c:pt idx="5">
                  <c:v>0.12</c:v>
                </c:pt>
                <c:pt idx="6">
                  <c:v>0.12</c:v>
                </c:pt>
                <c:pt idx="7">
                  <c:v>0.12</c:v>
                </c:pt>
                <c:pt idx="8">
                  <c:v>0.12</c:v>
                </c:pt>
                <c:pt idx="9">
                  <c:v>0.12</c:v>
                </c:pt>
              </c:numCache>
            </c:numRef>
          </c:val>
          <c:extLst>
            <c:ext xmlns:c16="http://schemas.microsoft.com/office/drawing/2014/chart" uri="{C3380CC4-5D6E-409C-BE32-E72D297353CC}">
              <c16:uniqueId val="{00000003-9387-42DF-8A2C-FECD6E8874E8}"/>
            </c:ext>
          </c:extLst>
        </c:ser>
        <c:ser>
          <c:idx val="2"/>
          <c:order val="2"/>
          <c:tx>
            <c:strRef>
              <c:f>Sheet1!$D$1</c:f>
              <c:strCache>
                <c:ptCount val="1"/>
                <c:pt idx="0">
                  <c:v>US 17%</c:v>
                </c:pt>
              </c:strCache>
            </c:strRef>
          </c:tx>
          <c:spPr>
            <a:solidFill>
              <a:schemeClr val="bg1"/>
            </a:solidFill>
            <a:ln w="19050">
              <a:noFill/>
              <a:prstDash val="sysDot"/>
            </a:ln>
            <a:effectLst/>
          </c:spPr>
          <c:invertIfNegative val="0"/>
          <c:cat>
            <c:strRef>
              <c:f>Sheet1!$A$2:$A$11</c:f>
              <c:strCache>
                <c:ptCount val="10"/>
                <c:pt idx="0">
                  <c:v>Newton</c:v>
                </c:pt>
                <c:pt idx="1">
                  <c:v>Sussex Borough</c:v>
                </c:pt>
                <c:pt idx="2">
                  <c:v>Stillwater Township</c:v>
                </c:pt>
                <c:pt idx="3">
                  <c:v>Franklin Borough</c:v>
                </c:pt>
                <c:pt idx="4">
                  <c:v>Hamburg Borough</c:v>
                </c:pt>
                <c:pt idx="5">
                  <c:v>Fredon Township</c:v>
                </c:pt>
                <c:pt idx="6">
                  <c:v>Frankford Township</c:v>
                </c:pt>
                <c:pt idx="7">
                  <c:v>Sandyston Township</c:v>
                </c:pt>
                <c:pt idx="8">
                  <c:v>Lafayette Township</c:v>
                </c:pt>
                <c:pt idx="9">
                  <c:v>Wantage Township</c:v>
                </c:pt>
              </c:strCache>
            </c:strRef>
          </c:cat>
          <c:val>
            <c:numRef>
              <c:f>Sheet1!$D$2:$D$11</c:f>
              <c:numCache>
                <c:formatCode>0%</c:formatCode>
                <c:ptCount val="10"/>
                <c:pt idx="0">
                  <c:v>0.17</c:v>
                </c:pt>
                <c:pt idx="1">
                  <c:v>0.17</c:v>
                </c:pt>
                <c:pt idx="2">
                  <c:v>0.17</c:v>
                </c:pt>
                <c:pt idx="3">
                  <c:v>0.17</c:v>
                </c:pt>
                <c:pt idx="4">
                  <c:v>0.17</c:v>
                </c:pt>
                <c:pt idx="5">
                  <c:v>0.17</c:v>
                </c:pt>
                <c:pt idx="6">
                  <c:v>0.17</c:v>
                </c:pt>
                <c:pt idx="7">
                  <c:v>0.17</c:v>
                </c:pt>
                <c:pt idx="8">
                  <c:v>0.17</c:v>
                </c:pt>
                <c:pt idx="9">
                  <c:v>0.17</c:v>
                </c:pt>
              </c:numCache>
            </c:numRef>
          </c:val>
          <c:extLst>
            <c:ext xmlns:c16="http://schemas.microsoft.com/office/drawing/2014/chart" uri="{C3380CC4-5D6E-409C-BE32-E72D297353CC}">
              <c16:uniqueId val="{00000002-9387-42DF-8A2C-FECD6E8874E8}"/>
            </c:ext>
          </c:extLst>
        </c:ser>
        <c:ser>
          <c:idx val="1"/>
          <c:order val="3"/>
          <c:tx>
            <c:strRef>
              <c:f>Sheet1!$E$1</c:f>
              <c:strCache>
                <c:ptCount val="1"/>
                <c:pt idx="0">
                  <c:v>Sussex avg. 5.70%</c:v>
                </c:pt>
              </c:strCache>
            </c:strRef>
          </c:tx>
          <c:spPr>
            <a:solidFill>
              <a:schemeClr val="bg1"/>
            </a:solidFill>
            <a:ln w="19050">
              <a:noFill/>
              <a:prstDash val="sysDot"/>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Newton</c:v>
                </c:pt>
                <c:pt idx="1">
                  <c:v>Sussex Borough</c:v>
                </c:pt>
                <c:pt idx="2">
                  <c:v>Stillwater Township</c:v>
                </c:pt>
                <c:pt idx="3">
                  <c:v>Franklin Borough</c:v>
                </c:pt>
                <c:pt idx="4">
                  <c:v>Hamburg Borough</c:v>
                </c:pt>
                <c:pt idx="5">
                  <c:v>Fredon Township</c:v>
                </c:pt>
                <c:pt idx="6">
                  <c:v>Frankford Township</c:v>
                </c:pt>
                <c:pt idx="7">
                  <c:v>Sandyston Township</c:v>
                </c:pt>
                <c:pt idx="8">
                  <c:v>Lafayette Township</c:v>
                </c:pt>
                <c:pt idx="9">
                  <c:v>Wantage Township</c:v>
                </c:pt>
              </c:strCache>
            </c:strRef>
          </c:cat>
          <c:val>
            <c:numRef>
              <c:f>Sheet1!$E$2:$E$11</c:f>
              <c:numCache>
                <c:formatCode>0%</c:formatCode>
                <c:ptCount val="10"/>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numCache>
            </c:numRef>
          </c:val>
          <c:extLst>
            <c:ext xmlns:c16="http://schemas.microsoft.com/office/drawing/2014/chart" uri="{C3380CC4-5D6E-409C-BE32-E72D297353CC}">
              <c16:uniqueId val="{00000001-9387-42DF-8A2C-FECD6E8874E8}"/>
            </c:ext>
          </c:extLst>
        </c:ser>
        <c:dLbls>
          <c:showLegendKey val="0"/>
          <c:showVal val="0"/>
          <c:showCatName val="0"/>
          <c:showSerName val="0"/>
          <c:showPercent val="0"/>
          <c:showBubbleSize val="0"/>
        </c:dLbls>
        <c:gapWidth val="182"/>
        <c:axId val="788788776"/>
        <c:axId val="788789168"/>
      </c:barChart>
      <c:catAx>
        <c:axId val="78878877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88789168"/>
        <c:crosses val="autoZero"/>
        <c:auto val="1"/>
        <c:lblAlgn val="ctr"/>
        <c:lblOffset val="100"/>
        <c:noMultiLvlLbl val="0"/>
      </c:catAx>
      <c:valAx>
        <c:axId val="788789168"/>
        <c:scaling>
          <c:orientation val="minMax"/>
          <c:max val="0.8"/>
        </c:scaling>
        <c:delete val="1"/>
        <c:axPos val="b"/>
        <c:numFmt formatCode="0%" sourceLinked="1"/>
        <c:majorTickMark val="out"/>
        <c:minorTickMark val="none"/>
        <c:tickLblPos val="nextTo"/>
        <c:crossAx val="788788776"/>
        <c:crosses val="autoZero"/>
        <c:crossBetween val="between"/>
      </c:valAx>
      <c:spPr>
        <a:noFill/>
        <a:ln>
          <a:noFill/>
        </a:ln>
        <a:effectLst/>
      </c:spPr>
    </c:plotArea>
    <c:legend>
      <c:legendPos val="r"/>
      <c:legendEntry>
        <c:idx val="1"/>
        <c:delete val="1"/>
      </c:legendEntry>
      <c:legendEntry>
        <c:idx val="2"/>
        <c:delete val="1"/>
      </c:legendEntry>
      <c:legendEntry>
        <c:idx val="3"/>
        <c:delete val="1"/>
      </c:legendEntry>
      <c:legendEntry>
        <c:idx val="4"/>
        <c:delete val="1"/>
      </c:legendEntry>
      <c:layout>
        <c:manualLayout>
          <c:xMode val="edge"/>
          <c:yMode val="edge"/>
          <c:x val="4.2606881008818438E-2"/>
          <c:y val="0.89723256183886102"/>
          <c:w val="0.24198564068283859"/>
          <c:h val="7.422174500914657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0"/>
              <c:layout>
                <c:manualLayout>
                  <c:x val="1.2048192771084338E-2"/>
                  <c:y val="-1.158301246336701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71D-4CBD-B4A3-29AB7ABBFF98}"/>
                </c:ext>
              </c:extLst>
            </c:dLbl>
            <c:dLbl>
              <c:idx val="5"/>
              <c:layout>
                <c:manualLayout>
                  <c:x val="-4.0160642570281494E-3"/>
                  <c:y val="2.60617780425758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1385</c:v>
                </c:pt>
                <c:pt idx="1">
                  <c:v>906</c:v>
                </c:pt>
                <c:pt idx="2">
                  <c:v>1539</c:v>
                </c:pt>
                <c:pt idx="3">
                  <c:v>1320</c:v>
                </c:pt>
                <c:pt idx="4">
                  <c:v>1125</c:v>
                </c:pt>
                <c:pt idx="5">
                  <c:v>924</c:v>
                </c:pt>
                <c:pt idx="6">
                  <c:v>1203</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4">
                  <c:v>100814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506620776"/>
        <c:axId val="506621168"/>
      </c:barChart>
      <c:catAx>
        <c:axId val="5066207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621168"/>
        <c:crosses val="autoZero"/>
        <c:auto val="1"/>
        <c:lblAlgn val="ctr"/>
        <c:lblOffset val="100"/>
        <c:noMultiLvlLbl val="0"/>
      </c:catAx>
      <c:valAx>
        <c:axId val="506621168"/>
        <c:scaling>
          <c:orientation val="minMax"/>
        </c:scaling>
        <c:delete val="1"/>
        <c:axPos val="b"/>
        <c:numFmt formatCode="&quot;$&quot;#,##0_);[Red]\(&quot;$&quot;#,##0\)" sourceLinked="1"/>
        <c:majorTickMark val="none"/>
        <c:minorTickMark val="none"/>
        <c:tickLblPos val="nextTo"/>
        <c:crossAx val="5066207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4"/>
              <c:layout>
                <c:manualLayout>
                  <c:x val="-2.115115341447734E-2"/>
                  <c:y val="8.659939467026081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3B5-4030-AF58-067BF3BE1E5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87335</c:v>
                </c:pt>
                <c:pt idx="1">
                  <c:v>87397</c:v>
                </c:pt>
                <c:pt idx="2">
                  <c:v>86565</c:v>
                </c:pt>
                <c:pt idx="3">
                  <c:v>87388</c:v>
                </c:pt>
                <c:pt idx="4">
                  <c:v>89238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82039896"/>
        <c:axId val="382040288"/>
      </c:lineChart>
      <c:catAx>
        <c:axId val="382039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40288"/>
        <c:crosses val="autoZero"/>
        <c:auto val="1"/>
        <c:lblAlgn val="ctr"/>
        <c:lblOffset val="100"/>
        <c:noMultiLvlLbl val="0"/>
      </c:catAx>
      <c:valAx>
        <c:axId val="382040288"/>
        <c:scaling>
          <c:orientation val="minMax"/>
        </c:scaling>
        <c:delete val="1"/>
        <c:axPos val="l"/>
        <c:numFmt formatCode="_(&quot;$&quot;* #,##0_);_(&quot;$&quot;* \(#,##0\);_(&quot;$&quot;* &quot;-&quot;??_);_(@_)" sourceLinked="1"/>
        <c:majorTickMark val="out"/>
        <c:minorTickMark val="none"/>
        <c:tickLblPos val="nextTo"/>
        <c:crossAx val="382039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Sheet1!$B$2:$B$22</c:f>
              <c:numCache>
                <c:formatCode>_("$"* #,##0_);_("$"* \(#,##0\);_("$"* "-"??_);_(@_)</c:formatCode>
                <c:ptCount val="21"/>
                <c:pt idx="0">
                  <c:v>50000</c:v>
                </c:pt>
                <c:pt idx="1">
                  <c:v>57365</c:v>
                </c:pt>
                <c:pt idx="2">
                  <c:v>57514</c:v>
                </c:pt>
                <c:pt idx="3">
                  <c:v>62332</c:v>
                </c:pt>
                <c:pt idx="4">
                  <c:v>62681</c:v>
                </c:pt>
                <c:pt idx="5">
                  <c:v>63339</c:v>
                </c:pt>
                <c:pt idx="6">
                  <c:v>63934</c:v>
                </c:pt>
                <c:pt idx="7">
                  <c:v>65037</c:v>
                </c:pt>
                <c:pt idx="8">
                  <c:v>65771</c:v>
                </c:pt>
                <c:pt idx="9">
                  <c:v>73376</c:v>
                </c:pt>
                <c:pt idx="10">
                  <c:v>75500</c:v>
                </c:pt>
                <c:pt idx="11">
                  <c:v>77027</c:v>
                </c:pt>
                <c:pt idx="12">
                  <c:v>81489</c:v>
                </c:pt>
                <c:pt idx="13">
                  <c:v>82839</c:v>
                </c:pt>
                <c:pt idx="14">
                  <c:v>83133</c:v>
                </c:pt>
                <c:pt idx="16">
                  <c:v>91572</c:v>
                </c:pt>
                <c:pt idx="17">
                  <c:v>91807</c:v>
                </c:pt>
                <c:pt idx="18">
                  <c:v>106046</c:v>
                </c:pt>
                <c:pt idx="19">
                  <c:v>107034</c:v>
                </c:pt>
                <c:pt idx="20">
                  <c:v>110969</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Sheet1!$C$2:$C$22</c:f>
              <c:numCache>
                <c:formatCode>General</c:formatCode>
                <c:ptCount val="21"/>
                <c:pt idx="15" formatCode="_(&quot;$&quot;* #,##0_);_(&quot;$&quot;* \(#,##0\);_(&quot;$&quot;* &quot;-&quot;??_);_(@_)">
                  <c:v>89238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$76,475</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Sheet1!$D$2:$D$22</c:f>
              <c:numCache>
                <c:formatCode>_("$"* #,##0_);_("$"* \(#,##0\);_("$"* "-"??_);_(@_)</c:formatCode>
                <c:ptCount val="21"/>
                <c:pt idx="0">
                  <c:v>76475</c:v>
                </c:pt>
                <c:pt idx="1">
                  <c:v>76475</c:v>
                </c:pt>
                <c:pt idx="2">
                  <c:v>76475</c:v>
                </c:pt>
                <c:pt idx="3">
                  <c:v>76475</c:v>
                </c:pt>
                <c:pt idx="4">
                  <c:v>76475</c:v>
                </c:pt>
                <c:pt idx="5">
                  <c:v>76475</c:v>
                </c:pt>
                <c:pt idx="6">
                  <c:v>76475</c:v>
                </c:pt>
                <c:pt idx="7">
                  <c:v>76475</c:v>
                </c:pt>
                <c:pt idx="8">
                  <c:v>76475</c:v>
                </c:pt>
                <c:pt idx="9">
                  <c:v>76475</c:v>
                </c:pt>
                <c:pt idx="10">
                  <c:v>76475</c:v>
                </c:pt>
                <c:pt idx="11">
                  <c:v>76475</c:v>
                </c:pt>
                <c:pt idx="12">
                  <c:v>76475</c:v>
                </c:pt>
                <c:pt idx="13">
                  <c:v>76475</c:v>
                </c:pt>
                <c:pt idx="14">
                  <c:v>76475</c:v>
                </c:pt>
                <c:pt idx="15">
                  <c:v>76475</c:v>
                </c:pt>
                <c:pt idx="16">
                  <c:v>76475</c:v>
                </c:pt>
                <c:pt idx="17">
                  <c:v>76475</c:v>
                </c:pt>
                <c:pt idx="18">
                  <c:v>76475</c:v>
                </c:pt>
                <c:pt idx="19">
                  <c:v>76475</c:v>
                </c:pt>
                <c:pt idx="20">
                  <c:v>76475</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$57,652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Cape May</c:v>
                </c:pt>
                <c:pt idx="4">
                  <c:v>Hudson</c:v>
                </c:pt>
                <c:pt idx="5">
                  <c:v>Passaic</c:v>
                </c:pt>
                <c:pt idx="6">
                  <c:v>Salem</c:v>
                </c:pt>
                <c:pt idx="7">
                  <c:v>Camden</c:v>
                </c:pt>
                <c:pt idx="8">
                  <c:v>Ocean</c:v>
                </c:pt>
                <c:pt idx="9">
                  <c:v>Union</c:v>
                </c:pt>
                <c:pt idx="10">
                  <c:v>Warren</c:v>
                </c:pt>
                <c:pt idx="11">
                  <c:v>Mercer</c:v>
                </c:pt>
                <c:pt idx="12">
                  <c:v>Gloucester</c:v>
                </c:pt>
                <c:pt idx="13">
                  <c:v>Burlington</c:v>
                </c:pt>
                <c:pt idx="14">
                  <c:v>Middlesex</c:v>
                </c:pt>
                <c:pt idx="15">
                  <c:v>Sussex</c:v>
                </c:pt>
                <c:pt idx="16">
                  <c:v>Bergen</c:v>
                </c:pt>
                <c:pt idx="17">
                  <c:v>Monmouth</c:v>
                </c:pt>
                <c:pt idx="18">
                  <c:v>Somerset</c:v>
                </c:pt>
                <c:pt idx="19">
                  <c:v>Morris</c:v>
                </c:pt>
                <c:pt idx="20">
                  <c:v>Hunterdon</c:v>
                </c:pt>
              </c:strCache>
            </c:strRef>
          </c:cat>
          <c:val>
            <c:numRef>
              <c:f>Sheet1!$E$2:$E$22</c:f>
              <c:numCache>
                <c:formatCode>_("$"* #,##0_);_("$"* \(#,##0\);_("$"* "-"??_);_(@_)</c:formatCode>
                <c:ptCount val="21"/>
                <c:pt idx="0">
                  <c:v>57652</c:v>
                </c:pt>
                <c:pt idx="1">
                  <c:v>57652</c:v>
                </c:pt>
                <c:pt idx="2">
                  <c:v>57652</c:v>
                </c:pt>
                <c:pt idx="3">
                  <c:v>57652</c:v>
                </c:pt>
                <c:pt idx="4">
                  <c:v>57652</c:v>
                </c:pt>
                <c:pt idx="5">
                  <c:v>57652</c:v>
                </c:pt>
                <c:pt idx="6">
                  <c:v>57652</c:v>
                </c:pt>
                <c:pt idx="7">
                  <c:v>57652</c:v>
                </c:pt>
                <c:pt idx="8">
                  <c:v>57652</c:v>
                </c:pt>
                <c:pt idx="9">
                  <c:v>57652</c:v>
                </c:pt>
                <c:pt idx="10">
                  <c:v>57652</c:v>
                </c:pt>
                <c:pt idx="11">
                  <c:v>57652</c:v>
                </c:pt>
                <c:pt idx="12">
                  <c:v>57652</c:v>
                </c:pt>
                <c:pt idx="13">
                  <c:v>57652</c:v>
                </c:pt>
                <c:pt idx="14">
                  <c:v>57652</c:v>
                </c:pt>
                <c:pt idx="15">
                  <c:v>57652</c:v>
                </c:pt>
                <c:pt idx="16">
                  <c:v>57652</c:v>
                </c:pt>
                <c:pt idx="17">
                  <c:v>57652</c:v>
                </c:pt>
                <c:pt idx="18">
                  <c:v>57652</c:v>
                </c:pt>
                <c:pt idx="19">
                  <c:v>57652</c:v>
                </c:pt>
                <c:pt idx="20">
                  <c:v>57652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82054624"/>
        <c:axId val="517444656"/>
      </c:barChart>
      <c:catAx>
        <c:axId val="382054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7444656"/>
        <c:crosses val="autoZero"/>
        <c:auto val="1"/>
        <c:lblAlgn val="ctr"/>
        <c:lblOffset val="100"/>
        <c:noMultiLvlLbl val="0"/>
      </c:catAx>
      <c:valAx>
        <c:axId val="517444656"/>
        <c:scaling>
          <c:orientation val="minMax"/>
        </c:scaling>
        <c:delete val="1"/>
        <c:axPos val="b"/>
        <c:numFmt formatCode="_(&quot;$&quot;* #,##0_);_(&quot;$&quot;* \(#,##0\);_(&quot;$&quot;* &quot;-&quot;??_);_(@_)" sourceLinked="1"/>
        <c:majorTickMark val="none"/>
        <c:minorTickMark val="none"/>
        <c:tickLblPos val="nextTo"/>
        <c:crossAx val="3820546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50865062154859086"/>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Sussex</c:v>
                </c:pt>
                <c:pt idx="1">
                  <c:v>Franklin Borough</c:v>
                </c:pt>
                <c:pt idx="2">
                  <c:v>Andover Borough</c:v>
                </c:pt>
                <c:pt idx="3">
                  <c:v>Newton</c:v>
                </c:pt>
                <c:pt idx="4">
                  <c:v>Montague</c:v>
                </c:pt>
                <c:pt idx="5">
                  <c:v>Branchville</c:v>
                </c:pt>
                <c:pt idx="6">
                  <c:v>Hamburg</c:v>
                </c:pt>
                <c:pt idx="7">
                  <c:v>Hampton</c:v>
                </c:pt>
                <c:pt idx="8">
                  <c:v>Hopatcong</c:v>
                </c:pt>
                <c:pt idx="9">
                  <c:v>Sandyston</c:v>
                </c:pt>
              </c:strCache>
            </c:strRef>
          </c:cat>
          <c:val>
            <c:numRef>
              <c:f>Sheet1!$B$2:$B$11</c:f>
              <c:numCache>
                <c:formatCode>_("$"* #,##0_);_("$"* \(#,##0\);_("$"* "-"??_);_(@_)</c:formatCode>
                <c:ptCount val="10"/>
                <c:pt idx="0">
                  <c:v>41667</c:v>
                </c:pt>
                <c:pt idx="1">
                  <c:v>57232</c:v>
                </c:pt>
                <c:pt idx="2">
                  <c:v>61591</c:v>
                </c:pt>
                <c:pt idx="3">
                  <c:v>63661</c:v>
                </c:pt>
                <c:pt idx="4">
                  <c:v>70329</c:v>
                </c:pt>
                <c:pt idx="5">
                  <c:v>70625</c:v>
                </c:pt>
                <c:pt idx="6">
                  <c:v>73735</c:v>
                </c:pt>
                <c:pt idx="7">
                  <c:v>75643</c:v>
                </c:pt>
                <c:pt idx="8">
                  <c:v>79613</c:v>
                </c:pt>
                <c:pt idx="9">
                  <c:v>80190</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Sussex County median $89,238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Sussex</c:v>
                </c:pt>
                <c:pt idx="1">
                  <c:v>Franklin Borough</c:v>
                </c:pt>
                <c:pt idx="2">
                  <c:v>Andover Borough</c:v>
                </c:pt>
                <c:pt idx="3">
                  <c:v>Newton</c:v>
                </c:pt>
                <c:pt idx="4">
                  <c:v>Montague</c:v>
                </c:pt>
                <c:pt idx="5">
                  <c:v>Branchville</c:v>
                </c:pt>
                <c:pt idx="6">
                  <c:v>Hamburg</c:v>
                </c:pt>
                <c:pt idx="7">
                  <c:v>Hampton</c:v>
                </c:pt>
                <c:pt idx="8">
                  <c:v>Hopatcong</c:v>
                </c:pt>
                <c:pt idx="9">
                  <c:v>Sandyston</c:v>
                </c:pt>
              </c:strCache>
            </c:strRef>
          </c:cat>
          <c:val>
            <c:numRef>
              <c:f>Sheet1!$C$2:$C$11</c:f>
              <c:numCache>
                <c:formatCode>"$"#,##0</c:formatCode>
                <c:ptCount val="10"/>
                <c:pt idx="0">
                  <c:v>89238</c:v>
                </c:pt>
                <c:pt idx="1">
                  <c:v>89238</c:v>
                </c:pt>
                <c:pt idx="2">
                  <c:v>89238</c:v>
                </c:pt>
                <c:pt idx="3">
                  <c:v>89238</c:v>
                </c:pt>
                <c:pt idx="4">
                  <c:v>89238</c:v>
                </c:pt>
                <c:pt idx="5">
                  <c:v>89238</c:v>
                </c:pt>
                <c:pt idx="6">
                  <c:v>89238</c:v>
                </c:pt>
                <c:pt idx="7">
                  <c:v>89238</c:v>
                </c:pt>
                <c:pt idx="8">
                  <c:v>89238</c:v>
                </c:pt>
                <c:pt idx="9">
                  <c:v>89238</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516490896"/>
        <c:axId val="516491288"/>
      </c:barChart>
      <c:catAx>
        <c:axId val="516490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491288"/>
        <c:crosses val="autoZero"/>
        <c:auto val="1"/>
        <c:lblAlgn val="ctr"/>
        <c:lblOffset val="100"/>
        <c:noMultiLvlLbl val="0"/>
      </c:catAx>
      <c:valAx>
        <c:axId val="516491288"/>
        <c:scaling>
          <c:orientation val="minMax"/>
        </c:scaling>
        <c:delete val="1"/>
        <c:axPos val="b"/>
        <c:numFmt formatCode="_(&quot;$&quot;* #,##0_);_(&quot;$&quot;* \(#,##0\);_(&quot;$&quot;* &quot;-&quot;??_);_(@_)" sourceLinked="1"/>
        <c:majorTickMark val="none"/>
        <c:minorTickMark val="none"/>
        <c:tickLblPos val="nextTo"/>
        <c:crossAx val="516490896"/>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4853628082594583"/>
          <c:y val="0.9608046931091585"/>
          <c:w val="0.19512917589393874"/>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Sheet1!$B$2:$B$22</c:f>
              <c:numCache>
                <c:formatCode>0%</c:formatCode>
                <c:ptCount val="21"/>
                <c:pt idx="0">
                  <c:v>0.13</c:v>
                </c:pt>
                <c:pt idx="1">
                  <c:v>0.14000000000000001</c:v>
                </c:pt>
                <c:pt idx="2">
                  <c:v>0.14000000000000001</c:v>
                </c:pt>
                <c:pt idx="4">
                  <c:v>0.15</c:v>
                </c:pt>
                <c:pt idx="5">
                  <c:v>0.15</c:v>
                </c:pt>
                <c:pt idx="6">
                  <c:v>0.15</c:v>
                </c:pt>
                <c:pt idx="7">
                  <c:v>0.16</c:v>
                </c:pt>
                <c:pt idx="8">
                  <c:v>0.17</c:v>
                </c:pt>
                <c:pt idx="9">
                  <c:v>0.17</c:v>
                </c:pt>
                <c:pt idx="10">
                  <c:v>0.18</c:v>
                </c:pt>
                <c:pt idx="11">
                  <c:v>0.19</c:v>
                </c:pt>
                <c:pt idx="12">
                  <c:v>0.19</c:v>
                </c:pt>
                <c:pt idx="13">
                  <c:v>0.2</c:v>
                </c:pt>
                <c:pt idx="14">
                  <c:v>0.2</c:v>
                </c:pt>
                <c:pt idx="15">
                  <c:v>0.21</c:v>
                </c:pt>
                <c:pt idx="16">
                  <c:v>0.22</c:v>
                </c:pt>
                <c:pt idx="17">
                  <c:v>0.23</c:v>
                </c:pt>
                <c:pt idx="18">
                  <c:v>0.23</c:v>
                </c:pt>
                <c:pt idx="19">
                  <c:v>0.25</c:v>
                </c:pt>
                <c:pt idx="20">
                  <c:v>0.26</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Sheet1!$C$2:$C$22</c:f>
              <c:numCache>
                <c:formatCode>General</c:formatCode>
                <c:ptCount val="21"/>
                <c:pt idx="3">
                  <c:v>0.14000000000000001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Burlington</c:v>
                </c:pt>
                <c:pt idx="2">
                  <c:v>Morris</c:v>
                </c:pt>
                <c:pt idx="3">
                  <c:v>Sussex</c:v>
                </c:pt>
                <c:pt idx="4">
                  <c:v>Gloucester</c:v>
                </c:pt>
                <c:pt idx="5">
                  <c:v>Somerset</c:v>
                </c:pt>
                <c:pt idx="6">
                  <c:v>Warren</c:v>
                </c:pt>
                <c:pt idx="7">
                  <c:v>Salem</c:v>
                </c:pt>
                <c:pt idx="8">
                  <c:v>Mercer</c:v>
                </c:pt>
                <c:pt idx="9">
                  <c:v>Middlesex</c:v>
                </c:pt>
                <c:pt idx="10">
                  <c:v>Monmouth</c:v>
                </c:pt>
                <c:pt idx="11">
                  <c:v>Camden</c:v>
                </c:pt>
                <c:pt idx="12">
                  <c:v>Ocean</c:v>
                </c:pt>
                <c:pt idx="13">
                  <c:v>Bergen</c:v>
                </c:pt>
                <c:pt idx="14">
                  <c:v>Cape May</c:v>
                </c:pt>
                <c:pt idx="15">
                  <c:v>Cumberland</c:v>
                </c:pt>
                <c:pt idx="16">
                  <c:v>Union</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516492072"/>
        <c:axId val="516492464"/>
      </c:barChart>
      <c:catAx>
        <c:axId val="516492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16492464"/>
        <c:crosses val="autoZero"/>
        <c:auto val="1"/>
        <c:lblAlgn val="ctr"/>
        <c:lblOffset val="100"/>
        <c:noMultiLvlLbl val="0"/>
      </c:catAx>
      <c:valAx>
        <c:axId val="516492464"/>
        <c:scaling>
          <c:orientation val="minMax"/>
        </c:scaling>
        <c:delete val="1"/>
        <c:axPos val="b"/>
        <c:numFmt formatCode="0%" sourceLinked="1"/>
        <c:majorTickMark val="none"/>
        <c:minorTickMark val="none"/>
        <c:tickLblPos val="nextTo"/>
        <c:crossAx val="51649207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2014</c:v>
                </c:pt>
                <c:pt idx="1">
                  <c:v>2015</c:v>
                </c:pt>
                <c:pt idx="2">
                  <c:v>2016</c:v>
                </c:pt>
                <c:pt idx="3">
                  <c:v>2017</c:v>
                </c:pt>
                <c:pt idx="4">
                  <c:v>2018</c:v>
                </c:pt>
                <c:pt idx="5">
                  <c:v>2019</c:v>
                </c:pt>
              </c:numCache>
            </c:numRef>
          </c:cat>
          <c:val>
            <c:numRef>
              <c:f>Sheet1!$B$2:$B$7</c:f>
              <c:numCache>
                <c:formatCode>0%</c:formatCode>
                <c:ptCount val="6"/>
                <c:pt idx="0">
                  <c:v>0.18</c:v>
                </c:pt>
                <c:pt idx="1">
                  <c:v>0.19</c:v>
                </c:pt>
                <c:pt idx="2">
                  <c:v>0.19</c:v>
                </c:pt>
                <c:pt idx="3">
                  <c:v>0.18</c:v>
                </c:pt>
                <c:pt idx="4">
                  <c:v>0.18</c:v>
                </c:pt>
                <c:pt idx="5">
                  <c:v>0.17</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81445656"/>
        <c:axId val="381446048"/>
      </c:lineChart>
      <c:catAx>
        <c:axId val="38144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446048"/>
        <c:crosses val="autoZero"/>
        <c:auto val="1"/>
        <c:lblAlgn val="ctr"/>
        <c:lblOffset val="100"/>
        <c:noMultiLvlLbl val="0"/>
      </c:catAx>
      <c:valAx>
        <c:axId val="381446048"/>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144565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021161417322831E-2"/>
          <c:y val="0.12151509031098547"/>
          <c:w val="0.90879133858267713"/>
          <c:h val="0.74781404912978777"/>
        </c:manualLayout>
      </c:layout>
      <c:lineChart>
        <c:grouping val="standard"/>
        <c:varyColors val="0"/>
        <c:ser>
          <c:idx val="0"/>
          <c:order val="0"/>
          <c:tx>
            <c:strRef>
              <c:f>Sheet1!$A$2</c:f>
              <c:strCache>
                <c:ptCount val="1"/>
                <c:pt idx="0">
                  <c:v>United States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Sheet1!$B$2:$D$2</c:f>
              <c:numCache>
                <c:formatCode>0.0%</c:formatCode>
                <c:ptCount val="3"/>
                <c:pt idx="0">
                  <c:v>0.13400000000000001</c:v>
                </c:pt>
                <c:pt idx="1">
                  <c:v>0.129</c:v>
                </c:pt>
                <c:pt idx="2">
                  <c:v>0.125</c:v>
                </c:pt>
              </c:numCache>
            </c:numRef>
          </c:val>
          <c:smooth val="0"/>
          <c:extLst>
            <c:ext xmlns:c16="http://schemas.microsoft.com/office/drawing/2014/chart" uri="{C3380CC4-5D6E-409C-BE32-E72D297353CC}">
              <c16:uniqueId val="{00000000-7AB3-43F2-9DD7-B891C4188A27}"/>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Sheet1!$B$3:$D$3</c:f>
              <c:numCache>
                <c:formatCode>0.0%</c:formatCode>
                <c:ptCount val="3"/>
                <c:pt idx="0">
                  <c:v>0.108</c:v>
                </c:pt>
                <c:pt idx="1">
                  <c:v>0.10299999999999999</c:v>
                </c:pt>
                <c:pt idx="2">
                  <c:v>9.6000000000000002E-2</c:v>
                </c:pt>
              </c:numCache>
            </c:numRef>
          </c:val>
          <c:smooth val="0"/>
          <c:extLst>
            <c:ext xmlns:c16="http://schemas.microsoft.com/office/drawing/2014/chart" uri="{C3380CC4-5D6E-409C-BE32-E72D297353CC}">
              <c16:uniqueId val="{00000001-7AB3-43F2-9DD7-B891C4188A27}"/>
            </c:ext>
          </c:extLst>
        </c:ser>
        <c:ser>
          <c:idx val="2"/>
          <c:order val="2"/>
          <c:tx>
            <c:strRef>
              <c:f>Sheet1!$A$4</c:f>
              <c:strCache>
                <c:ptCount val="1"/>
                <c:pt idx="0">
                  <c:v>Sussex</c:v>
                </c:pt>
              </c:strCache>
            </c:strRef>
          </c:tx>
          <c:spPr>
            <a:ln w="28575" cap="rnd">
              <a:solidFill>
                <a:srgbClr val="C00000"/>
              </a:solidFill>
              <a:prstDash val="sysDash"/>
              <a:round/>
            </a:ln>
            <a:effectLst/>
          </c:spPr>
          <c:marker>
            <c:symbol val="diamond"/>
            <c:size val="6"/>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Sheet1!$B$1:$D$1</c:f>
              <c:numCache>
                <c:formatCode>General</c:formatCode>
                <c:ptCount val="3"/>
                <c:pt idx="0">
                  <c:v>2015</c:v>
                </c:pt>
                <c:pt idx="1">
                  <c:v>2016</c:v>
                </c:pt>
                <c:pt idx="2">
                  <c:v>2017</c:v>
                </c:pt>
              </c:numCache>
            </c:numRef>
          </c:cat>
          <c:val>
            <c:numRef>
              <c:f>Sheet1!$B$4:$D$4</c:f>
              <c:numCache>
                <c:formatCode>0.0%</c:formatCode>
                <c:ptCount val="3"/>
                <c:pt idx="0">
                  <c:v>7.5999999999999998E-2</c:v>
                </c:pt>
                <c:pt idx="1">
                  <c:v>7.1999999999999995E-2</c:v>
                </c:pt>
                <c:pt idx="2">
                  <c:v>6.7000000000000004E-2</c:v>
                </c:pt>
              </c:numCache>
            </c:numRef>
          </c:val>
          <c:smooth val="0"/>
          <c:extLst>
            <c:ext xmlns:c16="http://schemas.microsoft.com/office/drawing/2014/chart" uri="{C3380CC4-5D6E-409C-BE32-E72D297353CC}">
              <c16:uniqueId val="{00000002-7AB3-43F2-9DD7-B891C4188A27}"/>
            </c:ext>
          </c:extLst>
        </c:ser>
        <c:dLbls>
          <c:showLegendKey val="0"/>
          <c:showVal val="0"/>
          <c:showCatName val="0"/>
          <c:showSerName val="0"/>
          <c:showPercent val="0"/>
          <c:showBubbleSize val="0"/>
        </c:dLbls>
        <c:marker val="1"/>
        <c:smooth val="0"/>
        <c:axId val="381446832"/>
        <c:axId val="506407464"/>
      </c:lineChart>
      <c:catAx>
        <c:axId val="381446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6407464"/>
        <c:crosses val="autoZero"/>
        <c:auto val="1"/>
        <c:lblAlgn val="ctr"/>
        <c:lblOffset val="100"/>
        <c:noMultiLvlLbl val="0"/>
      </c:catAx>
      <c:valAx>
        <c:axId val="506407464"/>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1446832"/>
        <c:crosses val="autoZero"/>
        <c:crossBetween val="between"/>
      </c:valAx>
      <c:spPr>
        <a:noFill/>
        <a:ln>
          <a:noFill/>
        </a:ln>
        <a:effectLst/>
      </c:spPr>
    </c:plotArea>
    <c:legend>
      <c:legendPos val="b"/>
      <c:layout>
        <c:manualLayout>
          <c:xMode val="edge"/>
          <c:yMode val="edge"/>
          <c:x val="0.29156963582677164"/>
          <c:y val="2.7823329105498749E-2"/>
          <c:w val="0.42623560531496058"/>
          <c:h val="4.846847764199099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2017</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Sheet1!$B$2:$B$22</c:f>
              <c:numCache>
                <c:formatCode>0.0%</c:formatCode>
                <c:ptCount val="21"/>
                <c:pt idx="0">
                  <c:v>5.6000000000000001E-2</c:v>
                </c:pt>
                <c:pt idx="1">
                  <c:v>5.6000000000000001E-2</c:v>
                </c:pt>
                <c:pt idx="2">
                  <c:v>6.2E-2</c:v>
                </c:pt>
                <c:pt idx="4">
                  <c:v>7.1999999999999995E-2</c:v>
                </c:pt>
                <c:pt idx="5">
                  <c:v>0.08</c:v>
                </c:pt>
                <c:pt idx="6">
                  <c:v>8.2000000000000003E-2</c:v>
                </c:pt>
                <c:pt idx="7">
                  <c:v>8.6999999999999994E-2</c:v>
                </c:pt>
                <c:pt idx="8">
                  <c:v>0.09</c:v>
                </c:pt>
                <c:pt idx="9">
                  <c:v>9.1999999999999998E-2</c:v>
                </c:pt>
                <c:pt idx="10">
                  <c:v>9.2999999999999999E-2</c:v>
                </c:pt>
                <c:pt idx="11">
                  <c:v>9.2999999999999999E-2</c:v>
                </c:pt>
                <c:pt idx="12" formatCode="General">
                  <c:v>9.8000000000000004E-2</c:v>
                </c:pt>
                <c:pt idx="13">
                  <c:v>0.106</c:v>
                </c:pt>
                <c:pt idx="14">
                  <c:v>0.107</c:v>
                </c:pt>
                <c:pt idx="15">
                  <c:v>0.11799999999999999</c:v>
                </c:pt>
                <c:pt idx="16">
                  <c:v>0.11899999999999999</c:v>
                </c:pt>
                <c:pt idx="17">
                  <c:v>0.127</c:v>
                </c:pt>
                <c:pt idx="18">
                  <c:v>0.127</c:v>
                </c:pt>
                <c:pt idx="19">
                  <c:v>0.129</c:v>
                </c:pt>
                <c:pt idx="20">
                  <c:v>0.16300000000000001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Sheet1!$C$2:$C$22</c:f>
              <c:numCache>
                <c:formatCode>General</c:formatCode>
                <c:ptCount val="21"/>
                <c:pt idx="3" formatCode="0.0%">
                  <c:v>6.7000000000000004E-2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12.5%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Sheet1!$D$2:$D$22</c:f>
              <c:numCache>
                <c:formatCode>0.00%</c:formatCode>
                <c:ptCount val="21"/>
                <c:pt idx="0">
                  <c:v>0.125</c:v>
                </c:pt>
                <c:pt idx="1">
                  <c:v>0.125</c:v>
                </c:pt>
                <c:pt idx="2">
                  <c:v>0.125</c:v>
                </c:pt>
                <c:pt idx="3">
                  <c:v>0.125</c:v>
                </c:pt>
                <c:pt idx="4">
                  <c:v>0.125</c:v>
                </c:pt>
                <c:pt idx="5">
                  <c:v>0.125</c:v>
                </c:pt>
                <c:pt idx="6">
                  <c:v>0.125</c:v>
                </c:pt>
                <c:pt idx="7">
                  <c:v>0.125</c:v>
                </c:pt>
                <c:pt idx="8">
                  <c:v>0.125</c:v>
                </c:pt>
                <c:pt idx="9">
                  <c:v>0.125</c:v>
                </c:pt>
                <c:pt idx="10">
                  <c:v>0.125</c:v>
                </c:pt>
                <c:pt idx="11">
                  <c:v>0.125</c:v>
                </c:pt>
                <c:pt idx="12">
                  <c:v>0.125</c:v>
                </c:pt>
                <c:pt idx="13">
                  <c:v>0.125</c:v>
                </c:pt>
                <c:pt idx="14">
                  <c:v>0.125</c:v>
                </c:pt>
                <c:pt idx="15">
                  <c:v>0.125</c:v>
                </c:pt>
                <c:pt idx="16">
                  <c:v>0.125</c:v>
                </c:pt>
                <c:pt idx="17">
                  <c:v>0.125</c:v>
                </c:pt>
                <c:pt idx="18">
                  <c:v>0.125</c:v>
                </c:pt>
                <c:pt idx="19">
                  <c:v>0.125</c:v>
                </c:pt>
                <c:pt idx="20">
                  <c:v>0.125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9.6%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Morris</c:v>
                </c:pt>
                <c:pt idx="2">
                  <c:v>Somerset</c:v>
                </c:pt>
                <c:pt idx="3">
                  <c:v>Sussex</c:v>
                </c:pt>
                <c:pt idx="4">
                  <c:v>Bergen</c:v>
                </c:pt>
                <c:pt idx="5">
                  <c:v>Monmouth</c:v>
                </c:pt>
                <c:pt idx="6">
                  <c:v>Middlesex</c:v>
                </c:pt>
                <c:pt idx="7">
                  <c:v>Warren</c:v>
                </c:pt>
                <c:pt idx="8">
                  <c:v>Ocean</c:v>
                </c:pt>
                <c:pt idx="9">
                  <c:v>Gloucester</c:v>
                </c:pt>
                <c:pt idx="10">
                  <c:v>Union</c:v>
                </c:pt>
                <c:pt idx="11">
                  <c:v>Burlington</c:v>
                </c:pt>
                <c:pt idx="12">
                  <c:v>Passaic</c:v>
                </c:pt>
                <c:pt idx="13">
                  <c:v>Mercer</c:v>
                </c:pt>
                <c:pt idx="14">
                  <c:v>Hudson</c:v>
                </c:pt>
                <c:pt idx="15">
                  <c:v>Camden</c:v>
                </c:pt>
                <c:pt idx="16">
                  <c:v>Cape May</c:v>
                </c:pt>
                <c:pt idx="17">
                  <c:v>Salem</c:v>
                </c:pt>
                <c:pt idx="18">
                  <c:v>Atlantic</c:v>
                </c:pt>
                <c:pt idx="19">
                  <c:v>Cumberland</c:v>
                </c:pt>
                <c:pt idx="20">
                  <c:v>Essex</c:v>
                </c:pt>
              </c:strCache>
            </c:strRef>
          </c:cat>
          <c:val>
            <c:numRef>
              <c:f>Sheet1!$E$2:$E$22</c:f>
              <c:numCache>
                <c:formatCode>0.00%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506408248"/>
        <c:axId val="506408640"/>
      </c:barChart>
      <c:catAx>
        <c:axId val="5064082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408640"/>
        <c:crosses val="autoZero"/>
        <c:auto val="1"/>
        <c:lblAlgn val="ctr"/>
        <c:lblOffset val="100"/>
        <c:noMultiLvlLbl val="0"/>
      </c:catAx>
      <c:valAx>
        <c:axId val="506408640"/>
        <c:scaling>
          <c:orientation val="minMax"/>
        </c:scaling>
        <c:delete val="1"/>
        <c:axPos val="b"/>
        <c:numFmt formatCode="0.0%" sourceLinked="1"/>
        <c:majorTickMark val="none"/>
        <c:minorTickMark val="none"/>
        <c:tickLblPos val="nextTo"/>
        <c:crossAx val="506408248"/>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49325258366141739"/>
          <c:y val="0.90985015318343054"/>
          <c:w val="0.2791197096456692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1004</c:v>
                </c:pt>
                <c:pt idx="1">
                  <c:v>930</c:v>
                </c:pt>
                <c:pt idx="2">
                  <c:v>864</c:v>
                </c:pt>
                <c:pt idx="3">
                  <c:v>866</c:v>
                </c:pt>
                <c:pt idx="4" formatCode="General">
                  <c:v>789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81230360"/>
        <c:axId val="381230752"/>
      </c:lineChart>
      <c:catAx>
        <c:axId val="38123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230752"/>
        <c:crosses val="autoZero"/>
        <c:auto val="1"/>
        <c:lblAlgn val="ctr"/>
        <c:lblOffset val="100"/>
        <c:noMultiLvlLbl val="0"/>
      </c:catAx>
      <c:valAx>
        <c:axId val="38123075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230360"/>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2013-2014</c:v>
                </c:pt>
                <c:pt idx="1">
                  <c:v>2014-15</c:v>
                </c:pt>
                <c:pt idx="2">
                  <c:v>2015-16</c:v>
                </c:pt>
                <c:pt idx="3">
                  <c:v>2016-17</c:v>
                </c:pt>
                <c:pt idx="4">
                  <c:v>2017-18</c:v>
                </c:pt>
              </c:strCache>
            </c:strRef>
          </c:cat>
          <c:val>
            <c:numRef>
              <c:f>Sheet1!$A$2:$E$2</c:f>
              <c:numCache>
                <c:formatCode>#,##0</c:formatCode>
                <c:ptCount val="5"/>
                <c:pt idx="0">
                  <c:v>2592</c:v>
                </c:pt>
                <c:pt idx="1">
                  <c:v>2647</c:v>
                </c:pt>
                <c:pt idx="2">
                  <c:v>2350</c:v>
                </c:pt>
                <c:pt idx="3">
                  <c:v>2239</c:v>
                </c:pt>
                <c:pt idx="4">
                  <c:v>2126</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81231536"/>
        <c:axId val="381231928"/>
      </c:lineChart>
      <c:catAx>
        <c:axId val="381231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231928"/>
        <c:crosses val="autoZero"/>
        <c:auto val="1"/>
        <c:lblAlgn val="ctr"/>
        <c:lblOffset val="100"/>
        <c:noMultiLvlLbl val="0"/>
      </c:catAx>
      <c:valAx>
        <c:axId val="381231928"/>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2315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2013</c:v>
                </c:pt>
                <c:pt idx="1">
                  <c:v>2014</c:v>
                </c:pt>
                <c:pt idx="2">
                  <c:v>2015</c:v>
                </c:pt>
                <c:pt idx="3">
                  <c:v>2016</c:v>
                </c:pt>
                <c:pt idx="4">
                  <c:v>2017</c:v>
                </c:pt>
              </c:strCache>
            </c:strRef>
          </c:cat>
          <c:val>
            <c:numRef>
              <c:f>Sheet1!$A$2:$E$2</c:f>
              <c:numCache>
                <c:formatCode>#,##0</c:formatCode>
                <c:ptCount val="5"/>
                <c:pt idx="0">
                  <c:v>2167</c:v>
                </c:pt>
                <c:pt idx="1">
                  <c:v>2004</c:v>
                </c:pt>
                <c:pt idx="2">
                  <c:v>1778</c:v>
                </c:pt>
                <c:pt idx="3">
                  <c:v>1585</c:v>
                </c:pt>
                <c:pt idx="4">
                  <c:v>1521</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81232712"/>
        <c:axId val="381233104"/>
      </c:lineChart>
      <c:catAx>
        <c:axId val="38123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233104"/>
        <c:crosses val="autoZero"/>
        <c:auto val="1"/>
        <c:lblAlgn val="ctr"/>
        <c:lblOffset val="100"/>
        <c:noMultiLvlLbl val="0"/>
      </c:catAx>
      <c:valAx>
        <c:axId val="381233104"/>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1232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Sussex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956.25</c:v>
                </c:pt>
                <c:pt idx="1">
                  <c:v>910</c:v>
                </c:pt>
                <c:pt idx="2">
                  <c:v>800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81233888"/>
        <c:axId val="506580024"/>
      </c:barChart>
      <c:catAx>
        <c:axId val="38123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506580024"/>
        <c:crosses val="autoZero"/>
        <c:auto val="1"/>
        <c:lblAlgn val="ctr"/>
        <c:lblOffset val="100"/>
        <c:noMultiLvlLbl val="0"/>
      </c:catAx>
      <c:valAx>
        <c:axId val="506580024"/>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123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Sheet1!$B$2:$B$23</c:f>
              <c:numCache>
                <c:formatCode>General</c:formatCode>
                <c:ptCount val="22"/>
                <c:pt idx="16" formatCode="&quot;$&quot;#,##0_);[Red]\(&quot;$&quot;#,##0\)">
                  <c:v>956.25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Sheet1!$C$2:$C$23</c:f>
              <c:numCache>
                <c:formatCode>"$"#,##0_);[Red]\("$"#,##0\)</c:formatCode>
                <c:ptCount val="22"/>
                <c:pt idx="0">
                  <c:v>700</c:v>
                </c:pt>
                <c:pt idx="1">
                  <c:v>840</c:v>
                </c:pt>
                <c:pt idx="2">
                  <c:v>863.48</c:v>
                </c:pt>
                <c:pt idx="3">
                  <c:v>840</c:v>
                </c:pt>
                <c:pt idx="4">
                  <c:v>825</c:v>
                </c:pt>
                <c:pt idx="5">
                  <c:v>900</c:v>
                </c:pt>
                <c:pt idx="6">
                  <c:v>760</c:v>
                </c:pt>
                <c:pt idx="7">
                  <c:v>1040</c:v>
                </c:pt>
                <c:pt idx="8">
                  <c:v>900</c:v>
                </c:pt>
                <c:pt idx="9">
                  <c:v>1050</c:v>
                </c:pt>
                <c:pt idx="10">
                  <c:v>1125.8</c:v>
                </c:pt>
                <c:pt idx="11">
                  <c:v>1044</c:v>
                </c:pt>
                <c:pt idx="12">
                  <c:v>1384</c:v>
                </c:pt>
                <c:pt idx="13">
                  <c:v>1081</c:v>
                </c:pt>
                <c:pt idx="14">
                  <c:v>1216</c:v>
                </c:pt>
                <c:pt idx="15">
                  <c:v>1125</c:v>
                </c:pt>
                <c:pt idx="16">
                  <c:v>956.25</c:v>
                </c:pt>
                <c:pt idx="17">
                  <c:v>1270</c:v>
                </c:pt>
                <c:pt idx="18">
                  <c:v>1250</c:v>
                </c:pt>
                <c:pt idx="19">
                  <c:v>1000</c:v>
                </c:pt>
                <c:pt idx="20">
                  <c:v>1375</c:v>
                </c:pt>
                <c:pt idx="21">
                  <c:v>1420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Sheet1!$D$2:$D$23</c:f>
              <c:numCache>
                <c:formatCode>"$"#,##0_);[Red]\("$"#,##0\)</c:formatCode>
                <c:ptCount val="22"/>
                <c:pt idx="0">
                  <c:v>700</c:v>
                </c:pt>
                <c:pt idx="1">
                  <c:v>757.75</c:v>
                </c:pt>
                <c:pt idx="2">
                  <c:v>740</c:v>
                </c:pt>
                <c:pt idx="3">
                  <c:v>840</c:v>
                </c:pt>
                <c:pt idx="4">
                  <c:v>757.75</c:v>
                </c:pt>
                <c:pt idx="5">
                  <c:v>900</c:v>
                </c:pt>
                <c:pt idx="6">
                  <c:v>740</c:v>
                </c:pt>
                <c:pt idx="7">
                  <c:v>909</c:v>
                </c:pt>
                <c:pt idx="8">
                  <c:v>810</c:v>
                </c:pt>
                <c:pt idx="9">
                  <c:v>950</c:v>
                </c:pt>
                <c:pt idx="10">
                  <c:v>996</c:v>
                </c:pt>
                <c:pt idx="11">
                  <c:v>952</c:v>
                </c:pt>
                <c:pt idx="12">
                  <c:v>1184</c:v>
                </c:pt>
                <c:pt idx="13">
                  <c:v>975</c:v>
                </c:pt>
                <c:pt idx="14">
                  <c:v>1120</c:v>
                </c:pt>
                <c:pt idx="15">
                  <c:v>1020</c:v>
                </c:pt>
                <c:pt idx="16">
                  <c:v>910</c:v>
                </c:pt>
                <c:pt idx="17">
                  <c:v>1100</c:v>
                </c:pt>
                <c:pt idx="18">
                  <c:v>1020</c:v>
                </c:pt>
                <c:pt idx="19">
                  <c:v>970</c:v>
                </c:pt>
                <c:pt idx="20">
                  <c:v>1154</c:v>
                </c:pt>
                <c:pt idx="21">
                  <c:v>1443</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Sheet1!$E$2:$E$23</c:f>
              <c:numCache>
                <c:formatCode>"$"#,##0_);[Red]\("$"#,##0\)</c:formatCode>
                <c:ptCount val="22"/>
                <c:pt idx="0">
                  <c:v>700</c:v>
                </c:pt>
                <c:pt idx="1">
                  <c:v>900</c:v>
                </c:pt>
                <c:pt idx="2">
                  <c:v>720</c:v>
                </c:pt>
                <c:pt idx="3">
                  <c:v>800</c:v>
                </c:pt>
                <c:pt idx="4">
                  <c:v>725</c:v>
                </c:pt>
                <c:pt idx="5">
                  <c:v>760</c:v>
                </c:pt>
                <c:pt idx="6">
                  <c:v>700</c:v>
                </c:pt>
                <c:pt idx="7">
                  <c:v>737</c:v>
                </c:pt>
                <c:pt idx="8">
                  <c:v>723</c:v>
                </c:pt>
                <c:pt idx="9">
                  <c:v>820</c:v>
                </c:pt>
                <c:pt idx="10">
                  <c:v>775</c:v>
                </c:pt>
                <c:pt idx="11">
                  <c:v>833</c:v>
                </c:pt>
                <c:pt idx="12">
                  <c:v>1000</c:v>
                </c:pt>
                <c:pt idx="13">
                  <c:v>834</c:v>
                </c:pt>
                <c:pt idx="14">
                  <c:v>860</c:v>
                </c:pt>
                <c:pt idx="15">
                  <c:v>900</c:v>
                </c:pt>
                <c:pt idx="16">
                  <c:v>800</c:v>
                </c:pt>
                <c:pt idx="17">
                  <c:v>945</c:v>
                </c:pt>
                <c:pt idx="18">
                  <c:v>989</c:v>
                </c:pt>
                <c:pt idx="19">
                  <c:v>945</c:v>
                </c:pt>
                <c:pt idx="20">
                  <c:v>1025</c:v>
                </c:pt>
                <c:pt idx="21">
                  <c:v>835</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Sheet1!$F$2:$F$23</c:f>
              <c:numCache>
                <c:formatCode>General</c:formatCode>
                <c:ptCount val="22"/>
                <c:pt idx="16" formatCode="&quot;$&quot;#,##0_);[Red]\(&quot;$&quot;#,##0\)">
                  <c:v>800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506580808"/>
        <c:axId val="506581200"/>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Essex</c:v>
                </c:pt>
                <c:pt idx="2">
                  <c:v>Atlantic</c:v>
                </c:pt>
                <c:pt idx="3">
                  <c:v>Cape May</c:v>
                </c:pt>
                <c:pt idx="4">
                  <c:v>Hudson</c:v>
                </c:pt>
                <c:pt idx="5">
                  <c:v>Passaic </c:v>
                </c:pt>
                <c:pt idx="6">
                  <c:v>Salem</c:v>
                </c:pt>
                <c:pt idx="7">
                  <c:v>Camden</c:v>
                </c:pt>
                <c:pt idx="8">
                  <c:v>Ocean</c:v>
                </c:pt>
                <c:pt idx="9">
                  <c:v>Union</c:v>
                </c:pt>
                <c:pt idx="10">
                  <c:v>Warren</c:v>
                </c:pt>
                <c:pt idx="11">
                  <c:v>NJ Average</c:v>
                </c:pt>
                <c:pt idx="12">
                  <c:v>Mercer</c:v>
                </c:pt>
                <c:pt idx="13">
                  <c:v>Gloucester</c:v>
                </c:pt>
                <c:pt idx="14">
                  <c:v>Burlington</c:v>
                </c:pt>
                <c:pt idx="15">
                  <c:v>Middlesex</c:v>
                </c:pt>
                <c:pt idx="16">
                  <c:v>Sussex</c:v>
                </c:pt>
                <c:pt idx="17">
                  <c:v>Bergen</c:v>
                </c:pt>
                <c:pt idx="18">
                  <c:v>Monmouth</c:v>
                </c:pt>
                <c:pt idx="19">
                  <c:v>Somerset</c:v>
                </c:pt>
                <c:pt idx="20">
                  <c:v>Morris</c:v>
                </c:pt>
                <c:pt idx="21">
                  <c:v>Hunterdon </c:v>
                </c:pt>
              </c:strCache>
            </c:strRef>
          </c:cat>
          <c:val>
            <c:numRef>
              <c:f>Sheet1!$G$2:$G$23</c:f>
              <c:numCache>
                <c:formatCode>"$"#,##0_);[Red]\("$"#,##0\)</c:formatCode>
                <c:ptCount val="22"/>
                <c:pt idx="0">
                  <c:v>50000</c:v>
                </c:pt>
                <c:pt idx="1">
                  <c:v>57365</c:v>
                </c:pt>
                <c:pt idx="2">
                  <c:v>57514</c:v>
                </c:pt>
                <c:pt idx="3">
                  <c:v>62332</c:v>
                </c:pt>
                <c:pt idx="4">
                  <c:v>62681</c:v>
                </c:pt>
                <c:pt idx="5">
                  <c:v>63339</c:v>
                </c:pt>
                <c:pt idx="6">
                  <c:v>63934</c:v>
                </c:pt>
                <c:pt idx="7">
                  <c:v>65037</c:v>
                </c:pt>
                <c:pt idx="8">
                  <c:v>65771</c:v>
                </c:pt>
                <c:pt idx="9">
                  <c:v>73376</c:v>
                </c:pt>
                <c:pt idx="10">
                  <c:v>75500</c:v>
                </c:pt>
                <c:pt idx="11">
                  <c:v>76475</c:v>
                </c:pt>
                <c:pt idx="12">
                  <c:v>77027</c:v>
                </c:pt>
                <c:pt idx="13">
                  <c:v>81489</c:v>
                </c:pt>
                <c:pt idx="14">
                  <c:v>82839</c:v>
                </c:pt>
                <c:pt idx="15">
                  <c:v>83133</c:v>
                </c:pt>
                <c:pt idx="16">
                  <c:v>89238</c:v>
                </c:pt>
                <c:pt idx="17">
                  <c:v>91572</c:v>
                </c:pt>
                <c:pt idx="18">
                  <c:v>91807</c:v>
                </c:pt>
                <c:pt idx="19">
                  <c:v>106046</c:v>
                </c:pt>
                <c:pt idx="20">
                  <c:v>107034</c:v>
                </c:pt>
                <c:pt idx="21">
                  <c:v>110969</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506581984"/>
        <c:axId val="506581592"/>
      </c:lineChart>
      <c:catAx>
        <c:axId val="50658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581200"/>
        <c:crosses val="autoZero"/>
        <c:auto val="1"/>
        <c:lblAlgn val="ctr"/>
        <c:lblOffset val="100"/>
        <c:noMultiLvlLbl val="0"/>
      </c:catAx>
      <c:valAx>
        <c:axId val="506581200"/>
        <c:scaling>
          <c:orientation val="minMax"/>
        </c:scaling>
        <c:delete val="0"/>
        <c:axPos val="l"/>
        <c:majorGridlines>
          <c:spPr>
            <a:ln w="9525" cap="flat" cmpd="sng" algn="ctr">
              <a:solidFill>
                <a:schemeClr val="tx1">
                  <a:lumMod val="15000"/>
                  <a:lumOff val="85000"/>
                </a:schemeClr>
              </a:solidFill>
              <a:round/>
            </a:ln>
            <a:effectLst/>
          </c:spPr>
        </c:majorGridlines>
        <c:numFmt formatCode="&quot;$&quot;#,##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580808"/>
        <c:crosses val="autoZero"/>
        <c:crossBetween val="between"/>
      </c:valAx>
      <c:valAx>
        <c:axId val="506581592"/>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506581984"/>
        <c:crosses val="max"/>
        <c:crossBetween val="between"/>
      </c:valAx>
      <c:catAx>
        <c:axId val="506581984"/>
        <c:scaling>
          <c:orientation val="minMax"/>
        </c:scaling>
        <c:delete val="1"/>
        <c:axPos val="b"/>
        <c:numFmt formatCode="General" sourceLinked="1"/>
        <c:majorTickMark val="out"/>
        <c:minorTickMark val="none"/>
        <c:tickLblPos val="nextTo"/>
        <c:crossAx val="506581592"/>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1">
                  <c:v>35.700000000000003</c:v>
                </c:pt>
                <c:pt idx="2">
                  <c:v>35.4</c:v>
                </c:pt>
                <c:pt idx="3">
                  <c:v>34.4</c:v>
                </c:pt>
                <c:pt idx="4">
                  <c:v>33.9</c:v>
                </c:pt>
                <c:pt idx="5">
                  <c:v>33.6</c:v>
                </c:pt>
                <c:pt idx="6">
                  <c:v>33.299999999999997</c:v>
                </c:pt>
                <c:pt idx="7">
                  <c:v>32.299999999999997</c:v>
                </c:pt>
                <c:pt idx="8">
                  <c:v>32</c:v>
                </c:pt>
                <c:pt idx="9">
                  <c:v>31.1</c:v>
                </c:pt>
                <c:pt idx="10">
                  <c:v>30.9</c:v>
                </c:pt>
                <c:pt idx="11">
                  <c:v>30.7</c:v>
                </c:pt>
                <c:pt idx="12">
                  <c:v>29.9</c:v>
                </c:pt>
                <c:pt idx="13">
                  <c:v>29.3</c:v>
                </c:pt>
                <c:pt idx="14">
                  <c:v>28.3</c:v>
                </c:pt>
                <c:pt idx="15">
                  <c:v>28.3</c:v>
                </c:pt>
                <c:pt idx="16">
                  <c:v>27.6</c:v>
                </c:pt>
                <c:pt idx="17">
                  <c:v>25.6</c:v>
                </c:pt>
                <c:pt idx="18">
                  <c:v>24.2</c:v>
                </c:pt>
                <c:pt idx="19">
                  <c:v>23.6</c:v>
                </c:pt>
                <c:pt idx="20">
                  <c:v>22.9</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0">
                  <c:v>38.200000000000003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26.4</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26.4</c:v>
                </c:pt>
                <c:pt idx="1">
                  <c:v>26.4</c:v>
                </c:pt>
                <c:pt idx="2">
                  <c:v>26.4</c:v>
                </c:pt>
                <c:pt idx="3">
                  <c:v>26.4</c:v>
                </c:pt>
                <c:pt idx="4">
                  <c:v>26.4</c:v>
                </c:pt>
                <c:pt idx="5">
                  <c:v>26.4</c:v>
                </c:pt>
                <c:pt idx="6">
                  <c:v>26.4</c:v>
                </c:pt>
                <c:pt idx="7">
                  <c:v>26.4</c:v>
                </c:pt>
                <c:pt idx="8">
                  <c:v>26.4</c:v>
                </c:pt>
                <c:pt idx="9">
                  <c:v>26.4</c:v>
                </c:pt>
                <c:pt idx="10">
                  <c:v>26.4</c:v>
                </c:pt>
                <c:pt idx="11">
                  <c:v>26.4</c:v>
                </c:pt>
                <c:pt idx="12">
                  <c:v>26.4</c:v>
                </c:pt>
                <c:pt idx="13">
                  <c:v>26.4</c:v>
                </c:pt>
                <c:pt idx="14">
                  <c:v>26.4</c:v>
                </c:pt>
                <c:pt idx="15">
                  <c:v>26.4</c:v>
                </c:pt>
                <c:pt idx="16">
                  <c:v>26.4</c:v>
                </c:pt>
                <c:pt idx="17">
                  <c:v>26.4</c:v>
                </c:pt>
                <c:pt idx="18">
                  <c:v>26.4</c:v>
                </c:pt>
                <c:pt idx="19">
                  <c:v>26.4</c:v>
                </c:pt>
                <c:pt idx="20">
                  <c:v>26.4</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31.5</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Essex</c:v>
                </c:pt>
                <c:pt idx="4">
                  <c:v>Hunterdon </c:v>
                </c:pt>
                <c:pt idx="5">
                  <c:v>Monmouth</c:v>
                </c:pt>
                <c:pt idx="6">
                  <c:v>Middlesex</c:v>
                </c:pt>
                <c:pt idx="7">
                  <c:v>Bergen</c:v>
                </c:pt>
                <c:pt idx="8">
                  <c:v>Somerset</c:v>
                </c:pt>
                <c:pt idx="9">
                  <c:v>Union</c:v>
                </c:pt>
                <c:pt idx="10">
                  <c:v>Morris</c:v>
                </c:pt>
                <c:pt idx="11">
                  <c:v>Ocean</c:v>
                </c:pt>
                <c:pt idx="12">
                  <c:v>Gloucester</c:v>
                </c:pt>
                <c:pt idx="13">
                  <c:v>Burlington</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31.5</c:v>
                </c:pt>
                <c:pt idx="1">
                  <c:v>31.5</c:v>
                </c:pt>
                <c:pt idx="2">
                  <c:v>31.5</c:v>
                </c:pt>
                <c:pt idx="3">
                  <c:v>31.5</c:v>
                </c:pt>
                <c:pt idx="4">
                  <c:v>31.5</c:v>
                </c:pt>
                <c:pt idx="5">
                  <c:v>31.5</c:v>
                </c:pt>
                <c:pt idx="6">
                  <c:v>31.5</c:v>
                </c:pt>
                <c:pt idx="7">
                  <c:v>31.5</c:v>
                </c:pt>
                <c:pt idx="8">
                  <c:v>31.5</c:v>
                </c:pt>
                <c:pt idx="9">
                  <c:v>31.5</c:v>
                </c:pt>
                <c:pt idx="10">
                  <c:v>31.5</c:v>
                </c:pt>
                <c:pt idx="11">
                  <c:v>31.5</c:v>
                </c:pt>
                <c:pt idx="12">
                  <c:v>31.5</c:v>
                </c:pt>
                <c:pt idx="13">
                  <c:v>31.5</c:v>
                </c:pt>
                <c:pt idx="14">
                  <c:v>31.5</c:v>
                </c:pt>
                <c:pt idx="15">
                  <c:v>31.5</c:v>
                </c:pt>
                <c:pt idx="16">
                  <c:v>31.5</c:v>
                </c:pt>
                <c:pt idx="17">
                  <c:v>31.5</c:v>
                </c:pt>
                <c:pt idx="18">
                  <c:v>31.5</c:v>
                </c:pt>
                <c:pt idx="19">
                  <c:v>31.5</c:v>
                </c:pt>
                <c:pt idx="20">
                  <c:v>31.5</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506582768"/>
        <c:axId val="506583160"/>
      </c:barChart>
      <c:catAx>
        <c:axId val="5065827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506583160"/>
        <c:crosses val="autoZero"/>
        <c:auto val="1"/>
        <c:lblAlgn val="ctr"/>
        <c:lblOffset val="100"/>
        <c:noMultiLvlLbl val="0"/>
      </c:catAx>
      <c:valAx>
        <c:axId val="506583160"/>
        <c:scaling>
          <c:orientation val="minMax"/>
        </c:scaling>
        <c:delete val="1"/>
        <c:axPos val="t"/>
        <c:numFmt formatCode="General" sourceLinked="1"/>
        <c:majorTickMark val="none"/>
        <c:minorTickMark val="none"/>
        <c:tickLblPos val="nextTo"/>
        <c:crossAx val="5065827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pt idx="0">
                  <c:v>37.700000000000003</c:v>
                </c:pt>
                <c:pt idx="1">
                  <c:v>38.299999999999997</c:v>
                </c:pt>
                <c:pt idx="2">
                  <c:v>38.1</c:v>
                </c:pt>
                <c:pt idx="3" formatCode="0.0">
                  <c:v>38</c:v>
                </c:pt>
                <c:pt idx="4" formatCode="0.0">
                  <c:v>38.200000000000003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624786576"/>
        <c:axId val="624786968"/>
      </c:lineChart>
      <c:catAx>
        <c:axId val="624786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786968"/>
        <c:crosses val="autoZero"/>
        <c:auto val="1"/>
        <c:lblAlgn val="ctr"/>
        <c:lblOffset val="100"/>
        <c:noMultiLvlLbl val="0"/>
      </c:catAx>
      <c:valAx>
        <c:axId val="624786968"/>
        <c:scaling>
          <c:orientation val="minMax"/>
          <c:max val="40"/>
          <c:min val="0"/>
        </c:scaling>
        <c:delete val="1"/>
        <c:axPos val="l"/>
        <c:numFmt formatCode="General" sourceLinked="1"/>
        <c:majorTickMark val="none"/>
        <c:minorTickMark val="none"/>
        <c:tickLblPos val="nextTo"/>
        <c:crossAx val="624786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Vernon Township</c:v>
                </c:pt>
                <c:pt idx="1">
                  <c:v>Sandyston Township</c:v>
                </c:pt>
                <c:pt idx="2">
                  <c:v>Montague Township</c:v>
                </c:pt>
                <c:pt idx="3">
                  <c:v>Hamburg Borough</c:v>
                </c:pt>
                <c:pt idx="4">
                  <c:v>Hardyston Township</c:v>
                </c:pt>
                <c:pt idx="5">
                  <c:v>Byram Township</c:v>
                </c:pt>
                <c:pt idx="6">
                  <c:v>Wantage Township</c:v>
                </c:pt>
                <c:pt idx="7">
                  <c:v>Sparta Township</c:v>
                </c:pt>
                <c:pt idx="8">
                  <c:v>Hopatcong Borough</c:v>
                </c:pt>
                <c:pt idx="9">
                  <c:v>Lafayette Township</c:v>
                </c:pt>
              </c:strCache>
            </c:strRef>
          </c:cat>
          <c:val>
            <c:numRef>
              <c:f>Sheet1!$B$2:$B$11</c:f>
              <c:numCache>
                <c:formatCode>General</c:formatCode>
                <c:ptCount val="10"/>
                <c:pt idx="0">
                  <c:v>42.7</c:v>
                </c:pt>
                <c:pt idx="1">
                  <c:v>41.9</c:v>
                </c:pt>
                <c:pt idx="2">
                  <c:v>41.3</c:v>
                </c:pt>
                <c:pt idx="3" formatCode="0.0">
                  <c:v>40.9</c:v>
                </c:pt>
                <c:pt idx="4">
                  <c:v>40.9</c:v>
                </c:pt>
                <c:pt idx="5">
                  <c:v>40.299999999999997</c:v>
                </c:pt>
                <c:pt idx="6">
                  <c:v>39.799999999999997</c:v>
                </c:pt>
                <c:pt idx="7" formatCode="0.0">
                  <c:v>39.6</c:v>
                </c:pt>
                <c:pt idx="8">
                  <c:v>37.4</c:v>
                </c:pt>
                <c:pt idx="9">
                  <c:v>37.4</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Sussex County avg. 38.2</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Vernon Township</c:v>
                </c:pt>
                <c:pt idx="1">
                  <c:v>Sandyston Township</c:v>
                </c:pt>
                <c:pt idx="2">
                  <c:v>Montague Township</c:v>
                </c:pt>
                <c:pt idx="3">
                  <c:v>Hamburg Borough</c:v>
                </c:pt>
                <c:pt idx="4">
                  <c:v>Hardyston Township</c:v>
                </c:pt>
                <c:pt idx="5">
                  <c:v>Byram Township</c:v>
                </c:pt>
                <c:pt idx="6">
                  <c:v>Wantage Township</c:v>
                </c:pt>
                <c:pt idx="7">
                  <c:v>Sparta Township</c:v>
                </c:pt>
                <c:pt idx="8">
                  <c:v>Hopatcong Borough</c:v>
                </c:pt>
                <c:pt idx="9">
                  <c:v>Lafayette Township</c:v>
                </c:pt>
              </c:strCache>
            </c:strRef>
          </c:cat>
          <c:val>
            <c:numRef>
              <c:f>Sheet1!$C$2:$C$11</c:f>
              <c:numCache>
                <c:formatCode>General</c:formatCode>
                <c:ptCount val="10"/>
                <c:pt idx="0">
                  <c:v>38.200000000000003</c:v>
                </c:pt>
                <c:pt idx="1">
                  <c:v>38.200000000000003</c:v>
                </c:pt>
                <c:pt idx="2">
                  <c:v>38.200000000000003</c:v>
                </c:pt>
                <c:pt idx="3">
                  <c:v>38.200000000000003</c:v>
                </c:pt>
                <c:pt idx="4">
                  <c:v>38.200000000000003</c:v>
                </c:pt>
                <c:pt idx="5">
                  <c:v>38.200000000000003</c:v>
                </c:pt>
                <c:pt idx="6">
                  <c:v>38.200000000000003</c:v>
                </c:pt>
                <c:pt idx="7">
                  <c:v>38.200000000000003</c:v>
                </c:pt>
                <c:pt idx="8">
                  <c:v>38.200000000000003</c:v>
                </c:pt>
                <c:pt idx="9">
                  <c:v>38.200000000000003</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624787752"/>
        <c:axId val="624788144"/>
      </c:barChart>
      <c:catAx>
        <c:axId val="624787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788144"/>
        <c:crosses val="autoZero"/>
        <c:auto val="1"/>
        <c:lblAlgn val="ctr"/>
        <c:lblOffset val="100"/>
        <c:noMultiLvlLbl val="0"/>
      </c:catAx>
      <c:valAx>
        <c:axId val="624788144"/>
        <c:scaling>
          <c:orientation val="minMax"/>
        </c:scaling>
        <c:delete val="1"/>
        <c:axPos val="t"/>
        <c:numFmt formatCode="General" sourceLinked="1"/>
        <c:majorTickMark val="none"/>
        <c:minorTickMark val="none"/>
        <c:tickLblPos val="nextTo"/>
        <c:crossAx val="624787752"/>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36728149606299215"/>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Sheet1!$B$2:$B$22</c:f>
              <c:numCache>
                <c:formatCode>0%</c:formatCode>
                <c:ptCount val="21"/>
                <c:pt idx="0">
                  <c:v>0.11</c:v>
                </c:pt>
                <c:pt idx="1">
                  <c:v>0.15</c:v>
                </c:pt>
                <c:pt idx="2">
                  <c:v>0.17</c:v>
                </c:pt>
                <c:pt idx="3">
                  <c:v>0.18</c:v>
                </c:pt>
                <c:pt idx="4" formatCode="General">
                  <c:v>0.18</c:v>
                </c:pt>
                <c:pt idx="5">
                  <c:v>0.18</c:v>
                </c:pt>
                <c:pt idx="6">
                  <c:v>0.19</c:v>
                </c:pt>
                <c:pt idx="7">
                  <c:v>0.21</c:v>
                </c:pt>
                <c:pt idx="8">
                  <c:v>0.21</c:v>
                </c:pt>
                <c:pt idx="9">
                  <c:v>0.21</c:v>
                </c:pt>
                <c:pt idx="10">
                  <c:v>0.21</c:v>
                </c:pt>
                <c:pt idx="11">
                  <c:v>0.21</c:v>
                </c:pt>
                <c:pt idx="12">
                  <c:v>0.22</c:v>
                </c:pt>
                <c:pt idx="13">
                  <c:v>0.22</c:v>
                </c:pt>
                <c:pt idx="14" formatCode="General">
                  <c:v>0.23</c:v>
                </c:pt>
                <c:pt idx="15">
                  <c:v>0.23</c:v>
                </c:pt>
                <c:pt idx="17">
                  <c:v>0.23</c:v>
                </c:pt>
                <c:pt idx="18">
                  <c:v>0.24</c:v>
                </c:pt>
                <c:pt idx="19">
                  <c:v>0.24</c:v>
                </c:pt>
                <c:pt idx="20">
                  <c:v>0.27</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This County Copy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Sheet1!$C$2:$C$22</c:f>
              <c:numCache>
                <c:formatCode>General</c:formatCode>
                <c:ptCount val="21"/>
                <c:pt idx="16" formatCode="0%">
                  <c:v>0.23</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Mercer</c:v>
                </c:pt>
                <c:pt idx="4">
                  <c:v>Passaic</c:v>
                </c:pt>
                <c:pt idx="5">
                  <c:v>Union</c:v>
                </c:pt>
                <c:pt idx="6">
                  <c:v>Middlesex</c:v>
                </c:pt>
                <c:pt idx="7">
                  <c:v>Camden</c:v>
                </c:pt>
                <c:pt idx="8">
                  <c:v>Monmouth</c:v>
                </c:pt>
                <c:pt idx="9">
                  <c:v>Morris</c:v>
                </c:pt>
                <c:pt idx="10">
                  <c:v>Ocean</c:v>
                </c:pt>
                <c:pt idx="11">
                  <c:v>Somerset</c:v>
                </c:pt>
                <c:pt idx="12">
                  <c:v>Cape May</c:v>
                </c:pt>
                <c:pt idx="13">
                  <c:v>Burlington</c:v>
                </c:pt>
                <c:pt idx="14">
                  <c:v>Gloucester</c:v>
                </c:pt>
                <c:pt idx="15">
                  <c:v>Hunterdon</c:v>
                </c:pt>
                <c:pt idx="16">
                  <c:v>Sussex</c:v>
                </c:pt>
                <c:pt idx="17">
                  <c:v>Warren</c:v>
                </c:pt>
                <c:pt idx="18">
                  <c:v>Atlantic</c:v>
                </c:pt>
                <c:pt idx="19">
                  <c:v>Salem</c:v>
                </c:pt>
                <c:pt idx="20">
                  <c:v>Cumberland</c:v>
                </c:pt>
              </c:strCache>
            </c:strRef>
          </c:cat>
          <c:val>
            <c:numRef>
              <c:f>Sheet1!$D$2:$D$22</c:f>
              <c:numCache>
                <c:formatCode>General</c:formatCode>
                <c:ptCount val="21"/>
              </c:numCache>
            </c:numRef>
          </c:val>
          <c:extLst>
            <c:ext xmlns:c16="http://schemas.microsoft.com/office/drawing/2014/chart" uri="{C3380CC4-5D6E-409C-BE32-E72D297353CC}">
              <c16:uniqueId val="{00000003-F0B7-43ED-A3D1-798AB923E08D}"/>
            </c:ext>
          </c:extLst>
        </c:ser>
        <c:dLbls>
          <c:dLblPos val="outEnd"/>
          <c:showLegendKey val="0"/>
          <c:showVal val="1"/>
          <c:showCatName val="0"/>
          <c:showSerName val="0"/>
          <c:showPercent val="0"/>
          <c:showBubbleSize val="0"/>
        </c:dLbls>
        <c:gapWidth val="182"/>
        <c:axId val="624788928"/>
        <c:axId val="624789320"/>
      </c:barChart>
      <c:catAx>
        <c:axId val="6247889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789320"/>
        <c:crosses val="autoZero"/>
        <c:auto val="1"/>
        <c:lblAlgn val="ctr"/>
        <c:lblOffset val="100"/>
        <c:noMultiLvlLbl val="0"/>
      </c:catAx>
      <c:valAx>
        <c:axId val="624789320"/>
        <c:scaling>
          <c:orientation val="minMax"/>
        </c:scaling>
        <c:delete val="1"/>
        <c:axPos val="b"/>
        <c:numFmt formatCode="0%" sourceLinked="1"/>
        <c:majorTickMark val="none"/>
        <c:minorTickMark val="none"/>
        <c:tickLblPos val="nextTo"/>
        <c:crossAx val="62478892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7101</c:v>
                </c:pt>
                <c:pt idx="1">
                  <c:v>10465</c:v>
                </c:pt>
                <c:pt idx="2">
                  <c:v>11964</c:v>
                </c:pt>
                <c:pt idx="3">
                  <c:v>12054</c:v>
                </c:pt>
                <c:pt idx="4" formatCode="&quot;$&quot;#,##0_);[Red]\(&quot;$&quot;#,##0\)">
                  <c:v>12067</c:v>
                </c:pt>
                <c:pt idx="5">
                  <c:v>13115</c:v>
                </c:pt>
                <c:pt idx="6">
                  <c:v>13138</c:v>
                </c:pt>
                <c:pt idx="7">
                  <c:v>13142</c:v>
                </c:pt>
                <c:pt idx="8">
                  <c:v>13251</c:v>
                </c:pt>
                <c:pt idx="9">
                  <c:v>13307</c:v>
                </c:pt>
                <c:pt idx="10">
                  <c:v>14055</c:v>
                </c:pt>
                <c:pt idx="11">
                  <c:v>14103</c:v>
                </c:pt>
                <c:pt idx="12">
                  <c:v>14119</c:v>
                </c:pt>
                <c:pt idx="13">
                  <c:v>14191</c:v>
                </c:pt>
                <c:pt idx="14">
                  <c:v>14246</c:v>
                </c:pt>
                <c:pt idx="15">
                  <c:v>14303</c:v>
                </c:pt>
                <c:pt idx="16">
                  <c:v>14705</c:v>
                </c:pt>
                <c:pt idx="17">
                  <c:v>14858</c:v>
                </c:pt>
                <c:pt idx="18">
                  <c:v>15106</c:v>
                </c:pt>
                <c:pt idx="20">
                  <c:v>15859</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9" formatCode="&quot;$&quot;#,##0">
                  <c:v>15640</c:v>
                </c:pt>
              </c:numCache>
            </c:numRef>
          </c:val>
          <c:extLst>
            <c:ext xmlns:c16="http://schemas.microsoft.com/office/drawing/2014/chart" uri="{C3380CC4-5D6E-409C-BE32-E72D297353CC}">
              <c16:uniqueId val="{00000001-6C66-44D8-98E8-3426CDBA57DF}"/>
            </c:ext>
          </c:extLst>
        </c:ser>
        <c:ser>
          <c:idx val="2"/>
          <c:order val="2"/>
          <c:tx>
            <c:strRef>
              <c:f>Sheet1!$D$1</c:f>
              <c:strCache>
                <c:ptCount val="1"/>
                <c:pt idx="0">
                  <c:v>NJ avg $10,724</c:v>
                </c:pt>
              </c:strCache>
            </c:strRef>
          </c:tx>
          <c:spPr>
            <a:noFill/>
            <a:ln>
              <a:solidFill>
                <a:schemeClr val="bg1"/>
              </a:solidFill>
            </a:ln>
            <a:effectLst/>
          </c:spPr>
          <c:invertIfNegative val="0"/>
          <c:cat>
            <c:strRef>
              <c:f>Sheet1!$A$2:$A$22</c:f>
              <c:strCache>
                <c:ptCount val="21"/>
                <c:pt idx="0">
                  <c:v>Hudson</c:v>
                </c:pt>
                <c:pt idx="1">
                  <c:v>Essex</c:v>
                </c:pt>
                <c:pt idx="2">
                  <c:v>Bergen</c:v>
                </c:pt>
                <c:pt idx="3">
                  <c:v>Union</c:v>
                </c:pt>
                <c:pt idx="4">
                  <c:v>Passaic</c:v>
                </c:pt>
                <c:pt idx="5">
                  <c:v>Camden</c:v>
                </c:pt>
                <c:pt idx="6">
                  <c:v>Middlesex</c:v>
                </c:pt>
                <c:pt idx="7">
                  <c:v>Cape May</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Sheet1!$D$2:$D$22</c:f>
              <c:numCache>
                <c:formatCode>"$"#,##0_);[Red]\("$"#,##0\)</c:formatCode>
                <c:ptCount val="21"/>
                <c:pt idx="0">
                  <c:v>10724</c:v>
                </c:pt>
                <c:pt idx="1">
                  <c:v>10724</c:v>
                </c:pt>
                <c:pt idx="2">
                  <c:v>10724</c:v>
                </c:pt>
                <c:pt idx="3">
                  <c:v>10724</c:v>
                </c:pt>
                <c:pt idx="4">
                  <c:v>10724</c:v>
                </c:pt>
                <c:pt idx="5">
                  <c:v>10724</c:v>
                </c:pt>
                <c:pt idx="6">
                  <c:v>10724</c:v>
                </c:pt>
                <c:pt idx="7">
                  <c:v>10724</c:v>
                </c:pt>
                <c:pt idx="8">
                  <c:v>10724</c:v>
                </c:pt>
                <c:pt idx="9">
                  <c:v>10724</c:v>
                </c:pt>
                <c:pt idx="10">
                  <c:v>10724</c:v>
                </c:pt>
                <c:pt idx="11">
                  <c:v>10724</c:v>
                </c:pt>
                <c:pt idx="12">
                  <c:v>10724</c:v>
                </c:pt>
                <c:pt idx="13">
                  <c:v>10724</c:v>
                </c:pt>
                <c:pt idx="14">
                  <c:v>10724</c:v>
                </c:pt>
                <c:pt idx="15">
                  <c:v>10724</c:v>
                </c:pt>
                <c:pt idx="16">
                  <c:v>10724</c:v>
                </c:pt>
                <c:pt idx="17">
                  <c:v>10724</c:v>
                </c:pt>
                <c:pt idx="18">
                  <c:v>10724</c:v>
                </c:pt>
                <c:pt idx="19">
                  <c:v>10724</c:v>
                </c:pt>
                <c:pt idx="20">
                  <c:v>10724</c:v>
                </c:pt>
              </c:numCache>
            </c:numRef>
          </c:val>
          <c:extLst>
            <c:ext xmlns:c16="http://schemas.microsoft.com/office/drawing/2014/chart" uri="{C3380CC4-5D6E-409C-BE32-E72D297353CC}">
              <c16:uniqueId val="{00000000-F07F-4B16-90AA-9C74F42E50EF}"/>
            </c:ext>
          </c:extLst>
        </c:ser>
        <c:dLbls>
          <c:showLegendKey val="0"/>
          <c:showVal val="0"/>
          <c:showCatName val="0"/>
          <c:showSerName val="0"/>
          <c:showPercent val="0"/>
          <c:showBubbleSize val="0"/>
        </c:dLbls>
        <c:gapWidth val="182"/>
        <c:axId val="624790104"/>
        <c:axId val="710120376"/>
      </c:barChart>
      <c:catAx>
        <c:axId val="624790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120376"/>
        <c:crosses val="autoZero"/>
        <c:auto val="1"/>
        <c:lblAlgn val="ctr"/>
        <c:lblOffset val="100"/>
        <c:noMultiLvlLbl val="0"/>
      </c:catAx>
      <c:valAx>
        <c:axId val="710120376"/>
        <c:scaling>
          <c:orientation val="minMax"/>
        </c:scaling>
        <c:delete val="1"/>
        <c:axPos val="b"/>
        <c:numFmt formatCode="&quot;$&quot;#,##0" sourceLinked="1"/>
        <c:majorTickMark val="none"/>
        <c:minorTickMark val="none"/>
        <c:tickLblPos val="nextTo"/>
        <c:crossAx val="624790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Sheet1!$B$2:$B$22</c:f>
              <c:numCache>
                <c:formatCode>0.0%</c:formatCode>
                <c:ptCount val="21"/>
                <c:pt idx="0">
                  <c:v>2.5000000000000001E-2</c:v>
                </c:pt>
                <c:pt idx="1">
                  <c:v>2.5000000000000001E-2</c:v>
                </c:pt>
                <c:pt idx="2">
                  <c:v>2.8000000000000001E-2</c:v>
                </c:pt>
                <c:pt idx="3">
                  <c:v>2.9000000000000001E-2</c:v>
                </c:pt>
                <c:pt idx="4">
                  <c:v>3.3000000000000002E-2</c:v>
                </c:pt>
                <c:pt idx="6">
                  <c:v>3.5000000000000003E-2</c:v>
                </c:pt>
                <c:pt idx="7">
                  <c:v>3.5999999999999997E-2</c:v>
                </c:pt>
                <c:pt idx="8">
                  <c:v>3.6999999999999998E-2</c:v>
                </c:pt>
                <c:pt idx="9">
                  <c:v>3.6999999999999998E-2</c:v>
                </c:pt>
                <c:pt idx="10">
                  <c:v>3.6999999999999998E-2</c:v>
                </c:pt>
                <c:pt idx="11">
                  <c:v>3.6999999999999998E-2</c:v>
                </c:pt>
                <c:pt idx="12">
                  <c:v>3.7999999999999999E-2</c:v>
                </c:pt>
                <c:pt idx="13">
                  <c:v>0.04</c:v>
                </c:pt>
                <c:pt idx="14">
                  <c:v>5.0999999999999997E-2</c:v>
                </c:pt>
                <c:pt idx="15">
                  <c:v>5.3999999999999999E-2</c:v>
                </c:pt>
                <c:pt idx="16">
                  <c:v>5.6000000000000001E-2</c:v>
                </c:pt>
                <c:pt idx="17">
                  <c:v>5.7000000000000002E-2</c:v>
                </c:pt>
                <c:pt idx="18">
                  <c:v>5.8000000000000003E-2</c:v>
                </c:pt>
                <c:pt idx="19">
                  <c:v>6.0999999999999999E-2</c:v>
                </c:pt>
                <c:pt idx="20">
                  <c:v>6.3E-2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Sheet1!$C$2:$C$22</c:f>
              <c:numCache>
                <c:formatCode>General</c:formatCode>
                <c:ptCount val="21"/>
                <c:pt idx="5" formatCode="0.0%">
                  <c:v>3.4000000000000002E-2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4.4%</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Sheet1!$D$2:$D$22</c:f>
              <c:numCache>
                <c:formatCode>0.00%</c:formatCode>
                <c:ptCount val="21"/>
                <c:pt idx="0">
                  <c:v>4.3999999999999997E-2</c:v>
                </c:pt>
                <c:pt idx="1">
                  <c:v>4.3999999999999997E-2</c:v>
                </c:pt>
                <c:pt idx="2">
                  <c:v>4.3999999999999997E-2</c:v>
                </c:pt>
                <c:pt idx="3">
                  <c:v>4.3999999999999997E-2</c:v>
                </c:pt>
                <c:pt idx="4">
                  <c:v>4.3999999999999997E-2</c:v>
                </c:pt>
                <c:pt idx="5">
                  <c:v>4.3999999999999997E-2</c:v>
                </c:pt>
                <c:pt idx="6">
                  <c:v>4.3999999999999997E-2</c:v>
                </c:pt>
                <c:pt idx="7">
                  <c:v>4.3999999999999997E-2</c:v>
                </c:pt>
                <c:pt idx="8">
                  <c:v>4.3999999999999997E-2</c:v>
                </c:pt>
                <c:pt idx="9">
                  <c:v>4.3999999999999997E-2</c:v>
                </c:pt>
                <c:pt idx="10">
                  <c:v>4.3999999999999997E-2</c:v>
                </c:pt>
                <c:pt idx="11">
                  <c:v>4.3999999999999997E-2</c:v>
                </c:pt>
                <c:pt idx="12">
                  <c:v>4.3999999999999997E-2</c:v>
                </c:pt>
                <c:pt idx="13">
                  <c:v>4.3999999999999997E-2</c:v>
                </c:pt>
                <c:pt idx="14">
                  <c:v>4.3999999999999997E-2</c:v>
                </c:pt>
                <c:pt idx="15">
                  <c:v>4.3999999999999997E-2</c:v>
                </c:pt>
                <c:pt idx="16">
                  <c:v>4.3999999999999997E-2</c:v>
                </c:pt>
                <c:pt idx="17">
                  <c:v>4.3999999999999997E-2</c:v>
                </c:pt>
                <c:pt idx="18">
                  <c:v>4.3999999999999997E-2</c:v>
                </c:pt>
                <c:pt idx="19">
                  <c:v>4.3999999999999997E-2</c:v>
                </c:pt>
                <c:pt idx="20">
                  <c:v>4.3999999999999997E-2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 </c:v>
                </c:pt>
                <c:pt idx="2">
                  <c:v>Gloucester</c:v>
                </c:pt>
                <c:pt idx="3">
                  <c:v>Morris</c:v>
                </c:pt>
                <c:pt idx="4">
                  <c:v>Camden</c:v>
                </c:pt>
                <c:pt idx="5">
                  <c:v>Sussex</c:v>
                </c:pt>
                <c:pt idx="6">
                  <c:v>Monmouth</c:v>
                </c:pt>
                <c:pt idx="7">
                  <c:v>Somerset</c:v>
                </c:pt>
                <c:pt idx="8">
                  <c:v>Cape May</c:v>
                </c:pt>
                <c:pt idx="9">
                  <c:v>Ocean</c:v>
                </c:pt>
                <c:pt idx="10">
                  <c:v>Salem</c:v>
                </c:pt>
                <c:pt idx="11">
                  <c:v>Warren</c:v>
                </c:pt>
                <c:pt idx="12">
                  <c:v>Middlesex</c:v>
                </c:pt>
                <c:pt idx="13">
                  <c:v>Mercer</c:v>
                </c:pt>
                <c:pt idx="14">
                  <c:v>Bergen</c:v>
                </c:pt>
                <c:pt idx="15">
                  <c:v>Passaic  </c:v>
                </c:pt>
                <c:pt idx="16">
                  <c:v>Union</c:v>
                </c:pt>
                <c:pt idx="17">
                  <c:v>Essex</c:v>
                </c:pt>
                <c:pt idx="18">
                  <c:v>Cumberland</c:v>
                </c:pt>
                <c:pt idx="19">
                  <c:v>Atlantic</c:v>
                </c:pt>
                <c:pt idx="20">
                  <c:v>Hudson</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710121160"/>
        <c:axId val="710121552"/>
      </c:barChart>
      <c:catAx>
        <c:axId val="7101211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121552"/>
        <c:crosses val="autoZero"/>
        <c:auto val="1"/>
        <c:lblAlgn val="ctr"/>
        <c:lblOffset val="100"/>
        <c:noMultiLvlLbl val="0"/>
      </c:catAx>
      <c:valAx>
        <c:axId val="710121552"/>
        <c:scaling>
          <c:orientation val="minMax"/>
        </c:scaling>
        <c:delete val="1"/>
        <c:axPos val="b"/>
        <c:numFmt formatCode="0.0%" sourceLinked="1"/>
        <c:majorTickMark val="none"/>
        <c:minorTickMark val="none"/>
        <c:tickLblPos val="nextTo"/>
        <c:crossAx val="710121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5.5E-2</c:v>
                </c:pt>
                <c:pt idx="1">
                  <c:v>5.2999999999999999E-2</c:v>
                </c:pt>
                <c:pt idx="2">
                  <c:v>4.4999999999999998E-2</c:v>
                </c:pt>
                <c:pt idx="3">
                  <c:v>0.04</c:v>
                </c:pt>
                <c:pt idx="4">
                  <c:v>3.4000000000000002E-2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710122336"/>
        <c:axId val="710122728"/>
      </c:lineChart>
      <c:catAx>
        <c:axId val="71012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710122728"/>
        <c:crosses val="autoZero"/>
        <c:auto val="1"/>
        <c:lblAlgn val="ctr"/>
        <c:lblOffset val="100"/>
        <c:noMultiLvlLbl val="0"/>
      </c:catAx>
      <c:valAx>
        <c:axId val="710122728"/>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122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Andover Borough</c:v>
                </c:pt>
                <c:pt idx="1">
                  <c:v>Sussex</c:v>
                </c:pt>
                <c:pt idx="2">
                  <c:v>Vernon</c:v>
                </c:pt>
                <c:pt idx="3">
                  <c:v>Hopatcong</c:v>
                </c:pt>
                <c:pt idx="4">
                  <c:v>Branchville</c:v>
                </c:pt>
                <c:pt idx="5">
                  <c:v>Wantage</c:v>
                </c:pt>
                <c:pt idx="6">
                  <c:v>Hampton</c:v>
                </c:pt>
                <c:pt idx="7">
                  <c:v>Sandyston</c:v>
                </c:pt>
                <c:pt idx="8">
                  <c:v>Ogdensburg</c:v>
                </c:pt>
                <c:pt idx="9">
                  <c:v>Montague</c:v>
                </c:pt>
              </c:strCache>
            </c:strRef>
          </c:cat>
          <c:val>
            <c:numRef>
              <c:f>Sheet1!$B$2:$B$11</c:f>
              <c:numCache>
                <c:formatCode>0.0%</c:formatCode>
                <c:ptCount val="10"/>
                <c:pt idx="0">
                  <c:v>0.129</c:v>
                </c:pt>
                <c:pt idx="1">
                  <c:v>9.5000000000000001E-2</c:v>
                </c:pt>
                <c:pt idx="2">
                  <c:v>7.8E-2</c:v>
                </c:pt>
                <c:pt idx="3">
                  <c:v>6.3E-2</c:v>
                </c:pt>
                <c:pt idx="4">
                  <c:v>0.05</c:v>
                </c:pt>
                <c:pt idx="5">
                  <c:v>4.5999999999999999E-2</c:v>
                </c:pt>
                <c:pt idx="6">
                  <c:v>4.3999999999999997E-2</c:v>
                </c:pt>
                <c:pt idx="7">
                  <c:v>2.8000000000000001E-2</c:v>
                </c:pt>
                <c:pt idx="8">
                  <c:v>2.7E-2</c:v>
                </c:pt>
                <c:pt idx="9">
                  <c:v>2.5999999999999999E-2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Sussex County avg. 3.40%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Andover Borough</c:v>
                </c:pt>
                <c:pt idx="1">
                  <c:v>Sussex</c:v>
                </c:pt>
                <c:pt idx="2">
                  <c:v>Vernon</c:v>
                </c:pt>
                <c:pt idx="3">
                  <c:v>Hopatcong</c:v>
                </c:pt>
                <c:pt idx="4">
                  <c:v>Branchville</c:v>
                </c:pt>
                <c:pt idx="5">
                  <c:v>Wantage</c:v>
                </c:pt>
                <c:pt idx="6">
                  <c:v>Hampton</c:v>
                </c:pt>
                <c:pt idx="7">
                  <c:v>Sandyston</c:v>
                </c:pt>
                <c:pt idx="8">
                  <c:v>Ogdensburg</c:v>
                </c:pt>
                <c:pt idx="9">
                  <c:v>Montague</c:v>
                </c:pt>
              </c:strCache>
            </c:strRef>
          </c:cat>
          <c:val>
            <c:numRef>
              <c:f>Sheet1!$C$2:$C$11</c:f>
              <c:numCache>
                <c:formatCode>0.00%</c:formatCode>
                <c:ptCount val="10"/>
                <c:pt idx="0">
                  <c:v>3.4000000000000002E-2</c:v>
                </c:pt>
                <c:pt idx="1">
                  <c:v>3.4000000000000002E-2</c:v>
                </c:pt>
                <c:pt idx="2">
                  <c:v>3.4000000000000002E-2</c:v>
                </c:pt>
                <c:pt idx="3">
                  <c:v>3.4000000000000002E-2</c:v>
                </c:pt>
                <c:pt idx="4">
                  <c:v>3.4000000000000002E-2</c:v>
                </c:pt>
                <c:pt idx="5">
                  <c:v>3.4000000000000002E-2</c:v>
                </c:pt>
                <c:pt idx="6">
                  <c:v>3.4000000000000002E-2</c:v>
                </c:pt>
                <c:pt idx="7">
                  <c:v>3.4000000000000002E-2</c:v>
                </c:pt>
                <c:pt idx="8">
                  <c:v>3.4000000000000002E-2</c:v>
                </c:pt>
                <c:pt idx="9">
                  <c:v>3.4000000000000002E-2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710123512"/>
        <c:axId val="710123904"/>
      </c:barChart>
      <c:catAx>
        <c:axId val="710123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710123904"/>
        <c:crosses val="autoZero"/>
        <c:auto val="1"/>
        <c:lblAlgn val="ctr"/>
        <c:lblOffset val="100"/>
        <c:noMultiLvlLbl val="0"/>
      </c:catAx>
      <c:valAx>
        <c:axId val="710123904"/>
        <c:scaling>
          <c:orientation val="minMax"/>
          <c:max val="0.5"/>
        </c:scaling>
        <c:delete val="1"/>
        <c:axPos val="b"/>
        <c:numFmt formatCode="0.0%" sourceLinked="1"/>
        <c:majorTickMark val="none"/>
        <c:minorTickMark val="none"/>
        <c:tickLblPos val="nextTo"/>
        <c:crossAx val="710123512"/>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0836281988188977"/>
          <c:y val="0.89718582974293437"/>
          <c:w val="0.18639936023622047"/>
          <c:h val="3.64477233659965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9">
                  <c:v>3231</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(Sep, 2019)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75674</c:v>
                </c:pt>
                <c:pt idx="1">
                  <c:v>54287</c:v>
                </c:pt>
                <c:pt idx="2">
                  <c:v>52009</c:v>
                </c:pt>
                <c:pt idx="3">
                  <c:v>51095</c:v>
                </c:pt>
                <c:pt idx="4">
                  <c:v>42324</c:v>
                </c:pt>
                <c:pt idx="5">
                  <c:v>37660</c:v>
                </c:pt>
                <c:pt idx="6">
                  <c:v>35628</c:v>
                </c:pt>
                <c:pt idx="7">
                  <c:v>27002</c:v>
                </c:pt>
                <c:pt idx="8">
                  <c:v>22697</c:v>
                </c:pt>
                <c:pt idx="9">
                  <c:v>22002</c:v>
                </c:pt>
                <c:pt idx="10">
                  <c:v>21328</c:v>
                </c:pt>
                <c:pt idx="11">
                  <c:v>16303</c:v>
                </c:pt>
                <c:pt idx="12">
                  <c:v>16220</c:v>
                </c:pt>
                <c:pt idx="13">
                  <c:v>12831</c:v>
                </c:pt>
                <c:pt idx="14">
                  <c:v>9920</c:v>
                </c:pt>
                <c:pt idx="15">
                  <c:v>8572</c:v>
                </c:pt>
                <c:pt idx="16">
                  <c:v>4971</c:v>
                </c:pt>
                <c:pt idx="17">
                  <c:v>4598</c:v>
                </c:pt>
                <c:pt idx="18">
                  <c:v>4292</c:v>
                </c:pt>
                <c:pt idx="19">
                  <c:v>3231</c:v>
                </c:pt>
                <c:pt idx="20">
                  <c:v>2185</c:v>
                </c:pt>
                <c:pt idx="21">
                  <c:v>6</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(Sep, 2019)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15104</c:v>
                </c:pt>
                <c:pt idx="1">
                  <c:v>8777</c:v>
                </c:pt>
                <c:pt idx="2">
                  <c:v>8353</c:v>
                </c:pt>
                <c:pt idx="3">
                  <c:v>7086</c:v>
                </c:pt>
                <c:pt idx="4">
                  <c:v>9722</c:v>
                </c:pt>
                <c:pt idx="5">
                  <c:v>6510</c:v>
                </c:pt>
                <c:pt idx="6">
                  <c:v>5874</c:v>
                </c:pt>
                <c:pt idx="7">
                  <c:v>4850</c:v>
                </c:pt>
                <c:pt idx="8">
                  <c:v>4001</c:v>
                </c:pt>
                <c:pt idx="9">
                  <c:v>4031</c:v>
                </c:pt>
                <c:pt idx="10">
                  <c:v>4198</c:v>
                </c:pt>
                <c:pt idx="11">
                  <c:v>4262</c:v>
                </c:pt>
                <c:pt idx="12">
                  <c:v>3194</c:v>
                </c:pt>
                <c:pt idx="13">
                  <c:v>3165</c:v>
                </c:pt>
                <c:pt idx="14">
                  <c:v>1993</c:v>
                </c:pt>
                <c:pt idx="15">
                  <c:v>1443</c:v>
                </c:pt>
                <c:pt idx="16">
                  <c:v>1054</c:v>
                </c:pt>
                <c:pt idx="17">
                  <c:v>1071</c:v>
                </c:pt>
                <c:pt idx="18">
                  <c:v>1046</c:v>
                </c:pt>
                <c:pt idx="19">
                  <c:v>831</c:v>
                </c:pt>
                <c:pt idx="20">
                  <c:v>406</c:v>
                </c:pt>
                <c:pt idx="21">
                  <c:v>2</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Passaic</c:v>
                </c:pt>
                <c:pt idx="3">
                  <c:v>Ocean</c:v>
                </c:pt>
                <c:pt idx="4">
                  <c:v>Camden</c:v>
                </c:pt>
                <c:pt idx="5">
                  <c:v>Middlesex</c:v>
                </c:pt>
                <c:pt idx="6">
                  <c:v>Union</c:v>
                </c:pt>
                <c:pt idx="7">
                  <c:v>Bergen</c:v>
                </c:pt>
                <c:pt idx="8">
                  <c:v>Monmouth</c:v>
                </c:pt>
                <c:pt idx="9">
                  <c:v>Mercer</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9">
                  <c:v>831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80895072"/>
        <c:axId val="380895464"/>
      </c:barChart>
      <c:catAx>
        <c:axId val="380895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895464"/>
        <c:crosses val="autoZero"/>
        <c:auto val="1"/>
        <c:lblAlgn val="ctr"/>
        <c:lblOffset val="100"/>
        <c:noMultiLvlLbl val="0"/>
      </c:catAx>
      <c:valAx>
        <c:axId val="380895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8950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Sheet1!$B$2:$B$22</c:f>
              <c:numCache>
                <c:formatCode>General</c:formatCode>
                <c:ptCount val="21"/>
                <c:pt idx="8" formatCode="0%">
                  <c:v>0.94099999999999995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Sheet1!$C$2:$C$22</c:f>
              <c:numCache>
                <c:formatCode>0%</c:formatCode>
                <c:ptCount val="21"/>
                <c:pt idx="0">
                  <c:v>0.92100000000000004</c:v>
                </c:pt>
                <c:pt idx="1">
                  <c:v>0.92300000000000004</c:v>
                </c:pt>
                <c:pt idx="2">
                  <c:v>0.92500000000000004</c:v>
                </c:pt>
                <c:pt idx="3">
                  <c:v>0.92700000000000005</c:v>
                </c:pt>
                <c:pt idx="4">
                  <c:v>0.93300000000000005</c:v>
                </c:pt>
                <c:pt idx="5">
                  <c:v>0.93500000000000005</c:v>
                </c:pt>
                <c:pt idx="6">
                  <c:v>0.93799999999999994</c:v>
                </c:pt>
                <c:pt idx="7">
                  <c:v>0.93799999999999994</c:v>
                </c:pt>
                <c:pt idx="9">
                  <c:v>0.94199999999999995</c:v>
                </c:pt>
                <c:pt idx="10">
                  <c:v>0.94299999999999995</c:v>
                </c:pt>
                <c:pt idx="11">
                  <c:v>0.94499999999999995</c:v>
                </c:pt>
                <c:pt idx="12">
                  <c:v>0.94499999999999995</c:v>
                </c:pt>
                <c:pt idx="13">
                  <c:v>0.94899999999999995</c:v>
                </c:pt>
                <c:pt idx="14">
                  <c:v>0.95099999999999996</c:v>
                </c:pt>
                <c:pt idx="15">
                  <c:v>0.95199999999999996</c:v>
                </c:pt>
                <c:pt idx="16">
                  <c:v>0.95199999999999996</c:v>
                </c:pt>
                <c:pt idx="17">
                  <c:v>0.95599999999999996</c:v>
                </c:pt>
                <c:pt idx="18">
                  <c:v>0.95699999999999996</c:v>
                </c:pt>
                <c:pt idx="19">
                  <c:v>0.95699999999999996</c:v>
                </c:pt>
                <c:pt idx="20">
                  <c:v>0.96699999999999997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Atlantic</c:v>
                </c:pt>
                <c:pt idx="2">
                  <c:v>Hudson</c:v>
                </c:pt>
                <c:pt idx="3">
                  <c:v>Cape May</c:v>
                </c:pt>
                <c:pt idx="4">
                  <c:v>Monmouth</c:v>
                </c:pt>
                <c:pt idx="5">
                  <c:v>Burlington</c:v>
                </c:pt>
                <c:pt idx="6">
                  <c:v>Mercer</c:v>
                </c:pt>
                <c:pt idx="7">
                  <c:v>Morris</c:v>
                </c:pt>
                <c:pt idx="8">
                  <c:v>Sussex</c:v>
                </c:pt>
                <c:pt idx="9">
                  <c:v>Essex</c:v>
                </c:pt>
                <c:pt idx="10">
                  <c:v>Hunterdon</c:v>
                </c:pt>
                <c:pt idx="11">
                  <c:v>Bergen</c:v>
                </c:pt>
                <c:pt idx="12">
                  <c:v>Passaic   </c:v>
                </c:pt>
                <c:pt idx="13">
                  <c:v>Camden</c:v>
                </c:pt>
                <c:pt idx="14">
                  <c:v>Gloucester</c:v>
                </c:pt>
                <c:pt idx="15">
                  <c:v>Middlesex</c:v>
                </c:pt>
                <c:pt idx="16">
                  <c:v>Union</c:v>
                </c:pt>
                <c:pt idx="17">
                  <c:v>Warren</c:v>
                </c:pt>
                <c:pt idx="18">
                  <c:v>Salem</c:v>
                </c:pt>
                <c:pt idx="19">
                  <c:v>Somerset</c:v>
                </c:pt>
                <c:pt idx="20">
                  <c:v>Cumberland</c:v>
                </c:pt>
              </c:strCache>
            </c:strRef>
          </c:cat>
          <c:val>
            <c:numRef>
              <c:f>Sheet1!$D$2:$D$22</c:f>
              <c:numCache>
                <c:formatCode>0%</c:formatCode>
                <c:ptCount val="21"/>
                <c:pt idx="0">
                  <c:v>0.94199999999999995</c:v>
                </c:pt>
                <c:pt idx="1">
                  <c:v>0.94199999999999995</c:v>
                </c:pt>
                <c:pt idx="2">
                  <c:v>0.94199999999999995</c:v>
                </c:pt>
                <c:pt idx="3">
                  <c:v>0.94199999999999995</c:v>
                </c:pt>
                <c:pt idx="4">
                  <c:v>0.94199999999999995</c:v>
                </c:pt>
                <c:pt idx="5">
                  <c:v>0.94199999999999995</c:v>
                </c:pt>
                <c:pt idx="6">
                  <c:v>0.94199999999999995</c:v>
                </c:pt>
                <c:pt idx="7">
                  <c:v>0.94199999999999995</c:v>
                </c:pt>
                <c:pt idx="8">
                  <c:v>0.94199999999999995</c:v>
                </c:pt>
                <c:pt idx="9">
                  <c:v>0.94199999999999995</c:v>
                </c:pt>
                <c:pt idx="10">
                  <c:v>0.94199999999999995</c:v>
                </c:pt>
                <c:pt idx="11">
                  <c:v>0.94199999999999995</c:v>
                </c:pt>
                <c:pt idx="12">
                  <c:v>0.94199999999999995</c:v>
                </c:pt>
                <c:pt idx="13">
                  <c:v>0.94199999999999995</c:v>
                </c:pt>
                <c:pt idx="14">
                  <c:v>0.94199999999999995</c:v>
                </c:pt>
                <c:pt idx="15">
                  <c:v>0.94199999999999995</c:v>
                </c:pt>
                <c:pt idx="16">
                  <c:v>0.94199999999999995</c:v>
                </c:pt>
                <c:pt idx="17">
                  <c:v>0.94199999999999995</c:v>
                </c:pt>
                <c:pt idx="18">
                  <c:v>0.94199999999999995</c:v>
                </c:pt>
                <c:pt idx="19">
                  <c:v>0.94199999999999995</c:v>
                </c:pt>
                <c:pt idx="20">
                  <c:v>0.94199999999999995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80896248"/>
        <c:axId val="380896640"/>
      </c:barChart>
      <c:catAx>
        <c:axId val="380896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896640"/>
        <c:crosses val="autoZero"/>
        <c:auto val="1"/>
        <c:lblAlgn val="ctr"/>
        <c:lblOffset val="100"/>
        <c:noMultiLvlLbl val="0"/>
      </c:catAx>
      <c:valAx>
        <c:axId val="380896640"/>
        <c:scaling>
          <c:orientation val="minMax"/>
          <c:max val="1"/>
          <c:min val="0.8"/>
        </c:scaling>
        <c:delete val="1"/>
        <c:axPos val="l"/>
        <c:numFmt formatCode="General" sourceLinked="1"/>
        <c:majorTickMark val="out"/>
        <c:minorTickMark val="none"/>
        <c:tickLblPos val="nextTo"/>
        <c:crossAx val="380896248"/>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91271176330231452"/>
          <c:y val="0.25595775689303563"/>
          <c:w val="8.7288236697685512E-2"/>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3.6332062007874019E-2"/>
                  <c:y val="3.030169210175085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E5E-42AF-A1B6-A35890A768FE}"/>
                </c:ext>
              </c:extLst>
            </c:dLbl>
            <c:dLbl>
              <c:idx val="2"/>
              <c:layout>
                <c:manualLayout>
                  <c:x val="-2.6957062007874014E-2"/>
                  <c:y val="4.53241962861688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2E5E-42AF-A1B6-A35890A768F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2013-2014</c:v>
                </c:pt>
                <c:pt idx="1">
                  <c:v>2014-2015</c:v>
                </c:pt>
                <c:pt idx="2">
                  <c:v>2015-2016</c:v>
                </c:pt>
                <c:pt idx="3">
                  <c:v>2016-2017</c:v>
                </c:pt>
                <c:pt idx="4">
                  <c:v>2017-2018</c:v>
                </c:pt>
                <c:pt idx="5">
                  <c:v>2018-2019</c:v>
                </c:pt>
              </c:strCache>
            </c:strRef>
          </c:cat>
          <c:val>
            <c:numRef>
              <c:f>Sheet1!$B$2:$B$7</c:f>
              <c:numCache>
                <c:formatCode>0%</c:formatCode>
                <c:ptCount val="6"/>
                <c:pt idx="0">
                  <c:v>0.95699999999999996</c:v>
                </c:pt>
                <c:pt idx="1">
                  <c:v>0.89</c:v>
                </c:pt>
                <c:pt idx="2">
                  <c:v>0.95399999999999996</c:v>
                </c:pt>
                <c:pt idx="3">
                  <c:v>0.90400000000000003</c:v>
                </c:pt>
                <c:pt idx="4">
                  <c:v>0.94499999999999995</c:v>
                </c:pt>
                <c:pt idx="5">
                  <c:v>0.94099999999999995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80897424"/>
        <c:axId val="380897816"/>
      </c:lineChart>
      <c:catAx>
        <c:axId val="380897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897816"/>
        <c:crosses val="autoZero"/>
        <c:auto val="1"/>
        <c:lblAlgn val="ctr"/>
        <c:lblOffset val="100"/>
        <c:noMultiLvlLbl val="0"/>
      </c:catAx>
      <c:valAx>
        <c:axId val="38089781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8974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Sheet1!$B$2:$B$23</c:f>
              <c:numCache>
                <c:formatCode>General</c:formatCode>
                <c:ptCount val="22"/>
                <c:pt idx="0">
                  <c:v>32</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c:v>
                </c:pt>
                <c:pt idx="1">
                  <c:v>Hunterdon</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Ocean</c:v>
                </c:pt>
                <c:pt idx="14">
                  <c:v>Camden</c:v>
                </c:pt>
                <c:pt idx="15">
                  <c:v>Union</c:v>
                </c:pt>
                <c:pt idx="16">
                  <c:v>Middlesex</c:v>
                </c:pt>
                <c:pt idx="17">
                  <c:v>Passaic</c:v>
                </c:pt>
                <c:pt idx="18">
                  <c:v>Hudson</c:v>
                </c:pt>
                <c:pt idx="19">
                  <c:v>Essex</c:v>
                </c:pt>
                <c:pt idx="20">
                  <c:v>Cape May</c:v>
                </c:pt>
                <c:pt idx="21">
                  <c:v>Salem</c:v>
                </c:pt>
              </c:strCache>
            </c:strRef>
          </c:cat>
          <c:val>
            <c:numRef>
              <c:f>Sheet1!$C$2:$C$23</c:f>
              <c:numCache>
                <c:formatCode>General</c:formatCode>
                <c:ptCount val="22"/>
                <c:pt idx="1">
                  <c:v>34</c:v>
                </c:pt>
                <c:pt idx="2">
                  <c:v>36</c:v>
                </c:pt>
                <c:pt idx="3">
                  <c:v>97</c:v>
                </c:pt>
                <c:pt idx="4">
                  <c:v>113</c:v>
                </c:pt>
                <c:pt idx="5">
                  <c:v>133</c:v>
                </c:pt>
                <c:pt idx="6">
                  <c:v>149</c:v>
                </c:pt>
                <c:pt idx="7">
                  <c:v>157</c:v>
                </c:pt>
                <c:pt idx="8">
                  <c:v>198</c:v>
                </c:pt>
                <c:pt idx="9">
                  <c:v>219</c:v>
                </c:pt>
                <c:pt idx="10">
                  <c:v>300</c:v>
                </c:pt>
                <c:pt idx="11">
                  <c:v>312</c:v>
                </c:pt>
                <c:pt idx="12">
                  <c:v>314</c:v>
                </c:pt>
                <c:pt idx="13">
                  <c:v>335</c:v>
                </c:pt>
                <c:pt idx="14">
                  <c:v>435</c:v>
                </c:pt>
                <c:pt idx="15">
                  <c:v>452</c:v>
                </c:pt>
                <c:pt idx="16">
                  <c:v>486</c:v>
                </c:pt>
                <c:pt idx="17">
                  <c:v>524</c:v>
                </c:pt>
                <c:pt idx="18">
                  <c:v>534</c:v>
                </c:pt>
                <c:pt idx="19">
                  <c:v>1069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624925840"/>
        <c:axId val="624926232"/>
      </c:barChart>
      <c:catAx>
        <c:axId val="624925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926232"/>
        <c:crosses val="autoZero"/>
        <c:auto val="1"/>
        <c:lblAlgn val="ctr"/>
        <c:lblOffset val="100"/>
        <c:noMultiLvlLbl val="0"/>
      </c:catAx>
      <c:valAx>
        <c:axId val="624926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249258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2016</c:v>
                </c:pt>
                <c:pt idx="1">
                  <c:v>2017</c:v>
                </c:pt>
                <c:pt idx="2">
                  <c:v>2018</c:v>
                </c:pt>
              </c:strCache>
            </c:strRef>
          </c:cat>
          <c:val>
            <c:numRef>
              <c:f>Sheet1!$B$2:$D$2</c:f>
              <c:numCache>
                <c:formatCode>General</c:formatCode>
                <c:ptCount val="3"/>
                <c:pt idx="0">
                  <c:v>52</c:v>
                </c:pt>
                <c:pt idx="1">
                  <c:v>49</c:v>
                </c:pt>
                <c:pt idx="2">
                  <c:v>32</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624927016"/>
        <c:axId val="624927408"/>
      </c:lineChart>
      <c:catAx>
        <c:axId val="624927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927408"/>
        <c:crosses val="autoZero"/>
        <c:auto val="1"/>
        <c:lblAlgn val="ctr"/>
        <c:lblOffset val="100"/>
        <c:noMultiLvlLbl val="0"/>
      </c:catAx>
      <c:valAx>
        <c:axId val="62492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9270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1375</c:v>
                </c:pt>
                <c:pt idx="1">
                  <c:v>1200</c:v>
                </c:pt>
                <c:pt idx="2">
                  <c:v>1182</c:v>
                </c:pt>
                <c:pt idx="3">
                  <c:v>1299</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Sussex</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932</c:v>
                </c:pt>
                <c:pt idx="1">
                  <c:v>899</c:v>
                </c:pt>
                <c:pt idx="2">
                  <c:v>845</c:v>
                </c:pt>
                <c:pt idx="3">
                  <c:v>946</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624928192"/>
        <c:axId val="624928584"/>
      </c:lineChart>
      <c:catAx>
        <c:axId val="62492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928584"/>
        <c:crosses val="autoZero"/>
        <c:auto val="1"/>
        <c:lblAlgn val="ctr"/>
        <c:lblOffset val="100"/>
        <c:noMultiLvlLbl val="0"/>
      </c:catAx>
      <c:valAx>
        <c:axId val="624928584"/>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928192"/>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2016</c:v>
                </c:pt>
                <c:pt idx="1">
                  <c:v>2017</c:v>
                </c:pt>
                <c:pt idx="2">
                  <c:v>2018</c:v>
                </c:pt>
              </c:numCache>
            </c:numRef>
          </c:cat>
          <c:val>
            <c:numRef>
              <c:f>Sheet1!$B$2:$B$4</c:f>
              <c:numCache>
                <c:formatCode>_("$"* #,##0_);_("$"* \(#,##0\);_("$"* "-"??_);_(@_)</c:formatCode>
                <c:ptCount val="3"/>
                <c:pt idx="0">
                  <c:v>856</c:v>
                </c:pt>
                <c:pt idx="1">
                  <c:v>878</c:v>
                </c:pt>
                <c:pt idx="2">
                  <c:v>906</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624929368"/>
        <c:axId val="385725544"/>
      </c:lineChart>
      <c:catAx>
        <c:axId val="624929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5725544"/>
        <c:crosses val="autoZero"/>
        <c:auto val="1"/>
        <c:lblAlgn val="ctr"/>
        <c:lblOffset val="100"/>
        <c:noMultiLvlLbl val="0"/>
      </c:catAx>
      <c:valAx>
        <c:axId val="38572554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249293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Sussex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Sheet1!$B$2:$M$2</c:f>
              <c:numCache>
                <c:formatCode>0.0%</c:formatCode>
                <c:ptCount val="12"/>
                <c:pt idx="0">
                  <c:v>0.04</c:v>
                </c:pt>
                <c:pt idx="1">
                  <c:v>4.3999999999999997E-2</c:v>
                </c:pt>
                <c:pt idx="2">
                  <c:v>3.9E-2</c:v>
                </c:pt>
                <c:pt idx="3">
                  <c:v>3.4000000000000002E-2</c:v>
                </c:pt>
                <c:pt idx="4">
                  <c:v>3.2000000000000001E-2</c:v>
                </c:pt>
                <c:pt idx="5">
                  <c:v>0.03</c:v>
                </c:pt>
                <c:pt idx="6">
                  <c:v>3.4000000000000002E-2</c:v>
                </c:pt>
                <c:pt idx="7">
                  <c:v>4.5999999999999999E-2</c:v>
                </c:pt>
                <c:pt idx="8">
                  <c:v>4.8000000000000001E-2</c:v>
                </c:pt>
                <c:pt idx="9">
                  <c:v>4.2000000000000003E-2</c:v>
                </c:pt>
                <c:pt idx="10">
                  <c:v>2.8000000000000001E-2</c:v>
                </c:pt>
                <c:pt idx="11" formatCode="0.00%">
                  <c:v>2.8000000000000001E-2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NJ</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Jun-20</c:v>
                </c:pt>
                <c:pt idx="1">
                  <c:v>Jul-20</c:v>
                </c:pt>
                <c:pt idx="2">
                  <c:v>Aug-20</c:v>
                </c:pt>
                <c:pt idx="3">
                  <c:v>Sep-20</c:v>
                </c:pt>
                <c:pt idx="4">
                  <c:v>Oct-20</c:v>
                </c:pt>
                <c:pt idx="5">
                  <c:v>Nov-20</c:v>
                </c:pt>
                <c:pt idx="6">
                  <c:v>Dec-20</c:v>
                </c:pt>
                <c:pt idx="7">
                  <c:v>Jan-20</c:v>
                </c:pt>
                <c:pt idx="8">
                  <c:v>Feb-20</c:v>
                </c:pt>
                <c:pt idx="9">
                  <c:v>Mar-20</c:v>
                </c:pt>
                <c:pt idx="10">
                  <c:v>Apr-20</c:v>
                </c:pt>
                <c:pt idx="11">
                  <c:v>19-May</c:v>
                </c:pt>
              </c:strCache>
            </c:strRef>
          </c:cat>
          <c:val>
            <c:numRef>
              <c:f>Sheet1!$B$3:$M$3</c:f>
              <c:numCache>
                <c:formatCode>0.0%</c:formatCode>
                <c:ptCount val="12"/>
                <c:pt idx="0">
                  <c:v>4.3999999999999997E-2</c:v>
                </c:pt>
                <c:pt idx="1">
                  <c:v>4.5999999999999999E-2</c:v>
                </c:pt>
                <c:pt idx="2">
                  <c:v>4.2000000000000003E-2</c:v>
                </c:pt>
                <c:pt idx="3">
                  <c:v>3.7999999999999999E-2</c:v>
                </c:pt>
                <c:pt idx="4">
                  <c:v>3.5000000000000003E-2</c:v>
                </c:pt>
                <c:pt idx="5">
                  <c:v>3.3000000000000002E-2</c:v>
                </c:pt>
                <c:pt idx="6">
                  <c:v>3.5999999999999997E-2</c:v>
                </c:pt>
                <c:pt idx="7">
                  <c:v>4.5999999999999999E-2</c:v>
                </c:pt>
                <c:pt idx="8">
                  <c:v>4.7E-2</c:v>
                </c:pt>
                <c:pt idx="9">
                  <c:v>4.1000000000000002E-2</c:v>
                </c:pt>
                <c:pt idx="10">
                  <c:v>2.9000000000000001E-2</c:v>
                </c:pt>
                <c:pt idx="11" formatCode="0.00%">
                  <c:v>0.03</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85726328"/>
        <c:axId val="385726720"/>
      </c:lineChart>
      <c:catAx>
        <c:axId val="385726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726720"/>
        <c:crosses val="autoZero"/>
        <c:auto val="1"/>
        <c:lblAlgn val="ctr"/>
        <c:lblOffset val="100"/>
        <c:noMultiLvlLbl val="1"/>
      </c:catAx>
      <c:valAx>
        <c:axId val="38572672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726328"/>
        <c:crosses val="autoZero"/>
        <c:crossBetween val="between"/>
      </c:valAx>
      <c:spPr>
        <a:noFill/>
        <a:ln>
          <a:noFill/>
        </a:ln>
        <a:effectLst/>
      </c:spPr>
    </c:plotArea>
    <c:legend>
      <c:legendPos val="b"/>
      <c:layout>
        <c:manualLayout>
          <c:xMode val="edge"/>
          <c:yMode val="edge"/>
          <c:x val="0.84608460041632727"/>
          <c:y val="5.4223513203556888E-3"/>
          <c:w val="0.1497848221558512"/>
          <c:h val="4.21588640049013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3.1E-2</c:v>
                </c:pt>
                <c:pt idx="1">
                  <c:v>3.2000000000000001E-2</c:v>
                </c:pt>
                <c:pt idx="2">
                  <c:v>3.2500000000000001E-2</c:v>
                </c:pt>
                <c:pt idx="3">
                  <c:v>3.3000000000000002E-2</c:v>
                </c:pt>
                <c:pt idx="4">
                  <c:v>3.4500000000000003E-2</c:v>
                </c:pt>
                <c:pt idx="5">
                  <c:v>3.4500000000000003E-2</c:v>
                </c:pt>
                <c:pt idx="6">
                  <c:v>3.5000000000000003E-2</c:v>
                </c:pt>
                <c:pt idx="7">
                  <c:v>3.5999999999999997E-2</c:v>
                </c:pt>
                <c:pt idx="8">
                  <c:v>3.5999999999999997E-2</c:v>
                </c:pt>
                <c:pt idx="10">
                  <c:v>3.6499999999999998E-2</c:v>
                </c:pt>
                <c:pt idx="11">
                  <c:v>3.95E-2</c:v>
                </c:pt>
                <c:pt idx="12">
                  <c:v>0.04</c:v>
                </c:pt>
                <c:pt idx="13">
                  <c:v>4.1500000000000002E-2</c:v>
                </c:pt>
                <c:pt idx="14">
                  <c:v>4.3999999999999997E-2</c:v>
                </c:pt>
                <c:pt idx="15">
                  <c:v>4.7500000000000001E-2</c:v>
                </c:pt>
                <c:pt idx="16">
                  <c:v>4.9000000000000002E-2</c:v>
                </c:pt>
                <c:pt idx="17">
                  <c:v>5.0999999999999997E-2</c:v>
                </c:pt>
                <c:pt idx="18">
                  <c:v>5.2499999999999998E-2</c:v>
                </c:pt>
                <c:pt idx="19">
                  <c:v>6.0499999999999998E-2</c:v>
                </c:pt>
                <c:pt idx="20">
                  <c:v>6.5000000000000002E-2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9" formatCode="0.0">
                  <c:v>3.6499999999999998E-2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Bergen</c:v>
                </c:pt>
                <c:pt idx="3">
                  <c:v>Somerset</c:v>
                </c:pt>
                <c:pt idx="4">
                  <c:v>Mercer</c:v>
                </c:pt>
                <c:pt idx="5">
                  <c:v>Middlesex</c:v>
                </c:pt>
                <c:pt idx="6">
                  <c:v>Monmouth</c:v>
                </c:pt>
                <c:pt idx="7">
                  <c:v>Hudson </c:v>
                </c:pt>
                <c:pt idx="8">
                  <c:v>Burlington</c:v>
                </c:pt>
                <c:pt idx="9">
                  <c:v>Sussex</c:v>
                </c:pt>
                <c:pt idx="10">
                  <c:v>Warren</c:v>
                </c:pt>
                <c:pt idx="11">
                  <c:v>Gloucester </c:v>
                </c:pt>
                <c:pt idx="12">
                  <c:v>Ocean</c:v>
                </c:pt>
                <c:pt idx="13">
                  <c:v>Union</c:v>
                </c:pt>
                <c:pt idx="14">
                  <c:v>Camden </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0.04</c:v>
                </c:pt>
                <c:pt idx="1">
                  <c:v>0.04</c:v>
                </c:pt>
                <c:pt idx="2">
                  <c:v>0.04</c:v>
                </c:pt>
                <c:pt idx="3">
                  <c:v>0.04</c:v>
                </c:pt>
                <c:pt idx="4">
                  <c:v>0.04</c:v>
                </c:pt>
                <c:pt idx="5">
                  <c:v>0.04</c:v>
                </c:pt>
                <c:pt idx="6">
                  <c:v>0.04</c:v>
                </c:pt>
                <c:pt idx="7">
                  <c:v>0.04</c:v>
                </c:pt>
                <c:pt idx="8">
                  <c:v>0.04</c:v>
                </c:pt>
                <c:pt idx="9">
                  <c:v>0.04</c:v>
                </c:pt>
                <c:pt idx="10">
                  <c:v>0.04</c:v>
                </c:pt>
                <c:pt idx="11">
                  <c:v>0.04</c:v>
                </c:pt>
                <c:pt idx="12">
                  <c:v>0.04</c:v>
                </c:pt>
                <c:pt idx="13">
                  <c:v>0.04</c:v>
                </c:pt>
                <c:pt idx="14">
                  <c:v>0.04</c:v>
                </c:pt>
                <c:pt idx="15">
                  <c:v>0.04</c:v>
                </c:pt>
                <c:pt idx="16">
                  <c:v>0.04</c:v>
                </c:pt>
                <c:pt idx="17">
                  <c:v>0.04</c:v>
                </c:pt>
                <c:pt idx="18">
                  <c:v>0.04</c:v>
                </c:pt>
                <c:pt idx="19">
                  <c:v>0.04</c:v>
                </c:pt>
                <c:pt idx="20">
                  <c:v>0.04</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85727504"/>
        <c:axId val="385727896"/>
      </c:barChart>
      <c:catAx>
        <c:axId val="3857275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727896"/>
        <c:crosses val="autoZero"/>
        <c:auto val="1"/>
        <c:lblAlgn val="ctr"/>
        <c:lblOffset val="100"/>
        <c:noMultiLvlLbl val="0"/>
      </c:catAx>
      <c:valAx>
        <c:axId val="385727896"/>
        <c:scaling>
          <c:orientation val="minMax"/>
        </c:scaling>
        <c:delete val="1"/>
        <c:axPos val="b"/>
        <c:numFmt formatCode="0.0%" sourceLinked="1"/>
        <c:majorTickMark val="none"/>
        <c:minorTickMark val="none"/>
        <c:tickLblPos val="nextTo"/>
        <c:crossAx val="38572750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1766524781633916"/>
          <c:y val="0.92625640217418781"/>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Sheet1!$B$2:$B$22</c:f>
              <c:numCache>
                <c:formatCode>General</c:formatCode>
                <c:ptCount val="21"/>
                <c:pt idx="15">
                  <c:v>70529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dLbl>
              <c:idx val="1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18E5-4B78-A160-1AF82D68EB77}"/>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Sheet1!$C$2:$C$22</c:f>
              <c:numCache>
                <c:formatCode>"$"#,##0_);[Red]\("$"#,##0\)</c:formatCode>
                <c:ptCount val="21"/>
                <c:pt idx="0">
                  <c:v>41825</c:v>
                </c:pt>
                <c:pt idx="1">
                  <c:v>50444</c:v>
                </c:pt>
                <c:pt idx="2">
                  <c:v>51083</c:v>
                </c:pt>
                <c:pt idx="3">
                  <c:v>53514</c:v>
                </c:pt>
                <c:pt idx="4">
                  <c:v>54160</c:v>
                </c:pt>
                <c:pt idx="5">
                  <c:v>55144</c:v>
                </c:pt>
                <c:pt idx="6">
                  <c:v>55561</c:v>
                </c:pt>
                <c:pt idx="7">
                  <c:v>55880</c:v>
                </c:pt>
                <c:pt idx="8">
                  <c:v>60596</c:v>
                </c:pt>
                <c:pt idx="9">
                  <c:v>62439</c:v>
                </c:pt>
                <c:pt idx="10">
                  <c:v>63328</c:v>
                </c:pt>
                <c:pt idx="11">
                  <c:v>64865</c:v>
                </c:pt>
                <c:pt idx="12" formatCode="_(&quot;$&quot;* #,##0_);_(&quot;$&quot;* \(#,##0\);_(&quot;$&quot;* &quot;-&quot;??_);_(@_)">
                  <c:v>65435</c:v>
                </c:pt>
                <c:pt idx="13">
                  <c:v>65990</c:v>
                </c:pt>
                <c:pt idx="14">
                  <c:v>67691</c:v>
                </c:pt>
                <c:pt idx="15">
                  <c:v>70529</c:v>
                </c:pt>
                <c:pt idx="16">
                  <c:v>72347</c:v>
                </c:pt>
                <c:pt idx="17">
                  <c:v>80319</c:v>
                </c:pt>
                <c:pt idx="18">
                  <c:v>81983</c:v>
                </c:pt>
                <c:pt idx="19">
                  <c:v>86194</c:v>
                </c:pt>
                <c:pt idx="20">
                  <c:v>90147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Sheet1!$D$2:$D$22</c:f>
              <c:numCache>
                <c:formatCode>"$"#,##0_);[Red]\("$"#,##0\)</c:formatCode>
                <c:ptCount val="21"/>
                <c:pt idx="0">
                  <c:v>37296</c:v>
                </c:pt>
                <c:pt idx="1">
                  <c:v>41163</c:v>
                </c:pt>
                <c:pt idx="2">
                  <c:v>41004</c:v>
                </c:pt>
                <c:pt idx="3">
                  <c:v>50160</c:v>
                </c:pt>
                <c:pt idx="4">
                  <c:v>46013</c:v>
                </c:pt>
                <c:pt idx="5">
                  <c:v>47694</c:v>
                </c:pt>
                <c:pt idx="6">
                  <c:v>45508</c:v>
                </c:pt>
                <c:pt idx="7">
                  <c:v>46597</c:v>
                </c:pt>
                <c:pt idx="8">
                  <c:v>44247</c:v>
                </c:pt>
                <c:pt idx="9">
                  <c:v>45174</c:v>
                </c:pt>
                <c:pt idx="10">
                  <c:v>53697</c:v>
                </c:pt>
                <c:pt idx="11">
                  <c:v>52550</c:v>
                </c:pt>
                <c:pt idx="12" formatCode="_(&quot;$&quot;* #,##0_);_(&quot;$&quot;* \(#,##0\);_(&quot;$&quot;* &quot;-&quot;??_);_(@_)">
                  <c:v>50454</c:v>
                </c:pt>
                <c:pt idx="13">
                  <c:v>51699</c:v>
                </c:pt>
                <c:pt idx="14">
                  <c:v>51933</c:v>
                </c:pt>
                <c:pt idx="15">
                  <c:v>52096</c:v>
                </c:pt>
                <c:pt idx="16">
                  <c:v>56267</c:v>
                </c:pt>
                <c:pt idx="17">
                  <c:v>54305</c:v>
                </c:pt>
                <c:pt idx="18">
                  <c:v>61808</c:v>
                </c:pt>
                <c:pt idx="19">
                  <c:v>61727</c:v>
                </c:pt>
                <c:pt idx="20">
                  <c:v>65963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c:v>
                </c:pt>
                <c:pt idx="1">
                  <c:v>Atlantic</c:v>
                </c:pt>
                <c:pt idx="2">
                  <c:v>Passaic</c:v>
                </c:pt>
                <c:pt idx="3">
                  <c:v>Hudson</c:v>
                </c:pt>
                <c:pt idx="4">
                  <c:v>Essex</c:v>
                </c:pt>
                <c:pt idx="5">
                  <c:v>Union</c:v>
                </c:pt>
                <c:pt idx="6">
                  <c:v>Cape May</c:v>
                </c:pt>
                <c:pt idx="7">
                  <c:v>Camden</c:v>
                </c:pt>
                <c:pt idx="8">
                  <c:v>Salem</c:v>
                </c:pt>
                <c:pt idx="9">
                  <c:v>Ocean</c:v>
                </c:pt>
                <c:pt idx="10">
                  <c:v>Mercer</c:v>
                </c:pt>
                <c:pt idx="11">
                  <c:v>Burlington</c:v>
                </c:pt>
                <c:pt idx="12">
                  <c:v>Warren</c:v>
                </c:pt>
                <c:pt idx="13">
                  <c:v>Middlesex</c:v>
                </c:pt>
                <c:pt idx="14">
                  <c:v>Gloucester</c:v>
                </c:pt>
                <c:pt idx="15">
                  <c:v>Sussex</c:v>
                </c:pt>
                <c:pt idx="16">
                  <c:v>Bergen</c:v>
                </c:pt>
                <c:pt idx="17">
                  <c:v>Monmouth</c:v>
                </c:pt>
                <c:pt idx="18">
                  <c:v>Somerset</c:v>
                </c:pt>
                <c:pt idx="19">
                  <c:v>Morris</c:v>
                </c:pt>
                <c:pt idx="20">
                  <c:v>Hunterdon</c:v>
                </c:pt>
              </c:strCache>
            </c:strRef>
          </c:cat>
          <c:val>
            <c:numRef>
              <c:f>Sheet1!$E$2:$E$22</c:f>
              <c:numCache>
                <c:formatCode>General</c:formatCode>
                <c:ptCount val="21"/>
                <c:pt idx="15">
                  <c:v>52096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85728680"/>
        <c:axId val="385729072"/>
      </c:barChart>
      <c:catAx>
        <c:axId val="385728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5729072"/>
        <c:crosses val="autoZero"/>
        <c:auto val="1"/>
        <c:lblAlgn val="ctr"/>
        <c:lblOffset val="100"/>
        <c:noMultiLvlLbl val="0"/>
      </c:catAx>
      <c:valAx>
        <c:axId val="385729072"/>
        <c:scaling>
          <c:orientation val="minMax"/>
        </c:scaling>
        <c:delete val="1"/>
        <c:axPos val="b"/>
        <c:numFmt formatCode="General" sourceLinked="1"/>
        <c:majorTickMark val="none"/>
        <c:minorTickMark val="none"/>
        <c:tickLblPos val="nextTo"/>
        <c:crossAx val="38572868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Sussex</c:v>
                </c:pt>
                <c:pt idx="1">
                  <c:v>New Jersey</c:v>
                </c:pt>
                <c:pt idx="2">
                  <c:v>United States</c:v>
                </c:pt>
              </c:strCache>
            </c:strRef>
          </c:cat>
          <c:val>
            <c:numRef>
              <c:f>Sheet1!$B$2:$B$4</c:f>
              <c:numCache>
                <c:formatCode>_("$"* #,##0_);_("$"* \(#,##0\);_("$"* "-"??_);_(@_)</c:formatCode>
                <c:ptCount val="3"/>
                <c:pt idx="0">
                  <c:v>70529</c:v>
                </c:pt>
                <c:pt idx="1">
                  <c:v>63264</c:v>
                </c:pt>
                <c:pt idx="2">
                  <c:v>50859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Sussex</c:v>
                </c:pt>
                <c:pt idx="1">
                  <c:v>New Jersey</c:v>
                </c:pt>
                <c:pt idx="2">
                  <c:v>United States</c:v>
                </c:pt>
              </c:strCache>
            </c:strRef>
          </c:cat>
          <c:val>
            <c:numRef>
              <c:f>Sheet1!$C$2:$C$4</c:f>
              <c:numCache>
                <c:formatCode>_("$"* #,##0_);_("$"* \(#,##0\);_("$"* "-"??_);_(@_)</c:formatCode>
                <c:ptCount val="3"/>
                <c:pt idx="0">
                  <c:v>52096</c:v>
                </c:pt>
                <c:pt idx="1">
                  <c:v>51055</c:v>
                </c:pt>
                <c:pt idx="2">
                  <c:v>40760</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63687272"/>
        <c:axId val="363687664"/>
      </c:barChart>
      <c:catAx>
        <c:axId val="3636872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687664"/>
        <c:crosses val="autoZero"/>
        <c:auto val="1"/>
        <c:lblAlgn val="ctr"/>
        <c:lblOffset val="100"/>
        <c:noMultiLvlLbl val="0"/>
      </c:catAx>
      <c:valAx>
        <c:axId val="363687664"/>
        <c:scaling>
          <c:orientation val="minMax"/>
        </c:scaling>
        <c:delete val="1"/>
        <c:axPos val="b"/>
        <c:numFmt formatCode="_(&quot;$&quot;* #,##0_);_(&quot;$&quot;* \(#,##0\);_(&quot;$&quot;* &quot;-&quot;??_);_(@_)" sourceLinked="1"/>
        <c:majorTickMark val="none"/>
        <c:minorTickMark val="none"/>
        <c:tickLblPos val="nextTo"/>
        <c:crossAx val="363687272"/>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_("$"* #,##0_);_("$"* \(#,##0\);_("$"* "-"??_);_(@_)</c:formatCode>
                <c:ptCount val="5"/>
                <c:pt idx="0">
                  <c:v>71039</c:v>
                </c:pt>
                <c:pt idx="1">
                  <c:v>70765</c:v>
                </c:pt>
                <c:pt idx="2">
                  <c:v>69972</c:v>
                </c:pt>
                <c:pt idx="3">
                  <c:v>69689</c:v>
                </c:pt>
                <c:pt idx="4">
                  <c:v>70529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_("$"* #,##0_);_("$"* \(#,##0\);_("$"* "-"??_);_(@_)</c:formatCode>
                <c:ptCount val="5"/>
                <c:pt idx="0">
                  <c:v>49502</c:v>
                </c:pt>
                <c:pt idx="1">
                  <c:v>50006</c:v>
                </c:pt>
                <c:pt idx="2">
                  <c:v>50658</c:v>
                </c:pt>
                <c:pt idx="3">
                  <c:v>51622</c:v>
                </c:pt>
                <c:pt idx="4">
                  <c:v>52096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63688448"/>
        <c:axId val="363688840"/>
      </c:lineChart>
      <c:catAx>
        <c:axId val="36368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688840"/>
        <c:crosses val="autoZero"/>
        <c:auto val="1"/>
        <c:lblAlgn val="ctr"/>
        <c:lblOffset val="100"/>
        <c:noMultiLvlLbl val="0"/>
      </c:catAx>
      <c:valAx>
        <c:axId val="36368884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63688448"/>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Sparta</c:v>
                </c:pt>
                <c:pt idx="1">
                  <c:v>Lafayette</c:v>
                </c:pt>
                <c:pt idx="2">
                  <c:v>Sussex</c:v>
                </c:pt>
              </c:strCache>
            </c:strRef>
          </c:cat>
          <c:val>
            <c:numRef>
              <c:f>Sheet1!$B$2:$B$4</c:f>
              <c:numCache>
                <c:formatCode>_("$"* #,##0_);_("$"* \(#,##0\);_("$"* "-"??_);_(@_)</c:formatCode>
                <c:ptCount val="3"/>
                <c:pt idx="0">
                  <c:v>105362</c:v>
                </c:pt>
                <c:pt idx="1">
                  <c:v>68824</c:v>
                </c:pt>
                <c:pt idx="2">
                  <c:v>42500</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Sparta</c:v>
                </c:pt>
                <c:pt idx="1">
                  <c:v>Lafayette</c:v>
                </c:pt>
                <c:pt idx="2">
                  <c:v>Sussex</c:v>
                </c:pt>
              </c:strCache>
            </c:strRef>
          </c:cat>
          <c:val>
            <c:numRef>
              <c:f>Sheet1!$C$2:$C$4</c:f>
              <c:numCache>
                <c:formatCode>_("$"* #,##0_);_("$"* \(#,##0\);_("$"* "-"??_);_(@_)</c:formatCode>
                <c:ptCount val="3"/>
                <c:pt idx="0">
                  <c:v>65548</c:v>
                </c:pt>
                <c:pt idx="1">
                  <c:v>67500</c:v>
                </c:pt>
                <c:pt idx="2">
                  <c:v>30893</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63689624"/>
        <c:axId val="363690016"/>
      </c:barChart>
      <c:catAx>
        <c:axId val="363689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690016"/>
        <c:crosses val="autoZero"/>
        <c:auto val="1"/>
        <c:lblAlgn val="ctr"/>
        <c:lblOffset val="100"/>
        <c:noMultiLvlLbl val="0"/>
      </c:catAx>
      <c:valAx>
        <c:axId val="363690016"/>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63689624"/>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Sheet1!$B$2:$B$22</c:f>
              <c:numCache>
                <c:formatCode>General</c:formatCode>
                <c:ptCount val="21"/>
                <c:pt idx="1">
                  <c:v>81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20"/>
              <c:layout>
                <c:manualLayout>
                  <c:x val="4.2252574579120074E-3"/>
                  <c:y val="4.62963047346720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7F9-4880-A098-25F2C953C38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Sheet1!$C$2:$C$22</c:f>
              <c:numCache>
                <c:formatCode>General</c:formatCode>
                <c:ptCount val="21"/>
                <c:pt idx="0">
                  <c:v>51</c:v>
                </c:pt>
                <c:pt idx="2">
                  <c:v>73</c:v>
                </c:pt>
                <c:pt idx="3">
                  <c:v>226</c:v>
                </c:pt>
                <c:pt idx="4">
                  <c:v>326</c:v>
                </c:pt>
                <c:pt idx="5">
                  <c:v>804</c:v>
                </c:pt>
                <c:pt idx="6">
                  <c:v>573</c:v>
                </c:pt>
                <c:pt idx="7">
                  <c:v>337</c:v>
                </c:pt>
                <c:pt idx="8">
                  <c:v>1184</c:v>
                </c:pt>
                <c:pt idx="9">
                  <c:v>973</c:v>
                </c:pt>
                <c:pt idx="10">
                  <c:v>719</c:v>
                </c:pt>
                <c:pt idx="11">
                  <c:v>217</c:v>
                </c:pt>
                <c:pt idx="12">
                  <c:v>172</c:v>
                </c:pt>
                <c:pt idx="13">
                  <c:v>2236</c:v>
                </c:pt>
                <c:pt idx="14">
                  <c:v>1877</c:v>
                </c:pt>
                <c:pt idx="15">
                  <c:v>984</c:v>
                </c:pt>
                <c:pt idx="16">
                  <c:v>1881</c:v>
                </c:pt>
                <c:pt idx="17">
                  <c:v>1495</c:v>
                </c:pt>
                <c:pt idx="18">
                  <c:v>2359</c:v>
                </c:pt>
                <c:pt idx="19">
                  <c:v>820</c:v>
                </c:pt>
                <c:pt idx="20">
                  <c:v>4527</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47914128"/>
        <c:axId val="347914520"/>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Sussex</c:v>
                </c:pt>
                <c:pt idx="2">
                  <c:v>Warren</c:v>
                </c:pt>
                <c:pt idx="3">
                  <c:v>Somerset</c:v>
                </c:pt>
                <c:pt idx="4">
                  <c:v>Morris</c:v>
                </c:pt>
                <c:pt idx="5">
                  <c:v>Bergen</c:v>
                </c:pt>
                <c:pt idx="6">
                  <c:v>Ocean</c:v>
                </c:pt>
                <c:pt idx="7">
                  <c:v>Gloucester</c:v>
                </c:pt>
                <c:pt idx="8">
                  <c:v>Middlesex</c:v>
                </c:pt>
                <c:pt idx="9">
                  <c:v>Monmouth</c:v>
                </c:pt>
                <c:pt idx="10">
                  <c:v>Burlington</c:v>
                </c:pt>
                <c:pt idx="11">
                  <c:v>Cape May</c:v>
                </c:pt>
                <c:pt idx="12">
                  <c:v>Salem</c:v>
                </c:pt>
                <c:pt idx="13">
                  <c:v>Hudson</c:v>
                </c:pt>
                <c:pt idx="14">
                  <c:v>Union</c:v>
                </c:pt>
                <c:pt idx="15">
                  <c:v>Atlantic</c:v>
                </c:pt>
                <c:pt idx="16">
                  <c:v>Passaic</c:v>
                </c:pt>
                <c:pt idx="17">
                  <c:v>Mercer</c:v>
                </c:pt>
                <c:pt idx="18">
                  <c:v>Camden</c:v>
                </c:pt>
                <c:pt idx="19">
                  <c:v>Cumberland</c:v>
                </c:pt>
                <c:pt idx="20">
                  <c:v>Essex</c:v>
                </c:pt>
              </c:strCache>
            </c:strRef>
          </c:cat>
          <c:val>
            <c:numRef>
              <c:f>Sheet1!$D$2:$D$22</c:f>
              <c:numCache>
                <c:formatCode>General</c:formatCode>
                <c:ptCount val="21"/>
                <c:pt idx="0">
                  <c:v>0.4</c:v>
                </c:pt>
                <c:pt idx="1">
                  <c:v>0.6</c:v>
                </c:pt>
                <c:pt idx="2">
                  <c:v>0.7</c:v>
                </c:pt>
                <c:pt idx="3">
                  <c:v>0.7</c:v>
                </c:pt>
                <c:pt idx="4">
                  <c:v>0.7</c:v>
                </c:pt>
                <c:pt idx="5">
                  <c:v>0.9</c:v>
                </c:pt>
                <c:pt idx="6">
                  <c:v>1</c:v>
                </c:pt>
                <c:pt idx="7">
                  <c:v>1.2</c:v>
                </c:pt>
                <c:pt idx="8">
                  <c:v>1.4</c:v>
                </c:pt>
                <c:pt idx="9">
                  <c:v>1.5</c:v>
                </c:pt>
                <c:pt idx="10">
                  <c:v>1.6</c:v>
                </c:pt>
                <c:pt idx="11">
                  <c:v>2.2999999999999998</c:v>
                </c:pt>
                <c:pt idx="12">
                  <c:v>2.7</c:v>
                </c:pt>
                <c:pt idx="13">
                  <c:v>3.3</c:v>
                </c:pt>
                <c:pt idx="14">
                  <c:v>3.4</c:v>
                </c:pt>
                <c:pt idx="15">
                  <c:v>3.6</c:v>
                </c:pt>
                <c:pt idx="16">
                  <c:v>3.7</c:v>
                </c:pt>
                <c:pt idx="17">
                  <c:v>4</c:v>
                </c:pt>
                <c:pt idx="18">
                  <c:v>4.5999999999999996</c:v>
                </c:pt>
                <c:pt idx="19">
                  <c:v>5.3</c:v>
                </c:pt>
                <c:pt idx="20">
                  <c:v>5.7</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47915304"/>
        <c:axId val="347914912"/>
      </c:lineChart>
      <c:catAx>
        <c:axId val="347914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914520"/>
        <c:crosses val="autoZero"/>
        <c:auto val="1"/>
        <c:lblAlgn val="ctr"/>
        <c:lblOffset val="100"/>
        <c:noMultiLvlLbl val="0"/>
      </c:catAx>
      <c:valAx>
        <c:axId val="347914520"/>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14128"/>
        <c:crosses val="autoZero"/>
        <c:crossBetween val="between"/>
      </c:valAx>
      <c:valAx>
        <c:axId val="347914912"/>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15304"/>
        <c:crosses val="max"/>
        <c:crossBetween val="between"/>
      </c:valAx>
      <c:catAx>
        <c:axId val="347915304"/>
        <c:scaling>
          <c:orientation val="minMax"/>
        </c:scaling>
        <c:delete val="1"/>
        <c:axPos val="b"/>
        <c:numFmt formatCode="General" sourceLinked="1"/>
        <c:majorTickMark val="out"/>
        <c:minorTickMark val="none"/>
        <c:tickLblPos val="nextTo"/>
        <c:crossAx val="347914912"/>
        <c:crosses val="autoZero"/>
        <c:auto val="1"/>
        <c:lblAlgn val="ctr"/>
        <c:lblOffset val="100"/>
        <c:noMultiLvlLbl val="0"/>
      </c:catAx>
      <c:spPr>
        <a:noFill/>
        <a:ln>
          <a:noFill/>
        </a:ln>
        <a:effectLst/>
      </c:spPr>
    </c:plotArea>
    <c:legend>
      <c:legendPos val="tr"/>
      <c:legendEntry>
        <c:idx val="0"/>
        <c:delete val="1"/>
      </c:legendEntry>
      <c:layout>
        <c:manualLayout>
          <c:xMode val="edge"/>
          <c:yMode val="edge"/>
          <c:x val="0.76008178590210129"/>
          <c:y val="1.471930860296526E-2"/>
          <c:w val="0.20079876218809337"/>
          <c:h val="0.11182580778393988"/>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1.7025371828521436E-2"/>
                  <c:y val="2.14774049219611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5.0412789310427107E-2"/>
                  <c:y val="-0.58584210727387209"/>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0</c:v>
                </c:pt>
                <c:pt idx="1">
                  <c:v>12</c:v>
                </c:pt>
                <c:pt idx="2">
                  <c:v>7</c:v>
                </c:pt>
                <c:pt idx="3">
                  <c:v>62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8655695399838641"/>
                  <c:y val="3.418023743955597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6.3372194549900021E-2"/>
                  <c:y val="1.1230974403900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0.10512373469141031"/>
                  <c:y val="1.111111435144775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Burglary</c:v>
                </c:pt>
                <c:pt idx="1">
                  <c:v>Larceny</c:v>
                </c:pt>
                <c:pt idx="2">
                  <c:v>Motor Vehicle Theft</c:v>
                </c:pt>
                <c:pt idx="3">
                  <c:v>Arson</c:v>
                </c:pt>
              </c:strCache>
            </c:strRef>
          </c:cat>
          <c:val>
            <c:numRef>
              <c:f>Sheet1!$B$2:$B$5</c:f>
              <c:numCache>
                <c:formatCode>General</c:formatCode>
                <c:ptCount val="4"/>
                <c:pt idx="0">
                  <c:v>233</c:v>
                </c:pt>
                <c:pt idx="1">
                  <c:v>902</c:v>
                </c:pt>
                <c:pt idx="2">
                  <c:v>42</c:v>
                </c:pt>
                <c:pt idx="3">
                  <c:v>11</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9">
                  <c:v>9</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8">
                  <c:v>8</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47916872"/>
        <c:axId val="347917264"/>
      </c:barChart>
      <c:catAx>
        <c:axId val="347916872"/>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917264"/>
        <c:crosses val="autoZero"/>
        <c:auto val="1"/>
        <c:lblAlgn val="ctr"/>
        <c:lblOffset val="100"/>
        <c:noMultiLvlLbl val="0"/>
      </c:catAx>
      <c:valAx>
        <c:axId val="347917264"/>
        <c:scaling>
          <c:orientation val="minMax"/>
        </c:scaling>
        <c:delete val="1"/>
        <c:axPos val="b"/>
        <c:numFmt formatCode="General" sourceLinked="1"/>
        <c:majorTickMark val="none"/>
        <c:minorTickMark val="none"/>
        <c:tickLblPos val="nextTo"/>
        <c:crossAx val="34791687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Sussex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11</c:v>
                </c:pt>
                <c:pt idx="1">
                  <c:v>6</c:v>
                </c:pt>
                <c:pt idx="2">
                  <c:v>6</c:v>
                </c:pt>
                <c:pt idx="3">
                  <c:v>7</c:v>
                </c:pt>
                <c:pt idx="4">
                  <c:v>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47918048"/>
        <c:axId val="347918440"/>
      </c:lineChart>
      <c:catAx>
        <c:axId val="34791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918440"/>
        <c:crosses val="autoZero"/>
        <c:auto val="1"/>
        <c:lblAlgn val="ctr"/>
        <c:lblOffset val="100"/>
        <c:noMultiLvlLbl val="0"/>
      </c:catAx>
      <c:valAx>
        <c:axId val="347918440"/>
        <c:scaling>
          <c:orientation val="minMax"/>
          <c:max val="32"/>
          <c:min val="0"/>
        </c:scaling>
        <c:delete val="1"/>
        <c:axPos val="l"/>
        <c:numFmt formatCode="General" sourceLinked="1"/>
        <c:majorTickMark val="none"/>
        <c:minorTickMark val="none"/>
        <c:tickLblPos val="nextTo"/>
        <c:crossAx val="347918048"/>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Deaths per 100,000 Population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Sheet1!$B$2:$B$7</c:f>
              <c:numCache>
                <c:formatCode>General</c:formatCode>
                <c:ptCount val="6"/>
                <c:pt idx="0">
                  <c:v>3.8</c:v>
                </c:pt>
                <c:pt idx="1">
                  <c:v>4</c:v>
                </c:pt>
                <c:pt idx="2">
                  <c:v>5.6</c:v>
                </c:pt>
                <c:pt idx="3">
                  <c:v>6.1</c:v>
                </c:pt>
                <c:pt idx="4">
                  <c:v>7.6</c:v>
                </c:pt>
                <c:pt idx="5">
                  <c:v>13.7</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Hudson</c:v>
                </c:pt>
                <c:pt idx="1">
                  <c:v>Union</c:v>
                </c:pt>
                <c:pt idx="2">
                  <c:v>Passaic</c:v>
                </c:pt>
                <c:pt idx="3">
                  <c:v>Mercer</c:v>
                </c:pt>
                <c:pt idx="4">
                  <c:v>Camden</c:v>
                </c:pt>
                <c:pt idx="5">
                  <c:v>Essex</c:v>
                </c:pt>
              </c:strCache>
            </c:strRef>
          </c:cat>
          <c:val>
            <c:numRef>
              <c:f>Sheet1!$C$2:$C$7</c:f>
              <c:numCache>
                <c:formatCode>General</c:formatCode>
                <c:ptCount val="6"/>
              </c:numCache>
            </c:numRef>
          </c:val>
          <c:extLst>
            <c:ext xmlns:c16="http://schemas.microsoft.com/office/drawing/2014/chart" uri="{C3380CC4-5D6E-409C-BE32-E72D297353CC}">
              <c16:uniqueId val="{00000001-A602-4D18-B643-EB6B7BDC8976}"/>
            </c:ext>
          </c:extLst>
        </c:ser>
        <c:ser>
          <c:idx val="2"/>
          <c:order val="2"/>
          <c:tx>
            <c:strRef>
              <c:f>Sheet1!$D$1</c:f>
              <c:strCache>
                <c:ptCount val="1"/>
                <c:pt idx="0">
                  <c:v>NJ overall 4.1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Sheet1!$A$2:$A$7</c:f>
              <c:strCache>
                <c:ptCount val="6"/>
                <c:pt idx="0">
                  <c:v>Hudson</c:v>
                </c:pt>
                <c:pt idx="1">
                  <c:v>Union</c:v>
                </c:pt>
                <c:pt idx="2">
                  <c:v>Passaic</c:v>
                </c:pt>
                <c:pt idx="3">
                  <c:v>Mercer</c:v>
                </c:pt>
                <c:pt idx="4">
                  <c:v>Camden</c:v>
                </c:pt>
                <c:pt idx="5">
                  <c:v>Essex</c:v>
                </c:pt>
              </c:strCache>
            </c:strRef>
          </c:cat>
          <c:val>
            <c:numRef>
              <c:f>Sheet1!$D$2:$D$7</c:f>
              <c:numCache>
                <c:formatCode>General</c:formatCode>
                <c:ptCount val="6"/>
                <c:pt idx="0">
                  <c:v>4.0999999999999996</c:v>
                </c:pt>
                <c:pt idx="1">
                  <c:v>4.0999999999999996</c:v>
                </c:pt>
                <c:pt idx="2">
                  <c:v>4.0999999999999996</c:v>
                </c:pt>
                <c:pt idx="3">
                  <c:v>4.0999999999999996</c:v>
                </c:pt>
                <c:pt idx="4">
                  <c:v>4.0999999999999996</c:v>
                </c:pt>
                <c:pt idx="5">
                  <c:v>4.0999999999999996</c:v>
                </c:pt>
              </c:numCache>
            </c:numRef>
          </c:val>
          <c:extLst>
            <c:ext xmlns:c16="http://schemas.microsoft.com/office/drawing/2014/chart" uri="{C3380CC4-5D6E-409C-BE32-E72D297353CC}">
              <c16:uniqueId val="{00000002-A602-4D18-B643-EB6B7BDC8976}"/>
            </c:ext>
          </c:extLst>
        </c:ser>
        <c:dLbls>
          <c:showLegendKey val="0"/>
          <c:showVal val="0"/>
          <c:showCatName val="0"/>
          <c:showSerName val="0"/>
          <c:showPercent val="0"/>
          <c:showBubbleSize val="0"/>
        </c:dLbls>
        <c:gapWidth val="182"/>
        <c:axId val="347919224"/>
        <c:axId val="347919616"/>
      </c:barChart>
      <c:catAx>
        <c:axId val="347919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919616"/>
        <c:crosses val="autoZero"/>
        <c:auto val="1"/>
        <c:lblAlgn val="ctr"/>
        <c:lblOffset val="100"/>
        <c:noMultiLvlLbl val="0"/>
      </c:catAx>
      <c:valAx>
        <c:axId val="347919616"/>
        <c:scaling>
          <c:orientation val="minMax"/>
        </c:scaling>
        <c:delete val="1"/>
        <c:axPos val="b"/>
        <c:numFmt formatCode="General" sourceLinked="1"/>
        <c:majorTickMark val="none"/>
        <c:minorTickMark val="none"/>
        <c:tickLblPos val="nextTo"/>
        <c:crossAx val="347919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Sussex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General</c:formatCode>
                <c:ptCount val="5"/>
              </c:numCache>
            </c:numRef>
          </c:val>
          <c:smooth val="0"/>
          <c:extLst>
            <c:ext xmlns:c16="http://schemas.microsoft.com/office/drawing/2014/chart" uri="{C3380CC4-5D6E-409C-BE32-E72D297353CC}">
              <c16:uniqueId val="{00000000-9830-4563-B5F8-0E191FF24018}"/>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Sheet1!$C$2:$C$6</c:f>
              <c:numCache>
                <c:formatCode>General</c:formatCode>
                <c:ptCount val="5"/>
                <c:pt idx="0">
                  <c:v>4.9000000000000004</c:v>
                </c:pt>
                <c:pt idx="1">
                  <c:v>4.4000000000000004</c:v>
                </c:pt>
                <c:pt idx="2">
                  <c:v>4.5</c:v>
                </c:pt>
                <c:pt idx="3">
                  <c:v>4.5999999999999996</c:v>
                </c:pt>
                <c:pt idx="4">
                  <c:v>4.0999999999999996</c:v>
                </c:pt>
              </c:numCache>
            </c:numRef>
          </c:val>
          <c:smooth val="0"/>
          <c:extLst>
            <c:ext xmlns:c16="http://schemas.microsoft.com/office/drawing/2014/chart" uri="{C3380CC4-5D6E-409C-BE32-E72D297353CC}">
              <c16:uniqueId val="{00000001-9830-4563-B5F8-0E191FF24018}"/>
            </c:ext>
          </c:extLst>
        </c:ser>
        <c:dLbls>
          <c:showLegendKey val="0"/>
          <c:showVal val="0"/>
          <c:showCatName val="0"/>
          <c:showSerName val="0"/>
          <c:showPercent val="0"/>
          <c:showBubbleSize val="0"/>
        </c:dLbls>
        <c:marker val="1"/>
        <c:smooth val="0"/>
        <c:axId val="347920400"/>
        <c:axId val="347920792"/>
      </c:lineChart>
      <c:catAx>
        <c:axId val="34792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7920792"/>
        <c:crosses val="autoZero"/>
        <c:auto val="1"/>
        <c:lblAlgn val="ctr"/>
        <c:lblOffset val="100"/>
        <c:noMultiLvlLbl val="0"/>
      </c:catAx>
      <c:valAx>
        <c:axId val="347920792"/>
        <c:scaling>
          <c:orientation val="minMax"/>
        </c:scaling>
        <c:delete val="1"/>
        <c:axPos val="l"/>
        <c:numFmt formatCode="General" sourceLinked="1"/>
        <c:majorTickMark val="none"/>
        <c:minorTickMark val="none"/>
        <c:tickLblPos val="nextTo"/>
        <c:crossAx val="347920400"/>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690014263680959E-2"/>
          <c:y val="6.0872178490647973E-2"/>
          <c:w val="0.94710969118550903"/>
          <c:h val="0.79787369166755739"/>
        </c:manualLayout>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cat>
            <c:strRef>
              <c:f>Sheet1!$A$2:$A$4</c:f>
              <c:strCache>
                <c:ptCount val="3"/>
                <c:pt idx="0">
                  <c:v>White, non-Hispanic</c:v>
                </c:pt>
                <c:pt idx="1">
                  <c:v>Black, non-Hispanic</c:v>
                </c:pt>
                <c:pt idx="2">
                  <c:v>Hispanic (any race)</c:v>
                </c:pt>
              </c:strCache>
            </c:strRef>
          </c:cat>
          <c:val>
            <c:numRef>
              <c:f>Sheet1!$B$2:$B$4</c:f>
              <c:numCache>
                <c:formatCode>General</c:formatCode>
                <c:ptCount val="3"/>
              </c:numCache>
            </c:numRef>
          </c:val>
          <c:extLst>
            <c:ext xmlns:c16="http://schemas.microsoft.com/office/drawing/2014/chart" uri="{C3380CC4-5D6E-409C-BE32-E72D297353CC}">
              <c16:uniqueId val="{00000000-E280-418A-9FD8-37C6A7327994}"/>
            </c:ext>
          </c:extLst>
        </c:ser>
        <c:dLbls>
          <c:showLegendKey val="0"/>
          <c:showVal val="0"/>
          <c:showCatName val="0"/>
          <c:showSerName val="0"/>
          <c:showPercent val="0"/>
          <c:showBubbleSize val="0"/>
        </c:dLbls>
        <c:gapWidth val="219"/>
        <c:overlap val="-27"/>
        <c:axId val="347921576"/>
        <c:axId val="633322112"/>
      </c:barChart>
      <c:catAx>
        <c:axId val="347921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22112"/>
        <c:crosses val="autoZero"/>
        <c:auto val="1"/>
        <c:lblAlgn val="ctr"/>
        <c:lblOffset val="100"/>
        <c:noMultiLvlLbl val="0"/>
      </c:catAx>
      <c:valAx>
        <c:axId val="6333221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79215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Female</c:v>
                </c:pt>
                <c:pt idx="1">
                  <c:v>Male</c:v>
                </c:pt>
              </c:strCache>
            </c:strRef>
          </c:cat>
          <c:val>
            <c:numRef>
              <c:f>Sheet1!$B$2:$B$3</c:f>
              <c:numCache>
                <c:formatCode>General</c:formatCode>
                <c:ptCount val="2"/>
              </c:numCache>
            </c:numRef>
          </c:val>
          <c:extLst>
            <c:ext xmlns:c16="http://schemas.microsoft.com/office/drawing/2014/chart" uri="{C3380CC4-5D6E-409C-BE32-E72D297353CC}">
              <c16:uniqueId val="{00000000-8063-4BCE-9717-CE950F30A628}"/>
            </c:ext>
          </c:extLst>
        </c:ser>
        <c:dLbls>
          <c:dLblPos val="outEnd"/>
          <c:showLegendKey val="0"/>
          <c:showVal val="1"/>
          <c:showCatName val="0"/>
          <c:showSerName val="0"/>
          <c:showPercent val="0"/>
          <c:showBubbleSize val="0"/>
        </c:dLbls>
        <c:gapWidth val="219"/>
        <c:overlap val="-27"/>
        <c:axId val="633322896"/>
        <c:axId val="633323288"/>
      </c:barChart>
      <c:catAx>
        <c:axId val="63332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23288"/>
        <c:crosses val="autoZero"/>
        <c:auto val="1"/>
        <c:lblAlgn val="ctr"/>
        <c:lblOffset val="100"/>
        <c:noMultiLvlLbl val="0"/>
      </c:catAx>
      <c:valAx>
        <c:axId val="633323288"/>
        <c:scaling>
          <c:orientation val="minMax"/>
          <c:max val="30"/>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22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900">
          <a:solidFill>
            <a:schemeClr val="tx1"/>
          </a:solidFill>
          <a:latin typeface="Franklin Gothic Medium" panose="020B0603020102020204" pitchFamily="34" charset="0"/>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Sheet1!$B$2:$B$22</c:f>
              <c:numCache>
                <c:formatCode>General</c:formatCode>
                <c:ptCount val="21"/>
                <c:pt idx="0">
                  <c:v>554</c:v>
                </c:pt>
                <c:pt idx="1">
                  <c:v>735</c:v>
                </c:pt>
                <c:pt idx="2" formatCode="#,##0">
                  <c:v>1175</c:v>
                </c:pt>
                <c:pt idx="4" formatCode="#,##0">
                  <c:v>1262</c:v>
                </c:pt>
                <c:pt idx="5" formatCode="#,##0">
                  <c:v>1986</c:v>
                </c:pt>
                <c:pt idx="6" formatCode="#,##0">
                  <c:v>2017</c:v>
                </c:pt>
                <c:pt idx="7" formatCode="#,##0">
                  <c:v>2048</c:v>
                </c:pt>
                <c:pt idx="8" formatCode="#,##0">
                  <c:v>2316</c:v>
                </c:pt>
                <c:pt idx="9" formatCode="#,##0">
                  <c:v>2676</c:v>
                </c:pt>
                <c:pt idx="10">
                  <c:v>3367</c:v>
                </c:pt>
                <c:pt idx="11" formatCode="#,##0">
                  <c:v>3391</c:v>
                </c:pt>
                <c:pt idx="12" formatCode="#,##0">
                  <c:v>3441</c:v>
                </c:pt>
                <c:pt idx="13" formatCode="#,##0">
                  <c:v>3821</c:v>
                </c:pt>
                <c:pt idx="14" formatCode="#,##0">
                  <c:v>3858</c:v>
                </c:pt>
                <c:pt idx="15" formatCode="#,##0">
                  <c:v>3953</c:v>
                </c:pt>
                <c:pt idx="16" formatCode="#,##0">
                  <c:v>4206</c:v>
                </c:pt>
                <c:pt idx="17" formatCode="#,##0">
                  <c:v>4303</c:v>
                </c:pt>
                <c:pt idx="18" formatCode="#,##0">
                  <c:v>4563</c:v>
                </c:pt>
                <c:pt idx="19" formatCode="#,##0">
                  <c:v>6080</c:v>
                </c:pt>
                <c:pt idx="20" formatCode="#,##0">
                  <c:v>6437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Gloucester</c:v>
                </c:pt>
                <c:pt idx="6">
                  <c:v>Morris</c:v>
                </c:pt>
                <c:pt idx="7">
                  <c:v>Somerset</c:v>
                </c:pt>
                <c:pt idx="8">
                  <c:v>Mercer</c:v>
                </c:pt>
                <c:pt idx="9">
                  <c:v>Cumberland</c:v>
                </c:pt>
                <c:pt idx="10">
                  <c:v>Passaic</c:v>
                </c:pt>
                <c:pt idx="11">
                  <c:v>Bergen</c:v>
                </c:pt>
                <c:pt idx="12">
                  <c:v>Hudson</c:v>
                </c:pt>
                <c:pt idx="13">
                  <c:v>Burlington</c:v>
                </c:pt>
                <c:pt idx="14">
                  <c:v>Union</c:v>
                </c:pt>
                <c:pt idx="15">
                  <c:v>Ocean</c:v>
                </c:pt>
                <c:pt idx="16">
                  <c:v>Monmouth</c:v>
                </c:pt>
                <c:pt idx="17">
                  <c:v>Middlesex</c:v>
                </c:pt>
                <c:pt idx="18">
                  <c:v>Atlantic</c:v>
                </c:pt>
                <c:pt idx="19">
                  <c:v>Camden</c:v>
                </c:pt>
                <c:pt idx="20">
                  <c:v>Essex</c:v>
                </c:pt>
              </c:strCache>
            </c:strRef>
          </c:cat>
          <c:val>
            <c:numRef>
              <c:f>Sheet1!$C$2:$C$22</c:f>
              <c:numCache>
                <c:formatCode>General</c:formatCode>
                <c:ptCount val="21"/>
                <c:pt idx="3">
                  <c:v>1231</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633324072"/>
        <c:axId val="633324464"/>
      </c:barChart>
      <c:catAx>
        <c:axId val="633324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24464"/>
        <c:crosses val="autoZero"/>
        <c:auto val="1"/>
        <c:lblAlgn val="ctr"/>
        <c:lblOffset val="100"/>
        <c:noMultiLvlLbl val="0"/>
      </c:catAx>
      <c:valAx>
        <c:axId val="633324464"/>
        <c:scaling>
          <c:orientation val="minMax"/>
        </c:scaling>
        <c:delete val="1"/>
        <c:axPos val="b"/>
        <c:numFmt formatCode="General" sourceLinked="1"/>
        <c:majorTickMark val="none"/>
        <c:minorTickMark val="none"/>
        <c:tickLblPos val="nextTo"/>
        <c:crossAx val="633324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4.3793706293706304E-2"/>
                  <c:y val="1.430277963196481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8A6-4D4F-9C08-910B06C7BD91}"/>
                </c:ext>
              </c:extLst>
            </c:dLbl>
            <c:dLbl>
              <c:idx val="2"/>
              <c:layout>
                <c:manualLayout>
                  <c:x val="-7.3717948717948716E-3"/>
                  <c:y val="2.6021528911077164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8A6-4D4F-9C08-910B06C7BD9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1250</c:v>
                </c:pt>
                <c:pt idx="1">
                  <c:v>1093</c:v>
                </c:pt>
                <c:pt idx="2">
                  <c:v>1208</c:v>
                </c:pt>
                <c:pt idx="3">
                  <c:v>1198</c:v>
                </c:pt>
                <c:pt idx="4">
                  <c:v>1231</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633325248"/>
        <c:axId val="633325640"/>
      </c:lineChart>
      <c:catAx>
        <c:axId val="633325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25640"/>
        <c:crosses val="autoZero"/>
        <c:auto val="1"/>
        <c:lblAlgn val="ctr"/>
        <c:lblOffset val="100"/>
        <c:noMultiLvlLbl val="0"/>
      </c:catAx>
      <c:valAx>
        <c:axId val="63332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6333252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Newton</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Sheet1!$B$2:$H$2</c:f>
              <c:numCache>
                <c:formatCode>General</c:formatCode>
                <c:ptCount val="7"/>
                <c:pt idx="0">
                  <c:v>127</c:v>
                </c:pt>
                <c:pt idx="1">
                  <c:v>159</c:v>
                </c:pt>
                <c:pt idx="2">
                  <c:v>133</c:v>
                </c:pt>
                <c:pt idx="3">
                  <c:v>87</c:v>
                </c:pt>
                <c:pt idx="4">
                  <c:v>126</c:v>
                </c:pt>
                <c:pt idx="5">
                  <c:v>107</c:v>
                </c:pt>
                <c:pt idx="6">
                  <c:v>170</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Hopatcong</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Sheet1!$B$3:$H$3</c:f>
              <c:numCache>
                <c:formatCode>General</c:formatCode>
                <c:ptCount val="7"/>
                <c:pt idx="0">
                  <c:v>158</c:v>
                </c:pt>
                <c:pt idx="1">
                  <c:v>169</c:v>
                </c:pt>
                <c:pt idx="2">
                  <c:v>160</c:v>
                </c:pt>
                <c:pt idx="3">
                  <c:v>136</c:v>
                </c:pt>
                <c:pt idx="4">
                  <c:v>155</c:v>
                </c:pt>
                <c:pt idx="5">
                  <c:v>133</c:v>
                </c:pt>
                <c:pt idx="6">
                  <c:v>159</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Vernon</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Sheet1!$B$4:$H$4</c:f>
              <c:numCache>
                <c:formatCode>General</c:formatCode>
                <c:ptCount val="7"/>
                <c:pt idx="0">
                  <c:v>175</c:v>
                </c:pt>
                <c:pt idx="1">
                  <c:v>170</c:v>
                </c:pt>
                <c:pt idx="2">
                  <c:v>95</c:v>
                </c:pt>
                <c:pt idx="3">
                  <c:v>55</c:v>
                </c:pt>
                <c:pt idx="4">
                  <c:v>72</c:v>
                </c:pt>
                <c:pt idx="5">
                  <c:v>123</c:v>
                </c:pt>
                <c:pt idx="6">
                  <c:v>132</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Wantage</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Sheet1!$B$5:$H$5</c:f>
              <c:numCache>
                <c:formatCode>General</c:formatCode>
                <c:ptCount val="7"/>
                <c:pt idx="0">
                  <c:v>155</c:v>
                </c:pt>
                <c:pt idx="1">
                  <c:v>130</c:v>
                </c:pt>
                <c:pt idx="2">
                  <c:v>82</c:v>
                </c:pt>
                <c:pt idx="3">
                  <c:v>106</c:v>
                </c:pt>
                <c:pt idx="4">
                  <c:v>102</c:v>
                </c:pt>
                <c:pt idx="5">
                  <c:v>108</c:v>
                </c:pt>
                <c:pt idx="6">
                  <c:v>111</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Sussex</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Sheet1!$B$6:$H$6</c:f>
              <c:numCache>
                <c:formatCode>General</c:formatCode>
                <c:ptCount val="7"/>
                <c:pt idx="0">
                  <c:v>66</c:v>
                </c:pt>
                <c:pt idx="1">
                  <c:v>53</c:v>
                </c:pt>
                <c:pt idx="2">
                  <c:v>79</c:v>
                </c:pt>
                <c:pt idx="3">
                  <c:v>69</c:v>
                </c:pt>
                <c:pt idx="4">
                  <c:v>71</c:v>
                </c:pt>
                <c:pt idx="5">
                  <c:v>61</c:v>
                </c:pt>
                <c:pt idx="6">
                  <c:v>83</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Hardyston</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Sheet1!$B$7:$H$7</c:f>
              <c:numCache>
                <c:formatCode>General</c:formatCode>
                <c:ptCount val="7"/>
                <c:pt idx="0">
                  <c:v>124</c:v>
                </c:pt>
                <c:pt idx="1">
                  <c:v>107</c:v>
                </c:pt>
                <c:pt idx="2">
                  <c:v>91</c:v>
                </c:pt>
                <c:pt idx="3">
                  <c:v>114</c:v>
                </c:pt>
                <c:pt idx="4">
                  <c:v>93</c:v>
                </c:pt>
                <c:pt idx="5">
                  <c:v>72</c:v>
                </c:pt>
                <c:pt idx="6">
                  <c:v>69</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Sparta</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Sheet1!$B$8:$H$8</c:f>
              <c:numCache>
                <c:formatCode>General</c:formatCode>
                <c:ptCount val="7"/>
                <c:pt idx="0">
                  <c:v>50</c:v>
                </c:pt>
                <c:pt idx="1">
                  <c:v>52</c:v>
                </c:pt>
                <c:pt idx="2">
                  <c:v>66</c:v>
                </c:pt>
                <c:pt idx="3">
                  <c:v>50</c:v>
                </c:pt>
                <c:pt idx="4">
                  <c:v>63</c:v>
                </c:pt>
                <c:pt idx="5">
                  <c:v>76</c:v>
                </c:pt>
                <c:pt idx="6">
                  <c:v>67</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Franklin Borough</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Sheet1!$B$9:$H$9</c:f>
              <c:numCache>
                <c:formatCode>General</c:formatCode>
                <c:ptCount val="7"/>
                <c:pt idx="0">
                  <c:v>81</c:v>
                </c:pt>
                <c:pt idx="1">
                  <c:v>73</c:v>
                </c:pt>
                <c:pt idx="2">
                  <c:v>110</c:v>
                </c:pt>
                <c:pt idx="3">
                  <c:v>74</c:v>
                </c:pt>
                <c:pt idx="4">
                  <c:v>89</c:v>
                </c:pt>
                <c:pt idx="5">
                  <c:v>86</c:v>
                </c:pt>
                <c:pt idx="6">
                  <c:v>60</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Montague</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Sheet1!$B$10:$H$10</c:f>
              <c:numCache>
                <c:formatCode>General</c:formatCode>
                <c:ptCount val="7"/>
                <c:pt idx="0">
                  <c:v>83</c:v>
                </c:pt>
                <c:pt idx="1">
                  <c:v>62</c:v>
                </c:pt>
                <c:pt idx="2">
                  <c:v>56</c:v>
                </c:pt>
                <c:pt idx="3">
                  <c:v>58</c:v>
                </c:pt>
                <c:pt idx="4">
                  <c:v>47</c:v>
                </c:pt>
                <c:pt idx="5">
                  <c:v>70</c:v>
                </c:pt>
                <c:pt idx="6">
                  <c:v>55</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Frankford Township</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2010</c:v>
                </c:pt>
                <c:pt idx="1">
                  <c:v>2011</c:v>
                </c:pt>
                <c:pt idx="2">
                  <c:v>2012</c:v>
                </c:pt>
                <c:pt idx="3">
                  <c:v>2013</c:v>
                </c:pt>
                <c:pt idx="4">
                  <c:v>2014</c:v>
                </c:pt>
                <c:pt idx="5">
                  <c:v>2015</c:v>
                </c:pt>
                <c:pt idx="6">
                  <c:v>2016</c:v>
                </c:pt>
              </c:strCache>
            </c:strRef>
          </c:cat>
          <c:val>
            <c:numRef>
              <c:f>Sheet1!$B$11:$H$11</c:f>
              <c:numCache>
                <c:formatCode>General</c:formatCode>
                <c:ptCount val="7"/>
                <c:pt idx="0">
                  <c:v>56</c:v>
                </c:pt>
                <c:pt idx="1">
                  <c:v>55</c:v>
                </c:pt>
                <c:pt idx="2">
                  <c:v>37</c:v>
                </c:pt>
                <c:pt idx="3">
                  <c:v>48</c:v>
                </c:pt>
                <c:pt idx="4">
                  <c:v>49</c:v>
                </c:pt>
                <c:pt idx="5">
                  <c:v>49</c:v>
                </c:pt>
                <c:pt idx="6">
                  <c:v>54</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633326424"/>
        <c:axId val="633326816"/>
      </c:lineChart>
      <c:catAx>
        <c:axId val="633326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326816"/>
        <c:crosses val="autoZero"/>
        <c:auto val="1"/>
        <c:lblAlgn val="ctr"/>
        <c:lblOffset val="100"/>
        <c:noMultiLvlLbl val="0"/>
      </c:catAx>
      <c:valAx>
        <c:axId val="633326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3326424"/>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8958329232283461"/>
          <c:y val="4.6874997116449491E-3"/>
          <c:w val="0.61302103838582678"/>
          <c:h val="0.85499270466031752"/>
        </c:manualLayout>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A81-4FD8-AC5D-DB8C459DCEE9}"/>
                </c:ext>
              </c:extLst>
            </c:dLbl>
            <c:dLbl>
              <c:idx val="2"/>
              <c:layout>
                <c:manualLayout>
                  <c:x val="0.24375590249582496"/>
                  <c:y val="0.1312574437369611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320-4A31-BCFD-13DA331548F2}"/>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52</c:v>
                </c:pt>
                <c:pt idx="1">
                  <c:v>27222</c:v>
                </c:pt>
                <c:pt idx="2">
                  <c:v>2442</c:v>
                </c:pt>
                <c:pt idx="3" formatCode="General">
                  <c:v>13</c:v>
                </c:pt>
                <c:pt idx="4" formatCode="General">
                  <c:v>123</c:v>
                </c:pt>
                <c:pt idx="5" formatCode="General">
                  <c:v>44</c:v>
                </c:pt>
                <c:pt idx="6" formatCode="General">
                  <c:v>223</c:v>
                </c:pt>
                <c:pt idx="7" formatCode="General">
                  <c:v>38</c:v>
                </c:pt>
                <c:pt idx="8" formatCode="General">
                  <c:v>3</c:v>
                </c:pt>
                <c:pt idx="9">
                  <c:v>4849</c:v>
                </c:pt>
                <c:pt idx="10" formatCode="General">
                  <c:v>571</c:v>
                </c:pt>
                <c:pt idx="11" formatCode="General">
                  <c:v>330</c:v>
                </c:pt>
                <c:pt idx="12">
                  <c:v>27256</c:v>
                </c:pt>
                <c:pt idx="13" formatCode="General">
                  <c:v>254</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Column1</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0781250000000001"/>
                  <c:y val="7.499999538631910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9.8437499999999997E-2"/>
                  <c:y val="0.1406249913493484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5937499999999999"/>
                  <c:y val="4.453124726062701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0.15"/>
                  <c:y val="-8.5936501967686754E-17"/>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0.140625"/>
                  <c:y val="-3.046874812569225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0.171875"/>
                  <c:y val="0.1476562409168159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0.13750000000000001"/>
                  <c:y val="-8.2031244953786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0.1640625"/>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0.12812500000000002"/>
                  <c:y val="-6.328124610720685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3593750000000002"/>
                  <c:y val="-4.687499711644949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0.11875000000000001"/>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8.59375E-2"/>
                  <c:y val="-9.140624437707650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Sheet1!$A$2:$A$15</c:f>
              <c:strCache>
                <c:ptCount val="14"/>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strCache>
            </c:strRef>
          </c:cat>
          <c:val>
            <c:numRef>
              <c:f>Sheet1!$B$2:$B$15</c:f>
              <c:numCache>
                <c:formatCode>#,##0</c:formatCode>
                <c:ptCount val="14"/>
                <c:pt idx="0" formatCode="General">
                  <c:v>40</c:v>
                </c:pt>
                <c:pt idx="1">
                  <c:v>13705</c:v>
                </c:pt>
                <c:pt idx="2" formatCode="General">
                  <c:v>792</c:v>
                </c:pt>
                <c:pt idx="3" formatCode="General">
                  <c:v>8</c:v>
                </c:pt>
                <c:pt idx="4" formatCode="General">
                  <c:v>52</c:v>
                </c:pt>
                <c:pt idx="5" formatCode="General">
                  <c:v>25</c:v>
                </c:pt>
                <c:pt idx="6" formatCode="General">
                  <c:v>47</c:v>
                </c:pt>
                <c:pt idx="7" formatCode="General">
                  <c:v>10</c:v>
                </c:pt>
                <c:pt idx="8" formatCode="General">
                  <c:v>2</c:v>
                </c:pt>
                <c:pt idx="9">
                  <c:v>1438</c:v>
                </c:pt>
                <c:pt idx="10" formatCode="General">
                  <c:v>218</c:v>
                </c:pt>
                <c:pt idx="11" formatCode="General">
                  <c:v>114</c:v>
                </c:pt>
                <c:pt idx="12">
                  <c:v>2949</c:v>
                </c:pt>
                <c:pt idx="13" formatCode="General">
                  <c:v>72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17</c:v>
                </c:pt>
                <c:pt idx="1">
                  <c:v>25</c:v>
                </c:pt>
                <c:pt idx="2">
                  <c:v>36</c:v>
                </c:pt>
                <c:pt idx="3">
                  <c:v>36</c:v>
                </c:pt>
                <c:pt idx="4">
                  <c:v>35</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633328776"/>
        <c:axId val="633329168"/>
      </c:lineChart>
      <c:catAx>
        <c:axId val="633328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3329168"/>
        <c:crosses val="autoZero"/>
        <c:auto val="1"/>
        <c:lblAlgn val="ctr"/>
        <c:lblOffset val="100"/>
        <c:noMultiLvlLbl val="0"/>
      </c:catAx>
      <c:valAx>
        <c:axId val="63332916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6333287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Sheet1!$B$2:$B$22</c:f>
              <c:numCache>
                <c:formatCode>0%</c:formatCode>
                <c:ptCount val="21"/>
                <c:pt idx="0">
                  <c:v>0.63157894736842102</c:v>
                </c:pt>
                <c:pt idx="1">
                  <c:v>0.50666666666666704</c:v>
                </c:pt>
                <c:pt idx="2">
                  <c:v>0.49618320610687</c:v>
                </c:pt>
                <c:pt idx="3">
                  <c:v>0.38679245283018898</c:v>
                </c:pt>
                <c:pt idx="4">
                  <c:v>0.30496453900709197</c:v>
                </c:pt>
                <c:pt idx="5">
                  <c:v>0.28488372093023301</c:v>
                </c:pt>
                <c:pt idx="6">
                  <c:v>0.217054263565891</c:v>
                </c:pt>
                <c:pt idx="7">
                  <c:v>0.17886178861788599</c:v>
                </c:pt>
                <c:pt idx="8">
                  <c:v>0.148148148148148</c:v>
                </c:pt>
                <c:pt idx="9">
                  <c:v>0.14503816793893101</c:v>
                </c:pt>
                <c:pt idx="10">
                  <c:v>0.124260355029586</c:v>
                </c:pt>
                <c:pt idx="11">
                  <c:v>8.0536912751677805E-2</c:v>
                </c:pt>
                <c:pt idx="12">
                  <c:v>7.1661237785016305E-2</c:v>
                </c:pt>
                <c:pt idx="13">
                  <c:v>6.1224489795918401E-2</c:v>
                </c:pt>
                <c:pt idx="14">
                  <c:v>5.6179775280898903E-2</c:v>
                </c:pt>
                <c:pt idx="15">
                  <c:v>5.4054054054054099E-2</c:v>
                </c:pt>
                <c:pt idx="17">
                  <c:v>-9.0909090909090898E-2</c:v>
                </c:pt>
                <c:pt idx="18">
                  <c:v>-0.11063829787234</c:v>
                </c:pt>
                <c:pt idx="19">
                  <c:v>-0.16666666666666699</c:v>
                </c:pt>
                <c:pt idx="20">
                  <c:v>-0.20338983050847501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Sheet1!$C$2:$C$22</c:f>
              <c:numCache>
                <c:formatCode>General</c:formatCode>
                <c:ptCount val="21"/>
                <c:pt idx="16">
                  <c:v>-2.7777777777777801E-2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14% change </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Cumberland</c:v>
                </c:pt>
                <c:pt idx="2">
                  <c:v>Passaic</c:v>
                </c:pt>
                <c:pt idx="3">
                  <c:v>Mercer</c:v>
                </c:pt>
                <c:pt idx="4">
                  <c:v>Hudson</c:v>
                </c:pt>
                <c:pt idx="5">
                  <c:v>Monmouth</c:v>
                </c:pt>
                <c:pt idx="6">
                  <c:v>Bergen</c:v>
                </c:pt>
                <c:pt idx="7">
                  <c:v>Gloucester</c:v>
                </c:pt>
                <c:pt idx="8">
                  <c:v>Ocean</c:v>
                </c:pt>
                <c:pt idx="9">
                  <c:v>Union</c:v>
                </c:pt>
                <c:pt idx="10">
                  <c:v>Atlantic</c:v>
                </c:pt>
                <c:pt idx="11">
                  <c:v>Burlington</c:v>
                </c:pt>
                <c:pt idx="12">
                  <c:v>Camden</c:v>
                </c:pt>
                <c:pt idx="13">
                  <c:v>Somerset</c:v>
                </c:pt>
                <c:pt idx="14">
                  <c:v>Morris</c:v>
                </c:pt>
                <c:pt idx="15">
                  <c:v>Essex</c:v>
                </c:pt>
                <c:pt idx="16">
                  <c:v>Sussex</c:v>
                </c:pt>
                <c:pt idx="17">
                  <c:v>Hunterdon</c:v>
                </c:pt>
                <c:pt idx="18">
                  <c:v>Middlesex</c:v>
                </c:pt>
                <c:pt idx="19">
                  <c:v>Warren</c:v>
                </c:pt>
                <c:pt idx="20">
                  <c:v>Cape May</c:v>
                </c:pt>
              </c:strCache>
            </c:strRef>
          </c:cat>
          <c:val>
            <c:numRef>
              <c:f>Sheet1!$D$2:$D$22</c:f>
              <c:numCache>
                <c:formatCode>0%</c:formatCode>
                <c:ptCount val="21"/>
                <c:pt idx="0">
                  <c:v>0.14000000000000001</c:v>
                </c:pt>
                <c:pt idx="1">
                  <c:v>0.14000000000000001</c:v>
                </c:pt>
                <c:pt idx="2">
                  <c:v>0.14000000000000001</c:v>
                </c:pt>
                <c:pt idx="3">
                  <c:v>0.14000000000000001</c:v>
                </c:pt>
                <c:pt idx="4">
                  <c:v>0.14000000000000001</c:v>
                </c:pt>
                <c:pt idx="5">
                  <c:v>0.14000000000000001</c:v>
                </c:pt>
                <c:pt idx="6">
                  <c:v>0.14000000000000001</c:v>
                </c:pt>
                <c:pt idx="7">
                  <c:v>0.14000000000000001</c:v>
                </c:pt>
                <c:pt idx="8">
                  <c:v>0.14000000000000001</c:v>
                </c:pt>
                <c:pt idx="9">
                  <c:v>0.14000000000000001</c:v>
                </c:pt>
                <c:pt idx="10">
                  <c:v>0.14000000000000001</c:v>
                </c:pt>
                <c:pt idx="11">
                  <c:v>0.14000000000000001</c:v>
                </c:pt>
                <c:pt idx="12">
                  <c:v>0.14000000000000001</c:v>
                </c:pt>
                <c:pt idx="13">
                  <c:v>0.14000000000000001</c:v>
                </c:pt>
                <c:pt idx="14">
                  <c:v>0.14000000000000001</c:v>
                </c:pt>
                <c:pt idx="15">
                  <c:v>0.14000000000000001</c:v>
                </c:pt>
                <c:pt idx="16">
                  <c:v>0.14000000000000001</c:v>
                </c:pt>
                <c:pt idx="17">
                  <c:v>0.14000000000000001</c:v>
                </c:pt>
                <c:pt idx="18">
                  <c:v>0.14000000000000001</c:v>
                </c:pt>
                <c:pt idx="19">
                  <c:v>0.14000000000000001</c:v>
                </c:pt>
                <c:pt idx="20">
                  <c:v>0.14000000000000001</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160941824"/>
        <c:axId val="160942216"/>
      </c:barChart>
      <c:catAx>
        <c:axId val="160941824"/>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942216"/>
        <c:crosses val="autoZero"/>
        <c:auto val="1"/>
        <c:lblAlgn val="ctr"/>
        <c:lblOffset val="100"/>
        <c:noMultiLvlLbl val="0"/>
      </c:catAx>
      <c:valAx>
        <c:axId val="160942216"/>
        <c:scaling>
          <c:orientation val="minMax"/>
        </c:scaling>
        <c:delete val="1"/>
        <c:axPos val="t"/>
        <c:numFmt formatCode="0%" sourceLinked="1"/>
        <c:majorTickMark val="none"/>
        <c:minorTickMark val="none"/>
        <c:tickLblPos val="nextTo"/>
        <c:crossAx val="160941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8522614231530338"/>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4">
                  <c:v>2.5752167261601198E-2</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160943000"/>
        <c:axId val="160943392"/>
      </c:barChart>
      <c:catAx>
        <c:axId val="160943000"/>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943392"/>
        <c:crosses val="autoZero"/>
        <c:auto val="1"/>
        <c:lblAlgn val="ctr"/>
        <c:lblOffset val="100"/>
        <c:noMultiLvlLbl val="0"/>
      </c:catAx>
      <c:valAx>
        <c:axId val="160943392"/>
        <c:scaling>
          <c:orientation val="minMax"/>
        </c:scaling>
        <c:delete val="1"/>
        <c:axPos val="t"/>
        <c:numFmt formatCode="0%" sourceLinked="1"/>
        <c:majorTickMark val="none"/>
        <c:minorTickMark val="none"/>
        <c:tickLblPos val="nextTo"/>
        <c:crossAx val="160943000"/>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2.6385648411809071E-2"/>
                  <c:y val="-5.3085234324239366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3E-4832-B088-61FB3C1CFD1C}"/>
                </c:ext>
              </c:extLst>
            </c:dLbl>
            <c:dLbl>
              <c:idx val="2"/>
              <c:layout>
                <c:manualLayout>
                  <c:x val="-1.9904694252057185E-2"/>
                  <c:y val="-3.660171641444288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63E-4832-B088-61FB3C1CFD1C}"/>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8505</c:v>
                </c:pt>
                <c:pt idx="1">
                  <c:v>5720</c:v>
                </c:pt>
                <c:pt idx="2">
                  <c:v>3943</c:v>
                </c:pt>
                <c:pt idx="3" formatCode="#,##0">
                  <c:v>3922</c:v>
                </c:pt>
                <c:pt idx="4" formatCode="#,##0">
                  <c:v>4023</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160944176"/>
        <c:axId val="160944568"/>
      </c:lineChart>
      <c:catAx>
        <c:axId val="160944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0944568"/>
        <c:crosses val="autoZero"/>
        <c:auto val="1"/>
        <c:lblAlgn val="ctr"/>
        <c:lblOffset val="100"/>
        <c:noMultiLvlLbl val="0"/>
      </c:catAx>
      <c:valAx>
        <c:axId val="160944568"/>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09441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Sussex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781249999999994E-2"/>
                  <c:y val="8.671874466543137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9.0625000000000053E-2"/>
                  <c:y val="-5.156249682809444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0.28999999999999998</c:v>
                </c:pt>
                <c:pt idx="1">
                  <c:v>0.53</c:v>
                </c:pt>
                <c:pt idx="2">
                  <c:v>0.05</c:v>
                </c:pt>
                <c:pt idx="3">
                  <c:v>0.03</c:v>
                </c:pt>
                <c:pt idx="4">
                  <c:v>0.09</c:v>
                </c:pt>
                <c:pt idx="5">
                  <c:v>0.02</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0</c:v>
                </c:pt>
                <c:pt idx="7">
                  <c:v>1</c:v>
                </c:pt>
                <c:pt idx="8">
                  <c:v>0</c:v>
                </c:pt>
                <c:pt idx="9">
                  <c:v>2</c:v>
                </c:pt>
                <c:pt idx="10">
                  <c:v>0</c:v>
                </c:pt>
                <c:pt idx="11">
                  <c:v>1</c:v>
                </c:pt>
                <c:pt idx="12">
                  <c:v>0</c:v>
                </c:pt>
                <c:pt idx="13">
                  <c:v>1</c:v>
                </c:pt>
                <c:pt idx="14">
                  <c:v>1</c:v>
                </c:pt>
                <c:pt idx="15">
                  <c:v>1</c:v>
                </c:pt>
                <c:pt idx="16">
                  <c:v>0</c:v>
                </c:pt>
                <c:pt idx="17">
                  <c:v>2</c:v>
                </c:pt>
                <c:pt idx="18">
                  <c:v>3</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160945744"/>
        <c:axId val="160946136"/>
      </c:barChart>
      <c:catAx>
        <c:axId val="1609457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60946136"/>
        <c:crosses val="autoZero"/>
        <c:auto val="1"/>
        <c:lblAlgn val="ctr"/>
        <c:lblOffset val="100"/>
        <c:noMultiLvlLbl val="0"/>
      </c:catAx>
      <c:valAx>
        <c:axId val="160946136"/>
        <c:scaling>
          <c:orientation val="minMax"/>
        </c:scaling>
        <c:delete val="1"/>
        <c:axPos val="b"/>
        <c:numFmt formatCode="General" sourceLinked="1"/>
        <c:majorTickMark val="none"/>
        <c:minorTickMark val="none"/>
        <c:tickLblPos val="nextTo"/>
        <c:crossAx val="1609457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8">
                  <c:v>0.129</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7">
                  <c:v>0.124</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160946920"/>
        <c:axId val="160947312"/>
      </c:barChart>
      <c:catAx>
        <c:axId val="1609469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947312"/>
        <c:crosses val="autoZero"/>
        <c:auto val="1"/>
        <c:lblAlgn val="ctr"/>
        <c:lblOffset val="100"/>
        <c:noMultiLvlLbl val="0"/>
      </c:catAx>
      <c:valAx>
        <c:axId val="160947312"/>
        <c:scaling>
          <c:orientation val="minMax"/>
        </c:scaling>
        <c:delete val="1"/>
        <c:axPos val="b"/>
        <c:numFmt formatCode="0.0%" sourceLinked="1"/>
        <c:majorTickMark val="none"/>
        <c:minorTickMark val="none"/>
        <c:tickLblPos val="nextTo"/>
        <c:crossAx val="1609469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7.5656167979002625E-2"/>
                  <c:y val="-8.7831938129125001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E96-4B66-9FCF-69BF03662DD8}"/>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0.114</c:v>
                </c:pt>
                <c:pt idx="1">
                  <c:v>0.09</c:v>
                </c:pt>
                <c:pt idx="2">
                  <c:v>0.06</c:v>
                </c:pt>
                <c:pt idx="3">
                  <c:v>0.13</c:v>
                </c:pt>
                <c:pt idx="4">
                  <c:v>0.124</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160948096"/>
        <c:axId val="160948488"/>
      </c:lineChart>
      <c:catAx>
        <c:axId val="160948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948488"/>
        <c:crosses val="autoZero"/>
        <c:auto val="1"/>
        <c:lblAlgn val="ctr"/>
        <c:lblOffset val="100"/>
        <c:noMultiLvlLbl val="0"/>
      </c:catAx>
      <c:valAx>
        <c:axId val="16094848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9480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0.114</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160949272"/>
        <c:axId val="355439552"/>
      </c:barChart>
      <c:catAx>
        <c:axId val="1609492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39552"/>
        <c:crosses val="autoZero"/>
        <c:auto val="1"/>
        <c:lblAlgn val="ctr"/>
        <c:lblOffset val="100"/>
        <c:noMultiLvlLbl val="0"/>
      </c:catAx>
      <c:valAx>
        <c:axId val="355439552"/>
        <c:scaling>
          <c:orientation val="minMax"/>
          <c:max val="0.30000000000000004"/>
        </c:scaling>
        <c:delete val="1"/>
        <c:axPos val="t"/>
        <c:numFmt formatCode="0.00%" sourceLinked="1"/>
        <c:majorTickMark val="none"/>
        <c:minorTickMark val="none"/>
        <c:tickLblPos val="nextTo"/>
        <c:crossAx val="1609492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9.2999999999999999E-2</c:v>
                </c:pt>
                <c:pt idx="1">
                  <c:v>0.16400000000000001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55440336"/>
        <c:axId val="355440728"/>
      </c:barChart>
      <c:catAx>
        <c:axId val="3554403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40728"/>
        <c:crosses val="autoZero"/>
        <c:auto val="1"/>
        <c:lblAlgn val="ctr"/>
        <c:lblOffset val="100"/>
        <c:noMultiLvlLbl val="0"/>
      </c:catAx>
      <c:valAx>
        <c:axId val="355440728"/>
        <c:scaling>
          <c:orientation val="minMax"/>
          <c:max val="0.30000000000000004"/>
          <c:min val="0"/>
        </c:scaling>
        <c:delete val="1"/>
        <c:axPos val="b"/>
        <c:numFmt formatCode="0.0%" sourceLinked="1"/>
        <c:majorTickMark val="none"/>
        <c:minorTickMark val="none"/>
        <c:tickLblPos val="nextTo"/>
        <c:crossAx val="35544033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2">
                  <c:v>0.16600000000000001</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55441512"/>
        <c:axId val="355441904"/>
      </c:barChart>
      <c:catAx>
        <c:axId val="3554415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41904"/>
        <c:crosses val="autoZero"/>
        <c:auto val="1"/>
        <c:lblAlgn val="ctr"/>
        <c:lblOffset val="100"/>
        <c:noMultiLvlLbl val="0"/>
      </c:catAx>
      <c:valAx>
        <c:axId val="355441904"/>
        <c:scaling>
          <c:orientation val="minMax"/>
        </c:scaling>
        <c:delete val="1"/>
        <c:axPos val="b"/>
        <c:numFmt formatCode="0.0%" sourceLinked="1"/>
        <c:majorTickMark val="none"/>
        <c:minorTickMark val="none"/>
        <c:tickLblPos val="nextTo"/>
        <c:crossAx val="355441512"/>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0.14199999999999999</c:v>
                </c:pt>
                <c:pt idx="1">
                  <c:v>0.14499999999999999</c:v>
                </c:pt>
                <c:pt idx="2">
                  <c:v>0.105</c:v>
                </c:pt>
                <c:pt idx="3">
                  <c:v>0.15</c:v>
                </c:pt>
                <c:pt idx="4">
                  <c:v>0.16600000000000001</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55442688"/>
        <c:axId val="355443080"/>
      </c:lineChart>
      <c:catAx>
        <c:axId val="35544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43080"/>
        <c:crosses val="autoZero"/>
        <c:auto val="1"/>
        <c:lblAlgn val="ctr"/>
        <c:lblOffset val="100"/>
        <c:noMultiLvlLbl val="0"/>
      </c:catAx>
      <c:valAx>
        <c:axId val="355443080"/>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554426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0.14799999999999999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55443864"/>
        <c:axId val="355444256"/>
      </c:barChart>
      <c:catAx>
        <c:axId val="35544386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44256"/>
        <c:crosses val="autoZero"/>
        <c:auto val="1"/>
        <c:lblAlgn val="ctr"/>
        <c:lblOffset val="100"/>
        <c:noMultiLvlLbl val="0"/>
      </c:catAx>
      <c:valAx>
        <c:axId val="355444256"/>
        <c:scaling>
          <c:orientation val="minMax"/>
          <c:max val="0.30000000000000004"/>
        </c:scaling>
        <c:delete val="1"/>
        <c:axPos val="t"/>
        <c:numFmt formatCode="0.00%" sourceLinked="1"/>
        <c:majorTickMark val="none"/>
        <c:minorTickMark val="none"/>
        <c:tickLblPos val="nextTo"/>
        <c:crossAx val="3554438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0.14099999999999999</c:v>
                </c:pt>
                <c:pt idx="1">
                  <c:v>0.2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55445040"/>
        <c:axId val="355445432"/>
      </c:barChart>
      <c:catAx>
        <c:axId val="3554450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45432"/>
        <c:crosses val="autoZero"/>
        <c:auto val="1"/>
        <c:lblAlgn val="ctr"/>
        <c:lblOffset val="100"/>
        <c:noMultiLvlLbl val="0"/>
      </c:catAx>
      <c:valAx>
        <c:axId val="355445432"/>
        <c:scaling>
          <c:orientation val="minMax"/>
          <c:max val="0.30000000000000004"/>
          <c:min val="0"/>
        </c:scaling>
        <c:delete val="1"/>
        <c:axPos val="b"/>
        <c:numFmt formatCode="0.0%" sourceLinked="1"/>
        <c:majorTickMark val="none"/>
        <c:minorTickMark val="none"/>
        <c:tickLblPos val="nextTo"/>
        <c:crossAx val="35544504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Copy This County 2017</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Sheet1!$B$2:$B$22</c:f>
              <c:numCache>
                <c:formatCode>General</c:formatCode>
                <c:ptCount val="21"/>
                <c:pt idx="4" formatCode="0">
                  <c:v>4259</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Sheet1!$C$2:$C$22</c:f>
              <c:numCache>
                <c:formatCode>0</c:formatCode>
                <c:ptCount val="21"/>
                <c:pt idx="0">
                  <c:v>2013</c:v>
                </c:pt>
                <c:pt idx="1">
                  <c:v>2417</c:v>
                </c:pt>
                <c:pt idx="2" formatCode="General">
                  <c:v>2961</c:v>
                </c:pt>
                <c:pt idx="3">
                  <c:v>3529</c:v>
                </c:pt>
                <c:pt idx="4">
                  <c:v>4259</c:v>
                </c:pt>
                <c:pt idx="5">
                  <c:v>4882</c:v>
                </c:pt>
                <c:pt idx="6">
                  <c:v>7630</c:v>
                </c:pt>
                <c:pt idx="7">
                  <c:v>8867</c:v>
                </c:pt>
                <c:pt idx="8">
                  <c:v>8924</c:v>
                </c:pt>
                <c:pt idx="9">
                  <c:v>10297</c:v>
                </c:pt>
                <c:pt idx="10">
                  <c:v>12608</c:v>
                </c:pt>
                <c:pt idx="11">
                  <c:v>13035</c:v>
                </c:pt>
                <c:pt idx="12">
                  <c:v>13528</c:v>
                </c:pt>
                <c:pt idx="13" formatCode="General">
                  <c:v>14056</c:v>
                </c:pt>
                <c:pt idx="14">
                  <c:v>14921</c:v>
                </c:pt>
                <c:pt idx="15">
                  <c:v>15607</c:v>
                </c:pt>
                <c:pt idx="16">
                  <c:v>16299</c:v>
                </c:pt>
                <c:pt idx="17">
                  <c:v>18126</c:v>
                </c:pt>
                <c:pt idx="18">
                  <c:v>18182</c:v>
                </c:pt>
                <c:pt idx="19">
                  <c:v>21553</c:v>
                </c:pt>
                <c:pt idx="20">
                  <c:v>24355</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Sheet1!$D$2:$D$22</c:f>
              <c:numCache>
                <c:formatCode>0</c:formatCode>
                <c:ptCount val="21"/>
                <c:pt idx="0">
                  <c:v>2059</c:v>
                </c:pt>
                <c:pt idx="1">
                  <c:v>2411</c:v>
                </c:pt>
                <c:pt idx="2" formatCode="General">
                  <c:v>2970</c:v>
                </c:pt>
                <c:pt idx="3">
                  <c:v>3500</c:v>
                </c:pt>
                <c:pt idx="4">
                  <c:v>4284</c:v>
                </c:pt>
                <c:pt idx="5">
                  <c:v>5051</c:v>
                </c:pt>
                <c:pt idx="6">
                  <c:v>7754</c:v>
                </c:pt>
                <c:pt idx="7">
                  <c:v>9004</c:v>
                </c:pt>
                <c:pt idx="8">
                  <c:v>8997</c:v>
                </c:pt>
                <c:pt idx="9">
                  <c:v>10275</c:v>
                </c:pt>
                <c:pt idx="10">
                  <c:v>12627</c:v>
                </c:pt>
                <c:pt idx="11">
                  <c:v>13311</c:v>
                </c:pt>
                <c:pt idx="12">
                  <c:v>13526</c:v>
                </c:pt>
                <c:pt idx="13" formatCode="General">
                  <c:v>14469</c:v>
                </c:pt>
                <c:pt idx="14">
                  <c:v>15217</c:v>
                </c:pt>
                <c:pt idx="15">
                  <c:v>15638</c:v>
                </c:pt>
                <c:pt idx="16">
                  <c:v>16605</c:v>
                </c:pt>
                <c:pt idx="17">
                  <c:v>18515</c:v>
                </c:pt>
                <c:pt idx="18">
                  <c:v>18203</c:v>
                </c:pt>
                <c:pt idx="19">
                  <c:v>22189</c:v>
                </c:pt>
                <c:pt idx="20">
                  <c:v>24354</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Copy This County 2018</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Burlington</c:v>
                </c:pt>
                <c:pt idx="12">
                  <c:v>Morris</c:v>
                </c:pt>
                <c:pt idx="13">
                  <c:v>Passaic</c:v>
                </c:pt>
                <c:pt idx="14">
                  <c:v>Union</c:v>
                </c:pt>
                <c:pt idx="15">
                  <c:v>Camden</c:v>
                </c:pt>
                <c:pt idx="16">
                  <c:v>Ocean</c:v>
                </c:pt>
                <c:pt idx="17">
                  <c:v>Middlesex</c:v>
                </c:pt>
                <c:pt idx="18">
                  <c:v>Monmouth</c:v>
                </c:pt>
                <c:pt idx="19">
                  <c:v>Essex</c:v>
                </c:pt>
                <c:pt idx="20">
                  <c:v>Bergen</c:v>
                </c:pt>
              </c:strCache>
            </c:strRef>
          </c:cat>
          <c:val>
            <c:numRef>
              <c:f>Sheet1!$E$2:$E$22</c:f>
              <c:numCache>
                <c:formatCode>General</c:formatCode>
                <c:ptCount val="21"/>
                <c:pt idx="4">
                  <c:v>4284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55446216"/>
        <c:axId val="355446608"/>
      </c:barChart>
      <c:catAx>
        <c:axId val="3554462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55446608"/>
        <c:crosses val="autoZero"/>
        <c:auto val="1"/>
        <c:lblAlgn val="ctr"/>
        <c:lblOffset val="100"/>
        <c:noMultiLvlLbl val="0"/>
      </c:catAx>
      <c:valAx>
        <c:axId val="355446608"/>
        <c:scaling>
          <c:orientation val="minMax"/>
        </c:scaling>
        <c:delete val="1"/>
        <c:axPos val="b"/>
        <c:numFmt formatCode="General" sourceLinked="1"/>
        <c:majorTickMark val="none"/>
        <c:minorTickMark val="none"/>
        <c:tickLblPos val="nextTo"/>
        <c:crossAx val="355446216"/>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1320464430276554E-2"/>
          <c:y val="3.1751564898555712E-2"/>
          <c:w val="0.86726899824236503"/>
          <c:h val="0.77376581417226997"/>
        </c:manualLayout>
      </c:layout>
      <c:barChart>
        <c:barDir val="col"/>
        <c:grouping val="clustered"/>
        <c:varyColors val="0"/>
        <c:ser>
          <c:idx val="1"/>
          <c:order val="0"/>
          <c:tx>
            <c:strRef>
              <c:f>Sheet1!$B$1</c:f>
              <c:strCache>
                <c:ptCount val="1"/>
                <c:pt idx="0">
                  <c:v>Copy County 2017</c:v>
                </c:pt>
              </c:strCache>
            </c:strRef>
          </c:tx>
          <c:spPr>
            <a:solidFill>
              <a:srgbClr val="FFFF00"/>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Sheet1!$B$2:$B$22</c:f>
              <c:numCache>
                <c:formatCode>General</c:formatCode>
                <c:ptCount val="21"/>
                <c:pt idx="19" formatCode="0.0%">
                  <c:v>0.21029999999999999</c:v>
                </c:pt>
              </c:numCache>
            </c:numRef>
          </c:val>
          <c:extLst>
            <c:ext xmlns:c16="http://schemas.microsoft.com/office/drawing/2014/chart" uri="{C3380CC4-5D6E-409C-BE32-E72D297353CC}">
              <c16:uniqueId val="{00000001-06BA-499E-A785-878D402C40D1}"/>
            </c:ext>
          </c:extLst>
        </c:ser>
        <c:ser>
          <c:idx val="0"/>
          <c:order val="1"/>
          <c:tx>
            <c:strRef>
              <c:f>Sheet1!$C$1</c:f>
              <c:strCache>
                <c:ptCount val="1"/>
                <c:pt idx="0">
                  <c:v>2017</c:v>
                </c:pt>
              </c:strCache>
            </c:strRef>
          </c:tx>
          <c:spPr>
            <a:solidFill>
              <a:schemeClr val="bg1">
                <a:lumMod val="75000"/>
              </a:schemeClr>
            </a:solidFill>
            <a:ln>
              <a:noFill/>
            </a:ln>
            <a:effectLst/>
          </c:spPr>
          <c:invertIfNegative val="0"/>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Sheet1!$C$2:$C$22</c:f>
              <c:numCache>
                <c:formatCode>0.0%</c:formatCode>
                <c:ptCount val="21"/>
                <c:pt idx="0">
                  <c:v>0.13289999999999999</c:v>
                </c:pt>
                <c:pt idx="1">
                  <c:v>0.14119999999999999</c:v>
                </c:pt>
                <c:pt idx="2">
                  <c:v>0.15079999999999999</c:v>
                </c:pt>
                <c:pt idx="3">
                  <c:v>0.1512</c:v>
                </c:pt>
                <c:pt idx="4">
                  <c:v>0.1633</c:v>
                </c:pt>
                <c:pt idx="5">
                  <c:v>0.15820000000000001</c:v>
                </c:pt>
                <c:pt idx="6">
                  <c:v>0.16500000000000001</c:v>
                </c:pt>
                <c:pt idx="7">
                  <c:v>0.1681</c:v>
                </c:pt>
                <c:pt idx="8">
                  <c:v>0.17119999999999999</c:v>
                </c:pt>
                <c:pt idx="9">
                  <c:v>0.1782</c:v>
                </c:pt>
                <c:pt idx="10">
                  <c:v>0.17860000000000001</c:v>
                </c:pt>
                <c:pt idx="11">
                  <c:v>0.17929999999999999</c:v>
                </c:pt>
                <c:pt idx="12">
                  <c:v>0.18490000000000001</c:v>
                </c:pt>
                <c:pt idx="13">
                  <c:v>0.1862</c:v>
                </c:pt>
                <c:pt idx="14">
                  <c:v>0.18609999999999999</c:v>
                </c:pt>
                <c:pt idx="15">
                  <c:v>0.187</c:v>
                </c:pt>
                <c:pt idx="16">
                  <c:v>0.18990000000000001</c:v>
                </c:pt>
                <c:pt idx="17">
                  <c:v>0.188</c:v>
                </c:pt>
                <c:pt idx="18">
                  <c:v>0.1971</c:v>
                </c:pt>
                <c:pt idx="19">
                  <c:v>0.21029999999999999</c:v>
                </c:pt>
                <c:pt idx="20">
                  <c:v>0.2339</c:v>
                </c:pt>
              </c:numCache>
            </c:numRef>
          </c:val>
          <c:extLst>
            <c:ext xmlns:c16="http://schemas.microsoft.com/office/drawing/2014/chart" uri="{C3380CC4-5D6E-409C-BE32-E72D297353CC}">
              <c16:uniqueId val="{00000000-06BA-499E-A785-878D402C40D1}"/>
            </c:ext>
          </c:extLst>
        </c:ser>
        <c:ser>
          <c:idx val="4"/>
          <c:order val="2"/>
          <c:tx>
            <c:strRef>
              <c:f>Sheet1!$D$1</c:f>
              <c:strCache>
                <c:ptCount val="1"/>
                <c:pt idx="0">
                  <c:v>2018</c:v>
                </c:pt>
              </c:strCache>
            </c:strRef>
          </c:tx>
          <c:spPr>
            <a:solidFill>
              <a:srgbClr val="C00000"/>
            </a:solidFill>
            <a:ln>
              <a:noFill/>
            </a:ln>
            <a:effectLst/>
          </c:spPr>
          <c:invertIfNegative val="0"/>
          <c:dPt>
            <c:idx val="4"/>
            <c:invertIfNegative val="0"/>
            <c:bubble3D val="0"/>
            <c:spPr>
              <a:solidFill>
                <a:srgbClr val="C00000"/>
              </a:solidFill>
              <a:ln>
                <a:noFill/>
              </a:ln>
              <a:effectLst/>
            </c:spPr>
            <c:extLst>
              <c:ext xmlns:c16="http://schemas.microsoft.com/office/drawing/2014/chart" uri="{C3380CC4-5D6E-409C-BE32-E72D297353CC}">
                <c16:uniqueId val="{00000008-06BA-499E-A785-878D402C40D1}"/>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Sheet1!$D$2:$D$22</c:f>
              <c:numCache>
                <c:formatCode>0.0%</c:formatCode>
                <c:ptCount val="21"/>
                <c:pt idx="0">
                  <c:v>0.13689999999999999</c:v>
                </c:pt>
                <c:pt idx="1">
                  <c:v>0.14380000000000001</c:v>
                </c:pt>
                <c:pt idx="2">
                  <c:v>0.15340000000000001</c:v>
                </c:pt>
                <c:pt idx="3">
                  <c:v>0.15359999999999999</c:v>
                </c:pt>
                <c:pt idx="4">
                  <c:v>0.16270000000000001</c:v>
                </c:pt>
                <c:pt idx="5">
                  <c:v>0.16309999999999999</c:v>
                </c:pt>
                <c:pt idx="6">
                  <c:v>0.16819999999999999</c:v>
                </c:pt>
                <c:pt idx="7">
                  <c:v>0.17249999999999999</c:v>
                </c:pt>
                <c:pt idx="8">
                  <c:v>0.17480000000000001</c:v>
                </c:pt>
                <c:pt idx="9">
                  <c:v>0.18060000000000001</c:v>
                </c:pt>
                <c:pt idx="10">
                  <c:v>0.18090000000000001</c:v>
                </c:pt>
                <c:pt idx="11">
                  <c:v>0.1837</c:v>
                </c:pt>
                <c:pt idx="12">
                  <c:v>0.18709999999999999</c:v>
                </c:pt>
                <c:pt idx="13">
                  <c:v>0.18779999999999999</c:v>
                </c:pt>
                <c:pt idx="14">
                  <c:v>0.19170000000000001</c:v>
                </c:pt>
                <c:pt idx="15">
                  <c:v>0.1918</c:v>
                </c:pt>
                <c:pt idx="16">
                  <c:v>0.1925</c:v>
                </c:pt>
                <c:pt idx="17">
                  <c:v>0.19320000000000001</c:v>
                </c:pt>
                <c:pt idx="18">
                  <c:v>0.19489999999999999</c:v>
                </c:pt>
                <c:pt idx="19">
                  <c:v>0.215</c:v>
                </c:pt>
                <c:pt idx="20">
                  <c:v>0.2387</c:v>
                </c:pt>
              </c:numCache>
            </c:numRef>
          </c:val>
          <c:extLst>
            <c:ext xmlns:c16="http://schemas.microsoft.com/office/drawing/2014/chart" uri="{C3380CC4-5D6E-409C-BE32-E72D297353CC}">
              <c16:uniqueId val="{00000004-06BA-499E-A785-878D402C40D1}"/>
            </c:ext>
          </c:extLst>
        </c:ser>
        <c:ser>
          <c:idx val="2"/>
          <c:order val="3"/>
          <c:tx>
            <c:strRef>
              <c:f>Sheet1!$E$1</c:f>
              <c:strCache>
                <c:ptCount val="1"/>
                <c:pt idx="0">
                  <c:v>Copy County 2018</c:v>
                </c:pt>
              </c:strCache>
            </c:strRef>
          </c:tx>
          <c:spPr>
            <a:solidFill>
              <a:srgbClr val="FFFF00"/>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Sheet1!$E$2:$E$22</c:f>
              <c:numCache>
                <c:formatCode>General</c:formatCode>
                <c:ptCount val="21"/>
                <c:pt idx="19" formatCode="0.0%">
                  <c:v>0.215</c:v>
                </c:pt>
              </c:numCache>
            </c:numRef>
          </c:val>
          <c:extLst>
            <c:ext xmlns:c16="http://schemas.microsoft.com/office/drawing/2014/chart" uri="{C3380CC4-5D6E-409C-BE32-E72D297353CC}">
              <c16:uniqueId val="{00000002-B69E-42BE-9500-14C9488DFAE5}"/>
            </c:ext>
          </c:extLst>
        </c:ser>
        <c:ser>
          <c:idx val="5"/>
          <c:order val="4"/>
          <c:tx>
            <c:strRef>
              <c:f>Sheet1!$F$1</c:f>
              <c:strCache>
                <c:ptCount val="1"/>
                <c:pt idx="0">
                  <c:v>NJ 2018 average 17.9%</c:v>
                </c:pt>
              </c:strCache>
            </c:strRef>
          </c:tx>
          <c:spPr>
            <a:noFill/>
            <a:ln>
              <a:noFill/>
            </a:ln>
            <a:effectLst/>
          </c:spPr>
          <c:invertIfNegative val="0"/>
          <c:trendline>
            <c:spPr>
              <a:ln w="19050" cap="rnd">
                <a:solidFill>
                  <a:schemeClr val="accent6"/>
                </a:solidFill>
                <a:prstDash val="sysDot"/>
              </a:ln>
              <a:effectLst/>
            </c:spPr>
            <c:trendlineType val="linear"/>
            <c:dispRSqr val="0"/>
            <c:dispEq val="0"/>
          </c:trendline>
          <c:cat>
            <c:strRef>
              <c:f>Sheet1!$A$2:$A$22</c:f>
              <c:strCache>
                <c:ptCount val="21"/>
                <c:pt idx="0">
                  <c:v>Hudson</c:v>
                </c:pt>
                <c:pt idx="1">
                  <c:v>Middlesex</c:v>
                </c:pt>
                <c:pt idx="2">
                  <c:v>Union</c:v>
                </c:pt>
                <c:pt idx="3">
                  <c:v>Essex</c:v>
                </c:pt>
                <c:pt idx="4">
                  <c:v>Mercer</c:v>
                </c:pt>
                <c:pt idx="5">
                  <c:v>Passaic</c:v>
                </c:pt>
                <c:pt idx="6">
                  <c:v>Somerset</c:v>
                </c:pt>
                <c:pt idx="7">
                  <c:v>Cumberland</c:v>
                </c:pt>
                <c:pt idx="8">
                  <c:v>Atlantic</c:v>
                </c:pt>
                <c:pt idx="9">
                  <c:v>Morris</c:v>
                </c:pt>
                <c:pt idx="10">
                  <c:v>Bergen</c:v>
                </c:pt>
                <c:pt idx="11">
                  <c:v>Warren</c:v>
                </c:pt>
                <c:pt idx="12">
                  <c:v>Monmouth</c:v>
                </c:pt>
                <c:pt idx="13">
                  <c:v>Hunterdon</c:v>
                </c:pt>
                <c:pt idx="14">
                  <c:v>Salem</c:v>
                </c:pt>
                <c:pt idx="15">
                  <c:v>Camden</c:v>
                </c:pt>
                <c:pt idx="16">
                  <c:v>Burlington</c:v>
                </c:pt>
                <c:pt idx="17">
                  <c:v>Gloucester</c:v>
                </c:pt>
                <c:pt idx="18">
                  <c:v>Cape May</c:v>
                </c:pt>
                <c:pt idx="19">
                  <c:v>Sussex</c:v>
                </c:pt>
                <c:pt idx="20">
                  <c:v>Ocean</c:v>
                </c:pt>
              </c:strCache>
            </c:strRef>
          </c:cat>
          <c:val>
            <c:numRef>
              <c:f>Sheet1!$F$2:$F$22</c:f>
              <c:numCache>
                <c:formatCode>0.0%</c:formatCode>
                <c:ptCount val="21"/>
                <c:pt idx="0">
                  <c:v>0.17899999999999999</c:v>
                </c:pt>
                <c:pt idx="1">
                  <c:v>0.17899999999999999</c:v>
                </c:pt>
                <c:pt idx="2">
                  <c:v>0.17899999999999999</c:v>
                </c:pt>
                <c:pt idx="3">
                  <c:v>0.17899999999999999</c:v>
                </c:pt>
                <c:pt idx="4">
                  <c:v>0.17899999999999999</c:v>
                </c:pt>
                <c:pt idx="5">
                  <c:v>0.17899999999999999</c:v>
                </c:pt>
                <c:pt idx="6">
                  <c:v>0.17899999999999999</c:v>
                </c:pt>
                <c:pt idx="7">
                  <c:v>0.17899999999999999</c:v>
                </c:pt>
                <c:pt idx="8">
                  <c:v>0.17899999999999999</c:v>
                </c:pt>
                <c:pt idx="9">
                  <c:v>0.17899999999999999</c:v>
                </c:pt>
                <c:pt idx="10">
                  <c:v>0.17899999999999999</c:v>
                </c:pt>
                <c:pt idx="11">
                  <c:v>0.17899999999999999</c:v>
                </c:pt>
                <c:pt idx="12">
                  <c:v>0.17899999999999999</c:v>
                </c:pt>
                <c:pt idx="13">
                  <c:v>0.17899999999999999</c:v>
                </c:pt>
                <c:pt idx="14">
                  <c:v>0.17899999999999999</c:v>
                </c:pt>
                <c:pt idx="15">
                  <c:v>0.17899999999999999</c:v>
                </c:pt>
                <c:pt idx="16">
                  <c:v>0.17899999999999999</c:v>
                </c:pt>
                <c:pt idx="17">
                  <c:v>0.17899999999999999</c:v>
                </c:pt>
                <c:pt idx="18">
                  <c:v>0.17899999999999999</c:v>
                </c:pt>
                <c:pt idx="19">
                  <c:v>0.17899999999999999</c:v>
                </c:pt>
                <c:pt idx="20">
                  <c:v>0.17899999999999999</c:v>
                </c:pt>
              </c:numCache>
            </c:numRef>
          </c:val>
          <c:extLst>
            <c:ext xmlns:c16="http://schemas.microsoft.com/office/drawing/2014/chart" uri="{C3380CC4-5D6E-409C-BE32-E72D297353CC}">
              <c16:uniqueId val="{00000003-B69E-42BE-9500-14C9488DFAE5}"/>
            </c:ext>
          </c:extLst>
        </c:ser>
        <c:dLbls>
          <c:showLegendKey val="0"/>
          <c:showVal val="0"/>
          <c:showCatName val="0"/>
          <c:showSerName val="0"/>
          <c:showPercent val="0"/>
          <c:showBubbleSize val="0"/>
        </c:dLbls>
        <c:gapWidth val="0"/>
        <c:overlap val="4"/>
        <c:axId val="163831136"/>
        <c:axId val="163831528"/>
      </c:barChart>
      <c:catAx>
        <c:axId val="163831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831528"/>
        <c:crosses val="autoZero"/>
        <c:auto val="1"/>
        <c:lblAlgn val="ctr"/>
        <c:lblOffset val="100"/>
        <c:noMultiLvlLbl val="0"/>
      </c:catAx>
      <c:valAx>
        <c:axId val="1638315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831136"/>
        <c:crosses val="autoZero"/>
        <c:crossBetween val="between"/>
      </c:valAx>
      <c:spPr>
        <a:noFill/>
        <a:ln>
          <a:noFill/>
        </a:ln>
        <a:effectLst/>
      </c:spPr>
    </c:plotArea>
    <c:legend>
      <c:legendPos val="b"/>
      <c:legendEntry>
        <c:idx val="0"/>
        <c:delete val="1"/>
      </c:legendEntry>
      <c:legendEntry>
        <c:idx val="3"/>
        <c:delete val="1"/>
      </c:legendEntry>
      <c:legendEntry>
        <c:idx val="4"/>
        <c:delete val="1"/>
      </c:legendEntry>
      <c:legendEntry>
        <c:idx val="5"/>
        <c:delete val="1"/>
      </c:legendEntry>
      <c:legendEntry>
        <c:idx val="6"/>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2017-2018</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Sheet1!$B$2:$B$22</c:f>
              <c:numCache>
                <c:formatCode>General</c:formatCode>
                <c:ptCount val="21"/>
                <c:pt idx="0">
                  <c:v>69</c:v>
                </c:pt>
                <c:pt idx="1">
                  <c:v>101</c:v>
                </c:pt>
                <c:pt idx="2">
                  <c:v>110</c:v>
                </c:pt>
                <c:pt idx="3">
                  <c:v>116</c:v>
                </c:pt>
                <c:pt idx="5">
                  <c:v>207</c:v>
                </c:pt>
                <c:pt idx="6">
                  <c:v>340</c:v>
                </c:pt>
                <c:pt idx="7">
                  <c:v>365</c:v>
                </c:pt>
                <c:pt idx="8">
                  <c:v>382</c:v>
                </c:pt>
                <c:pt idx="9">
                  <c:v>461</c:v>
                </c:pt>
                <c:pt idx="10">
                  <c:v>504</c:v>
                </c:pt>
                <c:pt idx="11">
                  <c:v>644</c:v>
                </c:pt>
                <c:pt idx="12">
                  <c:v>650</c:v>
                </c:pt>
                <c:pt idx="13">
                  <c:v>856</c:v>
                </c:pt>
                <c:pt idx="14">
                  <c:v>907</c:v>
                </c:pt>
                <c:pt idx="15">
                  <c:v>1053</c:v>
                </c:pt>
                <c:pt idx="16">
                  <c:v>1103</c:v>
                </c:pt>
                <c:pt idx="17">
                  <c:v>1269</c:v>
                </c:pt>
                <c:pt idx="18">
                  <c:v>1338</c:v>
                </c:pt>
                <c:pt idx="19">
                  <c:v>1493</c:v>
                </c:pt>
                <c:pt idx="20">
                  <c:v>1494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Union</c:v>
                </c:pt>
                <c:pt idx="14">
                  <c:v>Monmouth</c:v>
                </c:pt>
                <c:pt idx="15">
                  <c:v>Hudson</c:v>
                </c:pt>
                <c:pt idx="16">
                  <c:v>Passaic</c:v>
                </c:pt>
                <c:pt idx="17">
                  <c:v>Middlesex</c:v>
                </c:pt>
                <c:pt idx="18">
                  <c:v>Bergen</c:v>
                </c:pt>
                <c:pt idx="19">
                  <c:v>Ocean</c:v>
                </c:pt>
                <c:pt idx="20">
                  <c:v>Essex</c:v>
                </c:pt>
              </c:strCache>
            </c:strRef>
          </c:cat>
          <c:val>
            <c:numRef>
              <c:f>Sheet1!$C$2:$C$22</c:f>
              <c:numCache>
                <c:formatCode>General</c:formatCode>
                <c:ptCount val="21"/>
                <c:pt idx="4">
                  <c:v>182</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163832312"/>
        <c:axId val="163832704"/>
      </c:barChart>
      <c:catAx>
        <c:axId val="163832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832704"/>
        <c:crosses val="autoZero"/>
        <c:auto val="1"/>
        <c:lblAlgn val="ctr"/>
        <c:lblOffset val="100"/>
        <c:noMultiLvlLbl val="0"/>
      </c:catAx>
      <c:valAx>
        <c:axId val="16383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38323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0.58456</cdr:x>
      <cdr:y>0.78561</cdr:y>
    </cdr:from>
    <cdr:to>
      <cdr:x>0.73876</cdr:x>
      <cdr:y>0.82451</cdr:y>
    </cdr:to>
    <cdr:sp macro="" textlink="">
      <cdr:nvSpPr>
        <cdr:cNvPr id="2" name="TextBox 5"/>
        <cdr:cNvSpPr txBox="1"/>
      </cdr:nvSpPr>
      <cdr:spPr>
        <a:xfrm xmlns:a="http://schemas.openxmlformats.org/drawingml/2006/main">
          <a:off x="3552003" y="4662347"/>
          <a:ext cx="93693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1/31/2020</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1/31/2020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passaicresourcenet.org/community-services/family-support-services/" TargetMode="External"/><Relationship Id="rId2" Type="http://schemas.openxmlformats.org/officeDocument/2006/relationships/slide" Target="../slides/slide90.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all other </a:t>
            </a:r>
            <a:r>
              <a:rPr lang="en-US" sz="1200" kern="1200" dirty="0" smtClean="0">
                <a:solidFill>
                  <a:schemeClr val="tx1"/>
                </a:solidFill>
                <a:effectLst/>
                <a:latin typeface="+mn-lt"/>
                <a:ea typeface="+mn-ea"/>
                <a:cs typeface="+mn-cs"/>
              </a:rPr>
              <a:t>minority group residents </a:t>
            </a:r>
            <a:r>
              <a:rPr lang="en-US" sz="1200" kern="1200" dirty="0">
                <a:solidFill>
                  <a:schemeClr val="tx1"/>
                </a:solidFill>
                <a:effectLst/>
                <a:latin typeface="+mn-lt"/>
                <a:ea typeface="+mn-ea"/>
                <a:cs typeface="+mn-cs"/>
              </a:rPr>
              <a:t>in this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 Chart 1.3.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residents across groups has remained </a:t>
            </a:r>
            <a:r>
              <a:rPr lang="en-US" sz="1200" kern="1200" dirty="0" smtClean="0">
                <a:solidFill>
                  <a:schemeClr val="tx1"/>
                </a:solidFill>
                <a:effectLst/>
                <a:latin typeface="+mn-lt"/>
                <a:ea typeface="+mn-ea"/>
                <a:cs typeface="+mn-cs"/>
              </a:rPr>
              <a:t> mostly steady</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1.3.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Stillwater </a:t>
            </a:r>
            <a:r>
              <a:rPr lang="en-US" sz="1200" kern="1200" dirty="0" smtClean="0">
                <a:solidFill>
                  <a:schemeClr val="tx1"/>
                </a:solidFill>
                <a:effectLst/>
                <a:latin typeface="+mn-lt"/>
                <a:ea typeface="+mn-ea"/>
                <a:cs typeface="+mn-cs"/>
              </a:rPr>
              <a:t>Township, Vernon Township, and Newton are </a:t>
            </a:r>
            <a:r>
              <a:rPr lang="en-US" sz="1200" kern="1200" dirty="0">
                <a:solidFill>
                  <a:schemeClr val="tx1"/>
                </a:solidFill>
                <a:effectLst/>
                <a:latin typeface="+mn-lt"/>
                <a:ea typeface="+mn-ea"/>
                <a:cs typeface="+mn-cs"/>
              </a:rPr>
              <a:t>composed of mostly White residents, </a:t>
            </a:r>
            <a:r>
              <a:rPr lang="en-US" sz="1200" kern="1200" dirty="0" smtClean="0">
                <a:solidFill>
                  <a:schemeClr val="tx1"/>
                </a:solidFill>
                <a:effectLst/>
                <a:latin typeface="+mn-lt"/>
                <a:ea typeface="+mn-ea"/>
                <a:cs typeface="+mn-cs"/>
              </a:rPr>
              <a:t>with Newton including </a:t>
            </a:r>
            <a:r>
              <a:rPr lang="en-US" sz="1200" kern="1200" dirty="0">
                <a:solidFill>
                  <a:schemeClr val="tx1"/>
                </a:solidFill>
                <a:effectLst/>
                <a:latin typeface="+mn-lt"/>
                <a:ea typeface="+mn-ea"/>
                <a:cs typeface="+mn-cs"/>
              </a:rPr>
              <a:t>the highest </a:t>
            </a:r>
            <a:r>
              <a:rPr lang="en-US" sz="1200" kern="1200" dirty="0" smtClean="0">
                <a:solidFill>
                  <a:schemeClr val="tx1"/>
                </a:solidFill>
                <a:effectLst/>
                <a:latin typeface="+mn-lt"/>
                <a:ea typeface="+mn-ea"/>
                <a:cs typeface="+mn-cs"/>
              </a:rPr>
              <a:t>proportions </a:t>
            </a:r>
            <a:r>
              <a:rPr lang="en-US" sz="1200" kern="1200" dirty="0">
                <a:solidFill>
                  <a:schemeClr val="tx1"/>
                </a:solidFill>
                <a:effectLst/>
                <a:latin typeface="+mn-lt"/>
                <a:ea typeface="+mn-ea"/>
                <a:cs typeface="+mn-cs"/>
              </a:rPr>
              <a:t>of </a:t>
            </a:r>
            <a:r>
              <a:rPr lang="en-US" sz="1200" kern="1200" dirty="0" smtClean="0">
                <a:solidFill>
                  <a:schemeClr val="tx1"/>
                </a:solidFill>
                <a:effectLst/>
                <a:latin typeface="+mn-lt"/>
                <a:ea typeface="+mn-ea"/>
                <a:cs typeface="+mn-cs"/>
              </a:rPr>
              <a:t>residents of</a:t>
            </a:r>
            <a:r>
              <a:rPr lang="en-US" sz="1200" kern="1200" baseline="0" dirty="0" smtClean="0">
                <a:solidFill>
                  <a:schemeClr val="tx1"/>
                </a:solidFill>
                <a:effectLst/>
                <a:latin typeface="+mn-lt"/>
                <a:ea typeface="+mn-ea"/>
                <a:cs typeface="+mn-cs"/>
              </a:rPr>
              <a:t> other races/ethnicities</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of </a:t>
            </a:r>
            <a:r>
              <a:rPr lang="en-US" sz="1200" kern="1200" dirty="0" smtClean="0">
                <a:solidFill>
                  <a:schemeClr val="tx1"/>
                </a:solidFill>
                <a:effectLst/>
                <a:latin typeface="+mn-lt"/>
                <a:ea typeface="+mn-ea"/>
                <a:cs typeface="+mn-cs"/>
              </a:rPr>
              <a:t>the municipalities</a:t>
            </a:r>
            <a:r>
              <a:rPr lang="en-US" sz="1200" kern="1200" baseline="0" dirty="0" smtClean="0">
                <a:solidFill>
                  <a:schemeClr val="tx1"/>
                </a:solidFill>
                <a:effectLst/>
                <a:latin typeface="+mn-lt"/>
                <a:ea typeface="+mn-ea"/>
                <a:cs typeface="+mn-cs"/>
              </a:rPr>
              <a:t> with data available </a:t>
            </a:r>
            <a:r>
              <a:rPr lang="en-US" sz="1200" kern="1200" dirty="0" smtClean="0">
                <a:solidFill>
                  <a:schemeClr val="tx1"/>
                </a:solidFill>
                <a:effectLst/>
                <a:latin typeface="+mn-lt"/>
                <a:ea typeface="+mn-ea"/>
                <a:cs typeface="+mn-cs"/>
              </a:rPr>
              <a:t>within </a:t>
            </a:r>
            <a:r>
              <a:rPr lang="en-US" sz="1200" kern="1200" dirty="0">
                <a:solidFill>
                  <a:schemeClr val="tx1"/>
                </a:solidFill>
                <a:effectLst/>
                <a:latin typeface="+mn-lt"/>
                <a:ea typeface="+mn-ea"/>
                <a:cs typeface="+mn-cs"/>
              </a:rPr>
              <a:t>the county.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t>
            </a:r>
            <a:r>
              <a:rPr lang="en-US" sz="1200" kern="1200" dirty="0" smtClean="0">
                <a:solidFill>
                  <a:schemeClr val="tx1"/>
                </a:solidFill>
                <a:effectLst/>
                <a:latin typeface="+mn-lt"/>
                <a:ea typeface="+mn-ea"/>
                <a:cs typeface="+mn-cs"/>
              </a:rPr>
              <a:t>below</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a:t>
            </a:r>
            <a:r>
              <a:rPr lang="en-US" sz="1200" kern="1200" dirty="0">
                <a:solidFill>
                  <a:schemeClr val="tx1"/>
                </a:solidFill>
                <a:effectLst/>
                <a:latin typeface="+mn-lt"/>
                <a:ea typeface="+mn-ea"/>
                <a:cs typeface="+mn-cs"/>
              </a:rPr>
              <a:t>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counties percentage of foreign-born residents has </a:t>
            </a:r>
            <a:r>
              <a:rPr lang="en-US" sz="1200" kern="1200" dirty="0" smtClean="0">
                <a:solidFill>
                  <a:schemeClr val="tx1"/>
                </a:solidFill>
                <a:effectLst/>
                <a:latin typeface="+mn-lt"/>
                <a:ea typeface="+mn-ea"/>
                <a:cs typeface="+mn-cs"/>
              </a:rPr>
              <a:t>remained</a:t>
            </a:r>
            <a:r>
              <a:rPr lang="en-US" sz="1200" kern="1200" baseline="0" dirty="0" smtClean="0">
                <a:solidFill>
                  <a:schemeClr val="tx1"/>
                </a:solidFill>
                <a:effectLst/>
                <a:latin typeface="+mn-lt"/>
                <a:ea typeface="+mn-ea"/>
                <a:cs typeface="+mn-cs"/>
              </a:rPr>
              <a:t> steady</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over the past 5 years. </a:t>
            </a:r>
          </a:p>
          <a:p>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1.6.</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Newton and Hopatcong Borough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remained steady over the 5 years for which we have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1.9.</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Newton has the lowest proportion of residents who speak English-only, while Walpack has the highest proportion of residents who speak English-only.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variation of language in this county, municipalities are organized by highest, midrange, and lowest percentages of English-only language speakers.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total number of children in this county is the </a:t>
            </a:r>
            <a:r>
              <a:rPr lang="en-US" sz="1200" kern="1200" dirty="0" smtClean="0">
                <a:solidFill>
                  <a:schemeClr val="tx1"/>
                </a:solidFill>
                <a:effectLst/>
                <a:latin typeface="+mn-lt"/>
                <a:ea typeface="+mn-ea"/>
                <a:cs typeface="+mn-cs"/>
              </a:rPr>
              <a:t>17</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highest in NJ. (Note that total county population size has not been accounted for in this indicator).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children between the ages of 12-17 years old is the largest group.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1.12</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 municipality data is available.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numbers of children in each municipality, and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2018, this county had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to last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table behind graph 1.13):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a:t>
            </a:r>
            <a:r>
              <a:rPr lang="en-US" sz="1200" kern="1200" dirty="0" smtClean="0">
                <a:solidFill>
                  <a:schemeClr val="tx1"/>
                </a:solidFill>
                <a:effectLst/>
                <a:latin typeface="+mn-lt"/>
                <a:ea typeface="+mn-ea"/>
                <a:cs typeface="+mn-cs"/>
              </a:rPr>
              <a:t>460</a:t>
            </a:r>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a:t>
            </a:r>
            <a:r>
              <a:rPr lang="en-US" sz="1200" kern="1200" dirty="0" smtClean="0">
                <a:solidFill>
                  <a:schemeClr val="tx1"/>
                </a:solidFill>
                <a:effectLst/>
                <a:latin typeface="+mn-lt"/>
                <a:ea typeface="+mn-ea"/>
                <a:cs typeface="+mn-cs"/>
              </a:rPr>
              <a:t>45</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42,918 (in-home); 5,543 (out-of-home placement); 48,461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slightly lower in 2018 than in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2018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a lower percentage of families living in poverty than the NJ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percentages of families living in poverty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remained steady between 2013 and 2017.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2.3.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Poverty definition</a:t>
            </a:r>
            <a:r>
              <a:rPr lang="en-US" sz="1200" kern="1200" dirty="0">
                <a:solidFill>
                  <a:schemeClr val="tx1"/>
                </a:solidFill>
                <a:effectLst/>
                <a:latin typeface="+mn-lt"/>
                <a:ea typeface="+mn-ea"/>
                <a:cs typeface="+mn-cs"/>
              </a:rPr>
              <a:t>: The Census Bureau uses a set of dollar value thresholds that vary by family size and composition to determine who is in poverty.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To determine a person's poverty status, </a:t>
            </a:r>
            <a:r>
              <a:rPr lang="en-US" sz="1200" kern="1200" dirty="0">
                <a:solidFill>
                  <a:schemeClr val="tx1"/>
                </a:solidFill>
                <a:effectLst/>
                <a:latin typeface="+mn-lt"/>
                <a:ea typeface="+mn-ea"/>
                <a:cs typeface="+mn-cs"/>
              </a:rPr>
              <a:t>one compares the person’s total family income in the last 12 months with the poverty threshold appropriate for that person's family size and composition. If the total income of that person's family is less than the threshold appropriate for that family, then the person is considered “below the poverty level,” together with every member of his or her family. If a person is not living with anyone related by birth, marriage, or adoption, then the person's own income is compared with his or her poverty threshold. The total number of people below the poverty level is the sum of people in families and the number of unrelated individuals with incomes in the last 12 months below the poverty threshold.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Newton and Sussex Borough have the highest poverty rates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cost of living budget estimates how much income a family is likely to need (across 7 components) to attain a modest yet adequate standard of living here. The most costly component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An overall value for NJ is also not available.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state </a:t>
            </a:r>
            <a:r>
              <a:rPr lang="en-US" sz="1200" kern="1200" dirty="0" smtClean="0">
                <a:solidFill>
                  <a:schemeClr val="tx1"/>
                </a:solidFill>
                <a:effectLst/>
                <a:latin typeface="+mn-lt"/>
                <a:ea typeface="+mn-ea"/>
                <a:cs typeface="+mn-cs"/>
              </a:rPr>
              <a:t>median </a:t>
            </a:r>
            <a:r>
              <a:rPr lang="en-US" sz="1200" kern="1200" dirty="0">
                <a:solidFill>
                  <a:schemeClr val="tx1"/>
                </a:solidFill>
                <a:effectLst/>
                <a:latin typeface="+mn-lt"/>
                <a:ea typeface="+mn-ea"/>
                <a:cs typeface="+mn-cs"/>
              </a:rPr>
              <a:t>and higher than the national </a:t>
            </a:r>
            <a:r>
              <a:rPr lang="en-US" sz="1200" kern="1200" dirty="0" smtClean="0">
                <a:solidFill>
                  <a:schemeClr val="tx1"/>
                </a:solidFill>
                <a:effectLst/>
                <a:latin typeface="+mn-lt"/>
                <a:ea typeface="+mn-ea"/>
                <a:cs typeface="+mn-cs"/>
              </a:rPr>
              <a:t>median. </a:t>
            </a: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increased between 2013 and 2017.</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4.3.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Sussex and Franklin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a lower percentage of households experiencing severe cost burden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50% of income or more spent on housing is considered severe cost burden. Household income is based on a 12-month estimate (in 2017 inflation adjusted dollars).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remained steady between 2014 and 2019.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7185713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rates have been decreasing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Nationally and in NJ, food insecurity rates have been decreasing slightly over time.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pPr marL="0" indent="0">
              <a:buFont typeface="Arial" panose="020B0604020202020204" pitchFamily="34" charset="0"/>
              <a:buNone/>
            </a:pPr>
            <a:r>
              <a:rPr lang="en-US" sz="1200" kern="1200" dirty="0">
                <a:solidFill>
                  <a:schemeClr val="tx1"/>
                </a:solidFill>
                <a:effectLst/>
                <a:latin typeface="+mn-lt"/>
                <a:ea typeface="+mn-ea"/>
                <a:cs typeface="+mn-cs"/>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County and state levels only.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95726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less than the state average and less than the national average.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County and state levels only.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decreased between 2013 and 2017.</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decreased between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decreased between 2013 and 2017.</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infant, toddler, and pre-K median monthly childcare costs in this county tend to be mid-range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infant, toddler and pre-K childcare costs appear lower than expected when compared to the county’s median household income.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longer commute to work than the state average of 31.5 minutes.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average commute times shorter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remained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8.3.</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Vernon Township and </a:t>
            </a:r>
            <a:r>
              <a:rPr lang="en-US" sz="1200" kern="1200" dirty="0" err="1">
                <a:solidFill>
                  <a:schemeClr val="tx1"/>
                </a:solidFill>
                <a:effectLst/>
                <a:latin typeface="+mn-lt"/>
                <a:ea typeface="+mn-ea"/>
                <a:cs typeface="+mn-cs"/>
              </a:rPr>
              <a:t>Sandyston</a:t>
            </a:r>
            <a:r>
              <a:rPr lang="en-US" sz="1200" kern="1200" dirty="0">
                <a:solidFill>
                  <a:schemeClr val="tx1"/>
                </a:solidFill>
                <a:effectLst/>
                <a:latin typeface="+mn-lt"/>
                <a:ea typeface="+mn-ea"/>
                <a:cs typeface="+mn-cs"/>
              </a:rPr>
              <a:t> Township have the longest average commute times.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based on "typical regional" family profile.</a:t>
            </a:r>
          </a:p>
          <a:p>
            <a:r>
              <a:rPr lang="en-US" sz="1200" kern="1200" dirty="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annual cost of car ownership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based on "typical regional" family profile.</a:t>
            </a:r>
          </a:p>
          <a:p>
            <a:r>
              <a:rPr lang="en-US" sz="1200" kern="1200" dirty="0">
                <a:solidFill>
                  <a:schemeClr val="tx1"/>
                </a:solidFill>
                <a:effectLst/>
                <a:latin typeface="+mn-lt"/>
                <a:ea typeface="+mn-ea"/>
                <a:cs typeface="+mn-cs"/>
              </a:rPr>
              <a:t>[The income, number of commuters and household size for the “typical regional” family profile for this county are provided in the county workbook, table 8.4].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No. A NJ statewide estimate is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a lower percentage of minors without insurance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higher estimated percentages of children without insurance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decreased over time.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9.3.</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Andover Borough and Sussex have the largest percentages of minors without insurance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2</a:t>
            </a:r>
            <a:r>
              <a:rPr lang="en-US" sz="1200" kern="1200" baseline="30000" dirty="0"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remained mostly steady between 2013 and 2019.</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lowest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reports of late or lack of prenatal care has </a:t>
            </a:r>
            <a:r>
              <a:rPr lang="en-US" sz="1200" kern="1200">
                <a:solidFill>
                  <a:schemeClr val="tx1"/>
                </a:solidFill>
                <a:effectLst/>
                <a:latin typeface="+mn-lt"/>
                <a:ea typeface="+mn-ea"/>
                <a:cs typeface="+mn-cs"/>
              </a:rPr>
              <a:t>decreased </a:t>
            </a:r>
            <a:r>
              <a:rPr lang="en-US" sz="1200" kern="1200" smtClean="0">
                <a:solidFill>
                  <a:schemeClr val="tx1"/>
                </a:solidFill>
                <a:effectLst/>
                <a:latin typeface="+mn-lt"/>
                <a:ea typeface="+mn-ea"/>
                <a:cs typeface="+mn-cs"/>
              </a:rPr>
              <a:t>2016 </a:t>
            </a:r>
            <a:r>
              <a:rPr lang="en-US" sz="1200" kern="1200" dirty="0">
                <a:solidFill>
                  <a:schemeClr val="tx1"/>
                </a:solidFill>
                <a:effectLst/>
                <a:latin typeface="+mn-lt"/>
                <a:ea typeface="+mn-ea"/>
                <a:cs typeface="+mn-cs"/>
              </a:rPr>
              <a:t>and 2018.</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percentage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54</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Employees in this county are estimated to earn a lower weekly wage than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average annual wage has increased slightly between 2016 and 2018.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county’s unemployment rate is generally similar to the state's rate followed a similar patterns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as with each NJ county, men tend to have higher annual incomes than women.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10.8.</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both males and females tend to have a higher median income than the state and national averages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10.8.</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has remained steady for males and increased slightly for females between 2013 and 2017. Men consistently earn about $20K more than women.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a:t>
            </a:r>
            <a:r>
              <a:rPr lang="en-US" sz="1200" kern="1200" dirty="0">
                <a:solidFill>
                  <a:schemeClr val="tx1"/>
                </a:solidFill>
                <a:effectLst/>
                <a:latin typeface="+mn-lt"/>
                <a:ea typeface="+mn-ea"/>
                <a:cs typeface="+mn-cs"/>
              </a:rPr>
              <a:t> Chart 10.8.</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Three municipalities with the highest, lowest, and a middling median income were selected to illustrate the variation of income by sex across municipalities.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crime rate is one of the lowest ones in the state.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All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13</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juvenile arrest rate in the state.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rate has increased slightly between 2012 and 2016, and is below the rate for NJ.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deaths was too small to calculate reliable rates for this county.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County is the decedent's county of residence, not the county where the assault occurred.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Blanks indicate the number of deaths was too small to calculate reliable rates. Most counties will have blanks in this section.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County is the decedent's county of residence, not the county where the assault occurred.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domestic violence incidents in NJ.</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12.3.</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the number of domestic violence incidents in this county has slightly varied between 2012 and 2016.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Chart 12.3.</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 without accounting for population size, </a:t>
            </a:r>
            <a:r>
              <a:rPr lang="en-US" sz="1200" kern="1200" dirty="0" smtClean="0">
                <a:solidFill>
                  <a:schemeClr val="tx1"/>
                </a:solidFill>
                <a:effectLst/>
                <a:latin typeface="+mn-lt"/>
                <a:ea typeface="+mn-ea"/>
                <a:cs typeface="+mn-cs"/>
              </a:rPr>
              <a:t>Newton and Hopatcong </a:t>
            </a:r>
            <a:r>
              <a:rPr lang="en-US" sz="1200" kern="1200" dirty="0">
                <a:solidFill>
                  <a:schemeClr val="tx1"/>
                </a:solidFill>
                <a:effectLst/>
                <a:latin typeface="+mn-lt"/>
                <a:ea typeface="+mn-ea"/>
                <a:cs typeface="+mn-cs"/>
              </a:rPr>
              <a:t>had the highest number of domestic violence incidents reported in the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Most domestic violence offenses in NJ were categorized as assault and harassment.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Municipality/County data available? </a:t>
            </a:r>
            <a:r>
              <a:rPr lang="en-US" sz="1200" kern="1200" dirty="0">
                <a:solidFill>
                  <a:schemeClr val="tx1"/>
                </a:solidFill>
                <a:effectLst/>
                <a:latin typeface="+mn-lt"/>
                <a:ea typeface="+mn-ea"/>
                <a:cs typeface="+mn-cs"/>
              </a:rPr>
              <a:t>No, neither county nor municipality estimates available.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NJ, most domestic violence arrests were related to assault.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Municipality/County data available? </a:t>
            </a:r>
            <a:r>
              <a:rPr lang="en-US" sz="1200" kern="1200" dirty="0">
                <a:solidFill>
                  <a:schemeClr val="tx1"/>
                </a:solidFill>
                <a:effectLst/>
                <a:latin typeface="+mn-lt"/>
                <a:ea typeface="+mn-ea"/>
                <a:cs typeface="+mn-cs"/>
              </a:rPr>
              <a:t>No, neither county nor municipality estimates available.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a two-year period (2016 to 2018), 16 counties experienced an increase in the percentage of opioid deaths, while the remaining 5 NJ counties experienced a decrease.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number of suspected overdose deaths </a:t>
            </a:r>
            <a:r>
              <a:rPr lang="en-US" sz="1200" kern="1200" dirty="0" smtClean="0">
                <a:solidFill>
                  <a:schemeClr val="tx1"/>
                </a:solidFill>
                <a:effectLst/>
                <a:latin typeface="+mn-lt"/>
                <a:ea typeface="+mn-ea"/>
                <a:cs typeface="+mn-cs"/>
              </a:rPr>
              <a:t>decreased </a:t>
            </a:r>
            <a:r>
              <a:rPr lang="en-US" sz="1200" kern="1200" dirty="0">
                <a:solidFill>
                  <a:schemeClr val="tx1"/>
                </a:solidFill>
                <a:effectLst/>
                <a:latin typeface="+mn-lt"/>
                <a:ea typeface="+mn-ea"/>
                <a:cs typeface="+mn-cs"/>
              </a:rPr>
              <a:t>over that </a:t>
            </a:r>
            <a:r>
              <a:rPr lang="en-US" sz="1200" kern="1200" dirty="0" smtClean="0">
                <a:solidFill>
                  <a:schemeClr val="tx1"/>
                </a:solidFill>
                <a:effectLst/>
                <a:latin typeface="+mn-lt"/>
                <a:ea typeface="+mn-ea"/>
                <a:cs typeface="+mn-cs"/>
              </a:rPr>
              <a:t>period. </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2014 and 2018, the number of suspected opioid deaths in this county had increased and then remained steady within this 5 year period.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there is a slight decrease in overdose deaths as a proportion of the population from 2017 to 2018.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decreasing line indicates that more people have been dying of overdoses, then evening out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2017. In 2017, there were 82,644 treatment admissions and 79,326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May 2018 NJSAMS download data.</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majority of mental health programs available are supportive housing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estimated frequency of mental health distress found is around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time, the percentage of the population reporting mental health distress in this phone survey has varied.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we cannot make comparisons 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estimated frequency of depression is slightly higher than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time, the percentage of the population reporting depression in this phone survey has varied slightly.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we cannot make comparisons relative to depression by race/ethnicity.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Diagnosed depression was reported more frequently by Women than by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No.</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Special Ed services of the NJ counties in 2018.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Yes</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2017 and 2018, the county’s percentage of children receiving Special Education services are above the state average.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2017 NJ Average=17.6%</a:t>
            </a:r>
          </a:p>
          <a:p>
            <a:r>
              <a:rPr lang="en-US" sz="1200" kern="1200" dirty="0">
                <a:solidFill>
                  <a:schemeClr val="tx1"/>
                </a:solidFill>
                <a:effectLst/>
                <a:latin typeface="+mn-lt"/>
                <a:ea typeface="+mn-ea"/>
                <a:cs typeface="+mn-cs"/>
              </a:rPr>
              <a:t>2018 NJ Average=17.9%</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Municipality Data Available?: </a:t>
            </a:r>
            <a:r>
              <a:rPr lang="en-US" sz="1200" kern="1200" dirty="0">
                <a:solidFill>
                  <a:schemeClr val="tx1"/>
                </a:solidFill>
                <a:effectLst/>
                <a:latin typeface="+mn-lt"/>
                <a:ea typeface="+mn-ea"/>
                <a:cs typeface="+mn-cs"/>
              </a:rPr>
              <a:t>Yes</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a:p>
        </p:txBody>
      </p:sp>
    </p:spTree>
    <p:extLst>
      <p:ext uri="{BB962C8B-B14F-4D97-AF65-F5344CB8AC3E}">
        <p14:creationId xmlns:p14="http://schemas.microsoft.com/office/powerpoint/2010/main" val="160823473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5th lowest number of children receiving Special Ed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04046"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lists of supports were identified by searching for providers who work with residents of this county. Many supports are available state-wide. Did not include individual counselors. Is not an exhaustive list. </a:t>
            </a:r>
          </a:p>
          <a:p>
            <a:pPr defTabSz="904046">
              <a:defRPr/>
            </a:pPr>
            <a:endParaRPr lang="en-US" b="1" dirty="0"/>
          </a:p>
          <a:p>
            <a:pPr defTabSz="904046">
              <a:defRPr/>
            </a:pPr>
            <a:r>
              <a:rPr lang="en-US" b="1" dirty="0"/>
              <a:t>Source</a:t>
            </a:r>
            <a:r>
              <a:rPr lang="en-US" dirty="0"/>
              <a:t>: </a:t>
            </a:r>
          </a:p>
          <a:p>
            <a:pPr defTabSz="904046">
              <a:defRPr/>
            </a:pPr>
            <a:r>
              <a:rPr lang="en-US" dirty="0"/>
              <a:t>16.1. </a:t>
            </a:r>
            <a:r>
              <a:rPr lang="en-US" dirty="0">
                <a:hlinkClick r:id="rId3"/>
              </a:rPr>
              <a:t>https://www.Sussexresourcenet.org/community-services/family-support-services/</a:t>
            </a:r>
            <a:r>
              <a:rPr lang="en-US" dirty="0"/>
              <a:t> </a:t>
            </a:r>
          </a:p>
          <a:p>
            <a:pPr defTabSz="904046">
              <a:defRPr/>
            </a:pPr>
            <a:r>
              <a:rPr lang="en-US" dirty="0"/>
              <a:t>16.2. </a:t>
            </a:r>
            <a:r>
              <a:rPr lang="en-US" dirty="0">
                <a:hlinkClick r:id="rId4"/>
              </a:rPr>
              <a:t>https://www.probononj.org/ProviderDirectory.aspx</a:t>
            </a:r>
            <a:endParaRPr lang="en-US" dirty="0"/>
          </a:p>
          <a:p>
            <a:endParaRPr lang="en-US" b="1" dirty="0"/>
          </a:p>
          <a:p>
            <a:r>
              <a:rPr lang="en-US" b="1" dirty="0"/>
              <a:t>Municipality data available? </a:t>
            </a:r>
            <a:r>
              <a:rPr lang="en-US" dirty="0"/>
              <a:t>No.</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90</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7.jpeg"/><Relationship Id="rId4" Type="http://schemas.openxmlformats.org/officeDocument/2006/relationships/image" Target="../media/image6.jpe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3.jpe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6.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pic>
        <p:nvPicPr>
          <p:cNvPr id="4" name="Picture 3">
            <a:extLst>
              <a:ext uri="{FF2B5EF4-FFF2-40B4-BE49-F238E27FC236}">
                <a16:creationId xmlns:a16="http://schemas.microsoft.com/office/drawing/2014/main" id="{5AC83569-20C1-4519-9AA4-4AD701F9EF3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87565" y="174326"/>
            <a:ext cx="2144960" cy="4061124"/>
          </a:xfrm>
          <a:prstGeom prst="rect">
            <a:avLst/>
          </a:prstGeom>
        </p:spPr>
      </p:pic>
      <p:sp>
        <p:nvSpPr>
          <p:cNvPr id="7" name="Title 1">
            <a:extLst>
              <a:ext uri="{FF2B5EF4-FFF2-40B4-BE49-F238E27FC236}">
                <a16:creationId xmlns:a16="http://schemas.microsoft.com/office/drawing/2014/main" id="{2B545711-6D6F-4809-AD1F-04240C5BB3DA}"/>
              </a:ext>
            </a:extLst>
          </p:cNvPr>
          <p:cNvSpPr txBox="1">
            <a:spLocks/>
          </p:cNvSpPr>
          <p:nvPr userDrawn="1"/>
        </p:nvSpPr>
        <p:spPr>
          <a:xfrm>
            <a:off x="-67911" y="3884076"/>
            <a:ext cx="3246120" cy="29718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Sussex County</a:t>
            </a:r>
          </a:p>
          <a:p>
            <a:pP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pic>
        <p:nvPicPr>
          <p:cNvPr id="8" name="Picture 7">
            <a:extLst>
              <a:ext uri="{FF2B5EF4-FFF2-40B4-BE49-F238E27FC236}">
                <a16:creationId xmlns:a16="http://schemas.microsoft.com/office/drawing/2014/main" id="{AAA0787C-6D95-45C1-8795-533626F1AA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478697" y="173969"/>
            <a:ext cx="6494429" cy="6140729"/>
          </a:xfrm>
          <a:prstGeom prst="rect">
            <a:avLst/>
          </a:prstGeom>
        </p:spPr>
      </p:pic>
    </p:spTree>
    <p:extLst>
      <p:ext uri="{BB962C8B-B14F-4D97-AF65-F5344CB8AC3E}">
        <p14:creationId xmlns:p14="http://schemas.microsoft.com/office/powerpoint/2010/main" val="285016466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8" name="TextBox 7">
            <a:extLst>
              <a:ext uri="{FF2B5EF4-FFF2-40B4-BE49-F238E27FC236}">
                <a16:creationId xmlns:a16="http://schemas.microsoft.com/office/drawing/2014/main" id="{4FC3502E-998F-4187-BA0A-B415E6C52E45}"/>
              </a:ext>
            </a:extLst>
          </p:cNvPr>
          <p:cNvSpPr txBox="1"/>
          <p:nvPr userDrawn="1"/>
        </p:nvSpPr>
        <p:spPr>
          <a:xfrm>
            <a:off x="-228600" y="5638800"/>
            <a:ext cx="3454400" cy="461665"/>
          </a:xfrm>
          <a:prstGeom prst="rect">
            <a:avLst/>
          </a:prstGeom>
          <a:noFill/>
        </p:spPr>
        <p:txBody>
          <a:bodyPr wrap="square" rtlCol="0">
            <a:spAutoFit/>
          </a:bodyPr>
          <a:lstStyle/>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4" descr="Image result for sussex county new jersey map red">
            <a:extLst>
              <a:ext uri="{FF2B5EF4-FFF2-40B4-BE49-F238E27FC236}">
                <a16:creationId xmlns:a16="http://schemas.microsoft.com/office/drawing/2014/main" id="{34D9BBAE-8431-4C1C-BB79-7781E821AE7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263C47DC-CEC4-4279-81BF-68D6A0EAA5E2}"/>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708981"/>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t>6.1: </a:t>
            </a:r>
            <a:r>
              <a:rPr lang="en-US" sz="1200" b="1" dirty="0"/>
              <a:t>Food insecurity rates over time: county, state, and national comparisons </a:t>
            </a:r>
          </a:p>
          <a:p>
            <a:pPr lvl="1"/>
            <a:r>
              <a:rPr lang="en-US" sz="1200" dirty="0">
                <a:cs typeface="Calibri"/>
              </a:rPr>
              <a:t>6.2: </a:t>
            </a:r>
            <a:r>
              <a:rPr lang="en-US" sz="1200" b="1" dirty="0">
                <a:cs typeface="Calibri"/>
              </a:rPr>
              <a:t>Food insecurity (%) </a:t>
            </a:r>
            <a:r>
              <a:rPr lang="en-US" sz="1200" b="1" dirty="0"/>
              <a:t>in NJ (by county)</a:t>
            </a:r>
            <a:endParaRPr lang="en-US" sz="1200" b="1" dirty="0">
              <a:cs typeface="Calibri"/>
            </a:endParaRPr>
          </a:p>
          <a:p>
            <a:pPr lvl="1"/>
            <a:r>
              <a:rPr lang="en-US" sz="1200" dirty="0"/>
              <a:t>6.3: </a:t>
            </a:r>
            <a:r>
              <a:rPr lang="en-US" sz="1200" b="1" dirty="0"/>
              <a:t>Individuals (#) enrolled in WIC nutrition program </a:t>
            </a:r>
            <a:endParaRPr lang="en-US" sz="1200" b="1" dirty="0">
              <a:cs typeface="Calibri"/>
            </a:endParaRPr>
          </a:p>
          <a:p>
            <a:pPr lvl="1"/>
            <a:r>
              <a:rPr lang="en-US" sz="1200" dirty="0"/>
              <a:t>6.4: </a:t>
            </a:r>
            <a:r>
              <a:rPr lang="en-US" sz="1200" b="1" dirty="0"/>
              <a:t>Children (#) receiving free or reduced lunch</a:t>
            </a:r>
            <a:endParaRPr lang="en-US" sz="1200" dirty="0"/>
          </a:p>
          <a:p>
            <a:pPr lvl="1"/>
            <a:r>
              <a:rPr lang="en-US" sz="1200" dirty="0"/>
              <a:t>6.5: </a:t>
            </a:r>
            <a:r>
              <a:rPr lang="en-US" sz="1200" b="1" dirty="0"/>
              <a:t>Children (#) receiving NJ SNAP supplemental nutrition assistance</a:t>
            </a:r>
            <a:endParaRPr lang="en-US" sz="1200" b="1" dirty="0">
              <a:cs typeface="Calibri"/>
            </a:endParaRPr>
          </a:p>
        </p:txBody>
      </p:sp>
      <p:sp>
        <p:nvSpPr>
          <p:cNvPr id="8" name="TextBox 14">
            <a:extLst>
              <a:ext uri="{FF2B5EF4-FFF2-40B4-BE49-F238E27FC236}">
                <a16:creationId xmlns:a16="http://schemas.microsoft.com/office/drawing/2014/main" id="{22B21815-CDA5-4ECF-A13F-D4D509B51F66}"/>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9" name="Picture 4" descr="Image result for sussex county new jersey map red">
            <a:extLst>
              <a:ext uri="{FF2B5EF4-FFF2-40B4-BE49-F238E27FC236}">
                <a16:creationId xmlns:a16="http://schemas.microsoft.com/office/drawing/2014/main" id="{C2566F60-07D6-4790-BBA1-C2CD884958C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sp>
        <p:nvSpPr>
          <p:cNvPr id="8" name="TextBox 14">
            <a:extLst>
              <a:ext uri="{FF2B5EF4-FFF2-40B4-BE49-F238E27FC236}">
                <a16:creationId xmlns:a16="http://schemas.microsoft.com/office/drawing/2014/main" id="{8B72F1FA-58B6-4F1B-A066-59B3E012A58C}"/>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9" name="Picture 4" descr="Image result for sussex county new jersey map red">
            <a:extLst>
              <a:ext uri="{FF2B5EF4-FFF2-40B4-BE49-F238E27FC236}">
                <a16:creationId xmlns:a16="http://schemas.microsoft.com/office/drawing/2014/main" id="{ED3F9A71-CA96-4831-8677-8D36A914E82A}"/>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201424"/>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Homicide rates (deaths per 100K) in NJ (by county)</a:t>
            </a:r>
            <a:endParaRPr lang="en-US" sz="1200" b="1" dirty="0">
              <a:cs typeface="Calibri"/>
            </a:endParaRPr>
          </a:p>
          <a:p>
            <a:pPr lvl="1"/>
            <a:r>
              <a:rPr lang="en-US" sz="1200" dirty="0"/>
              <a:t>11.6: </a:t>
            </a:r>
            <a:r>
              <a:rPr lang="en-US" sz="1200" b="1" dirty="0"/>
              <a:t>Homicide rates (deaths per 100K) over time </a:t>
            </a:r>
            <a:endParaRPr lang="en-US" sz="1200" b="1" dirty="0">
              <a:cs typeface="Calibri"/>
            </a:endParaRPr>
          </a:p>
          <a:p>
            <a:pPr lvl="1"/>
            <a:r>
              <a:rPr lang="en-US" sz="1200" dirty="0"/>
              <a:t>11.7:</a:t>
            </a:r>
            <a:r>
              <a:rPr lang="en-US" sz="1200" b="1" dirty="0"/>
              <a:t> Homicide rates (deaths per 100K) by racial/ethnic group</a:t>
            </a:r>
            <a:endParaRPr lang="en-US" sz="1200" b="1" dirty="0">
              <a:cs typeface="Calibri"/>
            </a:endParaRPr>
          </a:p>
          <a:p>
            <a:pPr lvl="1"/>
            <a:r>
              <a:rPr lang="en-US" sz="1200" dirty="0"/>
              <a:t>11.8:</a:t>
            </a:r>
            <a:r>
              <a:rPr lang="en-US" sz="1200" b="1" dirty="0"/>
              <a:t> Homicide rates (deaths per 100K) by sex</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sp>
        <p:nvSpPr>
          <p:cNvPr id="8" name="TextBox 14">
            <a:extLst>
              <a:ext uri="{FF2B5EF4-FFF2-40B4-BE49-F238E27FC236}">
                <a16:creationId xmlns:a16="http://schemas.microsoft.com/office/drawing/2014/main" id="{23CE2036-A083-4D13-B23A-25F5B6296445}"/>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9" name="Picture 4" descr="Image result for sussex county new jersey map red">
            <a:extLst>
              <a:ext uri="{FF2B5EF4-FFF2-40B4-BE49-F238E27FC236}">
                <a16:creationId xmlns:a16="http://schemas.microsoft.com/office/drawing/2014/main" id="{3E03F469-465C-49DE-984C-B2B870F1A70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78313"/>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C</a:t>
            </a:r>
            <a:r>
              <a:rPr lang="en-US" sz="1200" b="1" dirty="0"/>
              <a:t>hildren (%) classified special education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sp>
        <p:nvSpPr>
          <p:cNvPr id="8" name="TextBox 14">
            <a:extLst>
              <a:ext uri="{FF2B5EF4-FFF2-40B4-BE49-F238E27FC236}">
                <a16:creationId xmlns:a16="http://schemas.microsoft.com/office/drawing/2014/main" id="{33A77593-6670-4366-A1D8-1F74135DBD20}"/>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9" name="Picture 4" descr="Image result for sussex county new jersey map red">
            <a:extLst>
              <a:ext uri="{FF2B5EF4-FFF2-40B4-BE49-F238E27FC236}">
                <a16:creationId xmlns:a16="http://schemas.microsoft.com/office/drawing/2014/main" id="{D5B28962-DC08-44D1-A715-97ACFC3F30A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1692771"/>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Basic Needs</a:t>
            </a:r>
          </a:p>
        </p:txBody>
      </p:sp>
      <p:sp>
        <p:nvSpPr>
          <p:cNvPr id="7" name="TextBox 14">
            <a:extLst>
              <a:ext uri="{FF2B5EF4-FFF2-40B4-BE49-F238E27FC236}">
                <a16:creationId xmlns:a16="http://schemas.microsoft.com/office/drawing/2014/main" id="{2BB4AF6F-C0AD-410A-85CE-B905143AEDFF}"/>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8" name="Picture 4" descr="Image result for sussex county new jersey map red">
            <a:extLst>
              <a:ext uri="{FF2B5EF4-FFF2-40B4-BE49-F238E27FC236}">
                <a16:creationId xmlns:a16="http://schemas.microsoft.com/office/drawing/2014/main" id="{EDF35985-75E5-45BF-9750-E0323D80EAA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6" name="TextBox 14">
            <a:extLst>
              <a:ext uri="{FF2B5EF4-FFF2-40B4-BE49-F238E27FC236}">
                <a16:creationId xmlns:a16="http://schemas.microsoft.com/office/drawing/2014/main" id="{5F4E65C7-53FE-43B5-958F-9EE3969D65EC}"/>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7" name="Picture 4" descr="Image result for sussex county new jersey map red">
            <a:extLst>
              <a:ext uri="{FF2B5EF4-FFF2-40B4-BE49-F238E27FC236}">
                <a16:creationId xmlns:a16="http://schemas.microsoft.com/office/drawing/2014/main" id="{0BF7D193-6FF4-4EBA-8F69-E9F767B5BF0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6" name="TextBox 14">
            <a:extLst>
              <a:ext uri="{FF2B5EF4-FFF2-40B4-BE49-F238E27FC236}">
                <a16:creationId xmlns:a16="http://schemas.microsoft.com/office/drawing/2014/main" id="{DBDEE930-F7E2-487C-959E-8104FC55F13A}"/>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7" name="Picture 4" descr="Image result for sussex county new jersey map red">
            <a:extLst>
              <a:ext uri="{FF2B5EF4-FFF2-40B4-BE49-F238E27FC236}">
                <a16:creationId xmlns:a16="http://schemas.microsoft.com/office/drawing/2014/main" id="{9C479837-76AC-4AA7-AA6A-C5110423962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0" name="TextBox 14">
            <a:extLst>
              <a:ext uri="{FF2B5EF4-FFF2-40B4-BE49-F238E27FC236}">
                <a16:creationId xmlns:a16="http://schemas.microsoft.com/office/drawing/2014/main" id="{F1A0EB65-C4D1-44DC-A676-F95F72BBD10E}"/>
              </a:ext>
            </a:extLst>
          </p:cNvPr>
          <p:cNvSpPr txBox="1"/>
          <p:nvPr userDrawn="1"/>
        </p:nvSpPr>
        <p:spPr>
          <a:xfrm>
            <a:off x="715513" y="34115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pic>
        <p:nvPicPr>
          <p:cNvPr id="11" name="Picture 4" descr="Image result for sussex county new jersey map red">
            <a:extLst>
              <a:ext uri="{FF2B5EF4-FFF2-40B4-BE49-F238E27FC236}">
                <a16:creationId xmlns:a16="http://schemas.microsoft.com/office/drawing/2014/main" id="{476EA45F-5E49-4DE9-9629-FCB884CA7F8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39036" y="-1"/>
            <a:ext cx="562156" cy="9874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F2ACA25E-276E-46CC-BB07-94222B695BB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8C3FEF5B-F86A-43FB-BC16-52EB066B2694}"/>
              </a:ext>
            </a:extLst>
          </p:cNvPr>
          <p:cNvPicPr>
            <a:picLocks noChangeAspect="1"/>
          </p:cNvPicPr>
          <p:nvPr userDrawn="1"/>
        </p:nvPicPr>
        <p:blipFill>
          <a:blip r:embed="rId3"/>
          <a:stretch>
            <a:fillRect/>
          </a:stretch>
        </p:blipFill>
        <p:spPr>
          <a:xfrm>
            <a:off x="6705600" y="4663535"/>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4">
            <a:extLst>
              <a:ext uri="{FF2B5EF4-FFF2-40B4-BE49-F238E27FC236}">
                <a16:creationId xmlns:a16="http://schemas.microsoft.com/office/drawing/2014/main" id="{B0DDE6C4-9064-48C2-9DA3-109FD77FC815}"/>
              </a:ext>
            </a:extLst>
          </p:cNvPr>
          <p:cNvSpPr txBox="1"/>
          <p:nvPr userDrawn="1"/>
        </p:nvSpPr>
        <p:spPr>
          <a:xfrm>
            <a:off x="7961723" y="4689842"/>
            <a:ext cx="3756206"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b="1" dirty="0">
                <a:latin typeface="Franklin Gothic Medium Cond" panose="020B0606030402020204" pitchFamily="34" charset="0"/>
              </a:rPr>
              <a:t>Sussex County</a:t>
            </a:r>
          </a:p>
        </p:txBody>
      </p:sp>
      <p:pic>
        <p:nvPicPr>
          <p:cNvPr id="10" name="Picture 9">
            <a:extLst>
              <a:ext uri="{FF2B5EF4-FFF2-40B4-BE49-F238E27FC236}">
                <a16:creationId xmlns:a16="http://schemas.microsoft.com/office/drawing/2014/main" id="{9E032934-7185-4E37-9E51-2E0B289F626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31921" y="5500802"/>
            <a:ext cx="1376588" cy="365760"/>
          </a:xfrm>
          <a:prstGeom prst="rect">
            <a:avLst/>
          </a:prstGeom>
        </p:spPr>
      </p:pic>
      <p:pic>
        <p:nvPicPr>
          <p:cNvPr id="11" name="Picture 10">
            <a:extLst>
              <a:ext uri="{FF2B5EF4-FFF2-40B4-BE49-F238E27FC236}">
                <a16:creationId xmlns:a16="http://schemas.microsoft.com/office/drawing/2014/main" id="{733694E2-6E3E-4175-95C4-9470A9EFF6F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791932" y="5504543"/>
            <a:ext cx="1499616" cy="365760"/>
          </a:xfrm>
          <a:prstGeom prst="rect">
            <a:avLst/>
          </a:prstGeom>
        </p:spPr>
      </p:pic>
      <p:sp>
        <p:nvSpPr>
          <p:cNvPr id="12" name="TextBox 11">
            <a:extLst>
              <a:ext uri="{FF2B5EF4-FFF2-40B4-BE49-F238E27FC236}">
                <a16:creationId xmlns:a16="http://schemas.microsoft.com/office/drawing/2014/main" id="{0F032CBA-BB43-41F9-B4AE-6C1141ACF1D7}"/>
              </a:ext>
            </a:extLst>
          </p:cNvPr>
          <p:cNvSpPr txBox="1"/>
          <p:nvPr userDrawn="1"/>
        </p:nvSpPr>
        <p:spPr>
          <a:xfrm>
            <a:off x="7805286" y="5962467"/>
            <a:ext cx="4069080" cy="369332"/>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a:t>
            </a:r>
          </a:p>
        </p:txBody>
      </p:sp>
      <p:pic>
        <p:nvPicPr>
          <p:cNvPr id="13" name="Picture 12">
            <a:extLst>
              <a:ext uri="{FF2B5EF4-FFF2-40B4-BE49-F238E27FC236}">
                <a16:creationId xmlns:a16="http://schemas.microsoft.com/office/drawing/2014/main" id="{EA116107-1F89-463A-AE41-44BB9A9B5348}"/>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6871625" y="4779965"/>
            <a:ext cx="855889" cy="1620483"/>
          </a:xfrm>
          <a:prstGeom prst="rect">
            <a:avLst/>
          </a:prstGeom>
        </p:spPr>
      </p:pic>
    </p:spTree>
    <p:extLst>
      <p:ext uri="{BB962C8B-B14F-4D97-AF65-F5344CB8AC3E}">
        <p14:creationId xmlns:p14="http://schemas.microsoft.com/office/powerpoint/2010/main" val="2897973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4" descr="Image result for sussex county new jersey map red">
            <a:extLst>
              <a:ext uri="{FF2B5EF4-FFF2-40B4-BE49-F238E27FC236}">
                <a16:creationId xmlns:a16="http://schemas.microsoft.com/office/drawing/2014/main" id="{C56CF18F-F0F6-459E-932E-087FCEB0F81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2686" y="849884"/>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9AF8235C-E13B-4478-B879-625C6B5F3D4A}"/>
              </a:ext>
            </a:extLst>
          </p:cNvPr>
          <p:cNvSpPr txBox="1"/>
          <p:nvPr userDrawn="1"/>
        </p:nvSpPr>
        <p:spPr>
          <a:xfrm>
            <a:off x="498908" y="881833"/>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4" descr="Image result for sussex county new jersey map red">
            <a:extLst>
              <a:ext uri="{FF2B5EF4-FFF2-40B4-BE49-F238E27FC236}">
                <a16:creationId xmlns:a16="http://schemas.microsoft.com/office/drawing/2014/main" id="{F6A6C50C-1D73-4639-A2C1-8A90318EDE80}"/>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806443" y="4379386"/>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4">
            <a:extLst>
              <a:ext uri="{FF2B5EF4-FFF2-40B4-BE49-F238E27FC236}">
                <a16:creationId xmlns:a16="http://schemas.microsoft.com/office/drawing/2014/main" id="{F748D7A8-8141-4D22-8CBD-EC03F5F374F3}"/>
              </a:ext>
            </a:extLst>
          </p:cNvPr>
          <p:cNvSpPr txBox="1"/>
          <p:nvPr userDrawn="1"/>
        </p:nvSpPr>
        <p:spPr>
          <a:xfrm>
            <a:off x="7045512" y="4347178"/>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4" descr="Image result for sussex county new jersey map red">
            <a:extLst>
              <a:ext uri="{FF2B5EF4-FFF2-40B4-BE49-F238E27FC236}">
                <a16:creationId xmlns:a16="http://schemas.microsoft.com/office/drawing/2014/main" id="{206F4C1E-EBAE-4A0A-9355-69C5CEBA6EE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51310" y="366210"/>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1F2E3960-733F-4418-B65B-1766B9F21B49}"/>
              </a:ext>
            </a:extLst>
          </p:cNvPr>
          <p:cNvSpPr txBox="1"/>
          <p:nvPr userDrawn="1"/>
        </p:nvSpPr>
        <p:spPr>
          <a:xfrm>
            <a:off x="639275" y="304800"/>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4" descr="Image result for sussex county new jersey map red">
            <a:extLst>
              <a:ext uri="{FF2B5EF4-FFF2-40B4-BE49-F238E27FC236}">
                <a16:creationId xmlns:a16="http://schemas.microsoft.com/office/drawing/2014/main" id="{73E39E15-8940-4276-83E1-6DC5DF8B01D8}"/>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51310" y="392684"/>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642499A4-2CB1-4885-99C6-27D67C2B71C7}"/>
              </a:ext>
            </a:extLst>
          </p:cNvPr>
          <p:cNvSpPr txBox="1"/>
          <p:nvPr userDrawn="1"/>
        </p:nvSpPr>
        <p:spPr>
          <a:xfrm>
            <a:off x="648947" y="381761"/>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4" descr="Image result for sussex county new jersey map red">
            <a:extLst>
              <a:ext uri="{FF2B5EF4-FFF2-40B4-BE49-F238E27FC236}">
                <a16:creationId xmlns:a16="http://schemas.microsoft.com/office/drawing/2014/main" id="{C72E9599-DA6B-4984-BF10-E00222DB5CA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428627" y="2590211"/>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4">
            <a:extLst>
              <a:ext uri="{FF2B5EF4-FFF2-40B4-BE49-F238E27FC236}">
                <a16:creationId xmlns:a16="http://schemas.microsoft.com/office/drawing/2014/main" id="{DAB2081C-2077-4FCA-A10D-5D4D1FA418DA}"/>
              </a:ext>
            </a:extLst>
          </p:cNvPr>
          <p:cNvSpPr txBox="1"/>
          <p:nvPr userDrawn="1"/>
        </p:nvSpPr>
        <p:spPr>
          <a:xfrm>
            <a:off x="3759200" y="255377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4" descr="Image result for sussex county new jersey map red">
            <a:extLst>
              <a:ext uri="{FF2B5EF4-FFF2-40B4-BE49-F238E27FC236}">
                <a16:creationId xmlns:a16="http://schemas.microsoft.com/office/drawing/2014/main" id="{42B2EA9B-9373-4607-A14A-3D96DF788F8D}"/>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344246" y="468884"/>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BD9E2EB4-D47D-4ADC-9B9D-D6BCF0F962F1}"/>
              </a:ext>
            </a:extLst>
          </p:cNvPr>
          <p:cNvSpPr txBox="1"/>
          <p:nvPr userDrawn="1"/>
        </p:nvSpPr>
        <p:spPr>
          <a:xfrm>
            <a:off x="498908" y="881833"/>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4" descr="Image result for sussex county new jersey map red">
            <a:extLst>
              <a:ext uri="{FF2B5EF4-FFF2-40B4-BE49-F238E27FC236}">
                <a16:creationId xmlns:a16="http://schemas.microsoft.com/office/drawing/2014/main" id="{3796692E-2943-4451-8919-8B88E7D8BD56}"/>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06717" y="443390"/>
            <a:ext cx="729935" cy="138201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4">
            <a:extLst>
              <a:ext uri="{FF2B5EF4-FFF2-40B4-BE49-F238E27FC236}">
                <a16:creationId xmlns:a16="http://schemas.microsoft.com/office/drawing/2014/main" id="{2B5ACB24-17F6-4ACA-9117-51A37941D1CE}"/>
              </a:ext>
            </a:extLst>
          </p:cNvPr>
          <p:cNvSpPr txBox="1"/>
          <p:nvPr userDrawn="1"/>
        </p:nvSpPr>
        <p:spPr>
          <a:xfrm>
            <a:off x="152400" y="386759"/>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4" descr="Image result for sussex county new jersey map red">
            <a:extLst>
              <a:ext uri="{FF2B5EF4-FFF2-40B4-BE49-F238E27FC236}">
                <a16:creationId xmlns:a16="http://schemas.microsoft.com/office/drawing/2014/main" id="{5CE35B21-5619-4CF9-82A8-4CA671DB25AB}"/>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926600" y="4812283"/>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71244999-73F2-402A-8D48-A9E0C42229B6}"/>
              </a:ext>
            </a:extLst>
          </p:cNvPr>
          <p:cNvSpPr txBox="1"/>
          <p:nvPr userDrawn="1"/>
        </p:nvSpPr>
        <p:spPr>
          <a:xfrm>
            <a:off x="7367799" y="4848142"/>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4" descr="Image result for sussex county new jersey map red">
            <a:extLst>
              <a:ext uri="{FF2B5EF4-FFF2-40B4-BE49-F238E27FC236}">
                <a16:creationId xmlns:a16="http://schemas.microsoft.com/office/drawing/2014/main" id="{3865A67A-31F5-4C0E-8A2E-F68949E943FF}"/>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94427" y="4696922"/>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4">
            <a:extLst>
              <a:ext uri="{FF2B5EF4-FFF2-40B4-BE49-F238E27FC236}">
                <a16:creationId xmlns:a16="http://schemas.microsoft.com/office/drawing/2014/main" id="{5309B3D1-EC62-47D5-8703-D0A239CE2C2C}"/>
              </a:ext>
            </a:extLst>
          </p:cNvPr>
          <p:cNvSpPr txBox="1"/>
          <p:nvPr userDrawn="1"/>
        </p:nvSpPr>
        <p:spPr>
          <a:xfrm>
            <a:off x="531039" y="4792289"/>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4" descr="Image result for sussex county new jersey map red">
            <a:extLst>
              <a:ext uri="{FF2B5EF4-FFF2-40B4-BE49-F238E27FC236}">
                <a16:creationId xmlns:a16="http://schemas.microsoft.com/office/drawing/2014/main" id="{FEB51013-641E-4039-AFA9-BDA4C92B50B5}"/>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316997" y="251480"/>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4">
            <a:extLst>
              <a:ext uri="{FF2B5EF4-FFF2-40B4-BE49-F238E27FC236}">
                <a16:creationId xmlns:a16="http://schemas.microsoft.com/office/drawing/2014/main" id="{C4B4AA89-DEB6-45F4-B8FE-D5B0D926F4C2}"/>
              </a:ext>
            </a:extLst>
          </p:cNvPr>
          <p:cNvSpPr txBox="1"/>
          <p:nvPr userDrawn="1"/>
        </p:nvSpPr>
        <p:spPr>
          <a:xfrm>
            <a:off x="3599793" y="35645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4" descr="Image result for sussex county new jersey map red">
            <a:extLst>
              <a:ext uri="{FF2B5EF4-FFF2-40B4-BE49-F238E27FC236}">
                <a16:creationId xmlns:a16="http://schemas.microsoft.com/office/drawing/2014/main" id="{F6D95BD5-95ED-4697-A8C7-1659F9DCBCF3}"/>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59966" y="372000"/>
            <a:ext cx="690821" cy="130795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4">
            <a:extLst>
              <a:ext uri="{FF2B5EF4-FFF2-40B4-BE49-F238E27FC236}">
                <a16:creationId xmlns:a16="http://schemas.microsoft.com/office/drawing/2014/main" id="{F5E62615-3706-4245-A31C-3BFDC43BE0B6}"/>
              </a:ext>
            </a:extLst>
          </p:cNvPr>
          <p:cNvSpPr txBox="1"/>
          <p:nvPr userDrawn="1"/>
        </p:nvSpPr>
        <p:spPr>
          <a:xfrm>
            <a:off x="8297117" y="325876"/>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4" descr="Image result for sussex county new jersey map red">
            <a:extLst>
              <a:ext uri="{FF2B5EF4-FFF2-40B4-BE49-F238E27FC236}">
                <a16:creationId xmlns:a16="http://schemas.microsoft.com/office/drawing/2014/main" id="{C2C0D4F6-2A2C-447E-8165-BE01520EED94}"/>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933932" y="482128"/>
            <a:ext cx="763594" cy="144573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4">
            <a:extLst>
              <a:ext uri="{FF2B5EF4-FFF2-40B4-BE49-F238E27FC236}">
                <a16:creationId xmlns:a16="http://schemas.microsoft.com/office/drawing/2014/main" id="{8430CEBA-A561-4899-A023-643071F1EAAB}"/>
              </a:ext>
            </a:extLst>
          </p:cNvPr>
          <p:cNvSpPr txBox="1"/>
          <p:nvPr userDrawn="1"/>
        </p:nvSpPr>
        <p:spPr>
          <a:xfrm>
            <a:off x="8170753" y="336387"/>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4" descr="Image result for sussex county new jersey map red">
            <a:extLst>
              <a:ext uri="{FF2B5EF4-FFF2-40B4-BE49-F238E27FC236}">
                <a16:creationId xmlns:a16="http://schemas.microsoft.com/office/drawing/2014/main" id="{19895BFD-7658-419A-BCBD-24A6E3BFDF37}"/>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821423" y="742137"/>
            <a:ext cx="830310" cy="1572053"/>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4">
            <a:extLst>
              <a:ext uri="{FF2B5EF4-FFF2-40B4-BE49-F238E27FC236}">
                <a16:creationId xmlns:a16="http://schemas.microsoft.com/office/drawing/2014/main" id="{853D63EB-1C63-456C-BC62-116B54869DEE}"/>
              </a:ext>
            </a:extLst>
          </p:cNvPr>
          <p:cNvSpPr txBox="1"/>
          <p:nvPr userDrawn="1"/>
        </p:nvSpPr>
        <p:spPr>
          <a:xfrm>
            <a:off x="8058530" y="734798"/>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1/31/2020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4" descr="Image result for sussex county new jersey map red">
            <a:extLst>
              <a:ext uri="{FF2B5EF4-FFF2-40B4-BE49-F238E27FC236}">
                <a16:creationId xmlns:a16="http://schemas.microsoft.com/office/drawing/2014/main" id="{4F78D414-63ED-4719-B42E-949268A8CC1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37600" y="667957"/>
            <a:ext cx="595421" cy="112733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4">
            <a:extLst>
              <a:ext uri="{FF2B5EF4-FFF2-40B4-BE49-F238E27FC236}">
                <a16:creationId xmlns:a16="http://schemas.microsoft.com/office/drawing/2014/main" id="{E6D5C8C0-B53C-4D0E-8574-15C2C5B6D525}"/>
              </a:ext>
            </a:extLst>
          </p:cNvPr>
          <p:cNvSpPr txBox="1"/>
          <p:nvPr userDrawn="1"/>
        </p:nvSpPr>
        <p:spPr>
          <a:xfrm>
            <a:off x="7962734" y="459498"/>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26903772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4" descr="Image result for sussex county new jersey map red">
            <a:extLst>
              <a:ext uri="{FF2B5EF4-FFF2-40B4-BE49-F238E27FC236}">
                <a16:creationId xmlns:a16="http://schemas.microsoft.com/office/drawing/2014/main" id="{3717AF63-10B1-402A-A2BC-BB8E52B5A4B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8096465" y="291393"/>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14">
            <a:extLst>
              <a:ext uri="{FF2B5EF4-FFF2-40B4-BE49-F238E27FC236}">
                <a16:creationId xmlns:a16="http://schemas.microsoft.com/office/drawing/2014/main" id="{092431BA-39FE-4E5C-9CDA-D31286BC7168}"/>
              </a:ext>
            </a:extLst>
          </p:cNvPr>
          <p:cNvSpPr txBox="1"/>
          <p:nvPr userDrawn="1"/>
        </p:nvSpPr>
        <p:spPr>
          <a:xfrm>
            <a:off x="7457913" y="291393"/>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4" descr="Image result for sussex county new jersey map red">
            <a:extLst>
              <a:ext uri="{FF2B5EF4-FFF2-40B4-BE49-F238E27FC236}">
                <a16:creationId xmlns:a16="http://schemas.microsoft.com/office/drawing/2014/main" id="{43A32B19-11D6-4853-ACDF-3856C8A47B09}"/>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122686" y="849884"/>
            <a:ext cx="886043" cy="167757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4">
            <a:extLst>
              <a:ext uri="{FF2B5EF4-FFF2-40B4-BE49-F238E27FC236}">
                <a16:creationId xmlns:a16="http://schemas.microsoft.com/office/drawing/2014/main" id="{4F41C890-0A44-4C9E-A859-A40A9E7ECA27}"/>
              </a:ext>
            </a:extLst>
          </p:cNvPr>
          <p:cNvSpPr txBox="1"/>
          <p:nvPr userDrawn="1"/>
        </p:nvSpPr>
        <p:spPr>
          <a:xfrm>
            <a:off x="498908" y="881833"/>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Sussex</a:t>
            </a:r>
          </a:p>
          <a:p>
            <a:r>
              <a:rPr lang="en-US" dirty="0">
                <a:latin typeface="Franklin Gothic Medium Cond" panose="020B0606030402020204" pitchFamily="34" charset="0"/>
              </a:rPr>
              <a:t>County</a:t>
            </a:r>
          </a:p>
        </p:txBody>
      </p:sp>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92" r:id="rId1"/>
    <p:sldLayoutId id="2147483654" r:id="rId2"/>
    <p:sldLayoutId id="2147483685" r:id="rId3"/>
    <p:sldLayoutId id="2147483686" r:id="rId4"/>
    <p:sldLayoutId id="2147483687" r:id="rId5"/>
    <p:sldLayoutId id="2147483688" r:id="rId6"/>
    <p:sldLayoutId id="2147483689"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1/31/2020</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93" r:id="rId1"/>
    <p:sldLayoutId id="2147483653" r:id="rId2"/>
    <p:sldLayoutId id="2147483656" r:id="rId3"/>
    <p:sldLayoutId id="2147483660" r:id="rId4"/>
    <p:sldLayoutId id="2147483678" r:id="rId5"/>
    <p:sldLayoutId id="2147483661" r:id="rId6"/>
    <p:sldLayoutId id="2147483677" r:id="rId7"/>
    <p:sldLayoutId id="2147483663" r:id="rId8"/>
    <p:sldLayoutId id="2147483657" r:id="rId9"/>
    <p:sldLayoutId id="2147483679" r:id="rId10"/>
    <p:sldLayoutId id="2147483664" r:id="rId11"/>
    <p:sldLayoutId id="2147483681" r:id="rId12"/>
    <p:sldLayoutId id="2147483680" r:id="rId13"/>
    <p:sldLayoutId id="2147483665" r:id="rId14"/>
    <p:sldLayoutId id="2147483672" r:id="rId15"/>
    <p:sldLayoutId id="2147483675" r:id="rId16"/>
    <p:sldLayoutId id="2147483674"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8.xml"/><Relationship Id="rId1" Type="http://schemas.openxmlformats.org/officeDocument/2006/relationships/tags" Target="../tags/tag7.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8.xml"/><Relationship Id="rId1" Type="http://schemas.openxmlformats.org/officeDocument/2006/relationships/tags" Target="../tags/tag8.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1.xml"/><Relationship Id="rId7" Type="http://schemas.openxmlformats.org/officeDocument/2006/relationships/slideLayout" Target="../slideLayouts/slideLayout9.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9" Type="http://schemas.openxmlformats.org/officeDocument/2006/relationships/chart" Target="../charts/chart1.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7.xml"/><Relationship Id="rId7" Type="http://schemas.openxmlformats.org/officeDocument/2006/relationships/slideLayout" Target="../slideLayouts/slideLayout9.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 Id="rId9" Type="http://schemas.openxmlformats.org/officeDocument/2006/relationships/chart" Target="../charts/chart2.xml"/></Relationships>
</file>

<file path=ppt/slides/_rels/slide13.xml.rels><?xml version="1.0" encoding="UTF-8" standalone="yes"?>
<Relationships xmlns="http://schemas.openxmlformats.org/package/2006/relationships"><Relationship Id="rId8" Type="http://schemas.openxmlformats.org/officeDocument/2006/relationships/tags" Target="../tags/tag28.xml"/><Relationship Id="rId3" Type="http://schemas.openxmlformats.org/officeDocument/2006/relationships/tags" Target="../tags/tag23.xml"/><Relationship Id="rId7" Type="http://schemas.openxmlformats.org/officeDocument/2006/relationships/tags" Target="../tags/tag27.xml"/><Relationship Id="rId12" Type="http://schemas.openxmlformats.org/officeDocument/2006/relationships/chart" Target="../charts/chart3.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notesSlide" Target="../notesSlides/notesSlide5.xml"/><Relationship Id="rId5" Type="http://schemas.openxmlformats.org/officeDocument/2006/relationships/tags" Target="../tags/tag25.xml"/><Relationship Id="rId10" Type="http://schemas.openxmlformats.org/officeDocument/2006/relationships/slideLayout" Target="../slideLayouts/slideLayout9.xml"/><Relationship Id="rId4" Type="http://schemas.openxmlformats.org/officeDocument/2006/relationships/tags" Target="../tags/tag24.xml"/><Relationship Id="rId9" Type="http://schemas.openxmlformats.org/officeDocument/2006/relationships/tags" Target="../tags/tag29.xml"/></Relationships>
</file>

<file path=ppt/slides/_rels/slide14.xml.rels><?xml version="1.0" encoding="UTF-8" standalone="yes"?>
<Relationships xmlns="http://schemas.openxmlformats.org/package/2006/relationships"><Relationship Id="rId8" Type="http://schemas.openxmlformats.org/officeDocument/2006/relationships/tags" Target="../tags/tag37.xml"/><Relationship Id="rId13" Type="http://schemas.openxmlformats.org/officeDocument/2006/relationships/chart" Target="../charts/chart5.xml"/><Relationship Id="rId3" Type="http://schemas.openxmlformats.org/officeDocument/2006/relationships/tags" Target="../tags/tag32.xml"/><Relationship Id="rId7" Type="http://schemas.openxmlformats.org/officeDocument/2006/relationships/tags" Target="../tags/tag36.xml"/><Relationship Id="rId12" Type="http://schemas.openxmlformats.org/officeDocument/2006/relationships/chart" Target="../charts/chart4.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notesSlide" Target="../notesSlides/notesSlide6.xml"/><Relationship Id="rId5" Type="http://schemas.openxmlformats.org/officeDocument/2006/relationships/tags" Target="../tags/tag34.xml"/><Relationship Id="rId10" Type="http://schemas.openxmlformats.org/officeDocument/2006/relationships/slideLayout" Target="../slideLayouts/slideLayout9.xml"/><Relationship Id="rId4" Type="http://schemas.openxmlformats.org/officeDocument/2006/relationships/tags" Target="../tags/tag33.xml"/><Relationship Id="rId9" Type="http://schemas.openxmlformats.org/officeDocument/2006/relationships/tags" Target="../tags/tag3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41.xml"/><Relationship Id="rId7" Type="http://schemas.openxmlformats.org/officeDocument/2006/relationships/slideLayout" Target="../slideLayouts/slideLayout9.xml"/><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tags" Target="../tags/tag44.xml"/><Relationship Id="rId5" Type="http://schemas.openxmlformats.org/officeDocument/2006/relationships/tags" Target="../tags/tag43.xml"/><Relationship Id="rId4" Type="http://schemas.openxmlformats.org/officeDocument/2006/relationships/tags" Target="../tags/tag42.xml"/><Relationship Id="rId9" Type="http://schemas.openxmlformats.org/officeDocument/2006/relationships/chart" Target="../charts/chart6.xml"/></Relationships>
</file>

<file path=ppt/slides/_rels/slide1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chart" Target="../charts/chart8.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chart" Target="../charts/chart7.xml"/><Relationship Id="rId5" Type="http://schemas.openxmlformats.org/officeDocument/2006/relationships/tags" Target="../tags/tag49.xml"/><Relationship Id="rId10" Type="http://schemas.openxmlformats.org/officeDocument/2006/relationships/notesSlide" Target="../notesSlides/notesSlide8.xml"/><Relationship Id="rId4" Type="http://schemas.openxmlformats.org/officeDocument/2006/relationships/tags" Target="../tags/tag4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60.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9.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8.xml.rels><?xml version="1.0" encoding="UTF-8" standalone="yes"?>
<Relationships xmlns="http://schemas.openxmlformats.org/package/2006/relationships"><Relationship Id="rId8" Type="http://schemas.openxmlformats.org/officeDocument/2006/relationships/chart" Target="../charts/chart10.xml"/><Relationship Id="rId3" Type="http://schemas.openxmlformats.org/officeDocument/2006/relationships/tags" Target="../tags/tag64.xml"/><Relationship Id="rId7" Type="http://schemas.openxmlformats.org/officeDocument/2006/relationships/notesSlide" Target="../notesSlides/notesSlide10.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slideLayout" Target="../slideLayouts/slideLayout9.xml"/><Relationship Id="rId5" Type="http://schemas.openxmlformats.org/officeDocument/2006/relationships/tags" Target="../tags/tag66.xml"/><Relationship Id="rId4" Type="http://schemas.openxmlformats.org/officeDocument/2006/relationships/tags" Target="../tags/tag65.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9.xml"/><Relationship Id="rId7" Type="http://schemas.openxmlformats.org/officeDocument/2006/relationships/slideLayout" Target="../slideLayouts/slideLayout9.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9" Type="http://schemas.openxmlformats.org/officeDocument/2006/relationships/chart" Target="../charts/chart11.xml"/></Relationships>
</file>

<file path=ppt/slides/_rels/slide20.xml.rels><?xml version="1.0" encoding="UTF-8" standalone="yes"?>
<Relationships xmlns="http://schemas.openxmlformats.org/package/2006/relationships"><Relationship Id="rId8" Type="http://schemas.openxmlformats.org/officeDocument/2006/relationships/tags" Target="../tags/tag80.xml"/><Relationship Id="rId3" Type="http://schemas.openxmlformats.org/officeDocument/2006/relationships/tags" Target="../tags/tag75.xml"/><Relationship Id="rId7" Type="http://schemas.openxmlformats.org/officeDocument/2006/relationships/tags" Target="../tags/tag79.xml"/><Relationship Id="rId12" Type="http://schemas.openxmlformats.org/officeDocument/2006/relationships/chart" Target="../charts/chart12.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11" Type="http://schemas.openxmlformats.org/officeDocument/2006/relationships/notesSlide" Target="../notesSlides/notesSlide12.xml"/><Relationship Id="rId5" Type="http://schemas.openxmlformats.org/officeDocument/2006/relationships/tags" Target="../tags/tag77.xml"/><Relationship Id="rId10" Type="http://schemas.openxmlformats.org/officeDocument/2006/relationships/slideLayout" Target="../slideLayouts/slideLayout9.xml"/><Relationship Id="rId4" Type="http://schemas.openxmlformats.org/officeDocument/2006/relationships/tags" Target="../tags/tag76.xml"/><Relationship Id="rId9" Type="http://schemas.openxmlformats.org/officeDocument/2006/relationships/tags" Target="../tags/tag81.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84.xml"/><Relationship Id="rId7" Type="http://schemas.openxmlformats.org/officeDocument/2006/relationships/slideLayout" Target="../slideLayouts/slideLayout9.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3.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90.xml"/><Relationship Id="rId7" Type="http://schemas.openxmlformats.org/officeDocument/2006/relationships/slideLayout" Target="../slideLayouts/slideLayout9.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6.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5.xml"/><Relationship Id="rId5" Type="http://schemas.openxmlformats.org/officeDocument/2006/relationships/tags" Target="../tags/tag98.xml"/><Relationship Id="rId10" Type="http://schemas.openxmlformats.org/officeDocument/2006/relationships/notesSlide" Target="../notesSlides/notesSlide15.xml"/><Relationship Id="rId4" Type="http://schemas.openxmlformats.org/officeDocument/2006/relationships/tags" Target="../tags/tag97.xml"/><Relationship Id="rId9"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8" Type="http://schemas.openxmlformats.org/officeDocument/2006/relationships/chart" Target="../charts/chart17.xml"/><Relationship Id="rId3" Type="http://schemas.openxmlformats.org/officeDocument/2006/relationships/tags" Target="../tags/tag104.xml"/><Relationship Id="rId7" Type="http://schemas.openxmlformats.org/officeDocument/2006/relationships/notesSlide" Target="../notesSlides/notesSlide16.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9.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7.xml"/><Relationship Id="rId3" Type="http://schemas.openxmlformats.org/officeDocument/2006/relationships/tags" Target="../tags/tag109.xml"/><Relationship Id="rId7" Type="http://schemas.openxmlformats.org/officeDocument/2006/relationships/slideLayout" Target="../slideLayouts/slideLayout9.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18.xml"/></Relationships>
</file>

<file path=ppt/slides/_rels/slide28.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15.xml"/><Relationship Id="rId7" Type="http://schemas.openxmlformats.org/officeDocument/2006/relationships/notesSlide" Target="../notesSlides/notesSlide18.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9.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1.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0.xml"/><Relationship Id="rId5" Type="http://schemas.openxmlformats.org/officeDocument/2006/relationships/tags" Target="../tags/tag122.xml"/><Relationship Id="rId10" Type="http://schemas.openxmlformats.org/officeDocument/2006/relationships/notesSlide" Target="../notesSlides/notesSlide19.xml"/><Relationship Id="rId4" Type="http://schemas.openxmlformats.org/officeDocument/2006/relationships/tags" Target="../tags/tag121.xml"/><Relationship Id="rId9"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8" Type="http://schemas.openxmlformats.org/officeDocument/2006/relationships/chart" Target="../charts/chart22.xml"/><Relationship Id="rId3" Type="http://schemas.openxmlformats.org/officeDocument/2006/relationships/tags" Target="../tags/tag128.xml"/><Relationship Id="rId7" Type="http://schemas.openxmlformats.org/officeDocument/2006/relationships/notesSlide" Target="../notesSlides/notesSlide20.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9.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1.xml"/><Relationship Id="rId3" Type="http://schemas.openxmlformats.org/officeDocument/2006/relationships/tags" Target="../tags/tag133.xml"/><Relationship Id="rId7" Type="http://schemas.openxmlformats.org/officeDocument/2006/relationships/slideLayout" Target="../slideLayouts/slideLayout9.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3.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9.xml"/><Relationship Id="rId7" Type="http://schemas.openxmlformats.org/officeDocument/2006/relationships/slideLayout" Target="../slideLayouts/slideLayout9.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45.xml"/><Relationship Id="rId7" Type="http://schemas.openxmlformats.org/officeDocument/2006/relationships/notesSlide" Target="../notesSlides/notesSlide23.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9.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50.xml"/><Relationship Id="rId7" Type="http://schemas.openxmlformats.org/officeDocument/2006/relationships/notesSlide" Target="../notesSlides/notesSlide24.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9.xml"/><Relationship Id="rId5" Type="http://schemas.openxmlformats.org/officeDocument/2006/relationships/tags" Target="../tags/tag152.xml"/><Relationship Id="rId4" Type="http://schemas.openxmlformats.org/officeDocument/2006/relationships/tags" Target="../tags/tag151.xml"/></Relationships>
</file>

<file path=ppt/slides/_rels/slide38.xml.rels><?xml version="1.0" encoding="UTF-8" standalone="yes"?>
<Relationships xmlns="http://schemas.openxmlformats.org/package/2006/relationships"><Relationship Id="rId8" Type="http://schemas.openxmlformats.org/officeDocument/2006/relationships/tags" Target="../tags/tag160.xml"/><Relationship Id="rId13" Type="http://schemas.openxmlformats.org/officeDocument/2006/relationships/chart" Target="../charts/chart27.xml"/><Relationship Id="rId3" Type="http://schemas.openxmlformats.org/officeDocument/2006/relationships/tags" Target="../tags/tag155.xml"/><Relationship Id="rId7" Type="http://schemas.openxmlformats.org/officeDocument/2006/relationships/tags" Target="../tags/tag159.xml"/><Relationship Id="rId12" Type="http://schemas.openxmlformats.org/officeDocument/2006/relationships/notesSlide" Target="../notesSlides/notesSlide25.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11" Type="http://schemas.openxmlformats.org/officeDocument/2006/relationships/slideLayout" Target="../slideLayouts/slideLayout9.xml"/><Relationship Id="rId5" Type="http://schemas.openxmlformats.org/officeDocument/2006/relationships/tags" Target="../tags/tag157.xml"/><Relationship Id="rId15" Type="http://schemas.openxmlformats.org/officeDocument/2006/relationships/chart" Target="../charts/chart29.xml"/><Relationship Id="rId10" Type="http://schemas.openxmlformats.org/officeDocument/2006/relationships/tags" Target="../tags/tag162.xml"/><Relationship Id="rId4" Type="http://schemas.openxmlformats.org/officeDocument/2006/relationships/tags" Target="../tags/tag156.xml"/><Relationship Id="rId9" Type="http://schemas.openxmlformats.org/officeDocument/2006/relationships/tags" Target="../tags/tag161.xml"/><Relationship Id="rId14" Type="http://schemas.openxmlformats.org/officeDocument/2006/relationships/chart" Target="../charts/chart2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8" Type="http://schemas.openxmlformats.org/officeDocument/2006/relationships/chart" Target="../charts/chart30.xml"/><Relationship Id="rId3" Type="http://schemas.openxmlformats.org/officeDocument/2006/relationships/tags" Target="../tags/tag165.xml"/><Relationship Id="rId7" Type="http://schemas.openxmlformats.org/officeDocument/2006/relationships/notesSlide" Target="../notesSlides/notesSlide26.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slideLayout" Target="../slideLayouts/slideLayout9.xml"/><Relationship Id="rId5" Type="http://schemas.openxmlformats.org/officeDocument/2006/relationships/tags" Target="../tags/tag167.xml"/><Relationship Id="rId4" Type="http://schemas.openxmlformats.org/officeDocument/2006/relationships/tags" Target="../tags/tag166.xml"/></Relationships>
</file>

<file path=ppt/slides/_rels/slide41.xml.rels><?xml version="1.0" encoding="UTF-8" standalone="yes"?>
<Relationships xmlns="http://schemas.openxmlformats.org/package/2006/relationships"><Relationship Id="rId3" Type="http://schemas.openxmlformats.org/officeDocument/2006/relationships/tags" Target="../tags/tag170.xml"/><Relationship Id="rId7" Type="http://schemas.openxmlformats.org/officeDocument/2006/relationships/chart" Target="../charts/chart31.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notesSlide" Target="../notesSlides/notesSlide27.xml"/><Relationship Id="rId5" Type="http://schemas.openxmlformats.org/officeDocument/2006/relationships/slideLayout" Target="../slideLayouts/slideLayout9.xml"/><Relationship Id="rId4" Type="http://schemas.openxmlformats.org/officeDocument/2006/relationships/tags" Target="../tags/tag17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3.xml.rels><?xml version="1.0" encoding="UTF-8" standalone="yes"?>
<Relationships xmlns="http://schemas.openxmlformats.org/package/2006/relationships"><Relationship Id="rId8" Type="http://schemas.openxmlformats.org/officeDocument/2006/relationships/tags" Target="../tags/tag179.xml"/><Relationship Id="rId13" Type="http://schemas.openxmlformats.org/officeDocument/2006/relationships/chart" Target="../charts/chart32.xml"/><Relationship Id="rId3" Type="http://schemas.openxmlformats.org/officeDocument/2006/relationships/tags" Target="../tags/tag174.xml"/><Relationship Id="rId7" Type="http://schemas.openxmlformats.org/officeDocument/2006/relationships/tags" Target="../tags/tag178.xml"/><Relationship Id="rId12" Type="http://schemas.openxmlformats.org/officeDocument/2006/relationships/notesSlide" Target="../notesSlides/notesSlide28.xml"/><Relationship Id="rId2" Type="http://schemas.openxmlformats.org/officeDocument/2006/relationships/tags" Target="../tags/tag173.xml"/><Relationship Id="rId1" Type="http://schemas.openxmlformats.org/officeDocument/2006/relationships/tags" Target="../tags/tag172.xml"/><Relationship Id="rId6" Type="http://schemas.openxmlformats.org/officeDocument/2006/relationships/tags" Target="../tags/tag177.xml"/><Relationship Id="rId11" Type="http://schemas.openxmlformats.org/officeDocument/2006/relationships/slideLayout" Target="../slideLayouts/slideLayout9.xml"/><Relationship Id="rId5" Type="http://schemas.openxmlformats.org/officeDocument/2006/relationships/tags" Target="../tags/tag176.xml"/><Relationship Id="rId10" Type="http://schemas.openxmlformats.org/officeDocument/2006/relationships/tags" Target="../tags/tag181.xml"/><Relationship Id="rId4" Type="http://schemas.openxmlformats.org/officeDocument/2006/relationships/tags" Target="../tags/tag175.xml"/><Relationship Id="rId9" Type="http://schemas.openxmlformats.org/officeDocument/2006/relationships/tags" Target="../tags/tag180.xml"/><Relationship Id="rId14" Type="http://schemas.openxmlformats.org/officeDocument/2006/relationships/chart" Target="../charts/chart33.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4.xml"/><Relationship Id="rId7" Type="http://schemas.openxmlformats.org/officeDocument/2006/relationships/slideLayout" Target="../slideLayouts/slideLayout9.xml"/><Relationship Id="rId2" Type="http://schemas.openxmlformats.org/officeDocument/2006/relationships/tags" Target="../tags/tag183.xml"/><Relationship Id="rId1" Type="http://schemas.openxmlformats.org/officeDocument/2006/relationships/tags" Target="../tags/tag182.xml"/><Relationship Id="rId6" Type="http://schemas.openxmlformats.org/officeDocument/2006/relationships/tags" Target="../tags/tag187.xml"/><Relationship Id="rId5" Type="http://schemas.openxmlformats.org/officeDocument/2006/relationships/tags" Target="../tags/tag186.xml"/><Relationship Id="rId4" Type="http://schemas.openxmlformats.org/officeDocument/2006/relationships/tags" Target="../tags/tag185.xml"/><Relationship Id="rId9" Type="http://schemas.openxmlformats.org/officeDocument/2006/relationships/chart" Target="../charts/chart34.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0.xml"/><Relationship Id="rId7" Type="http://schemas.openxmlformats.org/officeDocument/2006/relationships/slideLayout" Target="../slideLayouts/slideLayout9.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5" Type="http://schemas.openxmlformats.org/officeDocument/2006/relationships/tags" Target="../tags/tag192.xml"/><Relationship Id="rId4" Type="http://schemas.openxmlformats.org/officeDocument/2006/relationships/tags" Target="../tags/tag191.xml"/><Relationship Id="rId9" Type="http://schemas.openxmlformats.org/officeDocument/2006/relationships/chart" Target="../charts/chart35.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6.xml"/><Relationship Id="rId7" Type="http://schemas.openxmlformats.org/officeDocument/2006/relationships/slideLayout" Target="../slideLayouts/slideLayout9.xml"/><Relationship Id="rId2" Type="http://schemas.openxmlformats.org/officeDocument/2006/relationships/tags" Target="../tags/tag195.xml"/><Relationship Id="rId1" Type="http://schemas.openxmlformats.org/officeDocument/2006/relationships/tags" Target="../tags/tag194.xml"/><Relationship Id="rId6" Type="http://schemas.openxmlformats.org/officeDocument/2006/relationships/tags" Target="../tags/tag199.xml"/><Relationship Id="rId5" Type="http://schemas.openxmlformats.org/officeDocument/2006/relationships/tags" Target="../tags/tag198.xml"/><Relationship Id="rId4" Type="http://schemas.openxmlformats.org/officeDocument/2006/relationships/tags" Target="../tags/tag197.xml"/><Relationship Id="rId9" Type="http://schemas.openxmlformats.org/officeDocument/2006/relationships/chart" Target="../charts/chart3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8.xml.rels><?xml version="1.0" encoding="UTF-8" standalone="yes"?>
<Relationships xmlns="http://schemas.openxmlformats.org/package/2006/relationships"><Relationship Id="rId8" Type="http://schemas.openxmlformats.org/officeDocument/2006/relationships/tags" Target="../tags/tag207.xml"/><Relationship Id="rId3" Type="http://schemas.openxmlformats.org/officeDocument/2006/relationships/tags" Target="../tags/tag202.xml"/><Relationship Id="rId7" Type="http://schemas.openxmlformats.org/officeDocument/2006/relationships/tags" Target="../tags/tag206.xml"/><Relationship Id="rId12" Type="http://schemas.openxmlformats.org/officeDocument/2006/relationships/chart" Target="../charts/chart38.xml"/><Relationship Id="rId2" Type="http://schemas.openxmlformats.org/officeDocument/2006/relationships/tags" Target="../tags/tag201.xml"/><Relationship Id="rId1" Type="http://schemas.openxmlformats.org/officeDocument/2006/relationships/tags" Target="../tags/tag200.xml"/><Relationship Id="rId6" Type="http://schemas.openxmlformats.org/officeDocument/2006/relationships/tags" Target="../tags/tag205.xml"/><Relationship Id="rId11" Type="http://schemas.openxmlformats.org/officeDocument/2006/relationships/chart" Target="../charts/chart37.xml"/><Relationship Id="rId5" Type="http://schemas.openxmlformats.org/officeDocument/2006/relationships/tags" Target="../tags/tag204.xml"/><Relationship Id="rId10" Type="http://schemas.openxmlformats.org/officeDocument/2006/relationships/notesSlide" Target="../notesSlides/notesSlide32.xml"/><Relationship Id="rId4" Type="http://schemas.openxmlformats.org/officeDocument/2006/relationships/tags" Target="../tags/tag203.xml"/><Relationship Id="rId9"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8" Type="http://schemas.openxmlformats.org/officeDocument/2006/relationships/chart" Target="../charts/chart39.xml"/><Relationship Id="rId3" Type="http://schemas.openxmlformats.org/officeDocument/2006/relationships/tags" Target="../tags/tag210.xml"/><Relationship Id="rId7" Type="http://schemas.openxmlformats.org/officeDocument/2006/relationships/notesSlide" Target="../notesSlides/notesSlide33.xml"/><Relationship Id="rId2" Type="http://schemas.openxmlformats.org/officeDocument/2006/relationships/tags" Target="../tags/tag209.xml"/><Relationship Id="rId1" Type="http://schemas.openxmlformats.org/officeDocument/2006/relationships/tags" Target="../tags/tag208.xml"/><Relationship Id="rId6" Type="http://schemas.openxmlformats.org/officeDocument/2006/relationships/slideLayout" Target="../slideLayouts/slideLayout9.xml"/><Relationship Id="rId5" Type="http://schemas.openxmlformats.org/officeDocument/2006/relationships/tags" Target="../tags/tag212.xml"/><Relationship Id="rId4" Type="http://schemas.openxmlformats.org/officeDocument/2006/relationships/tags" Target="../tags/tag211.xml"/></Relationships>
</file>

<file path=ppt/slides/_rels/slide50.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15.xml"/><Relationship Id="rId7" Type="http://schemas.openxmlformats.org/officeDocument/2006/relationships/notesSlide" Target="../notesSlides/notesSlide34.xml"/><Relationship Id="rId2" Type="http://schemas.openxmlformats.org/officeDocument/2006/relationships/tags" Target="../tags/tag214.xml"/><Relationship Id="rId1" Type="http://schemas.openxmlformats.org/officeDocument/2006/relationships/tags" Target="../tags/tag213.xml"/><Relationship Id="rId6" Type="http://schemas.openxmlformats.org/officeDocument/2006/relationships/slideLayout" Target="../slideLayouts/slideLayout9.xml"/><Relationship Id="rId5" Type="http://schemas.openxmlformats.org/officeDocument/2006/relationships/tags" Target="../tags/tag217.xml"/><Relationship Id="rId4" Type="http://schemas.openxmlformats.org/officeDocument/2006/relationships/tags" Target="../tags/tag216.xml"/></Relationships>
</file>

<file path=ppt/slides/_rels/slide51.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20.xml"/><Relationship Id="rId7" Type="http://schemas.openxmlformats.org/officeDocument/2006/relationships/notesSlide" Target="../notesSlides/notesSlide35.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slideLayout" Target="../slideLayouts/slideLayout9.xml"/><Relationship Id="rId5" Type="http://schemas.openxmlformats.org/officeDocument/2006/relationships/tags" Target="../tags/tag222.xml"/><Relationship Id="rId4" Type="http://schemas.openxmlformats.org/officeDocument/2006/relationships/tags" Target="../tags/tag221.xml"/></Relationships>
</file>

<file path=ppt/slides/_rels/slide52.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25.xml"/><Relationship Id="rId7" Type="http://schemas.openxmlformats.org/officeDocument/2006/relationships/notesSlide" Target="../notesSlides/notesSlide36.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slideLayout" Target="../slideLayouts/slideLayout9.xml"/><Relationship Id="rId5" Type="http://schemas.openxmlformats.org/officeDocument/2006/relationships/tags" Target="../tags/tag227.xml"/><Relationship Id="rId4" Type="http://schemas.openxmlformats.org/officeDocument/2006/relationships/tags" Target="../tags/tag226.xml"/></Relationships>
</file>

<file path=ppt/slides/_rels/slide53.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30.xml"/><Relationship Id="rId7" Type="http://schemas.openxmlformats.org/officeDocument/2006/relationships/notesSlide" Target="../notesSlides/notesSlide37.xml"/><Relationship Id="rId2" Type="http://schemas.openxmlformats.org/officeDocument/2006/relationships/tags" Target="../tags/tag229.xml"/><Relationship Id="rId1" Type="http://schemas.openxmlformats.org/officeDocument/2006/relationships/tags" Target="../tags/tag228.xml"/><Relationship Id="rId6" Type="http://schemas.openxmlformats.org/officeDocument/2006/relationships/slideLayout" Target="../slideLayouts/slideLayout9.xml"/><Relationship Id="rId5" Type="http://schemas.openxmlformats.org/officeDocument/2006/relationships/tags" Target="../tags/tag232.xml"/><Relationship Id="rId4" Type="http://schemas.openxmlformats.org/officeDocument/2006/relationships/tags" Target="../tags/tag231.xml"/></Relationships>
</file>

<file path=ppt/slides/_rels/slide54.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35.xml"/><Relationship Id="rId7" Type="http://schemas.openxmlformats.org/officeDocument/2006/relationships/notesSlide" Target="../notesSlides/notesSlide38.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slideLayout" Target="../slideLayouts/slideLayout9.xml"/><Relationship Id="rId5" Type="http://schemas.openxmlformats.org/officeDocument/2006/relationships/tags" Target="../tags/tag237.xml"/><Relationship Id="rId4" Type="http://schemas.openxmlformats.org/officeDocument/2006/relationships/tags" Target="../tags/tag2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8" Type="http://schemas.openxmlformats.org/officeDocument/2006/relationships/tags" Target="../tags/tag245.xml"/><Relationship Id="rId13" Type="http://schemas.openxmlformats.org/officeDocument/2006/relationships/chart" Target="../charts/chart46.xml"/><Relationship Id="rId3" Type="http://schemas.openxmlformats.org/officeDocument/2006/relationships/tags" Target="../tags/tag240.xml"/><Relationship Id="rId7" Type="http://schemas.openxmlformats.org/officeDocument/2006/relationships/tags" Target="../tags/tag244.xml"/><Relationship Id="rId12" Type="http://schemas.openxmlformats.org/officeDocument/2006/relationships/chart" Target="../charts/chart45.xml"/><Relationship Id="rId2" Type="http://schemas.openxmlformats.org/officeDocument/2006/relationships/tags" Target="../tags/tag239.xml"/><Relationship Id="rId1" Type="http://schemas.openxmlformats.org/officeDocument/2006/relationships/tags" Target="../tags/tag238.xml"/><Relationship Id="rId6" Type="http://schemas.openxmlformats.org/officeDocument/2006/relationships/tags" Target="../tags/tag243.xml"/><Relationship Id="rId11" Type="http://schemas.openxmlformats.org/officeDocument/2006/relationships/notesSlide" Target="../notesSlides/notesSlide39.xml"/><Relationship Id="rId5" Type="http://schemas.openxmlformats.org/officeDocument/2006/relationships/tags" Target="../tags/tag242.xml"/><Relationship Id="rId10" Type="http://schemas.openxmlformats.org/officeDocument/2006/relationships/slideLayout" Target="../slideLayouts/slideLayout9.xml"/><Relationship Id="rId4" Type="http://schemas.openxmlformats.org/officeDocument/2006/relationships/tags" Target="../tags/tag241.xml"/><Relationship Id="rId9" Type="http://schemas.openxmlformats.org/officeDocument/2006/relationships/tags" Target="../tags/tag246.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9.xml"/><Relationship Id="rId7" Type="http://schemas.openxmlformats.org/officeDocument/2006/relationships/slideLayout" Target="../slideLayouts/slideLayout9.xml"/><Relationship Id="rId2" Type="http://schemas.openxmlformats.org/officeDocument/2006/relationships/tags" Target="../tags/tag248.xml"/><Relationship Id="rId1" Type="http://schemas.openxmlformats.org/officeDocument/2006/relationships/tags" Target="../tags/tag247.xml"/><Relationship Id="rId6" Type="http://schemas.openxmlformats.org/officeDocument/2006/relationships/tags" Target="../tags/tag252.xml"/><Relationship Id="rId5" Type="http://schemas.openxmlformats.org/officeDocument/2006/relationships/tags" Target="../tags/tag251.xml"/><Relationship Id="rId4" Type="http://schemas.openxmlformats.org/officeDocument/2006/relationships/tags" Target="../tags/tag250.xml"/><Relationship Id="rId9" Type="http://schemas.openxmlformats.org/officeDocument/2006/relationships/chart" Target="../charts/chart47.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5.xml"/><Relationship Id="rId7" Type="http://schemas.openxmlformats.org/officeDocument/2006/relationships/slideLayout" Target="../slideLayouts/slideLayout9.xml"/><Relationship Id="rId2" Type="http://schemas.openxmlformats.org/officeDocument/2006/relationships/tags" Target="../tags/tag254.xml"/><Relationship Id="rId1" Type="http://schemas.openxmlformats.org/officeDocument/2006/relationships/tags" Target="../tags/tag253.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9" Type="http://schemas.openxmlformats.org/officeDocument/2006/relationships/chart" Target="../charts/chart48.xml"/></Relationships>
</file>

<file path=ppt/slides/_rels/slide59.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61.xml"/><Relationship Id="rId7" Type="http://schemas.openxmlformats.org/officeDocument/2006/relationships/slideLayout" Target="../slideLayouts/slideLayout9.xml"/><Relationship Id="rId2" Type="http://schemas.openxmlformats.org/officeDocument/2006/relationships/tags" Target="../tags/tag260.xml"/><Relationship Id="rId1" Type="http://schemas.openxmlformats.org/officeDocument/2006/relationships/tags" Target="../tags/tag259.xml"/><Relationship Id="rId6" Type="http://schemas.openxmlformats.org/officeDocument/2006/relationships/tags" Target="../tags/tag264.xml"/><Relationship Id="rId5" Type="http://schemas.openxmlformats.org/officeDocument/2006/relationships/tags" Target="../tags/tag263.xml"/><Relationship Id="rId4" Type="http://schemas.openxmlformats.org/officeDocument/2006/relationships/tags" Target="../tags/tag262.xml"/><Relationship Id="rId9" Type="http://schemas.openxmlformats.org/officeDocument/2006/relationships/chart" Target="../charts/chart49.xml"/></Relationships>
</file>

<file path=ppt/slides/_rels/slide60.xml.rels><?xml version="1.0" encoding="UTF-8" standalone="yes"?>
<Relationships xmlns="http://schemas.openxmlformats.org/package/2006/relationships"><Relationship Id="rId8" Type="http://schemas.openxmlformats.org/officeDocument/2006/relationships/chart" Target="../charts/chart50.xml"/><Relationship Id="rId3" Type="http://schemas.openxmlformats.org/officeDocument/2006/relationships/tags" Target="../tags/tag267.xml"/><Relationship Id="rId7" Type="http://schemas.openxmlformats.org/officeDocument/2006/relationships/notesSlide" Target="../notesSlides/notesSlide43.xml"/><Relationship Id="rId2" Type="http://schemas.openxmlformats.org/officeDocument/2006/relationships/tags" Target="../tags/tag266.xml"/><Relationship Id="rId1" Type="http://schemas.openxmlformats.org/officeDocument/2006/relationships/tags" Target="../tags/tag265.xml"/><Relationship Id="rId6" Type="http://schemas.openxmlformats.org/officeDocument/2006/relationships/slideLayout" Target="../slideLayouts/slideLayout9.xml"/><Relationship Id="rId5" Type="http://schemas.openxmlformats.org/officeDocument/2006/relationships/tags" Target="../tags/tag269.xml"/><Relationship Id="rId4" Type="http://schemas.openxmlformats.org/officeDocument/2006/relationships/tags" Target="../tags/tag268.xml"/></Relationships>
</file>

<file path=ppt/slides/_rels/slide61.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72.xml"/><Relationship Id="rId7" Type="http://schemas.openxmlformats.org/officeDocument/2006/relationships/notesSlide" Target="../notesSlides/notesSlide44.xml"/><Relationship Id="rId2" Type="http://schemas.openxmlformats.org/officeDocument/2006/relationships/tags" Target="../tags/tag271.xml"/><Relationship Id="rId1" Type="http://schemas.openxmlformats.org/officeDocument/2006/relationships/tags" Target="../tags/tag270.xml"/><Relationship Id="rId6" Type="http://schemas.openxmlformats.org/officeDocument/2006/relationships/slideLayout" Target="../slideLayouts/slideLayout9.xml"/><Relationship Id="rId5" Type="http://schemas.openxmlformats.org/officeDocument/2006/relationships/tags" Target="../tags/tag274.xml"/><Relationship Id="rId4" Type="http://schemas.openxmlformats.org/officeDocument/2006/relationships/tags" Target="../tags/tag273.xml"/></Relationships>
</file>

<file path=ppt/slides/_rels/slide62.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2.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notesSlide" Target="../notesSlides/notesSlide45.xml"/><Relationship Id="rId5" Type="http://schemas.openxmlformats.org/officeDocument/2006/relationships/tags" Target="../tags/tag279.xml"/><Relationship Id="rId10" Type="http://schemas.openxmlformats.org/officeDocument/2006/relationships/slideLayout" Target="../slideLayouts/slideLayout9.xml"/><Relationship Id="rId4" Type="http://schemas.openxmlformats.org/officeDocument/2006/relationships/tags" Target="../tags/tag278.xml"/><Relationship Id="rId9" Type="http://schemas.openxmlformats.org/officeDocument/2006/relationships/tags" Target="../tags/tag28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4.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6.xml"/><Relationship Id="rId7" Type="http://schemas.openxmlformats.org/officeDocument/2006/relationships/slideLayout" Target="../slideLayouts/slideLayout9.xml"/><Relationship Id="rId2" Type="http://schemas.openxmlformats.org/officeDocument/2006/relationships/tags" Target="../tags/tag285.xml"/><Relationship Id="rId1" Type="http://schemas.openxmlformats.org/officeDocument/2006/relationships/tags" Target="../tags/tag284.xml"/><Relationship Id="rId6" Type="http://schemas.openxmlformats.org/officeDocument/2006/relationships/tags" Target="../tags/tag289.xml"/><Relationship Id="rId5" Type="http://schemas.openxmlformats.org/officeDocument/2006/relationships/tags" Target="../tags/tag288.xml"/><Relationship Id="rId4" Type="http://schemas.openxmlformats.org/officeDocument/2006/relationships/tags" Target="../tags/tag287.xml"/><Relationship Id="rId9" Type="http://schemas.openxmlformats.org/officeDocument/2006/relationships/chart" Target="../charts/chart53.xml"/></Relationships>
</file>

<file path=ppt/slides/_rels/slide65.xml.rels><?xml version="1.0" encoding="UTF-8" standalone="yes"?>
<Relationships xmlns="http://schemas.openxmlformats.org/package/2006/relationships"><Relationship Id="rId8" Type="http://schemas.openxmlformats.org/officeDocument/2006/relationships/tags" Target="../tags/tag297.xml"/><Relationship Id="rId3" Type="http://schemas.openxmlformats.org/officeDocument/2006/relationships/tags" Target="../tags/tag292.xml"/><Relationship Id="rId7" Type="http://schemas.openxmlformats.org/officeDocument/2006/relationships/tags" Target="../tags/tag296.xml"/><Relationship Id="rId12" Type="http://schemas.openxmlformats.org/officeDocument/2006/relationships/chart" Target="../charts/chart55.xml"/><Relationship Id="rId2" Type="http://schemas.openxmlformats.org/officeDocument/2006/relationships/tags" Target="../tags/tag291.xml"/><Relationship Id="rId1" Type="http://schemas.openxmlformats.org/officeDocument/2006/relationships/tags" Target="../tags/tag290.xml"/><Relationship Id="rId6" Type="http://schemas.openxmlformats.org/officeDocument/2006/relationships/tags" Target="../tags/tag295.xml"/><Relationship Id="rId11" Type="http://schemas.openxmlformats.org/officeDocument/2006/relationships/chart" Target="../charts/chart54.xml"/><Relationship Id="rId5" Type="http://schemas.openxmlformats.org/officeDocument/2006/relationships/tags" Target="../tags/tag294.xml"/><Relationship Id="rId10" Type="http://schemas.openxmlformats.org/officeDocument/2006/relationships/notesSlide" Target="../notesSlides/notesSlide47.xml"/><Relationship Id="rId4" Type="http://schemas.openxmlformats.org/officeDocument/2006/relationships/tags" Target="../tags/tag293.xml"/><Relationship Id="rId9"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57.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6.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8.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7.xml.rels><?xml version="1.0" encoding="UTF-8" standalone="yes"?>
<Relationships xmlns="http://schemas.openxmlformats.org/package/2006/relationships"><Relationship Id="rId8" Type="http://schemas.openxmlformats.org/officeDocument/2006/relationships/tags" Target="../tags/tag314.xml"/><Relationship Id="rId3" Type="http://schemas.openxmlformats.org/officeDocument/2006/relationships/tags" Target="../tags/tag309.xml"/><Relationship Id="rId7" Type="http://schemas.openxmlformats.org/officeDocument/2006/relationships/tags" Target="../tags/tag313.xml"/><Relationship Id="rId12" Type="http://schemas.openxmlformats.org/officeDocument/2006/relationships/chart" Target="../charts/chart59.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tags" Target="../tags/tag312.xml"/><Relationship Id="rId11" Type="http://schemas.openxmlformats.org/officeDocument/2006/relationships/chart" Target="../charts/chart58.xml"/><Relationship Id="rId5" Type="http://schemas.openxmlformats.org/officeDocument/2006/relationships/tags" Target="../tags/tag311.xml"/><Relationship Id="rId10" Type="http://schemas.openxmlformats.org/officeDocument/2006/relationships/notesSlide" Target="../notesSlides/notesSlide49.xml"/><Relationship Id="rId4" Type="http://schemas.openxmlformats.org/officeDocument/2006/relationships/tags" Target="../tags/tag310.xml"/><Relationship Id="rId9"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8" Type="http://schemas.openxmlformats.org/officeDocument/2006/relationships/tags" Target="../tags/tag322.xml"/><Relationship Id="rId13" Type="http://schemas.openxmlformats.org/officeDocument/2006/relationships/chart" Target="../charts/chart61.xml"/><Relationship Id="rId3" Type="http://schemas.openxmlformats.org/officeDocument/2006/relationships/tags" Target="../tags/tag317.xml"/><Relationship Id="rId7" Type="http://schemas.openxmlformats.org/officeDocument/2006/relationships/tags" Target="../tags/tag321.xml"/><Relationship Id="rId12" Type="http://schemas.openxmlformats.org/officeDocument/2006/relationships/chart" Target="../charts/chart60.xml"/><Relationship Id="rId2" Type="http://schemas.openxmlformats.org/officeDocument/2006/relationships/tags" Target="../tags/tag316.xml"/><Relationship Id="rId1" Type="http://schemas.openxmlformats.org/officeDocument/2006/relationships/tags" Target="../tags/tag315.xml"/><Relationship Id="rId6" Type="http://schemas.openxmlformats.org/officeDocument/2006/relationships/tags" Target="../tags/tag320.xml"/><Relationship Id="rId11" Type="http://schemas.openxmlformats.org/officeDocument/2006/relationships/notesSlide" Target="../notesSlides/notesSlide50.xml"/><Relationship Id="rId5" Type="http://schemas.openxmlformats.org/officeDocument/2006/relationships/tags" Target="../tags/tag319.xml"/><Relationship Id="rId10" Type="http://schemas.openxmlformats.org/officeDocument/2006/relationships/slideLayout" Target="../slideLayouts/slideLayout9.xml"/><Relationship Id="rId4" Type="http://schemas.openxmlformats.org/officeDocument/2006/relationships/tags" Target="../tags/tag318.xml"/><Relationship Id="rId9" Type="http://schemas.openxmlformats.org/officeDocument/2006/relationships/tags" Target="../tags/tag32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0.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26.xml"/><Relationship Id="rId7" Type="http://schemas.openxmlformats.org/officeDocument/2006/relationships/notesSlide" Target="../notesSlides/notesSlide51.xml"/><Relationship Id="rId2" Type="http://schemas.openxmlformats.org/officeDocument/2006/relationships/tags" Target="../tags/tag325.xml"/><Relationship Id="rId1" Type="http://schemas.openxmlformats.org/officeDocument/2006/relationships/tags" Target="../tags/tag324.xml"/><Relationship Id="rId6" Type="http://schemas.openxmlformats.org/officeDocument/2006/relationships/slideLayout" Target="../slideLayouts/slideLayout10.xml"/><Relationship Id="rId5" Type="http://schemas.openxmlformats.org/officeDocument/2006/relationships/tags" Target="../tags/tag328.xml"/><Relationship Id="rId4" Type="http://schemas.openxmlformats.org/officeDocument/2006/relationships/tags" Target="../tags/tag327.xml"/></Relationships>
</file>

<file path=ppt/slides/_rels/slide71.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31.xml"/><Relationship Id="rId7" Type="http://schemas.openxmlformats.org/officeDocument/2006/relationships/notesSlide" Target="../notesSlides/notesSlide52.xml"/><Relationship Id="rId2" Type="http://schemas.openxmlformats.org/officeDocument/2006/relationships/tags" Target="../tags/tag330.xml"/><Relationship Id="rId1" Type="http://schemas.openxmlformats.org/officeDocument/2006/relationships/tags" Target="../tags/tag329.xml"/><Relationship Id="rId6" Type="http://schemas.openxmlformats.org/officeDocument/2006/relationships/slideLayout" Target="../slideLayouts/slideLayout10.xml"/><Relationship Id="rId5" Type="http://schemas.openxmlformats.org/officeDocument/2006/relationships/tags" Target="../tags/tag333.xml"/><Relationship Id="rId4" Type="http://schemas.openxmlformats.org/officeDocument/2006/relationships/tags" Target="../tags/tag332.xml"/></Relationships>
</file>

<file path=ppt/slides/_rels/slide72.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36.xml"/><Relationship Id="rId7" Type="http://schemas.openxmlformats.org/officeDocument/2006/relationships/notesSlide" Target="../notesSlides/notesSlide53.xml"/><Relationship Id="rId2" Type="http://schemas.openxmlformats.org/officeDocument/2006/relationships/tags" Target="../tags/tag335.xml"/><Relationship Id="rId1" Type="http://schemas.openxmlformats.org/officeDocument/2006/relationships/tags" Target="../tags/tag334.xml"/><Relationship Id="rId6" Type="http://schemas.openxmlformats.org/officeDocument/2006/relationships/slideLayout" Target="../slideLayouts/slideLayout10.xml"/><Relationship Id="rId5" Type="http://schemas.openxmlformats.org/officeDocument/2006/relationships/tags" Target="../tags/tag338.xml"/><Relationship Id="rId4" Type="http://schemas.openxmlformats.org/officeDocument/2006/relationships/tags" Target="../tags/tag337.xml"/></Relationships>
</file>

<file path=ppt/slides/_rels/slide73.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41.xml"/><Relationship Id="rId7" Type="http://schemas.openxmlformats.org/officeDocument/2006/relationships/notesSlide" Target="../notesSlides/notesSlide54.xml"/><Relationship Id="rId2" Type="http://schemas.openxmlformats.org/officeDocument/2006/relationships/tags" Target="../tags/tag340.xml"/><Relationship Id="rId1" Type="http://schemas.openxmlformats.org/officeDocument/2006/relationships/tags" Target="../tags/tag339.xml"/><Relationship Id="rId6" Type="http://schemas.openxmlformats.org/officeDocument/2006/relationships/slideLayout" Target="../slideLayouts/slideLayout10.xml"/><Relationship Id="rId5" Type="http://schemas.openxmlformats.org/officeDocument/2006/relationships/tags" Target="../tags/tag343.xml"/><Relationship Id="rId4" Type="http://schemas.openxmlformats.org/officeDocument/2006/relationships/tags" Target="../tags/tag342.xml"/></Relationships>
</file>

<file path=ppt/slides/_rels/slide74.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46.xml"/><Relationship Id="rId7" Type="http://schemas.openxmlformats.org/officeDocument/2006/relationships/notesSlide" Target="../notesSlides/notesSlide55.xml"/><Relationship Id="rId2" Type="http://schemas.openxmlformats.org/officeDocument/2006/relationships/tags" Target="../tags/tag345.xml"/><Relationship Id="rId1" Type="http://schemas.openxmlformats.org/officeDocument/2006/relationships/tags" Target="../tags/tag344.xml"/><Relationship Id="rId6" Type="http://schemas.openxmlformats.org/officeDocument/2006/relationships/slideLayout" Target="../slideLayouts/slideLayout10.xml"/><Relationship Id="rId5" Type="http://schemas.openxmlformats.org/officeDocument/2006/relationships/tags" Target="../tags/tag348.xml"/><Relationship Id="rId4" Type="http://schemas.openxmlformats.org/officeDocument/2006/relationships/tags" Target="../tags/tag34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6.xml.rels><?xml version="1.0" encoding="UTF-8" standalone="yes"?>
<Relationships xmlns="http://schemas.openxmlformats.org/package/2006/relationships"><Relationship Id="rId8" Type="http://schemas.openxmlformats.org/officeDocument/2006/relationships/tags" Target="../tags/tag356.xml"/><Relationship Id="rId3" Type="http://schemas.openxmlformats.org/officeDocument/2006/relationships/tags" Target="../tags/tag351.xml"/><Relationship Id="rId7" Type="http://schemas.openxmlformats.org/officeDocument/2006/relationships/tags" Target="../tags/tag355.xml"/><Relationship Id="rId12" Type="http://schemas.openxmlformats.org/officeDocument/2006/relationships/chart" Target="../charts/chart68.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11" Type="http://schemas.openxmlformats.org/officeDocument/2006/relationships/chart" Target="../charts/chart67.xml"/><Relationship Id="rId5" Type="http://schemas.openxmlformats.org/officeDocument/2006/relationships/tags" Target="../tags/tag353.xml"/><Relationship Id="rId10" Type="http://schemas.openxmlformats.org/officeDocument/2006/relationships/notesSlide" Target="../notesSlides/notesSlide56.xml"/><Relationship Id="rId4" Type="http://schemas.openxmlformats.org/officeDocument/2006/relationships/tags" Target="../tags/tag352.xml"/><Relationship Id="rId9" Type="http://schemas.openxmlformats.org/officeDocument/2006/relationships/slideLayout" Target="../slideLayouts/slideLayout10.xml"/></Relationships>
</file>

<file path=ppt/slides/_rels/slide77.xml.rels><?xml version="1.0" encoding="UTF-8" standalone="yes"?>
<Relationships xmlns="http://schemas.openxmlformats.org/package/2006/relationships"><Relationship Id="rId8" Type="http://schemas.openxmlformats.org/officeDocument/2006/relationships/tags" Target="../tags/tag364.xml"/><Relationship Id="rId3" Type="http://schemas.openxmlformats.org/officeDocument/2006/relationships/tags" Target="../tags/tag359.xml"/><Relationship Id="rId7" Type="http://schemas.openxmlformats.org/officeDocument/2006/relationships/tags" Target="../tags/tag363.xml"/><Relationship Id="rId12" Type="http://schemas.openxmlformats.org/officeDocument/2006/relationships/chart" Target="../charts/chart70.xml"/><Relationship Id="rId2" Type="http://schemas.openxmlformats.org/officeDocument/2006/relationships/tags" Target="../tags/tag358.xml"/><Relationship Id="rId1" Type="http://schemas.openxmlformats.org/officeDocument/2006/relationships/tags" Target="../tags/tag357.xml"/><Relationship Id="rId6" Type="http://schemas.openxmlformats.org/officeDocument/2006/relationships/tags" Target="../tags/tag362.xml"/><Relationship Id="rId11" Type="http://schemas.openxmlformats.org/officeDocument/2006/relationships/chart" Target="../charts/chart69.xml"/><Relationship Id="rId5" Type="http://schemas.openxmlformats.org/officeDocument/2006/relationships/tags" Target="../tags/tag361.xml"/><Relationship Id="rId10" Type="http://schemas.openxmlformats.org/officeDocument/2006/relationships/notesSlide" Target="../notesSlides/notesSlide57.xml"/><Relationship Id="rId4" Type="http://schemas.openxmlformats.org/officeDocument/2006/relationships/tags" Target="../tags/tag360.xml"/><Relationship Id="rId9" Type="http://schemas.openxmlformats.org/officeDocument/2006/relationships/slideLayout" Target="../slideLayouts/slideLayout10.xml"/></Relationships>
</file>

<file path=ppt/slides/_rels/slide78.xml.rels><?xml version="1.0" encoding="UTF-8" standalone="yes"?>
<Relationships xmlns="http://schemas.openxmlformats.org/package/2006/relationships"><Relationship Id="rId3" Type="http://schemas.openxmlformats.org/officeDocument/2006/relationships/tags" Target="../tags/tag367.xml"/><Relationship Id="rId7" Type="http://schemas.openxmlformats.org/officeDocument/2006/relationships/chart" Target="../charts/chart71.xml"/><Relationship Id="rId2" Type="http://schemas.openxmlformats.org/officeDocument/2006/relationships/tags" Target="../tags/tag366.xml"/><Relationship Id="rId1" Type="http://schemas.openxmlformats.org/officeDocument/2006/relationships/tags" Target="../tags/tag365.xml"/><Relationship Id="rId6" Type="http://schemas.openxmlformats.org/officeDocument/2006/relationships/notesSlide" Target="../notesSlides/notesSlide58.xml"/><Relationship Id="rId5" Type="http://schemas.openxmlformats.org/officeDocument/2006/relationships/slideLayout" Target="../slideLayouts/slideLayout10.xml"/><Relationship Id="rId4" Type="http://schemas.openxmlformats.org/officeDocument/2006/relationships/tags" Target="../tags/tag36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0.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71.xml"/><Relationship Id="rId7" Type="http://schemas.openxmlformats.org/officeDocument/2006/relationships/notesSlide" Target="../notesSlides/notesSlide59.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slideLayout" Target="../slideLayouts/slideLayout10.xml"/><Relationship Id="rId5" Type="http://schemas.openxmlformats.org/officeDocument/2006/relationships/tags" Target="../tags/tag373.xml"/><Relationship Id="rId4" Type="http://schemas.openxmlformats.org/officeDocument/2006/relationships/tags" Target="../tags/tag372.xml"/></Relationships>
</file>

<file path=ppt/slides/_rels/slide81.xml.rels><?xml version="1.0" encoding="UTF-8" standalone="yes"?>
<Relationships xmlns="http://schemas.openxmlformats.org/package/2006/relationships"><Relationship Id="rId8" Type="http://schemas.openxmlformats.org/officeDocument/2006/relationships/tags" Target="../tags/tag381.xml"/><Relationship Id="rId3" Type="http://schemas.openxmlformats.org/officeDocument/2006/relationships/tags" Target="../tags/tag376.xml"/><Relationship Id="rId7" Type="http://schemas.openxmlformats.org/officeDocument/2006/relationships/tags" Target="../tags/tag380.xml"/><Relationship Id="rId12" Type="http://schemas.openxmlformats.org/officeDocument/2006/relationships/chart" Target="../charts/chart74.xml"/><Relationship Id="rId2" Type="http://schemas.openxmlformats.org/officeDocument/2006/relationships/tags" Target="../tags/tag375.xml"/><Relationship Id="rId1" Type="http://schemas.openxmlformats.org/officeDocument/2006/relationships/tags" Target="../tags/tag374.xml"/><Relationship Id="rId6" Type="http://schemas.openxmlformats.org/officeDocument/2006/relationships/tags" Target="../tags/tag379.xml"/><Relationship Id="rId11" Type="http://schemas.openxmlformats.org/officeDocument/2006/relationships/chart" Target="../charts/chart73.xml"/><Relationship Id="rId5" Type="http://schemas.openxmlformats.org/officeDocument/2006/relationships/tags" Target="../tags/tag378.xml"/><Relationship Id="rId10" Type="http://schemas.openxmlformats.org/officeDocument/2006/relationships/notesSlide" Target="../notesSlides/notesSlide60.xml"/><Relationship Id="rId4" Type="http://schemas.openxmlformats.org/officeDocument/2006/relationships/tags" Target="../tags/tag377.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5.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61.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6.xml"/></Relationships>
</file>

<file path=ppt/slides/_rels/slide83.xml.rels><?xml version="1.0" encoding="UTF-8" standalone="yes"?>
<Relationships xmlns="http://schemas.openxmlformats.org/package/2006/relationships"><Relationship Id="rId8" Type="http://schemas.openxmlformats.org/officeDocument/2006/relationships/tags" Target="../tags/tag399.xml"/><Relationship Id="rId13" Type="http://schemas.openxmlformats.org/officeDocument/2006/relationships/chart" Target="../charts/chart78.xml"/><Relationship Id="rId3" Type="http://schemas.openxmlformats.org/officeDocument/2006/relationships/tags" Target="../tags/tag394.xml"/><Relationship Id="rId7" Type="http://schemas.openxmlformats.org/officeDocument/2006/relationships/tags" Target="../tags/tag398.xml"/><Relationship Id="rId12" Type="http://schemas.openxmlformats.org/officeDocument/2006/relationships/chart" Target="../charts/chart77.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11" Type="http://schemas.openxmlformats.org/officeDocument/2006/relationships/notesSlide" Target="../notesSlides/notesSlide62.xml"/><Relationship Id="rId5" Type="http://schemas.openxmlformats.org/officeDocument/2006/relationships/tags" Target="../tags/tag396.xml"/><Relationship Id="rId10" Type="http://schemas.openxmlformats.org/officeDocument/2006/relationships/slideLayout" Target="../slideLayouts/slideLayout10.xml"/><Relationship Id="rId4" Type="http://schemas.openxmlformats.org/officeDocument/2006/relationships/tags" Target="../tags/tag395.xml"/><Relationship Id="rId9" Type="http://schemas.openxmlformats.org/officeDocument/2006/relationships/tags" Target="../tags/tag400.xml"/></Relationships>
</file>

<file path=ppt/slides/_rels/slide84.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chart" Target="../charts/chart79.xml"/><Relationship Id="rId3" Type="http://schemas.openxmlformats.org/officeDocument/2006/relationships/tags" Target="../tags/tag403.xml"/><Relationship Id="rId7" Type="http://schemas.openxmlformats.org/officeDocument/2006/relationships/tags" Target="../tags/tag407.xml"/><Relationship Id="rId12" Type="http://schemas.openxmlformats.org/officeDocument/2006/relationships/notesSlide" Target="../notesSlides/notesSlide63.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slideLayout" Target="../slideLayouts/slideLayout10.xml"/><Relationship Id="rId5" Type="http://schemas.openxmlformats.org/officeDocument/2006/relationships/tags" Target="../tags/tag405.xml"/><Relationship Id="rId10" Type="http://schemas.openxmlformats.org/officeDocument/2006/relationships/tags" Target="../tags/tag410.xml"/><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chart" Target="../charts/chart80.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13.xml"/><Relationship Id="rId7" Type="http://schemas.openxmlformats.org/officeDocument/2006/relationships/slideLayout" Target="../slideLayouts/slideLayout10.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5" Type="http://schemas.openxmlformats.org/officeDocument/2006/relationships/tags" Target="../tags/tag415.xml"/><Relationship Id="rId4" Type="http://schemas.openxmlformats.org/officeDocument/2006/relationships/tags" Target="../tags/tag414.xml"/><Relationship Id="rId9" Type="http://schemas.openxmlformats.org/officeDocument/2006/relationships/chart" Target="../charts/chart81.xml"/></Relationships>
</file>

<file path=ppt/slides/_rels/slide87.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tags" Target="../tags/tag419.xml"/><Relationship Id="rId7" Type="http://schemas.openxmlformats.org/officeDocument/2006/relationships/tags" Target="../tags/tag423.xml"/><Relationship Id="rId2" Type="http://schemas.openxmlformats.org/officeDocument/2006/relationships/tags" Target="../tags/tag418.xml"/><Relationship Id="rId1" Type="http://schemas.openxmlformats.org/officeDocument/2006/relationships/tags" Target="../tags/tag417.xml"/><Relationship Id="rId6" Type="http://schemas.openxmlformats.org/officeDocument/2006/relationships/tags" Target="../tags/tag422.xml"/><Relationship Id="rId5" Type="http://schemas.openxmlformats.org/officeDocument/2006/relationships/tags" Target="../tags/tag421.xml"/><Relationship Id="rId10" Type="http://schemas.openxmlformats.org/officeDocument/2006/relationships/chart" Target="../charts/chart82.xml"/><Relationship Id="rId4" Type="http://schemas.openxmlformats.org/officeDocument/2006/relationships/tags" Target="../tags/tag420.xml"/><Relationship Id="rId9" Type="http://schemas.openxmlformats.org/officeDocument/2006/relationships/notesSlide" Target="../notesSlides/notesSlide65.xml"/></Relationships>
</file>

<file path=ppt/slides/_rels/slide88.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72772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57763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F67AA7B-88C1-4052-9833-DBBAEE48394B}"/>
              </a:ext>
            </a:extLst>
          </p:cNvPr>
          <p:cNvPicPr>
            <a:picLocks noChangeAspect="1"/>
          </p:cNvPicPr>
          <p:nvPr/>
        </p:nvPicPr>
        <p:blipFill>
          <a:blip r:embed="rId4"/>
          <a:stretch>
            <a:fillRect/>
          </a:stretch>
        </p:blipFill>
        <p:spPr>
          <a:xfrm>
            <a:off x="7819696" y="602787"/>
            <a:ext cx="4219904" cy="6211386"/>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Sussex County Basic Needs</a:t>
            </a:r>
          </a:p>
        </p:txBody>
      </p:sp>
      <p:pic>
        <p:nvPicPr>
          <p:cNvPr id="4" name="table">
            <a:extLst>
              <a:ext uri="{FF2B5EF4-FFF2-40B4-BE49-F238E27FC236}">
                <a16:creationId xmlns:a16="http://schemas.microsoft.com/office/drawing/2014/main" id="{19306D45-0886-48BF-8AB1-875509BBDFD0}"/>
              </a:ext>
            </a:extLst>
          </p:cNvPr>
          <p:cNvPicPr>
            <a:picLocks noChangeAspect="1"/>
          </p:cNvPicPr>
          <p:nvPr/>
        </p:nvPicPr>
        <p:blipFill>
          <a:blip r:embed="rId5"/>
          <a:stretch>
            <a:fillRect/>
          </a:stretch>
        </p:blipFill>
        <p:spPr>
          <a:xfrm>
            <a:off x="3352800" y="630936"/>
            <a:ext cx="4457187" cy="5998464"/>
          </a:xfrm>
          <a:prstGeom prst="rect">
            <a:avLst/>
          </a:prstGeom>
        </p:spPr>
      </p:pic>
      <p:sp>
        <p:nvSpPr>
          <p:cNvPr id="5" name="TextBox 12">
            <a:extLst>
              <a:ext uri="{FF2B5EF4-FFF2-40B4-BE49-F238E27FC236}">
                <a16:creationId xmlns:a16="http://schemas.microsoft.com/office/drawing/2014/main" id="{C930BC7D-94F5-4A40-A6BB-CB148FB641CB}"/>
              </a:ext>
            </a:extLst>
          </p:cNvPr>
          <p:cNvSpPr txBox="1"/>
          <p:nvPr/>
        </p:nvSpPr>
        <p:spPr>
          <a:xfrm>
            <a:off x="7819696" y="609600"/>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6" name="TextBox 1">
            <a:extLst>
              <a:ext uri="{FF2B5EF4-FFF2-40B4-BE49-F238E27FC236}">
                <a16:creationId xmlns:a16="http://schemas.microsoft.com/office/drawing/2014/main" id="{6648A8A2-C902-4ABF-B720-34928CF1C9A2}"/>
              </a:ext>
            </a:extLst>
          </p:cNvPr>
          <p:cNvSpPr txBox="1"/>
          <p:nvPr/>
        </p:nvSpPr>
        <p:spPr>
          <a:xfrm>
            <a:off x="7809987" y="905871"/>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7" name="TextBox 6">
            <a:extLst>
              <a:ext uri="{FF2B5EF4-FFF2-40B4-BE49-F238E27FC236}">
                <a16:creationId xmlns:a16="http://schemas.microsoft.com/office/drawing/2014/main" id="{8A3A31A4-7BE6-4F33-AC22-03873FA119E5}"/>
              </a:ext>
            </a:extLst>
          </p:cNvPr>
          <p:cNvSpPr txBox="1"/>
          <p:nvPr/>
        </p:nvSpPr>
        <p:spPr>
          <a:xfrm>
            <a:off x="10907577" y="939578"/>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887CFD8-39D8-4361-A243-3E7E836E549E}"/>
              </a:ext>
            </a:extLst>
          </p:cNvPr>
          <p:cNvPicPr>
            <a:picLocks noChangeAspect="1"/>
          </p:cNvPicPr>
          <p:nvPr/>
        </p:nvPicPr>
        <p:blipFill>
          <a:blip r:embed="rId4"/>
          <a:stretch>
            <a:fillRect/>
          </a:stretch>
        </p:blipFill>
        <p:spPr>
          <a:xfrm>
            <a:off x="7311490" y="705957"/>
            <a:ext cx="4880510" cy="5923443"/>
          </a:xfrm>
          <a:prstGeom prst="rect">
            <a:avLst/>
          </a:prstGeom>
        </p:spPr>
      </p:pic>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Sussex County Service Needs</a:t>
            </a:r>
          </a:p>
        </p:txBody>
      </p:sp>
      <p:pic>
        <p:nvPicPr>
          <p:cNvPr id="3" name="table">
            <a:extLst>
              <a:ext uri="{FF2B5EF4-FFF2-40B4-BE49-F238E27FC236}">
                <a16:creationId xmlns:a16="http://schemas.microsoft.com/office/drawing/2014/main" id="{ABC1C6F1-88AF-4BBC-8A41-EE42C77C92CC}"/>
              </a:ext>
            </a:extLst>
          </p:cNvPr>
          <p:cNvPicPr>
            <a:picLocks noChangeAspect="1"/>
          </p:cNvPicPr>
          <p:nvPr/>
        </p:nvPicPr>
        <p:blipFill>
          <a:blip r:embed="rId5"/>
          <a:stretch>
            <a:fillRect/>
          </a:stretch>
        </p:blipFill>
        <p:spPr>
          <a:xfrm>
            <a:off x="3200400" y="756193"/>
            <a:ext cx="3958830" cy="5720807"/>
          </a:xfrm>
          <a:prstGeom prst="rect">
            <a:avLst/>
          </a:prstGeom>
        </p:spPr>
      </p:pic>
      <p:sp>
        <p:nvSpPr>
          <p:cNvPr id="4" name="TextBox 3">
            <a:extLst>
              <a:ext uri="{FF2B5EF4-FFF2-40B4-BE49-F238E27FC236}">
                <a16:creationId xmlns:a16="http://schemas.microsoft.com/office/drawing/2014/main" id="{CDDCFF91-1C58-4D34-B8C7-9B82799E3EEF}"/>
              </a:ext>
            </a:extLst>
          </p:cNvPr>
          <p:cNvSpPr txBox="1"/>
          <p:nvPr/>
        </p:nvSpPr>
        <p:spPr>
          <a:xfrm>
            <a:off x="7311490" y="756193"/>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5" name="TextBox 6">
            <a:extLst>
              <a:ext uri="{FF2B5EF4-FFF2-40B4-BE49-F238E27FC236}">
                <a16:creationId xmlns:a16="http://schemas.microsoft.com/office/drawing/2014/main" id="{2A092E83-A684-40D1-947C-BB2C4BBB7DCD}"/>
              </a:ext>
            </a:extLst>
          </p:cNvPr>
          <p:cNvSpPr txBox="1"/>
          <p:nvPr/>
        </p:nvSpPr>
        <p:spPr>
          <a:xfrm>
            <a:off x="7334601" y="106680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6" name="TextBox 7">
            <a:extLst>
              <a:ext uri="{FF2B5EF4-FFF2-40B4-BE49-F238E27FC236}">
                <a16:creationId xmlns:a16="http://schemas.microsoft.com/office/drawing/2014/main" id="{DB498337-5E6D-4125-BC74-3A0195FF58D4}"/>
              </a:ext>
            </a:extLst>
          </p:cNvPr>
          <p:cNvSpPr txBox="1"/>
          <p:nvPr/>
        </p:nvSpPr>
        <p:spPr>
          <a:xfrm>
            <a:off x="10944203" y="1110136"/>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71919468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2013-17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030717059"/>
              </p:ext>
            </p:extLst>
          </p:nvPr>
        </p:nvGraphicFramePr>
        <p:xfrm>
          <a:off x="3438345" y="671443"/>
          <a:ext cx="8128000" cy="5662741"/>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Three municipalities were selected to illustrate how diversity ranges within the county</a:t>
            </a:r>
          </a:p>
          <a:p>
            <a:pPr algn="just"/>
            <a:r>
              <a:rPr lang="en-US" sz="1000">
                <a:latin typeface="Franklin Gothic Book" panose="020B0503020102020204" pitchFamily="34" charset="0"/>
              </a:rPr>
              <a:t>Note. Percentages add up to more than 100% because respondents to the 2017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985566013"/>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9527274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000855991"/>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209758690"/>
              </p:ext>
            </p:extLst>
          </p:nvPr>
        </p:nvGraphicFramePr>
        <p:xfrm>
          <a:off x="3327400" y="731469"/>
          <a:ext cx="8128000" cy="566933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11798160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3029761857"/>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357604806"/>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762515980"/>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8"/>
          </a:graphicData>
        </a:graphic>
      </p:graphicFrame>
      <p:sp>
        <p:nvSpPr>
          <p:cNvPr id="2" name="TextBox 1"/>
          <p:cNvSpPr txBox="1"/>
          <p:nvPr/>
        </p:nvSpPr>
        <p:spPr>
          <a:xfrm>
            <a:off x="3208973" y="6393212"/>
            <a:ext cx="7315200" cy="253916"/>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a:rPr>
              <a:t>Note. The number of children estimated to be in group settings across the state (5,630 or 0.28%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315762374"/>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Children (%) per age category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10 municipalities with the highest percentage of children aged &lt;6. Within each municipality, age categories are presented as percentages and will add up to approximately 100%</a:t>
            </a:r>
            <a:endParaRPr lang="en-US" sz="1000" dirty="0">
              <a:latin typeface="Franklin Gothic Book" panose="020B0503020102020204" pitchFamily="34" charset="0"/>
            </a:endParaRPr>
          </a:p>
        </p:txBody>
      </p:sp>
      <p:sp>
        <p:nvSpPr>
          <p:cNvPr id="9" name="TextBox 8">
            <a:extLst>
              <a:ext uri="{FF2B5EF4-FFF2-40B4-BE49-F238E27FC236}">
                <a16:creationId xmlns:a16="http://schemas.microsoft.com/office/drawing/2014/main" id="{10F6E6B4-3FC2-4A26-9D6A-F9A7AAC4D932}"/>
              </a:ext>
            </a:extLst>
          </p:cNvPr>
          <p:cNvSpPr txBox="1"/>
          <p:nvPr>
            <p:custDataLst>
              <p:tags r:id="rId5"/>
            </p:custDataLst>
          </p:nvPr>
        </p:nvSpPr>
        <p:spPr>
          <a:xfrm>
            <a:off x="4572000" y="6035040"/>
            <a:ext cx="1828800" cy="365760"/>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&lt;6 / total # of children per municipality * 100</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AFAE2D1C-54E7-45CE-B63C-37CB01D89D37}"/>
              </a:ext>
            </a:extLst>
          </p:cNvPr>
          <p:cNvSpPr txBox="1"/>
          <p:nvPr>
            <p:custDataLst>
              <p:tags r:id="rId6"/>
            </p:custDataLst>
          </p:nvPr>
        </p:nvSpPr>
        <p:spPr>
          <a:xfrm>
            <a:off x="653796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6-11 / total # of children per municipality * 100</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1C135C3E-F2BB-4491-AF56-7866215528EE}"/>
              </a:ext>
            </a:extLst>
          </p:cNvPr>
          <p:cNvSpPr txBox="1"/>
          <p:nvPr>
            <p:custDataLst>
              <p:tags r:id="rId7"/>
            </p:custDataLst>
          </p:nvPr>
        </p:nvSpPr>
        <p:spPr>
          <a:xfrm>
            <a:off x="8686800" y="6035040"/>
            <a:ext cx="1828800" cy="369332"/>
          </a:xfrm>
          <a:prstGeom prst="rect">
            <a:avLst/>
          </a:prstGeom>
          <a:noFill/>
        </p:spPr>
        <p:txBody>
          <a:bodyPr wrap="square" rtlCol="0" anchor="ctr" anchorCtr="0">
            <a:noAutofit/>
          </a:bodyPr>
          <a:lstStyle/>
          <a:p>
            <a:pPr algn="ctr"/>
            <a:r>
              <a:rPr lang="en-US" sz="900">
                <a:latin typeface="Franklin Gothic Medium" panose="020B0603020102020204" pitchFamily="34" charset="0"/>
              </a:rPr>
              <a:t># aged 12-17 / total # of children per municipality * 100</a:t>
            </a:r>
            <a:endParaRPr lang="en-US" sz="9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9"/>
            </p:custDataLst>
            <p:extLst>
              <p:ext uri="{D42A27DB-BD31-4B8C-83A1-F6EECF244321}">
                <p14:modId xmlns:p14="http://schemas.microsoft.com/office/powerpoint/2010/main" val="1906708428"/>
              </p:ext>
            </p:extLst>
          </p:nvPr>
        </p:nvGraphicFramePr>
        <p:xfrm>
          <a:off x="3487189" y="734092"/>
          <a:ext cx="8128000" cy="5059921"/>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801766324"/>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48,461 children were being served by New Jersey CP&amp;P on December 31,2018. This includes 3,105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2018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4129942178"/>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2017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5-yr American Community Survey, estimates 2013-17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110330287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304257142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109584185"/>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84006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94955466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Cost of </a:t>
            </a:r>
          </a:p>
          <a:p>
            <a:pPr>
              <a:lnSpc>
                <a:spcPct val="90000"/>
              </a:lnSpc>
            </a:pPr>
            <a:r>
              <a:rPr lang="en-US" spc="-20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384560419"/>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2017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2995549450"/>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314799090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2017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2238862598"/>
              </p:ext>
            </p:extLst>
          </p:nvPr>
        </p:nvGraphicFramePr>
        <p:xfrm>
          <a:off x="3124200" y="581798"/>
          <a:ext cx="9017201" cy="549944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03711110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(US Census), 2017 data via the Robert Wood Johnson Foundation</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Burden/Problems</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Comprehensive Housing Affordability Strategy data compiled by HUD</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289542911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B7947-42DE-4C75-A741-7336848E1CA8}"/>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009A79D-D2A1-48F4-9398-17F29059D27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t>6.1 Food insecurity rates over time: county, state, and national comparisons </a:t>
            </a:r>
            <a:endParaRPr lang="en-US" sz="2000" spc="-50" dirty="0"/>
          </a:p>
        </p:txBody>
      </p:sp>
      <p:sp>
        <p:nvSpPr>
          <p:cNvPr id="4" name="TextBox 3">
            <a:extLst>
              <a:ext uri="{FF2B5EF4-FFF2-40B4-BE49-F238E27FC236}">
                <a16:creationId xmlns:a16="http://schemas.microsoft.com/office/drawing/2014/main" id="{4CDD76C5-4E62-481B-88EC-4C5BC999ED8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https://map.feedingamerica.org/county/2015/overall</a:t>
            </a:r>
            <a:endParaRPr lang="en-US" sz="1200" dirty="0"/>
          </a:p>
        </p:txBody>
      </p:sp>
      <p:sp>
        <p:nvSpPr>
          <p:cNvPr id="5" name="TextBox 4">
            <a:extLst>
              <a:ext uri="{FF2B5EF4-FFF2-40B4-BE49-F238E27FC236}">
                <a16:creationId xmlns:a16="http://schemas.microsoft.com/office/drawing/2014/main" id="{52BCEB66-EAE9-4095-803F-1AF77FB694FB}"/>
              </a:ext>
            </a:extLst>
          </p:cNvPr>
          <p:cNvSpPr txBox="1"/>
          <p:nvPr>
            <p:custDataLst>
              <p:tags r:id="rId4"/>
            </p:custDataLst>
          </p:nvPr>
        </p:nvSpPr>
        <p:spPr>
          <a:xfrm>
            <a:off x="3124200" y="6199495"/>
            <a:ext cx="9067800" cy="536812"/>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dirty="0">
              <a:latin typeface="Franklin Gothic Book" panose="020B0503020102020204" pitchFamily="34" charset="0"/>
              <a:cs typeface="Calibri"/>
            </a:endParaRPr>
          </a:p>
        </p:txBody>
      </p:sp>
      <p:graphicFrame>
        <p:nvGraphicFramePr>
          <p:cNvPr id="8" name="Chart 7">
            <a:extLst>
              <a:ext uri="{FF2B5EF4-FFF2-40B4-BE49-F238E27FC236}">
                <a16:creationId xmlns:a16="http://schemas.microsoft.com/office/drawing/2014/main" id="{34F234C2-F767-4774-A76A-1A947D874605}"/>
              </a:ext>
            </a:extLst>
          </p:cNvPr>
          <p:cNvGraphicFramePr/>
          <p:nvPr>
            <p:custDataLst>
              <p:tags r:id="rId5"/>
            </p:custDataLst>
            <p:extLst>
              <p:ext uri="{D42A27DB-BD31-4B8C-83A1-F6EECF244321}">
                <p14:modId xmlns:p14="http://schemas.microsoft.com/office/powerpoint/2010/main" val="2789204861"/>
              </p:ext>
            </p:extLst>
          </p:nvPr>
        </p:nvGraphicFramePr>
        <p:xfrm>
          <a:off x="3588466" y="1077219"/>
          <a:ext cx="8128000" cy="536208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697767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6.2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461665"/>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U.S. Census Bureau Current Population Survey and the U.S. Department of Agricultural Economic Research Service (2015-2017). </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78833772"/>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461665"/>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a:t>Sources: New Jersey Department of Agriculture via Annie E Casey Kids Count; American Community Survey 2012-17 Five-Year Estimates</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82749686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298586218"/>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416283942"/>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5"/>
          </a:graphicData>
        </a:graphic>
      </p:graphicFrame>
      <p:sp>
        <p:nvSpPr>
          <p:cNvPr id="9" name="TextBox 8"/>
          <p:cNvSpPr txBox="1"/>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82566603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2017</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3195529751"/>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 </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369619359"/>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150834992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772400" y="6236644"/>
            <a:ext cx="1524000" cy="230832"/>
          </a:xfrm>
          <a:prstGeom prst="rect">
            <a:avLst/>
          </a:prstGeom>
          <a:noFill/>
        </p:spPr>
        <p:txBody>
          <a:bodyPr wrap="square" rtlCol="0">
            <a:spAutoFit/>
          </a:bodyPr>
          <a:lstStyle/>
          <a:p>
            <a:r>
              <a:rPr lang="en-US" sz="900">
                <a:latin typeface="Franklin Gothic Medium" panose="020B0603020102020204" pitchFamily="34" charset="0"/>
              </a:rPr>
              <a:t>NJ avg 31.5</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010400" y="6236644"/>
            <a:ext cx="1524000" cy="230832"/>
          </a:xfrm>
          <a:prstGeom prst="rect">
            <a:avLst/>
          </a:prstGeom>
          <a:noFill/>
        </p:spPr>
        <p:txBody>
          <a:bodyPr wrap="square" rtlCol="0">
            <a:spAutoFit/>
          </a:bodyPr>
          <a:lstStyle/>
          <a:p>
            <a:r>
              <a:rPr lang="en-US" sz="900">
                <a:latin typeface="Franklin Gothic Medium" panose="020B0603020102020204" pitchFamily="34" charset="0"/>
              </a:rPr>
              <a:t>US avg 26.4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3413928378"/>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05766968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2019,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711170943"/>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5-yr American Community Survey estimates, 2013-17</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2566596693"/>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568947351"/>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597467" y="5200956"/>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a:t>
            </a:r>
            <a:r>
              <a:rPr lang="en-US" sz="900" dirty="0" smtClean="0">
                <a:latin typeface="Franklin Gothic Medium" panose="020B0603020102020204" pitchFamily="34" charset="0"/>
              </a:rPr>
              <a:t>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2017</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4044705882"/>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11875619"/>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2018-2019</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31562432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2013-2019</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16052261"/>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(2017-2018)</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27321777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3228568732"/>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2924125088"/>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214015649"/>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Monthly unemployment rate from June 2018-May 2019: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 2018-2019</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804279538"/>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Unemployment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Wages and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unemployment rates, June 2018-May 2019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2797701159"/>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2013-17 American Survey, 5-yr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699726712"/>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representing median earnings in dollars for full-time, year-round workers in 2017</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2414915168"/>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2013-17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44281411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for median earnings for full-time, year-round workers, 2017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To illustrate diversity in median income by sex, the highest, the middling, and the lowest median income municipality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971409368"/>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73629639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Municipal County Offense and Demographic Data, 2016</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0010698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711519697"/>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using raw data from NJ Department of Law and Public Safety, Division of NJ State Police, Uniform Crime Reports, updated 7.13.18</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Safety, Division of NJ State Police, Uniform Crime Reports. Updated 7.13.18</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3124746163"/>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647368624"/>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11.5: Homicide rates (deaths per 100K) in NJ (by county) - age adjusted</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2017</a:t>
            </a:r>
          </a:p>
          <a:p>
            <a:pPr>
              <a:defRPr sz="1400" b="0" i="0" u="none" strike="noStrike" kern="1200" spc="0" baseline="0">
                <a:solidFill>
                  <a:prstClr val="black"/>
                </a:solidFill>
                <a:latin typeface="Franklin Gothic Medium" panose="020B0603020102020204" pitchFamily="34" charset="0"/>
                <a:ea typeface="+mn-ea"/>
                <a:cs typeface="+mn-cs"/>
              </a:defRPr>
            </a:pPr>
            <a:r>
              <a:rPr lang="en-US" sz="1200"/>
              <a:t>*The number of deaths in all other counties are too small to calculate reliable rates</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11.6: Homicide rates (deaths per 100K) over time - age adjusted</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6463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Calculator found here: https://www-doh.state.nj.us.doh-shad/query/result/mort/MortCntylCD10/AgeRte.html</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178995659"/>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924676375"/>
              </p:ext>
            </p:extLst>
          </p:nvPr>
        </p:nvGraphicFramePr>
        <p:xfrm>
          <a:off x="8561196" y="4409420"/>
          <a:ext cx="3478404" cy="2340845"/>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Homicide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11.7: Homicide rates (deaths per 100K) by racial/ethnic group, in county</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6" name="TextBox 5">
            <a:extLst>
              <a:ext uri="{FF2B5EF4-FFF2-40B4-BE49-F238E27FC236}">
                <a16:creationId xmlns:a16="http://schemas.microsoft.com/office/drawing/2014/main" id="{D772C46B-283B-4D00-B951-3D8F01C49293}"/>
              </a:ext>
            </a:extLst>
          </p:cNvPr>
          <p:cNvSpPr txBox="1"/>
          <p:nvPr>
            <p:custDataLst>
              <p:tags r:id="rId5"/>
            </p:custDataLst>
          </p:nvPr>
        </p:nvSpPr>
        <p:spPr>
          <a:xfrm>
            <a:off x="3124200" y="3467218"/>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11.8: Homicide rates (deaths per 100K) by sex, in county</a:t>
            </a:r>
            <a:endParaRPr lang="en-US" sz="2000" spc="-50" dirty="0"/>
          </a:p>
        </p:txBody>
      </p:sp>
      <p:sp>
        <p:nvSpPr>
          <p:cNvPr id="7" name="TextBox 6">
            <a:extLst>
              <a:ext uri="{FF2B5EF4-FFF2-40B4-BE49-F238E27FC236}">
                <a16:creationId xmlns:a16="http://schemas.microsoft.com/office/drawing/2014/main" id="{FE930766-3187-4377-A6E7-A00BB638B1FB}"/>
              </a:ext>
            </a:extLst>
          </p:cNvPr>
          <p:cNvSpPr txBox="1"/>
          <p:nvPr>
            <p:custDataLst>
              <p:tags r:id="rId6"/>
            </p:custDataLst>
          </p:nvPr>
        </p:nvSpPr>
        <p:spPr>
          <a:xfrm>
            <a:off x="3124200" y="38100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NJ DPH, Office of Vital Statistics and Registry for data between 2013-2017</a:t>
            </a:r>
            <a:endParaRPr lang="en-US" sz="1200" dirty="0"/>
          </a:p>
        </p:txBody>
      </p:sp>
      <p:sp>
        <p:nvSpPr>
          <p:cNvPr id="8" name="TextBox 7">
            <a:extLst>
              <a:ext uri="{FF2B5EF4-FFF2-40B4-BE49-F238E27FC236}">
                <a16:creationId xmlns:a16="http://schemas.microsoft.com/office/drawing/2014/main" id="{5D045361-96DA-4F45-A263-7B139F478415}"/>
              </a:ext>
            </a:extLst>
          </p:cNvPr>
          <p:cNvSpPr txBox="1"/>
          <p:nvPr>
            <p:custDataLst>
              <p:tags r:id="rId7"/>
            </p:custDataLst>
          </p:nvPr>
        </p:nvSpPr>
        <p:spPr>
          <a:xfrm>
            <a:off x="3099277" y="6566478"/>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graphicFrame>
        <p:nvGraphicFramePr>
          <p:cNvPr id="11" name="Chart 10">
            <a:extLst>
              <a:ext uri="{FF2B5EF4-FFF2-40B4-BE49-F238E27FC236}">
                <a16:creationId xmlns:a16="http://schemas.microsoft.com/office/drawing/2014/main" id="{F7A3F4A6-D8D4-4043-BA35-19CF541A90E8}"/>
              </a:ext>
            </a:extLst>
          </p:cNvPr>
          <p:cNvGraphicFramePr/>
          <p:nvPr>
            <p:custDataLst>
              <p:tags r:id="rId8"/>
            </p:custDataLst>
            <p:extLst>
              <p:ext uri="{D42A27DB-BD31-4B8C-83A1-F6EECF244321}">
                <p14:modId xmlns:p14="http://schemas.microsoft.com/office/powerpoint/2010/main" val="1946950545"/>
              </p:ext>
            </p:extLst>
          </p:nvPr>
        </p:nvGraphicFramePr>
        <p:xfrm>
          <a:off x="3340100" y="942202"/>
          <a:ext cx="8623300" cy="208633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29EF6583-EDFC-47C9-94F7-3CE99C00E2C7}"/>
              </a:ext>
            </a:extLst>
          </p:cNvPr>
          <p:cNvGraphicFramePr/>
          <p:nvPr>
            <p:custDataLst>
              <p:tags r:id="rId9"/>
            </p:custDataLst>
            <p:extLst>
              <p:ext uri="{D42A27DB-BD31-4B8C-83A1-F6EECF244321}">
                <p14:modId xmlns:p14="http://schemas.microsoft.com/office/powerpoint/2010/main" val="1362069402"/>
              </p:ext>
            </p:extLst>
          </p:nvPr>
        </p:nvGraphicFramePr>
        <p:xfrm>
          <a:off x="3340100" y="4175105"/>
          <a:ext cx="8623300" cy="214515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97240947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3402786575"/>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2012-2016</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The latest data available is 2016.</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306160981"/>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2010-2016</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a:latin typeface="Franklin Gothic Book" panose="020B0503020102020204" pitchFamily="34" charset="0"/>
              </a:rPr>
              <a:t>Note. These are the 10 municipalities (if available) with the highest rates in the county in 2016.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805142395"/>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4105157421"/>
              </p:ext>
            </p:extLst>
          </p:nvPr>
        </p:nvGraphicFramePr>
        <p:xfrm>
          <a:off x="3581400" y="954107"/>
          <a:ext cx="8158625" cy="5446693"/>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510754"/>
            <a:ext cx="7943475"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118887923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Domestic</a:t>
            </a:r>
          </a:p>
          <a:p>
            <a:pPr>
              <a:lnSpc>
                <a:spcPct val="90000"/>
              </a:lnSpc>
            </a:pPr>
            <a:r>
              <a:rPr lang="en-US" sz="4800" spc="-20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Offenses and</a:t>
            </a:r>
          </a:p>
          <a:p>
            <a:pPr algn="ctr">
              <a:lnSpc>
                <a:spcPct val="90000"/>
              </a:lnSpc>
            </a:pPr>
            <a:r>
              <a:rPr lang="en-US" sz="2400" spc="-100">
                <a:solidFill>
                  <a:schemeClr val="bg1"/>
                </a:solidFill>
                <a:latin typeface="Franklin Gothic Demi" panose="020B0703020102020204" pitchFamily="34" charset="0"/>
              </a:rPr>
              <a:t>arrests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arrests by offense (#) in NJ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2016</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4235843532"/>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Change (%) in suspected opioid overdose deaths in NJ (by county) between 2016 and 2018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23958281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99496874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351974046"/>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4001835818"/>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Department of Health Division of Mental Health and Addiction Services Office of Planning, Research, Evaluation and Prevention, June 2012 Report.</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71765229"/>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14.1: Types of mental health programs (#)</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632205961"/>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45014029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277762320"/>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02356373"/>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61923882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1773450842"/>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90470254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1675774927"/>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51165820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400110"/>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Total numbers presented are from only 2018.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4244855302"/>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1D08D090-C992-4C44-B708-54BFAA6441F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Children (%) classified special education in NJ (by county)</a:t>
            </a:r>
            <a:endParaRPr lang="en-US" sz="2000" spc="-50" dirty="0"/>
          </a:p>
        </p:txBody>
      </p:sp>
      <p:sp>
        <p:nvSpPr>
          <p:cNvPr id="5" name="TextBox 4">
            <a:extLst>
              <a:ext uri="{FF2B5EF4-FFF2-40B4-BE49-F238E27FC236}">
                <a16:creationId xmlns:a16="http://schemas.microsoft.com/office/drawing/2014/main" id="{98574231-F5D4-4922-89BE-377E6EDA5E80}"/>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2018 Special Education Data</a:t>
            </a:r>
            <a:endParaRPr lang="en-US" sz="1200" dirty="0"/>
          </a:p>
        </p:txBody>
      </p:sp>
      <p:sp>
        <p:nvSpPr>
          <p:cNvPr id="6" name="Rectangle 5">
            <a:extLst>
              <a:ext uri="{FF2B5EF4-FFF2-40B4-BE49-F238E27FC236}">
                <a16:creationId xmlns:a16="http://schemas.microsoft.com/office/drawing/2014/main" id="{2C7C1F84-3E0B-40EC-8722-7D1D7964E205}"/>
              </a:ext>
            </a:extLst>
          </p:cNvPr>
          <p:cNvSpPr/>
          <p:nvPr>
            <p:custDataLst>
              <p:tags r:id="rId5"/>
            </p:custDataLst>
          </p:nvPr>
        </p:nvSpPr>
        <p:spPr>
          <a:xfrm>
            <a:off x="3167424" y="6519446"/>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73842A9-4512-429E-A3D9-B469182D3762}"/>
              </a:ext>
            </a:extLst>
          </p:cNvPr>
          <p:cNvGraphicFramePr/>
          <p:nvPr>
            <p:custDataLst>
              <p:tags r:id="rId6"/>
            </p:custDataLst>
            <p:extLst>
              <p:ext uri="{D42A27DB-BD31-4B8C-83A1-F6EECF244321}">
                <p14:modId xmlns:p14="http://schemas.microsoft.com/office/powerpoint/2010/main" val="675263815"/>
              </p:ext>
            </p:extLst>
          </p:nvPr>
        </p:nvGraphicFramePr>
        <p:xfrm>
          <a:off x="3246120" y="888767"/>
          <a:ext cx="8488680" cy="5599724"/>
        </p:xfrm>
        <a:graphic>
          <a:graphicData uri="http://schemas.openxmlformats.org/drawingml/2006/chart">
            <c:chart xmlns:c="http://schemas.openxmlformats.org/drawingml/2006/chart" xmlns:r="http://schemas.openxmlformats.org/officeDocument/2006/relationships" r:id="rId10"/>
          </a:graphicData>
        </a:graphic>
      </p:graphicFrame>
      <p:sp>
        <p:nvSpPr>
          <p:cNvPr id="7" name="TextBox 6"/>
          <p:cNvSpPr txBox="1"/>
          <p:nvPr>
            <p:custDataLst>
              <p:tags r:id="rId7"/>
            </p:custDataLst>
          </p:nvPr>
        </p:nvSpPr>
        <p:spPr>
          <a:xfrm>
            <a:off x="10843591" y="2743200"/>
            <a:ext cx="1371600" cy="230832"/>
          </a:xfrm>
          <a:prstGeom prst="rect">
            <a:avLst/>
          </a:prstGeom>
          <a:noFill/>
        </p:spPr>
        <p:txBody>
          <a:bodyPr wrap="square" rtlCol="0">
            <a:spAutoFit/>
          </a:bodyPr>
          <a:lstStyle/>
          <a:p>
            <a:r>
              <a:rPr lang="en-US" sz="900">
                <a:latin typeface="Franklin Gothic Medium" panose="020B0603020102020204" pitchFamily="34" charset="0"/>
              </a:rPr>
              <a:t>2018 NJ Average 17.9%</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2711110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15.3: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2017-2018</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219061"/>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51ACD96-7629-4F3F-89DD-75A4F9B1DD21}"/>
              </a:ext>
            </a:extLst>
          </p:cNvPr>
          <p:cNvSpPr/>
          <p:nvPr/>
        </p:nvSpPr>
        <p:spPr>
          <a:xfrm>
            <a:off x="3474720" y="560439"/>
            <a:ext cx="4343400" cy="5702710"/>
          </a:xfrm>
          <a:prstGeom prst="rect">
            <a:avLst/>
          </a:prstGeom>
        </p:spPr>
        <p:txBody>
          <a:bodyPr wrap="square">
            <a:noAutofit/>
          </a:bodyPr>
          <a:lstStyle/>
          <a:p>
            <a:r>
              <a:rPr lang="en-US" sz="1000" dirty="0">
                <a:latin typeface="Franklin Gothic Medium" panose="020B0603020102020204" pitchFamily="34" charset="0"/>
              </a:rPr>
              <a:t>Source: Sussexresourcenet.org</a:t>
            </a:r>
          </a:p>
          <a:p>
            <a:endParaRPr lang="en-US" sz="1100" dirty="0">
              <a:latin typeface="Franklin Gothic Medium" panose="020B0603020102020204" pitchFamily="34" charset="0"/>
            </a:endParaRPr>
          </a:p>
          <a:p>
            <a:r>
              <a:rPr lang="en-US" sz="1600" spc="-20" dirty="0">
                <a:latin typeface="Franklin Gothic Medium" panose="020B0603020102020204" pitchFamily="34" charset="0"/>
              </a:rPr>
              <a:t>CASA of Morris and Sussex Counties</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NORWESCAP</a:t>
            </a:r>
            <a:r>
              <a:rPr lang="en-US" sz="1400" spc="-2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[Childcare &amp; Family Services]</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Association for Special Children and Families</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[Special Needs]</a:t>
            </a:r>
          </a:p>
          <a:p>
            <a:endParaRPr lang="en-US" sz="1200" dirty="0">
              <a:solidFill>
                <a:srgbClr val="C00000"/>
              </a:solidFill>
              <a:latin typeface="Franklin Gothic Medium" panose="020B0603020102020204" pitchFamily="34" charset="0"/>
            </a:endParaRPr>
          </a:p>
          <a:p>
            <a:r>
              <a:rPr lang="en-US" sz="1600" spc="-20" dirty="0">
                <a:latin typeface="Franklin Gothic Medium" panose="020B0603020102020204" pitchFamily="34" charset="0"/>
              </a:rPr>
              <a:t>Center for Prevention and Counseling</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Ginny’s House, Sussex County Child Advocacy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SPAN Parent Advocacy Network</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Sussex County Family Success Center</a:t>
            </a:r>
          </a:p>
          <a:p>
            <a:endParaRPr lang="en-US" sz="1600" spc="-20" dirty="0">
              <a:latin typeface="Franklin Gothic Medium" panose="020B0603020102020204" pitchFamily="34" charset="0"/>
            </a:endParaRPr>
          </a:p>
          <a:p>
            <a:r>
              <a:rPr lang="en-US" sz="1600" spc="-20" dirty="0">
                <a:latin typeface="Franklin Gothic Medium" panose="020B0603020102020204" pitchFamily="34" charset="0"/>
              </a:rPr>
              <a:t>Project Self-Sufficiency</a:t>
            </a:r>
          </a:p>
        </p:txBody>
      </p:sp>
      <p:sp>
        <p:nvSpPr>
          <p:cNvPr id="3" name="Rectangle 2">
            <a:extLst>
              <a:ext uri="{FF2B5EF4-FFF2-40B4-BE49-F238E27FC236}">
                <a16:creationId xmlns:a16="http://schemas.microsoft.com/office/drawing/2014/main" id="{2A1066CC-9418-4ED5-A479-69D3E2C660CF}"/>
              </a:ext>
            </a:extLst>
          </p:cNvPr>
          <p:cNvSpPr/>
          <p:nvPr/>
        </p:nvSpPr>
        <p:spPr>
          <a:xfrm>
            <a:off x="8001000" y="622874"/>
            <a:ext cx="3886200" cy="5577840"/>
          </a:xfrm>
          <a:prstGeom prst="rect">
            <a:avLst/>
          </a:prstGeom>
        </p:spPr>
        <p:txBody>
          <a:bodyPr wrap="square" anchor="t">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Legal Services of Northwest Jersey</a:t>
            </a:r>
          </a:p>
          <a:p>
            <a:r>
              <a:rPr lang="en-US" sz="1600" spc="-20" dirty="0">
                <a:latin typeface="Franklin Gothic Medium" panose="020B0603020102020204" pitchFamily="34" charset="0"/>
              </a:rPr>
              <a:t>Legal Services of NJ</a:t>
            </a:r>
          </a:p>
          <a:p>
            <a:r>
              <a:rPr lang="en-US" sz="1600" spc="-20" dirty="0">
                <a:latin typeface="Franklin Gothic Medium" panose="020B0603020102020204" pitchFamily="34" charset="0"/>
              </a:rPr>
              <a:t>Community Health Law Project - North</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AFSC Immigrant Rights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Disability Rights NJ</a:t>
            </a:r>
          </a:p>
          <a:p>
            <a:endParaRPr lang="en-US" sz="9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Education Law Center</a:t>
            </a:r>
          </a:p>
          <a:p>
            <a:endParaRPr lang="en-US" sz="900" dirty="0">
              <a:latin typeface="Franklin Gothic Medium" panose="020B0603020102020204" pitchFamily="34" charset="0"/>
            </a:endParaRPr>
          </a:p>
          <a:p>
            <a:r>
              <a:rPr lang="en-US" sz="1200" dirty="0">
                <a:solidFill>
                  <a:srgbClr val="C00000"/>
                </a:solidFill>
                <a:latin typeface="Franklin Gothic Medium"/>
              </a:rPr>
              <a:t>Military</a:t>
            </a:r>
          </a:p>
          <a:p>
            <a:r>
              <a:rPr lang="en-US" sz="1600" spc="-20" dirty="0">
                <a:latin typeface="Franklin Gothic Medium" panose="020B0603020102020204" pitchFamily="34" charset="0"/>
              </a:rPr>
              <a:t>Military Legal Assistance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LGBT Bar Association of Greater NY</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Children</a:t>
            </a:r>
          </a:p>
          <a:p>
            <a:r>
              <a:rPr lang="en-US" sz="1600" spc="-20" dirty="0">
                <a:latin typeface="Franklin Gothic Medium" panose="020B0603020102020204" pitchFamily="34" charset="0"/>
              </a:rPr>
              <a:t>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p>
          <a:p>
            <a:endParaRPr lang="en-US" sz="1200" dirty="0">
              <a:solidFill>
                <a:srgbClr val="C00000"/>
              </a:solidFill>
              <a:latin typeface="Franklin Gothic Medium" panose="020B0603020102020204" pitchFamily="34" charset="0"/>
            </a:endParaRPr>
          </a:p>
          <a:p>
            <a:r>
              <a:rPr lang="en-US" sz="1200" dirty="0">
                <a:solidFill>
                  <a:srgbClr val="C00000"/>
                </a:solidFill>
                <a:latin typeface="Franklin Gothic Medium" panose="020B0603020102020204" pitchFamily="34" charset="0"/>
              </a:rPr>
              <a:t>Intimate Partner Violence</a:t>
            </a:r>
          </a:p>
          <a:p>
            <a:r>
              <a:rPr lang="en-US" sz="1600" spc="-20" dirty="0">
                <a:latin typeface="Franklin Gothic Medium"/>
              </a:rPr>
              <a:t>DASI – Domestic Abuse and Assault Intervention Services</a:t>
            </a:r>
            <a:endParaRPr lang="en-US" sz="2000" dirty="0">
              <a:solidFill>
                <a:srgbClr val="C00000"/>
              </a:solidFill>
              <a:latin typeface="Franklin Gothic Medium" panose="020B0603020102020204" pitchFamily="34" charset="0"/>
            </a:endParaRPr>
          </a:p>
          <a:p>
            <a:endParaRPr lang="en-US" sz="2000" dirty="0">
              <a:solidFill>
                <a:srgbClr val="C00000"/>
              </a:solidFill>
              <a:latin typeface="Franklin Gothic Medium" panose="020B0603020102020204" pitchFamily="34" charset="0"/>
            </a:endParaRPr>
          </a:p>
          <a:p>
            <a:endParaRPr lang="en-US" sz="1600" spc="-20" dirty="0">
              <a:solidFill>
                <a:srgbClr val="0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5e33960932343721849909a6&quot;,&quot;SmartGridHorizontal&quot;:0,&quot;LinkedExcelSources&quot;:{&quot;5e271508383938077ce0e0d8&quot;:&quot;{{Desktop}}\\Linked Files\\workbooks\\Sussex County QA_01-15-2020_v06 (linked).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yEvo08GAjDeXjRHK7aH_1579601593&quot;,&quot;DataType&quot;:1,&quot;ImageAutosize&quot;:1}"/>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Zn3nPJpM0IFUCP3wsoM_1579601593&quot;,&quot;DataType&quot;:1,&quot;ImageAutosize&quot;:1}"/>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0nxgw8Bw7nar0ZeI4ir_1579601593&quot;,&quot;DataType&quot;:1,&quot;ImageAutosize&quot;:1}"/>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h4wQnkPuq7w2i3CqBkA_1579601594&quot;,&quot;DataType&quot;:1,&quot;ImageAutosize&quot;:1}"/>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ORd7LKBGguTa1GJVctO_1579601594&quot;,&quot;DataType&quot;:1,&quot;ImageAutosize&quot;:1}"/>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cNsC7PYLGL6DNGXeV9_1579601594&quot;,&quot;DataType&quot;:1,&quot;ImageAutosize&quot;:1}"/>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ARHjcXnMPnvXjtYHnq_1579601594&quot;,&quot;DataType&quot;:1,&quot;ImageAutosize&quot;:1}"/>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WKgguuivOuzWOX9gUgk_1579601594&quot;,&quot;DataType&quot;:1,&quot;ImageAutosize&quot;:1}"/>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r5QePBaxVFKaO1YpZ00_1579601594&quot;,&quot;DataType&quot;:1,&quot;ImageAutosize&quot;:1}"/>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nPKt6ZPtpfrcsU3qXD_1579601595&quot;,&quot;DataType&quot;:1,&quot;ImageAutosize&quot;:1}"/>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wPmCFtcKaKsfr7Mvgh_1579601595&quot;,&quot;DataType&quot;:1,&quot;ImageAutosize&quot;:1}"/>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L9h5sniMf9HNaTv483F_1579601595&quot;,&quot;DataType&quot;:1,&quot;ImageAutosize&quot;:1}"/>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DzgeTbKIamB78Wa1YDL_1579601595&quot;,&quot;DataType&quot;:1,&quot;ImageAutosize&quot;:1}"/>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SZuQw0d80oRtWlFyCC_1579601595&quot;,&quot;DataType&quot;:1,&quot;ImageAutosize&quot;:1}"/>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VWccpmQhmzbK8lLK43S_1579601595&quot;,&quot;DataType&quot;:1,&quot;ImageAutosize&quot;:1}"/>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1aHuNM5couKbwL0TCAC_1579601596&quot;,&quot;DataType&quot;:1,&quot;ImageAutosize&quot;:1}"/>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Eg57FeCMdN614hQ5VGh_1579601596&quot;,&quot;DataType&quot;:1,&quot;ImageAutosize&quot;:1}"/>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aDxNFmcgv2dXtq1HGe3_1579601596&quot;,&quot;DataType&quot;:1,&quot;ImageAutosize&quot;:1}"/>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xotMiH0CFRncOU1btqz_1579601596&quot;,&quot;DataType&quot;:1,&quot;ImageAutosize&quot;:1}"/>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Z2UVzgdb5i0IzOAZ0lp_1579601597&quot;,&quot;DataType&quot;:1,&quot;ImageAutosize&quot;:1}"/>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gDXLLUOeszvJBmWUoFn_1579601597&quot;,&quot;DataType&quot;:1,&quot;ImageAutosize&quot;:1}"/>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dcxsElrdhwO7s8tJZA7_1579601597&quot;,&quot;DataType&quot;:1,&quot;ImageAutosize&quot;:1}"/>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Quspcik1IooW8b7TEZR_1579601597&quot;,&quot;DataType&quot;:1,&quot;ImageAutosize&quot;:1}"/>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YEhRvWXiltFGnNSZSEq_1579601597&quot;,&quot;DataType&quot;:1,&quot;ImageAutosize&quot;:1}"/>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Kf3WF61WRyphh8lfw0p_1579601597&quot;,&quot;DataType&quot;:1,&quot;ImageAutosize&quot;:1}"/>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5FPD2uiovNePfB5tuMs_1579601597&quot;,&quot;DataType&quot;:1,&quot;ImageAutosize&quot;:1}"/>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nM1xNsZ4eQsE9HHRp4_1579601597&quot;,&quot;DataType&quot;:1,&quot;ImageAutosize&quot;:1}"/>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ItwlgKHeEolbPPb2Owo_1579601598&quot;,&quot;DataType&quot;:1,&quot;ImageAutosize&quot;:1}"/>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ysjyprxDSUURXR6XQGj_1579601598&quot;,&quot;DataType&quot;:1,&quot;ImageAutosize&quot;:1}"/>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CyX5h0aNobR0LCjokV_1579601598&quot;,&quot;DataType&quot;:1,&quot;ImageAutosize&quot;:1}"/>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24m5iRF0yhpoH4clZTU_1579601598&quot;,&quot;DataType&quot;:1,&quot;ImageAutosize&quot;:1}"/>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l3I3uKRuyie2NMc5qxM_1579601599&quot;,&quot;DataType&quot;:1,&quot;ImageAutosize&quot;:1}"/>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WnRAQinTO83sYCo76tE_1579601599&quot;,&quot;DataType&quot;:1,&quot;ImageAutosize&quot;:1}"/>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alq6iFC9Xp6B7hRDvTt_1579601599&quot;,&quot;DataType&quot;:1,&quot;ImageAutosize&quot;:1}"/>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oNJccu1ZrZWloCTKR9N_1579601599&quot;,&quot;DataType&quot;:1,&quot;ImageAutosize&quot;:1}"/>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vO89BGtguRLQdd572kg_1579601599&quot;,&quot;DataType&quot;:1,&quot;ImageAutosize&quot;:1}"/>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WOcR5IpVqWlplClx0cy_1579601601&quot;,&quot;DataType&quot;:1,&quot;ImageAutosize&quot;:1}"/>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8uM8x7b1p5EPUtZ8WUp_1579601601&quot;,&quot;DataType&quot;:1,&quot;ImageAutosize&quot;:1}"/>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h1VjE3tAda9efXMBmOb_1579601601&quot;,&quot;DataType&quot;:1,&quot;ImageAutosize&quot;:1}"/>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kvI2HCm22AATMuQdU13_1579601601&quot;,&quot;DataType&quot;:1,&quot;ImageAutosize&quot;:1}"/>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eOMBKsdWyupJMcfHbc_1579601601&quot;,&quot;DataType&quot;:1,&quot;ImageAutosize&quot;:1}"/>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a04wtvdsgNJA4YH9zvD_1579601602&quot;,&quot;DataType&quot;:1,&quot;ImageAutosize&quot;:1}"/>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CgeHq6QlqnbvVw2TuH_1579601602&quot;,&quot;DataType&quot;:1,&quot;ImageAutosize&quot;:1}"/>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e8SS11Zi4RiBJM3fVZ_1579601602&quot;,&quot;DataType&quot;:1,&quot;ImageAutosize&quot;:1}"/>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GParQO5uTmOAnu5IAL6_1579601603&quot;,&quot;DataType&quot;:1,&quot;ImageAutosize&quot;:1}"/>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IKpBcpeLFALga53hQ8X_1579601603&quot;,&quot;DataType&quot;:1,&quot;ImageAutosize&quot;:1}"/>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GMTvYeHHghUTCDT6TF_1579601603&quot;,&quot;DataType&quot;:1,&quot;ImageAutosize&quot;:1}"/>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0j0gZqQbm6mykTbMk2T_1579601603&quot;,&quot;DataType&quot;:1,&quot;ImageAutosize&quot;:1}"/>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owIesnK1uShiDH29ZM_1579601603&quot;,&quot;DataType&quot;:1,&quot;ImageAutosize&quot;:1}"/>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AQMp1nzfW90TEhC6AL_1579601603&quot;,&quot;DataType&quot;:1,&quot;ImageAutosize&quot;:1}"/>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Us7Mg0FjCMW7BL19Z2c_1579601603&quot;,&quot;DataType&quot;:1,&quot;ImageAutosize&quot;:1}"/>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61FfPeNh7eq0tHGPoZN_1579601605&quot;,&quot;DataType&quot;:1,&quot;ImageAutosize&quot;:1}"/>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yaYGoeXB4f312svq3sj_1579601605&quot;,&quot;DataType&quot;:1,&quot;ImageAutosize&quot;:1}"/>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i18aQf8KTj1axicGEr_1579601605&quot;,&quot;DataType&quot;:1,&quot;ImageAutosize&quot;:1}"/>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kNZ2b32VqOSiSSeoavv_1579601605&quot;,&quot;DataType&quot;:1,&quot;ImageAutosize&quot;:1}"/>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CcNiatI4iHv2UeQib1z_1579601606&quot;,&quot;DataType&quot;:1,&quot;ImageAutosize&quot;:1}"/>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3mcYMPXLdImzDu33HVG_1579601606&quot;,&quot;DataType&quot;:1,&quot;ImageAutosize&quot;:1}"/>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LilZfMLB5bHrHFcuBel_1579601606&quot;,&quot;DataType&quot;:1,&quot;ImageAutosize&quot;:1}"/>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6XbfRVCZRq7AOw4TE86_1579601606&quot;,&quot;DataType&quot;:1,&quot;ImageAutosize&quot;:1}"/>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9roiakztuJBMkaR2Ge7_1579601606&quot;,&quot;DataType&quot;:1,&quot;ImageAutosize&quot;:1}"/>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3LD00iI20Cb8MfTTrDW_1579601606&quot;,&quot;DataType&quot;:1,&quot;ImageAutosize&quot;:1}"/>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i0u2TpKnpXcc0GvFXK_1579601606&quot;,&quot;DataType&quot;:1,&quot;ImageAutosize&quot;:1}"/>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SGrboPh89cdPlKRspr_1579601607&quot;,&quot;DataType&quot;:1,&quot;ImageAutosize&quot;:1}"/>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edaJCGMmAZHOWu7Kxhr_1579601607&quot;,&quot;DataType&quot;:1,&quot;ImageAutosize&quot;:1}"/>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FaOc3gjYBLqnVBz8DK_1579601607&quot;,&quot;DataType&quot;:1,&quot;ImageAutosize&quot;:1}"/>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rK9MVQVrf82oRBdNHX_1579601608&quot;,&quot;DataType&quot;:1,&quot;ImageAutosize&quot;:1}"/>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T02AXt0EDTtfC9h271n_1579601608&quot;,&quot;DataType&quot;:1,&quot;ImageAutosize&quot;:1}"/>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lR9Vo1Zp0EIeFtqhv80_1579601608&quot;,&quot;DataType&quot;:1,&quot;ImageAutosize&quot;:1}"/>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p4CON9snCjjxy64ZGff_1579601608&quot;,&quot;DataType&quot;:1,&quot;ImageAutosize&quot;:1}"/>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QuZNUwbt4jX8utQ7Ph_1579601609&quot;,&quot;DataType&quot;:1,&quot;ImageAutosize&quot;:1}"/>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gE7S6thTOK0DPgfw2S_1579601609&quot;,&quot;DataType&quot;:1,&quot;ImageAutosize&quot;:1}"/>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d4qdlPeo1NU5d3HejDM_1579601612&quot;,&quot;DataType&quot;:1,&quot;ImageAutosize&quot;:1}"/>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2dYP7nJXoDFSfAxGD6D_1579601612&quot;,&quot;DataType&quot;:1,&quot;ImageAutosize&quot;:1}"/>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45nmchMXXJWdrsa6JD_1579601612&quot;,&quot;DataType&quot;:1,&quot;ImageAutosize&quot;:1}"/>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7O5upgninZWdbGsIHf_1579601612&quot;,&quot;DataType&quot;:1,&quot;ImageAutosize&quot;:1}"/>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XUopcLOSsQRWvsETfSi_1579601612&quot;,&quot;DataType&quot;:1,&quot;ImageAutosize&quot;:1}"/>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W5Td01CGy2Lja8pkzLg_1579601612&quot;,&quot;DataType&quot;:1,&quot;ImageAutosize&quot;:1}"/>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IFlUVqklSmAQeCk8BsO_1579601612&quot;,&quot;DataType&quot;:1,&quot;ImageAutosize&quot;:1}"/>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WjGByuZijL6ySrVbUUR_1579601612&quot;,&quot;DataType&quot;:1,&quot;ImageAutosize&quot;:1}"/>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0BFqDWjs2rF1xyssjf_1579601612&quot;,&quot;DataType&quot;:1,&quot;ImageAutosize&quot;:1}"/>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m7EgCOWc7polkNlbGDW_1579601614&quot;,&quot;DataType&quot;:1,&quot;ImageAutosize&quot;:1}"/>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HRX0MYeXtpQxWkQQPr_1579601614&quot;,&quot;DataType&quot;:1,&quot;ImageAutosize&quot;:1}"/>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aOUWfN6h6vDHGAcmYX_1579601614&quot;,&quot;DataType&quot;:1,&quot;ImageAutosize&quot;:1}"/>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wyM3FTcjG7HC7JAPYNm_1579601614&quot;,&quot;DataType&quot;:1,&quot;ImageAutosize&quot;:1}"/>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Eegv4twQNkZ5FFrpwe_1579601614&quot;,&quot;DataType&quot;:1,&quot;ImageAutosize&quot;:1}"/>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ZFUnt1vc5bxx8W6PNJ_1579601617&quot;,&quot;DataType&quot;:1,&quot;ImageAutosize&quot;:1}"/>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5HcbReaoHRXx5qV8k9j_1579601617&quot;,&quot;DataType&quot;:1,&quot;ImageAutosize&quot;:1}"/>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BjUifaylhGvUIN9V7L9_1579601617&quot;,&quot;DataType&quot;:1,&quot;ImageAutosize&quot;:1}"/>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pPfOvQh12gEQsBsUl3_1579601617&quot;,&quot;DataType&quot;:1,&quot;ImageAutosize&quot;:1}"/>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loIYchZqlL0WDZJxq8w_1579601617&quot;,&quot;DataType&quot;:1,&quot;ImageAutosize&quot;:1}"/>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uYTn6rvdGus7gnk8CUu_1579601617&quot;,&quot;DataType&quot;:1,&quot;ImageAutosize&quot;:1}"/>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vwqKlXr0Kk93B3IJ1bA_1579601617&quot;,&quot;DataType&quot;:1,&quot;ImageAutosize&quot;:1}"/>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DX4xOf2jwUmkDX8GQKU_1579601618&quot;,&quot;DataType&quot;:1,&quot;ImageAutosize&quot;:1}"/>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LjMNMHUfyr2WS1NfHVh_1579601618&quot;,&quot;DataType&quot;:1,&quot;ImageAutosize&quot;:1}"/>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ZBOlSYHjqOZnEwsRDS_1579601618&quot;,&quot;DataType&quot;:1,&quot;ImageAutosize&quot;:1}"/>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C7283IIWGhl9BK3DAGw_1579601618&quot;,&quot;DataType&quot;:1,&quot;ImageAutosize&quot;:1}"/>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EuhyOIZpTdPAJGyziIo_1579601618&quot;,&quot;DataType&quot;:1,&quot;ImageAutosize&quot;:1}"/>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fUuEBEJLcXaCDbJYaZn_1579601619&quot;,&quot;DataType&quot;:1,&quot;ImageAutosize&quot;:1}"/>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K2kI3pZbhJiFMWTbCd_1579601619&quot;,&quot;DataType&quot;:1,&quot;ImageAutosize&quot;:1}"/>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huYwLBN9dGesgZAQio_1579601621&quot;,&quot;DataType&quot;:1,&quot;ImageAutosize&quot;:1}"/>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ZiUzJeCq2qJv4UZnZSz_1579601622&quot;,&quot;DataType&quot;:1,&quot;ImageAutosize&quot;:1}"/>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5rPjUMpMbPUa817EhpJ_1579601622&quot;,&quot;DataType&quot;:1,&quot;ImageAutosize&quot;:1}"/>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G7cfA2yTc9vzU4BC3J_1579601622&quot;,&quot;DataType&quot;:1,&quot;ImageAutosize&quot;:1}"/>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CS1A8hxW6AZNQKyZaX1_1579601622&quot;,&quot;DataType&quot;:1,&quot;ImageAutosize&quot;:1}"/>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gsxqZXHeLMZgAHuRiIZ_1579601622&quot;,&quot;DataType&quot;:1,&quot;ImageAutosize&quot;:1}"/>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7t1mVvWsxqTo5C5m36T_1579601623&quot;,&quot;DataType&quot;:1,&quot;ImageAutosize&quot;:1}"/>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LFIW2JL12n1ZBfYxDvg_1579601624&quot;,&quot;DataType&quot;:1,&quot;ImageAutosize&quot;:1}"/>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X3g69i0KaIpLwlwoH0b_1579601624&quot;,&quot;DataType&quot;:1,&quot;ImageAutosize&quot;:1}"/>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ke1TEjboucCRv4QYzxw_1579601624&quot;,&quot;DataType&quot;:1,&quot;ImageAutosize&quot;:1}"/>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OXbTTdjG0WqitehoSEz_1579601624&quot;,&quot;DataType&quot;:1,&quot;ImageAutosize&quot;:1}"/>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696uY0BwArukqcH3ez7_1579601624&quot;,&quot;DataType&quot;:1,&quot;ImageAutosize&quot;:1}"/>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tDOCUpW9BpLPZzE51Vb_1579601625&quot;,&quot;DataType&quot;:1,&quot;ImageAutosize&quot;:1}"/>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6STKq67a4eGjYzSF6xM_1579601625&quot;,&quot;DataType&quot;:1,&quot;ImageAutosize&quot;:1}"/>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Tt4LvOLLM4zjDX54tF_1579601625&quot;,&quot;DataType&quot;:1,&quot;ImageAutosize&quot;:1}"/>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IYYrcdxnBP4JjMARg6_1579601625&quot;,&quot;DataType&quot;:1,&quot;ImageAutosize&quot;:1}"/>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8z8aix1aECNHVXdPVx_1579601625&quot;,&quot;DataType&quot;:1,&quot;ImageAutosize&quot;:1}"/>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jT86ODCWPOqm7bFd9SA_1579601627&quot;,&quot;DataType&quot;:1,&quot;ImageAutosize&quot;:1}"/>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ykdpt8R3EF9h6LjpsX_1579601627&quot;,&quot;DataType&quot;:1,&quot;ImageAutosize&quot;:1}"/>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xUii7MnPcTrFLqg03S6_1579601627&quot;,&quot;DataType&quot;:1,&quot;ImageAutosize&quot;:1}"/>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NR44U14U8T8gYFYXj1_1579601627&quot;,&quot;DataType&quot;:1,&quot;ImageAutosize&quot;:1}"/>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EnlYr0Q1MddYcoAqb4A_1579601627&quot;,&quot;DataType&quot;:1,&quot;ImageAutosize&quot;:1}"/>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HvSIa9HLztznhzUgYdH_1579601627&quot;,&quot;DataType&quot;:1,&quot;ImageAutosize&quot;:1}"/>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NbOTpPL3QSVjDCsVlzN_1579601627&quot;,&quot;DataType&quot;:1,&quot;ImageAutosize&quot;:1}"/>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CjvUGhoq0Oi3YPxSPvc_1579601628&quot;,&quot;DataType&quot;:1,&quot;ImageAutosize&quot;:1}"/>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3pGHwz900UCCRUADswJ_1579601630&quot;,&quot;DataType&quot;:1,&quot;ImageAutosize&quot;:1}"/>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YZLwKurvCIQxsTemxED_1579601630&quot;,&quot;DataType&quot;:1,&quot;ImageAutosize&quot;:1}"/>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oQcJt9aQYTzvr9pfSWu_1579601631&quot;,&quot;DataType&quot;:1,&quot;ImageAutosize&quot;:1}"/>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KJBeHuPU1xREx45IBjm_1579601631&quot;,&quot;DataType&quot;:1,&quot;ImageAutosize&quot;:1}"/>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39jw38fTK4f1eos8G5O_1579601631&quot;,&quot;DataType&quot;:1,&quot;ImageAutosize&quot;:1}"/>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CFaQQSpEgXHCC5sFmJ_1579601632&quot;,&quot;DataType&quot;:1,&quot;ImageAutosize&quot;:1}"/>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1QCcOhbQ4Sppz5Bgt0_1579601632&quot;,&quot;DataType&quot;:1,&quot;ImageAutosize&quot;:1}"/>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upwCG2hTirLBxkCSkG_1579601632&quot;,&quot;DataType&quot;:1,&quot;ImageAutosize&quot;:1}"/>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W4Hrnkx0hly3WONZstk_1579601632&quot;,&quot;DataType&quot;:1,&quot;ImageAutosize&quot;:1}"/>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TA1BcBBeDt1ndY8a7V1_1579601634&quot;,&quot;DataType&quot;:1,&quot;ImageAutosize&quot;:1}"/>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e7qnOl47yuguWAijwp7_1579601634&quot;,&quot;DataType&quot;:1,&quot;ImageAutosize&quot;:1}"/>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K20i6rAWWtJbUUoMOS_1579601635&quot;,&quot;DataType&quot;:1,&quot;ImageAutosize&quot;:1}"/>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sjXw9P5hwykmd3LOKI_1579601635&quot;,&quot;DataType&quot;:1,&quot;ImageAutosize&quot;:1}"/>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0BtLcA137VnBFnQrRf_1579601635&quot;,&quot;DataType&quot;:1,&quot;ImageAutosize&quot;:1}"/>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MtNM8rVRx7Dp5PNuwG_1579601635&quot;,&quot;DataType&quot;:1,&quot;ImageAutosize&quot;:1}"/>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v8tExEsl6VWtElUI2Nf_1579601635&quot;,&quot;DataType&quot;:1,&quot;ImageAutosize&quot;:1}"/>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B1sIqZaK1Cqzpm3fvIg_1579601635&quot;,&quot;DataType&quot;:1,&quot;ImageAutosize&quot;:1}"/>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ZEwOorfgcbfsd3l8RQU_1579601636&quot;,&quot;DataType&quot;:1,&quot;ImageAutosize&quot;:1}"/>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E3VMFa3dyEgI71Xuck6_1579601636&quot;,&quot;DataType&quot;:1,&quot;ImageAutosize&quot;:1}"/>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xBlBQMenU5oJxZmEKY_1579601636&quot;,&quot;DataType&quot;:1,&quot;ImageAutosize&quot;:1}"/>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lsURIskmDpER0uRRucZ_1579601636&quot;,&quot;DataType&quot;:1,&quot;ImageAutosize&quot;:1}"/>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bgpL96jWKFg590cZM5z_1579601636&quot;,&quot;DataType&quot;:1,&quot;ImageAutosize&quot;:1}"/>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QQHFSrpHXrl8Huw9vuL_1579601637&quot;,&quot;DataType&quot;:1,&quot;ImageAutosize&quot;:1}"/>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jqzDMkFTTpMqZ6yCdg_1579601637&quot;,&quot;DataType&quot;:1,&quot;ImageAutosize&quot;:1}"/>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n778pO6uKrvccCaFukh_1579601637&quot;,&quot;DataType&quot;:1,&quot;ImageAutosize&quot;:1}"/>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1QnR5iJoCmUtjDb74ZE_1579601637&quot;,&quot;DataType&quot;:1,&quot;ImageAutosize&quot;:1}"/>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4xYdg24KGjutdj6nKgD_1579601637&quot;,&quot;DataType&quot;:1,&quot;ImageAutosize&quot;:1}"/>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yTBmecScxn9M6HCqsC_1579601640&quot;,&quot;DataType&quot;:1,&quot;ImageAutosize&quot;:1}"/>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vp0dSjhbzJWocYR4b1h_1579601640&quot;,&quot;DataType&quot;:1,&quot;ImageAutosize&quot;:1}"/>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VGkSZKscYnkCGgbYXt7_1579601640&quot;,&quot;DataType&quot;:1,&quot;ImageAutosize&quot;:1}"/>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2mc1oaU5PpIlHvt1xhj_1579601640&quot;,&quot;DataType&quot;:1,&quot;ImageAutosize&quot;:1}"/>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y3TEoCC9zKBZEd9xBeR_1579601641&quot;,&quot;DataType&quot;:1,&quot;ImageAutosize&quot;:1}"/>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mDZHCO6WQPOvo96i5an_1579601641&quot;,&quot;DataType&quot;:1,&quot;ImageAutosize&quot;:1}"/>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K50E4IMAQibZF3fro5s_1579601641&quot;,&quot;DataType&quot;:1,&quot;ImageAutosize&quot;:1}"/>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RxeTAY9EK7T7xEcs76z_1579601641&quot;,&quot;DataType&quot;:1,&quot;ImageAutosize&quot;:1}"/>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J2Z6i3CXXAbD3Ba12f4_1579601641&quot;,&quot;DataType&quot;:1,&quot;ImageAutosize&quot;:1}"/>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S6aL73a1vHE1MfDkimW_1579601642&quot;,&quot;DataType&quot;:1,&quot;ImageAutosize&quot;:1}"/>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78UtB0MYjSzK2tKMay6_1579601642&quot;,&quot;DataType&quot;:1,&quot;ImageAutosize&quot;:1}"/>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Q7jTewMmla1wlXfkcc5_1579601642&quot;,&quot;DataType&quot;:1,&quot;ImageAutosize&quot;:1}"/>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Ad7isfIzmB9pNtBEpJF_1579601643&quot;,&quot;DataType&quot;:1,&quot;ImageAutosize&quot;:1}"/>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gjniqhtN5k8WWgKbaR_1579601643&quot;,&quot;DataType&quot;:1,&quot;ImageAutosize&quot;:1}"/>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zX7nhpFJuzQFm6bCwGi_1579601643&quot;,&quot;DataType&quot;:1,&quot;ImageAutosize&quot;:1}"/>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2KYifmkaK1R8E3rLJti_1579601643&quot;,&quot;DataType&quot;:1,&quot;ImageAutosize&quot;:1}"/>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aVQLGO1FdnDnpoFjxv4_1579601644&quot;,&quot;DataType&quot;:1,&quot;ImageAutosize&quot;:1}"/>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FFlzXxq3itYCGfK0pU2_1579601644&quot;,&quot;DataType&quot;:1,&quot;ImageAutosize&quot;:1}"/>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Dxgq9YIqZgTrphKFkLg_1579601644&quot;,&quot;DataType&quot;:1,&quot;ImageAutosize&quot;:1}"/>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gdwmEjUhSLCDjafa11L_1579601648&quot;,&quot;DataType&quot;:1,&quot;ImageAutosize&quot;:1}"/>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jdy1hlnbPDIg13ub57h_1579601648&quot;,&quot;DataType&quot;:1,&quot;ImageAutosize&quot;:1}"/>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ciVYpQfAHPj4P9qYnXc_1579601648&quot;,&quot;DataType&quot;:1,&quot;ImageAutosize&quot;:1}"/>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w4nUm6RVuI1L28e8UCi_1579601648&quot;,&quot;DataType&quot;:1,&quot;ImageAutosize&quot;:1}"/>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PqQUkH4havisYpWOB3O_1579601649&quot;,&quot;DataType&quot;:1,&quot;ImageAutosize&quot;:1}"/>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OXH3uHAwdvtp1Umw11A_1579601649&quot;,&quot;DataType&quot;:1,&quot;ImageAutosize&quot;:1}"/>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Nj6Sehnx3dVWx0oVqPX_1579601649&quot;,&quot;DataType&quot;:1,&quot;ImageAutosize&quot;:1}"/>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i0DWNcOmL8IbbJU2Ix4_1579601652&quot;,&quot;DataType&quot;:1,&quot;ImageAutosize&quot;:1}"/>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vIuzU4PoowSQAUP6QWS_1579601652&quot;,&quot;DataType&quot;:1,&quot;ImageAutosize&quot;:1}"/>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entTMq0nMhpNLlxQ0J_1579601652&quot;,&quot;DataType&quot;:1,&quot;ImageAutosize&quot;:1}"/>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ZxQ1RQoP9MPVfuBrdcs_1579601652&quot;,&quot;DataType&quot;:1,&quot;ImageAutosize&quot;:1}"/>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jRuoY3VKi0nErCcFB8K_1579601653&quot;,&quot;DataType&quot;:1,&quot;ImageAutosize&quot;:1}"/>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74ty4XXHLE44S9D7MZU_1579601653&quot;,&quot;DataType&quot;:1,&quot;ImageAutosize&quot;:1}"/>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fPT7Czg6ETfvylFOZmF_1579601653&quot;,&quot;DataType&quot;:1,&quot;ImageAutosize&quot;:1}"/>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hXmTSipcDxAyTbUR2O_1579601653&quot;,&quot;DataType&quot;:1,&quot;ImageAutosize&quot;:1}"/>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FHKiE3aYmId6glTXGyb_1579601654&quot;,&quot;DataType&quot;:1,&quot;ImageAutosize&quot;:1}"/>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e68PIczUVww2GeSRkvf_1579601654&quot;,&quot;DataType&quot;:1,&quot;ImageAutosize&quot;:1}"/>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MTmx04QhEK6RJlArhC2_1579601654&quot;,&quot;DataType&quot;:1,&quot;ImageAutosize&quot;:1}"/>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3aqtjVYx1oCGggLiHb8_1579601654&quot;,&quot;DataType&quot;:1,&quot;ImageAutosize&quot;:1}"/>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Bj4yd37Owo4cSu9KIqX_1579601654&quot;,&quot;DataType&quot;:1,&quot;ImageAutosize&quot;:1}"/>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nPYXklk0zGl4vFLJnjt_1579601654&quot;,&quot;DataType&quot;:1,&quot;ImageAutosize&quot;:1}"/>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sf45rlZmpHl2YkMbmfE_1579601655&quot;,&quot;DataType&quot;:1,&quot;ImageAutosize&quot;:1}"/>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Pzf1N1xeiW57XKqjEVg_1579601657&quot;,&quot;DataType&quot;:1,&quot;ImageAutosize&quot;:1}"/>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Hoyj3Tm6OVwYNTBWT5C_1579601657&quot;,&quot;DataType&quot;:1,&quot;ImageAutosize&quot;:1}"/>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UmsyKAa6hiaVHrjSC4I_1579601657&quot;,&quot;DataType&quot;:1,&quot;ImageAutosize&quot;:1}"/>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6Oj05KmOn93NrBP9Uvo_1579601657&quot;,&quot;DataType&quot;:1,&quot;ImageAutosize&quot;:1}"/>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NELXsE96YfGjjtlaash_1579601657&quot;,&quot;DataType&quot;:1,&quot;ImageAutosize&quot;:1}"/>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gqRXtzMZwGGzpRvdVIk_1579601658&quot;,&quot;DataType&quot;:1,&quot;ImageAutosize&quot;:1}"/>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iSAhHNxCtQfR5h58Yyh_1579601660&quot;,&quot;DataType&quot;:1,&quot;ImageAutosize&quot;:1}"/>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Qlf65pnXlO3DlRT6Xdr_1579601660&quot;,&quot;DataType&quot;:1,&quot;ImageAutosize&quot;:1}"/>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1nD8FzwfZObvUfPyHyg_1579601660&quot;,&quot;DataType&quot;:1,&quot;ImageAutosize&quot;:1}"/>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DMypJFFdwrmBDHzEN8F_1579601660&quot;,&quot;DataType&quot;:1,&quot;ImageAutosize&quot;:1}"/>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jmfdQLU7TPjGWz8nBND_1579601660&quot;,&quot;DataType&quot;:1,&quot;ImageAutosize&quot;:1}"/>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RG3dhyi1YdDon4CAtS_1579601660&quot;,&quot;DataType&quot;:1,&quot;ImageAutosize&quot;:1}"/>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0053MEuPhOW7SNHOkEm_1579601663&quot;,&quot;DataType&quot;:1,&quot;ImageAutosize&quot;:1}"/>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f9eZpZCsdNynWTYPyrT_1579601664&quot;,&quot;DataType&quot;:1,&quot;ImageAutosize&quot;:1}"/>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J4EgKxjOvWD0HU3JJK1_1579601664&quot;,&quot;DataType&quot;:1,&quot;ImageAutosize&quot;:1}"/>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ux4oct3xMd6emrA7pQk_1579601664&quot;,&quot;DataType&quot;:1,&quot;ImageAutosize&quot;:1}"/>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uCeQOQ4uTYLQOoB0sIA_1579601664&quot;,&quot;DataType&quot;:1,&quot;ImageAutosize&quot;:1}"/>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y29J7fslk7PLoC2mQX9_1579601665&quot;,&quot;DataType&quot;:1,&quot;ImageAutosize&quot;:1}"/>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L0bkYZwVAauKjVqMcbn_1579601665&quot;,&quot;DataType&quot;:1,&quot;ImageAutosize&quot;:1}"/>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l9byo2SVCz319S2sGAM_1579601666&quot;,&quot;DataType&quot;:1,&quot;ImageAutosize&quot;:1}"/>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FGJhFp7gKngfWBlRp8b_1579601666&quot;,&quot;DataType&quot;:1,&quot;ImageAutosize&quot;:1}"/>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Gi2tYUGTFppPg6cn2AR_1579601666&quot;,&quot;DataType&quot;:1,&quot;ImageAutosize&quot;:1}"/>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5kFxtH16xpKwWQsi7xP_1579601666&quot;,&quot;DataType&quot;:1,&quot;ImageAutosize&quot;:1}"/>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d0oz1gc2cQKjHXobutK_1579601666&quot;,&quot;DataType&quot;:1,&quot;ImageAutosize&quot;:1}"/>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Cny2bosc4HMYFp5OXtV_1579601669&quot;,&quot;DataType&quot;:1,&quot;ImageAutosize&quot;:1}"/>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0WudHjYCXeWms4ZwfLr_1579601669&quot;,&quot;DataType&quot;:1,&quot;ImageAutosize&quot;:1}"/>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S0EaWA3Ph0PKOebIz7O_1579601669&quot;,&quot;DataType&quot;:1,&quot;ImageAutosize&quot;:1}"/>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xZX6uw2YXPLbojPtztH_1579601669&quot;,&quot;DataType&quot;:1,&quot;ImageAutosize&quot;:1}"/>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zBC1j0dqX5ijjUFJPCK_1579601670&quot;,&quot;DataType&quot;:1,&quot;ImageAutosize&quot;:1}"/>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unrbovmaGrhFRzpvDiC_1579601672&quot;,&quot;DataType&quot;:1,&quot;ImageAutosize&quot;:1}"/>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2nEOfBzPxcnRgr9E0sU_1579601672&quot;,&quot;DataType&quot;:1,&quot;ImageAutosize&quot;:1}"/>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Aqi52riR1pVZFkgEDym_1579601672&quot;,&quot;DataType&quot;:1,&quot;ImageAutosize&quot;:1}"/>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NObr0g9QoYptPBXyFn_1579601672&quot;,&quot;DataType&quot;:1,&quot;ImageAutosize&quot;:1}"/>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wUyJhRmXr0rMzdB2VL8_1579601672&quot;,&quot;DataType&quot;:1,&quot;ImageAutosize&quot;:1}"/>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3WU5Y7Zj9FEaNK115t_1579601673&quot;,&quot;DataType&quot;:1,&quot;ImageAutosize&quot;:1}"/>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maLSrcX9FHPVcZfoMmq_1579601673&quot;,&quot;DataType&quot;:1,&quot;ImageAutosize&quot;:1}"/>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bfJaFoiH53nV5lGSjRg_1579601673&quot;,&quot;DataType&quot;:1,&quot;ImageAutosize&quot;:1}"/>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rf8AU1MaLHmksLCnv7y_1579601673&quot;,&quot;DataType&quot;:1,&quot;ImageAutosize&quot;:1}"/>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HDej52jyM8iyh7Nkduy_1579601673&quot;,&quot;DataType&quot;:1,&quot;ImageAutosize&quot;:1}"/>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71CLNdTYFJpqtUbYXz_1579601675&quot;,&quot;DataType&quot;:1,&quot;ImageAutosize&quot;:1}"/>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OuiC9kzlNI34Q2oXhdu_1579601675&quot;,&quot;DataType&quot;:1,&quot;ImageAutosize&quot;:1}"/>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4GgPTIuPZinda1embi4_1579601676&quot;,&quot;DataType&quot;:1,&quot;ImageAutosize&quot;:1}"/>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qws3o4CiBAWigux7pgc_1579601676&quot;,&quot;DataType&quot;:1,&quot;ImageAutosize&quot;:1}"/>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aualmgXmafj0sQfPxLn_1579601676&quot;,&quot;DataType&quot;:1,&quot;ImageAutosize&quot;:1}"/>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5vd2j0lZAIlXSjnL26W_1579601676&quot;,&quot;DataType&quot;:1,&quot;ImageAutosize&quot;:1}"/>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tK15WjB2EBSPyPUYP8I_1579601676&quot;,&quot;DataType&quot;:1,&quot;ImageAutosize&quot;:1}"/>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QM4O68qyfIm1vS7mCkc_1579601677&quot;,&quot;DataType&quot;:1,&quot;ImageAutosize&quot;:1}"/>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JHhOJKdfhM7jIJqixw_1579601677&quot;,&quot;DataType&quot;:1,&quot;ImageAutosize&quot;:1}"/>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2rMpTZSfbNIWmOrCHC_1579601677&quot;,&quot;DataType&quot;:1,&quot;ImageAutosize&quot;:1}"/>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l4FCJdV9MfNgjGQHcYz_1579601677&quot;,&quot;DataType&quot;:1,&quot;ImageAutosize&quot;:1}"/>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skWOJwKB6t4wtzqBQ26_1579601677&quot;,&quot;DataType&quot;:1,&quot;ImageAutosize&quot;:1}"/>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1tyHoVPgC4NY6txjwNK_1579601678&quot;,&quot;DataType&quot;:1,&quot;ImageAutosize&quot;:1}"/>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MoVirPAX40znaoeYwom_1579601678&quot;,&quot;DataType&quot;:1,&quot;ImageAutosize&quot;:1}"/>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pxm3aPvERgfcrRQGxJ_1579601679&quot;,&quot;DataType&quot;:1,&quot;ImageAutosize&quot;:1}"/>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36BsQJDrLWXec6jCmLr_1579601679&quot;,&quot;DataType&quot;:1,&quot;ImageAutosize&quot;:1}"/>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IUpLcwqDOz5ZVP9PLI2_1579601679&quot;,&quot;DataType&quot;:1,&quot;ImageAutosize&quot;:1}"/>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EQGmEPnUDZIjH2oP0W_1579601679&quot;,&quot;DataType&quot;:1,&quot;ImageAutosize&quot;:1}"/>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SBUtaTSqmqlPGwLs0gm_1579601679&quot;,&quot;DataType&quot;:1,&quot;ImageAutosize&quot;:1}"/>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48oRuBR1GhyXka9d3Jt_1579601679&quot;,&quot;DataType&quot;:1,&quot;ImageAutosize&quot;:1}"/>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aTzpBUTP3AjQG6VKimT_1579601680&quot;,&quot;DataType&quot;:1,&quot;ImageAutosize&quot;:1}"/>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fPK0Su2q5pl5ye5dyNK_1579601681&quot;,&quot;DataType&quot;:1,&quot;ImageAutosize&quot;:1}"/>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F1TwXq5NrSnek41OAwY_1579601681&quot;,&quot;DataType&quot;:1,&quot;ImageAutosize&quot;:1}"/>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o0a9TEz8fyNN26xmQcc_1579601681&quot;,&quot;DataType&quot;:1,&quot;ImageAutosize&quot;:1}"/>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KdvTpm2iHJ1siY6PPbl_1579601681&quot;,&quot;DataType&quot;:1,&quot;ImageAutosize&quot;:1}"/>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LfFc9Z5Yxclc6GvpAr5_1579601681&quot;,&quot;DataType&quot;:1,&quot;ImageAutosize&quot;:1}"/>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75IsQiQBXDkCWOlSH1V_1579601684&quot;,&quot;DataType&quot;:1,&quot;ImageAutosize&quot;:1}"/>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G7LLDYm0T91MnCwNcEK_1579601684&quot;,&quot;DataType&quot;:1,&quot;ImageAutosize&quot;:1}"/>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0MyBSFhVzx1K7qfEUvd_1579601684&quot;,&quot;DataType&quot;:1,&quot;ImageAutosize&quot;:1}"/>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8Ugq5jpIV2wkGKnKYpF_1579601684&quot;,&quot;DataType&quot;:1,&quot;ImageAutosize&quot;:1}"/>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0k3h44YdHne3mWUiXDm_1579601684&quot;,&quot;DataType&quot;:1,&quot;ImageAutosize&quot;:1}"/>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9R6vM3zzDSLdVas9Crb_1579601687&quot;,&quot;DataType&quot;:1,&quot;ImageAutosize&quot;:1}"/>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9nW5icNE5Zkf8zTZTewI_1579601687&quot;,&quot;DataType&quot;:1,&quot;ImageAutosize&quot;:1}"/>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ANLNrKnTXkUx8R73xZ_1579601687&quot;,&quot;DataType&quot;:1,&quot;ImageAutosize&quot;:1}"/>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XLseEHE8OVORcfieAMG_1579601687&quot;,&quot;DataType&quot;:1,&quot;ImageAutosize&quot;:1}"/>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pdURGETvkIGFf9atH94_1579601687&quot;,&quot;DataType&quot;:1,&quot;ImageAutosize&quot;:1}"/>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FvcfRqxcYZTLrOwqPLI_1579601688&quot;,&quot;DataType&quot;:1,&quot;ImageAutosize&quot;:1}"/>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sYYSbyQ5RPl8vJPGnEG_1579601688&quot;,&quot;DataType&quot;:1,&quot;ImageAutosize&quot;:1}"/>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dheTkPypoE8VY5uFv9Q_1579601688&quot;,&quot;DataType&quot;:1,&quot;ImageAutosize&quot;:1}"/>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BuAXfrSdWhBO63a3llh_1579601688&quot;,&quot;DataType&quot;:1,&quot;ImageAutosize&quot;:1}"/>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tRkezTUl8mad9hHcK60_1579601689&quot;,&quot;DataType&quot;:1,&quot;ImageAutosize&quot;:1}"/>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hmoppvuKshjcav0NvpY_1579601689&quot;,&quot;DataType&quot;:1,&quot;ImageAutosize&quot;:1}"/>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zwENryEr45RudNhMbSa_1579601689&quot;,&quot;DataType&quot;:1,&quot;ImageAutosize&quot;:1}"/>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fCDP0Tg4ZtkvplZiN0r_1579601690&quot;,&quot;DataType&quot;:1,&quot;ImageAutosize&quot;:1}"/>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cXKSMrObxnUN8wUTK0C_1579601690&quot;,&quot;DataType&quot;:1,&quot;ImageAutosize&quot;:1}"/>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CPTzgjBZrpV64BTP5Bo_1579601690&quot;,&quot;DataType&quot;:1,&quot;ImageAutosize&quot;:1}"/>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YJzBtuE1e6akRhZQXr_1579601690&quot;,&quot;DataType&quot;:1,&quot;ImageAutosize&quot;:1}"/>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Mn15wdbnJMih1kGxcZ_1579601690&quot;,&quot;DataType&quot;:1,&quot;ImageAutosize&quot;:1}"/>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h1lXCqeVKQTNp17AUX_1579601690&quot;,&quot;DataType&quot;:1,&quot;ImageAutosize&quot;:1}"/>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vp7VHs5YbKMNVEZLg3mF_1579601691&quot;,&quot;DataType&quot;:1,&quot;ImageAutosize&quot;:1}"/>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J14NeuoPVGlijpzAuOi_1579601691&quot;,&quot;DataType&quot;:1,&quot;ImageAutosize&quot;:1}"/>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muZWr1OsqIv5TNPcabo_1579601691&quot;,&quot;DataType&quot;:1,&quot;ImageAutosize&quot;:1}"/>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iHmHNtOFJ6qcMU47VHz_1579601691&quot;,&quot;DataType&quot;:1,&quot;ImageAutosize&quot;:1}"/>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HgyjD4HWcOSm8o1kcy_1579601692&quot;,&quot;DataType&quot;:1,&quot;ImageAutosize&quot;:1}"/>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uOoQiDhZGNU5zrp2oj_1579601694&quot;,&quot;DataType&quot;:1,&quot;ImageAutosize&quot;:1}"/>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f95gIC1LzIyoMeInMd7_1579601694&quot;,&quot;DataType&quot;:1,&quot;ImageAutosize&quot;:1}"/>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bqr42SAxiHfNN8dsMM_1579601694&quot;,&quot;DataType&quot;:1,&quot;ImageAutosize&quot;:1}"/>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dOyAVeVWEHpCsPG6nkn_1579601694&quot;,&quot;DataType&quot;:1,&quot;ImageAutosize&quot;:1}"/>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X44PBU8gjYQ6Lx3Jp4k_1579601694&quot;,&quot;DataType&quot;:1,&quot;ImageAutosize&quot;:1}"/>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hq10ts9VjklJYo6MO9_1579601695&quot;,&quot;DataType&quot;:1,&quot;ImageAutosize&quot;:1}"/>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xiiZa8vtqfIBbDYyhSJ_1579601695&quot;,&quot;DataType&quot;:1,&quot;ImageAutosize&quot;:1}"/>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bOH0XkvkW82pPJbeFfD_1579601695&quot;,&quot;DataType&quot;:1,&quot;ImageAutosize&quot;:1}"/>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mqK00CSsOQY1nVTi5p8_1579601695&quot;,&quot;DataType&quot;:1,&quot;ImageAutosize&quot;:1}"/>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xlm9O0qjXHoMOQUzC5w_1579601695&quot;,&quot;DataType&quot;:1,&quot;ImageAutosize&quot;:1}"/>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McI396D4g6Ix89dbkOy_1579601696&quot;,&quot;DataType&quot;:1,&quot;ImageAutosize&quot;:1}"/>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5Czb6CNB13CZYRPZQMrx_1579601696&quot;,&quot;DataType&quot;:1,&quot;ImageAutosize&quot;:1}"/>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wiR5brHdhcfVzzDSGcu_1579601696&quot;,&quot;DataType&quot;:1,&quot;ImageAutosize&quot;:1}"/>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PAU8PiSClotEe4NWYYw_1579601696&quot;,&quot;DataType&quot;:1,&quot;ImageAutosize&quot;:1}"/>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KSWDdQhTjg8UmipNYCX_1579601696&quot;,&quot;DataType&quot;:1,&quot;ImageAutosize&quot;:1}"/>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2SltKvQY8sCdm26oWJE_1579601697&quot;,&quot;DataType&quot;:1,&quot;ImageAutosize&quot;:1}"/>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2rn3Upohdzfuzt2dK4ny_1579601697&quot;,&quot;DataType&quot;:1,&quot;ImageAutosize&quot;:1}"/>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tRl1NjEjB7KZO3sO4BO_1579601697&quot;,&quot;DataType&quot;:1,&quot;ImageAutosize&quot;:1}"/>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H4sUPhQ7q8mZNpDKWi_1579601699&quot;,&quot;DataType&quot;:1,&quot;ImageAutosize&quot;:1}"/>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hJaItvABod546VumhMM_1579601700&quot;,&quot;DataType&quot;:1,&quot;ImageAutosize&quot;:1}"/>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m6oabRu9Qq3S1t5zoLs_1579601700&quot;,&quot;DataType&quot;:1,&quot;ImageAutosize&quot;:1}"/>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ZObEKSJMINfn4KwJncD_1579601700&quot;,&quot;DataType&quot;:1,&quot;ImageAutosize&quot;:1}"/>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l62lZu4a6Uso61GLZ1F_1579601700&quot;,&quot;DataType&quot;:1,&quot;ImageAutosize&quot;:1}"/>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x59e8bttujswbnKsGfw_1579601700&quot;,&quot;DataType&quot;:1,&quot;ImageAutosize&quot;:1}"/>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esG7mpwHyPYF1aRkBRa_1579601701&quot;,&quot;DataType&quot;:1,&quot;ImageAutosize&quot;:1}"/>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1KwYVrPlNck0MbnUgq_1579601701&quot;,&quot;DataType&quot;:1,&quot;ImageAutosize&quot;:1}"/>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QAKlhtyOBvjSDMHRtye_1579601701&quot;,&quot;DataType&quot;:1,&quot;ImageAutosize&quot;:1}"/>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SIHI7G14QTTAKX9bksQ_1579601702&quot;,&quot;DataType&quot;:1,&quot;ImageAutosize&quot;:1}"/>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GNAEgZ7Gxu3ZQoTKaxG_1579601702&quot;,&quot;DataType&quot;:1,&quot;ImageAutosize&quot;:1}"/>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plt0Md7xhl7zIi1roCL_1579601703&quot;,&quot;DataType&quot;:1,&quot;ImageAutosize&quot;:1}"/>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dC8tPVPSqzahfENJvxN_1579601703&quot;,&quot;DataType&quot;:1,&quot;ImageAutosize&quot;:1}"/>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3KumhNFLezbvJGknpaMp_1579601703&quot;,&quot;DataType&quot;:1,&quot;ImageAutosize&quot;:1}"/>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Qi9A0uTHg9hx6SUQrDR_1579601703&quot;,&quot;DataType&quot;:1,&quot;ImageAutosize&quot;:1}"/>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A65KjFWVXVglokUOs6a_1579601703&quot;,&quot;DataType&quot;:1,&quot;ImageAutosize&quot;:1}"/>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q7g2jiQi8J9qJWlkdtP_1579601704&quot;,&quot;DataType&quot;:1,&quot;ImageAutosize&quot;:1}"/>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UNG0wto19S03SXWoqFE_1579601704&quot;,&quot;DataType&quot;:1,&quot;ImageAutosize&quot;:1}"/>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8ezk26WTvkos17BdRk2_1579601704&quot;,&quot;DataType&quot;:1,&quot;ImageAutosize&quot;:1}"/>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5l7Wga8ZIHDbfRsevXR_1579601705&quot;,&quot;DataType&quot;:1,&quot;ImageAutosize&quot;:1}"/>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8PUsoLwyjHEu5SQeGMp_1579601705&quot;,&quot;DataType&quot;:1,&quot;ImageAutosize&quot;:1}"/>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X1oDeBAHDHXnUt4xfk_1579601705&quot;,&quot;DataType&quot;:1,&quot;ImageAutosize&quot;:1}"/>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S0t3XsQYt7ACTetUXMj_1579601705&quot;,&quot;DataType&quot;:1,&quot;ImageAutosize&quot;:1}"/>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jLx4hZ1QprJDB063X4x_1579601705&quot;,&quot;DataType&quot;:1,&quot;ImageAutosize&quot;:1}"/>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8hjpxD1vNQQXgvKiuXL_1579601707&quot;,&quot;DataType&quot;:1,&quot;ImageAutosize&quot;:1}"/>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cvbww7bBUeoalzTflX_1579601707&quot;,&quot;DataType&quot;:1,&quot;ImageAutosize&quot;:1}"/>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K4SUq3BOM9o18EYeS2a_1579601707&quot;,&quot;DataType&quot;:1,&quot;ImageAutosize&quot;:1}"/>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c94KNeymNlZmyJt49Sx_1579601707&quot;,&quot;DataType&quot;:1,&quot;ImageAutosize&quot;:1}"/>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MZyV6Amp8T3gRrTnoVy_1579601708&quot;,&quot;DataType&quot;:1,&quot;ImageAutosize&quot;:1}"/>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Sp0p6YyctmCgaWhdoCi_1579601708&quot;,&quot;DataType&quot;:1,&quot;ImageAutosize&quot;:1}"/>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9g5ciofrm02ZjouNTT_1579601708&quot;,&quot;DataType&quot;:1,&quot;ImageAutosize&quot;:1}"/>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yPihZBi3DkXOkZtXWx_1579601708&quot;,&quot;DataType&quot;:1,&quot;ImageAutosize&quot;:1}"/>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plSkVys0DB9RaPIk9u7_1579601708&quot;,&quot;DataType&quot;:1,&quot;ImageAutosize&quot;:1}"/>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TrxuAqy4wlDolhITNn3_1579601709&quot;,&quot;DataType&quot;:1,&quot;ImageAutosize&quot;:1}"/>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iLunMHEOw7uEtIfYaUv_1579601711&quot;,&quot;DataType&quot;:1,&quot;ImageAutosize&quot;:1}"/>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k3hm1LWMkXjh1oNetWU_1579601711&quot;,&quot;DataType&quot;:1,&quot;ImageAutosize&quot;:1}"/>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XErt4SxkuIlb54PFVOy_1579601711&quot;,&quot;DataType&quot;:1,&quot;ImageAutosize&quot;:1}"/>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BkFwDR22BMMNFnS2qhu_1579601711&quot;,&quot;DataType&quot;:1,&quot;ImageAutosize&quot;:1}"/>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sht6U04QVgepFOww6Ug_1579601712&quot;,&quot;DataType&quot;:1,&quot;ImageAutosize&quot;:1}"/>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t3ROk6IPo7uUqDCjlum_1579601713&quot;,&quot;DataType&quot;:1,&quot;ImageAutosize&quot;:1}"/>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qTSA1Ja5LSCVJyy6XQx_1579601713&quot;,&quot;DataType&quot;:1,&quot;ImageAutosize&quot;:1}"/>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pHWLsI0mhyxdvcjeufa_1579601713&quot;,&quot;DataType&quot;:1,&quot;ImageAutosize&quot;:1}"/>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oz0YeBE4REobjx0qNrB_1579601713&quot;,&quot;DataType&quot;:1,&quot;ImageAutosize&quot;:1}"/>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EOPs3CpMpOjqE8v4NNR_1579601713&quot;,&quot;DataType&quot;:1,&quot;ImageAutosize&quot;:1}"/>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Xpt7tRP2CDTG4jFePOpy_1579601714&quot;,&quot;DataType&quot;:1,&quot;ImageAutosize&quot;:1}"/>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sYVvGN2iWkQfT2NlWZb_1579601714&quot;,&quot;DataType&quot;:1,&quot;ImageAutosize&quot;:1}"/>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ageqUXmR9S9ySoszvUZR_1579601714&quot;,&quot;DataType&quot;:1,&quot;ImageAutosize&quot;:1}"/>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Ul8IxGiOLnAJmpf6Btm_1579601714&quot;,&quot;DataType&quot;:1,&quot;ImageAutosize&quot;:1}"/>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zcTejoJfPWiiPTLEpcj_1579601715&quot;,&quot;DataType&quot;:1,&quot;ImageAutosize&quot;:1}"/>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VndpxMG26ST44vL70RM_1579601715&quot;,&quot;DataType&quot;:1,&quot;ImageAutosize&quot;:1}"/>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ZbGJQFpBv57s1G2wMCn_1579601715&quot;,&quot;DataType&quot;:1,&quot;ImageAutosize&quot;:1}"/>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AAUhvxZCYmmddURb5ne_1579601715&quot;,&quot;DataType&quot;:1,&quot;ImageAutosize&quot;:1}"/>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VAYGE1uFu5EowlE4lsc_1579601718&quot;,&quot;DataType&quot;:1,&quot;ImageAutosize&quot;:1}"/>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jmmZD2nxWQFqrtMVkGZ_1579601718&quot;,&quot;DataType&quot;:1,&quot;ImageAutosize&quot;:1}"/>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7NQPZxmbKPo67C2GHxX_1579601718&quot;,&quot;DataType&quot;:1,&quot;ImageAutosize&quot;:1}"/>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Fo0jf9LKAfDaxcQLNjl_1579601719&quot;,&quot;DataType&quot;:1,&quot;ImageAutosize&quot;:1}"/>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isBtvu5ZX097EoylOQc_1579601719&quot;,&quot;DataType&quot;:1,&quot;ImageAutosize&quot;:1}"/>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EQwPrcH9ZRKiRbpfoYD_1579601719&quot;,&quot;DataType&quot;:1,&quot;ImageAutosize&quot;:1}"/>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NlQ62KyRLEvlsP5kYki_1579601719&quot;,&quot;DataType&quot;:1,&quot;ImageAutosize&quot;:1}"/>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4NYlucuA3vNl1MIpryrY_1579601721&quot;,&quot;DataType&quot;:1,&quot;ImageAutosize&quot;:1}"/>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d7CN7d705nT09He6pYn_1579601722&quot;,&quot;DataType&quot;:1,&quot;ImageAutosize&quot;:1}"/>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qkY8mO9lmKSbm9qzCZd_1579601722&quot;,&quot;DataType&quot;:1,&quot;ImageAutosize&quot;:1}"/>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yEM9qVQuC8eMUphHb1h_1579601722&quot;,&quot;DataType&quot;:1,&quot;ImageAutosize&quot;:1}"/>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lqIkbUMN3btB1yBn6W6_1579601722&quot;,&quot;DataType&quot;:1,&quot;ImageAutosize&quot;:1}"/>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yZAARUREnvEcjgg6LPd_1579601723&quot;,&quot;DataType&quot;:1,&quot;ImageAutosize&quot;:1}"/>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jzN4yCxt4Zthg6nNS00_1579601723&quot;,&quot;DataType&quot;:1,&quot;ImageAutosize&quot;:1}"/>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6XvnDB8mibnho251mPa0_1579601723&quot;,&quot;DataType&quot;:1,&quot;ImageAutosize&quot;:1}"/>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nWKbvgbELYhmhcRkRGA_1579601724&quot;,&quot;DataType&quot;:1,&quot;ImageAutosize&quot;:1}"/>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8xQl7RKLHt2RP8H0Hlp_1579601724&quot;,&quot;DataType&quot;:1,&quot;ImageAutosize&quot;:1}"/>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WxpwoaZb7teNPHYtmyg_1579601725&quot;,&quot;DataType&quot;:1,&quot;ImageAutosize&quot;:1}"/>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KfxC4oBw2hf9sOqt3vY_1579601725&quot;,&quot;DataType&quot;:1,&quot;ImageAutosize&quot;:1}"/>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XROzsd2o5KmQMlWmJ7W_1579601725&quot;,&quot;DataType&quot;:1,&quot;ImageAutosize&quot;:1}"/>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pf3ConuZiGus56hSgJT_1579601725&quot;,&quot;DataType&quot;:1,&quot;ImageAutosize&quot;:1}"/>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zl8moj5FvAgVPa5Vu7e_1579601726&quot;,&quot;DataType&quot;:1,&quot;ImageAutosize&quot;:1}"/>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BwClfPdIJkW8dv7jd9q_1579601728&quot;,&quot;DataType&quot;:1,&quot;ImageAutosize&quot;:1}"/>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qLhEyEZUn8kK19ev3pA_1579601728&quot;,&quot;DataType&quot;:1,&quot;ImageAutosize&quot;:1}"/>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ngghgKvTseP3ucKZMHb_1579601728&quot;,&quot;DataType&quot;:1,&quot;ImageAutosize&quot;:1}"/>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gf8rPmGWaE07pglkoRzT_1579601729&quot;,&quot;DataType&quot;:1,&quot;ImageAutosize&quot;:1}"/>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qkSXxPm6wjH1ovo5gPKt_1579601729&quot;,&quot;DataType&quot;:1,&quot;ImageAutosize&quot;:1}"/>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HRsCPUKPVAqrh9SSy96_1579601729&quot;,&quot;DataType&quot;:1,&quot;ImageAutosize&quot;:1}"/>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XRAPQKvnxVNU9LhBNnr_1579601729&quot;,&quot;DataType&quot;:1,&quot;ImageAutosize&quot;:1}"/>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abujtLxcbEPbwQN1wXB_1579601729&quot;,&quot;DataType&quot;:1,&quot;ImageAutosize&quot;:1}"/>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oWO7cJ5HWDlx89gOGCHv_1579601729&quot;,&quot;DataType&quot;:1,&quot;ImageAutosize&quot;:1}"/>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Cf0HnGD3W2M2flnLNY0R_1579601730&quot;,&quot;DataType&quot;:1,&quot;ImageAutosize&quot;:1}"/>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2AiAz2MT3pfzkpoSNc_1579601730&quot;,&quot;DataType&quot;:1,&quot;ImageAutosize&quot;:1}"/>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SbzGutCOUFDyPspa5GCN_1579601730&quot;,&quot;DataType&quot;:1,&quot;ImageAutosize&quot;:1}"/>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HW3SRPd5qUpHPY60gxd_1579601731&quot;,&quot;DataType&quot;:1,&quot;ImageAutosize&quot;:1}"/>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rSkGhu7EIg2rtrM08Ao_1579601731&quot;,&quot;DataType&quot;:1,&quot;ImageAutosize&quot;:1}"/>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NgZOyfzJsUQUjG39tjSF_1579601731&quot;,&quot;DataType&quot;:1,&quot;ImageAutosize&quot;:1}"/>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obNdrrczCIC9QnRxgBT_1579601731&quot;,&quot;DataType&quot;:1,&quot;ImageAutosize&quot;:1}"/>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cq6bl1Jg9ygfZwZEN6U_1579601731&quot;,&quot;DataType&quot;:1,&quot;ImageAutosize&quot;:1}"/>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YA6LO629jKBMyDWZEPJm_1579601731&quot;,&quot;DataType&quot;:1,&quot;ImageAutosize&quot;:1}"/>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pGqzzJX4dmCmGSNHjJfP_1579601732&quot;,&quot;DataType&quot;:1,&quot;ImageAutosize&quot;:1}"/>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I8TnvAY737dO5prfUsE_1579601732&quot;,&quot;DataType&quot;:1,&quot;ImageAutosize&quot;:1}"/>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LBIBWsUI37rFpKp7unzd_1579601732&quot;,&quot;DataType&quot;:1,&quot;ImageAutosize&quot;:1}"/>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HU1eL7KRMfpbM2pYz02Q_1579601735&quot;,&quot;DataType&quot;:1,&quot;ImageAutosize&quot;:1}"/>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r4LzHhzGtavjOmwNFT3_1579601735&quot;,&quot;DataType&quot;:1,&quot;ImageAutosize&quot;:1}"/>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27YRCk255nffpI1gw8M_1579601736&quot;,&quot;DataType&quot;:1,&quot;ImageAutosize&quot;:1}"/>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aKU54yeWVmUJKPeZktG_1579601736&quot;,&quot;DataType&quot;:1,&quot;ImageAutosize&quot;:1}"/>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EhVef4OCBUhkJOouL22_1579601736&quot;,&quot;DataType&quot;:1,&quot;ImageAutosize&quot;:1}"/>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xn8k5BUln3jKzpnReXO_1579601736&quot;,&quot;DataType&quot;:1,&quot;ImageAutosize&quot;:1}"/>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RWapCUlH3dQrWzDrv8e_1579601736&quot;,&quot;DataType&quot;:1,&quot;ImageAutosize&quot;:1}"/>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rArW5StgnOcqNhBiT8mV_1579601737&quot;,&quot;DataType&quot;:1,&quot;ImageAutosize&quot;:1}"/>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fyIIThgT5eK1NIomEgBo_1579601737&quot;,&quot;DataType&quot;:1,&quot;ImageAutosize&quot;:1}"/>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7vrwNUHCtBtLYMZXDQcp_1579601737&quot;,&quot;DataType&quot;:1,&quot;ImageAutosize&quot;:1}"/>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dXBdLCaswOj0j1YJixEX_1579601738&quot;,&quot;DataType&quot;:1,&quot;ImageAutosize&quot;:1}"/>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o43yYf0BlyXIG5ZjtKh_1579601738&quot;,&quot;DataType&quot;:1,&quot;ImageAutosize&quot;:1}"/>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ZgYb2P1sKABmbtFH852h_1579601738&quot;,&quot;DataType&quot;:1,&quot;ImageAutosize&quot;:1}"/>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MD7nASqTni1aOnLgXiiy_1579601739&quot;,&quot;DataType&quot;:1,&quot;ImageAutosize&quot;:1}"/>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zjKTp0kBh1r7gU3JXuJ_1579601739&quot;,&quot;DataType&quot;:1,&quot;ImageAutosize&quot;:1}"/>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XuYa5OyiaWDiZvBNWAA_1579601739&quot;,&quot;DataType&quot;:1,&quot;ImageAutosize&quot;:1}"/>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b4aoteLxLkNYGuAPQuGX_1579601739&quot;,&quot;DataType&quot;:1,&quot;ImageAutosize&quot;:1}"/>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PaTjU3hE9F1qYEprrJe_1579601743&quot;,&quot;DataType&quot;:1,&quot;ImageAutosize&quot;:1}"/>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0OT1clCyXx2fnZzsfUO1_1579601743&quot;,&quot;DataType&quot;:1,&quot;ImageAutosize&quot;:1}"/>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w4NtKsU9SULeJcDYPftN_1579601743&quot;,&quot;DataType&quot;:1,&quot;ImageAutosize&quot;:1}"/>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UMmlZN8Lpy2EWQKQNbcb_1579601743&quot;,&quot;DataType&quot;:1,&quot;ImageAutosize&quot;:1}"/>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1gCG8mo4EHAshW45VCt9_1579601743&quot;,&quot;DataType&quot;:1,&quot;ImageAutosize&quot;:1}"/>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kaUaeCdWmkk5GaJzTAll_1579601744&quot;,&quot;DataType&quot;:1,&quot;ImageAutosize&quot;:1}"/>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t8kfIoBgs68NQRIbNk7X_1579601748&quot;,&quot;DataType&quot;:1,&quot;ImageAutosize&quot;:1}"/>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jTwCQOi4FTUn8MwMSQWC_1579601748&quot;,&quot;DataType&quot;:1,&quot;ImageAutosize&quot;:1}"/>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iM1wCE7b4YoeRiuH5Uui_1579601749&quot;,&quot;DataType&quot;:1,&quot;ImageAutosize&quot;:1}"/>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0nHE2gSw4u5uvFUsoVK_1579601749&quot;,&quot;DataType&quot;:1,&quot;ImageAutosize&quot;:1}"/>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EP0B6X3aNTVieU4Gsvzx_1579601749&quot;,&quot;DataType&quot;:1,&quot;ImageAutosize&quot;:1}"/>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5e271508383938077ce0e0d8&quot;,&quot;RangeName&quot;:&quot;ENGAGE_892PzoA8oPTN9k8YwErv_1579601749&quot;,&quot;DataType&quot;:1,&quot;ImageAutosize&quot;:1}"/>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8386</TotalTime>
  <Words>9300</Words>
  <Application>Microsoft Office PowerPoint</Application>
  <PresentationFormat>Widescreen</PresentationFormat>
  <Paragraphs>840</Paragraphs>
  <Slides>90</Slides>
  <Notes>67</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1317</cp:revision>
  <dcterms:created xsi:type="dcterms:W3CDTF">2006-08-16T00:00:00Z</dcterms:created>
  <dcterms:modified xsi:type="dcterms:W3CDTF">2020-01-31T22:13:49Z</dcterms:modified>
</cp:coreProperties>
</file>