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85302" autoAdjust="0"/>
  </p:normalViewPr>
  <p:slideViewPr>
    <p:cSldViewPr>
      <p:cViewPr varScale="1">
        <p:scale>
          <a:sx n="73" d="100"/>
          <a:sy n="73" d="100"/>
        </p:scale>
        <p:origin x="950" y="144"/>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omerset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Somerset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Overview'!$A$3,'0. Overview'!$A$26,'0. Overview'!$A$53,'0. Overview'!$A$70,'0. Overview'!$A$100,'0. Overview'!$A$126,'0. Overview'!$A$136,'0. Overview'!$A$167,'0. Overview'!$A$183,'0. Overview'!$A$203)</c:f>
              <c:strCache>
                <c:ptCount val="10"/>
                <c:pt idx="0">
                  <c:v>Somerset</c:v>
                </c:pt>
                <c:pt idx="1">
                  <c:v>Somerset</c:v>
                </c:pt>
                <c:pt idx="2">
                  <c:v>Somerset</c:v>
                </c:pt>
                <c:pt idx="3">
                  <c:v>Somerset</c:v>
                </c:pt>
                <c:pt idx="4">
                  <c:v>Somerset</c:v>
                </c:pt>
                <c:pt idx="5">
                  <c:v>Somerset</c:v>
                </c:pt>
                <c:pt idx="6">
                  <c:v>Somerset</c:v>
                </c:pt>
                <c:pt idx="7">
                  <c:v>Somerset </c:v>
                </c:pt>
                <c:pt idx="8">
                  <c:v>Somerset</c:v>
                </c:pt>
                <c:pt idx="9">
                  <c:v>Somerset</c:v>
                </c:pt>
              </c:strCache>
            </c:strRef>
          </c:cat>
          <c:val>
            <c:numRef>
              <c:f>('0. Overview'!$C$3,'0. Overview'!$C$26,'0. Overview'!$C$53,'0. Overview'!$C$70,'0. Overview'!$C$100,'0. Overview'!$C$126,'0. Overview'!$C$136,'0. Overview'!$C$167,'0. Overview'!$C$183,'0. Overview'!$C$203)</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A385-47B4-9919-402880526310}"/>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Overview'!$A$3,'0. Overview'!$A$26,'0. Overview'!$A$53,'0. Overview'!$A$70,'0. Overview'!$A$100,'0. Overview'!$A$126,'0. Overview'!$A$136,'0. Overview'!$A$167,'0. Overview'!$A$183,'0. Overview'!$A$203)</c:f>
              <c:strCache>
                <c:ptCount val="10"/>
                <c:pt idx="0">
                  <c:v>Somerset</c:v>
                </c:pt>
                <c:pt idx="1">
                  <c:v>Somerset</c:v>
                </c:pt>
                <c:pt idx="2">
                  <c:v>Somerset</c:v>
                </c:pt>
                <c:pt idx="3">
                  <c:v>Somerset</c:v>
                </c:pt>
                <c:pt idx="4">
                  <c:v>Somerset</c:v>
                </c:pt>
                <c:pt idx="5">
                  <c:v>Somerset</c:v>
                </c:pt>
                <c:pt idx="6">
                  <c:v>Somerset</c:v>
                </c:pt>
                <c:pt idx="7">
                  <c:v>Somerset </c:v>
                </c:pt>
                <c:pt idx="8">
                  <c:v>Somerset</c:v>
                </c:pt>
                <c:pt idx="9">
                  <c:v>Somerset</c:v>
                </c:pt>
              </c:strCache>
            </c:strRef>
          </c:cat>
          <c:val>
            <c:numRef>
              <c:f>('0. Overview'!$D$3,'0. Overview'!$D$26,'0. Overview'!$D$53,'0. Overview'!$D$70,'0. Overview'!$D$100,'0. Overview'!$D$126,'0. Overview'!$D$136,'0. Overview'!$D$167,'0. Overview'!$D$183,'0. Overview'!$D$203)</c:f>
              <c:numCache>
                <c:formatCode>General</c:formatCode>
                <c:ptCount val="10"/>
                <c:pt idx="0">
                  <c:v>20.875</c:v>
                </c:pt>
                <c:pt idx="1">
                  <c:v>19.875</c:v>
                </c:pt>
                <c:pt idx="2">
                  <c:v>14.875</c:v>
                </c:pt>
                <c:pt idx="3">
                  <c:v>19.875</c:v>
                </c:pt>
                <c:pt idx="4">
                  <c:v>11.875</c:v>
                </c:pt>
                <c:pt idx="5">
                  <c:v>7.875</c:v>
                </c:pt>
                <c:pt idx="6">
                  <c:v>19.875</c:v>
                </c:pt>
                <c:pt idx="7">
                  <c:v>10.875</c:v>
                </c:pt>
                <c:pt idx="8">
                  <c:v>14.875</c:v>
                </c:pt>
                <c:pt idx="9">
                  <c:v>18.875</c:v>
                </c:pt>
              </c:numCache>
            </c:numRef>
          </c:val>
          <c:extLst>
            <c:ext xmlns:c16="http://schemas.microsoft.com/office/drawing/2014/chart" uri="{C3380CC4-5D6E-409C-BE32-E72D297353CC}">
              <c16:uniqueId val="{00000001-A385-47B4-9919-402880526310}"/>
            </c:ext>
          </c:extLst>
        </c:ser>
        <c:ser>
          <c:idx val="3"/>
          <c:order val="2"/>
          <c:spPr>
            <a:solidFill>
              <a:schemeClr val="bg1">
                <a:lumMod val="65000"/>
              </a:schemeClr>
            </a:solidFill>
            <a:ln>
              <a:solidFill>
                <a:schemeClr val="tx1">
                  <a:lumMod val="95000"/>
                  <a:lumOff val="5000"/>
                </a:schemeClr>
              </a:solidFill>
            </a:ln>
            <a:effectLst/>
          </c:spPr>
          <c:invertIfNegative val="0"/>
          <c:cat>
            <c:strRef>
              <c:f>('0. Overview'!$A$3,'0. Overview'!$A$26,'0. Overview'!$A$53,'0. Overview'!$A$70,'0. Overview'!$A$100,'0. Overview'!$A$126,'0. Overview'!$A$136,'0. Overview'!$A$167,'0. Overview'!$A$183,'0. Overview'!$A$203)</c:f>
              <c:strCache>
                <c:ptCount val="10"/>
                <c:pt idx="0">
                  <c:v>Somerset</c:v>
                </c:pt>
                <c:pt idx="1">
                  <c:v>Somerset</c:v>
                </c:pt>
                <c:pt idx="2">
                  <c:v>Somerset</c:v>
                </c:pt>
                <c:pt idx="3">
                  <c:v>Somerset</c:v>
                </c:pt>
                <c:pt idx="4">
                  <c:v>Somerset</c:v>
                </c:pt>
                <c:pt idx="5">
                  <c:v>Somerset</c:v>
                </c:pt>
                <c:pt idx="6">
                  <c:v>Somerset</c:v>
                </c:pt>
                <c:pt idx="7">
                  <c:v>Somerset </c:v>
                </c:pt>
                <c:pt idx="8">
                  <c:v>Somerset</c:v>
                </c:pt>
                <c:pt idx="9">
                  <c:v>Somerset</c:v>
                </c:pt>
              </c:strCache>
            </c:strRef>
          </c:cat>
          <c:val>
            <c:numRef>
              <c:f>('0. Overview'!$E$3,'0. Overview'!$E$26,'0. Overview'!$E$53,'0. Overview'!$E$70,'0. Overview'!$E$100,'0. Overview'!$E$126,'0. Overview'!$E$136,'0. Overview'!$E$167,'0. Overview'!$E$183,'0. Overview'!$E$203)</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A385-47B4-9919-402880526310}"/>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Overview'!$A$230,'0. Overview'!$A$257,'0. Overview'!$A$278,'0. Overview'!$A$307,'0. Overview'!$A$329,'0. Overview'!$A$349,'0. Overview'!$A$368,'0. Overview'!$A$393,'0.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Overview'!$C$230,'0. Overview'!$C$257,'0. Overview'!$C$278,'0. Overview'!$C$307,'0. Overview'!$C$329,'0. Overview'!$C$349,'0. Overview'!$C$368,'0. Overview'!$C$393,'0. Overview'!$C$412)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0CAB-42BE-A8AB-A026D3C91E3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Overview'!$A$230,'0. Overview'!$A$257,'0. Overview'!$A$278,'0. Overview'!$A$307,'0. Overview'!$A$329,'0. Overview'!$A$349,'0. Overview'!$A$368,'0. Overview'!$A$393,'0.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Overview'!$D$230,'0. Overview'!$D$257,'0. Overview'!$D$278,'0. Overview'!$D$307,'0. Overview'!$D$329,'0. Overview'!$D$349,'0. Overview'!$D$368,'0. Overview'!$D$393,'0. Overview'!$D$412)</c:f>
              <c:numCache>
                <c:formatCode>General</c:formatCode>
                <c:ptCount val="9"/>
                <c:pt idx="0">
                  <c:v>18.875</c:v>
                </c:pt>
                <c:pt idx="1">
                  <c:v>13.875</c:v>
                </c:pt>
                <c:pt idx="2">
                  <c:v>14.875</c:v>
                </c:pt>
                <c:pt idx="3">
                  <c:v>7.875</c:v>
                </c:pt>
                <c:pt idx="4">
                  <c:v>8.875</c:v>
                </c:pt>
                <c:pt idx="5">
                  <c:v>10.875</c:v>
                </c:pt>
                <c:pt idx="6">
                  <c:v>13.875</c:v>
                </c:pt>
                <c:pt idx="7">
                  <c:v>12.875</c:v>
                </c:pt>
                <c:pt idx="8">
                  <c:v>15.875</c:v>
                </c:pt>
              </c:numCache>
            </c:numRef>
          </c:val>
          <c:extLst>
            <c:ext xmlns:c16="http://schemas.microsoft.com/office/drawing/2014/chart" uri="{C3380CC4-5D6E-409C-BE32-E72D297353CC}">
              <c16:uniqueId val="{00000001-0CAB-42BE-A8AB-A026D3C91E35}"/>
            </c:ext>
          </c:extLst>
        </c:ser>
        <c:ser>
          <c:idx val="3"/>
          <c:order val="2"/>
          <c:spPr>
            <a:solidFill>
              <a:schemeClr val="bg2">
                <a:lumMod val="75000"/>
              </a:schemeClr>
            </a:solidFill>
            <a:ln>
              <a:solidFill>
                <a:schemeClr val="tx1"/>
              </a:solidFill>
            </a:ln>
            <a:effectLst/>
          </c:spPr>
          <c:invertIfNegative val="0"/>
          <c:cat>
            <c:strRef>
              <c:f>('0. Overview'!$A$230,'0. Overview'!$A$257,'0. Overview'!$A$278,'0. Overview'!$A$307,'0. Overview'!$A$329,'0. Overview'!$A$349,'0. Overview'!$A$368,'0. Overview'!$A$393,'0. Overview'!$A$412)</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Overview'!$E$230,'0. Overview'!$E$257,'0. Overview'!$E$278,'0. Overview'!$E$307,'0. Overview'!$E$329,'0. Overview'!$E$349,'0. Overview'!$E$368,'0. Overview'!$E$393,'0. Overview'!$E$412)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0CAB-42BE-A8AB-A026D3C91E3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Somerset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0.61299999999999999</c:v>
                </c:pt>
                <c:pt idx="1">
                  <c:v>0.115</c:v>
                </c:pt>
                <c:pt idx="2">
                  <c:v>1.4E-2</c:v>
                </c:pt>
                <c:pt idx="3">
                  <c:v>0.21299999999999999</c:v>
                </c:pt>
                <c:pt idx="4">
                  <c:v>2E-3</c:v>
                </c:pt>
                <c:pt idx="5">
                  <c:v>0.14299999999999999</c:v>
                </c:pt>
                <c:pt idx="6">
                  <c:v>0.158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0.69599999999999995</c:v>
                </c:pt>
                <c:pt idx="1">
                  <c:v>0.68899999999999995</c:v>
                </c:pt>
                <c:pt idx="2">
                  <c:v>0.628</c:v>
                </c:pt>
                <c:pt idx="3">
                  <c:v>0.67100000000000004</c:v>
                </c:pt>
                <c:pt idx="4">
                  <c:v>0.61299999999999999</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0.105</c:v>
                </c:pt>
                <c:pt idx="1">
                  <c:v>0.109</c:v>
                </c:pt>
                <c:pt idx="2">
                  <c:v>0.108</c:v>
                </c:pt>
                <c:pt idx="3">
                  <c:v>0.108</c:v>
                </c:pt>
                <c:pt idx="4">
                  <c:v>0.115</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3.0000000000000001E-3</c:v>
                </c:pt>
                <c:pt idx="1">
                  <c:v>6.0000000000000001E-3</c:v>
                </c:pt>
                <c:pt idx="2">
                  <c:v>8.0000000000000002E-3</c:v>
                </c:pt>
                <c:pt idx="3">
                  <c:v>7.0000000000000001E-3</c:v>
                </c:pt>
                <c:pt idx="4">
                  <c:v>1.4E-2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0.19600000000000001</c:v>
                </c:pt>
                <c:pt idx="1">
                  <c:v>0.19700000000000001</c:v>
                </c:pt>
                <c:pt idx="2">
                  <c:v>0.19600000000000001</c:v>
                </c:pt>
                <c:pt idx="3">
                  <c:v>0.19500000000000001</c:v>
                </c:pt>
                <c:pt idx="4">
                  <c:v>0.21299999999999999</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0.14799999999999999</c:v>
                </c:pt>
                <c:pt idx="1">
                  <c:v>0.15</c:v>
                </c:pt>
                <c:pt idx="2">
                  <c:v>0.152</c:v>
                </c:pt>
                <c:pt idx="3">
                  <c:v>0.14699999999999999</c:v>
                </c:pt>
                <c:pt idx="4">
                  <c:v>0.158</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59</c:v>
                </c:pt>
                <c:pt idx="1">
                  <c:v>61</c:v>
                </c:pt>
                <c:pt idx="2">
                  <c:v>61</c:v>
                </c:pt>
                <c:pt idx="3">
                  <c:v>62</c:v>
                </c:pt>
                <c:pt idx="4">
                  <c:v>63</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4">
                  <c:v>62.320807535999997</c:v>
                </c:pt>
                <c:pt idx="5">
                  <c:v>61.424281014999998</c:v>
                </c:pt>
                <c:pt idx="6">
                  <c:v>60.815573332</c:v>
                </c:pt>
                <c:pt idx="7">
                  <c:v>59.450548632</c:v>
                </c:pt>
                <c:pt idx="8">
                  <c:v>57.911655209999999</c:v>
                </c:pt>
                <c:pt idx="9">
                  <c:v>57.810663214000002</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3">
                  <c:v>63.272124165000001</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0.25800000000000001</c:v>
                </c:pt>
                <c:pt idx="1">
                  <c:v>0.255</c:v>
                </c:pt>
                <c:pt idx="2">
                  <c:v>0.26100000000000001</c:v>
                </c:pt>
                <c:pt idx="3">
                  <c:v>0.25900000000000001</c:v>
                </c:pt>
                <c:pt idx="4">
                  <c:v>0.27800000000000002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5">
                  <c:v>0.29499999999999998</c:v>
                </c:pt>
                <c:pt idx="16">
                  <c:v>0.30499999999999999</c:v>
                </c:pt>
                <c:pt idx="17">
                  <c:v>0.308</c:v>
                </c:pt>
                <c:pt idx="18">
                  <c:v>0.32800000000000001</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4" formatCode="0%">
                  <c:v>0.27800000000000002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572551673228342"/>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 borough</c:v>
                </c:pt>
                <c:pt idx="1">
                  <c:v>Bound Brook borough</c:v>
                </c:pt>
                <c:pt idx="2">
                  <c:v>Montgomery township</c:v>
                </c:pt>
                <c:pt idx="3">
                  <c:v>Franklin township</c:v>
                </c:pt>
                <c:pt idx="4">
                  <c:v>Raritan borough</c:v>
                </c:pt>
                <c:pt idx="5">
                  <c:v>Bridgewater township</c:v>
                </c:pt>
                <c:pt idx="6">
                  <c:v>South Bound Brook borough</c:v>
                </c:pt>
                <c:pt idx="7">
                  <c:v>Green Brook township</c:v>
                </c:pt>
                <c:pt idx="8">
                  <c:v>Somerville borough</c:v>
                </c:pt>
                <c:pt idx="9">
                  <c:v>Millstone borough</c:v>
                </c:pt>
              </c:strCache>
            </c:strRef>
          </c:cat>
          <c:val>
            <c:numRef>
              <c:f>Sheet1!$B$2:$B$11</c:f>
              <c:numCache>
                <c:formatCode>0.00%</c:formatCode>
                <c:ptCount val="10"/>
                <c:pt idx="0">
                  <c:v>0.39800000000000002</c:v>
                </c:pt>
                <c:pt idx="1">
                  <c:v>0.34599999999999997</c:v>
                </c:pt>
                <c:pt idx="2">
                  <c:v>0.32300000000000001</c:v>
                </c:pt>
                <c:pt idx="3">
                  <c:v>0.32</c:v>
                </c:pt>
                <c:pt idx="4">
                  <c:v>0.309</c:v>
                </c:pt>
                <c:pt idx="5">
                  <c:v>0.27400000000000002</c:v>
                </c:pt>
                <c:pt idx="6">
                  <c:v>0.27300000000000002</c:v>
                </c:pt>
                <c:pt idx="7">
                  <c:v>0.26300000000000001</c:v>
                </c:pt>
                <c:pt idx="8">
                  <c:v>0.255</c:v>
                </c:pt>
                <c:pt idx="9">
                  <c:v>0.245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Somerset County avg 26.5%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North Plainfield borough</c:v>
                </c:pt>
                <c:pt idx="1">
                  <c:v>Bound Brook borough</c:v>
                </c:pt>
                <c:pt idx="2">
                  <c:v>Montgomery township</c:v>
                </c:pt>
                <c:pt idx="3">
                  <c:v>Franklin township</c:v>
                </c:pt>
                <c:pt idx="4">
                  <c:v>Raritan borough</c:v>
                </c:pt>
                <c:pt idx="5">
                  <c:v>Bridgewater township</c:v>
                </c:pt>
                <c:pt idx="6">
                  <c:v>South Bound Brook borough</c:v>
                </c:pt>
                <c:pt idx="7">
                  <c:v>Green Brook township</c:v>
                </c:pt>
                <c:pt idx="8">
                  <c:v>Somerville borough</c:v>
                </c:pt>
                <c:pt idx="9">
                  <c:v>Millstone borough</c:v>
                </c:pt>
              </c:strCache>
            </c:strRef>
          </c:cat>
          <c:val>
            <c:numRef>
              <c:f>Sheet1!$C$2:$C$11</c:f>
              <c:numCache>
                <c:formatCode>0%</c:formatCode>
                <c:ptCount val="10"/>
                <c:pt idx="0">
                  <c:v>0.26500000000000001</c:v>
                </c:pt>
                <c:pt idx="1">
                  <c:v>0.26500000000000001</c:v>
                </c:pt>
                <c:pt idx="2">
                  <c:v>0.26500000000000001</c:v>
                </c:pt>
                <c:pt idx="3">
                  <c:v>0.26500000000000001</c:v>
                </c:pt>
                <c:pt idx="4">
                  <c:v>0.26500000000000001</c:v>
                </c:pt>
                <c:pt idx="5">
                  <c:v>0.26500000000000001</c:v>
                </c:pt>
                <c:pt idx="6">
                  <c:v>0.26500000000000001</c:v>
                </c:pt>
                <c:pt idx="7">
                  <c:v>0.26500000000000001</c:v>
                </c:pt>
                <c:pt idx="8">
                  <c:v>0.26500000000000001</c:v>
                </c:pt>
                <c:pt idx="9">
                  <c:v>0.26500000000000001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783757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0.69799999999999995</c:v>
                </c:pt>
                <c:pt idx="1">
                  <c:v>0.68799999999999994</c:v>
                </c:pt>
                <c:pt idx="2">
                  <c:v>0.64800000000000002</c:v>
                </c:pt>
                <c:pt idx="3">
                  <c:v>0.68400000000000005</c:v>
                </c:pt>
                <c:pt idx="4">
                  <c:v>0.65500000000000003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3" formatCode="0%">
                  <c:v>0.53700000000000003</c:v>
                </c:pt>
                <c:pt idx="4" formatCode="0%">
                  <c:v>0.59299999999999997</c:v>
                </c:pt>
                <c:pt idx="5" formatCode="0%">
                  <c:v>0.63200000000000001</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6">
                  <c:v>0.65500000000000003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541301673228343"/>
          <c:y val="0.90400161059754491"/>
          <c:w val="0.15421493602362202"/>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9">
                  <c:v>81648</c:v>
                </c:pt>
                <c:pt idx="10">
                  <c:v>94772</c:v>
                </c:pt>
                <c:pt idx="11">
                  <c:v>104949</c:v>
                </c:pt>
                <c:pt idx="12">
                  <c:v>118648</c:v>
                </c:pt>
                <c:pt idx="13">
                  <c:v>122270</c:v>
                </c:pt>
                <c:pt idx="14">
                  <c:v>133774</c:v>
                </c:pt>
                <c:pt idx="15">
                  <c:v>133785</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8">
                  <c:v>73090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19803</c:v>
                </c:pt>
                <c:pt idx="1">
                  <c:v>23223</c:v>
                </c:pt>
                <c:pt idx="2">
                  <c:v>30064</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9940462850432281"/>
          <c:y val="0.88694641230867255"/>
          <c:w val="0.8005953714956771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Franklin township</c:v>
                </c:pt>
                <c:pt idx="1">
                  <c:v>Bridgewater township</c:v>
                </c:pt>
                <c:pt idx="2">
                  <c:v>Hillsborough township</c:v>
                </c:pt>
                <c:pt idx="3">
                  <c:v>Bernards township</c:v>
                </c:pt>
                <c:pt idx="4">
                  <c:v>Montgomery township</c:v>
                </c:pt>
                <c:pt idx="5">
                  <c:v>North Plainfield borough</c:v>
                </c:pt>
                <c:pt idx="6">
                  <c:v>Warren township</c:v>
                </c:pt>
                <c:pt idx="7">
                  <c:v>Branchburg township</c:v>
                </c:pt>
                <c:pt idx="8">
                  <c:v>Bound Brook borough</c:v>
                </c:pt>
                <c:pt idx="9">
                  <c:v>Somerville borough</c:v>
                </c:pt>
                <c:pt idx="10">
                  <c:v>Bernardsville borough</c:v>
                </c:pt>
                <c:pt idx="11">
                  <c:v>Manville borough</c:v>
                </c:pt>
                <c:pt idx="12">
                  <c:v>Green Brook township</c:v>
                </c:pt>
                <c:pt idx="13">
                  <c:v>Watchung borough</c:v>
                </c:pt>
                <c:pt idx="14">
                  <c:v>Raritan borough</c:v>
                </c:pt>
                <c:pt idx="15">
                  <c:v>Bedminster township</c:v>
                </c:pt>
                <c:pt idx="16">
                  <c:v>South Bound Brook borough</c:v>
                </c:pt>
                <c:pt idx="17">
                  <c:v>Peapack and Gladstone borough</c:v>
                </c:pt>
                <c:pt idx="18">
                  <c:v>Far Hills borough</c:v>
                </c:pt>
                <c:pt idx="19">
                  <c:v>Rocky Hill borough</c:v>
                </c:pt>
              </c:strCache>
            </c:strRef>
          </c:cat>
          <c:val>
            <c:numRef>
              <c:f>Sheet1!$B$2:$B$21</c:f>
              <c:numCache>
                <c:formatCode>0</c:formatCode>
                <c:ptCount val="20"/>
                <c:pt idx="0">
                  <c:v>13605</c:v>
                </c:pt>
                <c:pt idx="1">
                  <c:v>10351</c:v>
                </c:pt>
                <c:pt idx="2">
                  <c:v>9367</c:v>
                </c:pt>
                <c:pt idx="3">
                  <c:v>6858</c:v>
                </c:pt>
                <c:pt idx="4">
                  <c:v>5904</c:v>
                </c:pt>
                <c:pt idx="5">
                  <c:v>5246</c:v>
                </c:pt>
                <c:pt idx="6">
                  <c:v>3711</c:v>
                </c:pt>
                <c:pt idx="7">
                  <c:v>2969</c:v>
                </c:pt>
                <c:pt idx="8">
                  <c:v>2716</c:v>
                </c:pt>
                <c:pt idx="9">
                  <c:v>2362</c:v>
                </c:pt>
                <c:pt idx="10">
                  <c:v>2090</c:v>
                </c:pt>
                <c:pt idx="11">
                  <c:v>2050</c:v>
                </c:pt>
                <c:pt idx="12">
                  <c:v>1483</c:v>
                </c:pt>
                <c:pt idx="13">
                  <c:v>1368</c:v>
                </c:pt>
                <c:pt idx="14">
                  <c:v>1185</c:v>
                </c:pt>
                <c:pt idx="15">
                  <c:v>1156</c:v>
                </c:pt>
                <c:pt idx="16">
                  <c:v>1108</c:v>
                </c:pt>
                <c:pt idx="17">
                  <c:v>557</c:v>
                </c:pt>
                <c:pt idx="18">
                  <c:v>160</c:v>
                </c:pt>
                <c:pt idx="19">
                  <c:v>149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0.17</c:v>
                </c:pt>
                <c:pt idx="1">
                  <c:v>0.17</c:v>
                </c:pt>
                <c:pt idx="2">
                  <c:v>0.14000000000000001</c:v>
                </c:pt>
                <c:pt idx="3">
                  <c:v>0.15</c:v>
                </c:pt>
                <c:pt idx="4">
                  <c:v>0.14345373976</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8">
                  <c:v>0.23577603798999999</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7">
                  <c:v>0.14345373976</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590583707916949"/>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1873</c:v>
                </c:pt>
                <c:pt idx="1">
                  <c:v>929</c:v>
                </c:pt>
                <c:pt idx="2">
                  <c:v>1237</c:v>
                </c:pt>
                <c:pt idx="3">
                  <c:v>1197</c:v>
                </c:pt>
                <c:pt idx="4">
                  <c:v>1015</c:v>
                </c:pt>
                <c:pt idx="5">
                  <c:v>1773</c:v>
                </c:pt>
                <c:pt idx="6">
                  <c:v>1259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2">
                  <c:v>102475</c:v>
                </c:pt>
                <c:pt idx="13">
                  <c:v>102891</c:v>
                </c:pt>
                <c:pt idx="14">
                  <c:v>103893</c:v>
                </c:pt>
                <c:pt idx="15">
                  <c:v>105309</c:v>
                </c:pt>
                <c:pt idx="16">
                  <c:v>106074</c:v>
                </c:pt>
                <c:pt idx="17">
                  <c:v>109625</c:v>
                </c:pt>
                <c:pt idx="18">
                  <c:v>110623</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9">
                  <c:v>111404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112153</c:v>
                </c:pt>
                <c:pt idx="1">
                  <c:v>121378</c:v>
                </c:pt>
                <c:pt idx="2">
                  <c:v>111587</c:v>
                </c:pt>
                <c:pt idx="3">
                  <c:v>116510</c:v>
                </c:pt>
                <c:pt idx="4">
                  <c:v>124764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20" formatCode="_(&quot;$&quot;* #,##0_);_(&quot;$&quot;* \(#,##0\);_(&quot;$&quot;* &quot;-&quot;??_);_(@_)">
                  <c:v>124764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 borough</c:v>
                </c:pt>
                <c:pt idx="1">
                  <c:v>North Plainfield borough</c:v>
                </c:pt>
                <c:pt idx="2">
                  <c:v>Manville borough</c:v>
                </c:pt>
                <c:pt idx="3">
                  <c:v>South Bound Brook borough</c:v>
                </c:pt>
                <c:pt idx="4">
                  <c:v>Raritan borough</c:v>
                </c:pt>
                <c:pt idx="5">
                  <c:v>Somerville borough</c:v>
                </c:pt>
                <c:pt idx="6">
                  <c:v>Franklin township</c:v>
                </c:pt>
                <c:pt idx="7">
                  <c:v>Bedminster township</c:v>
                </c:pt>
                <c:pt idx="8">
                  <c:v>Millstone borough</c:v>
                </c:pt>
                <c:pt idx="9">
                  <c:v>Bernards township</c:v>
                </c:pt>
              </c:strCache>
            </c:strRef>
          </c:cat>
          <c:val>
            <c:numRef>
              <c:f>Sheet1!$B$2:$B$11</c:f>
              <c:numCache>
                <c:formatCode>_("$"* #,##0_);_("$"* \(#,##0\);_("$"* "-"??_);_(@_)</c:formatCode>
                <c:ptCount val="10"/>
                <c:pt idx="0">
                  <c:v>69491</c:v>
                </c:pt>
                <c:pt idx="1">
                  <c:v>76355</c:v>
                </c:pt>
                <c:pt idx="2">
                  <c:v>79766</c:v>
                </c:pt>
                <c:pt idx="3">
                  <c:v>83986</c:v>
                </c:pt>
                <c:pt idx="4">
                  <c:v>90125</c:v>
                </c:pt>
                <c:pt idx="5">
                  <c:v>92995</c:v>
                </c:pt>
                <c:pt idx="6">
                  <c:v>99271</c:v>
                </c:pt>
                <c:pt idx="7">
                  <c:v>118539</c:v>
                </c:pt>
                <c:pt idx="8">
                  <c:v>123944</c:v>
                </c:pt>
                <c:pt idx="9">
                  <c:v>160286</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Somerset county avg $121,695</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Bound Brook borough</c:v>
                </c:pt>
                <c:pt idx="1">
                  <c:v>North Plainfield borough</c:v>
                </c:pt>
                <c:pt idx="2">
                  <c:v>Manville borough</c:v>
                </c:pt>
                <c:pt idx="3">
                  <c:v>South Bound Brook borough</c:v>
                </c:pt>
                <c:pt idx="4">
                  <c:v>Raritan borough</c:v>
                </c:pt>
                <c:pt idx="5">
                  <c:v>Somerville borough</c:v>
                </c:pt>
                <c:pt idx="6">
                  <c:v>Franklin township</c:v>
                </c:pt>
                <c:pt idx="7">
                  <c:v>Bedminster township</c:v>
                </c:pt>
                <c:pt idx="8">
                  <c:v>Millstone borough</c:v>
                </c:pt>
                <c:pt idx="9">
                  <c:v>Bernards township</c:v>
                </c:pt>
              </c:strCache>
            </c:strRef>
          </c:cat>
          <c:val>
            <c:numRef>
              <c:f>Sheet1!$C$2:$C$11</c:f>
              <c:numCache>
                <c:formatCode>"$"#,##0</c:formatCode>
                <c:ptCount val="10"/>
                <c:pt idx="0">
                  <c:v>121695</c:v>
                </c:pt>
                <c:pt idx="1">
                  <c:v>121695</c:v>
                </c:pt>
                <c:pt idx="2">
                  <c:v>121695</c:v>
                </c:pt>
                <c:pt idx="3">
                  <c:v>121695</c:v>
                </c:pt>
                <c:pt idx="4">
                  <c:v>121695</c:v>
                </c:pt>
                <c:pt idx="5">
                  <c:v>121695</c:v>
                </c:pt>
                <c:pt idx="6">
                  <c:v>121695</c:v>
                </c:pt>
                <c:pt idx="7">
                  <c:v>121695</c:v>
                </c:pt>
                <c:pt idx="8">
                  <c:v>121695</c:v>
                </c:pt>
                <c:pt idx="9">
                  <c:v>121695</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006522533988097"/>
          <c:y val="0.96154259862340374"/>
          <c:w val="0.2106217882910672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General</c:formatCode>
                <c:ptCount val="21"/>
                <c:pt idx="0" formatCode="0%">
                  <c:v>2.1000000000000001E-2</c:v>
                </c:pt>
                <c:pt idx="2" formatCode="0%">
                  <c:v>4.3999999999999997E-2</c:v>
                </c:pt>
                <c:pt idx="3" formatCode="0%">
                  <c:v>5.6000000000000001E-2</c:v>
                </c:pt>
                <c:pt idx="4" formatCode="0%">
                  <c:v>6.5000000000000002E-2</c:v>
                </c:pt>
                <c:pt idx="5" formatCode="0%">
                  <c:v>7.4999999999999997E-2</c:v>
                </c:pt>
                <c:pt idx="6" formatCode="0%">
                  <c:v>0.08</c:v>
                </c:pt>
                <c:pt idx="7" formatCode="0%">
                  <c:v>8.7999999999999995E-2</c:v>
                </c:pt>
                <c:pt idx="8" formatCode="0%">
                  <c:v>9.0999999999999998E-2</c:v>
                </c:pt>
                <c:pt idx="9" formatCode="0%">
                  <c:v>9.4E-2</c:v>
                </c:pt>
                <c:pt idx="10" formatCode="0%">
                  <c:v>0.10199999999999999</c:v>
                </c:pt>
                <c:pt idx="11" formatCode="0%">
                  <c:v>0.107</c:v>
                </c:pt>
                <c:pt idx="12" formatCode="0%">
                  <c:v>0.11799999999999999</c:v>
                </c:pt>
                <c:pt idx="13" formatCode="0%">
                  <c:v>0.13400000000000001</c:v>
                </c:pt>
                <c:pt idx="14" formatCode="0%">
                  <c:v>0.14199999999999999</c:v>
                </c:pt>
                <c:pt idx="15" formatCode="0%">
                  <c:v>0.152</c:v>
                </c:pt>
                <c:pt idx="16" formatCode="0%">
                  <c:v>0.17199999999999999</c:v>
                </c:pt>
                <c:pt idx="17" formatCode="0%">
                  <c:v>0.17399999999999999</c:v>
                </c:pt>
                <c:pt idx="18" formatCode="0%">
                  <c:v>0.189</c:v>
                </c:pt>
                <c:pt idx="19" formatCode="0%">
                  <c:v>0.19</c:v>
                </c:pt>
                <c:pt idx="20" formatCode="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0%</c:formatCode>
                <c:ptCount val="21"/>
                <c:pt idx="1">
                  <c:v>3.6999999999999998E-2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179859008965808"/>
          <c:y val="0.80248203585590983"/>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3.5999999999999997E-2</c:v>
                </c:pt>
                <c:pt idx="1">
                  <c:v>3.4000000000000002E-2</c:v>
                </c:pt>
                <c:pt idx="2">
                  <c:v>4.2000000000000003E-2</c:v>
                </c:pt>
                <c:pt idx="3">
                  <c:v>4.2999999999999997E-2</c:v>
                </c:pt>
                <c:pt idx="4">
                  <c:v>3.6999999999999998E-2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c:v>
                </c:pt>
                <c:pt idx="1">
                  <c:v>Manville</c:v>
                </c:pt>
                <c:pt idx="2">
                  <c:v>Far Hills</c:v>
                </c:pt>
                <c:pt idx="3">
                  <c:v>South Bound Brook</c:v>
                </c:pt>
                <c:pt idx="4">
                  <c:v>Bound Brook</c:v>
                </c:pt>
                <c:pt idx="5">
                  <c:v>Franklin</c:v>
                </c:pt>
                <c:pt idx="6">
                  <c:v>Raritan</c:v>
                </c:pt>
                <c:pt idx="7">
                  <c:v>Bernardsville</c:v>
                </c:pt>
                <c:pt idx="8">
                  <c:v>Montgomery</c:v>
                </c:pt>
                <c:pt idx="9">
                  <c:v>Bedminster</c:v>
                </c:pt>
              </c:strCache>
            </c:strRef>
          </c:cat>
          <c:val>
            <c:numRef>
              <c:f>Sheet1!$B$2:$B$11</c:f>
              <c:numCache>
                <c:formatCode>0%</c:formatCode>
                <c:ptCount val="10"/>
                <c:pt idx="0">
                  <c:v>0.13500000000000001</c:v>
                </c:pt>
                <c:pt idx="1">
                  <c:v>0.129</c:v>
                </c:pt>
                <c:pt idx="2">
                  <c:v>0.11</c:v>
                </c:pt>
                <c:pt idx="3">
                  <c:v>8.6999999999999994E-2</c:v>
                </c:pt>
                <c:pt idx="4">
                  <c:v>6.8000000000000005E-2</c:v>
                </c:pt>
                <c:pt idx="5">
                  <c:v>6.7000000000000004E-2</c:v>
                </c:pt>
                <c:pt idx="6">
                  <c:v>6.0999999999999999E-2</c:v>
                </c:pt>
                <c:pt idx="7">
                  <c:v>4.2999999999999997E-2</c:v>
                </c:pt>
                <c:pt idx="8">
                  <c:v>4.2000000000000003E-2</c:v>
                </c:pt>
                <c:pt idx="9">
                  <c:v>4.1000000000000002E-2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Somerset county avg 4.1%</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North Plainfield</c:v>
                </c:pt>
                <c:pt idx="1">
                  <c:v>Manville</c:v>
                </c:pt>
                <c:pt idx="2">
                  <c:v>Far Hills</c:v>
                </c:pt>
                <c:pt idx="3">
                  <c:v>South Bound Brook</c:v>
                </c:pt>
                <c:pt idx="4">
                  <c:v>Bound Brook</c:v>
                </c:pt>
                <c:pt idx="5">
                  <c:v>Franklin</c:v>
                </c:pt>
                <c:pt idx="6">
                  <c:v>Raritan</c:v>
                </c:pt>
                <c:pt idx="7">
                  <c:v>Bernardsville</c:v>
                </c:pt>
                <c:pt idx="8">
                  <c:v>Montgomery</c:v>
                </c:pt>
                <c:pt idx="9">
                  <c:v>Bedminster</c:v>
                </c:pt>
              </c:strCache>
            </c:strRef>
          </c:cat>
          <c:val>
            <c:numRef>
              <c:f>Sheet1!$C$2:$C$11</c:f>
              <c:numCache>
                <c:formatCode>0%</c:formatCode>
                <c:ptCount val="10"/>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7E-2"/>
          <c:y val="0.92248508709138632"/>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7">
                  <c:v>0.15592077538999999</c:v>
                </c:pt>
                <c:pt idx="8">
                  <c:v>0.15640356946</c:v>
                </c:pt>
                <c:pt idx="9">
                  <c:v>0.16181520212</c:v>
                </c:pt>
                <c:pt idx="10">
                  <c:v>0.16520748649</c:v>
                </c:pt>
                <c:pt idx="11">
                  <c:v>0.16917293233</c:v>
                </c:pt>
                <c:pt idx="12">
                  <c:v>0.16943771051000001</c:v>
                </c:pt>
                <c:pt idx="13">
                  <c:v>0.17351942663</c:v>
                </c:pt>
                <c:pt idx="14">
                  <c:v>0.17777314491000001</c:v>
                </c:pt>
                <c:pt idx="15">
                  <c:v>0.18494132639999999</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6">
                  <c:v>0.14034684050999999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0.18</c:v>
                </c:pt>
                <c:pt idx="1">
                  <c:v>0.17</c:v>
                </c:pt>
                <c:pt idx="2">
                  <c:v>0.16</c:v>
                </c:pt>
                <c:pt idx="3">
                  <c:v>0.16</c:v>
                </c:pt>
                <c:pt idx="4">
                  <c:v>0.15605503803000001</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General</c:formatCode>
                <c:ptCount val="21"/>
                <c:pt idx="0" formatCode="0.0%">
                  <c:v>5.5E-2</c:v>
                </c:pt>
                <c:pt idx="2" formatCode="0.0%">
                  <c:v>6.4000000000000001E-2</c:v>
                </c:pt>
                <c:pt idx="3" formatCode="0.0%">
                  <c:v>7.0999999999999994E-2</c:v>
                </c:pt>
                <c:pt idx="4" formatCode="0.0%">
                  <c:v>7.5999999999999998E-2</c:v>
                </c:pt>
                <c:pt idx="5" formatCode="0.0%">
                  <c:v>7.8E-2</c:v>
                </c:pt>
                <c:pt idx="6" formatCode="0.0%">
                  <c:v>7.9000000000000001E-2</c:v>
                </c:pt>
                <c:pt idx="7" formatCode="0.0%">
                  <c:v>8.2000000000000003E-2</c:v>
                </c:pt>
                <c:pt idx="8" formatCode="0.0%">
                  <c:v>8.3000000000000004E-2</c:v>
                </c:pt>
                <c:pt idx="9" formatCode="0.0%">
                  <c:v>8.3000000000000004E-2</c:v>
                </c:pt>
                <c:pt idx="10" formatCode="0.0%">
                  <c:v>8.4000000000000005E-2</c:v>
                </c:pt>
                <c:pt idx="11" formatCode="0.0%">
                  <c:v>8.8999999999999996E-2</c:v>
                </c:pt>
                <c:pt idx="12">
                  <c:v>9.8000000000000004E-2</c:v>
                </c:pt>
                <c:pt idx="13" formatCode="0.0%">
                  <c:v>0.109</c:v>
                </c:pt>
                <c:pt idx="14" formatCode="0.0%">
                  <c:v>0.11700000000000001</c:v>
                </c:pt>
                <c:pt idx="15" formatCode="0.0%">
                  <c:v>0.12</c:v>
                </c:pt>
                <c:pt idx="16" formatCode="0.0%">
                  <c:v>0.121</c:v>
                </c:pt>
                <c:pt idx="17" formatCode="0.0%">
                  <c:v>0.122</c:v>
                </c:pt>
                <c:pt idx="18" formatCode="0.0%">
                  <c:v>0.123</c:v>
                </c:pt>
                <c:pt idx="19" formatCode="0.0%">
                  <c:v>0.125</c:v>
                </c:pt>
                <c:pt idx="20" formatCode="0.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0.0%</c:formatCode>
                <c:ptCount val="21"/>
                <c:pt idx="1">
                  <c:v>5.7000000000000002E-2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4817327785949096"/>
          <c:y val="0.8905568719007785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5.1999999999999998E-2</c:v>
                </c:pt>
                <c:pt idx="1">
                  <c:v>5.1999999999999998E-2</c:v>
                </c:pt>
                <c:pt idx="2">
                  <c:v>5.7000000000000002E-2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3023</c:v>
                </c:pt>
                <c:pt idx="1">
                  <c:v>2796</c:v>
                </c:pt>
                <c:pt idx="2">
                  <c:v>2826</c:v>
                </c:pt>
                <c:pt idx="3">
                  <c:v>2697</c:v>
                </c:pt>
                <c:pt idx="4">
                  <c:v>2815</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8197</c:v>
                </c:pt>
                <c:pt idx="1">
                  <c:v>8213</c:v>
                </c:pt>
                <c:pt idx="2">
                  <c:v>7914</c:v>
                </c:pt>
                <c:pt idx="3">
                  <c:v>7910</c:v>
                </c:pt>
                <c:pt idx="4">
                  <c:v>7897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4589</c:v>
                </c:pt>
                <c:pt idx="1">
                  <c:v>3828</c:v>
                </c:pt>
                <c:pt idx="2">
                  <c:v>4143</c:v>
                </c:pt>
                <c:pt idx="3">
                  <c:v>4974</c:v>
                </c:pt>
                <c:pt idx="4">
                  <c:v>4226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Somerset</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1580</c:v>
                </c:pt>
                <c:pt idx="1">
                  <c:v>1495</c:v>
                </c:pt>
                <c:pt idx="2">
                  <c:v>1205</c:v>
                </c:pt>
                <c:pt idx="3">
                  <c:v>375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20">
                  <c:v>1580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20" formatCode="&quot;$&quot;#,##0_);[Red]\(&quot;$&quot;#,##0\)">
                  <c:v>375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7">
                  <c:v>29</c:v>
                </c:pt>
                <c:pt idx="8">
                  <c:v>28.9</c:v>
                </c:pt>
                <c:pt idx="9">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10">
                  <c:v>28.8</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32</c:v>
                </c:pt>
                <c:pt idx="1">
                  <c:v>32.5</c:v>
                </c:pt>
                <c:pt idx="2">
                  <c:v>32.9</c:v>
                </c:pt>
                <c:pt idx="3" formatCode="0.0">
                  <c:v>32.4</c:v>
                </c:pt>
                <c:pt idx="4" formatCode="0.0">
                  <c:v>28.8</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2">
                  <c:v>0.19</c:v>
                </c:pt>
                <c:pt idx="13">
                  <c:v>0.19</c:v>
                </c:pt>
                <c:pt idx="14" formatCode="General">
                  <c:v>0.18</c:v>
                </c:pt>
                <c:pt idx="15">
                  <c:v>0.18</c:v>
                </c:pt>
                <c:pt idx="16">
                  <c:v>0.18</c:v>
                </c:pt>
                <c:pt idx="17">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1" formatCode="0%">
                  <c:v>0.2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7" formatCode="0%">
                  <c:v>2.2999999999999998</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0.0%</c:formatCode>
                <c:ptCount val="21"/>
                <c:pt idx="0">
                  <c:v>6.9000000000000006E-2</c:v>
                </c:pt>
                <c:pt idx="1">
                  <c:v>5.8000000000000003E-2</c:v>
                </c:pt>
                <c:pt idx="2">
                  <c:v>5.7000000000000002E-2</c:v>
                </c:pt>
                <c:pt idx="3">
                  <c:v>5.0999999999999997E-2</c:v>
                </c:pt>
                <c:pt idx="4">
                  <c:v>4.5999999999999999E-2</c:v>
                </c:pt>
                <c:pt idx="5">
                  <c:v>4.4999999999999998E-2</c:v>
                </c:pt>
                <c:pt idx="6">
                  <c:v>4.2999999999999997E-2</c:v>
                </c:pt>
                <c:pt idx="7">
                  <c:v>0.04</c:v>
                </c:pt>
                <c:pt idx="8">
                  <c:v>3.9E-2</c:v>
                </c:pt>
                <c:pt idx="9">
                  <c:v>3.7999999999999999E-2</c:v>
                </c:pt>
                <c:pt idx="10">
                  <c:v>3.6999999999999998E-2</c:v>
                </c:pt>
                <c:pt idx="11">
                  <c:v>3.2000000000000001E-2</c:v>
                </c:pt>
                <c:pt idx="12">
                  <c:v>2.7E-2</c:v>
                </c:pt>
                <c:pt idx="13">
                  <c:v>2.1999999999999999E-2</c:v>
                </c:pt>
                <c:pt idx="14">
                  <c:v>2.1000000000000001E-2</c:v>
                </c:pt>
                <c:pt idx="15">
                  <c:v>1.9E-2</c:v>
                </c:pt>
                <c:pt idx="16">
                  <c:v>1.9E-2</c:v>
                </c:pt>
                <c:pt idx="17">
                  <c:v>1.7000000000000001E-2</c:v>
                </c:pt>
                <c:pt idx="18">
                  <c:v>1.4999999999999999E-2</c:v>
                </c:pt>
                <c:pt idx="2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General</c:formatCode>
                <c:ptCount val="21"/>
                <c:pt idx="19"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7.2110068688222478E-2"/>
                  <c:y val="-0.12716228173538449"/>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AE-45C7-B9E1-4039C8542F9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2.4E-2</c:v>
                </c:pt>
                <c:pt idx="1">
                  <c:v>7.0000000000000001E-3</c:v>
                </c:pt>
                <c:pt idx="2">
                  <c:v>6.3E-2</c:v>
                </c:pt>
                <c:pt idx="3">
                  <c:v>3.7999999999999999E-2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Green Brook township</c:v>
                </c:pt>
                <c:pt idx="1">
                  <c:v>Peapack and Gladstone borough</c:v>
                </c:pt>
                <c:pt idx="2">
                  <c:v>South Bound Brook borough</c:v>
                </c:pt>
                <c:pt idx="3">
                  <c:v>Franklin township</c:v>
                </c:pt>
                <c:pt idx="4">
                  <c:v>Raritan borough</c:v>
                </c:pt>
                <c:pt idx="5">
                  <c:v>North Plainfield borough</c:v>
                </c:pt>
                <c:pt idx="6">
                  <c:v>Bound Brook borough</c:v>
                </c:pt>
                <c:pt idx="7">
                  <c:v>Bernardsville borough</c:v>
                </c:pt>
                <c:pt idx="8">
                  <c:v>Somerville borough</c:v>
                </c:pt>
                <c:pt idx="9">
                  <c:v>Manville borough</c:v>
                </c:pt>
              </c:strCache>
            </c:strRef>
          </c:cat>
          <c:val>
            <c:numRef>
              <c:f>Sheet1!$B$2:$B$11</c:f>
              <c:numCache>
                <c:formatCode>0.0%</c:formatCode>
                <c:ptCount val="10"/>
                <c:pt idx="0">
                  <c:v>0.13400000000000001</c:v>
                </c:pt>
                <c:pt idx="1">
                  <c:v>0.106</c:v>
                </c:pt>
                <c:pt idx="2">
                  <c:v>8.5999999999999993E-2</c:v>
                </c:pt>
                <c:pt idx="3">
                  <c:v>8.1000000000000003E-2</c:v>
                </c:pt>
                <c:pt idx="4">
                  <c:v>7.9000000000000001E-2</c:v>
                </c:pt>
                <c:pt idx="5">
                  <c:v>6.7000000000000004E-2</c:v>
                </c:pt>
                <c:pt idx="6">
                  <c:v>6.2E-2</c:v>
                </c:pt>
                <c:pt idx="7">
                  <c:v>2.7E-2</c:v>
                </c:pt>
                <c:pt idx="8">
                  <c:v>2.3E-2</c:v>
                </c:pt>
                <c:pt idx="9">
                  <c:v>2.1000000000000001E-2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Somerset county avg 3.50%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Green Brook township</c:v>
                </c:pt>
                <c:pt idx="1">
                  <c:v>Peapack and Gladstone borough</c:v>
                </c:pt>
                <c:pt idx="2">
                  <c:v>South Bound Brook borough</c:v>
                </c:pt>
                <c:pt idx="3">
                  <c:v>Franklin township</c:v>
                </c:pt>
                <c:pt idx="4">
                  <c:v>Raritan borough</c:v>
                </c:pt>
                <c:pt idx="5">
                  <c:v>North Plainfield borough</c:v>
                </c:pt>
                <c:pt idx="6">
                  <c:v>Bound Brook borough</c:v>
                </c:pt>
                <c:pt idx="7">
                  <c:v>Bernardsville borough</c:v>
                </c:pt>
                <c:pt idx="8">
                  <c:v>Somerville borough</c:v>
                </c:pt>
                <c:pt idx="9">
                  <c:v>Manville borough</c:v>
                </c:pt>
              </c:strCache>
            </c:strRef>
          </c:cat>
          <c:val>
            <c:numRef>
              <c:f>Sheet1!$C$2:$C$11</c:f>
              <c:numCache>
                <c:formatCode>0.00%</c:formatCode>
                <c:ptCount val="10"/>
                <c:pt idx="0">
                  <c:v>3.5000000000000003E-2</c:v>
                </c:pt>
                <c:pt idx="1">
                  <c:v>3.5000000000000003E-2</c:v>
                </c:pt>
                <c:pt idx="2">
                  <c:v>3.5000000000000003E-2</c:v>
                </c:pt>
                <c:pt idx="3">
                  <c:v>3.5000000000000003E-2</c:v>
                </c:pt>
                <c:pt idx="4">
                  <c:v>3.5000000000000003E-2</c:v>
                </c:pt>
                <c:pt idx="5">
                  <c:v>3.5000000000000003E-2</c:v>
                </c:pt>
                <c:pt idx="6">
                  <c:v>3.5000000000000003E-2</c:v>
                </c:pt>
                <c:pt idx="7">
                  <c:v>3.5000000000000003E-2</c:v>
                </c:pt>
                <c:pt idx="8">
                  <c:v>3.5000000000000003E-2</c:v>
                </c:pt>
                <c:pt idx="9">
                  <c:v>3.5000000000000003E-2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0836281988188977"/>
          <c:y val="0.89718582974293437"/>
          <c:w val="0.195774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5">
                  <c:v>11604</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5">
                  <c:v>4297</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7">
                  <c:v>0.96020000000000005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7">
                  <c:v>0.79100000000000004</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10" formatCode="0%">
                  <c:v>0.93300000000000005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5">
                  <c:v>0.92200000000000004</c:v>
                </c:pt>
                <c:pt idx="6">
                  <c:v>0.92400000000000004</c:v>
                </c:pt>
                <c:pt idx="7">
                  <c:v>0.92700000000000005</c:v>
                </c:pt>
                <c:pt idx="8">
                  <c:v>0.92900000000000005</c:v>
                </c:pt>
                <c:pt idx="9">
                  <c:v>0.93100000000000005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754859313914445"/>
          <c:y val="0.3176618590011781"/>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0.95699999999999996</c:v>
                </c:pt>
                <c:pt idx="1">
                  <c:v>0.94099999999999995</c:v>
                </c:pt>
                <c:pt idx="2">
                  <c:v>0.95699999999999996</c:v>
                </c:pt>
                <c:pt idx="3">
                  <c:v>0.95399999999999996</c:v>
                </c:pt>
                <c:pt idx="4">
                  <c:v>0.94199999999999995</c:v>
                </c:pt>
                <c:pt idx="5">
                  <c:v>0.93300000000000005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5">
                  <c:v>148</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6">
                  <c:v>149</c:v>
                </c:pt>
                <c:pt idx="7">
                  <c:v>189</c:v>
                </c:pt>
                <c:pt idx="8">
                  <c:v>204</c:v>
                </c:pt>
                <c:pt idx="9">
                  <c:v>210</c:v>
                </c:pt>
                <c:pt idx="10">
                  <c:v>308</c:v>
                </c:pt>
                <c:pt idx="11">
                  <c:v>323</c:v>
                </c:pt>
                <c:pt idx="12">
                  <c:v>328</c:v>
                </c:pt>
                <c:pt idx="13">
                  <c:v>336</c:v>
                </c:pt>
                <c:pt idx="14">
                  <c:v>403</c:v>
                </c:pt>
                <c:pt idx="15">
                  <c:v>441</c:v>
                </c:pt>
                <c:pt idx="16">
                  <c:v>456</c:v>
                </c:pt>
                <c:pt idx="17">
                  <c:v>461</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Somerset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3.7999999999999999E-2</c:v>
                </c:pt>
                <c:pt idx="1">
                  <c:v>3.5000000000000003E-2</c:v>
                </c:pt>
                <c:pt idx="2">
                  <c:v>3.3000000000000002E-2</c:v>
                </c:pt>
                <c:pt idx="3">
                  <c:v>2.8000000000000001E-2</c:v>
                </c:pt>
                <c:pt idx="4">
                  <c:v>2.7E-2</c:v>
                </c:pt>
                <c:pt idx="5">
                  <c:v>2.9000000000000001E-2</c:v>
                </c:pt>
                <c:pt idx="6">
                  <c:v>0.03</c:v>
                </c:pt>
                <c:pt idx="7">
                  <c:v>2.9000000000000001E-2</c:v>
                </c:pt>
                <c:pt idx="8">
                  <c:v>2.1999999999999999E-2</c:v>
                </c:pt>
                <c:pt idx="9">
                  <c:v>2.3E-2</c:v>
                </c:pt>
                <c:pt idx="10">
                  <c:v>2.4E-2</c:v>
                </c:pt>
                <c:pt idx="11" formatCode="0.00%">
                  <c:v>2.4E-2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3">
                  <c:v>3.85E-2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2">
                  <c:v>2.8500000000000001E-2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771497354794305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6">
                  <c:v>7.0121699999999995E-2</c:v>
                </c:pt>
                <c:pt idx="7">
                  <c:v>6.6516500000000006E-2</c:v>
                </c:pt>
                <c:pt idx="8">
                  <c:v>5.8640900000000003E-2</c:v>
                </c:pt>
                <c:pt idx="9">
                  <c:v>5.8384100000000001E-2</c:v>
                </c:pt>
                <c:pt idx="10">
                  <c:v>5.6744000000000003E-2</c:v>
                </c:pt>
                <c:pt idx="11">
                  <c:v>5.34146E-2</c:v>
                </c:pt>
                <c:pt idx="12">
                  <c:v>4.9820900000000001E-2</c:v>
                </c:pt>
                <c:pt idx="13">
                  <c:v>4.9411900000000002E-2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14" formatCode="0.0%">
                  <c:v>4.8206499999999999E-2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65315995440373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4.1004600000000002E-2</c:v>
                </c:pt>
                <c:pt idx="1">
                  <c:v>4.3985200000000002E-2</c:v>
                </c:pt>
                <c:pt idx="2">
                  <c:v>4.5295000000000002E-2</c:v>
                </c:pt>
                <c:pt idx="3">
                  <c:v>5.2327699999999998E-2</c:v>
                </c:pt>
                <c:pt idx="4">
                  <c:v>4.8206499999999999E-2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5931426224944414"/>
          <c:y val="2.2254750892818548E-2"/>
          <c:w val="0.82662316667220925"/>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Bound Brook School District</c:v>
                </c:pt>
                <c:pt idx="1">
                  <c:v>Somerset Hills Regional School District</c:v>
                </c:pt>
                <c:pt idx="2">
                  <c:v>Franklin Township Public School District</c:v>
                </c:pt>
                <c:pt idx="3">
                  <c:v>North Plainfield School District</c:v>
                </c:pt>
                <c:pt idx="4">
                  <c:v>Manville School District</c:v>
                </c:pt>
                <c:pt idx="5">
                  <c:v>Montgomery Township School District</c:v>
                </c:pt>
                <c:pt idx="6">
                  <c:v>Bridgewater-Raritan Regional School District</c:v>
                </c:pt>
                <c:pt idx="7">
                  <c:v>Somerset County Vocational and Technical School District</c:v>
                </c:pt>
                <c:pt idx="8">
                  <c:v>Somerville Public School District</c:v>
                </c:pt>
                <c:pt idx="9">
                  <c:v>Central Jersey College Prep Charter School</c:v>
                </c:pt>
                <c:pt idx="10">
                  <c:v>Hillsborough Township Public School District</c:v>
                </c:pt>
                <c:pt idx="11">
                  <c:v>Bernards Township School District</c:v>
                </c:pt>
                <c:pt idx="12">
                  <c:v>Thomas Edison EnergySmart Charter School</c:v>
                </c:pt>
                <c:pt idx="13">
                  <c:v>Watchung Hills Regional High School District</c:v>
                </c:pt>
              </c:strCache>
            </c:strRef>
          </c:cat>
          <c:val>
            <c:numRef>
              <c:f>Sheet1!$B$2:$B$15</c:f>
              <c:numCache>
                <c:formatCode>0%</c:formatCode>
                <c:ptCount val="14"/>
                <c:pt idx="0">
                  <c:v>80.3</c:v>
                </c:pt>
                <c:pt idx="1">
                  <c:v>86.6</c:v>
                </c:pt>
                <c:pt idx="2">
                  <c:v>88.7</c:v>
                </c:pt>
                <c:pt idx="3">
                  <c:v>89.1</c:v>
                </c:pt>
                <c:pt idx="4">
                  <c:v>89.7</c:v>
                </c:pt>
                <c:pt idx="5">
                  <c:v>91.5</c:v>
                </c:pt>
                <c:pt idx="6">
                  <c:v>92.7</c:v>
                </c:pt>
                <c:pt idx="7">
                  <c:v>93.2</c:v>
                </c:pt>
                <c:pt idx="8">
                  <c:v>94.9</c:v>
                </c:pt>
                <c:pt idx="9">
                  <c:v>95.3</c:v>
                </c:pt>
                <c:pt idx="10">
                  <c:v>95.9</c:v>
                </c:pt>
                <c:pt idx="11">
                  <c:v>96.5</c:v>
                </c:pt>
                <c:pt idx="12">
                  <c:v>96.8</c:v>
                </c:pt>
                <c:pt idx="13">
                  <c:v>97.1</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Bound Brook School District</c:v>
                </c:pt>
                <c:pt idx="1">
                  <c:v>Somerset Hills Regional School District</c:v>
                </c:pt>
                <c:pt idx="2">
                  <c:v>Franklin Township Public School District</c:v>
                </c:pt>
                <c:pt idx="3">
                  <c:v>North Plainfield School District</c:v>
                </c:pt>
                <c:pt idx="4">
                  <c:v>Manville School District</c:v>
                </c:pt>
                <c:pt idx="5">
                  <c:v>Montgomery Township School District</c:v>
                </c:pt>
                <c:pt idx="6">
                  <c:v>Bridgewater-Raritan Regional School District</c:v>
                </c:pt>
                <c:pt idx="7">
                  <c:v>Somerset County Vocational and Technical School District</c:v>
                </c:pt>
                <c:pt idx="8">
                  <c:v>Somerville Public School District</c:v>
                </c:pt>
                <c:pt idx="9">
                  <c:v>Central Jersey College Prep Charter School</c:v>
                </c:pt>
                <c:pt idx="10">
                  <c:v>Hillsborough Township Public School District</c:v>
                </c:pt>
                <c:pt idx="11">
                  <c:v>Bernards Township School District</c:v>
                </c:pt>
                <c:pt idx="12">
                  <c:v>Thomas Edison EnergySmart Charter School</c:v>
                </c:pt>
                <c:pt idx="13">
                  <c:v>Watchung Hills Regional High School District</c:v>
                </c:pt>
              </c:strCache>
            </c:strRef>
          </c:cat>
          <c:val>
            <c:numRef>
              <c:f>Sheet1!$C$2:$C$15</c:f>
              <c:numCache>
                <c:formatCode>0%</c:formatCode>
                <c:ptCount val="14"/>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5409508596357744"/>
          <c:y val="0.92227122682900797"/>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0.92600000000000005</c:v>
                </c:pt>
                <c:pt idx="1">
                  <c:v>0.93799999999999994</c:v>
                </c:pt>
                <c:pt idx="2">
                  <c:v>0.94499999999999995</c:v>
                </c:pt>
                <c:pt idx="3">
                  <c:v>0.93400000000000005</c:v>
                </c:pt>
                <c:pt idx="4">
                  <c:v>0.95699999999999996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1">
                  <c:v>0.92600000000000005</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20">
                  <c:v>0.95699999999999996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862269354207675"/>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2">
                  <c:v>41.2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21</c:v>
                </c:pt>
                <c:pt idx="2">
                  <c:v>48</c:v>
                </c:pt>
                <c:pt idx="3">
                  <c:v>64</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470607989347064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305</c:v>
                </c:pt>
                <c:pt idx="1">
                  <c:v>2037</c:v>
                </c:pt>
                <c:pt idx="2">
                  <c:v>201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6">
                  <c:v>3.10765</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7" formatCode="0.00">
                  <c:v>4.0572600000000003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011520669291339"/>
          <c:y val="0.87893986242298117"/>
          <c:w val="0.1385804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6.3813199999999997</c:v>
                </c:pt>
                <c:pt idx="1">
                  <c:v>6.0551599999999999</c:v>
                </c:pt>
                <c:pt idx="2">
                  <c:v>5.1432099999999998</c:v>
                </c:pt>
                <c:pt idx="3">
                  <c:v>5.8228299999999997</c:v>
                </c:pt>
                <c:pt idx="4">
                  <c:v>4.0999999999999996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51559638378536"/>
          <c:y val="6.8140319163664999E-3"/>
          <c:w val="0.7968530183727033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7">
                  <c:v>69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7">
                  <c:v>298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9.6999999999999993</c:v>
                </c:pt>
                <c:pt idx="1">
                  <c:v>9.6</c:v>
                </c:pt>
                <c:pt idx="2">
                  <c:v>9.9</c:v>
                </c:pt>
                <c:pt idx="3">
                  <c:v>10</c:v>
                </c:pt>
                <c:pt idx="4">
                  <c:v>9.7470326207000006</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6" formatCode="0.0">
                  <c:v>9.7470326207000006</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7">
                  <c:v>9.6957458912999996</c:v>
                </c:pt>
                <c:pt idx="8">
                  <c:v>9.2781943497999997</c:v>
                </c:pt>
                <c:pt idx="9">
                  <c:v>9.0712989814</c:v>
                </c:pt>
                <c:pt idx="10">
                  <c:v>9.0073918830000004</c:v>
                </c:pt>
                <c:pt idx="11">
                  <c:v>8.5312004586000008</c:v>
                </c:pt>
                <c:pt idx="12">
                  <c:v>8.5164765914</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1986361608221199"/>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7" formatCode="#,##0">
                  <c:v>2020</c:v>
                </c:pt>
                <c:pt idx="8" formatCode="#,##0">
                  <c:v>2034</c:v>
                </c:pt>
                <c:pt idx="9" formatCode="#,##0">
                  <c:v>2455</c:v>
                </c:pt>
                <c:pt idx="10">
                  <c:v>2492</c:v>
                </c:pt>
                <c:pt idx="11" formatCode="#,##0">
                  <c:v>2748</c:v>
                </c:pt>
                <c:pt idx="12" formatCode="#,##0">
                  <c:v>3377</c:v>
                </c:pt>
                <c:pt idx="13" formatCode="#,##0">
                  <c:v>3557</c:v>
                </c:pt>
                <c:pt idx="14" formatCode="#,##0">
                  <c:v>3596</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6">
                  <c:v>1947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3199300699300753E-2"/>
                  <c:y val="-2.836527876689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460-4FD0-A584-E9C1A36FC78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2048</c:v>
                </c:pt>
                <c:pt idx="1">
                  <c:v>1858</c:v>
                </c:pt>
                <c:pt idx="2">
                  <c:v>1849</c:v>
                </c:pt>
                <c:pt idx="3">
                  <c:v>1840</c:v>
                </c:pt>
                <c:pt idx="4">
                  <c:v>1947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3065329677184781"/>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4725938551961545"/>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6381340222530516"/>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7219175884796609"/>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1145604729399538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7.3713974912924946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Cyber Harassment</c:v>
                </c:pt>
                <c:pt idx="6">
                  <c:v>Other</c:v>
                </c:pt>
              </c:strCache>
            </c:strRef>
          </c:cat>
          <c:val>
            <c:numRef>
              <c:f>Sheet1!$B$2:$B$8</c:f>
              <c:numCache>
                <c:formatCode>General</c:formatCode>
                <c:ptCount val="7"/>
                <c:pt idx="0">
                  <c:v>1137</c:v>
                </c:pt>
                <c:pt idx="1">
                  <c:v>589</c:v>
                </c:pt>
                <c:pt idx="2">
                  <c:v>102</c:v>
                </c:pt>
                <c:pt idx="3">
                  <c:v>92</c:v>
                </c:pt>
                <c:pt idx="4" formatCode="#,##0">
                  <c:v>10</c:v>
                </c:pt>
                <c:pt idx="5">
                  <c:v>9</c:v>
                </c:pt>
                <c:pt idx="6">
                  <c:v>22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19">
                  <c:v>100478</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19">
                  <c:v>72889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80026</c:v>
                </c:pt>
                <c:pt idx="1">
                  <c:v>89108</c:v>
                </c:pt>
                <c:pt idx="2">
                  <c:v>90100</c:v>
                </c:pt>
                <c:pt idx="3">
                  <c:v>90410</c:v>
                </c:pt>
                <c:pt idx="4">
                  <c:v>100478</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61176</c:v>
                </c:pt>
                <c:pt idx="1">
                  <c:v>71402</c:v>
                </c:pt>
                <c:pt idx="2">
                  <c:v>65402</c:v>
                </c:pt>
                <c:pt idx="3">
                  <c:v>66389</c:v>
                </c:pt>
                <c:pt idx="4">
                  <c:v>72889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10">
                  <c:v>306</c:v>
                </c:pt>
                <c:pt idx="11">
                  <c:v>353</c:v>
                </c:pt>
                <c:pt idx="12">
                  <c:v>377</c:v>
                </c:pt>
                <c:pt idx="13">
                  <c:v>385</c:v>
                </c:pt>
                <c:pt idx="14">
                  <c:v>397</c:v>
                </c:pt>
                <c:pt idx="15">
                  <c:v>410</c:v>
                </c:pt>
                <c:pt idx="16">
                  <c:v>465</c:v>
                </c:pt>
                <c:pt idx="17">
                  <c:v>501</c:v>
                </c:pt>
                <c:pt idx="18">
                  <c:v>506</c:v>
                </c:pt>
                <c:pt idx="19">
                  <c:v>587</c:v>
                </c:pt>
                <c:pt idx="20">
                  <c:v>666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9">
                  <c:v>287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50</c:v>
                </c:pt>
                <c:pt idx="1">
                  <c:v>47</c:v>
                </c:pt>
                <c:pt idx="2">
                  <c:v>63</c:v>
                </c:pt>
                <c:pt idx="3">
                  <c:v>56</c:v>
                </c:pt>
                <c:pt idx="4">
                  <c:v>50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6.9952847007431892E-3"/>
                  <c:y val="2.31708872318287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8">
                  <c:v>-0.12</c:v>
                </c:pt>
                <c:pt idx="9">
                  <c:v>-0.125</c:v>
                </c:pt>
                <c:pt idx="10">
                  <c:v>-0.13218390804597699</c:v>
                </c:pt>
                <c:pt idx="11">
                  <c:v>-0.15454545454545501</c:v>
                </c:pt>
                <c:pt idx="12">
                  <c:v>-0.17716535433070901</c:v>
                </c:pt>
                <c:pt idx="13">
                  <c:v>-0.19323671497584499</c:v>
                </c:pt>
                <c:pt idx="14">
                  <c:v>-0.20909090909090899</c:v>
                </c:pt>
                <c:pt idx="15">
                  <c:v>-0.21379310344827601</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7">
                  <c:v>-0.107142857142857</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6.4062500000000064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9843749999999999"/>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7.6562500000000006E-2"/>
                  <c:y val="-0.1171874927911237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0.47</c:v>
                </c:pt>
                <c:pt idx="1">
                  <c:v>0.28999999999999998</c:v>
                </c:pt>
                <c:pt idx="2">
                  <c:v>7.0000000000000007E-2</c:v>
                </c:pt>
                <c:pt idx="3">
                  <c:v>0.04</c:v>
                </c:pt>
                <c:pt idx="4">
                  <c:v>0.09</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0</c:v>
                </c:pt>
                <c:pt idx="1">
                  <c:v>0</c:v>
                </c:pt>
                <c:pt idx="2">
                  <c:v>1</c:v>
                </c:pt>
                <c:pt idx="3">
                  <c:v>0</c:v>
                </c:pt>
                <c:pt idx="4">
                  <c:v>0</c:v>
                </c:pt>
                <c:pt idx="5">
                  <c:v>0</c:v>
                </c:pt>
                <c:pt idx="6">
                  <c:v>1</c:v>
                </c:pt>
                <c:pt idx="7">
                  <c:v>0</c:v>
                </c:pt>
                <c:pt idx="8">
                  <c:v>1</c:v>
                </c:pt>
                <c:pt idx="9">
                  <c:v>1</c:v>
                </c:pt>
                <c:pt idx="10">
                  <c:v>0</c:v>
                </c:pt>
                <c:pt idx="11">
                  <c:v>1</c:v>
                </c:pt>
                <c:pt idx="12">
                  <c:v>1</c:v>
                </c:pt>
                <c:pt idx="13">
                  <c:v>0</c:v>
                </c:pt>
                <c:pt idx="14">
                  <c:v>1</c:v>
                </c:pt>
                <c:pt idx="15">
                  <c:v>1</c:v>
                </c:pt>
                <c:pt idx="16">
                  <c:v>0</c:v>
                </c:pt>
                <c:pt idx="17">
                  <c:v>1</c:v>
                </c:pt>
                <c:pt idx="18">
                  <c:v>0</c:v>
                </c:pt>
                <c:pt idx="19">
                  <c:v>1</c:v>
                </c:pt>
                <c:pt idx="20">
                  <c:v>1</c:v>
                </c:pt>
                <c:pt idx="21">
                  <c:v>2</c:v>
                </c:pt>
                <c:pt idx="22">
                  <c:v>0</c:v>
                </c:pt>
                <c:pt idx="23">
                  <c:v>0</c:v>
                </c:pt>
                <c:pt idx="24">
                  <c:v>1</c:v>
                </c:pt>
                <c:pt idx="25">
                  <c:v>5</c:v>
                </c:pt>
                <c:pt idx="26">
                  <c:v>0</c:v>
                </c:pt>
                <c:pt idx="27">
                  <c:v>0</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2">
                  <c:v>0.10199999999999999</c:v>
                </c:pt>
                <c:pt idx="3">
                  <c:v>0.106</c:v>
                </c:pt>
                <c:pt idx="4">
                  <c:v>0.107</c:v>
                </c:pt>
                <c:pt idx="5">
                  <c:v>0.112</c:v>
                </c:pt>
                <c:pt idx="6">
                  <c:v>0.112</c:v>
                </c:pt>
                <c:pt idx="7">
                  <c:v>0.123</c:v>
                </c:pt>
                <c:pt idx="8">
                  <c:v>0.125</c:v>
                </c:pt>
                <c:pt idx="9">
                  <c:v>0.127</c:v>
                </c:pt>
                <c:pt idx="10">
                  <c:v>0.13300000000000001</c:v>
                </c:pt>
                <c:pt idx="11">
                  <c:v>0.13600000000000001</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12">
                  <c:v>0.14099999999999999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034887445304525"/>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8.4000000000000005E-2</c:v>
                </c:pt>
                <c:pt idx="1">
                  <c:v>0.107</c:v>
                </c:pt>
                <c:pt idx="2">
                  <c:v>0.13900000000000001</c:v>
                </c:pt>
                <c:pt idx="3">
                  <c:v>7.0999999999999994E-2</c:v>
                </c:pt>
                <c:pt idx="4">
                  <c:v>0.14099999999999999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0.14699999999999999</c:v>
                </c:pt>
                <c:pt idx="1">
                  <c:v>0.126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0.0%</c:formatCode>
                <c:ptCount val="21"/>
                <c:pt idx="0">
                  <c:v>0.11899999999999999</c:v>
                </c:pt>
                <c:pt idx="1">
                  <c:v>0.126</c:v>
                </c:pt>
                <c:pt idx="2">
                  <c:v>0.13900000000000001</c:v>
                </c:pt>
                <c:pt idx="3">
                  <c:v>0.14599999999999999</c:v>
                </c:pt>
                <c:pt idx="4">
                  <c:v>0.14599999999999999</c:v>
                </c:pt>
                <c:pt idx="5">
                  <c:v>0.14599999999999999</c:v>
                </c:pt>
                <c:pt idx="6">
                  <c:v>0.14799999999999999</c:v>
                </c:pt>
                <c:pt idx="7">
                  <c:v>0.14899999999999999</c:v>
                </c:pt>
                <c:pt idx="8">
                  <c:v>0.157</c:v>
                </c:pt>
                <c:pt idx="9">
                  <c:v>0.16</c:v>
                </c:pt>
                <c:pt idx="11">
                  <c:v>0.16700000000000001</c:v>
                </c:pt>
                <c:pt idx="12">
                  <c:v>0.17299999999999999</c:v>
                </c:pt>
                <c:pt idx="13">
                  <c:v>0.17299999999999999</c:v>
                </c:pt>
                <c:pt idx="14">
                  <c:v>0.17899999999999999</c:v>
                </c:pt>
                <c:pt idx="15">
                  <c:v>0.184</c:v>
                </c:pt>
                <c:pt idx="16">
                  <c:v>0.186</c:v>
                </c:pt>
                <c:pt idx="17">
                  <c:v>0.187</c:v>
                </c:pt>
                <c:pt idx="18">
                  <c:v>0.20399999999999999</c:v>
                </c:pt>
                <c:pt idx="19">
                  <c:v>0.21199999999999999</c:v>
                </c:pt>
                <c:pt idx="2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0" formatCode="0.0%">
                  <c:v>0.16500000000000001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18916963935858"/>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0.14299999999999999</c:v>
                </c:pt>
                <c:pt idx="1">
                  <c:v>0.13600000000000001</c:v>
                </c:pt>
                <c:pt idx="2">
                  <c:v>0.185</c:v>
                </c:pt>
                <c:pt idx="3">
                  <c:v>0.186</c:v>
                </c:pt>
                <c:pt idx="4">
                  <c:v>0.16500000000000001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0.17599999999999999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0.107</c:v>
                </c:pt>
                <c:pt idx="1">
                  <c:v>0.218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6">
                  <c:v>7.1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7393294783464566"/>
          <c:y val="0.89400012955215757"/>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7" formatCode="0">
                  <c:v>8679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7">
                  <c:v>8538</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9">
                  <c:v>394</c:v>
                </c:pt>
                <c:pt idx="10">
                  <c:v>511</c:v>
                </c:pt>
                <c:pt idx="11">
                  <c:v>582</c:v>
                </c:pt>
                <c:pt idx="12">
                  <c:v>657</c:v>
                </c:pt>
                <c:pt idx="13">
                  <c:v>760</c:v>
                </c:pt>
                <c:pt idx="14">
                  <c:v>784</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8">
                  <c:v>374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8">
                  <c:v>475</c:v>
                </c:pt>
                <c:pt idx="9">
                  <c:v>496</c:v>
                </c:pt>
                <c:pt idx="10">
                  <c:v>582</c:v>
                </c:pt>
                <c:pt idx="11">
                  <c:v>754</c:v>
                </c:pt>
                <c:pt idx="12">
                  <c:v>756</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7">
                  <c:v>448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457</c:v>
                </c:pt>
                <c:pt idx="1">
                  <c:v>454</c:v>
                </c:pt>
                <c:pt idx="2">
                  <c:v>470</c:v>
                </c:pt>
                <c:pt idx="3">
                  <c:v>461</c:v>
                </c:pt>
                <c:pt idx="4">
                  <c:v>448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8">
                  <c:v>1.6E-2</c:v>
                </c:pt>
                <c:pt idx="9">
                  <c:v>1.7000000000000001E-2</c:v>
                </c:pt>
                <c:pt idx="10">
                  <c:v>1.9E-2</c:v>
                </c:pt>
                <c:pt idx="11">
                  <c:v>2.1000000000000001E-2</c:v>
                </c:pt>
                <c:pt idx="12">
                  <c:v>2.1999999999999999E-2</c:v>
                </c:pt>
                <c:pt idx="13">
                  <c:v>2.1999999999999999E-2</c:v>
                </c:pt>
                <c:pt idx="14">
                  <c:v>2.5000000000000001E-2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7" formatCode="0.0%">
                  <c:v>1.4E-2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7545389326334211"/>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7">
                  <c:v>278</c:v>
                </c:pt>
                <c:pt idx="8">
                  <c:v>280</c:v>
                </c:pt>
                <c:pt idx="9">
                  <c:v>327</c:v>
                </c:pt>
                <c:pt idx="10">
                  <c:v>345</c:v>
                </c:pt>
                <c:pt idx="11">
                  <c:v>394</c:v>
                </c:pt>
                <c:pt idx="12">
                  <c:v>411</c:v>
                </c:pt>
                <c:pt idx="13">
                  <c:v>472</c:v>
                </c:pt>
                <c:pt idx="14">
                  <c:v>520</c:v>
                </c:pt>
                <c:pt idx="15">
                  <c:v>538</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6">
                  <c:v>272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5">
                  <c:v>708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5">
                  <c:v>708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66</c:v>
                </c:pt>
                <c:pt idx="1">
                  <c:v>50</c:v>
                </c:pt>
                <c:pt idx="2">
                  <c:v>49</c:v>
                </c:pt>
                <c:pt idx="3">
                  <c:v>36</c:v>
                </c:pt>
                <c:pt idx="4">
                  <c:v>26</c:v>
                </c:pt>
                <c:pt idx="5">
                  <c:v>22</c:v>
                </c:pt>
                <c:pt idx="6">
                  <c:v>22</c:v>
                </c:pt>
                <c:pt idx="7">
                  <c:v>15</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85</c:v>
                </c:pt>
                <c:pt idx="1">
                  <c:v>74</c:v>
                </c:pt>
                <c:pt idx="2">
                  <c:v>46</c:v>
                </c:pt>
                <c:pt idx="3">
                  <c:v>35</c:v>
                </c:pt>
                <c:pt idx="4">
                  <c:v>29</c:v>
                </c:pt>
                <c:pt idx="5">
                  <c:v>25</c:v>
                </c:pt>
                <c:pt idx="6">
                  <c:v>28</c:v>
                </c:pt>
                <c:pt idx="7">
                  <c:v>24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8" formatCode="#,##0">
                  <c:v>1713</c:v>
                </c:pt>
                <c:pt idx="9" formatCode="#,##0">
                  <c:v>1728</c:v>
                </c:pt>
                <c:pt idx="10" formatCode="#,##0">
                  <c:v>2011</c:v>
                </c:pt>
                <c:pt idx="11" formatCode="#,##0">
                  <c:v>2047</c:v>
                </c:pt>
                <c:pt idx="12" formatCode="#,##0">
                  <c:v>2718</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7">
                  <c:v>1117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6"/>
              <c:tx>
                <c:rich>
                  <a:bodyPr/>
                  <a:lstStyle/>
                  <a:p>
                    <a:fld id="{A09468BE-B609-47AB-BFAF-4258760296A6}" type="VALUE">
                      <a:rPr lang="en-US" smtClean="0"/>
                      <a:pPr/>
                      <a:t>[VALUE]</a:t>
                    </a:fld>
                    <a:r>
                      <a:rPr lang="en-US"/>
                      <a:t>.33</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86F-41E7-A384-247C16CF349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6" formatCode="0.00">
                  <c:v>4.33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0.45712</cdr:x>
      <cdr:y>0.7699</cdr:y>
    </cdr:from>
    <cdr:to>
      <cdr:x>0.61132</cdr:x>
      <cdr:y>0.80557</cdr:y>
    </cdr:to>
    <cdr:sp macro="" textlink="">
      <cdr:nvSpPr>
        <cdr:cNvPr id="2" name="TextBox 5"/>
        <cdr:cNvSpPr txBox="1"/>
      </cdr:nvSpPr>
      <cdr:spPr>
        <a:xfrm xmlns:a="http://schemas.openxmlformats.org/drawingml/2006/main">
          <a:off x="2777634" y="498262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casashaw.org/" TargetMode="External"/><Relationship Id="rId3" Type="http://schemas.openxmlformats.org/officeDocument/2006/relationships/hyperlink" Target="https://www.thearcofsomerset.org/" TargetMode="External"/><Relationship Id="rId7" Type="http://schemas.openxmlformats.org/officeDocument/2006/relationships/hyperlink" Target="http://jhcare.org/broadway-respite-home-care-services/"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mentornj.org/" TargetMode="External"/><Relationship Id="rId5" Type="http://schemas.openxmlformats.org/officeDocument/2006/relationships/hyperlink" Target="https://aspennj.org/" TargetMode="External"/><Relationship Id="rId10" Type="http://schemas.openxmlformats.org/officeDocument/2006/relationships/hyperlink" Target="https://www.caunj.org/" TargetMode="External"/><Relationship Id="rId4" Type="http://schemas.openxmlformats.org/officeDocument/2006/relationships/hyperlink" Target="https://asapphealthcare.org/" TargetMode="External"/><Relationship Id="rId9" Type="http://schemas.openxmlformats.org/officeDocument/2006/relationships/hyperlink" Target="https://www.cge-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residents, and lower proportions of White, Black/African American, “Other” minority residents,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tended to decrease while the proportion of other ethnic/racial groups have increased slightly.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North Plainfield and Bound Brook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Franklin Township and Bridgewater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Bound Brook and North Plainfield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North Plainfield and Manville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as expected for infant childcare and lower than expected for toddler and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a middling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Green Brook and Peapack and Gladstone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96.02% of Somerset County’s population has received at least one dose of the COVID-19 vaccination.</a:t>
            </a:r>
          </a:p>
          <a:p>
            <a:pPr marL="171450" indent="-171450">
              <a:buFont typeface="Arial" panose="020B0604020202020204" pitchFamily="34" charset="0"/>
              <a:buChar char="•"/>
            </a:pPr>
            <a:r>
              <a:rPr lang="en-US" dirty="0"/>
              <a:t>79.10% of Somerset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9063351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most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Bound Brook and Somerset Hills Regional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-10.71%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followed by short term care facilities.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middling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decrease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669</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39</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https://www.thearcofsomerset.org/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https://www.tricountyresourcenet.org/</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https://aspennj.org/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https://mentornj.org/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http://jhcare.org/broadway-respite-home-care-services/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https://casashaw.org/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https://www.cge-nj.org/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https://www.caunj.org/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7</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p>
          <a:p>
            <a:r>
              <a:rPr lang="en-US" sz="1200" kern="1200" dirty="0">
                <a:solidFill>
                  <a:schemeClr val="tx1"/>
                </a:solidFill>
                <a:effectLst/>
                <a:latin typeface="+mn-lt"/>
                <a:ea typeface="+mn-ea"/>
                <a:cs typeface="+mn-cs"/>
              </a:rPr>
              <a:t>https://www.tricountyresourcenet.org/community-services/legal-advocacy/advocacy/</a:t>
            </a:r>
            <a:endParaRPr lang="en-US" sz="1200" u="sng"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Somerset</a:t>
            </a:r>
          </a:p>
          <a:p>
            <a:pPr algn="ctr"/>
            <a:r>
              <a:rPr lang="en-US" sz="3400" b="0" dirty="0">
                <a:solidFill>
                  <a:schemeClr val="bg1"/>
                </a:solidFill>
                <a:latin typeface="Franklin Gothic Demi" panose="020B0703020102020204" pitchFamily="34" charset="0"/>
              </a:rPr>
              <a:t>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37648" y="323165"/>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04BFDBB9-60C2-086C-C03C-0A5F23B5DAB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69239" y="323165"/>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5682D394-E1C2-A893-A470-76F68D1189D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55062" y="230832"/>
            <a:ext cx="9144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a:p>
            <a:endParaRPr lang="en-US" sz="1600"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somerset county nj map wikipedia">
            <a:extLst>
              <a:ext uri="{FF2B5EF4-FFF2-40B4-BE49-F238E27FC236}">
                <a16:creationId xmlns:a16="http://schemas.microsoft.com/office/drawing/2014/main" id="{3602C95E-43E0-359D-0066-A75F760DA0C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27015" y="353943"/>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BD7C28B2-8F30-1C85-1C8F-03EA076E64F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67193" y="323165"/>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A46554E6-BC83-AC68-F6EB-7629D3AA426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65695" y="353943"/>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3" name="Picture 2" descr="Image result for somerset county nj map wikipedia">
            <a:extLst>
              <a:ext uri="{FF2B5EF4-FFF2-40B4-BE49-F238E27FC236}">
                <a16:creationId xmlns:a16="http://schemas.microsoft.com/office/drawing/2014/main" id="{5438E5F2-16B4-7409-82D5-89DDC459F74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609600" y="255871"/>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3" name="Picture 2" descr="Image result for somerset county nj map wikipedia">
            <a:extLst>
              <a:ext uri="{FF2B5EF4-FFF2-40B4-BE49-F238E27FC236}">
                <a16:creationId xmlns:a16="http://schemas.microsoft.com/office/drawing/2014/main" id="{CEB208E8-2FA7-8A23-A2E9-6BE4026EA017}"/>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616995" y="266503"/>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3" name="Picture 2" descr="Image result for somerset county nj map wikipedia">
            <a:extLst>
              <a:ext uri="{FF2B5EF4-FFF2-40B4-BE49-F238E27FC236}">
                <a16:creationId xmlns:a16="http://schemas.microsoft.com/office/drawing/2014/main" id="{426E8238-A3C8-651A-5251-6F06CB791F7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637648" y="370823"/>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3" name="Picture 2" descr="Image result for somerset county nj map wikipedia">
            <a:extLst>
              <a:ext uri="{FF2B5EF4-FFF2-40B4-BE49-F238E27FC236}">
                <a16:creationId xmlns:a16="http://schemas.microsoft.com/office/drawing/2014/main" id="{F539164B-F9EA-0631-3BC5-BA91F65F6E11}"/>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665695" y="347692"/>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pic>
        <p:nvPicPr>
          <p:cNvPr id="3" name="Picture 2" descr="Image result for somerset county nj map wikipedia">
            <a:extLst>
              <a:ext uri="{FF2B5EF4-FFF2-40B4-BE49-F238E27FC236}">
                <a16:creationId xmlns:a16="http://schemas.microsoft.com/office/drawing/2014/main" id="{9BE6225A-891B-97ED-00B1-253237E70FF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5923" y="97259"/>
            <a:ext cx="529772" cy="872516"/>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somerset county nj map wikipedia">
            <a:extLst>
              <a:ext uri="{FF2B5EF4-FFF2-40B4-BE49-F238E27FC236}">
                <a16:creationId xmlns:a16="http://schemas.microsoft.com/office/drawing/2014/main" id="{14C2749C-C0DC-8292-C3B4-7C2E4BB4E23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18705" y="938943"/>
            <a:ext cx="1004651" cy="1347057"/>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somerset county nj map wikipedia">
            <a:extLst>
              <a:ext uri="{FF2B5EF4-FFF2-40B4-BE49-F238E27FC236}">
                <a16:creationId xmlns:a16="http://schemas.microsoft.com/office/drawing/2014/main" id="{5F1DBB9C-2317-4194-FA6A-3F0A1F5E664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37747" y="4520343"/>
            <a:ext cx="1004651" cy="1347057"/>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somerset county nj map wikipedia">
            <a:extLst>
              <a:ext uri="{FF2B5EF4-FFF2-40B4-BE49-F238E27FC236}">
                <a16:creationId xmlns:a16="http://schemas.microsoft.com/office/drawing/2014/main" id="{B2F6246A-BCA5-BF65-9CD7-D1BE4C6ADCE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43000" y="477673"/>
            <a:ext cx="1004651" cy="1347057"/>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somerset county nj map wikipedia">
            <a:extLst>
              <a:ext uri="{FF2B5EF4-FFF2-40B4-BE49-F238E27FC236}">
                <a16:creationId xmlns:a16="http://schemas.microsoft.com/office/drawing/2014/main" id="{1D6B9925-9650-2629-E47B-9C1E6E52D92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43000" y="392394"/>
            <a:ext cx="1004651" cy="1347057"/>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F7E2D305-2EA0-E649-A850-7114BCF4F65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232129" y="2755470"/>
            <a:ext cx="1004651" cy="1347057"/>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somerset county nj map wikipedia">
            <a:extLst>
              <a:ext uri="{FF2B5EF4-FFF2-40B4-BE49-F238E27FC236}">
                <a16:creationId xmlns:a16="http://schemas.microsoft.com/office/drawing/2014/main" id="{0A4E3949-9676-96EE-055A-72DBDBC0006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78510" y="453986"/>
            <a:ext cx="1004651" cy="1347057"/>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somerset county nj map wikipedia">
            <a:extLst>
              <a:ext uri="{FF2B5EF4-FFF2-40B4-BE49-F238E27FC236}">
                <a16:creationId xmlns:a16="http://schemas.microsoft.com/office/drawing/2014/main" id="{A048299C-275F-4E5B-C501-3A2C62747BF1}"/>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28887" y="425798"/>
            <a:ext cx="1004651" cy="1347057"/>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somerset county nj map wikipedia">
            <a:extLst>
              <a:ext uri="{FF2B5EF4-FFF2-40B4-BE49-F238E27FC236}">
                <a16:creationId xmlns:a16="http://schemas.microsoft.com/office/drawing/2014/main" id="{B200FB95-E5F2-E074-39F6-77D3811330E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04793" y="4904179"/>
            <a:ext cx="1004651" cy="1347057"/>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5D45EDB7-459B-8F53-4A76-0D2E4C18C56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1128" y="4865857"/>
            <a:ext cx="1004651" cy="1347057"/>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BACA9CE9-74BF-D225-A7B1-1E16A0A4C960}"/>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929956" y="506287"/>
            <a:ext cx="1004651" cy="1347057"/>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9A8B3635-CA82-C8BF-19A0-455D3E5A0CC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48860" y="368757"/>
            <a:ext cx="1004651" cy="1347057"/>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somerset county nj map wikipedia">
            <a:extLst>
              <a:ext uri="{FF2B5EF4-FFF2-40B4-BE49-F238E27FC236}">
                <a16:creationId xmlns:a16="http://schemas.microsoft.com/office/drawing/2014/main" id="{4E8F5037-6EAB-88E8-F2B0-F8A547F493C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7" y="516293"/>
            <a:ext cx="1004651" cy="1347057"/>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somerset county nj map wikipedia">
            <a:extLst>
              <a:ext uri="{FF2B5EF4-FFF2-40B4-BE49-F238E27FC236}">
                <a16:creationId xmlns:a16="http://schemas.microsoft.com/office/drawing/2014/main" id="{14F7E4D8-41D6-410E-CBA9-52978BC33E2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40763" y="826794"/>
            <a:ext cx="1004651" cy="1347057"/>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somerset county nj map wikipedia">
            <a:extLst>
              <a:ext uri="{FF2B5EF4-FFF2-40B4-BE49-F238E27FC236}">
                <a16:creationId xmlns:a16="http://schemas.microsoft.com/office/drawing/2014/main" id="{94DBB426-8F39-DBBA-3358-156DA8241A7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98298" y="490422"/>
            <a:ext cx="849700" cy="131945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6DF2679F-1CB4-0247-A303-6413C56CD565}"/>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46647" y="428302"/>
            <a:ext cx="651756" cy="1270857"/>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8CB873B5-3AB9-09E6-52EC-D0922259379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30214" y="480507"/>
            <a:ext cx="808675" cy="1200330"/>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11916919-A730-A9A8-6EF8-2CD3B96954B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825755" y="362649"/>
            <a:ext cx="1004651" cy="1347057"/>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1" descr="Image result for somerset county nj map wikipedia">
            <a:extLst>
              <a:ext uri="{FF2B5EF4-FFF2-40B4-BE49-F238E27FC236}">
                <a16:creationId xmlns:a16="http://schemas.microsoft.com/office/drawing/2014/main" id="{EC578A52-8363-676C-F72C-5FB97C8B5B70}"/>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14400" y="967497"/>
            <a:ext cx="1004651" cy="1347057"/>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2E2C633-4013-3FA0-D2EB-1D813C9CACD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81000"/>
            <a:ext cx="12496800" cy="72411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Somerset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1" name="Picture 10" descr="Image result for somerset county nj map wikipedia">
            <a:extLst>
              <a:ext uri="{FF2B5EF4-FFF2-40B4-BE49-F238E27FC236}">
                <a16:creationId xmlns:a16="http://schemas.microsoft.com/office/drawing/2014/main" id="{A4276967-1A53-B568-5C33-02820EDE54DC}"/>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7074470" y="4847207"/>
            <a:ext cx="930528" cy="1530094"/>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somerset county nj map wikipedia">
            <a:extLst>
              <a:ext uri="{FF2B5EF4-FFF2-40B4-BE49-F238E27FC236}">
                <a16:creationId xmlns:a16="http://schemas.microsoft.com/office/drawing/2014/main" id="{ACE7CCFB-70E9-7158-4AE5-1D12FD120946}"/>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861579" y="762000"/>
            <a:ext cx="1676400" cy="3733800"/>
          </a:xfrm>
          <a:prstGeom prst="rect">
            <a:avLst/>
          </a:prstGeom>
          <a:noFill/>
          <a:ln>
            <a:noFill/>
          </a:ln>
        </p:spPr>
      </p:pic>
      <p:pic>
        <p:nvPicPr>
          <p:cNvPr id="5" name="Picture 2" descr="https://biondoroofing.com/wp-content/themes/html5blank-stable/img/sections/county/Somerset.jpg">
            <a:extLst>
              <a:ext uri="{FF2B5EF4-FFF2-40B4-BE49-F238E27FC236}">
                <a16:creationId xmlns:a16="http://schemas.microsoft.com/office/drawing/2014/main" id="{9EF16662-DBC3-54BB-EA10-AD84CD1DCA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506469"/>
            <a:ext cx="4953000" cy="5845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Somerset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26930354"/>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352216646"/>
              </p:ext>
            </p:extLst>
          </p:nvPr>
        </p:nvGraphicFramePr>
        <p:xfrm>
          <a:off x="7543800" y="981417"/>
          <a:ext cx="4648200" cy="613683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Somerset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976513609"/>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232628766"/>
              </p:ext>
            </p:extLst>
          </p:nvPr>
        </p:nvGraphicFramePr>
        <p:xfrm>
          <a:off x="7024054" y="1233613"/>
          <a:ext cx="5167946" cy="585298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28679859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64185161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246370448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663705196"/>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5601006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9611246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642623920"/>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18234927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5778186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22991376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427535645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440684987"/>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666458570"/>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787404513"/>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065812734"/>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400004217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11113011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30630390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212312312"/>
              </p:ext>
            </p:extLst>
          </p:nvPr>
        </p:nvGraphicFramePr>
        <p:xfrm>
          <a:off x="3098074" y="493131"/>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305381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62507750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84396692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14268237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22333874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173636115"/>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55671603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24185071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618803242"/>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17935115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33216073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588060230"/>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25222942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11446656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604039" y="6010696"/>
            <a:ext cx="1524000" cy="230832"/>
          </a:xfrm>
          <a:prstGeom prst="rect">
            <a:avLst/>
          </a:prstGeom>
          <a:noFill/>
        </p:spPr>
        <p:txBody>
          <a:bodyPr wrap="square" rtlCol="0">
            <a:spAutoFit/>
          </a:bodyPr>
          <a:lstStyle/>
          <a:p>
            <a:r>
              <a:rPr lang="en-US" sz="900">
                <a:latin typeface="Franklin Gothic Medium" panose="020B0603020102020204" pitchFamily="34" charset="0"/>
              </a:rPr>
              <a:t>NJ avg. 28.6</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6794928" y="600442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25.6</a:t>
            </a: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240029067"/>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136409475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721815862"/>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94171377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60119356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84776002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73914155"/>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968100259"/>
              </p:ext>
            </p:extLst>
          </p:nvPr>
        </p:nvGraphicFramePr>
        <p:xfrm>
          <a:off x="3246120" y="749754"/>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20103283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02012020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57032433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82858922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013335784"/>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93135796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3347364288"/>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533066898"/>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254664630"/>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38593619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48666143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77004357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15355414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61140073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10053243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891325448"/>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755942646"/>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41283610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20462341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51783025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826252286"/>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51520090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9411672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92137116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583818591"/>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53460495"/>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43477340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42936367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86387792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56916680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47257855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431518362"/>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81358914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20808593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02994972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408400750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88483404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2568791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5215266"/>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46945064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0687452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1890163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328844528"/>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544729800"/>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003347186"/>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www.thearcofsomerset.org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54D83881-25C8-3FAD-8502-31A98073E61D}"/>
              </a:ext>
            </a:extLst>
          </p:cNvPr>
          <p:cNvSpPr/>
          <p:nvPr/>
        </p:nvSpPr>
        <p:spPr>
          <a:xfrm>
            <a:off x="3471384" y="615553"/>
            <a:ext cx="8305800" cy="630903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latin typeface="Franklin Gothic Medium" panose="020B0603020102020204" pitchFamily="34" charset="0"/>
              </a:rPr>
              <a:t>Agape House – Volunteers of America Delaware Valley </a:t>
            </a:r>
            <a:r>
              <a:rPr lang="en-US" sz="1500" dirty="0">
                <a:solidFill>
                  <a:srgbClr val="C00000"/>
                </a:solidFill>
                <a:latin typeface="Franklin Gothic Medium" panose="020B0603020102020204" pitchFamily="34" charset="0"/>
              </a:rPr>
              <a:t>[Community-based Assistance]</a:t>
            </a:r>
          </a:p>
          <a:p>
            <a:endParaRPr lang="en-US" sz="1500" dirty="0">
              <a:solidFill>
                <a:srgbClr val="C00000"/>
              </a:solidFill>
              <a:latin typeface="Franklin Gothic Medium" panose="020B0603020102020204" pitchFamily="34" charset="0"/>
            </a:endParaRPr>
          </a:p>
          <a:p>
            <a:r>
              <a:rPr lang="en-US" sz="1500" dirty="0">
                <a:latin typeface="Franklin Gothic Medium" panose="020B0603020102020204" pitchFamily="34" charset="0"/>
              </a:rPr>
              <a:t>Al-Anon / </a:t>
            </a:r>
            <a:r>
              <a:rPr lang="en-US" sz="1500" dirty="0" err="1">
                <a:latin typeface="Franklin Gothic Medium" panose="020B0603020102020204" pitchFamily="34" charset="0"/>
              </a:rPr>
              <a:t>Alateen</a:t>
            </a:r>
            <a:r>
              <a:rPr lang="en-US" sz="1500" dirty="0">
                <a:latin typeface="Franklin Gothic Medium" panose="020B0603020102020204" pitchFamily="34" charset="0"/>
              </a:rPr>
              <a:t> </a:t>
            </a:r>
            <a:r>
              <a:rPr lang="en-US" sz="1500" dirty="0">
                <a:solidFill>
                  <a:srgbClr val="C00000"/>
                </a:solidFill>
                <a:latin typeface="Franklin Gothic Medium" panose="020B0603020102020204" pitchFamily="34" charset="0"/>
              </a:rPr>
              <a:t>[Addiction]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The Arc of Somerset County </a:t>
            </a:r>
            <a:r>
              <a:rPr lang="en-US" sz="1500" dirty="0">
                <a:solidFill>
                  <a:srgbClr val="C00000"/>
                </a:solidFill>
                <a:latin typeface="Franklin Gothic Medium" panose="020B0603020102020204" pitchFamily="34" charset="0"/>
              </a:rPr>
              <a:t>[Developmental Disabilities]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ASAPP Healthcare, Inc. </a:t>
            </a:r>
            <a:r>
              <a:rPr lang="en-US" sz="1500" dirty="0">
                <a:solidFill>
                  <a:srgbClr val="C00000"/>
                </a:solidFill>
                <a:latin typeface="Franklin Gothic Medium" panose="020B0603020102020204" pitchFamily="34" charset="0"/>
              </a:rPr>
              <a:t>[Behavioral Health]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Autism Spectrum Education Network (Aspen)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Big Brothers Big Sisters of Northern NJ </a:t>
            </a:r>
            <a:r>
              <a:rPr lang="en-US" sz="1500" dirty="0">
                <a:solidFill>
                  <a:srgbClr val="C00000"/>
                </a:solidFill>
                <a:latin typeface="Franklin Gothic Medium" panose="020B0603020102020204" pitchFamily="34" charset="0"/>
              </a:rPr>
              <a:t>[Youth]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Broadway Respite and Home Care </a:t>
            </a:r>
            <a:r>
              <a:rPr lang="en-US" sz="1500" dirty="0">
                <a:solidFill>
                  <a:srgbClr val="C00000"/>
                </a:solidFill>
                <a:latin typeface="Franklin Gothic Medium" panose="020B0603020102020204" pitchFamily="34" charset="0"/>
              </a:rPr>
              <a:t>[End of Life]</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CASA </a:t>
            </a:r>
            <a:r>
              <a:rPr lang="en-US" sz="1500" dirty="0" err="1">
                <a:latin typeface="Franklin Gothic Medium" panose="020B0603020102020204" pitchFamily="34" charset="0"/>
              </a:rPr>
              <a:t>SHaW</a:t>
            </a:r>
            <a:r>
              <a:rPr lang="en-US" sz="1500" dirty="0">
                <a:latin typeface="Franklin Gothic Medium" panose="020B0603020102020204" pitchFamily="34" charset="0"/>
              </a:rPr>
              <a:t> </a:t>
            </a:r>
            <a:r>
              <a:rPr lang="en-US" sz="1500" dirty="0">
                <a:solidFill>
                  <a:srgbClr val="C00000"/>
                </a:solidFill>
                <a:latin typeface="Franklin Gothic Medium" panose="020B0603020102020204" pitchFamily="34" charset="0"/>
              </a:rPr>
              <a:t>[Advocacy for Court Involved Youth]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Catholic Charities </a:t>
            </a:r>
            <a:r>
              <a:rPr lang="en-US" sz="1500" dirty="0">
                <a:solidFill>
                  <a:srgbClr val="C00000"/>
                </a:solidFill>
                <a:latin typeface="Franklin Gothic Medium" panose="020B0603020102020204" pitchFamily="34" charset="0"/>
              </a:rPr>
              <a:t>[Adoption]</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Center for Discovery </a:t>
            </a:r>
            <a:r>
              <a:rPr lang="en-US" sz="1500" dirty="0">
                <a:solidFill>
                  <a:srgbClr val="C00000"/>
                </a:solidFill>
                <a:latin typeface="Franklin Gothic Medium" panose="020B0603020102020204" pitchFamily="34" charset="0"/>
              </a:rPr>
              <a:t>[Eating Disorders]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Center for Great Expectations </a:t>
            </a:r>
            <a:r>
              <a:rPr lang="en-US" sz="1500" dirty="0">
                <a:solidFill>
                  <a:srgbClr val="C00000"/>
                </a:solidFill>
                <a:latin typeface="Franklin Gothic Medium" panose="020B0603020102020204" pitchFamily="34" charset="0"/>
              </a:rPr>
              <a:t>[Maternal Services]</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Central Jersey Family Health Consortium </a:t>
            </a:r>
            <a:r>
              <a:rPr lang="en-US" sz="1500" dirty="0">
                <a:solidFill>
                  <a:srgbClr val="C00000"/>
                </a:solidFill>
                <a:latin typeface="Franklin Gothic Medium" panose="020B0603020102020204" pitchFamily="34" charset="0"/>
              </a:rPr>
              <a:t>[Health]</a:t>
            </a:r>
          </a:p>
          <a:p>
            <a:endParaRPr lang="en-US" sz="1500" dirty="0">
              <a:latin typeface="Franklin Gothic Medium" panose="020B0603020102020204" pitchFamily="34" charset="0"/>
            </a:endParaRPr>
          </a:p>
          <a:p>
            <a:r>
              <a:rPr lang="en-US" sz="1500" dirty="0">
                <a:latin typeface="Franklin Gothic Medium" panose="020B0603020102020204" pitchFamily="34" charset="0"/>
              </a:rPr>
              <a:t>Community Access Unlimited  </a:t>
            </a:r>
            <a:r>
              <a:rPr lang="en-US" sz="1500" dirty="0">
                <a:solidFill>
                  <a:srgbClr val="C00000"/>
                </a:solidFill>
                <a:latin typeface="Franklin Gothic Medium" panose="020B0603020102020204" pitchFamily="34" charset="0"/>
              </a:rPr>
              <a:t>[Disabilities]</a:t>
            </a:r>
          </a:p>
          <a:p>
            <a:endParaRPr lang="en-US" sz="1500" dirty="0">
              <a:solidFill>
                <a:srgbClr val="C00000"/>
              </a:solidFill>
              <a:latin typeface="Franklin Gothic Medium" panose="020B0603020102020204" pitchFamily="34" charset="0"/>
            </a:endParaRPr>
          </a:p>
          <a:p>
            <a:r>
              <a:rPr lang="en-US" sz="1500" dirty="0">
                <a:latin typeface="Franklin Gothic Medium" panose="020B0603020102020204" pitchFamily="34" charset="0"/>
              </a:rPr>
              <a:t>Pioneer Family Success Center</a:t>
            </a:r>
          </a:p>
          <a:p>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392687862"/>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15.2: Pro Bono Legal/Advocacy Services</a:t>
            </a:r>
            <a:endParaRPr lang="en-US" sz="16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Rectangle 4">
            <a:extLst>
              <a:ext uri="{FF2B5EF4-FFF2-40B4-BE49-F238E27FC236}">
                <a16:creationId xmlns:a16="http://schemas.microsoft.com/office/drawing/2014/main" id="{D8622A6D-3D9E-9E70-6AD1-A57C3F3FDD5B}"/>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Princeton Justice Initiative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r>
              <a:rPr lang="en-US" sz="1400" spc="-20" dirty="0">
                <a:latin typeface="Franklin Gothic Medium" panose="020B0603020102020204" pitchFamily="34" charset="0"/>
              </a:rPr>
              <a: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  Resource Center of Somerset</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4b7b41314175e8eff9bd&quot;,&quot;SmartGridHorizontal&quot;:0,&quot;LinkedExcelSources&quot;:{&quot;6463e187363939443c0312ea&quot;:&quot;{{Desktop}}\\2023 Data Hub\\template\\County PPT_stage 1\\workbooks\\Somerset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xr6Hi7QvCLuN4V36SG_1684253186&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4oBGvQb6zrQweC44xRA_1684253186&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G8SrVuWXBg5hYkPFZse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mJSAgTSv3J6tiBwEHzP_1684253191&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27615</TotalTime>
  <Words>9887</Words>
  <Application>Microsoft Office PowerPoint</Application>
  <PresentationFormat>Widescreen</PresentationFormat>
  <Paragraphs>820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1637</cp:revision>
  <dcterms:created xsi:type="dcterms:W3CDTF">2006-08-16T00:00:00Z</dcterms:created>
  <dcterms:modified xsi:type="dcterms:W3CDTF">2023-06-20T06:47:23Z</dcterms:modified>
</cp:coreProperties>
</file>