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85733" autoAdjust="0"/>
  </p:normalViewPr>
  <p:slideViewPr>
    <p:cSldViewPr>
      <p:cViewPr varScale="1">
        <p:scale>
          <a:sx n="62" d="100"/>
          <a:sy n="62" d="100"/>
        </p:scale>
        <p:origin x="564" y="72"/>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Somerset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Somerset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'[Somerset_Slider.xlsx]0. Overview'!$A$4,'[Somerset_Slider.xlsx]0. Overview'!$A$27,'[Somerset_Slider.xlsx]0. Overview'!$A$53,'[Somerset_Slider.xlsx]0. Overview'!$A$75,'[Somerset_Slider.xlsx]0. Overview'!$A$102,'[Somerset_Slider.xlsx]0. Overview'!$A$120,'[Somerset_Slider.xlsx]0. Overview'!$A$153,'[Somerset_Slider.xlsx]0. Overview'!$A$162,'[Somerset_Slider.xlsx]0. Overview'!$A$184,'[Somerset_Slider.xlsx]0. Overview'!$A$206,'[Somerset_Slider.xlsx]0. Overview'!$A$223</c:f>
              <c:strCache>
                <c:ptCount val="11"/>
                <c:pt idx="0">
                  <c:v>Somerset</c:v>
                </c:pt>
                <c:pt idx="1">
                  <c:v>Somerset</c:v>
                </c:pt>
                <c:pt idx="2">
                  <c:v>Somerset</c:v>
                </c:pt>
                <c:pt idx="3">
                  <c:v>Somerset</c:v>
                </c:pt>
                <c:pt idx="4">
                  <c:v>Somerset</c:v>
                </c:pt>
                <c:pt idx="5">
                  <c:v>Somerset</c:v>
                </c:pt>
                <c:pt idx="6">
                  <c:v>Somerset</c:v>
                </c:pt>
                <c:pt idx="7">
                  <c:v>Somerset</c:v>
                </c:pt>
                <c:pt idx="8">
                  <c:v>Somerset</c:v>
                </c:pt>
                <c:pt idx="9">
                  <c:v>Somerset</c:v>
                </c:pt>
                <c:pt idx="10">
                  <c:v>Somerset</c:v>
                </c:pt>
              </c:strCache>
            </c:strRef>
          </c:cat>
          <c:val>
            <c:numRef>
              <c:f>'[Somerset_Slider.xlsx]0. Overview'!$C$4,'[Somerset_Slider.xlsx]0. Overview'!$C$27,'[Somerset_Slider.xlsx]0. Overview'!$C$53,'[Somerset_Slider.xlsx]0. Overview'!$C$75,'[Somerset_Slider.xlsx]0. Overview'!$C$102,'[Somerset_Slider.xlsx]0. Overview'!$C$120,'[Somerset_Slider.xlsx]0. Overview'!$C$153,'[Somerset_Slider.xlsx]0. Overview'!$C$162,'[Somerset_Slider.xlsx]0. Overview'!$C$184,'[Somerset_Slider.xlsx]0. Overview'!$C$206,'[Somerset_Slider.xlsx]0. Overview'!$C$223</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6AE5-4DE3-9880-3C15CB9AB5D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'[Somerset_Slider.xlsx]0. Overview'!$A$4,'[Somerset_Slider.xlsx]0. Overview'!$A$27,'[Somerset_Slider.xlsx]0. Overview'!$A$53,'[Somerset_Slider.xlsx]0. Overview'!$A$75,'[Somerset_Slider.xlsx]0. Overview'!$A$102,'[Somerset_Slider.xlsx]0. Overview'!$A$120,'[Somerset_Slider.xlsx]0. Overview'!$A$153,'[Somerset_Slider.xlsx]0. Overview'!$A$162,'[Somerset_Slider.xlsx]0. Overview'!$A$184,'[Somerset_Slider.xlsx]0. Overview'!$A$206,'[Somerset_Slider.xlsx]0. Overview'!$A$223</c:f>
              <c:strCache>
                <c:ptCount val="11"/>
                <c:pt idx="0">
                  <c:v>Somerset</c:v>
                </c:pt>
                <c:pt idx="1">
                  <c:v>Somerset</c:v>
                </c:pt>
                <c:pt idx="2">
                  <c:v>Somerset</c:v>
                </c:pt>
                <c:pt idx="3">
                  <c:v>Somerset</c:v>
                </c:pt>
                <c:pt idx="4">
                  <c:v>Somerset</c:v>
                </c:pt>
                <c:pt idx="5">
                  <c:v>Somerset</c:v>
                </c:pt>
                <c:pt idx="6">
                  <c:v>Somerset</c:v>
                </c:pt>
                <c:pt idx="7">
                  <c:v>Somerset</c:v>
                </c:pt>
                <c:pt idx="8">
                  <c:v>Somerset</c:v>
                </c:pt>
                <c:pt idx="9">
                  <c:v>Somerset</c:v>
                </c:pt>
                <c:pt idx="10">
                  <c:v>Somerset</c:v>
                </c:pt>
              </c:strCache>
            </c:strRef>
          </c:cat>
          <c:val>
            <c:numRef>
              <c:f>'[Somerset_Slider.xlsx]0. Overview'!$D$4,'[Somerset_Slider.xlsx]0. Overview'!$D$27,'[Somerset_Slider.xlsx]0. Overview'!$D$53,'[Somerset_Slider.xlsx]0. Overview'!$D$75,'[Somerset_Slider.xlsx]0. Overview'!$D$102,'[Somerset_Slider.xlsx]0. Overview'!$D$120,'[Somerset_Slider.xlsx]0. Overview'!$D$153,'[Somerset_Slider.xlsx]0. Overview'!$D$162,'[Somerset_Slider.xlsx]0. Overview'!$D$184,'[Somerset_Slider.xlsx]0. Overview'!$D$206,'[Somerset_Slider.xlsx]0. Overview'!$D$223</c:f>
              <c:numCache>
                <c:formatCode>General</c:formatCode>
                <c:ptCount val="11"/>
                <c:pt idx="0">
                  <c:v>19.875</c:v>
                </c:pt>
                <c:pt idx="1">
                  <c:v>18.875</c:v>
                </c:pt>
                <c:pt idx="2">
                  <c:v>14.875</c:v>
                </c:pt>
                <c:pt idx="3">
                  <c:v>14.875</c:v>
                </c:pt>
                <c:pt idx="4">
                  <c:v>9.875</c:v>
                </c:pt>
                <c:pt idx="5">
                  <c:v>13.875</c:v>
                </c:pt>
                <c:pt idx="6">
                  <c:v>2.875</c:v>
                </c:pt>
                <c:pt idx="7">
                  <c:v>15.875</c:v>
                </c:pt>
                <c:pt idx="8">
                  <c:v>15.875</c:v>
                </c:pt>
                <c:pt idx="9">
                  <c:v>13.875</c:v>
                </c:pt>
                <c:pt idx="10">
                  <c:v>18.875</c:v>
                </c:pt>
              </c:numCache>
            </c:numRef>
          </c:val>
          <c:extLst>
            <c:ext xmlns:c16="http://schemas.microsoft.com/office/drawing/2014/chart" uri="{C3380CC4-5D6E-409C-BE32-E72D297353CC}">
              <c16:uniqueId val="{00000001-6AE5-4DE3-9880-3C15CB9AB5D3}"/>
            </c:ext>
          </c:extLst>
        </c:ser>
        <c:ser>
          <c:idx val="3"/>
          <c:order val="2"/>
          <c:spPr>
            <a:solidFill>
              <a:schemeClr val="bg2">
                <a:lumMod val="75000"/>
              </a:schemeClr>
            </a:solidFill>
            <a:ln>
              <a:solidFill>
                <a:schemeClr val="tx1"/>
              </a:solidFill>
            </a:ln>
            <a:effectLst/>
          </c:spPr>
          <c:invertIfNegative val="0"/>
          <c:cat>
            <c:strRef>
              <c:f>'[Somerset_Slider.xlsx]0. Overview'!$A$4,'[Somerset_Slider.xlsx]0. Overview'!$A$27,'[Somerset_Slider.xlsx]0. Overview'!$A$53,'[Somerset_Slider.xlsx]0. Overview'!$A$75,'[Somerset_Slider.xlsx]0. Overview'!$A$102,'[Somerset_Slider.xlsx]0. Overview'!$A$120,'[Somerset_Slider.xlsx]0. Overview'!$A$153,'[Somerset_Slider.xlsx]0. Overview'!$A$162,'[Somerset_Slider.xlsx]0. Overview'!$A$184,'[Somerset_Slider.xlsx]0. Overview'!$A$206,'[Somerset_Slider.xlsx]0. Overview'!$A$223</c:f>
              <c:strCache>
                <c:ptCount val="11"/>
                <c:pt idx="0">
                  <c:v>Somerset</c:v>
                </c:pt>
                <c:pt idx="1">
                  <c:v>Somerset</c:v>
                </c:pt>
                <c:pt idx="2">
                  <c:v>Somerset</c:v>
                </c:pt>
                <c:pt idx="3">
                  <c:v>Somerset</c:v>
                </c:pt>
                <c:pt idx="4">
                  <c:v>Somerset</c:v>
                </c:pt>
                <c:pt idx="5">
                  <c:v>Somerset</c:v>
                </c:pt>
                <c:pt idx="6">
                  <c:v>Somerset</c:v>
                </c:pt>
                <c:pt idx="7">
                  <c:v>Somerset</c:v>
                </c:pt>
                <c:pt idx="8">
                  <c:v>Somerset</c:v>
                </c:pt>
                <c:pt idx="9">
                  <c:v>Somerset</c:v>
                </c:pt>
                <c:pt idx="10">
                  <c:v>Somerset</c:v>
                </c:pt>
              </c:strCache>
            </c:strRef>
          </c:cat>
          <c:val>
            <c:numRef>
              <c:f>'[Somerset_Slider.xlsx]0. Overview'!$E$4,'[Somerset_Slider.xlsx]0. Overview'!$E$27,'[Somerset_Slider.xlsx]0. Overview'!$E$53,'[Somerset_Slider.xlsx]0. Overview'!$E$75,'[Somerset_Slider.xlsx]0. Overview'!$E$102,'[Somerset_Slider.xlsx]0. Overview'!$E$120,'[Somerset_Slider.xlsx]0. Overview'!$E$153,'[Somerset_Slider.xlsx]0. Overview'!$E$162,'[Somerset_Slider.xlsx]0. Overview'!$E$184,'[Somerset_Slider.xlsx]0. Overview'!$E$206,'[Somerset_Slider.xlsx]0. Overview'!$E$223</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6AE5-4DE3-9880-3C15CB9AB5D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960784313725492E-2"/>
          <c:y val="6.4279387574338858E-3"/>
          <c:w val="0.94607843137254899"/>
          <c:h val="0.95286178244548481"/>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'[Somerset_Slider.xlsx]0. Overview'!$A$252,'[Somerset_Slider.xlsx]0. Overview'!$A$272,'[Somerset_Slider.xlsx]0. Overview'!$A$293,'[Somerset_Slider.xlsx]0. Overview'!$A$319,'[Somerset_Slider.xlsx]0. Overview'!$A$342,'[Somerset_Slider.xlsx]0. Overview'!$A$371,'[Somerset_Slider.xlsx]0. Overview'!$A$394,'[Somerset_Slider.xlsx]0. Overview'!$A$412,'[Somerset_Slider.xlsx]0. Overview'!$A$433</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'[Somerset_Slider.xlsx]0. Overview'!$C$252,'[Somerset_Slider.xlsx]0. Overview'!$C$272,'[Somerset_Slider.xlsx]0. Overview'!$C$293,'[Somerset_Slider.xlsx]0. Overview'!$C$319,'[Somerset_Slider.xlsx]0. Overview'!$C$342,'[Somerset_Slider.xlsx]0. Overview'!$C$371,'[Somerset_Slider.xlsx]0. Overview'!$C$394,'[Somerset_Slider.xlsx]0. Overview'!$C$412,'[Somerset_Slider.xlsx]0. Overview'!$C$433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20D-49C2-8684-09B67D0AFF96}"/>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'[Somerset_Slider.xlsx]0. Overview'!$A$252,'[Somerset_Slider.xlsx]0. Overview'!$A$272,'[Somerset_Slider.xlsx]0. Overview'!$A$293,'[Somerset_Slider.xlsx]0. Overview'!$A$319,'[Somerset_Slider.xlsx]0. Overview'!$A$342,'[Somerset_Slider.xlsx]0. Overview'!$A$371,'[Somerset_Slider.xlsx]0. Overview'!$A$394,'[Somerset_Slider.xlsx]0. Overview'!$A$412,'[Somerset_Slider.xlsx]0. Overview'!$A$433</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'[Somerset_Slider.xlsx]0. Overview'!$D$252,'[Somerset_Slider.xlsx]0. Overview'!$D$272,'[Somerset_Slider.xlsx]0. Overview'!$D$293,'[Somerset_Slider.xlsx]0. Overview'!$D$319,'[Somerset_Slider.xlsx]0. Overview'!$D$342,'[Somerset_Slider.xlsx]0. Overview'!$D$371,'[Somerset_Slider.xlsx]0. Overview'!$D$394,'[Somerset_Slider.xlsx]0. Overview'!$D$412,'[Somerset_Slider.xlsx]0. Overview'!$D$433</c:f>
              <c:numCache>
                <c:formatCode>General</c:formatCode>
                <c:ptCount val="9"/>
                <c:pt idx="0">
                  <c:v>15.875</c:v>
                </c:pt>
                <c:pt idx="1">
                  <c:v>17.875</c:v>
                </c:pt>
                <c:pt idx="2">
                  <c:v>18.875</c:v>
                </c:pt>
                <c:pt idx="3">
                  <c:v>14.875</c:v>
                </c:pt>
                <c:pt idx="4">
                  <c:v>14.875</c:v>
                </c:pt>
                <c:pt idx="5">
                  <c:v>7.875</c:v>
                </c:pt>
                <c:pt idx="6">
                  <c:v>6.875</c:v>
                </c:pt>
                <c:pt idx="7">
                  <c:v>12.875</c:v>
                </c:pt>
                <c:pt idx="8">
                  <c:v>13.875</c:v>
                </c:pt>
              </c:numCache>
            </c:numRef>
          </c:val>
          <c:extLst>
            <c:ext xmlns:c16="http://schemas.microsoft.com/office/drawing/2014/chart" uri="{C3380CC4-5D6E-409C-BE32-E72D297353CC}">
              <c16:uniqueId val="{00000001-F20D-49C2-8684-09B67D0AFF96}"/>
            </c:ext>
          </c:extLst>
        </c:ser>
        <c:ser>
          <c:idx val="3"/>
          <c:order val="2"/>
          <c:spPr>
            <a:solidFill>
              <a:schemeClr val="bg2">
                <a:lumMod val="75000"/>
              </a:schemeClr>
            </a:solidFill>
            <a:ln>
              <a:solidFill>
                <a:schemeClr val="tx1"/>
              </a:solidFill>
            </a:ln>
            <a:effectLst/>
          </c:spPr>
          <c:invertIfNegative val="0"/>
          <c:cat>
            <c:strRef>
              <c:f>'[Somerset_Slider.xlsx]0. Overview'!$A$252,'[Somerset_Slider.xlsx]0. Overview'!$A$272,'[Somerset_Slider.xlsx]0. Overview'!$A$293,'[Somerset_Slider.xlsx]0. Overview'!$A$319,'[Somerset_Slider.xlsx]0. Overview'!$A$342,'[Somerset_Slider.xlsx]0. Overview'!$A$371,'[Somerset_Slider.xlsx]0. Overview'!$A$394,'[Somerset_Slider.xlsx]0. Overview'!$A$412,'[Somerset_Slider.xlsx]0. Overview'!$A$433</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'[Somerset_Slider.xlsx]0. Overview'!$E$252,'[Somerset_Slider.xlsx]0. Overview'!$E$272,'[Somerset_Slider.xlsx]0. Overview'!$E$293,'[Somerset_Slider.xlsx]0. Overview'!$E$319,'[Somerset_Slider.xlsx]0. Overview'!$E$342,'[Somerset_Slider.xlsx]0. Overview'!$E$371,'[Somerset_Slider.xlsx]0. Overview'!$E$394,'[Somerset_Slider.xlsx]0. Overview'!$E$412,'[Somerset_Slider.xlsx]0. Overview'!$E$433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20D-49C2-8684-09B67D0AFF96}"/>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Somerset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0.628</c:v>
                </c:pt>
                <c:pt idx="1">
                  <c:v>0.108</c:v>
                </c:pt>
                <c:pt idx="2">
                  <c:v>8.0000000000000002E-3</c:v>
                </c:pt>
                <c:pt idx="3">
                  <c:v>0.19600000000000001</c:v>
                </c:pt>
                <c:pt idx="4">
                  <c:v>0</c:v>
                </c:pt>
                <c:pt idx="5">
                  <c:v>8.5000000000000006E-2</c:v>
                </c:pt>
                <c:pt idx="6">
                  <c:v>0.152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0.67400000000000004</c:v>
                </c:pt>
                <c:pt idx="1">
                  <c:v>0.69</c:v>
                </c:pt>
                <c:pt idx="2">
                  <c:v>0.69599999999999995</c:v>
                </c:pt>
                <c:pt idx="3">
                  <c:v>0.68899999999999995</c:v>
                </c:pt>
                <c:pt idx="4">
                  <c:v>0.628</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0.109</c:v>
                </c:pt>
                <c:pt idx="1">
                  <c:v>0.105</c:v>
                </c:pt>
                <c:pt idx="2">
                  <c:v>0.105</c:v>
                </c:pt>
                <c:pt idx="3">
                  <c:v>0.109</c:v>
                </c:pt>
                <c:pt idx="4">
                  <c:v>0.108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7.0000000000000001E-3</c:v>
                </c:pt>
                <c:pt idx="1">
                  <c:v>7.0000000000000001E-3</c:v>
                </c:pt>
                <c:pt idx="2">
                  <c:v>3.0000000000000001E-3</c:v>
                </c:pt>
                <c:pt idx="3">
                  <c:v>6.0000000000000001E-3</c:v>
                </c:pt>
                <c:pt idx="4">
                  <c:v>8.0000000000000002E-3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0.183</c:v>
                </c:pt>
                <c:pt idx="1">
                  <c:v>0.186</c:v>
                </c:pt>
                <c:pt idx="2">
                  <c:v>0.19600000000000001</c:v>
                </c:pt>
                <c:pt idx="3">
                  <c:v>0.19700000000000001</c:v>
                </c:pt>
                <c:pt idx="4">
                  <c:v>0.19600000000000001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0.14499999999999999</c:v>
                </c:pt>
                <c:pt idx="1">
                  <c:v>0.14599999999999999</c:v>
                </c:pt>
                <c:pt idx="2">
                  <c:v>0.14799999999999999</c:v>
                </c:pt>
                <c:pt idx="3">
                  <c:v>0.15</c:v>
                </c:pt>
                <c:pt idx="4">
                  <c:v>0.152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Millstone</c:v>
                </c:pt>
                <c:pt idx="1">
                  <c:v>Bound Brook</c:v>
                </c:pt>
                <c:pt idx="2">
                  <c:v>Franklin</c:v>
                </c:pt>
              </c:strCache>
            </c:strRef>
          </c:cat>
          <c:val>
            <c:numRef>
              <c:f>Sheet1!$B$2:$B$4</c:f>
              <c:numCache>
                <c:formatCode>0%</c:formatCode>
                <c:ptCount val="3"/>
                <c:pt idx="0">
                  <c:v>0.94799999999999995</c:v>
                </c:pt>
                <c:pt idx="1">
                  <c:v>0.77900000000000003</c:v>
                </c:pt>
                <c:pt idx="2">
                  <c:v>0.45100000000000001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Millstone</c:v>
                </c:pt>
                <c:pt idx="1">
                  <c:v>Bound Brook</c:v>
                </c:pt>
                <c:pt idx="2">
                  <c:v>Franklin</c:v>
                </c:pt>
              </c:strCache>
            </c:strRef>
          </c:cat>
          <c:val>
            <c:numRef>
              <c:f>Sheet1!$C$2:$C$4</c:f>
              <c:numCache>
                <c:formatCode>0%</c:formatCode>
                <c:ptCount val="3"/>
                <c:pt idx="0">
                  <c:v>3.7999999999999999E-2</c:v>
                </c:pt>
                <c:pt idx="1">
                  <c:v>5.8000000000000003E-2</c:v>
                </c:pt>
                <c:pt idx="2">
                  <c:v>0.31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Millstone</c:v>
                </c:pt>
                <c:pt idx="1">
                  <c:v>Bound Brook</c:v>
                </c:pt>
                <c:pt idx="2">
                  <c:v>Franklin</c:v>
                </c:pt>
              </c:strCache>
            </c:strRef>
          </c:cat>
          <c:val>
            <c:numRef>
              <c:f>Sheet1!$D$2:$D$4</c:f>
              <c:numCache>
                <c:formatCode>0%</c:formatCode>
                <c:ptCount val="3"/>
                <c:pt idx="0">
                  <c:v>5.1999999999999998E-2</c:v>
                </c:pt>
                <c:pt idx="1">
                  <c:v>4.5999999999999999E-2</c:v>
                </c:pt>
                <c:pt idx="2">
                  <c:v>0.221</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Millstone</c:v>
                </c:pt>
                <c:pt idx="1">
                  <c:v>Bound Brook</c:v>
                </c:pt>
                <c:pt idx="2">
                  <c:v>Franklin</c:v>
                </c:pt>
              </c:strCache>
            </c:strRef>
          </c:cat>
          <c:val>
            <c:numRef>
              <c:f>Sheet1!$E$2:$E$4</c:f>
              <c:numCache>
                <c:formatCode>0%</c:formatCode>
                <c:ptCount val="3"/>
                <c:pt idx="0">
                  <c:v>0.08</c:v>
                </c:pt>
                <c:pt idx="1">
                  <c:v>0.52300000000000002</c:v>
                </c:pt>
                <c:pt idx="2">
                  <c:v>0.14499999999999999</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0.248</c:v>
                </c:pt>
                <c:pt idx="1">
                  <c:v>0.245</c:v>
                </c:pt>
                <c:pt idx="2">
                  <c:v>0.25800000000000001</c:v>
                </c:pt>
                <c:pt idx="3">
                  <c:v>0.255</c:v>
                </c:pt>
                <c:pt idx="4">
                  <c:v>0.26100000000000001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4" formatCode="0%">
                  <c:v>0.26100000000000001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4031890130912266"/>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Bound Brook</c:v>
                </c:pt>
                <c:pt idx="1">
                  <c:v>Montgomery</c:v>
                </c:pt>
                <c:pt idx="2">
                  <c:v>South Bound Brook</c:v>
                </c:pt>
                <c:pt idx="3">
                  <c:v>North Plainfield</c:v>
                </c:pt>
                <c:pt idx="4">
                  <c:v>Raritan</c:v>
                </c:pt>
                <c:pt idx="5">
                  <c:v>Franklin</c:v>
                </c:pt>
                <c:pt idx="6">
                  <c:v>Bridgewater</c:v>
                </c:pt>
                <c:pt idx="7">
                  <c:v>Green Brook</c:v>
                </c:pt>
                <c:pt idx="8">
                  <c:v>Warren</c:v>
                </c:pt>
                <c:pt idx="9">
                  <c:v>Somerville</c:v>
                </c:pt>
              </c:strCache>
            </c:strRef>
          </c:cat>
          <c:val>
            <c:numRef>
              <c:f>Sheet1!$B$2:$B$11</c:f>
              <c:numCache>
                <c:formatCode>0.00%</c:formatCode>
                <c:ptCount val="10"/>
                <c:pt idx="0">
                  <c:v>0.32500000000000001</c:v>
                </c:pt>
                <c:pt idx="1">
                  <c:v>0.31900000000000001</c:v>
                </c:pt>
                <c:pt idx="2">
                  <c:v>0.30499999999999999</c:v>
                </c:pt>
                <c:pt idx="3">
                  <c:v>0.30299999999999999</c:v>
                </c:pt>
                <c:pt idx="4">
                  <c:v>0.30099999999999999</c:v>
                </c:pt>
                <c:pt idx="5">
                  <c:v>0.28899999999999998</c:v>
                </c:pt>
                <c:pt idx="6">
                  <c:v>0.27400000000000002</c:v>
                </c:pt>
                <c:pt idx="7">
                  <c:v>0.27400000000000002</c:v>
                </c:pt>
                <c:pt idx="8">
                  <c:v>0.25600000000000001</c:v>
                </c:pt>
                <c:pt idx="9">
                  <c:v>0.249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Somerset county avg 25.1%</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Bound Brook</c:v>
                </c:pt>
                <c:pt idx="1">
                  <c:v>Montgomery</c:v>
                </c:pt>
                <c:pt idx="2">
                  <c:v>South Bound Brook</c:v>
                </c:pt>
                <c:pt idx="3">
                  <c:v>North Plainfield</c:v>
                </c:pt>
                <c:pt idx="4">
                  <c:v>Raritan</c:v>
                </c:pt>
                <c:pt idx="5">
                  <c:v>Franklin</c:v>
                </c:pt>
                <c:pt idx="6">
                  <c:v>Bridgewater</c:v>
                </c:pt>
                <c:pt idx="7">
                  <c:v>Green Brook</c:v>
                </c:pt>
                <c:pt idx="8">
                  <c:v>Warren</c:v>
                </c:pt>
                <c:pt idx="9">
                  <c:v>Somerville</c:v>
                </c:pt>
              </c:strCache>
            </c:strRef>
          </c:cat>
          <c:val>
            <c:numRef>
              <c:f>Sheet1!$C$2:$C$11</c:f>
              <c:numCache>
                <c:formatCode>0%</c:formatCode>
                <c:ptCount val="10"/>
                <c:pt idx="0">
                  <c:v>0.251</c:v>
                </c:pt>
                <c:pt idx="1">
                  <c:v>0.251</c:v>
                </c:pt>
                <c:pt idx="2">
                  <c:v>0.251</c:v>
                </c:pt>
                <c:pt idx="3">
                  <c:v>0.251</c:v>
                </c:pt>
                <c:pt idx="4">
                  <c:v>0.251</c:v>
                </c:pt>
                <c:pt idx="5">
                  <c:v>0.251</c:v>
                </c:pt>
                <c:pt idx="6">
                  <c:v>0.251</c:v>
                </c:pt>
                <c:pt idx="7">
                  <c:v>0.251</c:v>
                </c:pt>
                <c:pt idx="8">
                  <c:v>0.251</c:v>
                </c:pt>
                <c:pt idx="9">
                  <c:v>0.251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0.68799999999999994</c:v>
                </c:pt>
                <c:pt idx="1">
                  <c:v>0.69399999999999995</c:v>
                </c:pt>
                <c:pt idx="2">
                  <c:v>0.69799999999999995</c:v>
                </c:pt>
                <c:pt idx="3">
                  <c:v>0.68799999999999994</c:v>
                </c:pt>
                <c:pt idx="4">
                  <c:v>0.64800000000000002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6">
                  <c:v>0.64800000000000002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Rocky Hill</c:v>
                </c:pt>
                <c:pt idx="1">
                  <c:v>Bernards</c:v>
                </c:pt>
                <c:pt idx="2">
                  <c:v>Bound Brook</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Somerset county avg 68.6%</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Rocky Hill</c:v>
                </c:pt>
                <c:pt idx="1">
                  <c:v>Bernards</c:v>
                </c:pt>
                <c:pt idx="2">
                  <c:v>Bound Brook</c:v>
                </c:pt>
              </c:strCache>
            </c:strRef>
          </c:cat>
          <c:val>
            <c:numRef>
              <c:f>Sheet1!$D$2:$D$4</c:f>
              <c:numCache>
                <c:formatCode>0%</c:formatCode>
                <c:ptCount val="3"/>
                <c:pt idx="0">
                  <c:v>0.68600000000000005</c:v>
                </c:pt>
                <c:pt idx="1">
                  <c:v>0.68600000000000005</c:v>
                </c:pt>
                <c:pt idx="2">
                  <c:v>0.68600000000000005</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Rocky Hill</c:v>
                </c:pt>
                <c:pt idx="1">
                  <c:v>Bernards</c:v>
                </c:pt>
                <c:pt idx="2">
                  <c:v>Bound Brook</c:v>
                </c:pt>
              </c:strCache>
            </c:strRef>
          </c:cat>
          <c:val>
            <c:numRef>
              <c:f>Sheet1!$B$2:$B$4</c:f>
              <c:numCache>
                <c:formatCode>0%</c:formatCode>
                <c:ptCount val="3"/>
                <c:pt idx="0">
                  <c:v>0.89300000000000002</c:v>
                </c:pt>
                <c:pt idx="1">
                  <c:v>0.71699999999999997</c:v>
                </c:pt>
                <c:pt idx="2">
                  <c:v>0.47399999999999998</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056348425196844"/>
          <c:y val="0.8043814096714191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8">
                  <c:v>69973</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7">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7">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Franklin</c:v>
                </c:pt>
                <c:pt idx="1">
                  <c:v>Bridgewater</c:v>
                </c:pt>
                <c:pt idx="2">
                  <c:v>Hillsborough</c:v>
                </c:pt>
                <c:pt idx="3">
                  <c:v>Bernards</c:v>
                </c:pt>
                <c:pt idx="4">
                  <c:v>Montgomery</c:v>
                </c:pt>
                <c:pt idx="5">
                  <c:v>North Plainfield</c:v>
                </c:pt>
                <c:pt idx="6">
                  <c:v>Warren</c:v>
                </c:pt>
                <c:pt idx="7">
                  <c:v>Branchburg</c:v>
                </c:pt>
                <c:pt idx="8">
                  <c:v>Bound Brook</c:v>
                </c:pt>
                <c:pt idx="9">
                  <c:v>Manville</c:v>
                </c:pt>
                <c:pt idx="10">
                  <c:v>Somerville</c:v>
                </c:pt>
                <c:pt idx="11">
                  <c:v>Bernardsville</c:v>
                </c:pt>
                <c:pt idx="12">
                  <c:v>Green Brook</c:v>
                </c:pt>
                <c:pt idx="13">
                  <c:v>Raritan</c:v>
                </c:pt>
                <c:pt idx="14">
                  <c:v>Watchung</c:v>
                </c:pt>
                <c:pt idx="15">
                  <c:v>Bedminster</c:v>
                </c:pt>
                <c:pt idx="16">
                  <c:v>South Bound Brook</c:v>
                </c:pt>
                <c:pt idx="17">
                  <c:v>Peapack and Gladstone</c:v>
                </c:pt>
                <c:pt idx="18">
                  <c:v>Far Hills</c:v>
                </c:pt>
                <c:pt idx="19">
                  <c:v>Millstone</c:v>
                </c:pt>
              </c:strCache>
            </c:strRef>
          </c:cat>
          <c:val>
            <c:numRef>
              <c:f>Sheet1!$B$2:$B$21</c:f>
              <c:numCache>
                <c:formatCode>0</c:formatCode>
                <c:ptCount val="20"/>
                <c:pt idx="0">
                  <c:v>12396</c:v>
                </c:pt>
                <c:pt idx="1">
                  <c:v>9981</c:v>
                </c:pt>
                <c:pt idx="2">
                  <c:v>8961</c:v>
                </c:pt>
                <c:pt idx="3">
                  <c:v>6634</c:v>
                </c:pt>
                <c:pt idx="4">
                  <c:v>5891</c:v>
                </c:pt>
                <c:pt idx="5">
                  <c:v>5207</c:v>
                </c:pt>
                <c:pt idx="6">
                  <c:v>3494</c:v>
                </c:pt>
                <c:pt idx="7">
                  <c:v>3124</c:v>
                </c:pt>
                <c:pt idx="8">
                  <c:v>2553</c:v>
                </c:pt>
                <c:pt idx="9">
                  <c:v>2524</c:v>
                </c:pt>
                <c:pt idx="10">
                  <c:v>2519</c:v>
                </c:pt>
                <c:pt idx="11">
                  <c:v>1884</c:v>
                </c:pt>
                <c:pt idx="12">
                  <c:v>1625</c:v>
                </c:pt>
                <c:pt idx="13">
                  <c:v>1360</c:v>
                </c:pt>
                <c:pt idx="14">
                  <c:v>1291</c:v>
                </c:pt>
                <c:pt idx="15">
                  <c:v>1113</c:v>
                </c:pt>
                <c:pt idx="16">
                  <c:v>1092</c:v>
                </c:pt>
                <c:pt idx="17">
                  <c:v>638</c:v>
                </c:pt>
                <c:pt idx="18">
                  <c:v>177</c:v>
                </c:pt>
                <c:pt idx="19">
                  <c:v>140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5">
                  <c:v>836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5">
                  <c:v>836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54</c:v>
                </c:pt>
                <c:pt idx="1">
                  <c:v>59</c:v>
                </c:pt>
                <c:pt idx="2">
                  <c:v>55</c:v>
                </c:pt>
                <c:pt idx="3">
                  <c:v>66</c:v>
                </c:pt>
                <c:pt idx="4">
                  <c:v>50</c:v>
                </c:pt>
                <c:pt idx="5">
                  <c:v>49</c:v>
                </c:pt>
                <c:pt idx="6">
                  <c:v>36</c:v>
                </c:pt>
                <c:pt idx="7">
                  <c:v>26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95</c:v>
                </c:pt>
                <c:pt idx="1">
                  <c:v>85</c:v>
                </c:pt>
                <c:pt idx="2">
                  <c:v>88</c:v>
                </c:pt>
                <c:pt idx="3">
                  <c:v>85</c:v>
                </c:pt>
                <c:pt idx="4">
                  <c:v>74</c:v>
                </c:pt>
                <c:pt idx="5">
                  <c:v>46</c:v>
                </c:pt>
                <c:pt idx="6">
                  <c:v>35</c:v>
                </c:pt>
                <c:pt idx="7">
                  <c:v>29</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General</c:formatCode>
                <c:ptCount val="21"/>
                <c:pt idx="0" formatCode="0.00%">
                  <c:v>1.2999999999999999E-2</c:v>
                </c:pt>
                <c:pt idx="2" formatCode="0.00%">
                  <c:v>4.9000000000000002E-2</c:v>
                </c:pt>
                <c:pt idx="3" formatCode="0.00%">
                  <c:v>0.05</c:v>
                </c:pt>
                <c:pt idx="4" formatCode="0.00%">
                  <c:v>5.2999999999999999E-2</c:v>
                </c:pt>
                <c:pt idx="5" formatCode="0.00%">
                  <c:v>0.06</c:v>
                </c:pt>
                <c:pt idx="6" formatCode="0.00%">
                  <c:v>6.2E-2</c:v>
                </c:pt>
                <c:pt idx="7" formatCode="0.00%">
                  <c:v>6.3E-2</c:v>
                </c:pt>
                <c:pt idx="8" formatCode="0.00%">
                  <c:v>7.0999999999999994E-2</c:v>
                </c:pt>
                <c:pt idx="9" formatCode="0.00%">
                  <c:v>8.6999999999999994E-2</c:v>
                </c:pt>
                <c:pt idx="10" formatCode="0.00%">
                  <c:v>9.2999999999999999E-2</c:v>
                </c:pt>
                <c:pt idx="11" formatCode="0.00%">
                  <c:v>9.9000000000000005E-2</c:v>
                </c:pt>
                <c:pt idx="12" formatCode="0.00%">
                  <c:v>0.111</c:v>
                </c:pt>
                <c:pt idx="13" formatCode="0.00%">
                  <c:v>0.11600000000000001</c:v>
                </c:pt>
                <c:pt idx="14" formatCode="0.00%">
                  <c:v>0.11899999999999999</c:v>
                </c:pt>
                <c:pt idx="15" formatCode="0.00%">
                  <c:v>0.13400000000000001</c:v>
                </c:pt>
                <c:pt idx="16" formatCode="0.00%">
                  <c:v>0.13400000000000001</c:v>
                </c:pt>
                <c:pt idx="17" formatCode="0.00%">
                  <c:v>0.151</c:v>
                </c:pt>
                <c:pt idx="18" formatCode="0.00%">
                  <c:v>0.161</c:v>
                </c:pt>
                <c:pt idx="19" formatCode="0.00%">
                  <c:v>0.16200000000000001</c:v>
                </c:pt>
                <c:pt idx="20" formatCode="0.0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0.00%</c:formatCode>
                <c:ptCount val="21"/>
                <c:pt idx="1">
                  <c:v>4.2000000000000003E-2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0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80485724347617438"/>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6.3E-2</c:v>
                </c:pt>
                <c:pt idx="1">
                  <c:v>4.5999999999999999E-2</c:v>
                </c:pt>
                <c:pt idx="2">
                  <c:v>3.5999999999999997E-2</c:v>
                </c:pt>
                <c:pt idx="3">
                  <c:v>3.4000000000000002E-2</c:v>
                </c:pt>
                <c:pt idx="4">
                  <c:v>4.2000000000000003E-2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Manville</c:v>
                </c:pt>
                <c:pt idx="1">
                  <c:v>North Plainfield</c:v>
                </c:pt>
                <c:pt idx="2">
                  <c:v>Far Hills</c:v>
                </c:pt>
                <c:pt idx="3">
                  <c:v>Bound Brook</c:v>
                </c:pt>
                <c:pt idx="4">
                  <c:v>Bedminster</c:v>
                </c:pt>
                <c:pt idx="5">
                  <c:v>Somerville</c:v>
                </c:pt>
                <c:pt idx="6">
                  <c:v>Raritan</c:v>
                </c:pt>
                <c:pt idx="7">
                  <c:v>Franklin</c:v>
                </c:pt>
                <c:pt idx="8">
                  <c:v>Montgomery</c:v>
                </c:pt>
                <c:pt idx="9">
                  <c:v>Green Brook</c:v>
                </c:pt>
              </c:strCache>
            </c:strRef>
          </c:cat>
          <c:val>
            <c:numRef>
              <c:f>Sheet1!$B$2:$B$11</c:f>
              <c:numCache>
                <c:formatCode>0%</c:formatCode>
                <c:ptCount val="10"/>
                <c:pt idx="0">
                  <c:v>0.153</c:v>
                </c:pt>
                <c:pt idx="1">
                  <c:v>0.14799999999999999</c:v>
                </c:pt>
                <c:pt idx="2">
                  <c:v>0.114</c:v>
                </c:pt>
                <c:pt idx="3">
                  <c:v>9.4E-2</c:v>
                </c:pt>
                <c:pt idx="4">
                  <c:v>8.3000000000000004E-2</c:v>
                </c:pt>
                <c:pt idx="5">
                  <c:v>0.08</c:v>
                </c:pt>
                <c:pt idx="6">
                  <c:v>6.4000000000000001E-2</c:v>
                </c:pt>
                <c:pt idx="7">
                  <c:v>5.8000000000000003E-2</c:v>
                </c:pt>
                <c:pt idx="8">
                  <c:v>4.5999999999999999E-2</c:v>
                </c:pt>
                <c:pt idx="9">
                  <c:v>3.5000000000000003E-2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Somerset county avg 4.6%</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Manville</c:v>
                </c:pt>
                <c:pt idx="1">
                  <c:v>North Plainfield</c:v>
                </c:pt>
                <c:pt idx="2">
                  <c:v>Far Hills</c:v>
                </c:pt>
                <c:pt idx="3">
                  <c:v>Bound Brook</c:v>
                </c:pt>
                <c:pt idx="4">
                  <c:v>Bedminster</c:v>
                </c:pt>
                <c:pt idx="5">
                  <c:v>Somerville</c:v>
                </c:pt>
                <c:pt idx="6">
                  <c:v>Raritan</c:v>
                </c:pt>
                <c:pt idx="7">
                  <c:v>Franklin</c:v>
                </c:pt>
                <c:pt idx="8">
                  <c:v>Montgomery</c:v>
                </c:pt>
                <c:pt idx="9">
                  <c:v>Green Brook</c:v>
                </c:pt>
              </c:strCache>
            </c:strRef>
          </c:cat>
          <c:val>
            <c:numRef>
              <c:f>Sheet1!$C$2:$C$11</c:f>
              <c:numCache>
                <c:formatCode>0%</c:formatCode>
                <c:ptCount val="10"/>
                <c:pt idx="0">
                  <c:v>4.5999999999999999E-2</c:v>
                </c:pt>
                <c:pt idx="1">
                  <c:v>4.5999999999999999E-2</c:v>
                </c:pt>
                <c:pt idx="2">
                  <c:v>4.5999999999999999E-2</c:v>
                </c:pt>
                <c:pt idx="3">
                  <c:v>4.5999999999999999E-2</c:v>
                </c:pt>
                <c:pt idx="4">
                  <c:v>4.5999999999999999E-2</c:v>
                </c:pt>
                <c:pt idx="5">
                  <c:v>4.5999999999999999E-2</c:v>
                </c:pt>
                <c:pt idx="6">
                  <c:v>4.5999999999999999E-2</c:v>
                </c:pt>
                <c:pt idx="7">
                  <c:v>4.5999999999999999E-2</c:v>
                </c:pt>
                <c:pt idx="8">
                  <c:v>4.5999999999999999E-2</c:v>
                </c:pt>
                <c:pt idx="9">
                  <c:v>4.5999999999999999E-2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5.1549474487672713E-2"/>
          <c:y val="0.90985882446512367"/>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1736</c:v>
                </c:pt>
                <c:pt idx="1">
                  <c:v>863</c:v>
                </c:pt>
                <c:pt idx="2">
                  <c:v>1734</c:v>
                </c:pt>
                <c:pt idx="3">
                  <c:v>1241</c:v>
                </c:pt>
                <c:pt idx="4">
                  <c:v>1125</c:v>
                </c:pt>
                <c:pt idx="5">
                  <c:v>1048</c:v>
                </c:pt>
                <c:pt idx="6">
                  <c:v>1441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9">
                  <c:v>110247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98440</c:v>
                </c:pt>
                <c:pt idx="1">
                  <c:v>104478</c:v>
                </c:pt>
                <c:pt idx="2">
                  <c:v>112153</c:v>
                </c:pt>
                <c:pt idx="3">
                  <c:v>121378</c:v>
                </c:pt>
                <c:pt idx="4">
                  <c:v>111587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8" formatCode="_(&quot;$&quot;* #,##0_);_(&quot;$&quot;* \(#,##0\);_(&quot;$&quot;* &quot;-&quot;??_);_(@_)">
                  <c:v>111587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8319997686567919"/>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North Plainfield</c:v>
                </c:pt>
                <c:pt idx="1">
                  <c:v>Manville</c:v>
                </c:pt>
                <c:pt idx="2">
                  <c:v>Bound Brook</c:v>
                </c:pt>
                <c:pt idx="3">
                  <c:v>Somerville</c:v>
                </c:pt>
                <c:pt idx="4">
                  <c:v>Raritan</c:v>
                </c:pt>
                <c:pt idx="5">
                  <c:v>South Bound Brook</c:v>
                </c:pt>
                <c:pt idx="6">
                  <c:v>Franklin</c:v>
                </c:pt>
                <c:pt idx="7">
                  <c:v>Rocky Hill</c:v>
                </c:pt>
                <c:pt idx="8">
                  <c:v>Bedminster</c:v>
                </c:pt>
                <c:pt idx="9">
                  <c:v>Millstone</c:v>
                </c:pt>
              </c:strCache>
            </c:strRef>
          </c:cat>
          <c:val>
            <c:numRef>
              <c:f>Sheet1!$B$2:$B$11</c:f>
              <c:numCache>
                <c:formatCode>_("$"* #,##0_);_("$"* \(#,##0\);_("$"* "-"??_);_(@_)</c:formatCode>
                <c:ptCount val="10"/>
                <c:pt idx="0">
                  <c:v>69566</c:v>
                </c:pt>
                <c:pt idx="1">
                  <c:v>69625</c:v>
                </c:pt>
                <c:pt idx="2">
                  <c:v>70540</c:v>
                </c:pt>
                <c:pt idx="3">
                  <c:v>77104</c:v>
                </c:pt>
                <c:pt idx="4">
                  <c:v>79362</c:v>
                </c:pt>
                <c:pt idx="5">
                  <c:v>85223</c:v>
                </c:pt>
                <c:pt idx="6">
                  <c:v>93347</c:v>
                </c:pt>
                <c:pt idx="7">
                  <c:v>111688</c:v>
                </c:pt>
                <c:pt idx="8">
                  <c:v>116733</c:v>
                </c:pt>
                <c:pt idx="9">
                  <c:v>117500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Somerset county avg $113,611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North Plainfield</c:v>
                </c:pt>
                <c:pt idx="1">
                  <c:v>Manville</c:v>
                </c:pt>
                <c:pt idx="2">
                  <c:v>Bound Brook</c:v>
                </c:pt>
                <c:pt idx="3">
                  <c:v>Somerville</c:v>
                </c:pt>
                <c:pt idx="4">
                  <c:v>Raritan</c:v>
                </c:pt>
                <c:pt idx="5">
                  <c:v>South Bound Brook</c:v>
                </c:pt>
                <c:pt idx="6">
                  <c:v>Franklin</c:v>
                </c:pt>
                <c:pt idx="7">
                  <c:v>Rocky Hill</c:v>
                </c:pt>
                <c:pt idx="8">
                  <c:v>Bedminster</c:v>
                </c:pt>
                <c:pt idx="9">
                  <c:v>Millstone</c:v>
                </c:pt>
              </c:strCache>
            </c:strRef>
          </c:cat>
          <c:val>
            <c:numRef>
              <c:f>Sheet1!$C$2:$C$11</c:f>
              <c:numCache>
                <c:formatCode>"$"#,##0</c:formatCode>
                <c:ptCount val="10"/>
                <c:pt idx="0">
                  <c:v>113611</c:v>
                </c:pt>
                <c:pt idx="1">
                  <c:v>113611</c:v>
                </c:pt>
                <c:pt idx="2">
                  <c:v>113611</c:v>
                </c:pt>
                <c:pt idx="3">
                  <c:v>113611</c:v>
                </c:pt>
                <c:pt idx="4">
                  <c:v>113611</c:v>
                </c:pt>
                <c:pt idx="5">
                  <c:v>113611</c:v>
                </c:pt>
                <c:pt idx="6">
                  <c:v>113611</c:v>
                </c:pt>
                <c:pt idx="7">
                  <c:v>113611</c:v>
                </c:pt>
                <c:pt idx="8">
                  <c:v>113611</c:v>
                </c:pt>
                <c:pt idx="9">
                  <c:v>113611</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6403112229615371"/>
          <c:y val="0.9608046931091585"/>
          <c:w val="0.20921336898223741"/>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6">
                  <c:v>0.14720072195</c:v>
                </c:pt>
                <c:pt idx="7">
                  <c:v>0.16485344937999999</c:v>
                </c:pt>
                <c:pt idx="8">
                  <c:v>0.17056929659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5">
                  <c:v>0.14280635076000001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0.18</c:v>
                </c:pt>
                <c:pt idx="1">
                  <c:v>0.19</c:v>
                </c:pt>
                <c:pt idx="2">
                  <c:v>0.19</c:v>
                </c:pt>
                <c:pt idx="3">
                  <c:v>0.18</c:v>
                </c:pt>
                <c:pt idx="4">
                  <c:v>0.17</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5.1999999999999998E-2</c:v>
                </c:pt>
                <c:pt idx="1">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2" formatCode="0.0%">
                  <c:v>5.2999999999999999E-2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3075258366141731"/>
          <c:y val="0.90222293488742389"/>
          <c:w val="0.38380720964566928"/>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3618</c:v>
                </c:pt>
                <c:pt idx="1">
                  <c:v>3471</c:v>
                </c:pt>
                <c:pt idx="2">
                  <c:v>3307</c:v>
                </c:pt>
                <c:pt idx="3">
                  <c:v>3023</c:v>
                </c:pt>
                <c:pt idx="4">
                  <c:v>2796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8197</c:v>
                </c:pt>
                <c:pt idx="1">
                  <c:v>8213</c:v>
                </c:pt>
                <c:pt idx="2">
                  <c:v>7914</c:v>
                </c:pt>
                <c:pt idx="3">
                  <c:v>7910</c:v>
                </c:pt>
                <c:pt idx="4">
                  <c:v>7897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5860</c:v>
                </c:pt>
                <c:pt idx="1">
                  <c:v>5316</c:v>
                </c:pt>
                <c:pt idx="2">
                  <c:v>4589</c:v>
                </c:pt>
                <c:pt idx="3">
                  <c:v>3828</c:v>
                </c:pt>
                <c:pt idx="4">
                  <c:v>4143</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Somerset</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1000</c:v>
                </c:pt>
                <c:pt idx="1">
                  <c:v>970</c:v>
                </c:pt>
                <c:pt idx="2">
                  <c:v>945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 </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8">
                  <c:v>1000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8" formatCode="&quot;$&quot;#,##0_);[Red]\(&quot;$&quot;#,##0\)">
                  <c:v>945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9">
                  <c:v>32.9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32.799999999999997</c:v>
                </c:pt>
                <c:pt idx="1">
                  <c:v>31.8</c:v>
                </c:pt>
                <c:pt idx="2">
                  <c:v>32</c:v>
                </c:pt>
                <c:pt idx="3" formatCode="0.0">
                  <c:v>32.5</c:v>
                </c:pt>
                <c:pt idx="4" formatCode="0.0">
                  <c:v>32.9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Watchung</c:v>
                </c:pt>
                <c:pt idx="1">
                  <c:v>Montgomery</c:v>
                </c:pt>
                <c:pt idx="2">
                  <c:v>Warren</c:v>
                </c:pt>
                <c:pt idx="3">
                  <c:v>Bernards</c:v>
                </c:pt>
                <c:pt idx="4">
                  <c:v>Franklin</c:v>
                </c:pt>
                <c:pt idx="5">
                  <c:v>Green Brook</c:v>
                </c:pt>
                <c:pt idx="6">
                  <c:v>Hillsborough</c:v>
                </c:pt>
                <c:pt idx="7">
                  <c:v>North Plainfield</c:v>
                </c:pt>
                <c:pt idx="8">
                  <c:v>Branchburg</c:v>
                </c:pt>
                <c:pt idx="9">
                  <c:v>Far Hills</c:v>
                </c:pt>
              </c:strCache>
            </c:strRef>
          </c:cat>
          <c:val>
            <c:numRef>
              <c:f>Sheet1!$B$2:$B$11</c:f>
              <c:numCache>
                <c:formatCode>General</c:formatCode>
                <c:ptCount val="10"/>
                <c:pt idx="0">
                  <c:v>41</c:v>
                </c:pt>
                <c:pt idx="1">
                  <c:v>40.1</c:v>
                </c:pt>
                <c:pt idx="2">
                  <c:v>36.299999999999997</c:v>
                </c:pt>
                <c:pt idx="3" formatCode="0.0">
                  <c:v>34.299999999999997</c:v>
                </c:pt>
                <c:pt idx="4">
                  <c:v>34</c:v>
                </c:pt>
                <c:pt idx="5">
                  <c:v>32.9</c:v>
                </c:pt>
                <c:pt idx="6">
                  <c:v>32.799999999999997</c:v>
                </c:pt>
                <c:pt idx="7" formatCode="0.0">
                  <c:v>32.700000000000003</c:v>
                </c:pt>
                <c:pt idx="8">
                  <c:v>32.5</c:v>
                </c:pt>
                <c:pt idx="9">
                  <c:v>32.200000000000003</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Somerset county avg 32.5</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Watchung</c:v>
                </c:pt>
                <c:pt idx="1">
                  <c:v>Montgomery</c:v>
                </c:pt>
                <c:pt idx="2">
                  <c:v>Warren</c:v>
                </c:pt>
                <c:pt idx="3">
                  <c:v>Bernards</c:v>
                </c:pt>
                <c:pt idx="4">
                  <c:v>Franklin</c:v>
                </c:pt>
                <c:pt idx="5">
                  <c:v>Green Brook</c:v>
                </c:pt>
                <c:pt idx="6">
                  <c:v>Hillsborough</c:v>
                </c:pt>
                <c:pt idx="7">
                  <c:v>North Plainfield</c:v>
                </c:pt>
                <c:pt idx="8">
                  <c:v>Branchburg</c:v>
                </c:pt>
                <c:pt idx="9">
                  <c:v>Far Hills</c:v>
                </c:pt>
              </c:strCache>
            </c:strRef>
          </c:cat>
          <c:val>
            <c:numRef>
              <c:f>Sheet1!$C$2:$C$11</c:f>
              <c:numCache>
                <c:formatCode>General</c:formatCode>
                <c:ptCount val="10"/>
                <c:pt idx="0">
                  <c:v>32.5</c:v>
                </c:pt>
                <c:pt idx="1">
                  <c:v>32.5</c:v>
                </c:pt>
                <c:pt idx="2">
                  <c:v>32.5</c:v>
                </c:pt>
                <c:pt idx="3">
                  <c:v>32.5</c:v>
                </c:pt>
                <c:pt idx="4">
                  <c:v>32.5</c:v>
                </c:pt>
                <c:pt idx="5">
                  <c:v>32.5</c:v>
                </c:pt>
                <c:pt idx="6">
                  <c:v>32.5</c:v>
                </c:pt>
                <c:pt idx="7">
                  <c:v>32.5</c:v>
                </c:pt>
                <c:pt idx="8">
                  <c:v>32.5</c:v>
                </c:pt>
                <c:pt idx="9">
                  <c:v>32.5</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1103149606299212"/>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3" formatCode="0%">
                  <c:v>0.21</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5" formatCode="&quot;$&quot;#,##0">
                  <c:v>13789</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8" formatCode="0.0%">
                  <c:v>6.3E-2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2.3E-2</c:v>
                </c:pt>
                <c:pt idx="1">
                  <c:v>4.5999999999999999E-2</c:v>
                </c:pt>
                <c:pt idx="2">
                  <c:v>2.4E-2</c:v>
                </c:pt>
                <c:pt idx="3">
                  <c:v>7.0000000000000001E-3</c:v>
                </c:pt>
                <c:pt idx="4">
                  <c:v>6.3E-2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Bound Brook</c:v>
                </c:pt>
                <c:pt idx="1">
                  <c:v>Manville</c:v>
                </c:pt>
                <c:pt idx="2">
                  <c:v>Franklin</c:v>
                </c:pt>
                <c:pt idx="3">
                  <c:v>South Bound Brook</c:v>
                </c:pt>
                <c:pt idx="4">
                  <c:v>North Plainfield</c:v>
                </c:pt>
                <c:pt idx="5">
                  <c:v>Bedminster</c:v>
                </c:pt>
                <c:pt idx="6">
                  <c:v>Hillsborough</c:v>
                </c:pt>
                <c:pt idx="7">
                  <c:v>Green Brook</c:v>
                </c:pt>
                <c:pt idx="8">
                  <c:v>Rocky Hill</c:v>
                </c:pt>
                <c:pt idx="9">
                  <c:v>Raritan</c:v>
                </c:pt>
              </c:strCache>
            </c:strRef>
          </c:cat>
          <c:val>
            <c:numRef>
              <c:f>Sheet1!$B$2:$B$11</c:f>
              <c:numCache>
                <c:formatCode>0.0%</c:formatCode>
                <c:ptCount val="10"/>
                <c:pt idx="0">
                  <c:v>0.17100000000000001</c:v>
                </c:pt>
                <c:pt idx="1">
                  <c:v>0.14000000000000001</c:v>
                </c:pt>
                <c:pt idx="2">
                  <c:v>7.0000000000000007E-2</c:v>
                </c:pt>
                <c:pt idx="3">
                  <c:v>4.9000000000000002E-2</c:v>
                </c:pt>
                <c:pt idx="4">
                  <c:v>4.4999999999999998E-2</c:v>
                </c:pt>
                <c:pt idx="5">
                  <c:v>3.4000000000000002E-2</c:v>
                </c:pt>
                <c:pt idx="6">
                  <c:v>0.03</c:v>
                </c:pt>
                <c:pt idx="7">
                  <c:v>2.9000000000000001E-2</c:v>
                </c:pt>
                <c:pt idx="8">
                  <c:v>2.1000000000000001E-2</c:v>
                </c:pt>
                <c:pt idx="9">
                  <c:v>0.02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Somerset county avg 3.60%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Bound Brook</c:v>
                </c:pt>
                <c:pt idx="1">
                  <c:v>Manville</c:v>
                </c:pt>
                <c:pt idx="2">
                  <c:v>Franklin</c:v>
                </c:pt>
                <c:pt idx="3">
                  <c:v>South Bound Brook</c:v>
                </c:pt>
                <c:pt idx="4">
                  <c:v>North Plainfield</c:v>
                </c:pt>
                <c:pt idx="5">
                  <c:v>Bedminster</c:v>
                </c:pt>
                <c:pt idx="6">
                  <c:v>Hillsborough</c:v>
                </c:pt>
                <c:pt idx="7">
                  <c:v>Green Brook</c:v>
                </c:pt>
                <c:pt idx="8">
                  <c:v>Rocky Hill</c:v>
                </c:pt>
                <c:pt idx="9">
                  <c:v>Raritan</c:v>
                </c:pt>
              </c:strCache>
            </c:strRef>
          </c:cat>
          <c:val>
            <c:numRef>
              <c:f>Sheet1!$C$2:$C$11</c:f>
              <c:numCache>
                <c:formatCode>0.00%</c:formatCode>
                <c:ptCount val="10"/>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6.1487819881889762E-2"/>
          <c:y val="0.89718582974293437"/>
          <c:w val="0.233274360236220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5">
                  <c:v>9956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5">
                  <c:v>2035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8610575775930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5">
                  <c:v>0.95399999999999996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754859313914445"/>
          <c:y val="0.25595775689303563"/>
          <c:w val="0.12225327166272049"/>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4.5707062007874014E-2"/>
                  <c:y val="-3.03016921017508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4C-4950-971F-D8F6DB249F7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0.84499999999999997</c:v>
                </c:pt>
                <c:pt idx="1">
                  <c:v>0.95699999999999996</c:v>
                </c:pt>
                <c:pt idx="2">
                  <c:v>0.95699999999999996</c:v>
                </c:pt>
                <c:pt idx="3">
                  <c:v>0.94099999999999995</c:v>
                </c:pt>
                <c:pt idx="4">
                  <c:v>0.95699999999999996</c:v>
                </c:pt>
                <c:pt idx="5">
                  <c:v>0.95399999999999996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6">
                  <c:v>161</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129</c:v>
                </c:pt>
                <c:pt idx="1">
                  <c:v>149</c:v>
                </c:pt>
                <c:pt idx="2">
                  <c:v>161</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Somerset</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2144</c:v>
                </c:pt>
                <c:pt idx="1">
                  <c:v>1628</c:v>
                </c:pt>
                <c:pt idx="2">
                  <c:v>1516</c:v>
                </c:pt>
                <c:pt idx="3">
                  <c:v>1622</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1621</c:v>
                </c:pt>
                <c:pt idx="1">
                  <c:v>1683</c:v>
                </c:pt>
                <c:pt idx="2">
                  <c:v>1726</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Somerset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2.9000000000000001E-2</c:v>
                </c:pt>
                <c:pt idx="1">
                  <c:v>2.9000000000000001E-2</c:v>
                </c:pt>
                <c:pt idx="2">
                  <c:v>0.03</c:v>
                </c:pt>
                <c:pt idx="3">
                  <c:v>3.5999999999999997E-2</c:v>
                </c:pt>
                <c:pt idx="4">
                  <c:v>3.5000000000000003E-2</c:v>
                </c:pt>
                <c:pt idx="5">
                  <c:v>3.1E-2</c:v>
                </c:pt>
                <c:pt idx="6">
                  <c:v>0.124</c:v>
                </c:pt>
                <c:pt idx="7">
                  <c:v>0.11799999999999999</c:v>
                </c:pt>
                <c:pt idx="8">
                  <c:v>0.13200000000000001</c:v>
                </c:pt>
                <c:pt idx="9">
                  <c:v>0.11600000000000001</c:v>
                </c:pt>
                <c:pt idx="10">
                  <c:v>8.8999999999999996E-2</c:v>
                </c:pt>
                <c:pt idx="11" formatCode="0.00%">
                  <c:v>5.0999999999999997E-2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3">
                  <c:v>4.4999999999999998E-2</c:v>
                </c:pt>
                <c:pt idx="4">
                  <c:v>4.5499999999999999E-2</c:v>
                </c:pt>
                <c:pt idx="5">
                  <c:v>4.8000000000000001E-2</c:v>
                </c:pt>
                <c:pt idx="6">
                  <c:v>4.8000000000000001E-2</c:v>
                </c:pt>
                <c:pt idx="7">
                  <c:v>4.8000000000000001E-2</c:v>
                </c:pt>
                <c:pt idx="8">
                  <c:v>0.05</c:v>
                </c:pt>
                <c:pt idx="9">
                  <c:v>5.1499999999999997E-2</c:v>
                </c:pt>
                <c:pt idx="10">
                  <c:v>5.1499999999999997E-2</c:v>
                </c:pt>
                <c:pt idx="11">
                  <c:v>5.2999999999999999E-2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2">
                  <c:v>4.3499999999999997E-2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811181643365427"/>
          <c:y val="0.8957876540484957"/>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9">
                  <c:v>90100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9">
                  <c:v>65402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Somerset</c:v>
                </c:pt>
                <c:pt idx="1">
                  <c:v>New Jersey</c:v>
                </c:pt>
                <c:pt idx="2">
                  <c:v>United States</c:v>
                </c:pt>
              </c:strCache>
            </c:strRef>
          </c:cat>
          <c:val>
            <c:numRef>
              <c:f>Sheet1!$B$2:$B$4</c:f>
              <c:numCache>
                <c:formatCode>_("$"* #,##0_);_("$"* \(#,##0\);_("$"* "-"??_);_(@_)</c:formatCode>
                <c:ptCount val="3"/>
                <c:pt idx="0">
                  <c:v>90100</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Somerset</c:v>
                </c:pt>
                <c:pt idx="1">
                  <c:v>New Jersey</c:v>
                </c:pt>
                <c:pt idx="2">
                  <c:v>United States</c:v>
                </c:pt>
              </c:strCache>
            </c:strRef>
          </c:cat>
          <c:val>
            <c:numRef>
              <c:f>Sheet1!$C$2:$C$4</c:f>
              <c:numCache>
                <c:formatCode>_("$"* #,##0_);_("$"* \(#,##0\);_("$"* "-"??_);_(@_)</c:formatCode>
                <c:ptCount val="3"/>
                <c:pt idx="0">
                  <c:v>65402</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78615</c:v>
                </c:pt>
                <c:pt idx="1">
                  <c:v>86555</c:v>
                </c:pt>
                <c:pt idx="2">
                  <c:v>80026</c:v>
                </c:pt>
                <c:pt idx="3">
                  <c:v>89108</c:v>
                </c:pt>
                <c:pt idx="4">
                  <c:v>90100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62017</c:v>
                </c:pt>
                <c:pt idx="1">
                  <c:v>57750</c:v>
                </c:pt>
                <c:pt idx="2">
                  <c:v>61176</c:v>
                </c:pt>
                <c:pt idx="3">
                  <c:v>71402</c:v>
                </c:pt>
                <c:pt idx="4">
                  <c:v>65402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Montgomery</c:v>
                </c:pt>
                <c:pt idx="1">
                  <c:v>Far Hills</c:v>
                </c:pt>
                <c:pt idx="2">
                  <c:v>North Plainfield</c:v>
                </c:pt>
              </c:strCache>
            </c:strRef>
          </c:cat>
          <c:val>
            <c:numRef>
              <c:f>Sheet1!$B$2:$B$4</c:f>
              <c:numCache>
                <c:formatCode>"$"#,##0</c:formatCode>
                <c:ptCount val="3"/>
                <c:pt idx="0">
                  <c:v>141284</c:v>
                </c:pt>
                <c:pt idx="1">
                  <c:v>106389</c:v>
                </c:pt>
                <c:pt idx="2">
                  <c:v>51594</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Montgomery</c:v>
                </c:pt>
                <c:pt idx="1">
                  <c:v>Far Hills</c:v>
                </c:pt>
                <c:pt idx="2">
                  <c:v>North Plainfield</c:v>
                </c:pt>
              </c:strCache>
            </c:strRef>
          </c:cat>
          <c:val>
            <c:numRef>
              <c:f>Sheet1!$C$2:$C$4</c:f>
              <c:numCache>
                <c:formatCode>"$"#,##0</c:formatCode>
                <c:ptCount val="3"/>
                <c:pt idx="0">
                  <c:v>90152</c:v>
                </c:pt>
                <c:pt idx="1">
                  <c:v>61364</c:v>
                </c:pt>
                <c:pt idx="2">
                  <c:v>34543</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3">
                  <c:v>183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4">
                  <c:v>78</c:v>
                </c:pt>
                <c:pt idx="5">
                  <c:v>709</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6</c:v>
                </c:pt>
                <c:pt idx="1">
                  <c:v>36</c:v>
                </c:pt>
                <c:pt idx="2">
                  <c:v>67</c:v>
                </c:pt>
                <c:pt idx="3">
                  <c:v>74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6.6590987026238738E-2"/>
                  <c:y val="2.974949832297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360</c:v>
                </c:pt>
                <c:pt idx="1">
                  <c:v>2370</c:v>
                </c:pt>
                <c:pt idx="2">
                  <c:v>151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3">
                  <c:v>6</c:v>
                </c:pt>
                <c:pt idx="4">
                  <c:v>6</c:v>
                </c:pt>
                <c:pt idx="5">
                  <c:v>7</c:v>
                </c:pt>
                <c:pt idx="6">
                  <c:v>7</c:v>
                </c:pt>
                <c:pt idx="7">
                  <c:v>8</c:v>
                </c:pt>
                <c:pt idx="8">
                  <c:v>8</c:v>
                </c:pt>
                <c:pt idx="9">
                  <c:v>9</c:v>
                </c:pt>
                <c:pt idx="10">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2">
                  <c:v>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Somerset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11</c:v>
                </c:pt>
                <c:pt idx="1">
                  <c:v>9</c:v>
                </c:pt>
                <c:pt idx="2">
                  <c:v>8</c:v>
                </c:pt>
                <c:pt idx="3">
                  <c:v>8</c:v>
                </c:pt>
                <c:pt idx="4">
                  <c:v>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6">
                  <c:v>8</c:v>
                </c:pt>
                <c:pt idx="7">
                  <c:v>10</c:v>
                </c:pt>
                <c:pt idx="8">
                  <c:v>11</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5">
                  <c:v>6</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Somerset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2</c:v>
                </c:pt>
                <c:pt idx="1">
                  <c:v>1</c:v>
                </c:pt>
                <c:pt idx="2">
                  <c:v>11</c:v>
                </c:pt>
                <c:pt idx="3">
                  <c:v>5</c:v>
                </c:pt>
                <c:pt idx="4">
                  <c:v>4</c:v>
                </c:pt>
                <c:pt idx="5">
                  <c:v>1</c:v>
                </c:pt>
                <c:pt idx="6">
                  <c:v>3</c:v>
                </c:pt>
                <c:pt idx="7">
                  <c:v>6</c:v>
                </c:pt>
                <c:pt idx="8">
                  <c:v>0</c:v>
                </c:pt>
                <c:pt idx="9">
                  <c:v>10</c:v>
                </c:pt>
                <c:pt idx="10">
                  <c:v>4</c:v>
                </c:pt>
                <c:pt idx="11">
                  <c:v>6</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Total</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6">
                  <c:v>1840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1.6113053613053721E-2"/>
                  <c:y val="-4.00840280460120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12-490B-B794-DC6C3B3DCD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2064</c:v>
                </c:pt>
                <c:pt idx="1">
                  <c:v>2048</c:v>
                </c:pt>
                <c:pt idx="2">
                  <c:v>1858</c:v>
                </c:pt>
                <c:pt idx="3">
                  <c:v>1849</c:v>
                </c:pt>
                <c:pt idx="4">
                  <c:v>1840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Franklin</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404</c:v>
                </c:pt>
                <c:pt idx="1">
                  <c:v>471</c:v>
                </c:pt>
                <c:pt idx="2">
                  <c:v>412</c:v>
                </c:pt>
                <c:pt idx="3">
                  <c:v>437</c:v>
                </c:pt>
                <c:pt idx="4">
                  <c:v>429</c:v>
                </c:pt>
                <c:pt idx="5">
                  <c:v>460</c:v>
                </c:pt>
                <c:pt idx="6">
                  <c:v>440</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North Plainfield</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193</c:v>
                </c:pt>
                <c:pt idx="1">
                  <c:v>210</c:v>
                </c:pt>
                <c:pt idx="2">
                  <c:v>177</c:v>
                </c:pt>
                <c:pt idx="3">
                  <c:v>209</c:v>
                </c:pt>
                <c:pt idx="4">
                  <c:v>170</c:v>
                </c:pt>
                <c:pt idx="5">
                  <c:v>221</c:v>
                </c:pt>
                <c:pt idx="6">
                  <c:v>239</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Hillsborough</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274</c:v>
                </c:pt>
                <c:pt idx="1">
                  <c:v>243</c:v>
                </c:pt>
                <c:pt idx="2">
                  <c:v>244</c:v>
                </c:pt>
                <c:pt idx="3">
                  <c:v>255</c:v>
                </c:pt>
                <c:pt idx="4">
                  <c:v>224</c:v>
                </c:pt>
                <c:pt idx="5">
                  <c:v>244</c:v>
                </c:pt>
                <c:pt idx="6">
                  <c:v>219</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Bound Brook</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255</c:v>
                </c:pt>
                <c:pt idx="1">
                  <c:v>269</c:v>
                </c:pt>
                <c:pt idx="2">
                  <c:v>264</c:v>
                </c:pt>
                <c:pt idx="3">
                  <c:v>246</c:v>
                </c:pt>
                <c:pt idx="4">
                  <c:v>227</c:v>
                </c:pt>
                <c:pt idx="5">
                  <c:v>205</c:v>
                </c:pt>
                <c:pt idx="6">
                  <c:v>193</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Bridgewater</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136</c:v>
                </c:pt>
                <c:pt idx="1">
                  <c:v>151</c:v>
                </c:pt>
                <c:pt idx="2">
                  <c:v>124</c:v>
                </c:pt>
                <c:pt idx="3">
                  <c:v>125</c:v>
                </c:pt>
                <c:pt idx="4">
                  <c:v>136</c:v>
                </c:pt>
                <c:pt idx="5">
                  <c:v>118</c:v>
                </c:pt>
                <c:pt idx="6">
                  <c:v>121</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Branchburg</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99</c:v>
                </c:pt>
                <c:pt idx="1">
                  <c:v>77</c:v>
                </c:pt>
                <c:pt idx="2">
                  <c:v>90</c:v>
                </c:pt>
                <c:pt idx="3">
                  <c:v>113</c:v>
                </c:pt>
                <c:pt idx="4">
                  <c:v>92</c:v>
                </c:pt>
                <c:pt idx="5">
                  <c:v>96</c:v>
                </c:pt>
                <c:pt idx="6">
                  <c:v>94</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Manville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125</c:v>
                </c:pt>
                <c:pt idx="1">
                  <c:v>152</c:v>
                </c:pt>
                <c:pt idx="2">
                  <c:v>156</c:v>
                </c:pt>
                <c:pt idx="3">
                  <c:v>105</c:v>
                </c:pt>
                <c:pt idx="4">
                  <c:v>115</c:v>
                </c:pt>
                <c:pt idx="5">
                  <c:v>80</c:v>
                </c:pt>
                <c:pt idx="6">
                  <c:v>93</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Raritan</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98</c:v>
                </c:pt>
                <c:pt idx="1">
                  <c:v>123</c:v>
                </c:pt>
                <c:pt idx="2">
                  <c:v>100</c:v>
                </c:pt>
                <c:pt idx="3">
                  <c:v>71</c:v>
                </c:pt>
                <c:pt idx="4">
                  <c:v>81</c:v>
                </c:pt>
                <c:pt idx="5">
                  <c:v>76</c:v>
                </c:pt>
                <c:pt idx="6">
                  <c:v>82</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Somerville</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119</c:v>
                </c:pt>
                <c:pt idx="1">
                  <c:v>104</c:v>
                </c:pt>
                <c:pt idx="2">
                  <c:v>112</c:v>
                </c:pt>
                <c:pt idx="3">
                  <c:v>114</c:v>
                </c:pt>
                <c:pt idx="4">
                  <c:v>114</c:v>
                </c:pt>
                <c:pt idx="5">
                  <c:v>62</c:v>
                </c:pt>
                <c:pt idx="6">
                  <c:v>78</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Bernards</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101</c:v>
                </c:pt>
                <c:pt idx="1">
                  <c:v>100</c:v>
                </c:pt>
                <c:pt idx="2">
                  <c:v>68</c:v>
                </c:pt>
                <c:pt idx="3">
                  <c:v>58</c:v>
                </c:pt>
                <c:pt idx="4">
                  <c:v>68</c:v>
                </c:pt>
                <c:pt idx="5">
                  <c:v>55</c:v>
                </c:pt>
                <c:pt idx="6">
                  <c:v>64</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7602721046745"/>
          <c:y val="7.4219517157482609E-2"/>
          <c:w val="0.55601096998575128"/>
          <c:h val="0.80116143448338228"/>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dLbl>
              <c:idx val="14"/>
              <c:layout>
                <c:manualLayout>
                  <c:x val="-6.2265393984893287E-2"/>
                  <c:y val="-0.1256063082907228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5C32-4293-8D3D-2F76DA07A176}"/>
                </c:ext>
              </c:extLst>
            </c:dLbl>
            <c:dLbl>
              <c:idx val="15"/>
              <c:layout>
                <c:manualLayout>
                  <c:x val="1.8679618195467988E-2"/>
                  <c:y val="0.1031766103816651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C32-4293-8D3D-2F76DA07A176}"/>
                </c:ext>
              </c:extLst>
            </c:dLbl>
            <c:dLbl>
              <c:idx val="16"/>
              <c:layout>
                <c:manualLayout>
                  <c:x val="-7.6275107631494338E-2"/>
                  <c:y val="-7.177503330898447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C32-4293-8D3D-2F76DA07A176}"/>
                </c:ext>
              </c:extLst>
            </c:dLbl>
            <c:dLbl>
              <c:idx val="17"/>
              <c:layout>
                <c:manualLayout>
                  <c:x val="5.2925584887159351E-2"/>
                  <c:y val="-8.523285205441903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C32-4293-8D3D-2F76DA07A176}"/>
                </c:ext>
              </c:extLst>
            </c:dLbl>
            <c:dLbl>
              <c:idx val="18"/>
              <c:layout>
                <c:manualLayout>
                  <c:x val="6.8491933383382497E-2"/>
                  <c:y val="-0.109521035877626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3715064115594811"/>
          <c:y val="8.8281121537824719E-2"/>
          <c:w val="0.51978091066895571"/>
          <c:h val="0.82343775692435062"/>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4.4845094994199267E-2"/>
                  <c:y val="-0.11953124264694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9.3392896604611628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5.9863860150570908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9932024434019421"/>
                  <c:y val="-1.17187492791123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6923285533839197"/>
                  <c:y val="-3.984374754898208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3618667931927977"/>
                  <c:y val="-6.796874581885177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2.3929840903020073E-2"/>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7.997939484831601E-2"/>
                  <c:y val="-0.1359374916377035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9.4841594401661372E-2"/>
                  <c:y val="-8.437499480960909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1894349437884053"/>
                  <c:y val="-3.281249798151466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5403504157201184"/>
                  <c:y val="-2.3437498558224745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9.5770503716045091E-2"/>
                  <c:y val="-3.281249798151466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5.608986026869406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7.626713586644208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2.5150679831379776E-2"/>
                  <c:y val="-7.968749509796421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8.8767105287222745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4.8821907907972403E-2"/>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1539723687338957"/>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5.3260263172333698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0</c:v>
                </c:pt>
                <c:pt idx="1">
                  <c:v>2</c:v>
                </c:pt>
                <c:pt idx="2" formatCode="General">
                  <c:v>0</c:v>
                </c:pt>
                <c:pt idx="3" formatCode="General">
                  <c:v>2</c:v>
                </c:pt>
                <c:pt idx="4" formatCode="General">
                  <c:v>0</c:v>
                </c:pt>
                <c:pt idx="5" formatCode="General">
                  <c:v>4</c:v>
                </c:pt>
                <c:pt idx="6" formatCode="General">
                  <c:v>105</c:v>
                </c:pt>
                <c:pt idx="7" formatCode="General">
                  <c:v>4</c:v>
                </c:pt>
                <c:pt idx="8" formatCode="General">
                  <c:v>0</c:v>
                </c:pt>
                <c:pt idx="9">
                  <c:v>73</c:v>
                </c:pt>
                <c:pt idx="10" formatCode="General">
                  <c:v>1</c:v>
                </c:pt>
                <c:pt idx="11" formatCode="General">
                  <c:v>9</c:v>
                </c:pt>
                <c:pt idx="12">
                  <c:v>4</c:v>
                </c:pt>
                <c:pt idx="13" formatCode="General">
                  <c:v>569</c:v>
                </c:pt>
                <c:pt idx="14" formatCode="General">
                  <c:v>2</c:v>
                </c:pt>
                <c:pt idx="15" formatCode="General">
                  <c:v>0</c:v>
                </c:pt>
                <c:pt idx="16" formatCode="General">
                  <c:v>7</c:v>
                </c:pt>
                <c:pt idx="17" formatCode="General">
                  <c:v>1054</c:v>
                </c:pt>
                <c:pt idx="18" formatCode="General">
                  <c:v>13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35</c:v>
                </c:pt>
                <c:pt idx="1">
                  <c:v>44</c:v>
                </c:pt>
                <c:pt idx="2">
                  <c:v>49</c:v>
                </c:pt>
                <c:pt idx="3">
                  <c:v>52</c:v>
                </c:pt>
                <c:pt idx="4">
                  <c:v>47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0.38709677419354838</c:v>
                </c:pt>
                <c:pt idx="1">
                  <c:v>0.25531914893617019</c:v>
                </c:pt>
                <c:pt idx="2">
                  <c:v>0.17142857142857143</c:v>
                </c:pt>
                <c:pt idx="3">
                  <c:v>9.7435897435897437E-2</c:v>
                </c:pt>
                <c:pt idx="4">
                  <c:v>3.3434650455927049E-2</c:v>
                </c:pt>
                <c:pt idx="5">
                  <c:v>3.1847133757961783E-2</c:v>
                </c:pt>
                <c:pt idx="6">
                  <c:v>1.8633540372670808E-2</c:v>
                </c:pt>
                <c:pt idx="7">
                  <c:v>-1.4354066985645933E-2</c:v>
                </c:pt>
                <c:pt idx="8">
                  <c:v>-0.02</c:v>
                </c:pt>
                <c:pt idx="9">
                  <c:v>-2.717391304347826E-2</c:v>
                </c:pt>
                <c:pt idx="10">
                  <c:v>-4.8275862068965517E-2</c:v>
                </c:pt>
                <c:pt idx="11">
                  <c:v>-5.2631578947368418E-2</c:v>
                </c:pt>
                <c:pt idx="12">
                  <c:v>-5.9907834101382486E-2</c:v>
                </c:pt>
                <c:pt idx="13">
                  <c:v>-8.5106382978723402E-2</c:v>
                </c:pt>
                <c:pt idx="15">
                  <c:v>-0.12755102040816327</c:v>
                </c:pt>
                <c:pt idx="16">
                  <c:v>-0.15384615384615385</c:v>
                </c:pt>
                <c:pt idx="17">
                  <c:v>-0.19469026548672566</c:v>
                </c:pt>
                <c:pt idx="18">
                  <c:v>-0.21768707482993196</c:v>
                </c:pt>
                <c:pt idx="19">
                  <c:v>-0.33333333333333331</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4" formatCode="0%">
                  <c:v>-9.6153846153846159E-2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132072811182760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7">
                  <c:v>-5.63046377241073E-2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9.7214312396278618E-3"/>
                  <c:y val="-3.62637394015522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13-439F-ABAD-F6C0E902C01D}"/>
                </c:ext>
              </c:extLst>
            </c:dLbl>
            <c:dLbl>
              <c:idx val="3"/>
              <c:layout>
                <c:manualLayout>
                  <c:x val="6.4809541597519475E-3"/>
                  <c:y val="-1.9780221491755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7BD-4837-BE81-C1AA66414C7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9980</c:v>
                </c:pt>
                <c:pt idx="1">
                  <c:v>9419</c:v>
                </c:pt>
                <c:pt idx="2">
                  <c:v>7500</c:v>
                </c:pt>
                <c:pt idx="3" formatCode="#,##0">
                  <c:v>6749</c:v>
                </c:pt>
                <c:pt idx="4" formatCode="#,##0">
                  <c:v>6369</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1.7187500000000001E-2"/>
                  <c:y val="0.13828124149352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0.45</c:v>
                </c:pt>
                <c:pt idx="1">
                  <c:v>0.32</c:v>
                </c:pt>
                <c:pt idx="2">
                  <c:v>0.05</c:v>
                </c:pt>
                <c:pt idx="3">
                  <c:v>0.05</c:v>
                </c:pt>
                <c:pt idx="4">
                  <c:v>0.1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2</c:v>
                </c:pt>
                <c:pt idx="6">
                  <c:v>1</c:v>
                </c:pt>
                <c:pt idx="7">
                  <c:v>1</c:v>
                </c:pt>
                <c:pt idx="8">
                  <c:v>0</c:v>
                </c:pt>
                <c:pt idx="9">
                  <c:v>1</c:v>
                </c:pt>
                <c:pt idx="10">
                  <c:v>1</c:v>
                </c:pt>
                <c:pt idx="11">
                  <c:v>1</c:v>
                </c:pt>
                <c:pt idx="12">
                  <c:v>0</c:v>
                </c:pt>
                <c:pt idx="13">
                  <c:v>1</c:v>
                </c:pt>
                <c:pt idx="14">
                  <c:v>1</c:v>
                </c:pt>
                <c:pt idx="15">
                  <c:v>2</c:v>
                </c:pt>
                <c:pt idx="16">
                  <c:v>0</c:v>
                </c:pt>
                <c:pt idx="17">
                  <c:v>1</c:v>
                </c:pt>
                <c:pt idx="18">
                  <c:v>5</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3">
                  <c:v>0.13900000000000001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6.8000000000000005E-2</c:v>
                </c:pt>
                <c:pt idx="1">
                  <c:v>5.6000000000000001E-2</c:v>
                </c:pt>
                <c:pt idx="2">
                  <c:v>8.4000000000000005E-2</c:v>
                </c:pt>
                <c:pt idx="3">
                  <c:v>0.107</c:v>
                </c:pt>
                <c:pt idx="4">
                  <c:v>0.13900000000000001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7.5999999999999998E-2</c:v>
                </c:pt>
                <c:pt idx="1">
                  <c:v>0.193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4">
                  <c:v>0.185</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c:v>
                </c:pt>
                <c:pt idx="1">
                  <c:v>0.111</c:v>
                </c:pt>
                <c:pt idx="2">
                  <c:v>0.14299999999999999</c:v>
                </c:pt>
                <c:pt idx="3">
                  <c:v>0.13600000000000001</c:v>
                </c:pt>
                <c:pt idx="4">
                  <c:v>0.185</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0.20499999999999999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0.11899999999999999</c:v>
                </c:pt>
                <c:pt idx="1">
                  <c:v>0.23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8" formatCode="0">
                  <c:v>9004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8">
                  <c:v>9004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8">
                  <c:v>418</c:v>
                </c:pt>
                <c:pt idx="9">
                  <c:v>459</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7">
                  <c:v>404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0.50572</cdr:x>
      <cdr:y>0.78561</cdr:y>
    </cdr:from>
    <cdr:to>
      <cdr:x>0.65992</cdr:x>
      <cdr:y>0.82451</cdr:y>
    </cdr:to>
    <cdr:sp macro="" textlink="">
      <cdr:nvSpPr>
        <cdr:cNvPr id="2" name="TextBox 5"/>
        <cdr:cNvSpPr txBox="1"/>
      </cdr:nvSpPr>
      <cdr:spPr>
        <a:xfrm xmlns:a="http://schemas.openxmlformats.org/drawingml/2006/main">
          <a:off x="3072949" y="466234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tricountyresourcenet.org/"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a:t>
            </a:r>
            <a:r>
              <a:rPr lang="en-US" smtClean="0"/>
              <a:t>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Asian and “Other” minority residents, and lower proportions of White,</a:t>
            </a:r>
            <a:r>
              <a:rPr lang="en-US" sz="1200" kern="1200" baseline="0" dirty="0" smtClean="0">
                <a:solidFill>
                  <a:schemeClr val="tx1"/>
                </a:solidFill>
                <a:effectLst/>
                <a:latin typeface="+mn-lt"/>
                <a:ea typeface="+mn-ea"/>
                <a:cs typeface="+mn-cs"/>
              </a:rPr>
              <a:t> Black/African-American, and Hispanic/Latino</a:t>
            </a:r>
            <a:r>
              <a:rPr lang="en-US" sz="1200" kern="1200" dirty="0" smtClean="0">
                <a:solidFill>
                  <a:schemeClr val="tx1"/>
                </a:solidFill>
                <a:effectLst/>
                <a:latin typeface="+mn-lt"/>
                <a:ea typeface="+mn-ea"/>
                <a:cs typeface="+mn-cs"/>
              </a:rPr>
              <a:t>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White residents has decreased slightly while the proportion of Asian residents has increased slightly. Other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Millstone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composed of mostly White residents, while Franklin</a:t>
            </a:r>
            <a:r>
              <a:rPr lang="en-US" sz="1200" kern="1200" baseline="0" dirty="0" smtClean="0">
                <a:solidFill>
                  <a:schemeClr val="tx1"/>
                </a:solidFill>
                <a:effectLst/>
                <a:latin typeface="+mn-lt"/>
                <a:ea typeface="+mn-ea"/>
                <a:cs typeface="+mn-cs"/>
              </a:rPr>
              <a:t>’s residents are more diverse</a:t>
            </a:r>
            <a:r>
              <a:rPr lang="en-US" sz="1200" kern="1200" dirty="0" smtClean="0">
                <a:solidFill>
                  <a:schemeClr val="tx1"/>
                </a:solidFill>
                <a:effectLst/>
                <a:latin typeface="+mn-lt"/>
                <a:ea typeface="+mn-ea"/>
                <a:cs typeface="+mn-cs"/>
              </a:rPr>
              <a:t>.</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increase slightly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Bound Brook and Montgomery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decrease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Bound</a:t>
            </a:r>
            <a:r>
              <a:rPr lang="en-US" sz="1200" kern="1200" baseline="0" dirty="0" smtClean="0">
                <a:solidFill>
                  <a:schemeClr val="tx1"/>
                </a:solidFill>
                <a:effectLst/>
                <a:latin typeface="+mn-lt"/>
                <a:ea typeface="+mn-ea"/>
                <a:cs typeface="+mn-cs"/>
              </a:rPr>
              <a:t> Brook</a:t>
            </a:r>
            <a:r>
              <a:rPr lang="en-US" sz="1200" kern="1200" dirty="0" smtClean="0">
                <a:solidFill>
                  <a:schemeClr val="tx1"/>
                </a:solidFill>
                <a:effectLst/>
                <a:latin typeface="+mn-lt"/>
                <a:ea typeface="+mn-ea"/>
                <a:cs typeface="+mn-cs"/>
              </a:rPr>
              <a:t> has the lowest proportion of residents who speak English-only, while Rocky Hill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Franklin and Bridgewater 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6th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781</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55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has tended to decrease slightly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Manville and North</a:t>
            </a:r>
            <a:r>
              <a:rPr lang="en-US" sz="1200" kern="1200" baseline="0" dirty="0" smtClean="0">
                <a:solidFill>
                  <a:schemeClr val="tx1"/>
                </a:solidFill>
                <a:effectLst/>
                <a:latin typeface="+mn-lt"/>
                <a:ea typeface="+mn-ea"/>
                <a:cs typeface="+mn-cs"/>
              </a:rPr>
              <a:t> Plainfield </a:t>
            </a:r>
            <a:r>
              <a:rPr lang="en-US" sz="1200" kern="1200" dirty="0" smtClean="0">
                <a:solidFill>
                  <a:schemeClr val="tx1"/>
                </a:solidFill>
                <a:effectLst/>
                <a:latin typeface="+mn-lt"/>
                <a:ea typeface="+mn-ea"/>
                <a:cs typeface="+mn-cs"/>
              </a:rPr>
              <a:t>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housing.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a:t>
            </a:r>
            <a:r>
              <a:rPr lang="en-US" sz="1200" kern="1200" baseline="0" dirty="0" smtClean="0">
                <a:solidFill>
                  <a:schemeClr val="tx1"/>
                </a:solidFill>
                <a:effectLst/>
                <a:latin typeface="+mn-lt"/>
                <a:ea typeface="+mn-ea"/>
                <a:cs typeface="+mn-cs"/>
              </a:rPr>
              <a:t> has tended to increase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North Plainfield</a:t>
            </a:r>
            <a:r>
              <a:rPr lang="en-US" sz="1200" kern="1200" baseline="0" dirty="0" smtClean="0">
                <a:solidFill>
                  <a:schemeClr val="tx1"/>
                </a:solidFill>
                <a:effectLst/>
                <a:latin typeface="+mn-lt"/>
                <a:ea typeface="+mn-ea"/>
                <a:cs typeface="+mn-cs"/>
              </a:rPr>
              <a:t> and Manville </a:t>
            </a:r>
            <a:r>
              <a:rPr lang="en-US" sz="1200" kern="1200" dirty="0" smtClean="0">
                <a:solidFill>
                  <a:schemeClr val="tx1"/>
                </a:solidFill>
                <a:effectLst/>
                <a:latin typeface="+mn-lt"/>
                <a:ea typeface="+mn-ea"/>
                <a:cs typeface="+mn-cs"/>
              </a:rPr>
              <a:t>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lower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decrease </a:t>
            </a:r>
            <a:r>
              <a:rPr lang="en-US" sz="1200" kern="1200" dirty="0" err="1" smtClean="0">
                <a:solidFill>
                  <a:schemeClr val="tx1"/>
                </a:solidFill>
                <a:effectLst/>
                <a:latin typeface="+mn-lt"/>
                <a:ea typeface="+mn-ea"/>
                <a:cs typeface="+mn-cs"/>
              </a:rPr>
              <a:t>slighlty</a:t>
            </a:r>
            <a:r>
              <a:rPr lang="en-US" sz="1200" kern="1200" dirty="0" smtClean="0">
                <a:solidFill>
                  <a:schemeClr val="tx1"/>
                </a:solidFill>
                <a:effectLst/>
                <a:latin typeface="+mn-lt"/>
                <a:ea typeface="+mn-ea"/>
                <a:cs typeface="+mn-cs"/>
              </a:rPr>
              <a:t> 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lower</a:t>
            </a:r>
            <a:r>
              <a:rPr lang="en-US" sz="1200" kern="1200" baseline="0" dirty="0" smtClean="0">
                <a:solidFill>
                  <a:schemeClr val="tx1"/>
                </a:solidFill>
                <a:effectLst/>
                <a:latin typeface="+mn-lt"/>
                <a:ea typeface="+mn-ea"/>
                <a:cs typeface="+mn-cs"/>
              </a:rPr>
              <a:t> than </a:t>
            </a:r>
            <a:r>
              <a:rPr lang="en-US" sz="1200" kern="1200" dirty="0" smtClean="0">
                <a:solidFill>
                  <a:schemeClr val="tx1"/>
                </a:solidFill>
                <a:effectLst/>
                <a:latin typeface="+mn-lt"/>
                <a:ea typeface="+mn-ea"/>
                <a:cs typeface="+mn-cs"/>
              </a:rPr>
              <a:t>the state average and is lower than the U.S.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middling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lower than expected for Infant, Toddler, and</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PreK</a:t>
            </a:r>
            <a:r>
              <a:rPr lang="en-US" sz="1200" kern="1200" dirty="0" smtClean="0">
                <a:solidFill>
                  <a:schemeClr val="tx1"/>
                </a:solidFill>
                <a:effectLst/>
                <a:latin typeface="+mn-lt"/>
                <a:ea typeface="+mn-ea"/>
                <a:cs typeface="+mn-cs"/>
              </a:rPr>
              <a:t> 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similar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remain mostly steady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Watchung</a:t>
            </a:r>
            <a:r>
              <a:rPr lang="en-US" sz="1200" kern="1200" dirty="0" smtClean="0">
                <a:solidFill>
                  <a:schemeClr val="tx1"/>
                </a:solidFill>
                <a:effectLst/>
                <a:latin typeface="+mn-lt"/>
                <a:ea typeface="+mn-ea"/>
                <a:cs typeface="+mn-cs"/>
              </a:rPr>
              <a:t> and Montgomery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6th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higher</a:t>
            </a:r>
            <a:r>
              <a:rPr lang="en-US" sz="1200" kern="1200" baseline="0" dirty="0" smtClean="0">
                <a:solidFill>
                  <a:schemeClr val="tx1"/>
                </a:solidFill>
                <a:effectLst/>
                <a:latin typeface="+mn-lt"/>
                <a:ea typeface="+mn-ea"/>
                <a:cs typeface="+mn-cs"/>
              </a:rPr>
              <a:t> than </a:t>
            </a:r>
            <a:r>
              <a:rPr lang="en-US" sz="1200" kern="1200" dirty="0" smtClean="0">
                <a:solidFill>
                  <a:schemeClr val="tx1"/>
                </a:solidFill>
                <a:effectLst/>
                <a:latin typeface="+mn-lt"/>
                <a:ea typeface="+mn-ea"/>
                <a:cs typeface="+mn-cs"/>
              </a:rPr>
              <a:t>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 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Bound Brook and Manville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mtClean="0">
                <a:solidFill>
                  <a:schemeClr val="tx1"/>
                </a:solidFill>
                <a:effectLst/>
                <a:latin typeface="+mn-lt"/>
                <a:ea typeface="+mn-ea"/>
                <a:cs typeface="+mn-cs"/>
              </a:rPr>
              <a:t>Note:</a:t>
            </a:r>
            <a:r>
              <a:rPr lang="en-US" sz="1200" kern="120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remain steady, after an</a:t>
            </a:r>
            <a:r>
              <a:rPr lang="en-US" sz="1200" kern="1200" baseline="0" dirty="0" smtClean="0">
                <a:solidFill>
                  <a:schemeClr val="tx1"/>
                </a:solidFill>
                <a:effectLst/>
                <a:latin typeface="+mn-lt"/>
                <a:ea typeface="+mn-ea"/>
                <a:cs typeface="+mn-cs"/>
              </a:rPr>
              <a:t> increase between 2014-2015 and 2015-2016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slightly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slightly increased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slightly lower than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a:t>
            </a:r>
            <a:r>
              <a:rPr lang="en-US" sz="1200" kern="1200" baseline="0" dirty="0" smtClean="0">
                <a:solidFill>
                  <a:schemeClr val="tx1"/>
                </a:solidFill>
                <a:effectLst/>
                <a:latin typeface="+mn-lt"/>
                <a:ea typeface="+mn-ea"/>
                <a:cs typeface="+mn-cs"/>
              </a:rPr>
              <a:t> than</a:t>
            </a:r>
            <a:r>
              <a:rPr lang="en-US" sz="1200" kern="1200" dirty="0" smtClean="0">
                <a:solidFill>
                  <a:schemeClr val="tx1"/>
                </a:solidFill>
                <a:effectLst/>
                <a:latin typeface="+mn-lt"/>
                <a:ea typeface="+mn-ea"/>
                <a:cs typeface="+mn-cs"/>
              </a:rPr>
              <a:t>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higher median income than the state average, and a higher median income than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$16K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$29K 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below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decrease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Franklin</a:t>
            </a:r>
            <a:r>
              <a:rPr lang="en-US" sz="1200" kern="1200" baseline="0" dirty="0" smtClean="0">
                <a:solidFill>
                  <a:schemeClr val="tx1"/>
                </a:solidFill>
                <a:effectLst/>
                <a:latin typeface="+mn-lt"/>
                <a:ea typeface="+mn-ea"/>
                <a:cs typeface="+mn-cs"/>
              </a:rPr>
              <a:t> and North Plainfield </a:t>
            </a:r>
            <a:r>
              <a:rPr lang="en-US" sz="1200" kern="1200" dirty="0" smtClean="0">
                <a:solidFill>
                  <a:schemeClr val="tx1"/>
                </a:solidFill>
                <a:effectLst/>
                <a:latin typeface="+mn-lt"/>
                <a:ea typeface="+mn-ea"/>
                <a:cs typeface="+mn-cs"/>
              </a:rPr>
              <a:t>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harassment</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-9.62% change indicates a</a:t>
            </a:r>
            <a:r>
              <a:rPr lang="en-US" sz="1200" kern="1200" baseline="0" dirty="0" smtClean="0">
                <a:solidFill>
                  <a:schemeClr val="tx1"/>
                </a:solidFill>
                <a:effectLst/>
                <a:latin typeface="+mn-lt"/>
                <a:ea typeface="+mn-ea"/>
                <a:cs typeface="+mn-cs"/>
              </a:rPr>
              <a:t> decrease </a:t>
            </a:r>
            <a:r>
              <a:rPr lang="en-US" sz="1200" kern="1200" dirty="0" smtClean="0">
                <a:solidFill>
                  <a:schemeClr val="tx1"/>
                </a:solidFill>
                <a:effectLst/>
                <a:latin typeface="+mn-lt"/>
                <a:ea typeface="+mn-ea"/>
                <a:cs typeface="+mn-cs"/>
              </a:rPr>
              <a:t>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a:t>
            </a:r>
            <a:r>
              <a:rPr lang="en-US" sz="1200" kern="1200" baseline="0" dirty="0" smtClean="0">
                <a:solidFill>
                  <a:schemeClr val="tx1"/>
                </a:solidFill>
                <a:effectLst/>
                <a:latin typeface="+mn-lt"/>
                <a:ea typeface="+mn-ea"/>
                <a:cs typeface="+mn-cs"/>
              </a:rPr>
              <a:t> with a decrease between 2018 and 2019.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-5.6% change indicates an increasing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alcohol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supportive housing, followed by</a:t>
            </a:r>
            <a:r>
              <a:rPr lang="en-US" sz="1200" kern="1200" baseline="0" dirty="0" smtClean="0">
                <a:solidFill>
                  <a:schemeClr val="tx1"/>
                </a:solidFill>
                <a:effectLst/>
                <a:latin typeface="+mn-lt"/>
                <a:ea typeface="+mn-ea"/>
                <a:cs typeface="+mn-cs"/>
              </a:rPr>
              <a:t> short term care facility and Intensive Family Support.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7</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a:t>
            </a:r>
          </a:p>
          <a:p>
            <a:pPr lvl="0"/>
            <a:r>
              <a:rPr lang="en-US" sz="1200" kern="1200" dirty="0" smtClean="0">
                <a:solidFill>
                  <a:schemeClr val="tx1"/>
                </a:solidFill>
                <a:effectLst/>
                <a:latin typeface="+mn-lt"/>
                <a:ea typeface="+mn-ea"/>
                <a:cs typeface="+mn-cs"/>
              </a:rPr>
              <a:t>Diagnosed depression was reported by Women at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http://www.tricountyresourcenet.org/</a:t>
            </a:r>
            <a:endParaRPr lang="en-US" dirty="0" smtClean="0"/>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5562600"/>
            <a:ext cx="3454400" cy="954107"/>
          </a:xfrm>
          <a:prstGeom prst="rect">
            <a:avLst/>
          </a:prstGeom>
          <a:noFill/>
        </p:spPr>
        <p:txBody>
          <a:bodyPr wrap="square" rtlCol="0">
            <a:spAutoFit/>
          </a:bodyPr>
          <a:lstStyle/>
          <a:p>
            <a:pPr algn="ctr"/>
            <a:r>
              <a:rPr lang="en-US" sz="3200" b="1" dirty="0" smtClean="0">
                <a:solidFill>
                  <a:schemeClr val="bg1"/>
                </a:solidFill>
                <a:latin typeface="Franklin Gothic Demi" panose="020B0703020102020204" pitchFamily="34" charset="0"/>
              </a:rPr>
              <a:t>Somerset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8" name="TextBox 7"/>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8" name="TextBox 7"/>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8" name="TextBox 7"/>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8" name="TextBox 7"/>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8" name="TextBox 7"/>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7" name="TextBox 6"/>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6" name="TextBox 5"/>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6" name="TextBox 5"/>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somerset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297" y="76200"/>
            <a:ext cx="699407" cy="990600"/>
          </a:xfrm>
          <a:prstGeom prst="rect">
            <a:avLst/>
          </a:prstGeom>
          <a:noFill/>
          <a:ln>
            <a:noFill/>
          </a:ln>
        </p:spPr>
      </p:pic>
      <p:sp>
        <p:nvSpPr>
          <p:cNvPr id="10" name="TextBox 9"/>
          <p:cNvSpPr txBox="1"/>
          <p:nvPr userDrawn="1"/>
        </p:nvSpPr>
        <p:spPr>
          <a:xfrm>
            <a:off x="609600" y="487960"/>
            <a:ext cx="1143000" cy="584775"/>
          </a:xfrm>
          <a:prstGeom prst="rect">
            <a:avLst/>
          </a:prstGeom>
          <a:noFill/>
        </p:spPr>
        <p:txBody>
          <a:bodyPr wrap="square" rtlCol="0">
            <a:spAutoFit/>
          </a:bodyPr>
          <a:lstStyle/>
          <a:p>
            <a:r>
              <a:rPr lang="en-US" sz="1600" b="1" dirty="0" smtClean="0"/>
              <a:t>Somerset</a:t>
            </a:r>
            <a:r>
              <a:rPr lang="en-US" sz="1600" b="1" baseline="0" dirty="0" smtClean="0"/>
              <a:t> County</a:t>
            </a:r>
            <a:endParaRPr lang="en-US" sz="16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0853" y="904654"/>
            <a:ext cx="962025" cy="1568035"/>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05110" y="4409853"/>
            <a:ext cx="962025" cy="1568035"/>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5874" y="447454"/>
            <a:ext cx="962025" cy="1568035"/>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0137" y="381761"/>
            <a:ext cx="962025" cy="1568035"/>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082168" y="2644981"/>
            <a:ext cx="962025" cy="1568035"/>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09455" y="523654"/>
            <a:ext cx="962025" cy="1568035"/>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somerset county nj map wikipedia"/>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53720" y="360947"/>
            <a:ext cx="962025" cy="1568035"/>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25426" y="4867053"/>
            <a:ext cx="962025" cy="1568035"/>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20914" y="4790854"/>
            <a:ext cx="962025" cy="1568035"/>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somerset county nj map wikipedia"/>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07276" y="371254"/>
            <a:ext cx="962025" cy="1568035"/>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36438" y="244501"/>
            <a:ext cx="962025" cy="1568035"/>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19375" y="463219"/>
            <a:ext cx="962025" cy="1568035"/>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48983" y="831081"/>
            <a:ext cx="962025" cy="1568035"/>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73638" y="425867"/>
            <a:ext cx="962025" cy="1568035"/>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12088" y="346163"/>
            <a:ext cx="962025" cy="1568035"/>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somerset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20722" y="904654"/>
            <a:ext cx="962025" cy="1568035"/>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200" y="-381000"/>
            <a:ext cx="12496800" cy="72411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Somerset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descr="Image result for somerset county nj map wikipedia"/>
          <p:cNvPicPr/>
          <p:nvPr/>
        </p:nvPicPr>
        <p:blipFill>
          <a:blip r:embed="rId9" cstate="email">
            <a:extLst>
              <a:ext uri="{28A0092B-C50C-407E-A947-70E740481C1C}">
                <a14:useLocalDpi xmlns:a14="http://schemas.microsoft.com/office/drawing/2010/main"/>
              </a:ext>
            </a:extLst>
          </a:blip>
          <a:srcRect/>
          <a:stretch>
            <a:fillRect/>
          </a:stretch>
        </p:blipFill>
        <p:spPr bwMode="auto">
          <a:xfrm>
            <a:off x="6863359" y="4747618"/>
            <a:ext cx="923605" cy="1685177"/>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biondoroofing.com/wp-content/themes/html5blank-stable/img/sections/county/Somerset.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10200" y="461211"/>
            <a:ext cx="4953000" cy="58450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somerset county nj map wikipedia"/>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52400"/>
            <a:ext cx="2311400" cy="44958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Somerset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447272127"/>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smtClean="0">
                          <a:latin typeface="Franklin Gothic Book" panose="020B0503020102020204" pitchFamily="34" charset="0"/>
                        </a:rPr>
                        <a:t>Median </a:t>
                      </a:r>
                      <a:r>
                        <a:rPr lang="en-US" sz="1400" dirty="0" smtClean="0">
                          <a:latin typeface="Franklin Gothic Book" panose="020B0503020102020204" pitchFamily="34" charset="0"/>
                        </a:rPr>
                        <a:t>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275588799"/>
              </p:ext>
            </p:extLst>
          </p:nvPr>
        </p:nvGraphicFramePr>
        <p:xfrm>
          <a:off x="7543801" y="814978"/>
          <a:ext cx="4648200" cy="619542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Somerset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873782737"/>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816082074"/>
              </p:ext>
            </p:extLst>
          </p:nvPr>
        </p:nvGraphicFramePr>
        <p:xfrm>
          <a:off x="7010401" y="1083150"/>
          <a:ext cx="5181600" cy="59272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65315735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42793017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444354504"/>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08379365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50548253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746811209"/>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061823921"/>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56021759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617250642"/>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02447095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4262722227"/>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652049100"/>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861258954"/>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Source: Department of Children and Families, December 31, 2019</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500864425"/>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412933104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9323185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72078015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75874977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09020076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247177741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55331122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503659449"/>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62395961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43548074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816297213"/>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18617236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425575976"/>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49149699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76726160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22584211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72979206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43090536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896038" y="6088481"/>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162800" y="6086381"/>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4073958596"/>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28862874"/>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803508428"/>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172638931"/>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52292257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98964327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122889397"/>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58261890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04426757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77615482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255384341"/>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723935984"/>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1255050540"/>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30338264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4280056831"/>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1783675743"/>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570277847"/>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69804222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102223914"/>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59697546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94739181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239738561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405736486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778062493"/>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480672797"/>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514093069"/>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85973366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33279098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17916190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3131283008"/>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506603299"/>
              </p:ext>
            </p:extLst>
          </p:nvPr>
        </p:nvGraphicFramePr>
        <p:xfrm>
          <a:off x="3581400" y="738665"/>
          <a:ext cx="8158625" cy="566213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713313593"/>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4466199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36339789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925769360"/>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875924471"/>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617692729"/>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02829430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4186247876"/>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22492707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261870228"/>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20631401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60363791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01812315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637116629"/>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32746379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68697786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14711243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D2A644-37F4-4386-BE01-AF4CF38A86DF}"/>
              </a:ext>
            </a:extLst>
          </p:cNvPr>
          <p:cNvSpPr/>
          <p:nvPr/>
        </p:nvSpPr>
        <p:spPr>
          <a:xfrm>
            <a:off x="3352800" y="684564"/>
            <a:ext cx="4317816" cy="6066966"/>
          </a:xfrm>
          <a:prstGeom prst="rect">
            <a:avLst/>
          </a:prstGeom>
        </p:spPr>
        <p:txBody>
          <a:bodyPr wrap="square">
            <a:noAutofit/>
          </a:bodyPr>
          <a:lstStyle/>
          <a:p>
            <a:r>
              <a:rPr lang="en-US" sz="1400" spc="-20" dirty="0">
                <a:latin typeface="Franklin Gothic Medium" panose="020B0603020102020204" pitchFamily="34" charset="0"/>
              </a:rPr>
              <a:t>Agape House – Volunteers of America Delaware Valley </a:t>
            </a:r>
            <a:r>
              <a:rPr lang="en-US" sz="1100" dirty="0">
                <a:solidFill>
                  <a:srgbClr val="C00000"/>
                </a:solidFill>
                <a:latin typeface="Franklin Gothic Medium" panose="020B0603020102020204" pitchFamily="34" charset="0"/>
              </a:rPr>
              <a:t>[Community-based Assistance]</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smtClean="0">
                <a:latin typeface="Franklin Gothic Medium" panose="020B0603020102020204" pitchFamily="34" charset="0"/>
              </a:rPr>
              <a:t>Al-Anon / </a:t>
            </a:r>
            <a:r>
              <a:rPr lang="en-US" sz="1400" spc="-20" dirty="0" err="1">
                <a:latin typeface="Franklin Gothic Medium" panose="020B0603020102020204" pitchFamily="34" charset="0"/>
              </a:rPr>
              <a:t>Alateen</a:t>
            </a:r>
            <a:r>
              <a:rPr lang="en-US" sz="14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[Addiction]</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The Arc of Somerset County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ASAPP Healthcare, Inc. </a:t>
            </a:r>
            <a:r>
              <a:rPr lang="en-US" sz="1100" dirty="0">
                <a:solidFill>
                  <a:srgbClr val="C00000"/>
                </a:solidFill>
                <a:latin typeface="Franklin Gothic Medium" panose="020B0603020102020204" pitchFamily="34" charset="0"/>
              </a:rPr>
              <a:t>[Behavioral Health]</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Aspen </a:t>
            </a:r>
            <a:r>
              <a:rPr lang="en-US" sz="1100" dirty="0">
                <a:solidFill>
                  <a:srgbClr val="C00000"/>
                </a:solidFill>
                <a:latin typeface="Franklin Gothic Medium" panose="020B0603020102020204" pitchFamily="34" charset="0"/>
              </a:rPr>
              <a:t>[Autism]</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Big Brothers Big Sisters of Northern NJ </a:t>
            </a:r>
            <a:r>
              <a:rPr lang="en-US" sz="1100" dirty="0">
                <a:solidFill>
                  <a:srgbClr val="C00000"/>
                </a:solidFill>
                <a:latin typeface="Franklin Gothic Medium" panose="020B0603020102020204" pitchFamily="34" charset="0"/>
              </a:rPr>
              <a:t>[Youth]</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Broadway Respite and Home Care </a:t>
            </a:r>
            <a:r>
              <a:rPr lang="en-US" sz="1100" dirty="0">
                <a:solidFill>
                  <a:srgbClr val="C00000"/>
                </a:solidFill>
                <a:latin typeface="Franklin Gothic Medium" panose="020B0603020102020204" pitchFamily="34" charset="0"/>
              </a:rPr>
              <a:t>[End of Life]</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CASA </a:t>
            </a:r>
            <a:r>
              <a:rPr lang="en-US" sz="1400" spc="-20" dirty="0" err="1">
                <a:solidFill>
                  <a:prstClr val="black"/>
                </a:solidFill>
                <a:latin typeface="Franklin Gothic Medium" panose="020B0603020102020204" pitchFamily="34" charset="0"/>
              </a:rPr>
              <a:t>SHaW</a:t>
            </a:r>
            <a:r>
              <a:rPr lang="en-US" sz="1400" spc="-20" dirty="0">
                <a:solidFill>
                  <a:prstClr val="black"/>
                </a:solidFill>
                <a:latin typeface="Franklin Gothic Medium" panose="020B0603020102020204" pitchFamily="34" charset="0"/>
              </a:rPr>
              <a:t> </a:t>
            </a:r>
            <a:r>
              <a:rPr lang="en-US" sz="1100" dirty="0">
                <a:solidFill>
                  <a:srgbClr val="C00000"/>
                </a:solidFill>
                <a:latin typeface="Franklin Gothic Medium" panose="020B0603020102020204" pitchFamily="34" charset="0"/>
              </a:rPr>
              <a:t>[Advocacy for Court Involved Youth]</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Catholic Charities </a:t>
            </a:r>
            <a:r>
              <a:rPr lang="en-US" sz="1100" dirty="0">
                <a:solidFill>
                  <a:srgbClr val="C00000"/>
                </a:solidFill>
                <a:latin typeface="Franklin Gothic Medium" panose="020B0603020102020204" pitchFamily="34" charset="0"/>
              </a:rPr>
              <a:t>[Adoption]</a:t>
            </a:r>
          </a:p>
          <a:p>
            <a:endParaRPr lang="en-US" sz="1400" spc="-20" dirty="0">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Center for Discovery </a:t>
            </a:r>
            <a:r>
              <a:rPr lang="en-US" sz="1100" dirty="0">
                <a:solidFill>
                  <a:srgbClr val="C00000"/>
                </a:solidFill>
                <a:latin typeface="Franklin Gothic Medium" panose="020B0603020102020204" pitchFamily="34" charset="0"/>
              </a:rPr>
              <a:t>[Eating Disorders]</a:t>
            </a:r>
          </a:p>
          <a:p>
            <a:endParaRPr lang="en-US" sz="1400" spc="-20" dirty="0">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Center for Great Expectations </a:t>
            </a:r>
            <a:r>
              <a:rPr lang="en-US" sz="1100" dirty="0">
                <a:solidFill>
                  <a:srgbClr val="C00000"/>
                </a:solidFill>
                <a:latin typeface="Franklin Gothic Medium" panose="020B0603020102020204" pitchFamily="34" charset="0"/>
              </a:rPr>
              <a:t>[Maternal Services]</a:t>
            </a:r>
          </a:p>
          <a:p>
            <a:endParaRPr lang="en-US" sz="1400" spc="-20" dirty="0">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Central Jersey Family Health Consortium </a:t>
            </a:r>
            <a:r>
              <a:rPr lang="en-US" sz="1100" dirty="0">
                <a:solidFill>
                  <a:srgbClr val="C00000"/>
                </a:solidFill>
                <a:latin typeface="Franklin Gothic Medium" panose="020B0603020102020204" pitchFamily="34" charset="0"/>
              </a:rPr>
              <a:t>[Health]</a:t>
            </a:r>
          </a:p>
          <a:p>
            <a:endParaRPr lang="en-US" sz="1100" spc="-20" dirty="0">
              <a:solidFill>
                <a:prstClr val="black"/>
              </a:solidFill>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Community Access Unlimited  </a:t>
            </a:r>
            <a:r>
              <a:rPr lang="en-US" sz="1100" spc="-20" dirty="0">
                <a:solidFill>
                  <a:prstClr val="black"/>
                </a:solidFill>
                <a:latin typeface="Franklin Gothic Medium" panose="020B0603020102020204" pitchFamily="34" charset="0"/>
              </a:rPr>
              <a:t>[</a:t>
            </a:r>
            <a:r>
              <a:rPr lang="en-US" sz="1100" dirty="0">
                <a:solidFill>
                  <a:srgbClr val="C00000"/>
                </a:solidFill>
                <a:latin typeface="Franklin Gothic Medium" panose="020B0603020102020204" pitchFamily="34" charset="0"/>
              </a:rPr>
              <a:t>Disabilities]</a:t>
            </a:r>
          </a:p>
          <a:p>
            <a:endParaRPr lang="en-US" sz="1100" dirty="0">
              <a:solidFill>
                <a:srgbClr val="C00000"/>
              </a:solidFill>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972AD65A-27C7-4B4D-938A-7768E7A01964}"/>
              </a:ext>
            </a:extLst>
          </p:cNvPr>
          <p:cNvSpPr/>
          <p:nvPr/>
        </p:nvSpPr>
        <p:spPr>
          <a:xfrm>
            <a:off x="8001000" y="684564"/>
            <a:ext cx="3886200" cy="5577840"/>
          </a:xfrm>
          <a:prstGeom prst="rect">
            <a:avLst/>
          </a:prstGeom>
        </p:spPr>
        <p:txBody>
          <a:bodyPr wrap="square">
            <a:noAutofit/>
          </a:bodyPr>
          <a:lstStyle/>
          <a:p>
            <a:r>
              <a:rPr lang="en-US" sz="14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Legal Services of Northwest Jersey</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Volunteer Lawyers for </a:t>
            </a:r>
            <a:r>
              <a:rPr lang="en-US" sz="1400" spc="-20" dirty="0" smtClean="0">
                <a:latin typeface="Franklin Gothic Medium" panose="020B0603020102020204" pitchFamily="34" charset="0"/>
              </a:rPr>
              <a:t>Justice</a:t>
            </a:r>
          </a:p>
          <a:p>
            <a:pPr fontAlgn="base"/>
            <a:endParaRPr lang="en-US" sz="1400" spc="-2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Disability</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Disability Rights NJ</a:t>
            </a:r>
          </a:p>
          <a:p>
            <a:endParaRPr lang="en-US" sz="1400" dirty="0" smtClean="0">
              <a:solidFill>
                <a:srgbClr val="C00000"/>
              </a:solidFill>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Education</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Education Law Center</a:t>
            </a:r>
          </a:p>
          <a:p>
            <a:pPr fontAlgn="base"/>
            <a:endParaRPr lang="en-US" sz="1400" dirty="0" smtClean="0">
              <a:solidFill>
                <a:srgbClr val="C00000"/>
              </a:solidFill>
              <a:latin typeface="Franklin Gothic Medium" panose="020B0603020102020204" pitchFamily="34" charset="0"/>
            </a:endParaRPr>
          </a:p>
          <a:p>
            <a:pPr fontAlgn="base"/>
            <a:r>
              <a:rPr lang="en-US" sz="1400" dirty="0" smtClean="0">
                <a:solidFill>
                  <a:srgbClr val="C00000"/>
                </a:solidFill>
                <a:latin typeface="Franklin Gothic Medium" panose="020B0603020102020204" pitchFamily="34" charset="0"/>
              </a:rPr>
              <a:t>Intimate </a:t>
            </a:r>
            <a:r>
              <a:rPr lang="en-US" sz="1400" dirty="0">
                <a:solidFill>
                  <a:srgbClr val="C00000"/>
                </a:solidFill>
                <a:latin typeface="Franklin Gothic Medium" panose="020B0603020102020204" pitchFamily="34" charset="0"/>
              </a:rPr>
              <a:t>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400" dirty="0">
                <a:latin typeface="Franklin Gothic Medium" panose="020B0603020102020204" pitchFamily="34" charset="0"/>
              </a:rPr>
              <a:t> </a:t>
            </a:r>
          </a:p>
          <a:p>
            <a:r>
              <a:rPr lang="en-US" sz="1400" dirty="0">
                <a:latin typeface="Franklin Gothic Medium" panose="020B0603020102020204" pitchFamily="34" charset="0"/>
              </a:rPr>
              <a:t>  </a:t>
            </a:r>
            <a:r>
              <a:rPr lang="en-US" sz="1400" dirty="0" smtClean="0">
                <a:latin typeface="Franklin Gothic Medium" panose="020B0603020102020204" pitchFamily="34" charset="0"/>
              </a:rPr>
              <a:t>Resource </a:t>
            </a:r>
            <a:r>
              <a:rPr lang="en-US" sz="1400" dirty="0">
                <a:latin typeface="Franklin Gothic Medium" panose="020B0603020102020204" pitchFamily="34" charset="0"/>
              </a:rPr>
              <a:t>Center of Somerset</a:t>
            </a:r>
          </a:p>
          <a:p>
            <a:endParaRPr lang="en-US" sz="1400" dirty="0" smtClean="0">
              <a:solidFill>
                <a:srgbClr val="C00000"/>
              </a:solidFill>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Military</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Military Legal Assistance Program</a:t>
            </a:r>
          </a:p>
          <a:p>
            <a:endParaRPr lang="en-US" sz="1400" dirty="0" smtClean="0">
              <a:solidFill>
                <a:srgbClr val="C00000"/>
              </a:solidFill>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LGBTQ</a:t>
            </a:r>
            <a:endParaRPr lang="en-US" sz="140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  LGBT Bar Association of Greater NY</a:t>
            </a:r>
          </a:p>
          <a:p>
            <a:endParaRPr lang="en-US" sz="1400" dirty="0" smtClean="0">
              <a:solidFill>
                <a:srgbClr val="C00000"/>
              </a:solidFill>
              <a:latin typeface="Franklin Gothic Medium" panose="020B0603020102020204" pitchFamily="34" charset="0"/>
            </a:endParaRPr>
          </a:p>
          <a:p>
            <a:r>
              <a:rPr lang="en-US" sz="1400" dirty="0" smtClean="0">
                <a:solidFill>
                  <a:srgbClr val="C00000"/>
                </a:solidFill>
                <a:latin typeface="Franklin Gothic Medium" panose="020B0603020102020204" pitchFamily="34" charset="0"/>
              </a:rPr>
              <a:t>Children</a:t>
            </a:r>
            <a:endParaRPr lang="en-US" sz="1400" dirty="0">
              <a:solidFill>
                <a:srgbClr val="C00000"/>
              </a:solidFill>
              <a:latin typeface="Franklin Gothic Medium" panose="020B0603020102020204" pitchFamily="34" charset="0"/>
            </a:endParaRPr>
          </a:p>
          <a:p>
            <a:r>
              <a:rPr lang="en-US" sz="1400" spc="-20" dirty="0" smtClean="0">
                <a:latin typeface="Franklin Gothic Medium" panose="020B0603020102020204" pitchFamily="34" charset="0"/>
              </a:rPr>
              <a:t>  </a:t>
            </a:r>
            <a:r>
              <a:rPr lang="en-US" sz="1400" spc="-20" dirty="0">
                <a:latin typeface="Franklin Gothic Medium" panose="020B0603020102020204" pitchFamily="34" charset="0"/>
              </a:rPr>
              <a:t>Unchained at Last</a:t>
            </a:r>
            <a:r>
              <a:rPr lang="en-US" sz="14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c31b3234371d2cb8bd76&quot;,&quot;SmartGridHorizontal&quot;:0,&quot;LinkedExcelSources&quot;:{&quot;5fe23fb73839382b0c757267&quot;:&quot;{{Desktop}}\\Workbooks (Engage Attached)\\Somerset_County_1-26-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22264</TotalTime>
  <Words>9524</Words>
  <Application>Microsoft Office PowerPoint</Application>
  <PresentationFormat>Widescreen</PresentationFormat>
  <Paragraphs>826</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1465</cp:revision>
  <dcterms:created xsi:type="dcterms:W3CDTF">2006-08-16T00:00:00Z</dcterms:created>
  <dcterms:modified xsi:type="dcterms:W3CDTF">2021-02-15T18:53:16Z</dcterms:modified>
</cp:coreProperties>
</file>