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15" autoAdjust="0"/>
    <p:restoredTop sz="80699" autoAdjust="0"/>
  </p:normalViewPr>
  <p:slideViewPr>
    <p:cSldViewPr>
      <p:cViewPr varScale="1">
        <p:scale>
          <a:sx n="59" d="100"/>
          <a:sy n="59" d="100"/>
        </p:scale>
        <p:origin x="744" y="60"/>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Salem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Salem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'[Salem_Slider.xlsx]0. Overview'!$A$23,'[Salem_Slider.xlsx]0. Overview'!$A$42,'[Salem_Slider.xlsx]0. Overview'!$A$54,'[Salem_Slider.xlsx]0. Overview'!$A$71,'[Salem_Slider.xlsx]0. Overview'!$A$94,'[Salem_Slider.xlsx]0. Overview'!$A$131,'[Salem_Slider.xlsx]0. Overview'!$A$139,'[Salem_Slider.xlsx]0. Overview'!$A$160,'[Salem_Slider.xlsx]0. Overview'!$A$179,'[Salem_Slider.xlsx]0. Overview'!$A$220,'[Salem_Slider.xlsx]0. Overview'!$A$236</c:f>
              <c:strCache>
                <c:ptCount val="11"/>
                <c:pt idx="0">
                  <c:v>Salem</c:v>
                </c:pt>
                <c:pt idx="1">
                  <c:v>Salem</c:v>
                </c:pt>
                <c:pt idx="2">
                  <c:v>Salem</c:v>
                </c:pt>
                <c:pt idx="3">
                  <c:v>Salem</c:v>
                </c:pt>
                <c:pt idx="4">
                  <c:v>Salem</c:v>
                </c:pt>
                <c:pt idx="5">
                  <c:v>Salem</c:v>
                </c:pt>
                <c:pt idx="6">
                  <c:v>Salem</c:v>
                </c:pt>
                <c:pt idx="7">
                  <c:v>Salem</c:v>
                </c:pt>
                <c:pt idx="8">
                  <c:v>Salem</c:v>
                </c:pt>
                <c:pt idx="10">
                  <c:v>Salem</c:v>
                </c:pt>
              </c:strCache>
            </c:strRef>
          </c:cat>
          <c:val>
            <c:numRef>
              <c:f>'[Salem_Slider.xlsx]0. Overview'!$C$23,'[Salem_Slider.xlsx]0. Overview'!$C$42,'[Salem_Slider.xlsx]0. Overview'!$C$54,'[Salem_Slider.xlsx]0. Overview'!$C$71,'[Salem_Slider.xlsx]0. Overview'!$C$94,'[Salem_Slider.xlsx]0. Overview'!$C$131,'[Salem_Slider.xlsx]0. Overview'!$C$139,'[Salem_Slider.xlsx]0. Overview'!$C$160,'[Salem_Slider.xlsx]0. Overview'!$C$179,'[Salem_Slider.xlsx]0. Overview'!$C$220,'[Salem_Slider.xlsx]0. Overview'!$C$236</c:f>
              <c:numCache>
                <c:formatCode>General</c:formatCode>
                <c:ptCount val="11"/>
                <c:pt idx="0">
                  <c:v>22</c:v>
                </c:pt>
                <c:pt idx="1">
                  <c:v>22</c:v>
                </c:pt>
                <c:pt idx="2">
                  <c:v>22</c:v>
                </c:pt>
                <c:pt idx="3">
                  <c:v>22</c:v>
                </c:pt>
                <c:pt idx="4">
                  <c:v>22</c:v>
                </c:pt>
                <c:pt idx="5">
                  <c:v>22</c:v>
                </c:pt>
                <c:pt idx="6">
                  <c:v>22</c:v>
                </c:pt>
                <c:pt idx="7">
                  <c:v>22</c:v>
                </c:pt>
                <c:pt idx="8">
                  <c:v>22</c:v>
                </c:pt>
                <c:pt idx="10">
                  <c:v>22</c:v>
                </c:pt>
              </c:numCache>
            </c:numRef>
          </c:val>
          <c:extLst>
            <c:ext xmlns:c16="http://schemas.microsoft.com/office/drawing/2014/chart" uri="{C3380CC4-5D6E-409C-BE32-E72D297353CC}">
              <c16:uniqueId val="{00000000-1EB5-4E08-B4A9-90BFAE410A3F}"/>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'[Salem_Slider.xlsx]0. Overview'!$A$23,'[Salem_Slider.xlsx]0. Overview'!$A$42,'[Salem_Slider.xlsx]0. Overview'!$A$54,'[Salem_Slider.xlsx]0. Overview'!$A$71,'[Salem_Slider.xlsx]0. Overview'!$A$94,'[Salem_Slider.xlsx]0. Overview'!$A$131,'[Salem_Slider.xlsx]0. Overview'!$A$139,'[Salem_Slider.xlsx]0. Overview'!$A$160,'[Salem_Slider.xlsx]0. Overview'!$A$179,'[Salem_Slider.xlsx]0. Overview'!$A$220,'[Salem_Slider.xlsx]0. Overview'!$A$236</c:f>
              <c:strCache>
                <c:ptCount val="11"/>
                <c:pt idx="0">
                  <c:v>Salem</c:v>
                </c:pt>
                <c:pt idx="1">
                  <c:v>Salem</c:v>
                </c:pt>
                <c:pt idx="2">
                  <c:v>Salem</c:v>
                </c:pt>
                <c:pt idx="3">
                  <c:v>Salem</c:v>
                </c:pt>
                <c:pt idx="4">
                  <c:v>Salem</c:v>
                </c:pt>
                <c:pt idx="5">
                  <c:v>Salem</c:v>
                </c:pt>
                <c:pt idx="6">
                  <c:v>Salem</c:v>
                </c:pt>
                <c:pt idx="7">
                  <c:v>Salem</c:v>
                </c:pt>
                <c:pt idx="8">
                  <c:v>Salem</c:v>
                </c:pt>
                <c:pt idx="10">
                  <c:v>Salem</c:v>
                </c:pt>
              </c:strCache>
            </c:strRef>
          </c:cat>
          <c:val>
            <c:numRef>
              <c:f>'[Salem_Slider.xlsx]0. Overview'!$D$23,'[Salem_Slider.xlsx]0. Overview'!$D$42,'[Salem_Slider.xlsx]0. Overview'!$D$54,'[Salem_Slider.xlsx]0. Overview'!$D$71,'[Salem_Slider.xlsx]0. Overview'!$D$94,'[Salem_Slider.xlsx]0. Overview'!$D$131,'[Salem_Slider.xlsx]0. Overview'!$D$139,'[Salem_Slider.xlsx]0. Overview'!$D$160,'[Salem_Slider.xlsx]0. Overview'!$D$179,'[Salem_Slider.xlsx]0. Overview'!$D$220,'[Salem_Slider.xlsx]0. Overview'!$D$236</c:f>
              <c:numCache>
                <c:formatCode>General</c:formatCode>
                <c:ptCount val="11"/>
                <c:pt idx="0">
                  <c:v>0.875</c:v>
                </c:pt>
                <c:pt idx="1">
                  <c:v>3.875</c:v>
                </c:pt>
                <c:pt idx="2">
                  <c:v>13.875</c:v>
                </c:pt>
                <c:pt idx="3">
                  <c:v>18.875</c:v>
                </c:pt>
                <c:pt idx="4">
                  <c:v>17.875</c:v>
                </c:pt>
                <c:pt idx="5">
                  <c:v>2.875</c:v>
                </c:pt>
                <c:pt idx="6">
                  <c:v>16.875</c:v>
                </c:pt>
                <c:pt idx="7">
                  <c:v>17.875</c:v>
                </c:pt>
                <c:pt idx="8">
                  <c:v>20.875</c:v>
                </c:pt>
                <c:pt idx="10">
                  <c:v>5.875</c:v>
                </c:pt>
              </c:numCache>
            </c:numRef>
          </c:val>
          <c:extLst>
            <c:ext xmlns:c16="http://schemas.microsoft.com/office/drawing/2014/chart" uri="{C3380CC4-5D6E-409C-BE32-E72D297353CC}">
              <c16:uniqueId val="{00000001-1EB5-4E08-B4A9-90BFAE410A3F}"/>
            </c:ext>
          </c:extLst>
        </c:ser>
        <c:ser>
          <c:idx val="3"/>
          <c:order val="2"/>
          <c:spPr>
            <a:solidFill>
              <a:schemeClr val="bg2">
                <a:lumMod val="75000"/>
              </a:schemeClr>
            </a:solidFill>
            <a:ln>
              <a:solidFill>
                <a:schemeClr val="tx1"/>
              </a:solidFill>
            </a:ln>
            <a:effectLst/>
          </c:spPr>
          <c:invertIfNegative val="0"/>
          <c:cat>
            <c:strRef>
              <c:f>'[Salem_Slider.xlsx]0. Overview'!$A$23,'[Salem_Slider.xlsx]0. Overview'!$A$42,'[Salem_Slider.xlsx]0. Overview'!$A$54,'[Salem_Slider.xlsx]0. Overview'!$A$71,'[Salem_Slider.xlsx]0. Overview'!$A$94,'[Salem_Slider.xlsx]0. Overview'!$A$131,'[Salem_Slider.xlsx]0. Overview'!$A$139,'[Salem_Slider.xlsx]0. Overview'!$A$160,'[Salem_Slider.xlsx]0. Overview'!$A$179,'[Salem_Slider.xlsx]0. Overview'!$A$220,'[Salem_Slider.xlsx]0. Overview'!$A$236</c:f>
              <c:strCache>
                <c:ptCount val="11"/>
                <c:pt idx="0">
                  <c:v>Salem</c:v>
                </c:pt>
                <c:pt idx="1">
                  <c:v>Salem</c:v>
                </c:pt>
                <c:pt idx="2">
                  <c:v>Salem</c:v>
                </c:pt>
                <c:pt idx="3">
                  <c:v>Salem</c:v>
                </c:pt>
                <c:pt idx="4">
                  <c:v>Salem</c:v>
                </c:pt>
                <c:pt idx="5">
                  <c:v>Salem</c:v>
                </c:pt>
                <c:pt idx="6">
                  <c:v>Salem</c:v>
                </c:pt>
                <c:pt idx="7">
                  <c:v>Salem</c:v>
                </c:pt>
                <c:pt idx="8">
                  <c:v>Salem</c:v>
                </c:pt>
                <c:pt idx="10">
                  <c:v>Salem</c:v>
                </c:pt>
              </c:strCache>
            </c:strRef>
          </c:cat>
          <c:val>
            <c:numRef>
              <c:f>'[Salem_Slider.xlsx]0. Overview'!$E$23,'[Salem_Slider.xlsx]0. Overview'!$E$42,'[Salem_Slider.xlsx]0. Overview'!$E$54,'[Salem_Slider.xlsx]0. Overview'!$E$71,'[Salem_Slider.xlsx]0. Overview'!$E$94,'[Salem_Slider.xlsx]0. Overview'!$E$131,'[Salem_Slider.xlsx]0. Overview'!$E$139,'[Salem_Slider.xlsx]0. Overview'!$E$160,'[Salem_Slider.xlsx]0. Overview'!$E$179,'[Salem_Slider.xlsx]0. Overview'!$E$220,'[Salem_Slider.xlsx]0. Overview'!$E$236</c:f>
              <c:numCache>
                <c:formatCode>General</c:formatCode>
                <c:ptCount val="11"/>
                <c:pt idx="0">
                  <c:v>0.25</c:v>
                </c:pt>
                <c:pt idx="1">
                  <c:v>0.25</c:v>
                </c:pt>
                <c:pt idx="2">
                  <c:v>0.25</c:v>
                </c:pt>
                <c:pt idx="3">
                  <c:v>0.25</c:v>
                </c:pt>
                <c:pt idx="4">
                  <c:v>0.25</c:v>
                </c:pt>
                <c:pt idx="5">
                  <c:v>0.25</c:v>
                </c:pt>
                <c:pt idx="6">
                  <c:v>0.25</c:v>
                </c:pt>
                <c:pt idx="7">
                  <c:v>0.25</c:v>
                </c:pt>
                <c:pt idx="8">
                  <c:v>0.25</c:v>
                </c:pt>
                <c:pt idx="10">
                  <c:v>0.25</c:v>
                </c:pt>
              </c:numCache>
            </c:numRef>
          </c:val>
          <c:extLst>
            <c:ext xmlns:c16="http://schemas.microsoft.com/office/drawing/2014/chart" uri="{C3380CC4-5D6E-409C-BE32-E72D297353CC}">
              <c16:uniqueId val="{00000002-1EB5-4E08-B4A9-90BFAE410A3F}"/>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'[Salem_Slider.xlsx]0. Overview'!$A$249,'[Salem_Slider.xlsx]0. Overview'!$A$283,'[Salem_Slider.xlsx]0. Overview'!$A$309,'[Salem_Slider.xlsx]0. Overview'!$A$314,'[Salem_Slider.xlsx]0. Overview'!$A$356,'[Salem_Slider.xlsx]0. Overview'!$A$372,'[Salem_Slider.xlsx]0. Overview'!$A$391,'[Salem_Slider.xlsx]0. Overview'!$A$404,'[Salem_Slider.xlsx]0. Overview'!$A$426</c:f>
              <c:strCache>
                <c:ptCount val="9"/>
                <c:pt idx="0">
                  <c:v>Salem</c:v>
                </c:pt>
                <c:pt idx="1">
                  <c:v>Salem</c:v>
                </c:pt>
                <c:pt idx="2">
                  <c:v>Salem</c:v>
                </c:pt>
                <c:pt idx="3">
                  <c:v>Salem</c:v>
                </c:pt>
                <c:pt idx="4">
                  <c:v>Salem</c:v>
                </c:pt>
                <c:pt idx="5">
                  <c:v>Salem</c:v>
                </c:pt>
                <c:pt idx="6">
                  <c:v>Salem</c:v>
                </c:pt>
                <c:pt idx="7">
                  <c:v>Salem</c:v>
                </c:pt>
                <c:pt idx="8">
                  <c:v>Salem</c:v>
                </c:pt>
              </c:strCache>
            </c:strRef>
          </c:cat>
          <c:val>
            <c:numRef>
              <c:f>'[Salem_Slider.xlsx]0. Overview'!$C$249,'[Salem_Slider.xlsx]0. Overview'!$C$283,'[Salem_Slider.xlsx]0. Overview'!$C$309,'[Salem_Slider.xlsx]0. Overview'!$C$314,'[Salem_Slider.xlsx]0. Overview'!$C$356,'[Salem_Slider.xlsx]0. Overview'!$C$372,'[Salem_Slider.xlsx]0. Overview'!$C$391,'[Salem_Slider.xlsx]0. Overview'!$C$404,'[Salem_Slider.xlsx]0. Overview'!$C$426</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73AC-4ABF-B5AB-D091D9B8951B}"/>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'[Salem_Slider.xlsx]0. Overview'!$A$249,'[Salem_Slider.xlsx]0. Overview'!$A$283,'[Salem_Slider.xlsx]0. Overview'!$A$309,'[Salem_Slider.xlsx]0. Overview'!$A$314,'[Salem_Slider.xlsx]0. Overview'!$A$356,'[Salem_Slider.xlsx]0. Overview'!$A$372,'[Salem_Slider.xlsx]0. Overview'!$A$391,'[Salem_Slider.xlsx]0. Overview'!$A$404,'[Salem_Slider.xlsx]0. Overview'!$A$426</c:f>
              <c:strCache>
                <c:ptCount val="9"/>
                <c:pt idx="0">
                  <c:v>Salem</c:v>
                </c:pt>
                <c:pt idx="1">
                  <c:v>Salem</c:v>
                </c:pt>
                <c:pt idx="2">
                  <c:v>Salem</c:v>
                </c:pt>
                <c:pt idx="3">
                  <c:v>Salem</c:v>
                </c:pt>
                <c:pt idx="4">
                  <c:v>Salem</c:v>
                </c:pt>
                <c:pt idx="5">
                  <c:v>Salem</c:v>
                </c:pt>
                <c:pt idx="6">
                  <c:v>Salem</c:v>
                </c:pt>
                <c:pt idx="7">
                  <c:v>Salem</c:v>
                </c:pt>
                <c:pt idx="8">
                  <c:v>Salem</c:v>
                </c:pt>
              </c:strCache>
            </c:strRef>
          </c:cat>
          <c:val>
            <c:numRef>
              <c:f>'[Salem_Slider.xlsx]0. Overview'!$D$249,'[Salem_Slider.xlsx]0. Overview'!$D$283,'[Salem_Slider.xlsx]0. Overview'!$D$309,'[Salem_Slider.xlsx]0. Overview'!$D$314,'[Salem_Slider.xlsx]0. Overview'!$D$356,'[Salem_Slider.xlsx]0. Overview'!$D$372,'[Salem_Slider.xlsx]0. Overview'!$D$391,'[Salem_Slider.xlsx]0. Overview'!$D$404,'[Salem_Slider.xlsx]0. Overview'!$D$426</c:f>
              <c:numCache>
                <c:formatCode>General</c:formatCode>
                <c:ptCount val="9"/>
                <c:pt idx="0">
                  <c:v>18.875</c:v>
                </c:pt>
                <c:pt idx="1">
                  <c:v>6.875</c:v>
                </c:pt>
                <c:pt idx="2">
                  <c:v>2.875</c:v>
                </c:pt>
                <c:pt idx="3">
                  <c:v>19.875</c:v>
                </c:pt>
                <c:pt idx="4">
                  <c:v>0.875</c:v>
                </c:pt>
                <c:pt idx="5">
                  <c:v>6.875</c:v>
                </c:pt>
                <c:pt idx="6">
                  <c:v>9.875</c:v>
                </c:pt>
                <c:pt idx="7">
                  <c:v>20.875</c:v>
                </c:pt>
                <c:pt idx="8">
                  <c:v>20.875</c:v>
                </c:pt>
              </c:numCache>
            </c:numRef>
          </c:val>
          <c:extLst>
            <c:ext xmlns:c16="http://schemas.microsoft.com/office/drawing/2014/chart" uri="{C3380CC4-5D6E-409C-BE32-E72D297353CC}">
              <c16:uniqueId val="{00000001-73AC-4ABF-B5AB-D091D9B8951B}"/>
            </c:ext>
          </c:extLst>
        </c:ser>
        <c:ser>
          <c:idx val="3"/>
          <c:order val="2"/>
          <c:spPr>
            <a:solidFill>
              <a:schemeClr val="bg2">
                <a:lumMod val="75000"/>
              </a:schemeClr>
            </a:solidFill>
            <a:ln>
              <a:solidFill>
                <a:schemeClr val="tx1"/>
              </a:solidFill>
            </a:ln>
            <a:effectLst/>
          </c:spPr>
          <c:invertIfNegative val="0"/>
          <c:cat>
            <c:strRef>
              <c:f>'[Salem_Slider.xlsx]0. Overview'!$A$249,'[Salem_Slider.xlsx]0. Overview'!$A$283,'[Salem_Slider.xlsx]0. Overview'!$A$309,'[Salem_Slider.xlsx]0. Overview'!$A$314,'[Salem_Slider.xlsx]0. Overview'!$A$356,'[Salem_Slider.xlsx]0. Overview'!$A$372,'[Salem_Slider.xlsx]0. Overview'!$A$391,'[Salem_Slider.xlsx]0. Overview'!$A$404,'[Salem_Slider.xlsx]0. Overview'!$A$426</c:f>
              <c:strCache>
                <c:ptCount val="9"/>
                <c:pt idx="0">
                  <c:v>Salem</c:v>
                </c:pt>
                <c:pt idx="1">
                  <c:v>Salem</c:v>
                </c:pt>
                <c:pt idx="2">
                  <c:v>Salem</c:v>
                </c:pt>
                <c:pt idx="3">
                  <c:v>Salem</c:v>
                </c:pt>
                <c:pt idx="4">
                  <c:v>Salem</c:v>
                </c:pt>
                <c:pt idx="5">
                  <c:v>Salem</c:v>
                </c:pt>
                <c:pt idx="6">
                  <c:v>Salem</c:v>
                </c:pt>
                <c:pt idx="7">
                  <c:v>Salem</c:v>
                </c:pt>
                <c:pt idx="8">
                  <c:v>Salem</c:v>
                </c:pt>
              </c:strCache>
            </c:strRef>
          </c:cat>
          <c:val>
            <c:numRef>
              <c:f>'[Salem_Slider.xlsx]0. Overview'!$E$249,'[Salem_Slider.xlsx]0. Overview'!$E$283,'[Salem_Slider.xlsx]0. Overview'!$E$309,'[Salem_Slider.xlsx]0. Overview'!$E$314,'[Salem_Slider.xlsx]0. Overview'!$E$356,'[Salem_Slider.xlsx]0. Overview'!$E$372,'[Salem_Slider.xlsx]0. Overview'!$E$391,'[Salem_Slider.xlsx]0. Overview'!$E$404,'[Salem_Slider.xlsx]0. Overview'!$E$426</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73AC-4ABF-B5AB-D091D9B8951B}"/>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Salem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0.82599999999999996</c:v>
                </c:pt>
                <c:pt idx="1">
                  <c:v>0.158</c:v>
                </c:pt>
                <c:pt idx="2">
                  <c:v>8.9999999999999993E-3</c:v>
                </c:pt>
                <c:pt idx="3">
                  <c:v>1.7000000000000001E-2</c:v>
                </c:pt>
                <c:pt idx="4">
                  <c:v>0</c:v>
                </c:pt>
                <c:pt idx="5">
                  <c:v>2.5999999999999999E-2</c:v>
                </c:pt>
                <c:pt idx="6">
                  <c:v>9.8000000000000004E-2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0.83799999999999997</c:v>
                </c:pt>
                <c:pt idx="1">
                  <c:v>0.82199999999999995</c:v>
                </c:pt>
                <c:pt idx="2">
                  <c:v>0.83</c:v>
                </c:pt>
                <c:pt idx="3">
                  <c:v>0.80600000000000005</c:v>
                </c:pt>
                <c:pt idx="4">
                  <c:v>0.82599999999999996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0.156</c:v>
                </c:pt>
                <c:pt idx="1">
                  <c:v>0.155</c:v>
                </c:pt>
                <c:pt idx="2">
                  <c:v>0.158</c:v>
                </c:pt>
                <c:pt idx="3">
                  <c:v>0.158</c:v>
                </c:pt>
                <c:pt idx="4">
                  <c:v>0.158</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8.0000000000000002E-3</c:v>
                </c:pt>
                <c:pt idx="1">
                  <c:v>8.0000000000000002E-3</c:v>
                </c:pt>
                <c:pt idx="2">
                  <c:v>8.0000000000000002E-3</c:v>
                </c:pt>
                <c:pt idx="3">
                  <c:v>7.0000000000000001E-3</c:v>
                </c:pt>
                <c:pt idx="4">
                  <c:v>8.9999999999999993E-3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1.7000000000000001E-2</c:v>
                </c:pt>
                <c:pt idx="1">
                  <c:v>1.2E-2</c:v>
                </c:pt>
                <c:pt idx="2">
                  <c:v>7.0000000000000001E-3</c:v>
                </c:pt>
                <c:pt idx="3">
                  <c:v>1.2999999999999999E-2</c:v>
                </c:pt>
                <c:pt idx="4">
                  <c:v>1.7000000000000001E-2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8.2000000000000003E-2</c:v>
                </c:pt>
                <c:pt idx="1">
                  <c:v>8.4000000000000005E-2</c:v>
                </c:pt>
                <c:pt idx="2">
                  <c:v>0.09</c:v>
                </c:pt>
                <c:pt idx="3">
                  <c:v>9.5000000000000001E-2</c:v>
                </c:pt>
                <c:pt idx="4">
                  <c:v>9.8000000000000004E-2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Elmer</c:v>
                </c:pt>
                <c:pt idx="1">
                  <c:v>Pittsgrove</c:v>
                </c:pt>
                <c:pt idx="2">
                  <c:v>Salem City</c:v>
                </c:pt>
              </c:strCache>
            </c:strRef>
          </c:cat>
          <c:val>
            <c:numRef>
              <c:f>Sheet1!$B$2:$B$4</c:f>
              <c:numCache>
                <c:formatCode>0%</c:formatCode>
                <c:ptCount val="3"/>
                <c:pt idx="0">
                  <c:v>0.96899999999999997</c:v>
                </c:pt>
                <c:pt idx="1">
                  <c:v>0.91</c:v>
                </c:pt>
                <c:pt idx="2">
                  <c:v>0.38400000000000001</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Elmer</c:v>
                </c:pt>
                <c:pt idx="1">
                  <c:v>Pittsgrove</c:v>
                </c:pt>
                <c:pt idx="2">
                  <c:v>Salem City</c:v>
                </c:pt>
              </c:strCache>
            </c:strRef>
          </c:cat>
          <c:val>
            <c:numRef>
              <c:f>Sheet1!$C$2:$C$4</c:f>
              <c:numCache>
                <c:formatCode>0%</c:formatCode>
                <c:ptCount val="3"/>
                <c:pt idx="0">
                  <c:v>1.7999999999999999E-2</c:v>
                </c:pt>
                <c:pt idx="1">
                  <c:v>8.7999999999999995E-2</c:v>
                </c:pt>
                <c:pt idx="2">
                  <c:v>0.66700000000000004</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Elmer</c:v>
                </c:pt>
                <c:pt idx="1">
                  <c:v>Pittsgrove</c:v>
                </c:pt>
                <c:pt idx="2">
                  <c:v>Salem City</c:v>
                </c:pt>
              </c:strCache>
            </c:strRef>
          </c:cat>
          <c:val>
            <c:numRef>
              <c:f>Sheet1!$D$2:$D$4</c:f>
              <c:numCache>
                <c:formatCode>0%</c:formatCode>
                <c:ptCount val="3"/>
                <c:pt idx="0">
                  <c:v>1.7000000000000001E-2</c:v>
                </c:pt>
                <c:pt idx="1">
                  <c:v>6.0000000000000001E-3</c:v>
                </c:pt>
                <c:pt idx="2">
                  <c:v>1.7999999999999999E-2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0B-4088-AE19-C4FF4BC17644}"/>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E0B-4088-AE19-C4FF4BC17644}"/>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Elmer</c:v>
                </c:pt>
                <c:pt idx="1">
                  <c:v>Pittsgrove</c:v>
                </c:pt>
                <c:pt idx="2">
                  <c:v>Salem City</c:v>
                </c:pt>
              </c:strCache>
            </c:strRef>
          </c:cat>
          <c:val>
            <c:numRef>
              <c:f>Sheet1!$E$2:$E$4</c:f>
              <c:numCache>
                <c:formatCode>0%</c:formatCode>
                <c:ptCount val="3"/>
                <c:pt idx="0">
                  <c:v>3.1E-2</c:v>
                </c:pt>
                <c:pt idx="1">
                  <c:v>4.2999999999999997E-2</c:v>
                </c:pt>
                <c:pt idx="2">
                  <c:v>0.125</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5.0999999999999997E-2</c:v>
                </c:pt>
                <c:pt idx="1">
                  <c:v>3.2000000000000001E-2</c:v>
                </c:pt>
                <c:pt idx="2">
                  <c:v>5.6000000000000001E-2</c:v>
                </c:pt>
                <c:pt idx="3">
                  <c:v>3.6999999999999998E-2</c:v>
                </c:pt>
                <c:pt idx="4">
                  <c:v>2.5999999999999999E-2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0">
                  <c:v>2.5999999999999999E-2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569755167322835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Penns Grove </c:v>
                </c:pt>
                <c:pt idx="1">
                  <c:v>Carneys Point township</c:v>
                </c:pt>
                <c:pt idx="2">
                  <c:v>Mannington</c:v>
                </c:pt>
                <c:pt idx="3">
                  <c:v>Pilesgrove </c:v>
                </c:pt>
                <c:pt idx="4">
                  <c:v>Woodstown </c:v>
                </c:pt>
                <c:pt idx="5">
                  <c:v>Oldmans township</c:v>
                </c:pt>
                <c:pt idx="6">
                  <c:v>Pennsville </c:v>
                </c:pt>
                <c:pt idx="7">
                  <c:v>Upper Pittsgrove </c:v>
                </c:pt>
                <c:pt idx="8">
                  <c:v>Elmer </c:v>
                </c:pt>
                <c:pt idx="9">
                  <c:v>Pittsgrove</c:v>
                </c:pt>
              </c:strCache>
            </c:strRef>
          </c:cat>
          <c:val>
            <c:numRef>
              <c:f>Sheet1!$B$2:$B$11</c:f>
              <c:numCache>
                <c:formatCode>0.00%</c:formatCode>
                <c:ptCount val="10"/>
                <c:pt idx="0">
                  <c:v>0.09</c:v>
                </c:pt>
                <c:pt idx="1">
                  <c:v>7.1999999999999995E-2</c:v>
                </c:pt>
                <c:pt idx="2">
                  <c:v>5.3999999999999999E-2</c:v>
                </c:pt>
                <c:pt idx="3">
                  <c:v>4.5999999999999999E-2</c:v>
                </c:pt>
                <c:pt idx="4">
                  <c:v>3.7999999999999999E-2</c:v>
                </c:pt>
                <c:pt idx="5">
                  <c:v>3.4000000000000002E-2</c:v>
                </c:pt>
                <c:pt idx="6">
                  <c:v>3.4000000000000002E-2</c:v>
                </c:pt>
                <c:pt idx="7">
                  <c:v>0.03</c:v>
                </c:pt>
                <c:pt idx="8">
                  <c:v>2.3E-2</c:v>
                </c:pt>
                <c:pt idx="9">
                  <c:v>1.9E-2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Salem avg. 3.8%</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Penns Grove </c:v>
                </c:pt>
                <c:pt idx="1">
                  <c:v>Carneys Point township</c:v>
                </c:pt>
                <c:pt idx="2">
                  <c:v>Mannington</c:v>
                </c:pt>
                <c:pt idx="3">
                  <c:v>Pilesgrove </c:v>
                </c:pt>
                <c:pt idx="4">
                  <c:v>Woodstown </c:v>
                </c:pt>
                <c:pt idx="5">
                  <c:v>Oldmans township</c:v>
                </c:pt>
                <c:pt idx="6">
                  <c:v>Pennsville </c:v>
                </c:pt>
                <c:pt idx="7">
                  <c:v>Upper Pittsgrove </c:v>
                </c:pt>
                <c:pt idx="8">
                  <c:v>Elmer </c:v>
                </c:pt>
                <c:pt idx="9">
                  <c:v>Pittsgrove</c:v>
                </c:pt>
              </c:strCache>
            </c:strRef>
          </c:cat>
          <c:val>
            <c:numRef>
              <c:f>Sheet1!$C$2:$C$11</c:f>
              <c:numCache>
                <c:formatCode>0%</c:formatCode>
                <c:ptCount val="10"/>
                <c:pt idx="0">
                  <c:v>3.7999999999999999E-2</c:v>
                </c:pt>
                <c:pt idx="1">
                  <c:v>3.7999999999999999E-2</c:v>
                </c:pt>
                <c:pt idx="2">
                  <c:v>3.7999999999999999E-2</c:v>
                </c:pt>
                <c:pt idx="3">
                  <c:v>3.7999999999999999E-2</c:v>
                </c:pt>
                <c:pt idx="4">
                  <c:v>3.7999999999999999E-2</c:v>
                </c:pt>
                <c:pt idx="5">
                  <c:v>3.7999999999999999E-2</c:v>
                </c:pt>
                <c:pt idx="6">
                  <c:v>3.7999999999999999E-2</c:v>
                </c:pt>
                <c:pt idx="7">
                  <c:v>3.7999999999999999E-2</c:v>
                </c:pt>
                <c:pt idx="8">
                  <c:v>3.7999999999999999E-2</c:v>
                </c:pt>
                <c:pt idx="9">
                  <c:v>3.7999999999999999E-2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7525073818897644"/>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0.91</c:v>
                </c:pt>
                <c:pt idx="1">
                  <c:v>0.91800000000000004</c:v>
                </c:pt>
                <c:pt idx="2">
                  <c:v>0.90400000000000003</c:v>
                </c:pt>
                <c:pt idx="3">
                  <c:v>0.94199999999999995</c:v>
                </c:pt>
                <c:pt idx="4">
                  <c:v>0.91300000000000003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20">
                  <c:v>0.92100000000000004</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Quinton </c:v>
                </c:pt>
                <c:pt idx="1">
                  <c:v>Alloway township</c:v>
                </c:pt>
                <c:pt idx="2">
                  <c:v>Penns Grove </c:v>
                </c:pt>
              </c:strCache>
            </c:strRef>
          </c:cat>
          <c:val>
            <c:numRef>
              <c:f>Sheet1!$C$2:$C$4</c:f>
              <c:numCache>
                <c:formatCode>0%</c:formatCode>
                <c:ptCount val="3"/>
                <c:pt idx="0">
                  <c:v>0.67800000000000005</c:v>
                </c:pt>
                <c:pt idx="1">
                  <c:v>0.67800000000000005</c:v>
                </c:pt>
                <c:pt idx="2">
                  <c:v>0.67800000000000005</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Salem avg. 92.1%</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Quinton </c:v>
                </c:pt>
                <c:pt idx="1">
                  <c:v>Alloway township</c:v>
                </c:pt>
                <c:pt idx="2">
                  <c:v>Penns Grove </c:v>
                </c:pt>
              </c:strCache>
            </c:strRef>
          </c:cat>
          <c:val>
            <c:numRef>
              <c:f>Sheet1!$D$2:$D$4</c:f>
              <c:numCache>
                <c:formatCode>0%</c:formatCode>
                <c:ptCount val="3"/>
                <c:pt idx="0">
                  <c:v>0.92100000000000004</c:v>
                </c:pt>
                <c:pt idx="1">
                  <c:v>0.92100000000000004</c:v>
                </c:pt>
                <c:pt idx="2">
                  <c:v>0.92100000000000004</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Quinton </c:v>
                </c:pt>
                <c:pt idx="1">
                  <c:v>Alloway township</c:v>
                </c:pt>
                <c:pt idx="2">
                  <c:v>Penns Grove </c:v>
                </c:pt>
              </c:strCache>
            </c:strRef>
          </c:cat>
          <c:val>
            <c:numRef>
              <c:f>Sheet1!$B$2:$B$4</c:f>
              <c:numCache>
                <c:formatCode>0%</c:formatCode>
                <c:ptCount val="3"/>
                <c:pt idx="0">
                  <c:v>0.98799999999999999</c:v>
                </c:pt>
                <c:pt idx="1">
                  <c:v>0.94899999999999995</c:v>
                </c:pt>
                <c:pt idx="2">
                  <c:v>0.71699999999999997</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530634842519685"/>
          <c:y val="0.81141265923888661"/>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0">
                  <c:v>12948</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6">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6">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5"/>
                <c:pt idx="0">
                  <c:v>Pennsville </c:v>
                </c:pt>
                <c:pt idx="1">
                  <c:v>Pittsgrove</c:v>
                </c:pt>
                <c:pt idx="2">
                  <c:v>Salem city</c:v>
                </c:pt>
                <c:pt idx="3">
                  <c:v>Carneys Point township</c:v>
                </c:pt>
                <c:pt idx="4">
                  <c:v>Penns Grove </c:v>
                </c:pt>
                <c:pt idx="5">
                  <c:v>Woodstown </c:v>
                </c:pt>
                <c:pt idx="6">
                  <c:v>Pilesgrove </c:v>
                </c:pt>
                <c:pt idx="7">
                  <c:v>Alloway township</c:v>
                </c:pt>
                <c:pt idx="8">
                  <c:v>Upper Pittsgrove </c:v>
                </c:pt>
                <c:pt idx="9">
                  <c:v>Quinton </c:v>
                </c:pt>
                <c:pt idx="10">
                  <c:v>Oldmans township</c:v>
                </c:pt>
                <c:pt idx="11">
                  <c:v>Lower Alloways Creek </c:v>
                </c:pt>
                <c:pt idx="12">
                  <c:v>Elmer </c:v>
                </c:pt>
                <c:pt idx="13">
                  <c:v>Mannington</c:v>
                </c:pt>
                <c:pt idx="14">
                  <c:v>Elsinboro</c:v>
                </c:pt>
              </c:strCache>
            </c:strRef>
          </c:cat>
          <c:val>
            <c:numRef>
              <c:f>Sheet1!$B$2:$B$16</c:f>
              <c:numCache>
                <c:formatCode>0</c:formatCode>
                <c:ptCount val="15"/>
                <c:pt idx="0">
                  <c:v>2557</c:v>
                </c:pt>
                <c:pt idx="1">
                  <c:v>1619</c:v>
                </c:pt>
                <c:pt idx="2">
                  <c:v>1547</c:v>
                </c:pt>
                <c:pt idx="3">
                  <c:v>1413</c:v>
                </c:pt>
                <c:pt idx="4">
                  <c:v>1305</c:v>
                </c:pt>
                <c:pt idx="5">
                  <c:v>823</c:v>
                </c:pt>
                <c:pt idx="6">
                  <c:v>784</c:v>
                </c:pt>
                <c:pt idx="7">
                  <c:v>737</c:v>
                </c:pt>
                <c:pt idx="8">
                  <c:v>723</c:v>
                </c:pt>
                <c:pt idx="9">
                  <c:v>473</c:v>
                </c:pt>
                <c:pt idx="10">
                  <c:v>425</c:v>
                </c:pt>
                <c:pt idx="11">
                  <c:v>338</c:v>
                </c:pt>
                <c:pt idx="12">
                  <c:v>312</c:v>
                </c:pt>
                <c:pt idx="13">
                  <c:v>258</c:v>
                </c:pt>
                <c:pt idx="14">
                  <c:v>207</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2">
                  <c:v>678</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2">
                  <c:v>678</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62</c:v>
                </c:pt>
                <c:pt idx="1">
                  <c:v>49</c:v>
                </c:pt>
                <c:pt idx="2">
                  <c:v>55</c:v>
                </c:pt>
                <c:pt idx="3">
                  <c:v>41</c:v>
                </c:pt>
                <c:pt idx="4">
                  <c:v>38</c:v>
                </c:pt>
                <c:pt idx="5">
                  <c:v>58</c:v>
                </c:pt>
                <c:pt idx="6">
                  <c:v>47</c:v>
                </c:pt>
                <c:pt idx="7">
                  <c:v>44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52</c:v>
                </c:pt>
                <c:pt idx="1">
                  <c:v>48</c:v>
                </c:pt>
                <c:pt idx="2">
                  <c:v>42</c:v>
                </c:pt>
                <c:pt idx="3">
                  <c:v>36</c:v>
                </c:pt>
                <c:pt idx="4">
                  <c:v>28</c:v>
                </c:pt>
                <c:pt idx="5">
                  <c:v>53</c:v>
                </c:pt>
                <c:pt idx="6">
                  <c:v>70</c:v>
                </c:pt>
                <c:pt idx="7">
                  <c:v>39</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3.5515789694914049E-5"/>
                  <c:y val="2.7501911855110093E-3"/>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r>
                      <a:rPr lang="en-US" baseline="0" dirty="0" smtClean="0"/>
                      <a:t> </a:t>
                    </a:r>
                    <a:fld id="{5302BF42-6478-4B7E-8CE4-2CE831376D98}" type="VALUE">
                      <a:rPr lang="en-US" baseline="0"/>
                      <a:pPr>
                        <a:defRPr sz="900">
                          <a:latin typeface="Franklin Gothic Medium" panose="020B0603020102020204" pitchFamily="34" charset="0"/>
                        </a:defRPr>
                      </a:pPr>
                      <a:t>[VALUE]</a:t>
                    </a:fld>
                    <a:endParaRPr lang="en-US" baseline="0" dirty="0" smtClean="0"/>
                  </a:p>
                </c:rich>
              </c:tx>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6804756136217283E-2"/>
                      <c:h val="5.4099374572298992E-2"/>
                    </c:manualLayout>
                  </c15:layout>
                  <c15:dlblFieldTable/>
                  <c15:showDataLabelsRange val="0"/>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20" formatCode="0%">
                  <c:v>0.16900000000000001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9771396700330405"/>
          <c:y val="0.79773162061538072"/>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8.8999999999999996E-2</c:v>
                </c:pt>
                <c:pt idx="1">
                  <c:v>0.189</c:v>
                </c:pt>
                <c:pt idx="2">
                  <c:v>0.24299999999999999</c:v>
                </c:pt>
                <c:pt idx="3">
                  <c:v>0.13500000000000001</c:v>
                </c:pt>
                <c:pt idx="4">
                  <c:v>0.16900000000000001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Salem City</c:v>
                </c:pt>
                <c:pt idx="1">
                  <c:v>Penns Grove</c:v>
                </c:pt>
                <c:pt idx="2">
                  <c:v>Carneys Point Township</c:v>
                </c:pt>
                <c:pt idx="3">
                  <c:v>Mannington Township</c:v>
                </c:pt>
                <c:pt idx="4">
                  <c:v>Oldmans Township</c:v>
                </c:pt>
                <c:pt idx="5">
                  <c:v>Upper Pittsgrove Township</c:v>
                </c:pt>
                <c:pt idx="6">
                  <c:v>Woodstown</c:v>
                </c:pt>
                <c:pt idx="7">
                  <c:v>Pennsville Township</c:v>
                </c:pt>
                <c:pt idx="8">
                  <c:v>Elmer</c:v>
                </c:pt>
                <c:pt idx="9">
                  <c:v>Quinton Township</c:v>
                </c:pt>
              </c:strCache>
            </c:strRef>
          </c:cat>
          <c:val>
            <c:numRef>
              <c:f>Sheet1!$B$2:$B$11</c:f>
              <c:numCache>
                <c:formatCode>0%</c:formatCode>
                <c:ptCount val="10"/>
                <c:pt idx="0">
                  <c:v>0.49399999999999999</c:v>
                </c:pt>
                <c:pt idx="1">
                  <c:v>0.45400000000000001</c:v>
                </c:pt>
                <c:pt idx="2">
                  <c:v>0.20200000000000001</c:v>
                </c:pt>
                <c:pt idx="3">
                  <c:v>0.16500000000000001</c:v>
                </c:pt>
                <c:pt idx="4">
                  <c:v>0.155</c:v>
                </c:pt>
                <c:pt idx="5">
                  <c:v>9.4E-2</c:v>
                </c:pt>
                <c:pt idx="6">
                  <c:v>7.2999999999999995E-2</c:v>
                </c:pt>
                <c:pt idx="7">
                  <c:v>5.6000000000000001E-2</c:v>
                </c:pt>
                <c:pt idx="8">
                  <c:v>0.05</c:v>
                </c:pt>
                <c:pt idx="9">
                  <c:v>3.5999999999999997E-2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Salem avg. 14.9%</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Salem City</c:v>
                </c:pt>
                <c:pt idx="1">
                  <c:v>Penns Grove</c:v>
                </c:pt>
                <c:pt idx="2">
                  <c:v>Carneys Point Township</c:v>
                </c:pt>
                <c:pt idx="3">
                  <c:v>Mannington Township</c:v>
                </c:pt>
                <c:pt idx="4">
                  <c:v>Oldmans Township</c:v>
                </c:pt>
                <c:pt idx="5">
                  <c:v>Upper Pittsgrove Township</c:v>
                </c:pt>
                <c:pt idx="6">
                  <c:v>Woodstown</c:v>
                </c:pt>
                <c:pt idx="7">
                  <c:v>Pennsville Township</c:v>
                </c:pt>
                <c:pt idx="8">
                  <c:v>Elmer</c:v>
                </c:pt>
                <c:pt idx="9">
                  <c:v>Quinton Township</c:v>
                </c:pt>
              </c:strCache>
            </c:strRef>
          </c:cat>
          <c:val>
            <c:numRef>
              <c:f>Sheet1!$C$2:$C$11</c:f>
              <c:numCache>
                <c:formatCode>0%</c:formatCode>
                <c:ptCount val="10"/>
                <c:pt idx="0">
                  <c:v>0.14899999999999999</c:v>
                </c:pt>
                <c:pt idx="1">
                  <c:v>0.14899999999999999</c:v>
                </c:pt>
                <c:pt idx="2">
                  <c:v>0.14899999999999999</c:v>
                </c:pt>
                <c:pt idx="3">
                  <c:v>0.14899999999999999</c:v>
                </c:pt>
                <c:pt idx="4">
                  <c:v>0.14899999999999999</c:v>
                </c:pt>
                <c:pt idx="5">
                  <c:v>0.14899999999999999</c:v>
                </c:pt>
                <c:pt idx="6">
                  <c:v>0.14899999999999999</c:v>
                </c:pt>
                <c:pt idx="7">
                  <c:v>0.14899999999999999</c:v>
                </c:pt>
                <c:pt idx="8">
                  <c:v>0.14899999999999999</c:v>
                </c:pt>
                <c:pt idx="9">
                  <c:v>0.14899999999999999</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8568837667048702"/>
          <c:y val="0.91995983456613373"/>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Salem</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2.2088353413654546E-2"/>
                  <c:y val="-2.316602492673402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1127</c:v>
                </c:pt>
                <c:pt idx="1">
                  <c:v>893</c:v>
                </c:pt>
                <c:pt idx="2">
                  <c:v>1384</c:v>
                </c:pt>
                <c:pt idx="3">
                  <c:v>1315</c:v>
                </c:pt>
                <c:pt idx="4">
                  <c:v>1125</c:v>
                </c:pt>
                <c:pt idx="5">
                  <c:v>815</c:v>
                </c:pt>
                <c:pt idx="6">
                  <c:v>1032</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5">
                  <c:v>92286</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68830</c:v>
                </c:pt>
                <c:pt idx="1">
                  <c:v>53662</c:v>
                </c:pt>
                <c:pt idx="2">
                  <c:v>61250</c:v>
                </c:pt>
                <c:pt idx="3">
                  <c:v>65733</c:v>
                </c:pt>
                <c:pt idx="4">
                  <c:v>68531</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3" formatCode="_(&quot;$&quot;* #,##0_);_(&quot;$&quot;* \(#,##0\);_(&quot;$&quot;* &quot;-&quot;??_);_(@_)">
                  <c:v>68531</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4489706380406648"/>
          <c:y val="0.94150281214848131"/>
          <c:w val="0.4433103580905457"/>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Salem City</c:v>
                </c:pt>
                <c:pt idx="1">
                  <c:v>Penns Grove</c:v>
                </c:pt>
                <c:pt idx="2">
                  <c:v>Carneys Point</c:v>
                </c:pt>
                <c:pt idx="3">
                  <c:v>Quinton</c:v>
                </c:pt>
                <c:pt idx="4">
                  <c:v>Pennsville</c:v>
                </c:pt>
                <c:pt idx="5">
                  <c:v>Pittsgrove</c:v>
                </c:pt>
                <c:pt idx="6">
                  <c:v>Woodstown</c:v>
                </c:pt>
                <c:pt idx="7">
                  <c:v>Elmer</c:v>
                </c:pt>
                <c:pt idx="8">
                  <c:v>Oldmans</c:v>
                </c:pt>
                <c:pt idx="9">
                  <c:v>Mannington</c:v>
                </c:pt>
              </c:strCache>
            </c:strRef>
          </c:cat>
          <c:val>
            <c:numRef>
              <c:f>Sheet1!$B$2:$B$11</c:f>
              <c:numCache>
                <c:formatCode>_("$"* #,##0_);_("$"* \(#,##0\);_("$"* "-"??_);_(@_)</c:formatCode>
                <c:ptCount val="10"/>
                <c:pt idx="0">
                  <c:v>24926</c:v>
                </c:pt>
                <c:pt idx="1">
                  <c:v>31940</c:v>
                </c:pt>
                <c:pt idx="2">
                  <c:v>57181</c:v>
                </c:pt>
                <c:pt idx="3">
                  <c:v>64500</c:v>
                </c:pt>
                <c:pt idx="4">
                  <c:v>68181</c:v>
                </c:pt>
                <c:pt idx="5">
                  <c:v>75260</c:v>
                </c:pt>
                <c:pt idx="6">
                  <c:v>77083</c:v>
                </c:pt>
                <c:pt idx="7">
                  <c:v>77734</c:v>
                </c:pt>
                <c:pt idx="8">
                  <c:v>82500</c:v>
                </c:pt>
                <c:pt idx="9">
                  <c:v>85000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Salem median $66,842</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Salem City</c:v>
                </c:pt>
                <c:pt idx="1">
                  <c:v>Penns Grove</c:v>
                </c:pt>
                <c:pt idx="2">
                  <c:v>Carneys Point</c:v>
                </c:pt>
                <c:pt idx="3">
                  <c:v>Quinton</c:v>
                </c:pt>
                <c:pt idx="4">
                  <c:v>Pennsville</c:v>
                </c:pt>
                <c:pt idx="5">
                  <c:v>Pittsgrove</c:v>
                </c:pt>
                <c:pt idx="6">
                  <c:v>Woodstown</c:v>
                </c:pt>
                <c:pt idx="7">
                  <c:v>Elmer</c:v>
                </c:pt>
                <c:pt idx="8">
                  <c:v>Oldmans</c:v>
                </c:pt>
                <c:pt idx="9">
                  <c:v>Mannington</c:v>
                </c:pt>
              </c:strCache>
            </c:strRef>
          </c:cat>
          <c:val>
            <c:numRef>
              <c:f>Sheet1!$C$2:$C$11</c:f>
              <c:numCache>
                <c:formatCode>"$"#,##0</c:formatCode>
                <c:ptCount val="10"/>
                <c:pt idx="0">
                  <c:v>66842</c:v>
                </c:pt>
                <c:pt idx="1">
                  <c:v>66842</c:v>
                </c:pt>
                <c:pt idx="2">
                  <c:v>66842</c:v>
                </c:pt>
                <c:pt idx="3">
                  <c:v>66842</c:v>
                </c:pt>
                <c:pt idx="4">
                  <c:v>66842</c:v>
                </c:pt>
                <c:pt idx="5">
                  <c:v>66842</c:v>
                </c:pt>
                <c:pt idx="6">
                  <c:v>66842</c:v>
                </c:pt>
                <c:pt idx="7">
                  <c:v>66842</c:v>
                </c:pt>
                <c:pt idx="8">
                  <c:v>66842</c:v>
                </c:pt>
                <c:pt idx="9">
                  <c:v>66842</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5558060644317453"/>
          <c:y val="0.9369224300334314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2">
                  <c:v>0.13930187459999999</c:v>
                </c:pt>
                <c:pt idx="3">
                  <c:v>0.14153445579000001</c:v>
                </c:pt>
                <c:pt idx="4">
                  <c:v>0.14162754304</c:v>
                </c:pt>
                <c:pt idx="5">
                  <c:v>0.14280635076000001</c:v>
                </c:pt>
                <c:pt idx="6">
                  <c:v>0.14720072195</c:v>
                </c:pt>
                <c:pt idx="8">
                  <c:v>0.17056929659</c:v>
                </c:pt>
                <c:pt idx="9">
                  <c:v>0.17180856519000001</c:v>
                </c:pt>
                <c:pt idx="10">
                  <c:v>0.1806347724</c:v>
                </c:pt>
                <c:pt idx="11">
                  <c:v>0.18181075301999999</c:v>
                </c:pt>
                <c:pt idx="12">
                  <c:v>0.18308577693</c:v>
                </c:pt>
                <c:pt idx="13">
                  <c:v>0.19370698132</c:v>
                </c:pt>
                <c:pt idx="14">
                  <c:v>0.19535095162999999</c:v>
                </c:pt>
                <c:pt idx="15">
                  <c:v>0.20591247242999999</c:v>
                </c:pt>
                <c:pt idx="16">
                  <c:v>0.20844871146999999</c:v>
                </c:pt>
                <c:pt idx="17">
                  <c:v>0.21206187985</c:v>
                </c:pt>
                <c:pt idx="18">
                  <c:v>0.22015802783999999</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7">
                  <c:v>0.16485344937999999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0.18</c:v>
                </c:pt>
                <c:pt idx="1">
                  <c:v>0.19</c:v>
                </c:pt>
                <c:pt idx="2">
                  <c:v>0.18</c:v>
                </c:pt>
                <c:pt idx="3">
                  <c:v>0.18</c:v>
                </c:pt>
                <c:pt idx="4">
                  <c:v>0.18</c:v>
                </c:pt>
                <c:pt idx="5">
                  <c:v>0.18</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410556102362203E-2"/>
          <c:y val="2.0338984408046469E-2"/>
          <c:w val="0.88658944389763783"/>
          <c:h val="0.8878739415370307"/>
        </c:manualLayout>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5">
                  <c:v>7.0999999999999994E-2</c:v>
                </c:pt>
                <c:pt idx="6">
                  <c:v>7.2999999999999995E-2</c:v>
                </c:pt>
                <c:pt idx="7">
                  <c:v>7.4999999999999997E-2</c:v>
                </c:pt>
                <c:pt idx="8">
                  <c:v>7.8E-2</c:v>
                </c:pt>
                <c:pt idx="9">
                  <c:v>8.2000000000000003E-2</c:v>
                </c:pt>
                <c:pt idx="10">
                  <c:v>8.2000000000000003E-2</c:v>
                </c:pt>
                <c:pt idx="11">
                  <c:v>8.8999999999999996E-2</c:v>
                </c:pt>
                <c:pt idx="12" formatCode="General">
                  <c:v>8.8999999999999996E-2</c:v>
                </c:pt>
                <c:pt idx="13">
                  <c:v>0.10299999999999999</c:v>
                </c:pt>
                <c:pt idx="14">
                  <c:v>0.104</c:v>
                </c:pt>
                <c:pt idx="15">
                  <c:v>0.109</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16" formatCode="0.0%">
                  <c:v>0.113</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7762758366141731"/>
          <c:y val="0.88696869658138922"/>
          <c:w val="0.30568220964566922"/>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1251</c:v>
                </c:pt>
                <c:pt idx="1">
                  <c:v>1233</c:v>
                </c:pt>
                <c:pt idx="2">
                  <c:v>1005</c:v>
                </c:pt>
                <c:pt idx="3">
                  <c:v>1001</c:v>
                </c:pt>
                <c:pt idx="4">
                  <c:v>919</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4049</c:v>
                </c:pt>
                <c:pt idx="1">
                  <c:v>3885</c:v>
                </c:pt>
                <c:pt idx="2">
                  <c:v>3861</c:v>
                </c:pt>
                <c:pt idx="3">
                  <c:v>3786</c:v>
                </c:pt>
                <c:pt idx="4">
                  <c:v>3933</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3974</c:v>
                </c:pt>
                <c:pt idx="1">
                  <c:v>3849</c:v>
                </c:pt>
                <c:pt idx="2">
                  <c:v>3730</c:v>
                </c:pt>
                <c:pt idx="3">
                  <c:v>3503</c:v>
                </c:pt>
                <c:pt idx="4">
                  <c:v>3720</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Salem</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760</c:v>
                </c:pt>
                <c:pt idx="1">
                  <c:v>740</c:v>
                </c:pt>
                <c:pt idx="2">
                  <c:v>700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3">
                  <c:v>760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3" formatCode="&quot;$&quot;#,##0_);[Red]\(&quot;$&quot;#,##0\)">
                  <c:v>700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4149064747026427"/>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7">
                  <c:v>27.8</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26.4</c:v>
                </c:pt>
                <c:pt idx="1">
                  <c:v>26.9</c:v>
                </c:pt>
                <c:pt idx="2">
                  <c:v>25.2</c:v>
                </c:pt>
                <c:pt idx="3" formatCode="0.0">
                  <c:v>27.5</c:v>
                </c:pt>
                <c:pt idx="4" formatCode="0.0">
                  <c:v>27.8</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Alloway Township</c:v>
                </c:pt>
                <c:pt idx="1">
                  <c:v>Oldmans Township</c:v>
                </c:pt>
                <c:pt idx="2">
                  <c:v>Upper Pittsgrove Township</c:v>
                </c:pt>
                <c:pt idx="3">
                  <c:v>Pilesgrove Township</c:v>
                </c:pt>
                <c:pt idx="4">
                  <c:v>Pittsgrove Township</c:v>
                </c:pt>
                <c:pt idx="5">
                  <c:v>Woodstown</c:v>
                </c:pt>
                <c:pt idx="6">
                  <c:v>Quinton Township</c:v>
                </c:pt>
                <c:pt idx="7">
                  <c:v>Lower Alloways Creek Township</c:v>
                </c:pt>
                <c:pt idx="8">
                  <c:v>Elmer</c:v>
                </c:pt>
                <c:pt idx="9">
                  <c:v>Salem City</c:v>
                </c:pt>
              </c:strCache>
            </c:strRef>
          </c:cat>
          <c:val>
            <c:numRef>
              <c:f>Sheet1!$B$2:$B$11</c:f>
              <c:numCache>
                <c:formatCode>General</c:formatCode>
                <c:ptCount val="10"/>
                <c:pt idx="0">
                  <c:v>32.799999999999997</c:v>
                </c:pt>
                <c:pt idx="1">
                  <c:v>30.3</c:v>
                </c:pt>
                <c:pt idx="2">
                  <c:v>29.5</c:v>
                </c:pt>
                <c:pt idx="3" formatCode="0.0">
                  <c:v>29.4</c:v>
                </c:pt>
                <c:pt idx="4">
                  <c:v>29.3</c:v>
                </c:pt>
                <c:pt idx="5">
                  <c:v>28</c:v>
                </c:pt>
                <c:pt idx="6">
                  <c:v>27.5</c:v>
                </c:pt>
                <c:pt idx="7" formatCode="0.0">
                  <c:v>26.9</c:v>
                </c:pt>
                <c:pt idx="8">
                  <c:v>26.8</c:v>
                </c:pt>
                <c:pt idx="9">
                  <c:v>26.1</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Salem County avg. 26.4</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Alloway Township</c:v>
                </c:pt>
                <c:pt idx="1">
                  <c:v>Oldmans Township</c:v>
                </c:pt>
                <c:pt idx="2">
                  <c:v>Upper Pittsgrove Township</c:v>
                </c:pt>
                <c:pt idx="3">
                  <c:v>Pilesgrove Township</c:v>
                </c:pt>
                <c:pt idx="4">
                  <c:v>Pittsgrove Township</c:v>
                </c:pt>
                <c:pt idx="5">
                  <c:v>Woodstown</c:v>
                </c:pt>
                <c:pt idx="6">
                  <c:v>Quinton Township</c:v>
                </c:pt>
                <c:pt idx="7">
                  <c:v>Lower Alloways Creek Township</c:v>
                </c:pt>
                <c:pt idx="8">
                  <c:v>Elmer</c:v>
                </c:pt>
                <c:pt idx="9">
                  <c:v>Salem City</c:v>
                </c:pt>
              </c:strCache>
            </c:strRef>
          </c:cat>
          <c:val>
            <c:numRef>
              <c:f>Sheet1!$C$2:$C$11</c:f>
              <c:numCache>
                <c:formatCode>General</c:formatCode>
                <c:ptCount val="10"/>
                <c:pt idx="0">
                  <c:v>26.4</c:v>
                </c:pt>
                <c:pt idx="1">
                  <c:v>26.4</c:v>
                </c:pt>
                <c:pt idx="2">
                  <c:v>26.4</c:v>
                </c:pt>
                <c:pt idx="3">
                  <c:v>26.4</c:v>
                </c:pt>
                <c:pt idx="4">
                  <c:v>26.4</c:v>
                </c:pt>
                <c:pt idx="5">
                  <c:v>26.4</c:v>
                </c:pt>
                <c:pt idx="6">
                  <c:v>26.4</c:v>
                </c:pt>
                <c:pt idx="7">
                  <c:v>26.4</c:v>
                </c:pt>
                <c:pt idx="8">
                  <c:v>26.4</c:v>
                </c:pt>
                <c:pt idx="9">
                  <c:v>26.4</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67665649606299216"/>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2">
                  <c:v>0.24</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5">
                  <c:v>12657</c:v>
                </c:pt>
                <c:pt idx="6">
                  <c:v>12658</c:v>
                </c:pt>
                <c:pt idx="7">
                  <c:v>12680</c:v>
                </c:pt>
                <c:pt idx="8">
                  <c:v>12778</c:v>
                </c:pt>
                <c:pt idx="9">
                  <c:v>12807</c:v>
                </c:pt>
                <c:pt idx="10">
                  <c:v>13524</c:v>
                </c:pt>
                <c:pt idx="11">
                  <c:v>13568</c:v>
                </c:pt>
                <c:pt idx="12">
                  <c:v>13607</c:v>
                </c:pt>
                <c:pt idx="13">
                  <c:v>13686</c:v>
                </c:pt>
                <c:pt idx="14">
                  <c:v>13735</c:v>
                </c:pt>
                <c:pt idx="15">
                  <c:v>13789</c:v>
                </c:pt>
                <c:pt idx="16">
                  <c:v>14173</c:v>
                </c:pt>
                <c:pt idx="17">
                  <c:v>14329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8" formatCode="&quot;$&quot;#,##0">
                  <c:v>14559</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4" formatCode="0.0%">
                  <c:v>2.1999999999999999E-2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1.9E-2</c:v>
                </c:pt>
                <c:pt idx="1">
                  <c:v>3.3000000000000002E-2</c:v>
                </c:pt>
                <c:pt idx="2">
                  <c:v>7.6999999999999999E-2</c:v>
                </c:pt>
                <c:pt idx="3">
                  <c:v>2.1999999999999999E-2</c:v>
                </c:pt>
                <c:pt idx="4">
                  <c:v>2.1999999999999999E-2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Penns Grove</c:v>
                </c:pt>
                <c:pt idx="1">
                  <c:v>Alloway</c:v>
                </c:pt>
                <c:pt idx="2">
                  <c:v>Mannington</c:v>
                </c:pt>
                <c:pt idx="3">
                  <c:v>Salem City</c:v>
                </c:pt>
                <c:pt idx="4">
                  <c:v>Oldmans</c:v>
                </c:pt>
                <c:pt idx="5">
                  <c:v>Pittsgrove</c:v>
                </c:pt>
                <c:pt idx="6">
                  <c:v>Pilesgrove</c:v>
                </c:pt>
                <c:pt idx="7">
                  <c:v>Lower Alloways Creek</c:v>
                </c:pt>
                <c:pt idx="8">
                  <c:v>Carneys Point</c:v>
                </c:pt>
                <c:pt idx="9">
                  <c:v>Pennsville</c:v>
                </c:pt>
              </c:strCache>
            </c:strRef>
          </c:cat>
          <c:val>
            <c:numRef>
              <c:f>Sheet1!$B$2:$B$11</c:f>
              <c:numCache>
                <c:formatCode>0.0%</c:formatCode>
                <c:ptCount val="10"/>
                <c:pt idx="0">
                  <c:v>0.10299999999999999</c:v>
                </c:pt>
                <c:pt idx="1">
                  <c:v>5.1999999999999998E-2</c:v>
                </c:pt>
                <c:pt idx="2">
                  <c:v>4.8000000000000001E-2</c:v>
                </c:pt>
                <c:pt idx="3">
                  <c:v>3.9E-2</c:v>
                </c:pt>
                <c:pt idx="4">
                  <c:v>2.3E-2</c:v>
                </c:pt>
                <c:pt idx="5">
                  <c:v>2.3E-2</c:v>
                </c:pt>
                <c:pt idx="6">
                  <c:v>0.02</c:v>
                </c:pt>
                <c:pt idx="7">
                  <c:v>1.9E-2</c:v>
                </c:pt>
                <c:pt idx="8">
                  <c:v>1.2999999999999999E-2</c:v>
                </c:pt>
                <c:pt idx="9">
                  <c:v>1.2999999999999999E-2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Salem avg. 2.80%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Penns Grove</c:v>
                </c:pt>
                <c:pt idx="1">
                  <c:v>Alloway</c:v>
                </c:pt>
                <c:pt idx="2">
                  <c:v>Mannington</c:v>
                </c:pt>
                <c:pt idx="3">
                  <c:v>Salem City</c:v>
                </c:pt>
                <c:pt idx="4">
                  <c:v>Oldmans</c:v>
                </c:pt>
                <c:pt idx="5">
                  <c:v>Pittsgrove</c:v>
                </c:pt>
                <c:pt idx="6">
                  <c:v>Pilesgrove</c:v>
                </c:pt>
                <c:pt idx="7">
                  <c:v>Lower Alloways Creek</c:v>
                </c:pt>
                <c:pt idx="8">
                  <c:v>Carneys Point</c:v>
                </c:pt>
                <c:pt idx="9">
                  <c:v>Pennsville</c:v>
                </c:pt>
              </c:strCache>
            </c:strRef>
          </c:cat>
          <c:val>
            <c:numRef>
              <c:f>Sheet1!$C$2:$C$11</c:f>
              <c:numCache>
                <c:formatCode>0.00%</c:formatCode>
                <c:ptCount val="10"/>
                <c:pt idx="0">
                  <c:v>2.8000000000000001E-2</c:v>
                </c:pt>
                <c:pt idx="1">
                  <c:v>2.8000000000000001E-2</c:v>
                </c:pt>
                <c:pt idx="2">
                  <c:v>2.8000000000000001E-2</c:v>
                </c:pt>
                <c:pt idx="3">
                  <c:v>2.8000000000000001E-2</c:v>
                </c:pt>
                <c:pt idx="4">
                  <c:v>2.8000000000000001E-2</c:v>
                </c:pt>
                <c:pt idx="5">
                  <c:v>2.8000000000000001E-2</c:v>
                </c:pt>
                <c:pt idx="6">
                  <c:v>2.8000000000000001E-2</c:v>
                </c:pt>
                <c:pt idx="7">
                  <c:v>2.8000000000000001E-2</c:v>
                </c:pt>
                <c:pt idx="8">
                  <c:v>2.8000000000000001E-2</c:v>
                </c:pt>
                <c:pt idx="9">
                  <c:v>2.8000000000000001E-2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0237819881889758E-2"/>
          <c:y val="0.90144799520489605"/>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7">
                  <c:v>5224</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7">
                  <c:v>1365</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20">
                  <c:v>0.96899999999999997</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5">
                  <c:v>0.93600000000000005</c:v>
                </c:pt>
                <c:pt idx="6">
                  <c:v>0.93899999999999995</c:v>
                </c:pt>
                <c:pt idx="7">
                  <c:v>0.94099999999999995</c:v>
                </c:pt>
                <c:pt idx="8">
                  <c:v>0.94399999999999995</c:v>
                </c:pt>
                <c:pt idx="9">
                  <c:v>0.94499999999999995</c:v>
                </c:pt>
                <c:pt idx="10">
                  <c:v>0.94599999999999995</c:v>
                </c:pt>
                <c:pt idx="11">
                  <c:v>0.94799999999999995</c:v>
                </c:pt>
                <c:pt idx="12">
                  <c:v>0.95099999999999996</c:v>
                </c:pt>
                <c:pt idx="13">
                  <c:v>0.95299999999999996</c:v>
                </c:pt>
                <c:pt idx="14">
                  <c:v>0.95299999999999996</c:v>
                </c:pt>
                <c:pt idx="15">
                  <c:v>0.95399999999999996</c:v>
                </c:pt>
                <c:pt idx="16">
                  <c:v>0.95599999999999996</c:v>
                </c:pt>
                <c:pt idx="17">
                  <c:v>0.95899999999999996</c:v>
                </c:pt>
                <c:pt idx="18">
                  <c:v>0.96399999999999997</c:v>
                </c:pt>
                <c:pt idx="19">
                  <c:v>0.96599999999999997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0.94399999999999995</c:v>
                </c:pt>
                <c:pt idx="1">
                  <c:v>0.94399999999999995</c:v>
                </c:pt>
                <c:pt idx="2">
                  <c:v>0.94399999999999995</c:v>
                </c:pt>
                <c:pt idx="3">
                  <c:v>0.94399999999999995</c:v>
                </c:pt>
                <c:pt idx="4">
                  <c:v>0.94399999999999995</c:v>
                </c:pt>
                <c:pt idx="5">
                  <c:v>0.94399999999999995</c:v>
                </c:pt>
                <c:pt idx="6">
                  <c:v>0.94399999999999995</c:v>
                </c:pt>
                <c:pt idx="7">
                  <c:v>0.94399999999999995</c:v>
                </c:pt>
                <c:pt idx="8">
                  <c:v>0.94399999999999995</c:v>
                </c:pt>
                <c:pt idx="9">
                  <c:v>0.94399999999999995</c:v>
                </c:pt>
                <c:pt idx="10">
                  <c:v>0.94399999999999995</c:v>
                </c:pt>
                <c:pt idx="11">
                  <c:v>0.94399999999999995</c:v>
                </c:pt>
                <c:pt idx="12">
                  <c:v>0.94399999999999995</c:v>
                </c:pt>
                <c:pt idx="13">
                  <c:v>0.94399999999999995</c:v>
                </c:pt>
                <c:pt idx="14">
                  <c:v>0.94399999999999995</c:v>
                </c:pt>
                <c:pt idx="15">
                  <c:v>0.94399999999999995</c:v>
                </c:pt>
                <c:pt idx="16">
                  <c:v>0.94399999999999995</c:v>
                </c:pt>
                <c:pt idx="17">
                  <c:v>0.94399999999999995</c:v>
                </c:pt>
                <c:pt idx="18">
                  <c:v>0.94399999999999995</c:v>
                </c:pt>
                <c:pt idx="19">
                  <c:v>0.94399999999999995</c:v>
                </c:pt>
                <c:pt idx="20">
                  <c:v>0.94399999999999995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8648798707853826"/>
          <c:y val="0.25595775689303563"/>
          <c:w val="0.11351201292146174"/>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0.98</c:v>
                </c:pt>
                <c:pt idx="1">
                  <c:v>0.93899999999999995</c:v>
                </c:pt>
                <c:pt idx="2">
                  <c:v>0.97699999999999998</c:v>
                </c:pt>
                <c:pt idx="3">
                  <c:v>0.96299999999999997</c:v>
                </c:pt>
                <c:pt idx="4">
                  <c:v>0.96799999999999997</c:v>
                </c:pt>
                <c:pt idx="5">
                  <c:v>0.96899999999999997</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21">
                  <c:v>0</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numCache>
            </c:numRef>
          </c:val>
          <c:smooth val="0"/>
          <c:extLst>
            <c:ext xmlns:c16="http://schemas.microsoft.com/office/drawing/2014/chart" uri="{C3380CC4-5D6E-409C-BE32-E72D297353CC}">
              <c16:uniqueId val="{00000000-0129-4CD4-A94D-605736F64040}"/>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1400</c:v>
                </c:pt>
                <c:pt idx="1">
                  <c:v>1236</c:v>
                </c:pt>
                <c:pt idx="2">
                  <c:v>1216</c:v>
                </c:pt>
                <c:pt idx="3">
                  <c:v>1332</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Salem</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1185</c:v>
                </c:pt>
                <c:pt idx="1">
                  <c:v>1130</c:v>
                </c:pt>
                <c:pt idx="2">
                  <c:v>1042</c:v>
                </c:pt>
                <c:pt idx="3">
                  <c:v>1151</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1075</c:v>
                </c:pt>
                <c:pt idx="1">
                  <c:v>1102</c:v>
                </c:pt>
                <c:pt idx="2">
                  <c:v>1127</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Salem</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6"/>
              <c:layout>
                <c:manualLayout>
                  <c:x val="-1.2895171508733823E-2"/>
                  <c:y val="3.90029326722279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8DA-4B45-91B6-A0A6A7610017}"/>
                </c:ext>
              </c:extLst>
            </c:dLbl>
            <c:dLbl>
              <c:idx val="7"/>
              <c:layout>
                <c:manualLayout>
                  <c:x val="-3.013655081907865E-2"/>
                  <c:y val="3.37667542249156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8DA-4B45-91B6-A0A6A7610017}"/>
                </c:ext>
              </c:extLst>
            </c:dLbl>
            <c:dLbl>
              <c:idx val="8"/>
              <c:layout>
                <c:manualLayout>
                  <c:x val="-3.013655081907865E-2"/>
                  <c:y val="3.37667542249157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8DA-4B45-91B6-A0A6A7610017}"/>
                </c:ext>
              </c:extLst>
            </c:dLbl>
            <c:dLbl>
              <c:idx val="9"/>
              <c:layout>
                <c:manualLayout>
                  <c:x val="-4.5941148520228077E-2"/>
                  <c:y val="3.11486650012595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8DA-4B45-91B6-A0A6A7610017}"/>
                </c:ext>
              </c:extLst>
            </c:dLbl>
            <c:dLbl>
              <c:idx val="10"/>
              <c:layout>
                <c:manualLayout>
                  <c:x val="-4.5941148520228077E-2"/>
                  <c:y val="3.11486650012595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8DA-4B45-91B6-A0A6A7610017}"/>
                </c:ext>
              </c:extLst>
            </c:dLbl>
            <c:dLbl>
              <c:idx val="11"/>
              <c:layout>
                <c:manualLayout>
                  <c:x val="-3.6400918635170712E-2"/>
                  <c:y val="2.85305757776033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8DA-4B45-91B6-A0A6A761001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4.7E-2</c:v>
                </c:pt>
                <c:pt idx="1">
                  <c:v>4.7E-2</c:v>
                </c:pt>
                <c:pt idx="2">
                  <c:v>5.2999999999999999E-2</c:v>
                </c:pt>
                <c:pt idx="3">
                  <c:v>6.2E-2</c:v>
                </c:pt>
                <c:pt idx="4">
                  <c:v>5.8000000000000003E-2</c:v>
                </c:pt>
                <c:pt idx="5">
                  <c:v>5.0999999999999997E-2</c:v>
                </c:pt>
                <c:pt idx="6">
                  <c:v>0.14399999999999999</c:v>
                </c:pt>
                <c:pt idx="7">
                  <c:v>0.13300000000000001</c:v>
                </c:pt>
                <c:pt idx="8">
                  <c:v>0.14899999999999999</c:v>
                </c:pt>
                <c:pt idx="9">
                  <c:v>0.13700000000000001</c:v>
                </c:pt>
                <c:pt idx="10">
                  <c:v>0.107</c:v>
                </c:pt>
                <c:pt idx="11" formatCode="0.00%">
                  <c:v>6.2E-2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6"/>
              <c:layout>
                <c:manualLayout>
                  <c:x val="-2.9572585754366911E-2"/>
                  <c:y val="-3.001628987483886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8DA-4B45-91B6-A0A6A7610017}"/>
                </c:ext>
              </c:extLst>
            </c:dLbl>
            <c:dLbl>
              <c:idx val="7"/>
              <c:layout>
                <c:manualLayout>
                  <c:x val="-2.9572585754366911E-2"/>
                  <c:y val="-4.04886467694634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8DA-4B45-91B6-A0A6A7610017}"/>
                </c:ext>
              </c:extLst>
            </c:dLbl>
            <c:dLbl>
              <c:idx val="8"/>
              <c:layout>
                <c:manualLayout>
                  <c:x val="-2.9572585754367015E-2"/>
                  <c:y val="-1.16896653092458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8DA-4B45-91B6-A0A6A7610017}"/>
                </c:ext>
              </c:extLst>
            </c:dLbl>
            <c:dLbl>
              <c:idx val="9"/>
              <c:layout>
                <c:manualLayout>
                  <c:x val="-2.0951896099194602E-2"/>
                  <c:y val="-3.52524683221511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8DA-4B45-91B6-A0A6A7610017}"/>
                </c:ext>
              </c:extLst>
            </c:dLbl>
            <c:dLbl>
              <c:idx val="10"/>
              <c:layout>
                <c:manualLayout>
                  <c:x val="4.9101728663228494E-3"/>
                  <c:y val="-1.217308414621272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8DA-4B45-91B6-A0A6A7610017}"/>
                </c:ext>
              </c:extLst>
            </c:dLbl>
            <c:dLbl>
              <c:idx val="11"/>
              <c:layout>
                <c:manualLayout>
                  <c:x val="-3.2148836998823422E-3"/>
                  <c:y val="1.18731377036594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8DA-4B45-91B6-A0A6A761001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4.3499999999999997E-2</c:v>
                </c:pt>
                <c:pt idx="3">
                  <c:v>4.4999999999999998E-2</c:v>
                </c:pt>
                <c:pt idx="4">
                  <c:v>4.5499999999999999E-2</c:v>
                </c:pt>
                <c:pt idx="5">
                  <c:v>4.8000000000000001E-2</c:v>
                </c:pt>
                <c:pt idx="6">
                  <c:v>4.8000000000000001E-2</c:v>
                </c:pt>
                <c:pt idx="7">
                  <c:v>4.8000000000000001E-2</c:v>
                </c:pt>
                <c:pt idx="8">
                  <c:v>0.05</c:v>
                </c:pt>
                <c:pt idx="9">
                  <c:v>5.1499999999999997E-2</c:v>
                </c:pt>
                <c:pt idx="10">
                  <c:v>5.1499999999999997E-2</c:v>
                </c:pt>
                <c:pt idx="11">
                  <c:v>5.2999999999999999E-2</c:v>
                </c:pt>
                <c:pt idx="12">
                  <c:v>5.6500000000000002E-2</c:v>
                </c:pt>
                <c:pt idx="13">
                  <c:v>5.6500000000000002E-2</c:v>
                </c:pt>
                <c:pt idx="14">
                  <c:v>5.7000000000000002E-2</c:v>
                </c:pt>
                <c:pt idx="16">
                  <c:v>6.8500000000000005E-2</c:v>
                </c:pt>
                <c:pt idx="17">
                  <c:v>7.0000000000000007E-2</c:v>
                </c:pt>
                <c:pt idx="18">
                  <c:v>7.0499999999999993E-2</c:v>
                </c:pt>
                <c:pt idx="19">
                  <c:v>8.4500000000000006E-2</c:v>
                </c:pt>
                <c:pt idx="20">
                  <c:v>0.11650000000000001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5" formatCode="0.0%">
                  <c:v>6.2E-2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7811181643365427"/>
          <c:y val="0.90985015318343054"/>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0">
                  <c:v>68365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0">
                  <c:v>40948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Salem</c:v>
                </c:pt>
                <c:pt idx="1">
                  <c:v>New Jersey</c:v>
                </c:pt>
                <c:pt idx="2">
                  <c:v>United States</c:v>
                </c:pt>
              </c:strCache>
            </c:strRef>
          </c:cat>
          <c:val>
            <c:numRef>
              <c:f>Sheet1!$B$2:$B$4</c:f>
              <c:numCache>
                <c:formatCode>_("$"* #,##0_);_("$"* \(#,##0\);_("$"* "-"??_);_(@_)</c:formatCode>
                <c:ptCount val="3"/>
                <c:pt idx="0">
                  <c:v>68365</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Salem</c:v>
                </c:pt>
                <c:pt idx="1">
                  <c:v>New Jersey</c:v>
                </c:pt>
                <c:pt idx="2">
                  <c:v>United States</c:v>
                </c:pt>
              </c:strCache>
            </c:strRef>
          </c:cat>
          <c:val>
            <c:numRef>
              <c:f>Sheet1!$C$2:$C$4</c:f>
              <c:numCache>
                <c:formatCode>_("$"* #,##0_);_("$"* \(#,##0\);_("$"* "-"??_);_(@_)</c:formatCode>
                <c:ptCount val="3"/>
                <c:pt idx="0">
                  <c:v>40948</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60839</c:v>
                </c:pt>
                <c:pt idx="1">
                  <c:v>50168</c:v>
                </c:pt>
                <c:pt idx="2">
                  <c:v>62581</c:v>
                </c:pt>
                <c:pt idx="3">
                  <c:v>52310</c:v>
                </c:pt>
                <c:pt idx="4">
                  <c:v>68365</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41114</c:v>
                </c:pt>
                <c:pt idx="1">
                  <c:v>41438</c:v>
                </c:pt>
                <c:pt idx="2">
                  <c:v>49188</c:v>
                </c:pt>
                <c:pt idx="3">
                  <c:v>37592</c:v>
                </c:pt>
                <c:pt idx="4">
                  <c:v>40948</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Oldmans</c:v>
                </c:pt>
                <c:pt idx="1">
                  <c:v>Woodstown</c:v>
                </c:pt>
                <c:pt idx="2">
                  <c:v>Penns Grove</c:v>
                </c:pt>
              </c:strCache>
            </c:strRef>
          </c:cat>
          <c:val>
            <c:numRef>
              <c:f>Sheet1!$B$2:$B$4</c:f>
              <c:numCache>
                <c:formatCode>_("$"* #,##0_);_("$"* \(#,##0\);_("$"* "-"??_);_(@_)</c:formatCode>
                <c:ptCount val="3"/>
                <c:pt idx="0">
                  <c:v>91364</c:v>
                </c:pt>
                <c:pt idx="1">
                  <c:v>62845</c:v>
                </c:pt>
                <c:pt idx="2">
                  <c:v>40107</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Oldmans</c:v>
                </c:pt>
                <c:pt idx="1">
                  <c:v>Woodstown</c:v>
                </c:pt>
                <c:pt idx="2">
                  <c:v>Penns Grove</c:v>
                </c:pt>
              </c:strCache>
            </c:strRef>
          </c:cat>
          <c:val>
            <c:numRef>
              <c:f>Sheet1!$C$2:$C$4</c:f>
              <c:numCache>
                <c:formatCode>_("$"* #,##0_);_("$"* \(#,##0\);_("$"* "-"??_);_(@_)</c:formatCode>
                <c:ptCount val="3"/>
                <c:pt idx="0">
                  <c:v>60417</c:v>
                </c:pt>
                <c:pt idx="1">
                  <c:v>54063</c:v>
                </c:pt>
                <c:pt idx="2">
                  <c:v>27368</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14">
                  <c:v>181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1"/>
              <c:layout>
                <c:manualLayout>
                  <c:x val="0"/>
                  <c:y val="1.62037066571352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2BE-4B14-94BD-2A8D48CA2F5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5">
                  <c:v>709</c:v>
                </c:pt>
                <c:pt idx="6">
                  <c:v>555</c:v>
                </c:pt>
                <c:pt idx="7">
                  <c:v>301</c:v>
                </c:pt>
                <c:pt idx="8">
                  <c:v>1059</c:v>
                </c:pt>
                <c:pt idx="9">
                  <c:v>830</c:v>
                </c:pt>
                <c:pt idx="10">
                  <c:v>663</c:v>
                </c:pt>
                <c:pt idx="11">
                  <c:v>161</c:v>
                </c:pt>
                <c:pt idx="12">
                  <c:v>672</c:v>
                </c:pt>
                <c:pt idx="13">
                  <c:v>1578</c:v>
                </c:pt>
                <c:pt idx="15">
                  <c:v>2275</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1.7769028871391066E-2"/>
                  <c:y val="-0.3117679532714940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4</c:v>
                </c:pt>
                <c:pt idx="1">
                  <c:v>26</c:v>
                </c:pt>
                <c:pt idx="2">
                  <c:v>42</c:v>
                </c:pt>
                <c:pt idx="3">
                  <c:v>109</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199</c:v>
                </c:pt>
                <c:pt idx="1">
                  <c:v>649</c:v>
                </c:pt>
                <c:pt idx="2">
                  <c:v>71</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2">
                  <c:v>10</c:v>
                </c:pt>
                <c:pt idx="13">
                  <c:v>12</c:v>
                </c:pt>
                <c:pt idx="14">
                  <c:v>12</c:v>
                </c:pt>
                <c:pt idx="15">
                  <c:v>15</c:v>
                </c:pt>
                <c:pt idx="16">
                  <c:v>15</c:v>
                </c:pt>
                <c:pt idx="17">
                  <c:v>16</c:v>
                </c:pt>
                <c:pt idx="19">
                  <c:v>24</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8">
                  <c:v>17</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Salem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30</c:v>
                </c:pt>
                <c:pt idx="1">
                  <c:v>25</c:v>
                </c:pt>
                <c:pt idx="2">
                  <c:v>17</c:v>
                </c:pt>
                <c:pt idx="3">
                  <c:v>21</c:v>
                </c:pt>
                <c:pt idx="4">
                  <c:v>17</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5">
                  <c:v>6</c:v>
                </c:pt>
                <c:pt idx="6">
                  <c:v>8</c:v>
                </c:pt>
                <c:pt idx="7">
                  <c:v>10</c:v>
                </c:pt>
                <c:pt idx="8">
                  <c:v>11</c:v>
                </c:pt>
                <c:pt idx="9">
                  <c:v>12</c:v>
                </c:pt>
                <c:pt idx="10">
                  <c:v>13</c:v>
                </c:pt>
                <c:pt idx="11">
                  <c:v>15</c:v>
                </c:pt>
                <c:pt idx="12">
                  <c:v>16</c:v>
                </c:pt>
                <c:pt idx="13">
                  <c:v>16</c:v>
                </c:pt>
                <c:pt idx="14">
                  <c:v>18</c:v>
                </c:pt>
                <c:pt idx="15">
                  <c:v>19</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4">
                  <c:v>5</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Salem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10</c:v>
                </c:pt>
                <c:pt idx="1">
                  <c:v>4</c:v>
                </c:pt>
                <c:pt idx="2">
                  <c:v>3</c:v>
                </c:pt>
                <c:pt idx="3">
                  <c:v>4</c:v>
                </c:pt>
                <c:pt idx="4">
                  <c:v>6</c:v>
                </c:pt>
                <c:pt idx="5">
                  <c:v>6</c:v>
                </c:pt>
                <c:pt idx="6">
                  <c:v>6</c:v>
                </c:pt>
                <c:pt idx="7">
                  <c:v>4</c:v>
                </c:pt>
                <c:pt idx="8">
                  <c:v>14</c:v>
                </c:pt>
                <c:pt idx="9">
                  <c:v>1</c:v>
                </c:pt>
                <c:pt idx="10">
                  <c:v>4</c:v>
                </c:pt>
                <c:pt idx="11">
                  <c:v>5</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
                  <c:v>773</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750</c:v>
                </c:pt>
                <c:pt idx="1">
                  <c:v>735</c:v>
                </c:pt>
                <c:pt idx="2">
                  <c:v>713</c:v>
                </c:pt>
                <c:pt idx="3">
                  <c:v>662</c:v>
                </c:pt>
                <c:pt idx="4">
                  <c:v>773</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Pennsville</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271</c:v>
                </c:pt>
                <c:pt idx="1">
                  <c:v>314</c:v>
                </c:pt>
                <c:pt idx="2">
                  <c:v>277</c:v>
                </c:pt>
                <c:pt idx="3">
                  <c:v>243</c:v>
                </c:pt>
                <c:pt idx="4">
                  <c:v>263</c:v>
                </c:pt>
                <c:pt idx="5">
                  <c:v>224</c:v>
                </c:pt>
                <c:pt idx="6">
                  <c:v>253</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Carneys Point</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130</c:v>
                </c:pt>
                <c:pt idx="1">
                  <c:v>131</c:v>
                </c:pt>
                <c:pt idx="2">
                  <c:v>123</c:v>
                </c:pt>
                <c:pt idx="3">
                  <c:v>143</c:v>
                </c:pt>
                <c:pt idx="4">
                  <c:v>120</c:v>
                </c:pt>
                <c:pt idx="5">
                  <c:v>126</c:v>
                </c:pt>
                <c:pt idx="6">
                  <c:v>126</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Salem City</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187</c:v>
                </c:pt>
                <c:pt idx="1">
                  <c:v>141</c:v>
                </c:pt>
                <c:pt idx="2">
                  <c:v>122</c:v>
                </c:pt>
                <c:pt idx="3">
                  <c:v>123</c:v>
                </c:pt>
                <c:pt idx="4">
                  <c:v>101</c:v>
                </c:pt>
                <c:pt idx="5">
                  <c:v>96</c:v>
                </c:pt>
                <c:pt idx="6">
                  <c:v>124</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Woodstown</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17</c:v>
                </c:pt>
                <c:pt idx="1">
                  <c:v>14</c:v>
                </c:pt>
                <c:pt idx="2">
                  <c:v>11</c:v>
                </c:pt>
                <c:pt idx="3">
                  <c:v>38</c:v>
                </c:pt>
                <c:pt idx="4">
                  <c:v>44</c:v>
                </c:pt>
                <c:pt idx="5">
                  <c:v>59</c:v>
                </c:pt>
                <c:pt idx="6">
                  <c:v>84</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Pittsgrove</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93</c:v>
                </c:pt>
                <c:pt idx="1">
                  <c:v>97</c:v>
                </c:pt>
                <c:pt idx="2">
                  <c:v>102</c:v>
                </c:pt>
                <c:pt idx="3">
                  <c:v>55</c:v>
                </c:pt>
                <c:pt idx="4">
                  <c:v>68</c:v>
                </c:pt>
                <c:pt idx="5">
                  <c:v>56</c:v>
                </c:pt>
                <c:pt idx="6">
                  <c:v>74</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Penns Grove</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28</c:v>
                </c:pt>
                <c:pt idx="1">
                  <c:v>9</c:v>
                </c:pt>
                <c:pt idx="2">
                  <c:v>0</c:v>
                </c:pt>
                <c:pt idx="3">
                  <c:v>1</c:v>
                </c:pt>
                <c:pt idx="4">
                  <c:v>21</c:v>
                </c:pt>
                <c:pt idx="5">
                  <c:v>23</c:v>
                </c:pt>
                <c:pt idx="6">
                  <c:v>29</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Quinton</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19</c:v>
                </c:pt>
                <c:pt idx="1">
                  <c:v>29</c:v>
                </c:pt>
                <c:pt idx="2">
                  <c:v>27</c:v>
                </c:pt>
                <c:pt idx="3">
                  <c:v>16</c:v>
                </c:pt>
                <c:pt idx="4">
                  <c:v>20</c:v>
                </c:pt>
                <c:pt idx="5">
                  <c:v>15</c:v>
                </c:pt>
                <c:pt idx="6">
                  <c:v>18</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Alloway</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17</c:v>
                </c:pt>
                <c:pt idx="1">
                  <c:v>24</c:v>
                </c:pt>
                <c:pt idx="2">
                  <c:v>20</c:v>
                </c:pt>
                <c:pt idx="3">
                  <c:v>18</c:v>
                </c:pt>
                <c:pt idx="4">
                  <c:v>10</c:v>
                </c:pt>
                <c:pt idx="5">
                  <c:v>10</c:v>
                </c:pt>
                <c:pt idx="6">
                  <c:v>13</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Pilesgrove</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24</c:v>
                </c:pt>
                <c:pt idx="1">
                  <c:v>27</c:v>
                </c:pt>
                <c:pt idx="2">
                  <c:v>19</c:v>
                </c:pt>
                <c:pt idx="3">
                  <c:v>41</c:v>
                </c:pt>
                <c:pt idx="4">
                  <c:v>27</c:v>
                </c:pt>
                <c:pt idx="5">
                  <c:v>20</c:v>
                </c:pt>
                <c:pt idx="6">
                  <c:v>13</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Lower Alloways Creek</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19</c:v>
                </c:pt>
                <c:pt idx="1">
                  <c:v>8</c:v>
                </c:pt>
                <c:pt idx="2">
                  <c:v>9</c:v>
                </c:pt>
                <c:pt idx="3">
                  <c:v>7</c:v>
                </c:pt>
                <c:pt idx="4">
                  <c:v>10</c:v>
                </c:pt>
                <c:pt idx="5">
                  <c:v>4</c:v>
                </c:pt>
                <c:pt idx="6">
                  <c:v>12</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17602721046745"/>
          <c:y val="7.7130328229719491E-2"/>
          <c:w val="0.55490281757036275"/>
          <c:h val="0.78254982025832276"/>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dLbl>
              <c:idx val="14"/>
              <c:layout>
                <c:manualLayout>
                  <c:x val="-3.4245966691691311E-2"/>
                  <c:y val="-8.34190830573007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5C32-4293-8D3D-2F76DA07A176}"/>
                </c:ext>
              </c:extLst>
            </c:dLbl>
            <c:dLbl>
              <c:idx val="15"/>
              <c:layout>
                <c:manualLayout>
                  <c:x val="0.11986088342091963"/>
                  <c:y val="-0.1097619513911852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5C32-4293-8D3D-2F76DA07A176}"/>
                </c:ext>
              </c:extLst>
            </c:dLbl>
            <c:dLbl>
              <c:idx val="16"/>
              <c:layout>
                <c:manualLayout>
                  <c:x val="4.5142410639047635E-2"/>
                  <c:y val="-8.780956111294815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5C32-4293-8D3D-2F76DA07A176}"/>
                </c:ext>
              </c:extLst>
            </c:dLbl>
            <c:dLbl>
              <c:idx val="17"/>
              <c:layout>
                <c:manualLayout>
                  <c:x val="-1.0896443947356383E-2"/>
                  <c:y val="8.34190830573007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5C32-4293-8D3D-2F76DA07A176}"/>
                </c:ext>
              </c:extLst>
            </c:dLbl>
            <c:dLbl>
              <c:idx val="18"/>
              <c:layout>
                <c:manualLayout>
                  <c:x val="-0.11674761372167497"/>
                  <c:y val="-0.1097619513911852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6.851632307079189E-2"/>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8.8579669234194996E-2"/>
                  <c:y val="-6.796874581885177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16205390306748602"/>
                  <c:y val="-3.984374754898206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422436712956426"/>
                  <c:y val="-6.79687458188517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9.3780815844252699E-2"/>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7.4049705618223868E-2"/>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3.1327099676955301E-2"/>
                  <c:y val="9.14062443770764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4.0034197469065662E-2"/>
                  <c:y val="-7.499999538631915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6.6732011060707502E-2"/>
                  <c:y val="-0.1148437429353012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782020490756268"/>
                  <c:y val="-1.171874927911237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8.4500809097020693E-2"/>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3127734583093409"/>
                  <c:y val="2.578124841404717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0.11378847870538886"/>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7.5452039494139353E-2"/>
                  <c:y val="8.20312449537865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9.912326757073206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0.11835614038296367"/>
                  <c:y val="2.109374870240218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1983559213775073"/>
                  <c:y val="4.6874997116449491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9.3205460551583769E-2"/>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1</c:v>
                </c:pt>
                <c:pt idx="1">
                  <c:v>1</c:v>
                </c:pt>
                <c:pt idx="2" formatCode="General">
                  <c:v>0</c:v>
                </c:pt>
                <c:pt idx="3" formatCode="General">
                  <c:v>0</c:v>
                </c:pt>
                <c:pt idx="4" formatCode="General">
                  <c:v>1</c:v>
                </c:pt>
                <c:pt idx="5" formatCode="General">
                  <c:v>8</c:v>
                </c:pt>
                <c:pt idx="6" formatCode="General">
                  <c:v>71</c:v>
                </c:pt>
                <c:pt idx="7" formatCode="General">
                  <c:v>1</c:v>
                </c:pt>
                <c:pt idx="8" formatCode="General">
                  <c:v>0</c:v>
                </c:pt>
                <c:pt idx="9">
                  <c:v>37</c:v>
                </c:pt>
                <c:pt idx="10" formatCode="General">
                  <c:v>0</c:v>
                </c:pt>
                <c:pt idx="11" formatCode="General">
                  <c:v>4</c:v>
                </c:pt>
                <c:pt idx="12">
                  <c:v>0</c:v>
                </c:pt>
                <c:pt idx="13" formatCode="General">
                  <c:v>420</c:v>
                </c:pt>
                <c:pt idx="14" formatCode="General">
                  <c:v>5</c:v>
                </c:pt>
                <c:pt idx="15" formatCode="General">
                  <c:v>0</c:v>
                </c:pt>
                <c:pt idx="16" formatCode="General">
                  <c:v>12</c:v>
                </c:pt>
                <c:pt idx="17" formatCode="General">
                  <c:v>225</c:v>
                </c:pt>
                <c:pt idx="18" formatCode="General">
                  <c:v>0</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18</c:v>
                </c:pt>
                <c:pt idx="1">
                  <c:v>18</c:v>
                </c:pt>
                <c:pt idx="2">
                  <c:v>19</c:v>
                </c:pt>
                <c:pt idx="3">
                  <c:v>31</c:v>
                </c:pt>
                <c:pt idx="4">
                  <c:v>43</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1">
                  <c:v>0.25531914893617019</c:v>
                </c:pt>
                <c:pt idx="2">
                  <c:v>0.17142857142857143</c:v>
                </c:pt>
                <c:pt idx="3">
                  <c:v>9.7435897435897437E-2</c:v>
                </c:pt>
                <c:pt idx="4">
                  <c:v>3.3434650455927049E-2</c:v>
                </c:pt>
                <c:pt idx="5">
                  <c:v>3.1847133757961783E-2</c:v>
                </c:pt>
                <c:pt idx="6">
                  <c:v>1.8633540372670808E-2</c:v>
                </c:pt>
                <c:pt idx="7">
                  <c:v>-1.4354066985645933E-2</c:v>
                </c:pt>
                <c:pt idx="8">
                  <c:v>-0.02</c:v>
                </c:pt>
                <c:pt idx="9">
                  <c:v>-2.717391304347826E-2</c:v>
                </c:pt>
                <c:pt idx="10">
                  <c:v>-4.8275862068965517E-2</c:v>
                </c:pt>
                <c:pt idx="11">
                  <c:v>-5.2631578947368418E-2</c:v>
                </c:pt>
                <c:pt idx="12">
                  <c:v>-5.9907834101382486E-2</c:v>
                </c:pt>
                <c:pt idx="13">
                  <c:v>-8.5106382978723402E-2</c:v>
                </c:pt>
                <c:pt idx="14">
                  <c:v>-9.6153846153846159E-2</c:v>
                </c:pt>
                <c:pt idx="15">
                  <c:v>-0.12755102040816327</c:v>
                </c:pt>
                <c:pt idx="16">
                  <c:v>-0.15384615384615385</c:v>
                </c:pt>
                <c:pt idx="17">
                  <c:v>-0.19469026548672566</c:v>
                </c:pt>
                <c:pt idx="18">
                  <c:v>-0.21768707482993196</c:v>
                </c:pt>
                <c:pt idx="19">
                  <c:v>-0.33333333333333331</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0">
                  <c:v>0.38709677419354799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21320728111827608"/>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20">
                  <c:v>-0.389174478379196</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3.702308852677136E-3"/>
                  <c:y val="-3.9898419996402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948-47AC-A25A-A2BAECE186F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9190</c:v>
                </c:pt>
                <c:pt idx="1">
                  <c:v>3540</c:v>
                </c:pt>
                <c:pt idx="2">
                  <c:v>3511</c:v>
                </c:pt>
                <c:pt idx="3" formatCode="#,##0">
                  <c:v>3307</c:v>
                </c:pt>
                <c:pt idx="4" formatCode="#,##0">
                  <c:v>2020</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Salem</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0.25</c:v>
                </c:pt>
                <c:pt idx="1">
                  <c:v>0.42</c:v>
                </c:pt>
                <c:pt idx="2">
                  <c:v>7.0000000000000007E-2</c:v>
                </c:pt>
                <c:pt idx="3">
                  <c:v>0.08</c:v>
                </c:pt>
                <c:pt idx="4">
                  <c:v>0.11</c:v>
                </c:pt>
                <c:pt idx="5">
                  <c:v>7.0000000000000007E-2</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0</c:v>
                </c:pt>
                <c:pt idx="9">
                  <c:v>1</c:v>
                </c:pt>
                <c:pt idx="10">
                  <c:v>1</c:v>
                </c:pt>
                <c:pt idx="11">
                  <c:v>1</c:v>
                </c:pt>
                <c:pt idx="12">
                  <c:v>0</c:v>
                </c:pt>
                <c:pt idx="13">
                  <c:v>1</c:v>
                </c:pt>
                <c:pt idx="14">
                  <c:v>1</c:v>
                </c:pt>
                <c:pt idx="15">
                  <c:v>1</c:v>
                </c:pt>
                <c:pt idx="16">
                  <c:v>0</c:v>
                </c:pt>
                <c:pt idx="17">
                  <c:v>1</c:v>
                </c:pt>
                <c:pt idx="18">
                  <c:v>1</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4">
                  <c:v>0.14000000000000001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0.16200000000000001</c:v>
                </c:pt>
                <c:pt idx="1">
                  <c:v>0.154</c:v>
                </c:pt>
                <c:pt idx="2">
                  <c:v>0.10299999999999999</c:v>
                </c:pt>
                <c:pt idx="3">
                  <c:v>8.6999999999999994E-2</c:v>
                </c:pt>
                <c:pt idx="4">
                  <c:v>0.14000000000000001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0.13200000000000001</c:v>
                </c:pt>
                <c:pt idx="1">
                  <c:v>0.09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0.13200000000000001</c:v>
                </c:pt>
                <c:pt idx="1">
                  <c:v>0.151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1">
                  <c:v>0.16400000000000001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0.14399999999999999</c:v>
                </c:pt>
                <c:pt idx="1">
                  <c:v>0.16900000000000001</c:v>
                </c:pt>
                <c:pt idx="2">
                  <c:v>0.17499999999999999</c:v>
                </c:pt>
                <c:pt idx="3">
                  <c:v>0.16500000000000001</c:v>
                </c:pt>
                <c:pt idx="4">
                  <c:v>0.16400000000000001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0.157</c:v>
                </c:pt>
                <c:pt idx="1">
                  <c:v>8.5000000000000006E-2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0.14499999999999999</c:v>
                </c:pt>
                <c:pt idx="1">
                  <c:v>0.182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Copy This County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0" formatCode="0">
                  <c:v>2059</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Copy This County 2019</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0">
                  <c:v>2056</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0"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1">
                  <c:v>97</c:v>
                </c:pt>
                <c:pt idx="2">
                  <c:v>116</c:v>
                </c:pt>
                <c:pt idx="3">
                  <c:v>126</c:v>
                </c:pt>
                <c:pt idx="4">
                  <c:v>171</c:v>
                </c:pt>
                <c:pt idx="5">
                  <c:v>196</c:v>
                </c:pt>
                <c:pt idx="6">
                  <c:v>386</c:v>
                </c:pt>
                <c:pt idx="7">
                  <c:v>404</c:v>
                </c:pt>
                <c:pt idx="8">
                  <c:v>418</c:v>
                </c:pt>
                <c:pt idx="9">
                  <c:v>459</c:v>
                </c:pt>
                <c:pt idx="10">
                  <c:v>509</c:v>
                </c:pt>
                <c:pt idx="11">
                  <c:v>715</c:v>
                </c:pt>
                <c:pt idx="12">
                  <c:v>740</c:v>
                </c:pt>
                <c:pt idx="13">
                  <c:v>904</c:v>
                </c:pt>
                <c:pt idx="14">
                  <c:v>931</c:v>
                </c:pt>
                <c:pt idx="15">
                  <c:v>1036</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0">
                  <c:v>75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0.52346</cdr:x>
      <cdr:y>0.78357</cdr:y>
    </cdr:from>
    <cdr:to>
      <cdr:x>0.67766</cdr:x>
      <cdr:y>0.82247</cdr:y>
    </cdr:to>
    <cdr:sp macro="" textlink="">
      <cdr:nvSpPr>
        <cdr:cNvPr id="2" name="TextBox 5"/>
        <cdr:cNvSpPr txBox="1"/>
      </cdr:nvSpPr>
      <cdr:spPr>
        <a:xfrm xmlns:a="http://schemas.openxmlformats.org/drawingml/2006/main">
          <a:off x="3180735" y="4650253"/>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Revision </a:t>
            </a:r>
            <a:r>
              <a:rPr lang="en-US" smtClean="0"/>
              <a:t>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White and Black/African</a:t>
            </a:r>
            <a:r>
              <a:rPr lang="en-US" sz="1200" kern="1200" baseline="0" dirty="0" smtClean="0">
                <a:solidFill>
                  <a:schemeClr val="tx1"/>
                </a:solidFill>
                <a:effectLst/>
                <a:latin typeface="+mn-lt"/>
                <a:ea typeface="+mn-ea"/>
                <a:cs typeface="+mn-cs"/>
              </a:rPr>
              <a:t> American</a:t>
            </a:r>
            <a:r>
              <a:rPr lang="en-US" sz="1200" kern="1200" dirty="0" smtClean="0">
                <a:solidFill>
                  <a:schemeClr val="tx1"/>
                </a:solidFill>
                <a:effectLst/>
                <a:latin typeface="+mn-lt"/>
                <a:ea typeface="+mn-ea"/>
                <a:cs typeface="+mn-cs"/>
              </a:rPr>
              <a:t> minority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and lower proportions of Asian and “Other” and Hispanic/Latino residents in this county.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residents has remained steady by race/ethnicity with Hispanic/Latino</a:t>
            </a:r>
            <a:r>
              <a:rPr lang="en-US" sz="1200" kern="1200" baseline="0" dirty="0" smtClean="0">
                <a:solidFill>
                  <a:schemeClr val="tx1"/>
                </a:solidFill>
                <a:effectLst/>
                <a:latin typeface="+mn-lt"/>
                <a:ea typeface="+mn-ea"/>
                <a:cs typeface="+mn-cs"/>
              </a:rPr>
              <a:t> residents increasingly very slightly.</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Elmer and </a:t>
            </a:r>
            <a:r>
              <a:rPr lang="en-US" sz="1200" kern="1200" dirty="0" err="1" smtClean="0">
                <a:solidFill>
                  <a:schemeClr val="tx1"/>
                </a:solidFill>
                <a:effectLst/>
                <a:latin typeface="+mn-lt"/>
                <a:ea typeface="+mn-ea"/>
                <a:cs typeface="+mn-cs"/>
              </a:rPr>
              <a:t>Pittsgrove</a:t>
            </a:r>
            <a:r>
              <a:rPr lang="en-US" sz="1200" kern="1200" dirty="0" smtClean="0">
                <a:solidFill>
                  <a:schemeClr val="tx1"/>
                </a:solidFill>
                <a:effectLst/>
                <a:latin typeface="+mn-lt"/>
                <a:ea typeface="+mn-ea"/>
                <a:cs typeface="+mn-cs"/>
              </a:rPr>
              <a:t> are composed of mostly White residents, while a majority of Salem City residents are Black/African American.</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 decrease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Penns</a:t>
            </a:r>
            <a:r>
              <a:rPr lang="en-US" sz="1200" kern="1200" baseline="0" dirty="0" smtClean="0">
                <a:solidFill>
                  <a:schemeClr val="tx1"/>
                </a:solidFill>
                <a:effectLst/>
                <a:latin typeface="+mn-lt"/>
                <a:ea typeface="+mn-ea"/>
                <a:cs typeface="+mn-cs"/>
              </a:rPr>
              <a:t> Grove and Carneys Point township </a:t>
            </a:r>
            <a:r>
              <a:rPr lang="en-US" sz="1200" kern="1200" dirty="0" smtClean="0">
                <a:solidFill>
                  <a:schemeClr val="tx1"/>
                </a:solidFill>
                <a:effectLst/>
                <a:latin typeface="+mn-lt"/>
                <a:ea typeface="+mn-ea"/>
                <a:cs typeface="+mn-cs"/>
              </a:rPr>
              <a:t>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remain mostly steady 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Penns</a:t>
            </a:r>
            <a:r>
              <a:rPr lang="en-US" sz="1200" kern="1200" baseline="0" dirty="0" smtClean="0">
                <a:solidFill>
                  <a:schemeClr val="tx1"/>
                </a:solidFill>
                <a:effectLst/>
                <a:latin typeface="+mn-lt"/>
                <a:ea typeface="+mn-ea"/>
                <a:cs typeface="+mn-cs"/>
              </a:rPr>
              <a:t> Grove </a:t>
            </a:r>
            <a:r>
              <a:rPr lang="en-US" sz="1200" kern="1200" dirty="0" smtClean="0">
                <a:solidFill>
                  <a:schemeClr val="tx1"/>
                </a:solidFill>
                <a:effectLst/>
                <a:latin typeface="+mn-lt"/>
                <a:ea typeface="+mn-ea"/>
                <a:cs typeface="+mn-cs"/>
              </a:rPr>
              <a:t>has the lowest proportion of residents who speak English-only, while Quinton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lowest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Pennsville and </a:t>
            </a:r>
            <a:r>
              <a:rPr lang="en-US" sz="1200" kern="1200" dirty="0" err="1" smtClean="0">
                <a:solidFill>
                  <a:schemeClr val="tx1"/>
                </a:solidFill>
                <a:effectLst/>
                <a:latin typeface="+mn-lt"/>
                <a:ea typeface="+mn-ea"/>
                <a:cs typeface="+mn-cs"/>
              </a:rPr>
              <a:t>Pittsgrove</a:t>
            </a:r>
            <a:r>
              <a:rPr lang="en-US" sz="1200" kern="1200" dirty="0" smtClean="0">
                <a:solidFill>
                  <a:schemeClr val="tx1"/>
                </a:solidFill>
                <a:effectLst/>
                <a:latin typeface="+mn-lt"/>
                <a:ea typeface="+mn-ea"/>
                <a:cs typeface="+mn-cs"/>
              </a:rPr>
              <a:t> have the highest numbers 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595</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83</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a:t>
            </a:r>
            <a:r>
              <a:rPr lang="en-US" sz="1200" kern="1200" baseline="0" dirty="0" smtClean="0">
                <a:solidFill>
                  <a:schemeClr val="tx1"/>
                </a:solidFill>
                <a:effectLst/>
                <a:latin typeface="+mn-lt"/>
                <a:ea typeface="+mn-ea"/>
                <a:cs typeface="+mn-cs"/>
              </a:rPr>
              <a:t> lower</a:t>
            </a:r>
            <a:r>
              <a:rPr lang="en-US" sz="1200" kern="1200" dirty="0" smtClean="0">
                <a:solidFill>
                  <a:schemeClr val="tx1"/>
                </a:solidFill>
                <a:effectLst/>
                <a:latin typeface="+mn-lt"/>
                <a:ea typeface="+mn-ea"/>
                <a:cs typeface="+mn-cs"/>
              </a:rPr>
              <a:t> in 2019 as compared to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county’s</a:t>
            </a:r>
            <a:r>
              <a:rPr lang="en-US" sz="1200" kern="1200" dirty="0" smtClean="0">
                <a:solidFill>
                  <a:schemeClr val="tx1"/>
                </a:solidFill>
                <a:effectLst/>
                <a:latin typeface="+mn-lt"/>
                <a:ea typeface="+mn-ea"/>
                <a:cs typeface="+mn-cs"/>
              </a:rPr>
              <a:t> percentage of families living in poverty has tended to increase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Salem City and </a:t>
            </a:r>
            <a:r>
              <a:rPr lang="en-US" sz="1200" kern="1200" dirty="0" err="1" smtClean="0">
                <a:solidFill>
                  <a:schemeClr val="tx1"/>
                </a:solidFill>
                <a:effectLst/>
                <a:latin typeface="+mn-lt"/>
                <a:ea typeface="+mn-ea"/>
                <a:cs typeface="+mn-cs"/>
              </a:rPr>
              <a:t>Penns</a:t>
            </a:r>
            <a:r>
              <a:rPr lang="en-US" sz="1200" kern="1200" baseline="0" dirty="0" smtClean="0">
                <a:solidFill>
                  <a:schemeClr val="tx1"/>
                </a:solidFill>
                <a:effectLst/>
                <a:latin typeface="+mn-lt"/>
                <a:ea typeface="+mn-ea"/>
                <a:cs typeface="+mn-cs"/>
              </a:rPr>
              <a:t> Grove</a:t>
            </a:r>
            <a:r>
              <a:rPr lang="en-US" sz="1200" kern="1200" dirty="0" smtClean="0">
                <a:solidFill>
                  <a:schemeClr val="tx1"/>
                </a:solidFill>
                <a:effectLst/>
                <a:latin typeface="+mn-lt"/>
                <a:ea typeface="+mn-ea"/>
                <a:cs typeface="+mn-cs"/>
              </a:rPr>
              <a:t> have 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similar to the national median and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decrease</a:t>
            </a:r>
            <a:r>
              <a:rPr lang="en-US" sz="1200" kern="1200" baseline="0" dirty="0" smtClean="0">
                <a:solidFill>
                  <a:schemeClr val="tx1"/>
                </a:solidFill>
                <a:effectLst/>
                <a:latin typeface="+mn-lt"/>
                <a:ea typeface="+mn-ea"/>
                <a:cs typeface="+mn-cs"/>
              </a:rPr>
              <a:t> between 2015 and 2016 and then increased slightly</a:t>
            </a:r>
            <a:r>
              <a:rPr lang="en-US" sz="1200" kern="1200" dirty="0" smtClean="0">
                <a:solidFill>
                  <a:schemeClr val="tx1"/>
                </a:solidFill>
                <a:effectLst/>
                <a:latin typeface="+mn-lt"/>
                <a:ea typeface="+mn-ea"/>
                <a:cs typeface="+mn-cs"/>
              </a:rPr>
              <a:t>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Salem City and </a:t>
            </a:r>
            <a:r>
              <a:rPr lang="en-US" sz="1200" kern="1200" dirty="0" err="1" smtClean="0">
                <a:solidFill>
                  <a:schemeClr val="tx1"/>
                </a:solidFill>
                <a:effectLst/>
                <a:latin typeface="+mn-lt"/>
                <a:ea typeface="+mn-ea"/>
                <a:cs typeface="+mn-cs"/>
              </a:rPr>
              <a:t>Penns</a:t>
            </a:r>
            <a:r>
              <a:rPr lang="en-US" sz="1200" kern="1200" dirty="0" smtClean="0">
                <a:solidFill>
                  <a:schemeClr val="tx1"/>
                </a:solidFill>
                <a:effectLst/>
                <a:latin typeface="+mn-lt"/>
                <a:ea typeface="+mn-ea"/>
                <a:cs typeface="+mn-cs"/>
              </a:rPr>
              <a:t> Grove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remain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higher than the state average and is similar to the U.S.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 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vary 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on the low side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appear as expected</a:t>
            </a:r>
            <a:r>
              <a:rPr lang="en-US" sz="1200" kern="1200" baseline="0" dirty="0" smtClean="0">
                <a:solidFill>
                  <a:schemeClr val="tx1"/>
                </a:solidFill>
                <a:effectLst/>
                <a:latin typeface="+mn-lt"/>
                <a:ea typeface="+mn-ea"/>
                <a:cs typeface="+mn-cs"/>
              </a:rPr>
              <a:t> for Infant childcare, and lower than </a:t>
            </a:r>
            <a:r>
              <a:rPr lang="en-US" sz="1200" kern="1200" dirty="0" smtClean="0">
                <a:solidFill>
                  <a:schemeClr val="tx1"/>
                </a:solidFill>
                <a:effectLst/>
                <a:latin typeface="+mn-lt"/>
                <a:ea typeface="+mn-ea"/>
                <a:cs typeface="+mn-cs"/>
              </a:rPr>
              <a:t>expected for Toddler, and </a:t>
            </a:r>
            <a:r>
              <a:rPr lang="en-US" sz="1200" kern="1200" dirty="0" err="1" smtClean="0">
                <a:solidFill>
                  <a:schemeClr val="tx1"/>
                </a:solidFill>
                <a:effectLst/>
                <a:latin typeface="+mn-lt"/>
                <a:ea typeface="+mn-ea"/>
                <a:cs typeface="+mn-cs"/>
              </a:rPr>
              <a:t>PreK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childcare.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lower commute 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slightly increase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Alloway</a:t>
            </a:r>
            <a:r>
              <a:rPr lang="en-US" sz="1200" kern="1200" dirty="0" smtClean="0">
                <a:solidFill>
                  <a:schemeClr val="tx1"/>
                </a:solidFill>
                <a:effectLst/>
                <a:latin typeface="+mn-lt"/>
                <a:ea typeface="+mn-ea"/>
                <a:cs typeface="+mn-cs"/>
              </a:rPr>
              <a:t> Township and </a:t>
            </a:r>
            <a:r>
              <a:rPr lang="en-US" sz="1200" kern="1200" dirty="0" err="1" smtClean="0">
                <a:solidFill>
                  <a:schemeClr val="tx1"/>
                </a:solidFill>
                <a:effectLst/>
                <a:latin typeface="+mn-lt"/>
                <a:ea typeface="+mn-ea"/>
                <a:cs typeface="+mn-cs"/>
              </a:rPr>
              <a:t>Oldmans</a:t>
            </a:r>
            <a:r>
              <a:rPr lang="en-US" sz="1200" kern="1200" baseline="0" smtClean="0">
                <a:solidFill>
                  <a:schemeClr val="tx1"/>
                </a:solidFill>
                <a:effectLst/>
                <a:latin typeface="+mn-lt"/>
                <a:ea typeface="+mn-ea"/>
                <a:cs typeface="+mn-cs"/>
              </a:rPr>
              <a:t> Township</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highest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highest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 lower</a:t>
            </a:r>
            <a:r>
              <a:rPr lang="en-US" sz="1200" kern="1200" baseline="0" dirty="0" smtClean="0">
                <a:solidFill>
                  <a:schemeClr val="tx1"/>
                </a:solidFill>
                <a:effectLst/>
                <a:latin typeface="+mn-lt"/>
                <a:ea typeface="+mn-ea"/>
                <a:cs typeface="+mn-cs"/>
              </a:rPr>
              <a:t> than </a:t>
            </a:r>
            <a:r>
              <a:rPr lang="en-US" sz="1200" kern="1200" dirty="0" smtClean="0">
                <a:solidFill>
                  <a:schemeClr val="tx1"/>
                </a:solidFill>
                <a:effectLst/>
                <a:latin typeface="+mn-lt"/>
                <a:ea typeface="+mn-ea"/>
                <a:cs typeface="+mn-cs"/>
              </a:rPr>
              <a:t>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tended vary over time</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Penns</a:t>
            </a:r>
            <a:r>
              <a:rPr lang="en-US" sz="1200" kern="1200" dirty="0" smtClean="0">
                <a:solidFill>
                  <a:schemeClr val="tx1"/>
                </a:solidFill>
                <a:effectLst/>
                <a:latin typeface="+mn-lt"/>
                <a:ea typeface="+mn-ea"/>
                <a:cs typeface="+mn-cs"/>
              </a:rPr>
              <a:t> Grove and </a:t>
            </a:r>
            <a:r>
              <a:rPr lang="en-US" sz="1200" kern="1200" dirty="0" err="1" smtClean="0">
                <a:solidFill>
                  <a:schemeClr val="tx1"/>
                </a:solidFill>
                <a:effectLst/>
                <a:latin typeface="+mn-lt"/>
                <a:ea typeface="+mn-ea"/>
                <a:cs typeface="+mn-cs"/>
              </a:rPr>
              <a:t>Alloway</a:t>
            </a:r>
            <a:r>
              <a:rPr lang="en-US" sz="1200" kern="1200" dirty="0" smtClean="0">
                <a:solidFill>
                  <a:schemeClr val="tx1"/>
                </a:solidFill>
                <a:effectLst/>
                <a:latin typeface="+mn-lt"/>
                <a:ea typeface="+mn-ea"/>
                <a:cs typeface="+mn-cs"/>
              </a:rPr>
              <a:t> have the largest percentages of minors without insurance.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a:t>
            </a:r>
            <a:r>
              <a:rPr lang="en-US" sz="1200" kern="1200" smtClean="0">
                <a:solidFill>
                  <a:schemeClr val="tx1"/>
                </a:solidFill>
                <a:effectLst/>
                <a:latin typeface="+mn-lt"/>
                <a:ea typeface="+mn-ea"/>
                <a:cs typeface="+mn-cs"/>
              </a:rPr>
              <a:t>slide.</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tended to remain mostly steady over time.</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There is no data available</a:t>
            </a:r>
            <a:r>
              <a:rPr lang="en-US" sz="1200" kern="1200" baseline="0" dirty="0" smtClean="0">
                <a:solidFill>
                  <a:schemeClr val="tx1"/>
                </a:solidFill>
                <a:effectLst/>
                <a:latin typeface="+mn-lt"/>
                <a:ea typeface="+mn-ea"/>
                <a:cs typeface="+mn-cs"/>
              </a:rPr>
              <a:t> for Salem County.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There is no data available</a:t>
            </a:r>
            <a:r>
              <a:rPr lang="en-US" sz="1200" kern="1200" baseline="0" dirty="0" smtClean="0">
                <a:solidFill>
                  <a:schemeClr val="tx1"/>
                </a:solidFill>
                <a:effectLst/>
                <a:latin typeface="+mn-lt"/>
                <a:ea typeface="+mn-ea"/>
                <a:cs typeface="+mn-cs"/>
              </a:rPr>
              <a:t> for Salem County.</a:t>
            </a:r>
            <a:endParaRPr lang="en-US"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 lower 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increased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tended to be slightly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state's rate</a:t>
            </a:r>
            <a:r>
              <a:rPr lang="en-US" sz="1200" kern="1200" baseline="0" dirty="0" smtClean="0">
                <a:solidFill>
                  <a:schemeClr val="tx1"/>
                </a:solidFill>
                <a:effectLst/>
                <a:latin typeface="+mn-lt"/>
                <a:ea typeface="+mn-ea"/>
                <a:cs typeface="+mn-cs"/>
              </a:rPr>
              <a:t> before March 2020, and slightly lower or similar after March 2020,</a:t>
            </a:r>
            <a:r>
              <a:rPr lang="en-US" sz="1200" kern="1200" dirty="0" smtClean="0">
                <a:solidFill>
                  <a:schemeClr val="tx1"/>
                </a:solidFill>
                <a:effectLst/>
                <a:latin typeface="+mn-lt"/>
                <a:ea typeface="+mn-ea"/>
                <a:cs typeface="+mn-cs"/>
              </a:rPr>
              <a:t> and tends to follow a similar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females tend to have a lower median income than the state average</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the national average.</a:t>
            </a:r>
            <a:r>
              <a:rPr lang="en-US" sz="1200" kern="1200" baseline="0" dirty="0" smtClean="0">
                <a:solidFill>
                  <a:schemeClr val="tx1"/>
                </a:solidFill>
                <a:effectLst/>
                <a:latin typeface="+mn-lt"/>
                <a:ea typeface="+mn-ea"/>
                <a:cs typeface="+mn-cs"/>
              </a:rPr>
              <a:t> Males tend to have a similar median income to the state average and higher than the national average</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varied over 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a:t>
            </a:r>
            <a:r>
              <a:rPr lang="en-US" sz="1200" kern="1200" baseline="0" dirty="0" smtClean="0">
                <a:solidFill>
                  <a:schemeClr val="tx1"/>
                </a:solidFill>
                <a:effectLst/>
                <a:latin typeface="+mn-lt"/>
                <a:ea typeface="+mn-ea"/>
                <a:cs typeface="+mn-cs"/>
              </a:rPr>
              <a:t> $9K – </a:t>
            </a:r>
            <a:r>
              <a:rPr lang="en-US" sz="1200" kern="1200" dirty="0" smtClean="0">
                <a:solidFill>
                  <a:schemeClr val="tx1"/>
                </a:solidFill>
                <a:effectLst/>
                <a:latin typeface="+mn-lt"/>
                <a:ea typeface="+mn-ea"/>
                <a:cs typeface="+mn-cs"/>
              </a:rPr>
              <a:t>$28K more than women.</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robbery and most nonviolent crimes were attributed to larceny.</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decrease over time, and is generally above the 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county has tended to decrease between 2015-2018 and then increase</a:t>
            </a:r>
            <a:r>
              <a:rPr lang="en-US" sz="1200" kern="1200" baseline="0" dirty="0" smtClean="0">
                <a:solidFill>
                  <a:schemeClr val="tx1"/>
                </a:solidFill>
                <a:effectLst/>
                <a:latin typeface="+mn-lt"/>
                <a:ea typeface="+mn-ea"/>
                <a:cs typeface="+mn-cs"/>
              </a:rPr>
              <a:t> in 2019</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Pennsville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assault.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38.71% change indicates an increase 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2019, the number of suspected opioid deaths in this county has tended to increase</a:t>
            </a:r>
            <a:r>
              <a:rPr lang="en-US" sz="1200" kern="1200" baseline="0" dirty="0" smtClean="0">
                <a:solidFill>
                  <a:schemeClr val="tx1"/>
                </a:solidFill>
                <a:effectLst/>
                <a:latin typeface="+mn-lt"/>
                <a:ea typeface="+mn-ea"/>
                <a:cs typeface="+mn-cs"/>
              </a:rPr>
              <a:t> over time.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-38.9%</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change indicates an increasing trend in overdose deaths as a proportion of the population 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2014-2018, the decreasing line indicates that more people have been dying of overdoses over time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a:t>
            </a:r>
            <a:r>
              <a:rPr lang="en-US" sz="1200" kern="1200" baseline="0" dirty="0" smtClean="0">
                <a:solidFill>
                  <a:schemeClr val="tx1"/>
                </a:solidFill>
                <a:effectLst/>
                <a:latin typeface="+mn-lt"/>
                <a:ea typeface="+mn-ea"/>
                <a:cs typeface="+mn-cs"/>
              </a:rPr>
              <a:t> there are several mental health programs available. </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residents reported symptoms of mental health distress most frequently, followed by Black/African</a:t>
            </a:r>
            <a:r>
              <a:rPr lang="en-US" sz="1200" kern="1200" baseline="0" dirty="0" smtClean="0">
                <a:solidFill>
                  <a:schemeClr val="tx1"/>
                </a:solidFill>
                <a:effectLst/>
                <a:latin typeface="+mn-lt"/>
                <a:ea typeface="+mn-ea"/>
                <a:cs typeface="+mn-cs"/>
              </a:rPr>
              <a:t> American, non-Hispanic.</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 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 this phone survey has tended to remain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White residents reported diagnosed depression most frequently, followed by Black/African</a:t>
            </a:r>
            <a:r>
              <a:rPr lang="en-US" sz="1200" kern="1200" baseline="0" dirty="0" smtClean="0">
                <a:solidFill>
                  <a:schemeClr val="tx1"/>
                </a:solidFill>
                <a:effectLst/>
                <a:latin typeface="+mn-lt"/>
                <a:ea typeface="+mn-ea"/>
                <a:cs typeface="+mn-cs"/>
              </a:rPr>
              <a:t> American, non-Hispanic.</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Diagnosed depression was reported by Women at a higher 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lowest 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lowest 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These lists of supports were identified by searching for providers who work with residents of this county. Many supports are available state-wide. </a:t>
            </a:r>
          </a:p>
          <a:p>
            <a:pPr marL="174708" indent="-174708">
              <a:buFont typeface="Arial" panose="020B0604020202020204" pitchFamily="34" charset="0"/>
              <a:buChar char="•"/>
            </a:pPr>
            <a:r>
              <a:rPr lang="en-US" dirty="0" smtClean="0"/>
              <a:t>Did not include individual counselors. Is not an exhaustive list.</a:t>
            </a:r>
          </a:p>
          <a:p>
            <a:r>
              <a:rPr lang="en-US" dirty="0" smtClean="0"/>
              <a:t> </a:t>
            </a:r>
          </a:p>
          <a:p>
            <a:r>
              <a:rPr lang="en-US" b="1" dirty="0" smtClean="0"/>
              <a:t>Source:</a:t>
            </a:r>
            <a:endParaRPr lang="en-US" dirty="0" smtClean="0"/>
          </a:p>
          <a:p>
            <a:pPr defTabSz="921223">
              <a:defRPr/>
            </a:pPr>
            <a:r>
              <a:rPr lang="en-US" dirty="0" smtClean="0"/>
              <a:t>16.1. www.cgsresourcenet.org/ </a:t>
            </a:r>
          </a:p>
          <a:p>
            <a:pPr defTabSz="921223">
              <a:defRPr/>
            </a:pPr>
            <a:r>
              <a:rPr lang="en-US" dirty="0" smtClean="0"/>
              <a:t>16.2. </a:t>
            </a:r>
            <a:r>
              <a:rPr lang="en-US" dirty="0" smtClean="0">
                <a:hlinkClick r:id="rId3"/>
              </a:rPr>
              <a:t>https://www.probononj.org/ProviderDirectory.aspx</a:t>
            </a:r>
            <a:endParaRPr lang="en-US" dirty="0" smtClean="0"/>
          </a:p>
          <a:p>
            <a:r>
              <a:rPr lang="en-US" dirty="0" smtClean="0"/>
              <a:t> </a:t>
            </a:r>
          </a:p>
          <a:p>
            <a:r>
              <a:rPr lang="en-US" b="1" dirty="0" smtClean="0"/>
              <a:t>Municipality data available? </a:t>
            </a:r>
            <a:r>
              <a:rPr lang="en-US" smtClean="0"/>
              <a:t>No.</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228600" y="5638800"/>
            <a:ext cx="3454400" cy="1015663"/>
          </a:xfrm>
          <a:prstGeom prst="rect">
            <a:avLst/>
          </a:prstGeom>
          <a:noFill/>
        </p:spPr>
        <p:txBody>
          <a:bodyPr wrap="square" rtlCol="0">
            <a:spAutoFit/>
          </a:bodyPr>
          <a:lstStyle/>
          <a:p>
            <a:pPr algn="ctr"/>
            <a:r>
              <a:rPr lang="en-US" sz="3600" b="0" dirty="0" smtClean="0">
                <a:solidFill>
                  <a:schemeClr val="bg1"/>
                </a:solidFill>
                <a:latin typeface="Franklin Gothic Demi" panose="020B0703020102020204" pitchFamily="34" charset="0"/>
              </a:rPr>
              <a:t>Salem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sp>
        <p:nvSpPr>
          <p:cNvPr id="7" name="TextBox 14">
            <a:extLst>
              <a:ext uri="{FF2B5EF4-FFF2-40B4-BE49-F238E27FC236}">
                <a16:creationId xmlns:a16="http://schemas.microsoft.com/office/drawing/2014/main" id="{11C2BFEF-BC86-4ED3-A92E-59B9C8DAC65B}"/>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A6CDA9B4-BF55-499C-BFAD-E76667F3F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sp>
        <p:nvSpPr>
          <p:cNvPr id="7" name="TextBox 14">
            <a:extLst>
              <a:ext uri="{FF2B5EF4-FFF2-40B4-BE49-F238E27FC236}">
                <a16:creationId xmlns:a16="http://schemas.microsoft.com/office/drawing/2014/main" id="{11C2BFEF-BC86-4ED3-A92E-59B9C8DAC65B}"/>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A6CDA9B4-BF55-499C-BFAD-E76667F3F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sp>
        <p:nvSpPr>
          <p:cNvPr id="7" name="TextBox 14">
            <a:extLst>
              <a:ext uri="{FF2B5EF4-FFF2-40B4-BE49-F238E27FC236}">
                <a16:creationId xmlns:a16="http://schemas.microsoft.com/office/drawing/2014/main" id="{11C2BFEF-BC86-4ED3-A92E-59B9C8DAC65B}"/>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A6CDA9B4-BF55-499C-BFAD-E76667F3F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sp>
        <p:nvSpPr>
          <p:cNvPr id="7" name="TextBox 14">
            <a:extLst>
              <a:ext uri="{FF2B5EF4-FFF2-40B4-BE49-F238E27FC236}">
                <a16:creationId xmlns:a16="http://schemas.microsoft.com/office/drawing/2014/main" id="{11C2BFEF-BC86-4ED3-A92E-59B9C8DAC65B}"/>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A6CDA9B4-BF55-499C-BFAD-E76667F3F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sp>
        <p:nvSpPr>
          <p:cNvPr id="7" name="TextBox 14">
            <a:extLst>
              <a:ext uri="{FF2B5EF4-FFF2-40B4-BE49-F238E27FC236}">
                <a16:creationId xmlns:a16="http://schemas.microsoft.com/office/drawing/2014/main" id="{11C2BFEF-BC86-4ED3-A92E-59B9C8DAC65B}"/>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A6CDA9B4-BF55-499C-BFAD-E76667F3F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sp>
        <p:nvSpPr>
          <p:cNvPr id="6" name="TextBox 14">
            <a:extLst>
              <a:ext uri="{FF2B5EF4-FFF2-40B4-BE49-F238E27FC236}">
                <a16:creationId xmlns:a16="http://schemas.microsoft.com/office/drawing/2014/main" id="{11C2BFEF-BC86-4ED3-A92E-59B9C8DAC65B}"/>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A6CDA9B4-BF55-499C-BFAD-E76667F3F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11C2BFEF-BC86-4ED3-A92E-59B9C8DAC65B}"/>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A6CDA9B4-BF55-499C-BFAD-E76667F3F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11C2BFEF-BC86-4ED3-A92E-59B9C8DAC65B}"/>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A6CDA9B4-BF55-499C-BFAD-E76667F3F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11C2BFEF-BC86-4ED3-A92E-59B9C8DAC65B}"/>
              </a:ext>
            </a:extLst>
          </p:cNvPr>
          <p:cNvSpPr txBox="1"/>
          <p:nvPr userDrawn="1"/>
        </p:nvSpPr>
        <p:spPr>
          <a:xfrm>
            <a:off x="686323" y="3810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10" name="Picture 9">
            <a:extLst>
              <a:ext uri="{FF2B5EF4-FFF2-40B4-BE49-F238E27FC236}">
                <a16:creationId xmlns:a16="http://schemas.microsoft.com/office/drawing/2014/main" id="{A6CDA9B4-BF55-499C-BFAD-E76667F3F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126" y="68367"/>
            <a:ext cx="446750" cy="846033"/>
          </a:xfrm>
          <a:prstGeom prst="rect">
            <a:avLst/>
          </a:prstGeom>
        </p:spPr>
      </p:pic>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4594" y="1118260"/>
            <a:ext cx="767359" cy="1140823"/>
          </a:xfrm>
          <a:prstGeom prst="rect">
            <a:avLst/>
          </a:prstGeom>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02443" y="4653213"/>
            <a:ext cx="767359" cy="1140823"/>
          </a:xfrm>
          <a:prstGeom prst="rect">
            <a:avLst/>
          </a:prstGeom>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7" name="Picture 6">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7470" y="761379"/>
            <a:ext cx="767359" cy="1140823"/>
          </a:xfrm>
          <a:prstGeom prst="rect">
            <a:avLst/>
          </a:prstGeom>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20540" y="661060"/>
            <a:ext cx="767359" cy="1140823"/>
          </a:xfrm>
          <a:prstGeom prst="rect">
            <a:avLst/>
          </a:prstGeom>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63459" y="2828834"/>
            <a:ext cx="767359" cy="1140823"/>
          </a:xfrm>
          <a:prstGeom prst="rect">
            <a:avLst/>
          </a:prstGeom>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6788" y="707411"/>
            <a:ext cx="767359" cy="1140823"/>
          </a:xfrm>
          <a:prstGeom prst="rect">
            <a:avLst/>
          </a:prstGeom>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8A84A5EF-2F50-4F00-BC40-3B48A8D851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41894" y="536257"/>
            <a:ext cx="767359" cy="1140823"/>
          </a:xfrm>
          <a:prstGeom prst="rect">
            <a:avLst/>
          </a:prstGeom>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46822" y="5110413"/>
            <a:ext cx="767359" cy="1140823"/>
          </a:xfrm>
          <a:prstGeom prst="rect">
            <a:avLst/>
          </a:prstGeom>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9432" y="5004460"/>
            <a:ext cx="767359" cy="1140823"/>
          </a:xfrm>
          <a:prstGeom prst="rect">
            <a:avLst/>
          </a:prstGeom>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8A84A5EF-2F50-4F00-BC40-3B48A8D851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76560" y="671978"/>
            <a:ext cx="767359" cy="1140823"/>
          </a:xfrm>
          <a:prstGeom prst="rect">
            <a:avLst/>
          </a:prstGeom>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808852" y="460691"/>
            <a:ext cx="767359" cy="1140823"/>
          </a:xfrm>
          <a:prstGeom prst="rect">
            <a:avLst/>
          </a:prstGeom>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44782" y="676825"/>
            <a:ext cx="767359" cy="1140823"/>
          </a:xfrm>
          <a:prstGeom prst="rect">
            <a:avLst/>
          </a:prstGeom>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18242" y="976264"/>
            <a:ext cx="767359" cy="1140823"/>
          </a:xfrm>
          <a:prstGeom prst="rect">
            <a:avLst/>
          </a:prstGeom>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19581" y="713588"/>
            <a:ext cx="767359" cy="1140823"/>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8633" y="465303"/>
            <a:ext cx="767359" cy="1140823"/>
          </a:xfrm>
          <a:prstGeom prst="rect">
            <a:avLst/>
          </a:prstGeom>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a:extLst>
              <a:ext uri="{FF2B5EF4-FFF2-40B4-BE49-F238E27FC236}">
                <a16:creationId xmlns:a16="http://schemas.microsoft.com/office/drawing/2014/main" id="{8A84A5EF-2F50-4F00-BC40-3B48A8D851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4680" y="1118260"/>
            <a:ext cx="767359" cy="1140823"/>
          </a:xfrm>
          <a:prstGeom prst="rect">
            <a:avLst/>
          </a:prstGeom>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21FA3CB-89AF-41B1-8CDF-91DF067BCA2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0600" y="-557213"/>
            <a:ext cx="13792200" cy="7758113"/>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Salem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a:extLst>
              <a:ext uri="{FF2B5EF4-FFF2-40B4-BE49-F238E27FC236}">
                <a16:creationId xmlns:a16="http://schemas.microsoft.com/office/drawing/2014/main" id="{FD46B91F-BB26-4048-AEF4-7E77A659377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891053" y="4752230"/>
            <a:ext cx="884992" cy="1675953"/>
          </a:xfrm>
          <a:prstGeom prst="rect">
            <a:avLst/>
          </a:prstGeom>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F199EA-CA77-4257-A788-FCFB3A760F3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085766" y="928271"/>
            <a:ext cx="5303237" cy="5370790"/>
          </a:xfrm>
          <a:prstGeom prst="rect">
            <a:avLst/>
          </a:prstGeom>
        </p:spPr>
      </p:pic>
      <p:pic>
        <p:nvPicPr>
          <p:cNvPr id="5" name="Picture 4">
            <a:extLst>
              <a:ext uri="{FF2B5EF4-FFF2-40B4-BE49-F238E27FC236}">
                <a16:creationId xmlns:a16="http://schemas.microsoft.com/office/drawing/2014/main" id="{FD46B91F-BB26-4048-AEF4-7E77A65937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304800"/>
            <a:ext cx="2223679" cy="4211093"/>
          </a:xfrm>
          <a:prstGeom prst="rect">
            <a:avLst/>
          </a:prstGeom>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Salem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676389099"/>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Median 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694288813"/>
              </p:ext>
            </p:extLst>
          </p:nvPr>
        </p:nvGraphicFramePr>
        <p:xfrm>
          <a:off x="7543801" y="819834"/>
          <a:ext cx="4648200" cy="619056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Salem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2712709715"/>
              </p:ext>
            </p:extLst>
          </p:nvPr>
        </p:nvGraphicFramePr>
        <p:xfrm>
          <a:off x="3214943" y="734876"/>
          <a:ext cx="3944287" cy="589119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1889">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2493">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09451">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09451">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18182">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Domestic</a:t>
                      </a:r>
                      <a:r>
                        <a:rPr lang="en-US" baseline="0" dirty="0" smtClean="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09451">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75736">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2493">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09451">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09451">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718554533"/>
              </p:ext>
            </p:extLst>
          </p:nvPr>
        </p:nvGraphicFramePr>
        <p:xfrm>
          <a:off x="7067155" y="1019259"/>
          <a:ext cx="5124845" cy="576254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133111708"/>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738200211"/>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Three municipalities were selected to illustrate how diversity ranges within the county</a:t>
            </a:r>
          </a:p>
          <a:p>
            <a:pPr algn="just"/>
            <a:r>
              <a:rPr lang="en-US" sz="1000" dirty="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3698407940"/>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938386016"/>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835373343"/>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smtClean="0">
                <a:latin typeface="Franklin Gothic Book" panose="020B0503020102020204" pitchFamily="34" charset="0"/>
              </a:rPr>
              <a:t>Note: The 10 municipalities with the highest percentage of foreign born are displayed</a:t>
            </a:r>
          </a:p>
          <a:p>
            <a:r>
              <a:rPr lang="en-US" sz="1000" dirty="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634860251"/>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227786735"/>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58928536"/>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dirty="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2014226182"/>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56621577"/>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361717282"/>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501226063"/>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2396400209"/>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dirty="0" smtClean="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dirty="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1586905258"/>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646416847"/>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1961574785"/>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smtClean="0">
                <a:latin typeface="Franklin Gothic Book" panose="020B0503020102020204" pitchFamily="34" charset="0"/>
              </a:rPr>
              <a:t> (up to 10 municipalities). Dashed line represents % of families in poverty across the county</a:t>
            </a:r>
          </a:p>
          <a:p>
            <a:pPr algn="just"/>
            <a:r>
              <a:rPr lang="en-US" sz="1000" dirty="0" smtClean="0">
                <a:latin typeface="Franklin Gothic Book" panose="020B0503020102020204" pitchFamily="34" charset="0"/>
              </a:rPr>
              <a:t>Projection errors may reduce the accuracy of some forecasts</a:t>
            </a:r>
          </a:p>
          <a:p>
            <a:pPr algn="just"/>
            <a:r>
              <a:rPr lang="en-US" sz="1000" dirty="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390492238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Cost of </a:t>
            </a:r>
          </a:p>
          <a:p>
            <a:pPr>
              <a:lnSpc>
                <a:spcPct val="90000"/>
              </a:lnSpc>
            </a:pPr>
            <a:r>
              <a:rPr lang="en-US" spc="-200" dirty="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505922776"/>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Cost of </a:t>
            </a:r>
          </a:p>
          <a:p>
            <a:pPr>
              <a:lnSpc>
                <a:spcPct val="90000"/>
              </a:lnSpc>
            </a:pPr>
            <a:r>
              <a:rPr lang="en-US" spc="-200" dirty="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1266643394"/>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30145424"/>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2573970429"/>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dirty="0" smtClean="0">
                <a:latin typeface="Franklin Gothic Book"/>
              </a:rPr>
              <a:t>Note: The municipalities with the lowest median income are displayed (up to 10 municipalities). </a:t>
            </a:r>
          </a:p>
          <a:p>
            <a:pPr algn="just"/>
            <a:r>
              <a:rPr lang="en-US" sz="1000" dirty="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597128265"/>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261390443"/>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dirty="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216880047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43071585"/>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dirty="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091009872"/>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326136962"/>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719661001"/>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986660262"/>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031641939"/>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232012789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361060228"/>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052587"/>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045878"/>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3467108104"/>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dirty="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dirty="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1673181062"/>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dirty="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051285329"/>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591490311"/>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251499092"/>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445026960"/>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656979576"/>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016328514"/>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84865303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06497303"/>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 Note that total county population size has not been accounted for in this indicator</a:t>
            </a:r>
            <a:endParaRPr lang="en-US" dirty="0">
              <a:cs typeface="Calibri"/>
            </a:endParaRPr>
          </a:p>
        </p:txBody>
      </p:sp>
      <p:sp>
        <p:nvSpPr>
          <p:cNvPr id="6" name="Rectangle 5"/>
          <p:cNvSpPr/>
          <p:nvPr/>
        </p:nvSpPr>
        <p:spPr>
          <a:xfrm>
            <a:off x="8077200" y="1213045"/>
            <a:ext cx="2775953" cy="369332"/>
          </a:xfrm>
          <a:prstGeom prst="rect">
            <a:avLst/>
          </a:prstGeom>
        </p:spPr>
        <p:txBody>
          <a:bodyPr wrap="none">
            <a:spAutoFit/>
          </a:bodyPr>
          <a:lstStyle/>
          <a:p>
            <a:r>
              <a:rPr lang="en-US" b="1" dirty="0">
                <a:solidFill>
                  <a:srgbClr val="FF0000"/>
                </a:solidFill>
                <a:latin typeface="Calibri" panose="020F0502020204030204" pitchFamily="34" charset="0"/>
              </a:rPr>
              <a:t>The data are not available.</a:t>
            </a:r>
            <a:r>
              <a:rPr lang="en-US" dirty="0"/>
              <a:t> </a:t>
            </a:r>
          </a:p>
        </p:txBody>
      </p:sp>
      <p:graphicFrame>
        <p:nvGraphicFramePr>
          <p:cNvPr id="9" name="Chart 8">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3714685355"/>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dirty="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3908447314"/>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1771833892"/>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1621972816"/>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524822458"/>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526614154"/>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3726677510"/>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1249648129"/>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48322711"/>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72066808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140391175"/>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111290349"/>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952123281"/>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2108552508"/>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NJGUNStat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1987002434"/>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50850381"/>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378800712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12173145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dirty="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155138002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dirty="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331748828"/>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1657555558"/>
              </p:ext>
            </p:extLst>
          </p:nvPr>
        </p:nvGraphicFramePr>
        <p:xfrm>
          <a:off x="3581400" y="615553"/>
          <a:ext cx="8158625" cy="578524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2699099446"/>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410639090"/>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1950548020"/>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544473299"/>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3099309993"/>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551657890"/>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384681519"/>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734900673"/>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1897892225"/>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649235740"/>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01776877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dirty="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dirty="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2142749567"/>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1609505501"/>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657927550"/>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93688706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dirty="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3567109520"/>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253213987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1B2C3F-B41D-45F7-9E12-EDD2C5E45D14}"/>
              </a:ext>
            </a:extLst>
          </p:cNvPr>
          <p:cNvSpPr/>
          <p:nvPr/>
        </p:nvSpPr>
        <p:spPr>
          <a:xfrm>
            <a:off x="3533174" y="570271"/>
            <a:ext cx="3712661" cy="5656005"/>
          </a:xfrm>
          <a:prstGeom prst="rect">
            <a:avLst/>
          </a:prstGeom>
        </p:spPr>
        <p:txBody>
          <a:bodyPr wrap="square" anchor="t">
            <a:noAutofit/>
          </a:bodyPr>
          <a:lstStyle/>
          <a:p>
            <a:r>
              <a:rPr lang="en-US" sz="1000" dirty="0">
                <a:latin typeface="Franklin Gothic Medium" panose="020B0603020102020204" pitchFamily="34" charset="0"/>
              </a:rPr>
              <a:t>Source: Salemresourcenet.org</a:t>
            </a:r>
          </a:p>
          <a:p>
            <a:endParaRPr lang="en-US" sz="1100" dirty="0">
              <a:latin typeface="Franklin Gothic Medium" panose="020B0603020102020204" pitchFamily="34" charset="0"/>
            </a:endParaRPr>
          </a:p>
          <a:p>
            <a:r>
              <a:rPr lang="en-US" sz="1600" spc="-20" dirty="0" smtClean="0">
                <a:latin typeface="Franklin Gothic Medium"/>
              </a:rPr>
              <a:t>CASA-CGS of </a:t>
            </a:r>
            <a:r>
              <a:rPr lang="en-US" sz="1600" spc="-20" dirty="0">
                <a:latin typeface="Franklin Gothic Medium"/>
              </a:rPr>
              <a:t>New Jersey</a:t>
            </a:r>
          </a:p>
          <a:p>
            <a:endParaRPr lang="en-US" sz="1200" dirty="0">
              <a:latin typeface="Franklin Gothic Medium" panose="020B0603020102020204" pitchFamily="34" charset="0"/>
            </a:endParaRPr>
          </a:p>
          <a:p>
            <a:r>
              <a:rPr lang="en-US" sz="1600" spc="-20" dirty="0">
                <a:latin typeface="Franklin Gothic Medium"/>
              </a:rPr>
              <a:t>Southern Regional CCR&amp;R </a:t>
            </a:r>
            <a:r>
              <a:rPr lang="en-US" sz="1400" spc="-20" dirty="0">
                <a:latin typeface="Franklin Gothic Medium"/>
              </a:rPr>
              <a:t> </a:t>
            </a:r>
            <a:r>
              <a:rPr lang="en-US" sz="1200" dirty="0">
                <a:solidFill>
                  <a:srgbClr val="C00000"/>
                </a:solidFill>
                <a:latin typeface="Franklin Gothic Medium"/>
              </a:rPr>
              <a:t>[Childcare]</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CarePlus NJ</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200" dirty="0">
              <a:latin typeface="Franklin Gothic Medium" panose="020B0603020102020204" pitchFamily="34" charset="0"/>
            </a:endParaRP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Association for Special Children and Families</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[Special Needs]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Salem, Riverview and Birdseye Family Success Centers</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SPAN Parent Advocacy Network</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New Jersey Kinship Legal Guardian Resource Center</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New Jersey Adoption Resource Clearing House</a:t>
            </a:r>
            <a:r>
              <a:rPr lang="en-US" dirty="0"/>
              <a:t> </a:t>
            </a:r>
          </a:p>
          <a:p>
            <a:pPr lvl="1"/>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BF677E04-58C3-4D14-AEF5-4B890489CB23}"/>
              </a:ext>
            </a:extLst>
          </p:cNvPr>
          <p:cNvSpPr/>
          <p:nvPr/>
        </p:nvSpPr>
        <p:spPr>
          <a:xfrm>
            <a:off x="8001000" y="648436"/>
            <a:ext cx="3886200" cy="5577840"/>
          </a:xfrm>
          <a:prstGeom prst="rect">
            <a:avLst/>
          </a:prstGeom>
        </p:spPr>
        <p:txBody>
          <a:bodyPr wrap="square" anchor="t">
            <a:noAutofit/>
          </a:bodyPr>
          <a:lstStyle/>
          <a:p>
            <a:r>
              <a:rPr lang="en-US" sz="1200" dirty="0">
                <a:solidFill>
                  <a:srgbClr val="C00000"/>
                </a:solidFill>
                <a:latin typeface="Franklin Gothic Medium" panose="020B0603020102020204" pitchFamily="34" charset="0"/>
              </a:rPr>
              <a:t>General</a:t>
            </a:r>
          </a:p>
          <a:p>
            <a:r>
              <a:rPr lang="en-US" sz="1200" spc="-20" dirty="0">
                <a:latin typeface="Franklin Gothic Medium" panose="020B0603020102020204" pitchFamily="34" charset="0"/>
              </a:rPr>
              <a:t>  South Jersey Legal Services </a:t>
            </a:r>
          </a:p>
          <a:p>
            <a:r>
              <a:rPr lang="en-US" sz="1200" spc="-20" dirty="0" smtClean="0">
                <a:latin typeface="Franklin Gothic Medium" panose="020B0603020102020204" pitchFamily="34" charset="0"/>
              </a:rPr>
              <a:t>  Legal </a:t>
            </a:r>
            <a:r>
              <a:rPr lang="en-US" sz="1200" spc="-20" dirty="0">
                <a:latin typeface="Franklin Gothic Medium" panose="020B0603020102020204" pitchFamily="34" charset="0"/>
              </a:rPr>
              <a:t>Services of NJ</a:t>
            </a:r>
          </a:p>
          <a:p>
            <a:r>
              <a:rPr lang="en-US" sz="1200" spc="-20" dirty="0">
                <a:latin typeface="Franklin Gothic Medium" panose="020B0603020102020204" pitchFamily="34" charset="0"/>
              </a:rPr>
              <a:t>  ACLU of New Jersey</a:t>
            </a:r>
          </a:p>
          <a:p>
            <a:r>
              <a:rPr lang="en-US" sz="1200" dirty="0">
                <a:solidFill>
                  <a:srgbClr val="C00000"/>
                </a:solidFill>
                <a:latin typeface="Franklin Gothic Medium" panose="020B0603020102020204" pitchFamily="34" charset="0"/>
              </a:rPr>
              <a:t>Immigration</a:t>
            </a:r>
          </a:p>
          <a:p>
            <a:r>
              <a:rPr lang="en-US" sz="1200" spc="-20" dirty="0">
                <a:latin typeface="Franklin Gothic Medium" panose="020B0603020102020204" pitchFamily="34" charset="0"/>
              </a:rPr>
              <a:t>  AFSC Immigrant Rights Program</a:t>
            </a:r>
          </a:p>
          <a:p>
            <a:r>
              <a:rPr lang="en-US" sz="1200" dirty="0">
                <a:solidFill>
                  <a:srgbClr val="C00000"/>
                </a:solidFill>
                <a:latin typeface="Franklin Gothic Medium" panose="020B0603020102020204" pitchFamily="34" charset="0"/>
              </a:rPr>
              <a:t>Disability</a:t>
            </a:r>
          </a:p>
          <a:p>
            <a:r>
              <a:rPr lang="en-US" sz="1200" spc="-20" dirty="0">
                <a:latin typeface="Franklin Gothic Medium" panose="020B0603020102020204" pitchFamily="34" charset="0"/>
              </a:rPr>
              <a:t>  Disability Rights NJ</a:t>
            </a:r>
          </a:p>
          <a:p>
            <a:r>
              <a:rPr lang="en-US" sz="1200" dirty="0">
                <a:latin typeface="Franklin Gothic Medium" panose="020B0603020102020204" pitchFamily="34" charset="0"/>
              </a:rPr>
              <a:t>  Community Health Law Project</a:t>
            </a:r>
          </a:p>
          <a:p>
            <a:r>
              <a:rPr lang="en-US" sz="1200" dirty="0">
                <a:solidFill>
                  <a:srgbClr val="C00000"/>
                </a:solidFill>
                <a:latin typeface="Franklin Gothic Medium" panose="020B0603020102020204" pitchFamily="34" charset="0"/>
              </a:rPr>
              <a:t>Education</a:t>
            </a:r>
          </a:p>
          <a:p>
            <a:r>
              <a:rPr lang="en-US" sz="1200" spc="-20" dirty="0">
                <a:latin typeface="Franklin Gothic Medium" panose="020B0603020102020204" pitchFamily="34" charset="0"/>
              </a:rPr>
              <a:t>  Education Law Center</a:t>
            </a:r>
          </a:p>
          <a:p>
            <a:r>
              <a:rPr lang="en-US" sz="1200" dirty="0">
                <a:latin typeface="Franklin Gothic Medium" panose="020B0603020102020204" pitchFamily="34" charset="0"/>
              </a:rPr>
              <a:t>  Rutgers School of Law Special Education Clinic</a:t>
            </a:r>
          </a:p>
          <a:p>
            <a:r>
              <a:rPr lang="en-US" sz="1200" dirty="0">
                <a:latin typeface="Franklin Gothic Medium" panose="020B0603020102020204" pitchFamily="34" charset="0"/>
              </a:rPr>
              <a:t>  SPAN Parent Advocacy Network</a:t>
            </a:r>
          </a:p>
          <a:p>
            <a:r>
              <a:rPr lang="en-US" sz="1200" dirty="0">
                <a:solidFill>
                  <a:srgbClr val="C00000"/>
                </a:solidFill>
                <a:latin typeface="Franklin Gothic Medium" panose="020B0603020102020204" pitchFamily="34" charset="0"/>
              </a:rPr>
              <a:t>Intimate Partner Violence</a:t>
            </a:r>
          </a:p>
          <a:p>
            <a:r>
              <a:rPr lang="en-US" sz="1200" spc="-20" dirty="0">
                <a:latin typeface="Franklin Gothic Medium"/>
              </a:rPr>
              <a:t>  Manavi</a:t>
            </a:r>
            <a:r>
              <a:rPr lang="en-US" sz="1200" dirty="0">
                <a:latin typeface="Franklin Gothic Medium"/>
              </a:rPr>
              <a:t> </a:t>
            </a:r>
            <a:r>
              <a:rPr lang="en-US" sz="1200" dirty="0">
                <a:solidFill>
                  <a:srgbClr val="C00000"/>
                </a:solidFill>
                <a:latin typeface="Franklin Gothic Medium"/>
              </a:rPr>
              <a:t>[Women's Rights]</a:t>
            </a:r>
          </a:p>
          <a:p>
            <a:r>
              <a:rPr lang="en-US" sz="1200" spc="-20" dirty="0">
                <a:latin typeface="Franklin Gothic Medium"/>
              </a:rPr>
              <a:t>  Partners for Women &amp; Justice</a:t>
            </a:r>
          </a:p>
          <a:p>
            <a:r>
              <a:rPr lang="en-US" sz="1200" spc="-20" dirty="0">
                <a:latin typeface="Franklin Gothic Medium"/>
              </a:rPr>
              <a:t>  Salem County Women's Center</a:t>
            </a:r>
          </a:p>
          <a:p>
            <a:r>
              <a:rPr lang="en-US" sz="1200" dirty="0">
                <a:solidFill>
                  <a:srgbClr val="C00000"/>
                </a:solidFill>
                <a:latin typeface="Franklin Gothic Medium" panose="020B0603020102020204" pitchFamily="34" charset="0"/>
              </a:rPr>
              <a:t>Military</a:t>
            </a:r>
          </a:p>
          <a:p>
            <a:r>
              <a:rPr lang="en-US" sz="1200" spc="-20" dirty="0">
                <a:latin typeface="Franklin Gothic Medium" panose="020B0603020102020204" pitchFamily="34" charset="0"/>
              </a:rPr>
              <a:t>  Military Legal Assistance Program</a:t>
            </a:r>
          </a:p>
          <a:p>
            <a:r>
              <a:rPr lang="en-US" sz="1200" dirty="0">
                <a:solidFill>
                  <a:srgbClr val="C00000"/>
                </a:solidFill>
                <a:latin typeface="Franklin Gothic Medium" panose="020B0603020102020204" pitchFamily="34" charset="0"/>
              </a:rPr>
              <a:t>LGBTQ</a:t>
            </a:r>
          </a:p>
          <a:p>
            <a:r>
              <a:rPr lang="en-US" sz="1200" spc="-20" dirty="0">
                <a:latin typeface="Franklin Gothic Medium" panose="020B0603020102020204" pitchFamily="34" charset="0"/>
              </a:rPr>
              <a:t>  LGBT Bar Association of Greater NY</a:t>
            </a:r>
          </a:p>
          <a:p>
            <a:r>
              <a:rPr lang="en-US" sz="1200" dirty="0">
                <a:solidFill>
                  <a:srgbClr val="C00000"/>
                </a:solidFill>
                <a:latin typeface="Franklin Gothic Medium" panose="020B0603020102020204" pitchFamily="34" charset="0"/>
              </a:rPr>
              <a:t>Children</a:t>
            </a:r>
          </a:p>
          <a:p>
            <a:r>
              <a:rPr lang="en-US" sz="1200" spc="-20" dirty="0">
                <a:latin typeface="Franklin Gothic Medium" panose="020B0603020102020204" pitchFamily="34" charset="0"/>
              </a:rPr>
              <a:t>  Unchained at Last</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 Marriage]</a:t>
            </a:r>
          </a:p>
          <a:p>
            <a:r>
              <a:rPr lang="en-US" sz="1200" dirty="0">
                <a:solidFill>
                  <a:srgbClr val="C00000"/>
                </a:solidFill>
                <a:latin typeface="Franklin Gothic Medium" panose="020B0603020102020204" pitchFamily="34" charset="0"/>
              </a:rPr>
              <a:t>  </a:t>
            </a:r>
            <a:r>
              <a:rPr lang="en-US" sz="1200" dirty="0">
                <a:latin typeface="Franklin Gothic Medium" panose="020B0603020102020204" pitchFamily="34" charset="0"/>
              </a:rPr>
              <a:t>ACNJ – Children’s Legal Resource Center</a:t>
            </a:r>
          </a:p>
          <a:p>
            <a:r>
              <a:rPr lang="en-US" sz="1200" dirty="0">
                <a:latin typeface="Franklin Gothic Medium" panose="020B0603020102020204" pitchFamily="34" charset="0"/>
              </a:rPr>
              <a:t>  </a:t>
            </a:r>
            <a:r>
              <a:rPr lang="en-US" sz="1200" dirty="0" smtClean="0">
                <a:latin typeface="Franklin Gothic Medium" panose="020B0603020102020204" pitchFamily="34" charset="0"/>
              </a:rPr>
              <a:t>Rutgers </a:t>
            </a:r>
            <a:r>
              <a:rPr lang="en-US" sz="1200" dirty="0">
                <a:latin typeface="Franklin Gothic Medium" panose="020B0603020102020204" pitchFamily="34" charset="0"/>
              </a:rPr>
              <a:t>School of Law Child Advocacy Clinic</a:t>
            </a:r>
            <a:endParaRPr lang="en-US" sz="1100" dirty="0">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c33432343726bc840638&quot;,&quot;SmartGridHorizontal&quot;:0,&quot;LinkedExcelSources&quot;:{&quot;5fe23fb73839382b0c757267&quot;:&quot;{{Desktop}}\\Workbooks (Engage Attached)\\Salem_County_1-22-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22266</TotalTime>
  <Words>9559</Words>
  <Application>Microsoft Office PowerPoint</Application>
  <PresentationFormat>Widescreen</PresentationFormat>
  <Paragraphs>817</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1472</cp:revision>
  <dcterms:created xsi:type="dcterms:W3CDTF">2006-08-16T00:00:00Z</dcterms:created>
  <dcterms:modified xsi:type="dcterms:W3CDTF">2021-02-15T18:53:41Z</dcterms:modified>
</cp:coreProperties>
</file>