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7312" autoAdjust="0"/>
  </p:normalViewPr>
  <p:slideViewPr>
    <p:cSldViewPr>
      <p:cViewPr varScale="1">
        <p:scale>
          <a:sx n="75" d="100"/>
          <a:sy n="75" d="100"/>
        </p:scale>
        <p:origin x="854" y="15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Passaic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Passaic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Overview'!$A$19,'0. Overview'!$A$44,'0. Overview'!$A$66,'0. Overview'!$A$84,'0. Overview'!$A$95,'0. Overview'!$A$117,'0. Overview'!$A$149,'0. Overview'!$A$173,'0. Overview'!$A$191,'0. Overview'!$A$218)</c:f>
              <c:strCache>
                <c:ptCount val="10"/>
                <c:pt idx="0">
                  <c:v>Passaic</c:v>
                </c:pt>
                <c:pt idx="1">
                  <c:v>Passaic</c:v>
                </c:pt>
                <c:pt idx="2">
                  <c:v>Passaic</c:v>
                </c:pt>
                <c:pt idx="3">
                  <c:v>Passaic</c:v>
                </c:pt>
                <c:pt idx="4">
                  <c:v>Passaic</c:v>
                </c:pt>
                <c:pt idx="5">
                  <c:v>Passaic</c:v>
                </c:pt>
                <c:pt idx="6">
                  <c:v>Passaic  </c:v>
                </c:pt>
                <c:pt idx="7">
                  <c:v>Passaic </c:v>
                </c:pt>
                <c:pt idx="8">
                  <c:v>Passaic</c:v>
                </c:pt>
                <c:pt idx="9">
                  <c:v>Passaic</c:v>
                </c:pt>
              </c:strCache>
            </c:strRef>
          </c:cat>
          <c:val>
            <c:numRef>
              <c:f>('0. Overview'!$C$19,'0. Overview'!$C$44,'0. Overview'!$C$66,'0. Overview'!$C$84,'0. Overview'!$C$95,'0. Overview'!$C$117,'0. Overview'!$C$149,'0. Overview'!$C$173,'0. Overview'!$C$191,'0. Overview'!$C$218)</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7CB3-4D7C-9580-4ED2C2B32464}"/>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Overview'!$A$19,'0. Overview'!$A$44,'0. Overview'!$A$66,'0. Overview'!$A$84,'0. Overview'!$A$95,'0. Overview'!$A$117,'0. Overview'!$A$149,'0. Overview'!$A$173,'0. Overview'!$A$191,'0. Overview'!$A$218)</c:f>
              <c:strCache>
                <c:ptCount val="10"/>
                <c:pt idx="0">
                  <c:v>Passaic</c:v>
                </c:pt>
                <c:pt idx="1">
                  <c:v>Passaic</c:v>
                </c:pt>
                <c:pt idx="2">
                  <c:v>Passaic</c:v>
                </c:pt>
                <c:pt idx="3">
                  <c:v>Passaic</c:v>
                </c:pt>
                <c:pt idx="4">
                  <c:v>Passaic</c:v>
                </c:pt>
                <c:pt idx="5">
                  <c:v>Passaic</c:v>
                </c:pt>
                <c:pt idx="6">
                  <c:v>Passaic  </c:v>
                </c:pt>
                <c:pt idx="7">
                  <c:v>Passaic </c:v>
                </c:pt>
                <c:pt idx="8">
                  <c:v>Passaic</c:v>
                </c:pt>
                <c:pt idx="9">
                  <c:v>Passaic</c:v>
                </c:pt>
              </c:strCache>
            </c:strRef>
          </c:cat>
          <c:val>
            <c:numRef>
              <c:f>('0. Overview'!$D$19,'0. Overview'!$D$44,'0. Overview'!$D$66,'0. Overview'!$D$84,'0. Overview'!$D$95,'0. Overview'!$D$117,'0. Overview'!$D$149,'0. Overview'!$D$173,'0. Overview'!$D$191,'0. Overview'!$D$218)</c:f>
              <c:numCache>
                <c:formatCode>General</c:formatCode>
                <c:ptCount val="10"/>
                <c:pt idx="0">
                  <c:v>4.875</c:v>
                </c:pt>
                <c:pt idx="1">
                  <c:v>1.875</c:v>
                </c:pt>
                <c:pt idx="2">
                  <c:v>1.875</c:v>
                </c:pt>
                <c:pt idx="3">
                  <c:v>4.875</c:v>
                </c:pt>
                <c:pt idx="4">
                  <c:v>16.875</c:v>
                </c:pt>
                <c:pt idx="5">
                  <c:v>16.875</c:v>
                </c:pt>
                <c:pt idx="6">
                  <c:v>6.875</c:v>
                </c:pt>
                <c:pt idx="7">
                  <c:v>4.875</c:v>
                </c:pt>
                <c:pt idx="8">
                  <c:v>6.875</c:v>
                </c:pt>
                <c:pt idx="9">
                  <c:v>3.875</c:v>
                </c:pt>
              </c:numCache>
            </c:numRef>
          </c:val>
          <c:extLst>
            <c:ext xmlns:c16="http://schemas.microsoft.com/office/drawing/2014/chart" uri="{C3380CC4-5D6E-409C-BE32-E72D297353CC}">
              <c16:uniqueId val="{00000001-7CB3-4D7C-9580-4ED2C2B32464}"/>
            </c:ext>
          </c:extLst>
        </c:ser>
        <c:ser>
          <c:idx val="3"/>
          <c:order val="2"/>
          <c:spPr>
            <a:solidFill>
              <a:schemeClr val="bg1">
                <a:lumMod val="65000"/>
              </a:schemeClr>
            </a:solidFill>
            <a:ln>
              <a:solidFill>
                <a:schemeClr val="tx1">
                  <a:lumMod val="95000"/>
                  <a:lumOff val="5000"/>
                </a:schemeClr>
              </a:solidFill>
            </a:ln>
            <a:effectLst/>
          </c:spPr>
          <c:invertIfNegative val="0"/>
          <c:cat>
            <c:strRef>
              <c:f>('0. Overview'!$A$19,'0. Overview'!$A$44,'0. Overview'!$A$66,'0. Overview'!$A$84,'0. Overview'!$A$95,'0. Overview'!$A$117,'0. Overview'!$A$149,'0. Overview'!$A$173,'0. Overview'!$A$191,'0. Overview'!$A$218)</c:f>
              <c:strCache>
                <c:ptCount val="10"/>
                <c:pt idx="0">
                  <c:v>Passaic</c:v>
                </c:pt>
                <c:pt idx="1">
                  <c:v>Passaic</c:v>
                </c:pt>
                <c:pt idx="2">
                  <c:v>Passaic</c:v>
                </c:pt>
                <c:pt idx="3">
                  <c:v>Passaic</c:v>
                </c:pt>
                <c:pt idx="4">
                  <c:v>Passaic</c:v>
                </c:pt>
                <c:pt idx="5">
                  <c:v>Passaic</c:v>
                </c:pt>
                <c:pt idx="6">
                  <c:v>Passaic  </c:v>
                </c:pt>
                <c:pt idx="7">
                  <c:v>Passaic </c:v>
                </c:pt>
                <c:pt idx="8">
                  <c:v>Passaic</c:v>
                </c:pt>
                <c:pt idx="9">
                  <c:v>Passaic</c:v>
                </c:pt>
              </c:strCache>
            </c:strRef>
          </c:cat>
          <c:val>
            <c:numRef>
              <c:f>('0. Overview'!$E$19,'0. Overview'!$E$44,'0. Overview'!$E$66,'0. Overview'!$E$84,'0. Overview'!$E$95,'0. Overview'!$E$117,'0. Overview'!$E$149,'0. Overview'!$E$173,'0. Overview'!$E$191,'0. Overview'!$E$218)</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7CB3-4D7C-9580-4ED2C2B32464}"/>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Overview'!$A$246,'0. Overview'!$A$264,'0. Overview'!$A$283,'0. Overview'!$A$308,'0. Overview'!$A$331,'0. Overview'!$A$350,'0. Overview'!$A$374,'0. Overview'!$A$398,'0. Overview'!$A$423)</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Overview'!$C$246,'0. Overview'!$C$264,'0. Overview'!$C$283,'0. Overview'!$C$308,'0. Overview'!$C$331,'0. Overview'!$C$350,'0. Overview'!$C$374,'0. Overview'!$C$398,'0. Overview'!$C$423)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2B6-42CB-96ED-239F9F1A469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Overview'!$A$246,'0. Overview'!$A$264,'0. Overview'!$A$283,'0. Overview'!$A$308,'0. Overview'!$A$331,'0. Overview'!$A$350,'0. Overview'!$A$374,'0. Overview'!$A$398,'0. Overview'!$A$423)</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Overview'!$D$246,'0. Overview'!$D$264,'0. Overview'!$D$283,'0. Overview'!$D$308,'0. Overview'!$D$331,'0. Overview'!$D$350,'0. Overview'!$D$374,'0. Overview'!$D$398,'0. Overview'!$D$423)</c:f>
              <c:numCache>
                <c:formatCode>General</c:formatCode>
                <c:ptCount val="9"/>
                <c:pt idx="0">
                  <c:v>2.875</c:v>
                </c:pt>
                <c:pt idx="1">
                  <c:v>6.875</c:v>
                </c:pt>
                <c:pt idx="2">
                  <c:v>9.875</c:v>
                </c:pt>
                <c:pt idx="3">
                  <c:v>6.875</c:v>
                </c:pt>
                <c:pt idx="4">
                  <c:v>6.875</c:v>
                </c:pt>
                <c:pt idx="5">
                  <c:v>9.875</c:v>
                </c:pt>
                <c:pt idx="6">
                  <c:v>7.875</c:v>
                </c:pt>
                <c:pt idx="7">
                  <c:v>7.875</c:v>
                </c:pt>
                <c:pt idx="8">
                  <c:v>4.875</c:v>
                </c:pt>
              </c:numCache>
            </c:numRef>
          </c:val>
          <c:extLst>
            <c:ext xmlns:c16="http://schemas.microsoft.com/office/drawing/2014/chart" uri="{C3380CC4-5D6E-409C-BE32-E72D297353CC}">
              <c16:uniqueId val="{00000001-A2B6-42CB-96ED-239F9F1A4695}"/>
            </c:ext>
          </c:extLst>
        </c:ser>
        <c:ser>
          <c:idx val="3"/>
          <c:order val="2"/>
          <c:spPr>
            <a:solidFill>
              <a:schemeClr val="bg2">
                <a:lumMod val="75000"/>
              </a:schemeClr>
            </a:solidFill>
            <a:ln>
              <a:solidFill>
                <a:schemeClr val="tx1"/>
              </a:solidFill>
            </a:ln>
            <a:effectLst/>
          </c:spPr>
          <c:invertIfNegative val="0"/>
          <c:cat>
            <c:strRef>
              <c:f>('0. Overview'!$A$246,'0. Overview'!$A$264,'0. Overview'!$A$283,'0. Overview'!$A$308,'0. Overview'!$A$331,'0. Overview'!$A$350,'0. Overview'!$A$374,'0. Overview'!$A$398,'0. Overview'!$A$423)</c:f>
              <c:strCache>
                <c:ptCount val="9"/>
                <c:pt idx="0">
                  <c:v>Passaic</c:v>
                </c:pt>
                <c:pt idx="1">
                  <c:v>Passaic</c:v>
                </c:pt>
                <c:pt idx="2">
                  <c:v>Passaic</c:v>
                </c:pt>
                <c:pt idx="3">
                  <c:v>Passaic</c:v>
                </c:pt>
                <c:pt idx="4">
                  <c:v>Passaic</c:v>
                </c:pt>
                <c:pt idx="5">
                  <c:v>Passaic</c:v>
                </c:pt>
                <c:pt idx="6">
                  <c:v>Passaic</c:v>
                </c:pt>
                <c:pt idx="7">
                  <c:v>Passaic</c:v>
                </c:pt>
                <c:pt idx="8">
                  <c:v>Passaic</c:v>
                </c:pt>
              </c:strCache>
            </c:strRef>
          </c:cat>
          <c:val>
            <c:numRef>
              <c:f>('0. Overview'!$E$246,'0. Overview'!$E$264,'0. Overview'!$E$283,'0. Overview'!$E$308,'0. Overview'!$E$331,'0. Overview'!$E$350,'0. Overview'!$E$374,'0. Overview'!$E$398,'0. Overview'!$E$423)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2B6-42CB-96ED-239F9F1A469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Passaic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0.626</c:v>
                </c:pt>
                <c:pt idx="1">
                  <c:v>0.127</c:v>
                </c:pt>
                <c:pt idx="2">
                  <c:v>1.4999999999999999E-2</c:v>
                </c:pt>
                <c:pt idx="3">
                  <c:v>6.6000000000000003E-2</c:v>
                </c:pt>
                <c:pt idx="4">
                  <c:v>3.0000000000000001E-3</c:v>
                </c:pt>
                <c:pt idx="5">
                  <c:v>0.40100000000000002</c:v>
                </c:pt>
                <c:pt idx="6">
                  <c:v>0.437</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0.67200000000000004</c:v>
                </c:pt>
                <c:pt idx="1">
                  <c:v>0.64400000000000002</c:v>
                </c:pt>
                <c:pt idx="2">
                  <c:v>0.68400000000000005</c:v>
                </c:pt>
                <c:pt idx="3">
                  <c:v>0.66900000000000004</c:v>
                </c:pt>
                <c:pt idx="4">
                  <c:v>0.626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0.11700000000000001</c:v>
                </c:pt>
                <c:pt idx="1">
                  <c:v>0.127</c:v>
                </c:pt>
                <c:pt idx="2">
                  <c:v>0.123</c:v>
                </c:pt>
                <c:pt idx="3">
                  <c:v>0.124</c:v>
                </c:pt>
                <c:pt idx="4">
                  <c:v>0.127</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6.0000000000000001E-3</c:v>
                </c:pt>
                <c:pt idx="1">
                  <c:v>4.0000000000000001E-3</c:v>
                </c:pt>
                <c:pt idx="2">
                  <c:v>4.0000000000000001E-3</c:v>
                </c:pt>
                <c:pt idx="3">
                  <c:v>7.0000000000000001E-3</c:v>
                </c:pt>
                <c:pt idx="4">
                  <c:v>1.4999999999999999E-2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6.0999999999999999E-2</c:v>
                </c:pt>
                <c:pt idx="1">
                  <c:v>0.06</c:v>
                </c:pt>
                <c:pt idx="2">
                  <c:v>6.0999999999999999E-2</c:v>
                </c:pt>
                <c:pt idx="3">
                  <c:v>6.0999999999999999E-2</c:v>
                </c:pt>
                <c:pt idx="4">
                  <c:v>6.6000000000000003E-2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0.41899999999999998</c:v>
                </c:pt>
                <c:pt idx="1">
                  <c:v>0.42299999999999999</c:v>
                </c:pt>
                <c:pt idx="2">
                  <c:v>0.42899999999999999</c:v>
                </c:pt>
                <c:pt idx="3">
                  <c:v>0.41899999999999998</c:v>
                </c:pt>
                <c:pt idx="4">
                  <c:v>0.437</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63</c:v>
                </c:pt>
                <c:pt idx="1">
                  <c:v>61</c:v>
                </c:pt>
                <c:pt idx="2">
                  <c:v>61</c:v>
                </c:pt>
                <c:pt idx="3">
                  <c:v>63</c:v>
                </c:pt>
                <c:pt idx="4">
                  <c:v>64</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2" formatCode="0.00">
                  <c:v>63.919529808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0.32</c:v>
                </c:pt>
                <c:pt idx="1">
                  <c:v>0.32600000000000001</c:v>
                </c:pt>
                <c:pt idx="2">
                  <c:v>0.34200000000000003</c:v>
                </c:pt>
                <c:pt idx="3">
                  <c:v>0.32100000000000001</c:v>
                </c:pt>
                <c:pt idx="4">
                  <c:v>0.308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7">
                  <c:v>0.308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Paterson city</c:v>
                </c:pt>
                <c:pt idx="1">
                  <c:v>Passaic city</c:v>
                </c:pt>
                <c:pt idx="2">
                  <c:v>Prospect Park borough</c:v>
                </c:pt>
                <c:pt idx="3">
                  <c:v>Clifton city</c:v>
                </c:pt>
                <c:pt idx="4">
                  <c:v>Haledon borough</c:v>
                </c:pt>
                <c:pt idx="5">
                  <c:v>Woodland Park borough</c:v>
                </c:pt>
                <c:pt idx="6">
                  <c:v>Little Falls township</c:v>
                </c:pt>
                <c:pt idx="7">
                  <c:v>Wayne township</c:v>
                </c:pt>
                <c:pt idx="8">
                  <c:v>Totowa borough</c:v>
                </c:pt>
                <c:pt idx="9">
                  <c:v>Hawthorne borough</c:v>
                </c:pt>
              </c:strCache>
            </c:strRef>
          </c:cat>
          <c:val>
            <c:numRef>
              <c:f>Sheet1!$B$2:$B$11</c:f>
              <c:numCache>
                <c:formatCode>0.00%</c:formatCode>
                <c:ptCount val="10"/>
                <c:pt idx="0">
                  <c:v>0.435</c:v>
                </c:pt>
                <c:pt idx="1">
                  <c:v>0.40699999999999997</c:v>
                </c:pt>
                <c:pt idx="2">
                  <c:v>0.374</c:v>
                </c:pt>
                <c:pt idx="3">
                  <c:v>0.36499999999999999</c:v>
                </c:pt>
                <c:pt idx="4">
                  <c:v>0.33800000000000002</c:v>
                </c:pt>
                <c:pt idx="5">
                  <c:v>0.27600000000000002</c:v>
                </c:pt>
                <c:pt idx="6">
                  <c:v>0.20200000000000001</c:v>
                </c:pt>
                <c:pt idx="7">
                  <c:v>0.19700000000000001</c:v>
                </c:pt>
                <c:pt idx="8">
                  <c:v>0.19</c:v>
                </c:pt>
                <c:pt idx="9">
                  <c:v>0.184</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Passaic County avg 32.1%</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Paterson city</c:v>
                </c:pt>
                <c:pt idx="1">
                  <c:v>Passaic city</c:v>
                </c:pt>
                <c:pt idx="2">
                  <c:v>Prospect Park borough</c:v>
                </c:pt>
                <c:pt idx="3">
                  <c:v>Clifton city</c:v>
                </c:pt>
                <c:pt idx="4">
                  <c:v>Haledon borough</c:v>
                </c:pt>
                <c:pt idx="5">
                  <c:v>Woodland Park borough</c:v>
                </c:pt>
                <c:pt idx="6">
                  <c:v>Little Falls township</c:v>
                </c:pt>
                <c:pt idx="7">
                  <c:v>Wayne township</c:v>
                </c:pt>
                <c:pt idx="8">
                  <c:v>Totowa borough</c:v>
                </c:pt>
                <c:pt idx="9">
                  <c:v>Hawthorne borough</c:v>
                </c:pt>
              </c:strCache>
            </c:strRef>
          </c:cat>
          <c:val>
            <c:numRef>
              <c:f>Sheet1!$C$2:$C$11</c:f>
              <c:numCache>
                <c:formatCode>0%</c:formatCode>
                <c:ptCount val="10"/>
                <c:pt idx="0">
                  <c:v>0.32100000000000001</c:v>
                </c:pt>
                <c:pt idx="1">
                  <c:v>0.32100000000000001</c:v>
                </c:pt>
                <c:pt idx="2">
                  <c:v>0.32100000000000001</c:v>
                </c:pt>
                <c:pt idx="3">
                  <c:v>0.32100000000000001</c:v>
                </c:pt>
                <c:pt idx="4">
                  <c:v>0.32100000000000001</c:v>
                </c:pt>
                <c:pt idx="5">
                  <c:v>0.32100000000000001</c:v>
                </c:pt>
                <c:pt idx="6">
                  <c:v>0.32100000000000001</c:v>
                </c:pt>
                <c:pt idx="7">
                  <c:v>0.32100000000000001</c:v>
                </c:pt>
                <c:pt idx="8">
                  <c:v>0.32100000000000001</c:v>
                </c:pt>
                <c:pt idx="9">
                  <c:v>0.32100000000000001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53375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0.498</c:v>
                </c:pt>
                <c:pt idx="1">
                  <c:v>0.49399999999999999</c:v>
                </c:pt>
                <c:pt idx="2">
                  <c:v>0.50600000000000001</c:v>
                </c:pt>
                <c:pt idx="3">
                  <c:v>0.502</c:v>
                </c:pt>
                <c:pt idx="4">
                  <c:v>0.51700000000000002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0%</c:formatCode>
                <c:ptCount val="21"/>
                <c:pt idx="1">
                  <c:v>0.51700000000000002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166301673228352"/>
          <c:y val="0.90152886049834302"/>
          <c:w val="0.1323399360236220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3">
                  <c:v>122270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38876</c:v>
                </c:pt>
                <c:pt idx="1">
                  <c:v>38288</c:v>
                </c:pt>
                <c:pt idx="2">
                  <c:v>45106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7500835620350461"/>
          <c:y val="0.88694641230867255"/>
          <c:w val="0.8249916437964952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Paterson city</c:v>
                </c:pt>
                <c:pt idx="1">
                  <c:v>Passaic city</c:v>
                </c:pt>
                <c:pt idx="2">
                  <c:v>Clifton city</c:v>
                </c:pt>
                <c:pt idx="3">
                  <c:v>Wayne township</c:v>
                </c:pt>
                <c:pt idx="4">
                  <c:v>West Milford township</c:v>
                </c:pt>
                <c:pt idx="5">
                  <c:v>Hawthorne borough</c:v>
                </c:pt>
                <c:pt idx="6">
                  <c:v>Totowa borough</c:v>
                </c:pt>
                <c:pt idx="7">
                  <c:v>Woodland Park borough</c:v>
                </c:pt>
                <c:pt idx="8">
                  <c:v>Pompton Lakes borough</c:v>
                </c:pt>
                <c:pt idx="9">
                  <c:v>Ringwood borough</c:v>
                </c:pt>
                <c:pt idx="10">
                  <c:v>Haledon borough</c:v>
                </c:pt>
                <c:pt idx="11">
                  <c:v>Prospect Park borough</c:v>
                </c:pt>
                <c:pt idx="12">
                  <c:v>Wanaque borough</c:v>
                </c:pt>
                <c:pt idx="13">
                  <c:v>North Haledon borough</c:v>
                </c:pt>
                <c:pt idx="14">
                  <c:v>Little Falls township</c:v>
                </c:pt>
                <c:pt idx="15">
                  <c:v>Bloomingdale borough</c:v>
                </c:pt>
              </c:strCache>
            </c:strRef>
          </c:cat>
          <c:val>
            <c:numRef>
              <c:f>Sheet1!$B$2:$B$17</c:f>
              <c:numCache>
                <c:formatCode>0</c:formatCode>
                <c:ptCount val="16"/>
                <c:pt idx="0">
                  <c:v>43551</c:v>
                </c:pt>
                <c:pt idx="1">
                  <c:v>22616</c:v>
                </c:pt>
                <c:pt idx="2">
                  <c:v>18065</c:v>
                </c:pt>
                <c:pt idx="3">
                  <c:v>11725</c:v>
                </c:pt>
                <c:pt idx="4">
                  <c:v>4816</c:v>
                </c:pt>
                <c:pt idx="5">
                  <c:v>4166</c:v>
                </c:pt>
                <c:pt idx="6">
                  <c:v>2606</c:v>
                </c:pt>
                <c:pt idx="7">
                  <c:v>2546</c:v>
                </c:pt>
                <c:pt idx="8">
                  <c:v>2398</c:v>
                </c:pt>
                <c:pt idx="9">
                  <c:v>2292</c:v>
                </c:pt>
                <c:pt idx="10">
                  <c:v>1894</c:v>
                </c:pt>
                <c:pt idx="11">
                  <c:v>1782</c:v>
                </c:pt>
                <c:pt idx="12">
                  <c:v>1758</c:v>
                </c:pt>
                <c:pt idx="13">
                  <c:v>1508</c:v>
                </c:pt>
                <c:pt idx="14">
                  <c:v>1479</c:v>
                </c:pt>
                <c:pt idx="15">
                  <c:v>1428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0.38</c:v>
                </c:pt>
                <c:pt idx="1">
                  <c:v>0.38</c:v>
                </c:pt>
                <c:pt idx="2">
                  <c:v>0.28999999999999998</c:v>
                </c:pt>
                <c:pt idx="3">
                  <c:v>0.28000000000000003</c:v>
                </c:pt>
                <c:pt idx="4">
                  <c:v>0.27580533842999999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5">
                  <c:v>0.27580533842999999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1781052194639932"/>
          <c:y val="0.91438129239661592"/>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1621</c:v>
                </c:pt>
                <c:pt idx="1">
                  <c:v>874</c:v>
                </c:pt>
                <c:pt idx="2">
                  <c:v>1084</c:v>
                </c:pt>
                <c:pt idx="3">
                  <c:v>1197</c:v>
                </c:pt>
                <c:pt idx="4">
                  <c:v>904</c:v>
                </c:pt>
                <c:pt idx="5">
                  <c:v>1669</c:v>
                </c:pt>
                <c:pt idx="6">
                  <c:v>1016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0">
                  <c:v>100387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0.15366476065423718"/>
                  <c:y val="-4.85357404648743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CA-4481-82FC-AFFEF685714B}"/>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64233</c:v>
                </c:pt>
                <c:pt idx="1">
                  <c:v>75259</c:v>
                </c:pt>
                <c:pt idx="2">
                  <c:v>77040</c:v>
                </c:pt>
                <c:pt idx="3">
                  <c:v>73562</c:v>
                </c:pt>
                <c:pt idx="4">
                  <c:v>75430</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4" formatCode="_(&quot;$&quot;* #,##0_);_(&quot;$&quot;* \(#,##0\);_(&quot;$&quot;* &quot;-&quot;??_);_(@_)">
                  <c:v>75430</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Paterson city</c:v>
                </c:pt>
                <c:pt idx="1">
                  <c:v>Passaic city</c:v>
                </c:pt>
                <c:pt idx="2">
                  <c:v>Prospect Park borough</c:v>
                </c:pt>
                <c:pt idx="3">
                  <c:v>Woodland Park borough</c:v>
                </c:pt>
                <c:pt idx="4">
                  <c:v>Clifton city</c:v>
                </c:pt>
                <c:pt idx="5">
                  <c:v>Haledon borough</c:v>
                </c:pt>
                <c:pt idx="6">
                  <c:v>Pompton Lakes borough</c:v>
                </c:pt>
                <c:pt idx="7">
                  <c:v>Wanaque borough</c:v>
                </c:pt>
                <c:pt idx="8">
                  <c:v>Totowa borough</c:v>
                </c:pt>
                <c:pt idx="9">
                  <c:v>North Haledon borough</c:v>
                </c:pt>
              </c:strCache>
            </c:strRef>
          </c:cat>
          <c:val>
            <c:numRef>
              <c:f>Sheet1!$B$2:$B$11</c:f>
              <c:numCache>
                <c:formatCode>_("$"* #,##0_);_("$"* \(#,##0\);_("$"* "-"??_);_(@_)</c:formatCode>
                <c:ptCount val="10"/>
                <c:pt idx="0">
                  <c:v>48540</c:v>
                </c:pt>
                <c:pt idx="1">
                  <c:v>49436</c:v>
                </c:pt>
                <c:pt idx="2">
                  <c:v>51618</c:v>
                </c:pt>
                <c:pt idx="3">
                  <c:v>84729</c:v>
                </c:pt>
                <c:pt idx="4">
                  <c:v>86616</c:v>
                </c:pt>
                <c:pt idx="5">
                  <c:v>94146</c:v>
                </c:pt>
                <c:pt idx="6">
                  <c:v>100906</c:v>
                </c:pt>
                <c:pt idx="7">
                  <c:v>102977</c:v>
                </c:pt>
                <c:pt idx="8">
                  <c:v>103419</c:v>
                </c:pt>
                <c:pt idx="9">
                  <c:v>107250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Passaic median $78,386</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Paterson city</c:v>
                </c:pt>
                <c:pt idx="1">
                  <c:v>Passaic city</c:v>
                </c:pt>
                <c:pt idx="2">
                  <c:v>Prospect Park borough</c:v>
                </c:pt>
                <c:pt idx="3">
                  <c:v>Woodland Park borough</c:v>
                </c:pt>
                <c:pt idx="4">
                  <c:v>Clifton city</c:v>
                </c:pt>
                <c:pt idx="5">
                  <c:v>Haledon borough</c:v>
                </c:pt>
                <c:pt idx="6">
                  <c:v>Pompton Lakes borough</c:v>
                </c:pt>
                <c:pt idx="7">
                  <c:v>Wanaque borough</c:v>
                </c:pt>
                <c:pt idx="8">
                  <c:v>Totowa borough</c:v>
                </c:pt>
                <c:pt idx="9">
                  <c:v>North Haledon borough</c:v>
                </c:pt>
              </c:strCache>
            </c:strRef>
          </c:cat>
          <c:val>
            <c:numRef>
              <c:f>Sheet1!$C$2:$C$11</c:f>
              <c:numCache>
                <c:formatCode>"$"#,##0</c:formatCode>
                <c:ptCount val="10"/>
                <c:pt idx="0">
                  <c:v>78386</c:v>
                </c:pt>
                <c:pt idx="1">
                  <c:v>78386</c:v>
                </c:pt>
                <c:pt idx="2">
                  <c:v>78386</c:v>
                </c:pt>
                <c:pt idx="3">
                  <c:v>78386</c:v>
                </c:pt>
                <c:pt idx="4">
                  <c:v>78386</c:v>
                </c:pt>
                <c:pt idx="5">
                  <c:v>78386</c:v>
                </c:pt>
                <c:pt idx="6">
                  <c:v>78386</c:v>
                </c:pt>
                <c:pt idx="7">
                  <c:v>78386</c:v>
                </c:pt>
                <c:pt idx="8">
                  <c:v>78386</c:v>
                </c:pt>
                <c:pt idx="9">
                  <c:v>78386</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386818038102955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9" formatCode="0%">
                  <c:v>0.19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79859008965808"/>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0.223</c:v>
                </c:pt>
                <c:pt idx="1">
                  <c:v>0.16800000000000001</c:v>
                </c:pt>
                <c:pt idx="2">
                  <c:v>0.16200000000000001</c:v>
                </c:pt>
                <c:pt idx="3">
                  <c:v>0.189</c:v>
                </c:pt>
                <c:pt idx="4">
                  <c:v>0.19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Passaic City</c:v>
                </c:pt>
                <c:pt idx="1">
                  <c:v>Paterson</c:v>
                </c:pt>
                <c:pt idx="2">
                  <c:v>Prospect Park</c:v>
                </c:pt>
                <c:pt idx="3">
                  <c:v>Woodland Park</c:v>
                </c:pt>
                <c:pt idx="4">
                  <c:v>Pompton Lakes</c:v>
                </c:pt>
                <c:pt idx="5">
                  <c:v>Clifton</c:v>
                </c:pt>
                <c:pt idx="6">
                  <c:v>Bloomingdale</c:v>
                </c:pt>
                <c:pt idx="7">
                  <c:v>Haledon</c:v>
                </c:pt>
                <c:pt idx="8">
                  <c:v>North Haledon</c:v>
                </c:pt>
                <c:pt idx="9">
                  <c:v>Little Falls</c:v>
                </c:pt>
              </c:strCache>
            </c:strRef>
          </c:cat>
          <c:val>
            <c:numRef>
              <c:f>Sheet1!$B$2:$B$11</c:f>
              <c:numCache>
                <c:formatCode>0%</c:formatCode>
                <c:ptCount val="10"/>
                <c:pt idx="0">
                  <c:v>0.309</c:v>
                </c:pt>
                <c:pt idx="1">
                  <c:v>0.30099999999999999</c:v>
                </c:pt>
                <c:pt idx="2">
                  <c:v>0.24399999999999999</c:v>
                </c:pt>
                <c:pt idx="3">
                  <c:v>0.19</c:v>
                </c:pt>
                <c:pt idx="4">
                  <c:v>0.12</c:v>
                </c:pt>
                <c:pt idx="5">
                  <c:v>0.10100000000000001</c:v>
                </c:pt>
                <c:pt idx="6">
                  <c:v>9.4E-2</c:v>
                </c:pt>
                <c:pt idx="7">
                  <c:v>8.8999999999999996E-2</c:v>
                </c:pt>
                <c:pt idx="8">
                  <c:v>5.6000000000000001E-2</c:v>
                </c:pt>
                <c:pt idx="9">
                  <c:v>3.9E-2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Passaic avg. 18.6%</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Passaic City</c:v>
                </c:pt>
                <c:pt idx="1">
                  <c:v>Paterson</c:v>
                </c:pt>
                <c:pt idx="2">
                  <c:v>Prospect Park</c:v>
                </c:pt>
                <c:pt idx="3">
                  <c:v>Woodland Park</c:v>
                </c:pt>
                <c:pt idx="4">
                  <c:v>Pompton Lakes</c:v>
                </c:pt>
                <c:pt idx="5">
                  <c:v>Clifton</c:v>
                </c:pt>
                <c:pt idx="6">
                  <c:v>Bloomingdale</c:v>
                </c:pt>
                <c:pt idx="7">
                  <c:v>Haledon</c:v>
                </c:pt>
                <c:pt idx="8">
                  <c:v>North Haledon</c:v>
                </c:pt>
                <c:pt idx="9">
                  <c:v>Little Falls</c:v>
                </c:pt>
              </c:strCache>
            </c:strRef>
          </c:cat>
          <c:val>
            <c:numRef>
              <c:f>Sheet1!$C$2:$C$11</c:f>
              <c:numCache>
                <c:formatCode>0%</c:formatCode>
                <c:ptCount val="10"/>
                <c:pt idx="0">
                  <c:v>0.186</c:v>
                </c:pt>
                <c:pt idx="1">
                  <c:v>0.186</c:v>
                </c:pt>
                <c:pt idx="2">
                  <c:v>0.186</c:v>
                </c:pt>
                <c:pt idx="3">
                  <c:v>0.186</c:v>
                </c:pt>
                <c:pt idx="4">
                  <c:v>0.186</c:v>
                </c:pt>
                <c:pt idx="5">
                  <c:v>0.186</c:v>
                </c:pt>
                <c:pt idx="6">
                  <c:v>0.186</c:v>
                </c:pt>
                <c:pt idx="7">
                  <c:v>0.186</c:v>
                </c:pt>
                <c:pt idx="8">
                  <c:v>0.186</c:v>
                </c:pt>
                <c:pt idx="9">
                  <c:v>0.186</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237853505297137"/>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9">
                  <c:v>0.23145839105999999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0.33</c:v>
                </c:pt>
                <c:pt idx="1">
                  <c:v>0.32</c:v>
                </c:pt>
                <c:pt idx="2">
                  <c:v>0.31</c:v>
                </c:pt>
                <c:pt idx="3">
                  <c:v>0.3</c:v>
                </c:pt>
                <c:pt idx="4">
                  <c:v>0.29171503635000001</c:v>
                </c:pt>
                <c:pt idx="5">
                  <c:v>0.28000000000000003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3456792441302"/>
          <c:y val="2.5665516770679069E-2"/>
          <c:w val="0.84818951619477501"/>
          <c:h val="0.8970978124418415"/>
        </c:manualLayout>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5" formatCode="0.0%">
                  <c:v>0.12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0.104</c:v>
                </c:pt>
                <c:pt idx="1">
                  <c:v>0.10100000000000001</c:v>
                </c:pt>
                <c:pt idx="2">
                  <c:v>0.12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16712</c:v>
                </c:pt>
                <c:pt idx="1">
                  <c:v>16024</c:v>
                </c:pt>
                <c:pt idx="2">
                  <c:v>15994</c:v>
                </c:pt>
                <c:pt idx="3">
                  <c:v>15107</c:v>
                </c:pt>
                <c:pt idx="4">
                  <c:v>16008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43503</c:v>
                </c:pt>
                <c:pt idx="1">
                  <c:v>43395</c:v>
                </c:pt>
                <c:pt idx="2">
                  <c:v>43065</c:v>
                </c:pt>
                <c:pt idx="3">
                  <c:v>42953</c:v>
                </c:pt>
                <c:pt idx="4">
                  <c:v>43304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46733</c:v>
                </c:pt>
                <c:pt idx="1">
                  <c:v>42924</c:v>
                </c:pt>
                <c:pt idx="2">
                  <c:v>43178</c:v>
                </c:pt>
                <c:pt idx="3">
                  <c:v>46155</c:v>
                </c:pt>
                <c:pt idx="4">
                  <c:v>39137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Passaic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1236</c:v>
                </c:pt>
                <c:pt idx="1">
                  <c:v>675</c:v>
                </c:pt>
                <c:pt idx="2">
                  <c:v>900</c:v>
                </c:pt>
                <c:pt idx="3">
                  <c:v>200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4">
                  <c:v>1236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4" formatCode="&quot;$&quot;#,##0_);[Red]\(&quot;$&quot;#,##0\)">
                  <c:v>200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6" formatCode="0.0">
                  <c:v>25.6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27.7</c:v>
                </c:pt>
                <c:pt idx="1">
                  <c:v>28.7</c:v>
                </c:pt>
                <c:pt idx="2">
                  <c:v>29.3</c:v>
                </c:pt>
                <c:pt idx="3" formatCode="0.0">
                  <c:v>28</c:v>
                </c:pt>
                <c:pt idx="4" formatCode="0.0">
                  <c:v>25.6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6"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6" formatCode="0.0">
                  <c:v>6.02</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6" formatCode="0.0%">
                  <c:v>4.2999999999999997E-2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0.05</c:v>
                </c:pt>
                <c:pt idx="1">
                  <c:v>6.9000000000000006E-2</c:v>
                </c:pt>
                <c:pt idx="2">
                  <c:v>7.3999999999999996E-2</c:v>
                </c:pt>
                <c:pt idx="3">
                  <c:v>5.8000000000000003E-2</c:v>
                </c:pt>
                <c:pt idx="4">
                  <c:v>4.2999999999999997E-2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Paterson city</c:v>
                </c:pt>
                <c:pt idx="1">
                  <c:v>North Haledon borough</c:v>
                </c:pt>
                <c:pt idx="2">
                  <c:v>Woodland Park borough</c:v>
                </c:pt>
                <c:pt idx="3">
                  <c:v>Ringwood borough</c:v>
                </c:pt>
                <c:pt idx="4">
                  <c:v>Passaic city</c:v>
                </c:pt>
                <c:pt idx="5">
                  <c:v>Bloomingdale borough</c:v>
                </c:pt>
                <c:pt idx="6">
                  <c:v>Little Falls township</c:v>
                </c:pt>
                <c:pt idx="7">
                  <c:v>Haledon borough</c:v>
                </c:pt>
                <c:pt idx="8">
                  <c:v>Pompton Lakes borough</c:v>
                </c:pt>
                <c:pt idx="9">
                  <c:v>Wayne township</c:v>
                </c:pt>
              </c:strCache>
            </c:strRef>
          </c:cat>
          <c:val>
            <c:numRef>
              <c:f>Sheet1!$B$2:$B$11</c:f>
              <c:numCache>
                <c:formatCode>0.0%</c:formatCode>
                <c:ptCount val="10"/>
                <c:pt idx="0">
                  <c:v>8.8999999999999996E-2</c:v>
                </c:pt>
                <c:pt idx="1">
                  <c:v>6.5000000000000002E-2</c:v>
                </c:pt>
                <c:pt idx="2">
                  <c:v>5.8999999999999997E-2</c:v>
                </c:pt>
                <c:pt idx="3">
                  <c:v>5.2999999999999999E-2</c:v>
                </c:pt>
                <c:pt idx="4">
                  <c:v>4.7E-2</c:v>
                </c:pt>
                <c:pt idx="5">
                  <c:v>4.5999999999999999E-2</c:v>
                </c:pt>
                <c:pt idx="6">
                  <c:v>4.2999999999999997E-2</c:v>
                </c:pt>
                <c:pt idx="7">
                  <c:v>4.2000000000000003E-2</c:v>
                </c:pt>
                <c:pt idx="8">
                  <c:v>3.7999999999999999E-2</c:v>
                </c:pt>
                <c:pt idx="9">
                  <c:v>3.7999999999999999E-2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Passaic avg. 5.60%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Paterson city</c:v>
                </c:pt>
                <c:pt idx="1">
                  <c:v>North Haledon borough</c:v>
                </c:pt>
                <c:pt idx="2">
                  <c:v>Woodland Park borough</c:v>
                </c:pt>
                <c:pt idx="3">
                  <c:v>Ringwood borough</c:v>
                </c:pt>
                <c:pt idx="4">
                  <c:v>Passaic city</c:v>
                </c:pt>
                <c:pt idx="5">
                  <c:v>Bloomingdale borough</c:v>
                </c:pt>
                <c:pt idx="6">
                  <c:v>Little Falls township</c:v>
                </c:pt>
                <c:pt idx="7">
                  <c:v>Haledon borough</c:v>
                </c:pt>
                <c:pt idx="8">
                  <c:v>Pompton Lakes borough</c:v>
                </c:pt>
                <c:pt idx="9">
                  <c:v>Wayne township</c:v>
                </c:pt>
              </c:strCache>
            </c:strRef>
          </c:cat>
          <c:val>
            <c:numRef>
              <c:f>Sheet1!$C$2:$C$11</c:f>
              <c:numCache>
                <c:formatCode>0.00%</c:formatCode>
                <c:ptCount val="10"/>
                <c:pt idx="0">
                  <c:v>5.6000000000000001E-2</c:v>
                </c:pt>
                <c:pt idx="1">
                  <c:v>5.6000000000000001E-2</c:v>
                </c:pt>
                <c:pt idx="2">
                  <c:v>5.6000000000000001E-2</c:v>
                </c:pt>
                <c:pt idx="3">
                  <c:v>5.6000000000000001E-2</c:v>
                </c:pt>
                <c:pt idx="4">
                  <c:v>5.6000000000000001E-2</c:v>
                </c:pt>
                <c:pt idx="5">
                  <c:v>5.6000000000000001E-2</c:v>
                </c:pt>
                <c:pt idx="6">
                  <c:v>5.6000000000000001E-2</c:v>
                </c:pt>
                <c:pt idx="7">
                  <c:v>5.6000000000000001E-2</c:v>
                </c:pt>
                <c:pt idx="8">
                  <c:v>5.6000000000000001E-2</c:v>
                </c:pt>
                <c:pt idx="9">
                  <c:v>5.6000000000000001E-2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3">
                  <c:v>60916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3">
                  <c:v>19764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8">
                  <c:v>0.87080000000000002</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8">
                  <c:v>0.72340000000000004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4">
                  <c:v>0.92200000000000004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0.94099999999999995</c:v>
                </c:pt>
                <c:pt idx="1">
                  <c:v>0.94499999999999995</c:v>
                </c:pt>
                <c:pt idx="2">
                  <c:v>0.94499999999999995</c:v>
                </c:pt>
                <c:pt idx="3">
                  <c:v>0.94799999999999995</c:v>
                </c:pt>
                <c:pt idx="4">
                  <c:v>0.93200000000000005</c:v>
                </c:pt>
                <c:pt idx="5">
                  <c:v>0.92200000000000004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3">
                  <c:v>336</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Passaic</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6.6000000000000003E-2</c:v>
                </c:pt>
                <c:pt idx="1">
                  <c:v>0.06</c:v>
                </c:pt>
                <c:pt idx="2">
                  <c:v>5.5E-2</c:v>
                </c:pt>
                <c:pt idx="3">
                  <c:v>4.8000000000000001E-2</c:v>
                </c:pt>
                <c:pt idx="4">
                  <c:v>4.4999999999999998E-2</c:v>
                </c:pt>
                <c:pt idx="5">
                  <c:v>4.8000000000000001E-2</c:v>
                </c:pt>
                <c:pt idx="6">
                  <c:v>0.05</c:v>
                </c:pt>
                <c:pt idx="7">
                  <c:v>0.05</c:v>
                </c:pt>
                <c:pt idx="8">
                  <c:v>3.6999999999999998E-2</c:v>
                </c:pt>
                <c:pt idx="9">
                  <c:v>3.7999999999999999E-2</c:v>
                </c:pt>
                <c:pt idx="10">
                  <c:v>3.7999999999999999E-2</c:v>
                </c:pt>
                <c:pt idx="11" formatCode="0.00%">
                  <c:v>0.04</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7" formatCode="0.0">
                  <c:v>4.8000000000000001E-2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8" formatCode="0.0%">
                  <c:v>5.8640900000000003E-2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5315995440373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7.0941799999999999E-2</c:v>
                </c:pt>
                <c:pt idx="1">
                  <c:v>7.3263400000000006E-2</c:v>
                </c:pt>
                <c:pt idx="2">
                  <c:v>7.6046199999999994E-2</c:v>
                </c:pt>
                <c:pt idx="3">
                  <c:v>6.1326699999999998E-2</c:v>
                </c:pt>
                <c:pt idx="4">
                  <c:v>5.8640900000000003E-2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5912529464320768"/>
          <c:y val="2.0014692562970334E-2"/>
          <c:w val="0.82521063659616289"/>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Passaic City School District</c:v>
                </c:pt>
                <c:pt idx="1">
                  <c:v>Passaic County Manchester Regional High School District</c:v>
                </c:pt>
                <c:pt idx="2">
                  <c:v>Clifton Public School District</c:v>
                </c:pt>
                <c:pt idx="3">
                  <c:v>Paterson Public School District</c:v>
                </c:pt>
                <c:pt idx="4">
                  <c:v>Hawthorne Public School District</c:v>
                </c:pt>
                <c:pt idx="5">
                  <c:v>Passaic Valley Regional High School District</c:v>
                </c:pt>
                <c:pt idx="6">
                  <c:v>Pompton Lakes School District</c:v>
                </c:pt>
                <c:pt idx="7">
                  <c:v>Lakeland Regional High School District</c:v>
                </c:pt>
                <c:pt idx="8">
                  <c:v>Wayne Township Public School District</c:v>
                </c:pt>
                <c:pt idx="9">
                  <c:v>West Milford Township Public School District</c:v>
                </c:pt>
                <c:pt idx="10">
                  <c:v>Passaic Arts and Science Charter School</c:v>
                </c:pt>
                <c:pt idx="11">
                  <c:v>Paterson Charter School for Science and Technology</c:v>
                </c:pt>
                <c:pt idx="12">
                  <c:v>Paterson Arts and Science Charter School</c:v>
                </c:pt>
                <c:pt idx="13">
                  <c:v>Passaic County Technical-Vocational School District</c:v>
                </c:pt>
              </c:strCache>
            </c:strRef>
          </c:cat>
          <c:val>
            <c:numRef>
              <c:f>Sheet1!$B$2:$B$15</c:f>
              <c:numCache>
                <c:formatCode>0%</c:formatCode>
                <c:ptCount val="14"/>
                <c:pt idx="0">
                  <c:v>66.900000000000006</c:v>
                </c:pt>
                <c:pt idx="1">
                  <c:v>80.2</c:v>
                </c:pt>
                <c:pt idx="2">
                  <c:v>83.3</c:v>
                </c:pt>
                <c:pt idx="3">
                  <c:v>83.7</c:v>
                </c:pt>
                <c:pt idx="4">
                  <c:v>90.3</c:v>
                </c:pt>
                <c:pt idx="5">
                  <c:v>91.5</c:v>
                </c:pt>
                <c:pt idx="6">
                  <c:v>94.4</c:v>
                </c:pt>
                <c:pt idx="7">
                  <c:v>94.8</c:v>
                </c:pt>
                <c:pt idx="8">
                  <c:v>95.4</c:v>
                </c:pt>
                <c:pt idx="9">
                  <c:v>96.8</c:v>
                </c:pt>
                <c:pt idx="10">
                  <c:v>96.9</c:v>
                </c:pt>
                <c:pt idx="11">
                  <c:v>97.7</c:v>
                </c:pt>
                <c:pt idx="12">
                  <c:v>98.2</c:v>
                </c:pt>
                <c:pt idx="13">
                  <c:v>99.3</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Passaic City School District</c:v>
                </c:pt>
                <c:pt idx="1">
                  <c:v>Passaic County Manchester Regional High School District</c:v>
                </c:pt>
                <c:pt idx="2">
                  <c:v>Clifton Public School District</c:v>
                </c:pt>
                <c:pt idx="3">
                  <c:v>Paterson Public School District</c:v>
                </c:pt>
                <c:pt idx="4">
                  <c:v>Hawthorne Public School District</c:v>
                </c:pt>
                <c:pt idx="5">
                  <c:v>Passaic Valley Regional High School District</c:v>
                </c:pt>
                <c:pt idx="6">
                  <c:v>Pompton Lakes School District</c:v>
                </c:pt>
                <c:pt idx="7">
                  <c:v>Lakeland Regional High School District</c:v>
                </c:pt>
                <c:pt idx="8">
                  <c:v>Wayne Township Public School District</c:v>
                </c:pt>
                <c:pt idx="9">
                  <c:v>West Milford Township Public School District</c:v>
                </c:pt>
                <c:pt idx="10">
                  <c:v>Passaic Arts and Science Charter School</c:v>
                </c:pt>
                <c:pt idx="11">
                  <c:v>Paterson Charter School for Science and Technology</c:v>
                </c:pt>
                <c:pt idx="12">
                  <c:v>Paterson Arts and Science Charter School</c:v>
                </c:pt>
                <c:pt idx="13">
                  <c:v>Passaic County Technical-Vocational School District</c:v>
                </c:pt>
              </c:strCache>
            </c:strRef>
          </c:cat>
          <c:val>
            <c:numRef>
              <c:f>Sheet1!$C$2:$C$15</c:f>
              <c:numCache>
                <c:formatCode>0%</c:formatCode>
                <c:ptCount val="14"/>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0889412353009273"/>
          <c:y val="0.91779114160155995"/>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7.4099735760388946E-2"/>
                  <c:y val="-6.14724174204941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D2D-4720-B4FF-FE0A6F96B3F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0.85699999999999998</c:v>
                </c:pt>
                <c:pt idx="1">
                  <c:v>0.84899999999999998</c:v>
                </c:pt>
                <c:pt idx="2">
                  <c:v>0.89</c:v>
                </c:pt>
                <c:pt idx="3">
                  <c:v>0.86299999999999999</c:v>
                </c:pt>
                <c:pt idx="4">
                  <c:v>0.89100000000000001</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2">
                  <c:v>0.89100000000000001</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18"/>
              <c:layout>
                <c:manualLayout>
                  <c:x val="1.1267353221098859E-2"/>
                  <c:y val="-4.629630473467247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30-412F-A614-CFB3483F0D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8">
                  <c:v>383.1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5.7019008987512923E-3"/>
                  <c:y val="0.16592189149078201"/>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5344786447148628E-2"/>
                  <c:y val="8.082475381299324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31</c:v>
                </c:pt>
                <c:pt idx="1">
                  <c:v>69</c:v>
                </c:pt>
                <c:pt idx="2">
                  <c:v>579</c:v>
                </c:pt>
                <c:pt idx="3">
                  <c:v>1263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tx>
                <c:rich>
                  <a:bodyPr/>
                  <a:lstStyle/>
                  <a:p>
                    <a:fld id="{33BAC1AC-AFCD-4261-AAA6-F18BA2E087BC}" type="CATEGORYNAME">
                      <a:rPr lang="en-US"/>
                      <a:pPr/>
                      <a:t>[CATEGORY NAME]</a:t>
                    </a:fld>
                    <a:r>
                      <a:rPr lang="en-US" baseline="0" dirty="0"/>
                      <a:t>, </a:t>
                    </a:r>
                    <a:fld id="{4CF0C662-7CD0-44CD-8947-1238DD619F1D}" type="VALUE">
                      <a:rPr lang="en-US" baseline="0"/>
                      <a:pPr/>
                      <a:t>[VALUE]</a:t>
                    </a:fld>
                    <a:r>
                      <a:rPr lang="en-US" baseline="0" dirty="0"/>
                      <a:t>, 10%</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923</c:v>
                </c:pt>
                <c:pt idx="1">
                  <c:v>4722</c:v>
                </c:pt>
                <c:pt idx="2">
                  <c:v>593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14" formatCode="0.00">
                  <c:v>6.8001699999999996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089645669291339"/>
          <c:y val="0.87136057381381649"/>
          <c:w val="0.11983046259842517"/>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Passaic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14.92698</c:v>
                </c:pt>
                <c:pt idx="1">
                  <c:v>15.21444</c:v>
                </c:pt>
                <c:pt idx="2">
                  <c:v>11.88958</c:v>
                </c:pt>
                <c:pt idx="3">
                  <c:v>12.426690000000001</c:v>
                </c:pt>
                <c:pt idx="4">
                  <c:v>6.8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2" formatCode="_(&quot;$&quot;* #,##0_);_(&quot;$&quot;* \(#,##0\);_(&quot;$&quot;* &quot;-&quot;??_);_(@_)">
                  <c:v>92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2" formatCode="_(&quot;$&quot;* #,##0_);_(&quot;$&quot;* \(#,##0\);_(&quot;$&quot;* &quot;-&quot;??_);_(@_)">
                  <c:v>710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7.4</c:v>
                </c:pt>
                <c:pt idx="1">
                  <c:v>7.3</c:v>
                </c:pt>
                <c:pt idx="2">
                  <c:v>7.4</c:v>
                </c:pt>
                <c:pt idx="3">
                  <c:v>7.3</c:v>
                </c:pt>
                <c:pt idx="4">
                  <c:v>7.1945033994000003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8" formatCode="0.0">
                  <c:v>7.1945033994000003</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1605283601553242"/>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1">
                  <c:v>2748</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3367</c:v>
                </c:pt>
                <c:pt idx="1">
                  <c:v>3342</c:v>
                </c:pt>
                <c:pt idx="2">
                  <c:v>3326</c:v>
                </c:pt>
                <c:pt idx="3">
                  <c:v>2451</c:v>
                </c:pt>
                <c:pt idx="4">
                  <c:v>2748</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9843397119449185"/>
                  <c:y val="-4.45312472606270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8.9840814485952866E-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Terroristic Threats</c:v>
                </c:pt>
                <c:pt idx="3">
                  <c:v>Criminal mischief</c:v>
                </c:pt>
                <c:pt idx="4">
                  <c:v>Contempt of Court</c:v>
                </c:pt>
                <c:pt idx="5">
                  <c:v>Burglary</c:v>
                </c:pt>
                <c:pt idx="6">
                  <c:v>Other</c:v>
                </c:pt>
              </c:strCache>
            </c:strRef>
          </c:cat>
          <c:val>
            <c:numRef>
              <c:f>Sheet1!$B$2:$B$8</c:f>
              <c:numCache>
                <c:formatCode>General</c:formatCode>
                <c:ptCount val="7"/>
                <c:pt idx="0">
                  <c:v>1196</c:v>
                </c:pt>
                <c:pt idx="1">
                  <c:v>829</c:v>
                </c:pt>
                <c:pt idx="2">
                  <c:v>281</c:v>
                </c:pt>
                <c:pt idx="3">
                  <c:v>196</c:v>
                </c:pt>
                <c:pt idx="4" formatCode="#,##0">
                  <c:v>158</c:v>
                </c:pt>
                <c:pt idx="5">
                  <c:v>34</c:v>
                </c:pt>
                <c:pt idx="6">
                  <c:v>113</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2">
                  <c:v>56955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2">
                  <c:v>50693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48442</c:v>
                </c:pt>
                <c:pt idx="1">
                  <c:v>51737</c:v>
                </c:pt>
                <c:pt idx="2">
                  <c:v>51381</c:v>
                </c:pt>
                <c:pt idx="3">
                  <c:v>53573</c:v>
                </c:pt>
                <c:pt idx="4">
                  <c:v>56955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43310</c:v>
                </c:pt>
                <c:pt idx="1">
                  <c:v>47251</c:v>
                </c:pt>
                <c:pt idx="2">
                  <c:v>44029</c:v>
                </c:pt>
                <c:pt idx="3">
                  <c:v>45785</c:v>
                </c:pt>
                <c:pt idx="4">
                  <c:v>50693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8">
                  <c:v>506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182</c:v>
                </c:pt>
                <c:pt idx="1">
                  <c:v>171</c:v>
                </c:pt>
                <c:pt idx="2">
                  <c:v>185</c:v>
                </c:pt>
                <c:pt idx="3">
                  <c:v>155</c:v>
                </c:pt>
                <c:pt idx="4">
                  <c:v>143</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1.3990569401486378E-2"/>
                  <c:y val="2.08538167532953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0.105651105651106</c:v>
                </c:pt>
                <c:pt idx="3">
                  <c:v>7.1428571428571397E-2</c:v>
                </c:pt>
                <c:pt idx="4">
                  <c:v>5.6716417910447799E-2</c:v>
                </c:pt>
                <c:pt idx="5">
                  <c:v>-6.7901234567901203E-2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6">
                  <c:v>-7.7419354838709695E-2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Passaic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0.05"/>
                  <c:y val="-9.609374408872145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0.31</c:v>
                </c:pt>
                <c:pt idx="1">
                  <c:v>0.4</c:v>
                </c:pt>
                <c:pt idx="2">
                  <c:v>0.05</c:v>
                </c:pt>
                <c:pt idx="3">
                  <c:v>7.0000000000000007E-2</c:v>
                </c:pt>
                <c:pt idx="4">
                  <c:v>0.12</c:v>
                </c:pt>
                <c:pt idx="5">
                  <c:v>0</c:v>
                </c:pt>
                <c:pt idx="6">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0</c:v>
                </c:pt>
                <c:pt idx="6">
                  <c:v>1</c:v>
                </c:pt>
                <c:pt idx="7">
                  <c:v>1</c:v>
                </c:pt>
                <c:pt idx="8">
                  <c:v>1</c:v>
                </c:pt>
                <c:pt idx="9">
                  <c:v>1</c:v>
                </c:pt>
                <c:pt idx="10">
                  <c:v>1</c:v>
                </c:pt>
                <c:pt idx="11">
                  <c:v>1</c:v>
                </c:pt>
                <c:pt idx="12">
                  <c:v>1</c:v>
                </c:pt>
                <c:pt idx="13">
                  <c:v>1</c:v>
                </c:pt>
                <c:pt idx="14">
                  <c:v>7</c:v>
                </c:pt>
                <c:pt idx="15">
                  <c:v>3</c:v>
                </c:pt>
                <c:pt idx="16">
                  <c:v>1</c:v>
                </c:pt>
                <c:pt idx="17">
                  <c:v>1</c:v>
                </c:pt>
                <c:pt idx="18">
                  <c:v>1</c:v>
                </c:pt>
                <c:pt idx="19">
                  <c:v>4</c:v>
                </c:pt>
                <c:pt idx="20">
                  <c:v>1</c:v>
                </c:pt>
                <c:pt idx="21">
                  <c:v>1</c:v>
                </c:pt>
                <c:pt idx="22">
                  <c:v>0</c:v>
                </c:pt>
                <c:pt idx="23">
                  <c:v>1</c:v>
                </c:pt>
                <c:pt idx="24">
                  <c:v>1</c:v>
                </c:pt>
                <c:pt idx="25">
                  <c:v>8</c:v>
                </c:pt>
                <c:pt idx="26">
                  <c:v>2</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4">
                  <c:v>0.15</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1050421651971611"/>
          <c:y val="0.9120473201667631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8.2000000000000003E-2</c:v>
                </c:pt>
                <c:pt idx="1">
                  <c:v>0.108</c:v>
                </c:pt>
                <c:pt idx="2">
                  <c:v>0.13300000000000001</c:v>
                </c:pt>
                <c:pt idx="3">
                  <c:v>7.3999999999999996E-2</c:v>
                </c:pt>
                <c:pt idx="4">
                  <c:v>0.15</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0.13100000000000001</c:v>
                </c:pt>
                <c:pt idx="2" formatCode="0.0%">
                  <c:v>0.19900000000000001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9.7000000000000003E-2</c:v>
                </c:pt>
                <c:pt idx="1">
                  <c:v>0.19800000000000001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1">
                  <c:v>0.16700000000000001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9745321315116187"/>
          <c:y val="0.9135550306211723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0.10100000000000001</c:v>
                </c:pt>
                <c:pt idx="1">
                  <c:v>0.122</c:v>
                </c:pt>
                <c:pt idx="2">
                  <c:v>0.151</c:v>
                </c:pt>
                <c:pt idx="3">
                  <c:v>6.9000000000000006E-2</c:v>
                </c:pt>
                <c:pt idx="4">
                  <c:v>0.16700000000000001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0.191</c:v>
                </c:pt>
                <c:pt idx="1">
                  <c:v>0.11700000000000001</c:v>
                </c:pt>
                <c:pt idx="2" formatCode="0.0%">
                  <c:v>0.159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0.14499999999999999</c:v>
                </c:pt>
                <c:pt idx="1">
                  <c:v>0.186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0">
                  <c:v>5.6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3">
                  <c:v>13813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3">
                  <c:v>13204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3">
                  <c:v>760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2">
                  <c:v>756</c:v>
                </c:pt>
                <c:pt idx="13">
                  <c:v>768</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4">
                  <c:v>772</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770</c:v>
                </c:pt>
                <c:pt idx="1">
                  <c:v>759</c:v>
                </c:pt>
                <c:pt idx="2">
                  <c:v>791</c:v>
                </c:pt>
                <c:pt idx="3">
                  <c:v>803</c:v>
                </c:pt>
                <c:pt idx="4">
                  <c:v>772</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4">
                  <c:v>2.5000000000000001E-2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5" formatCode="0.00%">
                  <c:v>2.9000000000000001E-2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586456296478324"/>
          <c:y val="0.8910094488188976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4" formatCode="0">
                  <c:v>520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6">
                  <c:v>1922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6">
                  <c:v>1922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90</c:v>
                </c:pt>
                <c:pt idx="1">
                  <c:v>119</c:v>
                </c:pt>
                <c:pt idx="2">
                  <c:v>97</c:v>
                </c:pt>
                <c:pt idx="3">
                  <c:v>72</c:v>
                </c:pt>
                <c:pt idx="4">
                  <c:v>55</c:v>
                </c:pt>
                <c:pt idx="5">
                  <c:v>73</c:v>
                </c:pt>
                <c:pt idx="6">
                  <c:v>84</c:v>
                </c:pt>
                <c:pt idx="7">
                  <c:v>61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209</c:v>
                </c:pt>
                <c:pt idx="1">
                  <c:v>204</c:v>
                </c:pt>
                <c:pt idx="2">
                  <c:v>213</c:v>
                </c:pt>
                <c:pt idx="3">
                  <c:v>171</c:v>
                </c:pt>
                <c:pt idx="4">
                  <c:v>141</c:v>
                </c:pt>
                <c:pt idx="5">
                  <c:v>123</c:v>
                </c:pt>
                <c:pt idx="6">
                  <c:v>121</c:v>
                </c:pt>
                <c:pt idx="7">
                  <c:v>108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3" formatCode="#,##0">
                  <c:v>2767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5"/>
              <c:tx>
                <c:rich>
                  <a:bodyPr/>
                  <a:lstStyle/>
                  <a:p>
                    <a:fld id="{1F41F778-1576-47BF-B1A7-CF80304F54A3}" type="VALUE">
                      <a:rPr lang="en-US" smtClean="0"/>
                      <a:pPr/>
                      <a:t>[VALUE]</a:t>
                    </a:fld>
                    <a:r>
                      <a:rPr lang="en-US"/>
                      <a:t>.28</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BBC-426A-9B4D-B994D75F8FC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5" formatCode="0.00">
                  <c:v>4.28</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0.43174</cdr:x>
      <cdr:y>0.77851</cdr:y>
    </cdr:from>
    <cdr:to>
      <cdr:x>0.58594</cdr:x>
      <cdr:y>0.81741</cdr:y>
    </cdr:to>
    <cdr:sp macro="" textlink="">
      <cdr:nvSpPr>
        <cdr:cNvPr id="2" name="TextBox 5"/>
        <cdr:cNvSpPr txBox="1"/>
      </cdr:nvSpPr>
      <cdr:spPr>
        <a:xfrm xmlns:a="http://schemas.openxmlformats.org/drawingml/2006/main">
          <a:off x="2623387" y="5038355"/>
          <a:ext cx="936971" cy="25175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ascfamily.org/" TargetMode="External"/><Relationship Id="rId3" Type="http://schemas.openxmlformats.org/officeDocument/2006/relationships/hyperlink" Target="https://www.passaicresourcenet.org/community-services/family-support-services/" TargetMode="External"/><Relationship Id="rId7" Type="http://schemas.openxmlformats.org/officeDocument/2006/relationships/hyperlink" Target="https://asapphealthcare.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www.4cspassaic.org/" TargetMode="External"/><Relationship Id="rId10" Type="http://schemas.openxmlformats.org/officeDocument/2006/relationships/hyperlink" Target="https://www.wafaaorganization.org/" TargetMode="External"/><Relationship Id="rId4" Type="http://schemas.openxmlformats.org/officeDocument/2006/relationships/hyperlink" Target="https://www.passaiccountycasa.org/" TargetMode="External"/><Relationship Id="rId9" Type="http://schemas.openxmlformats.org/officeDocument/2006/relationships/hyperlink" Target="https://cafsnj.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“Other” minority, and Hispanic/Latino residents, and slightly lower proportions of White, Black/African American,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and American Indian/Alaska Native residents has increased slightly. Proportions of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Passaic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Passaic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and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middling compared to other NJ counties in terms of how expensive it is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Passaic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Passaic and Paterson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remain mostly steady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and Pre-K median monthly childcare costs in this county tend to be on middling for the state, and toddler childcare seems to be on the low end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Paterson and North Haledon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87.08% of Passaic County’s population has received at least one dose of the COVID-19 vaccination.</a:t>
            </a:r>
          </a:p>
          <a:p>
            <a:r>
              <a:rPr lang="en-US" dirty="0"/>
              <a:t>•   72.34% of Passaic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5921168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most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Passaic City School District and Passaic County Manchester Regional High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is middling compared to numbers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other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-7.74%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 followed by White, non-Hispanic.</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middling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non-Hispanic residents reported diagnosed depression most frequently, followed by Hispanic/Latino and Black/African American, non-Hispanic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1,753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169</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https://www.passaicresourcenet.org/community-services/family-support-services/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https://www.passaiccountycasa.org/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https://www.4cspassaic.org/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https://asapphealthcare.org/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https://ascfamily.org/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https://cafsnj.org/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https://www.wafaaorganization.org/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pPr marL="0" marR="0">
              <a:lnSpc>
                <a:spcPct val="107000"/>
              </a:lnSpc>
              <a:spcBef>
                <a:spcPts val="0"/>
              </a:spcBef>
              <a:spcAft>
                <a:spcPts val="800"/>
              </a:spcAft>
            </a:pP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6</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https://www.passaicresourcenet.org/community-services/legal-advocacy/advocacy/</a:t>
            </a:r>
            <a:endParaRPr lang="en-US" sz="1200" u="sng"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Passaic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Passaic</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7FBD284A-8A32-4635-87F8-12B7136C098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7687" y="-29398"/>
            <a:ext cx="567921" cy="1075264"/>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9496" y="4379386"/>
            <a:ext cx="821348" cy="1555086"/>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66551" y="453929"/>
            <a:ext cx="821348" cy="1555086"/>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6518" y="453929"/>
            <a:ext cx="821348" cy="1555086"/>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11732" y="2638514"/>
            <a:ext cx="821348" cy="1555086"/>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4751" y="500280"/>
            <a:ext cx="821348" cy="1555086"/>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04800"/>
            <a:ext cx="821348" cy="1555086"/>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52548" y="4873528"/>
            <a:ext cx="821348" cy="1555086"/>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03873" y="4819411"/>
            <a:ext cx="821348" cy="1555086"/>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5EC84778-53E2-45C4-8C15-BE55E06F8B37}"/>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43704" y="409164"/>
            <a:ext cx="821348" cy="1555086"/>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81857" y="294982"/>
            <a:ext cx="821348" cy="1555086"/>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11302" y="351307"/>
            <a:ext cx="821348" cy="1555086"/>
          </a:xfrm>
          <a:prstGeom prst="rect">
            <a:avLst/>
          </a:prstGeom>
        </p:spPr>
      </p:pic>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19321" y="765075"/>
            <a:ext cx="821348" cy="1555086"/>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pic>
        <p:nvPicPr>
          <p:cNvPr id="15" name="Picture 14">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026400" y="460323"/>
            <a:ext cx="821348" cy="1555086"/>
          </a:xfrm>
          <a:prstGeom prst="rect">
            <a:avLst/>
          </a:prstGeom>
        </p:spPr>
      </p:pic>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1851" y="352638"/>
            <a:ext cx="821348" cy="1555086"/>
          </a:xfrm>
          <a:prstGeom prst="rect">
            <a:avLst/>
          </a:prstGeom>
        </p:spPr>
      </p:pic>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pic>
        <p:nvPicPr>
          <p:cNvPr id="7" name="Picture 6">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61851" y="352638"/>
            <a:ext cx="821348" cy="1555086"/>
          </a:xfrm>
          <a:prstGeom prst="rect">
            <a:avLst/>
          </a:prstGeom>
        </p:spPr>
      </p:pic>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29724" y="258636"/>
            <a:ext cx="821348" cy="1555086"/>
          </a:xfrm>
          <a:prstGeom prst="rect">
            <a:avLst/>
          </a:prstGeom>
        </p:spPr>
      </p:pic>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a:extLst>
              <a:ext uri="{FF2B5EF4-FFF2-40B4-BE49-F238E27FC236}">
                <a16:creationId xmlns:a16="http://schemas.microsoft.com/office/drawing/2014/main" id="{5EC84778-53E2-45C4-8C15-BE55E06F8B3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4400" y="911129"/>
            <a:ext cx="821348" cy="1555086"/>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8.xml"/><Relationship Id="rId7" Type="http://schemas.openxmlformats.org/officeDocument/2006/relationships/image" Target="../media/image2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notesSlide" Target="../notesSlides/notesSlide1.xml"/><Relationship Id="rId9" Type="http://schemas.openxmlformats.org/officeDocument/2006/relationships/image" Target="../media/image23.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AF84F6-0E9A-4153-9183-2BB139F6D8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782" y="-685800"/>
            <a:ext cx="13534382" cy="844441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Passaic County</a:t>
              </a:r>
              <a:endParaRPr lang="en-US" sz="3600" b="1" dirty="0">
                <a:latin typeface="Franklin Gothic Medium Cond" panose="020B0606030402020204" pitchFamily="34" charset="0"/>
              </a:endParaRPr>
            </a:p>
          </p:txBody>
        </p:sp>
        <p:pic>
          <p:nvPicPr>
            <p:cNvPr id="8" name="Picture 7">
              <a:extLst>
                <a:ext uri="{FF2B5EF4-FFF2-40B4-BE49-F238E27FC236}">
                  <a16:creationId xmlns:a16="http://schemas.microsoft.com/office/drawing/2014/main" id="{8A456035-9BDC-465B-9177-FE95E2FE52D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155670" y="2073763"/>
              <a:ext cx="796287" cy="1507637"/>
            </a:xfrm>
            <a:prstGeom prst="rect">
              <a:avLst/>
            </a:prstGeom>
          </p:spPr>
        </p:pic>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7F1853-D187-4AA0-8318-4F859EFFA85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8200" y="674760"/>
            <a:ext cx="5844021" cy="5508478"/>
          </a:xfrm>
          <a:prstGeom prst="rect">
            <a:avLst/>
          </a:prstGeom>
          <a:noFill/>
        </p:spPr>
      </p:pic>
      <p:pic>
        <p:nvPicPr>
          <p:cNvPr id="3" name="Picture 2">
            <a:extLst>
              <a:ext uri="{FF2B5EF4-FFF2-40B4-BE49-F238E27FC236}">
                <a16:creationId xmlns:a16="http://schemas.microsoft.com/office/drawing/2014/main" id="{ED899C2B-8028-4029-A1C8-6D2F4C080FE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9123" y="457200"/>
            <a:ext cx="1931831" cy="36576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Passaic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49747823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710548787"/>
              </p:ext>
            </p:extLst>
          </p:nvPr>
        </p:nvGraphicFramePr>
        <p:xfrm>
          <a:off x="7543800" y="854000"/>
          <a:ext cx="4648200" cy="619407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Passaic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465996657"/>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628595871"/>
              </p:ext>
            </p:extLst>
          </p:nvPr>
        </p:nvGraphicFramePr>
        <p:xfrm>
          <a:off x="7002854" y="1117734"/>
          <a:ext cx="5189146" cy="592724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191261918"/>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407868307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830649311"/>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019473570"/>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02833357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20755325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28195458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5425405"/>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99560106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39790081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01396866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15996908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683342784"/>
              </p:ext>
            </p:extLst>
          </p:nvPr>
        </p:nvGraphicFramePr>
        <p:xfrm>
          <a:off x="9257150" y="4930364"/>
          <a:ext cx="2688404" cy="1929384"/>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953867159"/>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75906688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4203275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142908427"/>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853362336"/>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27101647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323756914"/>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10322750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14833875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31022185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55101690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78742574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54848093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05127619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16787452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763913400"/>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530149623"/>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65306243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03554858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76966126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59902" y="6005813"/>
            <a:ext cx="1524000" cy="230832"/>
          </a:xfrm>
          <a:prstGeom prst="rect">
            <a:avLst/>
          </a:prstGeom>
          <a:noFill/>
        </p:spPr>
        <p:txBody>
          <a:bodyPr wrap="square" rtlCol="0">
            <a:spAutoFit/>
          </a:bodyPr>
          <a:lstStyle/>
          <a:p>
            <a:r>
              <a:rPr lang="en-US" sz="900">
                <a:latin typeface="Franklin Gothic Medium" panose="020B0603020102020204" pitchFamily="34" charset="0"/>
              </a:rPr>
              <a:t>NJ avg. 28.6</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6826664" y="6005813"/>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78944491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3475698772"/>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52902401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25362811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82595812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01326741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69450287"/>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41342956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68412570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57706322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79942010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45257083"/>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843924724"/>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89508932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752024682"/>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7517257"/>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317678564"/>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31393772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34059347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9311184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878283832"/>
              </p:ext>
            </p:extLst>
          </p:nvPr>
        </p:nvGraphicFramePr>
        <p:xfrm>
          <a:off x="3113039" y="915571"/>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64363179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34032615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662594970"/>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240537895"/>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95912131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847159291"/>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78095862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591014018"/>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33478089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9605316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5869708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04100884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08868505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87351118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62594084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97462562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04511623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01232339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272636052"/>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284749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18156997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97102609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4058213380"/>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48583641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0082732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849259047"/>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44524007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90881271"/>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4031774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837258538"/>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468788586"/>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63504155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passaicresourcenet.org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82A356FE-3E2F-88AD-3FB6-1A1450B56DC5}"/>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Passaic County CASA for Children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4CS of Passaic County, Inc.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Children’s Aid and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Coalition on AIDS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Women and Family Ascending Association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Passaic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637363997"/>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274F3748-33A3-6DFB-7EB8-4770B71A6FB8}"/>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Women &amp; Justice</a:t>
            </a:r>
          </a:p>
          <a:p>
            <a:r>
              <a:rPr lang="en-US" sz="1400" spc="-20" dirty="0">
                <a:latin typeface="Franklin Gothic Medium" panose="020B0603020102020204" pitchFamily="34" charset="0"/>
              </a:rPr>
              <a:t>  Passaic County Women’s Center</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91b41314175e8eff9b9&quot;,&quot;SmartGridHorizontal&quot;:0,&quot;LinkedExcelSources&quot;:{&quot;6463e187363939443c0312ea&quot;:&quot;{{Desktop}}\\2023 Data Hub\\template\\County PPT_stage 1\\workbooks\\Passaic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27620</TotalTime>
  <Words>9898</Words>
  <Application>Microsoft Office PowerPoint</Application>
  <PresentationFormat>Widescreen</PresentationFormat>
  <Paragraphs>813</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1637</cp:revision>
  <dcterms:created xsi:type="dcterms:W3CDTF">2006-08-16T00:00:00Z</dcterms:created>
  <dcterms:modified xsi:type="dcterms:W3CDTF">2023-06-20T06:37:15Z</dcterms:modified>
</cp:coreProperties>
</file>