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8850" autoAdjust="0"/>
  </p:normalViewPr>
  <p:slideViewPr>
    <p:cSldViewPr>
      <p:cViewPr varScale="1">
        <p:scale>
          <a:sx n="72" d="100"/>
          <a:sy n="72" d="100"/>
        </p:scale>
        <p:origin x="1094"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Passaic_County_11.04.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Passaic_County_11.04.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Overview'!$A$16,'0. Overview'!$A$44,'0. Overview'!$A$66,'0. Overview'!$A$83,'0. Overview'!$A$95,'0. Overview'!$A$117,'0. Overview'!$A$155,'0. Overview'!$A$168,'0. Overview'!$A$192,'0. Overview'!$A$220)</c:f>
              <c:strCache>
                <c:ptCount val="10"/>
                <c:pt idx="0">
                  <c:v>Passaic</c:v>
                </c:pt>
                <c:pt idx="1">
                  <c:v>Passaic</c:v>
                </c:pt>
                <c:pt idx="2">
                  <c:v>Passaic</c:v>
                </c:pt>
                <c:pt idx="3">
                  <c:v>Passaic</c:v>
                </c:pt>
                <c:pt idx="4">
                  <c:v>Passaic</c:v>
                </c:pt>
                <c:pt idx="5">
                  <c:v>Passaic</c:v>
                </c:pt>
                <c:pt idx="6">
                  <c:v>Passaic  </c:v>
                </c:pt>
                <c:pt idx="7">
                  <c:v>Passaic</c:v>
                </c:pt>
                <c:pt idx="8">
                  <c:v>Passaic</c:v>
                </c:pt>
                <c:pt idx="9">
                  <c:v>Passaic</c:v>
                </c:pt>
              </c:strCache>
            </c:strRef>
          </c:cat>
          <c:val>
            <c:numRef>
              <c:f>('0. Overview'!$C$16,'0. Overview'!$C$44,'0. Overview'!$C$66,'0. Overview'!$C$83,'0. Overview'!$C$95,'0. Overview'!$C$117,'0. Overview'!$C$155,'0. Overview'!$C$168,'0. Overview'!$C$192,'0. Overview'!$C$220)</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62C7-4F95-9653-AE57FBE4AAA0}"/>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Overview'!$A$16,'0. Overview'!$A$44,'0. Overview'!$A$66,'0. Overview'!$A$83,'0. Overview'!$A$95,'0. Overview'!$A$117,'0. Overview'!$A$155,'0. Overview'!$A$168,'0. Overview'!$A$192,'0. Overview'!$A$220)</c:f>
              <c:strCache>
                <c:ptCount val="10"/>
                <c:pt idx="0">
                  <c:v>Passaic</c:v>
                </c:pt>
                <c:pt idx="1">
                  <c:v>Passaic</c:v>
                </c:pt>
                <c:pt idx="2">
                  <c:v>Passaic</c:v>
                </c:pt>
                <c:pt idx="3">
                  <c:v>Passaic</c:v>
                </c:pt>
                <c:pt idx="4">
                  <c:v>Passaic</c:v>
                </c:pt>
                <c:pt idx="5">
                  <c:v>Passaic</c:v>
                </c:pt>
                <c:pt idx="6">
                  <c:v>Passaic  </c:v>
                </c:pt>
                <c:pt idx="7">
                  <c:v>Passaic</c:v>
                </c:pt>
                <c:pt idx="8">
                  <c:v>Passaic</c:v>
                </c:pt>
                <c:pt idx="9">
                  <c:v>Passaic</c:v>
                </c:pt>
              </c:strCache>
            </c:strRef>
          </c:cat>
          <c:val>
            <c:numRef>
              <c:f>('0. Overview'!$D$16,'0. Overview'!$D$44,'0. Overview'!$D$66,'0. Overview'!$D$83,'0. Overview'!$D$95,'0. Overview'!$D$117,'0. Overview'!$D$155,'0. Overview'!$D$168,'0. Overview'!$D$192,'0. Overview'!$D$220)</c:f>
              <c:numCache>
                <c:formatCode>General</c:formatCode>
                <c:ptCount val="10"/>
                <c:pt idx="0">
                  <c:v>7.875</c:v>
                </c:pt>
                <c:pt idx="1">
                  <c:v>1.875</c:v>
                </c:pt>
                <c:pt idx="2">
                  <c:v>1.875</c:v>
                </c:pt>
                <c:pt idx="3">
                  <c:v>5.875</c:v>
                </c:pt>
                <c:pt idx="4">
                  <c:v>16.875</c:v>
                </c:pt>
                <c:pt idx="5">
                  <c:v>16.875</c:v>
                </c:pt>
                <c:pt idx="6">
                  <c:v>0.875</c:v>
                </c:pt>
                <c:pt idx="7">
                  <c:v>9.875</c:v>
                </c:pt>
                <c:pt idx="8">
                  <c:v>5.875</c:v>
                </c:pt>
                <c:pt idx="9">
                  <c:v>1.875</c:v>
                </c:pt>
              </c:numCache>
            </c:numRef>
          </c:val>
          <c:extLst>
            <c:ext xmlns:c16="http://schemas.microsoft.com/office/drawing/2014/chart" uri="{C3380CC4-5D6E-409C-BE32-E72D297353CC}">
              <c16:uniqueId val="{00000001-62C7-4F95-9653-AE57FBE4AAA0}"/>
            </c:ext>
          </c:extLst>
        </c:ser>
        <c:ser>
          <c:idx val="3"/>
          <c:order val="2"/>
          <c:spPr>
            <a:solidFill>
              <a:schemeClr val="bg1">
                <a:lumMod val="65000"/>
              </a:schemeClr>
            </a:solidFill>
            <a:ln>
              <a:solidFill>
                <a:schemeClr val="tx1">
                  <a:lumMod val="95000"/>
                  <a:lumOff val="5000"/>
                </a:schemeClr>
              </a:solidFill>
            </a:ln>
            <a:effectLst/>
          </c:spPr>
          <c:invertIfNegative val="0"/>
          <c:cat>
            <c:strRef>
              <c:f>('0. Overview'!$A$16,'0. Overview'!$A$44,'0. Overview'!$A$66,'0. Overview'!$A$83,'0. Overview'!$A$95,'0. Overview'!$A$117,'0. Overview'!$A$155,'0. Overview'!$A$168,'0. Overview'!$A$192,'0. Overview'!$A$220)</c:f>
              <c:strCache>
                <c:ptCount val="10"/>
                <c:pt idx="0">
                  <c:v>Passaic</c:v>
                </c:pt>
                <c:pt idx="1">
                  <c:v>Passaic</c:v>
                </c:pt>
                <c:pt idx="2">
                  <c:v>Passaic</c:v>
                </c:pt>
                <c:pt idx="3">
                  <c:v>Passaic</c:v>
                </c:pt>
                <c:pt idx="4">
                  <c:v>Passaic</c:v>
                </c:pt>
                <c:pt idx="5">
                  <c:v>Passaic</c:v>
                </c:pt>
                <c:pt idx="6">
                  <c:v>Passaic  </c:v>
                </c:pt>
                <c:pt idx="7">
                  <c:v>Passaic</c:v>
                </c:pt>
                <c:pt idx="8">
                  <c:v>Passaic</c:v>
                </c:pt>
                <c:pt idx="9">
                  <c:v>Passaic</c:v>
                </c:pt>
              </c:strCache>
            </c:strRef>
          </c:cat>
          <c:val>
            <c:numRef>
              <c:f>('0. Overview'!$E$16,'0. Overview'!$E$44,'0. Overview'!$E$66,'0. Overview'!$E$83,'0. Overview'!$E$95,'0. Overview'!$E$117,'0. Overview'!$E$155,'0. Overview'!$E$168,'0. Overview'!$E$192,'0. Overview'!$E$220)</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62C7-4F95-9653-AE57FBE4AAA0}"/>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6190476190476191E-2"/>
          <c:y val="1.0817086977215297E-2"/>
          <c:w val="0.94761904761904758"/>
          <c:h val="0.95240481730025273"/>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Overview'!$A$246,'0. Overview'!$A$264,'0. Overview'!$A$281,'0. Overview'!$A$300,'0. Overview'!$A$320,'0. Overview'!$A$339,'0. Overview'!$A$374,'0. Overview'!$A$401,'0. Overview'!$A$423)</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Overview'!$C$246,'0. Overview'!$C$264,'0. Overview'!$C$281,'0. Overview'!$C$300,'0. Overview'!$C$320,'0. Overview'!$C$339,'0. Overview'!$C$374,'0. Overview'!$C$401,'0. Overview'!$C$423)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D1A7-460E-B063-4075C083A66F}"/>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Overview'!$A$246,'0. Overview'!$A$264,'0. Overview'!$A$281,'0. Overview'!$A$300,'0. Overview'!$A$320,'0. Overview'!$A$339,'0. Overview'!$A$374,'0. Overview'!$A$401,'0. Overview'!$A$423)</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Overview'!$D$246,'0. Overview'!$D$264,'0. Overview'!$D$281,'0. Overview'!$D$300,'0. Overview'!$D$320,'0. Overview'!$D$339,'0. Overview'!$D$374,'0. Overview'!$D$401,'0. Overview'!$D$423)</c:f>
              <c:numCache>
                <c:formatCode>General</c:formatCode>
                <c:ptCount val="9"/>
                <c:pt idx="0">
                  <c:v>2.875</c:v>
                </c:pt>
                <c:pt idx="1">
                  <c:v>6.875</c:v>
                </c:pt>
                <c:pt idx="2">
                  <c:v>11.875</c:v>
                </c:pt>
                <c:pt idx="3">
                  <c:v>14.875</c:v>
                </c:pt>
                <c:pt idx="4">
                  <c:v>17.875</c:v>
                </c:pt>
                <c:pt idx="5">
                  <c:v>20.875</c:v>
                </c:pt>
                <c:pt idx="6">
                  <c:v>7.875</c:v>
                </c:pt>
                <c:pt idx="7">
                  <c:v>4.875</c:v>
                </c:pt>
                <c:pt idx="8">
                  <c:v>4.875</c:v>
                </c:pt>
              </c:numCache>
            </c:numRef>
          </c:val>
          <c:extLst>
            <c:ext xmlns:c16="http://schemas.microsoft.com/office/drawing/2014/chart" uri="{C3380CC4-5D6E-409C-BE32-E72D297353CC}">
              <c16:uniqueId val="{00000001-D1A7-460E-B063-4075C083A66F}"/>
            </c:ext>
          </c:extLst>
        </c:ser>
        <c:ser>
          <c:idx val="3"/>
          <c:order val="2"/>
          <c:spPr>
            <a:solidFill>
              <a:schemeClr val="bg2">
                <a:lumMod val="75000"/>
              </a:schemeClr>
            </a:solidFill>
            <a:ln>
              <a:solidFill>
                <a:schemeClr val="tx1"/>
              </a:solidFill>
            </a:ln>
            <a:effectLst/>
          </c:spPr>
          <c:invertIfNegative val="0"/>
          <c:cat>
            <c:strRef>
              <c:f>('0. Overview'!$A$246,'0. Overview'!$A$264,'0. Overview'!$A$281,'0. Overview'!$A$300,'0. Overview'!$A$320,'0. Overview'!$A$339,'0. Overview'!$A$374,'0. Overview'!$A$401,'0. Overview'!$A$423)</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Overview'!$E$246,'0. Overview'!$E$264,'0. Overview'!$E$281,'0. Overview'!$E$300,'0. Overview'!$E$320,'0. Overview'!$E$339,'0. Overview'!$E$374,'0. Overview'!$E$401,'0. Overview'!$E$423)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D1A7-460E-B063-4075C083A66F}"/>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Passaic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0.68400000000000005</c:v>
                </c:pt>
                <c:pt idx="1">
                  <c:v>0.123</c:v>
                </c:pt>
                <c:pt idx="2">
                  <c:v>4.0000000000000001E-3</c:v>
                </c:pt>
                <c:pt idx="3">
                  <c:v>6.0999999999999999E-2</c:v>
                </c:pt>
                <c:pt idx="4">
                  <c:v>2E-3</c:v>
                </c:pt>
                <c:pt idx="5">
                  <c:v>0.15</c:v>
                </c:pt>
                <c:pt idx="6">
                  <c:v>0.42899999999999999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0.69799999999999995</c:v>
                </c:pt>
                <c:pt idx="1">
                  <c:v>0.67400000000000004</c:v>
                </c:pt>
                <c:pt idx="2">
                  <c:v>0.67100000000000004</c:v>
                </c:pt>
                <c:pt idx="3">
                  <c:v>0.68500000000000005</c:v>
                </c:pt>
                <c:pt idx="4">
                  <c:v>0.66800000000000004</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0.17</c:v>
                </c:pt>
                <c:pt idx="1">
                  <c:v>0.16900000000000001</c:v>
                </c:pt>
                <c:pt idx="2">
                  <c:v>0.16400000000000001</c:v>
                </c:pt>
                <c:pt idx="3">
                  <c:v>0.16600000000000001</c:v>
                </c:pt>
                <c:pt idx="4">
                  <c:v>0.16400000000000001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8.0000000000000002E-3</c:v>
                </c:pt>
                <c:pt idx="1">
                  <c:v>7.0000000000000001E-3</c:v>
                </c:pt>
                <c:pt idx="2">
                  <c:v>0.01</c:v>
                </c:pt>
                <c:pt idx="3">
                  <c:v>7.0000000000000001E-3</c:v>
                </c:pt>
                <c:pt idx="4">
                  <c:v>1.0999999999999999E-2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9.5000000000000001E-2</c:v>
                </c:pt>
                <c:pt idx="1">
                  <c:v>0.09</c:v>
                </c:pt>
                <c:pt idx="2">
                  <c:v>9.6000000000000002E-2</c:v>
                </c:pt>
                <c:pt idx="3">
                  <c:v>9.6000000000000002E-2</c:v>
                </c:pt>
                <c:pt idx="4">
                  <c:v>0.09</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0.187</c:v>
                </c:pt>
                <c:pt idx="1">
                  <c:v>0.188</c:v>
                </c:pt>
                <c:pt idx="2">
                  <c:v>0.19</c:v>
                </c:pt>
                <c:pt idx="3">
                  <c:v>0.192</c:v>
                </c:pt>
                <c:pt idx="4">
                  <c:v>0.19400000000000001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63</c:v>
                </c:pt>
                <c:pt idx="1">
                  <c:v>63</c:v>
                </c:pt>
                <c:pt idx="2">
                  <c:v>63</c:v>
                </c:pt>
                <c:pt idx="3">
                  <c:v>61</c:v>
                </c:pt>
                <c:pt idx="4">
                  <c:v>61</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7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3">
                  <c:v>61</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0.27300000000000002</c:v>
                </c:pt>
                <c:pt idx="1">
                  <c:v>0.307</c:v>
                </c:pt>
                <c:pt idx="2">
                  <c:v>0.32</c:v>
                </c:pt>
                <c:pt idx="3">
                  <c:v>0.32600000000000001</c:v>
                </c:pt>
                <c:pt idx="4">
                  <c:v>0.34200000000000003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9">
                  <c:v>0.34200000000000003</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Paterson</c:v>
                </c:pt>
                <c:pt idx="1">
                  <c:v>Passaic city</c:v>
                </c:pt>
                <c:pt idx="2">
                  <c:v>Clifton </c:v>
                </c:pt>
                <c:pt idx="3">
                  <c:v>Prospect Park </c:v>
                </c:pt>
                <c:pt idx="4">
                  <c:v>Haledon </c:v>
                </c:pt>
                <c:pt idx="5">
                  <c:v>Woodland Park </c:v>
                </c:pt>
                <c:pt idx="6">
                  <c:v>Totowa </c:v>
                </c:pt>
                <c:pt idx="7">
                  <c:v>Pompton Lakes </c:v>
                </c:pt>
                <c:pt idx="8">
                  <c:v>Wayne</c:v>
                </c:pt>
                <c:pt idx="9">
                  <c:v>Hawthorne</c:v>
                </c:pt>
              </c:strCache>
            </c:strRef>
          </c:cat>
          <c:val>
            <c:numRef>
              <c:f>Sheet1!$B$2:$B$11</c:f>
              <c:numCache>
                <c:formatCode>0.00%</c:formatCode>
                <c:ptCount val="10"/>
                <c:pt idx="0">
                  <c:v>0.40600000000000003</c:v>
                </c:pt>
                <c:pt idx="1">
                  <c:v>0.38800000000000001</c:v>
                </c:pt>
                <c:pt idx="2">
                  <c:v>0.36899999999999999</c:v>
                </c:pt>
                <c:pt idx="3">
                  <c:v>0.34399999999999997</c:v>
                </c:pt>
                <c:pt idx="4">
                  <c:v>0.33400000000000002</c:v>
                </c:pt>
                <c:pt idx="5">
                  <c:v>0.27300000000000002</c:v>
                </c:pt>
                <c:pt idx="6">
                  <c:v>0.22</c:v>
                </c:pt>
                <c:pt idx="7">
                  <c:v>0.20899999999999999</c:v>
                </c:pt>
                <c:pt idx="8">
                  <c:v>0.2</c:v>
                </c:pt>
                <c:pt idx="9">
                  <c:v>0.156</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Passaic avg. 30.6%</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Paterson</c:v>
                </c:pt>
                <c:pt idx="1">
                  <c:v>Passaic city</c:v>
                </c:pt>
                <c:pt idx="2">
                  <c:v>Clifton </c:v>
                </c:pt>
                <c:pt idx="3">
                  <c:v>Prospect Park </c:v>
                </c:pt>
                <c:pt idx="4">
                  <c:v>Haledon </c:v>
                </c:pt>
                <c:pt idx="5">
                  <c:v>Woodland Park </c:v>
                </c:pt>
                <c:pt idx="6">
                  <c:v>Totowa </c:v>
                </c:pt>
                <c:pt idx="7">
                  <c:v>Pompton Lakes </c:v>
                </c:pt>
                <c:pt idx="8">
                  <c:v>Wayne</c:v>
                </c:pt>
                <c:pt idx="9">
                  <c:v>Hawthorne</c:v>
                </c:pt>
              </c:strCache>
            </c:strRef>
          </c:cat>
          <c:val>
            <c:numRef>
              <c:f>Sheet1!$C$2:$C$11</c:f>
              <c:numCache>
                <c:formatCode>0%</c:formatCode>
                <c:ptCount val="10"/>
                <c:pt idx="0">
                  <c:v>0.30599999999999999</c:v>
                </c:pt>
                <c:pt idx="1">
                  <c:v>0.30599999999999999</c:v>
                </c:pt>
                <c:pt idx="2">
                  <c:v>0.30599999999999999</c:v>
                </c:pt>
                <c:pt idx="3">
                  <c:v>0.30599999999999999</c:v>
                </c:pt>
                <c:pt idx="4">
                  <c:v>0.30599999999999999</c:v>
                </c:pt>
                <c:pt idx="5">
                  <c:v>0.30599999999999999</c:v>
                </c:pt>
                <c:pt idx="6">
                  <c:v>0.30599999999999999</c:v>
                </c:pt>
                <c:pt idx="7">
                  <c:v>0.30599999999999999</c:v>
                </c:pt>
                <c:pt idx="8">
                  <c:v>0.30599999999999999</c:v>
                </c:pt>
                <c:pt idx="9">
                  <c:v>0.30599999999999999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0.51500000000000001</c:v>
                </c:pt>
                <c:pt idx="1">
                  <c:v>0.51200000000000001</c:v>
                </c:pt>
                <c:pt idx="2">
                  <c:v>0.498</c:v>
                </c:pt>
                <c:pt idx="3">
                  <c:v>0.49399999999999999</c:v>
                </c:pt>
                <c:pt idx="4">
                  <c:v>0.50600000000000001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0%</c:formatCode>
                <c:ptCount val="21"/>
                <c:pt idx="1">
                  <c:v>0.50600000000000001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3">
                  <c:v>118661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39400</c:v>
                </c:pt>
                <c:pt idx="1">
                  <c:v>37002</c:v>
                </c:pt>
                <c:pt idx="2">
                  <c:v>42259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Paterson City</c:v>
                </c:pt>
                <c:pt idx="1">
                  <c:v>Passaic City</c:v>
                </c:pt>
                <c:pt idx="2">
                  <c:v>Clifton City</c:v>
                </c:pt>
                <c:pt idx="3">
                  <c:v>Wayne township</c:v>
                </c:pt>
                <c:pt idx="4">
                  <c:v>West Milford township</c:v>
                </c:pt>
                <c:pt idx="5">
                  <c:v>Hawthorne borough</c:v>
                </c:pt>
                <c:pt idx="6">
                  <c:v>Woodland Park borough</c:v>
                </c:pt>
                <c:pt idx="7">
                  <c:v>Ringwood borough</c:v>
                </c:pt>
                <c:pt idx="8">
                  <c:v>Little Falls township</c:v>
                </c:pt>
                <c:pt idx="9">
                  <c:v>Wanaque borough</c:v>
                </c:pt>
                <c:pt idx="10">
                  <c:v>Pompton Lakes borough</c:v>
                </c:pt>
                <c:pt idx="11">
                  <c:v>Haledon borough</c:v>
                </c:pt>
                <c:pt idx="12">
                  <c:v>Totowa borough</c:v>
                </c:pt>
                <c:pt idx="13">
                  <c:v>Bloomingdale borough</c:v>
                </c:pt>
                <c:pt idx="14">
                  <c:v>Prospect Park borough</c:v>
                </c:pt>
                <c:pt idx="15">
                  <c:v>North Haledon borough</c:v>
                </c:pt>
              </c:strCache>
            </c:strRef>
          </c:cat>
          <c:val>
            <c:numRef>
              <c:f>Sheet1!$B$2:$B$17</c:f>
              <c:numCache>
                <c:formatCode>0</c:formatCode>
                <c:ptCount val="16"/>
                <c:pt idx="0">
                  <c:v>39599</c:v>
                </c:pt>
                <c:pt idx="1">
                  <c:v>22521</c:v>
                </c:pt>
                <c:pt idx="2">
                  <c:v>16975</c:v>
                </c:pt>
                <c:pt idx="3">
                  <c:v>11240</c:v>
                </c:pt>
                <c:pt idx="4">
                  <c:v>5654</c:v>
                </c:pt>
                <c:pt idx="5">
                  <c:v>3698</c:v>
                </c:pt>
                <c:pt idx="6">
                  <c:v>2761</c:v>
                </c:pt>
                <c:pt idx="7">
                  <c:v>2682</c:v>
                </c:pt>
                <c:pt idx="8">
                  <c:v>2393</c:v>
                </c:pt>
                <c:pt idx="9">
                  <c:v>2235</c:v>
                </c:pt>
                <c:pt idx="10">
                  <c:v>2062</c:v>
                </c:pt>
                <c:pt idx="11">
                  <c:v>1789</c:v>
                </c:pt>
                <c:pt idx="12">
                  <c:v>1783</c:v>
                </c:pt>
                <c:pt idx="13">
                  <c:v>1714</c:v>
                </c:pt>
                <c:pt idx="14">
                  <c:v>1682</c:v>
                </c:pt>
                <c:pt idx="15">
                  <c:v>1420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0.42</c:v>
                </c:pt>
                <c:pt idx="1">
                  <c:v>0.43</c:v>
                </c:pt>
                <c:pt idx="2">
                  <c:v>0.41</c:v>
                </c:pt>
                <c:pt idx="3">
                  <c:v>0.41</c:v>
                </c:pt>
                <c:pt idx="4">
                  <c:v>0.3</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6" formatCode="0%">
                  <c:v>0.28999999999999998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5"/>
              <c:layout>
                <c:manualLayout>
                  <c:x val="0"/>
                  <c:y val="3.185328427425923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1468</c:v>
                </c:pt>
                <c:pt idx="1">
                  <c:v>807</c:v>
                </c:pt>
                <c:pt idx="2">
                  <c:v>1588</c:v>
                </c:pt>
                <c:pt idx="3">
                  <c:v>1088</c:v>
                </c:pt>
                <c:pt idx="4">
                  <c:v>1125</c:v>
                </c:pt>
                <c:pt idx="5">
                  <c:v>918</c:v>
                </c:pt>
                <c:pt idx="6">
                  <c:v>1132</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2" formatCode="&quot;$&quot;#,##0_);[Red]\(&quot;$&quot;#,##0\)">
                  <c:v>97494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55954</c:v>
                </c:pt>
                <c:pt idx="1">
                  <c:v>62016</c:v>
                </c:pt>
                <c:pt idx="2">
                  <c:v>64233</c:v>
                </c:pt>
                <c:pt idx="3">
                  <c:v>75259</c:v>
                </c:pt>
                <c:pt idx="4">
                  <c:v>77040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7" formatCode="_(&quot;$&quot;* #,##0_);_(&quot;$&quot;* \(#,##0\);_(&quot;$&quot;* &quot;-&quot;??_);_(@_)">
                  <c:v>77040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9897176459693146"/>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 City</c:v>
                </c:pt>
                <c:pt idx="2">
                  <c:v>Prospect Park</c:v>
                </c:pt>
                <c:pt idx="3">
                  <c:v>Haledon</c:v>
                </c:pt>
                <c:pt idx="4">
                  <c:v>Clifton City</c:v>
                </c:pt>
                <c:pt idx="5">
                  <c:v>Woodland Park</c:v>
                </c:pt>
                <c:pt idx="6">
                  <c:v>Bloomingdale</c:v>
                </c:pt>
                <c:pt idx="7">
                  <c:v>Wanaque</c:v>
                </c:pt>
                <c:pt idx="8">
                  <c:v>Hawthorne</c:v>
                </c:pt>
                <c:pt idx="9">
                  <c:v>West Milford</c:v>
                </c:pt>
              </c:strCache>
            </c:strRef>
          </c:cat>
          <c:val>
            <c:numRef>
              <c:f>Sheet1!$B$2:$B$11</c:f>
              <c:numCache>
                <c:formatCode>_("$"* #,##0_);_("$"* \(#,##0\);_("$"* "-"??_);_(@_)</c:formatCode>
                <c:ptCount val="10"/>
                <c:pt idx="0">
                  <c:v>40865</c:v>
                </c:pt>
                <c:pt idx="1">
                  <c:v>41360</c:v>
                </c:pt>
                <c:pt idx="2">
                  <c:v>48497</c:v>
                </c:pt>
                <c:pt idx="3">
                  <c:v>70167</c:v>
                </c:pt>
                <c:pt idx="4">
                  <c:v>76646</c:v>
                </c:pt>
                <c:pt idx="5">
                  <c:v>77250</c:v>
                </c:pt>
                <c:pt idx="6">
                  <c:v>93603</c:v>
                </c:pt>
                <c:pt idx="7">
                  <c:v>95023</c:v>
                </c:pt>
                <c:pt idx="8">
                  <c:v>97692</c:v>
                </c:pt>
                <c:pt idx="9">
                  <c:v>100461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Passaic median $69,688</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Passaic City</c:v>
                </c:pt>
                <c:pt idx="1">
                  <c:v>Paterson City</c:v>
                </c:pt>
                <c:pt idx="2">
                  <c:v>Prospect Park</c:v>
                </c:pt>
                <c:pt idx="3">
                  <c:v>Haledon</c:v>
                </c:pt>
                <c:pt idx="4">
                  <c:v>Clifton City</c:v>
                </c:pt>
                <c:pt idx="5">
                  <c:v>Woodland Park</c:v>
                </c:pt>
                <c:pt idx="6">
                  <c:v>Bloomingdale</c:v>
                </c:pt>
                <c:pt idx="7">
                  <c:v>Wanaque</c:v>
                </c:pt>
                <c:pt idx="8">
                  <c:v>Hawthorne</c:v>
                </c:pt>
                <c:pt idx="9">
                  <c:v>West Milford</c:v>
                </c:pt>
              </c:strCache>
            </c:strRef>
          </c:cat>
          <c:val>
            <c:numRef>
              <c:f>Sheet1!$C$2:$C$11</c:f>
              <c:numCache>
                <c:formatCode>"$"#,##0</c:formatCode>
                <c:ptCount val="10"/>
                <c:pt idx="0">
                  <c:v>69688</c:v>
                </c:pt>
                <c:pt idx="1">
                  <c:v>69688</c:v>
                </c:pt>
                <c:pt idx="2">
                  <c:v>69688</c:v>
                </c:pt>
                <c:pt idx="3">
                  <c:v>69688</c:v>
                </c:pt>
                <c:pt idx="4">
                  <c:v>69688</c:v>
                </c:pt>
                <c:pt idx="5">
                  <c:v>69688</c:v>
                </c:pt>
                <c:pt idx="6">
                  <c:v>69688</c:v>
                </c:pt>
                <c:pt idx="7">
                  <c:v>69688</c:v>
                </c:pt>
                <c:pt idx="8">
                  <c:v>69688</c:v>
                </c:pt>
                <c:pt idx="9">
                  <c:v>69688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9" formatCode="0%">
                  <c:v>0.16200000000000001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0.222</c:v>
                </c:pt>
                <c:pt idx="1">
                  <c:v>0.23200000000000001</c:v>
                </c:pt>
                <c:pt idx="2">
                  <c:v>0.223</c:v>
                </c:pt>
                <c:pt idx="3">
                  <c:v>0.16800000000000001</c:v>
                </c:pt>
                <c:pt idx="4">
                  <c:v>0.16200000000000001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c:v>
                </c:pt>
                <c:pt idx="2">
                  <c:v>Prospect Park</c:v>
                </c:pt>
                <c:pt idx="3">
                  <c:v>Woodland Park</c:v>
                </c:pt>
                <c:pt idx="4">
                  <c:v>Pompton Lakes</c:v>
                </c:pt>
                <c:pt idx="5">
                  <c:v>Clifton</c:v>
                </c:pt>
                <c:pt idx="6">
                  <c:v>Haledon</c:v>
                </c:pt>
                <c:pt idx="7">
                  <c:v>Bloomingdale</c:v>
                </c:pt>
                <c:pt idx="8">
                  <c:v>Totowa</c:v>
                </c:pt>
                <c:pt idx="9">
                  <c:v>North Haledon</c:v>
                </c:pt>
              </c:strCache>
            </c:strRef>
          </c:cat>
          <c:val>
            <c:numRef>
              <c:f>Sheet1!$B$2:$B$11</c:f>
              <c:numCache>
                <c:formatCode>0%</c:formatCode>
                <c:ptCount val="10"/>
                <c:pt idx="0">
                  <c:v>0.34799999999999998</c:v>
                </c:pt>
                <c:pt idx="1">
                  <c:v>0.33100000000000002</c:v>
                </c:pt>
                <c:pt idx="2">
                  <c:v>0.20699999999999999</c:v>
                </c:pt>
                <c:pt idx="3">
                  <c:v>0.17</c:v>
                </c:pt>
                <c:pt idx="4">
                  <c:v>0.109</c:v>
                </c:pt>
                <c:pt idx="5">
                  <c:v>0.105</c:v>
                </c:pt>
                <c:pt idx="6">
                  <c:v>9.8000000000000004E-2</c:v>
                </c:pt>
                <c:pt idx="7">
                  <c:v>9.1999999999999998E-2</c:v>
                </c:pt>
                <c:pt idx="8">
                  <c:v>5.8999999999999997E-2</c:v>
                </c:pt>
                <c:pt idx="9">
                  <c:v>5.7000000000000002E-2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Passaic avg. 19.8%</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Passaic City</c:v>
                </c:pt>
                <c:pt idx="1">
                  <c:v>Paterson</c:v>
                </c:pt>
                <c:pt idx="2">
                  <c:v>Prospect Park</c:v>
                </c:pt>
                <c:pt idx="3">
                  <c:v>Woodland Park</c:v>
                </c:pt>
                <c:pt idx="4">
                  <c:v>Pompton Lakes</c:v>
                </c:pt>
                <c:pt idx="5">
                  <c:v>Clifton</c:v>
                </c:pt>
                <c:pt idx="6">
                  <c:v>Haledon</c:v>
                </c:pt>
                <c:pt idx="7">
                  <c:v>Bloomingdale</c:v>
                </c:pt>
                <c:pt idx="8">
                  <c:v>Totowa</c:v>
                </c:pt>
                <c:pt idx="9">
                  <c:v>North Haledon</c:v>
                </c:pt>
              </c:strCache>
            </c:strRef>
          </c:cat>
          <c:val>
            <c:numRef>
              <c:f>Sheet1!$C$2:$C$11</c:f>
              <c:numCache>
                <c:formatCode>0%</c:formatCode>
                <c:ptCount val="10"/>
                <c:pt idx="0">
                  <c:v>0.19800000000000001</c:v>
                </c:pt>
                <c:pt idx="1">
                  <c:v>0.19800000000000001</c:v>
                </c:pt>
                <c:pt idx="2">
                  <c:v>0.19800000000000001</c:v>
                </c:pt>
                <c:pt idx="3">
                  <c:v>0.19800000000000001</c:v>
                </c:pt>
                <c:pt idx="4">
                  <c:v>0.19800000000000001</c:v>
                </c:pt>
                <c:pt idx="5">
                  <c:v>0.19800000000000001</c:v>
                </c:pt>
                <c:pt idx="6">
                  <c:v>0.19800000000000001</c:v>
                </c:pt>
                <c:pt idx="7">
                  <c:v>0.19800000000000001</c:v>
                </c:pt>
                <c:pt idx="8">
                  <c:v>0.19800000000000001</c:v>
                </c:pt>
                <c:pt idx="9">
                  <c:v>0.19800000000000001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37853505297137"/>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9">
                  <c:v>0.24085757426000001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322551673228349"/>
          <c:y val="0.8944275393754120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0.34</c:v>
                </c:pt>
                <c:pt idx="1">
                  <c:v>0.34</c:v>
                </c:pt>
                <c:pt idx="2">
                  <c:v>0.33</c:v>
                </c:pt>
                <c:pt idx="3">
                  <c:v>0.32</c:v>
                </c:pt>
                <c:pt idx="4">
                  <c:v>0.31</c:v>
                </c:pt>
                <c:pt idx="5">
                  <c:v>0.3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4" formatCode="0.0%">
                  <c:v>0.10100000000000001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90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0.104</c:v>
                </c:pt>
                <c:pt idx="1">
                  <c:v>0.10100000000000001</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17652</c:v>
                </c:pt>
                <c:pt idx="1">
                  <c:v>17614</c:v>
                </c:pt>
                <c:pt idx="2">
                  <c:v>16712</c:v>
                </c:pt>
                <c:pt idx="3">
                  <c:v>16024</c:v>
                </c:pt>
                <c:pt idx="4">
                  <c:v>15994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43503</c:v>
                </c:pt>
                <c:pt idx="1">
                  <c:v>43395</c:v>
                </c:pt>
                <c:pt idx="2">
                  <c:v>43065</c:v>
                </c:pt>
                <c:pt idx="3">
                  <c:v>42953</c:v>
                </c:pt>
                <c:pt idx="4">
                  <c:v>43304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51768</c:v>
                </c:pt>
                <c:pt idx="1">
                  <c:v>49346</c:v>
                </c:pt>
                <c:pt idx="2">
                  <c:v>46733</c:v>
                </c:pt>
                <c:pt idx="3">
                  <c:v>42924</c:v>
                </c:pt>
                <c:pt idx="4">
                  <c:v>43178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Passaic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900</c:v>
                </c:pt>
                <c:pt idx="1">
                  <c:v>900</c:v>
                </c:pt>
                <c:pt idx="2">
                  <c:v>760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7">
                  <c:v>900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7" formatCode="&quot;$&quot;#,##0_);[Red]\(&quot;$&quot;#,##0\)">
                  <c:v>760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6" formatCode="0.0">
                  <c:v>29.3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26.8</c:v>
                </c:pt>
                <c:pt idx="1">
                  <c:v>28</c:v>
                </c:pt>
                <c:pt idx="2">
                  <c:v>27.7</c:v>
                </c:pt>
                <c:pt idx="3" formatCode="0.0">
                  <c:v>28.7</c:v>
                </c:pt>
                <c:pt idx="4" formatCode="0.0">
                  <c:v>29.3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6"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6" formatCode="0.0">
                  <c:v>6.02</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20" formatCode="0.0%">
                  <c:v>7.3999999999999996E-2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3.6999999999999998E-2</c:v>
                </c:pt>
                <c:pt idx="1">
                  <c:v>4.2999999999999997E-2</c:v>
                </c:pt>
                <c:pt idx="2">
                  <c:v>0.05</c:v>
                </c:pt>
                <c:pt idx="3">
                  <c:v>6.9000000000000006E-2</c:v>
                </c:pt>
                <c:pt idx="4">
                  <c:v>7.3999999999999996E-2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Little Falls</c:v>
                </c:pt>
                <c:pt idx="1">
                  <c:v>Pompton Lakes</c:v>
                </c:pt>
                <c:pt idx="2">
                  <c:v>North Haledon</c:v>
                </c:pt>
                <c:pt idx="3">
                  <c:v>Paterson City</c:v>
                </c:pt>
                <c:pt idx="4">
                  <c:v>Passaic City</c:v>
                </c:pt>
                <c:pt idx="5">
                  <c:v>Woodland Park</c:v>
                </c:pt>
                <c:pt idx="6">
                  <c:v>Bloomingdale </c:v>
                </c:pt>
                <c:pt idx="7">
                  <c:v>Haledon</c:v>
                </c:pt>
                <c:pt idx="8">
                  <c:v>Ringwood</c:v>
                </c:pt>
                <c:pt idx="9">
                  <c:v>Clifton City</c:v>
                </c:pt>
              </c:strCache>
            </c:strRef>
          </c:cat>
          <c:val>
            <c:numRef>
              <c:f>Sheet1!$B$2:$B$11</c:f>
              <c:numCache>
                <c:formatCode>0.0%</c:formatCode>
                <c:ptCount val="10"/>
                <c:pt idx="0">
                  <c:v>0.127</c:v>
                </c:pt>
                <c:pt idx="1">
                  <c:v>8.4000000000000005E-2</c:v>
                </c:pt>
                <c:pt idx="2">
                  <c:v>8.2000000000000003E-2</c:v>
                </c:pt>
                <c:pt idx="3">
                  <c:v>7.1999999999999995E-2</c:v>
                </c:pt>
                <c:pt idx="4">
                  <c:v>5.8000000000000003E-2</c:v>
                </c:pt>
                <c:pt idx="5">
                  <c:v>5.7000000000000002E-2</c:v>
                </c:pt>
                <c:pt idx="6">
                  <c:v>5.3999999999999999E-2</c:v>
                </c:pt>
                <c:pt idx="7">
                  <c:v>0.05</c:v>
                </c:pt>
                <c:pt idx="8">
                  <c:v>0.05</c:v>
                </c:pt>
                <c:pt idx="9">
                  <c:v>4.8000000000000001E-2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Passaic avg. 5.50%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Little Falls</c:v>
                </c:pt>
                <c:pt idx="1">
                  <c:v>Pompton Lakes</c:v>
                </c:pt>
                <c:pt idx="2">
                  <c:v>North Haledon</c:v>
                </c:pt>
                <c:pt idx="3">
                  <c:v>Paterson City</c:v>
                </c:pt>
                <c:pt idx="4">
                  <c:v>Passaic City</c:v>
                </c:pt>
                <c:pt idx="5">
                  <c:v>Woodland Park</c:v>
                </c:pt>
                <c:pt idx="6">
                  <c:v>Bloomingdale </c:v>
                </c:pt>
                <c:pt idx="7">
                  <c:v>Haledon</c:v>
                </c:pt>
                <c:pt idx="8">
                  <c:v>Ringwood</c:v>
                </c:pt>
                <c:pt idx="9">
                  <c:v>Clifton City</c:v>
                </c:pt>
              </c:strCache>
            </c:strRef>
          </c:cat>
          <c:val>
            <c:numRef>
              <c:f>Sheet1!$C$2:$C$11</c:f>
              <c:numCache>
                <c:formatCode>0.00%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3">
                  <c:v>58976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3">
                  <c:v>13266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5">
                  <c:v>0.72860000000000003</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5">
                  <c:v>0.62170000000000003</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9" formatCode="0%">
                  <c:v>0.93200000000000005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0.95199999999999996</c:v>
                </c:pt>
                <c:pt idx="1">
                  <c:v>0.94099999999999995</c:v>
                </c:pt>
                <c:pt idx="2">
                  <c:v>0.94499999999999995</c:v>
                </c:pt>
                <c:pt idx="3">
                  <c:v>0.94499999999999995</c:v>
                </c:pt>
                <c:pt idx="4">
                  <c:v>0.94799999999999995</c:v>
                </c:pt>
                <c:pt idx="5">
                  <c:v>0.93200000000000005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4">
                  <c:v>472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Passaic</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0.10299999999999999</c:v>
                </c:pt>
                <c:pt idx="1">
                  <c:v>9.6000000000000002E-2</c:v>
                </c:pt>
                <c:pt idx="2">
                  <c:v>0.128</c:v>
                </c:pt>
                <c:pt idx="3">
                  <c:v>9.7000000000000003E-2</c:v>
                </c:pt>
                <c:pt idx="4">
                  <c:v>0.105</c:v>
                </c:pt>
                <c:pt idx="5">
                  <c:v>0.105</c:v>
                </c:pt>
                <c:pt idx="6">
                  <c:v>0.10100000000000001</c:v>
                </c:pt>
                <c:pt idx="7">
                  <c:v>9.2999999999999999E-2</c:v>
                </c:pt>
                <c:pt idx="8">
                  <c:v>9.1999999999999998E-2</c:v>
                </c:pt>
                <c:pt idx="9">
                  <c:v>0.104</c:v>
                </c:pt>
                <c:pt idx="10">
                  <c:v>0.1</c:v>
                </c:pt>
                <c:pt idx="11" formatCode="0.00%">
                  <c:v>8.8999999999999996E-2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9" formatCode="0.0">
                  <c:v>0.10050000000000001</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3" formatCode="0.00%">
                  <c:v>7.6046199999999994E-2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8.8150199999999998E-2</c:v>
                </c:pt>
                <c:pt idx="1">
                  <c:v>8.2715499999999997E-2</c:v>
                </c:pt>
                <c:pt idx="2">
                  <c:v>7.0941799999999999E-2</c:v>
                </c:pt>
                <c:pt idx="3">
                  <c:v>7.3263400000000006E-2</c:v>
                </c:pt>
                <c:pt idx="4">
                  <c:v>7.6046199999999994E-2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0.86131389999999997</c:v>
                </c:pt>
                <c:pt idx="1">
                  <c:v>0.89688679999999998</c:v>
                </c:pt>
                <c:pt idx="2">
                  <c:v>0.88465199999999999</c:v>
                </c:pt>
                <c:pt idx="3">
                  <c:v>0.85747340000000005</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3">
                  <c:v>0.87</c:v>
                </c:pt>
                <c:pt idx="4">
                  <c:v>0.87</c:v>
                </c:pt>
                <c:pt idx="5">
                  <c:v>0.88</c:v>
                </c:pt>
                <c:pt idx="6">
                  <c:v>0.89</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2" formatCode="0%">
                  <c:v>0.86</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0.69599999999999995</c:v>
                </c:pt>
                <c:pt idx="1">
                  <c:v>0.78200000000000003</c:v>
                </c:pt>
                <c:pt idx="2">
                  <c:v>0.85699999999999998</c:v>
                </c:pt>
                <c:pt idx="3">
                  <c:v>0.84899999999999998</c:v>
                </c:pt>
                <c:pt idx="4">
                  <c:v>0.89</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8" formatCode="0.0%">
                  <c:v>0.89</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8">
                  <c:v>383.1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5.7019008987512923E-3"/>
                  <c:y val="0.1659218914907820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31</c:v>
                </c:pt>
                <c:pt idx="1">
                  <c:v>69</c:v>
                </c:pt>
                <c:pt idx="2">
                  <c:v>579</c:v>
                </c:pt>
                <c:pt idx="3">
                  <c:v>1263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923</c:v>
                </c:pt>
                <c:pt idx="1">
                  <c:v>4722</c:v>
                </c:pt>
                <c:pt idx="2">
                  <c:v>593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4">
                  <c:v>12.426690000000001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792770669291339"/>
          <c:y val="0.88146629195936943"/>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15.774839999999999</c:v>
                </c:pt>
                <c:pt idx="1">
                  <c:v>14.92698</c:v>
                </c:pt>
                <c:pt idx="2">
                  <c:v>15.21444</c:v>
                </c:pt>
                <c:pt idx="3">
                  <c:v>11.88958</c:v>
                </c:pt>
                <c:pt idx="4">
                  <c:v>12.426690000000001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7">
                  <c:v>43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7">
                  <c:v>433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7.4</c:v>
                </c:pt>
                <c:pt idx="1">
                  <c:v>7.4</c:v>
                </c:pt>
                <c:pt idx="2">
                  <c:v>7.4</c:v>
                </c:pt>
                <c:pt idx="3">
                  <c:v>7.3</c:v>
                </c:pt>
                <c:pt idx="4">
                  <c:v>7.4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7">
                  <c:v>7.4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dLbl>
              <c:idx val="1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7767-4BD4-A339-9E9BF56A5BC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9">
                  <c:v>2451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3248</c:v>
                </c:pt>
                <c:pt idx="1">
                  <c:v>3367</c:v>
                </c:pt>
                <c:pt idx="2">
                  <c:v>3342</c:v>
                </c:pt>
                <c:pt idx="3">
                  <c:v>3326</c:v>
                </c:pt>
                <c:pt idx="4">
                  <c:v>2451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7476274311789913"/>
                  <c:y val="-7.734374524214174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20375859960455536"/>
                  <c:y val="-0.1499999907726383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1301368865648426"/>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Terroristic Threats</c:v>
                </c:pt>
                <c:pt idx="3">
                  <c:v>Criminal mischief</c:v>
                </c:pt>
                <c:pt idx="4">
                  <c:v>Contempt of Court</c:v>
                </c:pt>
                <c:pt idx="5">
                  <c:v>Burglary</c:v>
                </c:pt>
                <c:pt idx="6">
                  <c:v>Other</c:v>
                </c:pt>
              </c:strCache>
            </c:strRef>
          </c:cat>
          <c:val>
            <c:numRef>
              <c:f>Sheet1!$B$2:$B$8</c:f>
              <c:numCache>
                <c:formatCode>General</c:formatCode>
                <c:ptCount val="7"/>
                <c:pt idx="0">
                  <c:v>1099</c:v>
                </c:pt>
                <c:pt idx="1">
                  <c:v>806</c:v>
                </c:pt>
                <c:pt idx="2">
                  <c:v>196</c:v>
                </c:pt>
                <c:pt idx="3">
                  <c:v>179</c:v>
                </c:pt>
                <c:pt idx="4" formatCode="#,##0">
                  <c:v>125</c:v>
                </c:pt>
                <c:pt idx="5">
                  <c:v>34</c:v>
                </c:pt>
                <c:pt idx="6">
                  <c:v>64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2">
                  <c:v>51381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2">
                  <c:v>44029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49253</c:v>
                </c:pt>
                <c:pt idx="1">
                  <c:v>50810</c:v>
                </c:pt>
                <c:pt idx="2">
                  <c:v>48442</c:v>
                </c:pt>
                <c:pt idx="3">
                  <c:v>51737</c:v>
                </c:pt>
                <c:pt idx="4">
                  <c:v>51381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40185</c:v>
                </c:pt>
                <c:pt idx="1">
                  <c:v>37343</c:v>
                </c:pt>
                <c:pt idx="2">
                  <c:v>43310</c:v>
                </c:pt>
                <c:pt idx="3">
                  <c:v>47251</c:v>
                </c:pt>
                <c:pt idx="4">
                  <c:v>44029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7">
                  <c:v>297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83</c:v>
                </c:pt>
                <c:pt idx="1">
                  <c:v>108</c:v>
                </c:pt>
                <c:pt idx="2">
                  <c:v>131</c:v>
                </c:pt>
                <c:pt idx="3">
                  <c:v>182</c:v>
                </c:pt>
                <c:pt idx="4">
                  <c:v>171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4">
                  <c:v>-6.0439560439560398E-2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0.26</c:v>
                </c:pt>
                <c:pt idx="1">
                  <c:v>0.45</c:v>
                </c:pt>
                <c:pt idx="2">
                  <c:v>0.05</c:v>
                </c:pt>
                <c:pt idx="3">
                  <c:v>0.06</c:v>
                </c:pt>
                <c:pt idx="4">
                  <c:v>0.13</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1</c:v>
                </c:pt>
                <c:pt idx="3">
                  <c:v>1</c:v>
                </c:pt>
                <c:pt idx="4">
                  <c:v>1</c:v>
                </c:pt>
                <c:pt idx="5">
                  <c:v>1</c:v>
                </c:pt>
                <c:pt idx="6">
                  <c:v>1</c:v>
                </c:pt>
                <c:pt idx="7">
                  <c:v>1</c:v>
                </c:pt>
                <c:pt idx="8">
                  <c:v>1</c:v>
                </c:pt>
                <c:pt idx="9">
                  <c:v>6</c:v>
                </c:pt>
                <c:pt idx="10">
                  <c:v>4</c:v>
                </c:pt>
                <c:pt idx="11">
                  <c:v>1</c:v>
                </c:pt>
                <c:pt idx="12">
                  <c:v>1</c:v>
                </c:pt>
                <c:pt idx="13">
                  <c:v>5</c:v>
                </c:pt>
                <c:pt idx="14">
                  <c:v>3</c:v>
                </c:pt>
                <c:pt idx="15">
                  <c:v>1</c:v>
                </c:pt>
                <c:pt idx="16">
                  <c:v>1</c:v>
                </c:pt>
                <c:pt idx="17">
                  <c:v>1</c:v>
                </c:pt>
                <c:pt idx="18">
                  <c:v>9</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3">
                  <c:v>7.3999999999999996E-2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5454554825276276E-2"/>
          <c:w val="0.9217861730049700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8.6999999999999994E-2</c:v>
                </c:pt>
                <c:pt idx="1">
                  <c:v>8.2000000000000003E-2</c:v>
                </c:pt>
                <c:pt idx="2">
                  <c:v>0.108</c:v>
                </c:pt>
                <c:pt idx="3">
                  <c:v>0.13300000000000001</c:v>
                </c:pt>
                <c:pt idx="4">
                  <c:v>7.3999999999999996E-2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4.8000000000000001E-2</c:v>
                </c:pt>
                <c:pt idx="2" formatCode="0.0%">
                  <c:v>7.4999999999999997E-2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0.104</c:v>
                </c:pt>
                <c:pt idx="1">
                  <c:v>8.3000000000000004E-2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0">
                  <c:v>6.9000000000000006E-2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490895733303108E-2"/>
          <c:y val="7.1850645292856952E-2"/>
          <c:w val="0.89740350644416533"/>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0.13300000000000001</c:v>
                </c:pt>
                <c:pt idx="1">
                  <c:v>0.10100000000000001</c:v>
                </c:pt>
                <c:pt idx="2">
                  <c:v>0.122</c:v>
                </c:pt>
                <c:pt idx="3">
                  <c:v>0.151</c:v>
                </c:pt>
                <c:pt idx="4">
                  <c:v>6.9000000000000006E-2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0.02</c:v>
                </c:pt>
                <c:pt idx="2" formatCode="0.0%">
                  <c:v>0.13700000000000001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3.4000000000000002E-2</c:v>
                </c:pt>
                <c:pt idx="1">
                  <c:v>0.09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
                  <c:v>6.5</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3">
                  <c:v>14186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3">
                  <c:v>13813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6">
                  <c:v>1179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4">
                  <c:v>803</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747</c:v>
                </c:pt>
                <c:pt idx="1">
                  <c:v>770</c:v>
                </c:pt>
                <c:pt idx="2">
                  <c:v>759</c:v>
                </c:pt>
                <c:pt idx="3">
                  <c:v>791</c:v>
                </c:pt>
                <c:pt idx="4">
                  <c:v>803</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5" formatCode="0.0%">
                  <c:v>2.8000000000000001E-2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20">
                  <c:v>439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6">
                  <c:v>1810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6">
                  <c:v>1810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101</c:v>
                </c:pt>
                <c:pt idx="1">
                  <c:v>97</c:v>
                </c:pt>
                <c:pt idx="2">
                  <c:v>90</c:v>
                </c:pt>
                <c:pt idx="3">
                  <c:v>119</c:v>
                </c:pt>
                <c:pt idx="4">
                  <c:v>97</c:v>
                </c:pt>
                <c:pt idx="5">
                  <c:v>72</c:v>
                </c:pt>
                <c:pt idx="6">
                  <c:v>55</c:v>
                </c:pt>
                <c:pt idx="7">
                  <c:v>73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206</c:v>
                </c:pt>
                <c:pt idx="1">
                  <c:v>229</c:v>
                </c:pt>
                <c:pt idx="2">
                  <c:v>209</c:v>
                </c:pt>
                <c:pt idx="3">
                  <c:v>204</c:v>
                </c:pt>
                <c:pt idx="4">
                  <c:v>213</c:v>
                </c:pt>
                <c:pt idx="5">
                  <c:v>171</c:v>
                </c:pt>
                <c:pt idx="6">
                  <c:v>141</c:v>
                </c:pt>
                <c:pt idx="7">
                  <c:v>123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2">
                  <c:v>2736</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5">
                  <c:v>4.28</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9184384628597347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ascfamily.org/" TargetMode="External"/><Relationship Id="rId3" Type="http://schemas.openxmlformats.org/officeDocument/2006/relationships/hyperlink" Target="https://www.passaicresourcenet.org/community-services/family-support-services/" TargetMode="External"/><Relationship Id="rId7" Type="http://schemas.openxmlformats.org/officeDocument/2006/relationships/hyperlink" Target="https://asapphealthcare.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www.4cspassaic.org/" TargetMode="External"/><Relationship Id="rId10" Type="http://schemas.openxmlformats.org/officeDocument/2006/relationships/hyperlink" Target="https://www.wafaaorganization.org/" TargetMode="External"/><Relationship Id="rId4" Type="http://schemas.openxmlformats.org/officeDocument/2006/relationships/hyperlink" Target="https://www.passaiccountycasa.org/" TargetMode="External"/><Relationship Id="rId9" Type="http://schemas.openxmlformats.org/officeDocument/2006/relationships/hyperlink" Target="https://cafsnj.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“Other” minority and Hispanic/Latino residents, and lower proportions of White, Black/African American, American Indian/Alaska Native,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Black/White residential segregation index in this county tended to decrease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Passaic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this county, </a:t>
            </a:r>
            <a:r>
              <a:rPr lang="en-US" sz="1800" kern="1200" dirty="0">
                <a:effectLst/>
                <a:highlight>
                  <a:srgbClr val="FFFF00"/>
                </a:highlight>
                <a:latin typeface="Calibri" panose="020F0502020204030204" pitchFamily="34" charset="0"/>
                <a:ea typeface="Calibri" panose="020F0502020204030204" pitchFamily="34" charset="0"/>
              </a:rPr>
              <a:t>children between the ages of 12-17 years old is the largest group</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kern="1200" dirty="0">
                <a:solidFill>
                  <a:schemeClr val="tx1"/>
                </a:solidFill>
                <a:effectLst/>
                <a:latin typeface="+mn-lt"/>
                <a:ea typeface="+mn-ea"/>
                <a:cs typeface="+mn-cs"/>
              </a:rPr>
              <a:t>Municipality data available</a:t>
            </a:r>
            <a:r>
              <a:rPr lang="en-US" sz="1800" kern="1200" dirty="0">
                <a:effectLst/>
                <a:highlight>
                  <a:srgbClr val="FFFF00"/>
                </a:highlight>
                <a:latin typeface="Calibri" panose="020F0502020204030204" pitchFamily="34" charset="0"/>
                <a:ea typeface="Calibri" panose="020F0502020204030204" pitchFamily="34" charset="0"/>
              </a:rPr>
              <a:t>? </a:t>
            </a:r>
            <a:r>
              <a:rPr lang="en-US" sz="1800" kern="1200">
                <a:effectLst/>
                <a:highlight>
                  <a:srgbClr val="FFFF00"/>
                </a:highlight>
                <a:latin typeface="Calibri" panose="020F0502020204030204" pitchFamily="34" charset="0"/>
                <a:ea typeface="Calibri" panose="020F0502020204030204" pitchFamily="34" charset="0"/>
              </a:rPr>
              <a:t>Chart 1.12 </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city and Passaic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component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Passaic city and Paterson city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Passaic city and Paterson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been staying about the same over the two years shown.  </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800" kern="1200" dirty="0">
              <a:effectLst/>
              <a:highlight>
                <a:srgbClr val="FFFF00"/>
              </a:highlight>
              <a:latin typeface="Calibri" panose="020F0502020204030204" pitchFamily="34" charset="0"/>
              <a:ea typeface="Calibri" panose="020F0502020204030204" pitchFamily="34" charset="0"/>
            </a:endParaRPr>
          </a:p>
          <a:p>
            <a:pPr marL="0" lvl="0" indent="0">
              <a:buFont typeface="Arial" panose="020B0604020202020204" pitchFamily="34" charset="0"/>
              <a:buNone/>
            </a:pPr>
            <a:r>
              <a:rPr lang="en-US" sz="1800" kern="1200" dirty="0">
                <a:effectLst/>
                <a:highlight>
                  <a:srgbClr val="FFFF00"/>
                </a:highlight>
                <a:latin typeface="Calibri" panose="020F0502020204030204" pitchFamily="34" charset="0"/>
                <a:ea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lower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and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Little Falls and Pompton Lakes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72.86% of Passaic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62.17% of Passaic County’s population has been fully vaccinated against COVID-19.  </a:t>
            </a:r>
            <a:endPar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3967743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high school graduation rate of the NJ counties.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$7K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-6.04%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supportive services, followed by outpatient.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 followed by White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slightly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Hispanic/Latino residents reported diagnosed depression most frequently, followed by White residents.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5</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1,614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196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2019 and 2020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https://www.passaicresourcenet.org/community-services/family-support-services/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https://www.passaiccountycasa.org/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https://www.4cspassaic.org/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https://cafsnj.org/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https://www.wafaaorganization.org/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6</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Passaic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9496" y="4379386"/>
            <a:ext cx="821348" cy="1555086"/>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66551" y="453929"/>
            <a:ext cx="821348" cy="1555086"/>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6518" y="453929"/>
            <a:ext cx="821348" cy="1555086"/>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11732" y="2638514"/>
            <a:ext cx="821348" cy="1555086"/>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4751" y="500280"/>
            <a:ext cx="821348" cy="1555086"/>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04800"/>
            <a:ext cx="821348" cy="1555086"/>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2548" y="4873528"/>
            <a:ext cx="821348" cy="1555086"/>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3873" y="4819411"/>
            <a:ext cx="821348" cy="1555086"/>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43704" y="409164"/>
            <a:ext cx="821348" cy="1555086"/>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81857" y="294982"/>
            <a:ext cx="821348" cy="1555086"/>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11302" y="351307"/>
            <a:ext cx="821348" cy="1555086"/>
          </a:xfrm>
          <a:prstGeom prst="rect">
            <a:avLst/>
          </a:prstGeom>
        </p:spPr>
      </p:pic>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19321" y="765075"/>
            <a:ext cx="821348" cy="1555086"/>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pic>
        <p:nvPicPr>
          <p:cNvPr id="15" name="Picture 14">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26400" y="460323"/>
            <a:ext cx="821348" cy="1555086"/>
          </a:xfrm>
          <a:prstGeom prst="rect">
            <a:avLst/>
          </a:prstGeom>
        </p:spPr>
      </p:pic>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1851" y="352638"/>
            <a:ext cx="821348" cy="1555086"/>
          </a:xfrm>
          <a:prstGeom prst="rect">
            <a:avLst/>
          </a:prstGeom>
        </p:spPr>
      </p:pic>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1851" y="352638"/>
            <a:ext cx="821348" cy="1555086"/>
          </a:xfrm>
          <a:prstGeom prst="rect">
            <a:avLst/>
          </a:prstGeom>
        </p:spPr>
      </p:pic>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9724" y="258636"/>
            <a:ext cx="821348" cy="1555086"/>
          </a:xfrm>
          <a:prstGeom prst="rect">
            <a:avLst/>
          </a:prstGeom>
        </p:spPr>
      </p:pic>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8.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notesSlide" Target="../notesSlides/notesSlide1.xml"/><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AF84F6-0E9A-4153-9183-2BB139F6D8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782" y="-685800"/>
            <a:ext cx="13534382" cy="844441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Passaic County</a:t>
              </a:r>
            </a:p>
          </p:txBody>
        </p:sp>
        <p:pic>
          <p:nvPicPr>
            <p:cNvPr id="8" name="Picture 7">
              <a:extLst>
                <a:ext uri="{FF2B5EF4-FFF2-40B4-BE49-F238E27FC236}">
                  <a16:creationId xmlns:a16="http://schemas.microsoft.com/office/drawing/2014/main" id="{8A456035-9BDC-465B-9177-FE95E2FE52D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55670" y="2073763"/>
              <a:ext cx="796287" cy="1507637"/>
            </a:xfrm>
            <a:prstGeom prst="rect">
              <a:avLst/>
            </a:prstGeom>
          </p:spPr>
        </p:pic>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1853-D187-4AA0-8318-4F859EFFA8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8200" y="674760"/>
            <a:ext cx="5844021" cy="5508478"/>
          </a:xfrm>
          <a:prstGeom prst="rect">
            <a:avLst/>
          </a:prstGeom>
          <a:noFill/>
        </p:spPr>
      </p:pic>
      <p:pic>
        <p:nvPicPr>
          <p:cNvPr id="3" name="Picture 2">
            <a:extLst>
              <a:ext uri="{FF2B5EF4-FFF2-40B4-BE49-F238E27FC236}">
                <a16:creationId xmlns:a16="http://schemas.microsoft.com/office/drawing/2014/main" id="{ED899C2B-8028-4029-A1C8-6D2F4C080F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23" y="457200"/>
            <a:ext cx="1931831" cy="36576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Passaic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329627014"/>
              </p:ext>
            </p:extLst>
          </p:nvPr>
        </p:nvGraphicFramePr>
        <p:xfrm>
          <a:off x="7543801" y="921908"/>
          <a:ext cx="4800599" cy="608849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Passaic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24476810"/>
              </p:ext>
            </p:extLst>
          </p:nvPr>
        </p:nvGraphicFramePr>
        <p:xfrm>
          <a:off x="7010400" y="1216258"/>
          <a:ext cx="5334000" cy="587034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80216523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26465230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2251667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4239748388"/>
              </p:ext>
            </p:extLst>
          </p:nvPr>
        </p:nvGraphicFramePr>
        <p:xfrm>
          <a:off x="3249706" y="567672"/>
          <a:ext cx="6520665" cy="50711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81285417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61818515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91935326"/>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7771129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86683805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4328281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96856493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919953971"/>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472732295"/>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973147538"/>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93504540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374431609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07622450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96926197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79551077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701091559"/>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8191025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53435846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8149355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82795630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884325018"/>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02650626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46042138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87581168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36544908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70683438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60959481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97351725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50076379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75038526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797529660"/>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41821894"/>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285494861"/>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562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70152255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14209784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227439703"/>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03933231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53727256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886852804"/>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51713524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43757571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671532391"/>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83002754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336027328"/>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030485090"/>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49473200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938807992"/>
              </p:ext>
            </p:extLst>
          </p:nvPr>
        </p:nvGraphicFramePr>
        <p:xfrm>
          <a:off x="3158171" y="870405"/>
          <a:ext cx="6916558" cy="5795366"/>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50972421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876669757"/>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4322343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47223369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302342062"/>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17847455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9916365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846946381"/>
              </p:ext>
            </p:extLst>
          </p:nvPr>
        </p:nvGraphicFramePr>
        <p:xfrm>
          <a:off x="3197889" y="705774"/>
          <a:ext cx="6033097"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426888612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56034233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861217769"/>
              </p:ext>
            </p:extLst>
          </p:nvPr>
        </p:nvGraphicFramePr>
        <p:xfrm>
          <a:off x="3326992" y="1256428"/>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4142630938"/>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71146850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66695649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 2015-2019</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53248341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40776958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79082451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31008273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64917714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10171520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170009132"/>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41198054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16489291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31522855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9383744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28061621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59715621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89044353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0479765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03377535"/>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591098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155029366"/>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5172062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591331431"/>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87511928"/>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277554382"/>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Passaic County CASA for Children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4CS of Passaic County, Inc.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Children’s Aid and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Coalition on AIDS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Women and Family Ascending Association </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www.passaicresourcenet.org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675783953"/>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Women &amp; Justice</a:t>
            </a:r>
          </a:p>
          <a:p>
            <a:r>
              <a:rPr lang="en-US" sz="1400" spc="-20" dirty="0">
                <a:latin typeface="Franklin Gothic Medium" panose="020B0603020102020204" pitchFamily="34" charset="0"/>
              </a:rPr>
              <a:t>  Passaic County Women’s Center</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f3dd41354356f81a85ed&quot;,&quot;SmartGridHorizontal&quot;:0,&quot;LinkedExcelSources&quot;:{&quot;618a971e383938345c058b52&quot;:&quot;{{PptFile}}\\HSAC Sept 2021\\Passaic_County_11.04.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24896</TotalTime>
  <Words>9971</Words>
  <Application>Microsoft Office PowerPoint</Application>
  <PresentationFormat>Widescreen</PresentationFormat>
  <Paragraphs>846</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1679</cp:revision>
  <dcterms:created xsi:type="dcterms:W3CDTF">2006-08-16T00:00:00Z</dcterms:created>
  <dcterms:modified xsi:type="dcterms:W3CDTF">2021-12-01T04:02:37Z</dcterms:modified>
</cp:coreProperties>
</file>