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45" autoAdjust="0"/>
    <p:restoredTop sz="79535" autoAdjust="0"/>
  </p:normalViewPr>
  <p:slideViewPr>
    <p:cSldViewPr>
      <p:cViewPr varScale="1">
        <p:scale>
          <a:sx n="96" d="100"/>
          <a:sy n="96" d="100"/>
        </p:scale>
        <p:origin x="1176" y="78"/>
      </p:cViewPr>
      <p:guideLst>
        <p:guide orient="horz" pos="2112"/>
        <p:guide pos="3888"/>
      </p:guideLst>
    </p:cSldViewPr>
  </p:slideViewPr>
  <p:outlineViewPr>
    <p:cViewPr>
      <p:scale>
        <a:sx n="33" d="100"/>
        <a:sy n="33" d="100"/>
      </p:scale>
      <p:origin x="0" y="-6708"/>
    </p:cViewPr>
  </p:outlin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Passaic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0.65200000000000002</c:v>
                </c:pt>
                <c:pt idx="1">
                  <c:v>0.13600000000000001</c:v>
                </c:pt>
                <c:pt idx="2">
                  <c:v>0.01</c:v>
                </c:pt>
                <c:pt idx="3">
                  <c:v>6.0999999999999999E-2</c:v>
                </c:pt>
                <c:pt idx="4">
                  <c:v>1E-3</c:v>
                </c:pt>
                <c:pt idx="5">
                  <c:v>0.17399999999999999</c:v>
                </c:pt>
                <c:pt idx="6">
                  <c:v>0.40500000000000003</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502128376"/>
        <c:axId val="502128768"/>
      </c:barChart>
      <c:catAx>
        <c:axId val="50212837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128768"/>
        <c:crosses val="autoZero"/>
        <c:auto val="1"/>
        <c:lblAlgn val="ctr"/>
        <c:lblOffset val="100"/>
        <c:noMultiLvlLbl val="0"/>
      </c:catAx>
      <c:valAx>
        <c:axId val="502128768"/>
        <c:scaling>
          <c:orientation val="minMax"/>
          <c:max val="1"/>
        </c:scaling>
        <c:delete val="1"/>
        <c:axPos val="l"/>
        <c:numFmt formatCode="0%" sourceLinked="1"/>
        <c:majorTickMark val="none"/>
        <c:minorTickMark val="none"/>
        <c:tickLblPos val="nextTo"/>
        <c:crossAx val="502128376"/>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c:v>
                </c:pt>
                <c:pt idx="1">
                  <c:v>0.69099999999999995</c:v>
                </c:pt>
                <c:pt idx="2">
                  <c:v>0.67800000000000005</c:v>
                </c:pt>
                <c:pt idx="3">
                  <c:v>0.66600000000000004</c:v>
                </c:pt>
                <c:pt idx="4">
                  <c:v>0.65200000000000002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0.14699999999999999</c:v>
                </c:pt>
                <c:pt idx="1">
                  <c:v>0.15</c:v>
                </c:pt>
                <c:pt idx="2">
                  <c:v>0.151</c:v>
                </c:pt>
                <c:pt idx="3">
                  <c:v>0.14599999999999999</c:v>
                </c:pt>
                <c:pt idx="4">
                  <c:v>0.13600000000000001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8.9999999999999993E-3</c:v>
                </c:pt>
                <c:pt idx="1">
                  <c:v>0.01</c:v>
                </c:pt>
                <c:pt idx="2">
                  <c:v>1.0999999999999999E-2</c:v>
                </c:pt>
                <c:pt idx="3">
                  <c:v>1.0999999999999999E-2</c:v>
                </c:pt>
                <c:pt idx="4">
                  <c:v>0.01</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5.6000000000000001E-2</c:v>
                </c:pt>
                <c:pt idx="1">
                  <c:v>5.8000000000000003E-2</c:v>
                </c:pt>
                <c:pt idx="2">
                  <c:v>5.8999999999999997E-2</c:v>
                </c:pt>
                <c:pt idx="3">
                  <c:v>0.06</c:v>
                </c:pt>
                <c:pt idx="4">
                  <c:v>6.0999999999999999E-2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0.378</c:v>
                </c:pt>
                <c:pt idx="1">
                  <c:v>0.38400000000000001</c:v>
                </c:pt>
                <c:pt idx="2">
                  <c:v>0.39100000000000001</c:v>
                </c:pt>
                <c:pt idx="3">
                  <c:v>0.39900000000000002</c:v>
                </c:pt>
                <c:pt idx="4">
                  <c:v>0.40500000000000003</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02129160"/>
        <c:axId val="357592608"/>
      </c:lineChart>
      <c:catAx>
        <c:axId val="50212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592608"/>
        <c:crosses val="autoZero"/>
        <c:auto val="1"/>
        <c:lblAlgn val="ctr"/>
        <c:lblOffset val="100"/>
        <c:noMultiLvlLbl val="0"/>
      </c:catAx>
      <c:valAx>
        <c:axId val="357592608"/>
        <c:scaling>
          <c:orientation val="minMax"/>
        </c:scaling>
        <c:delete val="1"/>
        <c:axPos val="l"/>
        <c:numFmt formatCode="0%" sourceLinked="1"/>
        <c:majorTickMark val="none"/>
        <c:minorTickMark val="none"/>
        <c:tickLblPos val="nextTo"/>
        <c:crossAx val="502129160"/>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Milford</c:v>
                </c:pt>
                <c:pt idx="1">
                  <c:v>Little Falls</c:v>
                </c:pt>
                <c:pt idx="2">
                  <c:v>Paterson City</c:v>
                </c:pt>
              </c:strCache>
            </c:strRef>
          </c:cat>
          <c:val>
            <c:numRef>
              <c:f>Sheet1!$B$2:$B$4</c:f>
              <c:numCache>
                <c:formatCode>0%</c:formatCode>
                <c:ptCount val="3"/>
                <c:pt idx="0">
                  <c:v>0.94599999999999995</c:v>
                </c:pt>
                <c:pt idx="1">
                  <c:v>0.88300000000000001</c:v>
                </c:pt>
                <c:pt idx="2">
                  <c:v>0.34499999999999997</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Milford</c:v>
                </c:pt>
                <c:pt idx="1">
                  <c:v>Little Falls</c:v>
                </c:pt>
                <c:pt idx="2">
                  <c:v>Paterson City</c:v>
                </c:pt>
              </c:strCache>
            </c:strRef>
          </c:cat>
          <c:val>
            <c:numRef>
              <c:f>Sheet1!$C$2:$C$4</c:f>
              <c:numCache>
                <c:formatCode>0%</c:formatCode>
                <c:ptCount val="3"/>
                <c:pt idx="0">
                  <c:v>1.7999999999999999E-2</c:v>
                </c:pt>
                <c:pt idx="1">
                  <c:v>5.2999999999999999E-2</c:v>
                </c:pt>
                <c:pt idx="2">
                  <c:v>0.314</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Milford</c:v>
                </c:pt>
                <c:pt idx="1">
                  <c:v>Little Falls</c:v>
                </c:pt>
                <c:pt idx="2">
                  <c:v>Paterson City</c:v>
                </c:pt>
              </c:strCache>
            </c:strRef>
          </c:cat>
          <c:val>
            <c:numRef>
              <c:f>Sheet1!$D$2:$D$4</c:f>
              <c:numCache>
                <c:formatCode>0%</c:formatCode>
                <c:ptCount val="3"/>
                <c:pt idx="0">
                  <c:v>0.02</c:v>
                </c:pt>
                <c:pt idx="1">
                  <c:v>7.5999999999999998E-2</c:v>
                </c:pt>
                <c:pt idx="2">
                  <c:v>4.7E-2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Milford</c:v>
                </c:pt>
                <c:pt idx="1">
                  <c:v>Little Falls</c:v>
                </c:pt>
                <c:pt idx="2">
                  <c:v>Paterson City</c:v>
                </c:pt>
              </c:strCache>
            </c:strRef>
          </c:cat>
          <c:val>
            <c:numRef>
              <c:f>Sheet1!$E$2:$E$4</c:f>
              <c:numCache>
                <c:formatCode>0%</c:formatCode>
                <c:ptCount val="3"/>
                <c:pt idx="0">
                  <c:v>9.0999999999999998E-2</c:v>
                </c:pt>
                <c:pt idx="1">
                  <c:v>0.111</c:v>
                </c:pt>
                <c:pt idx="2">
                  <c:v>0.60699999999999998</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57593392"/>
        <c:axId val="357593784"/>
      </c:barChart>
      <c:catAx>
        <c:axId val="35759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93784"/>
        <c:crosses val="autoZero"/>
        <c:auto val="1"/>
        <c:lblAlgn val="ctr"/>
        <c:lblOffset val="100"/>
        <c:noMultiLvlLbl val="0"/>
      </c:catAx>
      <c:valAx>
        <c:axId val="357593784"/>
        <c:scaling>
          <c:orientation val="minMax"/>
        </c:scaling>
        <c:delete val="1"/>
        <c:axPos val="l"/>
        <c:numFmt formatCode="0%" sourceLinked="1"/>
        <c:majorTickMark val="none"/>
        <c:minorTickMark val="none"/>
        <c:tickLblPos val="nextTo"/>
        <c:crossAx val="357593392"/>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0.28399999999999997</c:v>
                </c:pt>
                <c:pt idx="1">
                  <c:v>0.286007403992457</c:v>
                </c:pt>
                <c:pt idx="2">
                  <c:v>0.28299999999999997</c:v>
                </c:pt>
                <c:pt idx="3">
                  <c:v>0.28499999999999998</c:v>
                </c:pt>
                <c:pt idx="4">
                  <c:v>0.29099999999999998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625784448"/>
        <c:axId val="625784840"/>
      </c:lineChart>
      <c:catAx>
        <c:axId val="62578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784840"/>
        <c:crosses val="autoZero"/>
        <c:auto val="1"/>
        <c:lblAlgn val="ctr"/>
        <c:lblOffset val="100"/>
        <c:noMultiLvlLbl val="0"/>
      </c:catAx>
      <c:valAx>
        <c:axId val="625784840"/>
        <c:scaling>
          <c:orientation val="minMax"/>
          <c:max val="1"/>
        </c:scaling>
        <c:delete val="1"/>
        <c:axPos val="l"/>
        <c:numFmt formatCode="0%" sourceLinked="1"/>
        <c:majorTickMark val="none"/>
        <c:minorTickMark val="none"/>
        <c:tickLblPos val="nextTo"/>
        <c:crossAx val="6257844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6">
                  <c:v>0.29099999999999998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625785624"/>
        <c:axId val="625786016"/>
      </c:barChart>
      <c:catAx>
        <c:axId val="625785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786016"/>
        <c:crosses val="autoZero"/>
        <c:auto val="1"/>
        <c:lblAlgn val="ctr"/>
        <c:lblOffset val="100"/>
        <c:noMultiLvlLbl val="0"/>
      </c:catAx>
      <c:valAx>
        <c:axId val="625786016"/>
        <c:scaling>
          <c:orientation val="minMax"/>
        </c:scaling>
        <c:delete val="1"/>
        <c:axPos val="b"/>
        <c:numFmt formatCode="0%" sourceLinked="1"/>
        <c:majorTickMark val="none"/>
        <c:minorTickMark val="none"/>
        <c:tickLblPos val="nextTo"/>
        <c:crossAx val="6257856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c:v>
                </c:pt>
                <c:pt idx="2">
                  <c:v>Clifton </c:v>
                </c:pt>
                <c:pt idx="3">
                  <c:v>Haledon </c:v>
                </c:pt>
                <c:pt idx="4">
                  <c:v>Prospect Park </c:v>
                </c:pt>
                <c:pt idx="5">
                  <c:v>Woodland Park </c:v>
                </c:pt>
                <c:pt idx="6">
                  <c:v>Pompton Lakes </c:v>
                </c:pt>
                <c:pt idx="7">
                  <c:v>Totowa </c:v>
                </c:pt>
                <c:pt idx="8">
                  <c:v>Wayne</c:v>
                </c:pt>
                <c:pt idx="9">
                  <c:v>North Haledon</c:v>
                </c:pt>
              </c:strCache>
            </c:strRef>
          </c:cat>
          <c:val>
            <c:numRef>
              <c:f>Sheet1!$B$2:$B$11</c:f>
              <c:numCache>
                <c:formatCode>0.00%</c:formatCode>
                <c:ptCount val="10"/>
                <c:pt idx="0">
                  <c:v>0.39500000000000002</c:v>
                </c:pt>
                <c:pt idx="1">
                  <c:v>0.36699999999999999</c:v>
                </c:pt>
                <c:pt idx="2">
                  <c:v>0.35399999999999998</c:v>
                </c:pt>
                <c:pt idx="3">
                  <c:v>0.34899999999999998</c:v>
                </c:pt>
                <c:pt idx="4">
                  <c:v>0.33700000000000002</c:v>
                </c:pt>
                <c:pt idx="5">
                  <c:v>0.26500000000000001</c:v>
                </c:pt>
                <c:pt idx="6">
                  <c:v>0.22</c:v>
                </c:pt>
                <c:pt idx="7">
                  <c:v>0.193</c:v>
                </c:pt>
                <c:pt idx="8">
                  <c:v>0.191</c:v>
                </c:pt>
                <c:pt idx="9">
                  <c:v>0.16300000000000001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Passaic avg. 29.10%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Passaic city</c:v>
                </c:pt>
                <c:pt idx="1">
                  <c:v>Paterson</c:v>
                </c:pt>
                <c:pt idx="2">
                  <c:v>Clifton </c:v>
                </c:pt>
                <c:pt idx="3">
                  <c:v>Haledon </c:v>
                </c:pt>
                <c:pt idx="4">
                  <c:v>Prospect Park </c:v>
                </c:pt>
                <c:pt idx="5">
                  <c:v>Woodland Park </c:v>
                </c:pt>
                <c:pt idx="6">
                  <c:v>Pompton Lakes </c:v>
                </c:pt>
                <c:pt idx="7">
                  <c:v>Totowa </c:v>
                </c:pt>
                <c:pt idx="8">
                  <c:v>Wayne</c:v>
                </c:pt>
                <c:pt idx="9">
                  <c:v>North Haledon</c:v>
                </c:pt>
              </c:strCache>
            </c:strRef>
          </c:cat>
          <c:val>
            <c:numRef>
              <c:f>Sheet1!$C$2:$C$11</c:f>
              <c:numCache>
                <c:formatCode>0%</c:formatCode>
                <c:ptCount val="10"/>
                <c:pt idx="0">
                  <c:v>0.29099999999999998</c:v>
                </c:pt>
                <c:pt idx="1">
                  <c:v>0.29099999999999998</c:v>
                </c:pt>
                <c:pt idx="2">
                  <c:v>0.29099999999999998</c:v>
                </c:pt>
                <c:pt idx="3">
                  <c:v>0.29099999999999998</c:v>
                </c:pt>
                <c:pt idx="4">
                  <c:v>0.29099999999999998</c:v>
                </c:pt>
                <c:pt idx="5">
                  <c:v>0.29099999999999998</c:v>
                </c:pt>
                <c:pt idx="6">
                  <c:v>0.29099999999999998</c:v>
                </c:pt>
                <c:pt idx="7">
                  <c:v>0.29099999999999998</c:v>
                </c:pt>
                <c:pt idx="8">
                  <c:v>0.29099999999999998</c:v>
                </c:pt>
                <c:pt idx="9">
                  <c:v>0.29099999999999998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502127984"/>
        <c:axId val="75676800"/>
      </c:barChart>
      <c:catAx>
        <c:axId val="502127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676800"/>
        <c:crosses val="autoZero"/>
        <c:auto val="1"/>
        <c:lblAlgn val="ctr"/>
        <c:lblOffset val="100"/>
        <c:noMultiLvlLbl val="0"/>
      </c:catAx>
      <c:valAx>
        <c:axId val="75676800"/>
        <c:scaling>
          <c:orientation val="minMax"/>
        </c:scaling>
        <c:delete val="1"/>
        <c:axPos val="b"/>
        <c:numFmt formatCode="0.00%" sourceLinked="1"/>
        <c:majorTickMark val="none"/>
        <c:minorTickMark val="none"/>
        <c:tickLblPos val="nextTo"/>
        <c:crossAx val="502127984"/>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3306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0.52300000000000002</c:v>
                </c:pt>
                <c:pt idx="1">
                  <c:v>0.52300000000000002</c:v>
                </c:pt>
                <c:pt idx="2">
                  <c:v>0.52300000000000002</c:v>
                </c:pt>
                <c:pt idx="3">
                  <c:v>0.52200000000000002</c:v>
                </c:pt>
                <c:pt idx="4">
                  <c:v>0.51800000000000002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4953120"/>
        <c:axId val="713010584"/>
      </c:lineChart>
      <c:catAx>
        <c:axId val="34495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3010584"/>
        <c:crosses val="autoZero"/>
        <c:auto val="1"/>
        <c:lblAlgn val="ctr"/>
        <c:lblOffset val="100"/>
        <c:noMultiLvlLbl val="0"/>
      </c:catAx>
      <c:valAx>
        <c:axId val="713010584"/>
        <c:scaling>
          <c:orientation val="minMax"/>
          <c:max val="1"/>
        </c:scaling>
        <c:delete val="1"/>
        <c:axPos val="l"/>
        <c:numFmt formatCode="0%" sourceLinked="1"/>
        <c:majorTickMark val="out"/>
        <c:minorTickMark val="none"/>
        <c:tickLblPos val="nextTo"/>
        <c:crossAx val="344953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0%</c:formatCode>
                <c:ptCount val="21"/>
                <c:pt idx="1">
                  <c:v>0.51800000000000002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82771976"/>
        <c:axId val="382772368"/>
      </c:barChart>
      <c:catAx>
        <c:axId val="382771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772368"/>
        <c:crosses val="autoZero"/>
        <c:auto val="1"/>
        <c:lblAlgn val="ctr"/>
        <c:lblOffset val="100"/>
        <c:noMultiLvlLbl val="0"/>
      </c:catAx>
      <c:valAx>
        <c:axId val="382772368"/>
        <c:scaling>
          <c:orientation val="minMax"/>
        </c:scaling>
        <c:delete val="1"/>
        <c:axPos val="b"/>
        <c:numFmt formatCode="0%" sourceLinked="1"/>
        <c:majorTickMark val="none"/>
        <c:minorTickMark val="none"/>
        <c:tickLblPos val="nextTo"/>
        <c:crossAx val="3827719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West Milford</c:v>
                </c:pt>
                <c:pt idx="1">
                  <c:v>Wayne</c:v>
                </c:pt>
                <c:pt idx="2">
                  <c:v>Passaic city</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Passaic avg. 51.8%</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West Milford</c:v>
                </c:pt>
                <c:pt idx="1">
                  <c:v>Wayne</c:v>
                </c:pt>
                <c:pt idx="2">
                  <c:v>Passaic city</c:v>
                </c:pt>
              </c:strCache>
            </c:strRef>
          </c:cat>
          <c:val>
            <c:numRef>
              <c:f>Sheet1!$D$2:$D$4</c:f>
              <c:numCache>
                <c:formatCode>0%</c:formatCode>
                <c:ptCount val="3"/>
                <c:pt idx="0">
                  <c:v>0.51800000000000002</c:v>
                </c:pt>
                <c:pt idx="1">
                  <c:v>0.51800000000000002</c:v>
                </c:pt>
                <c:pt idx="2">
                  <c:v>0.51800000000000002</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510027680"/>
        <c:axId val="510028072"/>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Milford</c:v>
                </c:pt>
                <c:pt idx="1">
                  <c:v>Wayne</c:v>
                </c:pt>
                <c:pt idx="2">
                  <c:v>Passaic city</c:v>
                </c:pt>
              </c:strCache>
            </c:strRef>
          </c:cat>
          <c:val>
            <c:numRef>
              <c:f>Sheet1!$B$2:$B$4</c:f>
              <c:numCache>
                <c:formatCode>0%</c:formatCode>
                <c:ptCount val="3"/>
                <c:pt idx="0">
                  <c:v>0.92200000000000004</c:v>
                </c:pt>
                <c:pt idx="1">
                  <c:v>0.72299999999999998</c:v>
                </c:pt>
                <c:pt idx="2">
                  <c:v>0.23899999999999999</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510028856"/>
        <c:axId val="510028464"/>
      </c:barChart>
      <c:catAx>
        <c:axId val="510027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028072"/>
        <c:crosses val="autoZero"/>
        <c:auto val="1"/>
        <c:lblAlgn val="ctr"/>
        <c:lblOffset val="100"/>
        <c:noMultiLvlLbl val="0"/>
      </c:catAx>
      <c:valAx>
        <c:axId val="510028072"/>
        <c:scaling>
          <c:orientation val="minMax"/>
        </c:scaling>
        <c:delete val="1"/>
        <c:axPos val="b"/>
        <c:numFmt formatCode="0%" sourceLinked="1"/>
        <c:majorTickMark val="none"/>
        <c:minorTickMark val="none"/>
        <c:tickLblPos val="nextTo"/>
        <c:crossAx val="510027680"/>
        <c:crosses val="autoZero"/>
        <c:crossBetween val="between"/>
      </c:valAx>
      <c:valAx>
        <c:axId val="510028464"/>
        <c:scaling>
          <c:orientation val="minMax"/>
        </c:scaling>
        <c:delete val="1"/>
        <c:axPos val="t"/>
        <c:numFmt formatCode="0%" sourceLinked="1"/>
        <c:majorTickMark val="out"/>
        <c:minorTickMark val="none"/>
        <c:tickLblPos val="nextTo"/>
        <c:crossAx val="510028856"/>
        <c:crosses val="max"/>
        <c:crossBetween val="between"/>
      </c:valAx>
      <c:catAx>
        <c:axId val="510028856"/>
        <c:scaling>
          <c:orientation val="minMax"/>
        </c:scaling>
        <c:delete val="1"/>
        <c:axPos val="l"/>
        <c:numFmt formatCode="General" sourceLinked="1"/>
        <c:majorTickMark val="out"/>
        <c:minorTickMark val="none"/>
        <c:tickLblPos val="nextTo"/>
        <c:crossAx val="510028464"/>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3275098425196858"/>
          <c:y val="0.84656890707622368"/>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3">
                  <c:v>122793</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708791168"/>
        <c:axId val="708791560"/>
      </c:barChart>
      <c:catAx>
        <c:axId val="708791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8791560"/>
        <c:crosses val="autoZero"/>
        <c:auto val="1"/>
        <c:lblAlgn val="ctr"/>
        <c:lblOffset val="100"/>
        <c:noMultiLvlLbl val="0"/>
      </c:catAx>
      <c:valAx>
        <c:axId val="70879156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08791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640217512"/>
        <c:axId val="640217120"/>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5">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5">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640218296"/>
        <c:axId val="640217904"/>
      </c:barChart>
      <c:valAx>
        <c:axId val="640217120"/>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40217512"/>
        <c:crosses val="max"/>
        <c:crossBetween val="between"/>
      </c:valAx>
      <c:catAx>
        <c:axId val="640217512"/>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40217120"/>
        <c:crosses val="autoZero"/>
        <c:auto val="1"/>
        <c:lblAlgn val="ctr"/>
        <c:lblOffset val="100"/>
        <c:noMultiLvlLbl val="0"/>
      </c:catAx>
      <c:valAx>
        <c:axId val="640217904"/>
        <c:scaling>
          <c:orientation val="minMax"/>
          <c:max val="1"/>
        </c:scaling>
        <c:delete val="1"/>
        <c:axPos val="b"/>
        <c:numFmt formatCode="General" sourceLinked="1"/>
        <c:majorTickMark val="out"/>
        <c:minorTickMark val="none"/>
        <c:tickLblPos val="nextTo"/>
        <c:crossAx val="640218296"/>
        <c:crosses val="autoZero"/>
        <c:crossBetween val="between"/>
      </c:valAx>
      <c:catAx>
        <c:axId val="640218296"/>
        <c:scaling>
          <c:orientation val="minMax"/>
        </c:scaling>
        <c:delete val="1"/>
        <c:axPos val="r"/>
        <c:numFmt formatCode="General" sourceLinked="1"/>
        <c:majorTickMark val="out"/>
        <c:minorTickMark val="none"/>
        <c:tickLblPos val="nextTo"/>
        <c:crossAx val="640217904"/>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Paterson City</c:v>
                </c:pt>
                <c:pt idx="2">
                  <c:v>Passaic City</c:v>
                </c:pt>
                <c:pt idx="3">
                  <c:v>Clifton City</c:v>
                </c:pt>
                <c:pt idx="4">
                  <c:v>Wayne township</c:v>
                </c:pt>
              </c:strCache>
            </c:strRef>
          </c:cat>
          <c:val>
            <c:numRef>
              <c:f>Sheet1!$B$2:$B$6</c:f>
              <c:numCache>
                <c:formatCode>0%</c:formatCode>
                <c:ptCount val="5"/>
                <c:pt idx="0">
                  <c:v>0.318</c:v>
                </c:pt>
                <c:pt idx="1">
                  <c:v>0.34699999999999998</c:v>
                </c:pt>
                <c:pt idx="2">
                  <c:v>0.37</c:v>
                </c:pt>
                <c:pt idx="3">
                  <c:v>0.35599999999999998</c:v>
                </c:pt>
                <c:pt idx="4">
                  <c:v>0.30199999999999999</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Paterson City</c:v>
                </c:pt>
                <c:pt idx="2">
                  <c:v>Passaic City</c:v>
                </c:pt>
                <c:pt idx="3">
                  <c:v>Clifton City</c:v>
                </c:pt>
                <c:pt idx="4">
                  <c:v>Wayne township</c:v>
                </c:pt>
              </c:strCache>
            </c:strRef>
          </c:cat>
          <c:val>
            <c:numRef>
              <c:f>Sheet1!$C$2:$C$6</c:f>
              <c:numCache>
                <c:formatCode>0%</c:formatCode>
                <c:ptCount val="5"/>
                <c:pt idx="0">
                  <c:v>0.33400000000000002</c:v>
                </c:pt>
                <c:pt idx="1">
                  <c:v>0.309</c:v>
                </c:pt>
                <c:pt idx="2">
                  <c:v>0.32</c:v>
                </c:pt>
                <c:pt idx="3">
                  <c:v>0.30599999999999999</c:v>
                </c:pt>
                <c:pt idx="4">
                  <c:v>0.34599999999999997</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Paterson City</c:v>
                </c:pt>
                <c:pt idx="2">
                  <c:v>Passaic City</c:v>
                </c:pt>
                <c:pt idx="3">
                  <c:v>Clifton City</c:v>
                </c:pt>
                <c:pt idx="4">
                  <c:v>Wayne township</c:v>
                </c:pt>
              </c:strCache>
            </c:strRef>
          </c:cat>
          <c:val>
            <c:numRef>
              <c:f>Sheet1!$D$2:$D$6</c:f>
              <c:numCache>
                <c:formatCode>0%</c:formatCode>
                <c:ptCount val="5"/>
                <c:pt idx="0">
                  <c:v>0.34799999999999998</c:v>
                </c:pt>
                <c:pt idx="1">
                  <c:v>0.34300000000000003</c:v>
                </c:pt>
                <c:pt idx="2">
                  <c:v>0.31</c:v>
                </c:pt>
                <c:pt idx="3">
                  <c:v>0.33700000000000002</c:v>
                </c:pt>
                <c:pt idx="4">
                  <c:v>0.35299999999999998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510125832"/>
        <c:axId val="510126224"/>
      </c:barChart>
      <c:catAx>
        <c:axId val="510125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126224"/>
        <c:crosses val="autoZero"/>
        <c:auto val="1"/>
        <c:lblAlgn val="ctr"/>
        <c:lblOffset val="100"/>
        <c:noMultiLvlLbl val="0"/>
      </c:catAx>
      <c:valAx>
        <c:axId val="51012622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12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510127008"/>
        <c:axId val="510127400"/>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5">
                  <c:v>2685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5">
                  <c:v>2685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502121840"/>
        <c:axId val="502121448"/>
      </c:barChart>
      <c:catAx>
        <c:axId val="510127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127400"/>
        <c:crosses val="autoZero"/>
        <c:auto val="1"/>
        <c:lblAlgn val="ctr"/>
        <c:lblOffset val="100"/>
        <c:noMultiLvlLbl val="0"/>
      </c:catAx>
      <c:valAx>
        <c:axId val="510127400"/>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127008"/>
        <c:crosses val="autoZero"/>
        <c:crossBetween val="between"/>
      </c:valAx>
      <c:valAx>
        <c:axId val="502121448"/>
        <c:scaling>
          <c:orientation val="minMax"/>
          <c:max val="7000"/>
        </c:scaling>
        <c:delete val="1"/>
        <c:axPos val="t"/>
        <c:numFmt formatCode="General" sourceLinked="1"/>
        <c:majorTickMark val="out"/>
        <c:minorTickMark val="none"/>
        <c:tickLblPos val="nextTo"/>
        <c:crossAx val="502121840"/>
        <c:crosses val="max"/>
        <c:crossBetween val="between"/>
      </c:valAx>
      <c:catAx>
        <c:axId val="502121840"/>
        <c:scaling>
          <c:orientation val="minMax"/>
        </c:scaling>
        <c:delete val="1"/>
        <c:axPos val="l"/>
        <c:numFmt formatCode="General" sourceLinked="1"/>
        <c:majorTickMark val="out"/>
        <c:minorTickMark val="none"/>
        <c:tickLblPos val="nextTo"/>
        <c:crossAx val="502121448"/>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130</c:v>
                </c:pt>
                <c:pt idx="1">
                  <c:v>138</c:v>
                </c:pt>
                <c:pt idx="2">
                  <c:v>101</c:v>
                </c:pt>
                <c:pt idx="3">
                  <c:v>97</c:v>
                </c:pt>
                <c:pt idx="4">
                  <c:v>90</c:v>
                </c:pt>
                <c:pt idx="5">
                  <c:v>119</c:v>
                </c:pt>
                <c:pt idx="6">
                  <c:v>97</c:v>
                </c:pt>
                <c:pt idx="7">
                  <c:v>72</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272</c:v>
                </c:pt>
                <c:pt idx="1">
                  <c:v>253</c:v>
                </c:pt>
                <c:pt idx="2">
                  <c:v>206</c:v>
                </c:pt>
                <c:pt idx="3">
                  <c:v>229</c:v>
                </c:pt>
                <c:pt idx="4">
                  <c:v>209</c:v>
                </c:pt>
                <c:pt idx="5">
                  <c:v>204</c:v>
                </c:pt>
                <c:pt idx="6">
                  <c:v>213</c:v>
                </c:pt>
                <c:pt idx="7">
                  <c:v>171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502122624"/>
        <c:axId val="502123016"/>
      </c:barChart>
      <c:catAx>
        <c:axId val="5021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123016"/>
        <c:crosses val="autoZero"/>
        <c:auto val="1"/>
        <c:lblAlgn val="ctr"/>
        <c:lblOffset val="100"/>
        <c:noMultiLvlLbl val="0"/>
      </c:catAx>
      <c:valAx>
        <c:axId val="50212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12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9" formatCode="0%">
                  <c:v>0.218</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636717520"/>
        <c:axId val="636717912"/>
      </c:barChart>
      <c:catAx>
        <c:axId val="636717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717912"/>
        <c:crosses val="autoZero"/>
        <c:auto val="1"/>
        <c:lblAlgn val="ctr"/>
        <c:lblOffset val="100"/>
        <c:noMultiLvlLbl val="0"/>
      </c:catAx>
      <c:valAx>
        <c:axId val="636717912"/>
        <c:scaling>
          <c:orientation val="minMax"/>
          <c:max val="0.25"/>
          <c:min val="0"/>
        </c:scaling>
        <c:delete val="1"/>
        <c:axPos val="b"/>
        <c:numFmt formatCode="0%" sourceLinked="1"/>
        <c:majorTickMark val="out"/>
        <c:minorTickMark val="none"/>
        <c:tickLblPos val="nextTo"/>
        <c:crossAx val="63671752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c:v>
                </c:pt>
                <c:pt idx="1">
                  <c:v>0.20399999999999999</c:v>
                </c:pt>
                <c:pt idx="2">
                  <c:v>0.20699999999999999</c:v>
                </c:pt>
                <c:pt idx="3">
                  <c:v>0.20899999999999999</c:v>
                </c:pt>
                <c:pt idx="4">
                  <c:v>0.218</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636718696"/>
        <c:axId val="721244728"/>
      </c:lineChart>
      <c:catAx>
        <c:axId val="63671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21244728"/>
        <c:crosses val="autoZero"/>
        <c:auto val="1"/>
        <c:lblAlgn val="ctr"/>
        <c:lblOffset val="100"/>
        <c:noMultiLvlLbl val="0"/>
      </c:catAx>
      <c:valAx>
        <c:axId val="721244728"/>
        <c:scaling>
          <c:orientation val="minMax"/>
          <c:max val="1"/>
          <c:min val="0"/>
        </c:scaling>
        <c:delete val="1"/>
        <c:axPos val="l"/>
        <c:numFmt formatCode="0%" sourceLinked="1"/>
        <c:majorTickMark val="out"/>
        <c:minorTickMark val="none"/>
        <c:tickLblPos val="nextTo"/>
        <c:crossAx val="636718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c:v>
                </c:pt>
                <c:pt idx="2">
                  <c:v>Prospect Park</c:v>
                </c:pt>
                <c:pt idx="3">
                  <c:v>Little Falls</c:v>
                </c:pt>
                <c:pt idx="4">
                  <c:v>Clifton</c:v>
                </c:pt>
                <c:pt idx="5">
                  <c:v>Haledon</c:v>
                </c:pt>
                <c:pt idx="6">
                  <c:v>Hawthorne</c:v>
                </c:pt>
                <c:pt idx="7">
                  <c:v>Bloomingdale</c:v>
                </c:pt>
                <c:pt idx="8">
                  <c:v>Pompton Lakes</c:v>
                </c:pt>
                <c:pt idx="9">
                  <c:v>West Milford</c:v>
                </c:pt>
              </c:strCache>
            </c:strRef>
          </c:cat>
          <c:val>
            <c:numRef>
              <c:f>Sheet1!$B$2:$B$11</c:f>
              <c:numCache>
                <c:formatCode>0%</c:formatCode>
                <c:ptCount val="10"/>
                <c:pt idx="0">
                  <c:v>0.36099999999999999</c:v>
                </c:pt>
                <c:pt idx="1">
                  <c:v>0.34899999999999998</c:v>
                </c:pt>
                <c:pt idx="2">
                  <c:v>0.19500000000000001</c:v>
                </c:pt>
                <c:pt idx="3">
                  <c:v>0.114</c:v>
                </c:pt>
                <c:pt idx="4">
                  <c:v>0.106</c:v>
                </c:pt>
                <c:pt idx="5">
                  <c:v>0.10299999999999999</c:v>
                </c:pt>
                <c:pt idx="6">
                  <c:v>9.1999999999999998E-2</c:v>
                </c:pt>
                <c:pt idx="7">
                  <c:v>5.8999999999999997E-2</c:v>
                </c:pt>
                <c:pt idx="8">
                  <c:v>4.1000000000000002E-2</c:v>
                </c:pt>
                <c:pt idx="9">
                  <c:v>3.5000000000000003E-2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Passaic City</c:v>
                </c:pt>
                <c:pt idx="1">
                  <c:v>Paterson</c:v>
                </c:pt>
                <c:pt idx="2">
                  <c:v>Prospect Park</c:v>
                </c:pt>
                <c:pt idx="3">
                  <c:v>Little Falls</c:v>
                </c:pt>
                <c:pt idx="4">
                  <c:v>Clifton</c:v>
                </c:pt>
                <c:pt idx="5">
                  <c:v>Haledon</c:v>
                </c:pt>
                <c:pt idx="6">
                  <c:v>Hawthorne</c:v>
                </c:pt>
                <c:pt idx="7">
                  <c:v>Bloomingdale</c:v>
                </c:pt>
                <c:pt idx="8">
                  <c:v>Pompton Lakes</c:v>
                </c:pt>
                <c:pt idx="9">
                  <c:v>West Milford</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Passaic City</c:v>
                </c:pt>
                <c:pt idx="1">
                  <c:v>Paterson</c:v>
                </c:pt>
                <c:pt idx="2">
                  <c:v>Prospect Park</c:v>
                </c:pt>
                <c:pt idx="3">
                  <c:v>Little Falls</c:v>
                </c:pt>
                <c:pt idx="4">
                  <c:v>Clifton</c:v>
                </c:pt>
                <c:pt idx="5">
                  <c:v>Haledon</c:v>
                </c:pt>
                <c:pt idx="6">
                  <c:v>Hawthorne</c:v>
                </c:pt>
                <c:pt idx="7">
                  <c:v>Bloomingdale</c:v>
                </c:pt>
                <c:pt idx="8">
                  <c:v>Pompton Lakes</c:v>
                </c:pt>
                <c:pt idx="9">
                  <c:v>West Milford</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Passaic avg. 21.8%</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Passaic City</c:v>
                </c:pt>
                <c:pt idx="1">
                  <c:v>Paterson</c:v>
                </c:pt>
                <c:pt idx="2">
                  <c:v>Prospect Park</c:v>
                </c:pt>
                <c:pt idx="3">
                  <c:v>Little Falls</c:v>
                </c:pt>
                <c:pt idx="4">
                  <c:v>Clifton</c:v>
                </c:pt>
                <c:pt idx="5">
                  <c:v>Haledon</c:v>
                </c:pt>
                <c:pt idx="6">
                  <c:v>Hawthorne</c:v>
                </c:pt>
                <c:pt idx="7">
                  <c:v>Bloomingdale</c:v>
                </c:pt>
                <c:pt idx="8">
                  <c:v>Pompton Lakes</c:v>
                </c:pt>
                <c:pt idx="9">
                  <c:v>West Milford</c:v>
                </c:pt>
              </c:strCache>
            </c:strRef>
          </c:cat>
          <c:val>
            <c:numRef>
              <c:f>Sheet1!$E$2:$E$11</c:f>
              <c:numCache>
                <c:formatCode>0%</c:formatCode>
                <c:ptCount val="10"/>
                <c:pt idx="0">
                  <c:v>0.218</c:v>
                </c:pt>
                <c:pt idx="1">
                  <c:v>0.218</c:v>
                </c:pt>
                <c:pt idx="2">
                  <c:v>0.218</c:v>
                </c:pt>
                <c:pt idx="3">
                  <c:v>0.218</c:v>
                </c:pt>
                <c:pt idx="4">
                  <c:v>0.218</c:v>
                </c:pt>
                <c:pt idx="5">
                  <c:v>0.218</c:v>
                </c:pt>
                <c:pt idx="6">
                  <c:v>0.218</c:v>
                </c:pt>
                <c:pt idx="7">
                  <c:v>0.218</c:v>
                </c:pt>
                <c:pt idx="8">
                  <c:v>0.218</c:v>
                </c:pt>
                <c:pt idx="9">
                  <c:v>0.218</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721245512"/>
        <c:axId val="721245904"/>
      </c:barChart>
      <c:catAx>
        <c:axId val="72124551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21245904"/>
        <c:crosses val="autoZero"/>
        <c:auto val="1"/>
        <c:lblAlgn val="ctr"/>
        <c:lblOffset val="100"/>
        <c:noMultiLvlLbl val="0"/>
      </c:catAx>
      <c:valAx>
        <c:axId val="721245904"/>
        <c:scaling>
          <c:orientation val="minMax"/>
          <c:max val="0.8"/>
        </c:scaling>
        <c:delete val="1"/>
        <c:axPos val="b"/>
        <c:numFmt formatCode="0%" sourceLinked="1"/>
        <c:majorTickMark val="out"/>
        <c:minorTickMark val="none"/>
        <c:tickLblPos val="nextTo"/>
        <c:crossAx val="721245512"/>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21251615710704988"/>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3"/>
              <c:layout>
                <c:manualLayout>
                  <c:x val="-8.0321285140562242E-3"/>
                  <c:y val="4.343629673762619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1D-4CBD-B4A3-29AB7ABBFF98}"/>
                </c:ext>
              </c:extLst>
            </c:dLbl>
            <c:dLbl>
              <c:idx val="5"/>
              <c:layout>
                <c:manualLayout>
                  <c:x val="-8.0321285140562242E-3"/>
                  <c:y val="2.31660249267339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1468</c:v>
                </c:pt>
                <c:pt idx="1">
                  <c:v>807</c:v>
                </c:pt>
                <c:pt idx="2">
                  <c:v>1588</c:v>
                </c:pt>
                <c:pt idx="3">
                  <c:v>1088</c:v>
                </c:pt>
                <c:pt idx="4">
                  <c:v>1125</c:v>
                </c:pt>
                <c:pt idx="5">
                  <c:v>918</c:v>
                </c:pt>
                <c:pt idx="6">
                  <c:v>1132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2" formatCode="&quot;$&quot;#,##0_);[Red]\(&quot;$&quot;#,##0\)">
                  <c:v>97494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517734800"/>
        <c:axId val="517735192"/>
      </c:barChart>
      <c:catAx>
        <c:axId val="517734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735192"/>
        <c:crosses val="autoZero"/>
        <c:auto val="1"/>
        <c:lblAlgn val="ctr"/>
        <c:lblOffset val="100"/>
        <c:noMultiLvlLbl val="0"/>
      </c:catAx>
      <c:valAx>
        <c:axId val="517735192"/>
        <c:scaling>
          <c:orientation val="minMax"/>
        </c:scaling>
        <c:delete val="1"/>
        <c:axPos val="b"/>
        <c:numFmt formatCode="&quot;$&quot;#,##0_);[Red]\(&quot;$&quot;#,##0\)" sourceLinked="1"/>
        <c:majorTickMark val="none"/>
        <c:minorTickMark val="none"/>
        <c:tickLblPos val="nextTo"/>
        <c:crossAx val="517734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57654</c:v>
                </c:pt>
                <c:pt idx="1">
                  <c:v>59513</c:v>
                </c:pt>
                <c:pt idx="2">
                  <c:v>59739</c:v>
                </c:pt>
                <c:pt idx="3">
                  <c:v>61664</c:v>
                </c:pt>
                <c:pt idx="4">
                  <c:v>63339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517735976"/>
        <c:axId val="517736368"/>
      </c:lineChart>
      <c:catAx>
        <c:axId val="517735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736368"/>
        <c:crosses val="autoZero"/>
        <c:auto val="1"/>
        <c:lblAlgn val="ctr"/>
        <c:lblOffset val="100"/>
        <c:noMultiLvlLbl val="0"/>
      </c:catAx>
      <c:valAx>
        <c:axId val="517736368"/>
        <c:scaling>
          <c:orientation val="minMax"/>
        </c:scaling>
        <c:delete val="1"/>
        <c:axPos val="l"/>
        <c:numFmt formatCode="_(&quot;$&quot;* #,##0_);_(&quot;$&quot;* \(#,##0\);_(&quot;$&quot;* &quot;-&quot;??_);_(@_)" sourceLinked="1"/>
        <c:majorTickMark val="out"/>
        <c:minorTickMark val="none"/>
        <c:tickLblPos val="nextTo"/>
        <c:crossAx val="517735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6">
                  <c:v>63934</c:v>
                </c:pt>
                <c:pt idx="7">
                  <c:v>65037</c:v>
                </c:pt>
                <c:pt idx="8">
                  <c:v>65771</c:v>
                </c:pt>
                <c:pt idx="9">
                  <c:v>73376</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5" formatCode="_(&quot;$&quot;* #,##0_);_(&quot;$&quot;* \(#,##0\);_(&quot;$&quot;* &quot;-&quot;??_);_(@_)">
                  <c:v>63339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160629840"/>
        <c:axId val="160630232"/>
      </c:barChart>
      <c:catAx>
        <c:axId val="160629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630232"/>
        <c:crosses val="autoZero"/>
        <c:auto val="1"/>
        <c:lblAlgn val="ctr"/>
        <c:lblOffset val="100"/>
        <c:noMultiLvlLbl val="0"/>
      </c:catAx>
      <c:valAx>
        <c:axId val="160630232"/>
        <c:scaling>
          <c:orientation val="minMax"/>
        </c:scaling>
        <c:delete val="1"/>
        <c:axPos val="b"/>
        <c:numFmt formatCode="_(&quot;$&quot;* #,##0_);_(&quot;$&quot;* \(#,##0\);_(&quot;$&quot;* &quot;-&quot;??_);_(@_)" sourceLinked="1"/>
        <c:majorTickMark val="none"/>
        <c:minorTickMark val="none"/>
        <c:tickLblPos val="nextTo"/>
        <c:crossAx val="16062984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 City</c:v>
                </c:pt>
                <c:pt idx="2">
                  <c:v>Prospect Park</c:v>
                </c:pt>
                <c:pt idx="3">
                  <c:v>Haledon</c:v>
                </c:pt>
                <c:pt idx="4">
                  <c:v>Woodland Park</c:v>
                </c:pt>
                <c:pt idx="5">
                  <c:v>Clifton City</c:v>
                </c:pt>
                <c:pt idx="6">
                  <c:v>Bloomingdale</c:v>
                </c:pt>
                <c:pt idx="7">
                  <c:v>Wanaque</c:v>
                </c:pt>
                <c:pt idx="8">
                  <c:v>Little Falls</c:v>
                </c:pt>
                <c:pt idx="9">
                  <c:v>Pompton Lakes</c:v>
                </c:pt>
              </c:strCache>
            </c:strRef>
          </c:cat>
          <c:val>
            <c:numRef>
              <c:f>Sheet1!$B$2:$B$11</c:f>
              <c:numCache>
                <c:formatCode>_("$"* #,##0_);_("$"* \(#,##0\);_("$"* "-"??_);_(@_)</c:formatCode>
                <c:ptCount val="10"/>
                <c:pt idx="0">
                  <c:v>34920</c:v>
                </c:pt>
                <c:pt idx="1">
                  <c:v>36106</c:v>
                </c:pt>
                <c:pt idx="2">
                  <c:v>50938</c:v>
                </c:pt>
                <c:pt idx="3">
                  <c:v>65033</c:v>
                </c:pt>
                <c:pt idx="4">
                  <c:v>73870</c:v>
                </c:pt>
                <c:pt idx="5">
                  <c:v>74963</c:v>
                </c:pt>
                <c:pt idx="6">
                  <c:v>80516</c:v>
                </c:pt>
                <c:pt idx="7">
                  <c:v>83010</c:v>
                </c:pt>
                <c:pt idx="8">
                  <c:v>85427</c:v>
                </c:pt>
                <c:pt idx="9">
                  <c:v>92952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Passaic median $63,339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Passaic City</c:v>
                </c:pt>
                <c:pt idx="1">
                  <c:v>Paterson City</c:v>
                </c:pt>
                <c:pt idx="2">
                  <c:v>Prospect Park</c:v>
                </c:pt>
                <c:pt idx="3">
                  <c:v>Haledon</c:v>
                </c:pt>
                <c:pt idx="4">
                  <c:v>Woodland Park</c:v>
                </c:pt>
                <c:pt idx="5">
                  <c:v>Clifton City</c:v>
                </c:pt>
                <c:pt idx="6">
                  <c:v>Bloomingdale</c:v>
                </c:pt>
                <c:pt idx="7">
                  <c:v>Wanaque</c:v>
                </c:pt>
                <c:pt idx="8">
                  <c:v>Little Falls</c:v>
                </c:pt>
                <c:pt idx="9">
                  <c:v>Pompton Lakes</c:v>
                </c:pt>
              </c:strCache>
            </c:strRef>
          </c:cat>
          <c:val>
            <c:numRef>
              <c:f>Sheet1!$C$2:$C$11</c:f>
              <c:numCache>
                <c:formatCode>"$"#,##0</c:formatCode>
                <c:ptCount val="10"/>
                <c:pt idx="0">
                  <c:v>63339</c:v>
                </c:pt>
                <c:pt idx="1">
                  <c:v>63339</c:v>
                </c:pt>
                <c:pt idx="2">
                  <c:v>63339</c:v>
                </c:pt>
                <c:pt idx="3">
                  <c:v>63339</c:v>
                </c:pt>
                <c:pt idx="4">
                  <c:v>63339</c:v>
                </c:pt>
                <c:pt idx="5">
                  <c:v>63339</c:v>
                </c:pt>
                <c:pt idx="6">
                  <c:v>63339</c:v>
                </c:pt>
                <c:pt idx="7">
                  <c:v>63339</c:v>
                </c:pt>
                <c:pt idx="8">
                  <c:v>63339</c:v>
                </c:pt>
                <c:pt idx="9">
                  <c:v>63339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160631016"/>
        <c:axId val="638274768"/>
      </c:barChart>
      <c:catAx>
        <c:axId val="160631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74768"/>
        <c:crosses val="autoZero"/>
        <c:auto val="1"/>
        <c:lblAlgn val="ctr"/>
        <c:lblOffset val="100"/>
        <c:noMultiLvlLbl val="0"/>
      </c:catAx>
      <c:valAx>
        <c:axId val="638274768"/>
        <c:scaling>
          <c:orientation val="minMax"/>
        </c:scaling>
        <c:delete val="1"/>
        <c:axPos val="b"/>
        <c:numFmt formatCode="_(&quot;$&quot;* #,##0_);_(&quot;$&quot;* \(#,##0\);_(&quot;$&quot;* &quot;-&quot;??_);_(@_)" sourceLinked="1"/>
        <c:majorTickMark val="none"/>
        <c:minorTickMark val="none"/>
        <c:tickLblPos val="nextTo"/>
        <c:crossAx val="160631016"/>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7389228653104226"/>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4">
                  <c:v>0.2</c:v>
                </c:pt>
                <c:pt idx="15">
                  <c:v>0.21</c:v>
                </c:pt>
                <c:pt idx="16">
                  <c:v>0.22</c:v>
                </c:pt>
                <c:pt idx="17">
                  <c:v>0.23</c:v>
                </c:pt>
                <c:pt idx="18">
                  <c:v>0.23</c:v>
                </c:pt>
                <c:pt idx="19">
                  <c:v>0.25</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20" formatCode="0%">
                  <c:v>0.26</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638275552"/>
        <c:axId val="638275944"/>
      </c:barChart>
      <c:catAx>
        <c:axId val="638275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75944"/>
        <c:crosses val="autoZero"/>
        <c:auto val="1"/>
        <c:lblAlgn val="ctr"/>
        <c:lblOffset val="100"/>
        <c:noMultiLvlLbl val="0"/>
      </c:catAx>
      <c:valAx>
        <c:axId val="638275944"/>
        <c:scaling>
          <c:orientation val="minMax"/>
        </c:scaling>
        <c:delete val="1"/>
        <c:axPos val="b"/>
        <c:numFmt formatCode="0%" sourceLinked="1"/>
        <c:majorTickMark val="none"/>
        <c:minorTickMark val="none"/>
        <c:tickLblPos val="nextTo"/>
        <c:crossAx val="6382755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0.33</c:v>
                </c:pt>
                <c:pt idx="1">
                  <c:v>0.34</c:v>
                </c:pt>
                <c:pt idx="2">
                  <c:v>0.34</c:v>
                </c:pt>
                <c:pt idx="3">
                  <c:v>0.34</c:v>
                </c:pt>
                <c:pt idx="4">
                  <c:v>0.33</c:v>
                </c:pt>
                <c:pt idx="5">
                  <c:v>0.32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638276728"/>
        <c:axId val="638277120"/>
      </c:lineChart>
      <c:catAx>
        <c:axId val="63827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77120"/>
        <c:crosses val="autoZero"/>
        <c:auto val="1"/>
        <c:lblAlgn val="ctr"/>
        <c:lblOffset val="100"/>
        <c:noMultiLvlLbl val="0"/>
      </c:catAx>
      <c:valAx>
        <c:axId val="638277120"/>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76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9F-4D80-8B6F-385163ECED4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Passaic</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9F-4D80-8B6F-385163ECED4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9.8000000000000004E-2</c:v>
                </c:pt>
                <c:pt idx="1">
                  <c:v>9.6000000000000002E-2</c:v>
                </c:pt>
                <c:pt idx="2">
                  <c:v>9.8000000000000004E-2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638277904"/>
        <c:axId val="638278296"/>
      </c:lineChart>
      <c:catAx>
        <c:axId val="63827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78296"/>
        <c:crosses val="autoZero"/>
        <c:auto val="1"/>
        <c:lblAlgn val="ctr"/>
        <c:lblOffset val="100"/>
        <c:noMultiLvlLbl val="0"/>
      </c:catAx>
      <c:valAx>
        <c:axId val="6382782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77904"/>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2" formatCode="0.0%">
                  <c:v>9.8000000000000004E-2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711565904"/>
        <c:axId val="711566296"/>
      </c:barChart>
      <c:catAx>
        <c:axId val="711565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566296"/>
        <c:crosses val="autoZero"/>
        <c:auto val="1"/>
        <c:lblAlgn val="ctr"/>
        <c:lblOffset val="100"/>
        <c:noMultiLvlLbl val="0"/>
      </c:catAx>
      <c:valAx>
        <c:axId val="711566296"/>
        <c:scaling>
          <c:orientation val="minMax"/>
        </c:scaling>
        <c:delete val="1"/>
        <c:axPos val="b"/>
        <c:numFmt formatCode="0.0%" sourceLinked="1"/>
        <c:majorTickMark val="none"/>
        <c:minorTickMark val="none"/>
        <c:tickLblPos val="nextTo"/>
        <c:crossAx val="71156590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tx>
                <c:rich>
                  <a:bodyPr/>
                  <a:lstStyle/>
                  <a:p>
                    <a:r>
                      <a:rPr lang="en-US" smtClean="0"/>
                      <a:t>16,712</a:t>
                    </a:r>
                    <a:endParaRPr lang="en-US" dirty="0"/>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7EF-424F-A587-C0613F91241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Column1</c:v>
                </c:pt>
                <c:pt idx="1">
                  <c:v>2014</c:v>
                </c:pt>
                <c:pt idx="2">
                  <c:v>2015</c:v>
                </c:pt>
                <c:pt idx="3">
                  <c:v>2016</c:v>
                </c:pt>
                <c:pt idx="4">
                  <c:v>2017</c:v>
                </c:pt>
              </c:strCache>
            </c:strRef>
          </c:cat>
          <c:val>
            <c:numRef>
              <c:f>Sheet1!$A$2:$E$2</c:f>
              <c:numCache>
                <c:formatCode>#,##0</c:formatCode>
                <c:ptCount val="5"/>
                <c:pt idx="0">
                  <c:v>17924</c:v>
                </c:pt>
                <c:pt idx="1">
                  <c:v>17845</c:v>
                </c:pt>
                <c:pt idx="2">
                  <c:v>17652</c:v>
                </c:pt>
                <c:pt idx="3">
                  <c:v>17614</c:v>
                </c:pt>
                <c:pt idx="4" formatCode="General">
                  <c:v>16712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711567080"/>
        <c:axId val="711567472"/>
      </c:lineChart>
      <c:catAx>
        <c:axId val="71156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567472"/>
        <c:crosses val="autoZero"/>
        <c:auto val="1"/>
        <c:lblAlgn val="ctr"/>
        <c:lblOffset val="100"/>
        <c:noMultiLvlLbl val="0"/>
      </c:catAx>
      <c:valAx>
        <c:axId val="711567472"/>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567080"/>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40575</c:v>
                </c:pt>
                <c:pt idx="1">
                  <c:v>44022</c:v>
                </c:pt>
                <c:pt idx="2">
                  <c:v>43503</c:v>
                </c:pt>
                <c:pt idx="3">
                  <c:v>43395</c:v>
                </c:pt>
                <c:pt idx="4">
                  <c:v>43065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711568256"/>
        <c:axId val="711568648"/>
      </c:lineChart>
      <c:catAx>
        <c:axId val="71156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568648"/>
        <c:crosses val="autoZero"/>
        <c:auto val="1"/>
        <c:lblAlgn val="ctr"/>
        <c:lblOffset val="100"/>
        <c:noMultiLvlLbl val="0"/>
      </c:catAx>
      <c:valAx>
        <c:axId val="7115686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5682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52609</c:v>
                </c:pt>
                <c:pt idx="1">
                  <c:v>52662</c:v>
                </c:pt>
                <c:pt idx="2">
                  <c:v>51738</c:v>
                </c:pt>
                <c:pt idx="3">
                  <c:v>51768</c:v>
                </c:pt>
                <c:pt idx="4">
                  <c:v>49346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511446624"/>
        <c:axId val="511447016"/>
      </c:lineChart>
      <c:catAx>
        <c:axId val="51144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447016"/>
        <c:crosses val="autoZero"/>
        <c:auto val="1"/>
        <c:lblAlgn val="ctr"/>
        <c:lblOffset val="100"/>
        <c:noMultiLvlLbl val="0"/>
      </c:catAx>
      <c:valAx>
        <c:axId val="511447016"/>
        <c:scaling>
          <c:orientation val="minMax"/>
          <c:max val="15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4466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Passaic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900</c:v>
                </c:pt>
                <c:pt idx="1">
                  <c:v>900</c:v>
                </c:pt>
                <c:pt idx="2">
                  <c:v>760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511447800"/>
        <c:axId val="511448192"/>
      </c:barChart>
      <c:catAx>
        <c:axId val="51144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1448192"/>
        <c:crosses val="autoZero"/>
        <c:auto val="1"/>
        <c:lblAlgn val="ctr"/>
        <c:lblOffset val="100"/>
        <c:noMultiLvlLbl val="0"/>
      </c:catAx>
      <c:valAx>
        <c:axId val="51144819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144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5">
                  <c:v>900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5" formatCode="&quot;$&quot;#,##0_);[Red]\(&quot;$&quot;#,##0\)">
                  <c:v>760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511448976"/>
        <c:axId val="511449368"/>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511450152"/>
        <c:axId val="511449760"/>
      </c:lineChart>
      <c:catAx>
        <c:axId val="51144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449368"/>
        <c:crosses val="autoZero"/>
        <c:auto val="1"/>
        <c:lblAlgn val="ctr"/>
        <c:lblOffset val="100"/>
        <c:noMultiLvlLbl val="0"/>
      </c:catAx>
      <c:valAx>
        <c:axId val="5114493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448976"/>
        <c:crosses val="autoZero"/>
        <c:crossBetween val="between"/>
      </c:valAx>
      <c:valAx>
        <c:axId val="51144976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511450152"/>
        <c:crosses val="max"/>
        <c:crossBetween val="between"/>
      </c:valAx>
      <c:catAx>
        <c:axId val="511450152"/>
        <c:scaling>
          <c:orientation val="minMax"/>
        </c:scaling>
        <c:delete val="1"/>
        <c:axPos val="b"/>
        <c:numFmt formatCode="General" sourceLinked="1"/>
        <c:majorTickMark val="out"/>
        <c:minorTickMark val="none"/>
        <c:tickLblPos val="nextTo"/>
        <c:crossAx val="51144976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6" formatCode="0.0">
                  <c:v>27.6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84368296"/>
        <c:axId val="384368688"/>
      </c:barChart>
      <c:catAx>
        <c:axId val="3843682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68688"/>
        <c:crosses val="autoZero"/>
        <c:auto val="1"/>
        <c:lblAlgn val="ctr"/>
        <c:lblOffset val="100"/>
        <c:noMultiLvlLbl val="0"/>
      </c:catAx>
      <c:valAx>
        <c:axId val="384368688"/>
        <c:scaling>
          <c:orientation val="minMax"/>
        </c:scaling>
        <c:delete val="1"/>
        <c:axPos val="t"/>
        <c:numFmt formatCode="General" sourceLinked="1"/>
        <c:majorTickMark val="none"/>
        <c:minorTickMark val="none"/>
        <c:tickLblPos val="nextTo"/>
        <c:crossAx val="384368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26.5</c:v>
                </c:pt>
                <c:pt idx="1">
                  <c:v>26.6</c:v>
                </c:pt>
                <c:pt idx="2">
                  <c:v>26.8</c:v>
                </c:pt>
                <c:pt idx="3" formatCode="0.0">
                  <c:v>27.3</c:v>
                </c:pt>
                <c:pt idx="4" formatCode="0.0">
                  <c:v>27.6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84369472"/>
        <c:axId val="517453872"/>
      </c:lineChart>
      <c:catAx>
        <c:axId val="38436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453872"/>
        <c:crosses val="autoZero"/>
        <c:auto val="1"/>
        <c:lblAlgn val="ctr"/>
        <c:lblOffset val="100"/>
        <c:noMultiLvlLbl val="0"/>
      </c:catAx>
      <c:valAx>
        <c:axId val="517453872"/>
        <c:scaling>
          <c:orientation val="minMax"/>
          <c:max val="40"/>
          <c:min val="0"/>
        </c:scaling>
        <c:delete val="1"/>
        <c:axPos val="l"/>
        <c:numFmt formatCode="General" sourceLinked="1"/>
        <c:majorTickMark val="none"/>
        <c:minorTickMark val="none"/>
        <c:tickLblPos val="nextTo"/>
        <c:crossAx val="3843694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Milford </c:v>
                </c:pt>
                <c:pt idx="1">
                  <c:v>Ringwood </c:v>
                </c:pt>
                <c:pt idx="2">
                  <c:v>Wanaque</c:v>
                </c:pt>
                <c:pt idx="3">
                  <c:v>New Jersey</c:v>
                </c:pt>
                <c:pt idx="4">
                  <c:v>Wayne</c:v>
                </c:pt>
                <c:pt idx="5">
                  <c:v>Bloomingdale</c:v>
                </c:pt>
                <c:pt idx="6">
                  <c:v>Pompton Lakes </c:v>
                </c:pt>
                <c:pt idx="7">
                  <c:v>Clifton City</c:v>
                </c:pt>
                <c:pt idx="8">
                  <c:v>Little Falls </c:v>
                </c:pt>
                <c:pt idx="9">
                  <c:v>Hawthorne </c:v>
                </c:pt>
              </c:strCache>
            </c:strRef>
          </c:cat>
          <c:val>
            <c:numRef>
              <c:f>Sheet1!$B$2:$B$11</c:f>
              <c:numCache>
                <c:formatCode>General</c:formatCode>
                <c:ptCount val="10"/>
                <c:pt idx="0">
                  <c:v>39.700000000000003</c:v>
                </c:pt>
                <c:pt idx="1">
                  <c:v>34.200000000000003</c:v>
                </c:pt>
                <c:pt idx="2">
                  <c:v>31.6</c:v>
                </c:pt>
                <c:pt idx="3" formatCode="0.0">
                  <c:v>31.5</c:v>
                </c:pt>
                <c:pt idx="4">
                  <c:v>30.2</c:v>
                </c:pt>
                <c:pt idx="5">
                  <c:v>29.3</c:v>
                </c:pt>
                <c:pt idx="6">
                  <c:v>29.2</c:v>
                </c:pt>
                <c:pt idx="7" formatCode="0.0">
                  <c:v>28</c:v>
                </c:pt>
                <c:pt idx="8">
                  <c:v>27.7</c:v>
                </c:pt>
                <c:pt idx="9">
                  <c:v>26.9</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Passaic County avg. 27.6</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West Milford </c:v>
                </c:pt>
                <c:pt idx="1">
                  <c:v>Ringwood </c:v>
                </c:pt>
                <c:pt idx="2">
                  <c:v>Wanaque</c:v>
                </c:pt>
                <c:pt idx="3">
                  <c:v>New Jersey</c:v>
                </c:pt>
                <c:pt idx="4">
                  <c:v>Wayne</c:v>
                </c:pt>
                <c:pt idx="5">
                  <c:v>Bloomingdale</c:v>
                </c:pt>
                <c:pt idx="6">
                  <c:v>Pompton Lakes </c:v>
                </c:pt>
                <c:pt idx="7">
                  <c:v>Clifton City</c:v>
                </c:pt>
                <c:pt idx="8">
                  <c:v>Little Falls </c:v>
                </c:pt>
                <c:pt idx="9">
                  <c:v>Hawthorne </c:v>
                </c:pt>
              </c:strCache>
            </c:strRef>
          </c:cat>
          <c:val>
            <c:numRef>
              <c:f>Sheet1!$C$2:$C$11</c:f>
              <c:numCache>
                <c:formatCode>General</c:formatCode>
                <c:ptCount val="10"/>
                <c:pt idx="0">
                  <c:v>27.6</c:v>
                </c:pt>
                <c:pt idx="1">
                  <c:v>27.6</c:v>
                </c:pt>
                <c:pt idx="2">
                  <c:v>27.6</c:v>
                </c:pt>
                <c:pt idx="3">
                  <c:v>27.6</c:v>
                </c:pt>
                <c:pt idx="4">
                  <c:v>27.6</c:v>
                </c:pt>
                <c:pt idx="5">
                  <c:v>27.6</c:v>
                </c:pt>
                <c:pt idx="6">
                  <c:v>27.6</c:v>
                </c:pt>
                <c:pt idx="7">
                  <c:v>27.6</c:v>
                </c:pt>
                <c:pt idx="8">
                  <c:v>27.6</c:v>
                </c:pt>
                <c:pt idx="9">
                  <c:v>27.6</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517454656"/>
        <c:axId val="517455048"/>
      </c:barChart>
      <c:catAx>
        <c:axId val="5174546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455048"/>
        <c:crosses val="autoZero"/>
        <c:auto val="1"/>
        <c:lblAlgn val="ctr"/>
        <c:lblOffset val="100"/>
        <c:noMultiLvlLbl val="0"/>
      </c:catAx>
      <c:valAx>
        <c:axId val="517455048"/>
        <c:scaling>
          <c:orientation val="minMax"/>
        </c:scaling>
        <c:delete val="1"/>
        <c:axPos val="t"/>
        <c:numFmt formatCode="General" sourceLinked="1"/>
        <c:majorTickMark val="none"/>
        <c:minorTickMark val="none"/>
        <c:tickLblPos val="nextTo"/>
        <c:crossAx val="517454656"/>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2665649606299214"/>
          <c:y val="0.9341338008037770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5">
                  <c:v>0.18</c:v>
                </c:pt>
                <c:pt idx="6">
                  <c:v>0.19</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4">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517455832"/>
        <c:axId val="517456224"/>
      </c:barChart>
      <c:catAx>
        <c:axId val="517455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456224"/>
        <c:crosses val="autoZero"/>
        <c:auto val="1"/>
        <c:lblAlgn val="ctr"/>
        <c:lblOffset val="100"/>
        <c:noMultiLvlLbl val="0"/>
      </c:catAx>
      <c:valAx>
        <c:axId val="517456224"/>
        <c:scaling>
          <c:orientation val="minMax"/>
        </c:scaling>
        <c:delete val="1"/>
        <c:axPos val="b"/>
        <c:numFmt formatCode="0%" sourceLinked="1"/>
        <c:majorTickMark val="none"/>
        <c:minorTickMark val="none"/>
        <c:tickLblPos val="nextTo"/>
        <c:crossAx val="517455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4">
                  <c:v>12067</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517457008"/>
        <c:axId val="517457400"/>
      </c:barChart>
      <c:catAx>
        <c:axId val="517457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457400"/>
        <c:crosses val="autoZero"/>
        <c:auto val="1"/>
        <c:lblAlgn val="ctr"/>
        <c:lblOffset val="100"/>
        <c:noMultiLvlLbl val="0"/>
      </c:catAx>
      <c:valAx>
        <c:axId val="517457400"/>
        <c:scaling>
          <c:orientation val="minMax"/>
        </c:scaling>
        <c:delete val="1"/>
        <c:axPos val="b"/>
        <c:numFmt formatCode="&quot;$&quot;#,##0" sourceLinked="1"/>
        <c:majorTickMark val="none"/>
        <c:minorTickMark val="none"/>
        <c:tickLblPos val="nextTo"/>
        <c:crossAx val="517457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5" formatCode="0.0%">
                  <c:v>5.3999999999999999E-2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56429912"/>
        <c:axId val="356430304"/>
      </c:barChart>
      <c:catAx>
        <c:axId val="356429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6430304"/>
        <c:crosses val="autoZero"/>
        <c:auto val="1"/>
        <c:lblAlgn val="ctr"/>
        <c:lblOffset val="100"/>
        <c:noMultiLvlLbl val="0"/>
      </c:catAx>
      <c:valAx>
        <c:axId val="356430304"/>
        <c:scaling>
          <c:orientation val="minMax"/>
        </c:scaling>
        <c:delete val="1"/>
        <c:axPos val="b"/>
        <c:numFmt formatCode="0.0%" sourceLinked="1"/>
        <c:majorTickMark val="none"/>
        <c:minorTickMark val="none"/>
        <c:tickLblPos val="nextTo"/>
        <c:crossAx val="3564299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7.2999999999999995E-2</c:v>
                </c:pt>
                <c:pt idx="1">
                  <c:v>6.4000000000000001E-2</c:v>
                </c:pt>
                <c:pt idx="2">
                  <c:v>5.8999999999999997E-2</c:v>
                </c:pt>
                <c:pt idx="3">
                  <c:v>5.2999999999999999E-2</c:v>
                </c:pt>
                <c:pt idx="4">
                  <c:v>5.3999999999999999E-2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56431088"/>
        <c:axId val="624706528"/>
      </c:lineChart>
      <c:catAx>
        <c:axId val="35643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706528"/>
        <c:crosses val="autoZero"/>
        <c:auto val="1"/>
        <c:lblAlgn val="ctr"/>
        <c:lblOffset val="100"/>
        <c:noMultiLvlLbl val="0"/>
      </c:catAx>
      <c:valAx>
        <c:axId val="624706528"/>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6431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Little Falls</c:v>
                </c:pt>
                <c:pt idx="1">
                  <c:v>Passaic City</c:v>
                </c:pt>
                <c:pt idx="2">
                  <c:v>Bloomingdale </c:v>
                </c:pt>
                <c:pt idx="3">
                  <c:v>Woodland Park</c:v>
                </c:pt>
                <c:pt idx="4">
                  <c:v>Paterson City</c:v>
                </c:pt>
                <c:pt idx="5">
                  <c:v>Clifton City</c:v>
                </c:pt>
                <c:pt idx="6">
                  <c:v>New Jersey</c:v>
                </c:pt>
                <c:pt idx="7">
                  <c:v>Pompton Lakes</c:v>
                </c:pt>
                <c:pt idx="8">
                  <c:v>Wayne</c:v>
                </c:pt>
                <c:pt idx="9">
                  <c:v>West Milford</c:v>
                </c:pt>
              </c:strCache>
            </c:strRef>
          </c:cat>
          <c:val>
            <c:numRef>
              <c:f>Sheet1!$B$2:$B$11</c:f>
              <c:numCache>
                <c:formatCode>0.0%</c:formatCode>
                <c:ptCount val="10"/>
                <c:pt idx="0">
                  <c:v>0.11600000000000001</c:v>
                </c:pt>
                <c:pt idx="1">
                  <c:v>7.4999999999999997E-2</c:v>
                </c:pt>
                <c:pt idx="2">
                  <c:v>7.0000000000000007E-2</c:v>
                </c:pt>
                <c:pt idx="3">
                  <c:v>6.3E-2</c:v>
                </c:pt>
                <c:pt idx="4">
                  <c:v>6.2E-2</c:v>
                </c:pt>
                <c:pt idx="5">
                  <c:v>4.8000000000000001E-2</c:v>
                </c:pt>
                <c:pt idx="6">
                  <c:v>4.3999999999999997E-2</c:v>
                </c:pt>
                <c:pt idx="7">
                  <c:v>4.2999999999999997E-2</c:v>
                </c:pt>
                <c:pt idx="8">
                  <c:v>4.1000000000000002E-2</c:v>
                </c:pt>
                <c:pt idx="9">
                  <c:v>0.03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Passaic avg. 5.40%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Little Falls</c:v>
                </c:pt>
                <c:pt idx="1">
                  <c:v>Passaic City</c:v>
                </c:pt>
                <c:pt idx="2">
                  <c:v>Bloomingdale </c:v>
                </c:pt>
                <c:pt idx="3">
                  <c:v>Woodland Park</c:v>
                </c:pt>
                <c:pt idx="4">
                  <c:v>Paterson City</c:v>
                </c:pt>
                <c:pt idx="5">
                  <c:v>Clifton City</c:v>
                </c:pt>
                <c:pt idx="6">
                  <c:v>New Jersey</c:v>
                </c:pt>
                <c:pt idx="7">
                  <c:v>Pompton Lakes</c:v>
                </c:pt>
                <c:pt idx="8">
                  <c:v>Wayne</c:v>
                </c:pt>
                <c:pt idx="9">
                  <c:v>West Milford</c:v>
                </c:pt>
              </c:strCache>
            </c:strRef>
          </c:cat>
          <c:val>
            <c:numRef>
              <c:f>Sheet1!$C$2:$C$11</c:f>
              <c:numCache>
                <c:formatCode>0.00%</c:formatCode>
                <c:ptCount val="10"/>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624707312"/>
        <c:axId val="624707704"/>
      </c:barChart>
      <c:catAx>
        <c:axId val="624707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707704"/>
        <c:crosses val="autoZero"/>
        <c:auto val="1"/>
        <c:lblAlgn val="ctr"/>
        <c:lblOffset val="100"/>
        <c:noMultiLvlLbl val="0"/>
      </c:catAx>
      <c:valAx>
        <c:axId val="624707704"/>
        <c:scaling>
          <c:orientation val="minMax"/>
          <c:max val="0.5"/>
        </c:scaling>
        <c:delete val="1"/>
        <c:axPos val="b"/>
        <c:numFmt formatCode="0.0%" sourceLinked="1"/>
        <c:majorTickMark val="none"/>
        <c:minorTickMark val="none"/>
        <c:tickLblPos val="nextTo"/>
        <c:crossAx val="624707312"/>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
                  <c:v>52009</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
                  <c:v>8353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624708488"/>
        <c:axId val="624708880"/>
      </c:barChart>
      <c:catAx>
        <c:axId val="62470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708880"/>
        <c:crosses val="autoZero"/>
        <c:auto val="1"/>
        <c:lblAlgn val="ctr"/>
        <c:lblOffset val="100"/>
        <c:noMultiLvlLbl val="0"/>
      </c:catAx>
      <c:valAx>
        <c:axId val="6247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708488"/>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2" formatCode="0%">
                  <c:v>0.94499999999999995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624709664"/>
        <c:axId val="624710056"/>
      </c:barChart>
      <c:catAx>
        <c:axId val="62470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710056"/>
        <c:crosses val="autoZero"/>
        <c:auto val="1"/>
        <c:lblAlgn val="ctr"/>
        <c:lblOffset val="100"/>
        <c:noMultiLvlLbl val="0"/>
      </c:catAx>
      <c:valAx>
        <c:axId val="624710056"/>
        <c:scaling>
          <c:orientation val="minMax"/>
          <c:max val="1"/>
          <c:min val="0.8"/>
        </c:scaling>
        <c:delete val="1"/>
        <c:axPos val="l"/>
        <c:numFmt formatCode="General" sourceLinked="1"/>
        <c:majorTickMark val="out"/>
        <c:minorTickMark val="none"/>
        <c:tickLblPos val="nextTo"/>
        <c:crossAx val="624709664"/>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0.95899999999999996</c:v>
                </c:pt>
                <c:pt idx="1">
                  <c:v>0.92800000000000005</c:v>
                </c:pt>
                <c:pt idx="2">
                  <c:v>0.95199999999999996</c:v>
                </c:pt>
                <c:pt idx="3">
                  <c:v>0.94099999999999995</c:v>
                </c:pt>
                <c:pt idx="4">
                  <c:v>0.94499999999999995</c:v>
                </c:pt>
                <c:pt idx="5">
                  <c:v>0.94499999999999995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14682992"/>
        <c:axId val="514683384"/>
      </c:lineChart>
      <c:catAx>
        <c:axId val="51468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683384"/>
        <c:crosses val="autoZero"/>
        <c:auto val="1"/>
        <c:lblAlgn val="ctr"/>
        <c:lblOffset val="100"/>
        <c:noMultiLvlLbl val="0"/>
      </c:catAx>
      <c:valAx>
        <c:axId val="514683384"/>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682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7">
                  <c:v>524</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514684168"/>
        <c:axId val="514684560"/>
      </c:barChart>
      <c:catAx>
        <c:axId val="51468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684560"/>
        <c:crosses val="autoZero"/>
        <c:auto val="1"/>
        <c:lblAlgn val="ctr"/>
        <c:lblOffset val="100"/>
        <c:noMultiLvlLbl val="0"/>
      </c:catAx>
      <c:valAx>
        <c:axId val="51468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4684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476</c:v>
                </c:pt>
                <c:pt idx="1">
                  <c:v>456</c:v>
                </c:pt>
                <c:pt idx="2">
                  <c:v>524</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514685344"/>
        <c:axId val="514685736"/>
      </c:lineChart>
      <c:catAx>
        <c:axId val="51468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685736"/>
        <c:crosses val="autoZero"/>
        <c:auto val="1"/>
        <c:lblAlgn val="ctr"/>
        <c:lblOffset val="100"/>
        <c:noMultiLvlLbl val="0"/>
      </c:catAx>
      <c:valAx>
        <c:axId val="5146857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4685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Passaic</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1041</c:v>
                </c:pt>
                <c:pt idx="1">
                  <c:v>1015</c:v>
                </c:pt>
                <c:pt idx="2">
                  <c:v>994</c:v>
                </c:pt>
                <c:pt idx="3">
                  <c:v>1084</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509726184"/>
        <c:axId val="509726576"/>
      </c:lineChart>
      <c:catAx>
        <c:axId val="50972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726576"/>
        <c:crosses val="autoZero"/>
        <c:auto val="1"/>
        <c:lblAlgn val="ctr"/>
        <c:lblOffset val="100"/>
        <c:noMultiLvlLbl val="0"/>
      </c:catAx>
      <c:valAx>
        <c:axId val="509726576"/>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726184"/>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997</c:v>
                </c:pt>
                <c:pt idx="1">
                  <c:v>1014.75</c:v>
                </c:pt>
                <c:pt idx="2">
                  <c:v>1033.5</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509727360"/>
        <c:axId val="509727752"/>
      </c:lineChart>
      <c:catAx>
        <c:axId val="50972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727752"/>
        <c:crosses val="autoZero"/>
        <c:auto val="1"/>
        <c:lblAlgn val="ctr"/>
        <c:lblOffset val="100"/>
        <c:noMultiLvlLbl val="0"/>
      </c:catAx>
      <c:valAx>
        <c:axId val="509727752"/>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727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Passaic</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3.49641370259752E-2"/>
                  <c:y val="-3.16854763664880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70-49B7-80C3-660FB2930B76}"/>
                </c:ext>
              </c:extLst>
            </c:dLbl>
            <c:dLbl>
              <c:idx val="10"/>
              <c:layout>
                <c:manualLayout>
                  <c:x val="-1.197563127884887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70-49B7-80C3-660FB2930B7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5.3999999999999999E-2</c:v>
                </c:pt>
                <c:pt idx="1">
                  <c:v>5.7000000000000002E-2</c:v>
                </c:pt>
                <c:pt idx="2">
                  <c:v>5.1999999999999998E-2</c:v>
                </c:pt>
                <c:pt idx="3">
                  <c:v>4.4999999999999998E-2</c:v>
                </c:pt>
                <c:pt idx="4">
                  <c:v>4.2000000000000003E-2</c:v>
                </c:pt>
                <c:pt idx="5">
                  <c:v>0.04</c:v>
                </c:pt>
                <c:pt idx="6">
                  <c:v>4.2999999999999997E-2</c:v>
                </c:pt>
                <c:pt idx="7">
                  <c:v>5.6000000000000001E-2</c:v>
                </c:pt>
                <c:pt idx="8">
                  <c:v>5.6000000000000001E-2</c:v>
                </c:pt>
                <c:pt idx="9">
                  <c:v>0.05</c:v>
                </c:pt>
                <c:pt idx="10">
                  <c:v>3.5999999999999997E-2</c:v>
                </c:pt>
                <c:pt idx="11" formatCode="0.00%">
                  <c:v>3.5999999999999997E-2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09728536"/>
        <c:axId val="509728928"/>
      </c:lineChart>
      <c:catAx>
        <c:axId val="50972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728928"/>
        <c:crosses val="autoZero"/>
        <c:auto val="1"/>
        <c:lblAlgn val="ctr"/>
        <c:lblOffset val="100"/>
        <c:noMultiLvlLbl val="1"/>
      </c:catAx>
      <c:valAx>
        <c:axId val="5097289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728536"/>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5" formatCode="0.0%">
                  <c:v>4.7500000000000001E-2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509729712"/>
        <c:axId val="383342840"/>
      </c:barChart>
      <c:catAx>
        <c:axId val="509729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342840"/>
        <c:crosses val="autoZero"/>
        <c:auto val="1"/>
        <c:lblAlgn val="ctr"/>
        <c:lblOffset val="100"/>
        <c:noMultiLvlLbl val="0"/>
      </c:catAx>
      <c:valAx>
        <c:axId val="383342840"/>
        <c:scaling>
          <c:orientation val="minMax"/>
        </c:scaling>
        <c:delete val="1"/>
        <c:axPos val="b"/>
        <c:numFmt formatCode="0.0%" sourceLinked="1"/>
        <c:majorTickMark val="none"/>
        <c:minorTickMark val="none"/>
        <c:tickLblPos val="nextTo"/>
        <c:crossAx val="5097297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2">
                  <c:v>51083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2">
                  <c:v>41004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83343624"/>
        <c:axId val="383344016"/>
      </c:barChart>
      <c:catAx>
        <c:axId val="383343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344016"/>
        <c:crosses val="autoZero"/>
        <c:auto val="1"/>
        <c:lblAlgn val="ctr"/>
        <c:lblOffset val="100"/>
        <c:noMultiLvlLbl val="0"/>
      </c:catAx>
      <c:valAx>
        <c:axId val="383344016"/>
        <c:scaling>
          <c:orientation val="minMax"/>
        </c:scaling>
        <c:delete val="1"/>
        <c:axPos val="b"/>
        <c:numFmt formatCode="General" sourceLinked="1"/>
        <c:majorTickMark val="none"/>
        <c:minorTickMark val="none"/>
        <c:tickLblPos val="nextTo"/>
        <c:crossAx val="383343624"/>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Passaic</c:v>
                </c:pt>
                <c:pt idx="1">
                  <c:v>New Jersey</c:v>
                </c:pt>
                <c:pt idx="2">
                  <c:v>United States</c:v>
                </c:pt>
              </c:strCache>
            </c:strRef>
          </c:cat>
          <c:val>
            <c:numRef>
              <c:f>Sheet1!$B$2:$B$4</c:f>
              <c:numCache>
                <c:formatCode>_("$"* #,##0_);_("$"* \(#,##0\);_("$"* "-"??_);_(@_)</c:formatCode>
                <c:ptCount val="3"/>
                <c:pt idx="0">
                  <c:v>51083</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Passaic</c:v>
                </c:pt>
                <c:pt idx="1">
                  <c:v>New Jersey</c:v>
                </c:pt>
                <c:pt idx="2">
                  <c:v>United States</c:v>
                </c:pt>
              </c:strCache>
            </c:strRef>
          </c:cat>
          <c:val>
            <c:numRef>
              <c:f>Sheet1!$C$2:$C$4</c:f>
              <c:numCache>
                <c:formatCode>_("$"* #,##0_);_("$"* \(#,##0\);_("$"* "-"??_);_(@_)</c:formatCode>
                <c:ptCount val="3"/>
                <c:pt idx="0">
                  <c:v>41004</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83344800"/>
        <c:axId val="383345192"/>
      </c:barChart>
      <c:catAx>
        <c:axId val="383344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345192"/>
        <c:crosses val="autoZero"/>
        <c:auto val="1"/>
        <c:lblAlgn val="ctr"/>
        <c:lblOffset val="100"/>
        <c:noMultiLvlLbl val="0"/>
      </c:catAx>
      <c:valAx>
        <c:axId val="383345192"/>
        <c:scaling>
          <c:orientation val="minMax"/>
        </c:scaling>
        <c:delete val="1"/>
        <c:axPos val="b"/>
        <c:numFmt formatCode="_(&quot;$&quot;* #,##0_);_(&quot;$&quot;* \(#,##0\);_(&quot;$&quot;* &quot;-&quot;??_);_(@_)" sourceLinked="1"/>
        <c:majorTickMark val="none"/>
        <c:minorTickMark val="none"/>
        <c:tickLblPos val="nextTo"/>
        <c:crossAx val="383344800"/>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50059</c:v>
                </c:pt>
                <c:pt idx="1">
                  <c:v>50359</c:v>
                </c:pt>
                <c:pt idx="2">
                  <c:v>50393</c:v>
                </c:pt>
                <c:pt idx="3">
                  <c:v>50749</c:v>
                </c:pt>
                <c:pt idx="4">
                  <c:v>51083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40129</c:v>
                </c:pt>
                <c:pt idx="1">
                  <c:v>40037</c:v>
                </c:pt>
                <c:pt idx="2">
                  <c:v>40303</c:v>
                </c:pt>
                <c:pt idx="3">
                  <c:v>40307</c:v>
                </c:pt>
                <c:pt idx="4">
                  <c:v>41004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83345976"/>
        <c:axId val="383346368"/>
      </c:lineChart>
      <c:catAx>
        <c:axId val="383345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346368"/>
        <c:crosses val="autoZero"/>
        <c:auto val="1"/>
        <c:lblAlgn val="ctr"/>
        <c:lblOffset val="100"/>
        <c:noMultiLvlLbl val="0"/>
      </c:catAx>
      <c:valAx>
        <c:axId val="38334636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345976"/>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Wayne</c:v>
                </c:pt>
                <c:pt idx="1">
                  <c:v>Little Falls</c:v>
                </c:pt>
                <c:pt idx="2">
                  <c:v>Passaic City</c:v>
                </c:pt>
              </c:strCache>
            </c:strRef>
          </c:cat>
          <c:val>
            <c:numRef>
              <c:f>Sheet1!$B$2:$B$4</c:f>
              <c:numCache>
                <c:formatCode>_("$"* #,##0_);_("$"* \(#,##0\);_("$"* "-"??_);_(@_)</c:formatCode>
                <c:ptCount val="3"/>
                <c:pt idx="0">
                  <c:v>85852</c:v>
                </c:pt>
                <c:pt idx="1">
                  <c:v>63364</c:v>
                </c:pt>
                <c:pt idx="2">
                  <c:v>30619</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Wayne</c:v>
                </c:pt>
                <c:pt idx="1">
                  <c:v>Little Falls</c:v>
                </c:pt>
                <c:pt idx="2">
                  <c:v>Passaic City</c:v>
                </c:pt>
              </c:strCache>
            </c:strRef>
          </c:cat>
          <c:val>
            <c:numRef>
              <c:f>Sheet1!$C$2:$C$4</c:f>
              <c:numCache>
                <c:formatCode>_("$"* #,##0_);_("$"* \(#,##0\);_("$"* "-"??_);_(@_)</c:formatCode>
                <c:ptCount val="3"/>
                <c:pt idx="0">
                  <c:v>60517</c:v>
                </c:pt>
                <c:pt idx="1">
                  <c:v>61121</c:v>
                </c:pt>
                <c:pt idx="2">
                  <c:v>26218</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83347152"/>
        <c:axId val="383347544"/>
      </c:barChart>
      <c:catAx>
        <c:axId val="38334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347544"/>
        <c:crosses val="autoZero"/>
        <c:auto val="1"/>
        <c:lblAlgn val="ctr"/>
        <c:lblOffset val="100"/>
        <c:noMultiLvlLbl val="0"/>
      </c:catAx>
      <c:valAx>
        <c:axId val="38334754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334715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6">
                  <c:v>1881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83348328"/>
        <c:axId val="38334872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83349504"/>
        <c:axId val="383349112"/>
      </c:lineChart>
      <c:catAx>
        <c:axId val="38334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3348720"/>
        <c:crosses val="autoZero"/>
        <c:auto val="1"/>
        <c:lblAlgn val="ctr"/>
        <c:lblOffset val="100"/>
        <c:noMultiLvlLbl val="0"/>
      </c:catAx>
      <c:valAx>
        <c:axId val="38334872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48328"/>
        <c:crosses val="autoZero"/>
        <c:crossBetween val="between"/>
      </c:valAx>
      <c:valAx>
        <c:axId val="38334911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49504"/>
        <c:crosses val="max"/>
        <c:crossBetween val="between"/>
      </c:valAx>
      <c:catAx>
        <c:axId val="383349504"/>
        <c:scaling>
          <c:orientation val="minMax"/>
        </c:scaling>
        <c:delete val="1"/>
        <c:axPos val="b"/>
        <c:numFmt formatCode="General" sourceLinked="1"/>
        <c:majorTickMark val="out"/>
        <c:minorTickMark val="none"/>
        <c:tickLblPos val="nextTo"/>
        <c:crossAx val="38334911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7979965403902451"/>
          <c:y val="2.166379294463144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19</c:v>
                </c:pt>
                <c:pt idx="1">
                  <c:v>79</c:v>
                </c:pt>
                <c:pt idx="2">
                  <c:v>861</c:v>
                </c:pt>
                <c:pt idx="3">
                  <c:v>922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1690</c:v>
                </c:pt>
                <c:pt idx="1">
                  <c:v>5718</c:v>
                </c:pt>
                <c:pt idx="2">
                  <c:v>1077</c:v>
                </c:pt>
                <c:pt idx="3">
                  <c:v>18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6">
                  <c:v>15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47532176"/>
        <c:axId val="347532568"/>
      </c:barChart>
      <c:catAx>
        <c:axId val="347532176"/>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532568"/>
        <c:crosses val="autoZero"/>
        <c:auto val="1"/>
        <c:lblAlgn val="ctr"/>
        <c:lblOffset val="100"/>
        <c:noMultiLvlLbl val="0"/>
      </c:catAx>
      <c:valAx>
        <c:axId val="347532568"/>
        <c:scaling>
          <c:orientation val="minMax"/>
        </c:scaling>
        <c:delete val="1"/>
        <c:axPos val="b"/>
        <c:numFmt formatCode="General" sourceLinked="1"/>
        <c:majorTickMark val="none"/>
        <c:minorTickMark val="none"/>
        <c:tickLblPos val="nextTo"/>
        <c:crossAx val="3475321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19</c:v>
                </c:pt>
                <c:pt idx="1">
                  <c:v>18</c:v>
                </c:pt>
                <c:pt idx="2">
                  <c:v>18</c:v>
                </c:pt>
                <c:pt idx="3">
                  <c:v>15</c:v>
                </c:pt>
                <c:pt idx="4">
                  <c:v>15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47533352"/>
        <c:axId val="347533744"/>
      </c:lineChart>
      <c:catAx>
        <c:axId val="34753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533744"/>
        <c:crosses val="autoZero"/>
        <c:auto val="1"/>
        <c:lblAlgn val="ctr"/>
        <c:lblOffset val="100"/>
        <c:noMultiLvlLbl val="0"/>
      </c:catAx>
      <c:valAx>
        <c:axId val="347533744"/>
        <c:scaling>
          <c:orientation val="minMax"/>
          <c:max val="32"/>
          <c:min val="0"/>
        </c:scaling>
        <c:delete val="1"/>
        <c:axPos val="l"/>
        <c:numFmt formatCode="General" sourceLinked="1"/>
        <c:majorTickMark val="none"/>
        <c:minorTickMark val="none"/>
        <c:tickLblPos val="nextTo"/>
        <c:crossAx val="347533352"/>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pt idx="2">
                  <c:v>5.6</c:v>
                </c:pt>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47534528"/>
        <c:axId val="347534920"/>
      </c:barChart>
      <c:catAx>
        <c:axId val="347534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534920"/>
        <c:crosses val="autoZero"/>
        <c:auto val="1"/>
        <c:lblAlgn val="ctr"/>
        <c:lblOffset val="100"/>
        <c:noMultiLvlLbl val="0"/>
      </c:catAx>
      <c:valAx>
        <c:axId val="347534920"/>
        <c:scaling>
          <c:orientation val="minMax"/>
        </c:scaling>
        <c:delete val="1"/>
        <c:axPos val="b"/>
        <c:numFmt formatCode="General" sourceLinked="1"/>
        <c:majorTickMark val="none"/>
        <c:minorTickMark val="none"/>
        <c:tickLblPos val="nextTo"/>
        <c:crossAx val="347534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4.5</c:v>
                </c:pt>
                <c:pt idx="1">
                  <c:v>5.4</c:v>
                </c:pt>
                <c:pt idx="2">
                  <c:v>4.0999999999999996</c:v>
                </c:pt>
                <c:pt idx="4">
                  <c:v>5.6</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47535704"/>
        <c:axId val="347536096"/>
      </c:lineChart>
      <c:catAx>
        <c:axId val="34753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536096"/>
        <c:crosses val="autoZero"/>
        <c:auto val="1"/>
        <c:lblAlgn val="ctr"/>
        <c:lblOffset val="100"/>
        <c:noMultiLvlLbl val="0"/>
      </c:catAx>
      <c:valAx>
        <c:axId val="347536096"/>
        <c:scaling>
          <c:orientation val="minMax"/>
        </c:scaling>
        <c:delete val="1"/>
        <c:axPos val="l"/>
        <c:numFmt formatCode="General" sourceLinked="1"/>
        <c:majorTickMark val="none"/>
        <c:minorTickMark val="none"/>
        <c:tickLblPos val="nextTo"/>
        <c:crossAx val="34753570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Asian, non-Hispanic</c:v>
                </c:pt>
              </c:strCache>
            </c:strRef>
          </c:cat>
          <c:val>
            <c:numRef>
              <c:f>Sheet1!$B$2:$B$5</c:f>
              <c:numCache>
                <c:formatCode>General</c:formatCode>
                <c:ptCount val="4"/>
                <c:pt idx="1">
                  <c:v>25.1</c:v>
                </c:pt>
                <c:pt idx="2">
                  <c:v>2.9</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47536880"/>
        <c:axId val="347537272"/>
      </c:barChart>
      <c:catAx>
        <c:axId val="34753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537272"/>
        <c:crosses val="autoZero"/>
        <c:auto val="1"/>
        <c:lblAlgn val="ctr"/>
        <c:lblOffset val="100"/>
        <c:noMultiLvlLbl val="0"/>
      </c:catAx>
      <c:valAx>
        <c:axId val="3475372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536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1">
                  <c:v>8.1</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47538056"/>
        <c:axId val="347538448"/>
      </c:barChart>
      <c:catAx>
        <c:axId val="34753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538448"/>
        <c:crosses val="autoZero"/>
        <c:auto val="1"/>
        <c:lblAlgn val="ctr"/>
        <c:lblOffset val="100"/>
        <c:noMultiLvlLbl val="0"/>
      </c:catAx>
      <c:valAx>
        <c:axId val="347538448"/>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538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0">
                  <c:v>3367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47539232"/>
        <c:axId val="347539624"/>
      </c:barChart>
      <c:catAx>
        <c:axId val="347539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539624"/>
        <c:crosses val="autoZero"/>
        <c:auto val="1"/>
        <c:lblAlgn val="ctr"/>
        <c:lblOffset val="100"/>
        <c:noMultiLvlLbl val="0"/>
      </c:catAx>
      <c:valAx>
        <c:axId val="347539624"/>
        <c:scaling>
          <c:orientation val="minMax"/>
        </c:scaling>
        <c:delete val="1"/>
        <c:axPos val="b"/>
        <c:numFmt formatCode="General" sourceLinked="1"/>
        <c:majorTickMark val="none"/>
        <c:minorTickMark val="none"/>
        <c:tickLblPos val="nextTo"/>
        <c:crossAx val="347539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4013</c:v>
                </c:pt>
                <c:pt idx="1">
                  <c:v>3937</c:v>
                </c:pt>
                <c:pt idx="2">
                  <c:v>3830</c:v>
                </c:pt>
                <c:pt idx="3">
                  <c:v>3248</c:v>
                </c:pt>
                <c:pt idx="4">
                  <c:v>3367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162283320"/>
        <c:axId val="162283712"/>
      </c:lineChart>
      <c:catAx>
        <c:axId val="16228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283712"/>
        <c:crosses val="autoZero"/>
        <c:auto val="1"/>
        <c:lblAlgn val="ctr"/>
        <c:lblOffset val="100"/>
        <c:noMultiLvlLbl val="0"/>
      </c:catAx>
      <c:valAx>
        <c:axId val="16228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283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Paterson City</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1880</c:v>
                </c:pt>
                <c:pt idx="1">
                  <c:v>1538</c:v>
                </c:pt>
                <c:pt idx="2">
                  <c:v>1553</c:v>
                </c:pt>
                <c:pt idx="3">
                  <c:v>1588</c:v>
                </c:pt>
                <c:pt idx="4">
                  <c:v>1747</c:v>
                </c:pt>
                <c:pt idx="5">
                  <c:v>1701</c:v>
                </c:pt>
                <c:pt idx="6">
                  <c:v>1386</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Passaic City</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557</c:v>
                </c:pt>
                <c:pt idx="1">
                  <c:v>574</c:v>
                </c:pt>
                <c:pt idx="2">
                  <c:v>548</c:v>
                </c:pt>
                <c:pt idx="3">
                  <c:v>582</c:v>
                </c:pt>
                <c:pt idx="4">
                  <c:v>417</c:v>
                </c:pt>
                <c:pt idx="5">
                  <c:v>300</c:v>
                </c:pt>
                <c:pt idx="6">
                  <c:v>492</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Haledon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59</c:v>
                </c:pt>
                <c:pt idx="1">
                  <c:v>125</c:v>
                </c:pt>
                <c:pt idx="2">
                  <c:v>142</c:v>
                </c:pt>
                <c:pt idx="3">
                  <c:v>167</c:v>
                </c:pt>
                <c:pt idx="4">
                  <c:v>189</c:v>
                </c:pt>
                <c:pt idx="5">
                  <c:v>238</c:v>
                </c:pt>
                <c:pt idx="6">
                  <c:v>193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Wanaque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126</c:v>
                </c:pt>
                <c:pt idx="1">
                  <c:v>128</c:v>
                </c:pt>
                <c:pt idx="2">
                  <c:v>166</c:v>
                </c:pt>
                <c:pt idx="3">
                  <c:v>118</c:v>
                </c:pt>
                <c:pt idx="4">
                  <c:v>100</c:v>
                </c:pt>
                <c:pt idx="5">
                  <c:v>178</c:v>
                </c:pt>
                <c:pt idx="6">
                  <c:v>166</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Clifton City</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603</c:v>
                </c:pt>
                <c:pt idx="1">
                  <c:v>657</c:v>
                </c:pt>
                <c:pt idx="2">
                  <c:v>448</c:v>
                </c:pt>
                <c:pt idx="3">
                  <c:v>452</c:v>
                </c:pt>
                <c:pt idx="4">
                  <c:v>428</c:v>
                </c:pt>
                <c:pt idx="5">
                  <c:v>13</c:v>
                </c:pt>
                <c:pt idx="6">
                  <c:v>155</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Wayne</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291</c:v>
                </c:pt>
                <c:pt idx="1">
                  <c:v>280</c:v>
                </c:pt>
                <c:pt idx="2">
                  <c:v>206</c:v>
                </c:pt>
                <c:pt idx="3">
                  <c:v>230</c:v>
                </c:pt>
                <c:pt idx="4">
                  <c:v>193</c:v>
                </c:pt>
                <c:pt idx="5">
                  <c:v>0</c:v>
                </c:pt>
                <c:pt idx="6">
                  <c:v>153</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West Milford</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153</c:v>
                </c:pt>
                <c:pt idx="1">
                  <c:v>206</c:v>
                </c:pt>
                <c:pt idx="2">
                  <c:v>204</c:v>
                </c:pt>
                <c:pt idx="3">
                  <c:v>163</c:v>
                </c:pt>
                <c:pt idx="4">
                  <c:v>77</c:v>
                </c:pt>
                <c:pt idx="5">
                  <c:v>145</c:v>
                </c:pt>
                <c:pt idx="6">
                  <c:v>139</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Woodland Park</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99</c:v>
                </c:pt>
                <c:pt idx="1">
                  <c:v>96</c:v>
                </c:pt>
                <c:pt idx="2">
                  <c:v>125</c:v>
                </c:pt>
                <c:pt idx="3">
                  <c:v>86</c:v>
                </c:pt>
                <c:pt idx="4">
                  <c:v>88</c:v>
                </c:pt>
                <c:pt idx="5">
                  <c:v>108</c:v>
                </c:pt>
                <c:pt idx="6">
                  <c:v>130</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Little Falls</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129</c:v>
                </c:pt>
                <c:pt idx="1">
                  <c:v>130</c:v>
                </c:pt>
                <c:pt idx="2">
                  <c:v>146</c:v>
                </c:pt>
                <c:pt idx="3">
                  <c:v>106</c:v>
                </c:pt>
                <c:pt idx="4">
                  <c:v>96</c:v>
                </c:pt>
                <c:pt idx="5">
                  <c:v>118</c:v>
                </c:pt>
                <c:pt idx="6">
                  <c:v>129</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Hawthorne</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102</c:v>
                </c:pt>
                <c:pt idx="1">
                  <c:v>118</c:v>
                </c:pt>
                <c:pt idx="2">
                  <c:v>85</c:v>
                </c:pt>
                <c:pt idx="3">
                  <c:v>77</c:v>
                </c:pt>
                <c:pt idx="4">
                  <c:v>78</c:v>
                </c:pt>
                <c:pt idx="5">
                  <c:v>98</c:v>
                </c:pt>
                <c:pt idx="6">
                  <c:v>87</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162284496"/>
        <c:axId val="162284888"/>
      </c:lineChart>
      <c:catAx>
        <c:axId val="16228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284888"/>
        <c:crosses val="autoZero"/>
        <c:auto val="1"/>
        <c:lblAlgn val="ctr"/>
        <c:lblOffset val="100"/>
        <c:noMultiLvlLbl val="0"/>
      </c:catAx>
      <c:valAx>
        <c:axId val="16228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8449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61</c:v>
                </c:pt>
                <c:pt idx="1">
                  <c:v>83</c:v>
                </c:pt>
                <c:pt idx="2">
                  <c:v>108</c:v>
                </c:pt>
                <c:pt idx="3">
                  <c:v>131</c:v>
                </c:pt>
                <c:pt idx="4">
                  <c:v>196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162286848"/>
        <c:axId val="162287240"/>
      </c:lineChart>
      <c:catAx>
        <c:axId val="16228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87240"/>
        <c:crosses val="autoZero"/>
        <c:auto val="1"/>
        <c:lblAlgn val="ctr"/>
        <c:lblOffset val="100"/>
        <c:noMultiLvlLbl val="0"/>
      </c:catAx>
      <c:valAx>
        <c:axId val="1622872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868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2" formatCode="0%">
                  <c:v>0.49618320610687</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162288024"/>
        <c:axId val="162288416"/>
      </c:barChart>
      <c:catAx>
        <c:axId val="1622880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288416"/>
        <c:crosses val="autoZero"/>
        <c:auto val="1"/>
        <c:lblAlgn val="ctr"/>
        <c:lblOffset val="100"/>
        <c:noMultiLvlLbl val="0"/>
      </c:catAx>
      <c:valAx>
        <c:axId val="162288416"/>
        <c:scaling>
          <c:orientation val="minMax"/>
        </c:scaling>
        <c:delete val="1"/>
        <c:axPos val="t"/>
        <c:numFmt formatCode="0%" sourceLinked="1"/>
        <c:majorTickMark val="none"/>
        <c:minorTickMark val="none"/>
        <c:tickLblPos val="nextTo"/>
        <c:crossAx val="1622880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852261423153033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8" formatCode="0%">
                  <c:v>-0.33211963589076698</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162289200"/>
        <c:axId val="162289592"/>
      </c:barChart>
      <c:catAx>
        <c:axId val="16228920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289592"/>
        <c:crosses val="autoZero"/>
        <c:auto val="1"/>
        <c:lblAlgn val="ctr"/>
        <c:lblOffset val="100"/>
        <c:noMultiLvlLbl val="0"/>
      </c:catAx>
      <c:valAx>
        <c:axId val="162289592"/>
        <c:scaling>
          <c:orientation val="minMax"/>
        </c:scaling>
        <c:delete val="1"/>
        <c:axPos val="t"/>
        <c:numFmt formatCode="0%" sourceLinked="1"/>
        <c:majorTickMark val="none"/>
        <c:minorTickMark val="none"/>
        <c:tickLblPos val="nextTo"/>
        <c:crossAx val="162289200"/>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8275</c:v>
                </c:pt>
                <c:pt idx="1">
                  <c:v>6079</c:v>
                </c:pt>
                <c:pt idx="2">
                  <c:v>4665</c:v>
                </c:pt>
                <c:pt idx="3" formatCode="#,##0">
                  <c:v>3845</c:v>
                </c:pt>
                <c:pt idx="4" formatCode="#,##0">
                  <c:v>2568</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162290376"/>
        <c:axId val="506623872"/>
      </c:lineChart>
      <c:catAx>
        <c:axId val="162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6623872"/>
        <c:crosses val="autoZero"/>
        <c:auto val="1"/>
        <c:lblAlgn val="ctr"/>
        <c:lblOffset val="100"/>
        <c:noMultiLvlLbl val="0"/>
      </c:catAx>
      <c:valAx>
        <c:axId val="50662387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9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0.24</c:v>
                </c:pt>
                <c:pt idx="1">
                  <c:v>0.45</c:v>
                </c:pt>
                <c:pt idx="2">
                  <c:v>0.04</c:v>
                </c:pt>
                <c:pt idx="3">
                  <c:v>7.0000000000000007E-2</c:v>
                </c:pt>
                <c:pt idx="4">
                  <c:v>0.16</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1</c:v>
                </c:pt>
                <c:pt idx="3">
                  <c:v>1</c:v>
                </c:pt>
                <c:pt idx="4">
                  <c:v>1</c:v>
                </c:pt>
                <c:pt idx="5">
                  <c:v>1</c:v>
                </c:pt>
                <c:pt idx="6">
                  <c:v>1</c:v>
                </c:pt>
                <c:pt idx="7">
                  <c:v>1</c:v>
                </c:pt>
                <c:pt idx="8">
                  <c:v>1</c:v>
                </c:pt>
                <c:pt idx="9">
                  <c:v>6</c:v>
                </c:pt>
                <c:pt idx="10">
                  <c:v>4</c:v>
                </c:pt>
                <c:pt idx="11">
                  <c:v>1</c:v>
                </c:pt>
                <c:pt idx="12">
                  <c:v>1</c:v>
                </c:pt>
                <c:pt idx="13">
                  <c:v>5</c:v>
                </c:pt>
                <c:pt idx="14">
                  <c:v>3</c:v>
                </c:pt>
                <c:pt idx="15">
                  <c:v>1</c:v>
                </c:pt>
                <c:pt idx="16">
                  <c:v>1</c:v>
                </c:pt>
                <c:pt idx="17">
                  <c:v>1</c:v>
                </c:pt>
                <c:pt idx="18">
                  <c:v>9</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506625048"/>
        <c:axId val="506625440"/>
      </c:barChart>
      <c:catAx>
        <c:axId val="506625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6625440"/>
        <c:crosses val="autoZero"/>
        <c:auto val="1"/>
        <c:lblAlgn val="ctr"/>
        <c:lblOffset val="100"/>
        <c:noMultiLvlLbl val="0"/>
      </c:catAx>
      <c:valAx>
        <c:axId val="506625440"/>
        <c:scaling>
          <c:orientation val="minMax"/>
        </c:scaling>
        <c:delete val="1"/>
        <c:axPos val="b"/>
        <c:numFmt formatCode="General" sourceLinked="1"/>
        <c:majorTickMark val="none"/>
        <c:minorTickMark val="none"/>
        <c:tickLblPos val="nextTo"/>
        <c:crossAx val="506625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9" formatCode="0.0%">
                  <c:v>0.13300000000000001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506626224"/>
        <c:axId val="506626616"/>
      </c:barChart>
      <c:catAx>
        <c:axId val="506626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26616"/>
        <c:crosses val="autoZero"/>
        <c:auto val="1"/>
        <c:lblAlgn val="ctr"/>
        <c:lblOffset val="100"/>
        <c:noMultiLvlLbl val="0"/>
      </c:catAx>
      <c:valAx>
        <c:axId val="506626616"/>
        <c:scaling>
          <c:orientation val="minMax"/>
        </c:scaling>
        <c:delete val="1"/>
        <c:axPos val="b"/>
        <c:numFmt formatCode="0.0%" sourceLinked="1"/>
        <c:majorTickMark val="none"/>
        <c:minorTickMark val="none"/>
        <c:tickLblPos val="nextTo"/>
        <c:crossAx val="506626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8.7999999999999995E-2</c:v>
                </c:pt>
                <c:pt idx="1">
                  <c:v>8.6999999999999994E-2</c:v>
                </c:pt>
                <c:pt idx="2">
                  <c:v>8.2000000000000003E-2</c:v>
                </c:pt>
                <c:pt idx="3">
                  <c:v>0.108</c:v>
                </c:pt>
                <c:pt idx="4">
                  <c:v>0.13300000000000001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506627400"/>
        <c:axId val="506627792"/>
      </c:lineChart>
      <c:catAx>
        <c:axId val="50662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27792"/>
        <c:crosses val="autoZero"/>
        <c:auto val="1"/>
        <c:lblAlgn val="ctr"/>
        <c:lblOffset val="100"/>
        <c:noMultiLvlLbl val="0"/>
      </c:catAx>
      <c:valAx>
        <c:axId val="506627792"/>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27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0.186</c:v>
                </c:pt>
                <c:pt idx="1">
                  <c:v>0.13900000000000001</c:v>
                </c:pt>
                <c:pt idx="2" formatCode="0.0%">
                  <c:v>0.161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06628576"/>
        <c:axId val="506628968"/>
      </c:barChart>
      <c:catAx>
        <c:axId val="5066285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28968"/>
        <c:crosses val="autoZero"/>
        <c:auto val="1"/>
        <c:lblAlgn val="ctr"/>
        <c:lblOffset val="100"/>
        <c:noMultiLvlLbl val="0"/>
      </c:catAx>
      <c:valAx>
        <c:axId val="506628968"/>
        <c:scaling>
          <c:orientation val="minMax"/>
          <c:max val="0.30000000000000004"/>
        </c:scaling>
        <c:delete val="1"/>
        <c:axPos val="t"/>
        <c:numFmt formatCode="0.00%" sourceLinked="1"/>
        <c:majorTickMark val="none"/>
        <c:minorTickMark val="none"/>
        <c:tickLblPos val="nextTo"/>
        <c:crossAx val="506628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0.128</c:v>
                </c:pt>
                <c:pt idx="1">
                  <c:v>0.13300000000000001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06629752"/>
        <c:axId val="506630144"/>
      </c:barChart>
      <c:catAx>
        <c:axId val="506629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30144"/>
        <c:crosses val="autoZero"/>
        <c:auto val="1"/>
        <c:lblAlgn val="ctr"/>
        <c:lblOffset val="100"/>
        <c:noMultiLvlLbl val="0"/>
      </c:catAx>
      <c:valAx>
        <c:axId val="506630144"/>
        <c:scaling>
          <c:orientation val="minMax"/>
          <c:max val="0.30000000000000004"/>
          <c:min val="0"/>
        </c:scaling>
        <c:delete val="1"/>
        <c:axPos val="b"/>
        <c:numFmt formatCode="0.0%" sourceLinked="1"/>
        <c:majorTickMark val="none"/>
        <c:minorTickMark val="none"/>
        <c:tickLblPos val="nextTo"/>
        <c:crossAx val="50662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0" formatCode="0.0%">
                  <c:v>0.151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506630928"/>
        <c:axId val="506631320"/>
      </c:barChart>
      <c:catAx>
        <c:axId val="506630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31320"/>
        <c:crosses val="autoZero"/>
        <c:auto val="1"/>
        <c:lblAlgn val="ctr"/>
        <c:lblOffset val="100"/>
        <c:noMultiLvlLbl val="0"/>
      </c:catAx>
      <c:valAx>
        <c:axId val="506631320"/>
        <c:scaling>
          <c:orientation val="minMax"/>
        </c:scaling>
        <c:delete val="1"/>
        <c:axPos val="b"/>
        <c:numFmt formatCode="0.0%" sourceLinked="1"/>
        <c:majorTickMark val="none"/>
        <c:minorTickMark val="none"/>
        <c:tickLblPos val="nextTo"/>
        <c:crossAx val="5066309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0.123</c:v>
                </c:pt>
                <c:pt idx="1">
                  <c:v>0.13300000000000001</c:v>
                </c:pt>
                <c:pt idx="2">
                  <c:v>0.10100000000000001</c:v>
                </c:pt>
                <c:pt idx="3">
                  <c:v>0.122</c:v>
                </c:pt>
                <c:pt idx="4">
                  <c:v>0.151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510484752"/>
        <c:axId val="510485144"/>
      </c:lineChart>
      <c:catAx>
        <c:axId val="51048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485144"/>
        <c:crosses val="autoZero"/>
        <c:auto val="1"/>
        <c:lblAlgn val="ctr"/>
        <c:lblOffset val="100"/>
        <c:noMultiLvlLbl val="0"/>
      </c:catAx>
      <c:valAx>
        <c:axId val="510485144"/>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484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0.17899999999999999</c:v>
                </c:pt>
                <c:pt idx="1">
                  <c:v>0.255</c:v>
                </c:pt>
                <c:pt idx="2" formatCode="0.0%">
                  <c:v>0.15</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0485928"/>
        <c:axId val="510486320"/>
      </c:barChart>
      <c:catAx>
        <c:axId val="5104859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86320"/>
        <c:crosses val="autoZero"/>
        <c:auto val="1"/>
        <c:lblAlgn val="ctr"/>
        <c:lblOffset val="100"/>
        <c:noMultiLvlLbl val="0"/>
      </c:catAx>
      <c:valAx>
        <c:axId val="510486320"/>
        <c:scaling>
          <c:orientation val="minMax"/>
          <c:max val="0.30000000000000004"/>
        </c:scaling>
        <c:delete val="1"/>
        <c:axPos val="t"/>
        <c:numFmt formatCode="0.00%" sourceLinked="1"/>
        <c:majorTickMark val="none"/>
        <c:minorTickMark val="none"/>
        <c:tickLblPos val="nextTo"/>
        <c:crossAx val="510485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c:v>
                </c:pt>
                <c:pt idx="1">
                  <c:v>0.17599999999999999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10487104"/>
        <c:axId val="510487496"/>
      </c:barChart>
      <c:catAx>
        <c:axId val="510487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87496"/>
        <c:crosses val="autoZero"/>
        <c:auto val="1"/>
        <c:lblAlgn val="ctr"/>
        <c:lblOffset val="100"/>
        <c:noMultiLvlLbl val="0"/>
      </c:catAx>
      <c:valAx>
        <c:axId val="510487496"/>
        <c:scaling>
          <c:orientation val="minMax"/>
          <c:max val="0.30000000000000004"/>
          <c:min val="0"/>
        </c:scaling>
        <c:delete val="1"/>
        <c:axPos val="b"/>
        <c:numFmt formatCode="0.0%" sourceLinked="1"/>
        <c:majorTickMark val="none"/>
        <c:minorTickMark val="none"/>
        <c:tickLblPos val="nextTo"/>
        <c:crossAx val="51048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3">
                  <c:v>14056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3">
                  <c:v>14469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510488280"/>
        <c:axId val="510488672"/>
      </c:barChart>
      <c:catAx>
        <c:axId val="510488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88672"/>
        <c:crosses val="autoZero"/>
        <c:auto val="1"/>
        <c:lblAlgn val="ctr"/>
        <c:lblOffset val="100"/>
        <c:noMultiLvlLbl val="0"/>
      </c:catAx>
      <c:valAx>
        <c:axId val="510488672"/>
        <c:scaling>
          <c:orientation val="minMax"/>
        </c:scaling>
        <c:delete val="1"/>
        <c:axPos val="b"/>
        <c:numFmt formatCode="General" sourceLinked="1"/>
        <c:majorTickMark val="none"/>
        <c:minorTickMark val="none"/>
        <c:tickLblPos val="nextTo"/>
        <c:crossAx val="51048828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5" formatCode="0.0%">
                  <c:v>0.15820000000000001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5" formatCode="0.0%">
                  <c:v>0.16309999999999999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510489456"/>
        <c:axId val="510489848"/>
      </c:barChart>
      <c:catAx>
        <c:axId val="51048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89848"/>
        <c:crosses val="autoZero"/>
        <c:auto val="1"/>
        <c:lblAlgn val="ctr"/>
        <c:lblOffset val="100"/>
        <c:noMultiLvlLbl val="0"/>
      </c:catAx>
      <c:valAx>
        <c:axId val="510489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89456"/>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6">
                  <c:v>1103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510490632"/>
        <c:axId val="510491024"/>
      </c:barChart>
      <c:catAx>
        <c:axId val="51049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91024"/>
        <c:crosses val="autoZero"/>
        <c:auto val="1"/>
        <c:lblAlgn val="ctr"/>
        <c:lblOffset val="100"/>
        <c:noMultiLvlLbl val="0"/>
      </c:catAx>
      <c:valAx>
        <c:axId val="51049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90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Hispanic/Latino and “Other” residents, and lower proportions of White, Black/African American, and Asian 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Over the last 5 years for which we have Census data, this county’s proportion of White residents has decreased slightly while the proportion of Hispanic/Latino residents has increased slightly. Other ethnic/racial groups appear fairly steady. </a:t>
            </a:r>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West Milford is composed of mostly White residents, while Paterson City residents are mostly Hispanic/Latino, with White and Black/African American residents making up the next highest percentages.</a:t>
            </a:r>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above the state average. </a:t>
            </a:r>
          </a:p>
          <a:p>
            <a:pPr marL="174708" indent="-174708">
              <a:buFont typeface="Arial" panose="020B0604020202020204" pitchFamily="34" charset="0"/>
              <a:buChar char="•"/>
            </a:pPr>
            <a:r>
              <a:rPr lang="en-US" dirty="0"/>
              <a:t>This counties percentage of foreign-born residents has remained mostly steady over the past 5 years. </a:t>
            </a:r>
          </a:p>
          <a:p>
            <a:r>
              <a:rPr lang="en-US" dirty="0"/>
              <a:t>  </a:t>
            </a:r>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Passaic City and Paterson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below the state average.</a:t>
            </a:r>
          </a:p>
          <a:p>
            <a:pPr marL="174708" indent="-174708">
              <a:buFont typeface="Arial" panose="020B0604020202020204" pitchFamily="34" charset="0"/>
              <a:buChar char="•"/>
            </a:pPr>
            <a:r>
              <a:rPr lang="en-US" dirty="0"/>
              <a:t>In this county, the percentage of the population who speaks English ONLY has remained steady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Paterson City has the lowest proportion of residents who speak English-only, while West Milford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8th highest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number of children in each age group are relatively similar.</a:t>
            </a:r>
          </a:p>
          <a:p>
            <a:pPr marL="174708" indent="-174708">
              <a:buFont typeface="Arial" panose="020B0604020202020204" pitchFamily="34" charset="0"/>
              <a:buChar char="•"/>
            </a:pPr>
            <a:endParaRPr lang="en-US" b="1" dirty="0"/>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the percentages of children per age category vary slightly compared to each other, and compared to the overall percentages in NJ.</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6th highest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2,442</a:t>
            </a:r>
          </a:p>
          <a:p>
            <a:pPr marL="640594" lvl="1" indent="-174708">
              <a:buFont typeface="Arial" panose="020B0604020202020204" pitchFamily="34" charset="0"/>
              <a:buChar char="•"/>
            </a:pPr>
            <a:r>
              <a:rPr lang="en-US" dirty="0"/>
              <a:t>Out-of-home placement: 243</a:t>
            </a:r>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lower in 2018 than in previous 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families living in poverty than the NJ average. </a:t>
            </a:r>
          </a:p>
          <a:p>
            <a:pPr marL="640594" lvl="1"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slightly increased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Passaic City and Paterson have the highest poverty rates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9</a:t>
            </a:r>
            <a:r>
              <a:rPr lang="en-US" baseline="30000" dirty="0"/>
              <a:t>th</a:t>
            </a:r>
            <a:r>
              <a:rPr lang="en-US" dirty="0"/>
              <a:t> most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lower than the state median and higher than the national median.  </a:t>
            </a:r>
          </a:p>
          <a:p>
            <a:pPr marL="174708" indent="-174708">
              <a:buFont typeface="Arial" panose="020B0604020202020204" pitchFamily="34" charset="0"/>
              <a:buChar char="•"/>
            </a:pPr>
            <a:r>
              <a:rPr lang="en-US" dirty="0"/>
              <a:t>This county’s median household income tended to increase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Passaic City and Paterson City have the lowest median household income.</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This county’s percentage of households experiencing severe housing burden has remained fairly steady between 2014 and 2019. </a:t>
            </a:r>
          </a:p>
          <a:p>
            <a:endParaRPr lang="en-US" dirty="0" smtClean="0"/>
          </a:p>
          <a:p>
            <a:r>
              <a:rPr lang="en-US" dirty="0" smtClean="0"/>
              <a:t>Severe housing burden is defined as households with at least 1 of 4 housing problems including: overcrowding, high housing costs, lack of kitchen facilities, or lack of plumbing facilities. </a:t>
            </a:r>
          </a:p>
          <a:p>
            <a:endParaRPr lang="en-US" dirty="0" smtClean="0"/>
          </a:p>
          <a:p>
            <a:r>
              <a:rPr lang="en-US" dirty="0" smtClean="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smtClean="0"/>
          </a:p>
          <a:p>
            <a:r>
              <a:rPr lang="en-US" dirty="0" smtClean="0"/>
              <a:t>Municipality data available? 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4255820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staying about the same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similar to the state average less than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slightly decrease between 2013 and 2017.</a:t>
            </a:r>
          </a:p>
          <a:p>
            <a:pPr marL="174708" indent="-174708">
              <a:buFont typeface="Arial" panose="020B0604020202020204" pitchFamily="34" charset="0"/>
              <a:buChar char="•"/>
            </a:pPr>
            <a:r>
              <a:rPr lang="en-US" dirty="0"/>
              <a:t>The number of children receiving FRL has increased and then remained steady between the school years shown. </a:t>
            </a:r>
          </a:p>
          <a:p>
            <a:pPr marL="174708" indent="-174708">
              <a:buFont typeface="Arial" panose="020B0604020202020204" pitchFamily="34" charset="0"/>
              <a:buChar char="•"/>
            </a:pPr>
            <a:r>
              <a:rPr lang="en-US" dirty="0"/>
              <a:t>The number of children receiving NJ SNAP benefits (formerly food stamps) has decreased slightly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low side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toddler and pre-K childcare costs appear as 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slightly shorter commute to work than the state average of 31.5 minutes.</a:t>
            </a:r>
          </a:p>
          <a:p>
            <a:pPr marL="640594" lvl="1" indent="-174708">
              <a:buFont typeface="Arial" panose="020B0604020202020204" pitchFamily="34" charset="0"/>
              <a:buChar char="•"/>
            </a:pPr>
            <a:r>
              <a:rPr lang="en-US" dirty="0"/>
              <a:t>Only 4 counties in NJ have estimated average commute times shorter than the national average. </a:t>
            </a:r>
          </a:p>
          <a:p>
            <a:pPr marL="174708" indent="-174708">
              <a:buFont typeface="Arial" panose="020B0604020202020204" pitchFamily="34" charset="0"/>
              <a:buChar char="•"/>
            </a:pPr>
            <a:r>
              <a:rPr lang="en-US" dirty="0"/>
              <a:t>This county’s average travel time to work has slightly increased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West Milford and Ringwood have the longest average commute times.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5</a:t>
            </a:r>
            <a:r>
              <a:rPr lang="en-US" baseline="30000" dirty="0"/>
              <a:t>th</a:t>
            </a:r>
            <a:r>
              <a:rPr lang="en-US" dirty="0"/>
              <a:t> lowest proportion of their income on transportation as compared to other NJ counties.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the 5</a:t>
            </a:r>
            <a:r>
              <a:rPr lang="en-US" baseline="30000" dirty="0"/>
              <a:t>th</a:t>
            </a:r>
            <a:r>
              <a:rPr lang="en-US" dirty="0"/>
              <a:t> lowest 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minors without insurance than the state average. </a:t>
            </a:r>
          </a:p>
          <a:p>
            <a:pPr marL="640594" lvl="1" indent="-174708">
              <a:buFont typeface="Arial" panose="020B0604020202020204" pitchFamily="34" charset="0"/>
              <a:buChar char="•"/>
            </a:pPr>
            <a:r>
              <a:rPr lang="en-US" dirty="0"/>
              <a:t>Only 4 counties in NJ have higher estimated percentages of children without insurance than the national average. </a:t>
            </a:r>
          </a:p>
          <a:p>
            <a:pPr marL="174708" indent="-174708">
              <a:buFont typeface="Arial" panose="020B0604020202020204" pitchFamily="34" charset="0"/>
              <a:buChar char="•"/>
            </a:pPr>
            <a:r>
              <a:rPr lang="en-US" dirty="0"/>
              <a:t>In this county, the percentage of minors without insurance has decreased slightly over 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Little Falls and Passaic City have the largest percentages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3rd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child immunization rates have remained mostly steady between 2013 and 2019.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3rd highest report of late or lack of prenatal care of the NJ counties.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reports of late or lack of prenatal care has increased between 2016 and 2018.</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lower weekly wage than the state average.</a:t>
            </a:r>
          </a:p>
          <a:p>
            <a:pPr marL="174708" indent="-174708">
              <a:buFont typeface="Arial" panose="020B0604020202020204" pitchFamily="34" charset="0"/>
              <a:buChar char="•"/>
            </a:pPr>
            <a:r>
              <a:rPr lang="en-US" dirty="0"/>
              <a:t>In this county, the average annual wage has increased slightly between 2016 and 2018. </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higher than the state's rate and tended to follow similar patterns across the year.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higher than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both males and females tend to have a lower median income than the state average, and a similar median income to the national average.</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for males and females has remained steady between 2013 and 2017. Men consistently earn about $10K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one of the higher ones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5</a:t>
            </a:r>
            <a:r>
              <a:rPr lang="en-US" baseline="30000" dirty="0"/>
              <a:t>th</a:t>
            </a:r>
            <a:r>
              <a:rPr lang="en-US" dirty="0"/>
              <a:t> highest juvenile arrest rate in the state.</a:t>
            </a:r>
          </a:p>
          <a:p>
            <a:pPr marL="174708" indent="-174708">
              <a:buFont typeface="Arial" panose="020B0604020202020204" pitchFamily="34" charset="0"/>
              <a:buChar char="•"/>
            </a:pPr>
            <a:r>
              <a:rPr lang="en-US" dirty="0"/>
              <a:t>This rate has decreased slightly between 2012 and 2016, and is above the rate for NJ.  </a:t>
            </a:r>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for most counties, and for some years.</a:t>
            </a:r>
          </a:p>
          <a:p>
            <a:pPr marL="174708" indent="-174708">
              <a:buFont typeface="Arial" panose="020B0604020202020204" pitchFamily="34" charset="0"/>
              <a:buChar char="•"/>
            </a:pPr>
            <a:r>
              <a:rPr lang="en-US" dirty="0"/>
              <a:t>Of the counties with data available, this county’s homicide rate was near the middle.</a:t>
            </a:r>
          </a:p>
          <a:p>
            <a:pPr marL="174708" indent="-174708">
              <a:buFont typeface="Arial" panose="020B0604020202020204" pitchFamily="34" charset="0"/>
              <a:buChar char="•"/>
            </a:pPr>
            <a:r>
              <a:rPr lang="en-US" dirty="0"/>
              <a:t>For years with calculated rates for this county, the homicide rate tended to remain steady. </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Blanks indicate the number of deaths was too small to calculate reliable rates. Most counties will have blanks in this section.</a:t>
            </a:r>
          </a:p>
          <a:p>
            <a:pPr marL="174708" indent="-174708">
              <a:buFont typeface="Arial" panose="020B0604020202020204" pitchFamily="34" charset="0"/>
              <a:buChar char="•"/>
            </a:pPr>
            <a:r>
              <a:rPr lang="en-US" dirty="0"/>
              <a:t>This county’s homicide rates for Black, non-Hispanic residents was higher than for Hispanic residents. </a:t>
            </a:r>
          </a:p>
          <a:p>
            <a:pPr marL="174708" indent="-174708">
              <a:buFont typeface="Arial" panose="020B0604020202020204" pitchFamily="34" charset="0"/>
              <a:buChar char="•"/>
            </a:pPr>
            <a:r>
              <a:rPr lang="en-US" dirty="0"/>
              <a:t>We cannot compare homicide rates by sex.</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11</a:t>
            </a:r>
            <a:r>
              <a:rPr lang="en-US" baseline="30000" dirty="0"/>
              <a:t>th</a:t>
            </a:r>
            <a:r>
              <a:rPr lang="en-US" dirty="0"/>
              <a:t> highest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has slightly decreased between 2012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Paterson City had the highest number of domestic violence incidents reported in the county. </a:t>
            </a:r>
          </a:p>
          <a:p>
            <a:r>
              <a:rPr lang="en-US" dirty="0"/>
              <a:t> </a:t>
            </a:r>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increased steadily, roughly tripling in 5 years.</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overdoses 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majority of mental health programs available are supportive housing, followed by outpatient.</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slightly higher than the state average.</a:t>
            </a:r>
          </a:p>
          <a:p>
            <a:pPr marL="174708" indent="-174708">
              <a:buFont typeface="Arial" panose="020B0604020202020204" pitchFamily="34" charset="0"/>
              <a:buChar char="•"/>
            </a:pPr>
            <a:r>
              <a:rPr lang="en-US" dirty="0"/>
              <a:t>Over time, the percentage of the population reporting mental health distress in this phone survey has slightly increased.</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non-Hispanic residents reported symptoms of mental health distress most frequently, followed by Hispanic/Latino, then Black/African American residents.</a:t>
            </a:r>
          </a:p>
          <a:p>
            <a:pPr marL="174708" indent="-174708">
              <a:buFont typeface="Arial" panose="020B0604020202020204" pitchFamily="34" charset="0"/>
              <a:buChar char="•"/>
            </a:pPr>
            <a:r>
              <a:rPr lang="en-US" dirty="0"/>
              <a:t>Symptoms of mental health distress were reported by Women at a slightly higher rate than 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around the state average.</a:t>
            </a:r>
          </a:p>
          <a:p>
            <a:pPr marL="174708" indent="-174708">
              <a:buFont typeface="Arial" panose="020B0604020202020204" pitchFamily="34" charset="0"/>
              <a:buChar char="•"/>
            </a:pPr>
            <a:r>
              <a:rPr lang="en-US" dirty="0"/>
              <a:t>Over time, the percentage of the population reporting depression in this phone survey has varied slightly.</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Black/African American, non-Hispanic residents reported diagnosed depression, most frequently, followed by White, non-Hispanic, then Hispanic/Latino residents.</a:t>
            </a:r>
          </a:p>
          <a:p>
            <a:pPr marL="174708" indent="-174708">
              <a:buFont typeface="Arial" panose="020B0604020202020204" pitchFamily="34" charset="0"/>
              <a:buChar char="•"/>
            </a:pPr>
            <a:r>
              <a:rPr lang="en-US" dirty="0"/>
              <a:t>Diagnosed depression was reported more frequently by Women than by Men. </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8th highest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below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5th highest number 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a:t>Did not include individual counselors. Is not an exhaustive list.</a:t>
            </a:r>
          </a:p>
          <a:p>
            <a:r>
              <a:rPr lang="en-US" dirty="0"/>
              <a:t> </a:t>
            </a:r>
          </a:p>
          <a:p>
            <a:r>
              <a:rPr lang="en-US" b="1" dirty="0"/>
              <a:t>Sources include:</a:t>
            </a:r>
            <a:endParaRPr lang="en-US" dirty="0"/>
          </a:p>
          <a:p>
            <a:pPr defTabSz="921223">
              <a:defRPr/>
            </a:pPr>
            <a:r>
              <a:rPr lang="en-US" dirty="0" smtClean="0"/>
              <a:t>16.1. </a:t>
            </a:r>
            <a:r>
              <a:rPr lang="en-US" dirty="0" smtClean="0">
                <a:hlinkClick r:id="rId3"/>
              </a:rPr>
              <a:t>https://www.passaicresourcenet.org/community-services/family-support-services/</a:t>
            </a:r>
            <a:endParaRPr lang="en-US" dirty="0" smtClean="0"/>
          </a:p>
          <a:p>
            <a:pPr defTabSz="921223">
              <a:defRPr/>
            </a:pPr>
            <a:endParaRPr lang="en-US" dirty="0" smtClean="0"/>
          </a:p>
          <a:p>
            <a:pPr defTabSz="921223">
              <a:defRPr/>
            </a:pPr>
            <a:r>
              <a:rPr lang="en-US" dirty="0" smtClean="0"/>
              <a:t>16.2. </a:t>
            </a:r>
            <a:r>
              <a:rPr lang="en-US" dirty="0" smtClean="0">
                <a:hlinkClick r:id="rId4"/>
              </a:rPr>
              <a:t>https://www.probononj.org/ProviderDirectory.aspx</a:t>
            </a:r>
            <a:endParaRPr lang="en-US" dirty="0" smtClean="0"/>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smtClean="0">
                <a:solidFill>
                  <a:schemeClr val="bg1"/>
                </a:solidFill>
                <a:latin typeface="Franklin Gothic Demi" panose="020B0703020102020204" pitchFamily="34" charset="0"/>
              </a:rPr>
              <a:t>Passaic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123711913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219633521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13510597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26036557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155875392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50944463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69390128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79365796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282820371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77924465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08399" y="4416328"/>
            <a:ext cx="821348" cy="1555086"/>
          </a:xfrm>
          <a:prstGeom prst="rect">
            <a:avLst/>
          </a:prstGeom>
        </p:spPr>
      </p:pic>
    </p:spTree>
    <p:extLst>
      <p:ext uri="{BB962C8B-B14F-4D97-AF65-F5344CB8AC3E}">
        <p14:creationId xmlns:p14="http://schemas.microsoft.com/office/powerpoint/2010/main" val="269513184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476" y="396177"/>
            <a:ext cx="821348" cy="1555086"/>
          </a:xfrm>
          <a:prstGeom prst="rect">
            <a:avLst/>
          </a:prstGeom>
        </p:spPr>
      </p:pic>
    </p:spTree>
    <p:extLst>
      <p:ext uri="{BB962C8B-B14F-4D97-AF65-F5344CB8AC3E}">
        <p14:creationId xmlns:p14="http://schemas.microsoft.com/office/powerpoint/2010/main" val="403238994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476" y="453929"/>
            <a:ext cx="821348" cy="1555086"/>
          </a:xfrm>
          <a:prstGeom prst="rect">
            <a:avLst/>
          </a:prstGeom>
        </p:spPr>
      </p:pic>
    </p:spTree>
    <p:extLst>
      <p:ext uri="{BB962C8B-B14F-4D97-AF65-F5344CB8AC3E}">
        <p14:creationId xmlns:p14="http://schemas.microsoft.com/office/powerpoint/2010/main" val="424237600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52506" y="2651456"/>
            <a:ext cx="821348" cy="1555086"/>
          </a:xfrm>
          <a:prstGeom prst="rect">
            <a:avLst/>
          </a:prstGeom>
        </p:spPr>
      </p:pic>
    </p:spTree>
    <p:extLst>
      <p:ext uri="{BB962C8B-B14F-4D97-AF65-F5344CB8AC3E}">
        <p14:creationId xmlns:p14="http://schemas.microsoft.com/office/powerpoint/2010/main" val="254901003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9794" y="530129"/>
            <a:ext cx="821348" cy="1555086"/>
          </a:xfrm>
          <a:prstGeom prst="rect">
            <a:avLst/>
          </a:prstGeom>
        </p:spPr>
      </p:pic>
    </p:spTree>
    <p:extLst>
      <p:ext uri="{BB962C8B-B14F-4D97-AF65-F5344CB8AC3E}">
        <p14:creationId xmlns:p14="http://schemas.microsoft.com/office/powerpoint/2010/main" val="117642529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427414"/>
            <a:ext cx="741924" cy="1404710"/>
          </a:xfrm>
          <a:prstGeom prst="rect">
            <a:avLst/>
          </a:prstGeom>
        </p:spPr>
      </p:pic>
    </p:spTree>
    <p:extLst>
      <p:ext uri="{BB962C8B-B14F-4D97-AF65-F5344CB8AC3E}">
        <p14:creationId xmlns:p14="http://schemas.microsoft.com/office/powerpoint/2010/main" val="2562724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27848" y="4873528"/>
            <a:ext cx="821348" cy="1555086"/>
          </a:xfrm>
          <a:prstGeom prst="rect">
            <a:avLst/>
          </a:prstGeom>
        </p:spPr>
      </p:pic>
    </p:spTree>
    <p:extLst>
      <p:ext uri="{BB962C8B-B14F-4D97-AF65-F5344CB8AC3E}">
        <p14:creationId xmlns:p14="http://schemas.microsoft.com/office/powerpoint/2010/main" val="172821423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2248" y="4741059"/>
            <a:ext cx="821348" cy="1555086"/>
          </a:xfrm>
          <a:prstGeom prst="rect">
            <a:avLst/>
          </a:prstGeom>
        </p:spPr>
      </p:pic>
    </p:spTree>
    <p:extLst>
      <p:ext uri="{BB962C8B-B14F-4D97-AF65-F5344CB8AC3E}">
        <p14:creationId xmlns:p14="http://schemas.microsoft.com/office/powerpoint/2010/main" val="213035334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82860" y="377729"/>
            <a:ext cx="821348" cy="1555086"/>
          </a:xfrm>
          <a:prstGeom prst="rect">
            <a:avLst/>
          </a:prstGeom>
        </p:spPr>
      </p:pic>
    </p:spTree>
    <p:extLst>
      <p:ext uri="{BB962C8B-B14F-4D97-AF65-F5344CB8AC3E}">
        <p14:creationId xmlns:p14="http://schemas.microsoft.com/office/powerpoint/2010/main" val="324902771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24529" y="322310"/>
            <a:ext cx="736005" cy="1393504"/>
          </a:xfrm>
          <a:prstGeom prst="rect">
            <a:avLst/>
          </a:prstGeom>
        </p:spPr>
      </p:pic>
    </p:spTree>
    <p:extLst>
      <p:ext uri="{BB962C8B-B14F-4D97-AF65-F5344CB8AC3E}">
        <p14:creationId xmlns:p14="http://schemas.microsoft.com/office/powerpoint/2010/main" val="236337049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19845" y="319476"/>
            <a:ext cx="821348" cy="1555086"/>
          </a:xfrm>
          <a:prstGeom prst="rect">
            <a:avLst/>
          </a:prstGeom>
        </p:spPr>
      </p:pic>
    </p:spTree>
    <p:extLst>
      <p:ext uri="{BB962C8B-B14F-4D97-AF65-F5344CB8AC3E}">
        <p14:creationId xmlns:p14="http://schemas.microsoft.com/office/powerpoint/2010/main" val="36532010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81221" y="837556"/>
            <a:ext cx="821348" cy="1555086"/>
          </a:xfrm>
          <a:prstGeom prst="rect">
            <a:avLst/>
          </a:prstGeom>
        </p:spPr>
      </p:pic>
    </p:spTree>
    <p:extLst>
      <p:ext uri="{BB962C8B-B14F-4D97-AF65-F5344CB8AC3E}">
        <p14:creationId xmlns:p14="http://schemas.microsoft.com/office/powerpoint/2010/main" val="167655288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43976" y="503729"/>
            <a:ext cx="821348" cy="1555086"/>
          </a:xfrm>
          <a:prstGeom prst="rect">
            <a:avLst/>
          </a:prstGeom>
        </p:spPr>
      </p:pic>
    </p:spTree>
    <p:extLst>
      <p:ext uri="{BB962C8B-B14F-4D97-AF65-F5344CB8AC3E}">
        <p14:creationId xmlns:p14="http://schemas.microsoft.com/office/powerpoint/2010/main" val="269037728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82426" y="352638"/>
            <a:ext cx="821348" cy="1555086"/>
          </a:xfrm>
          <a:prstGeom prst="rect">
            <a:avLst/>
          </a:prstGeom>
        </p:spPr>
      </p:pic>
    </p:spTree>
    <p:extLst>
      <p:ext uri="{BB962C8B-B14F-4D97-AF65-F5344CB8AC3E}">
        <p14:creationId xmlns:p14="http://schemas.microsoft.com/office/powerpoint/2010/main" val="58451871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9685" y="951492"/>
            <a:ext cx="821348" cy="1555086"/>
          </a:xfrm>
          <a:prstGeom prst="rect">
            <a:avLst/>
          </a:prstGeom>
        </p:spPr>
      </p:pic>
    </p:spTree>
    <p:extLst>
      <p:ext uri="{BB962C8B-B14F-4D97-AF65-F5344CB8AC3E}">
        <p14:creationId xmlns:p14="http://schemas.microsoft.com/office/powerpoint/2010/main" val="394542054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17.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AF84F6-0E9A-4153-9183-2BB139F6D88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28600"/>
            <a:ext cx="12191999" cy="7606867"/>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Passaic County</a:t>
              </a:r>
              <a:endParaRPr lang="en-US" sz="36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8A456035-9BDC-465B-9177-FE95E2FE52D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55670" y="2073763"/>
              <a:ext cx="796287" cy="1507637"/>
            </a:xfrm>
            <a:prstGeom prst="rect">
              <a:avLst/>
            </a:prstGeom>
          </p:spPr>
        </p:pic>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1853-D187-4AA0-8318-4F859EFFA8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8200" y="674760"/>
            <a:ext cx="5844021" cy="5508478"/>
          </a:xfrm>
          <a:prstGeom prst="rect">
            <a:avLst/>
          </a:prstGeom>
          <a:noFill/>
        </p:spPr>
      </p:pic>
      <p:pic>
        <p:nvPicPr>
          <p:cNvPr id="3" name="Picture 2">
            <a:extLst>
              <a:ext uri="{FF2B5EF4-FFF2-40B4-BE49-F238E27FC236}">
                <a16:creationId xmlns:a16="http://schemas.microsoft.com/office/drawing/2014/main" id="{ED899C2B-8028-4029-A1C8-6D2F4C080F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123" y="457200"/>
            <a:ext cx="1931831" cy="3657600"/>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t="7035"/>
          <a:stretch/>
        </p:blipFill>
        <p:spPr>
          <a:xfrm>
            <a:off x="7494494" y="1015587"/>
            <a:ext cx="4724400" cy="569001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smtClean="0">
                <a:latin typeface="Franklin Gothic Medium"/>
              </a:rPr>
              <a:t>0.1 Overview – Passaic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00400" y="609600"/>
            <a:ext cx="4457187" cy="5998464"/>
          </a:xfrm>
          <a:prstGeom prst="rect">
            <a:avLst/>
          </a:prstGeom>
        </p:spPr>
      </p:pic>
      <p:sp>
        <p:nvSpPr>
          <p:cNvPr id="4"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12">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t="6991"/>
          <a:stretch/>
        </p:blipFill>
        <p:spPr>
          <a:xfrm>
            <a:off x="7095618" y="1057356"/>
            <a:ext cx="5096381" cy="5437885"/>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smtClean="0">
                <a:latin typeface="Franklin Gothic Medium"/>
              </a:rPr>
              <a:t>0.2 Overview – Passaic County Service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66673" y="703413"/>
            <a:ext cx="3958830" cy="5720807"/>
          </a:xfrm>
          <a:prstGeom prst="rect">
            <a:avLst/>
          </a:prstGeom>
        </p:spPr>
      </p:pic>
      <p:sp>
        <p:nvSpPr>
          <p:cNvPr id="4" name="TextBox 6"/>
          <p:cNvSpPr txBox="1"/>
          <p:nvPr/>
        </p:nvSpPr>
        <p:spPr>
          <a:xfrm>
            <a:off x="7157347" y="992032"/>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7"/>
          <p:cNvSpPr txBox="1"/>
          <p:nvPr/>
        </p:nvSpPr>
        <p:spPr>
          <a:xfrm>
            <a:off x="10962133" y="1002327"/>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
        <p:nvSpPr>
          <p:cNvPr id="6" name="TextBox 3">
            <a:extLst>
              <a:ext uri="{FF2B5EF4-FFF2-40B4-BE49-F238E27FC236}">
                <a16:creationId xmlns:a16="http://schemas.microsoft.com/office/drawing/2014/main" id="{CDDCFF91-1C58-4D34-B8C7-9B82799E3EEF}"/>
              </a:ext>
            </a:extLst>
          </p:cNvPr>
          <p:cNvSpPr txBox="1"/>
          <p:nvPr/>
        </p:nvSpPr>
        <p:spPr>
          <a:xfrm>
            <a:off x="7215309" y="696992"/>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Tree>
    <p:extLst>
      <p:ext uri="{BB962C8B-B14F-4D97-AF65-F5344CB8AC3E}">
        <p14:creationId xmlns:p14="http://schemas.microsoft.com/office/powerpoint/2010/main" val="349701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4">
            <a:extLst>
              <a:ext uri="{FF2B5EF4-FFF2-40B4-BE49-F238E27FC236}">
                <a16:creationId xmlns:a16="http://schemas.microsoft.com/office/drawing/2014/main" id="{E5E618A9-436B-421D-87F5-9E137C35562E}"/>
              </a:ext>
            </a:extLst>
          </p:cNvPr>
          <p:cNvSpPr txBox="1"/>
          <p:nvPr/>
        </p:nvSpPr>
        <p:spPr>
          <a:xfrm>
            <a:off x="2057400" y="914400"/>
            <a:ext cx="2908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Passaic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8625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7" y="6339858"/>
            <a:ext cx="8832274"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18928940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88392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59584390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88011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68658402"/>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39849066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24379464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72330210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414850103"/>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08427017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950184176"/>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93158524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272188519"/>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733800" y="4495800"/>
            <a:ext cx="7881389"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2660803445"/>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642522261"/>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436337853"/>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8763000" y="4267200"/>
            <a:ext cx="2908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Passaic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83989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18975238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701404957"/>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97618568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2286000" y="1371600"/>
            <a:ext cx="2908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Passaic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766306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61532491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66678701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2133600" y="1295400"/>
            <a:ext cx="2908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Passaic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98563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96073341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46264615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498364196"/>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5410200" y="2438400"/>
            <a:ext cx="2908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Passaic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230441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60049776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50326599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533400" y="9144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1986941254"/>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048967603"/>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13659319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38662934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30210050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152400" y="6858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89742392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50701893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162800" y="51816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3485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2423353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82273328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4223571523"/>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2320389074"/>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946987240"/>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457200" y="50292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12690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599147365"/>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306899938"/>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31586731"/>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327784228"/>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55379659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95920605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47165046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960249459"/>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5334000" y="533400"/>
            <a:ext cx="2908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Passaic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09092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72631492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558285284"/>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64950572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74059884"/>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681417154"/>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023201352"/>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132652160"/>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75962724"/>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4">
            <a:extLst>
              <a:ext uri="{FF2B5EF4-FFF2-40B4-BE49-F238E27FC236}">
                <a16:creationId xmlns:a16="http://schemas.microsoft.com/office/drawing/2014/main" id="{E5E618A9-436B-421D-87F5-9E137C35562E}"/>
              </a:ext>
            </a:extLst>
          </p:cNvPr>
          <p:cNvSpPr txBox="1"/>
          <p:nvPr/>
        </p:nvSpPr>
        <p:spPr>
          <a:xfrm>
            <a:off x="8382000" y="6858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46377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39782066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911428689"/>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80457924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296549841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32027067"/>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4159052653"/>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656609707"/>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523561103"/>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3446491123"/>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8153400" y="7620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92056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64696528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25165415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679951241"/>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365458731"/>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067616555"/>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924800" y="10668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538756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88125312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02257259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803515550"/>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4119999115"/>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51289446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848600" y="8382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41354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01438364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10526687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27893860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879251478"/>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64247831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55079821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9409151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96761049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53770177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467600" y="7620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058923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08211974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540336598"/>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27374403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304800" y="12954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Passaic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260189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05200" y="762000"/>
            <a:ext cx="4037665"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Franklin Gothic Medium" panose="020B0603020102020204" pitchFamily="34" charset="0"/>
              </a:rPr>
              <a:t>Source: passaicresourcenet.org</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Passaic County CASA for Children</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4CS of Passaic County, Inc.</a:t>
            </a:r>
            <a:r>
              <a:rPr lang="en-US" sz="12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[Childcare]</a:t>
            </a:r>
          </a:p>
          <a:p>
            <a:endParaRPr lang="en-US" sz="1100" dirty="0">
              <a:latin typeface="Franklin Gothic Medium" panose="020B0603020102020204" pitchFamily="34" charset="0"/>
            </a:endParaRPr>
          </a:p>
          <a:p>
            <a:r>
              <a:rPr lang="en-US" sz="1400" spc="-20" dirty="0" err="1">
                <a:latin typeface="Franklin Gothic Medium" panose="020B0603020102020204" pitchFamily="34" charset="0"/>
              </a:rPr>
              <a:t>CarePlus</a:t>
            </a:r>
            <a:r>
              <a:rPr lang="en-US" sz="1400" spc="-20" dirty="0">
                <a:latin typeface="Franklin Gothic Medium" panose="020B0603020102020204" pitchFamily="34" charset="0"/>
              </a:rPr>
              <a:t> NJ</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[Wraparound and kinship legal guardianship services to non-DCP&amp;P involved relative caregivers]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Boggs Center</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ASAPP HealthCare, Inc.</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[Behavioral &amp; Emotional Health]</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Association for Special Children and Families</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[Special Needs]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NJ Kinship Legal Guardian Resource Center</a:t>
            </a:r>
          </a:p>
          <a:p>
            <a:r>
              <a:rPr lang="en-US" sz="1400" spc="-20" dirty="0">
                <a:latin typeface="Franklin Gothic Medium" panose="020B0603020102020204" pitchFamily="34" charset="0"/>
              </a:rPr>
              <a:t>NJ Adoption Resource Clearing House </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Children’s Aid and Family Services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Coalition on AIDS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Women and Family Ascending Association </a:t>
            </a:r>
          </a:p>
        </p:txBody>
      </p:sp>
      <p:sp>
        <p:nvSpPr>
          <p:cNvPr id="3" name="Rectangle 2">
            <a:extLst>
              <a:ext uri="{FF2B5EF4-FFF2-40B4-BE49-F238E27FC236}">
                <a16:creationId xmlns:a16="http://schemas.microsoft.com/office/drawing/2014/main" id="{C4C8D5A1-FD7A-47F2-82EE-68F312D0283E}"/>
              </a:ext>
            </a:extLst>
          </p:cNvPr>
          <p:cNvSpPr/>
          <p:nvPr/>
        </p:nvSpPr>
        <p:spPr>
          <a:xfrm>
            <a:off x="7973026" y="762000"/>
            <a:ext cx="3886200" cy="557784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Franklin Gothic Medium" panose="020B0603020102020204" pitchFamily="34" charset="0"/>
              </a:rPr>
              <a:t>Source: probononj.org</a:t>
            </a:r>
          </a:p>
          <a:p>
            <a:endParaRPr lang="en-US" sz="10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latin typeface="Franklin Gothic Medium" panose="020B0603020102020204" pitchFamily="34" charset="0"/>
              </a:rPr>
              <a:t>  Community Health Law Project</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spc="-20" dirty="0">
                <a:latin typeface="Franklin Gothic Medium" panose="020B0603020102020204" pitchFamily="34" charset="0"/>
              </a:rPr>
              <a:t>  Rutgers School of Law Special Education Clinic</a:t>
            </a:r>
          </a:p>
          <a:p>
            <a:r>
              <a:rPr lang="en-US" sz="1400" spc="-20" dirty="0">
                <a:latin typeface="Franklin Gothic Medium" panose="020B0603020102020204" pitchFamily="34" charset="0"/>
              </a:rPr>
              <a:t>  SPAN Parent Advocacy Network</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Partners for Women &amp; Justice</a:t>
            </a:r>
          </a:p>
          <a:p>
            <a:r>
              <a:rPr lang="en-US" sz="1400" spc="-20" dirty="0">
                <a:latin typeface="Franklin Gothic Medium" panose="020B0603020102020204" pitchFamily="34" charset="0"/>
              </a:rPr>
              <a:t>  Passaic County Women's Center</a:t>
            </a:r>
          </a:p>
          <a:p>
            <a:r>
              <a:rPr lang="en-US" sz="1400" spc="-20" dirty="0">
                <a:latin typeface="Franklin Gothic Medium" panose="020B0603020102020204" pitchFamily="34" charset="0"/>
              </a:rPr>
              <a:t>  Project SARAH</a:t>
            </a: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a:p>
            <a:r>
              <a:rPr lang="en-US" sz="1400" dirty="0">
                <a:latin typeface="Franklin Gothic Medium" panose="020B0603020102020204" pitchFamily="34" charset="0"/>
              </a:rPr>
              <a:t>  ACNJ- Children’s Legal Resource Center</a:t>
            </a:r>
          </a:p>
          <a:p>
            <a:r>
              <a:rPr lang="en-US" sz="1400" dirty="0">
                <a:latin typeface="Franklin Gothic Medium" panose="020B0603020102020204" pitchFamily="34" charset="0"/>
              </a:rPr>
              <a:t>  Rutgers School of Law Child Advocacy Center</a:t>
            </a:r>
          </a:p>
        </p:txBody>
      </p:sp>
    </p:spTree>
    <p:extLst>
      <p:ext uri="{BB962C8B-B14F-4D97-AF65-F5344CB8AC3E}">
        <p14:creationId xmlns:p14="http://schemas.microsoft.com/office/powerpoint/2010/main" val="405008507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47032343721849909a0&quot;,&quot;SmartGridHorizontal&quot;:0,&quot;LinkedExcelSources&quot;:{&quot;5e271508383938077ce0e0d8&quot;:&quot;{{Desktop}}\\Linked Files\\workbooks\\Passaic_QA_2020-01-15_v06 (3)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8287</TotalTime>
  <Words>9570</Words>
  <Application>Microsoft Office PowerPoint</Application>
  <PresentationFormat>Widescreen</PresentationFormat>
  <Paragraphs>872</Paragraphs>
  <Slides>90</Slides>
  <Notes>67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Times New Roman</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1304</cp:revision>
  <dcterms:created xsi:type="dcterms:W3CDTF">2006-08-16T00:00:00Z</dcterms:created>
  <dcterms:modified xsi:type="dcterms:W3CDTF">2020-01-31T21:23:33Z</dcterms:modified>
</cp:coreProperties>
</file>