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notesSlides/notesSlide1.xml" ContentType="application/vnd.openxmlformats-officedocument.presentationml.notesSlide+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10.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5.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notesSlides/notesSlide6.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notesSlides/notesSlide7.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notesSlides/notesSlide8.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notesSlides/notesSlide9.xml" ContentType="application/vnd.openxmlformats-officedocument.presentationml.notesSl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notesSlides/notesSlide10.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drawings/drawing1.xml" ContentType="application/vnd.openxmlformats-officedocument.drawingml.chartshape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11.xml" ContentType="application/vnd.openxmlformats-officedocument.presentationml.notesSl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notesSlides/notesSlide1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notesSlides/notesSlide13.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notesSlides/notesSlide14.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notesSlides/notesSlide15.xml" ContentType="application/vnd.openxmlformats-officedocument.presentationml.notesSl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notesSlides/notesSlide16.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notesSlides/notesSlide17.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notesSlides/notesSlide18.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notesSlides/notesSlide19.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notesSlides/notesSlide20.xml" ContentType="application/vnd.openxmlformats-officedocument.presentationml.notesSlide+xml"/>
  <Override PartName="/ppt/charts/chart22.xml" ContentType="application/vnd.openxmlformats-officedocument.drawingml.chart+xml"/>
  <Override PartName="/ppt/charts/style22.xml" ContentType="application/vnd.ms-office.chartstyle+xml"/>
  <Override PartName="/ppt/charts/colors22.xml" ContentType="application/vnd.ms-office.chartcolorstyle+xml"/>
  <Override PartName="/ppt/charts/chart23.xml" ContentType="application/vnd.openxmlformats-officedocument.drawingml.chart+xml"/>
  <Override PartName="/ppt/charts/style23.xml" ContentType="application/vnd.ms-office.chartstyle+xml"/>
  <Override PartName="/ppt/charts/colors23.xml" ContentType="application/vnd.ms-office.chartcolorstyle+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notesSlides/notesSlide21.xml" ContentType="application/vnd.openxmlformats-officedocument.presentationml.notesSlide+xml"/>
  <Override PartName="/ppt/charts/chart24.xml" ContentType="application/vnd.openxmlformats-officedocument.drawingml.chart+xml"/>
  <Override PartName="/ppt/charts/style24.xml" ContentType="application/vnd.ms-office.chartstyle+xml"/>
  <Override PartName="/ppt/charts/colors24.xml" ContentType="application/vnd.ms-office.chartcolorstyle+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notesSlides/notesSlide22.xml" ContentType="application/vnd.openxmlformats-officedocument.presentationml.notesSlide+xml"/>
  <Override PartName="/ppt/charts/chart25.xml" ContentType="application/vnd.openxmlformats-officedocument.drawingml.chart+xml"/>
  <Override PartName="/ppt/charts/style25.xml" ContentType="application/vnd.ms-office.chartstyle+xml"/>
  <Override PartName="/ppt/charts/colors25.xml" ContentType="application/vnd.ms-office.chartcolorstyle+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notesSlides/notesSlide23.xml" ContentType="application/vnd.openxmlformats-officedocument.presentationml.notesSlide+xml"/>
  <Override PartName="/ppt/charts/chart26.xml" ContentType="application/vnd.openxmlformats-officedocument.drawingml.chart+xml"/>
  <Override PartName="/ppt/charts/style26.xml" ContentType="application/vnd.ms-office.chartstyle+xml"/>
  <Override PartName="/ppt/charts/colors26.xml" ContentType="application/vnd.ms-office.chartcolorstyle+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notesSlides/notesSlide24.xml" ContentType="application/vnd.openxmlformats-officedocument.presentationml.notesSlide+xml"/>
  <Override PartName="/ppt/charts/chart27.xml" ContentType="application/vnd.openxmlformats-officedocument.drawingml.chart+xml"/>
  <Override PartName="/ppt/charts/style27.xml" ContentType="application/vnd.ms-office.chartstyle+xml"/>
  <Override PartName="/ppt/charts/colors27.xml" ContentType="application/vnd.ms-office.chartcolorstyle+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notesSlides/notesSlide25.xml" ContentType="application/vnd.openxmlformats-officedocument.presentationml.notesSlide+xml"/>
  <Override PartName="/ppt/charts/chart28.xml" ContentType="application/vnd.openxmlformats-officedocument.drawingml.chart+xml"/>
  <Override PartName="/ppt/charts/style28.xml" ContentType="application/vnd.ms-office.chartstyle+xml"/>
  <Override PartName="/ppt/charts/colors28.xml" ContentType="application/vnd.ms-office.chartcolorstyle+xml"/>
  <Override PartName="/ppt/charts/chart29.xml" ContentType="application/vnd.openxmlformats-officedocument.drawingml.chart+xml"/>
  <Override PartName="/ppt/charts/style29.xml" ContentType="application/vnd.ms-office.chartstyle+xml"/>
  <Override PartName="/ppt/charts/colors29.xml" ContentType="application/vnd.ms-office.chartcolorstyle+xml"/>
  <Override PartName="/ppt/charts/chart30.xml" ContentType="application/vnd.openxmlformats-officedocument.drawingml.chart+xml"/>
  <Override PartName="/ppt/charts/style30.xml" ContentType="application/vnd.ms-office.chartstyle+xml"/>
  <Override PartName="/ppt/charts/colors30.xml" ContentType="application/vnd.ms-office.chartcolorstyle+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notesSlides/notesSlide26.xml" ContentType="application/vnd.openxmlformats-officedocument.presentationml.notesSlide+xml"/>
  <Override PartName="/ppt/charts/chart31.xml" ContentType="application/vnd.openxmlformats-officedocument.drawingml.chart+xml"/>
  <Override PartName="/ppt/charts/style31.xml" ContentType="application/vnd.ms-office.chartstyle+xml"/>
  <Override PartName="/ppt/charts/colors31.xml" ContentType="application/vnd.ms-office.chartcolorstyle+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notesSlides/notesSlide27.xml" ContentType="application/vnd.openxmlformats-officedocument.presentationml.notesSlide+xml"/>
  <Override PartName="/ppt/charts/chart32.xml" ContentType="application/vnd.openxmlformats-officedocument.drawingml.chart+xml"/>
  <Override PartName="/ppt/charts/style32.xml" ContentType="application/vnd.ms-office.chartstyle+xml"/>
  <Override PartName="/ppt/charts/colors32.xml" ContentType="application/vnd.ms-office.chartcolorstyle+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notesSlides/notesSlide28.xml" ContentType="application/vnd.openxmlformats-officedocument.presentationml.notesSlide+xml"/>
  <Override PartName="/ppt/charts/chart33.xml" ContentType="application/vnd.openxmlformats-officedocument.drawingml.chart+xml"/>
  <Override PartName="/ppt/charts/style33.xml" ContentType="application/vnd.ms-office.chartstyle+xml"/>
  <Override PartName="/ppt/charts/colors33.xml" ContentType="application/vnd.ms-office.chartcolorstyle+xml"/>
  <Override PartName="/ppt/charts/chart34.xml" ContentType="application/vnd.openxmlformats-officedocument.drawingml.chart+xml"/>
  <Override PartName="/ppt/charts/style34.xml" ContentType="application/vnd.ms-office.chartstyle+xml"/>
  <Override PartName="/ppt/charts/colors34.xml" ContentType="application/vnd.ms-office.chartcolorstyle+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notesSlides/notesSlide29.xml" ContentType="application/vnd.openxmlformats-officedocument.presentationml.notesSlide+xml"/>
  <Override PartName="/ppt/charts/chart35.xml" ContentType="application/vnd.openxmlformats-officedocument.drawingml.chart+xml"/>
  <Override PartName="/ppt/charts/style35.xml" ContentType="application/vnd.ms-office.chartstyle+xml"/>
  <Override PartName="/ppt/charts/colors35.xml" ContentType="application/vnd.ms-office.chartcolorstyle+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notesSlides/notesSlide30.xml" ContentType="application/vnd.openxmlformats-officedocument.presentationml.notesSlide+xml"/>
  <Override PartName="/ppt/charts/chart36.xml" ContentType="application/vnd.openxmlformats-officedocument.drawingml.chart+xml"/>
  <Override PartName="/ppt/charts/style36.xml" ContentType="application/vnd.ms-office.chartstyle+xml"/>
  <Override PartName="/ppt/charts/colors36.xml" ContentType="application/vnd.ms-office.chartcolorstyle+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notesSlides/notesSlide31.xml" ContentType="application/vnd.openxmlformats-officedocument.presentationml.notesSlide+xml"/>
  <Override PartName="/ppt/charts/chart37.xml" ContentType="application/vnd.openxmlformats-officedocument.drawingml.chart+xml"/>
  <Override PartName="/ppt/charts/style37.xml" ContentType="application/vnd.ms-office.chartstyle+xml"/>
  <Override PartName="/ppt/charts/colors37.xml" ContentType="application/vnd.ms-office.chartcolorstyle+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notesSlides/notesSlide32.xml" ContentType="application/vnd.openxmlformats-officedocument.presentationml.notesSlide+xml"/>
  <Override PartName="/ppt/charts/chart38.xml" ContentType="application/vnd.openxmlformats-officedocument.drawingml.chart+xml"/>
  <Override PartName="/ppt/charts/style38.xml" ContentType="application/vnd.ms-office.chartstyle+xml"/>
  <Override PartName="/ppt/charts/colors38.xml" ContentType="application/vnd.ms-office.chartcolorstyle+xml"/>
  <Override PartName="/ppt/drawings/drawing2.xml" ContentType="application/vnd.openxmlformats-officedocument.drawingml.chartshapes+xml"/>
  <Override PartName="/ppt/charts/chart39.xml" ContentType="application/vnd.openxmlformats-officedocument.drawingml.chart+xml"/>
  <Override PartName="/ppt/charts/style39.xml" ContentType="application/vnd.ms-office.chartstyle+xml"/>
  <Override PartName="/ppt/charts/colors39.xml" ContentType="application/vnd.ms-office.chartcolorstyle+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notesSlides/notesSlide33.xml" ContentType="application/vnd.openxmlformats-officedocument.presentationml.notesSlide+xml"/>
  <Override PartName="/ppt/charts/chart40.xml" ContentType="application/vnd.openxmlformats-officedocument.drawingml.chart+xml"/>
  <Override PartName="/ppt/charts/style40.xml" ContentType="application/vnd.ms-office.chartstyle+xml"/>
  <Override PartName="/ppt/charts/colors40.xml" ContentType="application/vnd.ms-office.chartcolorstyl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notesSlides/notesSlide34.xml" ContentType="application/vnd.openxmlformats-officedocument.presentationml.notesSlide+xml"/>
  <Override PartName="/ppt/charts/chart41.xml" ContentType="application/vnd.openxmlformats-officedocument.drawingml.chart+xml"/>
  <Override PartName="/ppt/charts/style41.xml" ContentType="application/vnd.ms-office.chartstyle+xml"/>
  <Override PartName="/ppt/charts/colors41.xml" ContentType="application/vnd.ms-office.chartcolorstyle+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notesSlides/notesSlide35.xml" ContentType="application/vnd.openxmlformats-officedocument.presentationml.notesSlide+xml"/>
  <Override PartName="/ppt/charts/chart42.xml" ContentType="application/vnd.openxmlformats-officedocument.drawingml.chart+xml"/>
  <Override PartName="/ppt/charts/style42.xml" ContentType="application/vnd.ms-office.chartstyle+xml"/>
  <Override PartName="/ppt/charts/colors42.xml" ContentType="application/vnd.ms-office.chartcolorstyle+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notesSlides/notesSlide36.xml" ContentType="application/vnd.openxmlformats-officedocument.presentationml.notesSlide+xml"/>
  <Override PartName="/ppt/charts/chart43.xml" ContentType="application/vnd.openxmlformats-officedocument.drawingml.chart+xml"/>
  <Override PartName="/ppt/charts/style43.xml" ContentType="application/vnd.ms-office.chartstyle+xml"/>
  <Override PartName="/ppt/charts/colors43.xml" ContentType="application/vnd.ms-office.chartcolorstyle+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notesSlides/notesSlide37.xml" ContentType="application/vnd.openxmlformats-officedocument.presentationml.notesSlide+xml"/>
  <Override PartName="/ppt/charts/chart44.xml" ContentType="application/vnd.openxmlformats-officedocument.drawingml.chart+xml"/>
  <Override PartName="/ppt/charts/style44.xml" ContentType="application/vnd.ms-office.chartstyle+xml"/>
  <Override PartName="/ppt/charts/colors44.xml" ContentType="application/vnd.ms-office.chartcolorstyle+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notesSlides/notesSlide38.xml" ContentType="application/vnd.openxmlformats-officedocument.presentationml.notesSlide+xml"/>
  <Override PartName="/ppt/charts/chart45.xml" ContentType="application/vnd.openxmlformats-officedocument.drawingml.chart+xml"/>
  <Override PartName="/ppt/charts/style45.xml" ContentType="application/vnd.ms-office.chartstyle+xml"/>
  <Override PartName="/ppt/charts/colors45.xml" ContentType="application/vnd.ms-office.chartcolorstyle+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39.xml" ContentType="application/vnd.openxmlformats-officedocument.presentationml.notesSlide+xml"/>
  <Override PartName="/ppt/charts/chart46.xml" ContentType="application/vnd.openxmlformats-officedocument.drawingml.chart+xml"/>
  <Override PartName="/ppt/charts/style46.xml" ContentType="application/vnd.ms-office.chartstyle+xml"/>
  <Override PartName="/ppt/charts/colors46.xml" ContentType="application/vnd.ms-office.chartcolorstyle+xml"/>
  <Override PartName="/ppt/charts/chart47.xml" ContentType="application/vnd.openxmlformats-officedocument.drawingml.chart+xml"/>
  <Override PartName="/ppt/charts/style47.xml" ContentType="application/vnd.ms-office.chartstyle+xml"/>
  <Override PartName="/ppt/charts/colors47.xml" ContentType="application/vnd.ms-office.chartcolorstyl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notesSlides/notesSlide40.xml" ContentType="application/vnd.openxmlformats-officedocument.presentationml.notesSlide+xml"/>
  <Override PartName="/ppt/charts/chart48.xml" ContentType="application/vnd.openxmlformats-officedocument.drawingml.chart+xml"/>
  <Override PartName="/ppt/charts/style48.xml" ContentType="application/vnd.ms-office.chartstyle+xml"/>
  <Override PartName="/ppt/charts/colors48.xml" ContentType="application/vnd.ms-office.chartcolorstyle+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notesSlides/notesSlide41.xml" ContentType="application/vnd.openxmlformats-officedocument.presentationml.notesSlide+xml"/>
  <Override PartName="/ppt/charts/chart49.xml" ContentType="application/vnd.openxmlformats-officedocument.drawingml.chart+xml"/>
  <Override PartName="/ppt/charts/style49.xml" ContentType="application/vnd.ms-office.chartstyle+xml"/>
  <Override PartName="/ppt/charts/colors49.xml" ContentType="application/vnd.ms-office.chartcolorstyle+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notesSlides/notesSlide42.xml" ContentType="application/vnd.openxmlformats-officedocument.presentationml.notesSlide+xml"/>
  <Override PartName="/ppt/charts/chart50.xml" ContentType="application/vnd.openxmlformats-officedocument.drawingml.chart+xml"/>
  <Override PartName="/ppt/charts/style50.xml" ContentType="application/vnd.ms-office.chartstyle+xml"/>
  <Override PartName="/ppt/charts/colors50.xml" ContentType="application/vnd.ms-office.chartcolorstyle+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notesSlides/notesSlide43.xml" ContentType="application/vnd.openxmlformats-officedocument.presentationml.notesSlide+xml"/>
  <Override PartName="/ppt/charts/chart51.xml" ContentType="application/vnd.openxmlformats-officedocument.drawingml.chart+xml"/>
  <Override PartName="/ppt/charts/style51.xml" ContentType="application/vnd.ms-office.chartstyle+xml"/>
  <Override PartName="/ppt/charts/colors51.xml" ContentType="application/vnd.ms-office.chartcolorstyle+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44.xml" ContentType="application/vnd.openxmlformats-officedocument.presentationml.notesSlide+xml"/>
  <Override PartName="/ppt/charts/chart52.xml" ContentType="application/vnd.openxmlformats-officedocument.drawingml.chart+xml"/>
  <Override PartName="/ppt/charts/style52.xml" ContentType="application/vnd.ms-office.chartstyle+xml"/>
  <Override PartName="/ppt/charts/colors52.xml" ContentType="application/vnd.ms-office.chartcolorstyl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notesSlides/notesSlide45.xml" ContentType="application/vnd.openxmlformats-officedocument.presentationml.notesSlide+xml"/>
  <Override PartName="/ppt/charts/chart53.xml" ContentType="application/vnd.openxmlformats-officedocument.drawingml.chart+xml"/>
  <Override PartName="/ppt/charts/style53.xml" ContentType="application/vnd.ms-office.chartstyle+xml"/>
  <Override PartName="/ppt/charts/colors53.xml" ContentType="application/vnd.ms-office.chartcolorstyle+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notesSlides/notesSlide46.xml" ContentType="application/vnd.openxmlformats-officedocument.presentationml.notesSlide+xml"/>
  <Override PartName="/ppt/charts/chart54.xml" ContentType="application/vnd.openxmlformats-officedocument.drawingml.chart+xml"/>
  <Override PartName="/ppt/charts/style54.xml" ContentType="application/vnd.ms-office.chartstyle+xml"/>
  <Override PartName="/ppt/charts/colors54.xml" ContentType="application/vnd.ms-office.chartcolorstyle+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notesSlides/notesSlide47.xml" ContentType="application/vnd.openxmlformats-officedocument.presentationml.notesSlide+xml"/>
  <Override PartName="/ppt/charts/chart55.xml" ContentType="application/vnd.openxmlformats-officedocument.drawingml.chart+xml"/>
  <Override PartName="/ppt/charts/style55.xml" ContentType="application/vnd.ms-office.chartstyle+xml"/>
  <Override PartName="/ppt/charts/colors55.xml" ContentType="application/vnd.ms-office.chartcolorstyle+xml"/>
  <Override PartName="/ppt/charts/chart56.xml" ContentType="application/vnd.openxmlformats-officedocument.drawingml.chart+xml"/>
  <Override PartName="/ppt/charts/style56.xml" ContentType="application/vnd.ms-office.chartstyle+xml"/>
  <Override PartName="/ppt/charts/colors56.xml" ContentType="application/vnd.ms-office.chartcolorstyle+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notesSlides/notesSlide48.xml" ContentType="application/vnd.openxmlformats-officedocument.presentationml.notesSlide+xml"/>
  <Override PartName="/ppt/charts/chart57.xml" ContentType="application/vnd.openxmlformats-officedocument.drawingml.chart+xml"/>
  <Override PartName="/ppt/charts/style57.xml" ContentType="application/vnd.ms-office.chartstyle+xml"/>
  <Override PartName="/ppt/charts/colors57.xml" ContentType="application/vnd.ms-office.chartcolorstyle+xml"/>
  <Override PartName="/ppt/charts/chart58.xml" ContentType="application/vnd.openxmlformats-officedocument.drawingml.chart+xml"/>
  <Override PartName="/ppt/charts/style58.xml" ContentType="application/vnd.ms-office.chartstyle+xml"/>
  <Override PartName="/ppt/charts/colors58.xml" ContentType="application/vnd.ms-office.chartcolorstyle+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notesSlides/notesSlide49.xml" ContentType="application/vnd.openxmlformats-officedocument.presentationml.notesSlide+xml"/>
  <Override PartName="/ppt/charts/chart59.xml" ContentType="application/vnd.openxmlformats-officedocument.drawingml.chart+xml"/>
  <Override PartName="/ppt/charts/style59.xml" ContentType="application/vnd.ms-office.chartstyle+xml"/>
  <Override PartName="/ppt/charts/colors59.xml" ContentType="application/vnd.ms-office.chartcolorstyle+xml"/>
  <Override PartName="/ppt/charts/chart60.xml" ContentType="application/vnd.openxmlformats-officedocument.drawingml.chart+xml"/>
  <Override PartName="/ppt/charts/style60.xml" ContentType="application/vnd.ms-office.chartstyle+xml"/>
  <Override PartName="/ppt/charts/colors60.xml" ContentType="application/vnd.ms-office.chartcolorstyle+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notesSlides/notesSlide50.xml" ContentType="application/vnd.openxmlformats-officedocument.presentationml.notesSlide+xml"/>
  <Override PartName="/ppt/charts/chart61.xml" ContentType="application/vnd.openxmlformats-officedocument.drawingml.chart+xml"/>
  <Override PartName="/ppt/charts/style61.xml" ContentType="application/vnd.ms-office.chartstyle+xml"/>
  <Override PartName="/ppt/charts/colors61.xml" ContentType="application/vnd.ms-office.chartcolorstyle+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notesSlides/notesSlide51.xml" ContentType="application/vnd.openxmlformats-officedocument.presentationml.notesSlide+xml"/>
  <Override PartName="/ppt/charts/chart62.xml" ContentType="application/vnd.openxmlformats-officedocument.drawingml.chart+xml"/>
  <Override PartName="/ppt/charts/style62.xml" ContentType="application/vnd.ms-office.chartstyle+xml"/>
  <Override PartName="/ppt/charts/colors62.xml" ContentType="application/vnd.ms-office.chartcolorstyle+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notesSlides/notesSlide52.xml" ContentType="application/vnd.openxmlformats-officedocument.presentationml.notesSlide+xml"/>
  <Override PartName="/ppt/charts/chart63.xml" ContentType="application/vnd.openxmlformats-officedocument.drawingml.chart+xml"/>
  <Override PartName="/ppt/charts/style63.xml" ContentType="application/vnd.ms-office.chartstyle+xml"/>
  <Override PartName="/ppt/charts/colors63.xml" ContentType="application/vnd.ms-office.chartcolorstyle+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notesSlides/notesSlide53.xml" ContentType="application/vnd.openxmlformats-officedocument.presentationml.notesSlide+xml"/>
  <Override PartName="/ppt/charts/chart64.xml" ContentType="application/vnd.openxmlformats-officedocument.drawingml.chart+xml"/>
  <Override PartName="/ppt/charts/style64.xml" ContentType="application/vnd.ms-office.chartstyle+xml"/>
  <Override PartName="/ppt/charts/colors64.xml" ContentType="application/vnd.ms-office.chartcolorstyle+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notesSlides/notesSlide54.xml" ContentType="application/vnd.openxmlformats-officedocument.presentationml.notesSlide+xml"/>
  <Override PartName="/ppt/charts/chart65.xml" ContentType="application/vnd.openxmlformats-officedocument.drawingml.chart+xml"/>
  <Override PartName="/ppt/charts/style65.xml" ContentType="application/vnd.ms-office.chartstyle+xml"/>
  <Override PartName="/ppt/charts/colors65.xml" ContentType="application/vnd.ms-office.chartcolorstyle+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notesSlides/notesSlide55.xml" ContentType="application/vnd.openxmlformats-officedocument.presentationml.notesSlide+xml"/>
  <Override PartName="/ppt/charts/chart66.xml" ContentType="application/vnd.openxmlformats-officedocument.drawingml.chart+xml"/>
  <Override PartName="/ppt/charts/style66.xml" ContentType="application/vnd.ms-office.chartstyle+xml"/>
  <Override PartName="/ppt/charts/colors66.xml" ContentType="application/vnd.ms-office.chartcolorstyle+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notesSlides/notesSlide56.xml" ContentType="application/vnd.openxmlformats-officedocument.presentationml.notesSlide+xml"/>
  <Override PartName="/ppt/charts/chart67.xml" ContentType="application/vnd.openxmlformats-officedocument.drawingml.chart+xml"/>
  <Override PartName="/ppt/charts/style67.xml" ContentType="application/vnd.ms-office.chartstyle+xml"/>
  <Override PartName="/ppt/charts/colors67.xml" ContentType="application/vnd.ms-office.chartcolorstyle+xml"/>
  <Override PartName="/ppt/charts/chart68.xml" ContentType="application/vnd.openxmlformats-officedocument.drawingml.chart+xml"/>
  <Override PartName="/ppt/charts/style68.xml" ContentType="application/vnd.ms-office.chartstyle+xml"/>
  <Override PartName="/ppt/charts/colors68.xml" ContentType="application/vnd.ms-office.chartcolorstyle+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notesSlides/notesSlide57.xml" ContentType="application/vnd.openxmlformats-officedocument.presentationml.notesSlide+xml"/>
  <Override PartName="/ppt/charts/chart69.xml" ContentType="application/vnd.openxmlformats-officedocument.drawingml.chart+xml"/>
  <Override PartName="/ppt/charts/style69.xml" ContentType="application/vnd.ms-office.chartstyle+xml"/>
  <Override PartName="/ppt/charts/colors69.xml" ContentType="application/vnd.ms-office.chartcolorstyle+xml"/>
  <Override PartName="/ppt/charts/chart70.xml" ContentType="application/vnd.openxmlformats-officedocument.drawingml.chart+xml"/>
  <Override PartName="/ppt/charts/style70.xml" ContentType="application/vnd.ms-office.chartstyle+xml"/>
  <Override PartName="/ppt/charts/colors70.xml" ContentType="application/vnd.ms-office.chartcolorstyle+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58.xml" ContentType="application/vnd.openxmlformats-officedocument.presentationml.notesSlide+xml"/>
  <Override PartName="/ppt/charts/chart71.xml" ContentType="application/vnd.openxmlformats-officedocument.drawingml.chart+xml"/>
  <Override PartName="/ppt/charts/style71.xml" ContentType="application/vnd.ms-office.chartstyle+xml"/>
  <Override PartName="/ppt/charts/colors71.xml" ContentType="application/vnd.ms-office.chartcolorstyl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notesSlides/notesSlide59.xml" ContentType="application/vnd.openxmlformats-officedocument.presentationml.notesSlide+xml"/>
  <Override PartName="/ppt/charts/chart72.xml" ContentType="application/vnd.openxmlformats-officedocument.drawingml.chart+xml"/>
  <Override PartName="/ppt/charts/style72.xml" ContentType="application/vnd.ms-office.chartstyle+xml"/>
  <Override PartName="/ppt/charts/colors72.xml" ContentType="application/vnd.ms-office.chartcolorstyle+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notesSlides/notesSlide60.xml" ContentType="application/vnd.openxmlformats-officedocument.presentationml.notesSlide+xml"/>
  <Override PartName="/ppt/charts/chart73.xml" ContentType="application/vnd.openxmlformats-officedocument.drawingml.chart+xml"/>
  <Override PartName="/ppt/charts/style73.xml" ContentType="application/vnd.ms-office.chartstyle+xml"/>
  <Override PartName="/ppt/charts/colors73.xml" ContentType="application/vnd.ms-office.chartcolorstyle+xml"/>
  <Override PartName="/ppt/charts/chart74.xml" ContentType="application/vnd.openxmlformats-officedocument.drawingml.chart+xml"/>
  <Override PartName="/ppt/charts/style74.xml" ContentType="application/vnd.ms-office.chartstyle+xml"/>
  <Override PartName="/ppt/charts/colors74.xml" ContentType="application/vnd.ms-office.chartcolorstyle+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notesSlides/notesSlide61.xml" ContentType="application/vnd.openxmlformats-officedocument.presentationml.notesSlide+xml"/>
  <Override PartName="/ppt/charts/chart75.xml" ContentType="application/vnd.openxmlformats-officedocument.drawingml.chart+xml"/>
  <Override PartName="/ppt/charts/style75.xml" ContentType="application/vnd.ms-office.chartstyle+xml"/>
  <Override PartName="/ppt/charts/colors75.xml" ContentType="application/vnd.ms-office.chartcolorstyle+xml"/>
  <Override PartName="/ppt/charts/chart76.xml" ContentType="application/vnd.openxmlformats-officedocument.drawingml.chart+xml"/>
  <Override PartName="/ppt/charts/style76.xml" ContentType="application/vnd.ms-office.chartstyle+xml"/>
  <Override PartName="/ppt/charts/colors76.xml" ContentType="application/vnd.ms-office.chartcolorstyle+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notesSlides/notesSlide62.xml" ContentType="application/vnd.openxmlformats-officedocument.presentationml.notesSlide+xml"/>
  <Override PartName="/ppt/charts/chart77.xml" ContentType="application/vnd.openxmlformats-officedocument.drawingml.chart+xml"/>
  <Override PartName="/ppt/charts/style77.xml" ContentType="application/vnd.ms-office.chartstyle+xml"/>
  <Override PartName="/ppt/charts/colors77.xml" ContentType="application/vnd.ms-office.chartcolorstyle+xml"/>
  <Override PartName="/ppt/charts/chart78.xml" ContentType="application/vnd.openxmlformats-officedocument.drawingml.chart+xml"/>
  <Override PartName="/ppt/charts/style78.xml" ContentType="application/vnd.ms-office.chartstyle+xml"/>
  <Override PartName="/ppt/charts/colors78.xml" ContentType="application/vnd.ms-office.chartcolorstyle+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notesSlides/notesSlide63.xml" ContentType="application/vnd.openxmlformats-officedocument.presentationml.notesSlide+xml"/>
  <Override PartName="/ppt/charts/chart79.xml" ContentType="application/vnd.openxmlformats-officedocument.drawingml.chart+xml"/>
  <Override PartName="/ppt/charts/style79.xml" ContentType="application/vnd.ms-office.chartstyle+xml"/>
  <Override PartName="/ppt/charts/colors79.xml" ContentType="application/vnd.ms-office.chartcolorstyle+xml"/>
  <Override PartName="/ppt/charts/chart80.xml" ContentType="application/vnd.openxmlformats-officedocument.drawingml.chart+xml"/>
  <Override PartName="/ppt/charts/style80.xml" ContentType="application/vnd.ms-office.chartstyle+xml"/>
  <Override PartName="/ppt/charts/colors80.xml" ContentType="application/vnd.ms-office.chartcolorstyle+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notesSlides/notesSlide64.xml" ContentType="application/vnd.openxmlformats-officedocument.presentationml.notesSlide+xml"/>
  <Override PartName="/ppt/charts/chart81.xml" ContentType="application/vnd.openxmlformats-officedocument.drawingml.chart+xml"/>
  <Override PartName="/ppt/charts/style81.xml" ContentType="application/vnd.ms-office.chartstyle+xml"/>
  <Override PartName="/ppt/charts/colors81.xml" ContentType="application/vnd.ms-office.chartcolorstyle+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notesSlides/notesSlide65.xml" ContentType="application/vnd.openxmlformats-officedocument.presentationml.notesSlide+xml"/>
  <Override PartName="/ppt/charts/chart82.xml" ContentType="application/vnd.openxmlformats-officedocument.drawingml.chart+xml"/>
  <Override PartName="/ppt/charts/style82.xml" ContentType="application/vnd.ms-office.chartstyle+xml"/>
  <Override PartName="/ppt/charts/colors82.xml" ContentType="application/vnd.ms-office.chartcolorstyle+xml"/>
  <Override PartName="/ppt/notesSlides/notesSlide6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2" r:id="rId1"/>
    <p:sldMasterId id="2147483655" r:id="rId2"/>
  </p:sldMasterIdLst>
  <p:notesMasterIdLst>
    <p:notesMasterId r:id="rId91"/>
  </p:notesMasterIdLst>
  <p:handoutMasterIdLst>
    <p:handoutMasterId r:id="rId92"/>
  </p:handoutMasterIdLst>
  <p:sldIdLst>
    <p:sldId id="260" r:id="rId3"/>
    <p:sldId id="256" r:id="rId4"/>
    <p:sldId id="454" r:id="rId5"/>
    <p:sldId id="455" r:id="rId6"/>
    <p:sldId id="456" r:id="rId7"/>
    <p:sldId id="457" r:id="rId8"/>
    <p:sldId id="458" r:id="rId9"/>
    <p:sldId id="258" r:id="rId10"/>
    <p:sldId id="459" r:id="rId11"/>
    <p:sldId id="379" r:id="rId12"/>
    <p:sldId id="259" r:id="rId13"/>
    <p:sldId id="364" r:id="rId14"/>
    <p:sldId id="365" r:id="rId15"/>
    <p:sldId id="366" r:id="rId16"/>
    <p:sldId id="367" r:id="rId17"/>
    <p:sldId id="368" r:id="rId18"/>
    <p:sldId id="370" r:id="rId19"/>
    <p:sldId id="371" r:id="rId20"/>
    <p:sldId id="372" r:id="rId21"/>
    <p:sldId id="373" r:id="rId22"/>
    <p:sldId id="374" r:id="rId23"/>
    <p:sldId id="460" r:id="rId24"/>
    <p:sldId id="380" r:id="rId25"/>
    <p:sldId id="375" r:id="rId26"/>
    <p:sldId id="378" r:id="rId27"/>
    <p:sldId id="376" r:id="rId28"/>
    <p:sldId id="465" r:id="rId29"/>
    <p:sldId id="461" r:id="rId30"/>
    <p:sldId id="390" r:id="rId31"/>
    <p:sldId id="381" r:id="rId32"/>
    <p:sldId id="382" r:id="rId33"/>
    <p:sldId id="383" r:id="rId34"/>
    <p:sldId id="393" r:id="rId35"/>
    <p:sldId id="418" r:id="rId36"/>
    <p:sldId id="388" r:id="rId37"/>
    <p:sldId id="386" r:id="rId38"/>
    <p:sldId id="387" r:id="rId39"/>
    <p:sldId id="396" r:id="rId40"/>
    <p:sldId id="394" r:id="rId41"/>
    <p:sldId id="395" r:id="rId42"/>
    <p:sldId id="397" r:id="rId43"/>
    <p:sldId id="401" r:id="rId44"/>
    <p:sldId id="417" r:id="rId45"/>
    <p:sldId id="415" r:id="rId46"/>
    <p:sldId id="416" r:id="rId47"/>
    <p:sldId id="402" r:id="rId48"/>
    <p:sldId id="403" r:id="rId49"/>
    <p:sldId id="404" r:id="rId50"/>
    <p:sldId id="405" r:id="rId51"/>
    <p:sldId id="406" r:id="rId52"/>
    <p:sldId id="407" r:id="rId53"/>
    <p:sldId id="408" r:id="rId54"/>
    <p:sldId id="409" r:id="rId55"/>
    <p:sldId id="410" r:id="rId56"/>
    <p:sldId id="411" r:id="rId57"/>
    <p:sldId id="412" r:id="rId58"/>
    <p:sldId id="462" r:id="rId59"/>
    <p:sldId id="425" r:id="rId60"/>
    <p:sldId id="419" r:id="rId61"/>
    <p:sldId id="420" r:id="rId62"/>
    <p:sldId id="422" r:id="rId63"/>
    <p:sldId id="423" r:id="rId64"/>
    <p:sldId id="424" r:id="rId65"/>
    <p:sldId id="426" r:id="rId66"/>
    <p:sldId id="427" r:id="rId67"/>
    <p:sldId id="429" r:id="rId68"/>
    <p:sldId id="430" r:id="rId69"/>
    <p:sldId id="431" r:id="rId70"/>
    <p:sldId id="436" r:id="rId71"/>
    <p:sldId id="437" r:id="rId72"/>
    <p:sldId id="438" r:id="rId73"/>
    <p:sldId id="440" r:id="rId74"/>
    <p:sldId id="441" r:id="rId75"/>
    <p:sldId id="432" r:id="rId76"/>
    <p:sldId id="442" r:id="rId77"/>
    <p:sldId id="443" r:id="rId78"/>
    <p:sldId id="466" r:id="rId79"/>
    <p:sldId id="433" r:id="rId80"/>
    <p:sldId id="445" r:id="rId81"/>
    <p:sldId id="446" r:id="rId82"/>
    <p:sldId id="447" r:id="rId83"/>
    <p:sldId id="448" r:id="rId84"/>
    <p:sldId id="463" r:id="rId85"/>
    <p:sldId id="434" r:id="rId86"/>
    <p:sldId id="449" r:id="rId87"/>
    <p:sldId id="452" r:id="rId88"/>
    <p:sldId id="435" r:id="rId89"/>
    <p:sldId id="464" r:id="rId90"/>
  </p:sldIdLst>
  <p:sldSz cx="12192000" cy="6858000"/>
  <p:notesSz cx="6858000" cy="9144000"/>
  <p:custDataLst>
    <p:tags r:id="rId93"/>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12" userDrawn="1">
          <p15:clr>
            <a:srgbClr val="A4A3A4"/>
          </p15:clr>
        </p15:guide>
        <p15:guide id="2" pos="388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00000"/>
    <a:srgbClr val="4F81BD"/>
    <a:srgbClr val="C0504D"/>
    <a:srgbClr val="9BBB59"/>
    <a:srgbClr val="0000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435" autoAdjust="0"/>
    <p:restoredTop sz="79258" autoAdjust="0"/>
  </p:normalViewPr>
  <p:slideViewPr>
    <p:cSldViewPr>
      <p:cViewPr>
        <p:scale>
          <a:sx n="75" d="100"/>
          <a:sy n="75" d="100"/>
        </p:scale>
        <p:origin x="90" y="-420"/>
      </p:cViewPr>
      <p:guideLst>
        <p:guide orient="horz" pos="2112"/>
        <p:guide pos="3888"/>
      </p:guideLst>
    </p:cSldViewPr>
  </p:slideViewPr>
  <p:notesTextViewPr>
    <p:cViewPr>
      <p:scale>
        <a:sx n="100" d="100"/>
        <a:sy n="100" d="100"/>
      </p:scale>
      <p:origin x="0" y="0"/>
    </p:cViewPr>
  </p:notesTextViewPr>
  <p:notesViewPr>
    <p:cSldViewPr>
      <p:cViewPr varScale="1">
        <p:scale>
          <a:sx n="75" d="100"/>
          <a:sy n="75" d="100"/>
        </p:scale>
        <p:origin x="848" y="7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viewProps" Target="viewProps.xml"/><Relationship Id="rId22" Type="http://schemas.openxmlformats.org/officeDocument/2006/relationships/slide" Target="slides/slide20.xml"/><Relationship Id="rId27" Type="http://schemas.openxmlformats.org/officeDocument/2006/relationships/slide" Target="slides/slide25.xml"/><Relationship Id="rId43" Type="http://schemas.openxmlformats.org/officeDocument/2006/relationships/slide" Target="slides/slide41.xml"/><Relationship Id="rId48" Type="http://schemas.openxmlformats.org/officeDocument/2006/relationships/slide" Target="slides/slide46.xml"/><Relationship Id="rId64" Type="http://schemas.openxmlformats.org/officeDocument/2006/relationships/slide" Target="slides/slide62.xml"/><Relationship Id="rId69" Type="http://schemas.openxmlformats.org/officeDocument/2006/relationships/slide" Target="slides/slide67.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notesMaster" Target="notesMasters/notesMaster1.xml"/><Relationship Id="rId9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handoutMaster" Target="handoutMasters/handoutMaster1.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14" Type="http://schemas.openxmlformats.org/officeDocument/2006/relationships/slide" Target="slides/slide12.xml"/><Relationship Id="rId30" Type="http://schemas.openxmlformats.org/officeDocument/2006/relationships/slide" Target="slides/slide28.xml"/><Relationship Id="rId35" Type="http://schemas.openxmlformats.org/officeDocument/2006/relationships/slide" Target="slides/slide33.xml"/><Relationship Id="rId56" Type="http://schemas.openxmlformats.org/officeDocument/2006/relationships/slide" Target="slides/slide54.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93" Type="http://schemas.openxmlformats.org/officeDocument/2006/relationships/tags" Target="tags/tag1.xml"/></Relationships>
</file>

<file path=ppt/charts/_rels/chart1.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Ocean_Slider.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172.19.45.40\units\IFF\OREP\Data%20HUB\04-Needs%20Assessment\2020-2021\Workbooks%202020-2021\Sliders%20(completed)\Ocean_Slider.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chartUserShapes" Target="../drawings/drawing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6.xml"/><Relationship Id="rId1" Type="http://schemas.microsoft.com/office/2011/relationships/chartStyle" Target="style16.xml"/></Relationships>
</file>

<file path=ppt/charts/_rels/chart17.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7.xml"/><Relationship Id="rId1" Type="http://schemas.microsoft.com/office/2011/relationships/chartStyle" Target="style17.xml"/></Relationships>
</file>

<file path=ppt/charts/_rels/chart18.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8.xml"/><Relationship Id="rId1" Type="http://schemas.microsoft.com/office/2011/relationships/chartStyle" Target="style18.xml"/></Relationships>
</file>

<file path=ppt/charts/_rels/chart19.xml.rels><?xml version="1.0" encoding="UTF-8" standalone="yes"?>
<Relationships xmlns="http://schemas.openxmlformats.org/package/2006/relationships"><Relationship Id="rId3" Type="http://schemas.openxmlformats.org/officeDocument/2006/relationships/package" Target="../embeddings/Microsoft_Excel_Worksheet16.xlsx"/><Relationship Id="rId2" Type="http://schemas.microsoft.com/office/2011/relationships/chartColorStyle" Target="colors19.xml"/><Relationship Id="rId1" Type="http://schemas.microsoft.com/office/2011/relationships/chartStyle" Target="style19.xml"/></Relationships>
</file>

<file path=ppt/charts/_rels/chart20.xml.rels><?xml version="1.0" encoding="UTF-8" standalone="yes"?>
<Relationships xmlns="http://schemas.openxmlformats.org/package/2006/relationships"><Relationship Id="rId3" Type="http://schemas.openxmlformats.org/officeDocument/2006/relationships/package" Target="../embeddings/Microsoft_Excel_Worksheet17.xlsx"/><Relationship Id="rId2" Type="http://schemas.microsoft.com/office/2011/relationships/chartColorStyle" Target="colors20.xml"/><Relationship Id="rId1" Type="http://schemas.microsoft.com/office/2011/relationships/chartStyle" Target="style20.xml"/></Relationships>
</file>

<file path=ppt/charts/_rels/chart21.xml.rels><?xml version="1.0" encoding="UTF-8" standalone="yes"?>
<Relationships xmlns="http://schemas.openxmlformats.org/package/2006/relationships"><Relationship Id="rId3" Type="http://schemas.openxmlformats.org/officeDocument/2006/relationships/package" Target="../embeddings/Microsoft_Excel_Worksheet18.xlsx"/><Relationship Id="rId2" Type="http://schemas.microsoft.com/office/2011/relationships/chartColorStyle" Target="colors21.xml"/><Relationship Id="rId1" Type="http://schemas.microsoft.com/office/2011/relationships/chartStyle" Target="style21.xml"/></Relationships>
</file>

<file path=ppt/charts/_rels/chart22.xml.rels><?xml version="1.0" encoding="UTF-8" standalone="yes"?>
<Relationships xmlns="http://schemas.openxmlformats.org/package/2006/relationships"><Relationship Id="rId3" Type="http://schemas.openxmlformats.org/officeDocument/2006/relationships/package" Target="../embeddings/Microsoft_Excel_Worksheet19.xlsx"/><Relationship Id="rId2" Type="http://schemas.microsoft.com/office/2011/relationships/chartColorStyle" Target="colors22.xml"/><Relationship Id="rId1" Type="http://schemas.microsoft.com/office/2011/relationships/chartStyle" Target="style22.xml"/></Relationships>
</file>

<file path=ppt/charts/_rels/chart23.xml.rels><?xml version="1.0" encoding="UTF-8" standalone="yes"?>
<Relationships xmlns="http://schemas.openxmlformats.org/package/2006/relationships"><Relationship Id="rId3" Type="http://schemas.openxmlformats.org/officeDocument/2006/relationships/package" Target="../embeddings/Microsoft_Excel_Worksheet20.xlsx"/><Relationship Id="rId2" Type="http://schemas.microsoft.com/office/2011/relationships/chartColorStyle" Target="colors23.xml"/><Relationship Id="rId1" Type="http://schemas.microsoft.com/office/2011/relationships/chartStyle" Target="style23.xml"/></Relationships>
</file>

<file path=ppt/charts/_rels/chart24.xml.rels><?xml version="1.0" encoding="UTF-8" standalone="yes"?>
<Relationships xmlns="http://schemas.openxmlformats.org/package/2006/relationships"><Relationship Id="rId3" Type="http://schemas.openxmlformats.org/officeDocument/2006/relationships/package" Target="../embeddings/Microsoft_Excel_Worksheet21.xlsx"/><Relationship Id="rId2" Type="http://schemas.microsoft.com/office/2011/relationships/chartColorStyle" Target="colors24.xml"/><Relationship Id="rId1" Type="http://schemas.microsoft.com/office/2011/relationships/chartStyle" Target="style24.xml"/></Relationships>
</file>

<file path=ppt/charts/_rels/chart25.xml.rels><?xml version="1.0" encoding="UTF-8" standalone="yes"?>
<Relationships xmlns="http://schemas.openxmlformats.org/package/2006/relationships"><Relationship Id="rId3" Type="http://schemas.openxmlformats.org/officeDocument/2006/relationships/package" Target="../embeddings/Microsoft_Excel_Worksheet22.xlsx"/><Relationship Id="rId2" Type="http://schemas.microsoft.com/office/2011/relationships/chartColorStyle" Target="colors25.xml"/><Relationship Id="rId1" Type="http://schemas.microsoft.com/office/2011/relationships/chartStyle" Target="style25.xml"/></Relationships>
</file>

<file path=ppt/charts/_rels/chart26.xml.rels><?xml version="1.0" encoding="UTF-8" standalone="yes"?>
<Relationships xmlns="http://schemas.openxmlformats.org/package/2006/relationships"><Relationship Id="rId3" Type="http://schemas.openxmlformats.org/officeDocument/2006/relationships/package" Target="../embeddings/Microsoft_Excel_Worksheet23.xlsx"/><Relationship Id="rId2" Type="http://schemas.microsoft.com/office/2011/relationships/chartColorStyle" Target="colors26.xml"/><Relationship Id="rId1" Type="http://schemas.microsoft.com/office/2011/relationships/chartStyle" Target="style26.xml"/></Relationships>
</file>

<file path=ppt/charts/_rels/chart27.xml.rels><?xml version="1.0" encoding="UTF-8" standalone="yes"?>
<Relationships xmlns="http://schemas.openxmlformats.org/package/2006/relationships"><Relationship Id="rId3" Type="http://schemas.openxmlformats.org/officeDocument/2006/relationships/package" Target="../embeddings/Microsoft_Excel_Worksheet24.xlsx"/><Relationship Id="rId2" Type="http://schemas.microsoft.com/office/2011/relationships/chartColorStyle" Target="colors27.xml"/><Relationship Id="rId1" Type="http://schemas.microsoft.com/office/2011/relationships/chartStyle" Target="style27.xml"/></Relationships>
</file>

<file path=ppt/charts/_rels/chart28.xml.rels><?xml version="1.0" encoding="UTF-8" standalone="yes"?>
<Relationships xmlns="http://schemas.openxmlformats.org/package/2006/relationships"><Relationship Id="rId3" Type="http://schemas.openxmlformats.org/officeDocument/2006/relationships/package" Target="../embeddings/Microsoft_Excel_Worksheet25.xlsx"/><Relationship Id="rId2" Type="http://schemas.microsoft.com/office/2011/relationships/chartColorStyle" Target="colors28.xml"/><Relationship Id="rId1" Type="http://schemas.microsoft.com/office/2011/relationships/chartStyle" Target="style28.xml"/></Relationships>
</file>

<file path=ppt/charts/_rels/chart29.xml.rels><?xml version="1.0" encoding="UTF-8" standalone="yes"?>
<Relationships xmlns="http://schemas.openxmlformats.org/package/2006/relationships"><Relationship Id="rId3" Type="http://schemas.openxmlformats.org/officeDocument/2006/relationships/package" Target="../embeddings/Microsoft_Excel_Worksheet26.xlsx"/><Relationship Id="rId2" Type="http://schemas.microsoft.com/office/2011/relationships/chartColorStyle" Target="colors29.xml"/><Relationship Id="rId1" Type="http://schemas.microsoft.com/office/2011/relationships/chartStyle" Target="style29.xml"/></Relationships>
</file>

<file path=ppt/charts/_rels/chart30.xml.rels><?xml version="1.0" encoding="UTF-8" standalone="yes"?>
<Relationships xmlns="http://schemas.openxmlformats.org/package/2006/relationships"><Relationship Id="rId3" Type="http://schemas.openxmlformats.org/officeDocument/2006/relationships/package" Target="../embeddings/Microsoft_Excel_Worksheet27.xlsx"/><Relationship Id="rId2" Type="http://schemas.microsoft.com/office/2011/relationships/chartColorStyle" Target="colors30.xml"/><Relationship Id="rId1" Type="http://schemas.microsoft.com/office/2011/relationships/chartStyle" Target="style30.xml"/></Relationships>
</file>

<file path=ppt/charts/_rels/chart31.xml.rels><?xml version="1.0" encoding="UTF-8" standalone="yes"?>
<Relationships xmlns="http://schemas.openxmlformats.org/package/2006/relationships"><Relationship Id="rId3" Type="http://schemas.openxmlformats.org/officeDocument/2006/relationships/package" Target="../embeddings/Microsoft_Excel_Worksheet28.xlsx"/><Relationship Id="rId2" Type="http://schemas.microsoft.com/office/2011/relationships/chartColorStyle" Target="colors31.xml"/><Relationship Id="rId1" Type="http://schemas.microsoft.com/office/2011/relationships/chartStyle" Target="style31.xml"/></Relationships>
</file>

<file path=ppt/charts/_rels/chart32.xml.rels><?xml version="1.0" encoding="UTF-8" standalone="yes"?>
<Relationships xmlns="http://schemas.openxmlformats.org/package/2006/relationships"><Relationship Id="rId3" Type="http://schemas.openxmlformats.org/officeDocument/2006/relationships/package" Target="../embeddings/Microsoft_Excel_Worksheet29.xlsx"/><Relationship Id="rId2" Type="http://schemas.microsoft.com/office/2011/relationships/chartColorStyle" Target="colors32.xml"/><Relationship Id="rId1" Type="http://schemas.microsoft.com/office/2011/relationships/chartStyle" Target="style32.xml"/></Relationships>
</file>

<file path=ppt/charts/_rels/chart33.xml.rels><?xml version="1.0" encoding="UTF-8" standalone="yes"?>
<Relationships xmlns="http://schemas.openxmlformats.org/package/2006/relationships"><Relationship Id="rId3" Type="http://schemas.openxmlformats.org/officeDocument/2006/relationships/package" Target="../embeddings/Microsoft_Excel_Worksheet30.xlsx"/><Relationship Id="rId2" Type="http://schemas.microsoft.com/office/2011/relationships/chartColorStyle" Target="colors33.xml"/><Relationship Id="rId1" Type="http://schemas.microsoft.com/office/2011/relationships/chartStyle" Target="style33.xml"/></Relationships>
</file>

<file path=ppt/charts/_rels/chart34.xml.rels><?xml version="1.0" encoding="UTF-8" standalone="yes"?>
<Relationships xmlns="http://schemas.openxmlformats.org/package/2006/relationships"><Relationship Id="rId3" Type="http://schemas.openxmlformats.org/officeDocument/2006/relationships/package" Target="../embeddings/Microsoft_Excel_Worksheet31.xlsx"/><Relationship Id="rId2" Type="http://schemas.microsoft.com/office/2011/relationships/chartColorStyle" Target="colors34.xml"/><Relationship Id="rId1" Type="http://schemas.microsoft.com/office/2011/relationships/chartStyle" Target="style34.xml"/></Relationships>
</file>

<file path=ppt/charts/_rels/chart35.xml.rels><?xml version="1.0" encoding="UTF-8" standalone="yes"?>
<Relationships xmlns="http://schemas.openxmlformats.org/package/2006/relationships"><Relationship Id="rId3" Type="http://schemas.openxmlformats.org/officeDocument/2006/relationships/package" Target="../embeddings/Microsoft_Excel_Worksheet32.xlsx"/><Relationship Id="rId2" Type="http://schemas.microsoft.com/office/2011/relationships/chartColorStyle" Target="colors35.xml"/><Relationship Id="rId1" Type="http://schemas.microsoft.com/office/2011/relationships/chartStyle" Target="style35.xml"/></Relationships>
</file>

<file path=ppt/charts/_rels/chart36.xml.rels><?xml version="1.0" encoding="UTF-8" standalone="yes"?>
<Relationships xmlns="http://schemas.openxmlformats.org/package/2006/relationships"><Relationship Id="rId3" Type="http://schemas.openxmlformats.org/officeDocument/2006/relationships/package" Target="../embeddings/Microsoft_Excel_Worksheet33.xlsx"/><Relationship Id="rId2" Type="http://schemas.microsoft.com/office/2011/relationships/chartColorStyle" Target="colors36.xml"/><Relationship Id="rId1" Type="http://schemas.microsoft.com/office/2011/relationships/chartStyle" Target="style36.xml"/></Relationships>
</file>

<file path=ppt/charts/_rels/chart37.xml.rels><?xml version="1.0" encoding="UTF-8" standalone="yes"?>
<Relationships xmlns="http://schemas.openxmlformats.org/package/2006/relationships"><Relationship Id="rId3" Type="http://schemas.openxmlformats.org/officeDocument/2006/relationships/package" Target="../embeddings/Microsoft_Excel_Worksheet34.xlsx"/><Relationship Id="rId2" Type="http://schemas.microsoft.com/office/2011/relationships/chartColorStyle" Target="colors37.xml"/><Relationship Id="rId1" Type="http://schemas.microsoft.com/office/2011/relationships/chartStyle" Target="style37.xml"/></Relationships>
</file>

<file path=ppt/charts/_rels/chart38.xml.rels><?xml version="1.0" encoding="UTF-8" standalone="yes"?>
<Relationships xmlns="http://schemas.openxmlformats.org/package/2006/relationships"><Relationship Id="rId3" Type="http://schemas.openxmlformats.org/officeDocument/2006/relationships/package" Target="../embeddings/Microsoft_Excel_Worksheet35.xlsx"/><Relationship Id="rId2" Type="http://schemas.microsoft.com/office/2011/relationships/chartColorStyle" Target="colors38.xml"/><Relationship Id="rId1" Type="http://schemas.microsoft.com/office/2011/relationships/chartStyle" Target="style38.xml"/><Relationship Id="rId4" Type="http://schemas.openxmlformats.org/officeDocument/2006/relationships/chartUserShapes" Target="../drawings/drawing2.xml"/></Relationships>
</file>

<file path=ppt/charts/_rels/chart39.xml.rels><?xml version="1.0" encoding="UTF-8" standalone="yes"?>
<Relationships xmlns="http://schemas.openxmlformats.org/package/2006/relationships"><Relationship Id="rId3" Type="http://schemas.openxmlformats.org/officeDocument/2006/relationships/package" Target="../embeddings/Microsoft_Excel_Worksheet36.xlsx"/><Relationship Id="rId2" Type="http://schemas.microsoft.com/office/2011/relationships/chartColorStyle" Target="colors39.xml"/><Relationship Id="rId1" Type="http://schemas.microsoft.com/office/2011/relationships/chartStyle" Target="style39.xml"/></Relationships>
</file>

<file path=ppt/charts/_rels/chart40.xml.rels><?xml version="1.0" encoding="UTF-8" standalone="yes"?>
<Relationships xmlns="http://schemas.openxmlformats.org/package/2006/relationships"><Relationship Id="rId3" Type="http://schemas.openxmlformats.org/officeDocument/2006/relationships/package" Target="../embeddings/Microsoft_Excel_Worksheet37.xlsx"/><Relationship Id="rId2" Type="http://schemas.microsoft.com/office/2011/relationships/chartColorStyle" Target="colors40.xml"/><Relationship Id="rId1" Type="http://schemas.microsoft.com/office/2011/relationships/chartStyle" Target="style40.xml"/></Relationships>
</file>

<file path=ppt/charts/_rels/chart41.xml.rels><?xml version="1.0" encoding="UTF-8" standalone="yes"?>
<Relationships xmlns="http://schemas.openxmlformats.org/package/2006/relationships"><Relationship Id="rId3" Type="http://schemas.openxmlformats.org/officeDocument/2006/relationships/package" Target="../embeddings/Microsoft_Excel_Worksheet38.xlsx"/><Relationship Id="rId2" Type="http://schemas.microsoft.com/office/2011/relationships/chartColorStyle" Target="colors41.xml"/><Relationship Id="rId1" Type="http://schemas.microsoft.com/office/2011/relationships/chartStyle" Target="style41.xml"/></Relationships>
</file>

<file path=ppt/charts/_rels/chart42.xml.rels><?xml version="1.0" encoding="UTF-8" standalone="yes"?>
<Relationships xmlns="http://schemas.openxmlformats.org/package/2006/relationships"><Relationship Id="rId3" Type="http://schemas.openxmlformats.org/officeDocument/2006/relationships/package" Target="../embeddings/Microsoft_Excel_Worksheet39.xlsx"/><Relationship Id="rId2" Type="http://schemas.microsoft.com/office/2011/relationships/chartColorStyle" Target="colors42.xml"/><Relationship Id="rId1" Type="http://schemas.microsoft.com/office/2011/relationships/chartStyle" Target="style42.xml"/></Relationships>
</file>

<file path=ppt/charts/_rels/chart43.xml.rels><?xml version="1.0" encoding="UTF-8" standalone="yes"?>
<Relationships xmlns="http://schemas.openxmlformats.org/package/2006/relationships"><Relationship Id="rId3" Type="http://schemas.openxmlformats.org/officeDocument/2006/relationships/package" Target="../embeddings/Microsoft_Excel_Worksheet40.xlsx"/><Relationship Id="rId2" Type="http://schemas.microsoft.com/office/2011/relationships/chartColorStyle" Target="colors43.xml"/><Relationship Id="rId1" Type="http://schemas.microsoft.com/office/2011/relationships/chartStyle" Target="style43.xml"/></Relationships>
</file>

<file path=ppt/charts/_rels/chart44.xml.rels><?xml version="1.0" encoding="UTF-8" standalone="yes"?>
<Relationships xmlns="http://schemas.openxmlformats.org/package/2006/relationships"><Relationship Id="rId3" Type="http://schemas.openxmlformats.org/officeDocument/2006/relationships/package" Target="../embeddings/Microsoft_Excel_Worksheet41.xlsx"/><Relationship Id="rId2" Type="http://schemas.microsoft.com/office/2011/relationships/chartColorStyle" Target="colors44.xml"/><Relationship Id="rId1" Type="http://schemas.microsoft.com/office/2011/relationships/chartStyle" Target="style44.xml"/></Relationships>
</file>

<file path=ppt/charts/_rels/chart45.xml.rels><?xml version="1.0" encoding="UTF-8" standalone="yes"?>
<Relationships xmlns="http://schemas.openxmlformats.org/package/2006/relationships"><Relationship Id="rId3" Type="http://schemas.openxmlformats.org/officeDocument/2006/relationships/package" Target="../embeddings/Microsoft_Excel_Worksheet42.xlsx"/><Relationship Id="rId2" Type="http://schemas.microsoft.com/office/2011/relationships/chartColorStyle" Target="colors45.xml"/><Relationship Id="rId1" Type="http://schemas.microsoft.com/office/2011/relationships/chartStyle" Target="style45.xml"/></Relationships>
</file>

<file path=ppt/charts/_rels/chart46.xml.rels><?xml version="1.0" encoding="UTF-8" standalone="yes"?>
<Relationships xmlns="http://schemas.openxmlformats.org/package/2006/relationships"><Relationship Id="rId3" Type="http://schemas.openxmlformats.org/officeDocument/2006/relationships/package" Target="../embeddings/Microsoft_Excel_Worksheet43.xlsx"/><Relationship Id="rId2" Type="http://schemas.microsoft.com/office/2011/relationships/chartColorStyle" Target="colors46.xml"/><Relationship Id="rId1" Type="http://schemas.microsoft.com/office/2011/relationships/chartStyle" Target="style46.xml"/></Relationships>
</file>

<file path=ppt/charts/_rels/chart47.xml.rels><?xml version="1.0" encoding="UTF-8" standalone="yes"?>
<Relationships xmlns="http://schemas.openxmlformats.org/package/2006/relationships"><Relationship Id="rId3" Type="http://schemas.openxmlformats.org/officeDocument/2006/relationships/package" Target="../embeddings/Microsoft_Excel_Worksheet44.xlsx"/><Relationship Id="rId2" Type="http://schemas.microsoft.com/office/2011/relationships/chartColorStyle" Target="colors47.xml"/><Relationship Id="rId1" Type="http://schemas.microsoft.com/office/2011/relationships/chartStyle" Target="style47.xml"/></Relationships>
</file>

<file path=ppt/charts/_rels/chart48.xml.rels><?xml version="1.0" encoding="UTF-8" standalone="yes"?>
<Relationships xmlns="http://schemas.openxmlformats.org/package/2006/relationships"><Relationship Id="rId3" Type="http://schemas.openxmlformats.org/officeDocument/2006/relationships/package" Target="../embeddings/Microsoft_Excel_Worksheet45.xlsx"/><Relationship Id="rId2" Type="http://schemas.microsoft.com/office/2011/relationships/chartColorStyle" Target="colors48.xml"/><Relationship Id="rId1" Type="http://schemas.microsoft.com/office/2011/relationships/chartStyle" Target="style48.xml"/></Relationships>
</file>

<file path=ppt/charts/_rels/chart49.xml.rels><?xml version="1.0" encoding="UTF-8" standalone="yes"?>
<Relationships xmlns="http://schemas.openxmlformats.org/package/2006/relationships"><Relationship Id="rId3" Type="http://schemas.openxmlformats.org/officeDocument/2006/relationships/package" Target="../embeddings/Microsoft_Excel_Worksheet46.xlsx"/><Relationship Id="rId2" Type="http://schemas.microsoft.com/office/2011/relationships/chartColorStyle" Target="colors49.xml"/><Relationship Id="rId1" Type="http://schemas.microsoft.com/office/2011/relationships/chartStyle" Target="style49.xml"/></Relationships>
</file>

<file path=ppt/charts/_rels/chart50.xml.rels><?xml version="1.0" encoding="UTF-8" standalone="yes"?>
<Relationships xmlns="http://schemas.openxmlformats.org/package/2006/relationships"><Relationship Id="rId3" Type="http://schemas.openxmlformats.org/officeDocument/2006/relationships/package" Target="../embeddings/Microsoft_Excel_Worksheet47.xlsx"/><Relationship Id="rId2" Type="http://schemas.microsoft.com/office/2011/relationships/chartColorStyle" Target="colors50.xml"/><Relationship Id="rId1" Type="http://schemas.microsoft.com/office/2011/relationships/chartStyle" Target="style50.xml"/></Relationships>
</file>

<file path=ppt/charts/_rels/chart51.xml.rels><?xml version="1.0" encoding="UTF-8" standalone="yes"?>
<Relationships xmlns="http://schemas.openxmlformats.org/package/2006/relationships"><Relationship Id="rId3" Type="http://schemas.openxmlformats.org/officeDocument/2006/relationships/package" Target="../embeddings/Microsoft_Excel_Worksheet48.xlsx"/><Relationship Id="rId2" Type="http://schemas.microsoft.com/office/2011/relationships/chartColorStyle" Target="colors51.xml"/><Relationship Id="rId1" Type="http://schemas.microsoft.com/office/2011/relationships/chartStyle" Target="style51.xml"/></Relationships>
</file>

<file path=ppt/charts/_rels/chart52.xml.rels><?xml version="1.0" encoding="UTF-8" standalone="yes"?>
<Relationships xmlns="http://schemas.openxmlformats.org/package/2006/relationships"><Relationship Id="rId3" Type="http://schemas.openxmlformats.org/officeDocument/2006/relationships/package" Target="../embeddings/Microsoft_Excel_Worksheet49.xlsx"/><Relationship Id="rId2" Type="http://schemas.microsoft.com/office/2011/relationships/chartColorStyle" Target="colors52.xml"/><Relationship Id="rId1" Type="http://schemas.microsoft.com/office/2011/relationships/chartStyle" Target="style52.xml"/></Relationships>
</file>

<file path=ppt/charts/_rels/chart53.xml.rels><?xml version="1.0" encoding="UTF-8" standalone="yes"?>
<Relationships xmlns="http://schemas.openxmlformats.org/package/2006/relationships"><Relationship Id="rId3" Type="http://schemas.openxmlformats.org/officeDocument/2006/relationships/package" Target="../embeddings/Microsoft_Excel_Worksheet50.xlsx"/><Relationship Id="rId2" Type="http://schemas.microsoft.com/office/2011/relationships/chartColorStyle" Target="colors53.xml"/><Relationship Id="rId1" Type="http://schemas.microsoft.com/office/2011/relationships/chartStyle" Target="style53.xml"/></Relationships>
</file>

<file path=ppt/charts/_rels/chart54.xml.rels><?xml version="1.0" encoding="UTF-8" standalone="yes"?>
<Relationships xmlns="http://schemas.openxmlformats.org/package/2006/relationships"><Relationship Id="rId3" Type="http://schemas.openxmlformats.org/officeDocument/2006/relationships/package" Target="../embeddings/Microsoft_Excel_Worksheet51.xlsx"/><Relationship Id="rId2" Type="http://schemas.microsoft.com/office/2011/relationships/chartColorStyle" Target="colors54.xml"/><Relationship Id="rId1" Type="http://schemas.microsoft.com/office/2011/relationships/chartStyle" Target="style54.xml"/></Relationships>
</file>

<file path=ppt/charts/_rels/chart55.xml.rels><?xml version="1.0" encoding="UTF-8" standalone="yes"?>
<Relationships xmlns="http://schemas.openxmlformats.org/package/2006/relationships"><Relationship Id="rId3" Type="http://schemas.openxmlformats.org/officeDocument/2006/relationships/package" Target="../embeddings/Microsoft_Excel_Worksheet52.xlsx"/><Relationship Id="rId2" Type="http://schemas.microsoft.com/office/2011/relationships/chartColorStyle" Target="colors55.xml"/><Relationship Id="rId1" Type="http://schemas.microsoft.com/office/2011/relationships/chartStyle" Target="style55.xml"/></Relationships>
</file>

<file path=ppt/charts/_rels/chart56.xml.rels><?xml version="1.0" encoding="UTF-8" standalone="yes"?>
<Relationships xmlns="http://schemas.openxmlformats.org/package/2006/relationships"><Relationship Id="rId3" Type="http://schemas.openxmlformats.org/officeDocument/2006/relationships/package" Target="../embeddings/Microsoft_Excel_Worksheet53.xlsx"/><Relationship Id="rId2" Type="http://schemas.microsoft.com/office/2011/relationships/chartColorStyle" Target="colors56.xml"/><Relationship Id="rId1" Type="http://schemas.microsoft.com/office/2011/relationships/chartStyle" Target="style56.xml"/></Relationships>
</file>

<file path=ppt/charts/_rels/chart57.xml.rels><?xml version="1.0" encoding="UTF-8" standalone="yes"?>
<Relationships xmlns="http://schemas.openxmlformats.org/package/2006/relationships"><Relationship Id="rId3" Type="http://schemas.openxmlformats.org/officeDocument/2006/relationships/package" Target="../embeddings/Microsoft_Excel_Worksheet54.xlsx"/><Relationship Id="rId2" Type="http://schemas.microsoft.com/office/2011/relationships/chartColorStyle" Target="colors57.xml"/><Relationship Id="rId1" Type="http://schemas.microsoft.com/office/2011/relationships/chartStyle" Target="style57.xml"/></Relationships>
</file>

<file path=ppt/charts/_rels/chart58.xml.rels><?xml version="1.0" encoding="UTF-8" standalone="yes"?>
<Relationships xmlns="http://schemas.openxmlformats.org/package/2006/relationships"><Relationship Id="rId3" Type="http://schemas.openxmlformats.org/officeDocument/2006/relationships/package" Target="../embeddings/Microsoft_Excel_Worksheet55.xlsx"/><Relationship Id="rId2" Type="http://schemas.microsoft.com/office/2011/relationships/chartColorStyle" Target="colors58.xml"/><Relationship Id="rId1" Type="http://schemas.microsoft.com/office/2011/relationships/chartStyle" Target="style58.xml"/></Relationships>
</file>

<file path=ppt/charts/_rels/chart59.xml.rels><?xml version="1.0" encoding="UTF-8" standalone="yes"?>
<Relationships xmlns="http://schemas.openxmlformats.org/package/2006/relationships"><Relationship Id="rId3" Type="http://schemas.openxmlformats.org/officeDocument/2006/relationships/package" Target="../embeddings/Microsoft_Excel_Worksheet56.xlsx"/><Relationship Id="rId2" Type="http://schemas.microsoft.com/office/2011/relationships/chartColorStyle" Target="colors59.xml"/><Relationship Id="rId1" Type="http://schemas.microsoft.com/office/2011/relationships/chartStyle" Target="style59.xml"/></Relationships>
</file>

<file path=ppt/charts/_rels/chart60.xml.rels><?xml version="1.0" encoding="UTF-8" standalone="yes"?>
<Relationships xmlns="http://schemas.openxmlformats.org/package/2006/relationships"><Relationship Id="rId3" Type="http://schemas.openxmlformats.org/officeDocument/2006/relationships/package" Target="../embeddings/Microsoft_Excel_Worksheet57.xlsx"/><Relationship Id="rId2" Type="http://schemas.microsoft.com/office/2011/relationships/chartColorStyle" Target="colors60.xml"/><Relationship Id="rId1" Type="http://schemas.microsoft.com/office/2011/relationships/chartStyle" Target="style60.xml"/></Relationships>
</file>

<file path=ppt/charts/_rels/chart61.xml.rels><?xml version="1.0" encoding="UTF-8" standalone="yes"?>
<Relationships xmlns="http://schemas.openxmlformats.org/package/2006/relationships"><Relationship Id="rId3" Type="http://schemas.openxmlformats.org/officeDocument/2006/relationships/package" Target="../embeddings/Microsoft_Excel_Worksheet58.xlsx"/><Relationship Id="rId2" Type="http://schemas.microsoft.com/office/2011/relationships/chartColorStyle" Target="colors61.xml"/><Relationship Id="rId1" Type="http://schemas.microsoft.com/office/2011/relationships/chartStyle" Target="style61.xml"/></Relationships>
</file>

<file path=ppt/charts/_rels/chart62.xml.rels><?xml version="1.0" encoding="UTF-8" standalone="yes"?>
<Relationships xmlns="http://schemas.openxmlformats.org/package/2006/relationships"><Relationship Id="rId3" Type="http://schemas.openxmlformats.org/officeDocument/2006/relationships/package" Target="../embeddings/Microsoft_Excel_Worksheet59.xlsx"/><Relationship Id="rId2" Type="http://schemas.microsoft.com/office/2011/relationships/chartColorStyle" Target="colors62.xml"/><Relationship Id="rId1" Type="http://schemas.microsoft.com/office/2011/relationships/chartStyle" Target="style62.xml"/></Relationships>
</file>

<file path=ppt/charts/_rels/chart63.xml.rels><?xml version="1.0" encoding="UTF-8" standalone="yes"?>
<Relationships xmlns="http://schemas.openxmlformats.org/package/2006/relationships"><Relationship Id="rId3" Type="http://schemas.openxmlformats.org/officeDocument/2006/relationships/package" Target="../embeddings/Microsoft_Excel_Worksheet60.xlsx"/><Relationship Id="rId2" Type="http://schemas.microsoft.com/office/2011/relationships/chartColorStyle" Target="colors63.xml"/><Relationship Id="rId1" Type="http://schemas.microsoft.com/office/2011/relationships/chartStyle" Target="style63.xml"/></Relationships>
</file>

<file path=ppt/charts/_rels/chart64.xml.rels><?xml version="1.0" encoding="UTF-8" standalone="yes"?>
<Relationships xmlns="http://schemas.openxmlformats.org/package/2006/relationships"><Relationship Id="rId3" Type="http://schemas.openxmlformats.org/officeDocument/2006/relationships/package" Target="../embeddings/Microsoft_Excel_Worksheet61.xlsx"/><Relationship Id="rId2" Type="http://schemas.microsoft.com/office/2011/relationships/chartColorStyle" Target="colors64.xml"/><Relationship Id="rId1" Type="http://schemas.microsoft.com/office/2011/relationships/chartStyle" Target="style64.xml"/></Relationships>
</file>

<file path=ppt/charts/_rels/chart65.xml.rels><?xml version="1.0" encoding="UTF-8" standalone="yes"?>
<Relationships xmlns="http://schemas.openxmlformats.org/package/2006/relationships"><Relationship Id="rId3" Type="http://schemas.openxmlformats.org/officeDocument/2006/relationships/package" Target="../embeddings/Microsoft_Excel_Worksheet62.xlsx"/><Relationship Id="rId2" Type="http://schemas.microsoft.com/office/2011/relationships/chartColorStyle" Target="colors65.xml"/><Relationship Id="rId1" Type="http://schemas.microsoft.com/office/2011/relationships/chartStyle" Target="style65.xml"/></Relationships>
</file>

<file path=ppt/charts/_rels/chart66.xml.rels><?xml version="1.0" encoding="UTF-8" standalone="yes"?>
<Relationships xmlns="http://schemas.openxmlformats.org/package/2006/relationships"><Relationship Id="rId3" Type="http://schemas.openxmlformats.org/officeDocument/2006/relationships/package" Target="../embeddings/Microsoft_Excel_Worksheet63.xlsx"/><Relationship Id="rId2" Type="http://schemas.microsoft.com/office/2011/relationships/chartColorStyle" Target="colors66.xml"/><Relationship Id="rId1" Type="http://schemas.microsoft.com/office/2011/relationships/chartStyle" Target="style66.xml"/></Relationships>
</file>

<file path=ppt/charts/_rels/chart67.xml.rels><?xml version="1.0" encoding="UTF-8" standalone="yes"?>
<Relationships xmlns="http://schemas.openxmlformats.org/package/2006/relationships"><Relationship Id="rId3" Type="http://schemas.openxmlformats.org/officeDocument/2006/relationships/package" Target="../embeddings/Microsoft_Excel_Worksheet64.xlsx"/><Relationship Id="rId2" Type="http://schemas.microsoft.com/office/2011/relationships/chartColorStyle" Target="colors67.xml"/><Relationship Id="rId1" Type="http://schemas.microsoft.com/office/2011/relationships/chartStyle" Target="style67.xml"/></Relationships>
</file>

<file path=ppt/charts/_rels/chart68.xml.rels><?xml version="1.0" encoding="UTF-8" standalone="yes"?>
<Relationships xmlns="http://schemas.openxmlformats.org/package/2006/relationships"><Relationship Id="rId3" Type="http://schemas.openxmlformats.org/officeDocument/2006/relationships/package" Target="../embeddings/Microsoft_Excel_Worksheet65.xlsx"/><Relationship Id="rId2" Type="http://schemas.microsoft.com/office/2011/relationships/chartColorStyle" Target="colors68.xml"/><Relationship Id="rId1" Type="http://schemas.microsoft.com/office/2011/relationships/chartStyle" Target="style68.xml"/></Relationships>
</file>

<file path=ppt/charts/_rels/chart69.xml.rels><?xml version="1.0" encoding="UTF-8" standalone="yes"?>
<Relationships xmlns="http://schemas.openxmlformats.org/package/2006/relationships"><Relationship Id="rId3" Type="http://schemas.openxmlformats.org/officeDocument/2006/relationships/package" Target="../embeddings/Microsoft_Excel_Worksheet66.xlsx"/><Relationship Id="rId2" Type="http://schemas.microsoft.com/office/2011/relationships/chartColorStyle" Target="colors69.xml"/><Relationship Id="rId1" Type="http://schemas.microsoft.com/office/2011/relationships/chartStyle" Target="style69.xml"/></Relationships>
</file>

<file path=ppt/charts/_rels/chart70.xml.rels><?xml version="1.0" encoding="UTF-8" standalone="yes"?>
<Relationships xmlns="http://schemas.openxmlformats.org/package/2006/relationships"><Relationship Id="rId3" Type="http://schemas.openxmlformats.org/officeDocument/2006/relationships/package" Target="../embeddings/Microsoft_Excel_Worksheet67.xlsx"/><Relationship Id="rId2" Type="http://schemas.microsoft.com/office/2011/relationships/chartColorStyle" Target="colors70.xml"/><Relationship Id="rId1" Type="http://schemas.microsoft.com/office/2011/relationships/chartStyle" Target="style70.xml"/></Relationships>
</file>

<file path=ppt/charts/_rels/chart71.xml.rels><?xml version="1.0" encoding="UTF-8" standalone="yes"?>
<Relationships xmlns="http://schemas.openxmlformats.org/package/2006/relationships"><Relationship Id="rId3" Type="http://schemas.openxmlformats.org/officeDocument/2006/relationships/package" Target="../embeddings/Microsoft_Excel_Worksheet68.xlsx"/><Relationship Id="rId2" Type="http://schemas.microsoft.com/office/2011/relationships/chartColorStyle" Target="colors71.xml"/><Relationship Id="rId1" Type="http://schemas.microsoft.com/office/2011/relationships/chartStyle" Target="style71.xml"/></Relationships>
</file>

<file path=ppt/charts/_rels/chart72.xml.rels><?xml version="1.0" encoding="UTF-8" standalone="yes"?>
<Relationships xmlns="http://schemas.openxmlformats.org/package/2006/relationships"><Relationship Id="rId3" Type="http://schemas.openxmlformats.org/officeDocument/2006/relationships/package" Target="../embeddings/Microsoft_Excel_Worksheet69.xlsx"/><Relationship Id="rId2" Type="http://schemas.microsoft.com/office/2011/relationships/chartColorStyle" Target="colors72.xml"/><Relationship Id="rId1" Type="http://schemas.microsoft.com/office/2011/relationships/chartStyle" Target="style72.xml"/></Relationships>
</file>

<file path=ppt/charts/_rels/chart73.xml.rels><?xml version="1.0" encoding="UTF-8" standalone="yes"?>
<Relationships xmlns="http://schemas.openxmlformats.org/package/2006/relationships"><Relationship Id="rId3" Type="http://schemas.openxmlformats.org/officeDocument/2006/relationships/package" Target="../embeddings/Microsoft_Excel_Worksheet70.xlsx"/><Relationship Id="rId2" Type="http://schemas.microsoft.com/office/2011/relationships/chartColorStyle" Target="colors73.xml"/><Relationship Id="rId1" Type="http://schemas.microsoft.com/office/2011/relationships/chartStyle" Target="style73.xml"/></Relationships>
</file>

<file path=ppt/charts/_rels/chart74.xml.rels><?xml version="1.0" encoding="UTF-8" standalone="yes"?>
<Relationships xmlns="http://schemas.openxmlformats.org/package/2006/relationships"><Relationship Id="rId3" Type="http://schemas.openxmlformats.org/officeDocument/2006/relationships/package" Target="../embeddings/Microsoft_Excel_Worksheet71.xlsx"/><Relationship Id="rId2" Type="http://schemas.microsoft.com/office/2011/relationships/chartColorStyle" Target="colors74.xml"/><Relationship Id="rId1" Type="http://schemas.microsoft.com/office/2011/relationships/chartStyle" Target="style74.xml"/></Relationships>
</file>

<file path=ppt/charts/_rels/chart75.xml.rels><?xml version="1.0" encoding="UTF-8" standalone="yes"?>
<Relationships xmlns="http://schemas.openxmlformats.org/package/2006/relationships"><Relationship Id="rId3" Type="http://schemas.openxmlformats.org/officeDocument/2006/relationships/package" Target="../embeddings/Microsoft_Excel_Worksheet72.xlsx"/><Relationship Id="rId2" Type="http://schemas.microsoft.com/office/2011/relationships/chartColorStyle" Target="colors75.xml"/><Relationship Id="rId1" Type="http://schemas.microsoft.com/office/2011/relationships/chartStyle" Target="style75.xml"/></Relationships>
</file>

<file path=ppt/charts/_rels/chart76.xml.rels><?xml version="1.0" encoding="UTF-8" standalone="yes"?>
<Relationships xmlns="http://schemas.openxmlformats.org/package/2006/relationships"><Relationship Id="rId3" Type="http://schemas.openxmlformats.org/officeDocument/2006/relationships/package" Target="../embeddings/Microsoft_Excel_Worksheet73.xlsx"/><Relationship Id="rId2" Type="http://schemas.microsoft.com/office/2011/relationships/chartColorStyle" Target="colors76.xml"/><Relationship Id="rId1" Type="http://schemas.microsoft.com/office/2011/relationships/chartStyle" Target="style76.xml"/></Relationships>
</file>

<file path=ppt/charts/_rels/chart77.xml.rels><?xml version="1.0" encoding="UTF-8" standalone="yes"?>
<Relationships xmlns="http://schemas.openxmlformats.org/package/2006/relationships"><Relationship Id="rId3" Type="http://schemas.openxmlformats.org/officeDocument/2006/relationships/package" Target="../embeddings/Microsoft_Excel_Worksheet74.xlsx"/><Relationship Id="rId2" Type="http://schemas.microsoft.com/office/2011/relationships/chartColorStyle" Target="colors77.xml"/><Relationship Id="rId1" Type="http://schemas.microsoft.com/office/2011/relationships/chartStyle" Target="style77.xml"/></Relationships>
</file>

<file path=ppt/charts/_rels/chart78.xml.rels><?xml version="1.0" encoding="UTF-8" standalone="yes"?>
<Relationships xmlns="http://schemas.openxmlformats.org/package/2006/relationships"><Relationship Id="rId3" Type="http://schemas.openxmlformats.org/officeDocument/2006/relationships/package" Target="../embeddings/Microsoft_Excel_Worksheet75.xlsx"/><Relationship Id="rId2" Type="http://schemas.microsoft.com/office/2011/relationships/chartColorStyle" Target="colors78.xml"/><Relationship Id="rId1" Type="http://schemas.microsoft.com/office/2011/relationships/chartStyle" Target="style78.xml"/></Relationships>
</file>

<file path=ppt/charts/_rels/chart79.xml.rels><?xml version="1.0" encoding="UTF-8" standalone="yes"?>
<Relationships xmlns="http://schemas.openxmlformats.org/package/2006/relationships"><Relationship Id="rId3" Type="http://schemas.openxmlformats.org/officeDocument/2006/relationships/package" Target="../embeddings/Microsoft_Excel_Worksheet76.xlsx"/><Relationship Id="rId2" Type="http://schemas.microsoft.com/office/2011/relationships/chartColorStyle" Target="colors79.xml"/><Relationship Id="rId1" Type="http://schemas.microsoft.com/office/2011/relationships/chartStyle" Target="style79.xml"/></Relationships>
</file>

<file path=ppt/charts/_rels/chart80.xml.rels><?xml version="1.0" encoding="UTF-8" standalone="yes"?>
<Relationships xmlns="http://schemas.openxmlformats.org/package/2006/relationships"><Relationship Id="rId3" Type="http://schemas.openxmlformats.org/officeDocument/2006/relationships/package" Target="../embeddings/Microsoft_Excel_Worksheet77.xlsx"/><Relationship Id="rId2" Type="http://schemas.microsoft.com/office/2011/relationships/chartColorStyle" Target="colors80.xml"/><Relationship Id="rId1" Type="http://schemas.microsoft.com/office/2011/relationships/chartStyle" Target="style80.xml"/></Relationships>
</file>

<file path=ppt/charts/_rels/chart81.xml.rels><?xml version="1.0" encoding="UTF-8" standalone="yes"?>
<Relationships xmlns="http://schemas.openxmlformats.org/package/2006/relationships"><Relationship Id="rId3" Type="http://schemas.openxmlformats.org/officeDocument/2006/relationships/package" Target="../embeddings/Microsoft_Excel_Worksheet78.xlsx"/><Relationship Id="rId2" Type="http://schemas.microsoft.com/office/2011/relationships/chartColorStyle" Target="colors81.xml"/><Relationship Id="rId1" Type="http://schemas.microsoft.com/office/2011/relationships/chartStyle" Target="style81.xml"/></Relationships>
</file>

<file path=ppt/charts/_rels/chart82.xml.rels><?xml version="1.0" encoding="UTF-8" standalone="yes"?>
<Relationships xmlns="http://schemas.openxmlformats.org/package/2006/relationships"><Relationship Id="rId3" Type="http://schemas.openxmlformats.org/officeDocument/2006/relationships/package" Target="../embeddings/Microsoft_Excel_Worksheet79.xlsx"/><Relationship Id="rId2" Type="http://schemas.microsoft.com/office/2011/relationships/chartColorStyle" Target="colors82.xml"/><Relationship Id="rId1" Type="http://schemas.microsoft.com/office/2011/relationships/chartStyle" Target="style8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flip="none" rotWithShape="1">
              <a:gsLst>
                <a:gs pos="0">
                  <a:srgbClr val="92D050"/>
                </a:gs>
                <a:gs pos="50000">
                  <a:srgbClr val="FFFF00"/>
                </a:gs>
                <a:gs pos="100000">
                  <a:srgbClr val="FF0000"/>
                </a:gs>
              </a:gsLst>
              <a:path path="circle">
                <a:fillToRect l="100000" t="100000"/>
              </a:path>
              <a:tileRect r="-100000" b="-100000"/>
            </a:gradFill>
            <a:ln>
              <a:noFill/>
            </a:ln>
            <a:effectLst/>
          </c:spPr>
          <c:invertIfNegative val="0"/>
          <c:cat>
            <c:strRef>
              <c:f>'[Ocean_Slider.xlsx]0. Overview'!$A$14,'[Ocean_Slider.xlsx]0. Overview'!$A$39,'[Ocean_Slider.xlsx]0. Overview'!$A$58,'[Ocean_Slider.xlsx]0. Overview'!$A$87,'[Ocean_Slider.xlsx]0. Overview'!$A$103,'[Ocean_Slider.xlsx]0. Overview'!$A$121,'[Ocean_Slider.xlsx]0. Overview'!$A$142,'[Ocean_Slider.xlsx]0. Overview'!$A$175,'[Ocean_Slider.xlsx]0. Overview'!$A$199,'[Ocean_Slider.xlsx]0. Overview'!$A$215,'[Ocean_Slider.xlsx]0. Overview'!$A$232</c:f>
              <c:strCache>
                <c:ptCount val="11"/>
                <c:pt idx="0">
                  <c:v>Ocean</c:v>
                </c:pt>
                <c:pt idx="1">
                  <c:v>Ocean</c:v>
                </c:pt>
                <c:pt idx="2">
                  <c:v>Ocean</c:v>
                </c:pt>
                <c:pt idx="3">
                  <c:v>Ocean</c:v>
                </c:pt>
                <c:pt idx="4">
                  <c:v>Ocean</c:v>
                </c:pt>
                <c:pt idx="5">
                  <c:v>Ocean</c:v>
                </c:pt>
                <c:pt idx="6">
                  <c:v>Ocean</c:v>
                </c:pt>
                <c:pt idx="7">
                  <c:v>Ocean</c:v>
                </c:pt>
                <c:pt idx="8">
                  <c:v>Ocean</c:v>
                </c:pt>
                <c:pt idx="9">
                  <c:v>Ocean</c:v>
                </c:pt>
                <c:pt idx="10">
                  <c:v>Ocean</c:v>
                </c:pt>
              </c:strCache>
            </c:strRef>
          </c:cat>
          <c:val>
            <c:numRef>
              <c:f>'[Ocean_Slider.xlsx]0. Overview'!$C$14,'[Ocean_Slider.xlsx]0. Overview'!$C$39,'[Ocean_Slider.xlsx]0. Overview'!$C$58,'[Ocean_Slider.xlsx]0. Overview'!$C$87,'[Ocean_Slider.xlsx]0. Overview'!$C$103,'[Ocean_Slider.xlsx]0. Overview'!$C$121,'[Ocean_Slider.xlsx]0. Overview'!$C$142,'[Ocean_Slider.xlsx]0. Overview'!$C$175,'[Ocean_Slider.xlsx]0. Overview'!$C$199,'[Ocean_Slider.xlsx]0. Overview'!$C$215,'[Ocean_Slider.xlsx]0. Overview'!$C$232</c:f>
              <c:numCache>
                <c:formatCode>General</c:formatCode>
                <c:ptCount val="11"/>
                <c:pt idx="0">
                  <c:v>22</c:v>
                </c:pt>
                <c:pt idx="1">
                  <c:v>22</c:v>
                </c:pt>
                <c:pt idx="2">
                  <c:v>22</c:v>
                </c:pt>
                <c:pt idx="3">
                  <c:v>22</c:v>
                </c:pt>
                <c:pt idx="4">
                  <c:v>22</c:v>
                </c:pt>
                <c:pt idx="5">
                  <c:v>22</c:v>
                </c:pt>
                <c:pt idx="6">
                  <c:v>22</c:v>
                </c:pt>
                <c:pt idx="7">
                  <c:v>22</c:v>
                </c:pt>
                <c:pt idx="8">
                  <c:v>22</c:v>
                </c:pt>
                <c:pt idx="9">
                  <c:v>22</c:v>
                </c:pt>
                <c:pt idx="10">
                  <c:v>22</c:v>
                </c:pt>
              </c:numCache>
            </c:numRef>
          </c:val>
          <c:extLst>
            <c:ext xmlns:c16="http://schemas.microsoft.com/office/drawing/2014/chart" uri="{C3380CC4-5D6E-409C-BE32-E72D297353CC}">
              <c16:uniqueId val="{00000000-1ED0-465E-990F-8792B24D17F9}"/>
            </c:ext>
          </c:extLst>
        </c:ser>
        <c:dLbls>
          <c:showLegendKey val="0"/>
          <c:showVal val="0"/>
          <c:showCatName val="0"/>
          <c:showSerName val="0"/>
          <c:showPercent val="0"/>
          <c:showBubbleSize val="0"/>
        </c:dLbls>
        <c:gapWidth val="150"/>
        <c:overlap val="100"/>
        <c:axId val="395192792"/>
        <c:axId val="239714928"/>
      </c:barChart>
      <c:barChart>
        <c:barDir val="bar"/>
        <c:grouping val="stacked"/>
        <c:varyColors val="0"/>
        <c:ser>
          <c:idx val="2"/>
          <c:order val="1"/>
          <c:spPr>
            <a:noFill/>
            <a:ln>
              <a:noFill/>
            </a:ln>
            <a:effectLst/>
          </c:spPr>
          <c:invertIfNegative val="0"/>
          <c:cat>
            <c:strRef>
              <c:f>'[Ocean_Slider.xlsx]0. Overview'!$A$14,'[Ocean_Slider.xlsx]0. Overview'!$A$39,'[Ocean_Slider.xlsx]0. Overview'!$A$58,'[Ocean_Slider.xlsx]0. Overview'!$A$87,'[Ocean_Slider.xlsx]0. Overview'!$A$103,'[Ocean_Slider.xlsx]0. Overview'!$A$121,'[Ocean_Slider.xlsx]0. Overview'!$A$142,'[Ocean_Slider.xlsx]0. Overview'!$A$175,'[Ocean_Slider.xlsx]0. Overview'!$A$199,'[Ocean_Slider.xlsx]0. Overview'!$A$215,'[Ocean_Slider.xlsx]0. Overview'!$A$232</c:f>
              <c:strCache>
                <c:ptCount val="11"/>
                <c:pt idx="0">
                  <c:v>Ocean</c:v>
                </c:pt>
                <c:pt idx="1">
                  <c:v>Ocean</c:v>
                </c:pt>
                <c:pt idx="2">
                  <c:v>Ocean</c:v>
                </c:pt>
                <c:pt idx="3">
                  <c:v>Ocean</c:v>
                </c:pt>
                <c:pt idx="4">
                  <c:v>Ocean</c:v>
                </c:pt>
                <c:pt idx="5">
                  <c:v>Ocean</c:v>
                </c:pt>
                <c:pt idx="6">
                  <c:v>Ocean</c:v>
                </c:pt>
                <c:pt idx="7">
                  <c:v>Ocean</c:v>
                </c:pt>
                <c:pt idx="8">
                  <c:v>Ocean</c:v>
                </c:pt>
                <c:pt idx="9">
                  <c:v>Ocean</c:v>
                </c:pt>
                <c:pt idx="10">
                  <c:v>Ocean</c:v>
                </c:pt>
              </c:strCache>
            </c:strRef>
          </c:cat>
          <c:val>
            <c:numRef>
              <c:f>'[Ocean_Slider.xlsx]0. Overview'!$D$14,'[Ocean_Slider.xlsx]0. Overview'!$D$39,'[Ocean_Slider.xlsx]0. Overview'!$D$58,'[Ocean_Slider.xlsx]0. Overview'!$D$87,'[Ocean_Slider.xlsx]0. Overview'!$D$103,'[Ocean_Slider.xlsx]0. Overview'!$D$121,'[Ocean_Slider.xlsx]0. Overview'!$D$142,'[Ocean_Slider.xlsx]0. Overview'!$D$175,'[Ocean_Slider.xlsx]0. Overview'!$D$199,'[Ocean_Slider.xlsx]0. Overview'!$D$215,'[Ocean_Slider.xlsx]0. Overview'!$D$232</c:f>
              <c:numCache>
                <c:formatCode>General</c:formatCode>
                <c:ptCount val="11"/>
                <c:pt idx="0">
                  <c:v>9.875</c:v>
                </c:pt>
                <c:pt idx="1">
                  <c:v>6.875</c:v>
                </c:pt>
                <c:pt idx="2">
                  <c:v>9.875</c:v>
                </c:pt>
                <c:pt idx="3">
                  <c:v>0.875</c:v>
                </c:pt>
                <c:pt idx="4">
                  <c:v>8.875</c:v>
                </c:pt>
                <c:pt idx="5">
                  <c:v>12.875</c:v>
                </c:pt>
                <c:pt idx="6">
                  <c:v>13.875</c:v>
                </c:pt>
                <c:pt idx="7">
                  <c:v>2.875</c:v>
                </c:pt>
                <c:pt idx="8">
                  <c:v>0.875</c:v>
                </c:pt>
                <c:pt idx="9">
                  <c:v>4.875</c:v>
                </c:pt>
                <c:pt idx="10">
                  <c:v>9.875</c:v>
                </c:pt>
              </c:numCache>
            </c:numRef>
          </c:val>
          <c:extLst>
            <c:ext xmlns:c16="http://schemas.microsoft.com/office/drawing/2014/chart" uri="{C3380CC4-5D6E-409C-BE32-E72D297353CC}">
              <c16:uniqueId val="{00000001-1ED0-465E-990F-8792B24D17F9}"/>
            </c:ext>
          </c:extLst>
        </c:ser>
        <c:ser>
          <c:idx val="3"/>
          <c:order val="2"/>
          <c:spPr>
            <a:solidFill>
              <a:schemeClr val="bg2">
                <a:lumMod val="75000"/>
              </a:schemeClr>
            </a:solidFill>
            <a:ln>
              <a:solidFill>
                <a:schemeClr val="tx1"/>
              </a:solidFill>
            </a:ln>
            <a:effectLst/>
          </c:spPr>
          <c:invertIfNegative val="0"/>
          <c:cat>
            <c:strRef>
              <c:f>'[Ocean_Slider.xlsx]0. Overview'!$A$14,'[Ocean_Slider.xlsx]0. Overview'!$A$39,'[Ocean_Slider.xlsx]0. Overview'!$A$58,'[Ocean_Slider.xlsx]0. Overview'!$A$87,'[Ocean_Slider.xlsx]0. Overview'!$A$103,'[Ocean_Slider.xlsx]0. Overview'!$A$121,'[Ocean_Slider.xlsx]0. Overview'!$A$142,'[Ocean_Slider.xlsx]0. Overview'!$A$175,'[Ocean_Slider.xlsx]0. Overview'!$A$199,'[Ocean_Slider.xlsx]0. Overview'!$A$215,'[Ocean_Slider.xlsx]0. Overview'!$A$232</c:f>
              <c:strCache>
                <c:ptCount val="11"/>
                <c:pt idx="0">
                  <c:v>Ocean</c:v>
                </c:pt>
                <c:pt idx="1">
                  <c:v>Ocean</c:v>
                </c:pt>
                <c:pt idx="2">
                  <c:v>Ocean</c:v>
                </c:pt>
                <c:pt idx="3">
                  <c:v>Ocean</c:v>
                </c:pt>
                <c:pt idx="4">
                  <c:v>Ocean</c:v>
                </c:pt>
                <c:pt idx="5">
                  <c:v>Ocean</c:v>
                </c:pt>
                <c:pt idx="6">
                  <c:v>Ocean</c:v>
                </c:pt>
                <c:pt idx="7">
                  <c:v>Ocean</c:v>
                </c:pt>
                <c:pt idx="8">
                  <c:v>Ocean</c:v>
                </c:pt>
                <c:pt idx="9">
                  <c:v>Ocean</c:v>
                </c:pt>
                <c:pt idx="10">
                  <c:v>Ocean</c:v>
                </c:pt>
              </c:strCache>
            </c:strRef>
          </c:cat>
          <c:val>
            <c:numRef>
              <c:f>'[Ocean_Slider.xlsx]0. Overview'!$E$14,'[Ocean_Slider.xlsx]0. Overview'!$E$39,'[Ocean_Slider.xlsx]0. Overview'!$E$58,'[Ocean_Slider.xlsx]0. Overview'!$E$87,'[Ocean_Slider.xlsx]0. Overview'!$E$103,'[Ocean_Slider.xlsx]0. Overview'!$E$121,'[Ocean_Slider.xlsx]0. Overview'!$E$142,'[Ocean_Slider.xlsx]0. Overview'!$E$175,'[Ocean_Slider.xlsx]0. Overview'!$E$199,'[Ocean_Slider.xlsx]0. Overview'!$E$215,'[Ocean_Slider.xlsx]0. Overview'!$E$232</c:f>
              <c:numCache>
                <c:formatCode>General</c:formatCode>
                <c:ptCount val="11"/>
                <c:pt idx="0">
                  <c:v>0.25</c:v>
                </c:pt>
                <c:pt idx="1">
                  <c:v>0.25</c:v>
                </c:pt>
                <c:pt idx="2">
                  <c:v>0.25</c:v>
                </c:pt>
                <c:pt idx="3">
                  <c:v>0.25</c:v>
                </c:pt>
                <c:pt idx="4">
                  <c:v>0.25</c:v>
                </c:pt>
                <c:pt idx="5">
                  <c:v>0.25</c:v>
                </c:pt>
                <c:pt idx="6">
                  <c:v>0.25</c:v>
                </c:pt>
                <c:pt idx="7">
                  <c:v>0.25</c:v>
                </c:pt>
                <c:pt idx="8">
                  <c:v>0.25</c:v>
                </c:pt>
                <c:pt idx="9">
                  <c:v>0.25</c:v>
                </c:pt>
                <c:pt idx="10">
                  <c:v>0.25</c:v>
                </c:pt>
              </c:numCache>
            </c:numRef>
          </c:val>
          <c:extLst>
            <c:ext xmlns:c16="http://schemas.microsoft.com/office/drawing/2014/chart" uri="{C3380CC4-5D6E-409C-BE32-E72D297353CC}">
              <c16:uniqueId val="{00000002-1ED0-465E-990F-8792B24D17F9}"/>
            </c:ext>
          </c:extLst>
        </c:ser>
        <c:dLbls>
          <c:showLegendKey val="0"/>
          <c:showVal val="0"/>
          <c:showCatName val="0"/>
          <c:showSerName val="0"/>
          <c:showPercent val="0"/>
          <c:showBubbleSize val="0"/>
        </c:dLbls>
        <c:gapWidth val="50"/>
        <c:overlap val="100"/>
        <c:axId val="239713752"/>
        <c:axId val="239715320"/>
      </c:barChart>
      <c:catAx>
        <c:axId val="395192792"/>
        <c:scaling>
          <c:orientation val="maxMin"/>
        </c:scaling>
        <c:delete val="1"/>
        <c:axPos val="l"/>
        <c:numFmt formatCode="General" sourceLinked="1"/>
        <c:majorTickMark val="none"/>
        <c:minorTickMark val="none"/>
        <c:tickLblPos val="nextTo"/>
        <c:crossAx val="239714928"/>
        <c:crosses val="autoZero"/>
        <c:auto val="1"/>
        <c:lblAlgn val="ctr"/>
        <c:lblOffset val="100"/>
        <c:noMultiLvlLbl val="0"/>
      </c:catAx>
      <c:valAx>
        <c:axId val="239714928"/>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395192792"/>
        <c:crosses val="autoZero"/>
        <c:crossBetween val="between"/>
      </c:valAx>
      <c:valAx>
        <c:axId val="239715320"/>
        <c:scaling>
          <c:orientation val="minMax"/>
          <c:max val="22"/>
          <c:min val="0"/>
        </c:scaling>
        <c:delete val="1"/>
        <c:axPos val="b"/>
        <c:numFmt formatCode="General" sourceLinked="1"/>
        <c:majorTickMark val="out"/>
        <c:minorTickMark val="none"/>
        <c:tickLblPos val="nextTo"/>
        <c:crossAx val="239713752"/>
        <c:crosses val="max"/>
        <c:crossBetween val="between"/>
      </c:valAx>
      <c:catAx>
        <c:axId val="239713752"/>
        <c:scaling>
          <c:orientation val="maxMin"/>
        </c:scaling>
        <c:delete val="1"/>
        <c:axPos val="r"/>
        <c:numFmt formatCode="General" sourceLinked="1"/>
        <c:majorTickMark val="out"/>
        <c:minorTickMark val="none"/>
        <c:tickLblPos val="nextTo"/>
        <c:crossAx val="23971532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0"/>
          <c:spPr>
            <a:gradFill>
              <a:gsLst>
                <a:gs pos="0">
                  <a:srgbClr val="92D050"/>
                </a:gs>
                <a:gs pos="50000">
                  <a:srgbClr val="FFFF00"/>
                </a:gs>
                <a:gs pos="100000">
                  <a:srgbClr val="FF0000"/>
                </a:gs>
              </a:gsLst>
              <a:path path="circle">
                <a:fillToRect l="100000" t="100000"/>
              </a:path>
            </a:gradFill>
            <a:ln>
              <a:noFill/>
            </a:ln>
            <a:effectLst/>
          </c:spPr>
          <c:invertIfNegative val="0"/>
          <c:cat>
            <c:strRef>
              <c:f>'[Ocean_Slider.xlsx]0. Overview'!$A$263,'[Ocean_Slider.xlsx]0. Overview'!$A$275,'[Ocean_Slider.xlsx]0. Overview'!$A$291,'[Ocean_Slider.xlsx]0. Overview'!$A$331,'[Ocean_Slider.xlsx]0. Overview'!$A$344,'[Ocean_Slider.xlsx]0. Overview'!$A$369,'[Ocean_Slider.xlsx]0. Overview'!$A$388,'[Ocean_Slider.xlsx]0. Overview'!$A$418,'[Ocean_Slider.xlsx]0. Overview'!$A$446</c:f>
              <c:strCache>
                <c:ptCount val="9"/>
                <c:pt idx="0">
                  <c:v>Ocean</c:v>
                </c:pt>
                <c:pt idx="1">
                  <c:v>Ocean</c:v>
                </c:pt>
                <c:pt idx="2">
                  <c:v>Ocean</c:v>
                </c:pt>
                <c:pt idx="3">
                  <c:v>Ocean</c:v>
                </c:pt>
                <c:pt idx="4">
                  <c:v>Ocean</c:v>
                </c:pt>
                <c:pt idx="5">
                  <c:v>Ocean</c:v>
                </c:pt>
                <c:pt idx="6">
                  <c:v>Ocean</c:v>
                </c:pt>
                <c:pt idx="7">
                  <c:v>Ocean</c:v>
                </c:pt>
                <c:pt idx="8">
                  <c:v>Ocean</c:v>
                </c:pt>
              </c:strCache>
            </c:strRef>
          </c:cat>
          <c:val>
            <c:numRef>
              <c:f>'[Ocean_Slider.xlsx]0. Overview'!$C$263,'[Ocean_Slider.xlsx]0. Overview'!$C$275,'[Ocean_Slider.xlsx]0. Overview'!$C$291,'[Ocean_Slider.xlsx]0. Overview'!$C$331,'[Ocean_Slider.xlsx]0. Overview'!$C$344,'[Ocean_Slider.xlsx]0. Overview'!$C$369,'[Ocean_Slider.xlsx]0. Overview'!$C$388,'[Ocean_Slider.xlsx]0. Overview'!$C$418,'[Ocean_Slider.xlsx]0. Overview'!$C$446</c:f>
              <c:numCache>
                <c:formatCode>General</c:formatCode>
                <c:ptCount val="9"/>
                <c:pt idx="0">
                  <c:v>22</c:v>
                </c:pt>
                <c:pt idx="1">
                  <c:v>22</c:v>
                </c:pt>
                <c:pt idx="2">
                  <c:v>22</c:v>
                </c:pt>
                <c:pt idx="3">
                  <c:v>22</c:v>
                </c:pt>
                <c:pt idx="4">
                  <c:v>22</c:v>
                </c:pt>
                <c:pt idx="5">
                  <c:v>22</c:v>
                </c:pt>
                <c:pt idx="6">
                  <c:v>22</c:v>
                </c:pt>
                <c:pt idx="7">
                  <c:v>22</c:v>
                </c:pt>
                <c:pt idx="8">
                  <c:v>22</c:v>
                </c:pt>
              </c:numCache>
            </c:numRef>
          </c:val>
          <c:extLst>
            <c:ext xmlns:c16="http://schemas.microsoft.com/office/drawing/2014/chart" uri="{C3380CC4-5D6E-409C-BE32-E72D297353CC}">
              <c16:uniqueId val="{00000000-7167-473E-8901-F8C806D8F53B}"/>
            </c:ext>
          </c:extLst>
        </c:ser>
        <c:dLbls>
          <c:showLegendKey val="0"/>
          <c:showVal val="0"/>
          <c:showCatName val="0"/>
          <c:showSerName val="0"/>
          <c:showPercent val="0"/>
          <c:showBubbleSize val="0"/>
        </c:dLbls>
        <c:gapWidth val="150"/>
        <c:overlap val="100"/>
        <c:axId val="238405520"/>
        <c:axId val="241780984"/>
      </c:barChart>
      <c:barChart>
        <c:barDir val="bar"/>
        <c:grouping val="stacked"/>
        <c:varyColors val="0"/>
        <c:ser>
          <c:idx val="2"/>
          <c:order val="1"/>
          <c:spPr>
            <a:noFill/>
            <a:ln>
              <a:noFill/>
            </a:ln>
            <a:effectLst/>
          </c:spPr>
          <c:invertIfNegative val="0"/>
          <c:cat>
            <c:strRef>
              <c:f>'[Ocean_Slider.xlsx]0. Overview'!$A$263,'[Ocean_Slider.xlsx]0. Overview'!$A$275,'[Ocean_Slider.xlsx]0. Overview'!$A$291,'[Ocean_Slider.xlsx]0. Overview'!$A$331,'[Ocean_Slider.xlsx]0. Overview'!$A$344,'[Ocean_Slider.xlsx]0. Overview'!$A$369,'[Ocean_Slider.xlsx]0. Overview'!$A$388,'[Ocean_Slider.xlsx]0. Overview'!$A$418,'[Ocean_Slider.xlsx]0. Overview'!$A$446</c:f>
              <c:strCache>
                <c:ptCount val="9"/>
                <c:pt idx="0">
                  <c:v>Ocean</c:v>
                </c:pt>
                <c:pt idx="1">
                  <c:v>Ocean</c:v>
                </c:pt>
                <c:pt idx="2">
                  <c:v>Ocean</c:v>
                </c:pt>
                <c:pt idx="3">
                  <c:v>Ocean</c:v>
                </c:pt>
                <c:pt idx="4">
                  <c:v>Ocean</c:v>
                </c:pt>
                <c:pt idx="5">
                  <c:v>Ocean</c:v>
                </c:pt>
                <c:pt idx="6">
                  <c:v>Ocean</c:v>
                </c:pt>
                <c:pt idx="7">
                  <c:v>Ocean</c:v>
                </c:pt>
                <c:pt idx="8">
                  <c:v>Ocean</c:v>
                </c:pt>
              </c:strCache>
            </c:strRef>
          </c:cat>
          <c:val>
            <c:numRef>
              <c:f>'[Ocean_Slider.xlsx]0. Overview'!$D$263,'[Ocean_Slider.xlsx]0. Overview'!$D$275,'[Ocean_Slider.xlsx]0. Overview'!$D$291,'[Ocean_Slider.xlsx]0. Overview'!$D$331,'[Ocean_Slider.xlsx]0. Overview'!$D$344,'[Ocean_Slider.xlsx]0. Overview'!$D$369,'[Ocean_Slider.xlsx]0. Overview'!$D$388,'[Ocean_Slider.xlsx]0. Overview'!$D$418,'[Ocean_Slider.xlsx]0. Overview'!$D$446</c:f>
              <c:numCache>
                <c:formatCode>General</c:formatCode>
                <c:ptCount val="9"/>
                <c:pt idx="0">
                  <c:v>4.875</c:v>
                </c:pt>
                <c:pt idx="1">
                  <c:v>14.875</c:v>
                </c:pt>
                <c:pt idx="2">
                  <c:v>20.875</c:v>
                </c:pt>
                <c:pt idx="3">
                  <c:v>2.875</c:v>
                </c:pt>
                <c:pt idx="4">
                  <c:v>12.875</c:v>
                </c:pt>
                <c:pt idx="5">
                  <c:v>9.875</c:v>
                </c:pt>
                <c:pt idx="6">
                  <c:v>12.875</c:v>
                </c:pt>
                <c:pt idx="7">
                  <c:v>6.875</c:v>
                </c:pt>
                <c:pt idx="8">
                  <c:v>0.875</c:v>
                </c:pt>
              </c:numCache>
            </c:numRef>
          </c:val>
          <c:extLst>
            <c:ext xmlns:c16="http://schemas.microsoft.com/office/drawing/2014/chart" uri="{C3380CC4-5D6E-409C-BE32-E72D297353CC}">
              <c16:uniqueId val="{00000001-7167-473E-8901-F8C806D8F53B}"/>
            </c:ext>
          </c:extLst>
        </c:ser>
        <c:ser>
          <c:idx val="3"/>
          <c:order val="2"/>
          <c:spPr>
            <a:solidFill>
              <a:schemeClr val="bg2">
                <a:lumMod val="75000"/>
              </a:schemeClr>
            </a:solidFill>
            <a:ln>
              <a:solidFill>
                <a:schemeClr val="tx1"/>
              </a:solidFill>
            </a:ln>
            <a:effectLst/>
          </c:spPr>
          <c:invertIfNegative val="0"/>
          <c:cat>
            <c:strRef>
              <c:f>'[Ocean_Slider.xlsx]0. Overview'!$A$263,'[Ocean_Slider.xlsx]0. Overview'!$A$275,'[Ocean_Slider.xlsx]0. Overview'!$A$291,'[Ocean_Slider.xlsx]0. Overview'!$A$331,'[Ocean_Slider.xlsx]0. Overview'!$A$344,'[Ocean_Slider.xlsx]0. Overview'!$A$369,'[Ocean_Slider.xlsx]0. Overview'!$A$388,'[Ocean_Slider.xlsx]0. Overview'!$A$418,'[Ocean_Slider.xlsx]0. Overview'!$A$446</c:f>
              <c:strCache>
                <c:ptCount val="9"/>
                <c:pt idx="0">
                  <c:v>Ocean</c:v>
                </c:pt>
                <c:pt idx="1">
                  <c:v>Ocean</c:v>
                </c:pt>
                <c:pt idx="2">
                  <c:v>Ocean</c:v>
                </c:pt>
                <c:pt idx="3">
                  <c:v>Ocean</c:v>
                </c:pt>
                <c:pt idx="4">
                  <c:v>Ocean</c:v>
                </c:pt>
                <c:pt idx="5">
                  <c:v>Ocean</c:v>
                </c:pt>
                <c:pt idx="6">
                  <c:v>Ocean</c:v>
                </c:pt>
                <c:pt idx="7">
                  <c:v>Ocean</c:v>
                </c:pt>
                <c:pt idx="8">
                  <c:v>Ocean</c:v>
                </c:pt>
              </c:strCache>
            </c:strRef>
          </c:cat>
          <c:val>
            <c:numRef>
              <c:f>'[Ocean_Slider.xlsx]0. Overview'!$E$263,'[Ocean_Slider.xlsx]0. Overview'!$E$275,'[Ocean_Slider.xlsx]0. Overview'!$E$291,'[Ocean_Slider.xlsx]0. Overview'!$E$331,'[Ocean_Slider.xlsx]0. Overview'!$E$344,'[Ocean_Slider.xlsx]0. Overview'!$E$369,'[Ocean_Slider.xlsx]0. Overview'!$E$388,'[Ocean_Slider.xlsx]0. Overview'!$E$418,'[Ocean_Slider.xlsx]0. Overview'!$E$446</c:f>
              <c:numCache>
                <c:formatCode>General</c:formatCode>
                <c:ptCount val="9"/>
                <c:pt idx="0">
                  <c:v>0.25</c:v>
                </c:pt>
                <c:pt idx="1">
                  <c:v>0.25</c:v>
                </c:pt>
                <c:pt idx="2">
                  <c:v>0.25</c:v>
                </c:pt>
                <c:pt idx="3">
                  <c:v>0.25</c:v>
                </c:pt>
                <c:pt idx="4">
                  <c:v>0.25</c:v>
                </c:pt>
                <c:pt idx="5">
                  <c:v>0.25</c:v>
                </c:pt>
                <c:pt idx="6">
                  <c:v>0.25</c:v>
                </c:pt>
                <c:pt idx="7">
                  <c:v>0.25</c:v>
                </c:pt>
                <c:pt idx="8">
                  <c:v>0.25</c:v>
                </c:pt>
              </c:numCache>
            </c:numRef>
          </c:val>
          <c:extLst>
            <c:ext xmlns:c16="http://schemas.microsoft.com/office/drawing/2014/chart" uri="{C3380CC4-5D6E-409C-BE32-E72D297353CC}">
              <c16:uniqueId val="{00000002-7167-473E-8901-F8C806D8F53B}"/>
            </c:ext>
          </c:extLst>
        </c:ser>
        <c:dLbls>
          <c:showLegendKey val="0"/>
          <c:showVal val="0"/>
          <c:showCatName val="0"/>
          <c:showSerName val="0"/>
          <c:showPercent val="0"/>
          <c:showBubbleSize val="0"/>
        </c:dLbls>
        <c:gapWidth val="50"/>
        <c:overlap val="100"/>
        <c:axId val="167034536"/>
        <c:axId val="241780200"/>
      </c:barChart>
      <c:catAx>
        <c:axId val="238405520"/>
        <c:scaling>
          <c:orientation val="maxMin"/>
        </c:scaling>
        <c:delete val="1"/>
        <c:axPos val="l"/>
        <c:numFmt formatCode="General" sourceLinked="1"/>
        <c:majorTickMark val="none"/>
        <c:minorTickMark val="none"/>
        <c:tickLblPos val="nextTo"/>
        <c:crossAx val="241780984"/>
        <c:crosses val="autoZero"/>
        <c:auto val="1"/>
        <c:lblAlgn val="ctr"/>
        <c:lblOffset val="100"/>
        <c:noMultiLvlLbl val="0"/>
      </c:catAx>
      <c:valAx>
        <c:axId val="241780984"/>
        <c:scaling>
          <c:orientation val="minMax"/>
          <c:max val="22"/>
          <c:min val="0"/>
        </c:scaling>
        <c:delete val="1"/>
        <c:axPos val="t"/>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238405520"/>
        <c:crosses val="autoZero"/>
        <c:crossBetween val="between"/>
      </c:valAx>
      <c:valAx>
        <c:axId val="241780200"/>
        <c:scaling>
          <c:orientation val="minMax"/>
          <c:max val="22"/>
          <c:min val="0"/>
        </c:scaling>
        <c:delete val="1"/>
        <c:axPos val="b"/>
        <c:numFmt formatCode="General" sourceLinked="1"/>
        <c:majorTickMark val="out"/>
        <c:minorTickMark val="none"/>
        <c:tickLblPos val="nextTo"/>
        <c:crossAx val="167034536"/>
        <c:crosses val="max"/>
        <c:crossBetween val="between"/>
      </c:valAx>
      <c:catAx>
        <c:axId val="167034536"/>
        <c:scaling>
          <c:orientation val="maxMin"/>
        </c:scaling>
        <c:delete val="1"/>
        <c:axPos val="r"/>
        <c:numFmt formatCode="General" sourceLinked="1"/>
        <c:majorTickMark val="out"/>
        <c:minorTickMark val="none"/>
        <c:tickLblPos val="nextTo"/>
        <c:crossAx val="241780200"/>
        <c:crosses val="max"/>
        <c:auto val="1"/>
        <c:lblAlgn val="ctr"/>
        <c:lblOffset val="100"/>
        <c:noMultiLvlLbl val="0"/>
      </c:cat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col"/>
        <c:grouping val="clustered"/>
        <c:varyColors val="0"/>
        <c:ser>
          <c:idx val="0"/>
          <c:order val="0"/>
          <c:tx>
            <c:strRef>
              <c:f>Sheet1!$A$2</c:f>
              <c:strCache>
                <c:ptCount val="1"/>
                <c:pt idx="0">
                  <c:v>Ocean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Sheet1!$B$2:$H$2</c:f>
              <c:numCache>
                <c:formatCode>0%</c:formatCode>
                <c:ptCount val="7"/>
                <c:pt idx="0">
                  <c:v>0.93300000000000005</c:v>
                </c:pt>
                <c:pt idx="1">
                  <c:v>0.04</c:v>
                </c:pt>
                <c:pt idx="2">
                  <c:v>3.0000000000000001E-3</c:v>
                </c:pt>
                <c:pt idx="3">
                  <c:v>2.3E-2</c:v>
                </c:pt>
                <c:pt idx="4">
                  <c:v>1E-3</c:v>
                </c:pt>
                <c:pt idx="5">
                  <c:v>2.1000000000000001E-2</c:v>
                </c:pt>
                <c:pt idx="6">
                  <c:v>9.5000000000000001E-2</c:v>
                </c:pt>
              </c:numCache>
            </c:numRef>
          </c:val>
          <c:extLst>
            <c:ext xmlns:c16="http://schemas.microsoft.com/office/drawing/2014/chart" uri="{C3380CC4-5D6E-409C-BE32-E72D297353CC}">
              <c16:uniqueId val="{00000000-4EE0-4DB6-B3DC-1B4C57B2B304}"/>
            </c:ext>
          </c:extLst>
        </c:ser>
        <c:ser>
          <c:idx val="1"/>
          <c:order val="1"/>
          <c:tx>
            <c:strRef>
              <c:f>Sheet1!$A$3</c:f>
              <c:strCache>
                <c:ptCount val="1"/>
                <c:pt idx="0">
                  <c:v>New Jersey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Sheet1!$B$1:$H$1</c:f>
              <c:strCache>
                <c:ptCount val="7"/>
                <c:pt idx="0">
                  <c:v>White</c:v>
                </c:pt>
                <c:pt idx="1">
                  <c:v>Black/ African American</c:v>
                </c:pt>
                <c:pt idx="2">
                  <c:v>American Indian/ Alaska Native</c:v>
                </c:pt>
                <c:pt idx="3">
                  <c:v>Asian</c:v>
                </c:pt>
                <c:pt idx="4">
                  <c:v>Native Hawaiian/ Other PI</c:v>
                </c:pt>
                <c:pt idx="5">
                  <c:v>Other</c:v>
                </c:pt>
                <c:pt idx="6">
                  <c:v>Hispanic/ Latino</c:v>
                </c:pt>
              </c:strCache>
            </c:strRef>
          </c:cat>
          <c:val>
            <c:numRef>
              <c:f>Sheet1!$B$3:$H$3</c:f>
              <c:numCache>
                <c:formatCode>0%</c:formatCode>
                <c:ptCount val="7"/>
                <c:pt idx="0">
                  <c:v>0.69499999999999995</c:v>
                </c:pt>
                <c:pt idx="1">
                  <c:v>0.151</c:v>
                </c:pt>
                <c:pt idx="2">
                  <c:v>6.0000000000000001E-3</c:v>
                </c:pt>
                <c:pt idx="3">
                  <c:v>0.107</c:v>
                </c:pt>
                <c:pt idx="4">
                  <c:v>1E-3</c:v>
                </c:pt>
                <c:pt idx="5">
                  <c:v>7.0999999999999994E-2</c:v>
                </c:pt>
                <c:pt idx="6">
                  <c:v>0.20899999999999999</c:v>
                </c:pt>
              </c:numCache>
            </c:numRef>
          </c:val>
          <c:extLst>
            <c:ext xmlns:c16="http://schemas.microsoft.com/office/drawing/2014/chart" uri="{C3380CC4-5D6E-409C-BE32-E72D297353CC}">
              <c16:uniqueId val="{00000001-4EE0-4DB6-B3DC-1B4C57B2B304}"/>
            </c:ext>
          </c:extLst>
        </c:ser>
        <c:dLbls>
          <c:showLegendKey val="0"/>
          <c:showVal val="0"/>
          <c:showCatName val="0"/>
          <c:showSerName val="0"/>
          <c:showPercent val="0"/>
          <c:showBubbleSize val="0"/>
        </c:dLbls>
        <c:gapWidth val="100"/>
        <c:overlap val="-24"/>
        <c:axId val="339281288"/>
        <c:axId val="160337472"/>
      </c:barChart>
      <c:catAx>
        <c:axId val="339281288"/>
        <c:scaling>
          <c:orientation val="minMax"/>
        </c:scaling>
        <c:delete val="0"/>
        <c:axPos val="b"/>
        <c:numFmt formatCode="General" sourceLinked="1"/>
        <c:majorTickMark val="none"/>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160337472"/>
        <c:crosses val="autoZero"/>
        <c:auto val="1"/>
        <c:lblAlgn val="ctr"/>
        <c:lblOffset val="100"/>
        <c:noMultiLvlLbl val="0"/>
      </c:catAx>
      <c:valAx>
        <c:axId val="160337472"/>
        <c:scaling>
          <c:orientation val="minMax"/>
          <c:max val="1"/>
        </c:scaling>
        <c:delete val="1"/>
        <c:axPos val="l"/>
        <c:numFmt formatCode="0%" sourceLinked="1"/>
        <c:majorTickMark val="none"/>
        <c:minorTickMark val="none"/>
        <c:tickLblPos val="nextTo"/>
        <c:crossAx val="339281288"/>
        <c:crosses val="autoZero"/>
        <c:crossBetween val="between"/>
      </c:valAx>
      <c:spPr>
        <a:noFill/>
        <a:ln>
          <a:noFill/>
        </a:ln>
        <a:effectLst/>
      </c:spPr>
    </c:plotArea>
    <c:legend>
      <c:legendPos val="b"/>
      <c:layout>
        <c:manualLayout>
          <c:xMode val="edge"/>
          <c:yMode val="edge"/>
          <c:x val="0.73494512795275579"/>
          <c:y val="4.9214272898599025E-2"/>
          <c:w val="0.17056742125984253"/>
          <c:h val="3.879405274330958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187500000000001E-2"/>
          <c:y val="2.578124841404722E-2"/>
          <c:w val="0.96562499999999996"/>
          <c:h val="0.91865600894094435"/>
        </c:manualLayout>
      </c:layout>
      <c:lineChart>
        <c:grouping val="standard"/>
        <c:varyColors val="0"/>
        <c:ser>
          <c:idx val="0"/>
          <c:order val="0"/>
          <c:tx>
            <c:strRef>
              <c:f>Sheet1!$B$1</c:f>
              <c:strCache>
                <c:ptCount val="1"/>
                <c:pt idx="0">
                  <c:v>White </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0.92900000000000005</c:v>
                </c:pt>
                <c:pt idx="1">
                  <c:v>0.91900000000000004</c:v>
                </c:pt>
                <c:pt idx="2">
                  <c:v>0.91800000000000004</c:v>
                </c:pt>
                <c:pt idx="3">
                  <c:v>0.92100000000000004</c:v>
                </c:pt>
                <c:pt idx="4">
                  <c:v>0.93300000000000005</c:v>
                </c:pt>
              </c:numCache>
            </c:numRef>
          </c:val>
          <c:smooth val="0"/>
          <c:extLst>
            <c:ext xmlns:c16="http://schemas.microsoft.com/office/drawing/2014/chart" uri="{C3380CC4-5D6E-409C-BE32-E72D297353CC}">
              <c16:uniqueId val="{00000000-609B-4297-936B-F79768FBB6FC}"/>
            </c:ext>
          </c:extLst>
        </c:ser>
        <c:ser>
          <c:idx val="1"/>
          <c:order val="1"/>
          <c:tx>
            <c:strRef>
              <c:f>Sheet1!$C$1</c:f>
              <c:strCache>
                <c:ptCount val="1"/>
                <c:pt idx="0">
                  <c:v>Black/ African American</c:v>
                </c:pt>
              </c:strCache>
            </c:strRef>
          </c:tx>
          <c:spPr>
            <a:ln w="28575" cap="rnd">
              <a:solidFill>
                <a:srgbClr val="C00000"/>
              </a:solidFill>
              <a:prstDash val="sysDot"/>
              <a:round/>
            </a:ln>
            <a:effectLst/>
          </c:spPr>
          <c:marker>
            <c:symbol val="triangle"/>
            <c:size val="7"/>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0%</c:formatCode>
                <c:ptCount val="5"/>
                <c:pt idx="0">
                  <c:v>4.2999999999999997E-2</c:v>
                </c:pt>
                <c:pt idx="1">
                  <c:v>3.5999999999999997E-2</c:v>
                </c:pt>
                <c:pt idx="2">
                  <c:v>3.9E-2</c:v>
                </c:pt>
                <c:pt idx="3">
                  <c:v>4.2000000000000003E-2</c:v>
                </c:pt>
                <c:pt idx="4">
                  <c:v>0.04</c:v>
                </c:pt>
              </c:numCache>
            </c:numRef>
          </c:val>
          <c:smooth val="0"/>
          <c:extLst>
            <c:ext xmlns:c16="http://schemas.microsoft.com/office/drawing/2014/chart" uri="{C3380CC4-5D6E-409C-BE32-E72D297353CC}">
              <c16:uniqueId val="{00000001-609B-4297-936B-F79768FBB6FC}"/>
            </c:ext>
          </c:extLst>
        </c:ser>
        <c:ser>
          <c:idx val="2"/>
          <c:order val="2"/>
          <c:tx>
            <c:strRef>
              <c:f>Sheet1!$D$1</c:f>
              <c:strCache>
                <c:ptCount val="1"/>
                <c:pt idx="0">
                  <c:v>American Indian/ Alaska Native</c:v>
                </c:pt>
              </c:strCache>
            </c:strRef>
          </c:tx>
          <c:spPr>
            <a:ln w="28575" cap="rnd">
              <a:solidFill>
                <a:srgbClr val="C00000"/>
              </a:solidFill>
              <a:prstDash val="sysDash"/>
              <a:round/>
            </a:ln>
            <a:effectLst/>
          </c:spPr>
          <c:marker>
            <c:symbol val="x"/>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l"/>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Sheet1!$D$2:$D$6</c:f>
              <c:numCache>
                <c:formatCode>0%</c:formatCode>
                <c:ptCount val="5"/>
                <c:pt idx="0">
                  <c:v>5.0000000000000001E-3</c:v>
                </c:pt>
                <c:pt idx="1">
                  <c:v>4.0000000000000001E-3</c:v>
                </c:pt>
                <c:pt idx="2">
                  <c:v>4.0000000000000001E-3</c:v>
                </c:pt>
                <c:pt idx="3">
                  <c:v>6.0000000000000001E-3</c:v>
                </c:pt>
                <c:pt idx="4">
                  <c:v>3.0000000000000001E-3</c:v>
                </c:pt>
              </c:numCache>
            </c:numRef>
          </c:val>
          <c:smooth val="0"/>
          <c:extLst>
            <c:ext xmlns:c16="http://schemas.microsoft.com/office/drawing/2014/chart" uri="{C3380CC4-5D6E-409C-BE32-E72D297353CC}">
              <c16:uniqueId val="{00000002-609B-4297-936B-F79768FBB6FC}"/>
            </c:ext>
          </c:extLst>
        </c:ser>
        <c:ser>
          <c:idx val="3"/>
          <c:order val="3"/>
          <c:tx>
            <c:strRef>
              <c:f>Sheet1!$E$1</c:f>
              <c:strCache>
                <c:ptCount val="1"/>
                <c:pt idx="0">
                  <c:v>Asian</c:v>
                </c:pt>
              </c:strCache>
            </c:strRef>
          </c:tx>
          <c:spPr>
            <a:ln w="28575" cap="rnd">
              <a:solidFill>
                <a:schemeClr val="bg1">
                  <a:lumMod val="75000"/>
                </a:schemeClr>
              </a:solidFill>
              <a:prstDash val="sysDash"/>
              <a:round/>
            </a:ln>
            <a:effectLst/>
          </c:spPr>
          <c:marker>
            <c:symbol val="diamond"/>
            <c:size val="8"/>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Sheet1!$E$2:$E$6</c:f>
              <c:numCache>
                <c:formatCode>0%</c:formatCode>
                <c:ptCount val="5"/>
                <c:pt idx="0">
                  <c:v>2.5000000000000001E-2</c:v>
                </c:pt>
                <c:pt idx="1">
                  <c:v>2.4E-2</c:v>
                </c:pt>
                <c:pt idx="2">
                  <c:v>2.5000000000000001E-2</c:v>
                </c:pt>
                <c:pt idx="3">
                  <c:v>2.3E-2</c:v>
                </c:pt>
                <c:pt idx="4">
                  <c:v>2.3E-2</c:v>
                </c:pt>
              </c:numCache>
            </c:numRef>
          </c:val>
          <c:smooth val="0"/>
          <c:extLst>
            <c:ext xmlns:c16="http://schemas.microsoft.com/office/drawing/2014/chart" uri="{C3380CC4-5D6E-409C-BE32-E72D297353CC}">
              <c16:uniqueId val="{00000003-609B-4297-936B-F79768FBB6FC}"/>
            </c:ext>
          </c:extLst>
        </c:ser>
        <c:ser>
          <c:idx val="4"/>
          <c:order val="4"/>
          <c:tx>
            <c:strRef>
              <c:f>Sheet1!$F$1</c:f>
              <c:strCache>
                <c:ptCount val="1"/>
                <c:pt idx="0">
                  <c:v>Hispanic/ Latino</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Sheet1!$F$2:$F$6</c:f>
              <c:numCache>
                <c:formatCode>0%</c:formatCode>
                <c:ptCount val="5"/>
                <c:pt idx="0">
                  <c:v>9.0999999999999998E-2</c:v>
                </c:pt>
                <c:pt idx="1">
                  <c:v>9.0999999999999998E-2</c:v>
                </c:pt>
                <c:pt idx="2">
                  <c:v>9.4E-2</c:v>
                </c:pt>
                <c:pt idx="3">
                  <c:v>9.5000000000000001E-2</c:v>
                </c:pt>
                <c:pt idx="4">
                  <c:v>9.5000000000000001E-2</c:v>
                </c:pt>
              </c:numCache>
            </c:numRef>
          </c:val>
          <c:smooth val="0"/>
          <c:extLst>
            <c:ext xmlns:c16="http://schemas.microsoft.com/office/drawing/2014/chart" uri="{C3380CC4-5D6E-409C-BE32-E72D297353CC}">
              <c16:uniqueId val="{00000004-609B-4297-936B-F79768FBB6FC}"/>
            </c:ext>
          </c:extLst>
        </c:ser>
        <c:dLbls>
          <c:showLegendKey val="0"/>
          <c:showVal val="0"/>
          <c:showCatName val="0"/>
          <c:showSerName val="0"/>
          <c:showPercent val="0"/>
          <c:showBubbleSize val="0"/>
        </c:dLbls>
        <c:marker val="1"/>
        <c:smooth val="0"/>
        <c:axId val="338272288"/>
        <c:axId val="339142328"/>
      </c:lineChart>
      <c:catAx>
        <c:axId val="338272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39142328"/>
        <c:crosses val="autoZero"/>
        <c:auto val="1"/>
        <c:lblAlgn val="ctr"/>
        <c:lblOffset val="100"/>
        <c:noMultiLvlLbl val="0"/>
      </c:catAx>
      <c:valAx>
        <c:axId val="339142328"/>
        <c:scaling>
          <c:orientation val="minMax"/>
        </c:scaling>
        <c:delete val="1"/>
        <c:axPos val="l"/>
        <c:numFmt formatCode="0%" sourceLinked="1"/>
        <c:majorTickMark val="out"/>
        <c:minorTickMark val="none"/>
        <c:tickLblPos val="nextTo"/>
        <c:crossAx val="338272288"/>
        <c:crosses val="autoZero"/>
        <c:crossBetween val="between"/>
      </c:valAx>
      <c:spPr>
        <a:noFill/>
        <a:ln w="25400">
          <a:noFill/>
        </a:ln>
        <a:effectLst/>
      </c:spPr>
    </c:plotArea>
    <c:legend>
      <c:legendPos val="b"/>
      <c:layout>
        <c:manualLayout>
          <c:xMode val="edge"/>
          <c:yMode val="edge"/>
          <c:x val="0.1"/>
          <c:y val="2.3912707682535232E-2"/>
          <c:w val="0.82274311023622049"/>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26170126332268E-2"/>
          <c:y val="5.0654580722408173E-2"/>
          <c:w val="0.91351008858267713"/>
          <c:h val="0.83590305760594685"/>
        </c:manualLayout>
      </c:layout>
      <c:barChart>
        <c:barDir val="col"/>
        <c:grouping val="clustered"/>
        <c:varyColors val="0"/>
        <c:ser>
          <c:idx val="0"/>
          <c:order val="0"/>
          <c:tx>
            <c:strRef>
              <c:f>Sheet1!$B$1</c:f>
              <c:strCache>
                <c:ptCount val="1"/>
                <c:pt idx="0">
                  <c:v>White</c:v>
                </c:pt>
              </c:strCache>
            </c:strRef>
          </c:tx>
          <c:spPr>
            <a:solidFill>
              <a:schemeClr val="bg1"/>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Lavallette</c:v>
                </c:pt>
                <c:pt idx="1">
                  <c:v>Little Egg Harbor</c:v>
                </c:pt>
                <c:pt idx="2">
                  <c:v>Seaside Heights </c:v>
                </c:pt>
              </c:strCache>
            </c:strRef>
          </c:cat>
          <c:val>
            <c:numRef>
              <c:f>Sheet1!$B$2:$B$4</c:f>
              <c:numCache>
                <c:formatCode>0%</c:formatCode>
                <c:ptCount val="3"/>
                <c:pt idx="0">
                  <c:v>0.997</c:v>
                </c:pt>
                <c:pt idx="1">
                  <c:v>0.96799999999999997</c:v>
                </c:pt>
                <c:pt idx="2">
                  <c:v>0.69599999999999995</c:v>
                </c:pt>
              </c:numCache>
            </c:numRef>
          </c:val>
          <c:extLst>
            <c:ext xmlns:c16="http://schemas.microsoft.com/office/drawing/2014/chart" uri="{C3380CC4-5D6E-409C-BE32-E72D297353CC}">
              <c16:uniqueId val="{00000000-B271-4421-881E-79EF7090C540}"/>
            </c:ext>
          </c:extLst>
        </c:ser>
        <c:ser>
          <c:idx val="1"/>
          <c:order val="1"/>
          <c:tx>
            <c:strRef>
              <c:f>Sheet1!$C$1</c:f>
              <c:strCache>
                <c:ptCount val="1"/>
                <c:pt idx="0">
                  <c:v>Black/ African American</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Lavallette</c:v>
                </c:pt>
                <c:pt idx="1">
                  <c:v>Little Egg Harbor</c:v>
                </c:pt>
                <c:pt idx="2">
                  <c:v>Seaside Heights </c:v>
                </c:pt>
              </c:strCache>
            </c:strRef>
          </c:cat>
          <c:val>
            <c:numRef>
              <c:f>Sheet1!$C$2:$C$4</c:f>
              <c:numCache>
                <c:formatCode>0%</c:formatCode>
                <c:ptCount val="3"/>
                <c:pt idx="0">
                  <c:v>3.0000000000000001E-3</c:v>
                </c:pt>
                <c:pt idx="1">
                  <c:v>7.0000000000000001E-3</c:v>
                </c:pt>
                <c:pt idx="2">
                  <c:v>4.4999999999999998E-2</c:v>
                </c:pt>
              </c:numCache>
            </c:numRef>
          </c:val>
          <c:extLst>
            <c:ext xmlns:c16="http://schemas.microsoft.com/office/drawing/2014/chart" uri="{C3380CC4-5D6E-409C-BE32-E72D297353CC}">
              <c16:uniqueId val="{00000001-B271-4421-881E-79EF7090C540}"/>
            </c:ext>
          </c:extLst>
        </c:ser>
        <c:ser>
          <c:idx val="2"/>
          <c:order val="2"/>
          <c:tx>
            <c:strRef>
              <c:f>Sheet1!$D$1</c:f>
              <c:strCache>
                <c:ptCount val="1"/>
                <c:pt idx="0">
                  <c:v>Asian</c:v>
                </c:pt>
              </c:strCache>
            </c:strRef>
          </c:tx>
          <c:spPr>
            <a:pattFill prst="ltDnDiag">
              <a:fgClr>
                <a:schemeClr val="tx1"/>
              </a:fgClr>
              <a:bgClr>
                <a:schemeClr val="bg1"/>
              </a:bgClr>
            </a:patt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Lavallette</c:v>
                </c:pt>
                <c:pt idx="1">
                  <c:v>Little Egg Harbor</c:v>
                </c:pt>
                <c:pt idx="2">
                  <c:v>Seaside Heights </c:v>
                </c:pt>
              </c:strCache>
            </c:strRef>
          </c:cat>
          <c:val>
            <c:numRef>
              <c:f>Sheet1!$D$2:$D$4</c:f>
              <c:numCache>
                <c:formatCode>0%</c:formatCode>
                <c:ptCount val="3"/>
                <c:pt idx="0">
                  <c:v>1.2999999999999999E-2</c:v>
                </c:pt>
                <c:pt idx="1">
                  <c:v>2.5999999999999999E-2</c:v>
                </c:pt>
                <c:pt idx="2">
                  <c:v>0</c:v>
                </c:pt>
              </c:numCache>
            </c:numRef>
          </c:val>
          <c:extLst>
            <c:ext xmlns:c16="http://schemas.microsoft.com/office/drawing/2014/chart" uri="{C3380CC4-5D6E-409C-BE32-E72D297353CC}">
              <c16:uniqueId val="{00000002-B271-4421-881E-79EF7090C540}"/>
            </c:ext>
          </c:extLst>
        </c:ser>
        <c:ser>
          <c:idx val="3"/>
          <c:order val="3"/>
          <c:tx>
            <c:strRef>
              <c:f>Sheet1!$E$1</c:f>
              <c:strCache>
                <c:ptCount val="1"/>
                <c:pt idx="0">
                  <c:v>Hispanic/ Latino</c:v>
                </c:pt>
              </c:strCache>
            </c:strRef>
          </c:tx>
          <c:spPr>
            <a:solidFill>
              <a:srgbClr val="C00000"/>
            </a:solidFill>
            <a:ln>
              <a:solidFill>
                <a:schemeClr val="tx1"/>
              </a:solidFill>
            </a:ln>
            <a:effectLst/>
          </c:spPr>
          <c:invertIfNegative val="0"/>
          <c:dLbls>
            <c:dLbl>
              <c:idx val="0"/>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BE0B-4088-AE19-C4FF4BC17644}"/>
                </c:ext>
              </c:extLst>
            </c:dLbl>
            <c:dLbl>
              <c:idx val="1"/>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BE0B-4088-AE19-C4FF4BC17644}"/>
                </c:ext>
              </c:extLst>
            </c:dLbl>
            <c:dLbl>
              <c:idx val="2"/>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BE0B-4088-AE19-C4FF4BC17644}"/>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Lavallette</c:v>
                </c:pt>
                <c:pt idx="1">
                  <c:v>Little Egg Harbor</c:v>
                </c:pt>
                <c:pt idx="2">
                  <c:v>Seaside Heights </c:v>
                </c:pt>
              </c:strCache>
            </c:strRef>
          </c:cat>
          <c:val>
            <c:numRef>
              <c:f>Sheet1!$E$2:$E$4</c:f>
              <c:numCache>
                <c:formatCode>0%</c:formatCode>
                <c:ptCount val="3"/>
                <c:pt idx="0">
                  <c:v>3.9E-2</c:v>
                </c:pt>
                <c:pt idx="1">
                  <c:v>0.06</c:v>
                </c:pt>
                <c:pt idx="2">
                  <c:v>0.28100000000000003</c:v>
                </c:pt>
              </c:numCache>
            </c:numRef>
          </c:val>
          <c:extLst>
            <c:ext xmlns:c16="http://schemas.microsoft.com/office/drawing/2014/chart" uri="{C3380CC4-5D6E-409C-BE32-E72D297353CC}">
              <c16:uniqueId val="{00000000-BE0B-4088-AE19-C4FF4BC17644}"/>
            </c:ext>
          </c:extLst>
        </c:ser>
        <c:dLbls>
          <c:showLegendKey val="0"/>
          <c:showVal val="0"/>
          <c:showCatName val="0"/>
          <c:showSerName val="0"/>
          <c:showPercent val="0"/>
          <c:showBubbleSize val="0"/>
        </c:dLbls>
        <c:gapWidth val="109"/>
        <c:overlap val="-14"/>
        <c:axId val="341696016"/>
        <c:axId val="341095016"/>
      </c:barChart>
      <c:catAx>
        <c:axId val="341696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095016"/>
        <c:crosses val="autoZero"/>
        <c:auto val="1"/>
        <c:lblAlgn val="ctr"/>
        <c:lblOffset val="100"/>
        <c:noMultiLvlLbl val="0"/>
      </c:catAx>
      <c:valAx>
        <c:axId val="341095016"/>
        <c:scaling>
          <c:orientation val="minMax"/>
        </c:scaling>
        <c:delete val="1"/>
        <c:axPos val="l"/>
        <c:numFmt formatCode="0%" sourceLinked="1"/>
        <c:majorTickMark val="none"/>
        <c:minorTickMark val="none"/>
        <c:tickLblPos val="nextTo"/>
        <c:crossAx val="341696016"/>
        <c:crosses val="autoZero"/>
        <c:crossBetween val="between"/>
      </c:valAx>
      <c:spPr>
        <a:noFill/>
        <a:ln>
          <a:noFill/>
        </a:ln>
        <a:effectLst/>
      </c:spPr>
    </c:plotArea>
    <c:legend>
      <c:legendPos val="b"/>
      <c:layout>
        <c:manualLayout>
          <c:xMode val="edge"/>
          <c:yMode val="edge"/>
          <c:x val="0.44083341535433068"/>
          <c:y val="0"/>
          <c:w val="0.41930146457881806"/>
          <c:h val="4.037956678255567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6757276730459969E-2"/>
          <c:y val="0.18259024976422092"/>
          <c:w val="0.93553878681831437"/>
          <c:h val="0.64861720349863805"/>
        </c:manualLayout>
      </c:layout>
      <c:lineChart>
        <c:grouping val="standard"/>
        <c:varyColors val="0"/>
        <c:ser>
          <c:idx val="0"/>
          <c:order val="0"/>
          <c:tx>
            <c:strRef>
              <c:f>Sheet1!$B$1</c:f>
              <c:strCache>
                <c:ptCount val="1"/>
                <c:pt idx="0">
                  <c:v>% Foreign Born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7.6999999999999999E-2</c:v>
                </c:pt>
                <c:pt idx="1">
                  <c:v>8.5000000000000006E-2</c:v>
                </c:pt>
                <c:pt idx="2">
                  <c:v>7.8E-2</c:v>
                </c:pt>
                <c:pt idx="3">
                  <c:v>7.6999999999999999E-2</c:v>
                </c:pt>
                <c:pt idx="4">
                  <c:v>7.4999999999999997E-2</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39370816"/>
        <c:axId val="159752696"/>
      </c:lineChart>
      <c:catAx>
        <c:axId val="3393708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159752696"/>
        <c:crosses val="autoZero"/>
        <c:auto val="1"/>
        <c:lblAlgn val="ctr"/>
        <c:lblOffset val="100"/>
        <c:noMultiLvlLbl val="0"/>
      </c:catAx>
      <c:valAx>
        <c:axId val="159752696"/>
        <c:scaling>
          <c:orientation val="minMax"/>
          <c:max val="1"/>
        </c:scaling>
        <c:delete val="1"/>
        <c:axPos val="l"/>
        <c:numFmt formatCode="0.0%" sourceLinked="1"/>
        <c:majorTickMark val="none"/>
        <c:minorTickMark val="none"/>
        <c:tickLblPos val="nextTo"/>
        <c:crossAx val="3393708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7785556102362212E-2"/>
          <c:y val="2.578124841404722E-2"/>
          <c:w val="0.88658944389763783"/>
          <c:h val="0.93094390188583276"/>
        </c:manualLayout>
      </c:layout>
      <c:barChart>
        <c:barDir val="bar"/>
        <c:grouping val="clustered"/>
        <c:varyColors val="0"/>
        <c:ser>
          <c:idx val="0"/>
          <c:order val="0"/>
          <c:tx>
            <c:strRef>
              <c:f>Sheet1!$B$1</c:f>
              <c:strCache>
                <c:ptCount val="1"/>
                <c:pt idx="0">
                  <c:v>0.026</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Sheet1!$B$2:$B$22</c:f>
              <c:numCache>
                <c:formatCode>0.00%</c:formatCode>
                <c:ptCount val="21"/>
                <c:pt idx="0">
                  <c:v>2.5999999999999999E-2</c:v>
                </c:pt>
                <c:pt idx="1">
                  <c:v>4.8000000000000001E-2</c:v>
                </c:pt>
                <c:pt idx="2">
                  <c:v>0.05</c:v>
                </c:pt>
                <c:pt idx="4">
                  <c:v>7.9000000000000001E-2</c:v>
                </c:pt>
                <c:pt idx="5">
                  <c:v>9.2999999999999999E-2</c:v>
                </c:pt>
                <c:pt idx="6">
                  <c:v>0.10199999999999999</c:v>
                </c:pt>
                <c:pt idx="7">
                  <c:v>0.106</c:v>
                </c:pt>
                <c:pt idx="8">
                  <c:v>0.11700000000000001</c:v>
                </c:pt>
                <c:pt idx="9">
                  <c:v>0.122</c:v>
                </c:pt>
                <c:pt idx="10">
                  <c:v>0.13700000000000001</c:v>
                </c:pt>
                <c:pt idx="11">
                  <c:v>0.16300000000000001</c:v>
                </c:pt>
                <c:pt idx="12">
                  <c:v>0.20599999999999999</c:v>
                </c:pt>
                <c:pt idx="13">
                  <c:v>0.24199999999999999</c:v>
                </c:pt>
                <c:pt idx="14">
                  <c:v>0.26100000000000001</c:v>
                </c:pt>
                <c:pt idx="15">
                  <c:v>0.28999999999999998</c:v>
                </c:pt>
                <c:pt idx="16">
                  <c:v>0.315</c:v>
                </c:pt>
                <c:pt idx="17">
                  <c:v>0.32</c:v>
                </c:pt>
                <c:pt idx="18">
                  <c:v>0.33600000000000002</c:v>
                </c:pt>
                <c:pt idx="19">
                  <c:v>0.34200000000000003</c:v>
                </c:pt>
                <c:pt idx="20">
                  <c:v>0.44600000000000001</c:v>
                </c:pt>
              </c:numCache>
            </c:numRef>
          </c:val>
          <c:extLst>
            <c:ext xmlns:c16="http://schemas.microsoft.com/office/drawing/2014/chart" uri="{C3380CC4-5D6E-409C-BE32-E72D297353CC}">
              <c16:uniqueId val="{00000000-4FE0-41E9-9715-9C3A75ED1314}"/>
            </c:ext>
          </c:extLst>
        </c:ser>
        <c:ser>
          <c:idx val="1"/>
          <c:order val="1"/>
          <c:tx>
            <c:strRef>
              <c:f>Sheet1!$C$1</c:f>
              <c:strCache>
                <c:ptCount val="1"/>
                <c:pt idx="0">
                  <c:v>0</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Sheet1!$C$2:$C$22</c:f>
              <c:numCache>
                <c:formatCode>General</c:formatCode>
                <c:ptCount val="21"/>
                <c:pt idx="3" formatCode="0.00%">
                  <c:v>7.4999999999999997E-2</c:v>
                </c:pt>
              </c:numCache>
            </c:numRef>
          </c:val>
          <c:extLst>
            <c:ext xmlns:c16="http://schemas.microsoft.com/office/drawing/2014/chart" uri="{C3380CC4-5D6E-409C-BE32-E72D297353CC}">
              <c16:uniqueId val="{00000001-4FE0-41E9-9715-9C3A75ED1314}"/>
            </c:ext>
          </c:extLst>
        </c:ser>
        <c:ser>
          <c:idx val="2"/>
          <c:order val="2"/>
          <c:tx>
            <c:strRef>
              <c:f>Sheet1!$D$1</c:f>
              <c:strCache>
                <c:ptCount val="1"/>
                <c:pt idx="0">
                  <c:v>NJ avg. 23%</c:v>
                </c:pt>
              </c:strCache>
            </c:strRef>
          </c:tx>
          <c:spPr>
            <a:noFill/>
            <a:ln>
              <a:noFill/>
            </a:ln>
            <a:effectLst/>
          </c:spPr>
          <c:invertIfNegative val="0"/>
          <c:trendline>
            <c:name>NJ avg 22%</c:name>
            <c:spPr>
              <a:ln w="19050" cap="rnd">
                <a:solidFill>
                  <a:schemeClr val="dk1">
                    <a:tint val="75000"/>
                  </a:schemeClr>
                </a:solidFill>
                <a:prstDash val="sysDot"/>
              </a:ln>
              <a:effectLst/>
            </c:spPr>
            <c:trendlineType val="linear"/>
            <c:dispRSqr val="0"/>
            <c:dispEq val="0"/>
          </c:trendline>
          <c:cat>
            <c:strRef>
              <c:f>Sheet1!$A$2:$A$22</c:f>
              <c:strCache>
                <c:ptCount val="21"/>
                <c:pt idx="0">
                  <c:v>Salem</c:v>
                </c:pt>
                <c:pt idx="1">
                  <c:v>Cape May</c:v>
                </c:pt>
                <c:pt idx="2">
                  <c:v>Gloucester</c:v>
                </c:pt>
                <c:pt idx="3">
                  <c:v>Ocean</c:v>
                </c:pt>
                <c:pt idx="4">
                  <c:v>Sussex</c:v>
                </c:pt>
                <c:pt idx="5">
                  <c:v>Warren</c:v>
                </c:pt>
                <c:pt idx="6">
                  <c:v>Burlington</c:v>
                </c:pt>
                <c:pt idx="7">
                  <c:v>Camden</c:v>
                </c:pt>
                <c:pt idx="8">
                  <c:v>Cumberland</c:v>
                </c:pt>
                <c:pt idx="9">
                  <c:v>Hunterdon</c:v>
                </c:pt>
                <c:pt idx="10">
                  <c:v>Monmouth</c:v>
                </c:pt>
                <c:pt idx="11">
                  <c:v>Atlantic</c:v>
                </c:pt>
                <c:pt idx="12">
                  <c:v>Morris</c:v>
                </c:pt>
                <c:pt idx="13">
                  <c:v>Mercer</c:v>
                </c:pt>
                <c:pt idx="14">
                  <c:v>Somerset</c:v>
                </c:pt>
                <c:pt idx="15">
                  <c:v>Essex</c:v>
                </c:pt>
                <c:pt idx="16">
                  <c:v>Bergen</c:v>
                </c:pt>
                <c:pt idx="17">
                  <c:v>Union</c:v>
                </c:pt>
                <c:pt idx="18">
                  <c:v>Middlesex</c:v>
                </c:pt>
                <c:pt idx="19">
                  <c:v>Passaic</c:v>
                </c:pt>
                <c:pt idx="20">
                  <c:v>Hudson</c:v>
                </c:pt>
              </c:strCache>
            </c:strRef>
          </c:cat>
          <c:val>
            <c:numRef>
              <c:f>Sheet1!$D$2:$D$22</c:f>
              <c:numCache>
                <c:formatCode>0%</c:formatCode>
                <c:ptCount val="21"/>
                <c:pt idx="0">
                  <c:v>0.23</c:v>
                </c:pt>
                <c:pt idx="1">
                  <c:v>0.23</c:v>
                </c:pt>
                <c:pt idx="2">
                  <c:v>0.23</c:v>
                </c:pt>
                <c:pt idx="3">
                  <c:v>0.23</c:v>
                </c:pt>
                <c:pt idx="4">
                  <c:v>0.23</c:v>
                </c:pt>
                <c:pt idx="5">
                  <c:v>0.23</c:v>
                </c:pt>
                <c:pt idx="6">
                  <c:v>0.23</c:v>
                </c:pt>
                <c:pt idx="7">
                  <c:v>0.23</c:v>
                </c:pt>
                <c:pt idx="8">
                  <c:v>0.23</c:v>
                </c:pt>
                <c:pt idx="9">
                  <c:v>0.23</c:v>
                </c:pt>
                <c:pt idx="10">
                  <c:v>0.23</c:v>
                </c:pt>
                <c:pt idx="11">
                  <c:v>0.23</c:v>
                </c:pt>
                <c:pt idx="12">
                  <c:v>0.23</c:v>
                </c:pt>
                <c:pt idx="13">
                  <c:v>0.23</c:v>
                </c:pt>
                <c:pt idx="14">
                  <c:v>0.23</c:v>
                </c:pt>
                <c:pt idx="15">
                  <c:v>0.23</c:v>
                </c:pt>
                <c:pt idx="16">
                  <c:v>0.23</c:v>
                </c:pt>
                <c:pt idx="17">
                  <c:v>0.23</c:v>
                </c:pt>
                <c:pt idx="18">
                  <c:v>0.23</c:v>
                </c:pt>
                <c:pt idx="19">
                  <c:v>0.23</c:v>
                </c:pt>
                <c:pt idx="20">
                  <c:v>0.23</c:v>
                </c:pt>
              </c:numCache>
            </c:numRef>
          </c:val>
          <c:extLst>
            <c:ext xmlns:c16="http://schemas.microsoft.com/office/drawing/2014/chart" uri="{C3380CC4-5D6E-409C-BE32-E72D297353CC}">
              <c16:uniqueId val="{00000002-4FE0-41E9-9715-9C3A75ED1314}"/>
            </c:ext>
          </c:extLst>
        </c:ser>
        <c:dLbls>
          <c:showLegendKey val="0"/>
          <c:showVal val="0"/>
          <c:showCatName val="0"/>
          <c:showSerName val="0"/>
          <c:showPercent val="0"/>
          <c:showBubbleSize val="0"/>
        </c:dLbls>
        <c:gapWidth val="182"/>
        <c:axId val="341245584"/>
        <c:axId val="341757752"/>
      </c:barChart>
      <c:catAx>
        <c:axId val="341245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7752"/>
        <c:crosses val="autoZero"/>
        <c:auto val="1"/>
        <c:lblAlgn val="ctr"/>
        <c:lblOffset val="100"/>
        <c:noMultiLvlLbl val="0"/>
      </c:catAx>
      <c:valAx>
        <c:axId val="341757752"/>
        <c:scaling>
          <c:orientation val="minMax"/>
        </c:scaling>
        <c:delete val="1"/>
        <c:axPos val="b"/>
        <c:numFmt formatCode="0.00%" sourceLinked="1"/>
        <c:majorTickMark val="none"/>
        <c:minorTickMark val="none"/>
        <c:tickLblPos val="nextTo"/>
        <c:crossAx val="341245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43822551673228344"/>
          <c:y val="0.92860015203001034"/>
          <c:w val="0.10108993602362205"/>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Foreign Born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Seaside Heights </c:v>
                </c:pt>
                <c:pt idx="1">
                  <c:v>Lakehurst</c:v>
                </c:pt>
                <c:pt idx="2">
                  <c:v>Lakewood</c:v>
                </c:pt>
                <c:pt idx="3">
                  <c:v>Point Pleasant Beach</c:v>
                </c:pt>
                <c:pt idx="4">
                  <c:v>Toms River</c:v>
                </c:pt>
                <c:pt idx="5">
                  <c:v>Berkeley </c:v>
                </c:pt>
                <c:pt idx="6">
                  <c:v>South Toms River</c:v>
                </c:pt>
                <c:pt idx="7">
                  <c:v>Jackson </c:v>
                </c:pt>
                <c:pt idx="8">
                  <c:v>Manchester</c:v>
                </c:pt>
                <c:pt idx="9">
                  <c:v>Pine Beach</c:v>
                </c:pt>
              </c:strCache>
            </c:strRef>
          </c:cat>
          <c:val>
            <c:numRef>
              <c:f>Sheet1!$B$2:$B$11</c:f>
              <c:numCache>
                <c:formatCode>0.0%</c:formatCode>
                <c:ptCount val="10"/>
                <c:pt idx="0">
                  <c:v>0.19500000000000001</c:v>
                </c:pt>
                <c:pt idx="1">
                  <c:v>0.121</c:v>
                </c:pt>
                <c:pt idx="2">
                  <c:v>0.113</c:v>
                </c:pt>
                <c:pt idx="3">
                  <c:v>9.8000000000000004E-2</c:v>
                </c:pt>
                <c:pt idx="4">
                  <c:v>8.8999999999999996E-2</c:v>
                </c:pt>
                <c:pt idx="5">
                  <c:v>8.5000000000000006E-2</c:v>
                </c:pt>
                <c:pt idx="6">
                  <c:v>7.8E-2</c:v>
                </c:pt>
                <c:pt idx="7">
                  <c:v>7.6999999999999999E-2</c:v>
                </c:pt>
                <c:pt idx="8">
                  <c:v>7.3999999999999996E-2</c:v>
                </c:pt>
                <c:pt idx="9">
                  <c:v>7.3999999999999996E-2</c:v>
                </c:pt>
              </c:numCache>
            </c:numRef>
          </c:val>
          <c:extLst>
            <c:ext xmlns:c16="http://schemas.microsoft.com/office/drawing/2014/chart" uri="{C3380CC4-5D6E-409C-BE32-E72D297353CC}">
              <c16:uniqueId val="{00000000-8666-4443-968D-51C96F1164B2}"/>
            </c:ext>
          </c:extLst>
        </c:ser>
        <c:ser>
          <c:idx val="2"/>
          <c:order val="1"/>
          <c:tx>
            <c:strRef>
              <c:f>Sheet1!$C$1</c:f>
              <c:strCache>
                <c:ptCount val="1"/>
                <c:pt idx="0">
                  <c:v>Ocean county avg 7.8%</c:v>
                </c:pt>
              </c:strCache>
            </c:strRef>
          </c:tx>
          <c:spPr>
            <a:noFill/>
            <a:ln>
              <a:noFill/>
            </a:ln>
            <a:effectLst/>
          </c:spPr>
          <c:invertIfNegative val="0"/>
          <c:trendline>
            <c:name>Passaic avg 29%</c:name>
            <c:spPr>
              <a:ln w="19050" cap="rnd">
                <a:solidFill>
                  <a:schemeClr val="accent3"/>
                </a:solidFill>
                <a:prstDash val="sysDot"/>
              </a:ln>
              <a:effectLst/>
            </c:spPr>
            <c:trendlineType val="linear"/>
            <c:dispRSqr val="0"/>
            <c:dispEq val="0"/>
          </c:trendline>
          <c:cat>
            <c:strRef>
              <c:f>Sheet1!$A$2:$A$11</c:f>
              <c:strCache>
                <c:ptCount val="10"/>
                <c:pt idx="0">
                  <c:v>Seaside Heights </c:v>
                </c:pt>
                <c:pt idx="1">
                  <c:v>Lakehurst</c:v>
                </c:pt>
                <c:pt idx="2">
                  <c:v>Lakewood</c:v>
                </c:pt>
                <c:pt idx="3">
                  <c:v>Point Pleasant Beach</c:v>
                </c:pt>
                <c:pt idx="4">
                  <c:v>Toms River</c:v>
                </c:pt>
                <c:pt idx="5">
                  <c:v>Berkeley </c:v>
                </c:pt>
                <c:pt idx="6">
                  <c:v>South Toms River</c:v>
                </c:pt>
                <c:pt idx="7">
                  <c:v>Jackson </c:v>
                </c:pt>
                <c:pt idx="8">
                  <c:v>Manchester</c:v>
                </c:pt>
                <c:pt idx="9">
                  <c:v>Pine Beach</c:v>
                </c:pt>
              </c:strCache>
            </c:strRef>
          </c:cat>
          <c:val>
            <c:numRef>
              <c:f>Sheet1!$C$2:$C$11</c:f>
              <c:numCache>
                <c:formatCode>0%</c:formatCode>
                <c:ptCount val="10"/>
                <c:pt idx="0">
                  <c:v>7.8E-2</c:v>
                </c:pt>
                <c:pt idx="1">
                  <c:v>7.8E-2</c:v>
                </c:pt>
                <c:pt idx="2">
                  <c:v>7.8E-2</c:v>
                </c:pt>
                <c:pt idx="3">
                  <c:v>7.8E-2</c:v>
                </c:pt>
                <c:pt idx="4">
                  <c:v>7.8E-2</c:v>
                </c:pt>
                <c:pt idx="5">
                  <c:v>7.8E-2</c:v>
                </c:pt>
                <c:pt idx="6">
                  <c:v>7.8E-2</c:v>
                </c:pt>
                <c:pt idx="7">
                  <c:v>7.8E-2</c:v>
                </c:pt>
                <c:pt idx="8">
                  <c:v>7.8E-2</c:v>
                </c:pt>
                <c:pt idx="9">
                  <c:v>7.8E-2</c:v>
                </c:pt>
              </c:numCache>
            </c:numRef>
          </c:val>
          <c:extLst>
            <c:ext xmlns:c16="http://schemas.microsoft.com/office/drawing/2014/chart" uri="{C3380CC4-5D6E-409C-BE32-E72D297353CC}">
              <c16:uniqueId val="{00000002-8666-4443-968D-51C96F1164B2}"/>
            </c:ext>
          </c:extLst>
        </c:ser>
        <c:dLbls>
          <c:showLegendKey val="0"/>
          <c:showVal val="0"/>
          <c:showCatName val="0"/>
          <c:showSerName val="0"/>
          <c:showPercent val="0"/>
          <c:showBubbleSize val="0"/>
        </c:dLbls>
        <c:gapWidth val="500"/>
        <c:overlap val="100"/>
        <c:axId val="341758536"/>
        <c:axId val="341758928"/>
      </c:barChart>
      <c:catAx>
        <c:axId val="341758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58928"/>
        <c:crosses val="autoZero"/>
        <c:auto val="1"/>
        <c:lblAlgn val="ctr"/>
        <c:lblOffset val="100"/>
        <c:noMultiLvlLbl val="0"/>
      </c:catAx>
      <c:valAx>
        <c:axId val="341758928"/>
        <c:scaling>
          <c:orientation val="minMax"/>
        </c:scaling>
        <c:delete val="1"/>
        <c:axPos val="b"/>
        <c:numFmt formatCode="0.0%" sourceLinked="1"/>
        <c:majorTickMark val="none"/>
        <c:minorTickMark val="none"/>
        <c:tickLblPos val="nextTo"/>
        <c:crossAx val="341758536"/>
        <c:crosses val="autoZero"/>
        <c:crossBetween val="between"/>
      </c:valAx>
      <c:spPr>
        <a:noFill/>
        <a:ln>
          <a:noFill/>
        </a:ln>
        <a:effectLst/>
      </c:spPr>
    </c:plotArea>
    <c:legend>
      <c:legendPos val="r"/>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ayout>
        <c:manualLayout>
          <c:xMode val="edge"/>
          <c:yMode val="edge"/>
          <c:x val="0.2018132381889764"/>
          <c:y val="0.93539370476170614"/>
          <c:w val="0.28187463090551179"/>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510588165115725"/>
          <c:y val="6.0452295512151664E-2"/>
          <c:w val="0.65345629926485926"/>
          <c:h val="0.6694358115792779"/>
        </c:manualLayout>
      </c:layout>
      <c:lineChart>
        <c:grouping val="standard"/>
        <c:varyColors val="0"/>
        <c:ser>
          <c:idx val="0"/>
          <c:order val="0"/>
          <c:tx>
            <c:strRef>
              <c:f>Sheet1!$B$1</c:f>
              <c:strCache>
                <c:ptCount val="1"/>
                <c:pt idx="0">
                  <c:v>% English Speaking</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0.88400000000000001</c:v>
                </c:pt>
                <c:pt idx="1">
                  <c:v>0.879</c:v>
                </c:pt>
                <c:pt idx="2">
                  <c:v>0.86499999999999999</c:v>
                </c:pt>
                <c:pt idx="3">
                  <c:v>0.88200000000000001</c:v>
                </c:pt>
                <c:pt idx="4">
                  <c:v>0.88100000000000001</c:v>
                </c:pt>
              </c:numCache>
            </c:numRef>
          </c:val>
          <c:smooth val="0"/>
          <c:extLst>
            <c:ext xmlns:c16="http://schemas.microsoft.com/office/drawing/2014/chart" uri="{C3380CC4-5D6E-409C-BE32-E72D297353CC}">
              <c16:uniqueId val="{00000000-AF3A-4C63-85D3-B18B6EFA159D}"/>
            </c:ext>
          </c:extLst>
        </c:ser>
        <c:dLbls>
          <c:showLegendKey val="0"/>
          <c:showVal val="0"/>
          <c:showCatName val="0"/>
          <c:showSerName val="0"/>
          <c:showPercent val="0"/>
          <c:showBubbleSize val="0"/>
        </c:dLbls>
        <c:marker val="1"/>
        <c:smooth val="0"/>
        <c:axId val="341759712"/>
        <c:axId val="341760104"/>
      </c:lineChart>
      <c:catAx>
        <c:axId val="341759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41760104"/>
        <c:crosses val="autoZero"/>
        <c:auto val="1"/>
        <c:lblAlgn val="ctr"/>
        <c:lblOffset val="100"/>
        <c:noMultiLvlLbl val="0"/>
      </c:catAx>
      <c:valAx>
        <c:axId val="341760104"/>
        <c:scaling>
          <c:orientation val="minMax"/>
          <c:max val="1"/>
        </c:scaling>
        <c:delete val="1"/>
        <c:axPos val="l"/>
        <c:numFmt formatCode="0.0%" sourceLinked="1"/>
        <c:majorTickMark val="out"/>
        <c:minorTickMark val="none"/>
        <c:tickLblPos val="nextTo"/>
        <c:crossAx val="341759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9.9348056102362206E-2"/>
          <c:y val="2.2254750892818548E-2"/>
          <c:w val="0.88658944389763783"/>
          <c:h val="0.89094451655009699"/>
        </c:manualLayout>
      </c:layout>
      <c:barChart>
        <c:barDir val="bar"/>
        <c:grouping val="clustered"/>
        <c:varyColors val="0"/>
        <c:ser>
          <c:idx val="0"/>
          <c:order val="0"/>
          <c:tx>
            <c:strRef>
              <c:f>Sheet1!$B$1</c:f>
              <c:strCache>
                <c:ptCount val="1"/>
                <c:pt idx="0">
                  <c:v>% English ONLY</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Sheet1!$B$2:$B$22</c:f>
              <c:numCache>
                <c:formatCode>0.00%</c:formatCode>
                <c:ptCount val="21"/>
                <c:pt idx="0">
                  <c:v>0.40400000000000003</c:v>
                </c:pt>
                <c:pt idx="1">
                  <c:v>0.50600000000000001</c:v>
                </c:pt>
                <c:pt idx="2">
                  <c:v>0.52700000000000002</c:v>
                </c:pt>
                <c:pt idx="3">
                  <c:v>0.54</c:v>
                </c:pt>
                <c:pt idx="4">
                  <c:v>0.59</c:v>
                </c:pt>
                <c:pt idx="5">
                  <c:v>0.628</c:v>
                </c:pt>
                <c:pt idx="6">
                  <c:v>0.64800000000000002</c:v>
                </c:pt>
                <c:pt idx="7">
                  <c:v>0.68</c:v>
                </c:pt>
                <c:pt idx="8">
                  <c:v>0.71199999999999997</c:v>
                </c:pt>
                <c:pt idx="9">
                  <c:v>0.73</c:v>
                </c:pt>
                <c:pt idx="10">
                  <c:v>0.746</c:v>
                </c:pt>
                <c:pt idx="11">
                  <c:v>0.81399999999999995</c:v>
                </c:pt>
                <c:pt idx="12">
                  <c:v>0.82599999999999996</c:v>
                </c:pt>
                <c:pt idx="13">
                  <c:v>0.86499999999999999</c:v>
                </c:pt>
                <c:pt idx="14">
                  <c:v>0.88100000000000001</c:v>
                </c:pt>
                <c:pt idx="16">
                  <c:v>0.88800000000000001</c:v>
                </c:pt>
                <c:pt idx="17">
                  <c:v>0.89600000000000002</c:v>
                </c:pt>
                <c:pt idx="18">
                  <c:v>0.90100000000000002</c:v>
                </c:pt>
                <c:pt idx="19">
                  <c:v>0.91500000000000004</c:v>
                </c:pt>
                <c:pt idx="20">
                  <c:v>0.92100000000000004</c:v>
                </c:pt>
              </c:numCache>
            </c:numRef>
          </c:val>
          <c:extLst>
            <c:ext xmlns:c16="http://schemas.microsoft.com/office/drawing/2014/chart" uri="{C3380CC4-5D6E-409C-BE32-E72D297353CC}">
              <c16:uniqueId val="{00000000-4067-47D7-8CDB-16AC942D4C1E}"/>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Sheet1!$C$2:$C$22</c:f>
              <c:numCache>
                <c:formatCode>General</c:formatCode>
                <c:ptCount val="21"/>
                <c:pt idx="15" formatCode="0.00%">
                  <c:v>0.88100000000000001</c:v>
                </c:pt>
              </c:numCache>
            </c:numRef>
          </c:val>
          <c:extLst>
            <c:ext xmlns:c16="http://schemas.microsoft.com/office/drawing/2014/chart" uri="{C3380CC4-5D6E-409C-BE32-E72D297353CC}">
              <c16:uniqueId val="{00000001-4067-47D7-8CDB-16AC942D4C1E}"/>
            </c:ext>
          </c:extLst>
        </c:ser>
        <c:ser>
          <c:idx val="2"/>
          <c:order val="2"/>
          <c:tx>
            <c:strRef>
              <c:f>Sheet1!$D$1</c:f>
              <c:strCache>
                <c:ptCount val="1"/>
                <c:pt idx="0">
                  <c:v>NJ avg 68%</c:v>
                </c:pt>
              </c:strCache>
            </c:strRef>
          </c:tx>
          <c:spPr>
            <a:noFill/>
            <a:ln>
              <a:noFill/>
            </a:ln>
            <a:effectLst/>
          </c:spPr>
          <c:invertIfNegative val="0"/>
          <c:trendline>
            <c:name>NJ avg 69%</c:name>
            <c:spPr>
              <a:ln w="19050" cap="rnd">
                <a:solidFill>
                  <a:schemeClr val="dk1">
                    <a:tint val="75000"/>
                  </a:schemeClr>
                </a:solidFill>
                <a:prstDash val="sysDot"/>
              </a:ln>
              <a:effectLst/>
            </c:spPr>
            <c:trendlineType val="linear"/>
            <c:dispRSqr val="0"/>
            <c:dispEq val="0"/>
          </c:trendline>
          <c:cat>
            <c:strRef>
              <c:f>Sheet1!$A$2:$A$22</c:f>
              <c:strCache>
                <c:ptCount val="21"/>
                <c:pt idx="0">
                  <c:v>Hudson</c:v>
                </c:pt>
                <c:pt idx="1">
                  <c:v>Passaic</c:v>
                </c:pt>
                <c:pt idx="2">
                  <c:v>Middlesex</c:v>
                </c:pt>
                <c:pt idx="3">
                  <c:v>Union</c:v>
                </c:pt>
                <c:pt idx="4">
                  <c:v>Bergen</c:v>
                </c:pt>
                <c:pt idx="5">
                  <c:v>Essex</c:v>
                </c:pt>
                <c:pt idx="6">
                  <c:v>Somerset</c:v>
                </c:pt>
                <c:pt idx="7">
                  <c:v>Mercer</c:v>
                </c:pt>
                <c:pt idx="8">
                  <c:v>Cumberland</c:v>
                </c:pt>
                <c:pt idx="9">
                  <c:v>Atlantic</c:v>
                </c:pt>
                <c:pt idx="10">
                  <c:v>Morris</c:v>
                </c:pt>
                <c:pt idx="11">
                  <c:v>Camden</c:v>
                </c:pt>
                <c:pt idx="12">
                  <c:v>Monmouth</c:v>
                </c:pt>
                <c:pt idx="13">
                  <c:v>Burlington</c:v>
                </c:pt>
                <c:pt idx="14">
                  <c:v>Hunterdon</c:v>
                </c:pt>
                <c:pt idx="15">
                  <c:v>Ocean</c:v>
                </c:pt>
                <c:pt idx="16">
                  <c:v>Warren</c:v>
                </c:pt>
                <c:pt idx="17">
                  <c:v>Sussex</c:v>
                </c:pt>
                <c:pt idx="18">
                  <c:v>Gloucester</c:v>
                </c:pt>
                <c:pt idx="19">
                  <c:v>Cape May</c:v>
                </c:pt>
                <c:pt idx="20">
                  <c:v>Salem</c:v>
                </c:pt>
              </c:strCache>
            </c:strRef>
          </c:cat>
          <c:val>
            <c:numRef>
              <c:f>Sheet1!$D$2:$D$22</c:f>
              <c:numCache>
                <c:formatCode>0%</c:formatCode>
                <c:ptCount val="21"/>
                <c:pt idx="0">
                  <c:v>0.67800000000000005</c:v>
                </c:pt>
                <c:pt idx="1">
                  <c:v>0.67800000000000005</c:v>
                </c:pt>
                <c:pt idx="2">
                  <c:v>0.67800000000000005</c:v>
                </c:pt>
                <c:pt idx="3">
                  <c:v>0.67800000000000005</c:v>
                </c:pt>
                <c:pt idx="4">
                  <c:v>0.67800000000000005</c:v>
                </c:pt>
                <c:pt idx="5">
                  <c:v>0.67800000000000005</c:v>
                </c:pt>
                <c:pt idx="6">
                  <c:v>0.67800000000000005</c:v>
                </c:pt>
                <c:pt idx="7">
                  <c:v>0.67800000000000005</c:v>
                </c:pt>
                <c:pt idx="8">
                  <c:v>0.67800000000000005</c:v>
                </c:pt>
                <c:pt idx="9">
                  <c:v>0.67800000000000005</c:v>
                </c:pt>
                <c:pt idx="10">
                  <c:v>0.67800000000000005</c:v>
                </c:pt>
                <c:pt idx="11">
                  <c:v>0.67800000000000005</c:v>
                </c:pt>
                <c:pt idx="12">
                  <c:v>0.67800000000000005</c:v>
                </c:pt>
                <c:pt idx="13">
                  <c:v>0.67800000000000005</c:v>
                </c:pt>
                <c:pt idx="14">
                  <c:v>0.67800000000000005</c:v>
                </c:pt>
                <c:pt idx="15">
                  <c:v>0.67800000000000005</c:v>
                </c:pt>
                <c:pt idx="16">
                  <c:v>0.67800000000000005</c:v>
                </c:pt>
                <c:pt idx="17">
                  <c:v>0.67800000000000005</c:v>
                </c:pt>
                <c:pt idx="18">
                  <c:v>0.67800000000000005</c:v>
                </c:pt>
                <c:pt idx="19">
                  <c:v>0.67800000000000005</c:v>
                </c:pt>
                <c:pt idx="20">
                  <c:v>0.67800000000000005</c:v>
                </c:pt>
              </c:numCache>
            </c:numRef>
          </c:val>
          <c:extLst>
            <c:ext xmlns:c16="http://schemas.microsoft.com/office/drawing/2014/chart" uri="{C3380CC4-5D6E-409C-BE32-E72D297353CC}">
              <c16:uniqueId val="{00000002-4067-47D7-8CDB-16AC942D4C1E}"/>
            </c:ext>
          </c:extLst>
        </c:ser>
        <c:dLbls>
          <c:showLegendKey val="0"/>
          <c:showVal val="0"/>
          <c:showCatName val="0"/>
          <c:showSerName val="0"/>
          <c:showPercent val="0"/>
          <c:showBubbleSize val="0"/>
        </c:dLbls>
        <c:gapWidth val="182"/>
        <c:axId val="341760888"/>
        <c:axId val="341761280"/>
      </c:barChart>
      <c:catAx>
        <c:axId val="341760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761280"/>
        <c:crosses val="autoZero"/>
        <c:auto val="1"/>
        <c:lblAlgn val="ctr"/>
        <c:lblOffset val="100"/>
        <c:noMultiLvlLbl val="0"/>
      </c:catAx>
      <c:valAx>
        <c:axId val="341761280"/>
        <c:scaling>
          <c:orientation val="minMax"/>
        </c:scaling>
        <c:delete val="1"/>
        <c:axPos val="b"/>
        <c:numFmt formatCode="0.00%" sourceLinked="1"/>
        <c:majorTickMark val="none"/>
        <c:minorTickMark val="none"/>
        <c:tickLblPos val="nextTo"/>
        <c:crossAx val="34176088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64603801673228345"/>
          <c:y val="0.92625640217418781"/>
          <c:w val="0.10108993602362205"/>
          <c:h val="3.9818480672245346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965182086614177E-2"/>
          <c:y val="4.4531247260627016E-2"/>
          <c:w val="0.88390981791338585"/>
          <c:h val="0.89663380311061747"/>
        </c:manualLayout>
      </c:layout>
      <c:barChart>
        <c:barDir val="bar"/>
        <c:grouping val="clustered"/>
        <c:varyColors val="0"/>
        <c:ser>
          <c:idx val="1"/>
          <c:order val="1"/>
          <c:tx>
            <c:strRef>
              <c:f>Sheet1!$C$1</c:f>
              <c:strCache>
                <c:ptCount val="1"/>
              </c:strCache>
            </c:strRef>
          </c:tx>
          <c:spPr>
            <a:solidFill>
              <a:schemeClr val="bg1"/>
            </a:solidFill>
            <a:ln>
              <a:solidFill>
                <a:schemeClr val="bg1"/>
              </a:solidFill>
            </a:ln>
            <a:effectLst/>
          </c:spPr>
          <c:invertIfNegative val="0"/>
          <c:cat>
            <c:strRef>
              <c:f>Sheet1!$A$2:$A$4</c:f>
              <c:strCache>
                <c:ptCount val="3"/>
                <c:pt idx="0">
                  <c:v>Eagleswood</c:v>
                </c:pt>
                <c:pt idx="1">
                  <c:v>Little Egg Harbor</c:v>
                </c:pt>
                <c:pt idx="2">
                  <c:v>Seaside Heights </c:v>
                </c:pt>
              </c:strCache>
            </c:strRef>
          </c:cat>
          <c:val>
            <c:numRef>
              <c:f>Sheet1!$C$2:$C$4</c:f>
              <c:numCache>
                <c:formatCode>General</c:formatCode>
                <c:ptCount val="3"/>
              </c:numCache>
            </c:numRef>
          </c:val>
          <c:extLst>
            <c:ext xmlns:c16="http://schemas.microsoft.com/office/drawing/2014/chart" uri="{C3380CC4-5D6E-409C-BE32-E72D297353CC}">
              <c16:uniqueId val="{00000001-DFB7-40F8-B00C-329BFDAA0288}"/>
            </c:ext>
          </c:extLst>
        </c:ser>
        <c:dLbls>
          <c:showLegendKey val="0"/>
          <c:showVal val="0"/>
          <c:showCatName val="0"/>
          <c:showSerName val="0"/>
          <c:showPercent val="0"/>
          <c:showBubbleSize val="0"/>
        </c:dLbls>
        <c:gapWidth val="500"/>
        <c:overlap val="26"/>
        <c:axId val="341897584"/>
        <c:axId val="341897976"/>
      </c:barChart>
      <c:barChart>
        <c:barDir val="bar"/>
        <c:grouping val="clustered"/>
        <c:varyColors val="0"/>
        <c:ser>
          <c:idx val="0"/>
          <c:order val="0"/>
          <c:tx>
            <c:strRef>
              <c:f>Sheet1!$B$1</c:f>
              <c:strCache>
                <c:ptCount val="1"/>
                <c:pt idx="0">
                  <c:v>0.927</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Eagleswood</c:v>
                </c:pt>
                <c:pt idx="1">
                  <c:v>Little Egg Harbor</c:v>
                </c:pt>
                <c:pt idx="2">
                  <c:v>Seaside Heights </c:v>
                </c:pt>
              </c:strCache>
            </c:strRef>
          </c:cat>
          <c:val>
            <c:numRef>
              <c:f>Sheet1!$B$2:$B$4</c:f>
              <c:numCache>
                <c:formatCode>0.0%</c:formatCode>
                <c:ptCount val="3"/>
                <c:pt idx="0">
                  <c:v>0.98299999999999998</c:v>
                </c:pt>
                <c:pt idx="1">
                  <c:v>0.92700000000000005</c:v>
                </c:pt>
                <c:pt idx="2">
                  <c:v>0.71799999999999997</c:v>
                </c:pt>
              </c:numCache>
            </c:numRef>
          </c:val>
          <c:extLst>
            <c:ext xmlns:c16="http://schemas.microsoft.com/office/drawing/2014/chart" uri="{C3380CC4-5D6E-409C-BE32-E72D297353CC}">
              <c16:uniqueId val="{00000000-DFB7-40F8-B00C-329BFDAA0288}"/>
            </c:ext>
          </c:extLst>
        </c:ser>
        <c:ser>
          <c:idx val="2"/>
          <c:order val="2"/>
          <c:tx>
            <c:strRef>
              <c:f>Sheet1!$D$1</c:f>
              <c:strCache>
                <c:ptCount val="1"/>
                <c:pt idx="0">
                  <c:v>Ocean county avg 87.9%</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Sheet1!$A$2:$A$4</c:f>
              <c:strCache>
                <c:ptCount val="3"/>
                <c:pt idx="0">
                  <c:v>Eagleswood</c:v>
                </c:pt>
                <c:pt idx="1">
                  <c:v>Little Egg Harbor</c:v>
                </c:pt>
                <c:pt idx="2">
                  <c:v>Seaside Heights </c:v>
                </c:pt>
              </c:strCache>
            </c:strRef>
          </c:cat>
          <c:val>
            <c:numRef>
              <c:f>Sheet1!$D$2:$D$4</c:f>
              <c:numCache>
                <c:formatCode>0.0%</c:formatCode>
                <c:ptCount val="3"/>
                <c:pt idx="0">
                  <c:v>0.879</c:v>
                </c:pt>
                <c:pt idx="1">
                  <c:v>0.879</c:v>
                </c:pt>
                <c:pt idx="2">
                  <c:v>0.879</c:v>
                </c:pt>
              </c:numCache>
            </c:numRef>
          </c:val>
          <c:extLst>
            <c:ext xmlns:c16="http://schemas.microsoft.com/office/drawing/2014/chart" uri="{C3380CC4-5D6E-409C-BE32-E72D297353CC}">
              <c16:uniqueId val="{00000000-BEF8-40DC-8260-6FD8272AFBA2}"/>
            </c:ext>
          </c:extLst>
        </c:ser>
        <c:dLbls>
          <c:showLegendKey val="0"/>
          <c:showVal val="0"/>
          <c:showCatName val="0"/>
          <c:showSerName val="0"/>
          <c:showPercent val="0"/>
          <c:showBubbleSize val="0"/>
        </c:dLbls>
        <c:gapWidth val="500"/>
        <c:axId val="341898760"/>
        <c:axId val="341898368"/>
      </c:barChart>
      <c:catAx>
        <c:axId val="341897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1897976"/>
        <c:crosses val="autoZero"/>
        <c:auto val="1"/>
        <c:lblAlgn val="ctr"/>
        <c:lblOffset val="100"/>
        <c:noMultiLvlLbl val="0"/>
      </c:catAx>
      <c:valAx>
        <c:axId val="341897976"/>
        <c:scaling>
          <c:orientation val="minMax"/>
        </c:scaling>
        <c:delete val="1"/>
        <c:axPos val="b"/>
        <c:numFmt formatCode="General" sourceLinked="1"/>
        <c:majorTickMark val="none"/>
        <c:minorTickMark val="none"/>
        <c:tickLblPos val="nextTo"/>
        <c:crossAx val="341897584"/>
        <c:crosses val="autoZero"/>
        <c:crossBetween val="between"/>
      </c:valAx>
      <c:valAx>
        <c:axId val="341898368"/>
        <c:scaling>
          <c:orientation val="minMax"/>
        </c:scaling>
        <c:delete val="1"/>
        <c:axPos val="t"/>
        <c:numFmt formatCode="0.0%" sourceLinked="1"/>
        <c:majorTickMark val="out"/>
        <c:minorTickMark val="none"/>
        <c:tickLblPos val="nextTo"/>
        <c:crossAx val="341898760"/>
        <c:crosses val="max"/>
        <c:crossBetween val="between"/>
      </c:valAx>
      <c:catAx>
        <c:axId val="341898760"/>
        <c:scaling>
          <c:orientation val="minMax"/>
        </c:scaling>
        <c:delete val="1"/>
        <c:axPos val="l"/>
        <c:numFmt formatCode="General" sourceLinked="1"/>
        <c:majorTickMark val="out"/>
        <c:minorTickMark val="none"/>
        <c:tickLblPos val="nextTo"/>
        <c:crossAx val="341898368"/>
        <c:crosses val="autoZero"/>
        <c:auto val="1"/>
        <c:lblAlgn val="ctr"/>
        <c:lblOffset val="100"/>
        <c:noMultiLvlLbl val="0"/>
      </c:catAx>
      <c:spPr>
        <a:noFill/>
        <a:ln>
          <a:noFill/>
        </a:ln>
        <a:effectLst/>
      </c:spPr>
    </c:plotArea>
    <c:legend>
      <c:legendPos val="b"/>
      <c:legendEntry>
        <c:idx val="0"/>
        <c:delete val="1"/>
      </c:legendEntry>
      <c:legendEntry>
        <c:idx val="2"/>
        <c:delete val="1"/>
      </c:legendEntry>
      <c:legendEntry>
        <c:idx val="3"/>
        <c:delete val="1"/>
      </c:legendEntry>
      <c:layout>
        <c:manualLayout>
          <c:xMode val="edge"/>
          <c:yMode val="edge"/>
          <c:x val="0.64197969980314962"/>
          <c:y val="0.84656890707622368"/>
          <c:w val="0.19576845472440946"/>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8.7289341347592461E-2"/>
          <c:y val="6.5803961191207138E-3"/>
          <c:w val="0.87045976632280841"/>
          <c:h val="0.92716589593129439"/>
        </c:manualLayout>
      </c:layout>
      <c:barChart>
        <c:barDir val="bar"/>
        <c:grouping val="clustered"/>
        <c:varyColors val="0"/>
        <c:ser>
          <c:idx val="0"/>
          <c:order val="0"/>
          <c:tx>
            <c:strRef>
              <c:f>Sheet1!$B$1</c:f>
              <c:strCache>
                <c:ptCount val="1"/>
                <c:pt idx="0">
                  <c:v>Population_Under18_2019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Sheet1!$B$2:$B$22</c:f>
              <c:numCache>
                <c:formatCode>_(* #,##0_);_(* \(#,##0\);_(* "-"??_);_(@_)</c:formatCode>
                <c:ptCount val="21"/>
                <c:pt idx="0">
                  <c:v>12948</c:v>
                </c:pt>
                <c:pt idx="1">
                  <c:v>15941</c:v>
                </c:pt>
                <c:pt idx="2">
                  <c:v>20306</c:v>
                </c:pt>
                <c:pt idx="3">
                  <c:v>22811</c:v>
                </c:pt>
                <c:pt idx="4">
                  <c:v>27195</c:v>
                </c:pt>
                <c:pt idx="5">
                  <c:v>35460</c:v>
                </c:pt>
                <c:pt idx="6">
                  <c:v>55412</c:v>
                </c:pt>
                <c:pt idx="7">
                  <c:v>62962</c:v>
                </c:pt>
                <c:pt idx="8">
                  <c:v>69973</c:v>
                </c:pt>
                <c:pt idx="9">
                  <c:v>77967</c:v>
                </c:pt>
                <c:pt idx="10">
                  <c:v>91220</c:v>
                </c:pt>
                <c:pt idx="11">
                  <c:v>102167</c:v>
                </c:pt>
                <c:pt idx="12">
                  <c:v>113661</c:v>
                </c:pt>
                <c:pt idx="13">
                  <c:v>118661</c:v>
                </c:pt>
                <c:pt idx="14">
                  <c:v>129478</c:v>
                </c:pt>
                <c:pt idx="15">
                  <c:v>129760</c:v>
                </c:pt>
                <c:pt idx="16">
                  <c:v>136356</c:v>
                </c:pt>
                <c:pt idx="18">
                  <c:v>177926</c:v>
                </c:pt>
                <c:pt idx="19">
                  <c:v>188960</c:v>
                </c:pt>
                <c:pt idx="20">
                  <c:v>196067</c:v>
                </c:pt>
              </c:numCache>
            </c:numRef>
          </c:val>
          <c:extLst>
            <c:ext xmlns:c16="http://schemas.microsoft.com/office/drawing/2014/chart" uri="{C3380CC4-5D6E-409C-BE32-E72D297353CC}">
              <c16:uniqueId val="{00000000-9063-4BC1-9D54-539FB46544BA}"/>
            </c:ext>
          </c:extLst>
        </c:ser>
        <c:ser>
          <c:idx val="1"/>
          <c:order val="1"/>
          <c:tx>
            <c:strRef>
              <c:f>Sheet1!$C$1</c:f>
              <c:strCache>
                <c:ptCount val="1"/>
                <c:pt idx="0">
                  <c:v>County</c:v>
                </c:pt>
              </c:strCache>
            </c:strRef>
          </c:tx>
          <c:spPr>
            <a:solidFill>
              <a:schemeClr val="dk1">
                <a:tint val="5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Burlington</c:v>
                </c:pt>
                <c:pt idx="11">
                  <c:v>Morris</c:v>
                </c:pt>
                <c:pt idx="12">
                  <c:v>Camden</c:v>
                </c:pt>
                <c:pt idx="13">
                  <c:v>Passaic</c:v>
                </c:pt>
                <c:pt idx="14">
                  <c:v>Monmouth</c:v>
                </c:pt>
                <c:pt idx="15">
                  <c:v>Union</c:v>
                </c:pt>
                <c:pt idx="16">
                  <c:v>Hudson</c:v>
                </c:pt>
                <c:pt idx="17">
                  <c:v>Ocean</c:v>
                </c:pt>
                <c:pt idx="18">
                  <c:v>Middlesex</c:v>
                </c:pt>
                <c:pt idx="19">
                  <c:v>Essex</c:v>
                </c:pt>
                <c:pt idx="20">
                  <c:v>Bergen</c:v>
                </c:pt>
              </c:strCache>
            </c:strRef>
          </c:cat>
          <c:val>
            <c:numRef>
              <c:f>Sheet1!$C$2:$C$22</c:f>
              <c:numCache>
                <c:formatCode>General</c:formatCode>
                <c:ptCount val="21"/>
                <c:pt idx="17" formatCode="_(* #,##0_);_(* \(#,##0\);_(* &quot;-&quot;??_);_(@_)">
                  <c:v>146540</c:v>
                </c:pt>
              </c:numCache>
            </c:numRef>
          </c:val>
          <c:extLst>
            <c:ext xmlns:c16="http://schemas.microsoft.com/office/drawing/2014/chart" uri="{C3380CC4-5D6E-409C-BE32-E72D297353CC}">
              <c16:uniqueId val="{00000000-CD40-4C5E-BA4A-9EDFAF8CBF63}"/>
            </c:ext>
          </c:extLst>
        </c:ser>
        <c:dLbls>
          <c:dLblPos val="outEnd"/>
          <c:showLegendKey val="0"/>
          <c:showVal val="1"/>
          <c:showCatName val="0"/>
          <c:showSerName val="0"/>
          <c:showPercent val="0"/>
          <c:showBubbleSize val="0"/>
        </c:dLbls>
        <c:gapWidth val="182"/>
        <c:axId val="341899544"/>
        <c:axId val="341899936"/>
      </c:barChart>
      <c:catAx>
        <c:axId val="3418995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1899936"/>
        <c:crosses val="autoZero"/>
        <c:auto val="1"/>
        <c:lblAlgn val="ctr"/>
        <c:lblOffset val="100"/>
        <c:noMultiLvlLbl val="0"/>
      </c:catAx>
      <c:valAx>
        <c:axId val="341899936"/>
        <c:scaling>
          <c:orientation val="minMax"/>
        </c:scaling>
        <c:delete val="1"/>
        <c:axPos val="b"/>
        <c:majorGridlines>
          <c:spPr>
            <a:ln w="9525" cap="flat" cmpd="sng" algn="ctr">
              <a:solidFill>
                <a:schemeClr val="tx1">
                  <a:lumMod val="15000"/>
                  <a:lumOff val="85000"/>
                </a:schemeClr>
              </a:solidFill>
              <a:round/>
            </a:ln>
            <a:effectLst/>
          </c:spPr>
        </c:majorGridlines>
        <c:numFmt formatCode="_(* #,##0_);_(* \(#,##0\);_(* &quot;-&quot;??_);_(@_)" sourceLinked="1"/>
        <c:majorTickMark val="none"/>
        <c:minorTickMark val="none"/>
        <c:tickLblPos val="nextTo"/>
        <c:crossAx val="3418995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1.5625E-2"/>
          <c:y val="2.406814748657559E-2"/>
          <c:w val="0.96562499999999996"/>
          <c:h val="0.90350223418565934"/>
        </c:manualLayout>
      </c:layout>
      <c:barChart>
        <c:barDir val="bar"/>
        <c:grouping val="percentStacked"/>
        <c:varyColors val="0"/>
        <c:ser>
          <c:idx val="1"/>
          <c:order val="1"/>
          <c:tx>
            <c:strRef>
              <c:f>Sheet1!$C$1</c:f>
              <c:strCache>
                <c:ptCount val="1"/>
                <c:pt idx="0">
                  <c:v># &lt;18 who are &lt;6</c:v>
                </c:pt>
              </c:strCache>
            </c:strRef>
          </c:tx>
          <c:spPr>
            <a:solidFill>
              <a:schemeClr val="dk1">
                <a:tint val="5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Sheet1!$C$2:$C$23</c:f>
              <c:numCache>
                <c:formatCode>#,##0</c:formatCode>
                <c:ptCount val="22"/>
                <c:pt idx="0">
                  <c:v>16156</c:v>
                </c:pt>
                <c:pt idx="1">
                  <c:v>58936</c:v>
                </c:pt>
                <c:pt idx="2">
                  <c:v>28176</c:v>
                </c:pt>
                <c:pt idx="3">
                  <c:v>36314</c:v>
                </c:pt>
                <c:pt idx="4">
                  <c:v>4640</c:v>
                </c:pt>
                <c:pt idx="5">
                  <c:v>10707</c:v>
                </c:pt>
                <c:pt idx="6">
                  <c:v>62175</c:v>
                </c:pt>
                <c:pt idx="7">
                  <c:v>19052</c:v>
                </c:pt>
                <c:pt idx="8">
                  <c:v>53905</c:v>
                </c:pt>
                <c:pt idx="9">
                  <c:v>5971</c:v>
                </c:pt>
                <c:pt idx="10">
                  <c:v>25727</c:v>
                </c:pt>
                <c:pt idx="11">
                  <c:v>56466</c:v>
                </c:pt>
                <c:pt idx="12">
                  <c:v>36043</c:v>
                </c:pt>
                <c:pt idx="13">
                  <c:v>28636</c:v>
                </c:pt>
                <c:pt idx="14">
                  <c:v>50386</c:v>
                </c:pt>
                <c:pt idx="15">
                  <c:v>39400</c:v>
                </c:pt>
                <c:pt idx="16">
                  <c:v>4409</c:v>
                </c:pt>
                <c:pt idx="17">
                  <c:v>20000</c:v>
                </c:pt>
                <c:pt idx="18">
                  <c:v>7191</c:v>
                </c:pt>
                <c:pt idx="19">
                  <c:v>42413</c:v>
                </c:pt>
                <c:pt idx="20">
                  <c:v>6641</c:v>
                </c:pt>
                <c:pt idx="21">
                  <c:v>613344</c:v>
                </c:pt>
              </c:numCache>
            </c:numRef>
          </c:val>
          <c:extLst>
            <c:ext xmlns:c16="http://schemas.microsoft.com/office/drawing/2014/chart" uri="{C3380CC4-5D6E-409C-BE32-E72D297353CC}">
              <c16:uniqueId val="{00000000-F3FD-4E9C-9929-C636808C2F60}"/>
            </c:ext>
          </c:extLst>
        </c:ser>
        <c:ser>
          <c:idx val="2"/>
          <c:order val="2"/>
          <c:tx>
            <c:strRef>
              <c:f>Sheet1!$D$1</c:f>
              <c:strCache>
                <c:ptCount val="1"/>
                <c:pt idx="0">
                  <c:v># &lt;18 who are between 6 &amp; 11</c:v>
                </c:pt>
              </c:strCache>
            </c:strRef>
          </c:tx>
          <c:spPr>
            <a:pattFill prst="ltDnDiag">
              <a:fgClr>
                <a:schemeClr val="tx1"/>
              </a:fgClr>
              <a:bgClr>
                <a:schemeClr val="bg1"/>
              </a:bgClr>
            </a:pattFill>
            <a:ln>
              <a:solidFill>
                <a:schemeClr val="tx1"/>
              </a:solidFill>
            </a:ln>
            <a:effectLst/>
          </c:spPr>
          <c:invertIfNegative val="0"/>
          <c:dLbls>
            <c:spPr>
              <a:solidFill>
                <a:schemeClr val="bg1"/>
              </a:solidFill>
              <a:ln>
                <a:solidFill>
                  <a:schemeClr val="bg1">
                    <a:lumMod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Sheet1!$D$2:$D$23</c:f>
              <c:numCache>
                <c:formatCode>#,##0</c:formatCode>
                <c:ptCount val="22"/>
                <c:pt idx="0">
                  <c:v>19384</c:v>
                </c:pt>
                <c:pt idx="1">
                  <c:v>64666</c:v>
                </c:pt>
                <c:pt idx="2">
                  <c:v>30467</c:v>
                </c:pt>
                <c:pt idx="3">
                  <c:v>38497</c:v>
                </c:pt>
                <c:pt idx="4">
                  <c:v>5636</c:v>
                </c:pt>
                <c:pt idx="5">
                  <c:v>12902</c:v>
                </c:pt>
                <c:pt idx="6">
                  <c:v>62140</c:v>
                </c:pt>
                <c:pt idx="7">
                  <c:v>20063</c:v>
                </c:pt>
                <c:pt idx="8">
                  <c:v>43302</c:v>
                </c:pt>
                <c:pt idx="9">
                  <c:v>8349</c:v>
                </c:pt>
                <c:pt idx="10">
                  <c:v>25465</c:v>
                </c:pt>
                <c:pt idx="11">
                  <c:v>57469</c:v>
                </c:pt>
                <c:pt idx="12">
                  <c:v>45883</c:v>
                </c:pt>
                <c:pt idx="13">
                  <c:v>35735</c:v>
                </c:pt>
                <c:pt idx="14">
                  <c:v>49841</c:v>
                </c:pt>
                <c:pt idx="15">
                  <c:v>37002</c:v>
                </c:pt>
                <c:pt idx="16">
                  <c:v>4045</c:v>
                </c:pt>
                <c:pt idx="17">
                  <c:v>23739</c:v>
                </c:pt>
                <c:pt idx="18">
                  <c:v>9909</c:v>
                </c:pt>
                <c:pt idx="19">
                  <c:v>41993</c:v>
                </c:pt>
                <c:pt idx="20">
                  <c:v>5786</c:v>
                </c:pt>
                <c:pt idx="21">
                  <c:v>642273</c:v>
                </c:pt>
              </c:numCache>
            </c:numRef>
          </c:val>
          <c:extLst>
            <c:ext xmlns:c16="http://schemas.microsoft.com/office/drawing/2014/chart" uri="{C3380CC4-5D6E-409C-BE32-E72D297353CC}">
              <c16:uniqueId val="{00000001-F3FD-4E9C-9929-C636808C2F60}"/>
            </c:ext>
          </c:extLst>
        </c:ser>
        <c:ser>
          <c:idx val="3"/>
          <c:order val="3"/>
          <c:tx>
            <c:strRef>
              <c:f>Sheet1!$E$1</c:f>
              <c:strCache>
                <c:ptCount val="1"/>
                <c:pt idx="0">
                  <c:v># &lt;18 who are between 12 and 17</c:v>
                </c:pt>
              </c:strCache>
            </c:strRef>
          </c:tx>
          <c:spPr>
            <a:solidFill>
              <a:srgbClr val="C00000"/>
            </a:solidFill>
            <a:ln>
              <a:noFill/>
            </a:ln>
            <a:effectLst/>
          </c:spPr>
          <c:invertIfNegative val="0"/>
          <c:dLbls>
            <c:spPr>
              <a:solidFill>
                <a:schemeClr val="bg1"/>
              </a:solidFill>
              <a:ln>
                <a:solidFill>
                  <a:schemeClr val="dk1">
                    <a:lumMod val="25000"/>
                    <a:lumOff val="75000"/>
                  </a:schemeClr>
                </a:solid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shade val="95000"/>
                          <a:satMod val="105000"/>
                        </a:schemeClr>
                      </a:solidFill>
                      <a:prstDash val="solid"/>
                      <a:round/>
                    </a:ln>
                    <a:effectLst/>
                  </c:spPr>
                </c15:leaderLines>
              </c:ext>
            </c:extLst>
          </c:dLbls>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Sheet1!$E$2:$E$23</c:f>
              <c:numCache>
                <c:formatCode>#,##0</c:formatCode>
                <c:ptCount val="22"/>
                <c:pt idx="0">
                  <c:v>19872</c:v>
                </c:pt>
                <c:pt idx="1">
                  <c:v>72465</c:v>
                </c:pt>
                <c:pt idx="2">
                  <c:v>32577</c:v>
                </c:pt>
                <c:pt idx="3">
                  <c:v>38850</c:v>
                </c:pt>
                <c:pt idx="4">
                  <c:v>5665</c:v>
                </c:pt>
                <c:pt idx="5">
                  <c:v>11851</c:v>
                </c:pt>
                <c:pt idx="6">
                  <c:v>64645</c:v>
                </c:pt>
                <c:pt idx="7">
                  <c:v>23847</c:v>
                </c:pt>
                <c:pt idx="8">
                  <c:v>39149</c:v>
                </c:pt>
                <c:pt idx="9">
                  <c:v>8491</c:v>
                </c:pt>
                <c:pt idx="10">
                  <c:v>26775</c:v>
                </c:pt>
                <c:pt idx="11">
                  <c:v>63991</c:v>
                </c:pt>
                <c:pt idx="12">
                  <c:v>47552</c:v>
                </c:pt>
                <c:pt idx="13">
                  <c:v>37796</c:v>
                </c:pt>
                <c:pt idx="14">
                  <c:v>46313</c:v>
                </c:pt>
                <c:pt idx="15">
                  <c:v>42259</c:v>
                </c:pt>
                <c:pt idx="16">
                  <c:v>4494</c:v>
                </c:pt>
                <c:pt idx="17">
                  <c:v>26234</c:v>
                </c:pt>
                <c:pt idx="18">
                  <c:v>10095</c:v>
                </c:pt>
                <c:pt idx="19">
                  <c:v>45354</c:v>
                </c:pt>
                <c:pt idx="20">
                  <c:v>7879</c:v>
                </c:pt>
                <c:pt idx="21">
                  <c:v>676154</c:v>
                </c:pt>
              </c:numCache>
            </c:numRef>
          </c:val>
          <c:extLst>
            <c:ext xmlns:c16="http://schemas.microsoft.com/office/drawing/2014/chart" uri="{C3380CC4-5D6E-409C-BE32-E72D297353CC}">
              <c16:uniqueId val="{00000002-F3FD-4E9C-9929-C636808C2F60}"/>
            </c:ext>
          </c:extLst>
        </c:ser>
        <c:dLbls>
          <c:showLegendKey val="0"/>
          <c:showVal val="0"/>
          <c:showCatName val="0"/>
          <c:showSerName val="0"/>
          <c:showPercent val="0"/>
          <c:showBubbleSize val="0"/>
        </c:dLbls>
        <c:gapWidth val="150"/>
        <c:overlap val="100"/>
        <c:axId val="342398808"/>
        <c:axId val="342398416"/>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Sheet1!$B$2:$B$23</c:f>
              <c:numCache>
                <c:formatCode>General</c:formatCode>
                <c:ptCount val="22"/>
                <c:pt idx="14">
                  <c:v>1</c:v>
                </c:pt>
              </c:numCache>
            </c:numRef>
          </c:val>
          <c:extLst>
            <c:ext xmlns:c16="http://schemas.microsoft.com/office/drawing/2014/chart" uri="{C3380CC4-5D6E-409C-BE32-E72D297353CC}">
              <c16:uniqueId val="{00000003-F3FD-4E9C-9929-C636808C2F60}"/>
            </c:ext>
          </c:extLst>
        </c:ser>
        <c:ser>
          <c:idx val="4"/>
          <c:order val="4"/>
          <c:tx>
            <c:strRef>
              <c:f>Sheet1!$F$1</c:f>
              <c:strCache>
                <c:ptCount val="1"/>
                <c:pt idx="0">
                  <c:v>Copy County</c:v>
                </c:pt>
              </c:strCache>
            </c:strRef>
          </c:tx>
          <c:spPr>
            <a:solidFill>
              <a:srgbClr val="FFFF00"/>
            </a:solidFill>
            <a:ln>
              <a:noFill/>
            </a:ln>
            <a:effectLst/>
          </c:spPr>
          <c:invertIfNegative val="0"/>
          <c:cat>
            <c:strRef>
              <c:f>Sheet1!$A$2:$A$23</c:f>
              <c:strCache>
                <c:ptCount val="22"/>
                <c:pt idx="0">
                  <c:v>Atlantic</c:v>
                </c:pt>
                <c:pt idx="1">
                  <c:v>Bergen</c:v>
                </c:pt>
                <c:pt idx="2">
                  <c:v>Burlington</c:v>
                </c:pt>
                <c:pt idx="3">
                  <c:v>Camden</c:v>
                </c:pt>
                <c:pt idx="4">
                  <c:v>Cape May</c:v>
                </c:pt>
                <c:pt idx="5">
                  <c:v>Cumberland</c:v>
                </c:pt>
                <c:pt idx="6">
                  <c:v>Essex</c:v>
                </c:pt>
                <c:pt idx="7">
                  <c:v>Gloucester</c:v>
                </c:pt>
                <c:pt idx="8">
                  <c:v>Hudson</c:v>
                </c:pt>
                <c:pt idx="9">
                  <c:v>Hunterdon</c:v>
                </c:pt>
                <c:pt idx="10">
                  <c:v>Mercer</c:v>
                </c:pt>
                <c:pt idx="11">
                  <c:v>Middlesex</c:v>
                </c:pt>
                <c:pt idx="12">
                  <c:v>Monmouth</c:v>
                </c:pt>
                <c:pt idx="13">
                  <c:v>Morris</c:v>
                </c:pt>
                <c:pt idx="14">
                  <c:v>Ocean</c:v>
                </c:pt>
                <c:pt idx="15">
                  <c:v>Passaic</c:v>
                </c:pt>
                <c:pt idx="16">
                  <c:v>Salem</c:v>
                </c:pt>
                <c:pt idx="17">
                  <c:v>Somerset</c:v>
                </c:pt>
                <c:pt idx="18">
                  <c:v>Sussex</c:v>
                </c:pt>
                <c:pt idx="19">
                  <c:v>Union</c:v>
                </c:pt>
                <c:pt idx="20">
                  <c:v>Warren</c:v>
                </c:pt>
                <c:pt idx="21">
                  <c:v>New Jersey</c:v>
                </c:pt>
              </c:strCache>
            </c:strRef>
          </c:cat>
          <c:val>
            <c:numRef>
              <c:f>Sheet1!$F$2:$F$23</c:f>
              <c:numCache>
                <c:formatCode>General</c:formatCode>
                <c:ptCount val="22"/>
                <c:pt idx="14" formatCode="#,##0">
                  <c:v>1</c:v>
                </c:pt>
              </c:numCache>
            </c:numRef>
          </c:val>
          <c:extLst>
            <c:ext xmlns:c16="http://schemas.microsoft.com/office/drawing/2014/chart" uri="{C3380CC4-5D6E-409C-BE32-E72D297353CC}">
              <c16:uniqueId val="{00000004-F3FD-4E9C-9929-C636808C2F60}"/>
            </c:ext>
          </c:extLst>
        </c:ser>
        <c:dLbls>
          <c:showLegendKey val="0"/>
          <c:showVal val="0"/>
          <c:showCatName val="0"/>
          <c:showSerName val="0"/>
          <c:showPercent val="0"/>
          <c:showBubbleSize val="0"/>
        </c:dLbls>
        <c:gapWidth val="100"/>
        <c:overlap val="-100"/>
        <c:axId val="342399592"/>
        <c:axId val="342399200"/>
      </c:barChart>
      <c:valAx>
        <c:axId val="342398416"/>
        <c:scaling>
          <c:orientation val="minMax"/>
        </c:scaling>
        <c:delete val="0"/>
        <c:axPos val="t"/>
        <c:numFmt formatCode="0%"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808"/>
        <c:crosses val="max"/>
        <c:crossBetween val="between"/>
      </c:valAx>
      <c:catAx>
        <c:axId val="342398808"/>
        <c:scaling>
          <c:orientation val="minMax"/>
        </c:scaling>
        <c:delete val="0"/>
        <c:axPos val="l"/>
        <c:numFmt formatCode="General" sourceLinked="1"/>
        <c:majorTickMark val="out"/>
        <c:minorTickMark val="none"/>
        <c:tickLblPos val="nextTo"/>
        <c:spPr>
          <a:noFill/>
          <a:ln w="9525" cap="flat" cmpd="sng" algn="ctr">
            <a:solidFill>
              <a:schemeClr val="tx1">
                <a:tint val="75000"/>
                <a:shade val="95000"/>
                <a:satMod val="105000"/>
              </a:schemeClr>
            </a:solidFill>
            <a:prstDash val="solid"/>
            <a:round/>
          </a:ln>
          <a:effectLst/>
        </c:spPr>
        <c:txPr>
          <a:bodyPr rot="-60000000" spcFirstLastPara="1" vertOverflow="ellipsis" vert="horz" wrap="square" anchor="ctr" anchorCtr="1"/>
          <a:lstStyle/>
          <a:p>
            <a:pPr>
              <a:defRPr sz="1000" b="0" i="0" u="none" strike="noStrike" kern="1200" baseline="0">
                <a:solidFill>
                  <a:schemeClr val="tx1"/>
                </a:solidFill>
                <a:latin typeface="+mn-lt"/>
                <a:ea typeface="+mn-ea"/>
                <a:cs typeface="+mn-cs"/>
              </a:defRPr>
            </a:pPr>
            <a:endParaRPr lang="en-US"/>
          </a:p>
        </c:txPr>
        <c:crossAx val="342398416"/>
        <c:crosses val="autoZero"/>
        <c:auto val="1"/>
        <c:lblAlgn val="ctr"/>
        <c:lblOffset val="100"/>
        <c:noMultiLvlLbl val="0"/>
      </c:catAx>
      <c:valAx>
        <c:axId val="342399200"/>
        <c:scaling>
          <c:orientation val="minMax"/>
          <c:max val="1"/>
        </c:scaling>
        <c:delete val="1"/>
        <c:axPos val="b"/>
        <c:numFmt formatCode="General" sourceLinked="1"/>
        <c:majorTickMark val="out"/>
        <c:minorTickMark val="none"/>
        <c:tickLblPos val="nextTo"/>
        <c:crossAx val="342399592"/>
        <c:crosses val="autoZero"/>
        <c:crossBetween val="between"/>
      </c:valAx>
      <c:catAx>
        <c:axId val="342399592"/>
        <c:scaling>
          <c:orientation val="minMax"/>
        </c:scaling>
        <c:delete val="1"/>
        <c:axPos val="r"/>
        <c:numFmt formatCode="General" sourceLinked="1"/>
        <c:majorTickMark val="out"/>
        <c:minorTickMark val="none"/>
        <c:tickLblPos val="nextTo"/>
        <c:crossAx val="342399200"/>
        <c:crosses val="max"/>
        <c:auto val="1"/>
        <c:lblAlgn val="ctr"/>
        <c:lblOffset val="100"/>
        <c:noMultiLvlLbl val="0"/>
      </c:catAx>
      <c:spPr>
        <a:noFill/>
        <a:ln>
          <a:noFill/>
        </a:ln>
        <a:effectLst/>
      </c:spPr>
    </c:plotArea>
    <c:legend>
      <c:legendPos val="b"/>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prstDash val="solid"/>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730118110236221"/>
          <c:y val="2.6953335422200752E-2"/>
          <c:w val="0.84538238188976378"/>
          <c:h val="0.91863758510462601"/>
        </c:manualLayout>
      </c:layout>
      <c:barChart>
        <c:barDir val="bar"/>
        <c:grouping val="clustered"/>
        <c:varyColors val="0"/>
        <c:ser>
          <c:idx val="0"/>
          <c:order val="0"/>
          <c:tx>
            <c:strRef>
              <c:f>Sheet1!$B$1</c:f>
              <c:strCache>
                <c:ptCount val="1"/>
                <c:pt idx="0">
                  <c:v>Total children by municipality </c:v>
                </c:pt>
              </c:strCache>
            </c:strRef>
          </c:tx>
          <c:spPr>
            <a:solidFill>
              <a:srgbClr val="C00000"/>
            </a:solidFill>
            <a:ln>
              <a:noFill/>
            </a:ln>
            <a:effectLst/>
          </c:spPr>
          <c:invertIfNegative val="0"/>
          <c:dLbls>
            <c:numFmt formatCode="#,##0" sourceLinked="0"/>
            <c:spPr>
              <a:solidFill>
                <a:schemeClr val="lt1"/>
              </a:solidFill>
              <a:ln>
                <a:no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strRef>
              <c:f>Sheet1!$A$2:$A$21</c:f>
              <c:strCache>
                <c:ptCount val="20"/>
                <c:pt idx="0">
                  <c:v>Lakewood</c:v>
                </c:pt>
                <c:pt idx="1">
                  <c:v>Toms River</c:v>
                </c:pt>
                <c:pt idx="2">
                  <c:v>Brick</c:v>
                </c:pt>
                <c:pt idx="3">
                  <c:v>Jackson </c:v>
                </c:pt>
                <c:pt idx="4">
                  <c:v>Lacey</c:v>
                </c:pt>
                <c:pt idx="5">
                  <c:v>Stafford</c:v>
                </c:pt>
                <c:pt idx="6">
                  <c:v>Berkeley </c:v>
                </c:pt>
                <c:pt idx="7">
                  <c:v>Barnegat</c:v>
                </c:pt>
                <c:pt idx="8">
                  <c:v>Manchester</c:v>
                </c:pt>
                <c:pt idx="9">
                  <c:v>Point Pleasant</c:v>
                </c:pt>
                <c:pt idx="10">
                  <c:v>Little Egg Harbor</c:v>
                </c:pt>
                <c:pt idx="11">
                  <c:v>Beachwood</c:v>
                </c:pt>
                <c:pt idx="12">
                  <c:v>Plumsted </c:v>
                </c:pt>
                <c:pt idx="13">
                  <c:v>Ocean</c:v>
                </c:pt>
                <c:pt idx="14">
                  <c:v>South Toms River</c:v>
                </c:pt>
                <c:pt idx="15">
                  <c:v>Lakehurst</c:v>
                </c:pt>
                <c:pt idx="16">
                  <c:v>Seaside Heights </c:v>
                </c:pt>
                <c:pt idx="17">
                  <c:v>Point Pleasant Beach</c:v>
                </c:pt>
                <c:pt idx="18">
                  <c:v>Tuckerton</c:v>
                </c:pt>
                <c:pt idx="19">
                  <c:v>Pine Beach</c:v>
                </c:pt>
              </c:strCache>
            </c:strRef>
          </c:cat>
          <c:val>
            <c:numRef>
              <c:f>Sheet1!$B$2:$B$21</c:f>
              <c:numCache>
                <c:formatCode>General</c:formatCode>
                <c:ptCount val="20"/>
                <c:pt idx="0">
                  <c:v>49527</c:v>
                </c:pt>
                <c:pt idx="1">
                  <c:v>19750</c:v>
                </c:pt>
                <c:pt idx="2">
                  <c:v>14886</c:v>
                </c:pt>
                <c:pt idx="3">
                  <c:v>12917</c:v>
                </c:pt>
                <c:pt idx="4">
                  <c:v>5768</c:v>
                </c:pt>
                <c:pt idx="5">
                  <c:v>5567</c:v>
                </c:pt>
                <c:pt idx="6">
                  <c:v>5287</c:v>
                </c:pt>
                <c:pt idx="7">
                  <c:v>4851</c:v>
                </c:pt>
                <c:pt idx="8">
                  <c:v>4305</c:v>
                </c:pt>
                <c:pt idx="9">
                  <c:v>3872</c:v>
                </c:pt>
                <c:pt idx="10">
                  <c:v>3628</c:v>
                </c:pt>
                <c:pt idx="11">
                  <c:v>2767</c:v>
                </c:pt>
                <c:pt idx="12">
                  <c:v>1842</c:v>
                </c:pt>
                <c:pt idx="13">
                  <c:v>1227</c:v>
                </c:pt>
                <c:pt idx="14">
                  <c:v>1105</c:v>
                </c:pt>
                <c:pt idx="15">
                  <c:v>695</c:v>
                </c:pt>
                <c:pt idx="16">
                  <c:v>690</c:v>
                </c:pt>
                <c:pt idx="17">
                  <c:v>683</c:v>
                </c:pt>
                <c:pt idx="18">
                  <c:v>636</c:v>
                </c:pt>
                <c:pt idx="19">
                  <c:v>447</c:v>
                </c:pt>
              </c:numCache>
            </c:numRef>
          </c:val>
          <c:extLst>
            <c:ext xmlns:c16="http://schemas.microsoft.com/office/drawing/2014/chart" uri="{C3380CC4-5D6E-409C-BE32-E72D297353CC}">
              <c16:uniqueId val="{00000000-6482-4CBC-BB12-35CB246AF4A0}"/>
            </c:ext>
          </c:extLst>
        </c:ser>
        <c:dLbls>
          <c:showLegendKey val="0"/>
          <c:showVal val="0"/>
          <c:showCatName val="0"/>
          <c:showSerName val="0"/>
          <c:showPercent val="0"/>
          <c:showBubbleSize val="0"/>
        </c:dLbls>
        <c:gapWidth val="150"/>
        <c:axId val="342400376"/>
        <c:axId val="342400768"/>
      </c:barChart>
      <c:catAx>
        <c:axId val="34240037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768"/>
        <c:crosses val="autoZero"/>
        <c:auto val="1"/>
        <c:lblAlgn val="ctr"/>
        <c:lblOffset val="100"/>
        <c:noMultiLvlLbl val="0"/>
      </c:catAx>
      <c:valAx>
        <c:axId val="342400768"/>
        <c:scaling>
          <c:orientation val="minMax"/>
        </c:scaling>
        <c:delete val="0"/>
        <c:axPos val="b"/>
        <c:numFmt formatCode="#,##0" sourceLinked="0"/>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037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stacked"/>
        <c:varyColors val="0"/>
        <c:ser>
          <c:idx val="1"/>
          <c:order val="1"/>
          <c:tx>
            <c:strRef>
              <c:f>Sheet1!$C$1</c:f>
              <c:strCache>
                <c:ptCount val="1"/>
                <c:pt idx="0">
                  <c:v>In-Home</c:v>
                </c:pt>
              </c:strCache>
            </c:strRef>
          </c:tx>
          <c:spPr>
            <a:solidFill>
              <a:srgbClr val="C000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Sheet1!$C$2:$C$22</c:f>
              <c:numCache>
                <c:formatCode>General</c:formatCode>
                <c:ptCount val="21"/>
                <c:pt idx="0">
                  <c:v>310</c:v>
                </c:pt>
                <c:pt idx="1">
                  <c:v>536</c:v>
                </c:pt>
                <c:pt idx="2">
                  <c:v>595</c:v>
                </c:pt>
                <c:pt idx="3">
                  <c:v>606</c:v>
                </c:pt>
                <c:pt idx="4">
                  <c:v>665</c:v>
                </c:pt>
                <c:pt idx="5">
                  <c:v>781</c:v>
                </c:pt>
                <c:pt idx="6">
                  <c:v>1140</c:v>
                </c:pt>
                <c:pt idx="7">
                  <c:v>1362</c:v>
                </c:pt>
                <c:pt idx="8">
                  <c:v>1556</c:v>
                </c:pt>
                <c:pt idx="9">
                  <c:v>1592</c:v>
                </c:pt>
                <c:pt idx="10">
                  <c:v>1626</c:v>
                </c:pt>
                <c:pt idx="11">
                  <c:v>1673</c:v>
                </c:pt>
                <c:pt idx="12">
                  <c:v>1694</c:v>
                </c:pt>
                <c:pt idx="13">
                  <c:v>1739</c:v>
                </c:pt>
                <c:pt idx="14">
                  <c:v>1982</c:v>
                </c:pt>
                <c:pt idx="15">
                  <c:v>2317</c:v>
                </c:pt>
                <c:pt idx="16">
                  <c:v>2446</c:v>
                </c:pt>
                <c:pt idx="17">
                  <c:v>2869</c:v>
                </c:pt>
                <c:pt idx="18">
                  <c:v>2937</c:v>
                </c:pt>
                <c:pt idx="19">
                  <c:v>4144</c:v>
                </c:pt>
                <c:pt idx="20">
                  <c:v>4600</c:v>
                </c:pt>
              </c:numCache>
            </c:numRef>
          </c:val>
          <c:extLst>
            <c:ext xmlns:c16="http://schemas.microsoft.com/office/drawing/2014/chart" uri="{C3380CC4-5D6E-409C-BE32-E72D297353CC}">
              <c16:uniqueId val="{00000000-0A51-4A6A-88FF-12AE5B53A36A}"/>
            </c:ext>
          </c:extLst>
        </c:ser>
        <c:ser>
          <c:idx val="2"/>
          <c:order val="2"/>
          <c:tx>
            <c:strRef>
              <c:f>Sheet1!$D$1</c:f>
              <c:strCache>
                <c:ptCount val="1"/>
                <c:pt idx="0">
                  <c:v>Out-of-Home Placement</c:v>
                </c:pt>
              </c:strCache>
            </c:strRef>
          </c:tx>
          <c:spPr>
            <a:solidFill>
              <a:schemeClr val="bg1">
                <a:lumMod val="75000"/>
              </a:schemeClr>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Sheet1!$D$2:$D$22</c:f>
              <c:numCache>
                <c:formatCode>General</c:formatCode>
                <c:ptCount val="21"/>
                <c:pt idx="0">
                  <c:v>11</c:v>
                </c:pt>
                <c:pt idx="1">
                  <c:v>45</c:v>
                </c:pt>
                <c:pt idx="2">
                  <c:v>83</c:v>
                </c:pt>
                <c:pt idx="3">
                  <c:v>107</c:v>
                </c:pt>
                <c:pt idx="4">
                  <c:v>42</c:v>
                </c:pt>
                <c:pt idx="5">
                  <c:v>55</c:v>
                </c:pt>
                <c:pt idx="6">
                  <c:v>70</c:v>
                </c:pt>
                <c:pt idx="7">
                  <c:v>312</c:v>
                </c:pt>
                <c:pt idx="8">
                  <c:v>157</c:v>
                </c:pt>
                <c:pt idx="9">
                  <c:v>204</c:v>
                </c:pt>
                <c:pt idx="10">
                  <c:v>261</c:v>
                </c:pt>
                <c:pt idx="11">
                  <c:v>157</c:v>
                </c:pt>
                <c:pt idx="12">
                  <c:v>239</c:v>
                </c:pt>
                <c:pt idx="13">
                  <c:v>232</c:v>
                </c:pt>
                <c:pt idx="14">
                  <c:v>243</c:v>
                </c:pt>
                <c:pt idx="15">
                  <c:v>196</c:v>
                </c:pt>
                <c:pt idx="16">
                  <c:v>297</c:v>
                </c:pt>
                <c:pt idx="17">
                  <c:v>251</c:v>
                </c:pt>
                <c:pt idx="18">
                  <c:v>186</c:v>
                </c:pt>
                <c:pt idx="19">
                  <c:v>752</c:v>
                </c:pt>
                <c:pt idx="20">
                  <c:v>542</c:v>
                </c:pt>
              </c:numCache>
            </c:numRef>
          </c:val>
          <c:extLst>
            <c:ext xmlns:c16="http://schemas.microsoft.com/office/drawing/2014/chart" uri="{C3380CC4-5D6E-409C-BE32-E72D297353CC}">
              <c16:uniqueId val="{00000001-0A51-4A6A-88FF-12AE5B53A36A}"/>
            </c:ext>
          </c:extLst>
        </c:ser>
        <c:ser>
          <c:idx val="3"/>
          <c:order val="3"/>
          <c:tx>
            <c:strRef>
              <c:f>Sheet1!$E$1</c:f>
              <c:strCache>
                <c:ptCount val="1"/>
                <c:pt idx="0">
                  <c:v>Total</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Sheet1!$E$2:$E$22</c:f>
              <c:numCache>
                <c:formatCode>General</c:formatCode>
                <c:ptCount val="21"/>
                <c:pt idx="0">
                  <c:v>321</c:v>
                </c:pt>
                <c:pt idx="1">
                  <c:v>581</c:v>
                </c:pt>
                <c:pt idx="2">
                  <c:v>678</c:v>
                </c:pt>
                <c:pt idx="3">
                  <c:v>713</c:v>
                </c:pt>
                <c:pt idx="4">
                  <c:v>707</c:v>
                </c:pt>
                <c:pt idx="5">
                  <c:v>836</c:v>
                </c:pt>
                <c:pt idx="6">
                  <c:v>1210</c:v>
                </c:pt>
                <c:pt idx="7">
                  <c:v>1674</c:v>
                </c:pt>
                <c:pt idx="8">
                  <c:v>1713</c:v>
                </c:pt>
                <c:pt idx="9">
                  <c:v>1796</c:v>
                </c:pt>
                <c:pt idx="10">
                  <c:v>1887</c:v>
                </c:pt>
                <c:pt idx="11">
                  <c:v>1830</c:v>
                </c:pt>
                <c:pt idx="12">
                  <c:v>1933</c:v>
                </c:pt>
                <c:pt idx="13">
                  <c:v>1971</c:v>
                </c:pt>
                <c:pt idx="14">
                  <c:v>2225</c:v>
                </c:pt>
                <c:pt idx="15">
                  <c:v>2513</c:v>
                </c:pt>
                <c:pt idx="16">
                  <c:v>2743</c:v>
                </c:pt>
                <c:pt idx="17">
                  <c:v>3120</c:v>
                </c:pt>
                <c:pt idx="18">
                  <c:v>3123</c:v>
                </c:pt>
                <c:pt idx="19">
                  <c:v>4896</c:v>
                </c:pt>
                <c:pt idx="20">
                  <c:v>5142</c:v>
                </c:pt>
              </c:numCache>
            </c:numRef>
          </c:val>
          <c:extLst>
            <c:ext xmlns:c16="http://schemas.microsoft.com/office/drawing/2014/chart" uri="{C3380CC4-5D6E-409C-BE32-E72D297353CC}">
              <c16:uniqueId val="{00000002-0A51-4A6A-88FF-12AE5B53A36A}"/>
            </c:ext>
          </c:extLst>
        </c:ser>
        <c:dLbls>
          <c:showLegendKey val="0"/>
          <c:showVal val="0"/>
          <c:showCatName val="0"/>
          <c:showSerName val="0"/>
          <c:showPercent val="0"/>
          <c:showBubbleSize val="0"/>
        </c:dLbls>
        <c:gapWidth val="182"/>
        <c:overlap val="100"/>
        <c:axId val="342401552"/>
        <c:axId val="342401944"/>
      </c:barChart>
      <c:barChart>
        <c:barDir val="bar"/>
        <c:grouping val="clustered"/>
        <c:varyColors val="0"/>
        <c:ser>
          <c:idx val="0"/>
          <c:order val="0"/>
          <c:tx>
            <c:strRef>
              <c:f>Sheet1!$B$1</c:f>
              <c:strCache>
                <c:ptCount val="1"/>
                <c:pt idx="0">
                  <c:v>Copy County</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Sheet1!$B$2:$B$22</c:f>
              <c:numCache>
                <c:formatCode>General</c:formatCode>
                <c:ptCount val="21"/>
                <c:pt idx="16">
                  <c:v>2743</c:v>
                </c:pt>
              </c:numCache>
            </c:numRef>
          </c:val>
          <c:extLst>
            <c:ext xmlns:c16="http://schemas.microsoft.com/office/drawing/2014/chart" uri="{C3380CC4-5D6E-409C-BE32-E72D297353CC}">
              <c16:uniqueId val="{00000003-0A51-4A6A-88FF-12AE5B53A36A}"/>
            </c:ext>
          </c:extLst>
        </c:ser>
        <c:ser>
          <c:idx val="4"/>
          <c:order val="4"/>
          <c:tx>
            <c:strRef>
              <c:f>Sheet1!$F$1</c:f>
              <c:strCache>
                <c:ptCount val="1"/>
                <c:pt idx="0">
                  <c:v>Copy County Total 2</c:v>
                </c:pt>
              </c:strCache>
            </c:strRef>
          </c:tx>
          <c:spPr>
            <a:solidFill>
              <a:srgbClr val="FFFF00"/>
            </a:solidFill>
            <a:ln>
              <a:noFill/>
            </a:ln>
            <a:effectLst/>
          </c:spPr>
          <c:invertIfNegative val="0"/>
          <c:cat>
            <c:strRef>
              <c:f>Sheet1!$A$2:$A$22</c:f>
              <c:strCache>
                <c:ptCount val="21"/>
                <c:pt idx="0">
                  <c:v>Hunterdon</c:v>
                </c:pt>
                <c:pt idx="1">
                  <c:v>Sussex</c:v>
                </c:pt>
                <c:pt idx="2">
                  <c:v>Salem</c:v>
                </c:pt>
                <c:pt idx="3">
                  <c:v>Cape May</c:v>
                </c:pt>
                <c:pt idx="4">
                  <c:v>Warren</c:v>
                </c:pt>
                <c:pt idx="5">
                  <c:v>Somerset</c:v>
                </c:pt>
                <c:pt idx="6">
                  <c:v>Morris</c:v>
                </c:pt>
                <c:pt idx="7">
                  <c:v>Mercer</c:v>
                </c:pt>
                <c:pt idx="8">
                  <c:v>Monmouth</c:v>
                </c:pt>
                <c:pt idx="9">
                  <c:v>Burlington</c:v>
                </c:pt>
                <c:pt idx="10">
                  <c:v>Gloucester</c:v>
                </c:pt>
                <c:pt idx="11">
                  <c:v>Bergen</c:v>
                </c:pt>
                <c:pt idx="12">
                  <c:v>Cumberland</c:v>
                </c:pt>
                <c:pt idx="13">
                  <c:v>Atlantic</c:v>
                </c:pt>
                <c:pt idx="14">
                  <c:v>Union</c:v>
                </c:pt>
                <c:pt idx="15">
                  <c:v>Passaic</c:v>
                </c:pt>
                <c:pt idx="16">
                  <c:v>Ocean</c:v>
                </c:pt>
                <c:pt idx="17">
                  <c:v>Hudson</c:v>
                </c:pt>
                <c:pt idx="18">
                  <c:v>Middlesex</c:v>
                </c:pt>
                <c:pt idx="19">
                  <c:v>Essex</c:v>
                </c:pt>
                <c:pt idx="20">
                  <c:v>Camden</c:v>
                </c:pt>
              </c:strCache>
            </c:strRef>
          </c:cat>
          <c:val>
            <c:numRef>
              <c:f>Sheet1!$F$2:$F$22</c:f>
              <c:numCache>
                <c:formatCode>General</c:formatCode>
                <c:ptCount val="21"/>
                <c:pt idx="16">
                  <c:v>2743</c:v>
                </c:pt>
              </c:numCache>
            </c:numRef>
          </c:val>
          <c:extLst>
            <c:ext xmlns:c16="http://schemas.microsoft.com/office/drawing/2014/chart" uri="{C3380CC4-5D6E-409C-BE32-E72D297353CC}">
              <c16:uniqueId val="{00000004-0A51-4A6A-88FF-12AE5B53A36A}"/>
            </c:ext>
          </c:extLst>
        </c:ser>
        <c:dLbls>
          <c:showLegendKey val="0"/>
          <c:showVal val="0"/>
          <c:showCatName val="0"/>
          <c:showSerName val="0"/>
          <c:showPercent val="0"/>
          <c:showBubbleSize val="0"/>
        </c:dLbls>
        <c:gapWidth val="100"/>
        <c:overlap val="-100"/>
        <c:axId val="342806656"/>
        <c:axId val="342806264"/>
      </c:barChart>
      <c:catAx>
        <c:axId val="34240155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944"/>
        <c:crosses val="autoZero"/>
        <c:auto val="1"/>
        <c:lblAlgn val="ctr"/>
        <c:lblOffset val="100"/>
        <c:noMultiLvlLbl val="0"/>
      </c:catAx>
      <c:valAx>
        <c:axId val="342401944"/>
        <c:scaling>
          <c:orientation val="minMax"/>
          <c:max val="7000"/>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401552"/>
        <c:crosses val="autoZero"/>
        <c:crossBetween val="between"/>
      </c:valAx>
      <c:valAx>
        <c:axId val="342806264"/>
        <c:scaling>
          <c:orientation val="minMax"/>
          <c:max val="7000"/>
        </c:scaling>
        <c:delete val="1"/>
        <c:axPos val="t"/>
        <c:numFmt formatCode="General" sourceLinked="1"/>
        <c:majorTickMark val="out"/>
        <c:minorTickMark val="none"/>
        <c:tickLblPos val="nextTo"/>
        <c:crossAx val="342806656"/>
        <c:crosses val="max"/>
        <c:crossBetween val="between"/>
      </c:valAx>
      <c:catAx>
        <c:axId val="342806656"/>
        <c:scaling>
          <c:orientation val="minMax"/>
        </c:scaling>
        <c:delete val="1"/>
        <c:axPos val="l"/>
        <c:numFmt formatCode="General" sourceLinked="1"/>
        <c:majorTickMark val="out"/>
        <c:minorTickMark val="none"/>
        <c:tickLblPos val="nextTo"/>
        <c:crossAx val="342806264"/>
        <c:crosses val="autoZero"/>
        <c:auto val="1"/>
        <c:lblAlgn val="ctr"/>
        <c:lblOffset val="100"/>
        <c:noMultiLvlLbl val="0"/>
      </c:catAx>
      <c:spPr>
        <a:noFill/>
        <a:ln>
          <a:noFill/>
        </a:ln>
        <a:effectLst/>
      </c:spPr>
    </c:plotArea>
    <c:legend>
      <c:legendPos val="r"/>
      <c:legendEntry>
        <c:idx val="2"/>
        <c:delete val="1"/>
      </c:legendEntry>
      <c:legendEntry>
        <c:idx val="3"/>
        <c:delete val="1"/>
      </c:legendEntry>
      <c:legendEntry>
        <c:idx val="4"/>
        <c:delete val="1"/>
      </c:legendEntry>
      <c:layout/>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Kinship Resource Family</c:v>
                </c:pt>
              </c:strCache>
            </c:strRef>
          </c:tx>
          <c:spPr>
            <a:solidFill>
              <a:srgbClr val="C00000"/>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Sheet1!$B$2:$B$9</c:f>
              <c:numCache>
                <c:formatCode>General</c:formatCode>
                <c:ptCount val="8"/>
                <c:pt idx="0">
                  <c:v>179</c:v>
                </c:pt>
                <c:pt idx="1">
                  <c:v>227</c:v>
                </c:pt>
                <c:pt idx="2">
                  <c:v>228</c:v>
                </c:pt>
                <c:pt idx="3">
                  <c:v>225</c:v>
                </c:pt>
                <c:pt idx="4">
                  <c:v>237</c:v>
                </c:pt>
                <c:pt idx="5">
                  <c:v>165</c:v>
                </c:pt>
                <c:pt idx="6">
                  <c:v>187</c:v>
                </c:pt>
                <c:pt idx="7">
                  <c:v>163</c:v>
                </c:pt>
              </c:numCache>
            </c:numRef>
          </c:val>
          <c:extLst>
            <c:ext xmlns:c16="http://schemas.microsoft.com/office/drawing/2014/chart" uri="{C3380CC4-5D6E-409C-BE32-E72D297353CC}">
              <c16:uniqueId val="{00000000-7102-4291-BE62-DA325D8D88DA}"/>
            </c:ext>
          </c:extLst>
        </c:ser>
        <c:ser>
          <c:idx val="1"/>
          <c:order val="1"/>
          <c:tx>
            <c:strRef>
              <c:f>Sheet1!$C$1</c:f>
              <c:strCache>
                <c:ptCount val="1"/>
                <c:pt idx="0">
                  <c:v>Non-Kinship Placement</c:v>
                </c:pt>
              </c:strCache>
            </c:strRef>
          </c:tx>
          <c:spPr>
            <a:solidFill>
              <a:schemeClr val="bg1">
                <a:lumMod val="75000"/>
              </a:schemeClr>
            </a:solidFill>
            <a:ln>
              <a:noFill/>
            </a:ln>
            <a:effectLst/>
          </c:spPr>
          <c:invertIfNegative val="0"/>
          <c:dLbls>
            <c:spPr>
              <a:solidFill>
                <a:schemeClr val="lt1"/>
              </a:solidFill>
              <a:ln>
                <a:solidFill>
                  <a:schemeClr val="dk1">
                    <a:lumMod val="25000"/>
                    <a:lumOff val="75000"/>
                  </a:schemeClr>
                </a:solidFill>
              </a:ln>
              <a:effectLst/>
            </c:spPr>
            <c:txPr>
              <a:bodyPr rot="0" spcFirstLastPara="1" vertOverflow="clip" horzOverflow="clip" vert="horz" wrap="square" lIns="36576" tIns="18288" rIns="36576" bIns="18288"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layout/>
                <c15:showLeaderLines val="1"/>
                <c15:leaderLines>
                  <c:spPr>
                    <a:ln w="9525" cap="flat" cmpd="sng" algn="ctr">
                      <a:solidFill>
                        <a:schemeClr val="tx1">
                          <a:lumMod val="35000"/>
                          <a:lumOff val="65000"/>
                        </a:schemeClr>
                      </a:solidFill>
                      <a:round/>
                    </a:ln>
                    <a:effectLst/>
                  </c:spPr>
                </c15:leaderLines>
              </c:ext>
            </c:extLst>
          </c:dLbls>
          <c:cat>
            <c:numRef>
              <c:f>Sheet1!$A$2:$A$9</c:f>
              <c:numCache>
                <c:formatCode>General</c:formatCode>
                <c:ptCount val="8"/>
                <c:pt idx="0">
                  <c:v>2012</c:v>
                </c:pt>
                <c:pt idx="1">
                  <c:v>2013</c:v>
                </c:pt>
                <c:pt idx="2">
                  <c:v>2014</c:v>
                </c:pt>
                <c:pt idx="3">
                  <c:v>2015</c:v>
                </c:pt>
                <c:pt idx="4">
                  <c:v>2016</c:v>
                </c:pt>
                <c:pt idx="5">
                  <c:v>2017</c:v>
                </c:pt>
                <c:pt idx="6">
                  <c:v>2018</c:v>
                </c:pt>
                <c:pt idx="7">
                  <c:v>2019</c:v>
                </c:pt>
              </c:numCache>
            </c:numRef>
          </c:cat>
          <c:val>
            <c:numRef>
              <c:f>Sheet1!$C$2:$C$9</c:f>
              <c:numCache>
                <c:formatCode>General</c:formatCode>
                <c:ptCount val="8"/>
                <c:pt idx="0">
                  <c:v>200</c:v>
                </c:pt>
                <c:pt idx="1">
                  <c:v>218</c:v>
                </c:pt>
                <c:pt idx="2">
                  <c:v>221</c:v>
                </c:pt>
                <c:pt idx="3">
                  <c:v>211</c:v>
                </c:pt>
                <c:pt idx="4">
                  <c:v>192</c:v>
                </c:pt>
                <c:pt idx="5">
                  <c:v>185</c:v>
                </c:pt>
                <c:pt idx="6">
                  <c:v>172</c:v>
                </c:pt>
                <c:pt idx="7">
                  <c:v>134</c:v>
                </c:pt>
              </c:numCache>
            </c:numRef>
          </c:val>
          <c:extLst>
            <c:ext xmlns:c16="http://schemas.microsoft.com/office/drawing/2014/chart" uri="{C3380CC4-5D6E-409C-BE32-E72D297353CC}">
              <c16:uniqueId val="{00000001-7102-4291-BE62-DA325D8D88DA}"/>
            </c:ext>
          </c:extLst>
        </c:ser>
        <c:dLbls>
          <c:showLegendKey val="0"/>
          <c:showVal val="0"/>
          <c:showCatName val="0"/>
          <c:showSerName val="0"/>
          <c:showPercent val="0"/>
          <c:showBubbleSize val="0"/>
        </c:dLbls>
        <c:gapWidth val="150"/>
        <c:overlap val="100"/>
        <c:axId val="342807440"/>
        <c:axId val="342807832"/>
      </c:barChart>
      <c:catAx>
        <c:axId val="3428074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832"/>
        <c:crosses val="autoZero"/>
        <c:auto val="1"/>
        <c:lblAlgn val="ctr"/>
        <c:lblOffset val="100"/>
        <c:noMultiLvlLbl val="0"/>
      </c:catAx>
      <c:valAx>
        <c:axId val="342807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74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248010217905997"/>
          <c:y val="2.7520053204650688E-2"/>
          <c:w val="0.781724346127043"/>
          <c:h val="0.8282760425150942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Pt>
            <c:idx val="1"/>
            <c:invertIfNegative val="0"/>
            <c:bubble3D val="0"/>
            <c:spPr>
              <a:solidFill>
                <a:srgbClr val="C00000"/>
              </a:solidFill>
              <a:ln>
                <a:noFill/>
              </a:ln>
              <a:effectLst/>
            </c:spPr>
            <c:extLst>
              <c:ext xmlns:c16="http://schemas.microsoft.com/office/drawing/2014/chart" uri="{C3380CC4-5D6E-409C-BE32-E72D297353CC}">
                <c16:uniqueId val="{00000006-5682-4133-8C70-8A9BBC2F0F3E}"/>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Sheet1!$B$2:$B$22</c:f>
              <c:numCache>
                <c:formatCode>0.0%</c:formatCode>
                <c:ptCount val="21"/>
                <c:pt idx="0">
                  <c:v>1.2999999999999999E-2</c:v>
                </c:pt>
                <c:pt idx="1">
                  <c:v>4.2000000000000003E-2</c:v>
                </c:pt>
                <c:pt idx="2">
                  <c:v>4.9000000000000002E-2</c:v>
                </c:pt>
                <c:pt idx="3">
                  <c:v>0.05</c:v>
                </c:pt>
                <c:pt idx="4">
                  <c:v>5.2999999999999999E-2</c:v>
                </c:pt>
                <c:pt idx="5">
                  <c:v>0.06</c:v>
                </c:pt>
                <c:pt idx="6">
                  <c:v>6.2E-2</c:v>
                </c:pt>
                <c:pt idx="7">
                  <c:v>6.3E-2</c:v>
                </c:pt>
                <c:pt idx="8">
                  <c:v>7.0999999999999994E-2</c:v>
                </c:pt>
                <c:pt idx="9">
                  <c:v>8.6999999999999994E-2</c:v>
                </c:pt>
                <c:pt idx="10">
                  <c:v>9.2999999999999999E-2</c:v>
                </c:pt>
                <c:pt idx="12">
                  <c:v>0.111</c:v>
                </c:pt>
                <c:pt idx="13">
                  <c:v>0.11600000000000001</c:v>
                </c:pt>
                <c:pt idx="14">
                  <c:v>0.11899999999999999</c:v>
                </c:pt>
                <c:pt idx="15">
                  <c:v>0.13400000000000001</c:v>
                </c:pt>
                <c:pt idx="16">
                  <c:v>0.13400000000000001</c:v>
                </c:pt>
                <c:pt idx="17">
                  <c:v>0.151</c:v>
                </c:pt>
                <c:pt idx="18">
                  <c:v>0.161</c:v>
                </c:pt>
                <c:pt idx="19">
                  <c:v>0.16200000000000001</c:v>
                </c:pt>
                <c:pt idx="20">
                  <c:v>0.16900000000000001</c:v>
                </c:pt>
              </c:numCache>
            </c:numRef>
          </c:val>
          <c:extLst>
            <c:ext xmlns:c16="http://schemas.microsoft.com/office/drawing/2014/chart" uri="{C3380CC4-5D6E-409C-BE32-E72D297353CC}">
              <c16:uniqueId val="{00000000-5682-4133-8C70-8A9BBC2F0F3E}"/>
            </c:ext>
          </c:extLst>
        </c:ser>
        <c:ser>
          <c:idx val="1"/>
          <c:order val="1"/>
          <c:tx>
            <c:strRef>
              <c:f>Sheet1!$C$1</c:f>
              <c:strCache>
                <c:ptCount val="1"/>
                <c:pt idx="0">
                  <c:v>County</c:v>
                </c:pt>
              </c:strCache>
            </c:strRef>
          </c:tx>
          <c:spPr>
            <a:solidFill>
              <a:schemeClr val="bg1">
                <a:lumMod val="75000"/>
              </a:schemeClr>
            </a:solidFill>
            <a:ln w="19050">
              <a:noFill/>
              <a:prstDash val="sysDot"/>
            </a:ln>
            <a:effectLst/>
          </c:spPr>
          <c:invertIfNegative val="0"/>
          <c:dLbls>
            <c:dLbl>
              <c:idx val="20"/>
              <c:layout>
                <c:manualLayout>
                  <c:x val="1.3550188848345177E-2"/>
                  <c:y val="-3.6510747558566262E-17"/>
                </c:manualLayout>
              </c:layout>
              <c:numFmt formatCode="0%" sourceLinked="0"/>
              <c:spPr>
                <a:noFill/>
                <a:ln>
                  <a:noFill/>
                </a:ln>
                <a:effectLst/>
              </c:spPr>
              <c:txPr>
                <a:bodyPr rot="0" spcFirstLastPara="1" vertOverflow="ellipsis" vert="horz" wrap="square" lIns="38100" tIns="19050" rIns="38100" bIns="19050" anchor="ctr" anchorCtr="1">
                  <a:no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1"/>
              <c:showPercent val="0"/>
              <c:showBubbleSize val="0"/>
              <c:extLst>
                <c:ext xmlns:c15="http://schemas.microsoft.com/office/drawing/2012/chart" uri="{CE6537A1-D6FC-4f65-9D91-7224C49458BB}">
                  <c15:layout>
                    <c:manualLayout>
                      <c:w val="4.0047478821244896E-2"/>
                      <c:h val="0.16573415519792556"/>
                    </c:manualLayout>
                  </c15:layout>
                </c:ext>
                <c:ext xmlns:c16="http://schemas.microsoft.com/office/drawing/2014/chart" uri="{C3380CC4-5D6E-409C-BE32-E72D297353CC}">
                  <c16:uniqueId val="{00000003-5682-4133-8C70-8A9BBC2F0F3E}"/>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Sheet1!$C$2:$C$22</c:f>
              <c:numCache>
                <c:formatCode>General</c:formatCode>
                <c:ptCount val="21"/>
                <c:pt idx="11" formatCode="0.0%">
                  <c:v>9.9000000000000005E-2</c:v>
                </c:pt>
              </c:numCache>
            </c:numRef>
          </c:val>
          <c:extLst>
            <c:ext xmlns:c16="http://schemas.microsoft.com/office/drawing/2014/chart" uri="{C3380CC4-5D6E-409C-BE32-E72D297353CC}">
              <c16:uniqueId val="{00000001-5682-4133-8C70-8A9BBC2F0F3E}"/>
            </c:ext>
          </c:extLst>
        </c:ser>
        <c:ser>
          <c:idx val="2"/>
          <c:order val="2"/>
          <c:tx>
            <c:strRef>
              <c:f>Sheet1!$D$1</c:f>
              <c:strCache>
                <c:ptCount val="1"/>
                <c:pt idx="0">
                  <c:v>US 14%</c:v>
                </c:pt>
              </c:strCache>
            </c:strRef>
          </c:tx>
          <c:spPr>
            <a:solidFill>
              <a:schemeClr val="bg1"/>
            </a:solidFill>
            <a:ln w="19050">
              <a:noFill/>
              <a:prstDash val="sysDot"/>
            </a:ln>
            <a:effectLst/>
          </c:spPr>
          <c:invertIfNegative val="0"/>
          <c:trendline>
            <c:name>US 17%</c:name>
            <c:spPr>
              <a:ln w="19050" cap="rnd">
                <a:solidFill>
                  <a:schemeClr val="accent3"/>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Sheet1!$D$2:$D$22</c:f>
              <c:numCache>
                <c:formatCode>0%</c:formatCode>
                <c:ptCount val="21"/>
                <c:pt idx="0">
                  <c:v>0.13800000000000001</c:v>
                </c:pt>
                <c:pt idx="1">
                  <c:v>0.13800000000000001</c:v>
                </c:pt>
                <c:pt idx="2">
                  <c:v>0.13800000000000001</c:v>
                </c:pt>
                <c:pt idx="3">
                  <c:v>0.13800000000000001</c:v>
                </c:pt>
                <c:pt idx="4">
                  <c:v>0.13800000000000001</c:v>
                </c:pt>
                <c:pt idx="5">
                  <c:v>0.13800000000000001</c:v>
                </c:pt>
                <c:pt idx="6">
                  <c:v>0.13800000000000001</c:v>
                </c:pt>
                <c:pt idx="7">
                  <c:v>0.13800000000000001</c:v>
                </c:pt>
                <c:pt idx="8">
                  <c:v>0.13800000000000001</c:v>
                </c:pt>
                <c:pt idx="9">
                  <c:v>0.13800000000000001</c:v>
                </c:pt>
                <c:pt idx="10">
                  <c:v>0.13800000000000001</c:v>
                </c:pt>
                <c:pt idx="11">
                  <c:v>0.13800000000000001</c:v>
                </c:pt>
                <c:pt idx="12">
                  <c:v>0.13800000000000001</c:v>
                </c:pt>
                <c:pt idx="13">
                  <c:v>0.13800000000000001</c:v>
                </c:pt>
                <c:pt idx="14">
                  <c:v>0.13800000000000001</c:v>
                </c:pt>
                <c:pt idx="15">
                  <c:v>0.13800000000000001</c:v>
                </c:pt>
                <c:pt idx="16">
                  <c:v>0.13800000000000001</c:v>
                </c:pt>
                <c:pt idx="17">
                  <c:v>0.13800000000000001</c:v>
                </c:pt>
                <c:pt idx="18">
                  <c:v>0.13800000000000001</c:v>
                </c:pt>
                <c:pt idx="19">
                  <c:v>0.13800000000000001</c:v>
                </c:pt>
                <c:pt idx="20">
                  <c:v>0.13800000000000001</c:v>
                </c:pt>
              </c:numCache>
            </c:numRef>
          </c:val>
          <c:extLst>
            <c:ext xmlns:c16="http://schemas.microsoft.com/office/drawing/2014/chart" uri="{C3380CC4-5D6E-409C-BE32-E72D297353CC}">
              <c16:uniqueId val="{00000002-5682-4133-8C70-8A9BBC2F0F3E}"/>
            </c:ext>
          </c:extLst>
        </c:ser>
        <c:ser>
          <c:idx val="3"/>
          <c:order val="3"/>
          <c:tx>
            <c:strRef>
              <c:f>Sheet1!$E$1</c:f>
              <c:strCache>
                <c:ptCount val="1"/>
                <c:pt idx="0">
                  <c:v>NJ 10%</c:v>
                </c:pt>
              </c:strCache>
            </c:strRef>
          </c:tx>
          <c:spPr>
            <a:solidFill>
              <a:schemeClr val="bg1"/>
            </a:solidFill>
            <a:ln>
              <a:noFill/>
            </a:ln>
            <a:effectLst/>
          </c:spPr>
          <c:invertIfNegative val="0"/>
          <c:trendline>
            <c:name>NJ 12%</c:name>
            <c:spPr>
              <a:ln w="19050" cap="rnd">
                <a:solidFill>
                  <a:schemeClr val="accent4"/>
                </a:solidFill>
                <a:prstDash val="sysDot"/>
              </a:ln>
              <a:effectLst/>
            </c:spPr>
            <c:trendlineType val="linear"/>
            <c:dispRSqr val="0"/>
            <c:dispEq val="0"/>
          </c:trendline>
          <c:cat>
            <c:strRef>
              <c:f>Sheet1!$A$2:$A$22</c:f>
              <c:strCache>
                <c:ptCount val="21"/>
                <c:pt idx="0">
                  <c:v>Hunterdon</c:v>
                </c:pt>
                <c:pt idx="1">
                  <c:v>Somerset</c:v>
                </c:pt>
                <c:pt idx="2">
                  <c:v>Bergen</c:v>
                </c:pt>
                <c:pt idx="3">
                  <c:v>Monmouth</c:v>
                </c:pt>
                <c:pt idx="4">
                  <c:v>Morris</c:v>
                </c:pt>
                <c:pt idx="5">
                  <c:v>Burlington</c:v>
                </c:pt>
                <c:pt idx="6">
                  <c:v>Sussex </c:v>
                </c:pt>
                <c:pt idx="7">
                  <c:v>Gloucester</c:v>
                </c:pt>
                <c:pt idx="8">
                  <c:v>Warren</c:v>
                </c:pt>
                <c:pt idx="9">
                  <c:v>Middlesex</c:v>
                </c:pt>
                <c:pt idx="10">
                  <c:v>Union</c:v>
                </c:pt>
                <c:pt idx="11">
                  <c:v>Ocean</c:v>
                </c:pt>
                <c:pt idx="12">
                  <c:v>Mercer</c:v>
                </c:pt>
                <c:pt idx="13">
                  <c:v>Cape May </c:v>
                </c:pt>
                <c:pt idx="14">
                  <c:v>Camden</c:v>
                </c:pt>
                <c:pt idx="15">
                  <c:v>Atlantic</c:v>
                </c:pt>
                <c:pt idx="16">
                  <c:v>Cumberland</c:v>
                </c:pt>
                <c:pt idx="17">
                  <c:v>Hudson</c:v>
                </c:pt>
                <c:pt idx="18">
                  <c:v>Essex</c:v>
                </c:pt>
                <c:pt idx="19">
                  <c:v>Passaic</c:v>
                </c:pt>
                <c:pt idx="20">
                  <c:v>Salem</c:v>
                </c:pt>
              </c:strCache>
            </c:strRef>
          </c:cat>
          <c:val>
            <c:numRef>
              <c:f>Sheet1!$E$2:$E$22</c:f>
              <c:numCache>
                <c:formatCode>0%</c:formatCode>
                <c:ptCount val="21"/>
                <c:pt idx="0">
                  <c:v>9.6000000000000002E-2</c:v>
                </c:pt>
                <c:pt idx="1">
                  <c:v>9.6000000000000002E-2</c:v>
                </c:pt>
                <c:pt idx="2">
                  <c:v>9.6000000000000002E-2</c:v>
                </c:pt>
                <c:pt idx="3">
                  <c:v>9.6000000000000002E-2</c:v>
                </c:pt>
                <c:pt idx="4">
                  <c:v>9.6000000000000002E-2</c:v>
                </c:pt>
                <c:pt idx="5">
                  <c:v>9.6000000000000002E-2</c:v>
                </c:pt>
                <c:pt idx="6">
                  <c:v>9.6000000000000002E-2</c:v>
                </c:pt>
                <c:pt idx="7">
                  <c:v>9.6000000000000002E-2</c:v>
                </c:pt>
                <c:pt idx="8">
                  <c:v>9.6000000000000002E-2</c:v>
                </c:pt>
                <c:pt idx="9">
                  <c:v>9.6000000000000002E-2</c:v>
                </c:pt>
                <c:pt idx="10">
                  <c:v>9.6000000000000002E-2</c:v>
                </c:pt>
                <c:pt idx="11">
                  <c:v>9.6000000000000002E-2</c:v>
                </c:pt>
                <c:pt idx="12">
                  <c:v>9.6000000000000002E-2</c:v>
                </c:pt>
                <c:pt idx="13">
                  <c:v>9.6000000000000002E-2</c:v>
                </c:pt>
                <c:pt idx="14">
                  <c:v>9.6000000000000002E-2</c:v>
                </c:pt>
                <c:pt idx="15">
                  <c:v>9.6000000000000002E-2</c:v>
                </c:pt>
                <c:pt idx="16">
                  <c:v>9.6000000000000002E-2</c:v>
                </c:pt>
                <c:pt idx="17">
                  <c:v>9.6000000000000002E-2</c:v>
                </c:pt>
                <c:pt idx="18">
                  <c:v>9.6000000000000002E-2</c:v>
                </c:pt>
                <c:pt idx="19">
                  <c:v>9.6000000000000002E-2</c:v>
                </c:pt>
                <c:pt idx="20">
                  <c:v>9.6000000000000002E-2</c:v>
                </c:pt>
              </c:numCache>
            </c:numRef>
          </c:val>
          <c:extLst>
            <c:ext xmlns:c16="http://schemas.microsoft.com/office/drawing/2014/chart" uri="{C3380CC4-5D6E-409C-BE32-E72D297353CC}">
              <c16:uniqueId val="{00000002-18E6-47BB-A8A4-0F79A6BE2F30}"/>
            </c:ext>
          </c:extLst>
        </c:ser>
        <c:dLbls>
          <c:showLegendKey val="0"/>
          <c:showVal val="0"/>
          <c:showCatName val="0"/>
          <c:showSerName val="0"/>
          <c:showPercent val="0"/>
          <c:showBubbleSize val="0"/>
        </c:dLbls>
        <c:gapWidth val="219"/>
        <c:axId val="342808224"/>
        <c:axId val="342808616"/>
      </c:barChart>
      <c:catAx>
        <c:axId val="342808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2808616"/>
        <c:crosses val="autoZero"/>
        <c:auto val="1"/>
        <c:lblAlgn val="ctr"/>
        <c:lblOffset val="100"/>
        <c:noMultiLvlLbl val="0"/>
      </c:catAx>
      <c:valAx>
        <c:axId val="342808616"/>
        <c:scaling>
          <c:orientation val="minMax"/>
          <c:max val="0.25"/>
          <c:min val="0"/>
        </c:scaling>
        <c:delete val="1"/>
        <c:axPos val="b"/>
        <c:numFmt formatCode="0.0%" sourceLinked="1"/>
        <c:majorTickMark val="out"/>
        <c:minorTickMark val="none"/>
        <c:tickLblPos val="nextTo"/>
        <c:crossAx val="342808224"/>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279131360934467"/>
          <c:y val="0.80960765871670337"/>
          <c:w val="0.36442046810874962"/>
          <c:h val="0.10374747908619569"/>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948051948051948E-2"/>
          <c:y val="9.8802418502149672E-2"/>
          <c:w val="0.98051958782929916"/>
          <c:h val="0.70175107307064766"/>
        </c:manualLayout>
      </c:layout>
      <c:lineChart>
        <c:grouping val="standard"/>
        <c:varyColors val="0"/>
        <c:ser>
          <c:idx val="0"/>
          <c:order val="0"/>
          <c:tx>
            <c:strRef>
              <c:f>Sheet1!$B$1</c:f>
              <c:strCache>
                <c:ptCount val="1"/>
                <c:pt idx="0">
                  <c:v>Poverty Rate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c:formatCode>
                <c:ptCount val="5"/>
                <c:pt idx="0">
                  <c:v>0.14199999999999999</c:v>
                </c:pt>
                <c:pt idx="1">
                  <c:v>0.13500000000000001</c:v>
                </c:pt>
                <c:pt idx="2">
                  <c:v>9.5000000000000001E-2</c:v>
                </c:pt>
                <c:pt idx="3">
                  <c:v>0.112</c:v>
                </c:pt>
                <c:pt idx="4">
                  <c:v>9.9000000000000005E-2</c:v>
                </c:pt>
              </c:numCache>
            </c:numRef>
          </c:val>
          <c:smooth val="0"/>
          <c:extLst>
            <c:ext xmlns:c16="http://schemas.microsoft.com/office/drawing/2014/chart" uri="{C3380CC4-5D6E-409C-BE32-E72D297353CC}">
              <c16:uniqueId val="{00000000-9686-42E0-BC70-10DB069A9596}"/>
            </c:ext>
          </c:extLst>
        </c:ser>
        <c:dLbls>
          <c:showLegendKey val="0"/>
          <c:showVal val="0"/>
          <c:showCatName val="0"/>
          <c:showSerName val="0"/>
          <c:showPercent val="0"/>
          <c:showBubbleSize val="0"/>
        </c:dLbls>
        <c:marker val="1"/>
        <c:smooth val="0"/>
        <c:axId val="342809400"/>
        <c:axId val="342809792"/>
      </c:lineChart>
      <c:catAx>
        <c:axId val="342809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2809792"/>
        <c:crosses val="autoZero"/>
        <c:auto val="1"/>
        <c:lblAlgn val="ctr"/>
        <c:lblOffset val="100"/>
        <c:noMultiLvlLbl val="0"/>
      </c:catAx>
      <c:valAx>
        <c:axId val="342809792"/>
        <c:scaling>
          <c:orientation val="minMax"/>
          <c:max val="1"/>
          <c:min val="0"/>
        </c:scaling>
        <c:delete val="1"/>
        <c:axPos val="l"/>
        <c:numFmt formatCode="0%" sourceLinked="1"/>
        <c:majorTickMark val="out"/>
        <c:minorTickMark val="none"/>
        <c:tickLblPos val="nextTo"/>
        <c:crossAx val="342809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445136954293489"/>
          <c:y val="1.6524894615445797E-2"/>
          <c:w val="0.84443376207209986"/>
          <c:h val="0.91346647193294384"/>
        </c:manualLayout>
      </c:layout>
      <c:barChart>
        <c:barDir val="bar"/>
        <c:grouping val="clustered"/>
        <c:varyColors val="0"/>
        <c:ser>
          <c:idx val="0"/>
          <c:order val="0"/>
          <c:tx>
            <c:strRef>
              <c:f>Sheet1!$B$1</c:f>
              <c:strCache>
                <c:ptCount val="1"/>
                <c:pt idx="0">
                  <c:v>Poverty Rate</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Lakewood</c:v>
                </c:pt>
                <c:pt idx="1">
                  <c:v>Ocean Gate</c:v>
                </c:pt>
                <c:pt idx="2">
                  <c:v>Lavallette</c:v>
                </c:pt>
                <c:pt idx="3">
                  <c:v>Seaside Heights </c:v>
                </c:pt>
                <c:pt idx="4">
                  <c:v>Seaside Park</c:v>
                </c:pt>
                <c:pt idx="5">
                  <c:v>Surf City</c:v>
                </c:pt>
                <c:pt idx="6">
                  <c:v>Barnegat</c:v>
                </c:pt>
                <c:pt idx="7">
                  <c:v>Manchester</c:v>
                </c:pt>
                <c:pt idx="8">
                  <c:v>South Toms River</c:v>
                </c:pt>
                <c:pt idx="9">
                  <c:v>Beachwood</c:v>
                </c:pt>
              </c:strCache>
            </c:strRef>
          </c:cat>
          <c:val>
            <c:numRef>
              <c:f>Sheet1!$B$2:$B$11</c:f>
              <c:numCache>
                <c:formatCode>0%</c:formatCode>
                <c:ptCount val="10"/>
                <c:pt idx="0">
                  <c:v>0.25</c:v>
                </c:pt>
                <c:pt idx="1">
                  <c:v>0.193</c:v>
                </c:pt>
                <c:pt idx="2">
                  <c:v>0.186</c:v>
                </c:pt>
                <c:pt idx="3">
                  <c:v>0.17100000000000001</c:v>
                </c:pt>
                <c:pt idx="4">
                  <c:v>0.14000000000000001</c:v>
                </c:pt>
                <c:pt idx="5">
                  <c:v>0.13300000000000001</c:v>
                </c:pt>
                <c:pt idx="6">
                  <c:v>0.11899999999999999</c:v>
                </c:pt>
                <c:pt idx="7">
                  <c:v>0.11600000000000001</c:v>
                </c:pt>
                <c:pt idx="8">
                  <c:v>0.11600000000000001</c:v>
                </c:pt>
                <c:pt idx="9">
                  <c:v>0.112</c:v>
                </c:pt>
              </c:numCache>
            </c:numRef>
          </c:val>
          <c:extLst>
            <c:ext xmlns:c16="http://schemas.microsoft.com/office/drawing/2014/chart" uri="{C3380CC4-5D6E-409C-BE32-E72D297353CC}">
              <c16:uniqueId val="{00000000-9387-42DF-8A2C-FECD6E8874E8}"/>
            </c:ext>
          </c:extLst>
        </c:ser>
        <c:ser>
          <c:idx val="1"/>
          <c:order val="1"/>
          <c:tx>
            <c:strRef>
              <c:f>Sheet1!$C$1</c:f>
              <c:strCache>
                <c:ptCount val="1"/>
                <c:pt idx="0">
                  <c:v>Ocean County avg 11.4%</c:v>
                </c:pt>
              </c:strCache>
            </c:strRef>
          </c:tx>
          <c:spPr>
            <a:no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Lakewood</c:v>
                </c:pt>
                <c:pt idx="1">
                  <c:v>Ocean Gate</c:v>
                </c:pt>
                <c:pt idx="2">
                  <c:v>Lavallette</c:v>
                </c:pt>
                <c:pt idx="3">
                  <c:v>Seaside Heights </c:v>
                </c:pt>
                <c:pt idx="4">
                  <c:v>Seaside Park</c:v>
                </c:pt>
                <c:pt idx="5">
                  <c:v>Surf City</c:v>
                </c:pt>
                <c:pt idx="6">
                  <c:v>Barnegat</c:v>
                </c:pt>
                <c:pt idx="7">
                  <c:v>Manchester</c:v>
                </c:pt>
                <c:pt idx="8">
                  <c:v>South Toms River</c:v>
                </c:pt>
                <c:pt idx="9">
                  <c:v>Beachwood</c:v>
                </c:pt>
              </c:strCache>
            </c:strRef>
          </c:cat>
          <c:val>
            <c:numRef>
              <c:f>Sheet1!$C$2:$C$11</c:f>
              <c:numCache>
                <c:formatCode>0%</c:formatCode>
                <c:ptCount val="10"/>
                <c:pt idx="0">
                  <c:v>0.114</c:v>
                </c:pt>
                <c:pt idx="1">
                  <c:v>0.114</c:v>
                </c:pt>
                <c:pt idx="2">
                  <c:v>0.114</c:v>
                </c:pt>
                <c:pt idx="3">
                  <c:v>0.114</c:v>
                </c:pt>
                <c:pt idx="4">
                  <c:v>0.114</c:v>
                </c:pt>
                <c:pt idx="5">
                  <c:v>0.114</c:v>
                </c:pt>
                <c:pt idx="6">
                  <c:v>0.114</c:v>
                </c:pt>
                <c:pt idx="7">
                  <c:v>0.114</c:v>
                </c:pt>
                <c:pt idx="8">
                  <c:v>0.114</c:v>
                </c:pt>
                <c:pt idx="9">
                  <c:v>0.114</c:v>
                </c:pt>
              </c:numCache>
            </c:numRef>
          </c:val>
          <c:extLst>
            <c:ext xmlns:c16="http://schemas.microsoft.com/office/drawing/2014/chart" uri="{C3380CC4-5D6E-409C-BE32-E72D297353CC}">
              <c16:uniqueId val="{00000000-E7BE-4383-8DC8-A14CF706F22E}"/>
            </c:ext>
          </c:extLst>
        </c:ser>
        <c:dLbls>
          <c:showLegendKey val="0"/>
          <c:showVal val="0"/>
          <c:showCatName val="0"/>
          <c:showSerName val="0"/>
          <c:showPercent val="0"/>
          <c:showBubbleSize val="0"/>
        </c:dLbls>
        <c:gapWidth val="182"/>
        <c:axId val="343056520"/>
        <c:axId val="343056912"/>
      </c:barChart>
      <c:catAx>
        <c:axId val="343056520"/>
        <c:scaling>
          <c:orientation val="minMax"/>
        </c:scaling>
        <c:delete val="0"/>
        <c:axPos val="l"/>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6912"/>
        <c:crosses val="autoZero"/>
        <c:auto val="1"/>
        <c:lblAlgn val="ctr"/>
        <c:lblOffset val="100"/>
        <c:noMultiLvlLbl val="0"/>
      </c:catAx>
      <c:valAx>
        <c:axId val="343056912"/>
        <c:scaling>
          <c:orientation val="minMax"/>
          <c:max val="0.8"/>
        </c:scaling>
        <c:delete val="1"/>
        <c:axPos val="b"/>
        <c:numFmt formatCode="0%" sourceLinked="1"/>
        <c:majorTickMark val="out"/>
        <c:minorTickMark val="none"/>
        <c:tickLblPos val="nextTo"/>
        <c:crossAx val="34305652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11414762883965271"/>
          <c:y val="0.92501033961663881"/>
          <c:w val="0.22357950658008233"/>
          <c:h val="4.06639226914817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Ocean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971D-4CBD-B4A3-29AB7ABBFF98}"/>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3-971D-4CBD-B4A3-29AB7ABBFF98}"/>
              </c:ext>
            </c:extLst>
          </c:dPt>
          <c:dPt>
            <c:idx val="2"/>
            <c:bubble3D val="0"/>
            <c:spPr>
              <a:solidFill>
                <a:srgbClr val="C00000"/>
              </a:solidFill>
              <a:ln w="19050">
                <a:solidFill>
                  <a:schemeClr val="lt1"/>
                </a:solidFill>
              </a:ln>
              <a:effectLst/>
            </c:spPr>
            <c:extLst>
              <c:ext xmlns:c16="http://schemas.microsoft.com/office/drawing/2014/chart" uri="{C3380CC4-5D6E-409C-BE32-E72D297353CC}">
                <c16:uniqueId val="{00000005-971D-4CBD-B4A3-29AB7ABBFF98}"/>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7-971D-4CBD-B4A3-29AB7ABBFF98}"/>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971D-4CBD-B4A3-29AB7ABBFF98}"/>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971D-4CBD-B4A3-29AB7ABBFF98}"/>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971D-4CBD-B4A3-29AB7ABBFF98}"/>
              </c:ext>
            </c:extLst>
          </c:dPt>
          <c:dLbls>
            <c:dLbl>
              <c:idx val="6"/>
              <c:layout>
                <c:manualLayout>
                  <c:x val="-1.4056224899598393E-2"/>
                  <c:y val="-2.895753115841755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971D-4CBD-B4A3-29AB7ABBFF98}"/>
                </c:ext>
              </c:extLst>
            </c:dLbl>
            <c:spPr>
              <a:noFill/>
              <a:ln>
                <a:noFill/>
              </a:ln>
              <a:effectLst/>
            </c:spPr>
            <c:txPr>
              <a:bodyPr rot="0" spcFirstLastPara="1" vertOverflow="ellipsis" vert="horz" wrap="square" lIns="38100" tIns="19050" rIns="38100" bIns="19050" anchor="ctr" anchorCtr="1">
                <a:spAutoFit/>
              </a:bodyPr>
              <a:lstStyle/>
              <a:p>
                <a:pPr>
                  <a:defRPr sz="1200" b="0" i="0" u="none" strike="noStrike" kern="1200" baseline="0">
                    <a:solidFill>
                      <a:schemeClr val="bg1"/>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Sheet1!$B$1:$H$1</c:f>
              <c:strCache>
                <c:ptCount val="7"/>
                <c:pt idx="0">
                  <c:v>Housing</c:v>
                </c:pt>
                <c:pt idx="1">
                  <c:v>Food </c:v>
                </c:pt>
                <c:pt idx="2">
                  <c:v>Child Care</c:v>
                </c:pt>
                <c:pt idx="3">
                  <c:v>Transportation</c:v>
                </c:pt>
                <c:pt idx="4">
                  <c:v>Health Care</c:v>
                </c:pt>
                <c:pt idx="5">
                  <c:v>Other Necessities</c:v>
                </c:pt>
                <c:pt idx="6">
                  <c:v>Taxes</c:v>
                </c:pt>
              </c:strCache>
            </c:strRef>
          </c:cat>
          <c:val>
            <c:numRef>
              <c:f>Sheet1!$B$2:$H$2</c:f>
              <c:numCache>
                <c:formatCode>_("$"* #,##0_);_("$"* \(#,##0\);_("$"* "-"??_);_(@_)</c:formatCode>
                <c:ptCount val="7"/>
                <c:pt idx="0">
                  <c:v>1510</c:v>
                </c:pt>
                <c:pt idx="1">
                  <c:v>802</c:v>
                </c:pt>
                <c:pt idx="2">
                  <c:v>1633</c:v>
                </c:pt>
                <c:pt idx="3">
                  <c:v>1276</c:v>
                </c:pt>
                <c:pt idx="4">
                  <c:v>1078</c:v>
                </c:pt>
                <c:pt idx="5">
                  <c:v>933</c:v>
                </c:pt>
                <c:pt idx="6">
                  <c:v>1216</c:v>
                </c:pt>
              </c:numCache>
            </c:numRef>
          </c:val>
          <c:extLst>
            <c:ext xmlns:c16="http://schemas.microsoft.com/office/drawing/2014/chart" uri="{C3380CC4-5D6E-409C-BE32-E72D297353CC}">
              <c16:uniqueId val="{00000000-8171-4647-B500-88806271EA70}"/>
            </c:ext>
          </c:extLst>
        </c:ser>
        <c:dLbls>
          <c:showLegendKey val="0"/>
          <c:showVal val="0"/>
          <c:showCatName val="0"/>
          <c:showSerName val="0"/>
          <c:showPercent val="0"/>
          <c:showBubbleSize val="0"/>
          <c:showLeaderLines val="1"/>
        </c:dLbls>
        <c:firstSliceAng val="0"/>
        <c:holeSize val="2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767741141732285"/>
          <c:y val="2.578124841404722E-2"/>
          <c:w val="0.86201008858267714"/>
          <c:h val="0.94843750317190556"/>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Sheet1!$B$2:$B$22</c:f>
              <c:numCache>
                <c:formatCode>"$"#,##0_);[Red]\("$"#,##0\)</c:formatCode>
                <c:ptCount val="21"/>
                <c:pt idx="0">
                  <c:v>87509</c:v>
                </c:pt>
                <c:pt idx="1">
                  <c:v>87920</c:v>
                </c:pt>
                <c:pt idx="2">
                  <c:v>91520</c:v>
                </c:pt>
                <c:pt idx="3">
                  <c:v>91592</c:v>
                </c:pt>
                <c:pt idx="4">
                  <c:v>91949</c:v>
                </c:pt>
                <c:pt idx="5">
                  <c:v>92286</c:v>
                </c:pt>
                <c:pt idx="6">
                  <c:v>92937</c:v>
                </c:pt>
                <c:pt idx="7">
                  <c:v>93158</c:v>
                </c:pt>
                <c:pt idx="8">
                  <c:v>94171</c:v>
                </c:pt>
                <c:pt idx="9">
                  <c:v>94533</c:v>
                </c:pt>
                <c:pt idx="10">
                  <c:v>94960</c:v>
                </c:pt>
                <c:pt idx="11">
                  <c:v>95493</c:v>
                </c:pt>
                <c:pt idx="12">
                  <c:v>97494</c:v>
                </c:pt>
                <c:pt idx="13">
                  <c:v>98043</c:v>
                </c:pt>
                <c:pt idx="14">
                  <c:v>100814</c:v>
                </c:pt>
                <c:pt idx="16">
                  <c:v>101927</c:v>
                </c:pt>
                <c:pt idx="17">
                  <c:v>104121</c:v>
                </c:pt>
                <c:pt idx="18">
                  <c:v>105042</c:v>
                </c:pt>
                <c:pt idx="19">
                  <c:v>110247</c:v>
                </c:pt>
                <c:pt idx="20">
                  <c:v>111459</c:v>
                </c:pt>
              </c:numCache>
            </c:numRef>
          </c:val>
          <c:extLst>
            <c:ext xmlns:c16="http://schemas.microsoft.com/office/drawing/2014/chart" uri="{C3380CC4-5D6E-409C-BE32-E72D297353CC}">
              <c16:uniqueId val="{00000000-365B-42DE-9370-E3DA0E80A0EE}"/>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Camden</c:v>
                </c:pt>
                <c:pt idx="1">
                  <c:v>Cumberland</c:v>
                </c:pt>
                <c:pt idx="2">
                  <c:v>Gloucester</c:v>
                </c:pt>
                <c:pt idx="3">
                  <c:v>Essex</c:v>
                </c:pt>
                <c:pt idx="4">
                  <c:v>Cape May</c:v>
                </c:pt>
                <c:pt idx="5">
                  <c:v>Salem</c:v>
                </c:pt>
                <c:pt idx="6">
                  <c:v>Union</c:v>
                </c:pt>
                <c:pt idx="7">
                  <c:v>Atlantic</c:v>
                </c:pt>
                <c:pt idx="8">
                  <c:v>Mercer</c:v>
                </c:pt>
                <c:pt idx="9">
                  <c:v>Hudson</c:v>
                </c:pt>
                <c:pt idx="10">
                  <c:v>Warren</c:v>
                </c:pt>
                <c:pt idx="11">
                  <c:v>Burlington</c:v>
                </c:pt>
                <c:pt idx="12">
                  <c:v>Passaic</c:v>
                </c:pt>
                <c:pt idx="13">
                  <c:v>Monmouth</c:v>
                </c:pt>
                <c:pt idx="14">
                  <c:v>Sussex</c:v>
                </c:pt>
                <c:pt idx="15">
                  <c:v>Ocean</c:v>
                </c:pt>
                <c:pt idx="16">
                  <c:v>Middlesex</c:v>
                </c:pt>
                <c:pt idx="17">
                  <c:v>Morris</c:v>
                </c:pt>
                <c:pt idx="18">
                  <c:v>Bergen</c:v>
                </c:pt>
                <c:pt idx="19">
                  <c:v>Somerset</c:v>
                </c:pt>
                <c:pt idx="20">
                  <c:v>Hunterdon</c:v>
                </c:pt>
              </c:strCache>
            </c:strRef>
          </c:cat>
          <c:val>
            <c:numRef>
              <c:f>Sheet1!$C$2:$C$22</c:f>
              <c:numCache>
                <c:formatCode>General</c:formatCode>
                <c:ptCount val="21"/>
                <c:pt idx="15">
                  <c:v>101370</c:v>
                </c:pt>
              </c:numCache>
            </c:numRef>
          </c:val>
          <c:extLst>
            <c:ext xmlns:c16="http://schemas.microsoft.com/office/drawing/2014/chart" uri="{C3380CC4-5D6E-409C-BE32-E72D297353CC}">
              <c16:uniqueId val="{00000003-365B-42DE-9370-E3DA0E80A0EE}"/>
            </c:ext>
          </c:extLst>
        </c:ser>
        <c:dLbls>
          <c:showLegendKey val="0"/>
          <c:showVal val="0"/>
          <c:showCatName val="0"/>
          <c:showSerName val="0"/>
          <c:showPercent val="0"/>
          <c:showBubbleSize val="0"/>
        </c:dLbls>
        <c:gapWidth val="182"/>
        <c:axId val="343886536"/>
        <c:axId val="343886928"/>
      </c:barChart>
      <c:catAx>
        <c:axId val="3438865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6928"/>
        <c:crosses val="autoZero"/>
        <c:auto val="1"/>
        <c:lblAlgn val="ctr"/>
        <c:lblOffset val="100"/>
        <c:noMultiLvlLbl val="0"/>
      </c:catAx>
      <c:valAx>
        <c:axId val="343886928"/>
        <c:scaling>
          <c:orientation val="minMax"/>
        </c:scaling>
        <c:delete val="1"/>
        <c:axPos val="b"/>
        <c:numFmt formatCode="&quot;$&quot;#,##0_);[Red]\(&quot;$&quot;#,##0\)" sourceLinked="1"/>
        <c:majorTickMark val="none"/>
        <c:minorTickMark val="none"/>
        <c:tickLblPos val="nextTo"/>
        <c:crossAx val="34388653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Median Household Income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63765</c:v>
                </c:pt>
                <c:pt idx="1">
                  <c:v>62222</c:v>
                </c:pt>
                <c:pt idx="2">
                  <c:v>71081</c:v>
                </c:pt>
                <c:pt idx="3">
                  <c:v>68551</c:v>
                </c:pt>
                <c:pt idx="4">
                  <c:v>76093</c:v>
                </c:pt>
              </c:numCache>
            </c:numRef>
          </c:val>
          <c:smooth val="0"/>
          <c:extLst>
            <c:ext xmlns:c16="http://schemas.microsoft.com/office/drawing/2014/chart" uri="{C3380CC4-5D6E-409C-BE32-E72D297353CC}">
              <c16:uniqueId val="{00000000-9CEB-49C5-8383-3FFA73E81C1C}"/>
            </c:ext>
          </c:extLst>
        </c:ser>
        <c:dLbls>
          <c:showLegendKey val="0"/>
          <c:showVal val="0"/>
          <c:showCatName val="0"/>
          <c:showSerName val="0"/>
          <c:showPercent val="0"/>
          <c:showBubbleSize val="0"/>
        </c:dLbls>
        <c:marker val="1"/>
        <c:smooth val="0"/>
        <c:axId val="343887712"/>
        <c:axId val="343888104"/>
      </c:lineChart>
      <c:catAx>
        <c:axId val="3438877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3888104"/>
        <c:crosses val="autoZero"/>
        <c:auto val="1"/>
        <c:lblAlgn val="ctr"/>
        <c:lblOffset val="100"/>
        <c:noMultiLvlLbl val="0"/>
      </c:catAx>
      <c:valAx>
        <c:axId val="343888104"/>
        <c:scaling>
          <c:orientation val="minMax"/>
        </c:scaling>
        <c:delete val="1"/>
        <c:axPos val="l"/>
        <c:numFmt formatCode="_(&quot;$&quot;* #,##0_);_(&quot;$&quot;* \(#,##0\);_(&quot;$&quot;* &quot;-&quot;??_);_(@_)" sourceLinked="1"/>
        <c:majorTickMark val="out"/>
        <c:minorTickMark val="none"/>
        <c:tickLblPos val="nextTo"/>
        <c:crossAx val="343887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1304937137274"/>
          <c:y val="3.4083286631144086E-2"/>
          <c:w val="0.83863633823441486"/>
          <c:h val="0.90939351331083618"/>
        </c:manualLayout>
      </c:layout>
      <c:barChart>
        <c:barDir val="bar"/>
        <c:grouping val="clustered"/>
        <c:varyColors val="0"/>
        <c:ser>
          <c:idx val="0"/>
          <c:order val="0"/>
          <c:tx>
            <c:strRef>
              <c:f>Sheet1!$B$1</c:f>
              <c:strCache>
                <c:ptCount val="1"/>
                <c:pt idx="0">
                  <c:v>Series 1</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Sheet1!$B$2:$B$22</c:f>
              <c:numCache>
                <c:formatCode>_("$"* #,##0_);_("$"* \(#,##0\);_("$"* "-"??_);_(@_)</c:formatCode>
                <c:ptCount val="21"/>
                <c:pt idx="0">
                  <c:v>54587</c:v>
                </c:pt>
                <c:pt idx="1">
                  <c:v>63389</c:v>
                </c:pt>
                <c:pt idx="2">
                  <c:v>64626</c:v>
                </c:pt>
                <c:pt idx="3">
                  <c:v>68531</c:v>
                </c:pt>
                <c:pt idx="4">
                  <c:v>69980</c:v>
                </c:pt>
                <c:pt idx="5">
                  <c:v>73672</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numCache>
            </c:numRef>
          </c:val>
          <c:extLst>
            <c:ext xmlns:c16="http://schemas.microsoft.com/office/drawing/2014/chart" uri="{C3380CC4-5D6E-409C-BE32-E72D297353CC}">
              <c16:uniqueId val="{00000000-21A9-4ECC-B516-84D663BD2CF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Sheet1!$C$2:$C$22</c:f>
              <c:numCache>
                <c:formatCode>General</c:formatCode>
                <c:ptCount val="21"/>
                <c:pt idx="6" formatCode="_(&quot;$&quot;* #,##0_);_(&quot;$&quot;* \(#,##0\);_(&quot;$&quot;* &quot;-&quot;??_);_(@_)">
                  <c:v>76093</c:v>
                </c:pt>
              </c:numCache>
            </c:numRef>
          </c:val>
          <c:extLst>
            <c:ext xmlns:c16="http://schemas.microsoft.com/office/drawing/2014/chart" uri="{C3380CC4-5D6E-409C-BE32-E72D297353CC}">
              <c16:uniqueId val="{00000001-21A9-4ECC-B516-84D663BD2CFF}"/>
            </c:ext>
          </c:extLst>
        </c:ser>
        <c:ser>
          <c:idx val="2"/>
          <c:order val="2"/>
          <c:tx>
            <c:strRef>
              <c:f>Sheet1!$D$1</c:f>
              <c:strCache>
                <c:ptCount val="1"/>
                <c:pt idx="0">
                  <c:v>NJ Median $85,751</c:v>
                </c:pt>
              </c:strCache>
            </c:strRef>
          </c:tx>
          <c:spPr>
            <a:solidFill>
              <a:schemeClr val="bg1"/>
            </a:solidFill>
            <a:ln>
              <a:solidFill>
                <a:schemeClr val="bg1"/>
              </a:solidFill>
            </a:ln>
            <a:effectLst/>
          </c:spPr>
          <c:invertIfNegative val="0"/>
          <c:trendline>
            <c:name>NJ median $76,475</c:name>
            <c:spPr>
              <a:ln w="19050" cap="rnd">
                <a:solidFill>
                  <a:schemeClr val="accent3"/>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Sheet1!$D$2:$D$22</c:f>
              <c:numCache>
                <c:formatCode>_("$"* #,##0_);_("$"* \(#,##0\);_("$"* "-"??_);_(@_)</c:formatCode>
                <c:ptCount val="21"/>
                <c:pt idx="0">
                  <c:v>85751</c:v>
                </c:pt>
                <c:pt idx="1">
                  <c:v>85751</c:v>
                </c:pt>
                <c:pt idx="2">
                  <c:v>85751</c:v>
                </c:pt>
                <c:pt idx="3">
                  <c:v>85751</c:v>
                </c:pt>
                <c:pt idx="4">
                  <c:v>85751</c:v>
                </c:pt>
                <c:pt idx="5">
                  <c:v>85751</c:v>
                </c:pt>
                <c:pt idx="6">
                  <c:v>85751</c:v>
                </c:pt>
                <c:pt idx="7">
                  <c:v>85751</c:v>
                </c:pt>
                <c:pt idx="8">
                  <c:v>85751</c:v>
                </c:pt>
                <c:pt idx="9">
                  <c:v>85751</c:v>
                </c:pt>
                <c:pt idx="10">
                  <c:v>85751</c:v>
                </c:pt>
                <c:pt idx="11">
                  <c:v>85751</c:v>
                </c:pt>
                <c:pt idx="12">
                  <c:v>85751</c:v>
                </c:pt>
                <c:pt idx="13">
                  <c:v>85751</c:v>
                </c:pt>
                <c:pt idx="14">
                  <c:v>85751</c:v>
                </c:pt>
                <c:pt idx="15">
                  <c:v>85751</c:v>
                </c:pt>
                <c:pt idx="16">
                  <c:v>85751</c:v>
                </c:pt>
                <c:pt idx="17">
                  <c:v>85751</c:v>
                </c:pt>
                <c:pt idx="18">
                  <c:v>85751</c:v>
                </c:pt>
                <c:pt idx="19">
                  <c:v>85751</c:v>
                </c:pt>
                <c:pt idx="20">
                  <c:v>85751</c:v>
                </c:pt>
              </c:numCache>
            </c:numRef>
          </c:val>
          <c:extLst>
            <c:ext xmlns:c16="http://schemas.microsoft.com/office/drawing/2014/chart" uri="{C3380CC4-5D6E-409C-BE32-E72D297353CC}">
              <c16:uniqueId val="{00000002-21A9-4ECC-B516-84D663BD2CFF}"/>
            </c:ext>
          </c:extLst>
        </c:ser>
        <c:ser>
          <c:idx val="3"/>
          <c:order val="3"/>
          <c:tx>
            <c:strRef>
              <c:f>Sheet1!$E$1</c:f>
              <c:strCache>
                <c:ptCount val="1"/>
                <c:pt idx="0">
                  <c:v>US Median $65,712</c:v>
                </c:pt>
              </c:strCache>
            </c:strRef>
          </c:tx>
          <c:spPr>
            <a:solidFill>
              <a:schemeClr val="bg1"/>
            </a:solidFill>
            <a:ln>
              <a:noFill/>
            </a:ln>
            <a:effectLst/>
          </c:spPr>
          <c:invertIfNegative val="0"/>
          <c:trendline>
            <c:name>US median $57,652</c:name>
            <c:spPr>
              <a:ln w="19050" cap="rnd">
                <a:solidFill>
                  <a:schemeClr val="accent4"/>
                </a:solidFill>
                <a:prstDash val="sysDot"/>
              </a:ln>
              <a:effectLst/>
            </c:spPr>
            <c:trendlineType val="linear"/>
            <c:dispRSqr val="0"/>
            <c:dispEq val="0"/>
          </c:trendline>
          <c:cat>
            <c:strRef>
              <c:f>Sheet1!$A$2:$A$22</c:f>
              <c:strCache>
                <c:ptCount val="21"/>
                <c:pt idx="0">
                  <c:v>Cumberland</c:v>
                </c:pt>
                <c:pt idx="1">
                  <c:v>Atlantic</c:v>
                </c:pt>
                <c:pt idx="2">
                  <c:v>Essex</c:v>
                </c:pt>
                <c:pt idx="3">
                  <c:v>Salem</c:v>
                </c:pt>
                <c:pt idx="4">
                  <c:v>Cape May</c:v>
                </c:pt>
                <c:pt idx="5">
                  <c:v>Camden</c:v>
                </c:pt>
                <c:pt idx="6">
                  <c:v>Ocean</c:v>
                </c:pt>
                <c:pt idx="7">
                  <c:v>Passaic</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c:v>
                </c:pt>
                <c:pt idx="20">
                  <c:v>Morris</c:v>
                </c:pt>
              </c:strCache>
            </c:strRef>
          </c:cat>
          <c:val>
            <c:numRef>
              <c:f>Sheet1!$E$2:$E$22</c:f>
              <c:numCache>
                <c:formatCode>_("$"* #,##0_);_("$"* \(#,##0\);_("$"* "-"??_);_(@_)</c:formatCode>
                <c:ptCount val="21"/>
                <c:pt idx="0">
                  <c:v>65712</c:v>
                </c:pt>
                <c:pt idx="1">
                  <c:v>65712</c:v>
                </c:pt>
                <c:pt idx="2">
                  <c:v>65712</c:v>
                </c:pt>
                <c:pt idx="3">
                  <c:v>65712</c:v>
                </c:pt>
                <c:pt idx="4">
                  <c:v>65712</c:v>
                </c:pt>
                <c:pt idx="5">
                  <c:v>65712</c:v>
                </c:pt>
                <c:pt idx="6">
                  <c:v>65712</c:v>
                </c:pt>
                <c:pt idx="7">
                  <c:v>65712</c:v>
                </c:pt>
                <c:pt idx="8">
                  <c:v>65712</c:v>
                </c:pt>
                <c:pt idx="9">
                  <c:v>65712</c:v>
                </c:pt>
                <c:pt idx="10">
                  <c:v>65712</c:v>
                </c:pt>
                <c:pt idx="11">
                  <c:v>65712</c:v>
                </c:pt>
                <c:pt idx="12">
                  <c:v>65712</c:v>
                </c:pt>
                <c:pt idx="13">
                  <c:v>65712</c:v>
                </c:pt>
                <c:pt idx="14">
                  <c:v>65712</c:v>
                </c:pt>
                <c:pt idx="15">
                  <c:v>65712</c:v>
                </c:pt>
                <c:pt idx="16">
                  <c:v>65712</c:v>
                </c:pt>
                <c:pt idx="17">
                  <c:v>65712</c:v>
                </c:pt>
                <c:pt idx="18">
                  <c:v>65712</c:v>
                </c:pt>
                <c:pt idx="19">
                  <c:v>65712</c:v>
                </c:pt>
                <c:pt idx="20">
                  <c:v>65712</c:v>
                </c:pt>
              </c:numCache>
            </c:numRef>
          </c:val>
          <c:extLst>
            <c:ext xmlns:c16="http://schemas.microsoft.com/office/drawing/2014/chart" uri="{C3380CC4-5D6E-409C-BE32-E72D297353CC}">
              <c16:uniqueId val="{00000005-21A9-4ECC-B516-84D663BD2CFF}"/>
            </c:ext>
          </c:extLst>
        </c:ser>
        <c:dLbls>
          <c:showLegendKey val="0"/>
          <c:showVal val="0"/>
          <c:showCatName val="0"/>
          <c:showSerName val="0"/>
          <c:showPercent val="0"/>
          <c:showBubbleSize val="0"/>
        </c:dLbls>
        <c:gapWidth val="182"/>
        <c:axId val="343888888"/>
        <c:axId val="343889280"/>
      </c:barChart>
      <c:catAx>
        <c:axId val="343888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889280"/>
        <c:crosses val="autoZero"/>
        <c:auto val="1"/>
        <c:lblAlgn val="ctr"/>
        <c:lblOffset val="100"/>
        <c:noMultiLvlLbl val="0"/>
      </c:catAx>
      <c:valAx>
        <c:axId val="343889280"/>
        <c:scaling>
          <c:orientation val="minMax"/>
        </c:scaling>
        <c:delete val="1"/>
        <c:axPos val="b"/>
        <c:numFmt formatCode="_(&quot;$&quot;* #,##0_);_(&quot;$&quot;* \(#,##0\);_(&quot;$&quot;* &quot;-&quot;??_);_(@_)" sourceLinked="1"/>
        <c:majorTickMark val="none"/>
        <c:minorTickMark val="none"/>
        <c:tickLblPos val="nextTo"/>
        <c:crossAx val="343888888"/>
        <c:crosses val="autoZero"/>
        <c:crossBetween val="between"/>
      </c:valAx>
      <c:spPr>
        <a:noFill/>
        <a:ln>
          <a:noFill/>
        </a:ln>
        <a:effectLst/>
      </c:spPr>
    </c:plotArea>
    <c:legend>
      <c:legendPos val="r"/>
      <c:legendEntry>
        <c:idx val="2"/>
        <c:delete val="1"/>
      </c:legendEntry>
      <c:legendEntry>
        <c:idx val="3"/>
        <c:delete val="1"/>
      </c:legendEntry>
      <c:legendEntry>
        <c:idx val="4"/>
        <c:delete val="1"/>
      </c:legendEntry>
      <c:legendEntry>
        <c:idx val="5"/>
        <c:delete val="1"/>
      </c:legendEntry>
      <c:layout>
        <c:manualLayout>
          <c:xMode val="edge"/>
          <c:yMode val="edge"/>
          <c:x val="0.35616262646924668"/>
          <c:y val="0.94150281214848131"/>
          <c:w val="0.4455634706235817"/>
          <c:h val="4.8702431000768633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550147434885837"/>
          <c:y val="2.6270489383299792E-2"/>
          <c:w val="0.71204512353667171"/>
          <c:h val="0.97372951061670021"/>
        </c:manualLayout>
      </c:layout>
      <c:barChart>
        <c:barDir val="bar"/>
        <c:grouping val="clustered"/>
        <c:varyColors val="0"/>
        <c:ser>
          <c:idx val="0"/>
          <c:order val="0"/>
          <c:tx>
            <c:strRef>
              <c:f>Sheet1!$B$1</c:f>
              <c:strCache>
                <c:ptCount val="1"/>
                <c:pt idx="0">
                  <c:v>Median Household Income</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Manchester</c:v>
                </c:pt>
                <c:pt idx="1">
                  <c:v>Lakewood</c:v>
                </c:pt>
                <c:pt idx="2">
                  <c:v>Berkeley </c:v>
                </c:pt>
                <c:pt idx="3">
                  <c:v>Seaside Heights </c:v>
                </c:pt>
                <c:pt idx="4">
                  <c:v>Ocean Gate</c:v>
                </c:pt>
                <c:pt idx="5">
                  <c:v>Tuckerton</c:v>
                </c:pt>
                <c:pt idx="6">
                  <c:v>Little Egg Harbor</c:v>
                </c:pt>
                <c:pt idx="7">
                  <c:v>Lakehurst</c:v>
                </c:pt>
                <c:pt idx="8">
                  <c:v>Ocean</c:v>
                </c:pt>
                <c:pt idx="9">
                  <c:v>Barnegat</c:v>
                </c:pt>
              </c:strCache>
            </c:strRef>
          </c:cat>
          <c:val>
            <c:numRef>
              <c:f>Sheet1!$B$2:$B$11</c:f>
              <c:numCache>
                <c:formatCode>_("$"* #,##0_);_("$"* \(#,##0\);_("$"* "-"??_);_(@_)</c:formatCode>
                <c:ptCount val="10"/>
                <c:pt idx="0">
                  <c:v>43878</c:v>
                </c:pt>
                <c:pt idx="1">
                  <c:v>52148</c:v>
                </c:pt>
                <c:pt idx="2">
                  <c:v>54942</c:v>
                </c:pt>
                <c:pt idx="3">
                  <c:v>57083</c:v>
                </c:pt>
                <c:pt idx="4">
                  <c:v>57426</c:v>
                </c:pt>
                <c:pt idx="5">
                  <c:v>60050</c:v>
                </c:pt>
                <c:pt idx="6">
                  <c:v>66974</c:v>
                </c:pt>
                <c:pt idx="7">
                  <c:v>68322</c:v>
                </c:pt>
                <c:pt idx="8">
                  <c:v>70215</c:v>
                </c:pt>
                <c:pt idx="9">
                  <c:v>73498</c:v>
                </c:pt>
              </c:numCache>
            </c:numRef>
          </c:val>
          <c:extLst>
            <c:ext xmlns:c16="http://schemas.microsoft.com/office/drawing/2014/chart" uri="{C3380CC4-5D6E-409C-BE32-E72D297353CC}">
              <c16:uniqueId val="{00000000-84DA-4FFD-9073-BA9317D5137F}"/>
            </c:ext>
          </c:extLst>
        </c:ser>
        <c:ser>
          <c:idx val="1"/>
          <c:order val="1"/>
          <c:tx>
            <c:strRef>
              <c:f>Sheet1!$C$1</c:f>
              <c:strCache>
                <c:ptCount val="1"/>
                <c:pt idx="0">
                  <c:v>Ocean county median $90,024</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Manchester</c:v>
                </c:pt>
                <c:pt idx="1">
                  <c:v>Lakewood</c:v>
                </c:pt>
                <c:pt idx="2">
                  <c:v>Berkeley </c:v>
                </c:pt>
                <c:pt idx="3">
                  <c:v>Seaside Heights </c:v>
                </c:pt>
                <c:pt idx="4">
                  <c:v>Ocean Gate</c:v>
                </c:pt>
                <c:pt idx="5">
                  <c:v>Tuckerton</c:v>
                </c:pt>
                <c:pt idx="6">
                  <c:v>Little Egg Harbor</c:v>
                </c:pt>
                <c:pt idx="7">
                  <c:v>Lakehurst</c:v>
                </c:pt>
                <c:pt idx="8">
                  <c:v>Ocean</c:v>
                </c:pt>
                <c:pt idx="9">
                  <c:v>Barnegat</c:v>
                </c:pt>
              </c:strCache>
            </c:strRef>
          </c:cat>
          <c:val>
            <c:numRef>
              <c:f>Sheet1!$C$2:$C$11</c:f>
              <c:numCache>
                <c:formatCode>"$"#,##0</c:formatCode>
                <c:ptCount val="10"/>
                <c:pt idx="0">
                  <c:v>90024</c:v>
                </c:pt>
                <c:pt idx="1">
                  <c:v>90024</c:v>
                </c:pt>
                <c:pt idx="2">
                  <c:v>90024</c:v>
                </c:pt>
                <c:pt idx="3">
                  <c:v>90024</c:v>
                </c:pt>
                <c:pt idx="4">
                  <c:v>90024</c:v>
                </c:pt>
                <c:pt idx="5">
                  <c:v>90024</c:v>
                </c:pt>
                <c:pt idx="6">
                  <c:v>90024</c:v>
                </c:pt>
                <c:pt idx="7">
                  <c:v>90024</c:v>
                </c:pt>
                <c:pt idx="8">
                  <c:v>90024</c:v>
                </c:pt>
                <c:pt idx="9">
                  <c:v>90024</c:v>
                </c:pt>
              </c:numCache>
            </c:numRef>
          </c:val>
          <c:extLst>
            <c:ext xmlns:c16="http://schemas.microsoft.com/office/drawing/2014/chart" uri="{C3380CC4-5D6E-409C-BE32-E72D297353CC}">
              <c16:uniqueId val="{00000001-84DA-4FFD-9073-BA9317D5137F}"/>
            </c:ext>
          </c:extLst>
        </c:ser>
        <c:dLbls>
          <c:showLegendKey val="0"/>
          <c:showVal val="0"/>
          <c:showCatName val="0"/>
          <c:showSerName val="0"/>
          <c:showPercent val="0"/>
          <c:showBubbleSize val="0"/>
        </c:dLbls>
        <c:gapWidth val="182"/>
        <c:axId val="339416880"/>
        <c:axId val="339417272"/>
      </c:barChart>
      <c:catAx>
        <c:axId val="33941688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7272"/>
        <c:crosses val="autoZero"/>
        <c:auto val="1"/>
        <c:lblAlgn val="ctr"/>
        <c:lblOffset val="100"/>
        <c:noMultiLvlLbl val="0"/>
      </c:catAx>
      <c:valAx>
        <c:axId val="339417272"/>
        <c:scaling>
          <c:orientation val="minMax"/>
        </c:scaling>
        <c:delete val="1"/>
        <c:axPos val="b"/>
        <c:numFmt formatCode="_(&quot;$&quot;* #,##0_);_(&quot;$&quot;* \(#,##0\);_(&quot;$&quot;* &quot;-&quot;??_);_(@_)" sourceLinked="1"/>
        <c:majorTickMark val="none"/>
        <c:minorTickMark val="none"/>
        <c:tickLblPos val="nextTo"/>
        <c:crossAx val="339416880"/>
        <c:crosses val="autoZero"/>
        <c:crossBetween val="between"/>
      </c:valAx>
      <c:spPr>
        <a:noFill/>
        <a:ln>
          <a:noFill/>
        </a:ln>
        <a:effectLst/>
      </c:spPr>
    </c:plotArea>
    <c:legend>
      <c:legendPos val="r"/>
      <c:legendEntry>
        <c:idx val="1"/>
        <c:delete val="1"/>
      </c:legendEntry>
      <c:legendEntry>
        <c:idx val="2"/>
        <c:delete val="1"/>
      </c:legendEntry>
      <c:layout>
        <c:manualLayout>
          <c:xMode val="edge"/>
          <c:yMode val="edge"/>
          <c:x val="0.62459315257583814"/>
          <c:y val="0.9536400141864404"/>
          <c:w val="0.23456491654117503"/>
          <c:h val="3.845740137659620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 Severe Housing Cost Burden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Sheet1!$B$2:$B$22</c:f>
              <c:numCache>
                <c:formatCode>0%</c:formatCode>
                <c:ptCount val="21"/>
                <c:pt idx="0">
                  <c:v>0.13553594490000001</c:v>
                </c:pt>
                <c:pt idx="1">
                  <c:v>0.1385342551</c:v>
                </c:pt>
                <c:pt idx="2">
                  <c:v>0.13930187459999999</c:v>
                </c:pt>
                <c:pt idx="3">
                  <c:v>0.14153445579000001</c:v>
                </c:pt>
                <c:pt idx="4">
                  <c:v>0.14162754304</c:v>
                </c:pt>
                <c:pt idx="5">
                  <c:v>0.14280635076000001</c:v>
                </c:pt>
                <c:pt idx="6">
                  <c:v>0.14720072195</c:v>
                </c:pt>
                <c:pt idx="7">
                  <c:v>0.16485344937999999</c:v>
                </c:pt>
                <c:pt idx="8">
                  <c:v>0.17056929659</c:v>
                </c:pt>
                <c:pt idx="9">
                  <c:v>0.17180856519000001</c:v>
                </c:pt>
                <c:pt idx="10">
                  <c:v>0.1806347724</c:v>
                </c:pt>
                <c:pt idx="12">
                  <c:v>0.18308577693</c:v>
                </c:pt>
                <c:pt idx="13">
                  <c:v>0.19370698132</c:v>
                </c:pt>
                <c:pt idx="14">
                  <c:v>0.19535095162999999</c:v>
                </c:pt>
                <c:pt idx="15">
                  <c:v>0.20591247242999999</c:v>
                </c:pt>
                <c:pt idx="16">
                  <c:v>0.20844871146999999</c:v>
                </c:pt>
                <c:pt idx="17">
                  <c:v>0.21206187985</c:v>
                </c:pt>
                <c:pt idx="18">
                  <c:v>0.22015802783999999</c:v>
                </c:pt>
                <c:pt idx="19">
                  <c:v>0.25126403166</c:v>
                </c:pt>
                <c:pt idx="20">
                  <c:v>0.25300676363000002</c:v>
                </c:pt>
              </c:numCache>
            </c:numRef>
          </c:val>
          <c:extLst>
            <c:ext xmlns:c16="http://schemas.microsoft.com/office/drawing/2014/chart" uri="{C3380CC4-5D6E-409C-BE32-E72D297353CC}">
              <c16:uniqueId val="{00000000-12E6-4172-A066-5D780C1D65D2}"/>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20"/>
            <c:invertIfNegative val="0"/>
            <c:bubble3D val="0"/>
            <c:spPr>
              <a:solidFill>
                <a:schemeClr val="bg1">
                  <a:lumMod val="75000"/>
                </a:schemeClr>
              </a:solidFill>
              <a:ln>
                <a:noFill/>
              </a:ln>
              <a:effectLst/>
            </c:spPr>
            <c:extLst>
              <c:ext xmlns:c16="http://schemas.microsoft.com/office/drawing/2014/chart" uri="{C3380CC4-5D6E-409C-BE32-E72D297353CC}">
                <c16:uniqueId val="{00000004-12E6-4172-A066-5D780C1D65D2}"/>
              </c:ext>
            </c:extLst>
          </c:dPt>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Sheet1!$C$2:$C$22</c:f>
              <c:numCache>
                <c:formatCode>General</c:formatCode>
                <c:ptCount val="21"/>
                <c:pt idx="11">
                  <c:v>0.18181075301999999</c:v>
                </c:pt>
              </c:numCache>
            </c:numRef>
          </c:val>
          <c:extLst>
            <c:ext xmlns:c16="http://schemas.microsoft.com/office/drawing/2014/chart" uri="{C3380CC4-5D6E-409C-BE32-E72D297353CC}">
              <c16:uniqueId val="{00000001-12E6-4172-A066-5D780C1D65D2}"/>
            </c:ext>
          </c:extLst>
        </c:ser>
        <c:ser>
          <c:idx val="2"/>
          <c:order val="2"/>
          <c:tx>
            <c:strRef>
              <c:f>Sheet1!$D$1</c:f>
              <c:strCache>
                <c:ptCount val="1"/>
                <c:pt idx="0">
                  <c:v>NJ Avg. 19%</c:v>
                </c:pt>
              </c:strCache>
            </c:strRef>
          </c:tx>
          <c:spPr>
            <a:solidFill>
              <a:schemeClr val="bg1"/>
            </a:solidFill>
            <a:ln>
              <a:noFill/>
            </a:ln>
            <a:effectLst/>
          </c:spPr>
          <c:invertIfNegative val="0"/>
          <c:trendline>
            <c:name>NJ avg 19%</c:nam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Warren</c:v>
                </c:pt>
                <c:pt idx="3">
                  <c:v>Gloucester</c:v>
                </c:pt>
                <c:pt idx="4">
                  <c:v>Sussex</c:v>
                </c:pt>
                <c:pt idx="5">
                  <c:v>Burlington</c:v>
                </c:pt>
                <c:pt idx="6">
                  <c:v>Somerset</c:v>
                </c:pt>
                <c:pt idx="7">
                  <c:v>Salem</c:v>
                </c:pt>
                <c:pt idx="8">
                  <c:v>Middlesex</c:v>
                </c:pt>
                <c:pt idx="9">
                  <c:v>Mercer</c:v>
                </c:pt>
                <c:pt idx="10">
                  <c:v>Monmouth</c:v>
                </c:pt>
                <c:pt idx="11">
                  <c:v>Ocean</c:v>
                </c:pt>
                <c:pt idx="12">
                  <c:v>Camden</c:v>
                </c:pt>
                <c:pt idx="13">
                  <c:v>Cape May</c:v>
                </c:pt>
                <c:pt idx="14">
                  <c:v>Bergen</c:v>
                </c:pt>
                <c:pt idx="15">
                  <c:v>Union</c:v>
                </c:pt>
                <c:pt idx="16">
                  <c:v>Cumberland</c:v>
                </c:pt>
                <c:pt idx="17">
                  <c:v>Atlantic</c:v>
                </c:pt>
                <c:pt idx="18">
                  <c:v>Hudson</c:v>
                </c:pt>
                <c:pt idx="19">
                  <c:v>Essex</c:v>
                </c:pt>
                <c:pt idx="20">
                  <c:v>Passaic</c:v>
                </c:pt>
              </c:strCache>
            </c:strRef>
          </c:cat>
          <c:val>
            <c:numRef>
              <c:f>Sheet1!$D$2:$D$22</c:f>
              <c:numCache>
                <c:formatCode>0%</c:formatCode>
                <c:ptCount val="21"/>
                <c:pt idx="0">
                  <c:v>0.19</c:v>
                </c:pt>
                <c:pt idx="1">
                  <c:v>0.19</c:v>
                </c:pt>
                <c:pt idx="2">
                  <c:v>0.19</c:v>
                </c:pt>
                <c:pt idx="3">
                  <c:v>0.19</c:v>
                </c:pt>
                <c:pt idx="4">
                  <c:v>0.19</c:v>
                </c:pt>
                <c:pt idx="5">
                  <c:v>0.19</c:v>
                </c:pt>
                <c:pt idx="6">
                  <c:v>0.19</c:v>
                </c:pt>
                <c:pt idx="7">
                  <c:v>0.19</c:v>
                </c:pt>
                <c:pt idx="8">
                  <c:v>0.19</c:v>
                </c:pt>
                <c:pt idx="9">
                  <c:v>0.19</c:v>
                </c:pt>
                <c:pt idx="10">
                  <c:v>0.19</c:v>
                </c:pt>
                <c:pt idx="11">
                  <c:v>0.19</c:v>
                </c:pt>
                <c:pt idx="12">
                  <c:v>0.19</c:v>
                </c:pt>
                <c:pt idx="13">
                  <c:v>0.19</c:v>
                </c:pt>
                <c:pt idx="14">
                  <c:v>0.19</c:v>
                </c:pt>
                <c:pt idx="15">
                  <c:v>0.19</c:v>
                </c:pt>
                <c:pt idx="16">
                  <c:v>0.19</c:v>
                </c:pt>
                <c:pt idx="17">
                  <c:v>0.19</c:v>
                </c:pt>
                <c:pt idx="18">
                  <c:v>0.19</c:v>
                </c:pt>
                <c:pt idx="19">
                  <c:v>0.19</c:v>
                </c:pt>
                <c:pt idx="20">
                  <c:v>0.19</c:v>
                </c:pt>
              </c:numCache>
            </c:numRef>
          </c:val>
          <c:extLst>
            <c:ext xmlns:c16="http://schemas.microsoft.com/office/drawing/2014/chart" uri="{C3380CC4-5D6E-409C-BE32-E72D297353CC}">
              <c16:uniqueId val="{00000002-12E6-4172-A066-5D780C1D65D2}"/>
            </c:ext>
          </c:extLst>
        </c:ser>
        <c:dLbls>
          <c:showLegendKey val="0"/>
          <c:showVal val="0"/>
          <c:showCatName val="0"/>
          <c:showSerName val="0"/>
          <c:showPercent val="0"/>
          <c:showBubbleSize val="0"/>
        </c:dLbls>
        <c:gapWidth val="182"/>
        <c:axId val="339418056"/>
        <c:axId val="339418448"/>
      </c:barChart>
      <c:catAx>
        <c:axId val="33941805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39418448"/>
        <c:crosses val="autoZero"/>
        <c:auto val="1"/>
        <c:lblAlgn val="ctr"/>
        <c:lblOffset val="100"/>
        <c:noMultiLvlLbl val="0"/>
      </c:catAx>
      <c:valAx>
        <c:axId val="339418448"/>
        <c:scaling>
          <c:orientation val="minMax"/>
        </c:scaling>
        <c:delete val="1"/>
        <c:axPos val="b"/>
        <c:numFmt formatCode="0%" sourceLinked="1"/>
        <c:majorTickMark val="none"/>
        <c:minorTickMark val="none"/>
        <c:tickLblPos val="nextTo"/>
        <c:crossAx val="33941805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9291301673228347"/>
          <c:y val="0.9267477170326357"/>
          <c:w val="0.12667396653543306"/>
          <c:h val="5.087677535851710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Households with severe housing problems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Sheet1!$A$2:$A$7</c:f>
              <c:numCache>
                <c:formatCode>General</c:formatCode>
                <c:ptCount val="6"/>
                <c:pt idx="0">
                  <c:v>2015</c:v>
                </c:pt>
                <c:pt idx="1">
                  <c:v>2016</c:v>
                </c:pt>
                <c:pt idx="2">
                  <c:v>2017</c:v>
                </c:pt>
                <c:pt idx="3">
                  <c:v>2018</c:v>
                </c:pt>
                <c:pt idx="4">
                  <c:v>2019</c:v>
                </c:pt>
                <c:pt idx="5">
                  <c:v>2020</c:v>
                </c:pt>
              </c:numCache>
            </c:numRef>
          </c:cat>
          <c:val>
            <c:numRef>
              <c:f>Sheet1!$B$2:$B$7</c:f>
              <c:numCache>
                <c:formatCode>0%</c:formatCode>
                <c:ptCount val="6"/>
                <c:pt idx="0">
                  <c:v>0.21</c:v>
                </c:pt>
                <c:pt idx="1">
                  <c:v>0.21</c:v>
                </c:pt>
                <c:pt idx="2">
                  <c:v>0.21</c:v>
                </c:pt>
                <c:pt idx="3">
                  <c:v>0.21</c:v>
                </c:pt>
                <c:pt idx="4">
                  <c:v>0.2</c:v>
                </c:pt>
                <c:pt idx="5">
                  <c:v>0.2</c:v>
                </c:pt>
              </c:numCache>
            </c:numRef>
          </c:val>
          <c:smooth val="0"/>
          <c:extLst>
            <c:ext xmlns:c16="http://schemas.microsoft.com/office/drawing/2014/chart" uri="{C3380CC4-5D6E-409C-BE32-E72D297353CC}">
              <c16:uniqueId val="{00000000-B6F5-40C9-B08C-BFB9B91ABFE3}"/>
            </c:ext>
          </c:extLst>
        </c:ser>
        <c:dLbls>
          <c:showLegendKey val="0"/>
          <c:showVal val="0"/>
          <c:showCatName val="0"/>
          <c:showSerName val="0"/>
          <c:showPercent val="0"/>
          <c:showBubbleSize val="0"/>
        </c:dLbls>
        <c:marker val="1"/>
        <c:smooth val="0"/>
        <c:axId val="344570432"/>
        <c:axId val="344570824"/>
      </c:lineChart>
      <c:catAx>
        <c:axId val="34457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0824"/>
        <c:crosses val="autoZero"/>
        <c:auto val="1"/>
        <c:lblAlgn val="ctr"/>
        <c:lblOffset val="100"/>
        <c:noMultiLvlLbl val="0"/>
      </c:catAx>
      <c:valAx>
        <c:axId val="344570824"/>
        <c:scaling>
          <c:orientation val="minMax"/>
          <c:max val="0.60000000000000009"/>
          <c:min val="0"/>
        </c:scaling>
        <c:delete val="0"/>
        <c:axPos val="l"/>
        <c:numFmt formatCode="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5704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2018</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Sheet1!$B$2:$B$22</c:f>
              <c:numCache>
                <c:formatCode>0.0%</c:formatCode>
                <c:ptCount val="21"/>
                <c:pt idx="0">
                  <c:v>5.1999999999999998E-2</c:v>
                </c:pt>
                <c:pt idx="1">
                  <c:v>5.2999999999999999E-2</c:v>
                </c:pt>
                <c:pt idx="2">
                  <c:v>5.2999999999999999E-2</c:v>
                </c:pt>
                <c:pt idx="3">
                  <c:v>6.4000000000000001E-2</c:v>
                </c:pt>
                <c:pt idx="4">
                  <c:v>6.5000000000000002E-2</c:v>
                </c:pt>
                <c:pt idx="5">
                  <c:v>7.0999999999999994E-2</c:v>
                </c:pt>
                <c:pt idx="6">
                  <c:v>7.2999999999999995E-2</c:v>
                </c:pt>
                <c:pt idx="7">
                  <c:v>7.4999999999999997E-2</c:v>
                </c:pt>
                <c:pt idx="8">
                  <c:v>7.8E-2</c:v>
                </c:pt>
                <c:pt idx="9">
                  <c:v>8.2000000000000003E-2</c:v>
                </c:pt>
                <c:pt idx="10">
                  <c:v>8.2000000000000003E-2</c:v>
                </c:pt>
                <c:pt idx="11">
                  <c:v>8.8999999999999996E-2</c:v>
                </c:pt>
                <c:pt idx="13">
                  <c:v>0.10299999999999999</c:v>
                </c:pt>
                <c:pt idx="14">
                  <c:v>0.104</c:v>
                </c:pt>
                <c:pt idx="15">
                  <c:v>0.109</c:v>
                </c:pt>
                <c:pt idx="16">
                  <c:v>0.113</c:v>
                </c:pt>
                <c:pt idx="17">
                  <c:v>0.114</c:v>
                </c:pt>
                <c:pt idx="18">
                  <c:v>0.11700000000000001</c:v>
                </c:pt>
                <c:pt idx="19">
                  <c:v>0.126</c:v>
                </c:pt>
                <c:pt idx="20">
                  <c:v>0.127</c:v>
                </c:pt>
              </c:numCache>
            </c:numRef>
          </c:val>
          <c:extLst>
            <c:ext xmlns:c16="http://schemas.microsoft.com/office/drawing/2014/chart" uri="{C3380CC4-5D6E-409C-BE32-E72D297353CC}">
              <c16:uniqueId val="{00000000-6B04-41B3-8E09-5A37B3148D73}"/>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Sheet1!$C$2:$C$22</c:f>
              <c:numCache>
                <c:formatCode>General</c:formatCode>
                <c:ptCount val="21"/>
                <c:pt idx="12" formatCode="0.0%">
                  <c:v>8.8999999999999996E-2</c:v>
                </c:pt>
              </c:numCache>
            </c:numRef>
          </c:val>
          <c:extLst>
            <c:ext xmlns:c16="http://schemas.microsoft.com/office/drawing/2014/chart" uri="{C3380CC4-5D6E-409C-BE32-E72D297353CC}">
              <c16:uniqueId val="{00000001-6B04-41B3-8E09-5A37B3148D73}"/>
            </c:ext>
          </c:extLst>
        </c:ser>
        <c:ser>
          <c:idx val="2"/>
          <c:order val="2"/>
          <c:tx>
            <c:strRef>
              <c:f>Sheet1!$D$1</c:f>
              <c:strCache>
                <c:ptCount val="1"/>
                <c:pt idx="0">
                  <c:v>US avg. 11.5%</c:v>
                </c:pt>
              </c:strCache>
            </c:strRef>
          </c:tx>
          <c:spPr>
            <a:solidFill>
              <a:schemeClr val="bg1"/>
            </a:solidFill>
            <a:ln>
              <a:solidFill>
                <a:schemeClr val="bg1"/>
              </a:solidFill>
            </a:ln>
            <a:effectLst/>
          </c:spPr>
          <c:invertIfNegative val="0"/>
          <c:trendline>
            <c:name>US avg 12.5%</c:name>
            <c:spPr>
              <a:ln w="19050" cap="rnd">
                <a:solidFill>
                  <a:schemeClr val="accent3"/>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Sheet1!$D$2:$D$22</c:f>
              <c:numCache>
                <c:formatCode>0.00%</c:formatCode>
                <c:ptCount val="21"/>
                <c:pt idx="0">
                  <c:v>0.115</c:v>
                </c:pt>
                <c:pt idx="1">
                  <c:v>0.115</c:v>
                </c:pt>
                <c:pt idx="2">
                  <c:v>0.115</c:v>
                </c:pt>
                <c:pt idx="3">
                  <c:v>0.115</c:v>
                </c:pt>
                <c:pt idx="4">
                  <c:v>0.115</c:v>
                </c:pt>
                <c:pt idx="5">
                  <c:v>0.115</c:v>
                </c:pt>
                <c:pt idx="6">
                  <c:v>0.115</c:v>
                </c:pt>
                <c:pt idx="7">
                  <c:v>0.115</c:v>
                </c:pt>
                <c:pt idx="8">
                  <c:v>0.115</c:v>
                </c:pt>
                <c:pt idx="9">
                  <c:v>0.115</c:v>
                </c:pt>
                <c:pt idx="10">
                  <c:v>0.115</c:v>
                </c:pt>
                <c:pt idx="11">
                  <c:v>0.115</c:v>
                </c:pt>
                <c:pt idx="12">
                  <c:v>0.115</c:v>
                </c:pt>
                <c:pt idx="13">
                  <c:v>0.115</c:v>
                </c:pt>
                <c:pt idx="14">
                  <c:v>0.115</c:v>
                </c:pt>
                <c:pt idx="15">
                  <c:v>0.115</c:v>
                </c:pt>
                <c:pt idx="16">
                  <c:v>0.115</c:v>
                </c:pt>
                <c:pt idx="17">
                  <c:v>0.115</c:v>
                </c:pt>
                <c:pt idx="18">
                  <c:v>0.115</c:v>
                </c:pt>
                <c:pt idx="19">
                  <c:v>0.115</c:v>
                </c:pt>
                <c:pt idx="20">
                  <c:v>0.115</c:v>
                </c:pt>
              </c:numCache>
            </c:numRef>
          </c:val>
          <c:extLst>
            <c:ext xmlns:c16="http://schemas.microsoft.com/office/drawing/2014/chart" uri="{C3380CC4-5D6E-409C-BE32-E72D297353CC}">
              <c16:uniqueId val="{00000002-6B04-41B3-8E09-5A37B3148D73}"/>
            </c:ext>
          </c:extLst>
        </c:ser>
        <c:ser>
          <c:idx val="3"/>
          <c:order val="3"/>
          <c:tx>
            <c:strRef>
              <c:f>Sheet1!$E$1</c:f>
              <c:strCache>
                <c:ptCount val="1"/>
                <c:pt idx="0">
                  <c:v>NJ avg. 8.7%</c:v>
                </c:pt>
              </c:strCache>
            </c:strRef>
          </c:tx>
          <c:spPr>
            <a:solidFill>
              <a:schemeClr val="bg1"/>
            </a:solidFill>
            <a:ln>
              <a:noFill/>
            </a:ln>
            <a:effectLst/>
          </c:spPr>
          <c:invertIfNegative val="0"/>
          <c:trendline>
            <c:name>NJ avg 9.6%</c:name>
            <c:spPr>
              <a:ln w="19050" cap="rnd">
                <a:solidFill>
                  <a:schemeClr val="accent4"/>
                </a:solidFill>
                <a:prstDash val="sysDot"/>
              </a:ln>
              <a:effectLst/>
            </c:spPr>
            <c:trendlineType val="linear"/>
            <c:dispRSqr val="0"/>
            <c:dispEq val="0"/>
          </c:trendline>
          <c:cat>
            <c:strRef>
              <c:f>Sheet1!$A$2:$A$22</c:f>
              <c:strCache>
                <c:ptCount val="21"/>
                <c:pt idx="0">
                  <c:v>Somerset</c:v>
                </c:pt>
                <c:pt idx="1">
                  <c:v>Hunterdon</c:v>
                </c:pt>
                <c:pt idx="2">
                  <c:v>Morris</c:v>
                </c:pt>
                <c:pt idx="3">
                  <c:v>Sussex</c:v>
                </c:pt>
                <c:pt idx="4">
                  <c:v>Bergen</c:v>
                </c:pt>
                <c:pt idx="5">
                  <c:v>Monmouth</c:v>
                </c:pt>
                <c:pt idx="6">
                  <c:v>Middlesex</c:v>
                </c:pt>
                <c:pt idx="7">
                  <c:v>Burlington</c:v>
                </c:pt>
                <c:pt idx="8">
                  <c:v>Gloucester</c:v>
                </c:pt>
                <c:pt idx="9">
                  <c:v>Union</c:v>
                </c:pt>
                <c:pt idx="10">
                  <c:v>Warren</c:v>
                </c:pt>
                <c:pt idx="11">
                  <c:v>Mercer</c:v>
                </c:pt>
                <c:pt idx="12">
                  <c:v>Ocean</c:v>
                </c:pt>
                <c:pt idx="13">
                  <c:v>Camden</c:v>
                </c:pt>
                <c:pt idx="14">
                  <c:v>Passaic</c:v>
                </c:pt>
                <c:pt idx="15">
                  <c:v>Hudson</c:v>
                </c:pt>
                <c:pt idx="16">
                  <c:v>Salem</c:v>
                </c:pt>
                <c:pt idx="17">
                  <c:v>Atlantic</c:v>
                </c:pt>
                <c:pt idx="18">
                  <c:v>Cape May</c:v>
                </c:pt>
                <c:pt idx="19">
                  <c:v>Cumberland</c:v>
                </c:pt>
                <c:pt idx="20">
                  <c:v>Essex</c:v>
                </c:pt>
              </c:strCache>
            </c:strRef>
          </c:cat>
          <c:val>
            <c:numRef>
              <c:f>Sheet1!$E$2:$E$22</c:f>
              <c:numCache>
                <c:formatCode>0.00%</c:formatCode>
                <c:ptCount val="21"/>
                <c:pt idx="0">
                  <c:v>8.6999999999999994E-2</c:v>
                </c:pt>
                <c:pt idx="1">
                  <c:v>8.6999999999999994E-2</c:v>
                </c:pt>
                <c:pt idx="2">
                  <c:v>8.6999999999999994E-2</c:v>
                </c:pt>
                <c:pt idx="3">
                  <c:v>8.6999999999999994E-2</c:v>
                </c:pt>
                <c:pt idx="4">
                  <c:v>8.6999999999999994E-2</c:v>
                </c:pt>
                <c:pt idx="5">
                  <c:v>8.6999999999999994E-2</c:v>
                </c:pt>
                <c:pt idx="6">
                  <c:v>8.6999999999999994E-2</c:v>
                </c:pt>
                <c:pt idx="7">
                  <c:v>8.6999999999999994E-2</c:v>
                </c:pt>
                <c:pt idx="8">
                  <c:v>8.6999999999999994E-2</c:v>
                </c:pt>
                <c:pt idx="9">
                  <c:v>8.6999999999999994E-2</c:v>
                </c:pt>
                <c:pt idx="10">
                  <c:v>8.6999999999999994E-2</c:v>
                </c:pt>
                <c:pt idx="11">
                  <c:v>8.6999999999999994E-2</c:v>
                </c:pt>
                <c:pt idx="12">
                  <c:v>8.6999999999999994E-2</c:v>
                </c:pt>
                <c:pt idx="13">
                  <c:v>8.6999999999999994E-2</c:v>
                </c:pt>
                <c:pt idx="14">
                  <c:v>8.6999999999999994E-2</c:v>
                </c:pt>
                <c:pt idx="15">
                  <c:v>8.6999999999999994E-2</c:v>
                </c:pt>
                <c:pt idx="16">
                  <c:v>8.6999999999999994E-2</c:v>
                </c:pt>
                <c:pt idx="17">
                  <c:v>8.6999999999999994E-2</c:v>
                </c:pt>
                <c:pt idx="18">
                  <c:v>8.6999999999999994E-2</c:v>
                </c:pt>
                <c:pt idx="19">
                  <c:v>8.6999999999999994E-2</c:v>
                </c:pt>
                <c:pt idx="20">
                  <c:v>8.6999999999999994E-2</c:v>
                </c:pt>
              </c:numCache>
            </c:numRef>
          </c:val>
          <c:extLst>
            <c:ext xmlns:c16="http://schemas.microsoft.com/office/drawing/2014/chart" uri="{C3380CC4-5D6E-409C-BE32-E72D297353CC}">
              <c16:uniqueId val="{00000004-6B04-41B3-8E09-5A37B3148D73}"/>
            </c:ext>
          </c:extLst>
        </c:ser>
        <c:dLbls>
          <c:showLegendKey val="0"/>
          <c:showVal val="0"/>
          <c:showCatName val="0"/>
          <c:showSerName val="0"/>
          <c:showPercent val="0"/>
          <c:showBubbleSize val="0"/>
        </c:dLbls>
        <c:gapWidth val="182"/>
        <c:axId val="344572784"/>
        <c:axId val="344573176"/>
      </c:barChart>
      <c:catAx>
        <c:axId val="3445727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573176"/>
        <c:crosses val="autoZero"/>
        <c:auto val="1"/>
        <c:lblAlgn val="ctr"/>
        <c:lblOffset val="100"/>
        <c:noMultiLvlLbl val="0"/>
      </c:catAx>
      <c:valAx>
        <c:axId val="344573176"/>
        <c:scaling>
          <c:orientation val="minMax"/>
        </c:scaling>
        <c:delete val="1"/>
        <c:axPos val="b"/>
        <c:numFmt formatCode="0.0%" sourceLinked="1"/>
        <c:majorTickMark val="none"/>
        <c:minorTickMark val="none"/>
        <c:tickLblPos val="nextTo"/>
        <c:crossAx val="344572784"/>
        <c:crosses val="autoZero"/>
        <c:crossBetween val="between"/>
      </c:valAx>
      <c:spPr>
        <a:noFill/>
        <a:ln>
          <a:noFill/>
        </a:ln>
        <a:effectLst/>
      </c:spPr>
    </c:plotArea>
    <c:legend>
      <c:legendPos val="b"/>
      <c:legendEntry>
        <c:idx val="2"/>
        <c:delete val="1"/>
      </c:legendEntry>
      <c:legendEntry>
        <c:idx val="3"/>
        <c:delete val="1"/>
      </c:legendEntry>
      <c:legendEntry>
        <c:idx val="4"/>
        <c:delete val="1"/>
      </c:legendEntry>
      <c:legendEntry>
        <c:idx val="5"/>
        <c:delete val="1"/>
      </c:legendEntry>
      <c:layout>
        <c:manualLayout>
          <c:xMode val="edge"/>
          <c:yMode val="edge"/>
          <c:x val="0.54012758366141733"/>
          <c:y val="0.88442632353038331"/>
          <c:w val="0.37443220964566931"/>
          <c:h val="4.79623494117649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6349164808156211E-2"/>
          <c:y val="6.931305557506362E-2"/>
          <c:w val="0.91052944790860679"/>
          <c:h val="0.71046591961533778"/>
        </c:manualLayout>
      </c:layout>
      <c:lineChart>
        <c:grouping val="standard"/>
        <c:varyColors val="0"/>
        <c:ser>
          <c:idx val="2"/>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2014</c:v>
                </c:pt>
                <c:pt idx="1">
                  <c:v>2015</c:v>
                </c:pt>
                <c:pt idx="2">
                  <c:v>2016</c:v>
                </c:pt>
                <c:pt idx="3">
                  <c:v>2017</c:v>
                </c:pt>
                <c:pt idx="4">
                  <c:v>2018</c:v>
                </c:pt>
              </c:strCache>
            </c:strRef>
          </c:cat>
          <c:val>
            <c:numRef>
              <c:f>Sheet1!$A$2:$E$2</c:f>
              <c:numCache>
                <c:formatCode>_(* #,##0_);_(* \(#,##0\);_(* "-"??_);_(@_)</c:formatCode>
                <c:ptCount val="5"/>
                <c:pt idx="0">
                  <c:v>20460</c:v>
                </c:pt>
                <c:pt idx="1">
                  <c:v>20241</c:v>
                </c:pt>
                <c:pt idx="2">
                  <c:v>19062</c:v>
                </c:pt>
                <c:pt idx="3">
                  <c:v>18528</c:v>
                </c:pt>
                <c:pt idx="4">
                  <c:v>17219</c:v>
                </c:pt>
              </c:numCache>
            </c:numRef>
          </c:val>
          <c:smooth val="0"/>
          <c:extLst>
            <c:ext xmlns:c16="http://schemas.microsoft.com/office/drawing/2014/chart" uri="{C3380CC4-5D6E-409C-BE32-E72D297353CC}">
              <c16:uniqueId val="{00000001-EB54-47DF-8BCB-FF60E67D1CE0}"/>
            </c:ext>
          </c:extLst>
        </c:ser>
        <c:dLbls>
          <c:showLegendKey val="0"/>
          <c:showVal val="0"/>
          <c:showCatName val="0"/>
          <c:showSerName val="0"/>
          <c:showPercent val="0"/>
          <c:showBubbleSize val="0"/>
        </c:dLbls>
        <c:marker val="1"/>
        <c:smooth val="0"/>
        <c:axId val="344435928"/>
        <c:axId val="344436320"/>
      </c:lineChart>
      <c:catAx>
        <c:axId val="344435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6320"/>
        <c:crosses val="autoZero"/>
        <c:auto val="1"/>
        <c:lblAlgn val="ctr"/>
        <c:lblOffset val="100"/>
        <c:noMultiLvlLbl val="0"/>
      </c:catAx>
      <c:valAx>
        <c:axId val="344436320"/>
        <c:scaling>
          <c:orientation val="minMax"/>
        </c:scaling>
        <c:delete val="0"/>
        <c:axPos val="l"/>
        <c:numFmt formatCode="_(* #,##0_);_(* \(#,##0\);_(*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5928"/>
        <c:crosses val="autoZero"/>
        <c:crossBetween val="between"/>
      </c:valAx>
      <c:spPr>
        <a:noFill/>
        <a:ln w="25400">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2015-16</c:v>
                </c:pt>
                <c:pt idx="1">
                  <c:v>2016-17</c:v>
                </c:pt>
                <c:pt idx="2">
                  <c:v>2017-18</c:v>
                </c:pt>
                <c:pt idx="3">
                  <c:v>2018-19</c:v>
                </c:pt>
                <c:pt idx="4">
                  <c:v>2019-20</c:v>
                </c:pt>
              </c:strCache>
            </c:strRef>
          </c:cat>
          <c:val>
            <c:numRef>
              <c:f>Sheet1!$A$2:$E$2</c:f>
              <c:numCache>
                <c:formatCode>#,##0</c:formatCode>
                <c:ptCount val="5"/>
                <c:pt idx="0">
                  <c:v>17142</c:v>
                </c:pt>
                <c:pt idx="1">
                  <c:v>16785</c:v>
                </c:pt>
                <c:pt idx="2">
                  <c:v>16307</c:v>
                </c:pt>
                <c:pt idx="3">
                  <c:v>16022</c:v>
                </c:pt>
                <c:pt idx="4">
                  <c:v>16755</c:v>
                </c:pt>
              </c:numCache>
            </c:numRef>
          </c:val>
          <c:smooth val="0"/>
          <c:extLst>
            <c:ext xmlns:c16="http://schemas.microsoft.com/office/drawing/2014/chart" uri="{C3380CC4-5D6E-409C-BE32-E72D297353CC}">
              <c16:uniqueId val="{00000000-C5C2-49CC-AC23-912B9F1E77EB}"/>
            </c:ext>
          </c:extLst>
        </c:ser>
        <c:dLbls>
          <c:showLegendKey val="0"/>
          <c:showVal val="0"/>
          <c:showCatName val="0"/>
          <c:showSerName val="0"/>
          <c:showPercent val="0"/>
          <c:showBubbleSize val="0"/>
        </c:dLbls>
        <c:marker val="1"/>
        <c:smooth val="0"/>
        <c:axId val="344437104"/>
        <c:axId val="344437496"/>
      </c:lineChart>
      <c:catAx>
        <c:axId val="344437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496"/>
        <c:crosses val="autoZero"/>
        <c:auto val="1"/>
        <c:lblAlgn val="ctr"/>
        <c:lblOffset val="100"/>
        <c:noMultiLvlLbl val="0"/>
      </c:catAx>
      <c:valAx>
        <c:axId val="344437496"/>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71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7701514264161132E-2"/>
          <c:y val="4.5591674429207037E-2"/>
          <c:w val="0.90544052578362488"/>
          <c:h val="0.74798431919941244"/>
        </c:manualLayout>
      </c:layout>
      <c:lineChart>
        <c:grouping val="standard"/>
        <c:varyColors val="0"/>
        <c:ser>
          <c:idx val="0"/>
          <c:order val="0"/>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Sheet1!$A$1:$E$1</c:f>
              <c:strCache>
                <c:ptCount val="5"/>
                <c:pt idx="0">
                  <c:v>2016</c:v>
                </c:pt>
                <c:pt idx="1">
                  <c:v>2017</c:v>
                </c:pt>
                <c:pt idx="2">
                  <c:v>2018</c:v>
                </c:pt>
                <c:pt idx="3">
                  <c:v>2019</c:v>
                </c:pt>
                <c:pt idx="4">
                  <c:v>2020</c:v>
                </c:pt>
              </c:strCache>
            </c:strRef>
          </c:cat>
          <c:val>
            <c:numRef>
              <c:f>Sheet1!$A$2:$E$2</c:f>
              <c:numCache>
                <c:formatCode>#,##0</c:formatCode>
                <c:ptCount val="5"/>
                <c:pt idx="0">
                  <c:v>33325</c:v>
                </c:pt>
                <c:pt idx="1">
                  <c:v>31911</c:v>
                </c:pt>
                <c:pt idx="2">
                  <c:v>27970</c:v>
                </c:pt>
                <c:pt idx="3">
                  <c:v>25460</c:v>
                </c:pt>
                <c:pt idx="4">
                  <c:v>25900</c:v>
                </c:pt>
              </c:numCache>
            </c:numRef>
          </c:val>
          <c:smooth val="0"/>
          <c:extLst>
            <c:ext xmlns:c16="http://schemas.microsoft.com/office/drawing/2014/chart" uri="{C3380CC4-5D6E-409C-BE32-E72D297353CC}">
              <c16:uniqueId val="{00000012-626F-46FC-AC93-00998AC4957B}"/>
            </c:ext>
          </c:extLst>
        </c:ser>
        <c:dLbls>
          <c:showLegendKey val="0"/>
          <c:showVal val="0"/>
          <c:showCatName val="0"/>
          <c:showSerName val="0"/>
          <c:showPercent val="0"/>
          <c:showBubbleSize val="0"/>
        </c:dLbls>
        <c:marker val="1"/>
        <c:smooth val="0"/>
        <c:axId val="344438280"/>
        <c:axId val="344438672"/>
      </c:lineChart>
      <c:catAx>
        <c:axId val="344438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672"/>
        <c:crosses val="autoZero"/>
        <c:auto val="1"/>
        <c:lblAlgn val="ctr"/>
        <c:lblOffset val="100"/>
        <c:noMultiLvlLbl val="0"/>
      </c:catAx>
      <c:valAx>
        <c:axId val="344438672"/>
        <c:scaling>
          <c:orientation val="minMax"/>
        </c:scaling>
        <c:delete val="0"/>
        <c:axPos val="l"/>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4382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Sheet1!$A$2</c:f>
              <c:strCache>
                <c:ptCount val="1"/>
                <c:pt idx="0">
                  <c:v>Lowest Median  Cost in NJ</c:v>
                </c:pt>
              </c:strCache>
            </c:strRef>
          </c:tx>
          <c:spPr>
            <a:pattFill prst="ltDnDiag">
              <a:fgClr>
                <a:schemeClr val="tx1"/>
              </a:fgClr>
              <a:bgClr>
                <a:schemeClr val="bg1"/>
              </a:bgClr>
            </a:patt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Sheet1!$B$2:$D$2</c:f>
              <c:numCache>
                <c:formatCode>"$"#,##0_);[Red]\("$"#,##0\)</c:formatCode>
                <c:ptCount val="3"/>
                <c:pt idx="0">
                  <c:v>700</c:v>
                </c:pt>
                <c:pt idx="1">
                  <c:v>700</c:v>
                </c:pt>
                <c:pt idx="2">
                  <c:v>700</c:v>
                </c:pt>
              </c:numCache>
            </c:numRef>
          </c:val>
          <c:extLst>
            <c:ext xmlns:c16="http://schemas.microsoft.com/office/drawing/2014/chart" uri="{C3380CC4-5D6E-409C-BE32-E72D297353CC}">
              <c16:uniqueId val="{00000000-0819-4204-AF60-A99B135F4AA2}"/>
            </c:ext>
          </c:extLst>
        </c:ser>
        <c:ser>
          <c:idx val="1"/>
          <c:order val="1"/>
          <c:tx>
            <c:strRef>
              <c:f>Sheet1!$A$3</c:f>
              <c:strCache>
                <c:ptCount val="1"/>
                <c:pt idx="0">
                  <c:v>Ocean</c:v>
                </c:pt>
              </c:strCache>
            </c:strRef>
          </c:tx>
          <c:spPr>
            <a:solidFill>
              <a:srgbClr val="C00000"/>
            </a:solidFill>
            <a:ln>
              <a:solidFill>
                <a:schemeClr val="tx1"/>
              </a:solid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Sheet1!$B$3:$D$3</c:f>
              <c:numCache>
                <c:formatCode>"$"#,##0_);[Red]\("$"#,##0\)</c:formatCode>
                <c:ptCount val="3"/>
                <c:pt idx="0">
                  <c:v>900</c:v>
                </c:pt>
                <c:pt idx="1">
                  <c:v>810</c:v>
                </c:pt>
                <c:pt idx="2">
                  <c:v>723</c:v>
                </c:pt>
              </c:numCache>
            </c:numRef>
          </c:val>
          <c:extLst>
            <c:ext xmlns:c16="http://schemas.microsoft.com/office/drawing/2014/chart" uri="{C3380CC4-5D6E-409C-BE32-E72D297353CC}">
              <c16:uniqueId val="{00000001-0819-4204-AF60-A99B135F4AA2}"/>
            </c:ext>
          </c:extLst>
        </c:ser>
        <c:ser>
          <c:idx val="2"/>
          <c:order val="2"/>
          <c:tx>
            <c:strRef>
              <c:f>Sheet1!$A$4</c:f>
              <c:strCache>
                <c:ptCount val="1"/>
                <c:pt idx="0">
                  <c:v>Highest Median Cost in NJ</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Infant</c:v>
                </c:pt>
                <c:pt idx="1">
                  <c:v>Toddler</c:v>
                </c:pt>
                <c:pt idx="2">
                  <c:v>PreK </c:v>
                </c:pt>
              </c:strCache>
            </c:strRef>
          </c:cat>
          <c:val>
            <c:numRef>
              <c:f>Sheet1!$B$4:$D$4</c:f>
              <c:numCache>
                <c:formatCode>"$"#,##0_);[Red]\("$"#,##0\)</c:formatCode>
                <c:ptCount val="3"/>
                <c:pt idx="0">
                  <c:v>1420</c:v>
                </c:pt>
                <c:pt idx="1">
                  <c:v>1443</c:v>
                </c:pt>
                <c:pt idx="2">
                  <c:v>1025</c:v>
                </c:pt>
              </c:numCache>
            </c:numRef>
          </c:val>
          <c:extLst>
            <c:ext xmlns:c16="http://schemas.microsoft.com/office/drawing/2014/chart" uri="{C3380CC4-5D6E-409C-BE32-E72D297353CC}">
              <c16:uniqueId val="{00000002-0819-4204-AF60-A99B135F4AA2}"/>
            </c:ext>
          </c:extLst>
        </c:ser>
        <c:dLbls>
          <c:showLegendKey val="0"/>
          <c:showVal val="0"/>
          <c:showCatName val="0"/>
          <c:showSerName val="0"/>
          <c:showPercent val="0"/>
          <c:showBubbleSize val="0"/>
        </c:dLbls>
        <c:gapWidth val="219"/>
        <c:axId val="344439456"/>
        <c:axId val="344954008"/>
      </c:barChart>
      <c:catAx>
        <c:axId val="344439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954008"/>
        <c:crosses val="autoZero"/>
        <c:auto val="1"/>
        <c:lblAlgn val="ctr"/>
        <c:lblOffset val="100"/>
        <c:noMultiLvlLbl val="0"/>
      </c:catAx>
      <c:valAx>
        <c:axId val="344954008"/>
        <c:scaling>
          <c:orientation val="minMax"/>
        </c:scaling>
        <c:delete val="0"/>
        <c:axPos val="l"/>
        <c:majorGridlines>
          <c:spPr>
            <a:ln w="9525" cap="flat" cmpd="sng" algn="ctr">
              <a:solidFill>
                <a:schemeClr val="tx1">
                  <a:lumMod val="15000"/>
                  <a:lumOff val="85000"/>
                </a:schemeClr>
              </a:solidFill>
              <a:round/>
            </a:ln>
            <a:effectLst/>
          </c:spPr>
        </c:majorGridlines>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4439456"/>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Infant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Sheet1!$B$2:$B$23</c:f>
              <c:numCache>
                <c:formatCode>General</c:formatCode>
                <c:ptCount val="22"/>
                <c:pt idx="6">
                  <c:v>900</c:v>
                </c:pt>
              </c:numCache>
            </c:numRef>
          </c:val>
          <c:extLst>
            <c:ext xmlns:c16="http://schemas.microsoft.com/office/drawing/2014/chart" uri="{C3380CC4-5D6E-409C-BE32-E72D297353CC}">
              <c16:uniqueId val="{00000000-658D-4BE9-9377-7C2DC5919060}"/>
            </c:ext>
          </c:extLst>
        </c:ser>
        <c:ser>
          <c:idx val="1"/>
          <c:order val="1"/>
          <c:tx>
            <c:strRef>
              <c:f>Sheet1!$C$1</c:f>
              <c:strCache>
                <c:ptCount val="1"/>
                <c:pt idx="0">
                  <c:v>Infant</c:v>
                </c:pt>
              </c:strCache>
            </c:strRef>
          </c:tx>
          <c:spPr>
            <a:solidFill>
              <a:srgbClr val="C000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Sheet1!$C$2:$C$23</c:f>
              <c:numCache>
                <c:formatCode>"$"#,##0_);[Red]\("$"#,##0\)</c:formatCode>
                <c:ptCount val="22"/>
                <c:pt idx="0">
                  <c:v>700</c:v>
                </c:pt>
                <c:pt idx="1">
                  <c:v>863.48</c:v>
                </c:pt>
                <c:pt idx="2">
                  <c:v>840</c:v>
                </c:pt>
                <c:pt idx="3">
                  <c:v>760</c:v>
                </c:pt>
                <c:pt idx="4">
                  <c:v>840</c:v>
                </c:pt>
                <c:pt idx="5">
                  <c:v>1040</c:v>
                </c:pt>
                <c:pt idx="6">
                  <c:v>900</c:v>
                </c:pt>
                <c:pt idx="7">
                  <c:v>900</c:v>
                </c:pt>
                <c:pt idx="8">
                  <c:v>825</c:v>
                </c:pt>
                <c:pt idx="9">
                  <c:v>1384</c:v>
                </c:pt>
                <c:pt idx="10">
                  <c:v>1050</c:v>
                </c:pt>
                <c:pt idx="11">
                  <c:v>1125.8</c:v>
                </c:pt>
                <c:pt idx="12">
                  <c:v>1216</c:v>
                </c:pt>
                <c:pt idx="13">
                  <c:v>1081</c:v>
                </c:pt>
                <c:pt idx="14">
                  <c:v>1125</c:v>
                </c:pt>
                <c:pt idx="15">
                  <c:v>956.25</c:v>
                </c:pt>
                <c:pt idx="16">
                  <c:v>1250</c:v>
                </c:pt>
                <c:pt idx="17">
                  <c:v>1270</c:v>
                </c:pt>
                <c:pt idx="18">
                  <c:v>1000</c:v>
                </c:pt>
                <c:pt idx="19">
                  <c:v>1420</c:v>
                </c:pt>
                <c:pt idx="20">
                  <c:v>1375</c:v>
                </c:pt>
                <c:pt idx="21">
                  <c:v>1044</c:v>
                </c:pt>
              </c:numCache>
            </c:numRef>
          </c:val>
          <c:extLst>
            <c:ext xmlns:c16="http://schemas.microsoft.com/office/drawing/2014/chart" uri="{C3380CC4-5D6E-409C-BE32-E72D297353CC}">
              <c16:uniqueId val="{00000001-658D-4BE9-9377-7C2DC5919060}"/>
            </c:ext>
          </c:extLst>
        </c:ser>
        <c:ser>
          <c:idx val="2"/>
          <c:order val="2"/>
          <c:tx>
            <c:strRef>
              <c:f>Sheet1!$D$1</c:f>
              <c:strCache>
                <c:ptCount val="1"/>
                <c:pt idx="0">
                  <c:v>Toddler</c:v>
                </c:pt>
              </c:strCache>
            </c:strRef>
          </c:tx>
          <c:spPr>
            <a:pattFill prst="ltDnDiag">
              <a:fgClr>
                <a:schemeClr val="tx1"/>
              </a:fgClr>
              <a:bgClr>
                <a:schemeClr val="bg1"/>
              </a:bgClr>
            </a:pattFill>
            <a:ln>
              <a:solidFill>
                <a:schemeClr val="tx1"/>
              </a:solid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Sheet1!$D$2:$D$23</c:f>
              <c:numCache>
                <c:formatCode>"$"#,##0_);[Red]\("$"#,##0\)</c:formatCode>
                <c:ptCount val="22"/>
                <c:pt idx="0">
                  <c:v>700</c:v>
                </c:pt>
                <c:pt idx="1">
                  <c:v>740</c:v>
                </c:pt>
                <c:pt idx="2">
                  <c:v>757.75</c:v>
                </c:pt>
                <c:pt idx="3">
                  <c:v>740</c:v>
                </c:pt>
                <c:pt idx="4">
                  <c:v>840</c:v>
                </c:pt>
                <c:pt idx="5">
                  <c:v>909</c:v>
                </c:pt>
                <c:pt idx="6">
                  <c:v>810</c:v>
                </c:pt>
                <c:pt idx="7">
                  <c:v>900</c:v>
                </c:pt>
                <c:pt idx="8">
                  <c:v>757.75</c:v>
                </c:pt>
                <c:pt idx="9">
                  <c:v>1184</c:v>
                </c:pt>
                <c:pt idx="10">
                  <c:v>950</c:v>
                </c:pt>
                <c:pt idx="11">
                  <c:v>996</c:v>
                </c:pt>
                <c:pt idx="12">
                  <c:v>1120</c:v>
                </c:pt>
                <c:pt idx="13">
                  <c:v>975</c:v>
                </c:pt>
                <c:pt idx="14">
                  <c:v>1020</c:v>
                </c:pt>
                <c:pt idx="15">
                  <c:v>910</c:v>
                </c:pt>
                <c:pt idx="16">
                  <c:v>1020</c:v>
                </c:pt>
                <c:pt idx="17">
                  <c:v>1100</c:v>
                </c:pt>
                <c:pt idx="18">
                  <c:v>970</c:v>
                </c:pt>
                <c:pt idx="19">
                  <c:v>1443</c:v>
                </c:pt>
                <c:pt idx="20">
                  <c:v>1154</c:v>
                </c:pt>
                <c:pt idx="21">
                  <c:v>952</c:v>
                </c:pt>
              </c:numCache>
            </c:numRef>
          </c:val>
          <c:extLst>
            <c:ext xmlns:c16="http://schemas.microsoft.com/office/drawing/2014/chart" uri="{C3380CC4-5D6E-409C-BE32-E72D297353CC}">
              <c16:uniqueId val="{00000002-658D-4BE9-9377-7C2DC5919060}"/>
            </c:ext>
          </c:extLst>
        </c:ser>
        <c:ser>
          <c:idx val="3"/>
          <c:order val="3"/>
          <c:tx>
            <c:strRef>
              <c:f>Sheet1!$E$1</c:f>
              <c:strCache>
                <c:ptCount val="1"/>
                <c:pt idx="0">
                  <c:v>PreK </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2-E349-4999-BF44-BDCBA0D04AB7}"/>
              </c:ext>
            </c:extLst>
          </c:dPt>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Sheet1!$E$2:$E$23</c:f>
              <c:numCache>
                <c:formatCode>"$"#,##0_);[Red]\("$"#,##0\)</c:formatCode>
                <c:ptCount val="22"/>
                <c:pt idx="0">
                  <c:v>700</c:v>
                </c:pt>
                <c:pt idx="1">
                  <c:v>720</c:v>
                </c:pt>
                <c:pt idx="2">
                  <c:v>900</c:v>
                </c:pt>
                <c:pt idx="3">
                  <c:v>700</c:v>
                </c:pt>
                <c:pt idx="4">
                  <c:v>800</c:v>
                </c:pt>
                <c:pt idx="5">
                  <c:v>737</c:v>
                </c:pt>
                <c:pt idx="6">
                  <c:v>723</c:v>
                </c:pt>
                <c:pt idx="7">
                  <c:v>760</c:v>
                </c:pt>
                <c:pt idx="8">
                  <c:v>725</c:v>
                </c:pt>
                <c:pt idx="9">
                  <c:v>1000</c:v>
                </c:pt>
                <c:pt idx="10">
                  <c:v>820</c:v>
                </c:pt>
                <c:pt idx="11">
                  <c:v>775</c:v>
                </c:pt>
                <c:pt idx="12">
                  <c:v>860</c:v>
                </c:pt>
                <c:pt idx="13">
                  <c:v>834</c:v>
                </c:pt>
                <c:pt idx="14">
                  <c:v>900</c:v>
                </c:pt>
                <c:pt idx="15">
                  <c:v>800</c:v>
                </c:pt>
                <c:pt idx="16">
                  <c:v>989</c:v>
                </c:pt>
                <c:pt idx="17">
                  <c:v>945</c:v>
                </c:pt>
                <c:pt idx="18">
                  <c:v>945</c:v>
                </c:pt>
                <c:pt idx="19">
                  <c:v>835</c:v>
                </c:pt>
                <c:pt idx="20">
                  <c:v>1025</c:v>
                </c:pt>
                <c:pt idx="21">
                  <c:v>833</c:v>
                </c:pt>
              </c:numCache>
            </c:numRef>
          </c:val>
          <c:extLst>
            <c:ext xmlns:c16="http://schemas.microsoft.com/office/drawing/2014/chart" uri="{C3380CC4-5D6E-409C-BE32-E72D297353CC}">
              <c16:uniqueId val="{00000003-658D-4BE9-9377-7C2DC5919060}"/>
            </c:ext>
          </c:extLst>
        </c:ser>
        <c:ser>
          <c:idx val="5"/>
          <c:order val="4"/>
          <c:tx>
            <c:strRef>
              <c:f>Sheet1!$F$1</c:f>
              <c:strCache>
                <c:ptCount val="1"/>
                <c:pt idx="0">
                  <c:v>PreK county copy</c:v>
                </c:pt>
              </c:strCache>
            </c:strRef>
          </c:tx>
          <c:spPr>
            <a:solidFill>
              <a:srgbClr val="FFFF00"/>
            </a:solidFill>
            <a:ln>
              <a:noFill/>
            </a:ln>
            <a:effectLst/>
          </c:spPr>
          <c:invertIfNegative val="0"/>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Sheet1!$F$2:$F$23</c:f>
              <c:numCache>
                <c:formatCode>General</c:formatCode>
                <c:ptCount val="22"/>
                <c:pt idx="6" formatCode="&quot;$&quot;#,##0_);[Red]\(&quot;$&quot;#,##0\)">
                  <c:v>723</c:v>
                </c:pt>
              </c:numCache>
            </c:numRef>
          </c:val>
          <c:extLst>
            <c:ext xmlns:c16="http://schemas.microsoft.com/office/drawing/2014/chart" uri="{C3380CC4-5D6E-409C-BE32-E72D297353CC}">
              <c16:uniqueId val="{00000001-E349-4999-BF44-BDCBA0D04AB7}"/>
            </c:ext>
          </c:extLst>
        </c:ser>
        <c:dLbls>
          <c:showLegendKey val="0"/>
          <c:showVal val="0"/>
          <c:showCatName val="0"/>
          <c:showSerName val="0"/>
          <c:showPercent val="0"/>
          <c:showBubbleSize val="0"/>
        </c:dLbls>
        <c:gapWidth val="0"/>
        <c:axId val="344954792"/>
        <c:axId val="344955184"/>
      </c:barChart>
      <c:lineChart>
        <c:grouping val="standard"/>
        <c:varyColors val="0"/>
        <c:ser>
          <c:idx val="4"/>
          <c:order val="5"/>
          <c:tx>
            <c:strRef>
              <c:f>Sheet1!$G$1</c:f>
              <c:strCache>
                <c:ptCount val="1"/>
                <c:pt idx="0">
                  <c:v>Median Household Income</c:v>
                </c:pt>
              </c:strCache>
            </c:strRef>
          </c:tx>
          <c:spPr>
            <a:ln w="28575" cap="rnd">
              <a:solidFill>
                <a:schemeClr val="tx1"/>
              </a:solidFill>
              <a:round/>
            </a:ln>
            <a:effectLst/>
          </c:spPr>
          <c:marker>
            <c:symbol val="none"/>
          </c:marker>
          <c:cat>
            <c:strRef>
              <c:f>Sheet1!$A$2:$A$23</c:f>
              <c:strCache>
                <c:ptCount val="22"/>
                <c:pt idx="0">
                  <c:v>Cumberland</c:v>
                </c:pt>
                <c:pt idx="1">
                  <c:v>Atlantic</c:v>
                </c:pt>
                <c:pt idx="2">
                  <c:v>Essex</c:v>
                </c:pt>
                <c:pt idx="3">
                  <c:v>Salem</c:v>
                </c:pt>
                <c:pt idx="4">
                  <c:v>Cape May</c:v>
                </c:pt>
                <c:pt idx="5">
                  <c:v>Camden</c:v>
                </c:pt>
                <c:pt idx="6">
                  <c:v>Ocean</c:v>
                </c:pt>
                <c:pt idx="7">
                  <c:v>Passaic </c:v>
                </c:pt>
                <c:pt idx="8">
                  <c:v>Hudson</c:v>
                </c:pt>
                <c:pt idx="9">
                  <c:v>Mercer</c:v>
                </c:pt>
                <c:pt idx="10">
                  <c:v>Union</c:v>
                </c:pt>
                <c:pt idx="11">
                  <c:v>Warren</c:v>
                </c:pt>
                <c:pt idx="12">
                  <c:v>Burlington</c:v>
                </c:pt>
                <c:pt idx="13">
                  <c:v>Gloucester</c:v>
                </c:pt>
                <c:pt idx="14">
                  <c:v>Middlesex</c:v>
                </c:pt>
                <c:pt idx="15">
                  <c:v>Sussex</c:v>
                </c:pt>
                <c:pt idx="16">
                  <c:v>Monmouth</c:v>
                </c:pt>
                <c:pt idx="17">
                  <c:v>Bergen</c:v>
                </c:pt>
                <c:pt idx="18">
                  <c:v>Somerset</c:v>
                </c:pt>
                <c:pt idx="19">
                  <c:v>Hunterdon </c:v>
                </c:pt>
                <c:pt idx="20">
                  <c:v>Morris</c:v>
                </c:pt>
                <c:pt idx="21">
                  <c:v>NJ Average</c:v>
                </c:pt>
              </c:strCache>
            </c:strRef>
          </c:cat>
          <c:val>
            <c:numRef>
              <c:f>Sheet1!$G$2:$G$23</c:f>
              <c:numCache>
                <c:formatCode>"$"#,##0_);[Red]\("$"#,##0\)</c:formatCode>
                <c:ptCount val="22"/>
                <c:pt idx="0">
                  <c:v>54587</c:v>
                </c:pt>
                <c:pt idx="1">
                  <c:v>63389</c:v>
                </c:pt>
                <c:pt idx="2">
                  <c:v>64626</c:v>
                </c:pt>
                <c:pt idx="3">
                  <c:v>68531</c:v>
                </c:pt>
                <c:pt idx="4">
                  <c:v>69980</c:v>
                </c:pt>
                <c:pt idx="5">
                  <c:v>73672</c:v>
                </c:pt>
                <c:pt idx="6">
                  <c:v>76093</c:v>
                </c:pt>
                <c:pt idx="7">
                  <c:v>77040</c:v>
                </c:pt>
                <c:pt idx="8">
                  <c:v>78808</c:v>
                </c:pt>
                <c:pt idx="9">
                  <c:v>79492</c:v>
                </c:pt>
                <c:pt idx="10">
                  <c:v>80339</c:v>
                </c:pt>
                <c:pt idx="11">
                  <c:v>84479</c:v>
                </c:pt>
                <c:pt idx="12">
                  <c:v>88797</c:v>
                </c:pt>
                <c:pt idx="13">
                  <c:v>89447</c:v>
                </c:pt>
                <c:pt idx="14">
                  <c:v>93418</c:v>
                </c:pt>
                <c:pt idx="15">
                  <c:v>101130</c:v>
                </c:pt>
                <c:pt idx="16">
                  <c:v>102870</c:v>
                </c:pt>
                <c:pt idx="17">
                  <c:v>108827</c:v>
                </c:pt>
                <c:pt idx="18">
                  <c:v>111587</c:v>
                </c:pt>
                <c:pt idx="19">
                  <c:v>116155</c:v>
                </c:pt>
                <c:pt idx="20">
                  <c:v>116283</c:v>
                </c:pt>
                <c:pt idx="21">
                  <c:v>85751</c:v>
                </c:pt>
              </c:numCache>
            </c:numRef>
          </c:val>
          <c:smooth val="0"/>
          <c:extLst>
            <c:ext xmlns:c16="http://schemas.microsoft.com/office/drawing/2014/chart" uri="{C3380CC4-5D6E-409C-BE32-E72D297353CC}">
              <c16:uniqueId val="{00000000-E349-4999-BF44-BDCBA0D04AB7}"/>
            </c:ext>
          </c:extLst>
        </c:ser>
        <c:dLbls>
          <c:showLegendKey val="0"/>
          <c:showVal val="0"/>
          <c:showCatName val="0"/>
          <c:showSerName val="0"/>
          <c:showPercent val="0"/>
          <c:showBubbleSize val="0"/>
        </c:dLbls>
        <c:marker val="1"/>
        <c:smooth val="0"/>
        <c:axId val="344955968"/>
        <c:axId val="344955576"/>
      </c:lineChart>
      <c:catAx>
        <c:axId val="344954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5184"/>
        <c:crosses val="autoZero"/>
        <c:auto val="1"/>
        <c:lblAlgn val="ctr"/>
        <c:lblOffset val="100"/>
        <c:noMultiLvlLbl val="0"/>
      </c:catAx>
      <c:valAx>
        <c:axId val="344955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4792"/>
        <c:crosses val="autoZero"/>
        <c:crossBetween val="between"/>
      </c:valAx>
      <c:valAx>
        <c:axId val="344955576"/>
        <c:scaling>
          <c:orientation val="minMax"/>
        </c:scaling>
        <c:delete val="0"/>
        <c:axPos val="r"/>
        <c:numFmt formatCode="&quot;$&quot;#,##0_);[Red]\(&quot;$&quot;#,##0\)" sourceLinked="1"/>
        <c:majorTickMark val="out"/>
        <c:minorTickMark val="none"/>
        <c:tickLblPos val="nextTo"/>
        <c:spPr>
          <a:noFill/>
          <a:ln>
            <a:noFill/>
          </a:ln>
          <a:effectLst/>
        </c:spPr>
        <c:txPr>
          <a:bodyPr rot="-60000000" spcFirstLastPara="1" vertOverflow="ellipsis" vert="horz" wrap="square" anchor="ctr" anchorCtr="1"/>
          <a:lstStyle/>
          <a:p>
            <a:pPr>
              <a:defRPr sz="1000" b="0" i="0" u="none" strike="noStrike" kern="1200" baseline="0">
                <a:solidFill>
                  <a:schemeClr val="tx1"/>
                </a:solidFill>
                <a:latin typeface="Franklin Gothic Medium" panose="020B0603020102020204" pitchFamily="34" charset="0"/>
                <a:ea typeface="+mn-ea"/>
                <a:cs typeface="+mn-cs"/>
              </a:defRPr>
            </a:pPr>
            <a:endParaRPr lang="en-US"/>
          </a:p>
        </c:txPr>
        <c:crossAx val="344955968"/>
        <c:crosses val="max"/>
        <c:crossBetween val="between"/>
      </c:valAx>
      <c:catAx>
        <c:axId val="344955968"/>
        <c:scaling>
          <c:orientation val="minMax"/>
        </c:scaling>
        <c:delete val="1"/>
        <c:axPos val="b"/>
        <c:numFmt formatCode="General" sourceLinked="1"/>
        <c:majorTickMark val="out"/>
        <c:minorTickMark val="none"/>
        <c:tickLblPos val="nextTo"/>
        <c:crossAx val="344955576"/>
        <c:crosses val="autoZero"/>
        <c:auto val="1"/>
        <c:lblAlgn val="ctr"/>
        <c:lblOffset val="100"/>
        <c:noMultiLvlLbl val="0"/>
      </c:catAx>
      <c:spPr>
        <a:noFill/>
        <a:ln>
          <a:noFill/>
        </a:ln>
        <a:effectLst/>
      </c:spPr>
    </c:plotArea>
    <c:legend>
      <c:legendPos val="b"/>
      <c:legendEntry>
        <c:idx val="0"/>
        <c:delete val="1"/>
      </c:legendEntry>
      <c:legendEntry>
        <c:idx val="4"/>
        <c:delete val="1"/>
      </c:legendEntry>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1405218540682206"/>
          <c:y val="2.4030476906058036E-2"/>
          <c:w val="0.793347066437464"/>
          <c:h val="0.95193904618788394"/>
        </c:manualLayout>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Sheet1!$B$2:$B$22</c:f>
              <c:numCache>
                <c:formatCode>General</c:formatCode>
                <c:ptCount val="21"/>
                <c:pt idx="0">
                  <c:v>37.9</c:v>
                </c:pt>
                <c:pt idx="1">
                  <c:v>37.200000000000003</c:v>
                </c:pt>
                <c:pt idx="2">
                  <c:v>36.9</c:v>
                </c:pt>
                <c:pt idx="3">
                  <c:v>36.6</c:v>
                </c:pt>
                <c:pt idx="4">
                  <c:v>36.200000000000003</c:v>
                </c:pt>
                <c:pt idx="5">
                  <c:v>36.1</c:v>
                </c:pt>
                <c:pt idx="6">
                  <c:v>34.9</c:v>
                </c:pt>
                <c:pt idx="7">
                  <c:v>34.200000000000003</c:v>
                </c:pt>
                <c:pt idx="9">
                  <c:v>32.9</c:v>
                </c:pt>
                <c:pt idx="10">
                  <c:v>32.4</c:v>
                </c:pt>
                <c:pt idx="11">
                  <c:v>32.200000000000003</c:v>
                </c:pt>
                <c:pt idx="12">
                  <c:v>30.5</c:v>
                </c:pt>
                <c:pt idx="13">
                  <c:v>30.5</c:v>
                </c:pt>
                <c:pt idx="14">
                  <c:v>29.7</c:v>
                </c:pt>
                <c:pt idx="15">
                  <c:v>29.6</c:v>
                </c:pt>
                <c:pt idx="16">
                  <c:v>29.3</c:v>
                </c:pt>
                <c:pt idx="17">
                  <c:v>27.8</c:v>
                </c:pt>
                <c:pt idx="18">
                  <c:v>26.1</c:v>
                </c:pt>
                <c:pt idx="19">
                  <c:v>24.7</c:v>
                </c:pt>
                <c:pt idx="20">
                  <c:v>24.1</c:v>
                </c:pt>
              </c:numCache>
            </c:numRef>
          </c:val>
          <c:extLst>
            <c:ext xmlns:c16="http://schemas.microsoft.com/office/drawing/2014/chart" uri="{C3380CC4-5D6E-409C-BE32-E72D297353CC}">
              <c16:uniqueId val="{00000000-BC2A-4467-82B7-24725D1A05D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Sheet1!$C$2:$C$22</c:f>
              <c:numCache>
                <c:formatCode>General</c:formatCode>
                <c:ptCount val="21"/>
                <c:pt idx="8">
                  <c:v>33.700000000000003</c:v>
                </c:pt>
              </c:numCache>
            </c:numRef>
          </c:val>
          <c:extLst>
            <c:ext xmlns:c16="http://schemas.microsoft.com/office/drawing/2014/chart" uri="{C3380CC4-5D6E-409C-BE32-E72D297353CC}">
              <c16:uniqueId val="{00000001-BC2A-4467-82B7-24725D1A05D6}"/>
            </c:ext>
          </c:extLst>
        </c:ser>
        <c:ser>
          <c:idx val="3"/>
          <c:order val="2"/>
          <c:tx>
            <c:strRef>
              <c:f>Sheet1!$D$1</c:f>
              <c:strCache>
                <c:ptCount val="1"/>
                <c:pt idx="0">
                  <c:v>US avg. 27.6</c:v>
                </c:pt>
              </c:strCache>
            </c:strRef>
          </c:tx>
          <c:spPr>
            <a:solidFill>
              <a:schemeClr val="bg1"/>
            </a:solidFill>
            <a:ln>
              <a:noFill/>
            </a:ln>
            <a:effectLst/>
          </c:spPr>
          <c:invertIfNegative val="0"/>
          <c:trendline>
            <c:name>NJ avg 31.5</c:name>
            <c:spPr>
              <a:ln w="19050" cap="rnd">
                <a:solidFill>
                  <a:schemeClr val="accent4"/>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Sheet1!$D$2:$D$22</c:f>
              <c:numCache>
                <c:formatCode>General</c:formatCode>
                <c:ptCount val="21"/>
                <c:pt idx="0">
                  <c:v>27.6</c:v>
                </c:pt>
                <c:pt idx="1">
                  <c:v>27.6</c:v>
                </c:pt>
                <c:pt idx="2">
                  <c:v>27.6</c:v>
                </c:pt>
                <c:pt idx="3">
                  <c:v>27.6</c:v>
                </c:pt>
                <c:pt idx="4">
                  <c:v>27.6</c:v>
                </c:pt>
                <c:pt idx="5">
                  <c:v>27.6</c:v>
                </c:pt>
                <c:pt idx="6">
                  <c:v>27.6</c:v>
                </c:pt>
                <c:pt idx="7">
                  <c:v>27.6</c:v>
                </c:pt>
                <c:pt idx="8">
                  <c:v>27.6</c:v>
                </c:pt>
                <c:pt idx="9">
                  <c:v>27.6</c:v>
                </c:pt>
                <c:pt idx="10">
                  <c:v>27.6</c:v>
                </c:pt>
                <c:pt idx="11">
                  <c:v>27.6</c:v>
                </c:pt>
                <c:pt idx="12">
                  <c:v>27.6</c:v>
                </c:pt>
                <c:pt idx="13">
                  <c:v>27.6</c:v>
                </c:pt>
                <c:pt idx="14">
                  <c:v>27.6</c:v>
                </c:pt>
                <c:pt idx="15">
                  <c:v>27.6</c:v>
                </c:pt>
                <c:pt idx="16">
                  <c:v>27.6</c:v>
                </c:pt>
                <c:pt idx="17">
                  <c:v>27.6</c:v>
                </c:pt>
                <c:pt idx="18">
                  <c:v>27.6</c:v>
                </c:pt>
                <c:pt idx="19">
                  <c:v>27.6</c:v>
                </c:pt>
                <c:pt idx="20">
                  <c:v>27.6</c:v>
                </c:pt>
              </c:numCache>
            </c:numRef>
          </c:val>
          <c:extLst>
            <c:ext xmlns:c16="http://schemas.microsoft.com/office/drawing/2014/chart" uri="{C3380CC4-5D6E-409C-BE32-E72D297353CC}">
              <c16:uniqueId val="{00000003-BC2A-4467-82B7-24725D1A05D6}"/>
            </c:ext>
          </c:extLst>
        </c:ser>
        <c:ser>
          <c:idx val="2"/>
          <c:order val="3"/>
          <c:tx>
            <c:strRef>
              <c:f>Sheet1!$E$1</c:f>
              <c:strCache>
                <c:ptCount val="1"/>
                <c:pt idx="0">
                  <c:v>NJ avg. 33.1</c:v>
                </c:pt>
              </c:strCache>
            </c:strRef>
          </c:tx>
          <c:spPr>
            <a:solidFill>
              <a:schemeClr val="bg1"/>
            </a:solidFill>
            <a:ln>
              <a:noFill/>
            </a:ln>
            <a:effectLst/>
          </c:spPr>
          <c:invertIfNegative val="0"/>
          <c:trendline>
            <c:name>US avg 26.4</c:name>
            <c:spPr>
              <a:ln w="19050" cap="rnd">
                <a:solidFill>
                  <a:schemeClr val="accent3"/>
                </a:solidFill>
                <a:prstDash val="sysDot"/>
              </a:ln>
              <a:effectLst/>
            </c:spPr>
            <c:trendlineType val="linear"/>
            <c:dispRSqr val="0"/>
            <c:dispEq val="0"/>
          </c:trendline>
          <c:cat>
            <c:strRef>
              <c:f>Sheet1!$A$2:$A$22</c:f>
              <c:strCache>
                <c:ptCount val="21"/>
                <c:pt idx="0">
                  <c:v>Sussex</c:v>
                </c:pt>
                <c:pt idx="1">
                  <c:v>Warren</c:v>
                </c:pt>
                <c:pt idx="2">
                  <c:v>Hudson</c:v>
                </c:pt>
                <c:pt idx="3">
                  <c:v>Hunterdon </c:v>
                </c:pt>
                <c:pt idx="4">
                  <c:v>Monmouth</c:v>
                </c:pt>
                <c:pt idx="5">
                  <c:v>Essex</c:v>
                </c:pt>
                <c:pt idx="6">
                  <c:v>Middlesex</c:v>
                </c:pt>
                <c:pt idx="7">
                  <c:v>Bergen</c:v>
                </c:pt>
                <c:pt idx="8">
                  <c:v>Ocean</c:v>
                </c:pt>
                <c:pt idx="9">
                  <c:v>Somerset</c:v>
                </c:pt>
                <c:pt idx="10">
                  <c:v>Union</c:v>
                </c:pt>
                <c:pt idx="11">
                  <c:v>Morris</c:v>
                </c:pt>
                <c:pt idx="12">
                  <c:v>Burlington</c:v>
                </c:pt>
                <c:pt idx="13">
                  <c:v>Gloucester</c:v>
                </c:pt>
                <c:pt idx="14">
                  <c:v>Camden</c:v>
                </c:pt>
                <c:pt idx="15">
                  <c:v>Mercer</c:v>
                </c:pt>
                <c:pt idx="16">
                  <c:v>Passaic  </c:v>
                </c:pt>
                <c:pt idx="17">
                  <c:v>Salem</c:v>
                </c:pt>
                <c:pt idx="18">
                  <c:v>Atlantic</c:v>
                </c:pt>
                <c:pt idx="19">
                  <c:v>Cumberland</c:v>
                </c:pt>
                <c:pt idx="20">
                  <c:v>Cape May</c:v>
                </c:pt>
              </c:strCache>
            </c:strRef>
          </c:cat>
          <c:val>
            <c:numRef>
              <c:f>Sheet1!$E$2:$E$22</c:f>
              <c:numCache>
                <c:formatCode>General</c:formatCode>
                <c:ptCount val="21"/>
                <c:pt idx="0">
                  <c:v>33.1</c:v>
                </c:pt>
                <c:pt idx="1">
                  <c:v>33.1</c:v>
                </c:pt>
                <c:pt idx="2">
                  <c:v>33.1</c:v>
                </c:pt>
                <c:pt idx="3">
                  <c:v>33.1</c:v>
                </c:pt>
                <c:pt idx="4">
                  <c:v>33.1</c:v>
                </c:pt>
                <c:pt idx="5">
                  <c:v>33.1</c:v>
                </c:pt>
                <c:pt idx="6">
                  <c:v>33.1</c:v>
                </c:pt>
                <c:pt idx="7">
                  <c:v>33.1</c:v>
                </c:pt>
                <c:pt idx="8">
                  <c:v>33.1</c:v>
                </c:pt>
                <c:pt idx="9">
                  <c:v>33.1</c:v>
                </c:pt>
                <c:pt idx="10">
                  <c:v>33.1</c:v>
                </c:pt>
                <c:pt idx="11">
                  <c:v>33.1</c:v>
                </c:pt>
                <c:pt idx="12">
                  <c:v>33.1</c:v>
                </c:pt>
                <c:pt idx="13">
                  <c:v>33.1</c:v>
                </c:pt>
                <c:pt idx="14">
                  <c:v>33.1</c:v>
                </c:pt>
                <c:pt idx="15">
                  <c:v>33.1</c:v>
                </c:pt>
                <c:pt idx="16">
                  <c:v>33.1</c:v>
                </c:pt>
                <c:pt idx="17">
                  <c:v>33.1</c:v>
                </c:pt>
                <c:pt idx="18">
                  <c:v>33.1</c:v>
                </c:pt>
                <c:pt idx="19">
                  <c:v>33.1</c:v>
                </c:pt>
                <c:pt idx="20">
                  <c:v>33.1</c:v>
                </c:pt>
              </c:numCache>
            </c:numRef>
          </c:val>
          <c:extLst>
            <c:ext xmlns:c16="http://schemas.microsoft.com/office/drawing/2014/chart" uri="{C3380CC4-5D6E-409C-BE32-E72D297353CC}">
              <c16:uniqueId val="{00000002-BC2A-4467-82B7-24725D1A05D6}"/>
            </c:ext>
          </c:extLst>
        </c:ser>
        <c:dLbls>
          <c:showLegendKey val="0"/>
          <c:showVal val="0"/>
          <c:showCatName val="0"/>
          <c:showSerName val="0"/>
          <c:showPercent val="0"/>
          <c:showBubbleSize val="0"/>
        </c:dLbls>
        <c:gapWidth val="182"/>
        <c:axId val="344956752"/>
        <c:axId val="344957144"/>
      </c:barChart>
      <c:catAx>
        <c:axId val="34495675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4957144"/>
        <c:crosses val="autoZero"/>
        <c:auto val="1"/>
        <c:lblAlgn val="ctr"/>
        <c:lblOffset val="100"/>
        <c:noMultiLvlLbl val="0"/>
      </c:catAx>
      <c:valAx>
        <c:axId val="344957144"/>
        <c:scaling>
          <c:orientation val="minMax"/>
        </c:scaling>
        <c:delete val="1"/>
        <c:axPos val="t"/>
        <c:numFmt formatCode="General" sourceLinked="1"/>
        <c:majorTickMark val="none"/>
        <c:minorTickMark val="none"/>
        <c:tickLblPos val="nextTo"/>
        <c:crossAx val="34495675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
          <c:y val="9.1116618836420554E-2"/>
          <c:w val="0.95864661654135341"/>
          <c:h val="0.72495173493347242"/>
        </c:manualLayout>
      </c:layout>
      <c:lineChart>
        <c:grouping val="standard"/>
        <c:varyColors val="0"/>
        <c:ser>
          <c:idx val="0"/>
          <c:order val="0"/>
          <c:tx>
            <c:strRef>
              <c:f>Sheet1!$B$1</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30.1</c:v>
                </c:pt>
                <c:pt idx="1">
                  <c:v>30.4</c:v>
                </c:pt>
                <c:pt idx="2">
                  <c:v>30.8</c:v>
                </c:pt>
                <c:pt idx="3" formatCode="0.0">
                  <c:v>30.8</c:v>
                </c:pt>
                <c:pt idx="4" formatCode="0.0">
                  <c:v>33.700000000000003</c:v>
                </c:pt>
              </c:numCache>
            </c:numRef>
          </c:val>
          <c:smooth val="0"/>
          <c:extLst>
            <c:ext xmlns:c16="http://schemas.microsoft.com/office/drawing/2014/chart" uri="{C3380CC4-5D6E-409C-BE32-E72D297353CC}">
              <c16:uniqueId val="{00000000-767E-41EE-8DFA-9881ED3B3203}"/>
            </c:ext>
          </c:extLst>
        </c:ser>
        <c:dLbls>
          <c:showLegendKey val="0"/>
          <c:showVal val="0"/>
          <c:showCatName val="0"/>
          <c:showSerName val="0"/>
          <c:showPercent val="0"/>
          <c:showBubbleSize val="0"/>
        </c:dLbls>
        <c:marker val="1"/>
        <c:smooth val="0"/>
        <c:axId val="345214144"/>
        <c:axId val="345214536"/>
      </c:lineChart>
      <c:catAx>
        <c:axId val="345214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214536"/>
        <c:crosses val="autoZero"/>
        <c:auto val="1"/>
        <c:lblAlgn val="ctr"/>
        <c:lblOffset val="100"/>
        <c:noMultiLvlLbl val="0"/>
      </c:catAx>
      <c:valAx>
        <c:axId val="345214536"/>
        <c:scaling>
          <c:orientation val="minMax"/>
          <c:max val="40"/>
          <c:min val="0"/>
        </c:scaling>
        <c:delete val="1"/>
        <c:axPos val="l"/>
        <c:numFmt formatCode="General" sourceLinked="1"/>
        <c:majorTickMark val="none"/>
        <c:minorTickMark val="none"/>
        <c:tickLblPos val="nextTo"/>
        <c:crossAx val="345214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Time (min)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Ship Bottom</c:v>
                </c:pt>
                <c:pt idx="1">
                  <c:v>Little Egg Harbor</c:v>
                </c:pt>
                <c:pt idx="2">
                  <c:v>Jackson </c:v>
                </c:pt>
                <c:pt idx="3">
                  <c:v>Lavallette</c:v>
                </c:pt>
                <c:pt idx="4">
                  <c:v>Barnegat</c:v>
                </c:pt>
                <c:pt idx="5">
                  <c:v>Ocean</c:v>
                </c:pt>
                <c:pt idx="6">
                  <c:v>Lacey</c:v>
                </c:pt>
                <c:pt idx="7">
                  <c:v>Plumsted </c:v>
                </c:pt>
                <c:pt idx="8">
                  <c:v>Berkeley </c:v>
                </c:pt>
                <c:pt idx="9">
                  <c:v>Mantoloking</c:v>
                </c:pt>
              </c:strCache>
            </c:strRef>
          </c:cat>
          <c:val>
            <c:numRef>
              <c:f>Sheet1!$B$2:$B$11</c:f>
              <c:numCache>
                <c:formatCode>General</c:formatCode>
                <c:ptCount val="10"/>
                <c:pt idx="0">
                  <c:v>40.700000000000003</c:v>
                </c:pt>
                <c:pt idx="1">
                  <c:v>37.4</c:v>
                </c:pt>
                <c:pt idx="2">
                  <c:v>35.299999999999997</c:v>
                </c:pt>
                <c:pt idx="3" formatCode="0.0">
                  <c:v>35.299999999999997</c:v>
                </c:pt>
                <c:pt idx="4">
                  <c:v>34.9</c:v>
                </c:pt>
                <c:pt idx="5">
                  <c:v>34.700000000000003</c:v>
                </c:pt>
                <c:pt idx="6">
                  <c:v>34.1</c:v>
                </c:pt>
                <c:pt idx="7" formatCode="0.0">
                  <c:v>33.6</c:v>
                </c:pt>
                <c:pt idx="8">
                  <c:v>33.5</c:v>
                </c:pt>
                <c:pt idx="9">
                  <c:v>33</c:v>
                </c:pt>
              </c:numCache>
            </c:numRef>
          </c:val>
          <c:extLst>
            <c:ext xmlns:c16="http://schemas.microsoft.com/office/drawing/2014/chart" uri="{C3380CC4-5D6E-409C-BE32-E72D297353CC}">
              <c16:uniqueId val="{00000000-9938-47C6-8AA8-4EC4279D8E67}"/>
            </c:ext>
          </c:extLst>
        </c:ser>
        <c:ser>
          <c:idx val="1"/>
          <c:order val="1"/>
          <c:tx>
            <c:strRef>
              <c:f>Sheet1!$C$1</c:f>
              <c:strCache>
                <c:ptCount val="1"/>
                <c:pt idx="0">
                  <c:v>Ocean county avg 31.2</c:v>
                </c:pt>
              </c:strCache>
            </c:strRef>
          </c:tx>
          <c:spPr>
            <a:solidFill>
              <a:schemeClr val="bg1"/>
            </a:solidFill>
            <a:ln>
              <a:noFill/>
            </a:ln>
            <a:effectLst/>
          </c:spPr>
          <c:invertIfNegative val="0"/>
          <c:trendline>
            <c:name>Passaic avg 27.6</c:name>
            <c:spPr>
              <a:ln w="19050" cap="rnd">
                <a:solidFill>
                  <a:schemeClr val="accent2"/>
                </a:solidFill>
                <a:prstDash val="sysDot"/>
              </a:ln>
              <a:effectLst/>
            </c:spPr>
            <c:trendlineType val="linear"/>
            <c:dispRSqr val="0"/>
            <c:dispEq val="0"/>
          </c:trendline>
          <c:cat>
            <c:strRef>
              <c:f>Sheet1!$A$2:$A$11</c:f>
              <c:strCache>
                <c:ptCount val="10"/>
                <c:pt idx="0">
                  <c:v>Ship Bottom</c:v>
                </c:pt>
                <c:pt idx="1">
                  <c:v>Little Egg Harbor</c:v>
                </c:pt>
                <c:pt idx="2">
                  <c:v>Jackson </c:v>
                </c:pt>
                <c:pt idx="3">
                  <c:v>Lavallette</c:v>
                </c:pt>
                <c:pt idx="4">
                  <c:v>Barnegat</c:v>
                </c:pt>
                <c:pt idx="5">
                  <c:v>Ocean</c:v>
                </c:pt>
                <c:pt idx="6">
                  <c:v>Lacey</c:v>
                </c:pt>
                <c:pt idx="7">
                  <c:v>Plumsted </c:v>
                </c:pt>
                <c:pt idx="8">
                  <c:v>Berkeley </c:v>
                </c:pt>
                <c:pt idx="9">
                  <c:v>Mantoloking</c:v>
                </c:pt>
              </c:strCache>
            </c:strRef>
          </c:cat>
          <c:val>
            <c:numRef>
              <c:f>Sheet1!$C$2:$C$11</c:f>
              <c:numCache>
                <c:formatCode>General</c:formatCode>
                <c:ptCount val="10"/>
                <c:pt idx="0">
                  <c:v>31.2</c:v>
                </c:pt>
                <c:pt idx="1">
                  <c:v>31.2</c:v>
                </c:pt>
                <c:pt idx="2">
                  <c:v>31.2</c:v>
                </c:pt>
                <c:pt idx="3">
                  <c:v>31.2</c:v>
                </c:pt>
                <c:pt idx="4">
                  <c:v>31.2</c:v>
                </c:pt>
                <c:pt idx="5">
                  <c:v>31.2</c:v>
                </c:pt>
                <c:pt idx="6">
                  <c:v>31.2</c:v>
                </c:pt>
                <c:pt idx="7">
                  <c:v>31.2</c:v>
                </c:pt>
                <c:pt idx="8">
                  <c:v>31.2</c:v>
                </c:pt>
                <c:pt idx="9">
                  <c:v>31.2</c:v>
                </c:pt>
              </c:numCache>
            </c:numRef>
          </c:val>
          <c:extLst>
            <c:ext xmlns:c16="http://schemas.microsoft.com/office/drawing/2014/chart" uri="{C3380CC4-5D6E-409C-BE32-E72D297353CC}">
              <c16:uniqueId val="{00000001-9938-47C6-8AA8-4EC4279D8E67}"/>
            </c:ext>
          </c:extLst>
        </c:ser>
        <c:dLbls>
          <c:showLegendKey val="0"/>
          <c:showVal val="0"/>
          <c:showCatName val="0"/>
          <c:showSerName val="0"/>
          <c:showPercent val="0"/>
          <c:showBubbleSize val="0"/>
        </c:dLbls>
        <c:gapWidth val="182"/>
        <c:axId val="345215320"/>
        <c:axId val="345215712"/>
      </c:barChart>
      <c:catAx>
        <c:axId val="345215320"/>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5712"/>
        <c:crosses val="autoZero"/>
        <c:auto val="1"/>
        <c:lblAlgn val="ctr"/>
        <c:lblOffset val="100"/>
        <c:noMultiLvlLbl val="0"/>
      </c:catAx>
      <c:valAx>
        <c:axId val="345215712"/>
        <c:scaling>
          <c:orientation val="minMax"/>
        </c:scaling>
        <c:delete val="1"/>
        <c:axPos val="t"/>
        <c:numFmt formatCode="General" sourceLinked="1"/>
        <c:majorTickMark val="none"/>
        <c:minorTickMark val="none"/>
        <c:tickLblPos val="nextTo"/>
        <c:crossAx val="345215320"/>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2"/>
        <c:delete val="1"/>
      </c:legendEntry>
      <c:layout>
        <c:manualLayout>
          <c:xMode val="edge"/>
          <c:yMode val="edge"/>
          <c:x val="0.5782189960629921"/>
          <c:y val="0.89194630339897252"/>
          <c:w val="0.25293700787401574"/>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0"/>
        <c:ser>
          <c:idx val="0"/>
          <c:order val="0"/>
          <c:tx>
            <c:strRef>
              <c:f>Sheet1!$B$1</c:f>
              <c:strCache>
                <c:ptCount val="1"/>
                <c:pt idx="0">
                  <c:v>% of income allotted to transportation</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Sheet1!$B$2:$B$22</c:f>
              <c:numCache>
                <c:formatCode>0%</c:formatCode>
                <c:ptCount val="21"/>
                <c:pt idx="0">
                  <c:v>0.27</c:v>
                </c:pt>
                <c:pt idx="1">
                  <c:v>0.24</c:v>
                </c:pt>
                <c:pt idx="2">
                  <c:v>0.24</c:v>
                </c:pt>
                <c:pt idx="3">
                  <c:v>0.23</c:v>
                </c:pt>
                <c:pt idx="4" formatCode="General">
                  <c:v>0.23</c:v>
                </c:pt>
                <c:pt idx="5">
                  <c:v>0.23</c:v>
                </c:pt>
                <c:pt idx="6">
                  <c:v>0.23</c:v>
                </c:pt>
                <c:pt idx="7">
                  <c:v>0.22</c:v>
                </c:pt>
                <c:pt idx="8">
                  <c:v>0.22</c:v>
                </c:pt>
                <c:pt idx="9">
                  <c:v>0.21</c:v>
                </c:pt>
                <c:pt idx="10">
                  <c:v>0.21</c:v>
                </c:pt>
                <c:pt idx="11">
                  <c:v>0.21</c:v>
                </c:pt>
                <c:pt idx="13">
                  <c:v>0.21</c:v>
                </c:pt>
                <c:pt idx="14" formatCode="General">
                  <c:v>0.19</c:v>
                </c:pt>
                <c:pt idx="15">
                  <c:v>0.18</c:v>
                </c:pt>
                <c:pt idx="16">
                  <c:v>0.18</c:v>
                </c:pt>
                <c:pt idx="17">
                  <c:v>0.18</c:v>
                </c:pt>
                <c:pt idx="18">
                  <c:v>0.17</c:v>
                </c:pt>
                <c:pt idx="19">
                  <c:v>0.15</c:v>
                </c:pt>
                <c:pt idx="20">
                  <c:v>0.11</c:v>
                </c:pt>
              </c:numCache>
            </c:numRef>
          </c:val>
          <c:extLst>
            <c:ext xmlns:c16="http://schemas.microsoft.com/office/drawing/2014/chart" uri="{C3380CC4-5D6E-409C-BE32-E72D297353CC}">
              <c16:uniqueId val="{00000001-F0B7-43ED-A3D1-798AB923E08D}"/>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c:v>
                </c:pt>
                <c:pt idx="1">
                  <c:v>Atlantic</c:v>
                </c:pt>
                <c:pt idx="2">
                  <c:v>Salem</c:v>
                </c:pt>
                <c:pt idx="3">
                  <c:v>Gloucester</c:v>
                </c:pt>
                <c:pt idx="4">
                  <c:v>Hunterdon</c:v>
                </c:pt>
                <c:pt idx="5">
                  <c:v>Sussex</c:v>
                </c:pt>
                <c:pt idx="6">
                  <c:v>Warren</c:v>
                </c:pt>
                <c:pt idx="7">
                  <c:v>Cape May</c:v>
                </c:pt>
                <c:pt idx="8">
                  <c:v>Burlington</c:v>
                </c:pt>
                <c:pt idx="9">
                  <c:v>Camden</c:v>
                </c:pt>
                <c:pt idx="10">
                  <c:v>Monmouth</c:v>
                </c:pt>
                <c:pt idx="11">
                  <c:v>Morris</c:v>
                </c:pt>
                <c:pt idx="12">
                  <c:v>Ocean</c:v>
                </c:pt>
                <c:pt idx="13">
                  <c:v>Somerset</c:v>
                </c:pt>
                <c:pt idx="14">
                  <c:v>Middlesex</c:v>
                </c:pt>
                <c:pt idx="15">
                  <c:v>Mercer</c:v>
                </c:pt>
                <c:pt idx="16">
                  <c:v>Passaic</c:v>
                </c:pt>
                <c:pt idx="17">
                  <c:v>Union</c:v>
                </c:pt>
                <c:pt idx="18">
                  <c:v>Bergen</c:v>
                </c:pt>
                <c:pt idx="19">
                  <c:v>Essex</c:v>
                </c:pt>
                <c:pt idx="20">
                  <c:v>Hudson</c:v>
                </c:pt>
              </c:strCache>
            </c:strRef>
          </c:cat>
          <c:val>
            <c:numRef>
              <c:f>Sheet1!$C$2:$C$22</c:f>
              <c:numCache>
                <c:formatCode>General</c:formatCode>
                <c:ptCount val="21"/>
                <c:pt idx="12" formatCode="0%">
                  <c:v>0.21</c:v>
                </c:pt>
              </c:numCache>
            </c:numRef>
          </c:val>
          <c:extLst>
            <c:ext xmlns:c16="http://schemas.microsoft.com/office/drawing/2014/chart" uri="{C3380CC4-5D6E-409C-BE32-E72D297353CC}">
              <c16:uniqueId val="{00000002-F0B7-43ED-A3D1-798AB923E08D}"/>
            </c:ext>
          </c:extLst>
        </c:ser>
        <c:dLbls>
          <c:dLblPos val="outEnd"/>
          <c:showLegendKey val="0"/>
          <c:showVal val="1"/>
          <c:showCatName val="0"/>
          <c:showSerName val="0"/>
          <c:showPercent val="0"/>
          <c:showBubbleSize val="0"/>
        </c:dLbls>
        <c:gapWidth val="182"/>
        <c:axId val="345216496"/>
        <c:axId val="345216888"/>
      </c:barChart>
      <c:catAx>
        <c:axId val="3452164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216888"/>
        <c:crosses val="autoZero"/>
        <c:auto val="1"/>
        <c:lblAlgn val="ctr"/>
        <c:lblOffset val="100"/>
        <c:noMultiLvlLbl val="0"/>
      </c:catAx>
      <c:valAx>
        <c:axId val="345216888"/>
        <c:scaling>
          <c:orientation val="minMax"/>
        </c:scaling>
        <c:delete val="1"/>
        <c:axPos val="b"/>
        <c:numFmt formatCode="0%" sourceLinked="1"/>
        <c:majorTickMark val="none"/>
        <c:minorTickMark val="none"/>
        <c:tickLblPos val="nextTo"/>
        <c:crossAx val="345216496"/>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Total Auto Cost</c:v>
                </c:pt>
              </c:strCache>
            </c:strRef>
          </c:tx>
          <c:spPr>
            <a:solidFill>
              <a:srgbClr val="C00000"/>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Sheet1!$B$2:$B$22</c:f>
              <c:numCache>
                <c:formatCode>"$"#,##0</c:formatCode>
                <c:ptCount val="21"/>
                <c:pt idx="0">
                  <c:v>6912</c:v>
                </c:pt>
                <c:pt idx="1">
                  <c:v>10139</c:v>
                </c:pt>
                <c:pt idx="2">
                  <c:v>11584</c:v>
                </c:pt>
                <c:pt idx="3">
                  <c:v>11658</c:v>
                </c:pt>
                <c:pt idx="4" formatCode="&quot;$&quot;#,##0_);[Red]\(&quot;$&quot;#,##0\)">
                  <c:v>11672</c:v>
                </c:pt>
                <c:pt idx="5">
                  <c:v>12657</c:v>
                </c:pt>
                <c:pt idx="6">
                  <c:v>12658</c:v>
                </c:pt>
                <c:pt idx="7">
                  <c:v>12680</c:v>
                </c:pt>
                <c:pt idx="8">
                  <c:v>12778</c:v>
                </c:pt>
                <c:pt idx="9">
                  <c:v>12807</c:v>
                </c:pt>
                <c:pt idx="10">
                  <c:v>13524</c:v>
                </c:pt>
                <c:pt idx="11">
                  <c:v>13568</c:v>
                </c:pt>
                <c:pt idx="12">
                  <c:v>13607</c:v>
                </c:pt>
                <c:pt idx="13">
                  <c:v>13686</c:v>
                </c:pt>
                <c:pt idx="14">
                  <c:v>13735</c:v>
                </c:pt>
                <c:pt idx="15">
                  <c:v>13789</c:v>
                </c:pt>
                <c:pt idx="17">
                  <c:v>14329</c:v>
                </c:pt>
                <c:pt idx="18">
                  <c:v>14559</c:v>
                </c:pt>
                <c:pt idx="19">
                  <c:v>15068</c:v>
                </c:pt>
                <c:pt idx="20">
                  <c:v>15283</c:v>
                </c:pt>
              </c:numCache>
            </c:numRef>
          </c:val>
          <c:extLst>
            <c:ext xmlns:c16="http://schemas.microsoft.com/office/drawing/2014/chart" uri="{C3380CC4-5D6E-409C-BE32-E72D297353CC}">
              <c16:uniqueId val="{00000000-6C66-44D8-98E8-3426CDBA57DF}"/>
            </c:ext>
          </c:extLst>
        </c:ser>
        <c:ser>
          <c:idx val="1"/>
          <c:order val="1"/>
          <c:tx>
            <c:strRef>
              <c:f>Sheet1!$C$1</c:f>
              <c:strCache>
                <c:ptCount val="1"/>
                <c:pt idx="0">
                  <c:v>County</c:v>
                </c:pt>
              </c:strCache>
            </c:strRef>
          </c:tx>
          <c:spPr>
            <a:solidFill>
              <a:schemeClr val="bg1">
                <a:lumMod val="75000"/>
              </a:schemeClr>
            </a:solidFill>
            <a:ln>
              <a:solidFill>
                <a:schemeClr val="bg1"/>
              </a:solid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trendline>
            <c:name>NJ avg $10,724</c:name>
            <c:spPr>
              <a:ln w="19050" cap="rnd">
                <a:solidFill>
                  <a:schemeClr val="accent2"/>
                </a:solidFill>
                <a:prstDash val="sysDot"/>
              </a:ln>
              <a:effectLst/>
            </c:spPr>
            <c:trendlineType val="linear"/>
            <c:dispRSqr val="0"/>
            <c:dispEq val="0"/>
          </c:trendline>
          <c:cat>
            <c:strRef>
              <c:f>Sheet1!$A$2:$A$22</c:f>
              <c:strCache>
                <c:ptCount val="21"/>
                <c:pt idx="0">
                  <c:v>Hudson</c:v>
                </c:pt>
                <c:pt idx="1">
                  <c:v>Essex</c:v>
                </c:pt>
                <c:pt idx="2">
                  <c:v>Bergen</c:v>
                </c:pt>
                <c:pt idx="3">
                  <c:v>Union</c:v>
                </c:pt>
                <c:pt idx="4">
                  <c:v>Passaic</c:v>
                </c:pt>
                <c:pt idx="5">
                  <c:v>Camden</c:v>
                </c:pt>
                <c:pt idx="6">
                  <c:v>Cape May</c:v>
                </c:pt>
                <c:pt idx="7">
                  <c:v>Middlesex</c:v>
                </c:pt>
                <c:pt idx="8">
                  <c:v>Mercer</c:v>
                </c:pt>
                <c:pt idx="9">
                  <c:v>Atlantic</c:v>
                </c:pt>
                <c:pt idx="10">
                  <c:v>Warren</c:v>
                </c:pt>
                <c:pt idx="11">
                  <c:v>Cumberland</c:v>
                </c:pt>
                <c:pt idx="12">
                  <c:v>Burlington</c:v>
                </c:pt>
                <c:pt idx="13">
                  <c:v>Monmouth</c:v>
                </c:pt>
                <c:pt idx="14">
                  <c:v>Morris</c:v>
                </c:pt>
                <c:pt idx="15">
                  <c:v>Somerset</c:v>
                </c:pt>
                <c:pt idx="16">
                  <c:v>Ocean</c:v>
                </c:pt>
                <c:pt idx="17">
                  <c:v>Gloucester</c:v>
                </c:pt>
                <c:pt idx="18">
                  <c:v>Salem</c:v>
                </c:pt>
                <c:pt idx="19">
                  <c:v>Sussex</c:v>
                </c:pt>
                <c:pt idx="20">
                  <c:v>Hunterdon</c:v>
                </c:pt>
              </c:strCache>
            </c:strRef>
          </c:cat>
          <c:val>
            <c:numRef>
              <c:f>Sheet1!$C$2:$C$22</c:f>
              <c:numCache>
                <c:formatCode>General</c:formatCode>
                <c:ptCount val="21"/>
                <c:pt idx="16" formatCode="&quot;$&quot;#,##0">
                  <c:v>14173</c:v>
                </c:pt>
              </c:numCache>
            </c:numRef>
          </c:val>
          <c:extLst>
            <c:ext xmlns:c16="http://schemas.microsoft.com/office/drawing/2014/chart" uri="{C3380CC4-5D6E-409C-BE32-E72D297353CC}">
              <c16:uniqueId val="{00000001-6C66-44D8-98E8-3426CDBA57DF}"/>
            </c:ext>
          </c:extLst>
        </c:ser>
        <c:dLbls>
          <c:showLegendKey val="0"/>
          <c:showVal val="0"/>
          <c:showCatName val="0"/>
          <c:showSerName val="0"/>
          <c:showPercent val="0"/>
          <c:showBubbleSize val="0"/>
        </c:dLbls>
        <c:gapWidth val="182"/>
        <c:axId val="345217672"/>
        <c:axId val="345919424"/>
      </c:barChart>
      <c:catAx>
        <c:axId val="3452176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19424"/>
        <c:crosses val="autoZero"/>
        <c:auto val="1"/>
        <c:lblAlgn val="ctr"/>
        <c:lblOffset val="100"/>
        <c:noMultiLvlLbl val="0"/>
      </c:catAx>
      <c:valAx>
        <c:axId val="345919424"/>
        <c:scaling>
          <c:orientation val="minMax"/>
        </c:scaling>
        <c:delete val="1"/>
        <c:axPos val="b"/>
        <c:numFmt formatCode="&quot;$&quot;#,##0" sourceLinked="1"/>
        <c:majorTickMark val="none"/>
        <c:minorTickMark val="none"/>
        <c:tickLblPos val="nextTo"/>
        <c:crossAx val="3452176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3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392741141732283"/>
          <c:y val="4.4815128726618317E-2"/>
          <c:w val="0.84349052657480317"/>
          <c:h val="0.7512855811696354"/>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Sheet1!$B$2:$B$22</c:f>
              <c:numCache>
                <c:formatCode>0.0%</c:formatCode>
                <c:ptCount val="21"/>
                <c:pt idx="0">
                  <c:v>1.4E-2</c:v>
                </c:pt>
                <c:pt idx="1">
                  <c:v>1.4999999999999999E-2</c:v>
                </c:pt>
                <c:pt idx="2">
                  <c:v>1.4999999999999999E-2</c:v>
                </c:pt>
                <c:pt idx="3">
                  <c:v>1.9E-2</c:v>
                </c:pt>
                <c:pt idx="4">
                  <c:v>2.1999999999999999E-2</c:v>
                </c:pt>
                <c:pt idx="5">
                  <c:v>2.5000000000000001E-2</c:v>
                </c:pt>
                <c:pt idx="6">
                  <c:v>2.5000000000000001E-2</c:v>
                </c:pt>
                <c:pt idx="8">
                  <c:v>2.9000000000000001E-2</c:v>
                </c:pt>
                <c:pt idx="9">
                  <c:v>2.9000000000000001E-2</c:v>
                </c:pt>
                <c:pt idx="10">
                  <c:v>0.03</c:v>
                </c:pt>
                <c:pt idx="11">
                  <c:v>3.6999999999999998E-2</c:v>
                </c:pt>
                <c:pt idx="12">
                  <c:v>3.9E-2</c:v>
                </c:pt>
                <c:pt idx="13">
                  <c:v>4.5999999999999999E-2</c:v>
                </c:pt>
                <c:pt idx="14">
                  <c:v>0.05</c:v>
                </c:pt>
                <c:pt idx="15">
                  <c:v>5.0999999999999997E-2</c:v>
                </c:pt>
                <c:pt idx="16">
                  <c:v>5.1999999999999998E-2</c:v>
                </c:pt>
                <c:pt idx="17">
                  <c:v>5.8000000000000003E-2</c:v>
                </c:pt>
                <c:pt idx="18">
                  <c:v>6.3E-2</c:v>
                </c:pt>
                <c:pt idx="19">
                  <c:v>6.4000000000000001E-2</c:v>
                </c:pt>
                <c:pt idx="20">
                  <c:v>7.3999999999999996E-2</c:v>
                </c:pt>
              </c:numCache>
            </c:numRef>
          </c:val>
          <c:extLst>
            <c:ext xmlns:c16="http://schemas.microsoft.com/office/drawing/2014/chart" uri="{C3380CC4-5D6E-409C-BE32-E72D297353CC}">
              <c16:uniqueId val="{00000000-D5D2-4F28-A037-601B8C563179}"/>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Sheet1!$C$2:$C$22</c:f>
              <c:numCache>
                <c:formatCode>General</c:formatCode>
                <c:ptCount val="21"/>
                <c:pt idx="7" formatCode="0.0%">
                  <c:v>2.7E-2</c:v>
                </c:pt>
              </c:numCache>
            </c:numRef>
          </c:val>
          <c:extLst>
            <c:ext xmlns:c16="http://schemas.microsoft.com/office/drawing/2014/chart" uri="{C3380CC4-5D6E-409C-BE32-E72D297353CC}">
              <c16:uniqueId val="{00000001-D5D2-4F28-A037-601B8C563179}"/>
            </c:ext>
          </c:extLst>
        </c:ser>
        <c:ser>
          <c:idx val="3"/>
          <c:order val="2"/>
          <c:tx>
            <c:strRef>
              <c:f>Sheet1!$D$1</c:f>
              <c:strCache>
                <c:ptCount val="1"/>
                <c:pt idx="0">
                  <c:v>NJ avg. 4.3%</c:v>
                </c:pt>
              </c:strCache>
            </c:strRef>
          </c:tx>
          <c:spPr>
            <a:solidFill>
              <a:schemeClr val="bg1"/>
            </a:solidFill>
            <a:ln>
              <a:solidFill>
                <a:schemeClr val="bg1"/>
              </a:solidFill>
            </a:ln>
            <a:effectLst/>
          </c:spPr>
          <c:invertIfNegative val="0"/>
          <c:trendline>
            <c:spPr>
              <a:ln w="19050" cap="rnd">
                <a:solidFill>
                  <a:schemeClr val="accent4"/>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Sheet1!$D$2:$D$22</c:f>
              <c:numCache>
                <c:formatCode>0.00%</c:formatCode>
                <c:ptCount val="21"/>
                <c:pt idx="0">
                  <c:v>4.2999999999999997E-2</c:v>
                </c:pt>
                <c:pt idx="1">
                  <c:v>4.2999999999999997E-2</c:v>
                </c:pt>
                <c:pt idx="2">
                  <c:v>4.2999999999999997E-2</c:v>
                </c:pt>
                <c:pt idx="3">
                  <c:v>4.2999999999999997E-2</c:v>
                </c:pt>
                <c:pt idx="4">
                  <c:v>4.2999999999999997E-2</c:v>
                </c:pt>
                <c:pt idx="5">
                  <c:v>4.2999999999999997E-2</c:v>
                </c:pt>
                <c:pt idx="6">
                  <c:v>4.2999999999999997E-2</c:v>
                </c:pt>
                <c:pt idx="7">
                  <c:v>4.2999999999999997E-2</c:v>
                </c:pt>
                <c:pt idx="8">
                  <c:v>4.2999999999999997E-2</c:v>
                </c:pt>
                <c:pt idx="9">
                  <c:v>4.2999999999999997E-2</c:v>
                </c:pt>
                <c:pt idx="10">
                  <c:v>4.2999999999999997E-2</c:v>
                </c:pt>
                <c:pt idx="11">
                  <c:v>4.2999999999999997E-2</c:v>
                </c:pt>
                <c:pt idx="12">
                  <c:v>4.2999999999999997E-2</c:v>
                </c:pt>
                <c:pt idx="13">
                  <c:v>4.2999999999999997E-2</c:v>
                </c:pt>
                <c:pt idx="14">
                  <c:v>4.2999999999999997E-2</c:v>
                </c:pt>
                <c:pt idx="15">
                  <c:v>4.2999999999999997E-2</c:v>
                </c:pt>
                <c:pt idx="16">
                  <c:v>4.2999999999999997E-2</c:v>
                </c:pt>
                <c:pt idx="17">
                  <c:v>4.2999999999999997E-2</c:v>
                </c:pt>
                <c:pt idx="18">
                  <c:v>4.2999999999999997E-2</c:v>
                </c:pt>
                <c:pt idx="19">
                  <c:v>4.2999999999999997E-2</c:v>
                </c:pt>
                <c:pt idx="20">
                  <c:v>4.2999999999999997E-2</c:v>
                </c:pt>
              </c:numCache>
            </c:numRef>
          </c:val>
          <c:extLst>
            <c:ext xmlns:c16="http://schemas.microsoft.com/office/drawing/2014/chart" uri="{C3380CC4-5D6E-409C-BE32-E72D297353CC}">
              <c16:uniqueId val="{00000003-D5D2-4F28-A037-601B8C563179}"/>
            </c:ext>
          </c:extLst>
        </c:ser>
        <c:ser>
          <c:idx val="2"/>
          <c:order val="3"/>
          <c:tx>
            <c:strRef>
              <c:f>Sheet1!$E$1</c:f>
              <c:strCache>
                <c:ptCount val="1"/>
                <c:pt idx="0">
                  <c:v>US avg. 5.7%</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Sussex</c:v>
                </c:pt>
                <c:pt idx="1">
                  <c:v>Hunterdon </c:v>
                </c:pt>
                <c:pt idx="2">
                  <c:v>Warren</c:v>
                </c:pt>
                <c:pt idx="3">
                  <c:v>Cape May</c:v>
                </c:pt>
                <c:pt idx="4">
                  <c:v>Salem</c:v>
                </c:pt>
                <c:pt idx="5">
                  <c:v>Camden</c:v>
                </c:pt>
                <c:pt idx="6">
                  <c:v>Cumberland</c:v>
                </c:pt>
                <c:pt idx="7">
                  <c:v>Ocean</c:v>
                </c:pt>
                <c:pt idx="8">
                  <c:v>Burlington</c:v>
                </c:pt>
                <c:pt idx="9">
                  <c:v>Atlantic</c:v>
                </c:pt>
                <c:pt idx="10">
                  <c:v>Bergen</c:v>
                </c:pt>
                <c:pt idx="11">
                  <c:v>Monmouth</c:v>
                </c:pt>
                <c:pt idx="12">
                  <c:v>Morris</c:v>
                </c:pt>
                <c:pt idx="13">
                  <c:v>Mercer</c:v>
                </c:pt>
                <c:pt idx="14">
                  <c:v>Hudson</c:v>
                </c:pt>
                <c:pt idx="15">
                  <c:v>Middlesex</c:v>
                </c:pt>
                <c:pt idx="16">
                  <c:v>Gloucester</c:v>
                </c:pt>
                <c:pt idx="17">
                  <c:v>Essex</c:v>
                </c:pt>
                <c:pt idx="18">
                  <c:v>Somerset</c:v>
                </c:pt>
                <c:pt idx="19">
                  <c:v>Union</c:v>
                </c:pt>
                <c:pt idx="20">
                  <c:v>Passaic  </c:v>
                </c:pt>
              </c:strCache>
            </c:strRef>
          </c:cat>
          <c:val>
            <c:numRef>
              <c:f>Sheet1!$E$2:$E$22</c:f>
              <c:numCache>
                <c:formatCode>0.00%</c:formatCode>
                <c:ptCount val="21"/>
                <c:pt idx="0">
                  <c:v>5.7000000000000002E-2</c:v>
                </c:pt>
                <c:pt idx="1">
                  <c:v>5.7000000000000002E-2</c:v>
                </c:pt>
                <c:pt idx="2">
                  <c:v>5.7000000000000002E-2</c:v>
                </c:pt>
                <c:pt idx="3">
                  <c:v>5.7000000000000002E-2</c:v>
                </c:pt>
                <c:pt idx="4">
                  <c:v>5.7000000000000002E-2</c:v>
                </c:pt>
                <c:pt idx="5">
                  <c:v>5.7000000000000002E-2</c:v>
                </c:pt>
                <c:pt idx="6">
                  <c:v>5.7000000000000002E-2</c:v>
                </c:pt>
                <c:pt idx="7">
                  <c:v>5.7000000000000002E-2</c:v>
                </c:pt>
                <c:pt idx="8">
                  <c:v>5.7000000000000002E-2</c:v>
                </c:pt>
                <c:pt idx="9">
                  <c:v>5.7000000000000002E-2</c:v>
                </c:pt>
                <c:pt idx="10">
                  <c:v>5.7000000000000002E-2</c:v>
                </c:pt>
                <c:pt idx="11">
                  <c:v>5.7000000000000002E-2</c:v>
                </c:pt>
                <c:pt idx="12">
                  <c:v>5.7000000000000002E-2</c:v>
                </c:pt>
                <c:pt idx="13">
                  <c:v>5.7000000000000002E-2</c:v>
                </c:pt>
                <c:pt idx="14">
                  <c:v>5.7000000000000002E-2</c:v>
                </c:pt>
                <c:pt idx="15">
                  <c:v>5.7000000000000002E-2</c:v>
                </c:pt>
                <c:pt idx="16">
                  <c:v>5.7000000000000002E-2</c:v>
                </c:pt>
                <c:pt idx="17">
                  <c:v>5.7000000000000002E-2</c:v>
                </c:pt>
                <c:pt idx="18">
                  <c:v>5.7000000000000002E-2</c:v>
                </c:pt>
                <c:pt idx="19">
                  <c:v>5.7000000000000002E-2</c:v>
                </c:pt>
                <c:pt idx="20">
                  <c:v>5.7000000000000002E-2</c:v>
                </c:pt>
              </c:numCache>
            </c:numRef>
          </c:val>
          <c:extLst>
            <c:ext xmlns:c16="http://schemas.microsoft.com/office/drawing/2014/chart" uri="{C3380CC4-5D6E-409C-BE32-E72D297353CC}">
              <c16:uniqueId val="{00000002-D5D2-4F28-A037-601B8C563179}"/>
            </c:ext>
          </c:extLst>
        </c:ser>
        <c:dLbls>
          <c:showLegendKey val="0"/>
          <c:showVal val="0"/>
          <c:showCatName val="0"/>
          <c:showSerName val="0"/>
          <c:showPercent val="0"/>
          <c:showBubbleSize val="0"/>
        </c:dLbls>
        <c:gapWidth val="182"/>
        <c:axId val="345920208"/>
        <c:axId val="345920600"/>
      </c:barChart>
      <c:catAx>
        <c:axId val="34592020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0600"/>
        <c:crosses val="autoZero"/>
        <c:auto val="1"/>
        <c:lblAlgn val="ctr"/>
        <c:lblOffset val="100"/>
        <c:noMultiLvlLbl val="0"/>
      </c:catAx>
      <c:valAx>
        <c:axId val="345920600"/>
        <c:scaling>
          <c:orientation val="minMax"/>
        </c:scaling>
        <c:delete val="1"/>
        <c:axPos val="b"/>
        <c:numFmt formatCode="0.0%" sourceLinked="1"/>
        <c:majorTickMark val="none"/>
        <c:minorTickMark val="none"/>
        <c:tickLblPos val="nextTo"/>
        <c:crossAx val="34592020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3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No health insurance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0.0%</c:formatCode>
                <c:ptCount val="5"/>
                <c:pt idx="0">
                  <c:v>3.6999999999999998E-2</c:v>
                </c:pt>
                <c:pt idx="1">
                  <c:v>1.4999999999999999E-2</c:v>
                </c:pt>
                <c:pt idx="2">
                  <c:v>3.1E-2</c:v>
                </c:pt>
                <c:pt idx="3">
                  <c:v>2.5000000000000001E-2</c:v>
                </c:pt>
                <c:pt idx="4">
                  <c:v>2.7E-2</c:v>
                </c:pt>
              </c:numCache>
            </c:numRef>
          </c:val>
          <c:smooth val="0"/>
          <c:extLst>
            <c:ext xmlns:c16="http://schemas.microsoft.com/office/drawing/2014/chart" uri="{C3380CC4-5D6E-409C-BE32-E72D297353CC}">
              <c16:uniqueId val="{00000000-A31C-41B6-812D-B7E22B5D4963}"/>
            </c:ext>
          </c:extLst>
        </c:ser>
        <c:dLbls>
          <c:showLegendKey val="0"/>
          <c:showVal val="0"/>
          <c:showCatName val="0"/>
          <c:showSerName val="0"/>
          <c:showPercent val="0"/>
          <c:showBubbleSize val="0"/>
        </c:dLbls>
        <c:marker val="1"/>
        <c:smooth val="0"/>
        <c:axId val="345921384"/>
        <c:axId val="345921776"/>
      </c:lineChart>
      <c:catAx>
        <c:axId val="3459213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45921776"/>
        <c:crosses val="autoZero"/>
        <c:auto val="1"/>
        <c:lblAlgn val="ctr"/>
        <c:lblOffset val="100"/>
        <c:noMultiLvlLbl val="0"/>
      </c:catAx>
      <c:valAx>
        <c:axId val="345921776"/>
        <c:scaling>
          <c:orientation val="minMax"/>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138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079330708661417"/>
          <c:y val="8.5243309239233667E-3"/>
          <c:w val="0.86576919291338583"/>
          <c:h val="0.90601304289752072"/>
        </c:manualLayout>
      </c:layout>
      <c:barChart>
        <c:barDir val="bar"/>
        <c:grouping val="clustered"/>
        <c:varyColors val="0"/>
        <c:ser>
          <c:idx val="0"/>
          <c:order val="0"/>
          <c:tx>
            <c:strRef>
              <c:f>Sheet1!$B$1</c:f>
              <c:strCache>
                <c:ptCount val="1"/>
                <c:pt idx="0">
                  <c:v>No health insurance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Lakehurst</c:v>
                </c:pt>
                <c:pt idx="1">
                  <c:v>Point Pleasant Beach</c:v>
                </c:pt>
                <c:pt idx="2">
                  <c:v>Ocean Gate</c:v>
                </c:pt>
                <c:pt idx="3">
                  <c:v>South Toms River</c:v>
                </c:pt>
                <c:pt idx="4">
                  <c:v>Manchester</c:v>
                </c:pt>
                <c:pt idx="5">
                  <c:v>Lacey</c:v>
                </c:pt>
                <c:pt idx="6">
                  <c:v>Toms River</c:v>
                </c:pt>
                <c:pt idx="7">
                  <c:v>Eagleswood</c:v>
                </c:pt>
                <c:pt idx="8">
                  <c:v>Brick</c:v>
                </c:pt>
                <c:pt idx="9">
                  <c:v>Little Egg Harbor</c:v>
                </c:pt>
              </c:strCache>
            </c:strRef>
          </c:cat>
          <c:val>
            <c:numRef>
              <c:f>Sheet1!$B$2:$B$11</c:f>
              <c:numCache>
                <c:formatCode>0.0%</c:formatCode>
                <c:ptCount val="10"/>
                <c:pt idx="0">
                  <c:v>8.4000000000000005E-2</c:v>
                </c:pt>
                <c:pt idx="1">
                  <c:v>7.6999999999999999E-2</c:v>
                </c:pt>
                <c:pt idx="2">
                  <c:v>7.2999999999999995E-2</c:v>
                </c:pt>
                <c:pt idx="3">
                  <c:v>5.8999999999999997E-2</c:v>
                </c:pt>
                <c:pt idx="4">
                  <c:v>5.3999999999999999E-2</c:v>
                </c:pt>
                <c:pt idx="5">
                  <c:v>5.2999999999999999E-2</c:v>
                </c:pt>
                <c:pt idx="6">
                  <c:v>3.5999999999999997E-2</c:v>
                </c:pt>
                <c:pt idx="7">
                  <c:v>3.5000000000000003E-2</c:v>
                </c:pt>
                <c:pt idx="8">
                  <c:v>3.4000000000000002E-2</c:v>
                </c:pt>
                <c:pt idx="9">
                  <c:v>3.2000000000000001E-2</c:v>
                </c:pt>
              </c:numCache>
            </c:numRef>
          </c:val>
          <c:extLst>
            <c:ext xmlns:c16="http://schemas.microsoft.com/office/drawing/2014/chart" uri="{C3380CC4-5D6E-409C-BE32-E72D297353CC}">
              <c16:uniqueId val="{00000000-402C-4557-B0A5-E92F8F31D439}"/>
            </c:ext>
          </c:extLst>
        </c:ser>
        <c:ser>
          <c:idx val="1"/>
          <c:order val="1"/>
          <c:tx>
            <c:strRef>
              <c:f>Sheet1!$C$1</c:f>
              <c:strCache>
                <c:ptCount val="1"/>
                <c:pt idx="0">
                  <c:v>Ocean county avg 2.8%</c:v>
                </c:pt>
              </c:strCache>
            </c:strRef>
          </c:tx>
          <c:spPr>
            <a:solidFill>
              <a:schemeClr val="bg1"/>
            </a:solidFill>
            <a:ln>
              <a:noFill/>
            </a:ln>
            <a:effectLst/>
          </c:spPr>
          <c:invertIfNegative val="0"/>
          <c:trendline>
            <c:spPr>
              <a:ln w="19050" cap="rnd">
                <a:solidFill>
                  <a:schemeClr val="accent2"/>
                </a:solidFill>
                <a:prstDash val="sysDot"/>
              </a:ln>
              <a:effectLst/>
            </c:spPr>
            <c:trendlineType val="linear"/>
            <c:dispRSqr val="0"/>
            <c:dispEq val="0"/>
          </c:trendline>
          <c:cat>
            <c:strRef>
              <c:f>Sheet1!$A$2:$A$11</c:f>
              <c:strCache>
                <c:ptCount val="10"/>
                <c:pt idx="0">
                  <c:v>Lakehurst</c:v>
                </c:pt>
                <c:pt idx="1">
                  <c:v>Point Pleasant Beach</c:v>
                </c:pt>
                <c:pt idx="2">
                  <c:v>Ocean Gate</c:v>
                </c:pt>
                <c:pt idx="3">
                  <c:v>South Toms River</c:v>
                </c:pt>
                <c:pt idx="4">
                  <c:v>Manchester</c:v>
                </c:pt>
                <c:pt idx="5">
                  <c:v>Lacey</c:v>
                </c:pt>
                <c:pt idx="6">
                  <c:v>Toms River</c:v>
                </c:pt>
                <c:pt idx="7">
                  <c:v>Eagleswood</c:v>
                </c:pt>
                <c:pt idx="8">
                  <c:v>Brick</c:v>
                </c:pt>
                <c:pt idx="9">
                  <c:v>Little Egg Harbor</c:v>
                </c:pt>
              </c:strCache>
            </c:strRef>
          </c:cat>
          <c:val>
            <c:numRef>
              <c:f>Sheet1!$C$2:$C$11</c:f>
              <c:numCache>
                <c:formatCode>0.00%</c:formatCode>
                <c:ptCount val="10"/>
                <c:pt idx="0">
                  <c:v>2.8000000000000001E-2</c:v>
                </c:pt>
                <c:pt idx="1">
                  <c:v>2.8000000000000001E-2</c:v>
                </c:pt>
                <c:pt idx="2">
                  <c:v>2.8000000000000001E-2</c:v>
                </c:pt>
                <c:pt idx="3">
                  <c:v>2.8000000000000001E-2</c:v>
                </c:pt>
                <c:pt idx="4">
                  <c:v>2.8000000000000001E-2</c:v>
                </c:pt>
                <c:pt idx="5">
                  <c:v>2.8000000000000001E-2</c:v>
                </c:pt>
                <c:pt idx="6">
                  <c:v>2.8000000000000001E-2</c:v>
                </c:pt>
                <c:pt idx="7">
                  <c:v>2.8000000000000001E-2</c:v>
                </c:pt>
                <c:pt idx="8">
                  <c:v>2.8000000000000001E-2</c:v>
                </c:pt>
                <c:pt idx="9">
                  <c:v>2.8000000000000001E-2</c:v>
                </c:pt>
              </c:numCache>
            </c:numRef>
          </c:val>
          <c:extLst>
            <c:ext xmlns:c16="http://schemas.microsoft.com/office/drawing/2014/chart" uri="{C3380CC4-5D6E-409C-BE32-E72D297353CC}">
              <c16:uniqueId val="{00000003-402C-4557-B0A5-E92F8F31D439}"/>
            </c:ext>
          </c:extLst>
        </c:ser>
        <c:dLbls>
          <c:showLegendKey val="0"/>
          <c:showVal val="0"/>
          <c:showCatName val="0"/>
          <c:showSerName val="0"/>
          <c:showPercent val="0"/>
          <c:showBubbleSize val="0"/>
        </c:dLbls>
        <c:gapWidth val="182"/>
        <c:axId val="345922560"/>
        <c:axId val="345922952"/>
      </c:barChart>
      <c:catAx>
        <c:axId val="345922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5922952"/>
        <c:crosses val="autoZero"/>
        <c:auto val="1"/>
        <c:lblAlgn val="ctr"/>
        <c:lblOffset val="100"/>
        <c:noMultiLvlLbl val="0"/>
      </c:catAx>
      <c:valAx>
        <c:axId val="345922952"/>
        <c:scaling>
          <c:orientation val="minMax"/>
          <c:max val="0.5"/>
        </c:scaling>
        <c:delete val="1"/>
        <c:axPos val="b"/>
        <c:numFmt formatCode="0.0%" sourceLinked="1"/>
        <c:majorTickMark val="none"/>
        <c:minorTickMark val="none"/>
        <c:tickLblPos val="nextTo"/>
        <c:crossAx val="345922560"/>
        <c:crosses val="autoZero"/>
        <c:crossBetween val="between"/>
      </c:valAx>
      <c:spPr>
        <a:noFill/>
        <a:ln>
          <a:noFill/>
        </a:ln>
        <a:effectLst/>
      </c:spPr>
    </c:plotArea>
    <c:legend>
      <c:legendPos val="b"/>
      <c:legendEntry>
        <c:idx val="1"/>
        <c:delete val="1"/>
      </c:legendEntry>
      <c:legendEntry>
        <c:idx val="2"/>
        <c:delete val="1"/>
      </c:legendEntry>
      <c:layout>
        <c:manualLayout>
          <c:xMode val="edge"/>
          <c:yMode val="edge"/>
          <c:x val="8.9612819881889766E-2"/>
          <c:y val="0.89718582974293437"/>
          <c:w val="0.16608686023622049"/>
          <c:h val="4.284097155893903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3171371784728791E-2"/>
          <c:y val="1.1686062888554108E-2"/>
          <c:w val="0.92711076007834803"/>
          <c:h val="0.7702448479217664"/>
        </c:manualLayout>
      </c:layout>
      <c:barChart>
        <c:barDir val="col"/>
        <c:grouping val="clustered"/>
        <c:varyColors val="0"/>
        <c:ser>
          <c:idx val="0"/>
          <c:order val="0"/>
          <c:tx>
            <c:strRef>
              <c:f>Sheet1!$B$1</c:f>
              <c:strCache>
                <c:ptCount val="1"/>
                <c:pt idx="0">
                  <c:v>Children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Sheet1!$B$2:$B$23</c:f>
              <c:numCache>
                <c:formatCode>General</c:formatCode>
                <c:ptCount val="22"/>
                <c:pt idx="2">
                  <c:v>57416</c:v>
                </c:pt>
              </c:numCache>
            </c:numRef>
          </c:val>
          <c:extLst>
            <c:ext xmlns:c16="http://schemas.microsoft.com/office/drawing/2014/chart" uri="{C3380CC4-5D6E-409C-BE32-E72D297353CC}">
              <c16:uniqueId val="{00000000-75CE-4C27-B155-D12F1F7FB493}"/>
            </c:ext>
          </c:extLst>
        </c:ser>
        <c:ser>
          <c:idx val="1"/>
          <c:order val="1"/>
          <c:tx>
            <c:strRef>
              <c:f>Sheet1!$C$1</c:f>
              <c:strCache>
                <c:ptCount val="1"/>
                <c:pt idx="0">
                  <c:v>Medicaid Participation (Nov, 2020) New Jersey Family Care, Non-ABD Children</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Sheet1!$C$2:$C$23</c:f>
              <c:numCache>
                <c:formatCode>General</c:formatCode>
                <c:ptCount val="22"/>
                <c:pt idx="0">
                  <c:v>79677</c:v>
                </c:pt>
                <c:pt idx="1">
                  <c:v>57900</c:v>
                </c:pt>
                <c:pt idx="2">
                  <c:v>57416</c:v>
                </c:pt>
                <c:pt idx="3">
                  <c:v>55927</c:v>
                </c:pt>
                <c:pt idx="4">
                  <c:v>45352</c:v>
                </c:pt>
                <c:pt idx="5">
                  <c:v>43298</c:v>
                </c:pt>
                <c:pt idx="6">
                  <c:v>38895</c:v>
                </c:pt>
                <c:pt idx="7">
                  <c:v>31083</c:v>
                </c:pt>
                <c:pt idx="8">
                  <c:v>24661</c:v>
                </c:pt>
                <c:pt idx="9">
                  <c:v>24631</c:v>
                </c:pt>
                <c:pt idx="10">
                  <c:v>24093</c:v>
                </c:pt>
                <c:pt idx="11">
                  <c:v>18966</c:v>
                </c:pt>
                <c:pt idx="12">
                  <c:v>17950</c:v>
                </c:pt>
                <c:pt idx="13">
                  <c:v>14552</c:v>
                </c:pt>
                <c:pt idx="14">
                  <c:v>11320</c:v>
                </c:pt>
                <c:pt idx="15">
                  <c:v>9956</c:v>
                </c:pt>
                <c:pt idx="16">
                  <c:v>5462</c:v>
                </c:pt>
                <c:pt idx="17">
                  <c:v>5224</c:v>
                </c:pt>
                <c:pt idx="18">
                  <c:v>4893</c:v>
                </c:pt>
                <c:pt idx="19">
                  <c:v>3811</c:v>
                </c:pt>
                <c:pt idx="20">
                  <c:v>2443</c:v>
                </c:pt>
                <c:pt idx="21">
                  <c:v>5</c:v>
                </c:pt>
              </c:numCache>
            </c:numRef>
          </c:val>
          <c:extLst>
            <c:ext xmlns:c16="http://schemas.microsoft.com/office/drawing/2014/chart" uri="{C3380CC4-5D6E-409C-BE32-E72D297353CC}">
              <c16:uniqueId val="{00000001-75CE-4C27-B155-D12F1F7FB493}"/>
            </c:ext>
          </c:extLst>
        </c:ser>
        <c:ser>
          <c:idx val="2"/>
          <c:order val="2"/>
          <c:tx>
            <c:strRef>
              <c:f>Sheet1!$D$1</c:f>
              <c:strCache>
                <c:ptCount val="1"/>
                <c:pt idx="0">
                  <c:v>Medicaid Participation (Nov, 2020) New Jersey Family Care, Non-ABD Adults</c:v>
                </c:pt>
              </c:strCache>
            </c:strRef>
          </c:tx>
          <c:spPr>
            <a:solidFill>
              <a:schemeClr val="bg1">
                <a:lumMod val="75000"/>
              </a:schemeClr>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Sheet1!$D$2:$D$23</c:f>
              <c:numCache>
                <c:formatCode>General</c:formatCode>
                <c:ptCount val="22"/>
                <c:pt idx="0">
                  <c:v>18896</c:v>
                </c:pt>
                <c:pt idx="1">
                  <c:v>11473</c:v>
                </c:pt>
                <c:pt idx="2">
                  <c:v>9371</c:v>
                </c:pt>
                <c:pt idx="3">
                  <c:v>10716</c:v>
                </c:pt>
                <c:pt idx="4">
                  <c:v>12082</c:v>
                </c:pt>
                <c:pt idx="5">
                  <c:v>10148</c:v>
                </c:pt>
                <c:pt idx="6">
                  <c:v>7790</c:v>
                </c:pt>
                <c:pt idx="7">
                  <c:v>7524</c:v>
                </c:pt>
                <c:pt idx="8">
                  <c:v>5133</c:v>
                </c:pt>
                <c:pt idx="9">
                  <c:v>4906</c:v>
                </c:pt>
                <c:pt idx="10">
                  <c:v>5362</c:v>
                </c:pt>
                <c:pt idx="11">
                  <c:v>5533</c:v>
                </c:pt>
                <c:pt idx="12">
                  <c:v>3768</c:v>
                </c:pt>
                <c:pt idx="13">
                  <c:v>3968</c:v>
                </c:pt>
                <c:pt idx="14">
                  <c:v>2665</c:v>
                </c:pt>
                <c:pt idx="15">
                  <c:v>2035</c:v>
                </c:pt>
                <c:pt idx="16">
                  <c:v>1317</c:v>
                </c:pt>
                <c:pt idx="17">
                  <c:v>1365</c:v>
                </c:pt>
                <c:pt idx="18">
                  <c:v>2837</c:v>
                </c:pt>
                <c:pt idx="19">
                  <c:v>1056</c:v>
                </c:pt>
                <c:pt idx="20">
                  <c:v>544</c:v>
                </c:pt>
                <c:pt idx="21">
                  <c:v>3</c:v>
                </c:pt>
              </c:numCache>
            </c:numRef>
          </c:val>
          <c:extLst>
            <c:ext xmlns:c16="http://schemas.microsoft.com/office/drawing/2014/chart" uri="{C3380CC4-5D6E-409C-BE32-E72D297353CC}">
              <c16:uniqueId val="{00000000-3F5F-4B04-B746-9BB274C7EF6A}"/>
            </c:ext>
          </c:extLst>
        </c:ser>
        <c:ser>
          <c:idx val="3"/>
          <c:order val="3"/>
          <c:tx>
            <c:strRef>
              <c:f>Sheet1!$E$1</c:f>
              <c:strCache>
                <c:ptCount val="1"/>
                <c:pt idx="0">
                  <c:v>Adults county copy</c:v>
                </c:pt>
              </c:strCache>
            </c:strRef>
          </c:tx>
          <c:spPr>
            <a:solidFill>
              <a:srgbClr val="FFFF00"/>
            </a:solidFill>
            <a:ln>
              <a:noFill/>
            </a:ln>
            <a:effectLst/>
          </c:spPr>
          <c:invertIfNegative val="0"/>
          <c:cat>
            <c:strRef>
              <c:f>Sheet1!$A$2:$A$23</c:f>
              <c:strCache>
                <c:ptCount val="22"/>
                <c:pt idx="0">
                  <c:v>Essex</c:v>
                </c:pt>
                <c:pt idx="1">
                  <c:v>Hudson</c:v>
                </c:pt>
                <c:pt idx="2">
                  <c:v>Ocean</c:v>
                </c:pt>
                <c:pt idx="3">
                  <c:v>Passaic</c:v>
                </c:pt>
                <c:pt idx="4">
                  <c:v>Camden</c:v>
                </c:pt>
                <c:pt idx="5">
                  <c:v>Middlesex</c:v>
                </c:pt>
                <c:pt idx="6">
                  <c:v>Union</c:v>
                </c:pt>
                <c:pt idx="7">
                  <c:v>Bergen</c:v>
                </c:pt>
                <c:pt idx="8">
                  <c:v>Mercer</c:v>
                </c:pt>
                <c:pt idx="9">
                  <c:v>Monmouth</c:v>
                </c:pt>
                <c:pt idx="10">
                  <c:v>Atlantic</c:v>
                </c:pt>
                <c:pt idx="11">
                  <c:v>Burlington</c:v>
                </c:pt>
                <c:pt idx="12">
                  <c:v>Cumberland</c:v>
                </c:pt>
                <c:pt idx="13">
                  <c:v>Gloucester</c:v>
                </c:pt>
                <c:pt idx="14">
                  <c:v>Morris</c:v>
                </c:pt>
                <c:pt idx="15">
                  <c:v>Somerset</c:v>
                </c:pt>
                <c:pt idx="16">
                  <c:v>Cape May</c:v>
                </c:pt>
                <c:pt idx="17">
                  <c:v>Salem</c:v>
                </c:pt>
                <c:pt idx="18">
                  <c:v>Warren</c:v>
                </c:pt>
                <c:pt idx="19">
                  <c:v>Sussex</c:v>
                </c:pt>
                <c:pt idx="20">
                  <c:v>Hunterdon</c:v>
                </c:pt>
                <c:pt idx="21">
                  <c:v>Other</c:v>
                </c:pt>
              </c:strCache>
            </c:strRef>
          </c:cat>
          <c:val>
            <c:numRef>
              <c:f>Sheet1!$E$2:$E$23</c:f>
              <c:numCache>
                <c:formatCode>General</c:formatCode>
                <c:ptCount val="22"/>
                <c:pt idx="2">
                  <c:v>9371</c:v>
                </c:pt>
              </c:numCache>
            </c:numRef>
          </c:val>
          <c:extLst>
            <c:ext xmlns:c16="http://schemas.microsoft.com/office/drawing/2014/chart" uri="{C3380CC4-5D6E-409C-BE32-E72D297353CC}">
              <c16:uniqueId val="{00000001-3F5F-4B04-B746-9BB274C7EF6A}"/>
            </c:ext>
          </c:extLst>
        </c:ser>
        <c:dLbls>
          <c:showLegendKey val="0"/>
          <c:showVal val="0"/>
          <c:showCatName val="0"/>
          <c:showSerName val="0"/>
          <c:showPercent val="0"/>
          <c:showBubbleSize val="0"/>
        </c:dLbls>
        <c:gapWidth val="219"/>
        <c:overlap val="-27"/>
        <c:axId val="377808544"/>
        <c:axId val="377808936"/>
      </c:barChart>
      <c:catAx>
        <c:axId val="377808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08936"/>
        <c:crosses val="autoZero"/>
        <c:auto val="1"/>
        <c:lblAlgn val="ctr"/>
        <c:lblOffset val="100"/>
        <c:noMultiLvlLbl val="0"/>
      </c:catAx>
      <c:valAx>
        <c:axId val="377808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08544"/>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774039608685278E-2"/>
          <c:y val="6.1704102108142513E-2"/>
          <c:w val="0.90358827524181851"/>
          <c:h val="0.7575788166884313"/>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2"/>
            <c:invertIfNegative val="0"/>
            <c:bubble3D val="0"/>
            <c:spPr>
              <a:solidFill>
                <a:schemeClr val="bg1">
                  <a:lumMod val="75000"/>
                </a:schemeClr>
              </a:solidFill>
              <a:ln>
                <a:noFill/>
              </a:ln>
              <a:effectLst/>
            </c:spPr>
            <c:extLst>
              <c:ext xmlns:c16="http://schemas.microsoft.com/office/drawing/2014/chart" uri="{C3380CC4-5D6E-409C-BE32-E72D297353CC}">
                <c16:uniqueId val="{00000001-5423-4DE9-9DCB-1BE40DF120B6}"/>
              </c:ext>
            </c:extLst>
          </c:dPt>
          <c:dLbls>
            <c:dLbl>
              <c:idx val="12"/>
              <c:layout>
                <c:manualLayout>
                  <c:x val="4.370629370629371E-3"/>
                  <c:y val="-2.2853371151163892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423-4DE9-9DCB-1BE40DF120B6}"/>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Sheet1!$B$2:$B$22</c:f>
              <c:numCache>
                <c:formatCode>General</c:formatCode>
                <c:ptCount val="21"/>
                <c:pt idx="0">
                  <c:v>0.91400000000000003</c:v>
                </c:pt>
              </c:numCache>
            </c:numRef>
          </c:val>
          <c:extLst>
            <c:ext xmlns:c16="http://schemas.microsoft.com/office/drawing/2014/chart" uri="{C3380CC4-5D6E-409C-BE32-E72D297353CC}">
              <c16:uniqueId val="{00000000-B032-441A-9DC0-B484749334F2}"/>
            </c:ext>
          </c:extLst>
        </c:ser>
        <c:ser>
          <c:idx val="1"/>
          <c:order val="1"/>
          <c:tx>
            <c:strRef>
              <c:f>Sheet1!$C$1</c:f>
              <c:strCache>
                <c:ptCount val="1"/>
                <c:pt idx="0">
                  <c:v>Immunization Rate Actual</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Sheet1!$C$2:$C$22</c:f>
              <c:numCache>
                <c:formatCode>0%</c:formatCode>
                <c:ptCount val="21"/>
                <c:pt idx="1">
                  <c:v>0.91900000000000004</c:v>
                </c:pt>
                <c:pt idx="2">
                  <c:v>0.93100000000000005</c:v>
                </c:pt>
                <c:pt idx="3">
                  <c:v>0.93400000000000005</c:v>
                </c:pt>
                <c:pt idx="4">
                  <c:v>0.93600000000000005</c:v>
                </c:pt>
                <c:pt idx="5">
                  <c:v>0.93600000000000005</c:v>
                </c:pt>
                <c:pt idx="6">
                  <c:v>0.93899999999999995</c:v>
                </c:pt>
                <c:pt idx="7">
                  <c:v>0.94099999999999995</c:v>
                </c:pt>
                <c:pt idx="8">
                  <c:v>0.94399999999999995</c:v>
                </c:pt>
                <c:pt idx="9">
                  <c:v>0.94499999999999995</c:v>
                </c:pt>
                <c:pt idx="10">
                  <c:v>0.94599999999999995</c:v>
                </c:pt>
                <c:pt idx="11">
                  <c:v>0.94799999999999995</c:v>
                </c:pt>
                <c:pt idx="12">
                  <c:v>0.95099999999999996</c:v>
                </c:pt>
                <c:pt idx="13">
                  <c:v>0.95299999999999996</c:v>
                </c:pt>
                <c:pt idx="14">
                  <c:v>0.95299999999999996</c:v>
                </c:pt>
                <c:pt idx="15">
                  <c:v>0.95399999999999996</c:v>
                </c:pt>
                <c:pt idx="16">
                  <c:v>0.95599999999999996</c:v>
                </c:pt>
                <c:pt idx="17">
                  <c:v>0.95899999999999996</c:v>
                </c:pt>
                <c:pt idx="18">
                  <c:v>0.96399999999999997</c:v>
                </c:pt>
                <c:pt idx="19">
                  <c:v>0.96599999999999997</c:v>
                </c:pt>
                <c:pt idx="20">
                  <c:v>0.96899999999999997</c:v>
                </c:pt>
              </c:numCache>
            </c:numRef>
          </c:val>
          <c:extLst>
            <c:ext xmlns:c16="http://schemas.microsoft.com/office/drawing/2014/chart" uri="{C3380CC4-5D6E-409C-BE32-E72D297353CC}">
              <c16:uniqueId val="{00000001-B032-441A-9DC0-B484749334F2}"/>
            </c:ext>
          </c:extLst>
        </c:ser>
        <c:ser>
          <c:idx val="2"/>
          <c:order val="2"/>
          <c:tx>
            <c:strRef>
              <c:f>Sheet1!$D$1</c:f>
              <c:strCache>
                <c:ptCount val="1"/>
                <c:pt idx="0">
                  <c:v>NJ avg. 94.4%</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Mercer</c:v>
                </c:pt>
                <c:pt idx="2">
                  <c:v>Monmouth</c:v>
                </c:pt>
                <c:pt idx="3">
                  <c:v>Hunterdon</c:v>
                </c:pt>
                <c:pt idx="4">
                  <c:v>Morris</c:v>
                </c:pt>
                <c:pt idx="5">
                  <c:v>Union</c:v>
                </c:pt>
                <c:pt idx="6">
                  <c:v>Hudson</c:v>
                </c:pt>
                <c:pt idx="7">
                  <c:v>Atlantic</c:v>
                </c:pt>
                <c:pt idx="8">
                  <c:v>Sussex</c:v>
                </c:pt>
                <c:pt idx="9">
                  <c:v>Warren</c:v>
                </c:pt>
                <c:pt idx="10">
                  <c:v>Essex</c:v>
                </c:pt>
                <c:pt idx="11">
                  <c:v>Passaic</c:v>
                </c:pt>
                <c:pt idx="12">
                  <c:v>Camden</c:v>
                </c:pt>
                <c:pt idx="13">
                  <c:v>Bergen</c:v>
                </c:pt>
                <c:pt idx="14">
                  <c:v>Burlington</c:v>
                </c:pt>
                <c:pt idx="15">
                  <c:v>Somerset</c:v>
                </c:pt>
                <c:pt idx="16">
                  <c:v>Cumberland</c:v>
                </c:pt>
                <c:pt idx="17">
                  <c:v>Middlesex</c:v>
                </c:pt>
                <c:pt idx="18">
                  <c:v>Gloucester</c:v>
                </c:pt>
                <c:pt idx="19">
                  <c:v>Cape May</c:v>
                </c:pt>
                <c:pt idx="20">
                  <c:v>Salem</c:v>
                </c:pt>
              </c:strCache>
            </c:strRef>
          </c:cat>
          <c:val>
            <c:numRef>
              <c:f>Sheet1!$D$2:$D$22</c:f>
              <c:numCache>
                <c:formatCode>0%</c:formatCode>
                <c:ptCount val="21"/>
                <c:pt idx="0">
                  <c:v>0.94399999999999995</c:v>
                </c:pt>
                <c:pt idx="1">
                  <c:v>0.94399999999999995</c:v>
                </c:pt>
                <c:pt idx="2">
                  <c:v>0.94399999999999995</c:v>
                </c:pt>
                <c:pt idx="3">
                  <c:v>0.94399999999999995</c:v>
                </c:pt>
                <c:pt idx="4">
                  <c:v>0.94399999999999995</c:v>
                </c:pt>
                <c:pt idx="5">
                  <c:v>0.94399999999999995</c:v>
                </c:pt>
                <c:pt idx="6">
                  <c:v>0.94399999999999995</c:v>
                </c:pt>
                <c:pt idx="7">
                  <c:v>0.94399999999999995</c:v>
                </c:pt>
                <c:pt idx="8">
                  <c:v>0.94399999999999995</c:v>
                </c:pt>
                <c:pt idx="9">
                  <c:v>0.94399999999999995</c:v>
                </c:pt>
                <c:pt idx="10">
                  <c:v>0.94399999999999995</c:v>
                </c:pt>
                <c:pt idx="11">
                  <c:v>0.94399999999999995</c:v>
                </c:pt>
                <c:pt idx="12">
                  <c:v>0.94399999999999995</c:v>
                </c:pt>
                <c:pt idx="13">
                  <c:v>0.94399999999999995</c:v>
                </c:pt>
                <c:pt idx="14">
                  <c:v>0.94399999999999995</c:v>
                </c:pt>
                <c:pt idx="15">
                  <c:v>0.94399999999999995</c:v>
                </c:pt>
                <c:pt idx="16">
                  <c:v>0.94399999999999995</c:v>
                </c:pt>
                <c:pt idx="17">
                  <c:v>0.94399999999999995</c:v>
                </c:pt>
                <c:pt idx="18">
                  <c:v>0.94399999999999995</c:v>
                </c:pt>
                <c:pt idx="19">
                  <c:v>0.94399999999999995</c:v>
                </c:pt>
                <c:pt idx="20">
                  <c:v>0.94399999999999995</c:v>
                </c:pt>
              </c:numCache>
            </c:numRef>
          </c:val>
          <c:extLst>
            <c:ext xmlns:c16="http://schemas.microsoft.com/office/drawing/2014/chart" uri="{C3380CC4-5D6E-409C-BE32-E72D297353CC}">
              <c16:uniqueId val="{00000000-5423-4DE9-9DCB-1BE40DF120B6}"/>
            </c:ext>
          </c:extLst>
        </c:ser>
        <c:dLbls>
          <c:showLegendKey val="0"/>
          <c:showVal val="0"/>
          <c:showCatName val="0"/>
          <c:showSerName val="0"/>
          <c:showPercent val="0"/>
          <c:showBubbleSize val="0"/>
        </c:dLbls>
        <c:gapWidth val="219"/>
        <c:overlap val="-27"/>
        <c:axId val="377809720"/>
        <c:axId val="377810112"/>
      </c:barChart>
      <c:catAx>
        <c:axId val="377809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112"/>
        <c:crosses val="autoZero"/>
        <c:auto val="1"/>
        <c:lblAlgn val="ctr"/>
        <c:lblOffset val="100"/>
        <c:noMultiLvlLbl val="0"/>
      </c:catAx>
      <c:valAx>
        <c:axId val="377810112"/>
        <c:scaling>
          <c:orientation val="minMax"/>
          <c:max val="1"/>
          <c:min val="0.8"/>
        </c:scaling>
        <c:delete val="1"/>
        <c:axPos val="l"/>
        <c:numFmt formatCode="General" sourceLinked="1"/>
        <c:majorTickMark val="out"/>
        <c:minorTickMark val="none"/>
        <c:tickLblPos val="nextTo"/>
        <c:crossAx val="377809720"/>
        <c:crosses val="autoZero"/>
        <c:crossBetween val="between"/>
      </c:valAx>
      <c:spPr>
        <a:noFill/>
        <a:ln>
          <a:noFill/>
        </a:ln>
        <a:effectLst/>
      </c:spPr>
    </c:plotArea>
    <c:legend>
      <c:legendPos val="tr"/>
      <c:legendEntry>
        <c:idx val="0"/>
        <c:delete val="1"/>
      </c:legendEntry>
      <c:legendEntry>
        <c:idx val="1"/>
        <c:delete val="1"/>
      </c:legendEntry>
      <c:legendEntry>
        <c:idx val="3"/>
        <c:delete val="1"/>
      </c:legendEntry>
      <c:layout>
        <c:manualLayout>
          <c:xMode val="edge"/>
          <c:yMode val="edge"/>
          <c:x val="0.87628985188040298"/>
          <c:y val="0.25595775689303563"/>
          <c:w val="0.12225327166272049"/>
          <c:h val="3.68005856221344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Percentage Immunized</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5.5082062007874015E-2"/>
                  <c:y val="-3.030169210175094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32AD-49B2-A7D2-12F7EE32DD1A}"/>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2014-2015</c:v>
                </c:pt>
                <c:pt idx="1">
                  <c:v>2015-2016</c:v>
                </c:pt>
                <c:pt idx="2">
                  <c:v>2016-2017</c:v>
                </c:pt>
                <c:pt idx="3">
                  <c:v>2017-2018</c:v>
                </c:pt>
                <c:pt idx="4">
                  <c:v>2018-2019</c:v>
                </c:pt>
                <c:pt idx="5">
                  <c:v>2019-2020</c:v>
                </c:pt>
              </c:strCache>
            </c:strRef>
          </c:cat>
          <c:val>
            <c:numRef>
              <c:f>Sheet1!$B$2:$B$7</c:f>
              <c:numCache>
                <c:formatCode>0%</c:formatCode>
                <c:ptCount val="6"/>
                <c:pt idx="0">
                  <c:v>0.83499999999999996</c:v>
                </c:pt>
                <c:pt idx="1">
                  <c:v>0.94499999999999995</c:v>
                </c:pt>
                <c:pt idx="2">
                  <c:v>0.93300000000000005</c:v>
                </c:pt>
                <c:pt idx="3">
                  <c:v>0.93300000000000005</c:v>
                </c:pt>
                <c:pt idx="4">
                  <c:v>0.92100000000000004</c:v>
                </c:pt>
                <c:pt idx="5">
                  <c:v>0.91400000000000003</c:v>
                </c:pt>
              </c:numCache>
            </c:numRef>
          </c:val>
          <c:smooth val="0"/>
          <c:extLst>
            <c:ext xmlns:c16="http://schemas.microsoft.com/office/drawing/2014/chart" uri="{C3380CC4-5D6E-409C-BE32-E72D297353CC}">
              <c16:uniqueId val="{00000000-30C8-45A4-B07D-17CEA7FC083F}"/>
            </c:ext>
          </c:extLst>
        </c:ser>
        <c:dLbls>
          <c:showLegendKey val="0"/>
          <c:showVal val="0"/>
          <c:showCatName val="0"/>
          <c:showSerName val="0"/>
          <c:showPercent val="0"/>
          <c:showBubbleSize val="0"/>
        </c:dLbls>
        <c:marker val="1"/>
        <c:smooth val="0"/>
        <c:axId val="377810504"/>
        <c:axId val="377810896"/>
      </c:lineChart>
      <c:catAx>
        <c:axId val="3778105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0896"/>
        <c:crosses val="autoZero"/>
        <c:auto val="1"/>
        <c:lblAlgn val="ctr"/>
        <c:lblOffset val="100"/>
        <c:noMultiLvlLbl val="0"/>
      </c:catAx>
      <c:valAx>
        <c:axId val="377810896"/>
        <c:scaling>
          <c:orientation val="minMax"/>
          <c:max val="1"/>
          <c:min val="0.8"/>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781050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Sheet1!$B$2:$B$23</c:f>
              <c:numCache>
                <c:formatCode>General</c:formatCode>
                <c:ptCount val="22"/>
                <c:pt idx="15">
                  <c:v>487</c:v>
                </c:pt>
              </c:numCache>
            </c:numRef>
          </c:val>
          <c:extLst>
            <c:ext xmlns:c16="http://schemas.microsoft.com/office/drawing/2014/chart" uri="{C3380CC4-5D6E-409C-BE32-E72D297353CC}">
              <c16:uniqueId val="{00000000-F0C6-4EC5-9B5B-D22F03E6B1B5}"/>
            </c:ext>
          </c:extLst>
        </c:ser>
        <c:ser>
          <c:idx val="1"/>
          <c:order val="1"/>
          <c:tx>
            <c:strRef>
              <c:f>Sheet1!$C$1</c:f>
              <c:strCache>
                <c:ptCount val="1"/>
                <c:pt idx="0">
                  <c:v>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Sheet1!$A$2:$A$23</c:f>
              <c:strCache>
                <c:ptCount val="22"/>
                <c:pt idx="0">
                  <c:v>Hunterdon</c:v>
                </c:pt>
                <c:pt idx="1">
                  <c:v>Sussex</c:v>
                </c:pt>
                <c:pt idx="2">
                  <c:v>Warren</c:v>
                </c:pt>
                <c:pt idx="3">
                  <c:v>Unidentified Counties</c:v>
                </c:pt>
                <c:pt idx="4">
                  <c:v>Cumberland</c:v>
                </c:pt>
                <c:pt idx="5">
                  <c:v>Gloucester</c:v>
                </c:pt>
                <c:pt idx="6">
                  <c:v>Somerset</c:v>
                </c:pt>
                <c:pt idx="7">
                  <c:v>Morris</c:v>
                </c:pt>
                <c:pt idx="8">
                  <c:v>Atlantic</c:v>
                </c:pt>
                <c:pt idx="9">
                  <c:v>Monmouth</c:v>
                </c:pt>
                <c:pt idx="10">
                  <c:v>Burlington</c:v>
                </c:pt>
                <c:pt idx="11">
                  <c:v>Bergen</c:v>
                </c:pt>
                <c:pt idx="12">
                  <c:v>Mercer</c:v>
                </c:pt>
                <c:pt idx="13">
                  <c:v>Camden</c:v>
                </c:pt>
                <c:pt idx="14">
                  <c:v>Passaic</c:v>
                </c:pt>
                <c:pt idx="15">
                  <c:v>Ocean</c:v>
                </c:pt>
                <c:pt idx="16">
                  <c:v>Union</c:v>
                </c:pt>
                <c:pt idx="17">
                  <c:v>Hudson</c:v>
                </c:pt>
                <c:pt idx="18">
                  <c:v>Middlesex</c:v>
                </c:pt>
                <c:pt idx="19">
                  <c:v>Essex</c:v>
                </c:pt>
                <c:pt idx="20">
                  <c:v>Cape May</c:v>
                </c:pt>
                <c:pt idx="21">
                  <c:v>Salem</c:v>
                </c:pt>
              </c:strCache>
            </c:strRef>
          </c:cat>
          <c:val>
            <c:numRef>
              <c:f>Sheet1!$C$2:$C$23</c:f>
              <c:numCache>
                <c:formatCode>General</c:formatCode>
                <c:ptCount val="22"/>
                <c:pt idx="0">
                  <c:v>23</c:v>
                </c:pt>
                <c:pt idx="1">
                  <c:v>44</c:v>
                </c:pt>
                <c:pt idx="2">
                  <c:v>45</c:v>
                </c:pt>
                <c:pt idx="3">
                  <c:v>78</c:v>
                </c:pt>
                <c:pt idx="4">
                  <c:v>152</c:v>
                </c:pt>
                <c:pt idx="5">
                  <c:v>159</c:v>
                </c:pt>
                <c:pt idx="6">
                  <c:v>161</c:v>
                </c:pt>
                <c:pt idx="7">
                  <c:v>183</c:v>
                </c:pt>
                <c:pt idx="8">
                  <c:v>189</c:v>
                </c:pt>
                <c:pt idx="9">
                  <c:v>240</c:v>
                </c:pt>
                <c:pt idx="10">
                  <c:v>242</c:v>
                </c:pt>
                <c:pt idx="11">
                  <c:v>319</c:v>
                </c:pt>
                <c:pt idx="12">
                  <c:v>373</c:v>
                </c:pt>
                <c:pt idx="13">
                  <c:v>401</c:v>
                </c:pt>
                <c:pt idx="14">
                  <c:v>472</c:v>
                </c:pt>
                <c:pt idx="16">
                  <c:v>500</c:v>
                </c:pt>
                <c:pt idx="17">
                  <c:v>596</c:v>
                </c:pt>
                <c:pt idx="18">
                  <c:v>651</c:v>
                </c:pt>
                <c:pt idx="19">
                  <c:v>1009</c:v>
                </c:pt>
              </c:numCache>
            </c:numRef>
          </c:val>
          <c:extLst>
            <c:ext xmlns:c16="http://schemas.microsoft.com/office/drawing/2014/chart" uri="{C3380CC4-5D6E-409C-BE32-E72D297353CC}">
              <c16:uniqueId val="{00000000-2748-44ED-863A-C0C51F62FB6C}"/>
            </c:ext>
          </c:extLst>
        </c:ser>
        <c:dLbls>
          <c:showLegendKey val="0"/>
          <c:showVal val="0"/>
          <c:showCatName val="0"/>
          <c:showSerName val="0"/>
          <c:showPercent val="0"/>
          <c:showBubbleSize val="0"/>
        </c:dLbls>
        <c:gapWidth val="219"/>
        <c:overlap val="-27"/>
        <c:axId val="377811680"/>
        <c:axId val="343057696"/>
      </c:barChart>
      <c:catAx>
        <c:axId val="377811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43057696"/>
        <c:crosses val="autoZero"/>
        <c:auto val="1"/>
        <c:lblAlgn val="ctr"/>
        <c:lblOffset val="100"/>
        <c:noMultiLvlLbl val="0"/>
      </c:catAx>
      <c:valAx>
        <c:axId val="3430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78116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Series 1</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Sheet1!$B$1:$D$1</c:f>
              <c:strCache>
                <c:ptCount val="3"/>
                <c:pt idx="0">
                  <c:v>2017</c:v>
                </c:pt>
                <c:pt idx="1">
                  <c:v>2018</c:v>
                </c:pt>
                <c:pt idx="2">
                  <c:v>2019</c:v>
                </c:pt>
              </c:strCache>
            </c:strRef>
          </c:cat>
          <c:val>
            <c:numRef>
              <c:f>Sheet1!$B$2:$D$2</c:f>
              <c:numCache>
                <c:formatCode>General</c:formatCode>
                <c:ptCount val="3"/>
                <c:pt idx="0">
                  <c:v>287</c:v>
                </c:pt>
                <c:pt idx="1">
                  <c:v>335</c:v>
                </c:pt>
                <c:pt idx="2">
                  <c:v>487</c:v>
                </c:pt>
              </c:numCache>
            </c:numRef>
          </c:val>
          <c:smooth val="0"/>
          <c:extLst>
            <c:ext xmlns:c16="http://schemas.microsoft.com/office/drawing/2014/chart" uri="{C3380CC4-5D6E-409C-BE32-E72D297353CC}">
              <c16:uniqueId val="{00000000-76BB-4ED6-A3D0-587F91D78F89}"/>
            </c:ext>
          </c:extLst>
        </c:ser>
        <c:dLbls>
          <c:showLegendKey val="0"/>
          <c:showVal val="0"/>
          <c:showCatName val="0"/>
          <c:showSerName val="0"/>
          <c:showPercent val="0"/>
          <c:showBubbleSize val="0"/>
        </c:dLbls>
        <c:marker val="1"/>
        <c:smooth val="0"/>
        <c:axId val="378085880"/>
        <c:axId val="378086272"/>
      </c:lineChart>
      <c:catAx>
        <c:axId val="378085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6272"/>
        <c:crosses val="autoZero"/>
        <c:auto val="1"/>
        <c:lblAlgn val="ctr"/>
        <c:lblOffset val="100"/>
        <c:noMultiLvlLbl val="0"/>
      </c:catAx>
      <c:valAx>
        <c:axId val="378086272"/>
        <c:scaling>
          <c:orientation val="minMax"/>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588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7416869098225247E-2"/>
          <c:y val="0.15681898341148653"/>
          <c:w val="0.90670087018190249"/>
          <c:h val="0.73031975927993908"/>
        </c:manualLayout>
      </c:layout>
      <c:lineChart>
        <c:grouping val="standard"/>
        <c:varyColors val="0"/>
        <c:ser>
          <c:idx val="1"/>
          <c:order val="0"/>
          <c:tx>
            <c:strRef>
              <c:f>Sheet1!$A$2</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Sheet1!$B$2:$E$2</c:f>
              <c:numCache>
                <c:formatCode>"$"#,##0_);[Red]\("$"#,##0\)</c:formatCode>
                <c:ptCount val="4"/>
                <c:pt idx="0">
                  <c:v>1400</c:v>
                </c:pt>
                <c:pt idx="1">
                  <c:v>1236</c:v>
                </c:pt>
                <c:pt idx="2">
                  <c:v>1216</c:v>
                </c:pt>
                <c:pt idx="3">
                  <c:v>1332</c:v>
                </c:pt>
              </c:numCache>
            </c:numRef>
          </c:val>
          <c:smooth val="0"/>
          <c:extLst>
            <c:ext xmlns:c16="http://schemas.microsoft.com/office/drawing/2014/chart" uri="{C3380CC4-5D6E-409C-BE32-E72D297353CC}">
              <c16:uniqueId val="{00000001-EECD-4994-A091-429B7976CB78}"/>
            </c:ext>
          </c:extLst>
        </c:ser>
        <c:ser>
          <c:idx val="0"/>
          <c:order val="1"/>
          <c:tx>
            <c:strRef>
              <c:f>Sheet1!$A$3</c:f>
              <c:strCache>
                <c:ptCount val="1"/>
                <c:pt idx="0">
                  <c:v>Ocean</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Sheet1!$B$1:$E$1</c:f>
              <c:strCache>
                <c:ptCount val="4"/>
                <c:pt idx="0">
                  <c:v>Q1</c:v>
                </c:pt>
                <c:pt idx="1">
                  <c:v>Q2</c:v>
                </c:pt>
                <c:pt idx="2">
                  <c:v>Q3</c:v>
                </c:pt>
                <c:pt idx="3">
                  <c:v>Q4</c:v>
                </c:pt>
              </c:strCache>
            </c:strRef>
          </c:cat>
          <c:val>
            <c:numRef>
              <c:f>Sheet1!$B$3:$E$3</c:f>
              <c:numCache>
                <c:formatCode>"$"#,##0_);[Red]\("$"#,##0\)</c:formatCode>
                <c:ptCount val="4"/>
                <c:pt idx="0">
                  <c:v>878</c:v>
                </c:pt>
                <c:pt idx="1">
                  <c:v>848</c:v>
                </c:pt>
                <c:pt idx="2">
                  <c:v>850</c:v>
                </c:pt>
                <c:pt idx="3">
                  <c:v>943</c:v>
                </c:pt>
              </c:numCache>
            </c:numRef>
          </c:val>
          <c:smooth val="0"/>
          <c:extLst>
            <c:ext xmlns:c16="http://schemas.microsoft.com/office/drawing/2014/chart" uri="{C3380CC4-5D6E-409C-BE32-E72D297353CC}">
              <c16:uniqueId val="{00000000-EECD-4994-A091-429B7976CB78}"/>
            </c:ext>
          </c:extLst>
        </c:ser>
        <c:dLbls>
          <c:showLegendKey val="0"/>
          <c:showVal val="0"/>
          <c:showCatName val="0"/>
          <c:showSerName val="0"/>
          <c:showPercent val="0"/>
          <c:showBubbleSize val="0"/>
        </c:dLbls>
        <c:marker val="1"/>
        <c:smooth val="0"/>
        <c:axId val="378087056"/>
        <c:axId val="378087448"/>
      </c:lineChart>
      <c:catAx>
        <c:axId val="37808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448"/>
        <c:crosses val="autoZero"/>
        <c:auto val="1"/>
        <c:lblAlgn val="ctr"/>
        <c:lblOffset val="100"/>
        <c:noMultiLvlLbl val="0"/>
      </c:catAx>
      <c:valAx>
        <c:axId val="378087448"/>
        <c:scaling>
          <c:orientation val="minMax"/>
        </c:scaling>
        <c:delete val="0"/>
        <c:axPos val="l"/>
        <c:numFmt formatCode="&quot;$&quot;#,##0_);[Red]\(&quot;$&quot;#,##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7056"/>
        <c:crosses val="autoZero"/>
        <c:crossBetween val="between"/>
      </c:valAx>
      <c:spPr>
        <a:noFill/>
        <a:ln>
          <a:noFill/>
        </a:ln>
        <a:effectLst/>
      </c:spPr>
    </c:plotArea>
    <c:legend>
      <c:legendPos val="b"/>
      <c:layout>
        <c:manualLayout>
          <c:xMode val="edge"/>
          <c:yMode val="edge"/>
          <c:x val="0.72627986635253816"/>
          <c:y val="4.5150496553426622E-3"/>
          <c:w val="0.22584122702083204"/>
          <c:h val="7.6661482353655622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1244248364905912E-2"/>
          <c:y val="3.0862019123383783E-2"/>
          <c:w val="0.91565428149709804"/>
          <c:h val="0.79916303644320497"/>
        </c:manualLayout>
      </c:layout>
      <c:lineChart>
        <c:grouping val="standard"/>
        <c:varyColors val="0"/>
        <c:ser>
          <c:idx val="0"/>
          <c:order val="0"/>
          <c:tx>
            <c:strRef>
              <c:f>Sheet1!$B$1</c:f>
              <c:strCache>
                <c:ptCount val="1"/>
                <c:pt idx="0">
                  <c:v>Annual Average</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2017</c:v>
                </c:pt>
                <c:pt idx="1">
                  <c:v>2018</c:v>
                </c:pt>
                <c:pt idx="2">
                  <c:v>2019</c:v>
                </c:pt>
              </c:numCache>
            </c:numRef>
          </c:cat>
          <c:val>
            <c:numRef>
              <c:f>Sheet1!$B$2:$B$4</c:f>
              <c:numCache>
                <c:formatCode>_("$"* #,##0_);_("$"* \(#,##0\);_("$"* "-"??_);_(@_)</c:formatCode>
                <c:ptCount val="3"/>
                <c:pt idx="0">
                  <c:v>834</c:v>
                </c:pt>
                <c:pt idx="1">
                  <c:v>854</c:v>
                </c:pt>
                <c:pt idx="2">
                  <c:v>879</c:v>
                </c:pt>
              </c:numCache>
            </c:numRef>
          </c:val>
          <c:smooth val="0"/>
          <c:extLst>
            <c:ext xmlns:c16="http://schemas.microsoft.com/office/drawing/2014/chart" uri="{C3380CC4-5D6E-409C-BE32-E72D297353CC}">
              <c16:uniqueId val="{00000000-728D-4024-928B-CA3CD3B007C4}"/>
            </c:ext>
          </c:extLst>
        </c:ser>
        <c:dLbls>
          <c:showLegendKey val="0"/>
          <c:showVal val="0"/>
          <c:showCatName val="0"/>
          <c:showSerName val="0"/>
          <c:showPercent val="0"/>
          <c:showBubbleSize val="0"/>
        </c:dLbls>
        <c:marker val="1"/>
        <c:smooth val="0"/>
        <c:axId val="378088232"/>
        <c:axId val="378088624"/>
      </c:lineChart>
      <c:catAx>
        <c:axId val="3780882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624"/>
        <c:crosses val="autoZero"/>
        <c:auto val="1"/>
        <c:lblAlgn val="ctr"/>
        <c:lblOffset val="100"/>
        <c:noMultiLvlLbl val="0"/>
      </c:catAx>
      <c:valAx>
        <c:axId val="378088624"/>
        <c:scaling>
          <c:orientation val="minMax"/>
          <c:min val="0"/>
        </c:scaling>
        <c:delete val="0"/>
        <c:axPos val="l"/>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808823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Ocean</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5"/>
              <c:layout>
                <c:manualLayout>
                  <c:x val="-3.6400918635170657E-2"/>
                  <c:y val="-3.168547636648805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A2F4-4414-B0A9-2B83311206BE}"/>
                </c:ext>
              </c:extLst>
            </c:dLbl>
            <c:dLbl>
              <c:idx val="9"/>
              <c:layout>
                <c:manualLayout>
                  <c:x val="-3.732045886505566E-2"/>
                  <c:y val="2.853057577760342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A2F4-4414-B0A9-2B83311206BE}"/>
                </c:ext>
              </c:extLst>
            </c:dLbl>
            <c:dLbl>
              <c:idx val="10"/>
              <c:layout>
                <c:manualLayout>
                  <c:x val="-4.7377930129423373E-2"/>
                  <c:y val="3.63848434485718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A2F4-4414-B0A9-2B83311206BE}"/>
                </c:ext>
              </c:extLst>
            </c:dLbl>
            <c:dLbl>
              <c:idx val="11"/>
              <c:layout>
                <c:manualLayout>
                  <c:x val="-3.6400918635170712E-2"/>
                  <c:y val="1.282204043566644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A2F4-4414-B0A9-2B83311206B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Sheet1!$B$2:$M$2</c:f>
              <c:numCache>
                <c:formatCode>0.0%</c:formatCode>
                <c:ptCount val="12"/>
                <c:pt idx="0">
                  <c:v>3.4000000000000002E-2</c:v>
                </c:pt>
                <c:pt idx="1">
                  <c:v>3.5999999999999997E-2</c:v>
                </c:pt>
                <c:pt idx="2">
                  <c:v>3.7999999999999999E-2</c:v>
                </c:pt>
                <c:pt idx="3">
                  <c:v>4.8000000000000001E-2</c:v>
                </c:pt>
                <c:pt idx="4">
                  <c:v>4.5999999999999999E-2</c:v>
                </c:pt>
                <c:pt idx="5">
                  <c:v>0.04</c:v>
                </c:pt>
                <c:pt idx="6">
                  <c:v>0.17299999999999999</c:v>
                </c:pt>
                <c:pt idx="7">
                  <c:v>0.156</c:v>
                </c:pt>
                <c:pt idx="8">
                  <c:v>0.16600000000000001</c:v>
                </c:pt>
                <c:pt idx="9">
                  <c:v>0.13500000000000001</c:v>
                </c:pt>
                <c:pt idx="10">
                  <c:v>0.10299999999999999</c:v>
                </c:pt>
                <c:pt idx="11" formatCode="0.00%">
                  <c:v>5.8000000000000003E-2</c:v>
                </c:pt>
              </c:numCache>
            </c:numRef>
          </c:val>
          <c:smooth val="0"/>
          <c:extLst>
            <c:ext xmlns:c16="http://schemas.microsoft.com/office/drawing/2014/chart" uri="{C3380CC4-5D6E-409C-BE32-E72D297353CC}">
              <c16:uniqueId val="{00000000-F65F-4797-96E8-F71246842184}"/>
            </c:ext>
          </c:extLst>
        </c:ser>
        <c:ser>
          <c:idx val="1"/>
          <c:order val="1"/>
          <c:tx>
            <c:strRef>
              <c:f>Sheet1!$A$3</c:f>
              <c:strCache>
                <c:ptCount val="1"/>
                <c:pt idx="0">
                  <c:v>New Jersey</c:v>
                </c:pt>
              </c:strCache>
            </c:strRef>
          </c:tx>
          <c:spPr>
            <a:ln w="28575" cap="rnd">
              <a:solidFill>
                <a:schemeClr val="bg1">
                  <a:lumMod val="75000"/>
                </a:schemeClr>
              </a:solidFill>
              <a:round/>
            </a:ln>
            <a:effectLst/>
          </c:spPr>
          <c:marker>
            <c:symbol val="square"/>
            <c:size val="5"/>
            <c:spPr>
              <a:solidFill>
                <a:schemeClr val="bg1">
                  <a:lumMod val="75000"/>
                </a:schemeClr>
              </a:solidFill>
              <a:ln w="9525">
                <a:solidFill>
                  <a:schemeClr val="bg1">
                    <a:lumMod val="75000"/>
                  </a:schemeClr>
                </a:solidFill>
              </a:ln>
              <a:effectLst/>
            </c:spPr>
          </c:marker>
          <c:dLbls>
            <c:dLbl>
              <c:idx val="6"/>
              <c:layout>
                <c:manualLayout>
                  <c:x val="-1.3767988053217486E-2"/>
                  <c:y val="5.3762565282157816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A2F4-4414-B0A9-2B83311206BE}"/>
                </c:ext>
              </c:extLst>
            </c:dLbl>
            <c:dLbl>
              <c:idx val="9"/>
              <c:layout>
                <c:manualLayout>
                  <c:x val="-2.0951896099194602E-2"/>
                  <c:y val="-2.7398200651182744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A2F4-4414-B0A9-2B83311206BE}"/>
                </c:ext>
              </c:extLst>
            </c:dLbl>
            <c:dLbl>
              <c:idx val="10"/>
              <c:layout>
                <c:manualLayout>
                  <c:x val="-2.0951896099194393E-2"/>
                  <c:y val="-3.0016289874838842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A2F4-4414-B0A9-2B83311206BE}"/>
                </c:ext>
              </c:extLst>
            </c:dLbl>
            <c:dLbl>
              <c:idx val="11"/>
              <c:layout>
                <c:manualLayout>
                  <c:x val="-2.0456263010227276E-2"/>
                  <c:y val="-3.5252468322151231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A2F4-4414-B0A9-2B83311206BE}"/>
                </c:ext>
              </c:extLst>
            </c:dLbl>
            <c:numFmt formatCode="0.0%" sourceLinked="0"/>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Sheet1!$B$1:$M$1</c:f>
              <c:strCache>
                <c:ptCount val="12"/>
                <c:pt idx="0">
                  <c:v>19-Oct</c:v>
                </c:pt>
                <c:pt idx="1">
                  <c:v>19-Nov</c:v>
                </c:pt>
                <c:pt idx="2">
                  <c:v>19-Dec</c:v>
                </c:pt>
                <c:pt idx="3">
                  <c:v>20-Jan</c:v>
                </c:pt>
                <c:pt idx="4">
                  <c:v>20-Feb</c:v>
                </c:pt>
                <c:pt idx="5">
                  <c:v>20-Mar</c:v>
                </c:pt>
                <c:pt idx="6">
                  <c:v>20-Apr</c:v>
                </c:pt>
                <c:pt idx="7">
                  <c:v>20-May</c:v>
                </c:pt>
                <c:pt idx="8">
                  <c:v>20-Jun</c:v>
                </c:pt>
                <c:pt idx="9">
                  <c:v>20-Jul</c:v>
                </c:pt>
                <c:pt idx="10">
                  <c:v>20-Aug</c:v>
                </c:pt>
                <c:pt idx="11">
                  <c:v>20-Sep</c:v>
                </c:pt>
              </c:strCache>
            </c:strRef>
          </c:cat>
          <c:val>
            <c:numRef>
              <c:f>Sheet1!$B$3:$M$3</c:f>
              <c:numCache>
                <c:formatCode>0.0%</c:formatCode>
                <c:ptCount val="12"/>
                <c:pt idx="0">
                  <c:v>3.4000000000000002E-2</c:v>
                </c:pt>
                <c:pt idx="1">
                  <c:v>3.5000000000000003E-2</c:v>
                </c:pt>
                <c:pt idx="2">
                  <c:v>3.5999999999999997E-2</c:v>
                </c:pt>
                <c:pt idx="3">
                  <c:v>4.3999999999999997E-2</c:v>
                </c:pt>
                <c:pt idx="4">
                  <c:v>4.2000000000000003E-2</c:v>
                </c:pt>
                <c:pt idx="5">
                  <c:v>3.6999999999999998E-2</c:v>
                </c:pt>
                <c:pt idx="6">
                  <c:v>0.159</c:v>
                </c:pt>
                <c:pt idx="7">
                  <c:v>0.151</c:v>
                </c:pt>
                <c:pt idx="8">
                  <c:v>0.16600000000000001</c:v>
                </c:pt>
                <c:pt idx="9">
                  <c:v>0.14399999999999999</c:v>
                </c:pt>
                <c:pt idx="10">
                  <c:v>0.111</c:v>
                </c:pt>
                <c:pt idx="11" formatCode="0.00%">
                  <c:v>6.5000000000000002E-2</c:v>
                </c:pt>
              </c:numCache>
            </c:numRef>
          </c:val>
          <c:smooth val="0"/>
          <c:extLst>
            <c:ext xmlns:c16="http://schemas.microsoft.com/office/drawing/2014/chart" uri="{C3380CC4-5D6E-409C-BE32-E72D297353CC}">
              <c16:uniqueId val="{00000001-F65F-4797-96E8-F71246842184}"/>
            </c:ext>
          </c:extLst>
        </c:ser>
        <c:dLbls>
          <c:showLegendKey val="0"/>
          <c:showVal val="0"/>
          <c:showCatName val="0"/>
          <c:showSerName val="0"/>
          <c:showPercent val="0"/>
          <c:showBubbleSize val="0"/>
        </c:dLbls>
        <c:marker val="1"/>
        <c:smooth val="0"/>
        <c:axId val="378089408"/>
        <c:axId val="378089800"/>
      </c:lineChart>
      <c:catAx>
        <c:axId val="3780894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800"/>
        <c:crosses val="autoZero"/>
        <c:auto val="1"/>
        <c:lblAlgn val="ctr"/>
        <c:lblOffset val="100"/>
        <c:noMultiLvlLbl val="1"/>
      </c:catAx>
      <c:valAx>
        <c:axId val="378089800"/>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89408"/>
        <c:crosses val="autoZero"/>
        <c:crossBetween val="between"/>
      </c:valAx>
      <c:spPr>
        <a:noFill/>
        <a:ln>
          <a:noFill/>
        </a:ln>
        <a:effectLst/>
      </c:spPr>
    </c:plotArea>
    <c:legend>
      <c:legendPos val="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4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Median</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Sheet1!$B$2:$B$22</c:f>
              <c:numCache>
                <c:formatCode>0.0%</c:formatCode>
                <c:ptCount val="21"/>
                <c:pt idx="0">
                  <c:v>0.04</c:v>
                </c:pt>
                <c:pt idx="1">
                  <c:v>4.2000000000000003E-2</c:v>
                </c:pt>
                <c:pt idx="2">
                  <c:v>4.3499999999999997E-2</c:v>
                </c:pt>
                <c:pt idx="3">
                  <c:v>4.4999999999999998E-2</c:v>
                </c:pt>
                <c:pt idx="4">
                  <c:v>4.5499999999999999E-2</c:v>
                </c:pt>
                <c:pt idx="5">
                  <c:v>4.8000000000000001E-2</c:v>
                </c:pt>
                <c:pt idx="6">
                  <c:v>4.8000000000000001E-2</c:v>
                </c:pt>
                <c:pt idx="7">
                  <c:v>4.8000000000000001E-2</c:v>
                </c:pt>
                <c:pt idx="8">
                  <c:v>0.05</c:v>
                </c:pt>
                <c:pt idx="9">
                  <c:v>5.1499999999999997E-2</c:v>
                </c:pt>
                <c:pt idx="10">
                  <c:v>5.1499999999999997E-2</c:v>
                </c:pt>
                <c:pt idx="12">
                  <c:v>5.6500000000000002E-2</c:v>
                </c:pt>
                <c:pt idx="13">
                  <c:v>5.6500000000000002E-2</c:v>
                </c:pt>
                <c:pt idx="14">
                  <c:v>5.7000000000000002E-2</c:v>
                </c:pt>
                <c:pt idx="15">
                  <c:v>6.2E-2</c:v>
                </c:pt>
                <c:pt idx="16">
                  <c:v>6.8500000000000005E-2</c:v>
                </c:pt>
                <c:pt idx="17">
                  <c:v>7.0000000000000007E-2</c:v>
                </c:pt>
                <c:pt idx="18">
                  <c:v>7.0499999999999993E-2</c:v>
                </c:pt>
                <c:pt idx="19">
                  <c:v>8.4500000000000006E-2</c:v>
                </c:pt>
                <c:pt idx="20">
                  <c:v>0.11650000000000001</c:v>
                </c:pt>
              </c:numCache>
            </c:numRef>
          </c:val>
          <c:extLst>
            <c:ext xmlns:c16="http://schemas.microsoft.com/office/drawing/2014/chart" uri="{C3380CC4-5D6E-409C-BE32-E72D297353CC}">
              <c16:uniqueId val="{00000000-98AE-461F-9592-BD3F1E572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Sheet1!$C$2:$C$22</c:f>
              <c:numCache>
                <c:formatCode>General</c:formatCode>
                <c:ptCount val="21"/>
                <c:pt idx="11" formatCode="0.0">
                  <c:v>5.2999999999999999E-2</c:v>
                </c:pt>
              </c:numCache>
            </c:numRef>
          </c:val>
          <c:extLst>
            <c:ext xmlns:c16="http://schemas.microsoft.com/office/drawing/2014/chart" uri="{C3380CC4-5D6E-409C-BE32-E72D297353CC}">
              <c16:uniqueId val="{00000001-98AE-461F-9592-BD3F1E572976}"/>
            </c:ext>
          </c:extLst>
        </c:ser>
        <c:ser>
          <c:idx val="2"/>
          <c:order val="2"/>
          <c:tx>
            <c:strRef>
              <c:f>Sheet1!$D$1</c:f>
              <c:strCache>
                <c:ptCount val="1"/>
                <c:pt idx="0">
                  <c:v>NJ Median 5.5%</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Morris</c:v>
                </c:pt>
                <c:pt idx="2">
                  <c:v>Somerset</c:v>
                </c:pt>
                <c:pt idx="3">
                  <c:v>Mercer</c:v>
                </c:pt>
                <c:pt idx="4">
                  <c:v>Burlington</c:v>
                </c:pt>
                <c:pt idx="5">
                  <c:v>Middlesex</c:v>
                </c:pt>
                <c:pt idx="6">
                  <c:v>Monmouth</c:v>
                </c:pt>
                <c:pt idx="7">
                  <c:v>Warren</c:v>
                </c:pt>
                <c:pt idx="8">
                  <c:v>Bergen</c:v>
                </c:pt>
                <c:pt idx="9">
                  <c:v>Gloucester </c:v>
                </c:pt>
                <c:pt idx="10">
                  <c:v>Sussex</c:v>
                </c:pt>
                <c:pt idx="11">
                  <c:v>Ocean</c:v>
                </c:pt>
                <c:pt idx="12">
                  <c:v>Camden </c:v>
                </c:pt>
                <c:pt idx="13">
                  <c:v>Union</c:v>
                </c:pt>
                <c:pt idx="14">
                  <c:v>Hudson </c:v>
                </c:pt>
                <c:pt idx="15">
                  <c:v>Salem</c:v>
                </c:pt>
                <c:pt idx="16">
                  <c:v>Essex </c:v>
                </c:pt>
                <c:pt idx="17">
                  <c:v>Passaic</c:v>
                </c:pt>
                <c:pt idx="18">
                  <c:v>Cumberland </c:v>
                </c:pt>
                <c:pt idx="19">
                  <c:v>Atlantic</c:v>
                </c:pt>
                <c:pt idx="20">
                  <c:v>Cape May </c:v>
                </c:pt>
              </c:strCache>
            </c:strRef>
          </c:cat>
          <c:val>
            <c:numRef>
              <c:f>Sheet1!$D$2:$D$22</c:f>
              <c:numCache>
                <c:formatCode>0.0%</c:formatCode>
                <c:ptCount val="21"/>
                <c:pt idx="0">
                  <c:v>5.5E-2</c:v>
                </c:pt>
                <c:pt idx="1">
                  <c:v>5.5E-2</c:v>
                </c:pt>
                <c:pt idx="2">
                  <c:v>5.5E-2</c:v>
                </c:pt>
                <c:pt idx="3">
                  <c:v>5.5E-2</c:v>
                </c:pt>
                <c:pt idx="4">
                  <c:v>5.5E-2</c:v>
                </c:pt>
                <c:pt idx="5">
                  <c:v>5.5E-2</c:v>
                </c:pt>
                <c:pt idx="6">
                  <c:v>5.5E-2</c:v>
                </c:pt>
                <c:pt idx="7">
                  <c:v>5.5E-2</c:v>
                </c:pt>
                <c:pt idx="8">
                  <c:v>5.5E-2</c:v>
                </c:pt>
                <c:pt idx="9">
                  <c:v>5.5E-2</c:v>
                </c:pt>
                <c:pt idx="10">
                  <c:v>5.5E-2</c:v>
                </c:pt>
                <c:pt idx="11">
                  <c:v>5.5E-2</c:v>
                </c:pt>
                <c:pt idx="12">
                  <c:v>5.5E-2</c:v>
                </c:pt>
                <c:pt idx="13">
                  <c:v>5.5E-2</c:v>
                </c:pt>
                <c:pt idx="14">
                  <c:v>5.5E-2</c:v>
                </c:pt>
                <c:pt idx="15">
                  <c:v>5.5E-2</c:v>
                </c:pt>
                <c:pt idx="16">
                  <c:v>5.5E-2</c:v>
                </c:pt>
                <c:pt idx="17">
                  <c:v>5.5E-2</c:v>
                </c:pt>
                <c:pt idx="18">
                  <c:v>5.5E-2</c:v>
                </c:pt>
                <c:pt idx="19">
                  <c:v>5.5E-2</c:v>
                </c:pt>
                <c:pt idx="20">
                  <c:v>5.5E-2</c:v>
                </c:pt>
              </c:numCache>
            </c:numRef>
          </c:val>
          <c:extLst>
            <c:ext xmlns:c16="http://schemas.microsoft.com/office/drawing/2014/chart" uri="{C3380CC4-5D6E-409C-BE32-E72D297353CC}">
              <c16:uniqueId val="{00000003-98AE-461F-9592-BD3F1E572976}"/>
            </c:ext>
          </c:extLst>
        </c:ser>
        <c:dLbls>
          <c:showLegendKey val="0"/>
          <c:showVal val="0"/>
          <c:showCatName val="0"/>
          <c:showSerName val="0"/>
          <c:showPercent val="0"/>
          <c:showBubbleSize val="0"/>
        </c:dLbls>
        <c:gapWidth val="182"/>
        <c:axId val="378090584"/>
        <c:axId val="378090976"/>
      </c:barChart>
      <c:catAx>
        <c:axId val="37809058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0976"/>
        <c:crosses val="autoZero"/>
        <c:auto val="1"/>
        <c:lblAlgn val="ctr"/>
        <c:lblOffset val="100"/>
        <c:noMultiLvlLbl val="0"/>
      </c:catAx>
      <c:valAx>
        <c:axId val="378090976"/>
        <c:scaling>
          <c:orientation val="minMax"/>
        </c:scaling>
        <c:delete val="1"/>
        <c:axPos val="b"/>
        <c:numFmt formatCode="0.0%" sourceLinked="1"/>
        <c:majorTickMark val="none"/>
        <c:minorTickMark val="none"/>
        <c:tickLblPos val="nextTo"/>
        <c:crossAx val="378090584"/>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1"/>
        <c:delete val="1"/>
      </c:legendEntry>
      <c:legendEntry>
        <c:idx val="2"/>
        <c:delete val="1"/>
      </c:legendEntry>
      <c:legendEntry>
        <c:idx val="3"/>
        <c:delete val="1"/>
      </c:legendEntry>
      <c:layout>
        <c:manualLayout>
          <c:xMode val="edge"/>
          <c:yMode val="edge"/>
          <c:x val="0.37811181643365427"/>
          <c:y val="0.90985015318343054"/>
          <c:w val="0.12944204030874026"/>
          <c:h val="3.7741200926353288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872305610236221"/>
          <c:y val="3.2812497981514643E-2"/>
          <c:w val="0.88658944389763783"/>
          <c:h val="0.95991504921782422"/>
        </c:manualLayout>
      </c:layout>
      <c:barChart>
        <c:barDir val="bar"/>
        <c:grouping val="clustered"/>
        <c:varyColors val="0"/>
        <c:ser>
          <c:idx val="0"/>
          <c:order val="0"/>
          <c:tx>
            <c:strRef>
              <c:f>Sheet1!$B$1</c:f>
              <c:strCache>
                <c:ptCount val="1"/>
                <c:pt idx="0">
                  <c:v>Male copy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Sheet1!$B$2:$B$22</c:f>
              <c:numCache>
                <c:formatCode>General</c:formatCode>
                <c:ptCount val="21"/>
                <c:pt idx="11">
                  <c:v>69262</c:v>
                </c:pt>
              </c:numCache>
            </c:numRef>
          </c:val>
          <c:extLst>
            <c:ext xmlns:c16="http://schemas.microsoft.com/office/drawing/2014/chart" uri="{C3380CC4-5D6E-409C-BE32-E72D297353CC}">
              <c16:uniqueId val="{00000000-05E2-409C-AA14-41D62EE07F63}"/>
            </c:ext>
          </c:extLst>
        </c:ser>
        <c:ser>
          <c:idx val="1"/>
          <c:order val="1"/>
          <c:tx>
            <c:strRef>
              <c:f>Sheet1!$C$1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Sheet1!$C$2:$C$22</c:f>
              <c:numCache>
                <c:formatCode>"$"#,##0_);[Red]\("$"#,##0\)</c:formatCode>
                <c:ptCount val="21"/>
                <c:pt idx="0">
                  <c:v>48475</c:v>
                </c:pt>
                <c:pt idx="1">
                  <c:v>50804</c:v>
                </c:pt>
                <c:pt idx="2">
                  <c:v>51381</c:v>
                </c:pt>
                <c:pt idx="3">
                  <c:v>55151</c:v>
                </c:pt>
                <c:pt idx="4">
                  <c:v>55444</c:v>
                </c:pt>
                <c:pt idx="5">
                  <c:v>57069</c:v>
                </c:pt>
                <c:pt idx="6">
                  <c:v>57290</c:v>
                </c:pt>
                <c:pt idx="7">
                  <c:v>61826</c:v>
                </c:pt>
                <c:pt idx="8">
                  <c:v>65618</c:v>
                </c:pt>
                <c:pt idx="9">
                  <c:v>65744</c:v>
                </c:pt>
                <c:pt idx="10">
                  <c:v>68365</c:v>
                </c:pt>
                <c:pt idx="11">
                  <c:v>69262</c:v>
                </c:pt>
                <c:pt idx="12" formatCode="_(&quot;$&quot;* #,##0_);_(&quot;$&quot;* \(#,##0\);_(&quot;$&quot;* &quot;-&quot;??_);_(@_)">
                  <c:v>70126</c:v>
                </c:pt>
                <c:pt idx="13">
                  <c:v>70376</c:v>
                </c:pt>
                <c:pt idx="14">
                  <c:v>71622</c:v>
                </c:pt>
                <c:pt idx="15">
                  <c:v>73782</c:v>
                </c:pt>
                <c:pt idx="16">
                  <c:v>78131</c:v>
                </c:pt>
                <c:pt idx="17">
                  <c:v>85136</c:v>
                </c:pt>
                <c:pt idx="18">
                  <c:v>85139</c:v>
                </c:pt>
                <c:pt idx="19">
                  <c:v>90100</c:v>
                </c:pt>
                <c:pt idx="20">
                  <c:v>91140</c:v>
                </c:pt>
              </c:numCache>
            </c:numRef>
          </c:val>
          <c:extLst>
            <c:ext xmlns:c16="http://schemas.microsoft.com/office/drawing/2014/chart" uri="{C3380CC4-5D6E-409C-BE32-E72D297353CC}">
              <c16:uniqueId val="{00000001-05E2-409C-AA14-41D62EE07F63}"/>
            </c:ext>
          </c:extLst>
        </c:ser>
        <c:ser>
          <c:idx val="2"/>
          <c:order val="2"/>
          <c:tx>
            <c:strRef>
              <c:f>Sheet1!$D$1</c:f>
              <c:strCache>
                <c:ptCount val="1"/>
                <c:pt idx="0">
                  <c:v>Females</c:v>
                </c:pt>
              </c:strCache>
            </c:strRef>
          </c:tx>
          <c:spPr>
            <a:solidFill>
              <a:schemeClr val="bg1">
                <a:lumMod val="75000"/>
              </a:schemeClr>
            </a:solidFill>
            <a:ln>
              <a:noFill/>
            </a:ln>
            <a:effectLst/>
          </c:spPr>
          <c:invertIfNegative val="0"/>
          <c:dLbls>
            <c:dLbl>
              <c:idx val="3"/>
              <c:layout>
                <c:manualLayout>
                  <c:x val="0"/>
                  <c:y val="-2.266643274432305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20D-46E6-A9E5-0C05D2081AAC}"/>
                </c:ext>
              </c:extLst>
            </c:dLbl>
            <c:dLbl>
              <c:idx val="20"/>
              <c:layout>
                <c:manualLayout>
                  <c:x val="-1.0407727330808165E-16"/>
                  <c:y val="-2.2666432744321442E-3"/>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D20D-46E6-A9E5-0C05D2081AAC}"/>
                </c:ext>
              </c:extLst>
            </c:dLbl>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Sheet1!$D$2:$D$22</c:f>
              <c:numCache>
                <c:formatCode>"$"#,##0_);[Red]\("$"#,##0\)</c:formatCode>
                <c:ptCount val="21"/>
                <c:pt idx="0">
                  <c:v>37240</c:v>
                </c:pt>
                <c:pt idx="1">
                  <c:v>42462</c:v>
                </c:pt>
                <c:pt idx="2">
                  <c:v>44029</c:v>
                </c:pt>
                <c:pt idx="3">
                  <c:v>49475</c:v>
                </c:pt>
                <c:pt idx="4">
                  <c:v>56062</c:v>
                </c:pt>
                <c:pt idx="5">
                  <c:v>50585</c:v>
                </c:pt>
                <c:pt idx="6">
                  <c:v>51083</c:v>
                </c:pt>
                <c:pt idx="7">
                  <c:v>53860</c:v>
                </c:pt>
                <c:pt idx="8">
                  <c:v>56292</c:v>
                </c:pt>
                <c:pt idx="9">
                  <c:v>53136</c:v>
                </c:pt>
                <c:pt idx="10">
                  <c:v>40948</c:v>
                </c:pt>
                <c:pt idx="11">
                  <c:v>50334</c:v>
                </c:pt>
                <c:pt idx="12" formatCode="_(&quot;$&quot;* #,##0_);_(&quot;$&quot;* \(#,##0\);_(&quot;$&quot;* &quot;-&quot;??_);_(@_)">
                  <c:v>54272</c:v>
                </c:pt>
                <c:pt idx="13">
                  <c:v>52376</c:v>
                </c:pt>
                <c:pt idx="14">
                  <c:v>54780</c:v>
                </c:pt>
                <c:pt idx="15">
                  <c:v>57163</c:v>
                </c:pt>
                <c:pt idx="16">
                  <c:v>64035</c:v>
                </c:pt>
                <c:pt idx="17">
                  <c:v>55707</c:v>
                </c:pt>
                <c:pt idx="18">
                  <c:v>64846</c:v>
                </c:pt>
                <c:pt idx="19">
                  <c:v>65402</c:v>
                </c:pt>
                <c:pt idx="20">
                  <c:v>67965</c:v>
                </c:pt>
              </c:numCache>
            </c:numRef>
          </c:val>
          <c:extLst>
            <c:ext xmlns:c16="http://schemas.microsoft.com/office/drawing/2014/chart" uri="{C3380CC4-5D6E-409C-BE32-E72D297353CC}">
              <c16:uniqueId val="{00000000-18E5-4B78-A160-1AF82D68EB77}"/>
            </c:ext>
          </c:extLst>
        </c:ser>
        <c:ser>
          <c:idx val="3"/>
          <c:order val="3"/>
          <c:tx>
            <c:strRef>
              <c:f>Sheet1!$E$1</c:f>
              <c:strCache>
                <c:ptCount val="1"/>
                <c:pt idx="0">
                  <c:v>Female copy</c:v>
                </c:pt>
              </c:strCache>
            </c:strRef>
          </c:tx>
          <c:spPr>
            <a:solidFill>
              <a:srgbClr val="FFFF00"/>
            </a:solidFill>
            <a:ln>
              <a:noFill/>
            </a:ln>
            <a:effectLst/>
          </c:spPr>
          <c:invertIfNegative val="0"/>
          <c:cat>
            <c:strRef>
              <c:f>Sheet1!$A$2:$A$22</c:f>
              <c:strCache>
                <c:ptCount val="21"/>
                <c:pt idx="0">
                  <c:v>Cumberland </c:v>
                </c:pt>
                <c:pt idx="1">
                  <c:v>Atlantic</c:v>
                </c:pt>
                <c:pt idx="2">
                  <c:v>Passaic</c:v>
                </c:pt>
                <c:pt idx="3">
                  <c:v>Essex </c:v>
                </c:pt>
                <c:pt idx="4">
                  <c:v>Cape May </c:v>
                </c:pt>
                <c:pt idx="5">
                  <c:v>Union</c:v>
                </c:pt>
                <c:pt idx="6">
                  <c:v>Camden </c:v>
                </c:pt>
                <c:pt idx="7">
                  <c:v>Hudson </c:v>
                </c:pt>
                <c:pt idx="8">
                  <c:v>Burlington</c:v>
                </c:pt>
                <c:pt idx="9">
                  <c:v>Mercer</c:v>
                </c:pt>
                <c:pt idx="10">
                  <c:v>Salem</c:v>
                </c:pt>
                <c:pt idx="11">
                  <c:v>Ocean</c:v>
                </c:pt>
                <c:pt idx="12">
                  <c:v>Middlesex</c:v>
                </c:pt>
                <c:pt idx="13">
                  <c:v>Gloucester </c:v>
                </c:pt>
                <c:pt idx="14">
                  <c:v>Warren</c:v>
                </c:pt>
                <c:pt idx="15">
                  <c:v>Sussex</c:v>
                </c:pt>
                <c:pt idx="16">
                  <c:v>Bergen</c:v>
                </c:pt>
                <c:pt idx="17">
                  <c:v>Monmouth</c:v>
                </c:pt>
                <c:pt idx="18">
                  <c:v>Hunterdon</c:v>
                </c:pt>
                <c:pt idx="19">
                  <c:v>Somerset</c:v>
                </c:pt>
                <c:pt idx="20">
                  <c:v>Morris</c:v>
                </c:pt>
              </c:strCache>
            </c:strRef>
          </c:cat>
          <c:val>
            <c:numRef>
              <c:f>Sheet1!$E$2:$E$22</c:f>
              <c:numCache>
                <c:formatCode>General</c:formatCode>
                <c:ptCount val="21"/>
                <c:pt idx="11">
                  <c:v>50334</c:v>
                </c:pt>
              </c:numCache>
            </c:numRef>
          </c:val>
          <c:extLst>
            <c:ext xmlns:c16="http://schemas.microsoft.com/office/drawing/2014/chart" uri="{C3380CC4-5D6E-409C-BE32-E72D297353CC}">
              <c16:uniqueId val="{00000001-18E5-4B78-A160-1AF82D68EB77}"/>
            </c:ext>
          </c:extLst>
        </c:ser>
        <c:dLbls>
          <c:showLegendKey val="0"/>
          <c:showVal val="0"/>
          <c:showCatName val="0"/>
          <c:showSerName val="0"/>
          <c:showPercent val="0"/>
          <c:showBubbleSize val="0"/>
        </c:dLbls>
        <c:gapWidth val="0"/>
        <c:overlap val="-26"/>
        <c:axId val="378091760"/>
        <c:axId val="378092152"/>
      </c:barChart>
      <c:catAx>
        <c:axId val="3780917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8092152"/>
        <c:crosses val="autoZero"/>
        <c:auto val="1"/>
        <c:lblAlgn val="ctr"/>
        <c:lblOffset val="100"/>
        <c:noMultiLvlLbl val="0"/>
      </c:catAx>
      <c:valAx>
        <c:axId val="378092152"/>
        <c:scaling>
          <c:orientation val="minMax"/>
        </c:scaling>
        <c:delete val="1"/>
        <c:axPos val="b"/>
        <c:numFmt formatCode="General" sourceLinked="1"/>
        <c:majorTickMark val="none"/>
        <c:minorTickMark val="none"/>
        <c:tickLblPos val="nextTo"/>
        <c:crossAx val="378091760"/>
        <c:crosses val="autoZero"/>
        <c:crossBetween val="between"/>
      </c:valAx>
      <c:spPr>
        <a:noFill/>
        <a:ln>
          <a:noFill/>
        </a:ln>
        <a:effectLst/>
      </c:spPr>
    </c:plotArea>
    <c:legend>
      <c:legendPos val="b"/>
      <c:legendEntry>
        <c:idx val="0"/>
        <c:delete val="1"/>
      </c:legendEntry>
      <c:legendEntry>
        <c:idx val="3"/>
        <c:delete val="1"/>
      </c:legendEntry>
      <c:layout>
        <c:manualLayout>
          <c:xMode val="edge"/>
          <c:yMode val="edge"/>
          <c:x val="0.77599926181102363"/>
          <c:y val="3.6651080422546922E-3"/>
          <c:w val="0.13443288480501936"/>
          <c:h val="3.649956032474751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2995091043307086"/>
          <c:y val="2.2838022348239135E-2"/>
          <c:w val="0.85286158956692915"/>
          <c:h val="0.94297981753123106"/>
        </c:manualLayout>
      </c:layout>
      <c:barChart>
        <c:barDir val="bar"/>
        <c:grouping val="clustered"/>
        <c:varyColors val="0"/>
        <c:ser>
          <c:idx val="1"/>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Ocean</c:v>
                </c:pt>
                <c:pt idx="1">
                  <c:v>New Jersey</c:v>
                </c:pt>
                <c:pt idx="2">
                  <c:v>United States</c:v>
                </c:pt>
              </c:strCache>
            </c:strRef>
          </c:cat>
          <c:val>
            <c:numRef>
              <c:f>Sheet1!$B$2:$B$4</c:f>
              <c:numCache>
                <c:formatCode>_("$"* #,##0_);_("$"* \(#,##0\);_("$"* "-"??_);_(@_)</c:formatCode>
                <c:ptCount val="3"/>
                <c:pt idx="0">
                  <c:v>69262</c:v>
                </c:pt>
                <c:pt idx="1">
                  <c:v>67007</c:v>
                </c:pt>
                <c:pt idx="2">
                  <c:v>52989</c:v>
                </c:pt>
              </c:numCache>
            </c:numRef>
          </c:val>
          <c:extLst>
            <c:ext xmlns:c16="http://schemas.microsoft.com/office/drawing/2014/chart" uri="{C3380CC4-5D6E-409C-BE32-E72D297353CC}">
              <c16:uniqueId val="{00000001-3F04-4D28-982B-61A8D6D96226}"/>
            </c:ext>
          </c:extLst>
        </c:ser>
        <c:ser>
          <c:idx val="0"/>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Ocean</c:v>
                </c:pt>
                <c:pt idx="1">
                  <c:v>New Jersey</c:v>
                </c:pt>
                <c:pt idx="2">
                  <c:v>United States</c:v>
                </c:pt>
              </c:strCache>
            </c:strRef>
          </c:cat>
          <c:val>
            <c:numRef>
              <c:f>Sheet1!$C$2:$C$4</c:f>
              <c:numCache>
                <c:formatCode>_("$"* #,##0_);_("$"* \(#,##0\);_("$"* "-"??_);_(@_)</c:formatCode>
                <c:ptCount val="3"/>
                <c:pt idx="0">
                  <c:v>50334</c:v>
                </c:pt>
                <c:pt idx="1">
                  <c:v>53810</c:v>
                </c:pt>
                <c:pt idx="2">
                  <c:v>43215</c:v>
                </c:pt>
              </c:numCache>
            </c:numRef>
          </c:val>
          <c:extLst>
            <c:ext xmlns:c16="http://schemas.microsoft.com/office/drawing/2014/chart" uri="{C3380CC4-5D6E-409C-BE32-E72D297353CC}">
              <c16:uniqueId val="{00000000-3F04-4D28-982B-61A8D6D96226}"/>
            </c:ext>
          </c:extLst>
        </c:ser>
        <c:dLbls>
          <c:showLegendKey val="0"/>
          <c:showVal val="0"/>
          <c:showCatName val="0"/>
          <c:showSerName val="0"/>
          <c:showPercent val="0"/>
          <c:showBubbleSize val="0"/>
        </c:dLbls>
        <c:gapWidth val="182"/>
        <c:axId val="378092936"/>
        <c:axId val="379072648"/>
      </c:barChart>
      <c:catAx>
        <c:axId val="37809293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2648"/>
        <c:crosses val="autoZero"/>
        <c:auto val="1"/>
        <c:lblAlgn val="ctr"/>
        <c:lblOffset val="100"/>
        <c:noMultiLvlLbl val="0"/>
      </c:catAx>
      <c:valAx>
        <c:axId val="379072648"/>
        <c:scaling>
          <c:orientation val="minMax"/>
        </c:scaling>
        <c:delete val="1"/>
        <c:axPos val="b"/>
        <c:numFmt formatCode="_(&quot;$&quot;* #,##0_);_(&quot;$&quot;* \(#,##0\);_(&quot;$&quot;* &quot;-&quot;??_);_(@_)" sourceLinked="1"/>
        <c:majorTickMark val="none"/>
        <c:minorTickMark val="none"/>
        <c:tickLblPos val="nextTo"/>
        <c:crossAx val="378092936"/>
        <c:crosses val="autoZero"/>
        <c:crossBetween val="between"/>
      </c:valAx>
      <c:spPr>
        <a:noFill/>
        <a:ln>
          <a:noFill/>
        </a:ln>
        <a:effectLst/>
      </c:spPr>
    </c:plotArea>
    <c:legend>
      <c:legendPos val="b"/>
      <c:layout>
        <c:manualLayout>
          <c:xMode val="edge"/>
          <c:yMode val="edge"/>
          <c:x val="0.83796555118110239"/>
          <c:y val="7.9720142940822927E-3"/>
          <c:w val="0.13044347065111037"/>
          <c:h val="3.343260870702462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7.4471982108715501E-2"/>
          <c:y val="6.6885722930692157E-2"/>
          <c:w val="0.90998286138149154"/>
          <c:h val="0.82810590063910949"/>
        </c:manualLayout>
      </c:layout>
      <c:lineChart>
        <c:grouping val="standard"/>
        <c:varyColors val="0"/>
        <c:ser>
          <c:idx val="0"/>
          <c:order val="0"/>
          <c:tx>
            <c:strRef>
              <c:f>Sheet1!$B$1</c:f>
              <c:strCache>
                <c:ptCount val="1"/>
                <c:pt idx="0">
                  <c:v>Males</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_("$"* #,##0_);_("$"* \(#,##0\);_("$"* "-"??_);_(@_)</c:formatCode>
                <c:ptCount val="5"/>
                <c:pt idx="0">
                  <c:v>61701</c:v>
                </c:pt>
                <c:pt idx="1">
                  <c:v>61019</c:v>
                </c:pt>
                <c:pt idx="2">
                  <c:v>61998</c:v>
                </c:pt>
                <c:pt idx="3">
                  <c:v>63638</c:v>
                </c:pt>
                <c:pt idx="4">
                  <c:v>69262</c:v>
                </c:pt>
              </c:numCache>
            </c:numRef>
          </c:val>
          <c:smooth val="0"/>
          <c:extLst>
            <c:ext xmlns:c16="http://schemas.microsoft.com/office/drawing/2014/chart" uri="{C3380CC4-5D6E-409C-BE32-E72D297353CC}">
              <c16:uniqueId val="{00000000-CE1F-400C-B9F0-66EC5CBFF71B}"/>
            </c:ext>
          </c:extLst>
        </c:ser>
        <c:ser>
          <c:idx val="1"/>
          <c:order val="1"/>
          <c:tx>
            <c:strRef>
              <c:f>Sheet1!$C$1</c:f>
              <c:strCache>
                <c:ptCount val="1"/>
                <c:pt idx="0">
                  <c:v>Females</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Sheet1!$C$2:$C$6</c:f>
              <c:numCache>
                <c:formatCode>_("$"* #,##0_);_("$"* \(#,##0\);_("$"* "-"??_);_(@_)</c:formatCode>
                <c:ptCount val="5"/>
                <c:pt idx="0">
                  <c:v>43297</c:v>
                </c:pt>
                <c:pt idx="1">
                  <c:v>42269</c:v>
                </c:pt>
                <c:pt idx="2">
                  <c:v>50052</c:v>
                </c:pt>
                <c:pt idx="3">
                  <c:v>50427</c:v>
                </c:pt>
                <c:pt idx="4">
                  <c:v>50334</c:v>
                </c:pt>
              </c:numCache>
            </c:numRef>
          </c:val>
          <c:smooth val="0"/>
          <c:extLst>
            <c:ext xmlns:c16="http://schemas.microsoft.com/office/drawing/2014/chart" uri="{C3380CC4-5D6E-409C-BE32-E72D297353CC}">
              <c16:uniqueId val="{00000001-CE1F-400C-B9F0-66EC5CBFF71B}"/>
            </c:ext>
          </c:extLst>
        </c:ser>
        <c:dLbls>
          <c:showLegendKey val="0"/>
          <c:showVal val="0"/>
          <c:showCatName val="0"/>
          <c:showSerName val="0"/>
          <c:showPercent val="0"/>
          <c:showBubbleSize val="0"/>
        </c:dLbls>
        <c:marker val="1"/>
        <c:smooth val="0"/>
        <c:axId val="379073432"/>
        <c:axId val="379073824"/>
      </c:lineChart>
      <c:catAx>
        <c:axId val="379073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824"/>
        <c:crosses val="autoZero"/>
        <c:auto val="1"/>
        <c:lblAlgn val="ctr"/>
        <c:lblOffset val="100"/>
        <c:noMultiLvlLbl val="0"/>
      </c:catAx>
      <c:valAx>
        <c:axId val="37907382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3432"/>
        <c:crosses val="autoZero"/>
        <c:crossBetween val="between"/>
      </c:valAx>
      <c:spPr>
        <a:noFill/>
        <a:ln>
          <a:noFill/>
        </a:ln>
        <a:effectLst/>
      </c:spPr>
    </c:plotArea>
    <c:legend>
      <c:legendPos val="b"/>
      <c:layout>
        <c:manualLayout>
          <c:xMode val="edge"/>
          <c:yMode val="edge"/>
          <c:x val="0.76115451217919061"/>
          <c:y val="5.052700751033058E-3"/>
          <c:w val="0.17647736293611843"/>
          <c:h val="3.4743709777462689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Mantoloking</c:v>
                </c:pt>
                <c:pt idx="1">
                  <c:v>Seaside Park</c:v>
                </c:pt>
                <c:pt idx="2">
                  <c:v>Lakehurst</c:v>
                </c:pt>
              </c:strCache>
            </c:strRef>
          </c:cat>
          <c:val>
            <c:numRef>
              <c:f>Sheet1!$B$2:$B$4</c:f>
              <c:numCache>
                <c:formatCode>_("$"* #,##0_);_("$"* \(#,##0\);_("$"* "-"??_);_(@_)</c:formatCode>
                <c:ptCount val="3"/>
                <c:pt idx="0">
                  <c:v>157917</c:v>
                </c:pt>
                <c:pt idx="1">
                  <c:v>65714</c:v>
                </c:pt>
                <c:pt idx="2">
                  <c:v>50984</c:v>
                </c:pt>
              </c:numCache>
            </c:numRef>
          </c:val>
          <c:extLst>
            <c:ext xmlns:c16="http://schemas.microsoft.com/office/drawing/2014/chart" uri="{C3380CC4-5D6E-409C-BE32-E72D297353CC}">
              <c16:uniqueId val="{00000000-3BD3-434A-9E42-14AC776C7377}"/>
            </c:ext>
          </c:extLst>
        </c:ser>
        <c:ser>
          <c:idx val="1"/>
          <c:order val="1"/>
          <c:tx>
            <c:strRef>
              <c:f>Sheet1!$C$1</c:f>
              <c:strCache>
                <c:ptCount val="1"/>
                <c:pt idx="0">
                  <c:v>Females</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Sheet1!$A$2:$A$4</c:f>
              <c:strCache>
                <c:ptCount val="3"/>
                <c:pt idx="0">
                  <c:v>Mantoloking</c:v>
                </c:pt>
                <c:pt idx="1">
                  <c:v>Seaside Park</c:v>
                </c:pt>
                <c:pt idx="2">
                  <c:v>Lakehurst</c:v>
                </c:pt>
              </c:strCache>
            </c:strRef>
          </c:cat>
          <c:val>
            <c:numRef>
              <c:f>Sheet1!$C$2:$C$4</c:f>
              <c:numCache>
                <c:formatCode>_("$"* #,##0_);_("$"* \(#,##0\);_("$"* "-"??_);_(@_)</c:formatCode>
                <c:ptCount val="3"/>
                <c:pt idx="0">
                  <c:v>63750</c:v>
                </c:pt>
                <c:pt idx="1">
                  <c:v>46136</c:v>
                </c:pt>
                <c:pt idx="2">
                  <c:v>54083</c:v>
                </c:pt>
              </c:numCache>
            </c:numRef>
          </c:val>
          <c:extLst>
            <c:ext xmlns:c16="http://schemas.microsoft.com/office/drawing/2014/chart" uri="{C3380CC4-5D6E-409C-BE32-E72D297353CC}">
              <c16:uniqueId val="{00000001-3BD3-434A-9E42-14AC776C7377}"/>
            </c:ext>
          </c:extLst>
        </c:ser>
        <c:dLbls>
          <c:showLegendKey val="0"/>
          <c:showVal val="0"/>
          <c:showCatName val="0"/>
          <c:showSerName val="0"/>
          <c:showPercent val="0"/>
          <c:showBubbleSize val="0"/>
        </c:dLbls>
        <c:gapWidth val="219"/>
        <c:overlap val="-27"/>
        <c:axId val="379074608"/>
        <c:axId val="379075000"/>
      </c:barChart>
      <c:catAx>
        <c:axId val="379074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5000"/>
        <c:crosses val="autoZero"/>
        <c:auto val="1"/>
        <c:lblAlgn val="ctr"/>
        <c:lblOffset val="100"/>
        <c:noMultiLvlLbl val="0"/>
      </c:catAx>
      <c:valAx>
        <c:axId val="379075000"/>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4608"/>
        <c:crosses val="autoZero"/>
        <c:crossBetween val="between"/>
      </c:valAx>
      <c:spPr>
        <a:noFill/>
        <a:ln>
          <a:noFill/>
        </a:ln>
        <a:effectLst/>
      </c:spPr>
    </c:plotArea>
    <c:legend>
      <c:legendPos val="b"/>
      <c:layout>
        <c:manualLayout>
          <c:xMode val="edge"/>
          <c:yMode val="edge"/>
          <c:x val="0.82331721692683146"/>
          <c:y val="3.0943957250002655E-2"/>
          <c:w val="0.15161118018142469"/>
          <c:h val="4.780689466910043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3.8350920828877963E-2"/>
          <c:y val="0.11532268134300505"/>
          <c:w val="0.90360912398324889"/>
          <c:h val="0.75769968729082504"/>
        </c:manualLayout>
      </c:layout>
      <c:barChart>
        <c:barDir val="col"/>
        <c:grouping val="clustered"/>
        <c:varyColors val="0"/>
        <c:ser>
          <c:idx val="0"/>
          <c:order val="0"/>
          <c:tx>
            <c:strRef>
              <c:f>Sheet1!$B$1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1-6A6B-4F7A-9D35-B0FC40E147C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Sheet1!$B$2:$B$22</c:f>
              <c:numCache>
                <c:formatCode>General</c:formatCode>
                <c:ptCount val="21"/>
                <c:pt idx="6">
                  <c:v>555</c:v>
                </c:pt>
              </c:numCache>
            </c:numRef>
          </c:val>
          <c:extLst>
            <c:ext xmlns:c16="http://schemas.microsoft.com/office/drawing/2014/chart" uri="{C3380CC4-5D6E-409C-BE32-E72D297353CC}">
              <c16:uniqueId val="{00000000-50C8-4FAC-8890-40F4E483D441}"/>
            </c:ext>
          </c:extLst>
        </c:ser>
        <c:ser>
          <c:idx val="1"/>
          <c:order val="1"/>
          <c:tx>
            <c:strRef>
              <c:f>Sheet1!$C$1</c:f>
              <c:strCache>
                <c:ptCount val="1"/>
                <c:pt idx="0">
                  <c:v>#Violent Crimes</c:v>
                </c:pt>
              </c:strCache>
            </c:strRef>
          </c:tx>
          <c:spPr>
            <a:solidFill>
              <a:srgbClr val="C00000"/>
            </a:solidFill>
            <a:ln>
              <a:noFill/>
            </a:ln>
            <a:effectLst/>
          </c:spPr>
          <c:invertIfNegative val="0"/>
          <c:dLbls>
            <c:dLbl>
              <c:idx val="1"/>
              <c:layout>
                <c:manualLayout>
                  <c:x val="0"/>
                  <c:y val="1.6203706657135216E-2"/>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3E3-4362-A5C4-4537818848D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Sheet1!$C$2:$C$22</c:f>
              <c:numCache>
                <c:formatCode>General</c:formatCode>
                <c:ptCount val="21"/>
                <c:pt idx="0">
                  <c:v>58</c:v>
                </c:pt>
                <c:pt idx="1">
                  <c:v>267</c:v>
                </c:pt>
                <c:pt idx="2">
                  <c:v>76</c:v>
                </c:pt>
                <c:pt idx="3">
                  <c:v>183</c:v>
                </c:pt>
                <c:pt idx="4">
                  <c:v>78</c:v>
                </c:pt>
                <c:pt idx="5">
                  <c:v>709</c:v>
                </c:pt>
                <c:pt idx="7">
                  <c:v>301</c:v>
                </c:pt>
                <c:pt idx="8">
                  <c:v>1059</c:v>
                </c:pt>
                <c:pt idx="9">
                  <c:v>830</c:v>
                </c:pt>
                <c:pt idx="10">
                  <c:v>663</c:v>
                </c:pt>
                <c:pt idx="11">
                  <c:v>161</c:v>
                </c:pt>
                <c:pt idx="12">
                  <c:v>672</c:v>
                </c:pt>
                <c:pt idx="13">
                  <c:v>1578</c:v>
                </c:pt>
                <c:pt idx="14">
                  <c:v>181</c:v>
                </c:pt>
                <c:pt idx="15">
                  <c:v>2275</c:v>
                </c:pt>
                <c:pt idx="16">
                  <c:v>1842</c:v>
                </c:pt>
                <c:pt idx="17">
                  <c:v>1364</c:v>
                </c:pt>
                <c:pt idx="18">
                  <c:v>1924</c:v>
                </c:pt>
                <c:pt idx="19">
                  <c:v>3028</c:v>
                </c:pt>
                <c:pt idx="20">
                  <c:v>631</c:v>
                </c:pt>
              </c:numCache>
            </c:numRef>
          </c:val>
          <c:extLst>
            <c:ext xmlns:c16="http://schemas.microsoft.com/office/drawing/2014/chart" uri="{C3380CC4-5D6E-409C-BE32-E72D297353CC}">
              <c16:uniqueId val="{00000001-50C8-4FAC-8890-40F4E483D441}"/>
            </c:ext>
          </c:extLst>
        </c:ser>
        <c:dLbls>
          <c:showLegendKey val="0"/>
          <c:showVal val="0"/>
          <c:showCatName val="0"/>
          <c:showSerName val="0"/>
          <c:showPercent val="0"/>
          <c:showBubbleSize val="0"/>
        </c:dLbls>
        <c:gapWidth val="150"/>
        <c:axId val="379075784"/>
        <c:axId val="379076176"/>
      </c:barChart>
      <c:lineChart>
        <c:grouping val="standard"/>
        <c:varyColors val="0"/>
        <c:ser>
          <c:idx val="2"/>
          <c:order val="2"/>
          <c:tx>
            <c:strRef>
              <c:f>Sheet1!$D$1</c:f>
              <c:strCache>
                <c:ptCount val="1"/>
                <c:pt idx="0">
                  <c:v>Violent Crime Rate per 1,000</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Sheet1!$A$2:$A$22</c:f>
              <c:strCache>
                <c:ptCount val="21"/>
                <c:pt idx="0">
                  <c:v>Hunterdon</c:v>
                </c:pt>
                <c:pt idx="1">
                  <c:v>Morris</c:v>
                </c:pt>
                <c:pt idx="2">
                  <c:v>Sussex</c:v>
                </c:pt>
                <c:pt idx="3">
                  <c:v>Somerset</c:v>
                </c:pt>
                <c:pt idx="4">
                  <c:v>Warren</c:v>
                </c:pt>
                <c:pt idx="5">
                  <c:v>Bergen</c:v>
                </c:pt>
                <c:pt idx="6">
                  <c:v>Ocean</c:v>
                </c:pt>
                <c:pt idx="7">
                  <c:v>Gloucester</c:v>
                </c:pt>
                <c:pt idx="8">
                  <c:v>Middlesex</c:v>
                </c:pt>
                <c:pt idx="9">
                  <c:v>Monmouth</c:v>
                </c:pt>
                <c:pt idx="10">
                  <c:v>Burlington</c:v>
                </c:pt>
                <c:pt idx="11">
                  <c:v>Cape May</c:v>
                </c:pt>
                <c:pt idx="12">
                  <c:v>Atlantic</c:v>
                </c:pt>
                <c:pt idx="13">
                  <c:v>Union</c:v>
                </c:pt>
                <c:pt idx="14">
                  <c:v>Salem</c:v>
                </c:pt>
                <c:pt idx="15">
                  <c:v>Hudson</c:v>
                </c:pt>
                <c:pt idx="16">
                  <c:v>Passaic</c:v>
                </c:pt>
                <c:pt idx="17">
                  <c:v>Mercer</c:v>
                </c:pt>
                <c:pt idx="18">
                  <c:v>Camden</c:v>
                </c:pt>
                <c:pt idx="19">
                  <c:v>Essex</c:v>
                </c:pt>
                <c:pt idx="20">
                  <c:v>Cumberland</c:v>
                </c:pt>
              </c:strCache>
            </c:strRef>
          </c:cat>
          <c:val>
            <c:numRef>
              <c:f>Sheet1!$D$2:$D$22</c:f>
              <c:numCache>
                <c:formatCode>General</c:formatCode>
                <c:ptCount val="21"/>
                <c:pt idx="0">
                  <c:v>0.5</c:v>
                </c:pt>
                <c:pt idx="1">
                  <c:v>0.5</c:v>
                </c:pt>
                <c:pt idx="2">
                  <c:v>0.5</c:v>
                </c:pt>
                <c:pt idx="3">
                  <c:v>0.6</c:v>
                </c:pt>
                <c:pt idx="4">
                  <c:v>0.7</c:v>
                </c:pt>
                <c:pt idx="5">
                  <c:v>0.8</c:v>
                </c:pt>
                <c:pt idx="6">
                  <c:v>0.9</c:v>
                </c:pt>
                <c:pt idx="7">
                  <c:v>1</c:v>
                </c:pt>
                <c:pt idx="8">
                  <c:v>1.3</c:v>
                </c:pt>
                <c:pt idx="9">
                  <c:v>1.3</c:v>
                </c:pt>
                <c:pt idx="10">
                  <c:v>1.5</c:v>
                </c:pt>
                <c:pt idx="11">
                  <c:v>1.8</c:v>
                </c:pt>
                <c:pt idx="12">
                  <c:v>2.5</c:v>
                </c:pt>
                <c:pt idx="13">
                  <c:v>2.8</c:v>
                </c:pt>
                <c:pt idx="14">
                  <c:v>2.9</c:v>
                </c:pt>
                <c:pt idx="15">
                  <c:v>3.3</c:v>
                </c:pt>
                <c:pt idx="16">
                  <c:v>3.6</c:v>
                </c:pt>
                <c:pt idx="17">
                  <c:v>3.7</c:v>
                </c:pt>
                <c:pt idx="18">
                  <c:v>3.8</c:v>
                </c:pt>
                <c:pt idx="19">
                  <c:v>3.8</c:v>
                </c:pt>
                <c:pt idx="20">
                  <c:v>4.2</c:v>
                </c:pt>
              </c:numCache>
            </c:numRef>
          </c:val>
          <c:smooth val="0"/>
          <c:extLst>
            <c:ext xmlns:c16="http://schemas.microsoft.com/office/drawing/2014/chart" uri="{C3380CC4-5D6E-409C-BE32-E72D297353CC}">
              <c16:uniqueId val="{00000000-6A6B-4F7A-9D35-B0FC40E147CF}"/>
            </c:ext>
          </c:extLst>
        </c:ser>
        <c:dLbls>
          <c:showLegendKey val="0"/>
          <c:showVal val="0"/>
          <c:showCatName val="0"/>
          <c:showSerName val="0"/>
          <c:showPercent val="0"/>
          <c:showBubbleSize val="0"/>
        </c:dLbls>
        <c:marker val="1"/>
        <c:smooth val="0"/>
        <c:axId val="379076960"/>
        <c:axId val="379076568"/>
      </c:lineChart>
      <c:catAx>
        <c:axId val="379075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76176"/>
        <c:crosses val="autoZero"/>
        <c:auto val="1"/>
        <c:lblAlgn val="ctr"/>
        <c:lblOffset val="100"/>
        <c:noMultiLvlLbl val="0"/>
      </c:catAx>
      <c:valAx>
        <c:axId val="379076176"/>
        <c:scaling>
          <c:orientation val="minMax"/>
        </c:scaling>
        <c:delete val="0"/>
        <c:axPos val="l"/>
        <c:numFmt formatCode="General" sourceLinked="1"/>
        <c:majorTickMark val="none"/>
        <c:minorTickMark val="none"/>
        <c:tickLblPos val="none"/>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5784"/>
        <c:crosses val="autoZero"/>
        <c:crossBetween val="between"/>
      </c:valAx>
      <c:valAx>
        <c:axId val="379076568"/>
        <c:scaling>
          <c:orientation val="minMax"/>
        </c:scaling>
        <c:delete val="0"/>
        <c:axPos val="r"/>
        <c:numFmt formatCode="General" sourceLinked="1"/>
        <c:majorTickMark val="out"/>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9076960"/>
        <c:crosses val="max"/>
        <c:crossBetween val="between"/>
      </c:valAx>
      <c:catAx>
        <c:axId val="379076960"/>
        <c:scaling>
          <c:orientation val="minMax"/>
        </c:scaling>
        <c:delete val="1"/>
        <c:axPos val="b"/>
        <c:numFmt formatCode="General" sourceLinked="1"/>
        <c:majorTickMark val="out"/>
        <c:minorTickMark val="none"/>
        <c:tickLblPos val="nextTo"/>
        <c:crossAx val="379076568"/>
        <c:crosses val="autoZero"/>
        <c:auto val="1"/>
        <c:lblAlgn val="ctr"/>
        <c:lblOffset val="100"/>
        <c:noMultiLvlLbl val="0"/>
      </c:catAx>
      <c:spPr>
        <a:noFill/>
        <a:ln>
          <a:noFill/>
        </a:ln>
        <a:effectLst/>
      </c:spPr>
    </c:plotArea>
    <c:legend>
      <c:legendPos val="t"/>
      <c:legendEntry>
        <c:idx val="0"/>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16924549676392386"/>
          <c:y val="0.19597785215895699"/>
          <c:w val="0.61270764791818322"/>
          <c:h val="0.78863229168083471"/>
        </c:manualLayout>
      </c:layout>
      <c:pieChart>
        <c:varyColors val="1"/>
        <c:ser>
          <c:idx val="0"/>
          <c:order val="0"/>
          <c:tx>
            <c:strRef>
              <c:f>Sheet1!$B$1</c:f>
              <c:strCache>
                <c:ptCount val="1"/>
                <c:pt idx="0">
                  <c:v>Column2</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C-CF75-4244-A626-75A8FBFC0599}"/>
              </c:ext>
            </c:extLst>
          </c:dPt>
          <c:dPt>
            <c:idx val="1"/>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D-CF75-4244-A626-75A8FBFC059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E-CF75-4244-A626-75A8FBFC0599}"/>
              </c:ext>
            </c:extLst>
          </c:dPt>
          <c:dPt>
            <c:idx val="3"/>
            <c:bubble3D val="0"/>
            <c:spPr>
              <a:solidFill>
                <a:srgbClr val="C00000"/>
              </a:solidFill>
              <a:ln w="19050">
                <a:solidFill>
                  <a:schemeClr val="lt1"/>
                </a:solidFill>
              </a:ln>
              <a:effectLst/>
            </c:spPr>
            <c:extLst>
              <c:ext xmlns:c16="http://schemas.microsoft.com/office/drawing/2014/chart" uri="{C3380CC4-5D6E-409C-BE32-E72D297353CC}">
                <c16:uniqueId val="{0000000B-CF75-4244-A626-75A8FBFC0599}"/>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9-8D16-4C97-ADDD-95C7377C642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B-8D16-4C97-ADDD-95C7377C642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D16-4C97-ADDD-95C7377C642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F-8D16-4C97-ADDD-95C7377C6427}"/>
              </c:ext>
            </c:extLst>
          </c:dPt>
          <c:dPt>
            <c:idx val="8"/>
            <c:bubble3D val="0"/>
            <c:explosion val="19"/>
            <c:spPr>
              <a:solidFill>
                <a:schemeClr val="dk1">
                  <a:tint val="55000"/>
                </a:schemeClr>
              </a:solidFill>
              <a:ln w="19050">
                <a:solidFill>
                  <a:schemeClr val="lt1"/>
                </a:solidFill>
              </a:ln>
              <a:effectLst/>
            </c:spPr>
            <c:extLst>
              <c:ext xmlns:c16="http://schemas.microsoft.com/office/drawing/2014/chart" uri="{C3380CC4-5D6E-409C-BE32-E72D297353CC}">
                <c16:uniqueId val="{0000000A-CF75-4244-A626-75A8FBFC0599}"/>
              </c:ext>
            </c:extLst>
          </c:dPt>
          <c:dLbls>
            <c:dLbl>
              <c:idx val="0"/>
              <c:layout>
                <c:manualLayout>
                  <c:x val="-0.19661875889641212"/>
                  <c:y val="-3.1967614073929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CF75-4244-A626-75A8FBFC0599}"/>
                </c:ext>
              </c:extLst>
            </c:dLbl>
            <c:dLbl>
              <c:idx val="1"/>
              <c:layout>
                <c:manualLayout>
                  <c:x val="7.2285361310428656E-3"/>
                  <c:y val="-3.068532930726166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CF75-4244-A626-75A8FBFC0599}"/>
                </c:ext>
              </c:extLst>
            </c:dLbl>
            <c:dLbl>
              <c:idx val="2"/>
              <c:layout>
                <c:manualLayout>
                  <c:x val="-4.1055409662619349E-2"/>
                  <c:y val="0.1659219304259510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CF75-4244-A626-75A8FBFC0599}"/>
                </c:ext>
              </c:extLst>
            </c:dLbl>
            <c:dLbl>
              <c:idx val="3"/>
              <c:layout>
                <c:manualLayout>
                  <c:x val="5.8173069275431456E-2"/>
                  <c:y val="9.56395729482569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CF75-4244-A626-75A8FBFC059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4"/>
                <c:pt idx="0">
                  <c:v>Murder</c:v>
                </c:pt>
                <c:pt idx="1">
                  <c:v>Rape</c:v>
                </c:pt>
                <c:pt idx="2">
                  <c:v>Robbery</c:v>
                </c:pt>
                <c:pt idx="3">
                  <c:v>Aggravated Assault</c:v>
                </c:pt>
              </c:strCache>
            </c:strRef>
          </c:cat>
          <c:val>
            <c:numRef>
              <c:f>Sheet1!$B$2:$B$5</c:f>
              <c:numCache>
                <c:formatCode>General</c:formatCode>
                <c:ptCount val="4"/>
                <c:pt idx="0">
                  <c:v>8</c:v>
                </c:pt>
                <c:pt idx="1">
                  <c:v>82</c:v>
                </c:pt>
                <c:pt idx="2">
                  <c:v>110</c:v>
                </c:pt>
                <c:pt idx="3">
                  <c:v>355</c:v>
                </c:pt>
              </c:numCache>
            </c:numRef>
          </c:val>
          <c:extLst>
            <c:ext xmlns:c16="http://schemas.microsoft.com/office/drawing/2014/chart" uri="{C3380CC4-5D6E-409C-BE32-E72D297353CC}">
              <c16:uniqueId val="{00000000-CF75-4244-A626-75A8FBFC0599}"/>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pieChart>
        <c:varyColors val="1"/>
        <c:ser>
          <c:idx val="0"/>
          <c:order val="0"/>
          <c:tx>
            <c:strRef>
              <c:f>Sheet1!$B$1</c:f>
              <c:strCache>
                <c:ptCount val="1"/>
                <c:pt idx="0">
                  <c:v>Count</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1-5E99-47CB-AD62-97A1DF6719AF}"/>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2-5E99-47CB-AD62-97A1DF6719AF}"/>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3-5E99-47CB-AD62-97A1DF6719AF}"/>
              </c:ext>
            </c:extLst>
          </c:dPt>
          <c:dPt>
            <c:idx val="3"/>
            <c:bubble3D val="0"/>
            <c:explosion val="26"/>
            <c:spPr>
              <a:solidFill>
                <a:schemeClr val="dk1">
                  <a:tint val="98500"/>
                </a:schemeClr>
              </a:solidFill>
              <a:ln w="19050">
                <a:solidFill>
                  <a:schemeClr val="lt1"/>
                </a:solidFill>
              </a:ln>
              <a:effectLst/>
            </c:spPr>
            <c:extLst>
              <c:ext xmlns:c16="http://schemas.microsoft.com/office/drawing/2014/chart" uri="{C3380CC4-5D6E-409C-BE32-E72D297353CC}">
                <c16:uniqueId val="{00000007-56C3-4AE5-937C-2AED0AC58FA8}"/>
              </c:ext>
            </c:extLst>
          </c:dPt>
          <c:dLbls>
            <c:dLbl>
              <c:idx val="0"/>
              <c:layout>
                <c:manualLayout>
                  <c:x val="3.7721840064538055E-2"/>
                  <c:y val="6.19070157584772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5E99-47CB-AD62-97A1DF6719AF}"/>
                </c:ext>
              </c:extLst>
            </c:dLbl>
            <c:dLbl>
              <c:idx val="1"/>
              <c:layout>
                <c:manualLayout>
                  <c:x val="0.36402540666401562"/>
                  <c:y val="8.4689438521271074E-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5E99-47CB-AD62-97A1DF6719AF}"/>
                </c:ext>
              </c:extLst>
            </c:dLbl>
            <c:dLbl>
              <c:idx val="2"/>
              <c:layout>
                <c:manualLayout>
                  <c:x val="-5.0497024644545196E-2"/>
                  <c:y val="3.345320310679588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5E99-47CB-AD62-97A1DF6719AF}"/>
                </c:ext>
              </c:extLst>
            </c:dLbl>
            <c:dLbl>
              <c:idx val="3"/>
              <c:layout>
                <c:manualLayout>
                  <c:x val="3.7529092688297461E-2"/>
                  <c:y val="4.0740752621975101E-2"/>
                </c:manualLayout>
              </c:layout>
              <c:showLegendKey val="0"/>
              <c:showVal val="1"/>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6C3-4AE5-937C-2AED0AC58FA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Sheet1!$A$2:$A$4</c:f>
              <c:strCache>
                <c:ptCount val="3"/>
                <c:pt idx="0">
                  <c:v>Burglary</c:v>
                </c:pt>
                <c:pt idx="1">
                  <c:v>Larceny</c:v>
                </c:pt>
                <c:pt idx="2">
                  <c:v>Motor Vehicle Theft</c:v>
                </c:pt>
              </c:strCache>
            </c:strRef>
          </c:cat>
          <c:val>
            <c:numRef>
              <c:f>Sheet1!$B$2:$B$4</c:f>
              <c:numCache>
                <c:formatCode>General</c:formatCode>
                <c:ptCount val="3"/>
                <c:pt idx="0">
                  <c:v>960</c:v>
                </c:pt>
                <c:pt idx="1">
                  <c:v>4741</c:v>
                </c:pt>
                <c:pt idx="2">
                  <c:v>189</c:v>
                </c:pt>
              </c:numCache>
            </c:numRef>
          </c:val>
          <c:extLst>
            <c:ext xmlns:c16="http://schemas.microsoft.com/office/drawing/2014/chart" uri="{C3380CC4-5D6E-409C-BE32-E72D297353CC}">
              <c16:uniqueId val="{00000000-5E99-47CB-AD62-97A1DF6719AF}"/>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9.7785556102362212E-2"/>
          <c:y val="7.5792886091647325E-3"/>
          <c:w val="0.88658944389763783"/>
          <c:h val="0.88857709698127474"/>
        </c:manualLayout>
      </c:layout>
      <c:barChart>
        <c:barDir val="bar"/>
        <c:grouping val="clustered"/>
        <c:varyColors val="0"/>
        <c:ser>
          <c:idx val="0"/>
          <c:order val="0"/>
          <c:tx>
            <c:strRef>
              <c:f>Sheet1!$B$1</c:f>
              <c:strCache>
                <c:ptCount val="1"/>
                <c:pt idx="0">
                  <c:v>Rate per 1,000 youth</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Sheet1!$B$2:$B$22</c:f>
              <c:numCache>
                <c:formatCode>General</c:formatCode>
                <c:ptCount val="21"/>
                <c:pt idx="1">
                  <c:v>6</c:v>
                </c:pt>
                <c:pt idx="2">
                  <c:v>6</c:v>
                </c:pt>
                <c:pt idx="3">
                  <c:v>6</c:v>
                </c:pt>
                <c:pt idx="4">
                  <c:v>6</c:v>
                </c:pt>
                <c:pt idx="5">
                  <c:v>7</c:v>
                </c:pt>
                <c:pt idx="6">
                  <c:v>7</c:v>
                </c:pt>
                <c:pt idx="7">
                  <c:v>8</c:v>
                </c:pt>
                <c:pt idx="8">
                  <c:v>8</c:v>
                </c:pt>
                <c:pt idx="9">
                  <c:v>9</c:v>
                </c:pt>
                <c:pt idx="10">
                  <c:v>9</c:v>
                </c:pt>
                <c:pt idx="11">
                  <c:v>10</c:v>
                </c:pt>
                <c:pt idx="12">
                  <c:v>10</c:v>
                </c:pt>
                <c:pt idx="13">
                  <c:v>12</c:v>
                </c:pt>
                <c:pt idx="14">
                  <c:v>12</c:v>
                </c:pt>
                <c:pt idx="15">
                  <c:v>15</c:v>
                </c:pt>
                <c:pt idx="16">
                  <c:v>15</c:v>
                </c:pt>
                <c:pt idx="17">
                  <c:v>16</c:v>
                </c:pt>
                <c:pt idx="18">
                  <c:v>17</c:v>
                </c:pt>
                <c:pt idx="19">
                  <c:v>24</c:v>
                </c:pt>
                <c:pt idx="20">
                  <c:v>31</c:v>
                </c:pt>
              </c:numCache>
            </c:numRef>
          </c:val>
          <c:extLst>
            <c:ext xmlns:c16="http://schemas.microsoft.com/office/drawing/2014/chart" uri="{C3380CC4-5D6E-409C-BE32-E72D297353CC}">
              <c16:uniqueId val="{00000000-C984-4440-AE17-A81DBF5F907F}"/>
            </c:ext>
          </c:extLst>
        </c:ser>
        <c:ser>
          <c:idx val="1"/>
          <c:order val="1"/>
          <c:tx>
            <c:strRef>
              <c:f>Sheet1!$C$1</c:f>
              <c:strCache>
                <c:ptCount val="1"/>
                <c:pt idx="0">
                  <c:v>County</c:v>
                </c:pt>
              </c:strCache>
            </c:strRef>
          </c:tx>
          <c:spPr>
            <a:solidFill>
              <a:schemeClr val="bg1">
                <a:lumMod val="75000"/>
              </a:schemeClr>
            </a:solidFill>
            <a:ln>
              <a:noFill/>
            </a:ln>
            <a:effectLst/>
          </c:spPr>
          <c:invertIfNegative val="0"/>
          <c:dPt>
            <c:idx val="16"/>
            <c:invertIfNegative val="0"/>
            <c:bubble3D val="0"/>
            <c:spPr>
              <a:solidFill>
                <a:schemeClr val="bg1">
                  <a:lumMod val="75000"/>
                </a:schemeClr>
              </a:solidFill>
              <a:ln>
                <a:noFill/>
              </a:ln>
              <a:effectLst/>
            </c:spPr>
            <c:extLst>
              <c:ext xmlns:c16="http://schemas.microsoft.com/office/drawing/2014/chart" uri="{C3380CC4-5D6E-409C-BE32-E72D297353CC}">
                <c16:uniqueId val="{00000005-C984-4440-AE17-A81DBF5F907F}"/>
              </c:ext>
            </c:extLst>
          </c:dPt>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Sheet1!$C$2:$C$22</c:f>
              <c:numCache>
                <c:formatCode>General</c:formatCode>
                <c:ptCount val="21"/>
                <c:pt idx="0">
                  <c:v>5</c:v>
                </c:pt>
              </c:numCache>
            </c:numRef>
          </c:val>
          <c:extLst>
            <c:ext xmlns:c16="http://schemas.microsoft.com/office/drawing/2014/chart" uri="{C3380CC4-5D6E-409C-BE32-E72D297353CC}">
              <c16:uniqueId val="{00000001-C984-4440-AE17-A81DBF5F907F}"/>
            </c:ext>
          </c:extLst>
        </c:ser>
        <c:ser>
          <c:idx val="2"/>
          <c:order val="2"/>
          <c:tx>
            <c:strRef>
              <c:f>Sheet1!$D$1</c:f>
              <c:strCache>
                <c:ptCount val="1"/>
                <c:pt idx="0">
                  <c:v>NJ Rate 10</c:v>
                </c:pt>
              </c:strCache>
            </c:strRef>
          </c:tx>
          <c:spPr>
            <a:no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Ocean</c:v>
                </c:pt>
                <c:pt idx="1">
                  <c:v>Hunterdon</c:v>
                </c:pt>
                <c:pt idx="2">
                  <c:v>Somerset</c:v>
                </c:pt>
                <c:pt idx="3">
                  <c:v>Union</c:v>
                </c:pt>
                <c:pt idx="4">
                  <c:v>Warren</c:v>
                </c:pt>
                <c:pt idx="5">
                  <c:v>Middlesex</c:v>
                </c:pt>
                <c:pt idx="6">
                  <c:v>Morris</c:v>
                </c:pt>
                <c:pt idx="7">
                  <c:v>Bergen</c:v>
                </c:pt>
                <c:pt idx="8">
                  <c:v>Sussex</c:v>
                </c:pt>
                <c:pt idx="9">
                  <c:v>Gloucester</c:v>
                </c:pt>
                <c:pt idx="10">
                  <c:v>Hudson</c:v>
                </c:pt>
                <c:pt idx="11">
                  <c:v>Burlington</c:v>
                </c:pt>
                <c:pt idx="12">
                  <c:v>Essex</c:v>
                </c:pt>
                <c:pt idx="13">
                  <c:v>Monmouth</c:v>
                </c:pt>
                <c:pt idx="14">
                  <c:v>Atlantic</c:v>
                </c:pt>
                <c:pt idx="15">
                  <c:v>Mercer</c:v>
                </c:pt>
                <c:pt idx="16">
                  <c:v>Passaic</c:v>
                </c:pt>
                <c:pt idx="17">
                  <c:v>Cumberland</c:v>
                </c:pt>
                <c:pt idx="18">
                  <c:v>Salem</c:v>
                </c:pt>
                <c:pt idx="19">
                  <c:v>Camden</c:v>
                </c:pt>
                <c:pt idx="20">
                  <c:v>Cape May</c:v>
                </c:pt>
              </c:strCache>
            </c:strRef>
          </c:cat>
          <c:val>
            <c:numRef>
              <c:f>Sheet1!$D$2:$D$22</c:f>
              <c:numCache>
                <c:formatCode>General</c:formatCode>
                <c:ptCount val="21"/>
                <c:pt idx="0">
                  <c:v>10</c:v>
                </c:pt>
                <c:pt idx="1">
                  <c:v>10</c:v>
                </c:pt>
                <c:pt idx="2">
                  <c:v>10</c:v>
                </c:pt>
                <c:pt idx="3">
                  <c:v>10</c:v>
                </c:pt>
                <c:pt idx="4">
                  <c:v>10</c:v>
                </c:pt>
                <c:pt idx="5">
                  <c:v>10</c:v>
                </c:pt>
                <c:pt idx="6">
                  <c:v>10</c:v>
                </c:pt>
                <c:pt idx="7">
                  <c:v>10</c:v>
                </c:pt>
                <c:pt idx="8">
                  <c:v>10</c:v>
                </c:pt>
                <c:pt idx="9">
                  <c:v>10</c:v>
                </c:pt>
                <c:pt idx="10">
                  <c:v>10</c:v>
                </c:pt>
                <c:pt idx="11">
                  <c:v>10</c:v>
                </c:pt>
                <c:pt idx="12">
                  <c:v>10</c:v>
                </c:pt>
                <c:pt idx="13">
                  <c:v>10</c:v>
                </c:pt>
                <c:pt idx="14">
                  <c:v>10</c:v>
                </c:pt>
                <c:pt idx="15">
                  <c:v>10</c:v>
                </c:pt>
                <c:pt idx="16">
                  <c:v>10</c:v>
                </c:pt>
                <c:pt idx="17">
                  <c:v>10</c:v>
                </c:pt>
                <c:pt idx="18">
                  <c:v>10</c:v>
                </c:pt>
                <c:pt idx="19">
                  <c:v>10</c:v>
                </c:pt>
                <c:pt idx="20">
                  <c:v>10</c:v>
                </c:pt>
              </c:numCache>
            </c:numRef>
          </c:val>
          <c:extLst>
            <c:ext xmlns:c16="http://schemas.microsoft.com/office/drawing/2014/chart" uri="{C3380CC4-5D6E-409C-BE32-E72D297353CC}">
              <c16:uniqueId val="{00000002-C984-4440-AE17-A81DBF5F907F}"/>
            </c:ext>
          </c:extLst>
        </c:ser>
        <c:dLbls>
          <c:showLegendKey val="0"/>
          <c:showVal val="0"/>
          <c:showCatName val="0"/>
          <c:showSerName val="0"/>
          <c:showPercent val="0"/>
          <c:showBubbleSize val="0"/>
        </c:dLbls>
        <c:gapWidth val="182"/>
        <c:axId val="379078528"/>
        <c:axId val="379078920"/>
      </c:barChart>
      <c:catAx>
        <c:axId val="379078528"/>
        <c:scaling>
          <c:orientation val="minMax"/>
        </c:scaling>
        <c:delete val="0"/>
        <c:axPos val="l"/>
        <c:numFmt formatCode="General" sourceLinked="1"/>
        <c:majorTickMark val="none"/>
        <c:minorTickMark val="none"/>
        <c:tickLblPos val="nextTo"/>
        <c:spPr>
          <a:solidFill>
            <a:schemeClr val="bg1"/>
          </a:solid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078920"/>
        <c:crosses val="autoZero"/>
        <c:auto val="1"/>
        <c:lblAlgn val="ctr"/>
        <c:lblOffset val="100"/>
        <c:noMultiLvlLbl val="0"/>
      </c:catAx>
      <c:valAx>
        <c:axId val="379078920"/>
        <c:scaling>
          <c:orientation val="minMax"/>
        </c:scaling>
        <c:delete val="1"/>
        <c:axPos val="b"/>
        <c:numFmt formatCode="General" sourceLinked="1"/>
        <c:majorTickMark val="none"/>
        <c:minorTickMark val="none"/>
        <c:tickLblPos val="nextTo"/>
        <c:crossAx val="379078528"/>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28552706692913388"/>
          <c:y val="0.924415688665161"/>
          <c:w val="9.17054625984252E-2"/>
          <c:h val="4.06828759998543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3650793650793648E-2"/>
          <c:y val="8.0972833237696135E-2"/>
          <c:w val="0.93470836978710992"/>
          <c:h val="0.75557217131231635"/>
        </c:manualLayout>
      </c:layout>
      <c:lineChart>
        <c:grouping val="standard"/>
        <c:varyColors val="0"/>
        <c:ser>
          <c:idx val="0"/>
          <c:order val="0"/>
          <c:tx>
            <c:strRef>
              <c:f>Sheet1!$B$1</c:f>
              <c:strCache>
                <c:ptCount val="1"/>
                <c:pt idx="0">
                  <c:v>Ocean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Sheet1!$B$2:$B$6</c:f>
              <c:numCache>
                <c:formatCode>General</c:formatCode>
                <c:ptCount val="5"/>
                <c:pt idx="0">
                  <c:v>10</c:v>
                </c:pt>
                <c:pt idx="1">
                  <c:v>8</c:v>
                </c:pt>
                <c:pt idx="2">
                  <c:v>7</c:v>
                </c:pt>
                <c:pt idx="3">
                  <c:v>7</c:v>
                </c:pt>
                <c:pt idx="4">
                  <c:v>5</c:v>
                </c:pt>
              </c:numCache>
            </c:numRef>
          </c:val>
          <c:smooth val="0"/>
          <c:extLst>
            <c:ext xmlns:c16="http://schemas.microsoft.com/office/drawing/2014/chart" uri="{C3380CC4-5D6E-409C-BE32-E72D297353CC}">
              <c16:uniqueId val="{00000000-C337-41A1-A164-B6645D0FA9D6}"/>
            </c:ext>
          </c:extLst>
        </c:ser>
        <c:ser>
          <c:idx val="1"/>
          <c:order val="1"/>
          <c:tx>
            <c:strRef>
              <c:f>Sheet1!$C$1</c:f>
              <c:strCache>
                <c:ptCount val="1"/>
                <c:pt idx="0">
                  <c:v>New Jersey</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2012</c:v>
                </c:pt>
                <c:pt idx="1">
                  <c:v>2013</c:v>
                </c:pt>
                <c:pt idx="2">
                  <c:v>2014</c:v>
                </c:pt>
                <c:pt idx="3">
                  <c:v>2015</c:v>
                </c:pt>
                <c:pt idx="4">
                  <c:v>2016</c:v>
                </c:pt>
              </c:numCache>
            </c:numRef>
          </c:cat>
          <c:val>
            <c:numRef>
              <c:f>Sheet1!$C$2:$C$6</c:f>
              <c:numCache>
                <c:formatCode>General</c:formatCode>
                <c:ptCount val="5"/>
                <c:pt idx="0">
                  <c:v>15</c:v>
                </c:pt>
                <c:pt idx="1">
                  <c:v>12</c:v>
                </c:pt>
                <c:pt idx="2">
                  <c:v>12</c:v>
                </c:pt>
                <c:pt idx="3">
                  <c:v>11</c:v>
                </c:pt>
                <c:pt idx="4">
                  <c:v>10</c:v>
                </c:pt>
              </c:numCache>
            </c:numRef>
          </c:val>
          <c:smooth val="0"/>
          <c:extLst>
            <c:ext xmlns:c16="http://schemas.microsoft.com/office/drawing/2014/chart" uri="{C3380CC4-5D6E-409C-BE32-E72D297353CC}">
              <c16:uniqueId val="{00000003-C337-41A1-A164-B6645D0FA9D6}"/>
            </c:ext>
          </c:extLst>
        </c:ser>
        <c:dLbls>
          <c:showLegendKey val="0"/>
          <c:showVal val="0"/>
          <c:showCatName val="0"/>
          <c:showSerName val="0"/>
          <c:showPercent val="0"/>
          <c:showBubbleSize val="0"/>
        </c:dLbls>
        <c:marker val="1"/>
        <c:smooth val="0"/>
        <c:axId val="379079704"/>
        <c:axId val="379080096"/>
      </c:lineChart>
      <c:catAx>
        <c:axId val="379079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080096"/>
        <c:crosses val="autoZero"/>
        <c:auto val="1"/>
        <c:lblAlgn val="ctr"/>
        <c:lblOffset val="100"/>
        <c:noMultiLvlLbl val="0"/>
      </c:catAx>
      <c:valAx>
        <c:axId val="379080096"/>
        <c:scaling>
          <c:orientation val="minMax"/>
          <c:max val="32"/>
          <c:min val="0"/>
        </c:scaling>
        <c:delete val="1"/>
        <c:axPos val="l"/>
        <c:numFmt formatCode="General" sourceLinked="1"/>
        <c:majorTickMark val="none"/>
        <c:minorTickMark val="none"/>
        <c:tickLblPos val="nextTo"/>
        <c:crossAx val="379079704"/>
        <c:crosses val="autoZero"/>
        <c:crossBetween val="between"/>
      </c:valAx>
      <c:spPr>
        <a:noFill/>
        <a:ln>
          <a:noFill/>
        </a:ln>
        <a:effectLst/>
      </c:spPr>
    </c:plotArea>
    <c:legend>
      <c:legendPos val="r"/>
      <c:layout>
        <c:manualLayout>
          <c:xMode val="edge"/>
          <c:yMode val="edge"/>
          <c:x val="0.3811892263467066"/>
          <c:y val="6.8140319163664999E-3"/>
          <c:w val="0.56722347206599166"/>
          <c:h val="8.91703907214522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5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8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Sheet1!$B$2:$B$22</c:f>
              <c:numCache>
                <c:formatCode>General</c:formatCode>
                <c:ptCount val="21"/>
                <c:pt idx="0">
                  <c:v>2</c:v>
                </c:pt>
                <c:pt idx="1">
                  <c:v>2</c:v>
                </c:pt>
                <c:pt idx="2">
                  <c:v>3</c:v>
                </c:pt>
                <c:pt idx="3">
                  <c:v>5</c:v>
                </c:pt>
                <c:pt idx="4">
                  <c:v>5</c:v>
                </c:pt>
                <c:pt idx="5">
                  <c:v>6</c:v>
                </c:pt>
                <c:pt idx="6">
                  <c:v>8</c:v>
                </c:pt>
                <c:pt idx="7">
                  <c:v>10</c:v>
                </c:pt>
                <c:pt idx="8">
                  <c:v>11</c:v>
                </c:pt>
                <c:pt idx="9">
                  <c:v>12</c:v>
                </c:pt>
                <c:pt idx="10">
                  <c:v>13</c:v>
                </c:pt>
                <c:pt idx="11">
                  <c:v>15</c:v>
                </c:pt>
                <c:pt idx="12">
                  <c:v>16</c:v>
                </c:pt>
                <c:pt idx="14">
                  <c:v>18</c:v>
                </c:pt>
                <c:pt idx="15">
                  <c:v>19</c:v>
                </c:pt>
                <c:pt idx="16">
                  <c:v>19</c:v>
                </c:pt>
                <c:pt idx="17">
                  <c:v>20</c:v>
                </c:pt>
                <c:pt idx="18">
                  <c:v>51</c:v>
                </c:pt>
                <c:pt idx="19">
                  <c:v>59</c:v>
                </c:pt>
                <c:pt idx="20">
                  <c:v>66</c:v>
                </c:pt>
              </c:numCache>
            </c:numRef>
          </c:val>
          <c:extLst>
            <c:ext xmlns:c16="http://schemas.microsoft.com/office/drawing/2014/chart" uri="{C3380CC4-5D6E-409C-BE32-E72D297353CC}">
              <c16:uniqueId val="{00000000-A602-4D18-B643-EB6B7BDC8976}"/>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Warren</c:v>
                </c:pt>
                <c:pt idx="1">
                  <c:v>Hunterdon</c:v>
                </c:pt>
                <c:pt idx="2">
                  <c:v>Sussex</c:v>
                </c:pt>
                <c:pt idx="3">
                  <c:v>Morris</c:v>
                </c:pt>
                <c:pt idx="4">
                  <c:v>Salem</c:v>
                </c:pt>
                <c:pt idx="5">
                  <c:v>Somerset</c:v>
                </c:pt>
                <c:pt idx="6">
                  <c:v>Cape May</c:v>
                </c:pt>
                <c:pt idx="7">
                  <c:v>Gloucester</c:v>
                </c:pt>
                <c:pt idx="8">
                  <c:v>Cumberland</c:v>
                </c:pt>
                <c:pt idx="9">
                  <c:v>Burlington</c:v>
                </c:pt>
                <c:pt idx="10">
                  <c:v>Bergen</c:v>
                </c:pt>
                <c:pt idx="11">
                  <c:v>Hudson</c:v>
                </c:pt>
                <c:pt idx="12">
                  <c:v>Monmouth</c:v>
                </c:pt>
                <c:pt idx="13">
                  <c:v>Ocean</c:v>
                </c:pt>
                <c:pt idx="14">
                  <c:v>Atlantic</c:v>
                </c:pt>
                <c:pt idx="15">
                  <c:v>Passaic</c:v>
                </c:pt>
                <c:pt idx="16">
                  <c:v>Middlesex</c:v>
                </c:pt>
                <c:pt idx="17">
                  <c:v>Union</c:v>
                </c:pt>
                <c:pt idx="18">
                  <c:v>Camden</c:v>
                </c:pt>
                <c:pt idx="19">
                  <c:v>Mercer</c:v>
                </c:pt>
                <c:pt idx="20">
                  <c:v>Essex</c:v>
                </c:pt>
              </c:strCache>
            </c:strRef>
          </c:cat>
          <c:val>
            <c:numRef>
              <c:f>Sheet1!$C$2:$C$22</c:f>
              <c:numCache>
                <c:formatCode>General</c:formatCode>
                <c:ptCount val="21"/>
                <c:pt idx="13">
                  <c:v>16</c:v>
                </c:pt>
              </c:numCache>
            </c:numRef>
          </c:val>
          <c:extLst>
            <c:ext xmlns:c16="http://schemas.microsoft.com/office/drawing/2014/chart" uri="{C3380CC4-5D6E-409C-BE32-E72D297353CC}">
              <c16:uniqueId val="{00000001-A602-4D18-B643-EB6B7BDC8976}"/>
            </c:ext>
          </c:extLst>
        </c:ser>
        <c:dLbls>
          <c:showLegendKey val="0"/>
          <c:showVal val="0"/>
          <c:showCatName val="0"/>
          <c:showSerName val="0"/>
          <c:showPercent val="0"/>
          <c:showBubbleSize val="0"/>
        </c:dLbls>
        <c:gapWidth val="182"/>
        <c:axId val="379945520"/>
        <c:axId val="379945912"/>
      </c:barChart>
      <c:catAx>
        <c:axId val="379945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45912"/>
        <c:crosses val="autoZero"/>
        <c:auto val="1"/>
        <c:lblAlgn val="ctr"/>
        <c:lblOffset val="100"/>
        <c:noMultiLvlLbl val="0"/>
      </c:catAx>
      <c:valAx>
        <c:axId val="379945912"/>
        <c:scaling>
          <c:orientation val="minMax"/>
        </c:scaling>
        <c:delete val="1"/>
        <c:axPos val="b"/>
        <c:numFmt formatCode="General" sourceLinked="1"/>
        <c:majorTickMark val="none"/>
        <c:minorTickMark val="none"/>
        <c:tickLblPos val="nextTo"/>
        <c:crossAx val="379945520"/>
        <c:crosses val="autoZero"/>
        <c:crossBetween val="between"/>
      </c:valAx>
      <c:spPr>
        <a:noFill/>
        <a:ln>
          <a:noFill/>
        </a:ln>
        <a:effectLst/>
      </c:spPr>
    </c:plotArea>
    <c:legend>
      <c:legendPos val="b"/>
      <c:legendEntry>
        <c:idx val="0"/>
        <c:delete val="1"/>
      </c:legendEntry>
      <c:legendEntry>
        <c:idx val="1"/>
        <c:delete val="1"/>
      </c:legendEntry>
      <c:layout>
        <c:manualLayout>
          <c:xMode val="edge"/>
          <c:yMode val="edge"/>
          <c:x val="0.24063791830708664"/>
          <c:y val="0.94266265116494519"/>
          <c:w val="0.13838489370046275"/>
          <c:h val="3.7741200926353288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454545454545456E-2"/>
          <c:y val="0.52298856572458963"/>
          <c:w val="0.90909090909090906"/>
          <c:h val="0.30267363871931829"/>
        </c:manualLayout>
      </c:layout>
      <c:lineChart>
        <c:grouping val="standard"/>
        <c:varyColors val="0"/>
        <c:ser>
          <c:idx val="0"/>
          <c:order val="0"/>
          <c:tx>
            <c:strRef>
              <c:f>Sheet1!$B$1</c:f>
              <c:strCache>
                <c:ptCount val="1"/>
                <c:pt idx="0">
                  <c:v>Ocean County</c:v>
                </c:pt>
              </c:strCache>
            </c:strRef>
          </c:tx>
          <c:spPr>
            <a:ln w="28575" cap="rnd">
              <a:solidFill>
                <a:srgbClr val="C00000"/>
              </a:solidFill>
              <a:round/>
            </a:ln>
            <a:effectLst/>
          </c:spPr>
          <c:marker>
            <c:symbol val="squar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Sheet1!$A$2:$A$13</c:f>
              <c:strCache>
                <c:ptCount val="12"/>
                <c:pt idx="0">
                  <c:v>19-Nov</c:v>
                </c:pt>
                <c:pt idx="1">
                  <c:v>19-Dec</c:v>
                </c:pt>
                <c:pt idx="2">
                  <c:v>20-Jan</c:v>
                </c:pt>
                <c:pt idx="3">
                  <c:v>20-Feb</c:v>
                </c:pt>
                <c:pt idx="4">
                  <c:v>20-Mar</c:v>
                </c:pt>
                <c:pt idx="5">
                  <c:v>20-Apr</c:v>
                </c:pt>
                <c:pt idx="6">
                  <c:v>20-May</c:v>
                </c:pt>
                <c:pt idx="7">
                  <c:v>20-Jun</c:v>
                </c:pt>
                <c:pt idx="8">
                  <c:v>20-Jul</c:v>
                </c:pt>
                <c:pt idx="9">
                  <c:v>20-Aug</c:v>
                </c:pt>
                <c:pt idx="10">
                  <c:v>20-Sep</c:v>
                </c:pt>
                <c:pt idx="11">
                  <c:v>20-Oct</c:v>
                </c:pt>
              </c:strCache>
            </c:strRef>
          </c:cat>
          <c:val>
            <c:numRef>
              <c:f>Sheet1!$B$2:$B$13</c:f>
              <c:numCache>
                <c:formatCode>General</c:formatCode>
                <c:ptCount val="12"/>
                <c:pt idx="0">
                  <c:v>6</c:v>
                </c:pt>
                <c:pt idx="1">
                  <c:v>9</c:v>
                </c:pt>
                <c:pt idx="2">
                  <c:v>5</c:v>
                </c:pt>
                <c:pt idx="3">
                  <c:v>3</c:v>
                </c:pt>
                <c:pt idx="4">
                  <c:v>7</c:v>
                </c:pt>
                <c:pt idx="5">
                  <c:v>7</c:v>
                </c:pt>
                <c:pt idx="6">
                  <c:v>6</c:v>
                </c:pt>
                <c:pt idx="7">
                  <c:v>10</c:v>
                </c:pt>
                <c:pt idx="8">
                  <c:v>6</c:v>
                </c:pt>
                <c:pt idx="9">
                  <c:v>5</c:v>
                </c:pt>
                <c:pt idx="10">
                  <c:v>10</c:v>
                </c:pt>
                <c:pt idx="11">
                  <c:v>16</c:v>
                </c:pt>
              </c:numCache>
            </c:numRef>
          </c:val>
          <c:smooth val="0"/>
          <c:extLst>
            <c:ext xmlns:c16="http://schemas.microsoft.com/office/drawing/2014/chart" uri="{C3380CC4-5D6E-409C-BE32-E72D297353CC}">
              <c16:uniqueId val="{00000000-9830-4563-B5F8-0E191FF24018}"/>
            </c:ext>
          </c:extLst>
        </c:ser>
        <c:dLbls>
          <c:showLegendKey val="0"/>
          <c:showVal val="0"/>
          <c:showCatName val="0"/>
          <c:showSerName val="0"/>
          <c:showPercent val="0"/>
          <c:showBubbleSize val="0"/>
        </c:dLbls>
        <c:marker val="1"/>
        <c:smooth val="0"/>
        <c:axId val="379946696"/>
        <c:axId val="379947088"/>
      </c:lineChart>
      <c:catAx>
        <c:axId val="379946696"/>
        <c:scaling>
          <c:orientation val="minMax"/>
        </c:scaling>
        <c:delete val="0"/>
        <c:axPos val="b"/>
        <c:numFmt formatCode="General"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47088"/>
        <c:crosses val="autoZero"/>
        <c:auto val="1"/>
        <c:lblAlgn val="ctr"/>
        <c:lblOffset val="100"/>
        <c:noMultiLvlLbl val="1"/>
      </c:catAx>
      <c:valAx>
        <c:axId val="379947088"/>
        <c:scaling>
          <c:orientation val="minMax"/>
        </c:scaling>
        <c:delete val="1"/>
        <c:axPos val="l"/>
        <c:numFmt formatCode="General" sourceLinked="1"/>
        <c:majorTickMark val="none"/>
        <c:minorTickMark val="none"/>
        <c:tickLblPos val="nextTo"/>
        <c:crossAx val="379946696"/>
        <c:crosses val="autoZero"/>
        <c:crossBetween val="between"/>
      </c:valAx>
      <c:spPr>
        <a:noFill/>
        <a:ln>
          <a:noFill/>
        </a:ln>
        <a:effectLst/>
      </c:spPr>
    </c:plotArea>
    <c:legend>
      <c:legendPos val="b"/>
      <c:legendEntry>
        <c:idx val="0"/>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ayout>
        <c:manualLayout>
          <c:xMode val="edge"/>
          <c:yMode val="edge"/>
          <c:x val="0.21022083691256105"/>
          <c:y val="2.3609850289105005E-2"/>
          <c:w val="0.65468042240061819"/>
          <c:h val="8.736460551638404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Crime guns recovered</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Sheet1!$A$2:$A$26</c:f>
              <c:strCache>
                <c:ptCount val="25"/>
                <c:pt idx="0">
                  <c:v>Depford</c:v>
                </c:pt>
                <c:pt idx="1">
                  <c:v>North Brunswick</c:v>
                </c:pt>
                <c:pt idx="2">
                  <c:v>New Brunsiwck</c:v>
                </c:pt>
                <c:pt idx="3">
                  <c:v>Paulsboro</c:v>
                </c:pt>
                <c:pt idx="4">
                  <c:v>Franklin Township</c:v>
                </c:pt>
                <c:pt idx="5">
                  <c:v>Marlboro</c:v>
                </c:pt>
                <c:pt idx="6">
                  <c:v>Woodridge</c:v>
                </c:pt>
                <c:pt idx="7">
                  <c:v>Linden</c:v>
                </c:pt>
                <c:pt idx="8">
                  <c:v>Asbury Park</c:v>
                </c:pt>
                <c:pt idx="9">
                  <c:v>Blackwood</c:v>
                </c:pt>
                <c:pt idx="10">
                  <c:v>Orange</c:v>
                </c:pt>
                <c:pt idx="11">
                  <c:v>Irvington</c:v>
                </c:pt>
                <c:pt idx="12">
                  <c:v>Ocean View</c:v>
                </c:pt>
                <c:pt idx="13">
                  <c:v>Hamilton</c:v>
                </c:pt>
                <c:pt idx="14">
                  <c:v>East Orange</c:v>
                </c:pt>
                <c:pt idx="15">
                  <c:v>Millville</c:v>
                </c:pt>
                <c:pt idx="16">
                  <c:v>Seaside Park</c:v>
                </c:pt>
                <c:pt idx="17">
                  <c:v>Ewing</c:v>
                </c:pt>
                <c:pt idx="18">
                  <c:v>Elizabeth</c:v>
                </c:pt>
                <c:pt idx="19">
                  <c:v>Atlantic City</c:v>
                </c:pt>
                <c:pt idx="20">
                  <c:v>Jersey City</c:v>
                </c:pt>
                <c:pt idx="21">
                  <c:v>Paterson</c:v>
                </c:pt>
                <c:pt idx="22">
                  <c:v>Camden</c:v>
                </c:pt>
                <c:pt idx="23">
                  <c:v>Trenton</c:v>
                </c:pt>
                <c:pt idx="24">
                  <c:v>Newark</c:v>
                </c:pt>
              </c:strCache>
            </c:strRef>
          </c:cat>
          <c:val>
            <c:numRef>
              <c:f>Sheet1!$B$2:$B$26</c:f>
              <c:numCache>
                <c:formatCode>General</c:formatCode>
                <c:ptCount val="25"/>
                <c:pt idx="0">
                  <c:v>3</c:v>
                </c:pt>
                <c:pt idx="1">
                  <c:v>3</c:v>
                </c:pt>
                <c:pt idx="2">
                  <c:v>3</c:v>
                </c:pt>
                <c:pt idx="3">
                  <c:v>3</c:v>
                </c:pt>
                <c:pt idx="4">
                  <c:v>3</c:v>
                </c:pt>
                <c:pt idx="5">
                  <c:v>3</c:v>
                </c:pt>
                <c:pt idx="6">
                  <c:v>4</c:v>
                </c:pt>
                <c:pt idx="7">
                  <c:v>4</c:v>
                </c:pt>
                <c:pt idx="8">
                  <c:v>4</c:v>
                </c:pt>
                <c:pt idx="9">
                  <c:v>4</c:v>
                </c:pt>
                <c:pt idx="10">
                  <c:v>5</c:v>
                </c:pt>
                <c:pt idx="11">
                  <c:v>5</c:v>
                </c:pt>
                <c:pt idx="12">
                  <c:v>5</c:v>
                </c:pt>
                <c:pt idx="13">
                  <c:v>6</c:v>
                </c:pt>
                <c:pt idx="14">
                  <c:v>6</c:v>
                </c:pt>
                <c:pt idx="15">
                  <c:v>6</c:v>
                </c:pt>
                <c:pt idx="16">
                  <c:v>7</c:v>
                </c:pt>
                <c:pt idx="17">
                  <c:v>9</c:v>
                </c:pt>
                <c:pt idx="18">
                  <c:v>9</c:v>
                </c:pt>
                <c:pt idx="19">
                  <c:v>10</c:v>
                </c:pt>
                <c:pt idx="20">
                  <c:v>13</c:v>
                </c:pt>
                <c:pt idx="21">
                  <c:v>16</c:v>
                </c:pt>
                <c:pt idx="22">
                  <c:v>39</c:v>
                </c:pt>
                <c:pt idx="23">
                  <c:v>42</c:v>
                </c:pt>
                <c:pt idx="24">
                  <c:v>44</c:v>
                </c:pt>
              </c:numCache>
            </c:numRef>
          </c:val>
          <c:extLst>
            <c:ext xmlns:c16="http://schemas.microsoft.com/office/drawing/2014/chart" uri="{C3380CC4-5D6E-409C-BE32-E72D297353CC}">
              <c16:uniqueId val="{00000000-2D6F-4CDA-A50B-0F48185ACA6B}"/>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 DV incidents</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Sheet1!$B$2:$B$22</c:f>
              <c:numCache>
                <c:formatCode>General</c:formatCode>
                <c:ptCount val="21"/>
                <c:pt idx="0">
                  <c:v>570</c:v>
                </c:pt>
                <c:pt idx="1">
                  <c:v>773</c:v>
                </c:pt>
                <c:pt idx="2" formatCode="#,##0">
                  <c:v>1265</c:v>
                </c:pt>
                <c:pt idx="3" formatCode="#,##0">
                  <c:v>1311</c:v>
                </c:pt>
                <c:pt idx="4" formatCode="#,##0">
                  <c:v>1339</c:v>
                </c:pt>
                <c:pt idx="5" formatCode="#,##0">
                  <c:v>1802</c:v>
                </c:pt>
                <c:pt idx="6" formatCode="#,##0">
                  <c:v>1840</c:v>
                </c:pt>
                <c:pt idx="7" formatCode="#,##0">
                  <c:v>2139</c:v>
                </c:pt>
                <c:pt idx="8" formatCode="#,##0">
                  <c:v>2417</c:v>
                </c:pt>
                <c:pt idx="9" formatCode="#,##0">
                  <c:v>2451</c:v>
                </c:pt>
                <c:pt idx="10">
                  <c:v>2510</c:v>
                </c:pt>
                <c:pt idx="11" formatCode="#,##0">
                  <c:v>2656</c:v>
                </c:pt>
                <c:pt idx="12" formatCode="#,##0">
                  <c:v>3054</c:v>
                </c:pt>
                <c:pt idx="13" formatCode="#,##0">
                  <c:v>3187</c:v>
                </c:pt>
                <c:pt idx="14" formatCode="#,##0">
                  <c:v>3410</c:v>
                </c:pt>
                <c:pt idx="15" formatCode="#,##0">
                  <c:v>3514</c:v>
                </c:pt>
                <c:pt idx="16" formatCode="#,##0">
                  <c:v>3747</c:v>
                </c:pt>
                <c:pt idx="17" formatCode="#,##0">
                  <c:v>4336</c:v>
                </c:pt>
                <c:pt idx="19" formatCode="#,##0">
                  <c:v>6420</c:v>
                </c:pt>
                <c:pt idx="20" formatCode="#,##0">
                  <c:v>6532</c:v>
                </c:pt>
              </c:numCache>
            </c:numRef>
          </c:val>
          <c:extLst>
            <c:ext xmlns:c16="http://schemas.microsoft.com/office/drawing/2014/chart" uri="{C3380CC4-5D6E-409C-BE32-E72D297353CC}">
              <c16:uniqueId val="{00000000-60C0-4D87-9985-5101B63AFA72}"/>
            </c:ext>
          </c:extLst>
        </c:ser>
        <c:ser>
          <c:idx val="1"/>
          <c:order val="1"/>
          <c:tx>
            <c:strRef>
              <c:f>Sheet1!$C$1</c:f>
              <c:strCache>
                <c:ptCount val="1"/>
                <c:pt idx="0">
                  <c:v>County </c:v>
                </c:pt>
              </c:strCache>
            </c:strRef>
          </c:tx>
          <c:spPr>
            <a:solidFill>
              <a:schemeClr val="bg1">
                <a:lumMod val="75000"/>
              </a:schemeClr>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Salem</c:v>
                </c:pt>
                <c:pt idx="2">
                  <c:v>Sussex</c:v>
                </c:pt>
                <c:pt idx="3">
                  <c:v>Warren</c:v>
                </c:pt>
                <c:pt idx="4">
                  <c:v>Cape May</c:v>
                </c:pt>
                <c:pt idx="5">
                  <c:v>Morris</c:v>
                </c:pt>
                <c:pt idx="6">
                  <c:v>Somerset</c:v>
                </c:pt>
                <c:pt idx="7">
                  <c:v>Mercer</c:v>
                </c:pt>
                <c:pt idx="8">
                  <c:v>Gloucester</c:v>
                </c:pt>
                <c:pt idx="9">
                  <c:v>Passaic</c:v>
                </c:pt>
                <c:pt idx="10">
                  <c:v>Cumberland</c:v>
                </c:pt>
                <c:pt idx="11">
                  <c:v>Hudson</c:v>
                </c:pt>
                <c:pt idx="12">
                  <c:v>Union</c:v>
                </c:pt>
                <c:pt idx="13">
                  <c:v>Atlantic</c:v>
                </c:pt>
                <c:pt idx="14">
                  <c:v>Bergen</c:v>
                </c:pt>
                <c:pt idx="15">
                  <c:v>Monmouth</c:v>
                </c:pt>
                <c:pt idx="16">
                  <c:v>Burlington</c:v>
                </c:pt>
                <c:pt idx="17">
                  <c:v>Middlesex</c:v>
                </c:pt>
                <c:pt idx="18">
                  <c:v>Ocean</c:v>
                </c:pt>
                <c:pt idx="19">
                  <c:v>Essex</c:v>
                </c:pt>
                <c:pt idx="20">
                  <c:v>Camden</c:v>
                </c:pt>
              </c:strCache>
            </c:strRef>
          </c:cat>
          <c:val>
            <c:numRef>
              <c:f>Sheet1!$C$2:$C$22</c:f>
              <c:numCache>
                <c:formatCode>General</c:formatCode>
                <c:ptCount val="21"/>
                <c:pt idx="18">
                  <c:v>4372</c:v>
                </c:pt>
              </c:numCache>
            </c:numRef>
          </c:val>
          <c:extLst>
            <c:ext xmlns:c16="http://schemas.microsoft.com/office/drawing/2014/chart" uri="{C3380CC4-5D6E-409C-BE32-E72D297353CC}">
              <c16:uniqueId val="{00000003-60C0-4D87-9985-5101B63AFA72}"/>
            </c:ext>
          </c:extLst>
        </c:ser>
        <c:dLbls>
          <c:showLegendKey val="0"/>
          <c:showVal val="0"/>
          <c:showCatName val="0"/>
          <c:showSerName val="0"/>
          <c:showPercent val="0"/>
          <c:showBubbleSize val="0"/>
        </c:dLbls>
        <c:gapWidth val="182"/>
        <c:axId val="379950224"/>
        <c:axId val="379950616"/>
      </c:barChart>
      <c:catAx>
        <c:axId val="3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0616"/>
        <c:crosses val="autoZero"/>
        <c:auto val="1"/>
        <c:lblAlgn val="ctr"/>
        <c:lblOffset val="100"/>
        <c:noMultiLvlLbl val="0"/>
      </c:catAx>
      <c:valAx>
        <c:axId val="379950616"/>
        <c:scaling>
          <c:orientation val="minMax"/>
        </c:scaling>
        <c:delete val="1"/>
        <c:axPos val="b"/>
        <c:numFmt formatCode="General" sourceLinked="1"/>
        <c:majorTickMark val="none"/>
        <c:minorTickMark val="none"/>
        <c:tickLblPos val="nextTo"/>
        <c:crossAx val="3799502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DV incidents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dLbl>
              <c:idx val="0"/>
              <c:layout>
                <c:manualLayout>
                  <c:x val="-5.2534965034965048E-2"/>
                  <c:y val="2.8365278766899683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6920-4543-BF3E-D20F9C6289D9}"/>
                </c:ext>
              </c:extLst>
            </c:dLbl>
            <c:dLbl>
              <c:idx val="4"/>
              <c:layout>
                <c:manualLayout>
                  <c:x val="-1.31993006993007E-2"/>
                  <c:y val="2.1334029199432239E-2"/>
                </c:manualLayout>
              </c:layout>
              <c:dLblPos val="r"/>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6920-4543-BF3E-D20F9C6289D9}"/>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4340</c:v>
                </c:pt>
                <c:pt idx="1">
                  <c:v>3953</c:v>
                </c:pt>
                <c:pt idx="2">
                  <c:v>3919</c:v>
                </c:pt>
                <c:pt idx="3">
                  <c:v>4026</c:v>
                </c:pt>
                <c:pt idx="4">
                  <c:v>4372</c:v>
                </c:pt>
              </c:numCache>
            </c:numRef>
          </c:val>
          <c:smooth val="0"/>
          <c:extLst>
            <c:ext xmlns:c16="http://schemas.microsoft.com/office/drawing/2014/chart" uri="{C3380CC4-5D6E-409C-BE32-E72D297353CC}">
              <c16:uniqueId val="{00000000-B77B-4290-9C31-4B7F1C941F7C}"/>
            </c:ext>
          </c:extLst>
        </c:ser>
        <c:dLbls>
          <c:showLegendKey val="0"/>
          <c:showVal val="0"/>
          <c:showCatName val="0"/>
          <c:showSerName val="0"/>
          <c:showPercent val="0"/>
          <c:showBubbleSize val="0"/>
        </c:dLbls>
        <c:marker val="1"/>
        <c:smooth val="0"/>
        <c:axId val="379951400"/>
        <c:axId val="379951792"/>
      </c:lineChart>
      <c:catAx>
        <c:axId val="3799514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792"/>
        <c:crosses val="autoZero"/>
        <c:auto val="1"/>
        <c:lblAlgn val="ctr"/>
        <c:lblOffset val="100"/>
        <c:noMultiLvlLbl val="0"/>
      </c:catAx>
      <c:valAx>
        <c:axId val="379951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79951400"/>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Sheet1!$A$2</c:f>
              <c:strCache>
                <c:ptCount val="1"/>
                <c:pt idx="0">
                  <c:v>Toms River</c:v>
                </c:pt>
              </c:strCache>
            </c:strRef>
          </c:tx>
          <c:spPr>
            <a:ln w="28575" cap="rnd">
              <a:solidFill>
                <a:srgbClr val="C00000"/>
              </a:solidFill>
              <a:round/>
            </a:ln>
            <a:effectLst/>
          </c:spPr>
          <c:marker>
            <c:symbol val="triang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Sheet1!$B$2:$H$2</c:f>
              <c:numCache>
                <c:formatCode>General</c:formatCode>
                <c:ptCount val="7"/>
                <c:pt idx="0">
                  <c:v>858</c:v>
                </c:pt>
                <c:pt idx="1">
                  <c:v>682</c:v>
                </c:pt>
                <c:pt idx="2">
                  <c:v>773</c:v>
                </c:pt>
                <c:pt idx="3">
                  <c:v>699</c:v>
                </c:pt>
                <c:pt idx="4">
                  <c:v>800</c:v>
                </c:pt>
                <c:pt idx="5">
                  <c:v>789</c:v>
                </c:pt>
                <c:pt idx="6">
                  <c:v>767</c:v>
                </c:pt>
              </c:numCache>
            </c:numRef>
          </c:val>
          <c:smooth val="0"/>
          <c:extLst>
            <c:ext xmlns:c16="http://schemas.microsoft.com/office/drawing/2014/chart" uri="{C3380CC4-5D6E-409C-BE32-E72D297353CC}">
              <c16:uniqueId val="{00000000-DC12-400E-9C0F-86066DE46CF4}"/>
            </c:ext>
          </c:extLst>
        </c:ser>
        <c:ser>
          <c:idx val="1"/>
          <c:order val="1"/>
          <c:tx>
            <c:strRef>
              <c:f>Sheet1!$A$3</c:f>
              <c:strCache>
                <c:ptCount val="1"/>
                <c:pt idx="0">
                  <c:v>Brick</c:v>
                </c:pt>
              </c:strCache>
            </c:strRef>
          </c:tx>
          <c:spPr>
            <a:ln w="28575" cap="rnd">
              <a:solidFill>
                <a:srgbClr val="C00000"/>
              </a:solidFill>
              <a:prstDash val="sysDash"/>
              <a:round/>
            </a:ln>
            <a:effectLst/>
          </c:spPr>
          <c:marker>
            <c:symbol val="squar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Sheet1!$B$3:$H$3</c:f>
              <c:numCache>
                <c:formatCode>General</c:formatCode>
                <c:ptCount val="7"/>
                <c:pt idx="0">
                  <c:v>567</c:v>
                </c:pt>
                <c:pt idx="1">
                  <c:v>471</c:v>
                </c:pt>
                <c:pt idx="2">
                  <c:v>496</c:v>
                </c:pt>
                <c:pt idx="3">
                  <c:v>558</c:v>
                </c:pt>
                <c:pt idx="4">
                  <c:v>654</c:v>
                </c:pt>
                <c:pt idx="5">
                  <c:v>674</c:v>
                </c:pt>
                <c:pt idx="6">
                  <c:v>707</c:v>
                </c:pt>
              </c:numCache>
            </c:numRef>
          </c:val>
          <c:smooth val="0"/>
          <c:extLst>
            <c:ext xmlns:c16="http://schemas.microsoft.com/office/drawing/2014/chart" uri="{C3380CC4-5D6E-409C-BE32-E72D297353CC}">
              <c16:uniqueId val="{00000001-DC12-400E-9C0F-86066DE46CF4}"/>
            </c:ext>
          </c:extLst>
        </c:ser>
        <c:ser>
          <c:idx val="2"/>
          <c:order val="2"/>
          <c:tx>
            <c:strRef>
              <c:f>Sheet1!$A$4</c:f>
              <c:strCache>
                <c:ptCount val="1"/>
                <c:pt idx="0">
                  <c:v>Lakewood</c:v>
                </c:pt>
              </c:strCache>
            </c:strRef>
          </c:tx>
          <c:spPr>
            <a:ln w="28575" cap="rnd">
              <a:solidFill>
                <a:schemeClr val="tx1"/>
              </a:solidFill>
              <a:prstDash val="sysDash"/>
              <a:round/>
            </a:ln>
            <a:effectLst/>
          </c:spPr>
          <c:marker>
            <c:symbol val="triang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Sheet1!$B$4:$H$4</c:f>
              <c:numCache>
                <c:formatCode>General</c:formatCode>
                <c:ptCount val="7"/>
                <c:pt idx="0">
                  <c:v>707</c:v>
                </c:pt>
                <c:pt idx="1">
                  <c:v>620</c:v>
                </c:pt>
                <c:pt idx="2">
                  <c:v>760</c:v>
                </c:pt>
                <c:pt idx="3">
                  <c:v>675</c:v>
                </c:pt>
                <c:pt idx="4">
                  <c:v>642</c:v>
                </c:pt>
                <c:pt idx="5">
                  <c:v>623</c:v>
                </c:pt>
                <c:pt idx="6">
                  <c:v>634</c:v>
                </c:pt>
              </c:numCache>
            </c:numRef>
          </c:val>
          <c:smooth val="0"/>
          <c:extLst>
            <c:ext xmlns:c16="http://schemas.microsoft.com/office/drawing/2014/chart" uri="{C3380CC4-5D6E-409C-BE32-E72D297353CC}">
              <c16:uniqueId val="{00000002-DC12-400E-9C0F-86066DE46CF4}"/>
            </c:ext>
          </c:extLst>
        </c:ser>
        <c:ser>
          <c:idx val="3"/>
          <c:order val="3"/>
          <c:tx>
            <c:strRef>
              <c:f>Sheet1!$A$5</c:f>
              <c:strCache>
                <c:ptCount val="1"/>
                <c:pt idx="0">
                  <c:v>Berkeley </c:v>
                </c:pt>
              </c:strCache>
            </c:strRef>
          </c:tx>
          <c:spPr>
            <a:ln w="28575" cap="rnd">
              <a:solidFill>
                <a:schemeClr val="bg1">
                  <a:lumMod val="75000"/>
                </a:schemeClr>
              </a:solidFill>
              <a:round/>
            </a:ln>
            <a:effectLst/>
          </c:spPr>
          <c:marker>
            <c:symbol val="circle"/>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Sheet1!$B$5:$H$5</c:f>
              <c:numCache>
                <c:formatCode>General</c:formatCode>
                <c:ptCount val="7"/>
                <c:pt idx="0">
                  <c:v>438</c:v>
                </c:pt>
                <c:pt idx="1">
                  <c:v>378</c:v>
                </c:pt>
                <c:pt idx="2">
                  <c:v>357</c:v>
                </c:pt>
                <c:pt idx="3">
                  <c:v>308</c:v>
                </c:pt>
                <c:pt idx="4">
                  <c:v>272</c:v>
                </c:pt>
                <c:pt idx="5">
                  <c:v>282</c:v>
                </c:pt>
                <c:pt idx="6">
                  <c:v>344</c:v>
                </c:pt>
              </c:numCache>
            </c:numRef>
          </c:val>
          <c:smooth val="0"/>
          <c:extLst>
            <c:ext xmlns:c16="http://schemas.microsoft.com/office/drawing/2014/chart" uri="{C3380CC4-5D6E-409C-BE32-E72D297353CC}">
              <c16:uniqueId val="{00000003-DC12-400E-9C0F-86066DE46CF4}"/>
            </c:ext>
          </c:extLst>
        </c:ser>
        <c:ser>
          <c:idx val="4"/>
          <c:order val="4"/>
          <c:tx>
            <c:strRef>
              <c:f>Sheet1!$A$6</c:f>
              <c:strCache>
                <c:ptCount val="1"/>
                <c:pt idx="0">
                  <c:v>Lacey</c:v>
                </c:pt>
              </c:strCache>
            </c:strRef>
          </c:tx>
          <c:spPr>
            <a:ln w="28575" cap="rnd">
              <a:solidFill>
                <a:schemeClr val="bg1">
                  <a:lumMod val="75000"/>
                </a:schemeClr>
              </a:solidFill>
              <a:prstDash val="sysDot"/>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Sheet1!$B$6:$H$6</c:f>
              <c:numCache>
                <c:formatCode>General</c:formatCode>
                <c:ptCount val="7"/>
                <c:pt idx="0">
                  <c:v>281</c:v>
                </c:pt>
                <c:pt idx="1">
                  <c:v>288</c:v>
                </c:pt>
                <c:pt idx="2">
                  <c:v>260</c:v>
                </c:pt>
                <c:pt idx="3">
                  <c:v>307</c:v>
                </c:pt>
                <c:pt idx="4">
                  <c:v>278</c:v>
                </c:pt>
                <c:pt idx="5">
                  <c:v>280</c:v>
                </c:pt>
                <c:pt idx="6">
                  <c:v>312</c:v>
                </c:pt>
              </c:numCache>
            </c:numRef>
          </c:val>
          <c:smooth val="0"/>
          <c:extLst>
            <c:ext xmlns:c16="http://schemas.microsoft.com/office/drawing/2014/chart" uri="{C3380CC4-5D6E-409C-BE32-E72D297353CC}">
              <c16:uniqueId val="{00000004-DC12-400E-9C0F-86066DE46CF4}"/>
            </c:ext>
          </c:extLst>
        </c:ser>
        <c:ser>
          <c:idx val="5"/>
          <c:order val="5"/>
          <c:tx>
            <c:strRef>
              <c:f>Sheet1!$A$7</c:f>
              <c:strCache>
                <c:ptCount val="1"/>
                <c:pt idx="0">
                  <c:v>Barnegat</c:v>
                </c:pt>
              </c:strCache>
            </c:strRef>
          </c:tx>
          <c:spPr>
            <a:ln w="28575" cap="rnd">
              <a:solidFill>
                <a:schemeClr val="bg1">
                  <a:lumMod val="75000"/>
                </a:schemeClr>
              </a:solidFill>
              <a:prstDash val="dash"/>
              <a:round/>
            </a:ln>
            <a:effectLst/>
          </c:spPr>
          <c:marker>
            <c:symbol val="dash"/>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Sheet1!$B$7:$H$7</c:f>
              <c:numCache>
                <c:formatCode>General</c:formatCode>
                <c:ptCount val="7"/>
                <c:pt idx="0">
                  <c:v>164</c:v>
                </c:pt>
                <c:pt idx="1">
                  <c:v>2</c:v>
                </c:pt>
                <c:pt idx="2">
                  <c:v>185</c:v>
                </c:pt>
                <c:pt idx="3">
                  <c:v>49</c:v>
                </c:pt>
                <c:pt idx="4">
                  <c:v>140</c:v>
                </c:pt>
                <c:pt idx="5">
                  <c:v>196</c:v>
                </c:pt>
                <c:pt idx="6">
                  <c:v>265</c:v>
                </c:pt>
              </c:numCache>
            </c:numRef>
          </c:val>
          <c:smooth val="0"/>
          <c:extLst>
            <c:ext xmlns:c16="http://schemas.microsoft.com/office/drawing/2014/chart" uri="{C3380CC4-5D6E-409C-BE32-E72D297353CC}">
              <c16:uniqueId val="{00000005-DC12-400E-9C0F-86066DE46CF4}"/>
            </c:ext>
          </c:extLst>
        </c:ser>
        <c:ser>
          <c:idx val="6"/>
          <c:order val="6"/>
          <c:tx>
            <c:strRef>
              <c:f>Sheet1!$A$8</c:f>
              <c:strCache>
                <c:ptCount val="1"/>
                <c:pt idx="0">
                  <c:v>Jackson </c:v>
                </c:pt>
              </c:strCache>
            </c:strRef>
          </c:tx>
          <c:spPr>
            <a:ln w="28575" cap="rnd">
              <a:solidFill>
                <a:srgbClr val="C00000"/>
              </a:solidFill>
              <a:prstDash val="dashDot"/>
              <a:round/>
            </a:ln>
            <a:effectLst/>
          </c:spPr>
          <c:marker>
            <c:symbol val="circle"/>
            <c:size val="5"/>
            <c:spPr>
              <a:solidFill>
                <a:srgbClr val="C00000"/>
              </a:solidFill>
              <a:ln w="9525">
                <a:solidFill>
                  <a:srgbClr val="C00000"/>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Sheet1!$B$8:$H$8</c:f>
              <c:numCache>
                <c:formatCode>General</c:formatCode>
                <c:ptCount val="7"/>
                <c:pt idx="0">
                  <c:v>275</c:v>
                </c:pt>
                <c:pt idx="1">
                  <c:v>259</c:v>
                </c:pt>
                <c:pt idx="2">
                  <c:v>262</c:v>
                </c:pt>
                <c:pt idx="3">
                  <c:v>233</c:v>
                </c:pt>
                <c:pt idx="4">
                  <c:v>201</c:v>
                </c:pt>
                <c:pt idx="5">
                  <c:v>110</c:v>
                </c:pt>
                <c:pt idx="6">
                  <c:v>251</c:v>
                </c:pt>
              </c:numCache>
            </c:numRef>
          </c:val>
          <c:smooth val="0"/>
          <c:extLst>
            <c:ext xmlns:c16="http://schemas.microsoft.com/office/drawing/2014/chart" uri="{C3380CC4-5D6E-409C-BE32-E72D297353CC}">
              <c16:uniqueId val="{00000006-DC12-400E-9C0F-86066DE46CF4}"/>
            </c:ext>
          </c:extLst>
        </c:ser>
        <c:ser>
          <c:idx val="7"/>
          <c:order val="7"/>
          <c:tx>
            <c:strRef>
              <c:f>Sheet1!$A$9</c:f>
              <c:strCache>
                <c:ptCount val="1"/>
                <c:pt idx="0">
                  <c:v>Manchester</c:v>
                </c:pt>
              </c:strCache>
            </c:strRef>
          </c:tx>
          <c:spPr>
            <a:ln w="28575" cap="rnd">
              <a:solidFill>
                <a:schemeClr val="tx1"/>
              </a:solidFill>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Sheet1!$B$9:$H$9</c:f>
              <c:numCache>
                <c:formatCode>General</c:formatCode>
                <c:ptCount val="7"/>
                <c:pt idx="0">
                  <c:v>273</c:v>
                </c:pt>
                <c:pt idx="1">
                  <c:v>235</c:v>
                </c:pt>
                <c:pt idx="2">
                  <c:v>308</c:v>
                </c:pt>
                <c:pt idx="3">
                  <c:v>220</c:v>
                </c:pt>
                <c:pt idx="4">
                  <c:v>145</c:v>
                </c:pt>
                <c:pt idx="5">
                  <c:v>195</c:v>
                </c:pt>
                <c:pt idx="6">
                  <c:v>214</c:v>
                </c:pt>
              </c:numCache>
            </c:numRef>
          </c:val>
          <c:smooth val="0"/>
          <c:extLst>
            <c:ext xmlns:c16="http://schemas.microsoft.com/office/drawing/2014/chart" uri="{C3380CC4-5D6E-409C-BE32-E72D297353CC}">
              <c16:uniqueId val="{00000008-EBBA-4677-A301-59B30819F665}"/>
            </c:ext>
          </c:extLst>
        </c:ser>
        <c:ser>
          <c:idx val="8"/>
          <c:order val="8"/>
          <c:tx>
            <c:strRef>
              <c:f>Sheet1!$A$10</c:f>
              <c:strCache>
                <c:ptCount val="1"/>
                <c:pt idx="0">
                  <c:v>Little Egg Harbor</c:v>
                </c:pt>
              </c:strCache>
            </c:strRef>
          </c:tx>
          <c:spPr>
            <a:ln w="28575" cap="rnd">
              <a:solidFill>
                <a:schemeClr val="bg1">
                  <a:lumMod val="75000"/>
                </a:schemeClr>
              </a:solidFill>
              <a:prstDash val="lgDash"/>
              <a:round/>
            </a:ln>
            <a:effectLst/>
          </c:spPr>
          <c:marker>
            <c:symbol val="diamond"/>
            <c:size val="5"/>
            <c:spPr>
              <a:solidFill>
                <a:schemeClr val="bg1">
                  <a:lumMod val="75000"/>
                </a:schemeClr>
              </a:solidFill>
              <a:ln w="9525">
                <a:solidFill>
                  <a:schemeClr val="bg1">
                    <a:lumMod val="75000"/>
                  </a:schemeClr>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Sheet1!$B$10:$H$10</c:f>
              <c:numCache>
                <c:formatCode>General</c:formatCode>
                <c:ptCount val="7"/>
                <c:pt idx="0">
                  <c:v>173</c:v>
                </c:pt>
                <c:pt idx="1">
                  <c:v>142</c:v>
                </c:pt>
                <c:pt idx="2">
                  <c:v>190</c:v>
                </c:pt>
                <c:pt idx="3">
                  <c:v>194</c:v>
                </c:pt>
                <c:pt idx="4">
                  <c:v>151</c:v>
                </c:pt>
                <c:pt idx="5">
                  <c:v>132</c:v>
                </c:pt>
                <c:pt idx="6">
                  <c:v>163</c:v>
                </c:pt>
              </c:numCache>
            </c:numRef>
          </c:val>
          <c:smooth val="0"/>
          <c:extLst>
            <c:ext xmlns:c16="http://schemas.microsoft.com/office/drawing/2014/chart" uri="{C3380CC4-5D6E-409C-BE32-E72D297353CC}">
              <c16:uniqueId val="{00000009-EBBA-4677-A301-59B30819F665}"/>
            </c:ext>
          </c:extLst>
        </c:ser>
        <c:ser>
          <c:idx val="9"/>
          <c:order val="9"/>
          <c:tx>
            <c:strRef>
              <c:f>Sheet1!$A$11</c:f>
              <c:strCache>
                <c:ptCount val="1"/>
                <c:pt idx="0">
                  <c:v>Point Pleasant</c:v>
                </c:pt>
              </c:strCache>
            </c:strRef>
          </c:tx>
          <c:spPr>
            <a:ln w="28575" cap="rnd">
              <a:solidFill>
                <a:schemeClr val="tx1"/>
              </a:solidFill>
              <a:prstDash val="sysDot"/>
              <a:round/>
            </a:ln>
            <a:effectLst/>
          </c:spPr>
          <c:marker>
            <c:symbol val="circle"/>
            <c:size val="5"/>
            <c:spPr>
              <a:solidFill>
                <a:schemeClr val="tx1"/>
              </a:solidFill>
              <a:ln w="9525">
                <a:solidFill>
                  <a:schemeClr val="tx1"/>
                </a:solidFill>
              </a:ln>
              <a:effectLst/>
            </c:spPr>
          </c:marker>
          <c:cat>
            <c:strRef>
              <c:f>Sheet1!$B$1:$H$1</c:f>
              <c:strCache>
                <c:ptCount val="7"/>
                <c:pt idx="0">
                  <c:v>2013</c:v>
                </c:pt>
                <c:pt idx="1">
                  <c:v>2014</c:v>
                </c:pt>
                <c:pt idx="2">
                  <c:v>2015</c:v>
                </c:pt>
                <c:pt idx="3">
                  <c:v>2016</c:v>
                </c:pt>
                <c:pt idx="4">
                  <c:v>2017</c:v>
                </c:pt>
                <c:pt idx="5">
                  <c:v>2018</c:v>
                </c:pt>
                <c:pt idx="6">
                  <c:v>2019</c:v>
                </c:pt>
              </c:strCache>
            </c:strRef>
          </c:cat>
          <c:val>
            <c:numRef>
              <c:f>Sheet1!$B$11:$H$11</c:f>
              <c:numCache>
                <c:formatCode>General</c:formatCode>
                <c:ptCount val="7"/>
                <c:pt idx="0">
                  <c:v>150</c:v>
                </c:pt>
                <c:pt idx="1">
                  <c:v>137</c:v>
                </c:pt>
                <c:pt idx="2">
                  <c:v>115</c:v>
                </c:pt>
                <c:pt idx="3">
                  <c:v>160</c:v>
                </c:pt>
                <c:pt idx="4">
                  <c:v>140</c:v>
                </c:pt>
                <c:pt idx="5">
                  <c:v>131</c:v>
                </c:pt>
                <c:pt idx="6">
                  <c:v>155</c:v>
                </c:pt>
              </c:numCache>
            </c:numRef>
          </c:val>
          <c:smooth val="0"/>
          <c:extLst>
            <c:ext xmlns:c16="http://schemas.microsoft.com/office/drawing/2014/chart" uri="{C3380CC4-5D6E-409C-BE32-E72D297353CC}">
              <c16:uniqueId val="{0000000A-EBBA-4677-A301-59B30819F665}"/>
            </c:ext>
          </c:extLst>
        </c:ser>
        <c:dLbls>
          <c:showLegendKey val="0"/>
          <c:showVal val="0"/>
          <c:showCatName val="0"/>
          <c:showSerName val="0"/>
          <c:showPercent val="0"/>
          <c:showBubbleSize val="0"/>
        </c:dLbls>
        <c:marker val="1"/>
        <c:smooth val="0"/>
        <c:axId val="379952576"/>
        <c:axId val="380649656"/>
      </c:lineChart>
      <c:catAx>
        <c:axId val="379952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0649656"/>
        <c:crosses val="autoZero"/>
        <c:auto val="1"/>
        <c:lblAlgn val="ctr"/>
        <c:lblOffset val="100"/>
        <c:noMultiLvlLbl val="0"/>
      </c:catAx>
      <c:valAx>
        <c:axId val="380649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79952576"/>
        <c:crosses val="autoZero"/>
        <c:crossBetween val="between"/>
      </c:valAx>
      <c:dTable>
        <c:showHorzBorder val="1"/>
        <c:showVertBorder val="1"/>
        <c:showOutline val="1"/>
        <c:showKeys val="1"/>
        <c:spPr>
          <a:noFill/>
          <a:ln w="9525" cap="flat" cmpd="sng" algn="ctr">
            <a:solidFill>
              <a:schemeClr val="tx1">
                <a:lumMod val="15000"/>
                <a:lumOff val="85000"/>
              </a:schemeClr>
            </a:solidFill>
            <a:round/>
          </a:ln>
          <a:effectLst/>
        </c:spPr>
        <c:txPr>
          <a:bodyPr rot="0" spcFirstLastPara="1" vertOverflow="ellipsis" vert="horz" wrap="square" anchor="ctr" anchorCtr="1"/>
          <a:lstStyle/>
          <a:p>
            <a:pPr rtl="0">
              <a:defRPr sz="8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dTable>
      <c:spPr>
        <a:noFill/>
        <a:ln>
          <a:noFill/>
        </a:ln>
        <a:effectLst/>
      </c:spPr>
    </c:plotArea>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manualLayout>
          <c:layoutTarget val="inner"/>
          <c:xMode val="edge"/>
          <c:yMode val="edge"/>
          <c:x val="0.22694253014447902"/>
          <c:y val="0.10786367461925135"/>
          <c:w val="0.53622319937489471"/>
          <c:h val="0.7562069519244381"/>
        </c:manualLayout>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4-D320-4A31-BCFD-13DA331548F2}"/>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9A81-4FD8-AC5D-DB8C459DCEE9}"/>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A-D320-4A31-BCFD-13DA331548F2}"/>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C-D320-4A31-BCFD-13DA331548F2}"/>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B-D320-4A31-BCFD-13DA331548F2}"/>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9-D320-4A31-BCFD-13DA331548F2}"/>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8-D320-4A31-BCFD-13DA331548F2}"/>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7-D320-4A31-BCFD-13DA331548F2}"/>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6-D320-4A31-BCFD-13DA331548F2}"/>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5-D320-4A31-BCFD-13DA331548F2}"/>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2-D320-4A31-BCFD-13DA331548F2}"/>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1-D320-4A31-BCFD-13DA331548F2}"/>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19-9A81-4FD8-AC5D-DB8C459DCEE9}"/>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3-D320-4A31-BCFD-13DA331548F2}"/>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5C32-4293-8D3D-2F76DA07A176}"/>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5C32-4293-8D3D-2F76DA07A176}"/>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5C32-4293-8D3D-2F76DA07A176}"/>
              </c:ext>
            </c:extLst>
          </c:dPt>
          <c:dPt>
            <c:idx val="17"/>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23-5C32-4293-8D3D-2F76DA07A176}"/>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5C32-4293-8D3D-2F76DA07A176}"/>
              </c:ext>
            </c:extLst>
          </c:dPt>
          <c:dLbls>
            <c:dLbl>
              <c:idx val="0"/>
              <c:layout>
                <c:manualLayout>
                  <c:x val="0.18437500000000001"/>
                  <c:y val="-8.717000020419744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D320-4A31-BCFD-13DA331548F2}"/>
                </c:ext>
              </c:extLst>
            </c:dLbl>
            <c:dLbl>
              <c:idx val="1"/>
              <c:layout>
                <c:manualLayout>
                  <c:x val="9.6875000000000003E-2"/>
                  <c:y val="-1.525475003573455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9A81-4FD8-AC5D-DB8C459DCEE9}"/>
                </c:ext>
              </c:extLst>
            </c:dLbl>
            <c:dLbl>
              <c:idx val="2"/>
              <c:layout>
                <c:manualLayout>
                  <c:x val="0.24219926764620264"/>
                  <c:y val="0.1459298107755814"/>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D320-4A31-BCFD-13DA331548F2}"/>
                </c:ext>
              </c:extLst>
            </c:dLbl>
            <c:dLbl>
              <c:idx val="3"/>
              <c:layout>
                <c:manualLayout>
                  <c:x val="-4.0625000000000001E-2"/>
                  <c:y val="0.128575750301191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D320-4A31-BCFD-13DA331548F2}"/>
                </c:ext>
              </c:extLst>
            </c:dLbl>
            <c:dLbl>
              <c:idx val="4"/>
              <c:layout>
                <c:manualLayout>
                  <c:x val="0.24531249999999999"/>
                  <c:y val="0.2070287504849689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D320-4A31-BCFD-13DA331548F2}"/>
                </c:ext>
              </c:extLst>
            </c:dLbl>
            <c:dLbl>
              <c:idx val="5"/>
              <c:layout>
                <c:manualLayout>
                  <c:x val="0.25624999999999998"/>
                  <c:y val="2.17925000510493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D320-4A31-BCFD-13DA331548F2}"/>
                </c:ext>
              </c:extLst>
            </c:dLbl>
            <c:dLbl>
              <c:idx val="6"/>
              <c:layout>
                <c:manualLayout>
                  <c:x val="0.19218750000000001"/>
                  <c:y val="7.19152501684628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D320-4A31-BCFD-13DA331548F2}"/>
                </c:ext>
              </c:extLst>
            </c:dLbl>
            <c:dLbl>
              <c:idx val="7"/>
              <c:layout>
                <c:manualLayout>
                  <c:x val="0.12343749999999988"/>
                  <c:y val="0.146009750342030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D320-4A31-BCFD-13DA331548F2}"/>
                </c:ext>
              </c:extLst>
            </c:dLbl>
            <c:dLbl>
              <c:idx val="8"/>
              <c:layout>
                <c:manualLayout>
                  <c:x val="5.3124999999999999E-2"/>
                  <c:y val="0.187415500439024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D320-4A31-BCFD-13DA331548F2}"/>
                </c:ext>
              </c:extLst>
            </c:dLbl>
            <c:dLbl>
              <c:idx val="9"/>
              <c:layout>
                <c:manualLayout>
                  <c:x val="-7.3437500000000003E-2"/>
                  <c:y val="0.2026702504747590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D320-4A31-BCFD-13DA331548F2}"/>
                </c:ext>
              </c:extLst>
            </c:dLbl>
            <c:dLbl>
              <c:idx val="10"/>
              <c:layout>
                <c:manualLayout>
                  <c:x val="-0.14687500000000006"/>
                  <c:y val="0.1148437429353012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D320-4A31-BCFD-13DA331548F2}"/>
                </c:ext>
              </c:extLst>
            </c:dLbl>
            <c:dLbl>
              <c:idx val="11"/>
              <c:layout>
                <c:manualLayout>
                  <c:x val="-0.22187499999999999"/>
                  <c:y val="6.562499596302928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D320-4A31-BCFD-13DA331548F2}"/>
                </c:ext>
              </c:extLst>
            </c:dLbl>
            <c:dLbl>
              <c:idx val="12"/>
              <c:layout>
                <c:manualLayout>
                  <c:x val="-0.121875"/>
                  <c:y val="-5.012275011741353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9-9A81-4FD8-AC5D-DB8C459DCEE9}"/>
                </c:ext>
              </c:extLst>
            </c:dLbl>
            <c:dLbl>
              <c:idx val="13"/>
              <c:layout>
                <c:manualLayout>
                  <c:x val="-0.21250000000000002"/>
                  <c:y val="-8.934925020930238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D320-4A31-BCFD-13DA331548F2}"/>
                </c:ext>
              </c:extLst>
            </c:dLbl>
            <c:dLbl>
              <c:idx val="14"/>
              <c:layout>
                <c:manualLayout>
                  <c:x val="-3.7359236390936031E-2"/>
                  <c:y val="-7.683336597382964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5C32-4293-8D3D-2F76DA07A176}"/>
                </c:ext>
              </c:extLst>
            </c:dLbl>
            <c:dLbl>
              <c:idx val="15"/>
              <c:layout>
                <c:manualLayout>
                  <c:x val="-7.1605203082627286E-2"/>
                  <c:y val="-0.11415242944683261"/>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5C32-4293-8D3D-2F76DA07A176}"/>
                </c:ext>
              </c:extLst>
            </c:dLbl>
            <c:dLbl>
              <c:idx val="16"/>
              <c:layout>
                <c:manualLayout>
                  <c:x val="8.4058281879605942E-2"/>
                  <c:y val="-0.1361048197250696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5C32-4293-8D3D-2F76DA07A176}"/>
                </c:ext>
              </c:extLst>
            </c:dLbl>
            <c:dLbl>
              <c:idx val="17"/>
              <c:layout>
                <c:manualLayout>
                  <c:x val="-4.8255680338292299E-2"/>
                  <c:y val="-0.13610481972506966"/>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5C32-4293-8D3D-2F76DA07A176}"/>
                </c:ext>
              </c:extLst>
            </c:dLbl>
            <c:dLbl>
              <c:idx val="18"/>
              <c:layout>
                <c:manualLayout>
                  <c:x val="4.3585775789425303E-2"/>
                  <c:y val="-0.10317623430771408"/>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5C32-4293-8D3D-2F76DA07A176}"/>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Assault</c:v>
                </c:pt>
                <c:pt idx="2">
                  <c:v>Terroristic threats</c:v>
                </c:pt>
                <c:pt idx="3">
                  <c:v>Kidnapping</c:v>
                </c:pt>
                <c:pt idx="4">
                  <c:v>Criminal restraint</c:v>
                </c:pt>
                <c:pt idx="5">
                  <c:v>False imprisonment</c:v>
                </c:pt>
                <c:pt idx="6">
                  <c:v>Sexual assault</c:v>
                </c:pt>
                <c:pt idx="7">
                  <c:v>Criminal sexual conduct</c:v>
                </c:pt>
                <c:pt idx="8">
                  <c:v>Lewdness</c:v>
                </c:pt>
                <c:pt idx="9">
                  <c:v>Criminal mischief</c:v>
                </c:pt>
                <c:pt idx="10">
                  <c:v>Burglary</c:v>
                </c:pt>
                <c:pt idx="11">
                  <c:v>Criminal trespass</c:v>
                </c:pt>
                <c:pt idx="12">
                  <c:v>Harassment</c:v>
                </c:pt>
                <c:pt idx="13">
                  <c:v>Stalking</c:v>
                </c:pt>
                <c:pt idx="14">
                  <c:v>Criminal coercion</c:v>
                </c:pt>
                <c:pt idx="15">
                  <c:v>Contempt of Court</c:v>
                </c:pt>
                <c:pt idx="16">
                  <c:v>Other Crime Causing SBI</c:v>
                </c:pt>
                <c:pt idx="17">
                  <c:v>Robbery</c:v>
                </c:pt>
                <c:pt idx="18">
                  <c:v>Cyber Harassment</c:v>
                </c:pt>
              </c:strCache>
            </c:strRef>
          </c:cat>
          <c:val>
            <c:numRef>
              <c:f>Sheet1!$B$2:$B$20</c:f>
              <c:numCache>
                <c:formatCode>#,##0</c:formatCode>
                <c:ptCount val="19"/>
                <c:pt idx="0" formatCode="General">
                  <c:v>39</c:v>
                </c:pt>
                <c:pt idx="1">
                  <c:v>25693</c:v>
                </c:pt>
                <c:pt idx="2">
                  <c:v>2040</c:v>
                </c:pt>
                <c:pt idx="3" formatCode="General">
                  <c:v>26</c:v>
                </c:pt>
                <c:pt idx="4" formatCode="General">
                  <c:v>129</c:v>
                </c:pt>
                <c:pt idx="5" formatCode="General">
                  <c:v>67</c:v>
                </c:pt>
                <c:pt idx="6" formatCode="General">
                  <c:v>224</c:v>
                </c:pt>
                <c:pt idx="7" formatCode="General">
                  <c:v>56</c:v>
                </c:pt>
                <c:pt idx="8" formatCode="General">
                  <c:v>7</c:v>
                </c:pt>
                <c:pt idx="9">
                  <c:v>4092</c:v>
                </c:pt>
                <c:pt idx="10" formatCode="General">
                  <c:v>577</c:v>
                </c:pt>
                <c:pt idx="11" formatCode="General">
                  <c:v>264</c:v>
                </c:pt>
                <c:pt idx="12">
                  <c:v>24679</c:v>
                </c:pt>
                <c:pt idx="13" formatCode="General">
                  <c:v>245</c:v>
                </c:pt>
                <c:pt idx="14" formatCode="General">
                  <c:v>16</c:v>
                </c:pt>
                <c:pt idx="15" formatCode="General">
                  <c:v>2492</c:v>
                </c:pt>
                <c:pt idx="16" formatCode="General">
                  <c:v>56</c:v>
                </c:pt>
                <c:pt idx="17" formatCode="General">
                  <c:v>161</c:v>
                </c:pt>
                <c:pt idx="18" formatCode="General">
                  <c:v>287</c:v>
                </c:pt>
              </c:numCache>
            </c:numRef>
          </c:val>
          <c:extLst>
            <c:ext xmlns:c16="http://schemas.microsoft.com/office/drawing/2014/chart" uri="{C3380CC4-5D6E-409C-BE32-E72D297353CC}">
              <c16:uniqueId val="{00000000-D320-4A31-BCFD-13DA331548F2}"/>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Sheet1!$B$1</c:f>
              <c:strCache>
                <c:ptCount val="1"/>
                <c:pt idx="0">
                  <c:v>2019</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E-8FDA-461A-863D-0289773ABB37}"/>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F-8FDA-461A-863D-0289773ABB37}"/>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6-8FDA-461A-863D-0289773ABB37}"/>
              </c:ext>
            </c:extLst>
          </c:dPt>
          <c:dPt>
            <c:idx val="3"/>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9-8FDA-461A-863D-0289773ABB37}"/>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8-8FDA-461A-863D-0289773ABB37}"/>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7-8FDA-461A-863D-0289773ABB37}"/>
              </c:ext>
            </c:extLst>
          </c:dPt>
          <c:dPt>
            <c:idx val="6"/>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B-8FDA-461A-863D-0289773ABB37}"/>
              </c:ext>
            </c:extLst>
          </c:dPt>
          <c:dPt>
            <c:idx val="7"/>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5-8FDA-461A-863D-0289773ABB37}"/>
              </c:ext>
            </c:extLst>
          </c:dPt>
          <c:dPt>
            <c:idx val="8"/>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0A-8FDA-461A-863D-0289773ABB37}"/>
              </c:ext>
            </c:extLst>
          </c:dPt>
          <c:dPt>
            <c:idx val="9"/>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8FDA-461A-863D-0289773ABB37}"/>
              </c:ext>
            </c:extLst>
          </c:dPt>
          <c:dPt>
            <c:idx val="10"/>
            <c:bubble3D val="0"/>
            <c:spPr>
              <a:solidFill>
                <a:schemeClr val="dk1">
                  <a:tint val="98500"/>
                </a:schemeClr>
              </a:solidFill>
              <a:ln w="19050">
                <a:solidFill>
                  <a:schemeClr val="lt1"/>
                </a:solidFill>
              </a:ln>
              <a:effectLst/>
            </c:spPr>
            <c:extLst>
              <c:ext xmlns:c16="http://schemas.microsoft.com/office/drawing/2014/chart" uri="{C3380CC4-5D6E-409C-BE32-E72D297353CC}">
                <c16:uniqueId val="{00000003-8FDA-461A-863D-0289773ABB37}"/>
              </c:ext>
            </c:extLst>
          </c:dPt>
          <c:dPt>
            <c:idx val="11"/>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2-8FDA-461A-863D-0289773ABB37}"/>
              </c:ext>
            </c:extLst>
          </c:dPt>
          <c:dPt>
            <c:idx val="12"/>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C-8FDA-461A-863D-0289773ABB37}"/>
              </c:ext>
            </c:extLst>
          </c:dPt>
          <c:dPt>
            <c:idx val="13"/>
            <c:bubble3D val="0"/>
            <c:spPr>
              <a:solidFill>
                <a:schemeClr val="dk1">
                  <a:tint val="80000"/>
                </a:schemeClr>
              </a:solidFill>
              <a:ln w="19050">
                <a:solidFill>
                  <a:schemeClr val="lt1"/>
                </a:solidFill>
              </a:ln>
              <a:effectLst/>
            </c:spPr>
            <c:extLst>
              <c:ext xmlns:c16="http://schemas.microsoft.com/office/drawing/2014/chart" uri="{C3380CC4-5D6E-409C-BE32-E72D297353CC}">
                <c16:uniqueId val="{0000000D-8FDA-461A-863D-0289773ABB37}"/>
              </c:ext>
            </c:extLst>
          </c:dPt>
          <c:dPt>
            <c:idx val="14"/>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1D-30ED-475B-86B2-3D1C58B1EF88}"/>
              </c:ext>
            </c:extLst>
          </c:dPt>
          <c:dPt>
            <c:idx val="15"/>
            <c:bubble3D val="0"/>
            <c:spPr>
              <a:solidFill>
                <a:schemeClr val="dk1">
                  <a:tint val="55000"/>
                </a:schemeClr>
              </a:solidFill>
              <a:ln w="19050">
                <a:solidFill>
                  <a:schemeClr val="lt1"/>
                </a:solidFill>
              </a:ln>
              <a:effectLst/>
            </c:spPr>
            <c:extLst>
              <c:ext xmlns:c16="http://schemas.microsoft.com/office/drawing/2014/chart" uri="{C3380CC4-5D6E-409C-BE32-E72D297353CC}">
                <c16:uniqueId val="{0000001F-30ED-475B-86B2-3D1C58B1EF88}"/>
              </c:ext>
            </c:extLst>
          </c:dPt>
          <c:dPt>
            <c:idx val="16"/>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21-30ED-475B-86B2-3D1C58B1EF88}"/>
              </c:ext>
            </c:extLst>
          </c:dPt>
          <c:dPt>
            <c:idx val="17"/>
            <c:bubble3D val="0"/>
            <c:spPr>
              <a:solidFill>
                <a:srgbClr val="C00000"/>
              </a:solidFill>
              <a:ln w="19050">
                <a:solidFill>
                  <a:schemeClr val="lt1"/>
                </a:solidFill>
              </a:ln>
              <a:effectLst/>
            </c:spPr>
            <c:extLst>
              <c:ext xmlns:c16="http://schemas.microsoft.com/office/drawing/2014/chart" uri="{C3380CC4-5D6E-409C-BE32-E72D297353CC}">
                <c16:uniqueId val="{00000023-30ED-475B-86B2-3D1C58B1EF88}"/>
              </c:ext>
            </c:extLst>
          </c:dPt>
          <c:dPt>
            <c:idx val="18"/>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25-30ED-475B-86B2-3D1C58B1EF88}"/>
              </c:ext>
            </c:extLst>
          </c:dPt>
          <c:dLbls>
            <c:dLbl>
              <c:idx val="0"/>
              <c:layout>
                <c:manualLayout>
                  <c:x val="9.2187500000000006E-2"/>
                  <c:y val="-8.90624945212540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E-8FDA-461A-863D-0289773ABB37}"/>
                </c:ext>
              </c:extLst>
            </c:dLbl>
            <c:dLbl>
              <c:idx val="1"/>
              <c:layout>
                <c:manualLayout>
                  <c:x val="-7.4160023792380084E-2"/>
                  <c:y val="-0.1242187423585911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F-8FDA-461A-863D-0289773ABB37}"/>
                </c:ext>
              </c:extLst>
            </c:dLbl>
            <c:dLbl>
              <c:idx val="2"/>
              <c:layout>
                <c:manualLayout>
                  <c:x val="0.1116446715681174"/>
                  <c:y val="-5.390624668391693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8FDA-461A-863D-0289773ABB37}"/>
                </c:ext>
              </c:extLst>
            </c:dLbl>
            <c:dLbl>
              <c:idx val="3"/>
              <c:layout>
                <c:manualLayout>
                  <c:x val="-0.17712846801838852"/>
                  <c:y val="-3.984374754898207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9-8FDA-461A-863D-0289773ABB37}"/>
                </c:ext>
              </c:extLst>
            </c:dLbl>
            <c:dLbl>
              <c:idx val="4"/>
              <c:layout>
                <c:manualLayout>
                  <c:x val="-0.11153423690169724"/>
                  <c:y val="-7.031249567467423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8-8FDA-461A-863D-0289773ABB37}"/>
                </c:ext>
              </c:extLst>
            </c:dLbl>
            <c:dLbl>
              <c:idx val="5"/>
              <c:layout>
                <c:manualLayout>
                  <c:x val="-9.0323674920881364E-2"/>
                  <c:y val="-9.6093744088721456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7-8FDA-461A-863D-0289773ABB37}"/>
                </c:ext>
              </c:extLst>
            </c:dLbl>
            <c:dLbl>
              <c:idx val="6"/>
              <c:layout>
                <c:manualLayout>
                  <c:x val="-5.7957231263122182E-2"/>
                  <c:y val="7.26562455304967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B-8FDA-461A-863D-0289773ABB37}"/>
                </c:ext>
              </c:extLst>
            </c:dLbl>
            <c:dLbl>
              <c:idx val="7"/>
              <c:layout>
                <c:manualLayout>
                  <c:x val="7.1102684319593629E-2"/>
                  <c:y val="-8.2031244953786608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8FDA-461A-863D-0289773ABB37}"/>
                </c:ext>
              </c:extLst>
            </c:dLbl>
            <c:dLbl>
              <c:idx val="8"/>
              <c:layout>
                <c:manualLayout>
                  <c:x val="0.12591008125218933"/>
                  <c:y val="-4.218749740480456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A-8FDA-461A-863D-0289773ABB37}"/>
                </c:ext>
              </c:extLst>
            </c:dLbl>
            <c:dLbl>
              <c:idx val="9"/>
              <c:layout>
                <c:manualLayout>
                  <c:x val="8.639555577352552E-2"/>
                  <c:y val="-5.624999653973938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8FDA-461A-863D-0289773ABB37}"/>
                </c:ext>
              </c:extLst>
            </c:dLbl>
            <c:dLbl>
              <c:idx val="10"/>
              <c:layout>
                <c:manualLayout>
                  <c:x val="0.13184326525020615"/>
                  <c:y val="-4.687499711644949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8FDA-461A-863D-0289773ABB37}"/>
                </c:ext>
              </c:extLst>
            </c:dLbl>
            <c:dLbl>
              <c:idx val="11"/>
              <c:layout>
                <c:manualLayout>
                  <c:x val="0.1224006353022118"/>
                  <c:y val="-9.3749994232898981E-3"/>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8FDA-461A-863D-0289773ABB37}"/>
                </c:ext>
              </c:extLst>
            </c:dLbl>
            <c:dLbl>
              <c:idx val="12"/>
              <c:layout>
                <c:manualLayout>
                  <c:x val="7.0884377816564523E-2"/>
                  <c:y val="-8.671874466543159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C-8FDA-461A-863D-0289773ABB37}"/>
                </c:ext>
              </c:extLst>
            </c:dLbl>
            <c:dLbl>
              <c:idx val="13"/>
              <c:layout>
                <c:manualLayout>
                  <c:x val="-1.2500000000000058E-2"/>
                  <c:y val="-8.906249452125403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D-8FDA-461A-863D-0289773ABB37}"/>
                </c:ext>
              </c:extLst>
            </c:dLbl>
            <c:dLbl>
              <c:idx val="14"/>
              <c:layout>
                <c:manualLayout>
                  <c:x val="2.0712324567018586E-2"/>
                  <c:y val="-7.7343745242141659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D-30ED-475B-86B2-3D1C58B1EF88}"/>
                </c:ext>
              </c:extLst>
            </c:dLbl>
            <c:dLbl>
              <c:idx val="15"/>
              <c:layout>
                <c:manualLayout>
                  <c:x val="-5.9178070191482374E-3"/>
                  <c:y val="9.140624437707667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1F-30ED-475B-86B2-3D1C58B1EF88}"/>
                </c:ext>
              </c:extLst>
            </c:dLbl>
            <c:dLbl>
              <c:idx val="16"/>
              <c:layout>
                <c:manualLayout>
                  <c:x val="-9.320546055158388E-2"/>
                  <c:y val="6.7968745818851581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1-30ED-475B-86B2-3D1C58B1EF88}"/>
                </c:ext>
              </c:extLst>
            </c:dLbl>
            <c:dLbl>
              <c:idx val="17"/>
              <c:layout>
                <c:manualLayout>
                  <c:x val="-9.6164364061158011E-2"/>
                  <c:y val="2.1093748702402184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3-30ED-475B-86B2-3D1C58B1EF88}"/>
                </c:ext>
              </c:extLst>
            </c:dLbl>
            <c:dLbl>
              <c:idx val="18"/>
              <c:layout>
                <c:manualLayout>
                  <c:x val="8.2849298268074564E-2"/>
                  <c:y val="-0.12421874235859115"/>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25-30ED-475B-86B2-3D1C58B1EF88}"/>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Sheet1!$A$2:$A$20</c:f>
              <c:strCache>
                <c:ptCount val="19"/>
                <c:pt idx="0">
                  <c:v>Homicide</c:v>
                </c:pt>
                <c:pt idx="1">
                  <c:v>Criminal restraint</c:v>
                </c:pt>
                <c:pt idx="2">
                  <c:v>False imprisonment</c:v>
                </c:pt>
                <c:pt idx="3">
                  <c:v>Criminal Sexual Contact</c:v>
                </c:pt>
                <c:pt idx="4">
                  <c:v>Lewdness</c:v>
                </c:pt>
                <c:pt idx="5">
                  <c:v>Criminal trespass</c:v>
                </c:pt>
                <c:pt idx="6">
                  <c:v>Criminal mischief</c:v>
                </c:pt>
                <c:pt idx="7">
                  <c:v>Stalking</c:v>
                </c:pt>
                <c:pt idx="8">
                  <c:v>Criminal Coercion</c:v>
                </c:pt>
                <c:pt idx="9">
                  <c:v>Contempt of Court</c:v>
                </c:pt>
                <c:pt idx="10">
                  <c:v>Other Crime Causing SBI</c:v>
                </c:pt>
                <c:pt idx="11">
                  <c:v>Sexual Assault</c:v>
                </c:pt>
                <c:pt idx="12">
                  <c:v>Robbery</c:v>
                </c:pt>
                <c:pt idx="13">
                  <c:v>Assault</c:v>
                </c:pt>
                <c:pt idx="14">
                  <c:v>Burglary</c:v>
                </c:pt>
                <c:pt idx="15">
                  <c:v>Kidnapping</c:v>
                </c:pt>
                <c:pt idx="16">
                  <c:v>Terroristic Threats</c:v>
                </c:pt>
                <c:pt idx="17">
                  <c:v>Harassment</c:v>
                </c:pt>
                <c:pt idx="18">
                  <c:v>Cyber Harassment</c:v>
                </c:pt>
              </c:strCache>
            </c:strRef>
          </c:cat>
          <c:val>
            <c:numRef>
              <c:f>Sheet1!$B$2:$B$20</c:f>
              <c:numCache>
                <c:formatCode>#,##0</c:formatCode>
                <c:ptCount val="19"/>
                <c:pt idx="0" formatCode="General">
                  <c:v>4</c:v>
                </c:pt>
                <c:pt idx="1">
                  <c:v>5</c:v>
                </c:pt>
                <c:pt idx="2" formatCode="General">
                  <c:v>1</c:v>
                </c:pt>
                <c:pt idx="3" formatCode="General">
                  <c:v>4</c:v>
                </c:pt>
                <c:pt idx="4" formatCode="General">
                  <c:v>0</c:v>
                </c:pt>
                <c:pt idx="5" formatCode="General">
                  <c:v>23</c:v>
                </c:pt>
                <c:pt idx="6" formatCode="General">
                  <c:v>353</c:v>
                </c:pt>
                <c:pt idx="7" formatCode="General">
                  <c:v>22</c:v>
                </c:pt>
                <c:pt idx="8" formatCode="General">
                  <c:v>2</c:v>
                </c:pt>
                <c:pt idx="9">
                  <c:v>255</c:v>
                </c:pt>
                <c:pt idx="10" formatCode="General">
                  <c:v>3</c:v>
                </c:pt>
                <c:pt idx="11" formatCode="General">
                  <c:v>18</c:v>
                </c:pt>
                <c:pt idx="12">
                  <c:v>8</c:v>
                </c:pt>
                <c:pt idx="13" formatCode="General">
                  <c:v>1656</c:v>
                </c:pt>
                <c:pt idx="14" formatCode="General">
                  <c:v>36</c:v>
                </c:pt>
                <c:pt idx="15" formatCode="General">
                  <c:v>3</c:v>
                </c:pt>
                <c:pt idx="16" formatCode="General">
                  <c:v>108</c:v>
                </c:pt>
                <c:pt idx="17" formatCode="General">
                  <c:v>1964</c:v>
                </c:pt>
                <c:pt idx="18" formatCode="General">
                  <c:v>22</c:v>
                </c:pt>
              </c:numCache>
            </c:numRef>
          </c:val>
          <c:extLst>
            <c:ext xmlns:c16="http://schemas.microsoft.com/office/drawing/2014/chart" uri="{C3380CC4-5D6E-409C-BE32-E72D297353CC}">
              <c16:uniqueId val="{00000000-8FDA-461A-863D-0289773ABB37}"/>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 deaths</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2015</c:v>
                </c:pt>
                <c:pt idx="1">
                  <c:v>2016</c:v>
                </c:pt>
                <c:pt idx="2">
                  <c:v>2017</c:v>
                </c:pt>
                <c:pt idx="3">
                  <c:v>2018</c:v>
                </c:pt>
                <c:pt idx="4">
                  <c:v>2019</c:v>
                </c:pt>
              </c:numCache>
            </c:numRef>
          </c:cat>
          <c:val>
            <c:numRef>
              <c:f>Sheet1!$B$2:$B$6</c:f>
              <c:numCache>
                <c:formatCode>General</c:formatCode>
                <c:ptCount val="5"/>
                <c:pt idx="0">
                  <c:v>157</c:v>
                </c:pt>
                <c:pt idx="1">
                  <c:v>253</c:v>
                </c:pt>
                <c:pt idx="2">
                  <c:v>189</c:v>
                </c:pt>
                <c:pt idx="3">
                  <c:v>217</c:v>
                </c:pt>
                <c:pt idx="4">
                  <c:v>204</c:v>
                </c:pt>
              </c:numCache>
            </c:numRef>
          </c:val>
          <c:smooth val="0"/>
          <c:extLst>
            <c:ext xmlns:c16="http://schemas.microsoft.com/office/drawing/2014/chart" uri="{C3380CC4-5D6E-409C-BE32-E72D297353CC}">
              <c16:uniqueId val="{00000000-EFD2-4CDE-9649-FC6E4AC0CB44}"/>
            </c:ext>
          </c:extLst>
        </c:ser>
        <c:dLbls>
          <c:showLegendKey val="0"/>
          <c:showVal val="0"/>
          <c:showCatName val="0"/>
          <c:showSerName val="0"/>
          <c:showPercent val="0"/>
          <c:showBubbleSize val="0"/>
        </c:dLbls>
        <c:marker val="1"/>
        <c:smooth val="0"/>
        <c:axId val="380651616"/>
        <c:axId val="380652008"/>
      </c:lineChart>
      <c:catAx>
        <c:axId val="3806516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2008"/>
        <c:crosses val="autoZero"/>
        <c:auto val="1"/>
        <c:lblAlgn val="ctr"/>
        <c:lblOffset val="100"/>
        <c:noMultiLvlLbl val="0"/>
      </c:catAx>
      <c:valAx>
        <c:axId val="380652008"/>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161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221435928103926E-2"/>
          <c:y val="4.2078842055059962E-2"/>
          <c:w val="0.90608126515831089"/>
          <c:h val="0.84531184453137953"/>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dLbl>
              <c:idx val="0"/>
              <c:layout>
                <c:manualLayout>
                  <c:x val="0"/>
                  <c:y val="0"/>
                </c:manualLayout>
              </c:layout>
              <c:showLegendKey val="0"/>
              <c:showVal val="1"/>
              <c:showCatName val="0"/>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0-F556-4113-9208-D0A7408EF1DC}"/>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Sheet1!$B$2:$B$22</c:f>
              <c:numCache>
                <c:formatCode>0%</c:formatCode>
                <c:ptCount val="21"/>
                <c:pt idx="0">
                  <c:v>0.38709677419354838</c:v>
                </c:pt>
                <c:pt idx="1">
                  <c:v>0.25531914893617019</c:v>
                </c:pt>
                <c:pt idx="2">
                  <c:v>0.17142857142857143</c:v>
                </c:pt>
                <c:pt idx="3">
                  <c:v>9.7435897435897437E-2</c:v>
                </c:pt>
                <c:pt idx="4">
                  <c:v>3.3434650455927049E-2</c:v>
                </c:pt>
                <c:pt idx="5">
                  <c:v>3.1847133757961783E-2</c:v>
                </c:pt>
                <c:pt idx="6">
                  <c:v>1.8633540372670808E-2</c:v>
                </c:pt>
                <c:pt idx="7">
                  <c:v>-1.4354066985645933E-2</c:v>
                </c:pt>
                <c:pt idx="8">
                  <c:v>-0.02</c:v>
                </c:pt>
                <c:pt idx="9">
                  <c:v>-2.717391304347826E-2</c:v>
                </c:pt>
                <c:pt idx="10">
                  <c:v>-4.8275862068965517E-2</c:v>
                </c:pt>
                <c:pt idx="11">
                  <c:v>-5.2631578947368418E-2</c:v>
                </c:pt>
                <c:pt idx="13">
                  <c:v>-8.5106382978723402E-2</c:v>
                </c:pt>
                <c:pt idx="14">
                  <c:v>-9.6153846153846159E-2</c:v>
                </c:pt>
                <c:pt idx="15">
                  <c:v>-0.12755102040816327</c:v>
                </c:pt>
                <c:pt idx="16">
                  <c:v>-0.15384615384615385</c:v>
                </c:pt>
                <c:pt idx="17">
                  <c:v>-0.19469026548672566</c:v>
                </c:pt>
                <c:pt idx="18">
                  <c:v>-0.21768707482993196</c:v>
                </c:pt>
                <c:pt idx="19">
                  <c:v>-0.33333333333333331</c:v>
                </c:pt>
                <c:pt idx="20">
                  <c:v>-0.35</c:v>
                </c:pt>
              </c:numCache>
            </c:numRef>
          </c:val>
          <c:extLst>
            <c:ext xmlns:c16="http://schemas.microsoft.com/office/drawing/2014/chart" uri="{C3380CC4-5D6E-409C-BE32-E72D297353CC}">
              <c16:uniqueId val="{00000000-04A8-4177-BB48-8FD7C5AB59A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Sheet1!$C$2:$C$22</c:f>
              <c:numCache>
                <c:formatCode>General</c:formatCode>
                <c:ptCount val="21"/>
                <c:pt idx="12" formatCode="0%">
                  <c:v>-5.9907834101382486E-2</c:v>
                </c:pt>
              </c:numCache>
            </c:numRef>
          </c:val>
          <c:extLst>
            <c:ext xmlns:c16="http://schemas.microsoft.com/office/drawing/2014/chart" uri="{C3380CC4-5D6E-409C-BE32-E72D297353CC}">
              <c16:uniqueId val="{00000001-04A8-4177-BB48-8FD7C5AB59AC}"/>
            </c:ext>
          </c:extLst>
        </c:ser>
        <c:ser>
          <c:idx val="2"/>
          <c:order val="2"/>
          <c:tx>
            <c:strRef>
              <c:f>Sheet1!$D$1</c:f>
              <c:strCache>
                <c:ptCount val="1"/>
                <c:pt idx="0">
                  <c:v>NJ -3% change</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Salem</c:v>
                </c:pt>
                <c:pt idx="1">
                  <c:v>Cape May</c:v>
                </c:pt>
                <c:pt idx="2">
                  <c:v>Sussex</c:v>
                </c:pt>
                <c:pt idx="3">
                  <c:v>Essex</c:v>
                </c:pt>
                <c:pt idx="4">
                  <c:v>Camden</c:v>
                </c:pt>
                <c:pt idx="5">
                  <c:v>Bergen</c:v>
                </c:pt>
                <c:pt idx="6">
                  <c:v>Burlington</c:v>
                </c:pt>
                <c:pt idx="7">
                  <c:v>Middlesex</c:v>
                </c:pt>
                <c:pt idx="8">
                  <c:v>Union</c:v>
                </c:pt>
                <c:pt idx="9">
                  <c:v>Hudson</c:v>
                </c:pt>
                <c:pt idx="10">
                  <c:v>Gloucester</c:v>
                </c:pt>
                <c:pt idx="11">
                  <c:v>Atlantic</c:v>
                </c:pt>
                <c:pt idx="12">
                  <c:v>Ocean</c:v>
                </c:pt>
                <c:pt idx="13">
                  <c:v>Morris</c:v>
                </c:pt>
                <c:pt idx="14">
                  <c:v>Somerset</c:v>
                </c:pt>
                <c:pt idx="15">
                  <c:v>Passaic</c:v>
                </c:pt>
                <c:pt idx="16">
                  <c:v>Monmouth</c:v>
                </c:pt>
                <c:pt idx="17">
                  <c:v>Cumberland</c:v>
                </c:pt>
                <c:pt idx="18">
                  <c:v>Mercer</c:v>
                </c:pt>
                <c:pt idx="19">
                  <c:v>Warren</c:v>
                </c:pt>
                <c:pt idx="20">
                  <c:v>Hunterdon</c:v>
                </c:pt>
              </c:strCache>
            </c:strRef>
          </c:cat>
          <c:val>
            <c:numRef>
              <c:f>Sheet1!$D$2:$D$22</c:f>
              <c:numCache>
                <c:formatCode>0%</c:formatCode>
                <c:ptCount val="21"/>
                <c:pt idx="0">
                  <c:v>-0.03</c:v>
                </c:pt>
                <c:pt idx="1">
                  <c:v>-0.03</c:v>
                </c:pt>
                <c:pt idx="2">
                  <c:v>-0.03</c:v>
                </c:pt>
                <c:pt idx="3">
                  <c:v>-0.03</c:v>
                </c:pt>
                <c:pt idx="4">
                  <c:v>-0.03</c:v>
                </c:pt>
                <c:pt idx="5">
                  <c:v>-0.03</c:v>
                </c:pt>
                <c:pt idx="6">
                  <c:v>-0.03</c:v>
                </c:pt>
                <c:pt idx="7">
                  <c:v>-0.03</c:v>
                </c:pt>
                <c:pt idx="8">
                  <c:v>-0.03</c:v>
                </c:pt>
                <c:pt idx="9">
                  <c:v>-0.03</c:v>
                </c:pt>
                <c:pt idx="10">
                  <c:v>-0.03</c:v>
                </c:pt>
                <c:pt idx="11">
                  <c:v>-0.03</c:v>
                </c:pt>
                <c:pt idx="12">
                  <c:v>-0.03</c:v>
                </c:pt>
                <c:pt idx="13">
                  <c:v>-0.03</c:v>
                </c:pt>
                <c:pt idx="14">
                  <c:v>-0.03</c:v>
                </c:pt>
                <c:pt idx="15">
                  <c:v>-0.03</c:v>
                </c:pt>
                <c:pt idx="16">
                  <c:v>-0.03</c:v>
                </c:pt>
                <c:pt idx="17">
                  <c:v>-0.03</c:v>
                </c:pt>
                <c:pt idx="18">
                  <c:v>-0.03</c:v>
                </c:pt>
                <c:pt idx="19">
                  <c:v>-0.03</c:v>
                </c:pt>
                <c:pt idx="20">
                  <c:v>-0.03</c:v>
                </c:pt>
              </c:numCache>
            </c:numRef>
          </c:val>
          <c:extLst>
            <c:ext xmlns:c16="http://schemas.microsoft.com/office/drawing/2014/chart" uri="{C3380CC4-5D6E-409C-BE32-E72D297353CC}">
              <c16:uniqueId val="{00000002-04A8-4177-BB48-8FD7C5AB59AC}"/>
            </c:ext>
          </c:extLst>
        </c:ser>
        <c:dLbls>
          <c:showLegendKey val="0"/>
          <c:showVal val="0"/>
          <c:showCatName val="0"/>
          <c:showSerName val="0"/>
          <c:showPercent val="0"/>
          <c:showBubbleSize val="0"/>
        </c:dLbls>
        <c:gapWidth val="182"/>
        <c:axId val="380652792"/>
        <c:axId val="380653184"/>
      </c:barChart>
      <c:catAx>
        <c:axId val="380652792"/>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3184"/>
        <c:crosses val="autoZero"/>
        <c:auto val="1"/>
        <c:lblAlgn val="ctr"/>
        <c:lblOffset val="100"/>
        <c:noMultiLvlLbl val="0"/>
      </c:catAx>
      <c:valAx>
        <c:axId val="380653184"/>
        <c:scaling>
          <c:orientation val="minMax"/>
          <c:min val="-0.5"/>
        </c:scaling>
        <c:delete val="1"/>
        <c:axPos val="t"/>
        <c:numFmt formatCode="0%" sourceLinked="1"/>
        <c:majorTickMark val="out"/>
        <c:minorTickMark val="none"/>
        <c:tickLblPos val="nextTo"/>
        <c:crossAx val="380652792"/>
        <c:crosses val="autoZero"/>
        <c:crossBetween val="between"/>
      </c:valAx>
      <c:spPr>
        <a:noFill/>
        <a:ln>
          <a:noFill/>
        </a:ln>
        <a:effectLst/>
      </c:spPr>
    </c:plotArea>
    <c:legend>
      <c:legendPos val="b"/>
      <c:legendEntry>
        <c:idx val="0"/>
        <c:delete val="1"/>
      </c:legendEntry>
      <c:legendEntry>
        <c:idx val="1"/>
        <c:delete val="1"/>
      </c:legendEntry>
      <c:legendEntry>
        <c:idx val="2"/>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Entry>
      <c:legendEntry>
        <c:idx val="3"/>
        <c:delete val="1"/>
      </c:legendEntry>
      <c:layout>
        <c:manualLayout>
          <c:xMode val="edge"/>
          <c:yMode val="edge"/>
          <c:x val="0.42237416525465971"/>
          <c:y val="0.88904291618524189"/>
          <c:w val="0.19921671171678976"/>
          <c:h val="3.7643997166028641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6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21890501728762449"/>
          <c:y val="3.7115972069500389E-2"/>
          <c:w val="0.7419938552172296"/>
          <c:h val="0.92088982620519144"/>
        </c:manualLayout>
      </c:layout>
      <c:barChart>
        <c:barDir val="bar"/>
        <c:grouping val="clustered"/>
        <c:varyColors val="0"/>
        <c:ser>
          <c:idx val="0"/>
          <c:order val="0"/>
          <c:tx>
            <c:strRef>
              <c:f>Sheet1!$B$1</c:f>
              <c:strCache>
                <c:ptCount val="1"/>
                <c:pt idx="0">
                  <c:v>% change</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Sheet1!$B$2:$B$22</c:f>
              <c:numCache>
                <c:formatCode>0%</c:formatCode>
                <c:ptCount val="21"/>
                <c:pt idx="0">
                  <c:v>0.246991766941102</c:v>
                </c:pt>
                <c:pt idx="1">
                  <c:v>0.19891193471608301</c:v>
                </c:pt>
                <c:pt idx="2">
                  <c:v>0.12720045428733701</c:v>
                </c:pt>
                <c:pt idx="3">
                  <c:v>0.100794351279788</c:v>
                </c:pt>
                <c:pt idx="4">
                  <c:v>2.5752167261601198E-2</c:v>
                </c:pt>
                <c:pt idx="5">
                  <c:v>-4.6490004649000501E-2</c:v>
                </c:pt>
                <c:pt idx="6">
                  <c:v>-5.3124437241130897E-2</c:v>
                </c:pt>
                <c:pt idx="7">
                  <c:v>-5.63046377241073E-2</c:v>
                </c:pt>
                <c:pt idx="8">
                  <c:v>-6.5494238932686494E-2</c:v>
                </c:pt>
                <c:pt idx="9">
                  <c:v>-7.4297188755020102E-2</c:v>
                </c:pt>
                <c:pt idx="10">
                  <c:v>-0.113578680203046</c:v>
                </c:pt>
                <c:pt idx="12">
                  <c:v>-0.140679140679141</c:v>
                </c:pt>
                <c:pt idx="13">
                  <c:v>-0.150105708245243</c:v>
                </c:pt>
                <c:pt idx="14">
                  <c:v>-0.175625259085256</c:v>
                </c:pt>
                <c:pt idx="15">
                  <c:v>-0.22277501381979001</c:v>
                </c:pt>
                <c:pt idx="16">
                  <c:v>-0.230092204526404</c:v>
                </c:pt>
                <c:pt idx="17">
                  <c:v>-0.27638769053781997</c:v>
                </c:pt>
                <c:pt idx="18" formatCode="General">
                  <c:v>-0.33211963589076698</c:v>
                </c:pt>
                <c:pt idx="19">
                  <c:v>-0.33959466139396899</c:v>
                </c:pt>
                <c:pt idx="20">
                  <c:v>-0.389174478379196</c:v>
                </c:pt>
              </c:numCache>
            </c:numRef>
          </c:val>
          <c:extLst>
            <c:ext xmlns:c16="http://schemas.microsoft.com/office/drawing/2014/chart" uri="{C3380CC4-5D6E-409C-BE32-E72D297353CC}">
              <c16:uniqueId val="{00000000-8BE7-430E-9687-D96D4C848B5C}"/>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Sheet1!$C$2:$C$22</c:f>
              <c:numCache>
                <c:formatCode>General</c:formatCode>
                <c:ptCount val="21"/>
                <c:pt idx="11">
                  <c:v>-0.119961916851793</c:v>
                </c:pt>
              </c:numCache>
            </c:numRef>
          </c:val>
          <c:extLst>
            <c:ext xmlns:c16="http://schemas.microsoft.com/office/drawing/2014/chart" uri="{C3380CC4-5D6E-409C-BE32-E72D297353CC}">
              <c16:uniqueId val="{00000003-8BE7-430E-9687-D96D4C848B5C}"/>
            </c:ext>
          </c:extLst>
        </c:ser>
        <c:ser>
          <c:idx val="2"/>
          <c:order val="2"/>
          <c:tx>
            <c:strRef>
              <c:f>Sheet1!$D$1</c:f>
              <c:strCache>
                <c:ptCount val="1"/>
                <c:pt idx="0">
                  <c:v>NJ % change -12%</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Cape May</c:v>
                </c:pt>
                <c:pt idx="1">
                  <c:v>Warren</c:v>
                </c:pt>
                <c:pt idx="2">
                  <c:v>Middlesex</c:v>
                </c:pt>
                <c:pt idx="3">
                  <c:v>Hunterdon</c:v>
                </c:pt>
                <c:pt idx="4">
                  <c:v>Sussex</c:v>
                </c:pt>
                <c:pt idx="5">
                  <c:v>Essex</c:v>
                </c:pt>
                <c:pt idx="6">
                  <c:v>Morris</c:v>
                </c:pt>
                <c:pt idx="7">
                  <c:v>Somerset</c:v>
                </c:pt>
                <c:pt idx="8">
                  <c:v>Camden</c:v>
                </c:pt>
                <c:pt idx="9">
                  <c:v>Burlington</c:v>
                </c:pt>
                <c:pt idx="10">
                  <c:v>Atlantic</c:v>
                </c:pt>
                <c:pt idx="11">
                  <c:v>Ocean</c:v>
                </c:pt>
                <c:pt idx="12">
                  <c:v>Union</c:v>
                </c:pt>
                <c:pt idx="13">
                  <c:v>Gloucester</c:v>
                </c:pt>
                <c:pt idx="14">
                  <c:v>Bergen</c:v>
                </c:pt>
                <c:pt idx="15">
                  <c:v>Monmouth</c:v>
                </c:pt>
                <c:pt idx="16">
                  <c:v>Hudson</c:v>
                </c:pt>
                <c:pt idx="17">
                  <c:v>Mercer</c:v>
                </c:pt>
                <c:pt idx="18">
                  <c:v>Passaic</c:v>
                </c:pt>
                <c:pt idx="19">
                  <c:v>Cumberland</c:v>
                </c:pt>
                <c:pt idx="20">
                  <c:v>Salem</c:v>
                </c:pt>
              </c:strCache>
            </c:strRef>
          </c:cat>
          <c:val>
            <c:numRef>
              <c:f>Sheet1!$D$2:$D$22</c:f>
              <c:numCache>
                <c:formatCode>0%</c:formatCode>
                <c:ptCount val="21"/>
                <c:pt idx="0">
                  <c:v>-0.12</c:v>
                </c:pt>
                <c:pt idx="1">
                  <c:v>-0.12</c:v>
                </c:pt>
                <c:pt idx="2">
                  <c:v>-0.12</c:v>
                </c:pt>
                <c:pt idx="3">
                  <c:v>-0.12</c:v>
                </c:pt>
                <c:pt idx="4">
                  <c:v>-0.12</c:v>
                </c:pt>
                <c:pt idx="5">
                  <c:v>-0.12</c:v>
                </c:pt>
                <c:pt idx="6">
                  <c:v>-0.12</c:v>
                </c:pt>
                <c:pt idx="7">
                  <c:v>-0.12</c:v>
                </c:pt>
                <c:pt idx="8">
                  <c:v>-0.12</c:v>
                </c:pt>
                <c:pt idx="9">
                  <c:v>-0.12</c:v>
                </c:pt>
                <c:pt idx="10">
                  <c:v>-0.12</c:v>
                </c:pt>
                <c:pt idx="11">
                  <c:v>-0.12</c:v>
                </c:pt>
                <c:pt idx="12">
                  <c:v>-0.12</c:v>
                </c:pt>
                <c:pt idx="13">
                  <c:v>-0.12</c:v>
                </c:pt>
                <c:pt idx="14">
                  <c:v>-0.12</c:v>
                </c:pt>
                <c:pt idx="15">
                  <c:v>-0.12</c:v>
                </c:pt>
                <c:pt idx="16">
                  <c:v>-0.12</c:v>
                </c:pt>
                <c:pt idx="17">
                  <c:v>-0.12</c:v>
                </c:pt>
                <c:pt idx="18">
                  <c:v>-0.12</c:v>
                </c:pt>
                <c:pt idx="19">
                  <c:v>-0.12</c:v>
                </c:pt>
                <c:pt idx="20">
                  <c:v>-0.12</c:v>
                </c:pt>
              </c:numCache>
            </c:numRef>
          </c:val>
          <c:extLst>
            <c:ext xmlns:c16="http://schemas.microsoft.com/office/drawing/2014/chart" uri="{C3380CC4-5D6E-409C-BE32-E72D297353CC}">
              <c16:uniqueId val="{00000004-8BE7-430E-9687-D96D4C848B5C}"/>
            </c:ext>
          </c:extLst>
        </c:ser>
        <c:dLbls>
          <c:showLegendKey val="0"/>
          <c:showVal val="0"/>
          <c:showCatName val="0"/>
          <c:showSerName val="0"/>
          <c:showPercent val="0"/>
          <c:showBubbleSize val="0"/>
        </c:dLbls>
        <c:gapWidth val="182"/>
        <c:axId val="380653968"/>
        <c:axId val="380654360"/>
      </c:barChart>
      <c:catAx>
        <c:axId val="380653968"/>
        <c:scaling>
          <c:orientation val="maxMin"/>
        </c:scaling>
        <c:delete val="0"/>
        <c:axPos val="l"/>
        <c:numFmt formatCode="General" sourceLinked="1"/>
        <c:majorTickMark val="none"/>
        <c:minorTickMark val="none"/>
        <c:tickLblPos val="low"/>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0654360"/>
        <c:crosses val="autoZero"/>
        <c:auto val="1"/>
        <c:lblAlgn val="ctr"/>
        <c:lblOffset val="100"/>
        <c:noMultiLvlLbl val="0"/>
      </c:catAx>
      <c:valAx>
        <c:axId val="380654360"/>
        <c:scaling>
          <c:orientation val="minMax"/>
        </c:scaling>
        <c:delete val="1"/>
        <c:axPos val="t"/>
        <c:numFmt formatCode="0%" sourceLinked="1"/>
        <c:majorTickMark val="none"/>
        <c:minorTickMark val="none"/>
        <c:tickLblPos val="nextTo"/>
        <c:crossAx val="380653968"/>
        <c:crosses val="autoZero"/>
        <c:crossBetween val="between"/>
      </c:valAx>
      <c:spPr>
        <a:noFill/>
        <a:ln>
          <a:noFill/>
        </a:ln>
        <a:effectLst/>
      </c:spPr>
    </c:plotArea>
    <c:legend>
      <c:legendPos val="b"/>
      <c:legendEntry>
        <c:idx val="0"/>
        <c:delete val="1"/>
      </c:legendEntry>
      <c:legendEntry>
        <c:idx val="1"/>
        <c:delete val="1"/>
      </c:legendEntry>
      <c:legendEntry>
        <c:idx val="3"/>
        <c:delete val="1"/>
      </c:legendEntry>
      <c:layout>
        <c:manualLayout>
          <c:xMode val="edge"/>
          <c:yMode val="edge"/>
          <c:x val="0.38993424461071985"/>
          <c:y val="0"/>
          <c:w val="0.34098926132456259"/>
          <c:h val="3.735470521662064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Pop per 1 death</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2014</c:v>
                </c:pt>
                <c:pt idx="1">
                  <c:v>2015</c:v>
                </c:pt>
                <c:pt idx="2">
                  <c:v>2016</c:v>
                </c:pt>
                <c:pt idx="3">
                  <c:v>2017</c:v>
                </c:pt>
                <c:pt idx="4">
                  <c:v>2018</c:v>
                </c:pt>
              </c:numCache>
            </c:numRef>
          </c:cat>
          <c:val>
            <c:numRef>
              <c:f>Sheet1!$B$2:$B$6</c:f>
              <c:numCache>
                <c:formatCode>General</c:formatCode>
                <c:ptCount val="5"/>
                <c:pt idx="0">
                  <c:v>4428</c:v>
                </c:pt>
                <c:pt idx="1">
                  <c:v>3740</c:v>
                </c:pt>
                <c:pt idx="2">
                  <c:v>2336</c:v>
                </c:pt>
                <c:pt idx="3" formatCode="#,##0">
                  <c:v>3151</c:v>
                </c:pt>
                <c:pt idx="4" formatCode="#,##0">
                  <c:v>2773</c:v>
                </c:pt>
              </c:numCache>
            </c:numRef>
          </c:val>
          <c:smooth val="0"/>
          <c:extLst>
            <c:ext xmlns:c16="http://schemas.microsoft.com/office/drawing/2014/chart" uri="{C3380CC4-5D6E-409C-BE32-E72D297353CC}">
              <c16:uniqueId val="{00000000-1F9F-4529-9652-66D15CE27E6D}"/>
            </c:ext>
          </c:extLst>
        </c:ser>
        <c:dLbls>
          <c:showLegendKey val="0"/>
          <c:showVal val="0"/>
          <c:showCatName val="0"/>
          <c:showSerName val="0"/>
          <c:showPercent val="0"/>
          <c:showBubbleSize val="0"/>
        </c:dLbls>
        <c:marker val="1"/>
        <c:smooth val="0"/>
        <c:axId val="380655144"/>
        <c:axId val="380655536"/>
      </c:lineChart>
      <c:catAx>
        <c:axId val="380655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536"/>
        <c:crosses val="autoZero"/>
        <c:auto val="1"/>
        <c:lblAlgn val="ctr"/>
        <c:lblOffset val="100"/>
        <c:noMultiLvlLbl val="0"/>
      </c:catAx>
      <c:valAx>
        <c:axId val="380655536"/>
        <c:scaling>
          <c:orientation val="minMax"/>
        </c:scaling>
        <c:delete val="0"/>
        <c:axPos val="l"/>
        <c:title>
          <c:tx>
            <c:rich>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r>
                  <a:rPr lang="en-US" sz="900" dirty="0">
                    <a:solidFill>
                      <a:schemeClr val="tx1"/>
                    </a:solidFill>
                    <a:latin typeface="Franklin Gothic Medium" panose="020B0603020102020204" pitchFamily="34" charset="0"/>
                  </a:rPr>
                  <a:t>Population for every 1 death</a:t>
                </a:r>
              </a:p>
            </c:rich>
          </c:tx>
          <c:layout/>
          <c:overlay val="0"/>
          <c:spPr>
            <a:noFill/>
            <a:ln>
              <a:noFill/>
            </a:ln>
            <a:effectLst/>
          </c:spPr>
          <c:txPr>
            <a:bodyPr rot="-5400000" spcFirstLastPara="1" vertOverflow="ellipsis" vert="horz" wrap="square" anchor="ctr" anchorCtr="1"/>
            <a:lstStyle/>
            <a:p>
              <a:pPr>
                <a:defRPr sz="1330" b="0" i="0" u="none" strike="noStrike" kern="1200" baseline="0">
                  <a:solidFill>
                    <a:schemeClr val="tx1">
                      <a:lumMod val="65000"/>
                      <a:lumOff val="35000"/>
                    </a:schemeClr>
                  </a:solidFill>
                  <a:latin typeface="+mn-lt"/>
                  <a:ea typeface="+mn-ea"/>
                  <a:cs typeface="+mn-cs"/>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51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doughnutChart>
        <c:varyColors val="1"/>
        <c:ser>
          <c:idx val="0"/>
          <c:order val="0"/>
          <c:tx>
            <c:strRef>
              <c:f>Sheet1!$A$2</c:f>
              <c:strCache>
                <c:ptCount val="1"/>
                <c:pt idx="0">
                  <c:v>Ocean</c:v>
                </c:pt>
              </c:strCache>
            </c:strRef>
          </c:tx>
          <c:dPt>
            <c:idx val="0"/>
            <c:bubble3D val="0"/>
            <c:spPr>
              <a:solidFill>
                <a:schemeClr val="dk1">
                  <a:tint val="88500"/>
                </a:schemeClr>
              </a:solidFill>
              <a:ln w="19050">
                <a:solidFill>
                  <a:schemeClr val="lt1"/>
                </a:solidFill>
              </a:ln>
              <a:effectLst/>
            </c:spPr>
            <c:extLst>
              <c:ext xmlns:c16="http://schemas.microsoft.com/office/drawing/2014/chart" uri="{C3380CC4-5D6E-409C-BE32-E72D297353CC}">
                <c16:uniqueId val="{00000002-2542-40EB-8EDA-07035534AFCB}"/>
              </c:ext>
            </c:extLst>
          </c:dPt>
          <c:dPt>
            <c:idx val="1"/>
            <c:bubble3D val="0"/>
            <c:spPr>
              <a:solidFill>
                <a:srgbClr val="C00000"/>
              </a:solidFill>
              <a:ln w="19050">
                <a:solidFill>
                  <a:schemeClr val="lt1"/>
                </a:solidFill>
              </a:ln>
              <a:effectLst/>
            </c:spPr>
            <c:extLst>
              <c:ext xmlns:c16="http://schemas.microsoft.com/office/drawing/2014/chart" uri="{C3380CC4-5D6E-409C-BE32-E72D297353CC}">
                <c16:uniqueId val="{00000003-2542-40EB-8EDA-07035534AFCB}"/>
              </c:ext>
            </c:extLst>
          </c:dPt>
          <c:dPt>
            <c:idx val="2"/>
            <c:bubble3D val="0"/>
            <c:spPr>
              <a:solidFill>
                <a:schemeClr val="dk1">
                  <a:tint val="75000"/>
                </a:schemeClr>
              </a:solidFill>
              <a:ln w="19050">
                <a:solidFill>
                  <a:schemeClr val="lt1"/>
                </a:solidFill>
              </a:ln>
              <a:effectLst/>
            </c:spPr>
            <c:extLst>
              <c:ext xmlns:c16="http://schemas.microsoft.com/office/drawing/2014/chart" uri="{C3380CC4-5D6E-409C-BE32-E72D297353CC}">
                <c16:uniqueId val="{00000004-2542-40EB-8EDA-07035534AFCB}"/>
              </c:ext>
            </c:extLst>
          </c:dPt>
          <c:dPt>
            <c:idx val="3"/>
            <c:bubble3D val="0"/>
            <c:spPr>
              <a:solidFill>
                <a:schemeClr val="bg1">
                  <a:lumMod val="75000"/>
                </a:schemeClr>
              </a:solidFill>
              <a:ln w="19050">
                <a:solidFill>
                  <a:schemeClr val="lt1"/>
                </a:solidFill>
              </a:ln>
              <a:effectLst/>
            </c:spPr>
            <c:extLst>
              <c:ext xmlns:c16="http://schemas.microsoft.com/office/drawing/2014/chart" uri="{C3380CC4-5D6E-409C-BE32-E72D297353CC}">
                <c16:uniqueId val="{00000005-2542-40EB-8EDA-07035534AFCB}"/>
              </c:ext>
            </c:extLst>
          </c:dPt>
          <c:dPt>
            <c:idx val="4"/>
            <c:bubble3D val="0"/>
            <c:spPr>
              <a:solidFill>
                <a:schemeClr val="dk1">
                  <a:tint val="30000"/>
                </a:schemeClr>
              </a:solidFill>
              <a:ln w="19050">
                <a:solidFill>
                  <a:schemeClr val="lt1"/>
                </a:solidFill>
              </a:ln>
              <a:effectLst/>
            </c:spPr>
            <c:extLst>
              <c:ext xmlns:c16="http://schemas.microsoft.com/office/drawing/2014/chart" uri="{C3380CC4-5D6E-409C-BE32-E72D297353CC}">
                <c16:uniqueId val="{00000006-2542-40EB-8EDA-07035534AFCB}"/>
              </c:ext>
            </c:extLst>
          </c:dPt>
          <c:dPt>
            <c:idx val="5"/>
            <c:bubble3D val="0"/>
            <c:spPr>
              <a:solidFill>
                <a:schemeClr val="dk1">
                  <a:tint val="60000"/>
                </a:schemeClr>
              </a:solidFill>
              <a:ln w="19050">
                <a:solidFill>
                  <a:schemeClr val="lt1"/>
                </a:solidFill>
              </a:ln>
              <a:effectLst/>
            </c:spPr>
            <c:extLst>
              <c:ext xmlns:c16="http://schemas.microsoft.com/office/drawing/2014/chart" uri="{C3380CC4-5D6E-409C-BE32-E72D297353CC}">
                <c16:uniqueId val="{00000001-2542-40EB-8EDA-07035534AFCB}"/>
              </c:ext>
            </c:extLst>
          </c:dPt>
          <c:dLbls>
            <c:dLbl>
              <c:idx val="0"/>
              <c:layout>
                <c:manualLayout>
                  <c:x val="0.10625"/>
                  <c:y val="-2.109374870240231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2-2542-40EB-8EDA-07035534AFCB}"/>
                </c:ext>
              </c:extLst>
            </c:dLbl>
            <c:dLbl>
              <c:idx val="1"/>
              <c:layout>
                <c:manualLayout>
                  <c:x val="5.6249999999999946E-2"/>
                  <c:y val="0.1031249936561887"/>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3-2542-40EB-8EDA-07035534AFCB}"/>
                </c:ext>
              </c:extLst>
            </c:dLbl>
            <c:dLbl>
              <c:idx val="2"/>
              <c:layout>
                <c:manualLayout>
                  <c:x val="-9.8437499999999997E-2"/>
                  <c:y val="1.6406248990757322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4-2542-40EB-8EDA-07035534AFCB}"/>
                </c:ext>
              </c:extLst>
            </c:dLbl>
            <c:dLbl>
              <c:idx val="3"/>
              <c:layout>
                <c:manualLayout>
                  <c:x val="-0.10000000000000002"/>
                  <c:y val="1.4062499134934847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5-2542-40EB-8EDA-07035534AFCB}"/>
                </c:ext>
              </c:extLst>
            </c:dLbl>
            <c:dLbl>
              <c:idx val="4"/>
              <c:layout>
                <c:manualLayout>
                  <c:x val="-0.10781250000000001"/>
                  <c:y val="-4.9218746972271965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6-2542-40EB-8EDA-07035534AFCB}"/>
                </c:ext>
              </c:extLst>
            </c:dLbl>
            <c:dLbl>
              <c:idx val="5"/>
              <c:layout>
                <c:manualLayout>
                  <c:x val="-4.6874999999999998E-3"/>
                  <c:y val="-8.4374994809609083E-2"/>
                </c:manualLayout>
              </c:layout>
              <c:showLegendKey val="0"/>
              <c:showVal val="1"/>
              <c:showCatName val="1"/>
              <c:showSerName val="0"/>
              <c:showPercent val="0"/>
              <c:showBubbleSize val="0"/>
              <c:extLst>
                <c:ext xmlns:c15="http://schemas.microsoft.com/office/drawing/2012/chart" uri="{CE6537A1-D6FC-4f65-9D91-7224C49458BB}">
                  <c15:layout/>
                </c:ext>
                <c:ext xmlns:c16="http://schemas.microsoft.com/office/drawing/2014/chart" uri="{C3380CC4-5D6E-409C-BE32-E72D297353CC}">
                  <c16:uniqueId val="{00000001-2542-40EB-8EDA-07035534AFCB}"/>
                </c:ext>
              </c:extLst>
            </c:dLbl>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Sheet1!$B$1:$G$1</c:f>
              <c:strCache>
                <c:ptCount val="6"/>
                <c:pt idx="0">
                  <c:v>Alcohol</c:v>
                </c:pt>
                <c:pt idx="1">
                  <c:v>Heroin</c:v>
                </c:pt>
                <c:pt idx="2">
                  <c:v>Other Opiates</c:v>
                </c:pt>
                <c:pt idx="3">
                  <c:v>Cocaine</c:v>
                </c:pt>
                <c:pt idx="4">
                  <c:v>Marijuana</c:v>
                </c:pt>
                <c:pt idx="5">
                  <c:v>Other Drugs</c:v>
                </c:pt>
              </c:strCache>
            </c:strRef>
          </c:cat>
          <c:val>
            <c:numRef>
              <c:f>Sheet1!$B$2:$G$2</c:f>
              <c:numCache>
                <c:formatCode>0%</c:formatCode>
                <c:ptCount val="6"/>
                <c:pt idx="0">
                  <c:v>0.33</c:v>
                </c:pt>
                <c:pt idx="1">
                  <c:v>0.44</c:v>
                </c:pt>
                <c:pt idx="2">
                  <c:v>0.06</c:v>
                </c:pt>
                <c:pt idx="3">
                  <c:v>0.05</c:v>
                </c:pt>
                <c:pt idx="4">
                  <c:v>0.08</c:v>
                </c:pt>
                <c:pt idx="5">
                  <c:v>0.04</c:v>
                </c:pt>
              </c:numCache>
            </c:numRef>
          </c:val>
          <c:extLst>
            <c:ext xmlns:c16="http://schemas.microsoft.com/office/drawing/2014/chart" uri="{C3380CC4-5D6E-409C-BE32-E72D297353CC}">
              <c16:uniqueId val="{00000000-2542-40EB-8EDA-07035534AFCB}"/>
            </c:ext>
          </c:extLst>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hart>
    <c:autoTitleDeleted val="1"/>
    <c:plotArea>
      <c:layout/>
      <c:barChart>
        <c:barDir val="bar"/>
        <c:grouping val="clustered"/>
        <c:varyColors val="1"/>
        <c:ser>
          <c:idx val="0"/>
          <c:order val="0"/>
          <c:tx>
            <c:strRef>
              <c:f>Sheet1!$B$1</c:f>
              <c:strCache>
                <c:ptCount val="1"/>
                <c:pt idx="0">
                  <c:v># of Programs</c:v>
                </c:pt>
              </c:strCache>
            </c:strRef>
          </c:tx>
          <c:invertIfNegative val="0"/>
          <c:dPt>
            <c:idx val="0"/>
            <c:invertIfNegative val="0"/>
            <c:bubble3D val="0"/>
            <c:spPr>
              <a:solidFill>
                <a:schemeClr val="dk1">
                  <a:tint val="88500"/>
                </a:schemeClr>
              </a:solidFill>
              <a:ln>
                <a:noFill/>
              </a:ln>
              <a:effectLst/>
            </c:spPr>
            <c:extLst>
              <c:ext xmlns:c16="http://schemas.microsoft.com/office/drawing/2014/chart" uri="{C3380CC4-5D6E-409C-BE32-E72D297353CC}">
                <c16:uniqueId val="{00000001-69C9-402B-95AD-BB01203BDF94}"/>
              </c:ext>
            </c:extLst>
          </c:dPt>
          <c:dPt>
            <c:idx val="1"/>
            <c:invertIfNegative val="0"/>
            <c:bubble3D val="0"/>
            <c:spPr>
              <a:solidFill>
                <a:schemeClr val="dk1">
                  <a:tint val="55000"/>
                </a:schemeClr>
              </a:solidFill>
              <a:ln>
                <a:noFill/>
              </a:ln>
              <a:effectLst/>
            </c:spPr>
            <c:extLst>
              <c:ext xmlns:c16="http://schemas.microsoft.com/office/drawing/2014/chart" uri="{C3380CC4-5D6E-409C-BE32-E72D297353CC}">
                <c16:uniqueId val="{00000003-69C9-402B-95AD-BB01203BDF94}"/>
              </c:ext>
            </c:extLst>
          </c:dPt>
          <c:dPt>
            <c:idx val="2"/>
            <c:invertIfNegative val="0"/>
            <c:bubble3D val="0"/>
            <c:spPr>
              <a:solidFill>
                <a:schemeClr val="dk1">
                  <a:tint val="75000"/>
                </a:schemeClr>
              </a:solidFill>
              <a:ln>
                <a:noFill/>
              </a:ln>
              <a:effectLst/>
            </c:spPr>
            <c:extLst>
              <c:ext xmlns:c16="http://schemas.microsoft.com/office/drawing/2014/chart" uri="{C3380CC4-5D6E-409C-BE32-E72D297353CC}">
                <c16:uniqueId val="{00000005-69C9-402B-95AD-BB01203BDF94}"/>
              </c:ext>
            </c:extLst>
          </c:dPt>
          <c:dPt>
            <c:idx val="3"/>
            <c:invertIfNegative val="0"/>
            <c:bubble3D val="0"/>
            <c:spPr>
              <a:solidFill>
                <a:srgbClr val="C00000"/>
              </a:solidFill>
              <a:ln>
                <a:noFill/>
              </a:ln>
              <a:effectLst/>
            </c:spPr>
            <c:extLst>
              <c:ext xmlns:c16="http://schemas.microsoft.com/office/drawing/2014/chart" uri="{C3380CC4-5D6E-409C-BE32-E72D297353CC}">
                <c16:uniqueId val="{00000007-69C9-402B-95AD-BB01203BDF94}"/>
              </c:ext>
            </c:extLst>
          </c:dPt>
          <c:dPt>
            <c:idx val="4"/>
            <c:invertIfNegative val="0"/>
            <c:bubble3D val="0"/>
            <c:spPr>
              <a:solidFill>
                <a:schemeClr val="dk1">
                  <a:tint val="30000"/>
                </a:schemeClr>
              </a:solidFill>
              <a:ln>
                <a:noFill/>
              </a:ln>
              <a:effectLst/>
            </c:spPr>
            <c:extLst>
              <c:ext xmlns:c16="http://schemas.microsoft.com/office/drawing/2014/chart" uri="{C3380CC4-5D6E-409C-BE32-E72D297353CC}">
                <c16:uniqueId val="{00000009-69C9-402B-95AD-BB01203BDF94}"/>
              </c:ext>
            </c:extLst>
          </c:dPt>
          <c:dPt>
            <c:idx val="5"/>
            <c:invertIfNegative val="0"/>
            <c:bubble3D val="0"/>
            <c:spPr>
              <a:solidFill>
                <a:schemeClr val="dk1">
                  <a:tint val="60000"/>
                </a:schemeClr>
              </a:solidFill>
              <a:ln>
                <a:noFill/>
              </a:ln>
              <a:effectLst/>
            </c:spPr>
            <c:extLst>
              <c:ext xmlns:c16="http://schemas.microsoft.com/office/drawing/2014/chart" uri="{C3380CC4-5D6E-409C-BE32-E72D297353CC}">
                <c16:uniqueId val="{0000000B-69C9-402B-95AD-BB01203BDF94}"/>
              </c:ext>
            </c:extLst>
          </c:dPt>
          <c:dPt>
            <c:idx val="6"/>
            <c:invertIfNegative val="0"/>
            <c:bubble3D val="0"/>
            <c:spPr>
              <a:solidFill>
                <a:schemeClr val="dk1">
                  <a:tint val="80000"/>
                </a:schemeClr>
              </a:solidFill>
              <a:ln>
                <a:noFill/>
              </a:ln>
              <a:effectLst/>
            </c:spPr>
            <c:extLst>
              <c:ext xmlns:c16="http://schemas.microsoft.com/office/drawing/2014/chart" uri="{C3380CC4-5D6E-409C-BE32-E72D297353CC}">
                <c16:uniqueId val="{0000000D-69C9-402B-95AD-BB01203BDF94}"/>
              </c:ext>
            </c:extLst>
          </c:dPt>
          <c:dPt>
            <c:idx val="7"/>
            <c:invertIfNegative val="0"/>
            <c:bubble3D val="0"/>
            <c:spPr>
              <a:solidFill>
                <a:schemeClr val="dk1">
                  <a:tint val="88500"/>
                </a:schemeClr>
              </a:solidFill>
              <a:ln>
                <a:noFill/>
              </a:ln>
              <a:effectLst/>
            </c:spPr>
            <c:extLst>
              <c:ext xmlns:c16="http://schemas.microsoft.com/office/drawing/2014/chart" uri="{C3380CC4-5D6E-409C-BE32-E72D297353CC}">
                <c16:uniqueId val="{0000000F-69C9-402B-95AD-BB01203BDF94}"/>
              </c:ext>
            </c:extLst>
          </c:dPt>
          <c:dPt>
            <c:idx val="8"/>
            <c:invertIfNegative val="0"/>
            <c:bubble3D val="0"/>
            <c:spPr>
              <a:solidFill>
                <a:schemeClr val="dk1">
                  <a:tint val="55000"/>
                </a:schemeClr>
              </a:solidFill>
              <a:ln>
                <a:noFill/>
              </a:ln>
              <a:effectLst/>
            </c:spPr>
            <c:extLst>
              <c:ext xmlns:c16="http://schemas.microsoft.com/office/drawing/2014/chart" uri="{C3380CC4-5D6E-409C-BE32-E72D297353CC}">
                <c16:uniqueId val="{00000011-69C9-402B-95AD-BB01203BDF94}"/>
              </c:ext>
            </c:extLst>
          </c:dPt>
          <c:dPt>
            <c:idx val="9"/>
            <c:invertIfNegative val="0"/>
            <c:bubble3D val="0"/>
            <c:spPr>
              <a:solidFill>
                <a:schemeClr val="dk1">
                  <a:tint val="75000"/>
                </a:schemeClr>
              </a:solidFill>
              <a:ln>
                <a:noFill/>
              </a:ln>
              <a:effectLst/>
            </c:spPr>
            <c:extLst>
              <c:ext xmlns:c16="http://schemas.microsoft.com/office/drawing/2014/chart" uri="{C3380CC4-5D6E-409C-BE32-E72D297353CC}">
                <c16:uniqueId val="{00000013-69C9-402B-95AD-BB01203BDF94}"/>
              </c:ext>
            </c:extLst>
          </c:dPt>
          <c:dPt>
            <c:idx val="10"/>
            <c:invertIfNegative val="0"/>
            <c:bubble3D val="0"/>
            <c:spPr>
              <a:solidFill>
                <a:srgbClr val="C00000"/>
              </a:solidFill>
              <a:ln>
                <a:noFill/>
              </a:ln>
              <a:effectLst/>
            </c:spPr>
            <c:extLst>
              <c:ext xmlns:c16="http://schemas.microsoft.com/office/drawing/2014/chart" uri="{C3380CC4-5D6E-409C-BE32-E72D297353CC}">
                <c16:uniqueId val="{00000015-69C9-402B-95AD-BB01203BDF94}"/>
              </c:ext>
            </c:extLst>
          </c:dPt>
          <c:dPt>
            <c:idx val="11"/>
            <c:invertIfNegative val="0"/>
            <c:bubble3D val="0"/>
            <c:spPr>
              <a:solidFill>
                <a:schemeClr val="dk1">
                  <a:tint val="30000"/>
                </a:schemeClr>
              </a:solidFill>
              <a:ln>
                <a:noFill/>
              </a:ln>
              <a:effectLst/>
            </c:spPr>
            <c:extLst>
              <c:ext xmlns:c16="http://schemas.microsoft.com/office/drawing/2014/chart" uri="{C3380CC4-5D6E-409C-BE32-E72D297353CC}">
                <c16:uniqueId val="{00000017-69C9-402B-95AD-BB01203BDF94}"/>
              </c:ext>
            </c:extLst>
          </c:dPt>
          <c:dPt>
            <c:idx val="12"/>
            <c:invertIfNegative val="0"/>
            <c:bubble3D val="0"/>
            <c:spPr>
              <a:solidFill>
                <a:schemeClr val="dk1">
                  <a:tint val="60000"/>
                </a:schemeClr>
              </a:solidFill>
              <a:ln>
                <a:noFill/>
              </a:ln>
              <a:effectLst/>
            </c:spPr>
            <c:extLst>
              <c:ext xmlns:c16="http://schemas.microsoft.com/office/drawing/2014/chart" uri="{C3380CC4-5D6E-409C-BE32-E72D297353CC}">
                <c16:uniqueId val="{00000019-69C9-402B-95AD-BB01203BDF94}"/>
              </c:ext>
            </c:extLst>
          </c:dPt>
          <c:dPt>
            <c:idx val="13"/>
            <c:invertIfNegative val="0"/>
            <c:bubble3D val="0"/>
            <c:spPr>
              <a:solidFill>
                <a:schemeClr val="dk1">
                  <a:tint val="80000"/>
                </a:schemeClr>
              </a:solidFill>
              <a:ln>
                <a:noFill/>
              </a:ln>
              <a:effectLst/>
            </c:spPr>
            <c:extLst>
              <c:ext xmlns:c16="http://schemas.microsoft.com/office/drawing/2014/chart" uri="{C3380CC4-5D6E-409C-BE32-E72D297353CC}">
                <c16:uniqueId val="{0000001B-69C9-402B-95AD-BB01203BDF94}"/>
              </c:ext>
            </c:extLst>
          </c:dPt>
          <c:dPt>
            <c:idx val="14"/>
            <c:invertIfNegative val="0"/>
            <c:bubble3D val="0"/>
            <c:spPr>
              <a:solidFill>
                <a:schemeClr val="dk1">
                  <a:tint val="88500"/>
                </a:schemeClr>
              </a:solidFill>
              <a:ln>
                <a:noFill/>
              </a:ln>
              <a:effectLst/>
            </c:spPr>
            <c:extLst>
              <c:ext xmlns:c16="http://schemas.microsoft.com/office/drawing/2014/chart" uri="{C3380CC4-5D6E-409C-BE32-E72D297353CC}">
                <c16:uniqueId val="{0000001D-69C9-402B-95AD-BB01203BDF94}"/>
              </c:ext>
            </c:extLst>
          </c:dPt>
          <c:dPt>
            <c:idx val="15"/>
            <c:invertIfNegative val="0"/>
            <c:bubble3D val="0"/>
            <c:spPr>
              <a:solidFill>
                <a:schemeClr val="dk1">
                  <a:tint val="55000"/>
                </a:schemeClr>
              </a:solidFill>
              <a:ln>
                <a:noFill/>
              </a:ln>
              <a:effectLst/>
            </c:spPr>
            <c:extLst>
              <c:ext xmlns:c16="http://schemas.microsoft.com/office/drawing/2014/chart" uri="{C3380CC4-5D6E-409C-BE32-E72D297353CC}">
                <c16:uniqueId val="{0000001F-69C9-402B-95AD-BB01203BDF94}"/>
              </c:ext>
            </c:extLst>
          </c:dPt>
          <c:dPt>
            <c:idx val="16"/>
            <c:invertIfNegative val="0"/>
            <c:bubble3D val="0"/>
            <c:spPr>
              <a:solidFill>
                <a:schemeClr val="dk1">
                  <a:tint val="75000"/>
                </a:schemeClr>
              </a:solidFill>
              <a:ln>
                <a:noFill/>
              </a:ln>
              <a:effectLst/>
            </c:spPr>
            <c:extLst>
              <c:ext xmlns:c16="http://schemas.microsoft.com/office/drawing/2014/chart" uri="{C3380CC4-5D6E-409C-BE32-E72D297353CC}">
                <c16:uniqueId val="{00000021-69C9-402B-95AD-BB01203BDF94}"/>
              </c:ext>
            </c:extLst>
          </c:dPt>
          <c:dPt>
            <c:idx val="17"/>
            <c:invertIfNegative val="0"/>
            <c:bubble3D val="0"/>
            <c:spPr>
              <a:solidFill>
                <a:srgbClr val="C00000"/>
              </a:solidFill>
              <a:ln>
                <a:noFill/>
              </a:ln>
              <a:effectLst/>
            </c:spPr>
            <c:extLst>
              <c:ext xmlns:c16="http://schemas.microsoft.com/office/drawing/2014/chart" uri="{C3380CC4-5D6E-409C-BE32-E72D297353CC}">
                <c16:uniqueId val="{00000023-69C9-402B-95AD-BB01203BDF94}"/>
              </c:ext>
            </c:extLst>
          </c:dPt>
          <c:dPt>
            <c:idx val="18"/>
            <c:invertIfNegative val="0"/>
            <c:bubble3D val="0"/>
            <c:spPr>
              <a:solidFill>
                <a:schemeClr val="dk1">
                  <a:tint val="30000"/>
                </a:schemeClr>
              </a:solidFill>
              <a:ln>
                <a:noFill/>
              </a:ln>
              <a:effectLst/>
            </c:spPr>
            <c:extLst>
              <c:ext xmlns:c16="http://schemas.microsoft.com/office/drawing/2014/chart" uri="{C3380CC4-5D6E-409C-BE32-E72D297353CC}">
                <c16:uniqueId val="{00000025-69C9-402B-95AD-BB01203BDF94}"/>
              </c:ext>
            </c:extLst>
          </c:dPt>
          <c:dPt>
            <c:idx val="19"/>
            <c:invertIfNegative val="0"/>
            <c:bubble3D val="0"/>
            <c:spPr>
              <a:solidFill>
                <a:schemeClr val="dk1">
                  <a:tint val="60000"/>
                </a:schemeClr>
              </a:solidFill>
              <a:ln>
                <a:noFill/>
              </a:ln>
              <a:effectLst/>
            </c:spPr>
            <c:extLst>
              <c:ext xmlns:c16="http://schemas.microsoft.com/office/drawing/2014/chart" uri="{C3380CC4-5D6E-409C-BE32-E72D297353CC}">
                <c16:uniqueId val="{00000027-69C9-402B-95AD-BB01203BDF94}"/>
              </c:ext>
            </c:extLst>
          </c:dPt>
          <c:dPt>
            <c:idx val="20"/>
            <c:invertIfNegative val="0"/>
            <c:bubble3D val="0"/>
            <c:spPr>
              <a:solidFill>
                <a:srgbClr val="C00000"/>
              </a:solidFill>
              <a:ln>
                <a:noFill/>
              </a:ln>
              <a:effectLst/>
            </c:spPr>
            <c:extLst>
              <c:ext xmlns:c16="http://schemas.microsoft.com/office/drawing/2014/chart" uri="{C3380CC4-5D6E-409C-BE32-E72D297353CC}">
                <c16:uniqueId val="{00000029-69C9-402B-95AD-BB01203BDF94}"/>
              </c:ext>
            </c:extLst>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Acute Care Family Support</c:v>
                </c:pt>
                <c:pt idx="1">
                  <c:v>County Mental Health Board</c:v>
                </c:pt>
                <c:pt idx="2">
                  <c:v>Emergency Services</c:v>
                </c:pt>
                <c:pt idx="3">
                  <c:v>Homeless Services (PATH)</c:v>
                </c:pt>
                <c:pt idx="4">
                  <c:v>Integrated Case Management Services</c:v>
                </c:pt>
                <c:pt idx="5">
                  <c:v>Intensive Family Support</c:v>
                </c:pt>
                <c:pt idx="6">
                  <c:v>Intensive Outpatient Tx and Support Services</c:v>
                </c:pt>
                <c:pt idx="7">
                  <c:v>Involuntary Outpatient Commitment</c:v>
                </c:pt>
                <c:pt idx="8">
                  <c:v>Justice Involved Services</c:v>
                </c:pt>
                <c:pt idx="9">
                  <c:v>Outpatient</c:v>
                </c:pt>
                <c:pt idx="10">
                  <c:v>Partial Care</c:v>
                </c:pt>
                <c:pt idx="11">
                  <c:v>Program of Assertive Community Treatment (PACT)</c:v>
                </c:pt>
                <c:pt idx="12">
                  <c:v>Residential Intensive Support Team (RIST)</c:v>
                </c:pt>
                <c:pt idx="13">
                  <c:v>Residential Services</c:v>
                </c:pt>
                <c:pt idx="14">
                  <c:v>Self-Help Center</c:v>
                </c:pt>
                <c:pt idx="15">
                  <c:v>Short Term Care Facility</c:v>
                </c:pt>
                <c:pt idx="16">
                  <c:v>Supported Education</c:v>
                </c:pt>
                <c:pt idx="17">
                  <c:v>Supported Employment</c:v>
                </c:pt>
                <c:pt idx="18">
                  <c:v>Supportive Housing</c:v>
                </c:pt>
                <c:pt idx="19">
                  <c:v>Systems Advocacy</c:v>
                </c:pt>
                <c:pt idx="20">
                  <c:v>Primary Screening Services</c:v>
                </c:pt>
              </c:strCache>
            </c:strRef>
          </c:cat>
          <c:val>
            <c:numRef>
              <c:f>Sheet1!$B$2:$B$22</c:f>
              <c:numCache>
                <c:formatCode>General</c:formatCode>
                <c:ptCount val="21"/>
                <c:pt idx="0">
                  <c:v>0</c:v>
                </c:pt>
                <c:pt idx="1">
                  <c:v>1</c:v>
                </c:pt>
                <c:pt idx="2">
                  <c:v>0</c:v>
                </c:pt>
                <c:pt idx="3">
                  <c:v>2</c:v>
                </c:pt>
                <c:pt idx="4">
                  <c:v>1</c:v>
                </c:pt>
                <c:pt idx="5">
                  <c:v>1</c:v>
                </c:pt>
                <c:pt idx="6">
                  <c:v>1</c:v>
                </c:pt>
                <c:pt idx="7">
                  <c:v>1</c:v>
                </c:pt>
                <c:pt idx="8">
                  <c:v>1</c:v>
                </c:pt>
                <c:pt idx="9">
                  <c:v>3</c:v>
                </c:pt>
                <c:pt idx="10">
                  <c:v>4</c:v>
                </c:pt>
                <c:pt idx="11">
                  <c:v>2</c:v>
                </c:pt>
                <c:pt idx="12">
                  <c:v>3</c:v>
                </c:pt>
                <c:pt idx="13">
                  <c:v>2</c:v>
                </c:pt>
                <c:pt idx="14">
                  <c:v>2</c:v>
                </c:pt>
                <c:pt idx="15">
                  <c:v>2</c:v>
                </c:pt>
                <c:pt idx="16">
                  <c:v>1</c:v>
                </c:pt>
                <c:pt idx="17">
                  <c:v>1</c:v>
                </c:pt>
                <c:pt idx="18">
                  <c:v>5</c:v>
                </c:pt>
                <c:pt idx="19">
                  <c:v>2</c:v>
                </c:pt>
                <c:pt idx="20">
                  <c:v>1</c:v>
                </c:pt>
              </c:numCache>
            </c:numRef>
          </c:val>
          <c:extLst>
            <c:ext xmlns:c16="http://schemas.microsoft.com/office/drawing/2014/chart" uri="{C3380CC4-5D6E-409C-BE32-E72D297353CC}">
              <c16:uniqueId val="{00000000-DB58-4427-98AE-BF994D851C05}"/>
            </c:ext>
          </c:extLst>
        </c:ser>
        <c:dLbls>
          <c:showLegendKey val="0"/>
          <c:showVal val="0"/>
          <c:showCatName val="0"/>
          <c:showSerName val="0"/>
          <c:showPercent val="0"/>
          <c:showBubbleSize val="0"/>
        </c:dLbls>
        <c:gapWidth val="182"/>
        <c:axId val="380656712"/>
        <c:axId val="380657104"/>
      </c:barChart>
      <c:catAx>
        <c:axId val="38065671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0657104"/>
        <c:crosses val="autoZero"/>
        <c:auto val="1"/>
        <c:lblAlgn val="ctr"/>
        <c:lblOffset val="100"/>
        <c:noMultiLvlLbl val="0"/>
      </c:catAx>
      <c:valAx>
        <c:axId val="380657104"/>
        <c:scaling>
          <c:orientation val="minMax"/>
        </c:scaling>
        <c:delete val="1"/>
        <c:axPos val="b"/>
        <c:numFmt formatCode="General" sourceLinked="1"/>
        <c:majorTickMark val="none"/>
        <c:minorTickMark val="none"/>
        <c:tickLblPos val="nextTo"/>
        <c:crossAx val="38065671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Sheet1!$B$2:$B$22</c:f>
              <c:numCache>
                <c:formatCode>0.0%</c:formatCode>
                <c:ptCount val="21"/>
                <c:pt idx="0">
                  <c:v>6.2E-2</c:v>
                </c:pt>
                <c:pt idx="1">
                  <c:v>7.9000000000000001E-2</c:v>
                </c:pt>
                <c:pt idx="2">
                  <c:v>0.08</c:v>
                </c:pt>
                <c:pt idx="3">
                  <c:v>0.10299999999999999</c:v>
                </c:pt>
                <c:pt idx="4">
                  <c:v>0.113</c:v>
                </c:pt>
                <c:pt idx="5">
                  <c:v>0.11799999999999999</c:v>
                </c:pt>
                <c:pt idx="6">
                  <c:v>0.12</c:v>
                </c:pt>
                <c:pt idx="7">
                  <c:v>0.124</c:v>
                </c:pt>
                <c:pt idx="8">
                  <c:v>0.129</c:v>
                </c:pt>
                <c:pt idx="9">
                  <c:v>0.13300000000000001</c:v>
                </c:pt>
                <c:pt idx="10">
                  <c:v>0.13500000000000001</c:v>
                </c:pt>
                <c:pt idx="12">
                  <c:v>0.13800000000000001</c:v>
                </c:pt>
                <c:pt idx="13">
                  <c:v>0.13900000000000001</c:v>
                </c:pt>
                <c:pt idx="14">
                  <c:v>0.14000000000000001</c:v>
                </c:pt>
                <c:pt idx="15">
                  <c:v>0.14299999999999999</c:v>
                </c:pt>
                <c:pt idx="16">
                  <c:v>0.14499999999999999</c:v>
                </c:pt>
                <c:pt idx="17">
                  <c:v>0.158</c:v>
                </c:pt>
                <c:pt idx="18">
                  <c:v>0.159</c:v>
                </c:pt>
                <c:pt idx="19">
                  <c:v>0.16800000000000001</c:v>
                </c:pt>
                <c:pt idx="20">
                  <c:v>0.17399999999999999</c:v>
                </c:pt>
              </c:numCache>
            </c:numRef>
          </c:val>
          <c:extLst>
            <c:ext xmlns:c16="http://schemas.microsoft.com/office/drawing/2014/chart" uri="{C3380CC4-5D6E-409C-BE32-E72D297353CC}">
              <c16:uniqueId val="{00000000-04BA-46A4-86D3-05D635EF69B4}"/>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Sheet1!$C$2:$C$22</c:f>
              <c:numCache>
                <c:formatCode>General</c:formatCode>
                <c:ptCount val="21"/>
                <c:pt idx="11">
                  <c:v>0.13500000000000001</c:v>
                </c:pt>
              </c:numCache>
            </c:numRef>
          </c:val>
          <c:extLst>
            <c:ext xmlns:c16="http://schemas.microsoft.com/office/drawing/2014/chart" uri="{C3380CC4-5D6E-409C-BE32-E72D297353CC}">
              <c16:uniqueId val="{00000001-04BA-46A4-86D3-05D635EF69B4}"/>
            </c:ext>
          </c:extLst>
        </c:ser>
        <c:ser>
          <c:idx val="2"/>
          <c:order val="2"/>
          <c:tx>
            <c:strRef>
              <c:f>Sheet1!$D$1</c:f>
              <c:strCache>
                <c:ptCount val="1"/>
                <c:pt idx="0">
                  <c:v>NJ Overall 12.1%</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Hunterdon</c:v>
                </c:pt>
                <c:pt idx="1">
                  <c:v>Bergen</c:v>
                </c:pt>
                <c:pt idx="2">
                  <c:v>Essex</c:v>
                </c:pt>
                <c:pt idx="3">
                  <c:v>Cumberland</c:v>
                </c:pt>
                <c:pt idx="4">
                  <c:v>Hudson</c:v>
                </c:pt>
                <c:pt idx="5">
                  <c:v>Morris</c:v>
                </c:pt>
                <c:pt idx="6">
                  <c:v>Middlesex</c:v>
                </c:pt>
                <c:pt idx="7">
                  <c:v>Sussex</c:v>
                </c:pt>
                <c:pt idx="8">
                  <c:v>Gloucester</c:v>
                </c:pt>
                <c:pt idx="9">
                  <c:v>Passaic</c:v>
                </c:pt>
                <c:pt idx="10">
                  <c:v>Monmouth</c:v>
                </c:pt>
                <c:pt idx="11">
                  <c:v>Ocean</c:v>
                </c:pt>
                <c:pt idx="12">
                  <c:v>Atlantic</c:v>
                </c:pt>
                <c:pt idx="13">
                  <c:v>Somerset</c:v>
                </c:pt>
                <c:pt idx="14">
                  <c:v>Salem</c:v>
                </c:pt>
                <c:pt idx="15">
                  <c:v>Union</c:v>
                </c:pt>
                <c:pt idx="16">
                  <c:v>Warren</c:v>
                </c:pt>
                <c:pt idx="17">
                  <c:v>Burlington</c:v>
                </c:pt>
                <c:pt idx="18">
                  <c:v>Cape May</c:v>
                </c:pt>
                <c:pt idx="19">
                  <c:v>Mercer</c:v>
                </c:pt>
                <c:pt idx="20">
                  <c:v>Camden</c:v>
                </c:pt>
              </c:strCache>
            </c:strRef>
          </c:cat>
          <c:val>
            <c:numRef>
              <c:f>Sheet1!$D$2:$D$22</c:f>
              <c:numCache>
                <c:formatCode>0.0%</c:formatCode>
                <c:ptCount val="21"/>
                <c:pt idx="0">
                  <c:v>0.121</c:v>
                </c:pt>
                <c:pt idx="1">
                  <c:v>0.121</c:v>
                </c:pt>
                <c:pt idx="2">
                  <c:v>0.121</c:v>
                </c:pt>
                <c:pt idx="3">
                  <c:v>0.121</c:v>
                </c:pt>
                <c:pt idx="4">
                  <c:v>0.121</c:v>
                </c:pt>
                <c:pt idx="5">
                  <c:v>0.121</c:v>
                </c:pt>
                <c:pt idx="6">
                  <c:v>0.121</c:v>
                </c:pt>
                <c:pt idx="7">
                  <c:v>0.121</c:v>
                </c:pt>
                <c:pt idx="8">
                  <c:v>0.121</c:v>
                </c:pt>
                <c:pt idx="9">
                  <c:v>0.121</c:v>
                </c:pt>
                <c:pt idx="10">
                  <c:v>0.121</c:v>
                </c:pt>
                <c:pt idx="11">
                  <c:v>0.121</c:v>
                </c:pt>
                <c:pt idx="12">
                  <c:v>0.121</c:v>
                </c:pt>
                <c:pt idx="13">
                  <c:v>0.121</c:v>
                </c:pt>
                <c:pt idx="14">
                  <c:v>0.121</c:v>
                </c:pt>
                <c:pt idx="15">
                  <c:v>0.121</c:v>
                </c:pt>
                <c:pt idx="16">
                  <c:v>0.121</c:v>
                </c:pt>
                <c:pt idx="17">
                  <c:v>0.121</c:v>
                </c:pt>
                <c:pt idx="18">
                  <c:v>0.121</c:v>
                </c:pt>
                <c:pt idx="19">
                  <c:v>0.121</c:v>
                </c:pt>
                <c:pt idx="20">
                  <c:v>0.121</c:v>
                </c:pt>
              </c:numCache>
            </c:numRef>
          </c:val>
          <c:extLst>
            <c:ext xmlns:c16="http://schemas.microsoft.com/office/drawing/2014/chart" uri="{C3380CC4-5D6E-409C-BE32-E72D297353CC}">
              <c16:uniqueId val="{00000003-04BA-46A4-86D3-05D635EF69B4}"/>
            </c:ext>
          </c:extLst>
        </c:ser>
        <c:dLbls>
          <c:showLegendKey val="0"/>
          <c:showVal val="0"/>
          <c:showCatName val="0"/>
          <c:showSerName val="0"/>
          <c:showPercent val="0"/>
          <c:showBubbleSize val="0"/>
        </c:dLbls>
        <c:gapWidth val="182"/>
        <c:axId val="382046816"/>
        <c:axId val="382047208"/>
      </c:barChart>
      <c:catAx>
        <c:axId val="38204681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208"/>
        <c:crosses val="autoZero"/>
        <c:auto val="1"/>
        <c:lblAlgn val="ctr"/>
        <c:lblOffset val="100"/>
        <c:noMultiLvlLbl val="0"/>
      </c:catAx>
      <c:valAx>
        <c:axId val="382047208"/>
        <c:scaling>
          <c:orientation val="minMax"/>
        </c:scaling>
        <c:delete val="1"/>
        <c:axPos val="b"/>
        <c:numFmt formatCode="0.0%" sourceLinked="1"/>
        <c:majorTickMark val="none"/>
        <c:minorTickMark val="none"/>
        <c:tickLblPos val="nextTo"/>
        <c:crossAx val="382046816"/>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2953254732842447"/>
          <c:y val="0.92865042873932724"/>
          <c:w val="0.2399515323371392"/>
          <c:h val="3.341980240993467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332012475713262"/>
          <c:y val="6.5454554825276276E-2"/>
          <c:w val="0.83667987524286735"/>
          <c:h val="0.8188815775063103"/>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c:v>
                </c:pt>
                <c:pt idx="1">
                  <c:v>0.159</c:v>
                </c:pt>
                <c:pt idx="2">
                  <c:v>0.122</c:v>
                </c:pt>
                <c:pt idx="3">
                  <c:v>0.154</c:v>
                </c:pt>
                <c:pt idx="4">
                  <c:v>0.13500000000000001</c:v>
                </c:pt>
              </c:numCache>
            </c:numRef>
          </c:val>
          <c:smooth val="0"/>
          <c:extLst>
            <c:ext xmlns:c16="http://schemas.microsoft.com/office/drawing/2014/chart" uri="{C3380CC4-5D6E-409C-BE32-E72D297353CC}">
              <c16:uniqueId val="{00000000-2551-4554-B4A9-75BF515071EB}"/>
            </c:ext>
          </c:extLst>
        </c:ser>
        <c:dLbls>
          <c:showLegendKey val="0"/>
          <c:showVal val="0"/>
          <c:showCatName val="0"/>
          <c:showSerName val="0"/>
          <c:showPercent val="0"/>
          <c:showBubbleSize val="0"/>
        </c:dLbls>
        <c:marker val="1"/>
        <c:smooth val="0"/>
        <c:axId val="382047992"/>
        <c:axId val="382048384"/>
      </c:lineChart>
      <c:catAx>
        <c:axId val="3820479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8384"/>
        <c:crosses val="autoZero"/>
        <c:auto val="1"/>
        <c:lblAlgn val="ctr"/>
        <c:lblOffset val="100"/>
        <c:noMultiLvlLbl val="0"/>
      </c:catAx>
      <c:valAx>
        <c:axId val="382048384"/>
        <c:scaling>
          <c:orientation val="minMax"/>
          <c:max val="0.30000000000000004"/>
        </c:scaling>
        <c:delete val="0"/>
        <c:axPos val="l"/>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799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013124661000574"/>
          <c:y val="4.6075091515290038E-2"/>
          <c:w val="0.78215227679579491"/>
          <c:h val="0.88737199851817994"/>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0.13100000000000001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49168"/>
        <c:axId val="382049560"/>
      </c:barChart>
      <c:catAx>
        <c:axId val="382049168"/>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49560"/>
        <c:crosses val="autoZero"/>
        <c:auto val="1"/>
        <c:lblAlgn val="ctr"/>
        <c:lblOffset val="100"/>
        <c:noMultiLvlLbl val="0"/>
      </c:catAx>
      <c:valAx>
        <c:axId val="382049560"/>
        <c:scaling>
          <c:orientation val="minMax"/>
          <c:max val="0.30000000000000004"/>
        </c:scaling>
        <c:delete val="1"/>
        <c:axPos val="t"/>
        <c:numFmt formatCode="0.00%" sourceLinked="1"/>
        <c:majorTickMark val="none"/>
        <c:minorTickMark val="none"/>
        <c:tickLblPos val="nextTo"/>
        <c:crossAx val="38204916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0.11</c:v>
                </c:pt>
                <c:pt idx="1">
                  <c:v>0.154</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050344"/>
        <c:axId val="382050736"/>
      </c:barChart>
      <c:catAx>
        <c:axId val="38205034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0736"/>
        <c:crosses val="autoZero"/>
        <c:auto val="1"/>
        <c:lblAlgn val="ctr"/>
        <c:lblOffset val="100"/>
        <c:noMultiLvlLbl val="0"/>
      </c:catAx>
      <c:valAx>
        <c:axId val="382050736"/>
        <c:scaling>
          <c:orientation val="minMax"/>
          <c:max val="0.30000000000000004"/>
          <c:min val="0"/>
        </c:scaling>
        <c:delete val="1"/>
        <c:axPos val="b"/>
        <c:numFmt formatCode="0.0%" sourceLinked="1"/>
        <c:majorTickMark val="none"/>
        <c:minorTickMark val="none"/>
        <c:tickLblPos val="nextTo"/>
        <c:crossAx val="38205034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Sheet1!$B$2:$B$22</c:f>
              <c:numCache>
                <c:formatCode>0.0%</c:formatCode>
                <c:ptCount val="21"/>
                <c:pt idx="0">
                  <c:v>8.2000000000000003E-2</c:v>
                </c:pt>
                <c:pt idx="1">
                  <c:v>0.112</c:v>
                </c:pt>
                <c:pt idx="2">
                  <c:v>0.13200000000000001</c:v>
                </c:pt>
                <c:pt idx="3">
                  <c:v>0.13600000000000001</c:v>
                </c:pt>
                <c:pt idx="4">
                  <c:v>0.13600000000000001</c:v>
                </c:pt>
                <c:pt idx="5">
                  <c:v>0.14299999999999999</c:v>
                </c:pt>
                <c:pt idx="6">
                  <c:v>0.14399999999999999</c:v>
                </c:pt>
                <c:pt idx="7">
                  <c:v>0.14699999999999999</c:v>
                </c:pt>
                <c:pt idx="9">
                  <c:v>0.14899999999999999</c:v>
                </c:pt>
                <c:pt idx="10">
                  <c:v>0.151</c:v>
                </c:pt>
                <c:pt idx="11">
                  <c:v>0.16400000000000001</c:v>
                </c:pt>
                <c:pt idx="12">
                  <c:v>0.16600000000000001</c:v>
                </c:pt>
                <c:pt idx="13">
                  <c:v>0.18</c:v>
                </c:pt>
                <c:pt idx="14">
                  <c:v>0.185</c:v>
                </c:pt>
                <c:pt idx="15">
                  <c:v>0.187</c:v>
                </c:pt>
                <c:pt idx="16">
                  <c:v>0.19</c:v>
                </c:pt>
                <c:pt idx="17">
                  <c:v>0.192</c:v>
                </c:pt>
                <c:pt idx="18">
                  <c:v>0.19400000000000001</c:v>
                </c:pt>
                <c:pt idx="19">
                  <c:v>0.19500000000000001</c:v>
                </c:pt>
                <c:pt idx="20">
                  <c:v>0.20100000000000001</c:v>
                </c:pt>
              </c:numCache>
            </c:numRef>
          </c:val>
          <c:extLst>
            <c:ext xmlns:c16="http://schemas.microsoft.com/office/drawing/2014/chart" uri="{C3380CC4-5D6E-409C-BE32-E72D297353CC}">
              <c16:uniqueId val="{00000000-CD7C-4B71-B01A-BFE42ACAFB42}"/>
            </c:ext>
          </c:extLst>
        </c:ser>
        <c:ser>
          <c:idx val="1"/>
          <c:order val="1"/>
          <c:tx>
            <c:strRef>
              <c:f>Sheet1!$C$1</c:f>
              <c:strCache>
                <c:ptCount val="1"/>
                <c:pt idx="0">
                  <c:v>County</c:v>
                </c:pt>
              </c:strCache>
            </c:strRef>
          </c:tx>
          <c:spPr>
            <a:solidFill>
              <a:schemeClr val="bg1">
                <a:lumMod val="75000"/>
              </a:schemeClr>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Sheet1!$C$2:$C$22</c:f>
              <c:numCache>
                <c:formatCode>General</c:formatCode>
                <c:ptCount val="21"/>
                <c:pt idx="8">
                  <c:v>0.14899999999999999</c:v>
                </c:pt>
              </c:numCache>
            </c:numRef>
          </c:val>
          <c:extLst>
            <c:ext xmlns:c16="http://schemas.microsoft.com/office/drawing/2014/chart" uri="{C3380CC4-5D6E-409C-BE32-E72D297353CC}">
              <c16:uniqueId val="{00000001-CD7C-4B71-B01A-BFE42ACAFB42}"/>
            </c:ext>
          </c:extLst>
        </c:ser>
        <c:ser>
          <c:idx val="2"/>
          <c:order val="2"/>
          <c:tx>
            <c:strRef>
              <c:f>Sheet1!$D$1</c:f>
              <c:strCache>
                <c:ptCount val="1"/>
                <c:pt idx="0">
                  <c:v>NJ Overall 14.8%</c:v>
                </c:pt>
              </c:strCache>
            </c:strRef>
          </c:tx>
          <c:spPr>
            <a:solidFill>
              <a:schemeClr val="bg1"/>
            </a:solidFill>
            <a:ln>
              <a:noFill/>
            </a:ln>
            <a:effectLst/>
          </c:spPr>
          <c:invertIfNegative val="0"/>
          <c:trendline>
            <c:spPr>
              <a:ln w="19050" cap="rnd">
                <a:solidFill>
                  <a:schemeClr val="accent3"/>
                </a:solidFill>
                <a:prstDash val="sysDot"/>
              </a:ln>
              <a:effectLst/>
            </c:spPr>
            <c:trendlineType val="linear"/>
            <c:dispRSqr val="0"/>
            <c:dispEq val="0"/>
          </c:trendline>
          <c:cat>
            <c:strRef>
              <c:f>Sheet1!$A$2:$A$22</c:f>
              <c:strCache>
                <c:ptCount val="21"/>
                <c:pt idx="0">
                  <c:v>Bergen</c:v>
                </c:pt>
                <c:pt idx="1">
                  <c:v>Essex</c:v>
                </c:pt>
                <c:pt idx="2">
                  <c:v>Monmouth</c:v>
                </c:pt>
                <c:pt idx="3">
                  <c:v>Middlesex</c:v>
                </c:pt>
                <c:pt idx="4">
                  <c:v>Warren</c:v>
                </c:pt>
                <c:pt idx="5">
                  <c:v>Morris</c:v>
                </c:pt>
                <c:pt idx="6">
                  <c:v>Hunterdon</c:v>
                </c:pt>
                <c:pt idx="7">
                  <c:v>Burlington</c:v>
                </c:pt>
                <c:pt idx="8">
                  <c:v>Ocean</c:v>
                </c:pt>
                <c:pt idx="9">
                  <c:v>Union</c:v>
                </c:pt>
                <c:pt idx="10">
                  <c:v>Passaic</c:v>
                </c:pt>
                <c:pt idx="11">
                  <c:v>Salem</c:v>
                </c:pt>
                <c:pt idx="12">
                  <c:v>Sussex</c:v>
                </c:pt>
                <c:pt idx="13">
                  <c:v>Cape May</c:v>
                </c:pt>
                <c:pt idx="14">
                  <c:v>Somerset</c:v>
                </c:pt>
                <c:pt idx="15">
                  <c:v>Atlantic</c:v>
                </c:pt>
                <c:pt idx="16">
                  <c:v>Gloucester</c:v>
                </c:pt>
                <c:pt idx="17">
                  <c:v>Hudson</c:v>
                </c:pt>
                <c:pt idx="18">
                  <c:v>Cumberland</c:v>
                </c:pt>
                <c:pt idx="19">
                  <c:v>Camden</c:v>
                </c:pt>
                <c:pt idx="20">
                  <c:v>Mercer</c:v>
                </c:pt>
              </c:strCache>
            </c:strRef>
          </c:cat>
          <c:val>
            <c:numRef>
              <c:f>Sheet1!$D$2:$D$22</c:f>
              <c:numCache>
                <c:formatCode>0.0%</c:formatCode>
                <c:ptCount val="21"/>
                <c:pt idx="0">
                  <c:v>0.14799999999999999</c:v>
                </c:pt>
                <c:pt idx="1">
                  <c:v>0.14799999999999999</c:v>
                </c:pt>
                <c:pt idx="2">
                  <c:v>0.14799999999999999</c:v>
                </c:pt>
                <c:pt idx="3">
                  <c:v>0.14799999999999999</c:v>
                </c:pt>
                <c:pt idx="4">
                  <c:v>0.14799999999999999</c:v>
                </c:pt>
                <c:pt idx="5">
                  <c:v>0.14799999999999999</c:v>
                </c:pt>
                <c:pt idx="6">
                  <c:v>0.14799999999999999</c:v>
                </c:pt>
                <c:pt idx="7">
                  <c:v>0.14799999999999999</c:v>
                </c:pt>
                <c:pt idx="8">
                  <c:v>0.14799999999999999</c:v>
                </c:pt>
                <c:pt idx="9">
                  <c:v>0.14799999999999999</c:v>
                </c:pt>
                <c:pt idx="10">
                  <c:v>0.14799999999999999</c:v>
                </c:pt>
                <c:pt idx="11">
                  <c:v>0.14799999999999999</c:v>
                </c:pt>
                <c:pt idx="12">
                  <c:v>0.14799999999999999</c:v>
                </c:pt>
                <c:pt idx="13">
                  <c:v>0.14799999999999999</c:v>
                </c:pt>
                <c:pt idx="14">
                  <c:v>0.14799999999999999</c:v>
                </c:pt>
                <c:pt idx="15">
                  <c:v>0.14799999999999999</c:v>
                </c:pt>
                <c:pt idx="16">
                  <c:v>0.14799999999999999</c:v>
                </c:pt>
                <c:pt idx="17">
                  <c:v>0.14799999999999999</c:v>
                </c:pt>
                <c:pt idx="18">
                  <c:v>0.14799999999999999</c:v>
                </c:pt>
                <c:pt idx="19">
                  <c:v>0.14799999999999999</c:v>
                </c:pt>
                <c:pt idx="20">
                  <c:v>0.14799999999999999</c:v>
                </c:pt>
              </c:numCache>
            </c:numRef>
          </c:val>
          <c:extLst>
            <c:ext xmlns:c16="http://schemas.microsoft.com/office/drawing/2014/chart" uri="{C3380CC4-5D6E-409C-BE32-E72D297353CC}">
              <c16:uniqueId val="{00000002-CD7C-4B71-B01A-BFE42ACAFB42}"/>
            </c:ext>
          </c:extLst>
        </c:ser>
        <c:dLbls>
          <c:showLegendKey val="0"/>
          <c:showVal val="0"/>
          <c:showCatName val="0"/>
          <c:showSerName val="0"/>
          <c:showPercent val="0"/>
          <c:showBubbleSize val="0"/>
        </c:dLbls>
        <c:gapWidth val="182"/>
        <c:axId val="382051520"/>
        <c:axId val="382051912"/>
      </c:barChart>
      <c:catAx>
        <c:axId val="38205152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051912"/>
        <c:crosses val="autoZero"/>
        <c:auto val="1"/>
        <c:lblAlgn val="ctr"/>
        <c:lblOffset val="100"/>
        <c:noMultiLvlLbl val="0"/>
      </c:catAx>
      <c:valAx>
        <c:axId val="382051912"/>
        <c:scaling>
          <c:orientation val="minMax"/>
        </c:scaling>
        <c:delete val="1"/>
        <c:axPos val="b"/>
        <c:numFmt formatCode="0.0%" sourceLinked="1"/>
        <c:majorTickMark val="none"/>
        <c:minorTickMark val="none"/>
        <c:tickLblPos val="nextTo"/>
        <c:crossAx val="382051520"/>
        <c:crosses val="autoZero"/>
        <c:crossBetween val="between"/>
      </c:valAx>
      <c:spPr>
        <a:noFill/>
        <a:ln>
          <a:noFill/>
        </a:ln>
        <a:effectLst/>
      </c:spPr>
    </c:plotArea>
    <c:legend>
      <c:legendPos val="b"/>
      <c:legendEntry>
        <c:idx val="1"/>
        <c:delete val="1"/>
      </c:legendEntry>
      <c:legendEntry>
        <c:idx val="2"/>
        <c:delete val="1"/>
      </c:legendEntry>
      <c:legendEntry>
        <c:idx val="3"/>
        <c:delete val="1"/>
      </c:legendEntry>
      <c:layout>
        <c:manualLayout>
          <c:xMode val="edge"/>
          <c:yMode val="edge"/>
          <c:x val="0.54265376707994006"/>
          <c:y val="0.93355499226980188"/>
          <c:w val="0.17220478232177813"/>
          <c:h val="3.578425196850394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110582326005385"/>
          <c:y val="7.1850645292856952E-2"/>
          <c:w val="0.80378857891741462"/>
          <c:h val="0.78310877220773834"/>
        </c:manualLayout>
      </c:layout>
      <c:lineChart>
        <c:grouping val="standard"/>
        <c:varyColors val="0"/>
        <c:ser>
          <c:idx val="0"/>
          <c:order val="0"/>
          <c:tx>
            <c:strRef>
              <c:f>Sheet1!$B$1</c:f>
              <c:strCache>
                <c:ptCount val="1"/>
                <c:pt idx="0">
                  <c:v>Percent</c:v>
                </c:pt>
              </c:strCache>
            </c:strRef>
          </c:tx>
          <c:spPr>
            <a:ln w="28575" cap="rnd">
              <a:solidFill>
                <a:srgbClr val="C00000"/>
              </a:solidFill>
              <a:round/>
            </a:ln>
            <a:effectLst/>
          </c:spPr>
          <c:marker>
            <c:symbol val="circle"/>
            <c:size val="5"/>
            <c:spPr>
              <a:solidFill>
                <a:srgbClr val="C00000"/>
              </a:solidFill>
              <a:ln w="9525">
                <a:solidFill>
                  <a:srgbClr val="C00000"/>
                </a:solidFill>
              </a:ln>
              <a:effectLst/>
            </c:spPr>
          </c:marker>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dLblPos val="t"/>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numRef>
              <c:f>Sheet1!$A$2:$A$6</c:f>
              <c:numCache>
                <c:formatCode>General</c:formatCode>
                <c:ptCount val="5"/>
                <c:pt idx="0">
                  <c:v>2013</c:v>
                </c:pt>
                <c:pt idx="1">
                  <c:v>2014</c:v>
                </c:pt>
                <c:pt idx="2">
                  <c:v>2015</c:v>
                </c:pt>
                <c:pt idx="3">
                  <c:v>2016</c:v>
                </c:pt>
                <c:pt idx="4">
                  <c:v>2017</c:v>
                </c:pt>
              </c:numCache>
            </c:numRef>
          </c:cat>
          <c:val>
            <c:numRef>
              <c:f>Sheet1!$B$2:$B$6</c:f>
              <c:numCache>
                <c:formatCode>0.0%</c:formatCode>
                <c:ptCount val="5"/>
                <c:pt idx="0">
                  <c:v>0.127</c:v>
                </c:pt>
                <c:pt idx="1">
                  <c:v>0.156</c:v>
                </c:pt>
                <c:pt idx="2">
                  <c:v>0.13500000000000001</c:v>
                </c:pt>
                <c:pt idx="3">
                  <c:v>0.18</c:v>
                </c:pt>
                <c:pt idx="4">
                  <c:v>0.14899999999999999</c:v>
                </c:pt>
              </c:numCache>
            </c:numRef>
          </c:val>
          <c:smooth val="0"/>
          <c:extLst>
            <c:ext xmlns:c16="http://schemas.microsoft.com/office/drawing/2014/chart" uri="{C3380CC4-5D6E-409C-BE32-E72D297353CC}">
              <c16:uniqueId val="{00000000-804B-4F67-81B2-9D09B799B5F9}"/>
            </c:ext>
          </c:extLst>
        </c:ser>
        <c:dLbls>
          <c:showLegendKey val="0"/>
          <c:showVal val="0"/>
          <c:showCatName val="0"/>
          <c:showSerName val="0"/>
          <c:showPercent val="0"/>
          <c:showBubbleSize val="0"/>
        </c:dLbls>
        <c:marker val="1"/>
        <c:smooth val="0"/>
        <c:axId val="382052696"/>
        <c:axId val="382053088"/>
      </c:lineChart>
      <c:catAx>
        <c:axId val="38205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3088"/>
        <c:crosses val="autoZero"/>
        <c:auto val="1"/>
        <c:lblAlgn val="ctr"/>
        <c:lblOffset val="100"/>
        <c:noMultiLvlLbl val="0"/>
      </c:catAx>
      <c:valAx>
        <c:axId val="382053088"/>
        <c:scaling>
          <c:orientation val="minMax"/>
          <c:max val="0.30000000000000004"/>
        </c:scaling>
        <c:delete val="0"/>
        <c:axPos val="l"/>
        <c:numFmt formatCode="0.0%" sourceLinked="1"/>
        <c:majorTickMark val="out"/>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Franklin Gothic Medium" panose="020B0603020102020204" pitchFamily="34" charset="0"/>
                <a:ea typeface="+mn-ea"/>
                <a:cs typeface="+mn-cs"/>
              </a:defRPr>
            </a:pPr>
            <a:endParaRPr lang="en-US"/>
          </a:p>
        </c:txPr>
        <c:crossAx val="3820526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7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White, non-Hispanic</c:v>
                </c:pt>
                <c:pt idx="1">
                  <c:v>Black/African American, non-Hispanic</c:v>
                </c:pt>
                <c:pt idx="2">
                  <c:v>Hispanic/Latino</c:v>
                </c:pt>
                <c:pt idx="3">
                  <c:v>Asian, non-Hispanic</c:v>
                </c:pt>
                <c:pt idx="4">
                  <c:v>Other, non-Hispanic</c:v>
                </c:pt>
              </c:strCache>
            </c:strRef>
          </c:cat>
          <c:val>
            <c:numRef>
              <c:f>Sheet1!$B$2:$B$6</c:f>
              <c:numCache>
                <c:formatCode>General</c:formatCode>
                <c:ptCount val="5"/>
                <c:pt idx="0" formatCode="0.00%">
                  <c:v>0.14000000000000001</c:v>
                </c:pt>
              </c:numCache>
            </c:numRef>
          </c:val>
          <c:extLst>
            <c:ext xmlns:c16="http://schemas.microsoft.com/office/drawing/2014/chart" uri="{C3380CC4-5D6E-409C-BE32-E72D297353CC}">
              <c16:uniqueId val="{00000000-5BC7-46A8-A5A7-0ADB9F3F5A6E}"/>
            </c:ext>
          </c:extLst>
        </c:ser>
        <c:dLbls>
          <c:showLegendKey val="0"/>
          <c:showVal val="0"/>
          <c:showCatName val="0"/>
          <c:showSerName val="0"/>
          <c:showPercent val="0"/>
          <c:showBubbleSize val="0"/>
        </c:dLbls>
        <c:gapWidth val="182"/>
        <c:axId val="382053872"/>
        <c:axId val="382902512"/>
      </c:barChart>
      <c:catAx>
        <c:axId val="382053872"/>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2512"/>
        <c:crosses val="autoZero"/>
        <c:auto val="1"/>
        <c:lblAlgn val="ctr"/>
        <c:lblOffset val="100"/>
        <c:noMultiLvlLbl val="0"/>
      </c:catAx>
      <c:valAx>
        <c:axId val="382902512"/>
        <c:scaling>
          <c:orientation val="minMax"/>
          <c:max val="0.30000000000000004"/>
        </c:scaling>
        <c:delete val="1"/>
        <c:axPos val="t"/>
        <c:numFmt formatCode="0.00%" sourceLinked="1"/>
        <c:majorTickMark val="none"/>
        <c:minorTickMark val="none"/>
        <c:tickLblPos val="nextTo"/>
        <c:crossAx val="382053872"/>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2383536148890479"/>
          <c:y val="6.3646879639969151E-2"/>
          <c:w val="0.75116463851109516"/>
          <c:h val="0.87270624072006175"/>
        </c:manualLayout>
      </c:layout>
      <c:barChart>
        <c:barDir val="bar"/>
        <c:grouping val="clustered"/>
        <c:varyColors val="0"/>
        <c:ser>
          <c:idx val="0"/>
          <c:order val="0"/>
          <c:tx>
            <c:strRef>
              <c:f>Sheet1!$B$1</c:f>
              <c:strCache>
                <c:ptCount val="1"/>
                <c:pt idx="0">
                  <c:v>Percent</c:v>
                </c:pt>
              </c:strCache>
            </c:strRef>
          </c:tx>
          <c:spPr>
            <a:solidFill>
              <a:srgbClr val="C00000"/>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Sheet1!$A$2:$A$3</c:f>
              <c:strCache>
                <c:ptCount val="2"/>
                <c:pt idx="0">
                  <c:v>Men</c:v>
                </c:pt>
                <c:pt idx="1">
                  <c:v>Women</c:v>
                </c:pt>
              </c:strCache>
            </c:strRef>
          </c:cat>
          <c:val>
            <c:numRef>
              <c:f>Sheet1!$B$2:$B$3</c:f>
              <c:numCache>
                <c:formatCode>0.0%</c:formatCode>
                <c:ptCount val="2"/>
                <c:pt idx="0">
                  <c:v>0.14899999999999999</c:v>
                </c:pt>
                <c:pt idx="1">
                  <c:v>0.14499999999999999</c:v>
                </c:pt>
              </c:numCache>
            </c:numRef>
          </c:val>
          <c:extLst>
            <c:ext xmlns:c16="http://schemas.microsoft.com/office/drawing/2014/chart" uri="{C3380CC4-5D6E-409C-BE32-E72D297353CC}">
              <c16:uniqueId val="{00000000-22CC-4E1F-891A-AB117FB994A7}"/>
            </c:ext>
          </c:extLst>
        </c:ser>
        <c:dLbls>
          <c:showLegendKey val="0"/>
          <c:showVal val="0"/>
          <c:showCatName val="0"/>
          <c:showSerName val="0"/>
          <c:showPercent val="0"/>
          <c:showBubbleSize val="0"/>
        </c:dLbls>
        <c:gapWidth val="182"/>
        <c:axId val="382903296"/>
        <c:axId val="382903688"/>
      </c:barChart>
      <c:catAx>
        <c:axId val="382903296"/>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3688"/>
        <c:crosses val="autoZero"/>
        <c:auto val="1"/>
        <c:lblAlgn val="ctr"/>
        <c:lblOffset val="100"/>
        <c:noMultiLvlLbl val="0"/>
      </c:catAx>
      <c:valAx>
        <c:axId val="382903688"/>
        <c:scaling>
          <c:orientation val="minMax"/>
          <c:max val="0.30000000000000004"/>
          <c:min val="0"/>
        </c:scaling>
        <c:delete val="1"/>
        <c:axPos val="b"/>
        <c:numFmt formatCode="0.0%" sourceLinked="1"/>
        <c:majorTickMark val="none"/>
        <c:minorTickMark val="none"/>
        <c:tickLblPos val="nextTo"/>
        <c:crossAx val="382903296"/>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4002074758133066E-2"/>
          <c:y val="1.7644779672102335E-2"/>
          <c:w val="0.89592326285297763"/>
          <c:h val="0.90272672630115924"/>
        </c:manualLayout>
      </c:layout>
      <c:barChart>
        <c:barDir val="bar"/>
        <c:grouping val="clustered"/>
        <c:varyColors val="0"/>
        <c:ser>
          <c:idx val="1"/>
          <c:order val="0"/>
          <c:tx>
            <c:strRef>
              <c:f>Sheet1!$B$1</c:f>
              <c:strCache>
                <c:ptCount val="1"/>
                <c:pt idx="0">
                  <c:v>2018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Sheet1!$B$2:$B$22</c:f>
              <c:numCache>
                <c:formatCode>General</c:formatCode>
                <c:ptCount val="21"/>
                <c:pt idx="14" formatCode="0">
                  <c:v>16605</c:v>
                </c:pt>
              </c:numCache>
            </c:numRef>
          </c:val>
          <c:extLst>
            <c:ext xmlns:c16="http://schemas.microsoft.com/office/drawing/2014/chart" uri="{C3380CC4-5D6E-409C-BE32-E72D297353CC}">
              <c16:uniqueId val="{00000001-5C21-4D9A-A4DC-1AC977C056DD}"/>
            </c:ext>
          </c:extLst>
        </c:ser>
        <c:ser>
          <c:idx val="0"/>
          <c:order val="1"/>
          <c:tx>
            <c:strRef>
              <c:f>Sheet1!$C$1</c:f>
              <c:strCache>
                <c:ptCount val="1"/>
                <c:pt idx="0">
                  <c:v>2018</c:v>
                </c:pt>
              </c:strCache>
            </c:strRef>
          </c:tx>
          <c:spPr>
            <a:solidFill>
              <a:schemeClr val="bg1">
                <a:lumMod val="75000"/>
              </a:schemeClr>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Sheet1!$C$2:$C$22</c:f>
              <c:numCache>
                <c:formatCode>0</c:formatCode>
                <c:ptCount val="21"/>
                <c:pt idx="0">
                  <c:v>2059</c:v>
                </c:pt>
                <c:pt idx="1">
                  <c:v>2411</c:v>
                </c:pt>
                <c:pt idx="2" formatCode="General">
                  <c:v>2970</c:v>
                </c:pt>
                <c:pt idx="3">
                  <c:v>3500</c:v>
                </c:pt>
                <c:pt idx="4">
                  <c:v>4284</c:v>
                </c:pt>
                <c:pt idx="5">
                  <c:v>5051</c:v>
                </c:pt>
                <c:pt idx="6">
                  <c:v>7754</c:v>
                </c:pt>
                <c:pt idx="7">
                  <c:v>8997</c:v>
                </c:pt>
                <c:pt idx="8">
                  <c:v>9004</c:v>
                </c:pt>
                <c:pt idx="9">
                  <c:v>10275</c:v>
                </c:pt>
                <c:pt idx="10">
                  <c:v>12627</c:v>
                </c:pt>
                <c:pt idx="11">
                  <c:v>13526</c:v>
                </c:pt>
                <c:pt idx="12">
                  <c:v>13311</c:v>
                </c:pt>
                <c:pt idx="13" formatCode="General">
                  <c:v>14469</c:v>
                </c:pt>
                <c:pt idx="14">
                  <c:v>16605</c:v>
                </c:pt>
                <c:pt idx="15">
                  <c:v>15638</c:v>
                </c:pt>
                <c:pt idx="16">
                  <c:v>15217</c:v>
                </c:pt>
                <c:pt idx="17">
                  <c:v>18203</c:v>
                </c:pt>
                <c:pt idx="18">
                  <c:v>18515</c:v>
                </c:pt>
                <c:pt idx="19">
                  <c:v>22189</c:v>
                </c:pt>
                <c:pt idx="20">
                  <c:v>24354</c:v>
                </c:pt>
              </c:numCache>
            </c:numRef>
          </c:val>
          <c:extLst>
            <c:ext xmlns:c16="http://schemas.microsoft.com/office/drawing/2014/chart" uri="{C3380CC4-5D6E-409C-BE32-E72D297353CC}">
              <c16:uniqueId val="{00000000-5C21-4D9A-A4DC-1AC977C056DD}"/>
            </c:ext>
          </c:extLst>
        </c:ser>
        <c:ser>
          <c:idx val="3"/>
          <c:order val="2"/>
          <c:tx>
            <c:strRef>
              <c:f>Sheet1!$D$1</c:f>
              <c:strCache>
                <c:ptCount val="1"/>
                <c:pt idx="0">
                  <c:v>2019</c:v>
                </c:pt>
              </c:strCache>
            </c:strRef>
          </c:tx>
          <c:spPr>
            <a:solidFill>
              <a:srgbClr val="C0000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Sheet1!$D$2:$D$22</c:f>
              <c:numCache>
                <c:formatCode>General</c:formatCode>
                <c:ptCount val="21"/>
                <c:pt idx="0">
                  <c:v>2056</c:v>
                </c:pt>
                <c:pt idx="1">
                  <c:v>2359</c:v>
                </c:pt>
                <c:pt idx="2">
                  <c:v>2936</c:v>
                </c:pt>
                <c:pt idx="3">
                  <c:v>3529</c:v>
                </c:pt>
                <c:pt idx="4">
                  <c:v>4177</c:v>
                </c:pt>
                <c:pt idx="5">
                  <c:v>4995</c:v>
                </c:pt>
                <c:pt idx="6">
                  <c:v>7577</c:v>
                </c:pt>
                <c:pt idx="7">
                  <c:v>8896</c:v>
                </c:pt>
                <c:pt idx="8">
                  <c:v>9004</c:v>
                </c:pt>
                <c:pt idx="9">
                  <c:v>9860</c:v>
                </c:pt>
                <c:pt idx="10">
                  <c:v>12496</c:v>
                </c:pt>
                <c:pt idx="11">
                  <c:v>13101</c:v>
                </c:pt>
                <c:pt idx="12">
                  <c:v>13284</c:v>
                </c:pt>
                <c:pt idx="13">
                  <c:v>14186</c:v>
                </c:pt>
                <c:pt idx="14">
                  <c:v>14364</c:v>
                </c:pt>
                <c:pt idx="15">
                  <c:v>14788</c:v>
                </c:pt>
                <c:pt idx="16">
                  <c:v>14961</c:v>
                </c:pt>
                <c:pt idx="17">
                  <c:v>17177</c:v>
                </c:pt>
                <c:pt idx="18">
                  <c:v>18583</c:v>
                </c:pt>
                <c:pt idx="19">
                  <c:v>22004</c:v>
                </c:pt>
                <c:pt idx="20">
                  <c:v>23642</c:v>
                </c:pt>
              </c:numCache>
            </c:numRef>
          </c:val>
          <c:extLst>
            <c:ext xmlns:c16="http://schemas.microsoft.com/office/drawing/2014/chart" uri="{C3380CC4-5D6E-409C-BE32-E72D297353CC}">
              <c16:uniqueId val="{00000003-5C21-4D9A-A4DC-1AC977C056DD}"/>
            </c:ext>
          </c:extLst>
        </c:ser>
        <c:ser>
          <c:idx val="4"/>
          <c:order val="3"/>
          <c:tx>
            <c:strRef>
              <c:f>Sheet1!$E$1</c:f>
              <c:strCache>
                <c:ptCount val="1"/>
                <c:pt idx="0">
                  <c:v>2019 Copy This County</c:v>
                </c:pt>
              </c:strCache>
            </c:strRef>
          </c:tx>
          <c:spPr>
            <a:solidFill>
              <a:srgbClr val="FFFF00"/>
            </a:solidFill>
            <a:ln>
              <a:noFill/>
            </a:ln>
            <a:effectLst/>
          </c:spPr>
          <c:invertIfNegative val="0"/>
          <c:cat>
            <c:strRef>
              <c:f>Sheet1!$A$2:$A$22</c:f>
              <c:strCache>
                <c:ptCount val="21"/>
                <c:pt idx="0">
                  <c:v>Salem</c:v>
                </c:pt>
                <c:pt idx="1">
                  <c:v>Cape May</c:v>
                </c:pt>
                <c:pt idx="2">
                  <c:v>Warren</c:v>
                </c:pt>
                <c:pt idx="3">
                  <c:v>Hunterdon</c:v>
                </c:pt>
                <c:pt idx="4">
                  <c:v>Sussex</c:v>
                </c:pt>
                <c:pt idx="5">
                  <c:v>Cumberland</c:v>
                </c:pt>
                <c:pt idx="6">
                  <c:v>Atlantic</c:v>
                </c:pt>
                <c:pt idx="7">
                  <c:v>Gloucester</c:v>
                </c:pt>
                <c:pt idx="8">
                  <c:v>Somerset</c:v>
                </c:pt>
                <c:pt idx="9">
                  <c:v>Mercer</c:v>
                </c:pt>
                <c:pt idx="10">
                  <c:v>Hudson</c:v>
                </c:pt>
                <c:pt idx="11">
                  <c:v>Morris</c:v>
                </c:pt>
                <c:pt idx="12">
                  <c:v>Burlington</c:v>
                </c:pt>
                <c:pt idx="13">
                  <c:v>Passaic</c:v>
                </c:pt>
                <c:pt idx="14">
                  <c:v>Ocean</c:v>
                </c:pt>
                <c:pt idx="15">
                  <c:v>Camden</c:v>
                </c:pt>
                <c:pt idx="16">
                  <c:v>Union</c:v>
                </c:pt>
                <c:pt idx="17">
                  <c:v>Monmouth</c:v>
                </c:pt>
                <c:pt idx="18">
                  <c:v>Middlesex</c:v>
                </c:pt>
                <c:pt idx="19">
                  <c:v>Essex</c:v>
                </c:pt>
                <c:pt idx="20">
                  <c:v>Bergen</c:v>
                </c:pt>
              </c:strCache>
            </c:strRef>
          </c:cat>
          <c:val>
            <c:numRef>
              <c:f>Sheet1!$E$2:$E$22</c:f>
              <c:numCache>
                <c:formatCode>General</c:formatCode>
                <c:ptCount val="21"/>
                <c:pt idx="14">
                  <c:v>14364</c:v>
                </c:pt>
              </c:numCache>
            </c:numRef>
          </c:val>
          <c:extLst>
            <c:ext xmlns:c16="http://schemas.microsoft.com/office/drawing/2014/chart" uri="{C3380CC4-5D6E-409C-BE32-E72D297353CC}">
              <c16:uniqueId val="{00000004-5C21-4D9A-A4DC-1AC977C056DD}"/>
            </c:ext>
          </c:extLst>
        </c:ser>
        <c:dLbls>
          <c:showLegendKey val="0"/>
          <c:showVal val="0"/>
          <c:showCatName val="0"/>
          <c:showSerName val="0"/>
          <c:showPercent val="0"/>
          <c:showBubbleSize val="0"/>
        </c:dLbls>
        <c:gapWidth val="182"/>
        <c:axId val="382904472"/>
        <c:axId val="382904864"/>
      </c:barChart>
      <c:catAx>
        <c:axId val="38290447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4864"/>
        <c:crosses val="autoZero"/>
        <c:auto val="1"/>
        <c:lblAlgn val="ctr"/>
        <c:lblOffset val="100"/>
        <c:noMultiLvlLbl val="0"/>
      </c:catAx>
      <c:valAx>
        <c:axId val="382904864"/>
        <c:scaling>
          <c:orientation val="minMax"/>
        </c:scaling>
        <c:delete val="1"/>
        <c:axPos val="b"/>
        <c:numFmt formatCode="General" sourceLinked="1"/>
        <c:majorTickMark val="none"/>
        <c:minorTickMark val="none"/>
        <c:tickLblPos val="nextTo"/>
        <c:crossAx val="382904472"/>
        <c:crosses val="autoZero"/>
        <c:crossBetween val="between"/>
      </c:valAx>
      <c:spPr>
        <a:noFill/>
        <a:ln>
          <a:noFill/>
        </a:ln>
        <a:effectLst/>
      </c:spPr>
    </c:plotArea>
    <c:legend>
      <c:legendPos val="b"/>
      <c:legendEntry>
        <c:idx val="0"/>
        <c:delete val="1"/>
      </c:legendEntry>
      <c:legendEntry>
        <c:idx val="3"/>
        <c:delete val="1"/>
      </c:legendEntry>
      <c:layout/>
      <c:overlay val="0"/>
      <c:spPr>
        <a:noFill/>
        <a:ln>
          <a:noFill/>
        </a:ln>
        <a:effectLst/>
      </c:spPr>
      <c:txPr>
        <a:bodyPr rot="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hart8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2018-2019</c:v>
                </c:pt>
              </c:strCache>
            </c:strRef>
          </c:tx>
          <c:spPr>
            <a:solidFill>
              <a:srgbClr val="C00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Sheet1!$B$2:$B$22</c:f>
              <c:numCache>
                <c:formatCode>General</c:formatCode>
                <c:ptCount val="21"/>
                <c:pt idx="0">
                  <c:v>75</c:v>
                </c:pt>
                <c:pt idx="1">
                  <c:v>97</c:v>
                </c:pt>
                <c:pt idx="2">
                  <c:v>116</c:v>
                </c:pt>
                <c:pt idx="3">
                  <c:v>126</c:v>
                </c:pt>
                <c:pt idx="4">
                  <c:v>171</c:v>
                </c:pt>
                <c:pt idx="5">
                  <c:v>196</c:v>
                </c:pt>
                <c:pt idx="6">
                  <c:v>386</c:v>
                </c:pt>
                <c:pt idx="7">
                  <c:v>404</c:v>
                </c:pt>
                <c:pt idx="8">
                  <c:v>418</c:v>
                </c:pt>
                <c:pt idx="9">
                  <c:v>459</c:v>
                </c:pt>
                <c:pt idx="10">
                  <c:v>509</c:v>
                </c:pt>
                <c:pt idx="11">
                  <c:v>715</c:v>
                </c:pt>
                <c:pt idx="12">
                  <c:v>740</c:v>
                </c:pt>
                <c:pt idx="13">
                  <c:v>904</c:v>
                </c:pt>
                <c:pt idx="14">
                  <c:v>931</c:v>
                </c:pt>
                <c:pt idx="15">
                  <c:v>1036</c:v>
                </c:pt>
                <c:pt idx="16">
                  <c:v>1073</c:v>
                </c:pt>
                <c:pt idx="17">
                  <c:v>1381</c:v>
                </c:pt>
                <c:pt idx="18">
                  <c:v>1401</c:v>
                </c:pt>
                <c:pt idx="19">
                  <c:v>1411</c:v>
                </c:pt>
              </c:numCache>
            </c:numRef>
          </c:val>
          <c:extLst>
            <c:ext xmlns:c16="http://schemas.microsoft.com/office/drawing/2014/chart" uri="{C3380CC4-5D6E-409C-BE32-E72D297353CC}">
              <c16:uniqueId val="{00000000-5B0B-4DAF-BD31-BD4A36E8B26A}"/>
            </c:ext>
          </c:extLst>
        </c:ser>
        <c:ser>
          <c:idx val="1"/>
          <c:order val="1"/>
          <c:tx>
            <c:strRef>
              <c:f>Sheet1!$C$1</c:f>
              <c:strCache>
                <c:ptCount val="1"/>
                <c:pt idx="0">
                  <c:v>County</c:v>
                </c:pt>
              </c:strCache>
            </c:strRef>
          </c:tx>
          <c:spPr>
            <a:solidFill>
              <a:schemeClr val="bg1">
                <a:lumMod val="75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Franklin Gothic Medium" panose="020B06030201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Sheet1!$A$2:$A$22</c:f>
              <c:strCache>
                <c:ptCount val="21"/>
                <c:pt idx="0">
                  <c:v>Salem</c:v>
                </c:pt>
                <c:pt idx="1">
                  <c:v>Cape May</c:v>
                </c:pt>
                <c:pt idx="2">
                  <c:v>Warren</c:v>
                </c:pt>
                <c:pt idx="3">
                  <c:v>Hunterdon</c:v>
                </c:pt>
                <c:pt idx="4">
                  <c:v>Sussex</c:v>
                </c:pt>
                <c:pt idx="5">
                  <c:v>Cumberland</c:v>
                </c:pt>
                <c:pt idx="6">
                  <c:v>Atlantic</c:v>
                </c:pt>
                <c:pt idx="7">
                  <c:v>Somerset</c:v>
                </c:pt>
                <c:pt idx="8">
                  <c:v>Gloucester</c:v>
                </c:pt>
                <c:pt idx="9">
                  <c:v>Mercer</c:v>
                </c:pt>
                <c:pt idx="10">
                  <c:v>Burlington</c:v>
                </c:pt>
                <c:pt idx="11">
                  <c:v>Morris</c:v>
                </c:pt>
                <c:pt idx="12">
                  <c:v>Camden</c:v>
                </c:pt>
                <c:pt idx="13">
                  <c:v>Monmouth</c:v>
                </c:pt>
                <c:pt idx="14">
                  <c:v>Union</c:v>
                </c:pt>
                <c:pt idx="15">
                  <c:v>Hudson</c:v>
                </c:pt>
                <c:pt idx="16">
                  <c:v>Passaic</c:v>
                </c:pt>
                <c:pt idx="17">
                  <c:v>Middlesex</c:v>
                </c:pt>
                <c:pt idx="18">
                  <c:v>Essex</c:v>
                </c:pt>
                <c:pt idx="19">
                  <c:v>Bergen</c:v>
                </c:pt>
                <c:pt idx="20">
                  <c:v>Ocean</c:v>
                </c:pt>
              </c:strCache>
            </c:strRef>
          </c:cat>
          <c:val>
            <c:numRef>
              <c:f>Sheet1!$C$2:$C$22</c:f>
              <c:numCache>
                <c:formatCode>General</c:formatCode>
                <c:ptCount val="21"/>
                <c:pt idx="20">
                  <c:v>1667</c:v>
                </c:pt>
              </c:numCache>
            </c:numRef>
          </c:val>
          <c:extLst>
            <c:ext xmlns:c16="http://schemas.microsoft.com/office/drawing/2014/chart" uri="{C3380CC4-5D6E-409C-BE32-E72D297353CC}">
              <c16:uniqueId val="{00000001-5B0B-4DAF-BD31-BD4A36E8B26A}"/>
            </c:ext>
          </c:extLst>
        </c:ser>
        <c:dLbls>
          <c:showLegendKey val="0"/>
          <c:showVal val="0"/>
          <c:showCatName val="0"/>
          <c:showSerName val="0"/>
          <c:showPercent val="0"/>
          <c:showBubbleSize val="0"/>
        </c:dLbls>
        <c:gapWidth val="219"/>
        <c:overlap val="-27"/>
        <c:axId val="382906824"/>
        <c:axId val="382907216"/>
      </c:barChart>
      <c:catAx>
        <c:axId val="3829068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7216"/>
        <c:crosses val="autoZero"/>
        <c:auto val="1"/>
        <c:lblAlgn val="ctr"/>
        <c:lblOffset val="100"/>
        <c:noMultiLvlLbl val="0"/>
      </c:catAx>
      <c:valAx>
        <c:axId val="38290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solidFill>
                <a:latin typeface="Franklin Gothic Medium" panose="020B0603020102020204" pitchFamily="34" charset="0"/>
                <a:ea typeface="+mn-ea"/>
                <a:cs typeface="+mn-cs"/>
              </a:defRPr>
            </a:pPr>
            <a:endParaRPr lang="en-US"/>
          </a:p>
        </c:txPr>
        <c:crossAx val="38290682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3.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3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5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5.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6.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6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2.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colors7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7">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lumOff val="2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102">
  <cs:axisTitle>
    <cs:lnRef idx="0"/>
    <cs:fillRef idx="0"/>
    <cs:effectRef idx="0"/>
    <cs:fontRef idx="minor">
      <a:schemeClr val="tx1"/>
    </cs:fontRef>
    <cs:defRPr sz="1000" b="1" kern="1200"/>
  </cs:axisTitle>
  <cs:categoryAxis>
    <cs:lnRef idx="1">
      <a:schemeClr val="tx1">
        <a:tint val="75000"/>
      </a:schemeClr>
    </cs:lnRef>
    <cs:fillRef idx="0"/>
    <cs:effectRef idx="0"/>
    <cs:fontRef idx="minor">
      <a:schemeClr val="tx1"/>
    </cs:fontRef>
    <cs:spPr>
      <a:ln>
        <a:round/>
      </a:ln>
    </cs:spPr>
    <cs:defRPr sz="1000" kern="1200"/>
  </cs:categoryAxis>
  <cs:chartArea mods="allowNoFillOverride allowNoLineOverride">
    <cs:lnRef idx="1">
      <a:schemeClr val="tx1">
        <a:tint val="75000"/>
      </a:schemeClr>
    </cs:lnRef>
    <cs:fillRef idx="1">
      <a:schemeClr val="bg1"/>
    </cs:fillRef>
    <cs:effectRef idx="0"/>
    <cs:fontRef idx="minor">
      <a:schemeClr val="tx1"/>
    </cs:fontRef>
    <cs:spPr>
      <a:ln>
        <a:round/>
      </a:ln>
    </cs:spPr>
    <cs:defRPr sz="1000" kern="1200"/>
  </cs:chartArea>
  <cs:dataLabel>
    <cs:lnRef idx="0"/>
    <cs:fillRef idx="0"/>
    <cs:effectRef idx="0"/>
    <cs:fontRef idx="minor">
      <a:schemeClr val="tx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1">
      <cs:styleClr val="auto"/>
    </cs:lnRef>
    <cs:lineWidthScale>3</cs:lineWidthScale>
    <cs:fillRef idx="0"/>
    <cs:effectRef idx="0"/>
    <cs:fontRef idx="minor">
      <a:schemeClr val="tx1"/>
    </cs:fontRef>
    <cs:spPr>
      <a:ln cap="rnd">
        <a:round/>
      </a:ln>
    </cs:spPr>
  </cs:dataPointLine>
  <cs:dataPointMarker>
    <cs:lnRef idx="1">
      <cs:styleClr val="auto"/>
    </cs:lnRef>
    <cs:fillRef idx="1">
      <cs:styleClr val="auto"/>
    </cs:fillRef>
    <cs:effectRef idx="0"/>
    <cs:fontRef idx="minor">
      <a:schemeClr val="tx1"/>
    </cs:fontRef>
    <cs:spPr>
      <a:ln>
        <a:round/>
      </a:ln>
    </cs:spPr>
  </cs:dataPointMarker>
  <cs:dataPointMarkerLayout/>
  <cs:dataPointWireframe>
    <cs:lnRef idx="1">
      <cs:styleClr val="auto"/>
    </cs:lnRef>
    <cs:fillRef idx="0"/>
    <cs:effectRef idx="0"/>
    <cs:fontRef idx="minor">
      <a:schemeClr val="tx1"/>
    </cs:fontRef>
    <cs:spPr>
      <a:ln>
        <a:round/>
      </a:ln>
    </cs:spPr>
  </cs:dataPointWireframe>
  <cs:dataTable>
    <cs:lnRef idx="1">
      <a:schemeClr val="tx1">
        <a:tint val="75000"/>
      </a:schemeClr>
    </cs:lnRef>
    <cs:fillRef idx="0"/>
    <cs:effectRef idx="0"/>
    <cs:fontRef idx="minor">
      <a:schemeClr val="tx1"/>
    </cs:fontRef>
    <cs:spPr>
      <a:ln>
        <a:round/>
      </a:ln>
    </cs:spPr>
    <cs:defRPr sz="1000" kern="1200"/>
  </cs:dataTable>
  <cs:downBar>
    <cs:lnRef idx="1">
      <a:schemeClr val="tx1"/>
    </cs:lnRef>
    <cs:fillRef idx="1">
      <a:schemeClr val="dk1">
        <a:tint val="95000"/>
      </a:schemeClr>
    </cs:fillRef>
    <cs:effectRef idx="0"/>
    <cs:fontRef idx="minor">
      <a:schemeClr val="tx1"/>
    </cs:fontRef>
    <cs:spPr>
      <a:ln>
        <a:round/>
      </a:ln>
    </cs:spPr>
  </cs:downBar>
  <cs:dropLine>
    <cs:lnRef idx="1">
      <a:schemeClr val="tx1"/>
    </cs:lnRef>
    <cs:fillRef idx="0"/>
    <cs:effectRef idx="0"/>
    <cs:fontRef idx="minor">
      <a:schemeClr val="tx1"/>
    </cs:fontRef>
    <cs:spPr>
      <a:ln>
        <a:round/>
      </a:ln>
    </cs:spPr>
  </cs:dropLine>
  <cs:errorBar>
    <cs:lnRef idx="1">
      <a:schemeClr val="tx1"/>
    </cs:lnRef>
    <cs:fillRef idx="1">
      <a:schemeClr val="tx1"/>
    </cs:fillRef>
    <cs:effectRef idx="0"/>
    <cs:fontRef idx="minor">
      <a:schemeClr val="tx1"/>
    </cs:fontRef>
    <cs:spPr>
      <a:ln>
        <a:round/>
      </a:ln>
    </cs:spPr>
  </cs:errorBar>
  <cs:floor>
    <cs:lnRef idx="1">
      <a:schemeClr val="tx1">
        <a:tint val="75000"/>
      </a:schemeClr>
    </cs:lnRef>
    <cs:fillRef idx="0"/>
    <cs:effectRef idx="0"/>
    <cs:fontRef idx="minor">
      <a:schemeClr val="tx1"/>
    </cs:fontRef>
    <cs:spPr>
      <a:ln>
        <a:round/>
      </a:ln>
    </cs:spPr>
  </cs:floor>
  <cs:gridlineMajor>
    <cs:lnRef idx="1">
      <a:schemeClr val="tx1">
        <a:tint val="75000"/>
      </a:schemeClr>
    </cs:lnRef>
    <cs:fillRef idx="0"/>
    <cs:effectRef idx="0"/>
    <cs:fontRef idx="minor">
      <a:schemeClr val="tx1"/>
    </cs:fontRef>
    <cs:spPr>
      <a:ln>
        <a:round/>
      </a:ln>
    </cs:spPr>
  </cs:gridlineMajor>
  <cs:gridlineMinor>
    <cs:lnRef idx="1">
      <a:schemeClr val="tx1">
        <a:tint val="50000"/>
      </a:schemeClr>
    </cs:lnRef>
    <cs:fillRef idx="0"/>
    <cs:effectRef idx="0"/>
    <cs:fontRef idx="minor">
      <a:schemeClr val="tx1"/>
    </cs:fontRef>
    <cs:spPr>
      <a:ln>
        <a:round/>
      </a:ln>
    </cs:spPr>
  </cs:gridlineMinor>
  <cs:hiLoLine>
    <cs:lnRef idx="1">
      <a:schemeClr val="tx1"/>
    </cs:lnRef>
    <cs:fillRef idx="0"/>
    <cs:effectRef idx="0"/>
    <cs:fontRef idx="minor">
      <a:schemeClr val="tx1"/>
    </cs:fontRef>
    <cs:spPr>
      <a:ln>
        <a:round/>
      </a:ln>
    </cs:spPr>
  </cs:hiLoLine>
  <cs:leaderLine>
    <cs:lnRef idx="1">
      <a:schemeClr val="tx1"/>
    </cs:lnRef>
    <cs:fillRef idx="0"/>
    <cs:effectRef idx="0"/>
    <cs:fontRef idx="minor">
      <a:schemeClr val="tx1"/>
    </cs:fontRef>
    <cs:spPr>
      <a:ln>
        <a:round/>
      </a:ln>
    </cs:spPr>
  </cs:leaderLine>
  <cs:legend>
    <cs:lnRef idx="0"/>
    <cs:fillRef idx="0"/>
    <cs:effectRef idx="0"/>
    <cs:fontRef idx="minor">
      <a:schemeClr val="tx1"/>
    </cs:fontRef>
    <cs:defRPr sz="1000" kern="1200"/>
  </cs:legend>
  <cs:plotArea mods="allowNoFillOverride allowNoLineOverride">
    <cs:lnRef idx="0"/>
    <cs:fillRef idx="1">
      <a:schemeClr val="bg1"/>
    </cs:fillRef>
    <cs:effectRef idx="0"/>
    <cs:fontRef idx="minor">
      <a:schemeClr val="tx1"/>
    </cs:fontRef>
  </cs:plotArea>
  <cs:plotArea3D>
    <cs:lnRef idx="0"/>
    <cs:fillRef idx="0"/>
    <cs:effectRef idx="0"/>
    <cs:fontRef idx="minor">
      <a:schemeClr val="tx1"/>
    </cs:fontRef>
  </cs:plotArea3D>
  <cs:seriesAxis>
    <cs:lnRef idx="1">
      <a:schemeClr val="tx1">
        <a:tint val="75000"/>
      </a:schemeClr>
    </cs:lnRef>
    <cs:fillRef idx="0"/>
    <cs:effectRef idx="0"/>
    <cs:fontRef idx="minor">
      <a:schemeClr val="tx1"/>
    </cs:fontRef>
    <cs:spPr>
      <a:ln>
        <a:round/>
      </a:ln>
    </cs:spPr>
    <cs:defRPr sz="1000" kern="1200"/>
  </cs:seriesAxis>
  <cs:seriesLine>
    <cs:lnRef idx="1">
      <a:schemeClr val="tx1"/>
    </cs:lnRef>
    <cs:fillRef idx="0"/>
    <cs:effectRef idx="0"/>
    <cs:fontRef idx="minor">
      <a:schemeClr val="tx1"/>
    </cs:fontRef>
    <cs:spPr>
      <a:ln>
        <a:round/>
      </a:ln>
    </cs:spPr>
  </cs:seriesLine>
  <cs:title>
    <cs:lnRef idx="0"/>
    <cs:fillRef idx="0"/>
    <cs:effectRef idx="0"/>
    <cs:fontRef idx="minor">
      <a:schemeClr val="tx1"/>
    </cs:fontRef>
    <cs:defRPr sz="1800" b="1" kern="1200"/>
  </cs:title>
  <cs:trendline>
    <cs:lnRef idx="1">
      <a:schemeClr val="tx1"/>
    </cs:lnRef>
    <cs:fillRef idx="0"/>
    <cs:effectRef idx="0"/>
    <cs:fontRef idx="minor">
      <a:schemeClr val="tx1"/>
    </cs:fontRef>
    <cs:spPr>
      <a:ln cap="rnd">
        <a:round/>
      </a:ln>
    </cs:spPr>
  </cs:trendline>
  <cs:trendlineLabel>
    <cs:lnRef idx="0"/>
    <cs:fillRef idx="0"/>
    <cs:effectRef idx="0"/>
    <cs:fontRef idx="minor">
      <a:schemeClr val="tx1"/>
    </cs:fontRef>
    <cs:defRPr sz="1000" kern="1200"/>
  </cs:trendlineLabel>
  <cs:upBar>
    <cs:lnRef idx="1">
      <a:schemeClr val="tx1"/>
    </cs:lnRef>
    <cs:fillRef idx="1">
      <a:schemeClr val="dk1">
        <a:tint val="5000"/>
      </a:schemeClr>
    </cs:fillRef>
    <cs:effectRef idx="0"/>
    <cs:fontRef idx="minor">
      <a:schemeClr val="tx1"/>
    </cs:fontRef>
    <cs:spPr>
      <a:ln>
        <a:round/>
      </a:ln>
    </cs:spPr>
  </cs:upBar>
  <cs:valueAxis>
    <cs:lnRef idx="1">
      <a:schemeClr val="tx1">
        <a:tint val="75000"/>
      </a:schemeClr>
    </cs:lnRef>
    <cs:fillRef idx="0"/>
    <cs:effectRef idx="0"/>
    <cs:fontRef idx="minor">
      <a:schemeClr val="tx1"/>
    </cs:fontRef>
    <cs:spPr>
      <a:ln>
        <a:round/>
      </a:ln>
    </cs:spPr>
    <cs:defRPr sz="1000" kern="1200"/>
  </cs:valueAxis>
  <cs:wall>
    <cs:lnRef idx="0"/>
    <cs:fillRef idx="0"/>
    <cs:effectRef idx="0"/>
    <cs:fontRef idx="minor">
      <a:schemeClr val="tx1"/>
    </cs:fontRef>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9.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5.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6.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2.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0.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5.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6.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7.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4.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8.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0.63635</cdr:x>
      <cdr:y>0.88822</cdr:y>
    </cdr:from>
    <cdr:to>
      <cdr:x>0.8426</cdr:x>
      <cdr:y>0.93041</cdr:y>
    </cdr:to>
    <cdr:sp macro="" textlink="">
      <cdr:nvSpPr>
        <cdr:cNvPr id="4" name="TextBox 3"/>
        <cdr:cNvSpPr txBox="1"/>
      </cdr:nvSpPr>
      <cdr:spPr>
        <a:xfrm xmlns:a="http://schemas.openxmlformats.org/drawingml/2006/main">
          <a:off x="5172255" y="4812974"/>
          <a:ext cx="1676400"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dirty="0"/>
        </a:p>
      </cdr:txBody>
    </cdr:sp>
  </cdr:relSizeAnchor>
</c:userShapes>
</file>

<file path=ppt/drawings/drawing2.xml><?xml version="1.0" encoding="utf-8"?>
<c:userShapes xmlns:c="http://schemas.openxmlformats.org/drawingml/2006/chart">
  <cdr:relSizeAnchor xmlns:cdr="http://schemas.openxmlformats.org/drawingml/2006/chartDrawing">
    <cdr:from>
      <cdr:x>0.52346</cdr:x>
      <cdr:y>0.78561</cdr:y>
    </cdr:from>
    <cdr:to>
      <cdr:x>0.67766</cdr:x>
      <cdr:y>0.82451</cdr:y>
    </cdr:to>
    <cdr:sp macro="" textlink="">
      <cdr:nvSpPr>
        <cdr:cNvPr id="2" name="TextBox 5"/>
        <cdr:cNvSpPr txBox="1"/>
      </cdr:nvSpPr>
      <cdr:spPr>
        <a:xfrm xmlns:a="http://schemas.openxmlformats.org/drawingml/2006/main">
          <a:off x="3180735" y="4662320"/>
          <a:ext cx="936971" cy="230859"/>
        </a:xfrm>
        <a:prstGeom xmlns:a="http://schemas.openxmlformats.org/drawingml/2006/main" prst="rect">
          <a:avLst/>
        </a:prstGeom>
        <a:noFill xmlns:a="http://schemas.openxmlformats.org/drawingml/2006/main"/>
      </cdr:spPr>
      <cdr:txBody>
        <a:bodyPr xmlns:a="http://schemas.openxmlformats.org/drawingml/2006/main" wrap="squar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900" dirty="0">
              <a:latin typeface="Franklin Gothic Medium" panose="020B0603020102020204" pitchFamily="34" charset="0"/>
            </a:rPr>
            <a:t>NJ avg. 4.3%</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AB5323F-6A16-4F6A-8B25-3A543FDCE62C}" type="datetimeFigureOut">
              <a:rPr lang="en-US" smtClean="0"/>
              <a:t>2/15/2021</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BCB9161-36C9-4EBB-9A76-51E60A3AD9BA}" type="slidenum">
              <a:rPr lang="en-US" smtClean="0"/>
              <a:t>‹#›</a:t>
            </a:fld>
            <a:endParaRPr lang="en-US" dirty="0"/>
          </a:p>
        </p:txBody>
      </p:sp>
    </p:spTree>
    <p:extLst>
      <p:ext uri="{BB962C8B-B14F-4D97-AF65-F5344CB8AC3E}">
        <p14:creationId xmlns:p14="http://schemas.microsoft.com/office/powerpoint/2010/main" val="28595509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B2137B8-42A2-406D-8080-D538BA1B944C}" type="datetimeFigureOut">
              <a:rPr lang="en-US" smtClean="0"/>
              <a:t>2/15/2021</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8348A3-7091-4FB3-AE37-CB43F4A5F199}" type="slidenum">
              <a:rPr lang="en-US" smtClean="0"/>
              <a:t>‹#›</a:t>
            </a:fld>
            <a:endParaRPr lang="en-US" dirty="0"/>
          </a:p>
        </p:txBody>
      </p:sp>
    </p:spTree>
    <p:extLst>
      <p:ext uri="{BB962C8B-B14F-4D97-AF65-F5344CB8AC3E}">
        <p14:creationId xmlns:p14="http://schemas.microsoft.com/office/powerpoint/2010/main" val="6485114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Revision </a:t>
            </a:r>
            <a:r>
              <a:rPr lang="en-US" smtClean="0"/>
              <a:t>2/15/2021</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a:t>
            </a:fld>
            <a:endParaRPr lang="en-US" dirty="0"/>
          </a:p>
        </p:txBody>
      </p:sp>
    </p:spTree>
    <p:extLst>
      <p:ext uri="{BB962C8B-B14F-4D97-AF65-F5344CB8AC3E}">
        <p14:creationId xmlns:p14="http://schemas.microsoft.com/office/powerpoint/2010/main" val="1474716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a:t>
            </a:fld>
            <a:endParaRPr lang="en-US" dirty="0"/>
          </a:p>
        </p:txBody>
      </p:sp>
    </p:spTree>
    <p:extLst>
      <p:ext uri="{BB962C8B-B14F-4D97-AF65-F5344CB8AC3E}">
        <p14:creationId xmlns:p14="http://schemas.microsoft.com/office/powerpoint/2010/main" val="2768670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Slider location indicates the level of need for this county (from Greater Need to Lesser Need), as compared to other counties in NJ. Some comparisons are based on count data, while other comparisons are based on percentage data. See full chart (# listed in first column) for more details.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When considering areas of need and reviewing charts, keep in mind: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Percentages are comparable across counties, whether counties have large or small total population sizes.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Count data can also compare counties, but counts tend to increase as county population size increases. In other words, counts may indicate the total number of children or families with a need, but may not indicate how well or poorly a county is addressing that need.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9</a:t>
            </a:fld>
            <a:endParaRPr lang="en-US" dirty="0"/>
          </a:p>
        </p:txBody>
      </p:sp>
    </p:spTree>
    <p:extLst>
      <p:ext uri="{BB962C8B-B14F-4D97-AF65-F5344CB8AC3E}">
        <p14:creationId xmlns:p14="http://schemas.microsoft.com/office/powerpoint/2010/main" val="16789134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Differences between the county and the state’s demographic make-up include higher proportions of White residents, and lower proportions of </a:t>
            </a:r>
            <a:r>
              <a:rPr lang="en-US" sz="1200" kern="1200" dirty="0" smtClean="0">
                <a:solidFill>
                  <a:schemeClr val="tx1"/>
                </a:solidFill>
                <a:effectLst/>
                <a:latin typeface="+mn-lt"/>
                <a:ea typeface="+mn-ea"/>
                <a:cs typeface="+mn-cs"/>
              </a:rPr>
              <a:t>Black/African</a:t>
            </a:r>
            <a:r>
              <a:rPr lang="en-US" sz="1200" kern="1200" baseline="0" dirty="0" smtClean="0">
                <a:solidFill>
                  <a:schemeClr val="tx1"/>
                </a:solidFill>
                <a:effectLst/>
                <a:latin typeface="+mn-lt"/>
                <a:ea typeface="+mn-ea"/>
                <a:cs typeface="+mn-cs"/>
              </a:rPr>
              <a:t> American, </a:t>
            </a:r>
            <a:r>
              <a:rPr lang="en-US" sz="1200" kern="1200" baseline="0" dirty="0" smtClean="0">
                <a:solidFill>
                  <a:schemeClr val="tx1"/>
                </a:solidFill>
                <a:effectLst/>
                <a:latin typeface="+mn-lt"/>
                <a:ea typeface="+mn-ea"/>
                <a:cs typeface="+mn-cs"/>
              </a:rPr>
              <a:t>American Indian/</a:t>
            </a:r>
            <a:r>
              <a:rPr lang="en-US" sz="1200" kern="1200" baseline="0" dirty="0" err="1" smtClean="0">
                <a:solidFill>
                  <a:schemeClr val="tx1"/>
                </a:solidFill>
                <a:effectLst/>
                <a:latin typeface="+mn-lt"/>
                <a:ea typeface="+mn-ea"/>
                <a:cs typeface="+mn-cs"/>
              </a:rPr>
              <a:t>Alaksa</a:t>
            </a:r>
            <a:r>
              <a:rPr lang="en-US" sz="1200" kern="1200" baseline="0" dirty="0" smtClean="0">
                <a:solidFill>
                  <a:schemeClr val="tx1"/>
                </a:solidFill>
                <a:effectLst/>
                <a:latin typeface="+mn-lt"/>
                <a:ea typeface="+mn-ea"/>
                <a:cs typeface="+mn-cs"/>
              </a:rPr>
              <a:t> Native, </a:t>
            </a:r>
            <a:r>
              <a:rPr lang="en-US" sz="1200" kern="1200" dirty="0" smtClean="0">
                <a:solidFill>
                  <a:schemeClr val="tx1"/>
                </a:solidFill>
                <a:effectLst/>
                <a:latin typeface="+mn-lt"/>
                <a:ea typeface="+mn-ea"/>
                <a:cs typeface="+mn-cs"/>
              </a:rPr>
              <a:t>Asian</a:t>
            </a:r>
            <a:r>
              <a:rPr lang="en-US" sz="1200" kern="1200" dirty="0" smtClean="0">
                <a:solidFill>
                  <a:schemeClr val="tx1"/>
                </a:solidFill>
                <a:effectLst/>
                <a:latin typeface="+mn-lt"/>
                <a:ea typeface="+mn-ea"/>
                <a:cs typeface="+mn-cs"/>
              </a:rPr>
              <a:t>, Hispanic/Latino, </a:t>
            </a:r>
            <a:r>
              <a:rPr lang="en-US" sz="1200" kern="1200" dirty="0">
                <a:solidFill>
                  <a:schemeClr val="tx1"/>
                </a:solidFill>
                <a:effectLst/>
                <a:latin typeface="+mn-lt"/>
                <a:ea typeface="+mn-ea"/>
                <a:cs typeface="+mn-cs"/>
              </a:rPr>
              <a:t>and ‘Other’ residents in this county.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11</a:t>
            </a:fld>
            <a:endParaRPr lang="en-US" dirty="0"/>
          </a:p>
        </p:txBody>
      </p:sp>
    </p:spTree>
    <p:extLst>
      <p:ext uri="{BB962C8B-B14F-4D97-AF65-F5344CB8AC3E}">
        <p14:creationId xmlns:p14="http://schemas.microsoft.com/office/powerpoint/2010/main" val="66647877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 the last 5 years for which we have Census data, this county’s proportion of all ethnic/racial groups appear fairly steady.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12</a:t>
            </a:fld>
            <a:endParaRPr lang="en-US" dirty="0"/>
          </a:p>
        </p:txBody>
      </p:sp>
    </p:spTree>
    <p:extLst>
      <p:ext uri="{BB962C8B-B14F-4D97-AF65-F5344CB8AC3E}">
        <p14:creationId xmlns:p14="http://schemas.microsoft.com/office/powerpoint/2010/main" val="327199336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Lavallette, Little Egg Harbor, </a:t>
            </a:r>
            <a:r>
              <a:rPr lang="en-US" sz="1200" kern="1200" dirty="0">
                <a:solidFill>
                  <a:schemeClr val="tx1"/>
                </a:solidFill>
                <a:effectLst/>
                <a:latin typeface="+mn-lt"/>
                <a:ea typeface="+mn-ea"/>
                <a:cs typeface="+mn-cs"/>
              </a:rPr>
              <a:t>and Seaside Heights are composed of mostly White </a:t>
            </a:r>
            <a:r>
              <a:rPr lang="en-US" sz="1200" kern="1200" dirty="0" smtClean="0">
                <a:solidFill>
                  <a:schemeClr val="tx1"/>
                </a:solidFill>
                <a:effectLst/>
                <a:latin typeface="+mn-lt"/>
                <a:ea typeface="+mn-ea"/>
                <a:cs typeface="+mn-cs"/>
              </a:rPr>
              <a:t>residents,</a:t>
            </a:r>
            <a:r>
              <a:rPr lang="en-US" sz="1200" kern="1200" baseline="0" dirty="0" smtClean="0">
                <a:solidFill>
                  <a:schemeClr val="tx1"/>
                </a:solidFill>
                <a:effectLst/>
                <a:latin typeface="+mn-lt"/>
                <a:ea typeface="+mn-ea"/>
                <a:cs typeface="+mn-cs"/>
              </a:rPr>
              <a:t> followed by Hispanic/Latino residents in Seaside Heights.</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range of county diversity, municipalities are organized by highest, midrange, and lowest percentages of White residents, as this is the largest racial demographic in the state (70%).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Percentages within municipality do not add up to 100% as individuals can identify as more than 1 race. </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13</a:t>
            </a:fld>
            <a:endParaRPr lang="en-US" dirty="0"/>
          </a:p>
        </p:txBody>
      </p:sp>
    </p:spTree>
    <p:extLst>
      <p:ext uri="{BB962C8B-B14F-4D97-AF65-F5344CB8AC3E}">
        <p14:creationId xmlns:p14="http://schemas.microsoft.com/office/powerpoint/2010/main" val="10275843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is below the state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foreign-born residents has tended to remain mostly steady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14</a:t>
            </a:fld>
            <a:endParaRPr lang="en-US" dirty="0"/>
          </a:p>
        </p:txBody>
      </p:sp>
    </p:spTree>
    <p:extLst>
      <p:ext uri="{BB962C8B-B14F-4D97-AF65-F5344CB8AC3E}">
        <p14:creationId xmlns:p14="http://schemas.microsoft.com/office/powerpoint/2010/main" val="24955552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Seaside Heights and Lakehurst have the highest proportions of foreign-born residents.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15</a:t>
            </a:fld>
            <a:endParaRPr lang="en-US" dirty="0"/>
          </a:p>
        </p:txBody>
      </p:sp>
    </p:spTree>
    <p:extLst>
      <p:ext uri="{BB962C8B-B14F-4D97-AF65-F5344CB8AC3E}">
        <p14:creationId xmlns:p14="http://schemas.microsoft.com/office/powerpoint/2010/main" val="337521447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proportion of residents who speak English ONLY is above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who speaks English ONLY has tended to remain mostly steady over time.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For chart 1.7, all counties used 1-year 2019 ACS estimates except </a:t>
            </a:r>
            <a:r>
              <a:rPr lang="en-US" sz="1200" kern="1200" dirty="0">
                <a:solidFill>
                  <a:schemeClr val="tx1"/>
                </a:solidFill>
                <a:effectLst/>
                <a:latin typeface="+mn-lt"/>
                <a:ea typeface="+mn-ea"/>
                <a:cs typeface="+mn-cs"/>
              </a:rPr>
              <a:t>Salem</a:t>
            </a:r>
            <a:r>
              <a:rPr lang="en-US" sz="1200" kern="1200" baseline="0" dirty="0">
                <a:solidFill>
                  <a:schemeClr val="tx1"/>
                </a:solidFill>
                <a:effectLst/>
                <a:latin typeface="+mn-lt"/>
                <a:ea typeface="+mn-ea"/>
                <a:cs typeface="+mn-cs"/>
              </a:rPr>
              <a:t> County, which did not have 1-year ACS estimates available. Instead, the 5-year ACS estimate was used for Salem. </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16</a:t>
            </a:fld>
            <a:endParaRPr lang="en-US" dirty="0"/>
          </a:p>
        </p:txBody>
      </p:sp>
    </p:spTree>
    <p:extLst>
      <p:ext uri="{BB962C8B-B14F-4D97-AF65-F5344CB8AC3E}">
        <p14:creationId xmlns:p14="http://schemas.microsoft.com/office/powerpoint/2010/main" val="126091450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Seaside Heights has the lowest proportion of residents who speak English-only, while </a:t>
            </a:r>
            <a:r>
              <a:rPr lang="en-US" sz="1200" kern="1200" dirty="0" err="1">
                <a:solidFill>
                  <a:schemeClr val="tx1"/>
                </a:solidFill>
                <a:effectLst/>
                <a:latin typeface="+mn-lt"/>
                <a:ea typeface="+mn-ea"/>
                <a:cs typeface="+mn-cs"/>
              </a:rPr>
              <a:t>Eagleswood</a:t>
            </a:r>
            <a:r>
              <a:rPr lang="en-US" sz="1200" kern="1200" dirty="0">
                <a:solidFill>
                  <a:schemeClr val="tx1"/>
                </a:solidFill>
                <a:effectLst/>
                <a:latin typeface="+mn-lt"/>
                <a:ea typeface="+mn-ea"/>
                <a:cs typeface="+mn-cs"/>
              </a:rPr>
              <a:t> has the highest proportion of residents who speak English-only.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To illustrate variation of language in this county, municipalities are organized by lowest, midrange, and highest percentages of English-only language speakers.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17</a:t>
            </a:fld>
            <a:endParaRPr lang="en-US" dirty="0"/>
          </a:p>
        </p:txBody>
      </p:sp>
    </p:spTree>
    <p:extLst>
      <p:ext uri="{BB962C8B-B14F-4D97-AF65-F5344CB8AC3E}">
        <p14:creationId xmlns:p14="http://schemas.microsoft.com/office/powerpoint/2010/main" val="29146039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total number of children in this county is the 4th </a:t>
            </a:r>
            <a:r>
              <a:rPr lang="en-US" sz="1200" kern="1200" dirty="0" smtClean="0">
                <a:solidFill>
                  <a:schemeClr val="tx1"/>
                </a:solidFill>
                <a:effectLst/>
                <a:latin typeface="+mn-lt"/>
                <a:ea typeface="+mn-ea"/>
                <a:cs typeface="+mn-cs"/>
              </a:rPr>
              <a:t>highest </a:t>
            </a:r>
            <a:r>
              <a:rPr lang="en-US" sz="1200" kern="1200" dirty="0">
                <a:solidFill>
                  <a:schemeClr val="tx1"/>
                </a:solidFill>
                <a:effectLst/>
                <a:latin typeface="+mn-lt"/>
                <a:ea typeface="+mn-ea"/>
                <a:cs typeface="+mn-cs"/>
              </a:rPr>
              <a:t>in NJ. (Note that total county population size has not been accounted for in this indicator).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18</a:t>
            </a:fld>
            <a:endParaRPr lang="en-US" dirty="0"/>
          </a:p>
        </p:txBody>
      </p:sp>
    </p:spTree>
    <p:extLst>
      <p:ext uri="{BB962C8B-B14F-4D97-AF65-F5344CB8AC3E}">
        <p14:creationId xmlns:p14="http://schemas.microsoft.com/office/powerpoint/2010/main" val="4614742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children less than the age of 6 is the largest group. </a:t>
            </a:r>
          </a:p>
          <a:p>
            <a:r>
              <a:rPr lang="en-US" sz="1200" kern="1200" dirty="0">
                <a:solidFill>
                  <a:schemeClr val="tx1"/>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19</a:t>
            </a:fld>
            <a:endParaRPr lang="en-US" dirty="0"/>
          </a:p>
        </p:txBody>
      </p:sp>
    </p:spTree>
    <p:extLst>
      <p:ext uri="{BB962C8B-B14F-4D97-AF65-F5344CB8AC3E}">
        <p14:creationId xmlns:p14="http://schemas.microsoft.com/office/powerpoint/2010/main" val="34596888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Lakewood and Toms River have the highest numbers of children. </a:t>
            </a:r>
          </a:p>
          <a:p>
            <a:pPr marL="171450" lvl="0" indent="-171450">
              <a:buFont typeface="Arial" panose="020B0604020202020204" pitchFamily="34" charset="0"/>
              <a:buChar char="•"/>
            </a:pP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20</a:t>
            </a:fld>
            <a:endParaRPr lang="en-US" dirty="0"/>
          </a:p>
        </p:txBody>
      </p:sp>
    </p:spTree>
    <p:extLst>
      <p:ext uri="{BB962C8B-B14F-4D97-AF65-F5344CB8AC3E}">
        <p14:creationId xmlns:p14="http://schemas.microsoft.com/office/powerpoint/2010/main" val="31958881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2019, this county had the 5th highest number of children served by CP&amp;P of NJ counties. (Note that county population size has not been accounted for in this indicator).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served (from workbook and the data table behind graph 1.13):</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In-home:  2446</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Out-of-home placement: 297</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In NJ, the numbers of children served: </a:t>
            </a:r>
          </a:p>
          <a:p>
            <a:r>
              <a:rPr lang="en-US" sz="1200" kern="1200" dirty="0">
                <a:solidFill>
                  <a:schemeClr val="tx1"/>
                </a:solidFill>
                <a:effectLst/>
                <a:latin typeface="+mn-lt"/>
                <a:ea typeface="+mn-ea"/>
                <a:cs typeface="+mn-cs"/>
              </a:rPr>
              <a:t>40,147 (in-home); 4,458 (out-of-home placement); 44,632 (total)</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21</a:t>
            </a:fld>
            <a:endParaRPr lang="en-US" dirty="0"/>
          </a:p>
        </p:txBody>
      </p:sp>
    </p:spTree>
    <p:extLst>
      <p:ext uri="{BB962C8B-B14F-4D97-AF65-F5344CB8AC3E}">
        <p14:creationId xmlns:p14="http://schemas.microsoft.com/office/powerpoint/2010/main" val="3225056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At the point in time of December 31 each year, the number of children in CP&amp;P out-of-home placements was lower in 2019 as compared to most previous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As this data is from a single point-in-time (last day of the 2019 calendar year) the number of children served in total across the full year by CP&amp;P would be higher.</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22</a:t>
            </a:fld>
            <a:endParaRPr lang="en-US" dirty="0"/>
          </a:p>
        </p:txBody>
      </p:sp>
    </p:spTree>
    <p:extLst>
      <p:ext uri="{BB962C8B-B14F-4D97-AF65-F5344CB8AC3E}">
        <p14:creationId xmlns:p14="http://schemas.microsoft.com/office/powerpoint/2010/main" val="306114745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families living in poverty is about the same as the NJ average. </a:t>
            </a:r>
          </a:p>
          <a:p>
            <a:pPr marL="628650" lvl="1" indent="-171450">
              <a:buFont typeface="Arial" panose="020B0604020202020204" pitchFamily="34" charset="0"/>
              <a:buChar char="•"/>
            </a:pPr>
            <a:r>
              <a:rPr lang="en-US" sz="1200" kern="1200" dirty="0" smtClean="0">
                <a:solidFill>
                  <a:schemeClr val="tx1"/>
                </a:solidFill>
                <a:effectLst/>
                <a:latin typeface="+mn-lt"/>
                <a:ea typeface="+mn-ea"/>
                <a:cs typeface="+mn-cs"/>
              </a:rPr>
              <a:t>4 </a:t>
            </a:r>
            <a:r>
              <a:rPr lang="en-US" sz="1200" kern="1200" dirty="0">
                <a:solidFill>
                  <a:schemeClr val="tx1"/>
                </a:solidFill>
                <a:effectLst/>
                <a:latin typeface="+mn-lt"/>
                <a:ea typeface="+mn-ea"/>
                <a:cs typeface="+mn-cs"/>
              </a:rPr>
              <a:t>counties in NJ have higher or similar percentages of families living in poverty as compared to the U.S. national average. </a:t>
            </a:r>
          </a:p>
          <a:p>
            <a:pPr marL="171450" lvl="0" indent="-171450">
              <a:buFont typeface="Arial" panose="020B0604020202020204" pitchFamily="34" charset="0"/>
              <a:buChar char="•"/>
            </a:pPr>
            <a:r>
              <a:rPr lang="en-US" sz="1200" kern="1200" dirty="0" smtClean="0">
                <a:solidFill>
                  <a:schemeClr val="tx1"/>
                </a:solidFill>
                <a:effectLst/>
                <a:latin typeface="+mn-lt"/>
                <a:ea typeface="+mn-ea"/>
                <a:cs typeface="+mn-cs"/>
              </a:rPr>
              <a:t>This county’s </a:t>
            </a:r>
            <a:r>
              <a:rPr lang="en-US" sz="1200" kern="1200" dirty="0">
                <a:solidFill>
                  <a:schemeClr val="tx1"/>
                </a:solidFill>
                <a:effectLst/>
                <a:latin typeface="+mn-lt"/>
                <a:ea typeface="+mn-ea"/>
                <a:cs typeface="+mn-cs"/>
              </a:rPr>
              <a:t>percentage of families living in poverty has tended to decrease over time.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Census Bureau’s determination of poverty status: </a:t>
            </a:r>
            <a:r>
              <a:rPr lang="en-US" sz="1200" kern="1200" dirty="0">
                <a:solidFill>
                  <a:schemeClr val="tx1"/>
                </a:solidFill>
                <a:effectLst/>
                <a:latin typeface="+mn-lt"/>
                <a:ea typeface="+mn-ea"/>
                <a:cs typeface="+mn-cs"/>
              </a:rPr>
              <a:t>Poverty</a:t>
            </a:r>
            <a:r>
              <a:rPr lang="en-US" sz="1200" kern="1200" baseline="0" dirty="0">
                <a:solidFill>
                  <a:schemeClr val="tx1"/>
                </a:solidFill>
                <a:effectLst/>
                <a:latin typeface="+mn-lt"/>
                <a:ea typeface="+mn-ea"/>
                <a:cs typeface="+mn-cs"/>
              </a:rPr>
              <a:t> status is based on </a:t>
            </a:r>
            <a:r>
              <a:rPr lang="en-US" sz="1200" kern="1200" dirty="0">
                <a:solidFill>
                  <a:schemeClr val="tx1"/>
                </a:solidFill>
                <a:effectLst/>
                <a:latin typeface="+mn-lt"/>
                <a:ea typeface="+mn-ea"/>
                <a:cs typeface="+mn-cs"/>
              </a:rPr>
              <a:t>total family income in the last 12 months, which is compared to a poverty threshold related to their</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family size, number of related children,</a:t>
            </a:r>
            <a:r>
              <a:rPr lang="en-US" sz="1200" kern="1200" baseline="0" dirty="0">
                <a:solidFill>
                  <a:schemeClr val="tx1"/>
                </a:solidFill>
                <a:effectLst/>
                <a:latin typeface="+mn-lt"/>
                <a:ea typeface="+mn-ea"/>
                <a:cs typeface="+mn-cs"/>
              </a:rPr>
              <a:t> and for 1- and 2- person families, age of householder</a:t>
            </a:r>
            <a:r>
              <a:rPr lang="en-US" sz="1200" kern="1200" dirty="0">
                <a:solidFill>
                  <a:schemeClr val="tx1"/>
                </a:solidFill>
                <a:effectLst/>
                <a:latin typeface="+mn-lt"/>
                <a:ea typeface="+mn-ea"/>
                <a:cs typeface="+mn-cs"/>
              </a:rPr>
              <a:t>. If total family income is less than the threshold, then the family is considered “below the poverty level.” The income of people living in the household who are unrelated to the householder is not considered when determining the poverty status of a household, nor does their presence affect the family size in determining the appropriate threshold.</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24</a:t>
            </a:fld>
            <a:endParaRPr lang="en-US" dirty="0"/>
          </a:p>
        </p:txBody>
      </p:sp>
    </p:spTree>
    <p:extLst>
      <p:ext uri="{BB962C8B-B14F-4D97-AF65-F5344CB8AC3E}">
        <p14:creationId xmlns:p14="http://schemas.microsoft.com/office/powerpoint/2010/main" val="40357301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Lakewood has the highest poverty rate followed by Ocean Gate and </a:t>
            </a:r>
            <a:r>
              <a:rPr lang="en-US" sz="1200" kern="1200" dirty="0" smtClean="0">
                <a:solidFill>
                  <a:schemeClr val="tx1"/>
                </a:solidFill>
                <a:effectLst/>
                <a:latin typeface="+mn-lt"/>
                <a:ea typeface="+mn-ea"/>
                <a:cs typeface="+mn-cs"/>
              </a:rPr>
              <a:t>Lavallette</a:t>
            </a:r>
            <a:r>
              <a:rPr lang="en-US" sz="1200" kern="1200" dirty="0">
                <a:solidFill>
                  <a:schemeClr val="tx1"/>
                </a:solidFill>
                <a:effectLst/>
                <a:latin typeface="+mn-lt"/>
                <a:ea typeface="+mn-ea"/>
                <a:cs typeface="+mn-cs"/>
              </a:rPr>
              <a:t>.</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25</a:t>
            </a:fld>
            <a:endParaRPr lang="en-US" dirty="0"/>
          </a:p>
        </p:txBody>
      </p:sp>
    </p:spTree>
    <p:extLst>
      <p:ext uri="{BB962C8B-B14F-4D97-AF65-F5344CB8AC3E}">
        <p14:creationId xmlns:p14="http://schemas.microsoft.com/office/powerpoint/2010/main" val="25614925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most costly of</a:t>
            </a:r>
            <a:r>
              <a:rPr lang="en-US" sz="1200" kern="1200" baseline="0" dirty="0">
                <a:solidFill>
                  <a:schemeClr val="tx1"/>
                </a:solidFill>
                <a:effectLst/>
                <a:latin typeface="+mn-lt"/>
                <a:ea typeface="+mn-ea"/>
                <a:cs typeface="+mn-cs"/>
              </a:rPr>
              <a:t> these </a:t>
            </a:r>
            <a:r>
              <a:rPr lang="en-US" sz="1200" kern="1200" dirty="0">
                <a:solidFill>
                  <a:schemeClr val="tx1"/>
                </a:solidFill>
                <a:effectLst/>
                <a:latin typeface="+mn-lt"/>
                <a:ea typeface="+mn-ea"/>
                <a:cs typeface="+mn-cs"/>
              </a:rPr>
              <a:t>budget components in this county tends to be child 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Economic Policy Institute’s Family Budget Calculator estimates community-specific costs for a two parent-two child family to provide a measure of economic security in America. This monthly cost of living budget estimates how much income a family is likely to need (across 7 components) to attain a modest yet adequate standard of living.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Overall values for NJ are also not available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27</a:t>
            </a:fld>
            <a:endParaRPr lang="en-US" dirty="0"/>
          </a:p>
        </p:txBody>
      </p:sp>
    </p:spTree>
    <p:extLst>
      <p:ext uri="{BB962C8B-B14F-4D97-AF65-F5344CB8AC3E}">
        <p14:creationId xmlns:p14="http://schemas.microsoft.com/office/powerpoint/2010/main" val="374049975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 is the 6</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most expensive NJ county to live in, based on EPI’s Family Budget Calculator total annual cost of living estimates.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Economic Policy Institute’s Family Budget Calculator estimates community-specific costs for a two-parent,</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two-child family to provide a measure of economic security in America.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 </a:t>
            </a:r>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28</a:t>
            </a:fld>
            <a:endParaRPr lang="en-US" dirty="0"/>
          </a:p>
        </p:txBody>
      </p:sp>
    </p:spTree>
    <p:extLst>
      <p:ext uri="{BB962C8B-B14F-4D97-AF65-F5344CB8AC3E}">
        <p14:creationId xmlns:p14="http://schemas.microsoft.com/office/powerpoint/2010/main" val="25645159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income is higher than the national median and lower than the state median.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household </a:t>
            </a:r>
            <a:r>
              <a:rPr lang="en-US" sz="1200" kern="1200" dirty="0" smtClean="0">
                <a:solidFill>
                  <a:schemeClr val="tx1"/>
                </a:solidFill>
                <a:effectLst/>
                <a:latin typeface="+mn-lt"/>
                <a:ea typeface="+mn-ea"/>
                <a:cs typeface="+mn-cs"/>
              </a:rPr>
              <a:t>income slightly increased over </a:t>
            </a:r>
            <a:r>
              <a:rPr lang="en-US" sz="1200" kern="1200" dirty="0">
                <a:solidFill>
                  <a:schemeClr val="tx1"/>
                </a:solidFill>
                <a:effectLst/>
                <a:latin typeface="+mn-lt"/>
                <a:ea typeface="+mn-ea"/>
                <a:cs typeface="+mn-cs"/>
              </a:rPr>
              <a:t>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r>
              <a:rPr lang="en-US" sz="1200" kern="1200" baseline="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30</a:t>
            </a:fld>
            <a:endParaRPr lang="en-US" dirty="0"/>
          </a:p>
        </p:txBody>
      </p:sp>
    </p:spTree>
    <p:extLst>
      <p:ext uri="{BB962C8B-B14F-4D97-AF65-F5344CB8AC3E}">
        <p14:creationId xmlns:p14="http://schemas.microsoft.com/office/powerpoint/2010/main" val="422130416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Manchester and Lakewood have the lowest median household income.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Median Household Income.</a:t>
            </a:r>
            <a:r>
              <a:rPr lang="en-US" sz="1200" kern="1200" dirty="0">
                <a:solidFill>
                  <a:schemeClr val="tx1"/>
                </a:solidFill>
                <a:effectLst/>
                <a:latin typeface="+mn-lt"/>
                <a:ea typeface="+mn-ea"/>
                <a:cs typeface="+mn-cs"/>
              </a:rPr>
              <a:t> This figure includes the income of the householder and all other individuals 15 years old and over in a household, whether they are related or not. The median is the middle of all incomes, meaning that exactly half of all people earn more and half earn less.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Median income tends to be a more accurate measurement than average income, as average income can be skewed by only a few incredibly high earners.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31</a:t>
            </a:fld>
            <a:endParaRPr lang="en-US" dirty="0"/>
          </a:p>
        </p:txBody>
      </p:sp>
    </p:spTree>
    <p:extLst>
      <p:ext uri="{BB962C8B-B14F-4D97-AF65-F5344CB8AC3E}">
        <p14:creationId xmlns:p14="http://schemas.microsoft.com/office/powerpoint/2010/main" val="18617065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cost burden is similar to the NJ average.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Cost Burden is the percentage of households that spend 50% or more of their household income on housing.</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33</a:t>
            </a:fld>
            <a:endParaRPr lang="en-US" dirty="0"/>
          </a:p>
        </p:txBody>
      </p:sp>
    </p:spTree>
    <p:extLst>
      <p:ext uri="{BB962C8B-B14F-4D97-AF65-F5344CB8AC3E}">
        <p14:creationId xmlns:p14="http://schemas.microsoft.com/office/powerpoint/2010/main" val="33640865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households experiencing severe housing burden has tended to remain mostly steady over</a:t>
            </a:r>
            <a:r>
              <a:rPr lang="en-US" sz="1200" kern="1200" baseline="0" dirty="0">
                <a:solidFill>
                  <a:schemeClr val="tx1"/>
                </a:solidFill>
                <a:effectLst/>
                <a:latin typeface="+mn-lt"/>
                <a:ea typeface="+mn-ea"/>
                <a:cs typeface="+mn-cs"/>
              </a:rPr>
              <a:t> time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Severe housing burden is defined as households with at least 1 of 4 housing problems including: overcrowding, high housing costs, lack of kitchen facilities, or lack of plumbing facilities.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U.S. Department of Housing and Urban Development (HUD) periodically receives "custom tabulations" of data from the U.S. Census Bureau that are largely not available through standard Census products. These data, known as the "CHAS" data (Comprehensive Housing Affordability Strategy), demonstrate the extent of housing problems and housing needs, particularly for low income households. The CHAS data are used by local governments to plan how to spend HUD funds, and may also be used by HUD to distribute grant funds.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34</a:t>
            </a:fld>
            <a:endParaRPr lang="en-US" dirty="0"/>
          </a:p>
        </p:txBody>
      </p:sp>
    </p:spTree>
    <p:extLst>
      <p:ext uri="{BB962C8B-B14F-4D97-AF65-F5344CB8AC3E}">
        <p14:creationId xmlns:p14="http://schemas.microsoft.com/office/powerpoint/2010/main" val="39765872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food insecurity rate is similar to the state average and is lower than the U.S. national average.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Speaker Notes: Food insecurity rates decreased for most counties from 2015-2017.  Feeding American made two improvements to the model used to estimate local food insecurity.  The estimates now account for disability status and reflect a refined definition of poverty. These changes both improve the accuracy of our estimates and align the model with the most up-to-date research on the key determinants of food insecurity. Due to this, data prior to 2018 won't be comparable to prior years.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b="0" kern="1200" dirty="0">
                <a:solidFill>
                  <a:schemeClr val="tx1"/>
                </a:solidFill>
                <a:effectLst/>
                <a:latin typeface="+mn-lt"/>
                <a:ea typeface="+mn-ea"/>
                <a:cs typeface="+mn-cs"/>
              </a:rPr>
              <a:t>.</a:t>
            </a: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36</a:t>
            </a:fld>
            <a:endParaRPr lang="en-US" dirty="0"/>
          </a:p>
        </p:txBody>
      </p:sp>
    </p:spTree>
    <p:extLst>
      <p:ext uri="{BB962C8B-B14F-4D97-AF65-F5344CB8AC3E}">
        <p14:creationId xmlns:p14="http://schemas.microsoft.com/office/powerpoint/2010/main" val="3607089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women, </a:t>
            </a:r>
            <a:r>
              <a:rPr lang="en-US" sz="1200" kern="1200" dirty="0" smtClean="0">
                <a:solidFill>
                  <a:schemeClr val="tx1"/>
                </a:solidFill>
                <a:effectLst/>
                <a:latin typeface="+mn-lt"/>
                <a:ea typeface="+mn-ea"/>
                <a:cs typeface="+mn-cs"/>
              </a:rPr>
              <a:t>infants and children enrolled in the WIC </a:t>
            </a:r>
            <a:r>
              <a:rPr lang="en-US" sz="1200" kern="1200" dirty="0">
                <a:solidFill>
                  <a:schemeClr val="tx1"/>
                </a:solidFill>
                <a:effectLst/>
                <a:latin typeface="+mn-lt"/>
                <a:ea typeface="+mn-ea"/>
                <a:cs typeface="+mn-cs"/>
              </a:rPr>
              <a:t>Nutrition Program has tended to decrease between 2014 and 2018.</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FRL has tended to vary </a:t>
            </a:r>
            <a:r>
              <a:rPr lang="en-US" sz="1200" kern="1200" dirty="0" smtClean="0">
                <a:solidFill>
                  <a:schemeClr val="tx1"/>
                </a:solidFill>
                <a:effectLst/>
                <a:latin typeface="+mn-lt"/>
                <a:ea typeface="+mn-ea"/>
                <a:cs typeface="+mn-cs"/>
              </a:rPr>
              <a:t>across </a:t>
            </a:r>
            <a:r>
              <a:rPr lang="en-US" sz="1200" kern="1200" dirty="0">
                <a:solidFill>
                  <a:schemeClr val="tx1"/>
                </a:solidFill>
                <a:effectLst/>
                <a:latin typeface="+mn-lt"/>
                <a:ea typeface="+mn-ea"/>
                <a:cs typeface="+mn-cs"/>
              </a:rPr>
              <a:t>the school years shown.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children receiving NJ SNAP benefits (formerly food stamps) has tended to decrease between 2016 and 2020.</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NJ SNAP</a:t>
            </a:r>
            <a:r>
              <a:rPr lang="en-US" sz="1200" kern="1200" dirty="0">
                <a:solidFill>
                  <a:schemeClr val="tx1"/>
                </a:solidFill>
                <a:effectLst/>
                <a:latin typeface="+mn-lt"/>
                <a:ea typeface="+mn-ea"/>
                <a:cs typeface="+mn-cs"/>
              </a:rPr>
              <a:t>, formerly </a:t>
            </a:r>
            <a:r>
              <a:rPr lang="en-US" sz="1200" b="1" kern="1200" dirty="0">
                <a:solidFill>
                  <a:schemeClr val="tx1"/>
                </a:solidFill>
                <a:effectLst/>
                <a:latin typeface="+mn-lt"/>
                <a:ea typeface="+mn-ea"/>
                <a:cs typeface="+mn-cs"/>
              </a:rPr>
              <a:t>Food Stamps</a:t>
            </a:r>
            <a:r>
              <a:rPr lang="en-US" sz="1200" kern="1200" dirty="0">
                <a:solidFill>
                  <a:schemeClr val="tx1"/>
                </a:solidFill>
                <a:effectLst/>
                <a:latin typeface="+mn-lt"/>
                <a:ea typeface="+mn-ea"/>
                <a:cs typeface="+mn-cs"/>
              </a:rPr>
              <a:t>, is </a:t>
            </a:r>
            <a:r>
              <a:rPr lang="en-US" sz="1200" b="1" kern="1200" dirty="0">
                <a:solidFill>
                  <a:schemeClr val="tx1"/>
                </a:solidFill>
                <a:effectLst/>
                <a:latin typeface="+mn-lt"/>
                <a:ea typeface="+mn-ea"/>
                <a:cs typeface="+mn-cs"/>
              </a:rPr>
              <a:t>New Jersey's Supplemental Nutrition Assistance Program</a:t>
            </a:r>
            <a:r>
              <a:rPr lang="en-US" sz="1200" kern="1200" dirty="0">
                <a:solidFill>
                  <a:schemeClr val="tx1"/>
                </a:solidFill>
                <a:effectLst/>
                <a:latin typeface="+mn-lt"/>
                <a:ea typeface="+mn-ea"/>
                <a:cs typeface="+mn-cs"/>
              </a:rPr>
              <a:t> that can help low-income families buy the groceries they need to eat healthy. </a:t>
            </a:r>
          </a:p>
          <a:p>
            <a:r>
              <a:rPr lang="en-US" sz="1200" kern="1200" dirty="0">
                <a:solidFill>
                  <a:schemeClr val="tx1"/>
                </a:solidFill>
                <a:effectLst/>
                <a:latin typeface="+mn-lt"/>
                <a:ea typeface="+mn-ea"/>
                <a:cs typeface="+mn-cs"/>
              </a:rPr>
              <a:t>Eligibility depends on several factors like income, household size, resources, etc.  Visit </a:t>
            </a:r>
            <a:r>
              <a:rPr lang="en-US" sz="1200" u="sng" kern="1200" dirty="0">
                <a:solidFill>
                  <a:schemeClr val="tx1"/>
                </a:solidFill>
                <a:effectLst/>
                <a:latin typeface="+mn-lt"/>
                <a:ea typeface="+mn-ea"/>
                <a:cs typeface="+mn-cs"/>
              </a:rPr>
              <a:t>https://www.nj.gov/humanservices/dfd/programs/njsnap/</a:t>
            </a:r>
            <a:r>
              <a:rPr lang="en-US" sz="1200" kern="1200" dirty="0">
                <a:solidFill>
                  <a:schemeClr val="tx1"/>
                </a:solidFill>
                <a:effectLst/>
                <a:latin typeface="+mn-lt"/>
                <a:ea typeface="+mn-ea"/>
                <a:cs typeface="+mn-cs"/>
              </a:rPr>
              <a:t>  for  information on eligibility standards and program participation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37</a:t>
            </a:fld>
            <a:endParaRPr lang="en-US" dirty="0"/>
          </a:p>
        </p:txBody>
      </p:sp>
    </p:spTree>
    <p:extLst>
      <p:ext uri="{BB962C8B-B14F-4D97-AF65-F5344CB8AC3E}">
        <p14:creationId xmlns:p14="http://schemas.microsoft.com/office/powerpoint/2010/main" val="17542271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Infant, toddler, and pre-K median monthly childcare costs in this county tend to be on the low side for the state.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39</a:t>
            </a:fld>
            <a:endParaRPr lang="en-US" dirty="0"/>
          </a:p>
        </p:txBody>
      </p:sp>
    </p:spTree>
    <p:extLst>
      <p:ext uri="{BB962C8B-B14F-4D97-AF65-F5344CB8AC3E}">
        <p14:creationId xmlns:p14="http://schemas.microsoft.com/office/powerpoint/2010/main" val="170767835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compared to the county’s median household income, costs appear higher than expected for Infant childcare and lower than expected for Toddler and Pre-K childcare.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includes responses from more than 1,000 daycare centers. Free daycare programs, such as Head Start, are not included in the analysis.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40</a:t>
            </a:fld>
            <a:endParaRPr lang="en-US" dirty="0"/>
          </a:p>
        </p:txBody>
      </p:sp>
    </p:spTree>
    <p:extLst>
      <p:ext uri="{BB962C8B-B14F-4D97-AF65-F5344CB8AC3E}">
        <p14:creationId xmlns:p14="http://schemas.microsoft.com/office/powerpoint/2010/main" val="324450472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commuters tend to have a </a:t>
            </a:r>
            <a:r>
              <a:rPr lang="en-US" sz="1200" kern="1200" dirty="0" smtClean="0">
                <a:solidFill>
                  <a:schemeClr val="tx1"/>
                </a:solidFill>
                <a:effectLst/>
                <a:latin typeface="+mn-lt"/>
                <a:ea typeface="+mn-ea"/>
                <a:cs typeface="+mn-cs"/>
              </a:rPr>
              <a:t>slightly longer </a:t>
            </a:r>
            <a:r>
              <a:rPr lang="en-US" sz="1200" kern="1200" dirty="0">
                <a:solidFill>
                  <a:schemeClr val="tx1"/>
                </a:solidFill>
                <a:effectLst/>
                <a:latin typeface="+mn-lt"/>
                <a:ea typeface="+mn-ea"/>
                <a:cs typeface="+mn-cs"/>
              </a:rPr>
              <a:t>commute time to work as compared to the state average of 33.1 minutes.</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3 counties in NJ have estimated average commute times shorter than the national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average travel time to work has tended to increase slightly over time.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42</a:t>
            </a:fld>
            <a:endParaRPr lang="en-US" dirty="0"/>
          </a:p>
        </p:txBody>
      </p:sp>
    </p:spTree>
    <p:extLst>
      <p:ext uri="{BB962C8B-B14F-4D97-AF65-F5344CB8AC3E}">
        <p14:creationId xmlns:p14="http://schemas.microsoft.com/office/powerpoint/2010/main" val="192289362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Ship Bottom and Little Egg Harbor have the longest average commute times.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(Note: Municipality and county data on this slide are based on ACS 5-year estimates, which cannot be directly compared to county data using ACS 1-year estimates on the previous slide).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43</a:t>
            </a:fld>
            <a:endParaRPr lang="en-US" dirty="0"/>
          </a:p>
        </p:txBody>
      </p:sp>
    </p:spTree>
    <p:extLst>
      <p:ext uri="{BB962C8B-B14F-4D97-AF65-F5344CB8AC3E}">
        <p14:creationId xmlns:p14="http://schemas.microsoft.com/office/powerpoint/2010/main" val="399362814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Residents in this county spend the 9</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a:t>
            </a:r>
            <a:r>
              <a:rPr lang="en-US" sz="1200" kern="1200" dirty="0">
                <a:solidFill>
                  <a:schemeClr val="tx1"/>
                </a:solidFill>
                <a:effectLst/>
                <a:latin typeface="+mn-lt"/>
                <a:ea typeface="+mn-ea"/>
                <a:cs typeface="+mn-cs"/>
              </a:rPr>
              <a:t>proportion of their income on transportation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Transportation costs are largely a function of the characteristics of the neighborhood in which a household chooses to live. Neighborhood characteristics include job access, access to public transit, and density and walkability of neighborhood.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Results are based on a "typical regional" profile for income, commuters, and household size for the county. These values are included in Table 8.4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44</a:t>
            </a:fld>
            <a:endParaRPr lang="en-US" dirty="0"/>
          </a:p>
        </p:txBody>
      </p:sp>
    </p:spTree>
    <p:extLst>
      <p:ext uri="{BB962C8B-B14F-4D97-AF65-F5344CB8AC3E}">
        <p14:creationId xmlns:p14="http://schemas.microsoft.com/office/powerpoint/2010/main" val="216228375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annual cost of car ownership in this county is estimated to be the 5</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Auto </a:t>
            </a:r>
            <a:r>
              <a:rPr lang="en-US" sz="1200" kern="1200" dirty="0" smtClean="0">
                <a:solidFill>
                  <a:schemeClr val="tx1"/>
                </a:solidFill>
                <a:effectLst/>
                <a:latin typeface="+mn-lt"/>
                <a:ea typeface="+mn-ea"/>
                <a:cs typeface="+mn-cs"/>
              </a:rPr>
              <a:t>Cost" is the sum of "Annual Auto Ownership Cost</a:t>
            </a:r>
            <a:r>
              <a:rPr lang="en-US" sz="1200" kern="1200" dirty="0">
                <a:solidFill>
                  <a:schemeClr val="tx1"/>
                </a:solidFill>
                <a:effectLst/>
                <a:latin typeface="+mn-lt"/>
                <a:ea typeface="+mn-ea"/>
                <a:cs typeface="+mn-cs"/>
              </a:rPr>
              <a:t>" and "Annual Gas Cost". [“Annual Gas Cost” is based on the NJ state average of $2.30/gallon from December 10, 2020].  These values are included in Table 8.5 of the County workbook.</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An overall value for NJ is also not available.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45</a:t>
            </a:fld>
            <a:endParaRPr lang="en-US" dirty="0"/>
          </a:p>
        </p:txBody>
      </p:sp>
    </p:spTree>
    <p:extLst>
      <p:ext uri="{BB962C8B-B14F-4D97-AF65-F5344CB8AC3E}">
        <p14:creationId xmlns:p14="http://schemas.microsoft.com/office/powerpoint/2010/main" val="17397198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percentage of minors without insurance is lower than the state average. </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Only 4 counties in NJ have estimated percentages of children without insurance that are higher than the national average.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minors without insurance has tended to vary over time.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47</a:t>
            </a:fld>
            <a:endParaRPr lang="en-US" dirty="0"/>
          </a:p>
        </p:txBody>
      </p:sp>
    </p:spTree>
    <p:extLst>
      <p:ext uri="{BB962C8B-B14F-4D97-AF65-F5344CB8AC3E}">
        <p14:creationId xmlns:p14="http://schemas.microsoft.com/office/powerpoint/2010/main" val="89671046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Lakehurst and Point Pleasant Beach have the largest percentages of minors without insurance.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kern="1200" smtClean="0">
                <a:solidFill>
                  <a:schemeClr val="tx1"/>
                </a:solidFill>
                <a:effectLst/>
                <a:latin typeface="+mn-lt"/>
                <a:ea typeface="+mn-ea"/>
                <a:cs typeface="+mn-cs"/>
              </a:rPr>
              <a:t>Note:</a:t>
            </a:r>
            <a:r>
              <a:rPr lang="en-US" sz="1200" kern="1200" smtClean="0">
                <a:solidFill>
                  <a:schemeClr val="tx1"/>
                </a:solidFill>
                <a:effectLst/>
                <a:latin typeface="+mn-lt"/>
                <a:ea typeface="+mn-ea"/>
                <a:cs typeface="+mn-cs"/>
              </a:rPr>
              <a:t> Municipality and county data on this slide are based on ACS 5-year estimates, which cannot be directly compared to county data using ACS 1-year estimates on the previous slide.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48</a:t>
            </a:fld>
            <a:endParaRPr lang="en-US" dirty="0"/>
          </a:p>
        </p:txBody>
      </p:sp>
    </p:spTree>
    <p:extLst>
      <p:ext uri="{BB962C8B-B14F-4D97-AF65-F5344CB8AC3E}">
        <p14:creationId xmlns:p14="http://schemas.microsoft.com/office/powerpoint/2010/main" val="421781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Without accounting for population size, this county has the 3rd highest NJ Family Care Medicaid Participation of NJ counties.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49</a:t>
            </a:fld>
            <a:endParaRPr lang="en-US" dirty="0"/>
          </a:p>
        </p:txBody>
      </p:sp>
    </p:spTree>
    <p:extLst>
      <p:ext uri="{BB962C8B-B14F-4D97-AF65-F5344CB8AC3E}">
        <p14:creationId xmlns:p14="http://schemas.microsoft.com/office/powerpoint/2010/main" val="27972608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Across all counties, the majority of children have met all immunization requirements.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50</a:t>
            </a:fld>
            <a:endParaRPr lang="en-US" dirty="0"/>
          </a:p>
        </p:txBody>
      </p:sp>
    </p:spTree>
    <p:extLst>
      <p:ext uri="{BB962C8B-B14F-4D97-AF65-F5344CB8AC3E}">
        <p14:creationId xmlns:p14="http://schemas.microsoft.com/office/powerpoint/2010/main" val="22349666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child immunization rates have tended to </a:t>
            </a:r>
            <a:r>
              <a:rPr lang="en-US" sz="1200" kern="1200" dirty="0" smtClean="0">
                <a:solidFill>
                  <a:schemeClr val="tx1"/>
                </a:solidFill>
                <a:effectLst/>
                <a:latin typeface="+mn-lt"/>
                <a:ea typeface="+mn-ea"/>
                <a:cs typeface="+mn-cs"/>
              </a:rPr>
              <a:t>increase between</a:t>
            </a:r>
            <a:r>
              <a:rPr lang="en-US" sz="1200" kern="1200" baseline="0" dirty="0" smtClean="0">
                <a:solidFill>
                  <a:schemeClr val="tx1"/>
                </a:solidFill>
                <a:effectLst/>
                <a:latin typeface="+mn-lt"/>
                <a:ea typeface="+mn-ea"/>
                <a:cs typeface="+mn-cs"/>
              </a:rPr>
              <a:t> 2014-2015 and 2015-2016 and then remained fairly steady</a:t>
            </a:r>
            <a:r>
              <a:rPr lang="en-US" sz="1200" kern="1200" dirty="0" smtClean="0">
                <a:solidFill>
                  <a:schemeClr val="tx1"/>
                </a:solidFill>
                <a:effectLst/>
                <a:latin typeface="+mn-lt"/>
                <a:ea typeface="+mn-ea"/>
                <a:cs typeface="+mn-cs"/>
              </a:rPr>
              <a:t> </a:t>
            </a:r>
            <a:r>
              <a:rPr lang="en-US" sz="1200" kern="1200" dirty="0">
                <a:solidFill>
                  <a:schemeClr val="tx1"/>
                </a:solidFill>
                <a:effectLst/>
                <a:latin typeface="+mn-lt"/>
                <a:ea typeface="+mn-ea"/>
                <a:cs typeface="+mn-cs"/>
              </a:rPr>
              <a:t>over time.</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51</a:t>
            </a:fld>
            <a:endParaRPr lang="en-US" dirty="0"/>
          </a:p>
        </p:txBody>
      </p:sp>
    </p:spTree>
    <p:extLst>
      <p:ext uri="{BB962C8B-B14F-4D97-AF65-F5344CB8AC3E}">
        <p14:creationId xmlns:p14="http://schemas.microsoft.com/office/powerpoint/2010/main" val="20005958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5</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highest</a:t>
            </a:r>
            <a:r>
              <a:rPr lang="en-US" sz="1200" kern="1200" dirty="0" smtClean="0">
                <a:solidFill>
                  <a:schemeClr val="tx1"/>
                </a:solidFill>
                <a:effectLst/>
                <a:latin typeface="+mn-lt"/>
                <a:ea typeface="+mn-ea"/>
                <a:cs typeface="+mn-cs"/>
              </a:rPr>
              <a:t> reports </a:t>
            </a:r>
            <a:r>
              <a:rPr lang="en-US" sz="1200" kern="1200" dirty="0">
                <a:solidFill>
                  <a:schemeClr val="tx1"/>
                </a:solidFill>
                <a:effectLst/>
                <a:latin typeface="+mn-lt"/>
                <a:ea typeface="+mn-ea"/>
                <a:cs typeface="+mn-cs"/>
              </a:rPr>
              <a:t>of late or lack of prenatal care of the NJ counties.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52</a:t>
            </a:fld>
            <a:endParaRPr lang="en-US" dirty="0"/>
          </a:p>
        </p:txBody>
      </p:sp>
    </p:spTree>
    <p:extLst>
      <p:ext uri="{BB962C8B-B14F-4D97-AF65-F5344CB8AC3E}">
        <p14:creationId xmlns:p14="http://schemas.microsoft.com/office/powerpoint/2010/main" val="245620253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reports of late or lack of prenatal care has increased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Cape May and Salem Counties do not have individual data available. All counties with fewer than 100,000 persons are combined together under the label "Unidentified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Calculated as the number of births that occur to mothers who, on their child's birth certificate, reported receiving prenatal care only in the third trimester of their pregnancy, or who reported receiving no prenatal care.</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53</a:t>
            </a:fld>
            <a:endParaRPr lang="en-US" dirty="0"/>
          </a:p>
        </p:txBody>
      </p:sp>
    </p:spTree>
    <p:extLst>
      <p:ext uri="{BB962C8B-B14F-4D97-AF65-F5344CB8AC3E}">
        <p14:creationId xmlns:p14="http://schemas.microsoft.com/office/powerpoint/2010/main" val="112790978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Employees in this county tend to earn a lower weekly wage as compared to the state average.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average weekly wage has remained mostly steady over time. </a:t>
            </a:r>
          </a:p>
          <a:p>
            <a:pPr marL="0" lvl="0" indent="0">
              <a:buFont typeface="Arial" panose="020B0604020202020204" pitchFamily="34" charset="0"/>
              <a:buNone/>
            </a:pP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55</a:t>
            </a:fld>
            <a:endParaRPr lang="en-US" dirty="0"/>
          </a:p>
        </p:txBody>
      </p:sp>
    </p:spTree>
    <p:extLst>
      <p:ext uri="{BB962C8B-B14F-4D97-AF65-F5344CB8AC3E}">
        <p14:creationId xmlns:p14="http://schemas.microsoft.com/office/powerpoint/2010/main" val="115861638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 county’s unemployment rate tends to be similar to the state's rate, and tends to follow a similar pattern across the year.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Starting in March 2020, unemployment rates tended to increase due to the COVID-19 pandemic</a:t>
            </a:r>
            <a:r>
              <a:rPr lang="en-US" sz="1200" kern="1200" baseline="0" dirty="0">
                <a:solidFill>
                  <a:schemeClr val="tx1"/>
                </a:solidFill>
                <a:effectLst/>
                <a:latin typeface="+mn-lt"/>
                <a:ea typeface="+mn-ea"/>
                <a:cs typeface="+mn-cs"/>
              </a:rPr>
              <a:t> and associated shutdowns.</a:t>
            </a: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56</a:t>
            </a:fld>
            <a:endParaRPr lang="en-US" dirty="0"/>
          </a:p>
        </p:txBody>
      </p:sp>
    </p:spTree>
    <p:extLst>
      <p:ext uri="{BB962C8B-B14F-4D97-AF65-F5344CB8AC3E}">
        <p14:creationId xmlns:p14="http://schemas.microsoft.com/office/powerpoint/2010/main" val="3098052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median unemployment rate is similar to the state median.</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a:t>
            </a:r>
            <a:r>
              <a:rPr lang="en-US" sz="1200" kern="1200" dirty="0">
                <a:solidFill>
                  <a:schemeClr val="tx1"/>
                </a:solidFill>
                <a:effectLst/>
                <a:latin typeface="+mn-lt"/>
                <a:ea typeface="+mn-ea"/>
                <a:cs typeface="+mn-cs"/>
              </a:rPr>
              <a:t>Not seasonally adjusted.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57</a:t>
            </a:fld>
            <a:endParaRPr lang="en-US" dirty="0"/>
          </a:p>
        </p:txBody>
      </p:sp>
    </p:spTree>
    <p:extLst>
      <p:ext uri="{BB962C8B-B14F-4D97-AF65-F5344CB8AC3E}">
        <p14:creationId xmlns:p14="http://schemas.microsoft.com/office/powerpoint/2010/main" val="32544154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each NJ county, with the exception of Cape May, men tend to have higher annual incomes than women.</a:t>
            </a:r>
          </a:p>
        </p:txBody>
      </p:sp>
      <p:sp>
        <p:nvSpPr>
          <p:cNvPr id="4" name="Slide Number Placeholder 3"/>
          <p:cNvSpPr>
            <a:spLocks noGrp="1"/>
          </p:cNvSpPr>
          <p:nvPr>
            <p:ph type="sldNum" sz="quarter" idx="10"/>
          </p:nvPr>
        </p:nvSpPr>
        <p:spPr/>
        <p:txBody>
          <a:bodyPr/>
          <a:lstStyle/>
          <a:p>
            <a:fld id="{2D8348A3-7091-4FB3-AE37-CB43F4A5F199}" type="slidenum">
              <a:rPr lang="en-US" smtClean="0"/>
              <a:t>58</a:t>
            </a:fld>
            <a:endParaRPr lang="en-US" dirty="0"/>
          </a:p>
        </p:txBody>
      </p:sp>
    </p:spTree>
    <p:extLst>
      <p:ext uri="{BB962C8B-B14F-4D97-AF65-F5344CB8AC3E}">
        <p14:creationId xmlns:p14="http://schemas.microsoft.com/office/powerpoint/2010/main" val="19881716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state median income is higher than the national median income for both males and females.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both males and females tend to have a similar median income to the state average, and a higher median income than the national average.</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59</a:t>
            </a:fld>
            <a:endParaRPr lang="en-US" dirty="0"/>
          </a:p>
        </p:txBody>
      </p:sp>
    </p:spTree>
    <p:extLst>
      <p:ext uri="{BB962C8B-B14F-4D97-AF65-F5344CB8AC3E}">
        <p14:creationId xmlns:p14="http://schemas.microsoft.com/office/powerpoint/2010/main" val="326591342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median income for:</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males has increased over time.</a:t>
            </a:r>
          </a:p>
          <a:p>
            <a:pPr marL="628650" lvl="1" indent="-171450">
              <a:buFont typeface="Arial" panose="020B0604020202020204" pitchFamily="34" charset="0"/>
              <a:buChar char="•"/>
            </a:pPr>
            <a:r>
              <a:rPr lang="en-US" sz="1200" kern="1200" dirty="0">
                <a:solidFill>
                  <a:schemeClr val="tx1"/>
                </a:solidFill>
                <a:effectLst/>
                <a:latin typeface="+mn-lt"/>
                <a:ea typeface="+mn-ea"/>
                <a:cs typeface="+mn-cs"/>
              </a:rPr>
              <a:t>females has increased over time.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Men tended to earned about $11K-$19K more than women.</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60</a:t>
            </a:fld>
            <a:endParaRPr lang="en-US" dirty="0"/>
          </a:p>
        </p:txBody>
      </p:sp>
    </p:spTree>
    <p:extLst>
      <p:ext uri="{BB962C8B-B14F-4D97-AF65-F5344CB8AC3E}">
        <p14:creationId xmlns:p14="http://schemas.microsoft.com/office/powerpoint/2010/main" val="131338043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Three municipalities,</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the highest, lowest, and a middling median income, were selected to illustrate the variation of income across municipalities.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61</a:t>
            </a:fld>
            <a:endParaRPr lang="en-US" dirty="0"/>
          </a:p>
        </p:txBody>
      </p:sp>
    </p:spTree>
    <p:extLst>
      <p:ext uri="{BB962C8B-B14F-4D97-AF65-F5344CB8AC3E}">
        <p14:creationId xmlns:p14="http://schemas.microsoft.com/office/powerpoint/2010/main" val="342321755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violent crime rate [black line] is the 7</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lowest </a:t>
            </a:r>
            <a:r>
              <a:rPr lang="en-US" sz="1200" kern="1200" dirty="0">
                <a:solidFill>
                  <a:schemeClr val="tx1"/>
                </a:solidFill>
                <a:effectLst/>
                <a:latin typeface="+mn-lt"/>
                <a:ea typeface="+mn-ea"/>
                <a:cs typeface="+mn-cs"/>
              </a:rPr>
              <a:t>in the state. </a:t>
            </a:r>
          </a:p>
          <a:p>
            <a:r>
              <a:rPr lang="en-US" sz="1200" kern="1200" dirty="0">
                <a:solidFill>
                  <a:schemeClr val="tx1"/>
                </a:solidFill>
                <a:effectLst/>
                <a:latin typeface="+mn-lt"/>
                <a:ea typeface="+mn-ea"/>
                <a:cs typeface="+mn-cs"/>
              </a:rPr>
              <a:t>Comparisons of crime rates between counties should not be made without considering seasonal population volume, transience, tourism, and labor forces.</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Info</a:t>
            </a:r>
            <a:r>
              <a:rPr lang="en-US" sz="1200" kern="1200" dirty="0">
                <a:solidFill>
                  <a:schemeClr val="tx1"/>
                </a:solidFill>
                <a:effectLst/>
                <a:latin typeface="+mn-lt"/>
                <a:ea typeface="+mn-ea"/>
                <a:cs typeface="+mn-cs"/>
              </a:rPr>
              <a:t>: Violent crime rates are based on permanent, year-round populations and refer to instances of murder, rape, robbery and aggravated assault.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63</a:t>
            </a:fld>
            <a:endParaRPr lang="en-US" dirty="0"/>
          </a:p>
        </p:txBody>
      </p:sp>
    </p:spTree>
    <p:extLst>
      <p:ext uri="{BB962C8B-B14F-4D97-AF65-F5344CB8AC3E}">
        <p14:creationId xmlns:p14="http://schemas.microsoft.com/office/powerpoint/2010/main" val="1525375600"/>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violent crimes were attributed to aggravated assault and robbery and most nonviolent crimes were attributed to larceny.</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64</a:t>
            </a:fld>
            <a:endParaRPr lang="en-US" dirty="0"/>
          </a:p>
        </p:txBody>
      </p:sp>
    </p:spTree>
    <p:extLst>
      <p:ext uri="{BB962C8B-B14F-4D97-AF65-F5344CB8AC3E}">
        <p14:creationId xmlns:p14="http://schemas.microsoft.com/office/powerpoint/2010/main" val="416697768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This county’s juvenile arrest rate is the lowest in the state.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This county’s rate has tended to decrease over time, and is generally below the rate for NJ.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NJ juvenile arrest rate is per 1,000 youth under age 18.</a:t>
            </a:r>
          </a:p>
          <a:p>
            <a:pPr marL="0" indent="0">
              <a:buFont typeface="Arial" panose="020B0604020202020204" pitchFamily="34" charset="0"/>
              <a:buNone/>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65</a:t>
            </a:fld>
            <a:endParaRPr lang="en-US" dirty="0"/>
          </a:p>
        </p:txBody>
      </p:sp>
    </p:spTree>
    <p:extLst>
      <p:ext uri="{BB962C8B-B14F-4D97-AF65-F5344CB8AC3E}">
        <p14:creationId xmlns:p14="http://schemas.microsoft.com/office/powerpoint/2010/main" val="4648599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8</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number of crime guns recovered of the NJ counties.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the year, this county's number of recovered crime guns has varied.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66</a:t>
            </a:fld>
            <a:endParaRPr lang="en-US" dirty="0"/>
          </a:p>
        </p:txBody>
      </p:sp>
    </p:spTree>
    <p:extLst>
      <p:ext uri="{BB962C8B-B14F-4D97-AF65-F5344CB8AC3E}">
        <p14:creationId xmlns:p14="http://schemas.microsoft.com/office/powerpoint/2010/main" val="1603490663"/>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October, 2020, and without accounting for population size, municipalities with the most crime guns recovered were Newark, Trenton, and Camden.</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Total gun recovery numbers include (1) found property/turned in; (2) guns with possessors; and (3) individuals arrested with more than one crime gun.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67</a:t>
            </a:fld>
            <a:endParaRPr lang="en-US" dirty="0"/>
          </a:p>
        </p:txBody>
      </p:sp>
    </p:spTree>
    <p:extLst>
      <p:ext uri="{BB962C8B-B14F-4D97-AF65-F5344CB8AC3E}">
        <p14:creationId xmlns:p14="http://schemas.microsoft.com/office/powerpoint/2010/main" val="172139308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3</a:t>
            </a:r>
            <a:r>
              <a:rPr lang="en-US" sz="1200" kern="1200" baseline="30000" dirty="0">
                <a:solidFill>
                  <a:schemeClr val="tx1"/>
                </a:solidFill>
                <a:effectLst/>
                <a:latin typeface="+mn-lt"/>
                <a:ea typeface="+mn-ea"/>
                <a:cs typeface="+mn-cs"/>
              </a:rPr>
              <a:t>rd</a:t>
            </a:r>
            <a:r>
              <a:rPr lang="en-US" sz="1200" kern="1200" dirty="0">
                <a:solidFill>
                  <a:schemeClr val="tx1"/>
                </a:solidFill>
                <a:effectLst/>
                <a:latin typeface="+mn-lt"/>
                <a:ea typeface="+mn-ea"/>
                <a:cs typeface="+mn-cs"/>
              </a:rPr>
              <a:t> highest number of reported domestic violence incidents of</a:t>
            </a:r>
            <a:r>
              <a:rPr lang="en-US" sz="1200" kern="1200" baseline="0" dirty="0">
                <a:solidFill>
                  <a:schemeClr val="tx1"/>
                </a:solidFill>
                <a:effectLst/>
                <a:latin typeface="+mn-lt"/>
                <a:ea typeface="+mn-ea"/>
                <a:cs typeface="+mn-cs"/>
              </a:rPr>
              <a:t> the</a:t>
            </a:r>
            <a:r>
              <a:rPr lang="en-US" sz="1200" kern="1200" dirty="0">
                <a:solidFill>
                  <a:schemeClr val="tx1"/>
                </a:solidFill>
                <a:effectLst/>
                <a:latin typeface="+mn-lt"/>
                <a:ea typeface="+mn-ea"/>
                <a:cs typeface="+mn-cs"/>
              </a:rPr>
              <a:t> NJ counties.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p:txBody>
      </p:sp>
      <p:sp>
        <p:nvSpPr>
          <p:cNvPr id="4" name="Slide Number Placeholder 3"/>
          <p:cNvSpPr>
            <a:spLocks noGrp="1"/>
          </p:cNvSpPr>
          <p:nvPr>
            <p:ph type="sldNum" sz="quarter" idx="10"/>
          </p:nvPr>
        </p:nvSpPr>
        <p:spPr/>
        <p:txBody>
          <a:bodyPr/>
          <a:lstStyle/>
          <a:p>
            <a:fld id="{2D8348A3-7091-4FB3-AE37-CB43F4A5F199}" type="slidenum">
              <a:rPr lang="en-US" smtClean="0"/>
              <a:t>69</a:t>
            </a:fld>
            <a:endParaRPr lang="en-US" dirty="0"/>
          </a:p>
        </p:txBody>
      </p:sp>
    </p:spTree>
    <p:extLst>
      <p:ext uri="{BB962C8B-B14F-4D97-AF65-F5344CB8AC3E}">
        <p14:creationId xmlns:p14="http://schemas.microsoft.com/office/powerpoint/2010/main" val="424966151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number of domestic violence incidents in this county has tended to vary over 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70</a:t>
            </a:fld>
            <a:endParaRPr lang="en-US" dirty="0"/>
          </a:p>
        </p:txBody>
      </p:sp>
    </p:spTree>
    <p:extLst>
      <p:ext uri="{BB962C8B-B14F-4D97-AF65-F5344CB8AC3E}">
        <p14:creationId xmlns:p14="http://schemas.microsoft.com/office/powerpoint/2010/main" val="3667506129"/>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Of the municipalities with data available for this county, and without accounting for population size, Toms River and Brick had the highest number of domestic violence incidents reported in the county.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County workbook</a:t>
            </a:r>
            <a:r>
              <a:rPr lang="en-US" sz="1200" kern="1200" dirty="0">
                <a:solidFill>
                  <a:schemeClr val="tx1"/>
                </a:solidFill>
                <a:effectLst/>
                <a:latin typeface="+mn-lt"/>
                <a:ea typeface="+mn-ea"/>
                <a:cs typeface="+mn-cs"/>
              </a:rPr>
              <a:t> may include data for additional municipalities.</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71</a:t>
            </a:fld>
            <a:endParaRPr lang="en-US" dirty="0"/>
          </a:p>
        </p:txBody>
      </p:sp>
    </p:spTree>
    <p:extLst>
      <p:ext uri="{BB962C8B-B14F-4D97-AF65-F5344CB8AC3E}">
        <p14:creationId xmlns:p14="http://schemas.microsoft.com/office/powerpoint/2010/main" val="10202136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NJ, most domestic violence offenses were categorized as assault and harassment.</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72</a:t>
            </a:fld>
            <a:endParaRPr lang="en-US" dirty="0"/>
          </a:p>
        </p:txBody>
      </p:sp>
    </p:spTree>
    <p:extLst>
      <p:ext uri="{BB962C8B-B14F-4D97-AF65-F5344CB8AC3E}">
        <p14:creationId xmlns:p14="http://schemas.microsoft.com/office/powerpoint/2010/main" val="31161203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the county, most domestic violence offenses were categorized as harassment.</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The New Jersey State Police UCR Unit relies on the individual reporting agencies for accuracy of the reported data.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73</a:t>
            </a:fld>
            <a:endParaRPr lang="en-US" dirty="0"/>
          </a:p>
        </p:txBody>
      </p:sp>
    </p:spTree>
    <p:extLst>
      <p:ext uri="{BB962C8B-B14F-4D97-AF65-F5344CB8AC3E}">
        <p14:creationId xmlns:p14="http://schemas.microsoft.com/office/powerpoint/2010/main" val="34048897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Across a two-year period (2018 to 2019), 7 counties experienced an increase in the percentage of suspected opioid deaths (positive percentages), while the remaining 14 NJ counties experienced a decrease (negative percentages).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-5.99% change indicates an decrease in suspected overdose deaths across 2018 to 2019.</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Between 2015 and 2019, the number of suspected opioid deaths in this county has tended to vary.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75</a:t>
            </a:fld>
            <a:endParaRPr lang="en-US" dirty="0"/>
          </a:p>
        </p:txBody>
      </p:sp>
    </p:spTree>
    <p:extLst>
      <p:ext uri="{BB962C8B-B14F-4D97-AF65-F5344CB8AC3E}">
        <p14:creationId xmlns:p14="http://schemas.microsoft.com/office/powerpoint/2010/main" val="332713333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These measures indicate overdose deaths relative to the county population.</a:t>
            </a:r>
          </a:p>
          <a:p>
            <a:r>
              <a:rPr lang="en-US" sz="1200" kern="1200" dirty="0">
                <a:solidFill>
                  <a:schemeClr val="tx1"/>
                </a:solidFill>
                <a:effectLst/>
                <a:latin typeface="+mn-lt"/>
                <a:ea typeface="+mn-ea"/>
                <a:cs typeface="+mn-cs"/>
              </a:rPr>
              <a:t>Across a two-year period (2017 to 2018),  16 counties experienced an increasing trend of overdose deaths as a proportion of the population (negative % change), while the remaining 5 NJ counties experienced a decreasing trend (positive % change).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2017 to 2018, the -12.0% change indicates an increasing trend in overdose deaths as a proportion of the population in this county.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Across 2014-2018, the shifting line indicates that a </a:t>
            </a:r>
            <a:r>
              <a:rPr lang="en-US" sz="1200" kern="1200" dirty="0" smtClean="0">
                <a:solidFill>
                  <a:schemeClr val="tx1"/>
                </a:solidFill>
                <a:effectLst/>
                <a:latin typeface="+mn-lt"/>
                <a:ea typeface="+mn-ea"/>
                <a:cs typeface="+mn-cs"/>
              </a:rPr>
              <a:t>varying </a:t>
            </a:r>
            <a:r>
              <a:rPr lang="en-US" sz="1200" kern="1200" dirty="0">
                <a:solidFill>
                  <a:schemeClr val="tx1"/>
                </a:solidFill>
                <a:effectLst/>
                <a:latin typeface="+mn-lt"/>
                <a:ea typeface="+mn-ea"/>
                <a:cs typeface="+mn-cs"/>
              </a:rPr>
              <a:t>number of people have been dying of overdoses over time in this county.</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76</a:t>
            </a:fld>
            <a:endParaRPr lang="en-US" dirty="0"/>
          </a:p>
        </p:txBody>
      </p:sp>
    </p:spTree>
    <p:extLst>
      <p:ext uri="{BB962C8B-B14F-4D97-AF65-F5344CB8AC3E}">
        <p14:creationId xmlns:p14="http://schemas.microsoft.com/office/powerpoint/2010/main" val="205623755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most treatment center admissions were due to Heroin usage.</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This statewide Substance Abuse Overview provides statistics on substance abuse treatment in New Jersey for calendar year 2018. In 2018, there were 89,629 treatment admissions and 87,516 discharges reported to the New Jersey Department of Health, Division of Mental Health and Addiction Services by substance abuse treatment providers. These data were submitted through the web-based New Jersey Substance Abuse Monitoring System (NJSAMS). This report is based on the information provided in the June 2019 NJSAMS download data.</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77</a:t>
            </a:fld>
            <a:endParaRPr lang="en-US" dirty="0"/>
          </a:p>
        </p:txBody>
      </p:sp>
    </p:spTree>
    <p:extLst>
      <p:ext uri="{BB962C8B-B14F-4D97-AF65-F5344CB8AC3E}">
        <p14:creationId xmlns:p14="http://schemas.microsoft.com/office/powerpoint/2010/main" val="3035079835"/>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largest numbers of mental health programs available include supportive housing, followed by patient care.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79</a:t>
            </a:fld>
            <a:endParaRPr lang="en-US" dirty="0"/>
          </a:p>
        </p:txBody>
      </p:sp>
    </p:spTree>
    <p:extLst>
      <p:ext uri="{BB962C8B-B14F-4D97-AF65-F5344CB8AC3E}">
        <p14:creationId xmlns:p14="http://schemas.microsoft.com/office/powerpoint/2010/main" val="1646936738"/>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mental health distress in this county is estimated to be the 10</a:t>
            </a:r>
            <a:r>
              <a:rPr lang="en-US" sz="1200" kern="1200" baseline="30000" dirty="0">
                <a:solidFill>
                  <a:schemeClr val="tx1"/>
                </a:solidFill>
                <a:effectLst/>
                <a:latin typeface="+mn-lt"/>
                <a:ea typeface="+mn-ea"/>
                <a:cs typeface="+mn-cs"/>
              </a:rPr>
              <a:t>th</a:t>
            </a:r>
            <a:r>
              <a:rPr lang="en-US" sz="1200" kern="1200" dirty="0">
                <a:solidFill>
                  <a:schemeClr val="tx1"/>
                </a:solidFill>
                <a:effectLst/>
                <a:latin typeface="+mn-lt"/>
                <a:ea typeface="+mn-ea"/>
                <a:cs typeface="+mn-cs"/>
              </a:rPr>
              <a:t> highest as 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mental health distress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a:t>
            </a:r>
          </a:p>
        </p:txBody>
      </p:sp>
      <p:sp>
        <p:nvSpPr>
          <p:cNvPr id="4" name="Slide Number Placeholder 3"/>
          <p:cNvSpPr>
            <a:spLocks noGrp="1"/>
          </p:cNvSpPr>
          <p:nvPr>
            <p:ph type="sldNum" sz="quarter" idx="10"/>
          </p:nvPr>
        </p:nvSpPr>
        <p:spPr/>
        <p:txBody>
          <a:bodyPr/>
          <a:lstStyle/>
          <a:p>
            <a:fld id="{2D8348A3-7091-4FB3-AE37-CB43F4A5F199}" type="slidenum">
              <a:rPr lang="en-US" smtClean="0"/>
              <a:t>80</a:t>
            </a:fld>
            <a:endParaRPr lang="en-US" dirty="0"/>
          </a:p>
        </p:txBody>
      </p:sp>
    </p:spTree>
    <p:extLst>
      <p:ext uri="{BB962C8B-B14F-4D97-AF65-F5344CB8AC3E}">
        <p14:creationId xmlns:p14="http://schemas.microsoft.com/office/powerpoint/2010/main" val="43443778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White residents reported symptoms of mental health distress most frequently.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Symptoms of mental health distress were reported by Women at a higher rate as compared to Men. </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Frequent Mental distress: Based on responses indicating 14 or more of the past 30 days "not good".</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81</a:t>
            </a:fld>
            <a:endParaRPr lang="en-US" dirty="0"/>
          </a:p>
        </p:txBody>
      </p:sp>
    </p:spTree>
    <p:extLst>
      <p:ext uri="{BB962C8B-B14F-4D97-AF65-F5344CB8AC3E}">
        <p14:creationId xmlns:p14="http://schemas.microsoft.com/office/powerpoint/2010/main" val="3287378403"/>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estimated frequency (%) of diagnosed depression in this county is estimated to be the </a:t>
            </a:r>
            <a:r>
              <a:rPr lang="en-US" sz="1200" kern="1200" dirty="0" smtClean="0">
                <a:solidFill>
                  <a:schemeClr val="tx1"/>
                </a:solidFill>
                <a:effectLst/>
                <a:latin typeface="+mn-lt"/>
                <a:ea typeface="+mn-ea"/>
                <a:cs typeface="+mn-cs"/>
              </a:rPr>
              <a:t>9</a:t>
            </a:r>
            <a:r>
              <a:rPr lang="en-US" sz="1200" kern="1200" baseline="30000" dirty="0" smtClean="0">
                <a:solidFill>
                  <a:schemeClr val="tx1"/>
                </a:solidFill>
                <a:effectLst/>
                <a:latin typeface="+mn-lt"/>
                <a:ea typeface="+mn-ea"/>
                <a:cs typeface="+mn-cs"/>
              </a:rPr>
              <a:t>th</a:t>
            </a:r>
            <a:r>
              <a:rPr lang="en-US" sz="1200" kern="1200" dirty="0" smtClean="0">
                <a:solidFill>
                  <a:schemeClr val="tx1"/>
                </a:solidFill>
                <a:effectLst/>
                <a:latin typeface="+mn-lt"/>
                <a:ea typeface="+mn-ea"/>
                <a:cs typeface="+mn-cs"/>
              </a:rPr>
              <a:t> </a:t>
            </a:r>
            <a:r>
              <a:rPr lang="en-US" sz="1200" kern="1200" dirty="0" err="1" smtClean="0">
                <a:solidFill>
                  <a:schemeClr val="tx1"/>
                </a:solidFill>
                <a:effectLst/>
                <a:latin typeface="+mn-lt"/>
                <a:ea typeface="+mn-ea"/>
                <a:cs typeface="+mn-cs"/>
              </a:rPr>
              <a:t>lowests</a:t>
            </a:r>
            <a:r>
              <a:rPr lang="en-US" sz="1200" kern="1200" dirty="0" smtClean="0">
                <a:solidFill>
                  <a:schemeClr val="tx1"/>
                </a:solidFill>
                <a:effectLst/>
                <a:latin typeface="+mn-lt"/>
                <a:ea typeface="+mn-ea"/>
                <a:cs typeface="+mn-cs"/>
              </a:rPr>
              <a:t> as </a:t>
            </a:r>
            <a:r>
              <a:rPr lang="en-US" sz="1200" kern="1200" dirty="0">
                <a:solidFill>
                  <a:schemeClr val="tx1"/>
                </a:solidFill>
                <a:effectLst/>
                <a:latin typeface="+mn-lt"/>
                <a:ea typeface="+mn-ea"/>
                <a:cs typeface="+mn-cs"/>
              </a:rPr>
              <a:t>compared to other NJ counties.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this county, the percentage of the population reporting depression in this phone survey has tended to vary over time.</a:t>
            </a:r>
          </a:p>
          <a:p>
            <a:r>
              <a:rPr lang="en-US" sz="1200" kern="1200" dirty="0">
                <a:solidFill>
                  <a:schemeClr val="tx1"/>
                </a:solidFill>
                <a:effectLst/>
                <a:latin typeface="+mn-lt"/>
                <a:ea typeface="+mn-ea"/>
                <a:cs typeface="+mn-cs"/>
              </a:rPr>
              <a:t> </a:t>
            </a: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endParaRPr lang="en-US" sz="1200" b="0"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82</a:t>
            </a:fld>
            <a:endParaRPr lang="en-US" dirty="0"/>
          </a:p>
        </p:txBody>
      </p:sp>
    </p:spTree>
    <p:extLst>
      <p:ext uri="{BB962C8B-B14F-4D97-AF65-F5344CB8AC3E}">
        <p14:creationId xmlns:p14="http://schemas.microsoft.com/office/powerpoint/2010/main" val="1884240992"/>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r>
              <a:rPr lang="en-US" sz="1200" kern="1200" dirty="0">
                <a:solidFill>
                  <a:schemeClr val="tx1"/>
                </a:solidFill>
                <a:effectLst/>
                <a:latin typeface="+mn-lt"/>
                <a:ea typeface="+mn-ea"/>
                <a:cs typeface="+mn-cs"/>
              </a:rPr>
              <a:t>In this county, White residents reported diagnosed depression most frequently.</a:t>
            </a:r>
          </a:p>
          <a:p>
            <a:pPr lvl="0"/>
            <a:r>
              <a:rPr lang="en-US" sz="1200" kern="1200" dirty="0">
                <a:solidFill>
                  <a:schemeClr val="tx1"/>
                </a:solidFill>
                <a:effectLst/>
                <a:latin typeface="+mn-lt"/>
                <a:ea typeface="+mn-ea"/>
                <a:cs typeface="+mn-cs"/>
              </a:rPr>
              <a:t>Diagnosed depression was reported by Women at a similar rate as compared to Men.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Depression: Based on responses indicating depression diagnosis from a professional at any time during one’s lifetime. </a:t>
            </a:r>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Data from New Jersey Behavioral Risk Factor Survey Data - Age adjusted. The survey is conducted using scientific telephone survey methods. Excluded are adults living in group quarters such as college dormitories, nursing homes, military barracks, and prisons. Results have been weighted to the adult population by age, sex, and geographic area of residence. The data in this query module are collected and maintained by the New Jersey Department of Health, Center for Health Statistics, in collaboration with the US Centers for Disease Control and Prevention.</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 Municipality data </a:t>
            </a:r>
            <a:r>
              <a:rPr lang="en-US" sz="1200" b="1" u="sng" kern="1200" dirty="0">
                <a:solidFill>
                  <a:schemeClr val="tx1"/>
                </a:solidFill>
                <a:effectLst/>
                <a:latin typeface="+mn-lt"/>
                <a:ea typeface="+mn-ea"/>
                <a:cs typeface="+mn-cs"/>
              </a:rPr>
              <a:t>not </a:t>
            </a:r>
            <a:r>
              <a:rPr lang="en-US" sz="1200" b="1" kern="1200" dirty="0">
                <a:solidFill>
                  <a:schemeClr val="tx1"/>
                </a:solidFill>
                <a:effectLst/>
                <a:latin typeface="+mn-lt"/>
                <a:ea typeface="+mn-ea"/>
                <a:cs typeface="+mn-cs"/>
              </a:rPr>
              <a:t>available.</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83</a:t>
            </a:fld>
            <a:endParaRPr lang="en-US" dirty="0"/>
          </a:p>
        </p:txBody>
      </p:sp>
    </p:spTree>
    <p:extLst>
      <p:ext uri="{BB962C8B-B14F-4D97-AF65-F5344CB8AC3E}">
        <p14:creationId xmlns:p14="http://schemas.microsoft.com/office/powerpoint/2010/main" val="1902709415"/>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7th highest number of children enrolled in Special Ed services of the NJ counties. </a:t>
            </a:r>
          </a:p>
          <a:p>
            <a:r>
              <a:rPr lang="en-US" sz="1200" b="1" kern="1200" dirty="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a:p>
            <a:r>
              <a:rPr lang="en-US" sz="1200" b="1" kern="1200" dirty="0">
                <a:solidFill>
                  <a:schemeClr val="tx1"/>
                </a:solidFill>
                <a:effectLst/>
                <a:latin typeface="+mn-lt"/>
                <a:ea typeface="+mn-ea"/>
                <a:cs typeface="+mn-cs"/>
              </a:rPr>
              <a:t>Note:</a:t>
            </a:r>
            <a:r>
              <a:rPr lang="en-US" sz="1200" kern="1200" dirty="0">
                <a:solidFill>
                  <a:schemeClr val="tx1"/>
                </a:solidFill>
                <a:effectLst/>
                <a:latin typeface="+mn-lt"/>
                <a:ea typeface="+mn-ea"/>
                <a:cs typeface="+mn-cs"/>
              </a:rPr>
              <a:t> Charter schools were included in the county of registered address.</a:t>
            </a:r>
          </a:p>
          <a:p>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D8348A3-7091-4FB3-AE37-CB43F4A5F199}" type="slidenum">
              <a:rPr lang="en-US" smtClean="0"/>
              <a:t>85</a:t>
            </a:fld>
            <a:endParaRPr lang="en-US" dirty="0"/>
          </a:p>
        </p:txBody>
      </p:sp>
    </p:spTree>
    <p:extLst>
      <p:ext uri="{BB962C8B-B14F-4D97-AF65-F5344CB8AC3E}">
        <p14:creationId xmlns:p14="http://schemas.microsoft.com/office/powerpoint/2010/main" val="1565114431"/>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Without accounting for population size, this county has the </a:t>
            </a:r>
            <a:r>
              <a:rPr lang="en-US" sz="1200" kern="1200" dirty="0" smtClean="0">
                <a:solidFill>
                  <a:schemeClr val="tx1"/>
                </a:solidFill>
                <a:effectLst/>
                <a:latin typeface="+mn-lt"/>
                <a:ea typeface="+mn-ea"/>
                <a:cs typeface="+mn-cs"/>
              </a:rPr>
              <a:t>highest </a:t>
            </a:r>
            <a:r>
              <a:rPr lang="en-US" sz="1200" kern="1200" dirty="0">
                <a:solidFill>
                  <a:schemeClr val="tx1"/>
                </a:solidFill>
                <a:effectLst/>
                <a:latin typeface="+mn-lt"/>
                <a:ea typeface="+mn-ea"/>
                <a:cs typeface="+mn-cs"/>
              </a:rPr>
              <a:t>number of children receiving early intervention services of the NJ counties. </a:t>
            </a: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86</a:t>
            </a:fld>
            <a:endParaRPr lang="en-US" dirty="0"/>
          </a:p>
        </p:txBody>
      </p:sp>
    </p:spTree>
    <p:extLst>
      <p:ext uri="{BB962C8B-B14F-4D97-AF65-F5344CB8AC3E}">
        <p14:creationId xmlns:p14="http://schemas.microsoft.com/office/powerpoint/2010/main" val="96751706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lists of supports were identified by searching for providers who work with residents of this county. Many supports are available state-wide.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Did not include individual counselors. Is not an exhaustive list.</a:t>
            </a:r>
          </a:p>
          <a:p>
            <a:r>
              <a:rPr lang="en-US" sz="1200" kern="1200" dirty="0">
                <a:solidFill>
                  <a:schemeClr val="tx1"/>
                </a:solidFill>
                <a:effectLst/>
                <a:latin typeface="+mn-lt"/>
                <a:ea typeface="+mn-ea"/>
                <a:cs typeface="+mn-cs"/>
              </a:rPr>
              <a:t> </a:t>
            </a:r>
          </a:p>
          <a:p>
            <a:pPr defTabSz="904046">
              <a:defRPr/>
            </a:pPr>
            <a:r>
              <a:rPr lang="en-US" b="1" dirty="0"/>
              <a:t>Sources include:</a:t>
            </a:r>
          </a:p>
          <a:p>
            <a:pPr marL="0" marR="0" lvl="0" indent="0" algn="l" defTabSz="904046" rtl="0" eaLnBrk="1" fontAlgn="auto" latinLnBrk="0" hangingPunct="1">
              <a:lnSpc>
                <a:spcPct val="100000"/>
              </a:lnSpc>
              <a:spcBef>
                <a:spcPts val="0"/>
              </a:spcBef>
              <a:spcAft>
                <a:spcPts val="0"/>
              </a:spcAft>
              <a:buClrTx/>
              <a:buSzTx/>
              <a:buFontTx/>
              <a:buNone/>
              <a:tabLst/>
              <a:defRPr/>
            </a:pPr>
            <a:r>
              <a:rPr lang="en-US" dirty="0"/>
              <a:t>16.1. </a:t>
            </a:r>
            <a:r>
              <a:rPr kumimoji="0" lang="en-US" altLang="en-US" sz="1200" b="0" i="0" u="sng" strike="noStrike" cap="none" normalizeH="0" baseline="0" dirty="0">
                <a:ln>
                  <a:noFill/>
                </a:ln>
                <a:solidFill>
                  <a:schemeClr val="tx1"/>
                </a:solidFill>
                <a:effectLst/>
                <a:latin typeface="Helvetica" pitchFamily="2" charset="0"/>
              </a:rPr>
              <a:t>http://</a:t>
            </a:r>
            <a:r>
              <a:rPr kumimoji="0" lang="en-US" altLang="en-US" sz="1200" b="0" i="0" u="sng" strike="noStrike" cap="none" normalizeH="0" baseline="0" dirty="0" err="1">
                <a:ln>
                  <a:noFill/>
                </a:ln>
                <a:solidFill>
                  <a:schemeClr val="tx1"/>
                </a:solidFill>
                <a:effectLst/>
                <a:latin typeface="Helvetica" pitchFamily="2" charset="0"/>
              </a:rPr>
              <a:t>www.oceanresourcenet.org</a:t>
            </a:r>
            <a:r>
              <a:rPr kumimoji="0" lang="en-US" altLang="en-US" sz="1200" b="0" i="0" u="sng" strike="noStrike" cap="none" normalizeH="0" baseline="0" dirty="0">
                <a:ln>
                  <a:noFill/>
                </a:ln>
                <a:solidFill>
                  <a:schemeClr val="tx1"/>
                </a:solidFill>
                <a:effectLst/>
                <a:latin typeface="Helvetica" pitchFamily="2" charset="0"/>
              </a:rPr>
              <a:t>/</a:t>
            </a:r>
            <a:endParaRPr lang="en-US" dirty="0"/>
          </a:p>
          <a:p>
            <a:r>
              <a:rPr lang="en-US" sz="1200" kern="1200" dirty="0">
                <a:solidFill>
                  <a:schemeClr val="tx1"/>
                </a:solidFill>
                <a:effectLst/>
                <a:latin typeface="+mn-lt"/>
                <a:ea typeface="+mn-ea"/>
                <a:cs typeface="+mn-cs"/>
              </a:rPr>
              <a:t> </a:t>
            </a:r>
          </a:p>
          <a:p>
            <a:r>
              <a:rPr lang="en-US" sz="1200" kern="1200" dirty="0">
                <a:solidFill>
                  <a:schemeClr val="tx1"/>
                </a:solidFill>
                <a:effectLst/>
                <a:latin typeface="+mn-lt"/>
                <a:ea typeface="+mn-ea"/>
                <a:cs typeface="+mn-cs"/>
              </a:rPr>
              <a:t>16.2. </a:t>
            </a:r>
            <a:r>
              <a:rPr lang="en-US" sz="1200" u="sng" kern="1200" dirty="0">
                <a:solidFill>
                  <a:schemeClr val="tx1"/>
                </a:solidFill>
                <a:effectLst/>
                <a:latin typeface="+mn-lt"/>
                <a:ea typeface="+mn-ea"/>
                <a:cs typeface="+mn-cs"/>
              </a:rPr>
              <a:t>https://</a:t>
            </a:r>
            <a:r>
              <a:rPr lang="en-US" sz="1200" u="sng" kern="1200" dirty="0" smtClean="0">
                <a:solidFill>
                  <a:schemeClr val="tx1"/>
                </a:solidFill>
                <a:effectLst/>
                <a:latin typeface="+mn-lt"/>
                <a:ea typeface="+mn-ea"/>
                <a:cs typeface="+mn-cs"/>
              </a:rPr>
              <a:t>www.probononj.org/ProviderDirectory.aspx</a:t>
            </a:r>
          </a:p>
          <a:p>
            <a:endParaRPr lang="en-US" sz="1200" u="sng" kern="1200" dirty="0" smtClean="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i="0" u="none" strike="noStrike" kern="1200" baseline="0" dirty="0" smtClean="0">
                <a:solidFill>
                  <a:schemeClr val="tx1"/>
                </a:solidFill>
                <a:latin typeface="+mn-lt"/>
                <a:ea typeface="+mn-ea"/>
                <a:cs typeface="+mn-cs"/>
              </a:rPr>
              <a:t>Municipality data available? </a:t>
            </a:r>
            <a:r>
              <a:rPr lang="en-US" sz="1200" b="0" i="0" u="none" strike="noStrike" kern="1200" baseline="0" dirty="0" smtClean="0">
                <a:solidFill>
                  <a:schemeClr val="tx1"/>
                </a:solidFill>
                <a:latin typeface="+mn-lt"/>
                <a:ea typeface="+mn-ea"/>
                <a:cs typeface="+mn-cs"/>
              </a:rPr>
              <a:t>No.</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10"/>
          </p:nvPr>
        </p:nvSpPr>
        <p:spPr/>
        <p:txBody>
          <a:bodyPr/>
          <a:lstStyle/>
          <a:p>
            <a:fld id="{2D8348A3-7091-4FB3-AE37-CB43F4A5F199}" type="slidenum">
              <a:rPr lang="en-US" smtClean="0"/>
              <a:t>88</a:t>
            </a:fld>
            <a:endParaRPr lang="en-US" dirty="0"/>
          </a:p>
        </p:txBody>
      </p:sp>
    </p:spTree>
    <p:extLst>
      <p:ext uri="{BB962C8B-B14F-4D97-AF65-F5344CB8AC3E}">
        <p14:creationId xmlns:p14="http://schemas.microsoft.com/office/powerpoint/2010/main" val="11406171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9.jpe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jpeg"/><Relationship Id="rId1" Type="http://schemas.openxmlformats.org/officeDocument/2006/relationships/slideMaster" Target="../slideMasters/slideMaster2.xml"/><Relationship Id="rId5" Type="http://schemas.openxmlformats.org/officeDocument/2006/relationships/image" Target="../media/image4.png"/><Relationship Id="rId4" Type="http://schemas.openxmlformats.org/officeDocument/2006/relationships/image" Target="../media/image12.jpeg"/></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3.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8.jpeg"/><Relationship Id="rId1" Type="http://schemas.openxmlformats.org/officeDocument/2006/relationships/slideMaster" Target="../slideMasters/slideMaster2.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4" name="TextBox 3">
            <a:extLst>
              <a:ext uri="{FF2B5EF4-FFF2-40B4-BE49-F238E27FC236}">
                <a16:creationId xmlns:a16="http://schemas.microsoft.com/office/drawing/2014/main" id="{4FC3502E-998F-4187-BA0A-B415E6C52E45}"/>
              </a:ext>
            </a:extLst>
          </p:cNvPr>
          <p:cNvSpPr txBox="1"/>
          <p:nvPr userDrawn="1"/>
        </p:nvSpPr>
        <p:spPr>
          <a:xfrm>
            <a:off x="-228600" y="5638800"/>
            <a:ext cx="3454400" cy="954107"/>
          </a:xfrm>
          <a:prstGeom prst="rect">
            <a:avLst/>
          </a:prstGeom>
          <a:noFill/>
        </p:spPr>
        <p:txBody>
          <a:bodyPr wrap="square" rtlCol="0">
            <a:spAutoFit/>
          </a:bodyPr>
          <a:lstStyle/>
          <a:p>
            <a:pPr algn="ctr"/>
            <a:r>
              <a:rPr lang="en-US" sz="3200" b="0" dirty="0">
                <a:solidFill>
                  <a:schemeClr val="bg1"/>
                </a:solidFill>
                <a:latin typeface="Franklin Gothic Demi" panose="020B0703020102020204" pitchFamily="34" charset="0"/>
              </a:rPr>
              <a:t>Ocean County</a:t>
            </a:r>
          </a:p>
          <a:p>
            <a:pPr algn="ctr"/>
            <a:r>
              <a:rPr lang="en-US" sz="2400" b="0" dirty="0">
                <a:solidFill>
                  <a:schemeClr val="bg1"/>
                </a:solidFill>
                <a:latin typeface="Franklin Gothic Demi" panose="020B0703020102020204" pitchFamily="34" charset="0"/>
              </a:rPr>
              <a:t>New Jersey</a:t>
            </a:r>
          </a:p>
        </p:txBody>
      </p:sp>
    </p:spTree>
    <p:extLst>
      <p:ext uri="{BB962C8B-B14F-4D97-AF65-F5344CB8AC3E}">
        <p14:creationId xmlns:p14="http://schemas.microsoft.com/office/powerpoint/2010/main" val="297001868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5093702"/>
          </a:xfrm>
          <a:prstGeom prst="rect">
            <a:avLst/>
          </a:prstGeom>
          <a:noFill/>
        </p:spPr>
        <p:txBody>
          <a:bodyPr wrap="square" rtlCol="0">
            <a:spAutoFit/>
          </a:bodyPr>
          <a:lstStyle/>
          <a:p>
            <a:r>
              <a:rPr lang="en-US" sz="1400" b="1" dirty="0">
                <a:solidFill>
                  <a:srgbClr val="C00000"/>
                </a:solidFill>
              </a:rPr>
              <a:t>County Overview</a:t>
            </a:r>
          </a:p>
          <a:p>
            <a:pPr lvl="1"/>
            <a:r>
              <a:rPr lang="en-US" sz="1200" dirty="0">
                <a:ea typeface="+mn-lt"/>
                <a:cs typeface="+mn-lt"/>
              </a:rPr>
              <a:t>0.1: </a:t>
            </a:r>
            <a:r>
              <a:rPr lang="en-US" sz="1200" b="1" dirty="0">
                <a:ea typeface="+mn-lt"/>
                <a:cs typeface="+mn-lt"/>
              </a:rPr>
              <a:t>County Overview: Basic Needs</a:t>
            </a:r>
            <a:r>
              <a:rPr lang="en-US" sz="1200" dirty="0">
                <a:ea typeface="+mn-lt"/>
                <a:cs typeface="+mn-lt"/>
              </a:rPr>
              <a:t> </a:t>
            </a:r>
            <a:endParaRPr lang="en-US" sz="1200" b="1" dirty="0">
              <a:ea typeface="+mn-lt"/>
              <a:cs typeface="+mn-lt"/>
            </a:endParaRPr>
          </a:p>
          <a:p>
            <a:pPr lvl="1"/>
            <a:r>
              <a:rPr lang="en-US" sz="1200" dirty="0">
                <a:ea typeface="+mn-lt"/>
                <a:cs typeface="+mn-lt"/>
              </a:rPr>
              <a:t>0.2: </a:t>
            </a:r>
            <a:r>
              <a:rPr lang="en-US" sz="1200" b="1" dirty="0">
                <a:ea typeface="+mn-lt"/>
                <a:cs typeface="+mn-lt"/>
              </a:rPr>
              <a:t>County Overview: Service Needs</a:t>
            </a:r>
            <a:endParaRPr lang="en-US" b="1" dirty="0"/>
          </a:p>
          <a:p>
            <a:pPr lvl="1"/>
            <a:endParaRPr lang="en-US" sz="1200" b="1" dirty="0">
              <a:solidFill>
                <a:srgbClr val="000000"/>
              </a:solidFill>
            </a:endParaRPr>
          </a:p>
          <a:p>
            <a:r>
              <a:rPr lang="en-US" sz="1400" b="1" dirty="0">
                <a:solidFill>
                  <a:srgbClr val="C00000"/>
                </a:solidFill>
              </a:rPr>
              <a:t>Demographics: Race/Ethnicity </a:t>
            </a:r>
            <a:endParaRPr lang="en-US" sz="1400" b="1" dirty="0">
              <a:solidFill>
                <a:srgbClr val="C00000"/>
              </a:solidFill>
              <a:cs typeface="Calibri"/>
            </a:endParaRPr>
          </a:p>
          <a:p>
            <a:pPr lvl="1"/>
            <a:r>
              <a:rPr lang="en-US" sz="1200" dirty="0"/>
              <a:t>1.1: </a:t>
            </a:r>
            <a:r>
              <a:rPr lang="en-US" sz="1200" b="1" dirty="0"/>
              <a:t>Racial/ethnic demographics (%) </a:t>
            </a:r>
            <a:r>
              <a:rPr lang="en-US" sz="800" b="1" dirty="0"/>
              <a:t> </a:t>
            </a:r>
            <a:endParaRPr lang="en-US" sz="800" b="1" dirty="0">
              <a:cs typeface="Calibri"/>
            </a:endParaRPr>
          </a:p>
          <a:p>
            <a:pPr lvl="1"/>
            <a:r>
              <a:rPr lang="en-US" sz="1200" dirty="0"/>
              <a:t>1.2: </a:t>
            </a:r>
            <a:r>
              <a:rPr lang="en-US" sz="1200" b="1" dirty="0"/>
              <a:t>Racial/ethnic demographics (%) over time</a:t>
            </a:r>
            <a:endParaRPr lang="en-US" sz="1200" b="1" dirty="0">
              <a:cs typeface="Calibri"/>
            </a:endParaRPr>
          </a:p>
          <a:p>
            <a:pPr lvl="1"/>
            <a:r>
              <a:rPr lang="en-US" sz="1200" dirty="0"/>
              <a:t>1.3: </a:t>
            </a:r>
            <a:r>
              <a:rPr lang="en-US" sz="1200" b="1" dirty="0"/>
              <a:t>Illustration of diversity by municipality (%)</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Demographics: Nativity </a:t>
            </a:r>
            <a:endParaRPr lang="en-US" sz="1400" b="1" dirty="0">
              <a:solidFill>
                <a:srgbClr val="C00000"/>
              </a:solidFill>
              <a:cs typeface="Calibri"/>
            </a:endParaRPr>
          </a:p>
          <a:p>
            <a:pPr lvl="1"/>
            <a:r>
              <a:rPr lang="en-US" sz="1200" dirty="0"/>
              <a:t>1.4: </a:t>
            </a:r>
            <a:r>
              <a:rPr lang="en-US" sz="1200" b="1" dirty="0"/>
              <a:t>Population (%) foreign-born in NJ (by county)</a:t>
            </a:r>
            <a:endParaRPr lang="en-US" sz="1200" b="1" dirty="0">
              <a:cs typeface="Calibri"/>
            </a:endParaRPr>
          </a:p>
          <a:p>
            <a:pPr lvl="1"/>
            <a:r>
              <a:rPr lang="en-US" sz="1200" dirty="0"/>
              <a:t>1.5: </a:t>
            </a:r>
            <a:r>
              <a:rPr lang="en-US" sz="1200" b="1" dirty="0"/>
              <a:t>Population (%) foreign-born over time </a:t>
            </a:r>
            <a:endParaRPr lang="en-US" sz="1200" b="1" dirty="0">
              <a:cs typeface="Calibri"/>
            </a:endParaRPr>
          </a:p>
          <a:p>
            <a:pPr lvl="1"/>
            <a:r>
              <a:rPr lang="en-US" sz="1200" dirty="0"/>
              <a:t>1.6: </a:t>
            </a:r>
            <a:r>
              <a:rPr lang="en-US" sz="1200" b="1" dirty="0"/>
              <a:t>Population (%) foreign-born by municipality</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Demographics: Language </a:t>
            </a:r>
            <a:endParaRPr lang="en-US" sz="1400" b="1" dirty="0">
              <a:solidFill>
                <a:srgbClr val="C00000"/>
              </a:solidFill>
              <a:cs typeface="Calibri"/>
            </a:endParaRPr>
          </a:p>
          <a:p>
            <a:pPr lvl="1"/>
            <a:r>
              <a:rPr lang="en-US" sz="1200" dirty="0"/>
              <a:t>1.7: </a:t>
            </a:r>
            <a:r>
              <a:rPr lang="en-US" sz="1200" b="1" dirty="0"/>
              <a:t>Population (%) English-only speakers in NJ (by county)</a:t>
            </a:r>
            <a:endParaRPr lang="en-US" sz="1200" b="1" dirty="0">
              <a:cs typeface="Calibri"/>
            </a:endParaRPr>
          </a:p>
          <a:p>
            <a:pPr lvl="1"/>
            <a:r>
              <a:rPr lang="en-US" sz="1200" dirty="0"/>
              <a:t>1.8: </a:t>
            </a:r>
            <a:r>
              <a:rPr lang="en-US" sz="1200" b="1" dirty="0"/>
              <a:t>Population (%) English-only speakers over time</a:t>
            </a:r>
            <a:endParaRPr lang="en-US" sz="1200" b="1" dirty="0">
              <a:cs typeface="Calibri"/>
            </a:endParaRPr>
          </a:p>
          <a:p>
            <a:pPr lvl="1"/>
            <a:r>
              <a:rPr lang="en-US" sz="1200" dirty="0"/>
              <a:t>1.9: </a:t>
            </a:r>
            <a:r>
              <a:rPr lang="en-US" sz="1200" b="1" dirty="0"/>
              <a:t>Population (%) English-only speakers by municipality</a:t>
            </a:r>
            <a:endParaRPr lang="en-US" sz="1200" b="1" dirty="0">
              <a:cs typeface="Calibri"/>
            </a:endParaRPr>
          </a:p>
          <a:p>
            <a:endParaRPr lang="en-US" sz="1300" b="1" dirty="0">
              <a:solidFill>
                <a:schemeClr val="accent1">
                  <a:lumMod val="75000"/>
                </a:schemeClr>
              </a:solidFill>
            </a:endParaRPr>
          </a:p>
          <a:p>
            <a:r>
              <a:rPr lang="en-US" sz="1400" b="1" dirty="0">
                <a:solidFill>
                  <a:srgbClr val="C00000"/>
                </a:solidFill>
              </a:rPr>
              <a:t>Demographics: Children &lt;18 years</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1.10: </a:t>
            </a:r>
            <a:r>
              <a:rPr lang="en-US" sz="1200" b="1" dirty="0"/>
              <a:t>Children (#) under age 18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 </a:t>
            </a:r>
            <a:r>
              <a:rPr lang="en-US" sz="1200" b="1" dirty="0"/>
              <a:t>Children (#) per age category in NJ (by county)</a:t>
            </a:r>
            <a:endParaRPr lang="en-US" sz="1200" b="1" dirty="0">
              <a:cs typeface="Calibri"/>
            </a:endParaRPr>
          </a:p>
          <a:p>
            <a:pPr lvl="1"/>
            <a:r>
              <a:rPr lang="en-US" sz="1200" dirty="0"/>
              <a:t>1.12: </a:t>
            </a:r>
            <a:r>
              <a:rPr lang="en-US" sz="1200" b="1" dirty="0"/>
              <a:t>Children (%) per age category by municipality</a:t>
            </a:r>
            <a:endParaRPr lang="en-US" sz="1200" b="1" dirty="0">
              <a:cs typeface="Calibri"/>
            </a:endParaRPr>
          </a:p>
          <a:p>
            <a:pPr lvl="1"/>
            <a:r>
              <a:rPr lang="en-US" sz="1200" dirty="0"/>
              <a:t>1.13</a:t>
            </a:r>
            <a:r>
              <a:rPr lang="en-US" sz="1200" b="1" dirty="0"/>
              <a:t>:  Children (#)  in the care of CP&amp;P – in and out-of-home placements</a:t>
            </a:r>
            <a:endParaRPr lang="en-US" sz="1200" b="1" dirty="0">
              <a:cs typeface="Calibri"/>
            </a:endParaRPr>
          </a:p>
          <a:p>
            <a:pPr lvl="1"/>
            <a:r>
              <a:rPr lang="en-US" sz="1200" dirty="0"/>
              <a:t>1.14</a:t>
            </a:r>
            <a:r>
              <a:rPr lang="en-US" sz="1200" b="1" dirty="0"/>
              <a:t>:  Children (#) in CP&amp;P out-of-home placement – kin and non-kin placements</a:t>
            </a:r>
            <a:endParaRPr lang="en-US" sz="1200" b="1" dirty="0">
              <a:cs typeface="Calibri"/>
            </a:endParaRPr>
          </a:p>
        </p:txBody>
      </p:sp>
      <p:pic>
        <p:nvPicPr>
          <p:cNvPr id="8" name="Picture 7"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0109" y="0"/>
            <a:ext cx="685800" cy="1030069"/>
          </a:xfrm>
          <a:prstGeom prst="rect">
            <a:avLst/>
          </a:prstGeom>
          <a:noFill/>
          <a:ln>
            <a:noFill/>
          </a:ln>
        </p:spPr>
      </p:pic>
      <p:sp>
        <p:nvSpPr>
          <p:cNvPr id="9" name="TextBox 8"/>
          <p:cNvSpPr txBox="1"/>
          <p:nvPr userDrawn="1"/>
        </p:nvSpPr>
        <p:spPr>
          <a:xfrm>
            <a:off x="865909" y="420469"/>
            <a:ext cx="810491" cy="523220"/>
          </a:xfrm>
          <a:prstGeom prst="rect">
            <a:avLst/>
          </a:prstGeom>
          <a:noFill/>
        </p:spPr>
        <p:txBody>
          <a:bodyPr wrap="square" rtlCol="0">
            <a:spAutoFit/>
          </a:bodyPr>
          <a:lstStyle/>
          <a:p>
            <a:r>
              <a:rPr lang="en-US" sz="1400" b="1" dirty="0"/>
              <a:t>Ocean County</a:t>
            </a:r>
          </a:p>
        </p:txBody>
      </p:sp>
    </p:spTree>
    <p:extLst>
      <p:ext uri="{BB962C8B-B14F-4D97-AF65-F5344CB8AC3E}">
        <p14:creationId xmlns:p14="http://schemas.microsoft.com/office/powerpoint/2010/main" val="123711913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524315"/>
          </a:xfrm>
          <a:prstGeom prst="rect">
            <a:avLst/>
          </a:prstGeom>
          <a:noFill/>
        </p:spPr>
        <p:txBody>
          <a:bodyPr wrap="square" rtlCol="0">
            <a:spAutoFit/>
          </a:bodyPr>
          <a:lstStyle/>
          <a:p>
            <a:r>
              <a:rPr lang="en-US" sz="1400" b="1" dirty="0">
                <a:solidFill>
                  <a:srgbClr val="C00000"/>
                </a:solidFill>
              </a:rPr>
              <a:t>Poverty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2.1: </a:t>
            </a:r>
            <a:r>
              <a:rPr lang="en-US" sz="1200" b="1" dirty="0"/>
              <a:t>NJ</a:t>
            </a:r>
            <a:r>
              <a:rPr lang="en-US" sz="1200" dirty="0"/>
              <a:t> f</a:t>
            </a:r>
            <a:r>
              <a:rPr lang="en-US" sz="1200" b="1" dirty="0"/>
              <a:t>amilies (%) with children under the age of 18 living in poverty (by county)</a:t>
            </a:r>
            <a:endParaRPr lang="en-US" sz="1200" b="1" dirty="0">
              <a:cs typeface="Calibri"/>
            </a:endParaRPr>
          </a:p>
          <a:p>
            <a:pPr lvl="1"/>
            <a:r>
              <a:rPr lang="en-US" sz="1200" dirty="0"/>
              <a:t>2.2: </a:t>
            </a:r>
            <a:r>
              <a:rPr lang="en-US" sz="1200" b="1" dirty="0"/>
              <a:t>Families (%) with children under the age of 18 living in poverty over time</a:t>
            </a:r>
            <a:endParaRPr lang="en-US" sz="1200" b="1" dirty="0">
              <a:cs typeface="Calibri"/>
            </a:endParaRPr>
          </a:p>
          <a:p>
            <a:pPr lvl="1"/>
            <a:r>
              <a:rPr lang="en-US" sz="1200" dirty="0"/>
              <a:t>2.3: </a:t>
            </a:r>
            <a:r>
              <a:rPr lang="en-US" sz="1200" b="1" dirty="0"/>
              <a:t>Families (%) with children under the age of 18 living in poverty by municipality</a:t>
            </a:r>
            <a:endParaRPr lang="en-US" sz="1200" b="1" dirty="0">
              <a:cs typeface="Calibri"/>
            </a:endParaRPr>
          </a:p>
          <a:p>
            <a:endParaRPr lang="en-US" sz="1200" b="1" dirty="0">
              <a:solidFill>
                <a:schemeClr val="accent1">
                  <a:lumMod val="75000"/>
                </a:schemeClr>
              </a:solidFill>
            </a:endParaRPr>
          </a:p>
          <a:p>
            <a:r>
              <a:rPr lang="en-US" sz="1400" b="1" dirty="0">
                <a:solidFill>
                  <a:srgbClr val="C00000"/>
                </a:solidFill>
              </a:rPr>
              <a:t>Cost of Living</a:t>
            </a:r>
            <a:endParaRPr lang="en-US" sz="1400" b="1" dirty="0">
              <a:solidFill>
                <a:srgbClr val="C00000"/>
              </a:solidFill>
              <a:cs typeface="Calibri"/>
            </a:endParaRPr>
          </a:p>
          <a:p>
            <a:pPr lvl="1"/>
            <a:r>
              <a:rPr lang="en-US" sz="1200" dirty="0"/>
              <a:t>3.1: </a:t>
            </a:r>
            <a:r>
              <a:rPr lang="en-US" sz="1200" b="1" dirty="0"/>
              <a:t>Monthly cost of living budget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3.2: </a:t>
            </a:r>
            <a:r>
              <a:rPr lang="en-US" sz="1200" b="1" dirty="0"/>
              <a:t>Annual cost of living estimates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endParaRPr lang="en-US" sz="1400" b="1" dirty="0">
              <a:solidFill>
                <a:srgbClr val="376092"/>
              </a:solidFill>
              <a:cs typeface="Calibri"/>
            </a:endParaRPr>
          </a:p>
          <a:p>
            <a:r>
              <a:rPr lang="en-US" sz="1400" b="1" dirty="0">
                <a:solidFill>
                  <a:srgbClr val="C00000"/>
                </a:solidFill>
              </a:rPr>
              <a:t>Income</a:t>
            </a:r>
            <a:endParaRPr lang="en-US" sz="1400" b="1" dirty="0">
              <a:solidFill>
                <a:srgbClr val="C00000"/>
              </a:solidFill>
              <a:cs typeface="Calibri"/>
            </a:endParaRPr>
          </a:p>
          <a:p>
            <a:pPr lvl="1"/>
            <a:r>
              <a:rPr lang="en-US" sz="1200" dirty="0">
                <a:ea typeface="+mn-lt"/>
                <a:cs typeface="+mn-lt"/>
              </a:rPr>
              <a:t>4.1:</a:t>
            </a:r>
            <a:r>
              <a:rPr lang="en-US" sz="1200" b="1" dirty="0">
                <a:ea typeface="+mn-lt"/>
                <a:cs typeface="+mn-lt"/>
              </a:rPr>
              <a:t> Median household income ($) </a:t>
            </a:r>
            <a:r>
              <a:rPr lang="en-US" sz="1200" b="1" dirty="0"/>
              <a:t>in NJ (by county)</a:t>
            </a:r>
            <a:endParaRPr lang="en-US" sz="1200" b="1" dirty="0">
              <a:cs typeface="Calibri"/>
            </a:endParaRPr>
          </a:p>
          <a:p>
            <a:pPr lvl="1"/>
            <a:r>
              <a:rPr lang="en-US" sz="1200" dirty="0">
                <a:ea typeface="+mn-lt"/>
                <a:cs typeface="+mn-lt"/>
              </a:rPr>
              <a:t>4.2: </a:t>
            </a:r>
            <a:r>
              <a:rPr lang="en-US" sz="1200" b="1" dirty="0">
                <a:ea typeface="+mn-lt"/>
                <a:cs typeface="+mn-lt"/>
              </a:rPr>
              <a:t>Median household income ($) over time</a:t>
            </a:r>
            <a:endParaRPr lang="en-US" sz="1400" b="1" dirty="0">
              <a:solidFill>
                <a:srgbClr val="C00000"/>
              </a:solidFill>
            </a:endParaRPr>
          </a:p>
          <a:p>
            <a:pPr lvl="1"/>
            <a:r>
              <a:rPr lang="en-US" sz="1200" dirty="0">
                <a:solidFill>
                  <a:srgbClr val="000000"/>
                </a:solidFill>
                <a:cs typeface="Calibri"/>
              </a:rPr>
              <a:t>4.3: </a:t>
            </a:r>
            <a:r>
              <a:rPr lang="en-US" sz="1200" b="1" dirty="0">
                <a:solidFill>
                  <a:srgbClr val="000000"/>
                </a:solidFill>
                <a:cs typeface="Calibri"/>
              </a:rPr>
              <a:t>Median household income </a:t>
            </a:r>
            <a:r>
              <a:rPr lang="en-US" sz="1200" b="1" dirty="0">
                <a:ea typeface="+mn-lt"/>
                <a:cs typeface="+mn-lt"/>
              </a:rPr>
              <a:t>($) </a:t>
            </a:r>
            <a:r>
              <a:rPr lang="en-US" sz="1200" b="1" dirty="0">
                <a:solidFill>
                  <a:srgbClr val="000000"/>
                </a:solidFill>
                <a:cs typeface="Calibri"/>
              </a:rPr>
              <a:t>by municipality</a:t>
            </a:r>
          </a:p>
          <a:p>
            <a:pPr lvl="1" indent="-285750"/>
            <a:endParaRPr lang="en-US" sz="1200" b="1" dirty="0">
              <a:solidFill>
                <a:srgbClr val="000000"/>
              </a:solidFill>
              <a:cs typeface="Calibri"/>
            </a:endParaRPr>
          </a:p>
          <a:p>
            <a:pPr indent="-285750"/>
            <a:r>
              <a:rPr lang="en-US" sz="1400" b="1" dirty="0">
                <a:solidFill>
                  <a:srgbClr val="C00000"/>
                </a:solidFill>
                <a:cs typeface="Calibri"/>
              </a:rPr>
              <a:t>Housing</a:t>
            </a:r>
          </a:p>
          <a:p>
            <a:pPr lvl="1"/>
            <a:r>
              <a:rPr lang="en-US" sz="1200" dirty="0">
                <a:ea typeface="+mn-lt"/>
                <a:cs typeface="+mn-lt"/>
              </a:rPr>
              <a:t>5.1: </a:t>
            </a:r>
            <a:r>
              <a:rPr lang="en-US" sz="1200" b="1" dirty="0">
                <a:ea typeface="+mn-lt"/>
                <a:cs typeface="+mn-lt"/>
              </a:rPr>
              <a:t>Households</a:t>
            </a:r>
            <a:r>
              <a:rPr lang="en-US" sz="1200" b="1" baseline="0" dirty="0">
                <a:ea typeface="+mn-lt"/>
                <a:cs typeface="+mn-lt"/>
              </a:rPr>
              <a:t> </a:t>
            </a:r>
            <a:r>
              <a:rPr lang="en-US" sz="1200" b="1" dirty="0">
                <a:ea typeface="+mn-lt"/>
                <a:cs typeface="+mn-lt"/>
              </a:rPr>
              <a:t>(%) with severe cost burden</a:t>
            </a:r>
            <a:r>
              <a:rPr lang="en-US" sz="1200" b="1" baseline="0" dirty="0">
                <a:ea typeface="+mn-lt"/>
                <a:cs typeface="+mn-lt"/>
              </a:rPr>
              <a:t> for housing </a:t>
            </a:r>
            <a:r>
              <a:rPr lang="en-US" sz="1200" b="1" dirty="0"/>
              <a:t>(by county)</a:t>
            </a:r>
            <a:endParaRPr lang="en-US" sz="1200" b="1" dirty="0">
              <a:cs typeface="Calibri"/>
            </a:endParaRPr>
          </a:p>
          <a:p>
            <a:pPr lvl="1"/>
            <a:r>
              <a:rPr lang="en-US" sz="1200" dirty="0">
                <a:ea typeface="+mn-lt"/>
                <a:cs typeface="+mn-lt"/>
              </a:rPr>
              <a:t>5.2: </a:t>
            </a:r>
            <a:r>
              <a:rPr lang="en-US" sz="1200" b="1" dirty="0">
                <a:ea typeface="+mn-lt"/>
                <a:cs typeface="+mn-lt"/>
              </a:rPr>
              <a:t>H</a:t>
            </a:r>
            <a:r>
              <a:rPr lang="en-US" sz="1200" b="1" dirty="0"/>
              <a:t>ouseholds (%) with severe housing problems over time</a:t>
            </a:r>
            <a:endParaRPr lang="en-US" dirty="0">
              <a:solidFill>
                <a:srgbClr val="000000"/>
              </a:solidFill>
              <a:cs typeface="Calibri"/>
            </a:endParaRPr>
          </a:p>
          <a:p>
            <a:endParaRPr lang="en-US" sz="1200" b="1" dirty="0">
              <a:solidFill>
                <a:schemeClr val="accent1">
                  <a:lumMod val="75000"/>
                </a:schemeClr>
              </a:solidFill>
              <a:cs typeface="Calibri"/>
            </a:endParaRPr>
          </a:p>
          <a:p>
            <a:r>
              <a:rPr lang="en-US" sz="1400" b="1" dirty="0">
                <a:solidFill>
                  <a:srgbClr val="C00000"/>
                </a:solidFill>
              </a:rPr>
              <a:t>Food &amp; Nutrition </a:t>
            </a:r>
            <a:endParaRPr lang="en-US" sz="1400" b="1" dirty="0">
              <a:solidFill>
                <a:srgbClr val="C00000"/>
              </a:solidFill>
              <a:cs typeface="Calibri"/>
            </a:endParaRPr>
          </a:p>
          <a:p>
            <a:pPr lvl="1"/>
            <a:r>
              <a:rPr lang="en-US" sz="1200" dirty="0">
                <a:cs typeface="Calibri"/>
              </a:rPr>
              <a:t>6.1: </a:t>
            </a:r>
            <a:r>
              <a:rPr lang="en-US" sz="1200" b="1" dirty="0">
                <a:cs typeface="Calibri"/>
              </a:rPr>
              <a:t>Food insecurity (%) </a:t>
            </a:r>
            <a:r>
              <a:rPr lang="en-US" sz="1200" b="1" dirty="0"/>
              <a:t>in NJ (by county)</a:t>
            </a:r>
            <a:endParaRPr lang="en-US" sz="1200" b="1" dirty="0">
              <a:cs typeface="Calibri"/>
            </a:endParaRPr>
          </a:p>
          <a:p>
            <a:pPr lvl="1"/>
            <a:r>
              <a:rPr lang="en-US" sz="1200" dirty="0"/>
              <a:t>6.2: </a:t>
            </a:r>
            <a:r>
              <a:rPr lang="en-US" sz="1200" b="1" dirty="0"/>
              <a:t>Individuals (#) enrolled in WIC nutrition program </a:t>
            </a:r>
            <a:endParaRPr lang="en-US" sz="1200" b="1" dirty="0">
              <a:cs typeface="Calibri"/>
            </a:endParaRPr>
          </a:p>
          <a:p>
            <a:pPr lvl="1"/>
            <a:r>
              <a:rPr lang="en-US" sz="1200" dirty="0"/>
              <a:t>6.3: </a:t>
            </a:r>
            <a:r>
              <a:rPr lang="en-US" sz="1200" b="1" dirty="0"/>
              <a:t>Children (#) receiving free or reduced lunch</a:t>
            </a:r>
            <a:endParaRPr lang="en-US" sz="1200" dirty="0"/>
          </a:p>
          <a:p>
            <a:pPr lvl="1"/>
            <a:r>
              <a:rPr lang="en-US" sz="1200" dirty="0"/>
              <a:t>6.4: </a:t>
            </a:r>
            <a:r>
              <a:rPr lang="en-US" sz="1200" b="1" dirty="0"/>
              <a:t>Children (#) receiving NJ SNAP supplemental nutrition assistance</a:t>
            </a:r>
            <a:endParaRPr lang="en-US" sz="1200" b="1" dirty="0">
              <a:cs typeface="Calibri"/>
            </a:endParaRPr>
          </a:p>
        </p:txBody>
      </p:sp>
      <p:pic>
        <p:nvPicPr>
          <p:cNvPr id="7" name="Picture 6"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0109" y="0"/>
            <a:ext cx="685800" cy="1030069"/>
          </a:xfrm>
          <a:prstGeom prst="rect">
            <a:avLst/>
          </a:prstGeom>
          <a:noFill/>
          <a:ln>
            <a:noFill/>
          </a:ln>
        </p:spPr>
      </p:pic>
      <p:sp>
        <p:nvSpPr>
          <p:cNvPr id="8" name="TextBox 7"/>
          <p:cNvSpPr txBox="1"/>
          <p:nvPr userDrawn="1"/>
        </p:nvSpPr>
        <p:spPr>
          <a:xfrm>
            <a:off x="865909" y="420469"/>
            <a:ext cx="810491" cy="523220"/>
          </a:xfrm>
          <a:prstGeom prst="rect">
            <a:avLst/>
          </a:prstGeom>
          <a:noFill/>
        </p:spPr>
        <p:txBody>
          <a:bodyPr wrap="square" rtlCol="0">
            <a:spAutoFit/>
          </a:bodyPr>
          <a:lstStyle/>
          <a:p>
            <a:r>
              <a:rPr lang="en-US" sz="1400" b="1" dirty="0"/>
              <a:t>Ocean County</a:t>
            </a:r>
          </a:p>
        </p:txBody>
      </p:sp>
    </p:spTree>
    <p:extLst>
      <p:ext uri="{BB962C8B-B14F-4D97-AF65-F5344CB8AC3E}">
        <p14:creationId xmlns:p14="http://schemas.microsoft.com/office/powerpoint/2010/main" val="21963352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3877985"/>
          </a:xfrm>
          <a:prstGeom prst="rect">
            <a:avLst/>
          </a:prstGeom>
          <a:noFill/>
        </p:spPr>
        <p:txBody>
          <a:bodyPr wrap="square" rtlCol="0">
            <a:spAutoFit/>
          </a:bodyPr>
          <a:lstStyle/>
          <a:p>
            <a:r>
              <a:rPr lang="en-US" sz="1400" b="1" dirty="0">
                <a:solidFill>
                  <a:srgbClr val="C00000"/>
                </a:solidFill>
              </a:rPr>
              <a:t>Child Care</a:t>
            </a:r>
            <a:endParaRPr lang="en-US" sz="1400" b="1" dirty="0">
              <a:solidFill>
                <a:srgbClr val="C00000"/>
              </a:solidFill>
              <a:cs typeface="Calibri"/>
            </a:endParaRPr>
          </a:p>
          <a:p>
            <a:pPr lvl="1"/>
            <a:r>
              <a:rPr lang="en-US" sz="1200" dirty="0"/>
              <a:t>7.1: </a:t>
            </a:r>
            <a:r>
              <a:rPr lang="en-US" sz="1200" b="1" dirty="0"/>
              <a:t>Median monthly childcare cost </a:t>
            </a:r>
            <a:r>
              <a:rPr lang="en-US" sz="1200" b="1" dirty="0">
                <a:ea typeface="+mn-lt"/>
                <a:cs typeface="+mn-lt"/>
              </a:rPr>
              <a:t>($) </a:t>
            </a:r>
            <a:r>
              <a:rPr lang="en-US" sz="1200" b="1" dirty="0"/>
              <a:t>of center-based care by age of child </a:t>
            </a:r>
            <a:endParaRPr lang="en-US" sz="1200" dirty="0"/>
          </a:p>
          <a:p>
            <a:pPr lvl="1"/>
            <a:r>
              <a:rPr lang="en-US" sz="1200" dirty="0"/>
              <a:t>7.2: </a:t>
            </a:r>
            <a:r>
              <a:rPr lang="en-US" sz="1200" b="1" dirty="0">
                <a:ea typeface="+mn-lt"/>
                <a:cs typeface="+mn-lt"/>
              </a:rPr>
              <a:t>Median monthly childcare cost ($) compared with average household income (by county)</a:t>
            </a:r>
            <a:endParaRPr lang="en-US" sz="1200" b="1" dirty="0">
              <a:cs typeface="Calibri"/>
            </a:endParaRPr>
          </a:p>
          <a:p>
            <a:pPr lvl="1"/>
            <a:endParaRPr lang="en-US" sz="1200" b="1" dirty="0">
              <a:solidFill>
                <a:srgbClr val="000000"/>
              </a:solidFill>
            </a:endParaRPr>
          </a:p>
          <a:p>
            <a:r>
              <a:rPr lang="en-US" sz="1400" b="1" dirty="0">
                <a:solidFill>
                  <a:srgbClr val="C00000"/>
                </a:solidFill>
              </a:rPr>
              <a:t>Transportation &amp; Commute</a:t>
            </a:r>
            <a:endParaRPr lang="en-US" sz="1400" b="1" dirty="0">
              <a:solidFill>
                <a:srgbClr val="C00000"/>
              </a:solidFill>
              <a:cs typeface="Calibri"/>
            </a:endParaRPr>
          </a:p>
          <a:p>
            <a:pPr lvl="1"/>
            <a:r>
              <a:rPr lang="en-US" sz="1200" dirty="0"/>
              <a:t>8.1: </a:t>
            </a:r>
            <a:r>
              <a:rPr lang="en-US" sz="1200" b="1" dirty="0"/>
              <a:t>Average commute (min) in NJ (by county)</a:t>
            </a:r>
            <a:endParaRPr lang="en-US" sz="1200" b="1" dirty="0">
              <a:cs typeface="Calibri"/>
            </a:endParaRPr>
          </a:p>
          <a:p>
            <a:pPr lvl="1"/>
            <a:r>
              <a:rPr lang="en-US" sz="1200" dirty="0"/>
              <a:t>8.2: </a:t>
            </a:r>
            <a:r>
              <a:rPr lang="en-US" sz="1200" b="1" dirty="0"/>
              <a:t>Average commute (min) over time</a:t>
            </a:r>
            <a:endParaRPr lang="en-US" sz="1200" b="1" dirty="0">
              <a:cs typeface="Calibri"/>
            </a:endParaRPr>
          </a:p>
          <a:p>
            <a:pPr lvl="1"/>
            <a:r>
              <a:rPr lang="en-US" sz="1200" dirty="0"/>
              <a:t>8.3</a:t>
            </a:r>
            <a:r>
              <a:rPr lang="en-US" sz="1200" b="1" dirty="0"/>
              <a:t>: Average commute (min) by municipality </a:t>
            </a:r>
            <a:endParaRPr lang="en-US" sz="1200" b="1" dirty="0">
              <a:cs typeface="Calibri"/>
            </a:endParaRPr>
          </a:p>
          <a:p>
            <a:pPr lvl="1"/>
            <a:r>
              <a:rPr lang="en-US" sz="1200" dirty="0"/>
              <a:t>8.4: </a:t>
            </a:r>
            <a:r>
              <a:rPr lang="en-US" sz="1200" b="1" dirty="0"/>
              <a:t>Cost of transportation as a percentage of income (%) in NJ (by county)</a:t>
            </a:r>
            <a:endParaRPr lang="en-US" sz="1200" b="1" dirty="0">
              <a:cs typeface="Calibri"/>
            </a:endParaRPr>
          </a:p>
          <a:p>
            <a:pPr lvl="1"/>
            <a:r>
              <a:rPr lang="en-US" sz="1200" dirty="0"/>
              <a:t>8.5: </a:t>
            </a:r>
            <a:r>
              <a:rPr lang="en-US" sz="1200" b="1" dirty="0"/>
              <a:t>Annual cost of car ownership ($) in NJ (by county)</a:t>
            </a:r>
            <a:endParaRPr lang="en-US" sz="1200" b="1" dirty="0">
              <a:cs typeface="Calibri"/>
            </a:endParaRPr>
          </a:p>
          <a:p>
            <a:endParaRPr lang="en-US" sz="1200" b="1" dirty="0">
              <a:solidFill>
                <a:srgbClr val="C00000"/>
              </a:solidFill>
            </a:endParaRPr>
          </a:p>
          <a:p>
            <a:r>
              <a:rPr lang="en-US" sz="1400" b="1" dirty="0">
                <a:solidFill>
                  <a:srgbClr val="C00000"/>
                </a:solidFill>
              </a:rPr>
              <a:t>Health Care &amp; Health Insurance</a:t>
            </a:r>
            <a:endParaRPr lang="en-US" sz="1400" b="1" dirty="0">
              <a:solidFill>
                <a:srgbClr val="C00000"/>
              </a:solidFill>
              <a:cs typeface="Calibri"/>
            </a:endParaRPr>
          </a:p>
          <a:p>
            <a:pPr lvl="1"/>
            <a:r>
              <a:rPr lang="en-US" sz="1200" dirty="0"/>
              <a:t>9.1: </a:t>
            </a:r>
            <a:r>
              <a:rPr lang="en-US" sz="1200" b="1" dirty="0"/>
              <a:t>Children under the age of 18 (%) without health insurance in NJ (by county)</a:t>
            </a:r>
            <a:endParaRPr lang="en-US" sz="1200" b="1" dirty="0">
              <a:cs typeface="Calibri"/>
            </a:endParaRPr>
          </a:p>
          <a:p>
            <a:pPr lvl="1"/>
            <a:r>
              <a:rPr lang="en-US" sz="1200" dirty="0"/>
              <a:t>9.2: </a:t>
            </a:r>
            <a:r>
              <a:rPr lang="en-US" sz="1200" b="1" dirty="0"/>
              <a:t>Children without health insurance (%) over time</a:t>
            </a:r>
            <a:endParaRPr lang="en-US" sz="1200" b="1" dirty="0">
              <a:cs typeface="Calibri"/>
            </a:endParaRPr>
          </a:p>
          <a:p>
            <a:pPr lvl="1"/>
            <a:r>
              <a:rPr lang="en-US" sz="1200" dirty="0"/>
              <a:t>9.3: </a:t>
            </a:r>
            <a:r>
              <a:rPr lang="en-US" sz="1200" b="1" dirty="0"/>
              <a:t>Children (%) without health insurance by municipality</a:t>
            </a:r>
            <a:endParaRPr lang="en-US" sz="1200" b="1" dirty="0">
              <a:cs typeface="Calibri"/>
            </a:endParaRPr>
          </a:p>
          <a:p>
            <a:pPr lvl="1"/>
            <a:r>
              <a:rPr lang="en-US" sz="1200" dirty="0"/>
              <a:t>9.4: </a:t>
            </a:r>
            <a:r>
              <a:rPr lang="en-US" sz="1200" b="1" dirty="0"/>
              <a:t>NJ Family Care Medicaid participation (#) in NJ (by county)</a:t>
            </a:r>
            <a:endParaRPr lang="en-US" sz="1200" b="1" dirty="0">
              <a:cs typeface="Calibri"/>
            </a:endParaRPr>
          </a:p>
          <a:p>
            <a:pPr lvl="1"/>
            <a:r>
              <a:rPr lang="en-US" sz="1200" dirty="0"/>
              <a:t>9.5: </a:t>
            </a:r>
            <a:r>
              <a:rPr lang="en-US" sz="1200" b="1" dirty="0"/>
              <a:t>Children meeting all immunization requirements (%) in NJ (by county)</a:t>
            </a:r>
            <a:endParaRPr lang="en-US" sz="1200" b="1" dirty="0">
              <a:cs typeface="Calibri"/>
            </a:endParaRPr>
          </a:p>
          <a:p>
            <a:pPr lvl="1"/>
            <a:r>
              <a:rPr lang="en-US" sz="1200" dirty="0"/>
              <a:t>9.6: </a:t>
            </a:r>
            <a:r>
              <a:rPr lang="en-US" sz="1200" b="1" dirty="0"/>
              <a:t>County immunization rates (%) (all grade types)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9.7: L</a:t>
            </a:r>
            <a:r>
              <a:rPr lang="en-US" sz="1200" b="1" dirty="0"/>
              <a:t>ate or lack of prenatal care reports (#) in NJ (by county)</a:t>
            </a:r>
            <a:endParaRPr lang="en-US" sz="1200" b="1" dirty="0">
              <a:cs typeface="Calibri"/>
            </a:endParaRPr>
          </a:p>
          <a:p>
            <a:pPr lvl="1"/>
            <a:r>
              <a:rPr lang="en-US" sz="1200" dirty="0"/>
              <a:t>9.8: </a:t>
            </a:r>
            <a:r>
              <a:rPr lang="en-US" sz="1200" b="1" dirty="0"/>
              <a:t>Late or lack of prenatal care reports (#) over time</a:t>
            </a:r>
            <a:endParaRPr lang="en-US" sz="1200" b="1" dirty="0">
              <a:cs typeface="Calibri"/>
            </a:endParaRPr>
          </a:p>
        </p:txBody>
      </p:sp>
      <p:pic>
        <p:nvPicPr>
          <p:cNvPr id="7" name="Picture 6"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0109" y="0"/>
            <a:ext cx="685800" cy="1030069"/>
          </a:xfrm>
          <a:prstGeom prst="rect">
            <a:avLst/>
          </a:prstGeom>
          <a:noFill/>
          <a:ln>
            <a:noFill/>
          </a:ln>
        </p:spPr>
      </p:pic>
      <p:sp>
        <p:nvSpPr>
          <p:cNvPr id="8" name="TextBox 7"/>
          <p:cNvSpPr txBox="1"/>
          <p:nvPr userDrawn="1"/>
        </p:nvSpPr>
        <p:spPr>
          <a:xfrm>
            <a:off x="865909" y="420469"/>
            <a:ext cx="810491" cy="523220"/>
          </a:xfrm>
          <a:prstGeom prst="rect">
            <a:avLst/>
          </a:prstGeom>
          <a:noFill/>
        </p:spPr>
        <p:txBody>
          <a:bodyPr wrap="square" rtlCol="0">
            <a:spAutoFit/>
          </a:bodyPr>
          <a:lstStyle/>
          <a:p>
            <a:r>
              <a:rPr lang="en-US" sz="1400" b="1" dirty="0"/>
              <a:t>Ocean County</a:t>
            </a:r>
          </a:p>
        </p:txBody>
      </p:sp>
    </p:spTree>
    <p:extLst>
      <p:ext uri="{BB962C8B-B14F-4D97-AF65-F5344CB8AC3E}">
        <p14:creationId xmlns:p14="http://schemas.microsoft.com/office/powerpoint/2010/main" val="13510597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32092"/>
          </a:xfrm>
          <a:prstGeom prst="rect">
            <a:avLst/>
          </a:prstGeom>
          <a:noFill/>
        </p:spPr>
        <p:txBody>
          <a:bodyPr wrap="square" rtlCol="0">
            <a:spAutoFit/>
          </a:bodyPr>
          <a:lstStyle/>
          <a:p>
            <a:r>
              <a:rPr lang="en-US" sz="1400" b="1" dirty="0">
                <a:solidFill>
                  <a:srgbClr val="C00000"/>
                </a:solidFill>
              </a:rPr>
              <a:t>Employment </a:t>
            </a:r>
          </a:p>
          <a:p>
            <a:pPr lvl="1"/>
            <a:r>
              <a:rPr lang="en-US" sz="1200" dirty="0"/>
              <a:t>10.1: </a:t>
            </a:r>
            <a:r>
              <a:rPr lang="en-US" sz="1200" b="1" dirty="0"/>
              <a:t>Weekly wages ($ avg) by quarter: state and county comparison </a:t>
            </a:r>
            <a:endParaRPr lang="en-US" sz="1200" b="1" dirty="0">
              <a:cs typeface="Calibri"/>
            </a:endParaRPr>
          </a:p>
          <a:p>
            <a:pPr lvl="1"/>
            <a:r>
              <a:rPr lang="en-US" sz="1200" dirty="0"/>
              <a:t>10.2: </a:t>
            </a:r>
            <a:r>
              <a:rPr lang="en-US" sz="1200" b="1" dirty="0"/>
              <a:t>Weekly wages ($ avg) over time </a:t>
            </a:r>
            <a:endParaRPr lang="en-US" sz="1200" b="1" dirty="0">
              <a:cs typeface="Calibri"/>
            </a:endParaRPr>
          </a:p>
          <a:p>
            <a:pPr lvl="1"/>
            <a:r>
              <a:rPr lang="en-US" sz="1200" dirty="0"/>
              <a:t>10.3: </a:t>
            </a:r>
            <a:r>
              <a:rPr lang="en-US" sz="1200" b="1" dirty="0"/>
              <a:t>Monthly unemployment rate from June 2018-May 2019: state and county comparison (unadjusted)</a:t>
            </a:r>
          </a:p>
          <a:p>
            <a:pPr lvl="1"/>
            <a:r>
              <a:rPr lang="en-US" sz="1200" dirty="0"/>
              <a:t>10.4: </a:t>
            </a:r>
            <a:r>
              <a:rPr lang="en-US" sz="1200" b="1" dirty="0"/>
              <a:t>Median unemployment rates, June 2018-May 2019 in NJ (by county)</a:t>
            </a:r>
            <a:endParaRPr lang="en-US" sz="1200" b="1" dirty="0">
              <a:cs typeface="Calibri"/>
            </a:endParaRPr>
          </a:p>
          <a:p>
            <a:pPr lvl="1"/>
            <a:r>
              <a:rPr lang="en-US" sz="1200" dirty="0"/>
              <a:t>10.5: </a:t>
            </a:r>
            <a:r>
              <a:rPr lang="en-US" sz="1200" b="1" dirty="0"/>
              <a:t>Median income ($) by sex in NJ (by county)</a:t>
            </a:r>
            <a:endParaRPr lang="en-US" sz="1200" b="1" dirty="0">
              <a:cs typeface="Calibri"/>
            </a:endParaRPr>
          </a:p>
          <a:p>
            <a:pPr lvl="1"/>
            <a:r>
              <a:rPr lang="en-US" sz="1200" dirty="0"/>
              <a:t>10.6: </a:t>
            </a:r>
            <a:r>
              <a:rPr lang="en-US" sz="1200" b="1" dirty="0"/>
              <a:t>Median income ($) by sex: national, state and county comparison</a:t>
            </a:r>
            <a:endParaRPr lang="en-US" sz="1200" b="1" dirty="0">
              <a:cs typeface="Calibri"/>
            </a:endParaRPr>
          </a:p>
          <a:p>
            <a:pPr lvl="1"/>
            <a:r>
              <a:rPr lang="en-US" sz="1200" dirty="0"/>
              <a:t>10.7: </a:t>
            </a:r>
            <a:r>
              <a:rPr lang="en-US" sz="1200" b="1" dirty="0"/>
              <a:t>Median income ($) by sex over time </a:t>
            </a:r>
            <a:endParaRPr lang="en-US" sz="1200" b="1" dirty="0">
              <a:cs typeface="Calibri"/>
            </a:endParaRPr>
          </a:p>
          <a:p>
            <a:pPr lvl="1"/>
            <a:r>
              <a:rPr lang="en-US" sz="1200" dirty="0"/>
              <a:t>10.8: </a:t>
            </a:r>
            <a:r>
              <a:rPr lang="en-US" sz="1200" b="1" dirty="0"/>
              <a:t>Median income ($) by sex by municipality</a:t>
            </a:r>
            <a:endParaRPr lang="en-US" sz="1200" b="1" dirty="0">
              <a:cs typeface="Calibri"/>
            </a:endParaRPr>
          </a:p>
          <a:p>
            <a:endParaRPr lang="en-US" sz="1200" b="1" dirty="0">
              <a:solidFill>
                <a:srgbClr val="C00000"/>
              </a:solidFill>
            </a:endParaRPr>
          </a:p>
          <a:p>
            <a:r>
              <a:rPr lang="en-US" sz="1400" b="1" dirty="0">
                <a:solidFill>
                  <a:srgbClr val="C00000"/>
                </a:solidFill>
              </a:rPr>
              <a:t>Community Safety </a:t>
            </a:r>
            <a:endParaRPr lang="en-US" sz="1400" b="1" dirty="0">
              <a:solidFill>
                <a:srgbClr val="C00000"/>
              </a:solidFill>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11.1</a:t>
            </a:r>
            <a:r>
              <a:rPr lang="en-US" sz="1200" dirty="0">
                <a:solidFill>
                  <a:schemeClr val="accent1">
                    <a:lumMod val="75000"/>
                  </a:schemeClr>
                </a:solidFill>
              </a:rPr>
              <a:t>:</a:t>
            </a:r>
            <a:r>
              <a:rPr lang="en-US" sz="1200" dirty="0"/>
              <a:t> </a:t>
            </a:r>
            <a:r>
              <a:rPr lang="en-US" sz="1200" b="1" dirty="0"/>
              <a:t>Violent crimes (#) &amp; crime rates (per 1,000) in NJ (by county)</a:t>
            </a:r>
            <a:endParaRPr lang="en-US" sz="1200" b="1" dirty="0">
              <a:cs typeface="Calibri"/>
            </a:endParaRPr>
          </a:p>
          <a:p>
            <a:pPr lvl="1"/>
            <a:r>
              <a:rPr lang="en-US" sz="1200" dirty="0"/>
              <a:t>11.2: </a:t>
            </a:r>
            <a:r>
              <a:rPr lang="en-US" sz="1200" b="1" dirty="0"/>
              <a:t>Crimes by type (#) </a:t>
            </a:r>
            <a:endParaRPr lang="en-US" sz="1200" b="1" dirty="0">
              <a:cs typeface="Calibri"/>
            </a:endParaRPr>
          </a:p>
          <a:p>
            <a:pPr lvl="1"/>
            <a:r>
              <a:rPr lang="en-US" sz="1200" dirty="0"/>
              <a:t>11.3:</a:t>
            </a:r>
            <a:r>
              <a:rPr lang="en-US" sz="1200" b="1" dirty="0"/>
              <a:t> Juvenile arrest rates (per 1,000) in NJ (by county)</a:t>
            </a:r>
            <a:endParaRPr lang="en-US" sz="1200" b="1" dirty="0">
              <a:cs typeface="Calibri"/>
            </a:endParaRPr>
          </a:p>
          <a:p>
            <a:pPr lvl="1"/>
            <a:r>
              <a:rPr lang="en-US" sz="1200" dirty="0"/>
              <a:t>11.4: </a:t>
            </a:r>
            <a:r>
              <a:rPr lang="en-US" sz="1200" b="1" dirty="0"/>
              <a:t>Juvenile arrest rates (per 1,000) over time </a:t>
            </a:r>
            <a:endParaRPr lang="en-US" sz="1200" b="1" dirty="0">
              <a:cs typeface="Calibri"/>
            </a:endParaRPr>
          </a:p>
          <a:p>
            <a:pPr lvl="1"/>
            <a:r>
              <a:rPr lang="en-US" sz="1200" dirty="0"/>
              <a:t>11.5: </a:t>
            </a:r>
            <a:r>
              <a:rPr lang="en-US" sz="1200" b="1" dirty="0"/>
              <a:t>Crime guns recovered (#)</a:t>
            </a:r>
            <a:r>
              <a:rPr lang="en-US" sz="1200" b="1" baseline="0" dirty="0"/>
              <a:t> in NJ (by county) </a:t>
            </a:r>
            <a:endParaRPr lang="en-US" sz="1200" b="1" dirty="0">
              <a:cs typeface="Calibri"/>
            </a:endParaRPr>
          </a:p>
          <a:p>
            <a:pPr lvl="1"/>
            <a:r>
              <a:rPr lang="en-US" sz="1200" dirty="0"/>
              <a:t>11.6: </a:t>
            </a:r>
            <a:r>
              <a:rPr lang="en-US" sz="1200" b="1" dirty="0"/>
              <a:t>Crime</a:t>
            </a:r>
            <a:r>
              <a:rPr lang="en-US" sz="1200" b="1" baseline="0" dirty="0"/>
              <a:t> guns recovered (#) across 6 months, in county</a:t>
            </a:r>
            <a:r>
              <a:rPr lang="en-US" sz="1200" b="1" dirty="0"/>
              <a:t> </a:t>
            </a:r>
            <a:endParaRPr lang="en-US" sz="1200" b="1" dirty="0">
              <a:cs typeface="Calibri"/>
            </a:endParaRPr>
          </a:p>
          <a:p>
            <a:pPr lvl="1"/>
            <a:r>
              <a:rPr lang="en-US" sz="1200" dirty="0"/>
              <a:t>11.7:</a:t>
            </a:r>
            <a:r>
              <a:rPr lang="en-US" sz="1200" b="1" dirty="0"/>
              <a:t> Municipalities in NJ with most crime guns recovered (#)</a:t>
            </a:r>
            <a:endParaRPr lang="en-US" sz="1200" b="1" dirty="0">
              <a:cs typeface="Calibri"/>
            </a:endParaRPr>
          </a:p>
          <a:p>
            <a:endParaRPr lang="en-US" sz="1400" b="1" dirty="0">
              <a:solidFill>
                <a:schemeClr val="accent1">
                  <a:lumMod val="75000"/>
                </a:schemeClr>
              </a:solidFill>
            </a:endParaRPr>
          </a:p>
          <a:p>
            <a:r>
              <a:rPr lang="en-US" sz="1400" b="1" dirty="0">
                <a:solidFill>
                  <a:srgbClr val="C00000"/>
                </a:solidFill>
              </a:rPr>
              <a:t>Domestic Violence </a:t>
            </a:r>
            <a:endParaRPr lang="en-US" sz="1400" b="1" dirty="0">
              <a:solidFill>
                <a:srgbClr val="C00000"/>
              </a:solidFill>
              <a:cs typeface="Calibri"/>
            </a:endParaRPr>
          </a:p>
          <a:p>
            <a:pPr lvl="1"/>
            <a:r>
              <a:rPr lang="en-US" sz="1200" dirty="0"/>
              <a:t>12.1: </a:t>
            </a:r>
            <a:r>
              <a:rPr lang="en-US" sz="1200" b="1" dirty="0"/>
              <a:t>Domestic violence incidents (# reported) in NJ (by county)</a:t>
            </a:r>
            <a:endParaRPr lang="en-US" sz="1200" b="1" dirty="0">
              <a:cs typeface="Calibri"/>
            </a:endParaRPr>
          </a:p>
          <a:p>
            <a:pPr lvl="1"/>
            <a:r>
              <a:rPr lang="en-US" sz="1200" dirty="0"/>
              <a:t>12.2: </a:t>
            </a:r>
            <a:r>
              <a:rPr lang="en-US" sz="1200" b="1" dirty="0"/>
              <a:t>Domestic violence incidents (# reported) over time </a:t>
            </a:r>
            <a:endParaRPr lang="en-US" sz="1200" b="1" dirty="0">
              <a:cs typeface="Calibri"/>
            </a:endParaRPr>
          </a:p>
          <a:p>
            <a:pPr lvl="1"/>
            <a:r>
              <a:rPr lang="en-US" sz="1200" dirty="0"/>
              <a:t>12.3: </a:t>
            </a:r>
            <a:r>
              <a:rPr lang="en-US" sz="1200" b="1" dirty="0"/>
              <a:t>Domestic violence incidents (# reported) by municipality</a:t>
            </a:r>
            <a:endParaRPr lang="en-US" sz="1200" b="1" dirty="0">
              <a:cs typeface="Calibri"/>
            </a:endParaRPr>
          </a:p>
          <a:p>
            <a:pPr lvl="1"/>
            <a:r>
              <a:rPr lang="en-US" sz="1200" dirty="0"/>
              <a:t>12.4: </a:t>
            </a:r>
            <a:r>
              <a:rPr lang="en-US" sz="1200" b="1" dirty="0"/>
              <a:t>Domestic violence offenses by type (%) in NJ </a:t>
            </a:r>
            <a:endParaRPr lang="en-US" sz="1200" b="1" dirty="0">
              <a:cs typeface="Calibri"/>
            </a:endParaRPr>
          </a:p>
          <a:p>
            <a:pPr lvl="1"/>
            <a:r>
              <a:rPr lang="en-US" sz="1200" dirty="0"/>
              <a:t>12.5: </a:t>
            </a:r>
            <a:r>
              <a:rPr lang="en-US" sz="1200" b="1" dirty="0"/>
              <a:t>Domestic violence arrests by offense (%) in NJ </a:t>
            </a:r>
            <a:endParaRPr lang="en-US" dirty="0"/>
          </a:p>
        </p:txBody>
      </p:sp>
      <p:pic>
        <p:nvPicPr>
          <p:cNvPr id="7" name="Picture 6"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0109" y="0"/>
            <a:ext cx="685800" cy="1030069"/>
          </a:xfrm>
          <a:prstGeom prst="rect">
            <a:avLst/>
          </a:prstGeom>
          <a:noFill/>
          <a:ln>
            <a:noFill/>
          </a:ln>
        </p:spPr>
      </p:pic>
      <p:sp>
        <p:nvSpPr>
          <p:cNvPr id="8" name="TextBox 7"/>
          <p:cNvSpPr txBox="1"/>
          <p:nvPr userDrawn="1"/>
        </p:nvSpPr>
        <p:spPr>
          <a:xfrm>
            <a:off x="865909" y="420469"/>
            <a:ext cx="810491" cy="523220"/>
          </a:xfrm>
          <a:prstGeom prst="rect">
            <a:avLst/>
          </a:prstGeom>
          <a:noFill/>
        </p:spPr>
        <p:txBody>
          <a:bodyPr wrap="square" rtlCol="0">
            <a:spAutoFit/>
          </a:bodyPr>
          <a:lstStyle/>
          <a:p>
            <a:r>
              <a:rPr lang="en-US" sz="1400" b="1" dirty="0"/>
              <a:t>Ocean County</a:t>
            </a:r>
          </a:p>
        </p:txBody>
      </p:sp>
    </p:spTree>
    <p:extLst>
      <p:ext uri="{BB962C8B-B14F-4D97-AF65-F5344CB8AC3E}">
        <p14:creationId xmlns:p14="http://schemas.microsoft.com/office/powerpoint/2010/main" val="326036557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TextBox 3">
            <a:extLst>
              <a:ext uri="{FF2B5EF4-FFF2-40B4-BE49-F238E27FC236}">
                <a16:creationId xmlns:a16="http://schemas.microsoft.com/office/drawing/2014/main" id="{0F07EB7E-3B1E-4C47-BC71-2823186472F8}"/>
              </a:ext>
            </a:extLst>
          </p:cNvPr>
          <p:cNvSpPr txBox="1"/>
          <p:nvPr userDrawn="1"/>
        </p:nvSpPr>
        <p:spPr>
          <a:xfrm>
            <a:off x="3276600" y="0"/>
            <a:ext cx="8001000" cy="646331"/>
          </a:xfrm>
          <a:prstGeom prst="rect">
            <a:avLst/>
          </a:prstGeom>
          <a:noFill/>
        </p:spPr>
        <p:txBody>
          <a:bodyPr wrap="square" rtlCol="0">
            <a:spAutoFit/>
          </a:bodyPr>
          <a:lstStyle/>
          <a:p>
            <a:r>
              <a:rPr lang="en-US" sz="3600" b="1" dirty="0">
                <a:latin typeface="+mj-lt"/>
              </a:rPr>
              <a:t>Summary of Content</a:t>
            </a:r>
          </a:p>
        </p:txBody>
      </p:sp>
      <p:sp>
        <p:nvSpPr>
          <p:cNvPr id="6" name="TextBox 5">
            <a:extLst>
              <a:ext uri="{FF2B5EF4-FFF2-40B4-BE49-F238E27FC236}">
                <a16:creationId xmlns:a16="http://schemas.microsoft.com/office/drawing/2014/main" id="{724C2A62-A346-4098-AB70-834F82AE964D}"/>
              </a:ext>
            </a:extLst>
          </p:cNvPr>
          <p:cNvSpPr txBox="1"/>
          <p:nvPr userDrawn="1"/>
        </p:nvSpPr>
        <p:spPr>
          <a:xfrm>
            <a:off x="3581400" y="838200"/>
            <a:ext cx="8305800" cy="4893647"/>
          </a:xfrm>
          <a:prstGeom prst="rect">
            <a:avLst/>
          </a:prstGeom>
          <a:noFill/>
        </p:spPr>
        <p:txBody>
          <a:bodyPr wrap="square" rtlCol="0">
            <a:spAutoFit/>
          </a:bodyPr>
          <a:lstStyle/>
          <a:p>
            <a:r>
              <a:rPr lang="en-US" sz="1200" b="1" dirty="0">
                <a:solidFill>
                  <a:srgbClr val="C00000"/>
                </a:solidFill>
              </a:rPr>
              <a:t>Substance Abuse Treatments </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13.1: </a:t>
            </a:r>
            <a:r>
              <a:rPr lang="en-US" sz="1200" b="1" dirty="0"/>
              <a:t>Change (%) in suspected opioid overdose deaths in NJ (by county) between 2016 and 2018 </a:t>
            </a:r>
            <a:endParaRPr lang="en-US" sz="1200" b="1" dirty="0">
              <a:cs typeface="Calibri"/>
            </a:endParaRPr>
          </a:p>
          <a:p>
            <a:pPr lvl="1"/>
            <a:r>
              <a:rPr lang="en-US" sz="1200" dirty="0"/>
              <a:t>13.2: </a:t>
            </a:r>
            <a:r>
              <a:rPr lang="en-US" sz="1200" b="1" dirty="0"/>
              <a:t>Number of (#) suspected opioid deaths over time </a:t>
            </a:r>
            <a:endParaRPr lang="en-US" sz="1200" b="1" dirty="0">
              <a:cs typeface="Calibri"/>
            </a:endParaRPr>
          </a:p>
          <a:p>
            <a:pPr lvl="1"/>
            <a:r>
              <a:rPr lang="en-US" sz="1200" dirty="0"/>
              <a:t>13.3: </a:t>
            </a:r>
            <a:r>
              <a:rPr lang="en-US" sz="1200" b="1" dirty="0"/>
              <a:t>% change in population for every overdose death</a:t>
            </a:r>
            <a:endParaRPr lang="en-US" sz="1200" b="1" dirty="0">
              <a:cs typeface="Calibri"/>
            </a:endParaRPr>
          </a:p>
          <a:p>
            <a:pPr lvl="1"/>
            <a:r>
              <a:rPr lang="en-US" sz="1200" dirty="0"/>
              <a:t>13.4: </a:t>
            </a:r>
            <a:r>
              <a:rPr lang="en-US" sz="1200" b="1" dirty="0"/>
              <a:t>Population for every 1 overdose death over time</a:t>
            </a:r>
            <a:endParaRPr lang="en-US" sz="1200" b="1" dirty="0">
              <a:cs typeface="Calibri"/>
            </a:endParaRPr>
          </a:p>
          <a:p>
            <a:pPr lvl="1"/>
            <a:r>
              <a:rPr lang="en-US" sz="1200" dirty="0"/>
              <a:t>13.5: </a:t>
            </a:r>
            <a:r>
              <a:rPr lang="en-US" sz="1200" b="1" dirty="0"/>
              <a:t>Types of substances (%) identified at treatment center admissions</a:t>
            </a:r>
            <a:endParaRPr lang="en-US" sz="1200" b="1" dirty="0">
              <a:solidFill>
                <a:schemeClr val="accent1">
                  <a:lumMod val="75000"/>
                </a:schemeClr>
              </a:solidFill>
            </a:endParaRPr>
          </a:p>
          <a:p>
            <a:endParaRPr lang="en-US" sz="1200" b="1" dirty="0">
              <a:solidFill>
                <a:srgbClr val="CC0000"/>
              </a:solidFill>
            </a:endParaRPr>
          </a:p>
          <a:p>
            <a:r>
              <a:rPr lang="en-US" sz="1200" b="1" dirty="0">
                <a:solidFill>
                  <a:srgbClr val="CC0000"/>
                </a:solidFill>
              </a:rPr>
              <a:t>Mental Health </a:t>
            </a:r>
          </a:p>
          <a:p>
            <a:pPr lvl="1"/>
            <a:r>
              <a:rPr lang="en-US" sz="1200" dirty="0"/>
              <a:t>14.1: </a:t>
            </a:r>
            <a:r>
              <a:rPr lang="en-US" sz="1200" b="1" dirty="0"/>
              <a:t>Types of mental health programs (#)</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14.2: </a:t>
            </a:r>
            <a:r>
              <a:rPr lang="en-US" sz="1200" b="1" dirty="0"/>
              <a:t>Frequency (%) of mental health distress in NJ (by county)</a:t>
            </a:r>
            <a:r>
              <a:rPr lang="en-US" sz="1200" b="1" dirty="0">
                <a:cs typeface="Calibri"/>
              </a:rPr>
              <a:t> </a:t>
            </a:r>
            <a:r>
              <a:rPr lang="en-US" sz="1200" b="1" dirty="0"/>
              <a:t>– age adjusted</a:t>
            </a:r>
            <a:endParaRPr lang="en-US" sz="1200" b="1" dirty="0">
              <a:cs typeface="Calibri"/>
            </a:endParaRPr>
          </a:p>
          <a:p>
            <a:pPr lvl="1"/>
            <a:r>
              <a:rPr lang="en-US" sz="1200" dirty="0"/>
              <a:t>14.3: </a:t>
            </a:r>
            <a:r>
              <a:rPr lang="en-US" sz="1200" b="1" dirty="0"/>
              <a:t>Frequency (%) of mental health distress over time - age adjusted</a:t>
            </a:r>
            <a:endParaRPr lang="en-US" sz="1200" b="1" dirty="0">
              <a:cs typeface="Calibri"/>
            </a:endParaRPr>
          </a:p>
          <a:p>
            <a:pPr lvl="1"/>
            <a:r>
              <a:rPr lang="en-US" sz="1200" dirty="0"/>
              <a:t>14.4: </a:t>
            </a:r>
            <a:r>
              <a:rPr lang="en-US" sz="1200" b="1" dirty="0"/>
              <a:t>Frequency (%) of mental health distress by race/ethnicity  - age adjusted</a:t>
            </a:r>
            <a:endParaRPr lang="en-US" sz="1200" b="1" dirty="0">
              <a:cs typeface="Calibri"/>
            </a:endParaRPr>
          </a:p>
          <a:p>
            <a:pPr lvl="1"/>
            <a:r>
              <a:rPr lang="en-US" sz="1200" dirty="0"/>
              <a:t>14.5: </a:t>
            </a:r>
            <a:r>
              <a:rPr lang="en-US" sz="1200" b="1" dirty="0"/>
              <a:t>Frequency (%) of mental health distress by sex – age adjusted</a:t>
            </a:r>
            <a:endParaRPr lang="en-US" sz="1200" b="1" dirty="0">
              <a:cs typeface="Calibri"/>
            </a:endParaRPr>
          </a:p>
          <a:p>
            <a:pPr lvl="1"/>
            <a:r>
              <a:rPr lang="en-US" sz="1200" dirty="0"/>
              <a:t>14.6: </a:t>
            </a:r>
            <a:r>
              <a:rPr lang="en-US" sz="1200" b="1" dirty="0"/>
              <a:t>Frequency of depression (%) in NJ (by county) </a:t>
            </a:r>
            <a:endParaRPr lang="en-US" sz="1200" b="1" dirty="0">
              <a:cs typeface="Calibri"/>
            </a:endParaRPr>
          </a:p>
          <a:p>
            <a:pPr lvl="1"/>
            <a:r>
              <a:rPr lang="en-US" sz="1200" dirty="0"/>
              <a:t>14.7: </a:t>
            </a:r>
            <a:r>
              <a:rPr lang="en-US" sz="1200" b="1" dirty="0"/>
              <a:t>Frequency of depression (%) over time </a:t>
            </a:r>
            <a:endParaRPr lang="en-US" sz="1200" b="1" dirty="0">
              <a:cs typeface="Calibri"/>
            </a:endParaRPr>
          </a:p>
          <a:p>
            <a:pPr lvl="1"/>
            <a:r>
              <a:rPr lang="en-US" sz="1200" dirty="0"/>
              <a:t>14.8: </a:t>
            </a:r>
            <a:r>
              <a:rPr lang="en-US" sz="1200" b="1" dirty="0"/>
              <a:t>Diagnosed depression by race/ethnicity</a:t>
            </a:r>
            <a:endParaRPr lang="en-US" sz="1200" b="1" dirty="0">
              <a:cs typeface="Calibri"/>
            </a:endParaRPr>
          </a:p>
          <a:p>
            <a:pPr lvl="1"/>
            <a:r>
              <a:rPr lang="en-US" sz="1200" dirty="0">
                <a:solidFill>
                  <a:srgbClr val="000000"/>
                </a:solidFill>
                <a:cs typeface="Calibri"/>
              </a:rPr>
              <a:t>14.9: </a:t>
            </a:r>
            <a:r>
              <a:rPr lang="en-US" sz="1200" b="1" dirty="0">
                <a:solidFill>
                  <a:srgbClr val="000000"/>
                </a:solidFill>
                <a:cs typeface="Calibri"/>
              </a:rPr>
              <a:t>Diagnosed depression by sex </a:t>
            </a:r>
            <a:endParaRPr lang="en-US" sz="1200" dirty="0">
              <a:solidFill>
                <a:srgbClr val="000000"/>
              </a:solidFill>
              <a:cs typeface="Calibri"/>
            </a:endParaRPr>
          </a:p>
          <a:p>
            <a:endParaRPr lang="en-US" sz="1200" b="1" dirty="0">
              <a:solidFill>
                <a:srgbClr val="CC0000"/>
              </a:solidFill>
            </a:endParaRPr>
          </a:p>
          <a:p>
            <a:r>
              <a:rPr lang="en-US" sz="1200" b="1" dirty="0">
                <a:solidFill>
                  <a:srgbClr val="CC0000"/>
                </a:solidFill>
              </a:rPr>
              <a:t>Education Resources</a:t>
            </a: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15.1:</a:t>
            </a:r>
            <a:r>
              <a:rPr lang="en-US" sz="1200" b="1" dirty="0"/>
              <a:t> Children (#) receiving special education services in NJ (by county)</a:t>
            </a:r>
            <a:endParaRPr lang="en-US" sz="1200" b="1" dirty="0">
              <a:cs typeface="Calibri"/>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lang="en-US" sz="1200" dirty="0"/>
              <a:t>15.2:</a:t>
            </a:r>
            <a:r>
              <a:rPr lang="en-US" sz="1200" b="1" dirty="0"/>
              <a:t> Children (#) receiving early intervention services in NJ (by county)</a:t>
            </a:r>
            <a:endParaRPr lang="en-US" sz="1200" b="1" dirty="0">
              <a:cs typeface="Calibri"/>
            </a:endParaRPr>
          </a:p>
          <a:p>
            <a:endParaRPr lang="en-US" sz="1200" b="1" dirty="0">
              <a:solidFill>
                <a:srgbClr val="376092"/>
              </a:solidFill>
              <a:cs typeface="Calibri"/>
            </a:endParaRPr>
          </a:p>
          <a:p>
            <a:r>
              <a:rPr lang="en-US" sz="1200" b="1" dirty="0">
                <a:solidFill>
                  <a:srgbClr val="C00000"/>
                </a:solidFill>
              </a:rPr>
              <a:t>Resources</a:t>
            </a:r>
          </a:p>
          <a:p>
            <a:pPr lvl="1"/>
            <a:r>
              <a:rPr lang="en-US" sz="1200" dirty="0"/>
              <a:t>16.1: </a:t>
            </a:r>
            <a:r>
              <a:rPr lang="en-US" sz="1200" b="1" dirty="0"/>
              <a:t>Support for families including kinship </a:t>
            </a:r>
            <a:endParaRPr lang="en-US" sz="1200" b="1" dirty="0">
              <a:cs typeface="Calibri"/>
            </a:endParaRPr>
          </a:p>
          <a:p>
            <a:pPr lvl="1"/>
            <a:r>
              <a:rPr lang="en-US" sz="1200" dirty="0"/>
              <a:t>16.2: </a:t>
            </a:r>
            <a:r>
              <a:rPr lang="en-US" sz="1200" b="1" dirty="0"/>
              <a:t>Pro Bono legal/advocacy services</a:t>
            </a:r>
            <a:endParaRPr lang="en-US" sz="1200" b="1" dirty="0">
              <a:cs typeface="Calibri"/>
            </a:endParaRPr>
          </a:p>
        </p:txBody>
      </p:sp>
      <p:pic>
        <p:nvPicPr>
          <p:cNvPr id="7" name="Picture 6"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0109" y="0"/>
            <a:ext cx="685800" cy="1030069"/>
          </a:xfrm>
          <a:prstGeom prst="rect">
            <a:avLst/>
          </a:prstGeom>
          <a:noFill/>
          <a:ln>
            <a:noFill/>
          </a:ln>
        </p:spPr>
      </p:pic>
      <p:sp>
        <p:nvSpPr>
          <p:cNvPr id="8" name="TextBox 7"/>
          <p:cNvSpPr txBox="1"/>
          <p:nvPr userDrawn="1"/>
        </p:nvSpPr>
        <p:spPr>
          <a:xfrm>
            <a:off x="865909" y="420469"/>
            <a:ext cx="810491" cy="523220"/>
          </a:xfrm>
          <a:prstGeom prst="rect">
            <a:avLst/>
          </a:prstGeom>
          <a:noFill/>
        </p:spPr>
        <p:txBody>
          <a:bodyPr wrap="square" rtlCol="0">
            <a:spAutoFit/>
          </a:bodyPr>
          <a:lstStyle/>
          <a:p>
            <a:r>
              <a:rPr lang="en-US" sz="1400" b="1" dirty="0"/>
              <a:t>Ocean County</a:t>
            </a:r>
          </a:p>
        </p:txBody>
      </p:sp>
    </p:spTree>
    <p:extLst>
      <p:ext uri="{BB962C8B-B14F-4D97-AF65-F5344CB8AC3E}">
        <p14:creationId xmlns:p14="http://schemas.microsoft.com/office/powerpoint/2010/main" val="155875392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3" name="TextBox 2">
            <a:extLst>
              <a:ext uri="{FF2B5EF4-FFF2-40B4-BE49-F238E27FC236}">
                <a16:creationId xmlns:a16="http://schemas.microsoft.com/office/drawing/2014/main" id="{04C31D9B-6F70-4401-8D69-777939ED0DDC}"/>
              </a:ext>
            </a:extLst>
          </p:cNvPr>
          <p:cNvSpPr txBox="1"/>
          <p:nvPr userDrawn="1"/>
        </p:nvSpPr>
        <p:spPr>
          <a:xfrm>
            <a:off x="228600" y="5730451"/>
            <a:ext cx="2667000" cy="830997"/>
          </a:xfrm>
          <a:prstGeom prst="rect">
            <a:avLst/>
          </a:prstGeom>
          <a:solidFill>
            <a:schemeClr val="bg1"/>
          </a:solidFill>
        </p:spPr>
        <p:txBody>
          <a:bodyPr wrap="square" rtlCol="0">
            <a:spAutoFit/>
          </a:bodyPr>
          <a:lstStyle/>
          <a:p>
            <a:pPr algn="ctr"/>
            <a:r>
              <a:rPr lang="en-US" sz="1600" dirty="0"/>
              <a:t>Charts with an (*) correspond to possible focus group discussion topics</a:t>
            </a:r>
          </a:p>
        </p:txBody>
      </p:sp>
      <p:sp>
        <p:nvSpPr>
          <p:cNvPr id="4" name="TextBox 3">
            <a:extLst>
              <a:ext uri="{FF2B5EF4-FFF2-40B4-BE49-F238E27FC236}">
                <a16:creationId xmlns:a16="http://schemas.microsoft.com/office/drawing/2014/main" id="{29BA42A2-266A-403E-9C23-CC5751A92D5E}"/>
              </a:ext>
            </a:extLst>
          </p:cNvPr>
          <p:cNvSpPr txBox="1"/>
          <p:nvPr userDrawn="1"/>
        </p:nvSpPr>
        <p:spPr>
          <a:xfrm>
            <a:off x="533400" y="2590800"/>
            <a:ext cx="2057400" cy="2062103"/>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County Ranking </a:t>
            </a:r>
          </a:p>
          <a:p>
            <a:pPr algn="ctr"/>
            <a:r>
              <a:rPr lang="en-US" sz="2400" dirty="0">
                <a:solidFill>
                  <a:schemeClr val="bg1"/>
                </a:solidFill>
                <a:latin typeface="Franklin Gothic Demi" panose="020B0703020102020204" pitchFamily="34" charset="0"/>
              </a:rPr>
              <a:t>Service Needs</a:t>
            </a:r>
          </a:p>
        </p:txBody>
      </p:sp>
      <p:pic>
        <p:nvPicPr>
          <p:cNvPr id="6" name="Picture 5"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0109" y="0"/>
            <a:ext cx="685800" cy="1030069"/>
          </a:xfrm>
          <a:prstGeom prst="rect">
            <a:avLst/>
          </a:prstGeom>
          <a:noFill/>
          <a:ln>
            <a:noFill/>
          </a:ln>
        </p:spPr>
      </p:pic>
      <p:sp>
        <p:nvSpPr>
          <p:cNvPr id="7" name="TextBox 6"/>
          <p:cNvSpPr txBox="1"/>
          <p:nvPr userDrawn="1"/>
        </p:nvSpPr>
        <p:spPr>
          <a:xfrm>
            <a:off x="865909" y="420469"/>
            <a:ext cx="810491" cy="523220"/>
          </a:xfrm>
          <a:prstGeom prst="rect">
            <a:avLst/>
          </a:prstGeom>
          <a:noFill/>
        </p:spPr>
        <p:txBody>
          <a:bodyPr wrap="square" rtlCol="0">
            <a:spAutoFit/>
          </a:bodyPr>
          <a:lstStyle/>
          <a:p>
            <a:r>
              <a:rPr lang="en-US" sz="1400" b="1" dirty="0"/>
              <a:t>Ocean County</a:t>
            </a:r>
          </a:p>
        </p:txBody>
      </p:sp>
    </p:spTree>
    <p:extLst>
      <p:ext uri="{BB962C8B-B14F-4D97-AF65-F5344CB8AC3E}">
        <p14:creationId xmlns:p14="http://schemas.microsoft.com/office/powerpoint/2010/main" val="35094446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3"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0109" y="0"/>
            <a:ext cx="685800" cy="1030069"/>
          </a:xfrm>
          <a:prstGeom prst="rect">
            <a:avLst/>
          </a:prstGeom>
          <a:noFill/>
          <a:ln>
            <a:noFill/>
          </a:ln>
        </p:spPr>
      </p:pic>
      <p:sp>
        <p:nvSpPr>
          <p:cNvPr id="6" name="TextBox 5"/>
          <p:cNvSpPr txBox="1"/>
          <p:nvPr userDrawn="1"/>
        </p:nvSpPr>
        <p:spPr>
          <a:xfrm>
            <a:off x="865909" y="420469"/>
            <a:ext cx="810491" cy="523220"/>
          </a:xfrm>
          <a:prstGeom prst="rect">
            <a:avLst/>
          </a:prstGeom>
          <a:noFill/>
        </p:spPr>
        <p:txBody>
          <a:bodyPr wrap="square" rtlCol="0">
            <a:spAutoFit/>
          </a:bodyPr>
          <a:lstStyle/>
          <a:p>
            <a:r>
              <a:rPr lang="en-US" sz="1400" b="1" dirty="0"/>
              <a:t>Ocean County</a:t>
            </a:r>
          </a:p>
        </p:txBody>
      </p:sp>
    </p:spTree>
    <p:extLst>
      <p:ext uri="{BB962C8B-B14F-4D97-AF65-F5344CB8AC3E}">
        <p14:creationId xmlns:p14="http://schemas.microsoft.com/office/powerpoint/2010/main" val="369390128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pic>
        <p:nvPicPr>
          <p:cNvPr id="4" name="Picture 3"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0109" y="0"/>
            <a:ext cx="685800" cy="1030069"/>
          </a:xfrm>
          <a:prstGeom prst="rect">
            <a:avLst/>
          </a:prstGeom>
          <a:noFill/>
          <a:ln>
            <a:noFill/>
          </a:ln>
        </p:spPr>
      </p:pic>
      <p:sp>
        <p:nvSpPr>
          <p:cNvPr id="6" name="TextBox 5"/>
          <p:cNvSpPr txBox="1"/>
          <p:nvPr userDrawn="1"/>
        </p:nvSpPr>
        <p:spPr>
          <a:xfrm>
            <a:off x="865909" y="420469"/>
            <a:ext cx="810491" cy="523220"/>
          </a:xfrm>
          <a:prstGeom prst="rect">
            <a:avLst/>
          </a:prstGeom>
          <a:noFill/>
        </p:spPr>
        <p:txBody>
          <a:bodyPr wrap="square" rtlCol="0">
            <a:spAutoFit/>
          </a:bodyPr>
          <a:lstStyle/>
          <a:p>
            <a:r>
              <a:rPr lang="en-US" sz="1400" b="1" dirty="0"/>
              <a:t>Ocean County</a:t>
            </a:r>
          </a:p>
        </p:txBody>
      </p:sp>
    </p:spTree>
    <p:extLst>
      <p:ext uri="{BB962C8B-B14F-4D97-AF65-F5344CB8AC3E}">
        <p14:creationId xmlns:p14="http://schemas.microsoft.com/office/powerpoint/2010/main" val="7936579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0DF2C97-E019-4737-B680-D045741662DF}"/>
              </a:ext>
            </a:extLst>
          </p:cNvPr>
          <p:cNvSpPr txBox="1"/>
          <p:nvPr userDrawn="1"/>
        </p:nvSpPr>
        <p:spPr>
          <a:xfrm>
            <a:off x="0" y="0"/>
            <a:ext cx="3124200" cy="6858000"/>
          </a:xfrm>
          <a:prstGeom prst="rect">
            <a:avLst/>
          </a:prstGeom>
          <a:solidFill>
            <a:srgbClr val="C00000"/>
          </a:solidFill>
        </p:spPr>
        <p:txBody>
          <a:bodyPr wrap="square" rtlCol="0">
            <a:spAutoFit/>
          </a:bodyPr>
          <a:lstStyle/>
          <a:p>
            <a:endParaRPr lang="en-US" sz="1800" dirty="0"/>
          </a:p>
        </p:txBody>
      </p:sp>
      <p:sp>
        <p:nvSpPr>
          <p:cNvPr id="5" name="Rectangle: Rounded Corners 4">
            <a:extLst>
              <a:ext uri="{FF2B5EF4-FFF2-40B4-BE49-F238E27FC236}">
                <a16:creationId xmlns:a16="http://schemas.microsoft.com/office/drawing/2014/main" id="{D4F0FCB0-01F2-4124-AF1B-99DF1A8D0626}"/>
              </a:ext>
            </a:extLst>
          </p:cNvPr>
          <p:cNvSpPr/>
          <p:nvPr userDrawn="1"/>
        </p:nvSpPr>
        <p:spPr>
          <a:xfrm>
            <a:off x="-304800" y="-228600"/>
            <a:ext cx="1828800" cy="1295400"/>
          </a:xfrm>
          <a:prstGeom prst="roundRect">
            <a:avLst/>
          </a:prstGeom>
          <a:ln>
            <a:noFill/>
          </a:ln>
        </p:spPr>
        <p:style>
          <a:lnRef idx="2">
            <a:schemeClr val="accent2"/>
          </a:lnRef>
          <a:fillRef idx="1">
            <a:schemeClr val="lt1"/>
          </a:fillRef>
          <a:effectRef idx="0">
            <a:schemeClr val="accent2"/>
          </a:effectRef>
          <a:fontRef idx="minor">
            <a:schemeClr val="dk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sz="1800" dirty="0"/>
          </a:p>
        </p:txBody>
      </p:sp>
      <p:sp>
        <p:nvSpPr>
          <p:cNvPr id="4" name="Rectangle 3">
            <a:extLst>
              <a:ext uri="{FF2B5EF4-FFF2-40B4-BE49-F238E27FC236}">
                <a16:creationId xmlns:a16="http://schemas.microsoft.com/office/drawing/2014/main" id="{A832EAD1-8823-4F78-A97A-6A1CEB1B4BF1}"/>
              </a:ext>
            </a:extLst>
          </p:cNvPr>
          <p:cNvSpPr/>
          <p:nvPr userDrawn="1"/>
        </p:nvSpPr>
        <p:spPr>
          <a:xfrm>
            <a:off x="3246120" y="228600"/>
            <a:ext cx="4572000" cy="6400800"/>
          </a:xfrm>
          <a:prstGeom prst="rect">
            <a:avLst/>
          </a:prstGeom>
        </p:spPr>
        <p:txBody>
          <a:bodyPr wrap="square">
            <a:noAutofit/>
          </a:bodyPr>
          <a:lstStyle/>
          <a:p>
            <a:r>
              <a:rPr lang="en-US" spc="-50" dirty="0">
                <a:latin typeface="Franklin Gothic Medium" panose="020B0603020102020204" pitchFamily="34" charset="0"/>
              </a:rPr>
              <a:t>16.1. Support for Families including Kinship</a:t>
            </a:r>
          </a:p>
          <a:p>
            <a:pPr lvl="1"/>
            <a:endParaRPr lang="en-US" sz="1100" dirty="0">
              <a:latin typeface="Franklin Gothic Medium" panose="020B0603020102020204" pitchFamily="34" charset="0"/>
            </a:endParaRPr>
          </a:p>
        </p:txBody>
      </p:sp>
      <p:sp>
        <p:nvSpPr>
          <p:cNvPr id="6" name="Rectangle 5">
            <a:extLst>
              <a:ext uri="{FF2B5EF4-FFF2-40B4-BE49-F238E27FC236}">
                <a16:creationId xmlns:a16="http://schemas.microsoft.com/office/drawing/2014/main" id="{D2972177-29B4-4859-B354-1D69B288A972}"/>
              </a:ext>
            </a:extLst>
          </p:cNvPr>
          <p:cNvSpPr/>
          <p:nvPr userDrawn="1"/>
        </p:nvSpPr>
        <p:spPr>
          <a:xfrm>
            <a:off x="8001000" y="182880"/>
            <a:ext cx="3886200" cy="822960"/>
          </a:xfrm>
          <a:prstGeom prst="rect">
            <a:avLst/>
          </a:prstGeom>
        </p:spPr>
        <p:txBody>
          <a:bodyPr anchor="t" anchorCtr="0">
            <a:noAutofit/>
          </a:bodyPr>
          <a:lstStyle/>
          <a:p>
            <a:r>
              <a:rPr lang="en-US" spc="-50" dirty="0">
                <a:latin typeface="Franklin Gothic Medium" panose="020B0603020102020204" pitchFamily="34" charset="0"/>
              </a:rPr>
              <a:t>16.2. Pro Bono Legal/Advocacy services</a:t>
            </a:r>
          </a:p>
        </p:txBody>
      </p:sp>
      <p:sp>
        <p:nvSpPr>
          <p:cNvPr id="7" name="Rectangle 6">
            <a:extLst>
              <a:ext uri="{FF2B5EF4-FFF2-40B4-BE49-F238E27FC236}">
                <a16:creationId xmlns:a16="http://schemas.microsoft.com/office/drawing/2014/main" id="{907F832F-DBC0-4F1C-9100-237B0BE509F8}"/>
              </a:ext>
            </a:extLst>
          </p:cNvPr>
          <p:cNvSpPr/>
          <p:nvPr userDrawn="1"/>
        </p:nvSpPr>
        <p:spPr>
          <a:xfrm>
            <a:off x="8001000" y="640080"/>
            <a:ext cx="3886200" cy="5577840"/>
          </a:xfrm>
          <a:prstGeom prst="rect">
            <a:avLst/>
          </a:prstGeom>
        </p:spPr>
        <p:txBody>
          <a:bodyPr wrap="square">
            <a:noAutofit/>
          </a:bodyPr>
          <a:lstStyle/>
          <a:p>
            <a:endParaRPr lang="en-US" sz="1400" dirty="0">
              <a:latin typeface="Franklin Gothic Medium" panose="020B0603020102020204" pitchFamily="34" charset="0"/>
            </a:endParaRPr>
          </a:p>
        </p:txBody>
      </p:sp>
      <p:sp>
        <p:nvSpPr>
          <p:cNvPr id="8" name="TextBox 7">
            <a:extLst>
              <a:ext uri="{FF2B5EF4-FFF2-40B4-BE49-F238E27FC236}">
                <a16:creationId xmlns:a16="http://schemas.microsoft.com/office/drawing/2014/main" id="{BAB4CE7F-09EF-441C-952D-B65CB5883507}"/>
              </a:ext>
            </a:extLst>
          </p:cNvPr>
          <p:cNvSpPr txBox="1"/>
          <p:nvPr userDrawn="1"/>
        </p:nvSpPr>
        <p:spPr>
          <a:xfrm>
            <a:off x="152400" y="2590800"/>
            <a:ext cx="2819400" cy="1077218"/>
          </a:xfrm>
          <a:prstGeom prst="rect">
            <a:avLst/>
          </a:prstGeom>
          <a:noFill/>
        </p:spPr>
        <p:txBody>
          <a:bodyPr wrap="square" rtlCol="0">
            <a:spAutoFit/>
          </a:bodyPr>
          <a:lstStyle/>
          <a:p>
            <a:pPr algn="ctr"/>
            <a:r>
              <a:rPr lang="en-US" sz="4000" dirty="0">
                <a:solidFill>
                  <a:schemeClr val="bg1"/>
                </a:solidFill>
                <a:latin typeface="Franklin Gothic Demi" panose="020B0703020102020204" pitchFamily="34" charset="0"/>
              </a:rPr>
              <a:t>Resources</a:t>
            </a:r>
          </a:p>
          <a:p>
            <a:pPr algn="ctr"/>
            <a:endParaRPr lang="en-US" sz="2400" dirty="0">
              <a:solidFill>
                <a:schemeClr val="bg1"/>
              </a:solidFill>
              <a:latin typeface="Franklin Gothic Demi" panose="020B0703020102020204" pitchFamily="34" charset="0"/>
            </a:endParaRPr>
          </a:p>
        </p:txBody>
      </p:sp>
      <p:pic>
        <p:nvPicPr>
          <p:cNvPr id="9" name="Picture 8" descr="Image result for ocean county nj map wikipedia"/>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180109" y="0"/>
            <a:ext cx="685800" cy="1030069"/>
          </a:xfrm>
          <a:prstGeom prst="rect">
            <a:avLst/>
          </a:prstGeom>
          <a:noFill/>
          <a:ln>
            <a:noFill/>
          </a:ln>
        </p:spPr>
      </p:pic>
      <p:sp>
        <p:nvSpPr>
          <p:cNvPr id="10" name="TextBox 9"/>
          <p:cNvSpPr txBox="1"/>
          <p:nvPr userDrawn="1"/>
        </p:nvSpPr>
        <p:spPr>
          <a:xfrm>
            <a:off x="865909" y="420469"/>
            <a:ext cx="810491" cy="523220"/>
          </a:xfrm>
          <a:prstGeom prst="rect">
            <a:avLst/>
          </a:prstGeom>
          <a:noFill/>
        </p:spPr>
        <p:txBody>
          <a:bodyPr wrap="square" rtlCol="0">
            <a:spAutoFit/>
          </a:bodyPr>
          <a:lstStyle/>
          <a:p>
            <a:r>
              <a:rPr lang="en-US" sz="1400" b="1" dirty="0"/>
              <a:t>Ocean County</a:t>
            </a:r>
          </a:p>
        </p:txBody>
      </p:sp>
    </p:spTree>
    <p:extLst>
      <p:ext uri="{BB962C8B-B14F-4D97-AF65-F5344CB8AC3E}">
        <p14:creationId xmlns:p14="http://schemas.microsoft.com/office/powerpoint/2010/main" val="28282037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6F5C736-7B9D-4255-9FEB-812A5C0ED28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E4ED2AF9-EB43-481C-A4B7-8CF909541BDA}"/>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7244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8A96A795-3F03-460A-B082-A81FDABD525D}"/>
              </a:ext>
            </a:extLst>
          </p:cNvPr>
          <p:cNvSpPr txBox="1"/>
          <p:nvPr userDrawn="1"/>
        </p:nvSpPr>
        <p:spPr>
          <a:xfrm>
            <a:off x="2023356" y="1334729"/>
            <a:ext cx="2903598" cy="707886"/>
          </a:xfrm>
          <a:prstGeom prst="rect">
            <a:avLst/>
          </a:prstGeom>
          <a:noFill/>
        </p:spPr>
        <p:txBody>
          <a:bodyPr wrap="square" rtlCol="0">
            <a:spAutoFit/>
          </a:bodyPr>
          <a:lstStyle/>
          <a:p>
            <a:r>
              <a:rPr lang="en-US" sz="4000" b="1" dirty="0">
                <a:latin typeface="Franklin Gothic Medium Cond" panose="020B0606030402020204" pitchFamily="34" charset="0"/>
              </a:rPr>
              <a:t>Demographics</a:t>
            </a:r>
          </a:p>
        </p:txBody>
      </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90600" y="990600"/>
            <a:ext cx="854310" cy="1334869"/>
          </a:xfrm>
          <a:prstGeom prst="rect">
            <a:avLst/>
          </a:prstGeom>
          <a:noFill/>
          <a:ln>
            <a:noFill/>
          </a:ln>
        </p:spPr>
      </p:pic>
    </p:spTree>
    <p:extLst>
      <p:ext uri="{BB962C8B-B14F-4D97-AF65-F5344CB8AC3E}">
        <p14:creationId xmlns:p14="http://schemas.microsoft.com/office/powerpoint/2010/main" val="37792446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2" name="Picture 1">
            <a:extLst>
              <a:ext uri="{FF2B5EF4-FFF2-40B4-BE49-F238E27FC236}">
                <a16:creationId xmlns:a16="http://schemas.microsoft.com/office/drawing/2014/main" id="{CB45EDF9-4D1A-43F3-8EA0-8157261630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200" y="0"/>
            <a:ext cx="12192000" cy="6857999"/>
          </a:xfrm>
          <a:prstGeom prst="rect">
            <a:avLst/>
          </a:prstGeom>
        </p:spPr>
      </p:pic>
      <p:pic>
        <p:nvPicPr>
          <p:cNvPr id="6" name="Picture 5">
            <a:extLst>
              <a:ext uri="{FF2B5EF4-FFF2-40B4-BE49-F238E27FC236}">
                <a16:creationId xmlns:a16="http://schemas.microsoft.com/office/drawing/2014/main" id="{096FD732-0D57-4579-8587-1B79102606D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010400" y="4267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7" name="TextBox 6">
            <a:extLst>
              <a:ext uri="{FF2B5EF4-FFF2-40B4-BE49-F238E27FC236}">
                <a16:creationId xmlns:a16="http://schemas.microsoft.com/office/drawing/2014/main" id="{23C5A339-472B-49F0-8F52-53CE7CD69210}"/>
              </a:ext>
            </a:extLst>
          </p:cNvPr>
          <p:cNvSpPr txBox="1"/>
          <p:nvPr userDrawn="1"/>
        </p:nvSpPr>
        <p:spPr>
          <a:xfrm>
            <a:off x="8761844" y="4593707"/>
            <a:ext cx="2903598" cy="1200329"/>
          </a:xfrm>
          <a:prstGeom prst="rect">
            <a:avLst/>
          </a:prstGeom>
          <a:noFill/>
        </p:spPr>
        <p:txBody>
          <a:bodyPr wrap="square" rtlCol="0">
            <a:spAutoFit/>
          </a:bodyPr>
          <a:lstStyle/>
          <a:p>
            <a:r>
              <a:rPr lang="en-US" sz="7200" b="1" dirty="0">
                <a:latin typeface="Franklin Gothic Medium Cond" panose="020B0606030402020204" pitchFamily="34" charset="0"/>
              </a:rPr>
              <a:t>Poverty</a:t>
            </a:r>
          </a:p>
        </p:txBody>
      </p:sp>
      <p:pic>
        <p:nvPicPr>
          <p:cNvPr id="8" name="Picture 7"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540390" y="4526436"/>
            <a:ext cx="854310" cy="1334869"/>
          </a:xfrm>
          <a:prstGeom prst="rect">
            <a:avLst/>
          </a:prstGeom>
          <a:noFill/>
          <a:ln>
            <a:noFill/>
          </a:ln>
        </p:spPr>
      </p:pic>
    </p:spTree>
    <p:extLst>
      <p:ext uri="{BB962C8B-B14F-4D97-AF65-F5344CB8AC3E}">
        <p14:creationId xmlns:p14="http://schemas.microsoft.com/office/powerpoint/2010/main" val="26951318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Cost of Living</a:t>
              </a:r>
            </a:p>
          </p:txBody>
        </p:sp>
      </p:gr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133589" y="564037"/>
            <a:ext cx="854310" cy="1334869"/>
          </a:xfrm>
          <a:prstGeom prst="rect">
            <a:avLst/>
          </a:prstGeom>
          <a:noFill/>
          <a:ln>
            <a:noFill/>
          </a:ln>
        </p:spPr>
      </p:pic>
    </p:spTree>
    <p:extLst>
      <p:ext uri="{BB962C8B-B14F-4D97-AF65-F5344CB8AC3E}">
        <p14:creationId xmlns:p14="http://schemas.microsoft.com/office/powerpoint/2010/main" val="40323899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4DFEB5E9-D863-4DBD-A441-5AC2C6F3E5F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6571"/>
          </a:xfrm>
          <a:prstGeom prst="rect">
            <a:avLst/>
          </a:prstGeom>
        </p:spPr>
      </p:pic>
      <p:grpSp>
        <p:nvGrpSpPr>
          <p:cNvPr id="5" name="Group 4">
            <a:extLst>
              <a:ext uri="{FF2B5EF4-FFF2-40B4-BE49-F238E27FC236}">
                <a16:creationId xmlns:a16="http://schemas.microsoft.com/office/drawing/2014/main" id="{1BCAB8D9-F799-4AEF-B933-AE1AD8F92648}"/>
              </a:ext>
            </a:extLst>
          </p:cNvPr>
          <p:cNvGrpSpPr/>
          <p:nvPr userDrawn="1"/>
        </p:nvGrpSpPr>
        <p:grpSpPr>
          <a:xfrm>
            <a:off x="609600" y="304800"/>
            <a:ext cx="4731099" cy="1853345"/>
            <a:chOff x="493293" y="804872"/>
            <a:chExt cx="4731099" cy="1853345"/>
          </a:xfrm>
        </p:grpSpPr>
        <p:pic>
          <p:nvPicPr>
            <p:cNvPr id="6" name="Picture 5">
              <a:extLst>
                <a:ext uri="{FF2B5EF4-FFF2-40B4-BE49-F238E27FC236}">
                  <a16:creationId xmlns:a16="http://schemas.microsoft.com/office/drawing/2014/main" id="{FBD6BB86-332A-4B62-8B32-15D760BE5F9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93293" y="804872"/>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730F6C09-9FE9-4F9C-975D-75B41ED275CB}"/>
                </a:ext>
              </a:extLst>
            </p:cNvPr>
            <p:cNvSpPr txBox="1"/>
            <p:nvPr/>
          </p:nvSpPr>
          <p:spPr>
            <a:xfrm>
              <a:off x="2176392" y="881833"/>
              <a:ext cx="3048000" cy="769441"/>
            </a:xfrm>
            <a:prstGeom prst="rect">
              <a:avLst/>
            </a:prstGeom>
            <a:noFill/>
          </p:spPr>
          <p:txBody>
            <a:bodyPr wrap="square" rtlCol="0">
              <a:spAutoFit/>
            </a:bodyPr>
            <a:lstStyle/>
            <a:p>
              <a:r>
                <a:rPr lang="en-US" sz="4400" b="1" dirty="0">
                  <a:latin typeface="Franklin Gothic Medium Cond" panose="020B0606030402020204" pitchFamily="34" charset="0"/>
                </a:rPr>
                <a:t>Income</a:t>
              </a:r>
            </a:p>
          </p:txBody>
        </p:sp>
      </p:gr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1023995" y="579365"/>
            <a:ext cx="854310" cy="1334869"/>
          </a:xfrm>
          <a:prstGeom prst="rect">
            <a:avLst/>
          </a:prstGeom>
          <a:noFill/>
          <a:ln>
            <a:noFill/>
          </a:ln>
        </p:spPr>
      </p:pic>
    </p:spTree>
    <p:extLst>
      <p:ext uri="{BB962C8B-B14F-4D97-AF65-F5344CB8AC3E}">
        <p14:creationId xmlns:p14="http://schemas.microsoft.com/office/powerpoint/2010/main" val="424237600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10A454A9-238E-4A74-AD74-765825DCFBF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7999"/>
          </a:xfrm>
          <a:prstGeom prst="rect">
            <a:avLst/>
          </a:prstGeom>
        </p:spPr>
      </p:pic>
      <p:pic>
        <p:nvPicPr>
          <p:cNvPr id="5" name="Picture 4">
            <a:extLst>
              <a:ext uri="{FF2B5EF4-FFF2-40B4-BE49-F238E27FC236}">
                <a16:creationId xmlns:a16="http://schemas.microsoft.com/office/drawing/2014/main" id="{96A4FB32-C435-4263-9524-1BB0A1C84F0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733800" y="2502327"/>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13">
            <a:extLst>
              <a:ext uri="{FF2B5EF4-FFF2-40B4-BE49-F238E27FC236}">
                <a16:creationId xmlns:a16="http://schemas.microsoft.com/office/drawing/2014/main" id="{3AF40970-FD84-481C-B0CF-4079892F9B0E}"/>
              </a:ext>
            </a:extLst>
          </p:cNvPr>
          <p:cNvSpPr txBox="1"/>
          <p:nvPr userDrawn="1"/>
        </p:nvSpPr>
        <p:spPr>
          <a:xfrm>
            <a:off x="5392560" y="2828834"/>
            <a:ext cx="2996282" cy="110799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6600" b="1" dirty="0">
                <a:latin typeface="Franklin Gothic Medium Cond" panose="020B0606030402020204" pitchFamily="34" charset="0"/>
              </a:rPr>
              <a:t>Housing</a:t>
            </a:r>
          </a:p>
        </p:txBody>
      </p:sp>
      <p:sp>
        <p:nvSpPr>
          <p:cNvPr id="7" name="TextBox 6">
            <a:extLst>
              <a:ext uri="{FF2B5EF4-FFF2-40B4-BE49-F238E27FC236}">
                <a16:creationId xmlns:a16="http://schemas.microsoft.com/office/drawing/2014/main" id="{00A02C48-69DB-42D2-83C3-681895ACF4BC}"/>
              </a:ext>
            </a:extLst>
          </p:cNvPr>
          <p:cNvSpPr txBox="1"/>
          <p:nvPr userDrawn="1"/>
        </p:nvSpPr>
        <p:spPr>
          <a:xfrm>
            <a:off x="5236780" y="3870435"/>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4156078" y="2761564"/>
            <a:ext cx="854310" cy="1334869"/>
          </a:xfrm>
          <a:prstGeom prst="rect">
            <a:avLst/>
          </a:prstGeom>
          <a:noFill/>
          <a:ln>
            <a:noFill/>
          </a:ln>
        </p:spPr>
      </p:pic>
    </p:spTree>
    <p:extLst>
      <p:ext uri="{BB962C8B-B14F-4D97-AF65-F5344CB8AC3E}">
        <p14:creationId xmlns:p14="http://schemas.microsoft.com/office/powerpoint/2010/main" val="254901003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8AF24986-9BC6-4E38-90AB-8C3EE257C39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AC3DE73D-58F9-4298-90C0-3FE3763E4E1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3EB612EC-87F9-4494-B2CC-1CB03AAF0513}"/>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6" name="Picture 5"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79355" y="640237"/>
            <a:ext cx="854310" cy="1334869"/>
          </a:xfrm>
          <a:prstGeom prst="rect">
            <a:avLst/>
          </a:prstGeom>
          <a:noFill/>
          <a:ln>
            <a:noFill/>
          </a:ln>
        </p:spPr>
      </p:pic>
    </p:spTree>
    <p:extLst>
      <p:ext uri="{BB962C8B-B14F-4D97-AF65-F5344CB8AC3E}">
        <p14:creationId xmlns:p14="http://schemas.microsoft.com/office/powerpoint/2010/main" val="117642529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FDE8CFA5-1329-4A70-922B-8B5AA23F3DC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5" name="Picture 4">
            <a:extLst>
              <a:ext uri="{FF2B5EF4-FFF2-40B4-BE49-F238E27FC236}">
                <a16:creationId xmlns:a16="http://schemas.microsoft.com/office/drawing/2014/main" id="{ECD37CF9-DF32-43F7-B089-BBDF818E353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33400" y="3810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5F5507AC-8EEE-480D-85C0-25B7840C5929}"/>
              </a:ext>
            </a:extLst>
          </p:cNvPr>
          <p:cNvSpPr txBox="1"/>
          <p:nvPr userDrawn="1"/>
        </p:nvSpPr>
        <p:spPr>
          <a:xfrm>
            <a:off x="2247535" y="385271"/>
            <a:ext cx="3008701" cy="1785104"/>
          </a:xfrm>
          <a:prstGeom prst="rect">
            <a:avLst/>
          </a:prstGeom>
          <a:noFill/>
        </p:spPr>
        <p:txBody>
          <a:bodyPr wrap="square" rtlCol="0" anchor="t">
            <a:spAutoFit/>
          </a:bodyPr>
          <a:lstStyle/>
          <a:p>
            <a:r>
              <a:rPr lang="en-US" sz="4800" b="1" dirty="0">
                <a:latin typeface="Franklin Gothic Medium Cond"/>
              </a:rPr>
              <a:t>Food &amp; Nutrition</a:t>
            </a:r>
          </a:p>
          <a:p>
            <a:r>
              <a:rPr lang="en-US" sz="1400" dirty="0">
                <a:solidFill>
                  <a:srgbClr val="FF0000"/>
                </a:solidFill>
                <a:latin typeface="Franklin Gothic Medium Cond"/>
              </a:rPr>
              <a:t>(HSAC Basic Needs Assessment Category)</a:t>
            </a:r>
            <a:endParaRPr lang="en-US" sz="1400" dirty="0">
              <a:solidFill>
                <a:srgbClr val="FF0000"/>
              </a:solidFill>
              <a:latin typeface="Franklin Gothic Medium Cond" panose="020B0606030402020204" pitchFamily="34" charset="0"/>
            </a:endParaRPr>
          </a:p>
        </p:txBody>
      </p:sp>
      <p:pic>
        <p:nvPicPr>
          <p:cNvPr id="7" name="Picture 6">
            <a:extLst>
              <a:ext uri="{FF2B5EF4-FFF2-40B4-BE49-F238E27FC236}">
                <a16:creationId xmlns:a16="http://schemas.microsoft.com/office/drawing/2014/main" id="{384513AF-2ABE-4805-ACFF-C954C4814CCD}"/>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76200" y="-332002"/>
            <a:ext cx="12798552" cy="7200986"/>
          </a:xfrm>
          <a:prstGeom prst="rect">
            <a:avLst/>
          </a:prstGeom>
        </p:spPr>
      </p:pic>
      <p:pic>
        <p:nvPicPr>
          <p:cNvPr id="8" name="Picture 7">
            <a:extLst>
              <a:ext uri="{FF2B5EF4-FFF2-40B4-BE49-F238E27FC236}">
                <a16:creationId xmlns:a16="http://schemas.microsoft.com/office/drawing/2014/main" id="{40652BAF-2E41-4812-B92E-B54068E1EF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52400" y="304800"/>
            <a:ext cx="3311585"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13">
            <a:extLst>
              <a:ext uri="{FF2B5EF4-FFF2-40B4-BE49-F238E27FC236}">
                <a16:creationId xmlns:a16="http://schemas.microsoft.com/office/drawing/2014/main" id="{130CFAD8-F011-46FF-AA7A-63169EF11632}"/>
              </a:ext>
            </a:extLst>
          </p:cNvPr>
          <p:cNvSpPr txBox="1"/>
          <p:nvPr userDrawn="1"/>
        </p:nvSpPr>
        <p:spPr>
          <a:xfrm>
            <a:off x="1717747" y="304800"/>
            <a:ext cx="1746238" cy="1754326"/>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5400" b="1" dirty="0">
                <a:latin typeface="Franklin Gothic Medium Cond" panose="020B0606030402020204" pitchFamily="34" charset="0"/>
              </a:rPr>
              <a:t>Child </a:t>
            </a:r>
          </a:p>
          <a:p>
            <a:r>
              <a:rPr lang="en-US" sz="5400" b="1" dirty="0">
                <a:latin typeface="Franklin Gothic Medium Cond" panose="020B0606030402020204" pitchFamily="34" charset="0"/>
              </a:rPr>
              <a:t>Care</a:t>
            </a:r>
          </a:p>
        </p:txBody>
      </p:sp>
      <p:sp>
        <p:nvSpPr>
          <p:cNvPr id="10" name="TextBox 9">
            <a:extLst>
              <a:ext uri="{FF2B5EF4-FFF2-40B4-BE49-F238E27FC236}">
                <a16:creationId xmlns:a16="http://schemas.microsoft.com/office/drawing/2014/main" id="{682848E8-DE33-4BC8-8CAB-C99ACB9A4FA3}"/>
              </a:ext>
            </a:extLst>
          </p:cNvPr>
          <p:cNvSpPr txBox="1"/>
          <p:nvPr userDrawn="1"/>
        </p:nvSpPr>
        <p:spPr>
          <a:xfrm>
            <a:off x="310056" y="1820918"/>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ocean county nj map wikipedia"/>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597499" y="433525"/>
            <a:ext cx="854310" cy="1334869"/>
          </a:xfrm>
          <a:prstGeom prst="rect">
            <a:avLst/>
          </a:prstGeom>
          <a:noFill/>
          <a:ln>
            <a:noFill/>
          </a:ln>
        </p:spPr>
      </p:pic>
    </p:spTree>
    <p:extLst>
      <p:ext uri="{BB962C8B-B14F-4D97-AF65-F5344CB8AC3E}">
        <p14:creationId xmlns:p14="http://schemas.microsoft.com/office/powerpoint/2010/main" val="25627244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3" name="Picture 2">
            <a:extLst>
              <a:ext uri="{FF2B5EF4-FFF2-40B4-BE49-F238E27FC236}">
                <a16:creationId xmlns:a16="http://schemas.microsoft.com/office/drawing/2014/main" id="{C8F83119-C4AE-406F-A81B-20842B60602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 y="0"/>
            <a:ext cx="12191999" cy="6945384"/>
          </a:xfrm>
          <a:prstGeom prst="rect">
            <a:avLst/>
          </a:prstGeom>
        </p:spPr>
      </p:pic>
      <p:pic>
        <p:nvPicPr>
          <p:cNvPr id="4" name="Picture 3">
            <a:extLst>
              <a:ext uri="{FF2B5EF4-FFF2-40B4-BE49-F238E27FC236}">
                <a16:creationId xmlns:a16="http://schemas.microsoft.com/office/drawing/2014/main" id="{3DD60113-1A86-464F-8B99-C71DFBFE46EE}"/>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162800" y="47244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5" name="TextBox 4">
            <a:extLst>
              <a:ext uri="{FF2B5EF4-FFF2-40B4-BE49-F238E27FC236}">
                <a16:creationId xmlns:a16="http://schemas.microsoft.com/office/drawing/2014/main" id="{7796DCFA-88F5-4A5A-ABA3-09DF3983EF14}"/>
              </a:ext>
            </a:extLst>
          </p:cNvPr>
          <p:cNvSpPr txBox="1"/>
          <p:nvPr userDrawn="1"/>
        </p:nvSpPr>
        <p:spPr>
          <a:xfrm>
            <a:off x="8914244" y="5050907"/>
            <a:ext cx="2903598" cy="1200329"/>
          </a:xfrm>
          <a:prstGeom prst="rect">
            <a:avLst/>
          </a:prstGeom>
          <a:noFill/>
        </p:spPr>
        <p:txBody>
          <a:bodyPr wrap="square" rtlCol="0">
            <a:spAutoFit/>
          </a:bodyPr>
          <a:lstStyle/>
          <a:p>
            <a:r>
              <a:rPr lang="en-US" sz="3600" b="1" dirty="0">
                <a:latin typeface="Franklin Gothic Medium Cond" panose="020B0606030402020204" pitchFamily="34" charset="0"/>
              </a:rPr>
              <a:t>Transportation </a:t>
            </a:r>
          </a:p>
          <a:p>
            <a:r>
              <a:rPr lang="en-US" sz="3600" b="1" dirty="0">
                <a:latin typeface="Franklin Gothic Medium Cond" panose="020B0606030402020204" pitchFamily="34" charset="0"/>
              </a:rPr>
              <a:t>&amp; Commute</a:t>
            </a:r>
          </a:p>
        </p:txBody>
      </p:sp>
      <p:pic>
        <p:nvPicPr>
          <p:cNvPr id="6" name="Picture 5"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611367" y="4983636"/>
            <a:ext cx="854310" cy="1334869"/>
          </a:xfrm>
          <a:prstGeom prst="rect">
            <a:avLst/>
          </a:prstGeom>
          <a:noFill/>
          <a:ln>
            <a:noFill/>
          </a:ln>
        </p:spPr>
      </p:pic>
    </p:spTree>
    <p:extLst>
      <p:ext uri="{BB962C8B-B14F-4D97-AF65-F5344CB8AC3E}">
        <p14:creationId xmlns:p14="http://schemas.microsoft.com/office/powerpoint/2010/main" val="17282142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4FC3502E-998F-4187-BA0A-B415E6C52E45}"/>
              </a:ext>
            </a:extLst>
          </p:cNvPr>
          <p:cNvSpPr txBox="1"/>
          <p:nvPr userDrawn="1"/>
        </p:nvSpPr>
        <p:spPr>
          <a:xfrm>
            <a:off x="-203200" y="2859613"/>
            <a:ext cx="34544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Heading</a:t>
            </a:r>
          </a:p>
          <a:p>
            <a:pPr algn="ctr"/>
            <a:r>
              <a:rPr lang="en-US" sz="2400" b="1" dirty="0">
                <a:solidFill>
                  <a:schemeClr val="bg1"/>
                </a:solidFill>
                <a:latin typeface="Franklin Gothic Demi" panose="020B0703020102020204" pitchFamily="34" charset="0"/>
              </a:rPr>
              <a:t>Subheading</a:t>
            </a:r>
          </a:p>
        </p:txBody>
      </p:sp>
      <p:pic>
        <p:nvPicPr>
          <p:cNvPr id="6" name="Picture 5">
            <a:extLst>
              <a:ext uri="{FF2B5EF4-FFF2-40B4-BE49-F238E27FC236}">
                <a16:creationId xmlns:a16="http://schemas.microsoft.com/office/drawing/2014/main" id="{EF28188C-2AC0-4DD2-8439-26A1A5C480D2}"/>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7" name="Picture 6">
            <a:extLst>
              <a:ext uri="{FF2B5EF4-FFF2-40B4-BE49-F238E27FC236}">
                <a16:creationId xmlns:a16="http://schemas.microsoft.com/office/drawing/2014/main" id="{3AC79B5C-E6BE-4321-8E82-25DFB6222EC6}"/>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9" name="TextBox 8">
            <a:extLst>
              <a:ext uri="{FF2B5EF4-FFF2-40B4-BE49-F238E27FC236}">
                <a16:creationId xmlns:a16="http://schemas.microsoft.com/office/drawing/2014/main" id="{30BAA93D-4E36-4F9D-9052-3C24B4E797B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10" name="TextBox 9">
            <a:extLst>
              <a:ext uri="{FF2B5EF4-FFF2-40B4-BE49-F238E27FC236}">
                <a16:creationId xmlns:a16="http://schemas.microsoft.com/office/drawing/2014/main" id="{592F63C4-5A79-49EE-B425-FE05CB86452D}"/>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1" name="Picture 10"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905767" y="4907437"/>
            <a:ext cx="854310" cy="1334869"/>
          </a:xfrm>
          <a:prstGeom prst="rect">
            <a:avLst/>
          </a:prstGeom>
          <a:noFill/>
          <a:ln>
            <a:noFill/>
          </a:ln>
        </p:spPr>
      </p:pic>
    </p:spTree>
    <p:extLst>
      <p:ext uri="{BB962C8B-B14F-4D97-AF65-F5344CB8AC3E}">
        <p14:creationId xmlns:p14="http://schemas.microsoft.com/office/powerpoint/2010/main" val="213035334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6B9CE06B-96DB-4C82-AF7D-F028557164B1}"/>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20855"/>
            <a:ext cx="12188952" cy="6858000"/>
          </a:xfrm>
          <a:prstGeom prst="rect">
            <a:avLst/>
          </a:prstGeom>
        </p:spPr>
      </p:pic>
      <p:pic>
        <p:nvPicPr>
          <p:cNvPr id="5" name="Picture 4">
            <a:extLst>
              <a:ext uri="{FF2B5EF4-FFF2-40B4-BE49-F238E27FC236}">
                <a16:creationId xmlns:a16="http://schemas.microsoft.com/office/drawing/2014/main" id="{BD99E695-69A1-4899-B9CF-F2917F2FE26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57200" y="46482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36A8F752-D1B9-4646-9BC8-1D9D2CC429CE}"/>
              </a:ext>
            </a:extLst>
          </p:cNvPr>
          <p:cNvSpPr txBox="1"/>
          <p:nvPr userDrawn="1"/>
        </p:nvSpPr>
        <p:spPr>
          <a:xfrm>
            <a:off x="2208644" y="4974707"/>
            <a:ext cx="2903598" cy="1077218"/>
          </a:xfrm>
          <a:prstGeom prst="rect">
            <a:avLst/>
          </a:prstGeom>
          <a:noFill/>
        </p:spPr>
        <p:txBody>
          <a:bodyPr wrap="square" rtlCol="0">
            <a:spAutoFit/>
          </a:bodyPr>
          <a:lstStyle/>
          <a:p>
            <a:r>
              <a:rPr lang="en-US" sz="3200" b="1" dirty="0">
                <a:latin typeface="Franklin Gothic Medium Cond" panose="020B0606030402020204" pitchFamily="34" charset="0"/>
              </a:rPr>
              <a:t>Health Care and Health Insurance</a:t>
            </a:r>
          </a:p>
        </p:txBody>
      </p:sp>
      <p:sp>
        <p:nvSpPr>
          <p:cNvPr id="7" name="TextBox 6">
            <a:extLst>
              <a:ext uri="{FF2B5EF4-FFF2-40B4-BE49-F238E27FC236}">
                <a16:creationId xmlns:a16="http://schemas.microsoft.com/office/drawing/2014/main" id="{125F8F93-6246-4D08-85F1-558A5C9B01BE}"/>
              </a:ext>
            </a:extLst>
          </p:cNvPr>
          <p:cNvSpPr txBox="1"/>
          <p:nvPr userDrawn="1"/>
        </p:nvSpPr>
        <p:spPr>
          <a:xfrm>
            <a:off x="1952297" y="6051332"/>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a:extLst>
              <a:ext uri="{FF2B5EF4-FFF2-40B4-BE49-F238E27FC236}">
                <a16:creationId xmlns:a16="http://schemas.microsoft.com/office/drawing/2014/main" id="{3B676B93-DB34-4DBF-BF0A-FA25667E4568}"/>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9" name="Picture 8">
            <a:extLst>
              <a:ext uri="{FF2B5EF4-FFF2-40B4-BE49-F238E27FC236}">
                <a16:creationId xmlns:a16="http://schemas.microsoft.com/office/drawing/2014/main" id="{186F6A74-500C-4413-8A03-2867873C233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505200" y="228600"/>
            <a:ext cx="47244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5328B499-FFAB-433A-AF7B-FFBB7F169CC2}"/>
              </a:ext>
            </a:extLst>
          </p:cNvPr>
          <p:cNvSpPr txBox="1"/>
          <p:nvPr userDrawn="1"/>
        </p:nvSpPr>
        <p:spPr>
          <a:xfrm>
            <a:off x="5281868" y="994764"/>
            <a:ext cx="2903598" cy="769441"/>
          </a:xfrm>
          <a:prstGeom prst="rect">
            <a:avLst/>
          </a:prstGeom>
          <a:noFill/>
        </p:spPr>
        <p:txBody>
          <a:bodyPr wrap="square" rtlCol="0">
            <a:spAutoFit/>
          </a:bodyPr>
          <a:lstStyle/>
          <a:p>
            <a:r>
              <a:rPr lang="en-US" sz="4400" b="1" dirty="0">
                <a:latin typeface="Franklin Gothic Medium Cond" panose="020B0606030402020204" pitchFamily="34" charset="0"/>
              </a:rPr>
              <a:t>Employment</a:t>
            </a:r>
          </a:p>
        </p:txBody>
      </p:sp>
      <p:sp>
        <p:nvSpPr>
          <p:cNvPr id="11" name="TextBox 10">
            <a:extLst>
              <a:ext uri="{FF2B5EF4-FFF2-40B4-BE49-F238E27FC236}">
                <a16:creationId xmlns:a16="http://schemas.microsoft.com/office/drawing/2014/main" id="{5625D79D-0AB1-46E9-BD4F-876C0506EAD3}"/>
              </a:ext>
            </a:extLst>
          </p:cNvPr>
          <p:cNvSpPr txBox="1"/>
          <p:nvPr userDrawn="1"/>
        </p:nvSpPr>
        <p:spPr>
          <a:xfrm>
            <a:off x="5013435"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12" name="Picture 11" descr="Image result for ocean county nj map wikipedia"/>
          <p:cNvPicPr/>
          <p:nvPr userDrawn="1"/>
        </p:nvPicPr>
        <p:blipFill>
          <a:blip r:embed="rId5" cstate="print">
            <a:extLst>
              <a:ext uri="{28A0092B-C50C-407E-A947-70E740481C1C}">
                <a14:useLocalDpi xmlns:a14="http://schemas.microsoft.com/office/drawing/2010/main" val="0"/>
              </a:ext>
            </a:extLst>
          </a:blip>
          <a:srcRect/>
          <a:stretch>
            <a:fillRect/>
          </a:stretch>
        </p:blipFill>
        <p:spPr bwMode="auto">
          <a:xfrm>
            <a:off x="4006900" y="487837"/>
            <a:ext cx="854310" cy="1334869"/>
          </a:xfrm>
          <a:prstGeom prst="rect">
            <a:avLst/>
          </a:prstGeom>
          <a:noFill/>
          <a:ln>
            <a:noFill/>
          </a:ln>
        </p:spPr>
      </p:pic>
    </p:spTree>
    <p:extLst>
      <p:ext uri="{BB962C8B-B14F-4D97-AF65-F5344CB8AC3E}">
        <p14:creationId xmlns:p14="http://schemas.microsoft.com/office/powerpoint/2010/main" val="324902771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84C44159-EC09-4A32-B0AC-28D14D96429C}"/>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12192000" cy="7315201"/>
          </a:xfrm>
          <a:prstGeom prst="rect">
            <a:avLst/>
          </a:prstGeom>
        </p:spPr>
      </p:pic>
      <p:pic>
        <p:nvPicPr>
          <p:cNvPr id="5" name="Picture 4">
            <a:extLst>
              <a:ext uri="{FF2B5EF4-FFF2-40B4-BE49-F238E27FC236}">
                <a16:creationId xmlns:a16="http://schemas.microsoft.com/office/drawing/2014/main" id="{DADF4E04-048E-4B46-855B-E2884F0F980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305800" y="228600"/>
            <a:ext cx="343418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571022A-03E4-48E6-9F2F-B0BD643836CC}"/>
              </a:ext>
            </a:extLst>
          </p:cNvPr>
          <p:cNvSpPr txBox="1"/>
          <p:nvPr userDrawn="1"/>
        </p:nvSpPr>
        <p:spPr>
          <a:xfrm>
            <a:off x="9811248" y="772850"/>
            <a:ext cx="1928731" cy="1077218"/>
          </a:xfrm>
          <a:prstGeom prst="rect">
            <a:avLst/>
          </a:prstGeom>
          <a:noFill/>
        </p:spPr>
        <p:txBody>
          <a:bodyPr wrap="square" rtlCol="0">
            <a:spAutoFit/>
          </a:bodyPr>
          <a:lstStyle/>
          <a:p>
            <a:r>
              <a:rPr lang="en-US" sz="3200" b="1" dirty="0">
                <a:latin typeface="Franklin Gothic Medium Cond" panose="020B0606030402020204" pitchFamily="34" charset="0"/>
              </a:rPr>
              <a:t>Community Safety</a:t>
            </a:r>
          </a:p>
        </p:txBody>
      </p:sp>
      <p:sp>
        <p:nvSpPr>
          <p:cNvPr id="7" name="TextBox 6">
            <a:extLst>
              <a:ext uri="{FF2B5EF4-FFF2-40B4-BE49-F238E27FC236}">
                <a16:creationId xmlns:a16="http://schemas.microsoft.com/office/drawing/2014/main" id="{4F7C3E4C-1198-4AE8-9837-3266C4E53436}"/>
              </a:ext>
            </a:extLst>
          </p:cNvPr>
          <p:cNvSpPr txBox="1"/>
          <p:nvPr userDrawn="1"/>
        </p:nvSpPr>
        <p:spPr>
          <a:xfrm>
            <a:off x="8573814" y="1715814"/>
            <a:ext cx="3294993" cy="3231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500" dirty="0">
                <a:solidFill>
                  <a:srgbClr val="FF0000"/>
                </a:solidFill>
                <a:latin typeface="Franklin Gothic Medium Cond"/>
              </a:rPr>
              <a:t>(HSAC Basic Needs Assessment Category)</a:t>
            </a:r>
            <a:endParaRPr lang="en-US" sz="1500" dirty="0">
              <a:cs typeface="Calibri"/>
            </a:endParaRPr>
          </a:p>
        </p:txBody>
      </p:sp>
      <p:pic>
        <p:nvPicPr>
          <p:cNvPr id="8" name="Picture 7"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761365" y="380945"/>
            <a:ext cx="854310" cy="1334869"/>
          </a:xfrm>
          <a:prstGeom prst="rect">
            <a:avLst/>
          </a:prstGeom>
          <a:noFill/>
          <a:ln>
            <a:noFill/>
          </a:ln>
        </p:spPr>
      </p:pic>
    </p:spTree>
    <p:extLst>
      <p:ext uri="{BB962C8B-B14F-4D97-AF65-F5344CB8AC3E}">
        <p14:creationId xmlns:p14="http://schemas.microsoft.com/office/powerpoint/2010/main" val="236337049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D8CF0246-90D4-4342-9144-BE4E6288FC67}"/>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6959EDD6-BF02-43DC-A894-84F362702A9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48145" y="228600"/>
            <a:ext cx="3736352" cy="203727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113118FD-AC70-4ABE-A3E1-A112A206ED47}"/>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sp>
        <p:nvSpPr>
          <p:cNvPr id="11" name="TextBox 10">
            <a:extLst>
              <a:ext uri="{FF2B5EF4-FFF2-40B4-BE49-F238E27FC236}">
                <a16:creationId xmlns:a16="http://schemas.microsoft.com/office/drawing/2014/main" id="{4A4B456B-58D3-46EE-A8F9-BA110B4ED4BE}"/>
              </a:ext>
            </a:extLst>
          </p:cNvPr>
          <p:cNvSpPr txBox="1"/>
          <p:nvPr userDrawn="1"/>
        </p:nvSpPr>
        <p:spPr>
          <a:xfrm>
            <a:off x="8153401" y="1965437"/>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73232" y="516268"/>
            <a:ext cx="854310" cy="1334869"/>
          </a:xfrm>
          <a:prstGeom prst="rect">
            <a:avLst/>
          </a:prstGeom>
          <a:noFill/>
          <a:ln>
            <a:noFill/>
          </a:ln>
        </p:spPr>
      </p:pic>
    </p:spTree>
    <p:extLst>
      <p:ext uri="{BB962C8B-B14F-4D97-AF65-F5344CB8AC3E}">
        <p14:creationId xmlns:p14="http://schemas.microsoft.com/office/powerpoint/2010/main" val="365320107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8" name="Picture 7">
            <a:extLst>
              <a:ext uri="{FF2B5EF4-FFF2-40B4-BE49-F238E27FC236}">
                <a16:creationId xmlns:a16="http://schemas.microsoft.com/office/drawing/2014/main" id="{B1A49D1B-2D70-4ED6-A5AC-8B084D59494F}"/>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9" name="Picture 8">
            <a:extLst>
              <a:ext uri="{FF2B5EF4-FFF2-40B4-BE49-F238E27FC236}">
                <a16:creationId xmlns:a16="http://schemas.microsoft.com/office/drawing/2014/main" id="{1DD6641F-9D24-4F6B-BFA7-376C67FB66E4}"/>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932683" y="609600"/>
            <a:ext cx="3952100" cy="2010999"/>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65C16446-6B5C-4C6C-BF91-64E3860A7709}"/>
              </a:ext>
            </a:extLst>
          </p:cNvPr>
          <p:cNvSpPr txBox="1"/>
          <p:nvPr userDrawn="1"/>
        </p:nvSpPr>
        <p:spPr>
          <a:xfrm>
            <a:off x="9851107" y="717042"/>
            <a:ext cx="2100893" cy="1903557"/>
          </a:xfrm>
          <a:prstGeom prst="rect">
            <a:avLst/>
          </a:prstGeom>
          <a:noFill/>
        </p:spPr>
        <p:txBody>
          <a:bodyPr wrap="square" rtlCol="0">
            <a:spAutoFit/>
          </a:bodyPr>
          <a:lstStyle/>
          <a:p>
            <a:r>
              <a:rPr lang="en-US" sz="3600" b="1" dirty="0">
                <a:latin typeface="Franklin Gothic Medium Cond" panose="020B0606030402020204" pitchFamily="34" charset="0"/>
              </a:rPr>
              <a:t>Substance Use Disorder</a:t>
            </a:r>
          </a:p>
        </p:txBody>
      </p:sp>
      <p:sp>
        <p:nvSpPr>
          <p:cNvPr id="11" name="TextBox 10">
            <a:extLst>
              <a:ext uri="{FF2B5EF4-FFF2-40B4-BE49-F238E27FC236}">
                <a16:creationId xmlns:a16="http://schemas.microsoft.com/office/drawing/2014/main" id="{5AD76281-14BF-4866-BDC4-094D3BA2B54A}"/>
              </a:ext>
            </a:extLst>
          </p:cNvPr>
          <p:cNvSpPr txBox="1"/>
          <p:nvPr userDrawn="1"/>
        </p:nvSpPr>
        <p:spPr>
          <a:xfrm>
            <a:off x="8008883" y="2320161"/>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68880" y="851167"/>
            <a:ext cx="854310" cy="1334869"/>
          </a:xfrm>
          <a:prstGeom prst="rect">
            <a:avLst/>
          </a:prstGeom>
          <a:noFill/>
          <a:ln>
            <a:noFill/>
          </a:ln>
        </p:spPr>
      </p:pic>
    </p:spTree>
    <p:extLst>
      <p:ext uri="{BB962C8B-B14F-4D97-AF65-F5344CB8AC3E}">
        <p14:creationId xmlns:p14="http://schemas.microsoft.com/office/powerpoint/2010/main" val="16765528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0_Title Slide">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
        <p:nvSpPr>
          <p:cNvPr id="9" name="TextBox 8">
            <a:extLst>
              <a:ext uri="{FF2B5EF4-FFF2-40B4-BE49-F238E27FC236}">
                <a16:creationId xmlns:a16="http://schemas.microsoft.com/office/drawing/2014/main" id="{47E8E618-6755-4A41-BF04-C0D9978DC96B}"/>
              </a:ext>
            </a:extLst>
          </p:cNvPr>
          <p:cNvSpPr txBox="1"/>
          <p:nvPr userDrawn="1"/>
        </p:nvSpPr>
        <p:spPr>
          <a:xfrm>
            <a:off x="9852629" y="826863"/>
            <a:ext cx="2031868" cy="1319452"/>
          </a:xfrm>
          <a:prstGeom prst="rect">
            <a:avLst/>
          </a:prstGeom>
          <a:noFill/>
        </p:spPr>
        <p:txBody>
          <a:bodyPr wrap="square" rtlCol="0">
            <a:spAutoFit/>
          </a:bodyPr>
          <a:lstStyle/>
          <a:p>
            <a:r>
              <a:rPr lang="en-US" sz="3600" b="1" dirty="0">
                <a:latin typeface="Franklin Gothic Medium Cond" panose="020B0606030402020204" pitchFamily="34" charset="0"/>
              </a:rPr>
              <a:t>Domestic Violence</a:t>
            </a:r>
          </a:p>
        </p:txBody>
      </p:sp>
      <p:pic>
        <p:nvPicPr>
          <p:cNvPr id="11" name="Picture 10">
            <a:extLst>
              <a:ext uri="{FF2B5EF4-FFF2-40B4-BE49-F238E27FC236}">
                <a16:creationId xmlns:a16="http://schemas.microsoft.com/office/drawing/2014/main" id="{B78BFE6B-63B2-4AE5-97BB-D6E453DDC468}"/>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048" y="0"/>
            <a:ext cx="12188952" cy="6858000"/>
          </a:xfrm>
          <a:prstGeom prst="rect">
            <a:avLst/>
          </a:prstGeom>
        </p:spPr>
      </p:pic>
      <p:pic>
        <p:nvPicPr>
          <p:cNvPr id="12" name="Picture 11">
            <a:extLst>
              <a:ext uri="{FF2B5EF4-FFF2-40B4-BE49-F238E27FC236}">
                <a16:creationId xmlns:a16="http://schemas.microsoft.com/office/drawing/2014/main" id="{FAC0D846-7503-4817-BFFB-310E33768BB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845973" y="332818"/>
            <a:ext cx="3848275" cy="1997862"/>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3" name="TextBox 12">
            <a:extLst>
              <a:ext uri="{FF2B5EF4-FFF2-40B4-BE49-F238E27FC236}">
                <a16:creationId xmlns:a16="http://schemas.microsoft.com/office/drawing/2014/main" id="{46BF300E-CEFA-4F70-97BD-31D901093FFD}"/>
              </a:ext>
            </a:extLst>
          </p:cNvPr>
          <p:cNvSpPr txBox="1"/>
          <p:nvPr userDrawn="1"/>
        </p:nvSpPr>
        <p:spPr>
          <a:xfrm>
            <a:off x="9663327" y="615026"/>
            <a:ext cx="2028295" cy="1559347"/>
          </a:xfrm>
          <a:prstGeom prst="rect">
            <a:avLst/>
          </a:prstGeom>
          <a:noFill/>
        </p:spPr>
        <p:txBody>
          <a:bodyPr wrap="square" rtlCol="0">
            <a:spAutoFit/>
          </a:bodyPr>
          <a:lstStyle/>
          <a:p>
            <a:r>
              <a:rPr lang="en-US" sz="4400" b="1" dirty="0">
                <a:latin typeface="Franklin Gothic Medium Cond" panose="020B0606030402020204" pitchFamily="34" charset="0"/>
              </a:rPr>
              <a:t>Mental</a:t>
            </a:r>
          </a:p>
          <a:p>
            <a:r>
              <a:rPr lang="en-US" sz="4400" b="1" dirty="0">
                <a:latin typeface="Franklin Gothic Medium Cond" panose="020B0606030402020204" pitchFamily="34" charset="0"/>
              </a:rPr>
              <a:t>Health</a:t>
            </a:r>
          </a:p>
        </p:txBody>
      </p:sp>
      <p:sp>
        <p:nvSpPr>
          <p:cNvPr id="14" name="TextBox 13">
            <a:extLst>
              <a:ext uri="{FF2B5EF4-FFF2-40B4-BE49-F238E27FC236}">
                <a16:creationId xmlns:a16="http://schemas.microsoft.com/office/drawing/2014/main" id="{2F1F8581-4B41-458F-BB9B-0979B04F7D76}"/>
              </a:ext>
            </a:extLst>
          </p:cNvPr>
          <p:cNvSpPr txBox="1"/>
          <p:nvPr userDrawn="1"/>
        </p:nvSpPr>
        <p:spPr>
          <a:xfrm>
            <a:off x="7943193" y="2031126"/>
            <a:ext cx="3886199" cy="30777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dirty="0">
                <a:solidFill>
                  <a:srgbClr val="FF0000"/>
                </a:solidFill>
                <a:latin typeface="Franklin Gothic Medium Cond"/>
              </a:rPr>
              <a:t>(HSAC Specialized Service Needs Assessment Category)</a:t>
            </a:r>
            <a:endParaRPr lang="en-US" sz="1400" dirty="0">
              <a:cs typeface="Calibri"/>
            </a:endParaRPr>
          </a:p>
        </p:txBody>
      </p:sp>
      <p:pic>
        <p:nvPicPr>
          <p:cNvPr id="15" name="Picture 14"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8500567" y="652682"/>
            <a:ext cx="854310" cy="1334869"/>
          </a:xfrm>
          <a:prstGeom prst="rect">
            <a:avLst/>
          </a:prstGeom>
          <a:noFill/>
          <a:ln>
            <a:noFill/>
          </a:ln>
        </p:spPr>
      </p:pic>
    </p:spTree>
    <p:extLst>
      <p:ext uri="{BB962C8B-B14F-4D97-AF65-F5344CB8AC3E}">
        <p14:creationId xmlns:p14="http://schemas.microsoft.com/office/powerpoint/2010/main" val="269037728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4" name="Picture 3">
            <a:extLst>
              <a:ext uri="{FF2B5EF4-FFF2-40B4-BE49-F238E27FC236}">
                <a16:creationId xmlns:a16="http://schemas.microsoft.com/office/drawing/2014/main" id="{0808DD12-6064-4859-8CCF-DA9B66013991}"/>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5909" y="0"/>
            <a:ext cx="12243818" cy="6858000"/>
          </a:xfrm>
          <a:prstGeom prst="rect">
            <a:avLst/>
          </a:prstGeom>
        </p:spPr>
      </p:pic>
      <p:pic>
        <p:nvPicPr>
          <p:cNvPr id="5" name="Picture 4">
            <a:extLst>
              <a:ext uri="{FF2B5EF4-FFF2-40B4-BE49-F238E27FC236}">
                <a16:creationId xmlns:a16="http://schemas.microsoft.com/office/drawing/2014/main" id="{D0A8D18F-9BFF-4CE2-AE42-4BB708ACBDF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7493000" y="203509"/>
            <a:ext cx="4004022" cy="1853345"/>
          </a:xfrm>
          <a:prstGeom prst="roundRect">
            <a:avLst>
              <a:gd name="adj" fmla="val 11945"/>
            </a:avLst>
          </a:prstGeom>
          <a:solidFill>
            <a:srgbClr val="FFFFFF">
              <a:alpha val="92000"/>
            </a:srgbClr>
          </a:solidFill>
          <a:ln w="28575" cap="sq">
            <a:solidFill>
              <a:srgbClr val="292929">
                <a:alpha val="63000"/>
              </a:srgbClr>
            </a:solidFill>
            <a:miter lim="800000"/>
          </a:ln>
          <a:effectLst>
            <a:outerShdw blurRad="50800" dist="50800" dir="5400000" algn="ctr" rotWithShape="0">
              <a:srgbClr val="000000">
                <a:alpha val="85000"/>
              </a:srgbClr>
            </a:outerShdw>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6" name="TextBox 5">
            <a:extLst>
              <a:ext uri="{FF2B5EF4-FFF2-40B4-BE49-F238E27FC236}">
                <a16:creationId xmlns:a16="http://schemas.microsoft.com/office/drawing/2014/main" id="{94461ACA-2A34-40B2-84C9-5CEA4AF9EFC7}"/>
              </a:ext>
            </a:extLst>
          </p:cNvPr>
          <p:cNvSpPr txBox="1"/>
          <p:nvPr userDrawn="1"/>
        </p:nvSpPr>
        <p:spPr>
          <a:xfrm>
            <a:off x="9093200" y="465303"/>
            <a:ext cx="2403822" cy="769441"/>
          </a:xfrm>
          <a:prstGeom prst="rect">
            <a:avLst/>
          </a:prstGeom>
          <a:noFill/>
        </p:spPr>
        <p:txBody>
          <a:bodyPr wrap="square" rtlCol="0">
            <a:spAutoFit/>
          </a:bodyPr>
          <a:lstStyle/>
          <a:p>
            <a:r>
              <a:rPr lang="en-US" sz="4400" b="1" dirty="0">
                <a:latin typeface="Franklin Gothic Medium Cond" panose="020B0606030402020204" pitchFamily="34" charset="0"/>
              </a:rPr>
              <a:t>Education</a:t>
            </a:r>
          </a:p>
        </p:txBody>
      </p:sp>
      <p:pic>
        <p:nvPicPr>
          <p:cNvPr id="7" name="Picture 6"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945158" y="462746"/>
            <a:ext cx="854310" cy="1334869"/>
          </a:xfrm>
          <a:prstGeom prst="rect">
            <a:avLst/>
          </a:prstGeom>
          <a:noFill/>
          <a:ln>
            <a:noFill/>
          </a:ln>
        </p:spPr>
      </p:pic>
    </p:spTree>
    <p:extLst>
      <p:ext uri="{BB962C8B-B14F-4D97-AF65-F5344CB8AC3E}">
        <p14:creationId xmlns:p14="http://schemas.microsoft.com/office/powerpoint/2010/main" val="58451871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BE0A35FF-0F2C-421B-9D58-D12331C46FE3}"/>
              </a:ext>
            </a:extLst>
          </p:cNvPr>
          <p:cNvSpPr txBox="1"/>
          <p:nvPr userDrawn="1"/>
        </p:nvSpPr>
        <p:spPr>
          <a:xfrm>
            <a:off x="0" y="3810000"/>
            <a:ext cx="4673600" cy="1138773"/>
          </a:xfrm>
          <a:prstGeom prst="rect">
            <a:avLst/>
          </a:prstGeom>
          <a:noFill/>
        </p:spPr>
        <p:txBody>
          <a:bodyPr wrap="square" rtlCol="0">
            <a:spAutoFit/>
          </a:bodyPr>
          <a:lstStyle/>
          <a:p>
            <a:pPr algn="ctr"/>
            <a:r>
              <a:rPr lang="en-US" sz="4400" b="1" dirty="0">
                <a:solidFill>
                  <a:schemeClr val="bg1"/>
                </a:solidFill>
                <a:latin typeface="Franklin Gothic Demi" panose="020B0703020102020204" pitchFamily="34" charset="0"/>
              </a:rPr>
              <a:t>Passaic County</a:t>
            </a:r>
          </a:p>
          <a:p>
            <a:pPr algn="ctr"/>
            <a:r>
              <a:rPr lang="en-US" sz="2400" dirty="0">
                <a:solidFill>
                  <a:schemeClr val="bg1"/>
                </a:solidFill>
                <a:latin typeface="Franklin Gothic Demi" panose="020B0703020102020204" pitchFamily="34" charset="0"/>
              </a:rPr>
              <a:t>New Jersey</a:t>
            </a:r>
          </a:p>
        </p:txBody>
      </p:sp>
      <p:pic>
        <p:nvPicPr>
          <p:cNvPr id="7" name="Picture 6">
            <a:extLst>
              <a:ext uri="{FF2B5EF4-FFF2-40B4-BE49-F238E27FC236}">
                <a16:creationId xmlns:a16="http://schemas.microsoft.com/office/drawing/2014/main" id="{2FE670A5-A0F0-4972-A297-0673431946D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1524" y="0"/>
            <a:ext cx="12188952" cy="6858000"/>
          </a:xfrm>
          <a:prstGeom prst="rect">
            <a:avLst/>
          </a:prstGeom>
        </p:spPr>
      </p:pic>
      <p:pic>
        <p:nvPicPr>
          <p:cNvPr id="8" name="Picture 7">
            <a:extLst>
              <a:ext uri="{FF2B5EF4-FFF2-40B4-BE49-F238E27FC236}">
                <a16:creationId xmlns:a16="http://schemas.microsoft.com/office/drawing/2014/main" id="{B4F8797E-0CD6-4CC6-87E5-0AE22FF5D1B2}"/>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81000" y="762000"/>
            <a:ext cx="4038600" cy="1853345"/>
          </a:xfrm>
          <a:prstGeom prst="roundRect">
            <a:avLst>
              <a:gd name="adj" fmla="val 4167"/>
            </a:avLst>
          </a:prstGeom>
          <a:solidFill>
            <a:srgbClr val="FFFFFF">
              <a:alpha val="56000"/>
            </a:srgbClr>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10" name="TextBox 9">
            <a:extLst>
              <a:ext uri="{FF2B5EF4-FFF2-40B4-BE49-F238E27FC236}">
                <a16:creationId xmlns:a16="http://schemas.microsoft.com/office/drawing/2014/main" id="{DC2364A2-C757-48C6-AA67-5B6F7FC57654}"/>
              </a:ext>
            </a:extLst>
          </p:cNvPr>
          <p:cNvSpPr txBox="1"/>
          <p:nvPr userDrawn="1"/>
        </p:nvSpPr>
        <p:spPr>
          <a:xfrm>
            <a:off x="2022469" y="1067316"/>
            <a:ext cx="2320932" cy="1323439"/>
          </a:xfrm>
          <a:prstGeom prst="rect">
            <a:avLst/>
          </a:prstGeom>
          <a:noFill/>
        </p:spPr>
        <p:txBody>
          <a:bodyPr wrap="square" rtlCol="0">
            <a:spAutoFit/>
          </a:bodyPr>
          <a:lstStyle/>
          <a:p>
            <a:r>
              <a:rPr lang="en-US" sz="4000" b="1" dirty="0">
                <a:latin typeface="Franklin Gothic Medium Cond" panose="020B0606030402020204" pitchFamily="34" charset="0"/>
              </a:rPr>
              <a:t>Community Resources</a:t>
            </a:r>
          </a:p>
        </p:txBody>
      </p:sp>
      <p:pic>
        <p:nvPicPr>
          <p:cNvPr id="6" name="Picture 5" descr="Image result for ocean county nj map wikipedia"/>
          <p:cNvPicPr/>
          <p:nvPr userDrawn="1"/>
        </p:nvPicPr>
        <p:blipFill>
          <a:blip r:embed="rId4" cstate="print">
            <a:extLst>
              <a:ext uri="{28A0092B-C50C-407E-A947-70E740481C1C}">
                <a14:useLocalDpi xmlns:a14="http://schemas.microsoft.com/office/drawing/2010/main" val="0"/>
              </a:ext>
            </a:extLst>
          </a:blip>
          <a:srcRect/>
          <a:stretch>
            <a:fillRect/>
          </a:stretch>
        </p:blipFill>
        <p:spPr bwMode="auto">
          <a:xfrm>
            <a:off x="786612" y="1021237"/>
            <a:ext cx="854310" cy="1334869"/>
          </a:xfrm>
          <a:prstGeom prst="rect">
            <a:avLst/>
          </a:prstGeom>
          <a:noFill/>
          <a:ln>
            <a:noFill/>
          </a:ln>
        </p:spPr>
      </p:pic>
    </p:spTree>
    <p:extLst>
      <p:ext uri="{BB962C8B-B14F-4D97-AF65-F5344CB8AC3E}">
        <p14:creationId xmlns:p14="http://schemas.microsoft.com/office/powerpoint/2010/main" val="394542054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17" Type="http://schemas.openxmlformats.org/officeDocument/2006/relationships/theme" Target="../theme/theme2.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073152345"/>
      </p:ext>
    </p:extLst>
  </p:cSld>
  <p:clrMap bg1="lt1" tx1="dk1" bg2="lt2" tx2="dk2" accent1="accent1" accent2="accent2" accent3="accent3" accent4="accent4" accent5="accent5" accent6="accent6" hlink="hlink" folHlink="folHlink"/>
  <p:sldLayoutIdLst>
    <p:sldLayoutId id="2147483654" r:id="rId1"/>
    <p:sldLayoutId id="2147483685" r:id="rId2"/>
    <p:sldLayoutId id="2147483686" r:id="rId3"/>
    <p:sldLayoutId id="2147483687" r:id="rId4"/>
    <p:sldLayoutId id="2147483688" r:id="rId5"/>
    <p:sldLayoutId id="2147483689" r:id="rId6"/>
    <p:sldLayoutId id="2147483659" r:id="rId7"/>
    <p:sldLayoutId id="2147483658" r:id="rId8"/>
    <p:sldLayoutId id="2147483676" r:id="rId9"/>
    <p:sldLayoutId id="2147483690" r:id="rId10"/>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92913578"/>
      </p:ext>
    </p:extLst>
  </p:cSld>
  <p:clrMap bg1="lt1" tx1="dk1" bg2="lt2" tx2="dk2" accent1="accent1" accent2="accent2" accent3="accent3" accent4="accent4" accent5="accent5" accent6="accent6" hlink="hlink" folHlink="folHlink"/>
  <p:sldLayoutIdLst>
    <p:sldLayoutId id="2147483653" r:id="rId1"/>
    <p:sldLayoutId id="2147483656" r:id="rId2"/>
    <p:sldLayoutId id="2147483660" r:id="rId3"/>
    <p:sldLayoutId id="2147483678" r:id="rId4"/>
    <p:sldLayoutId id="2147483661" r:id="rId5"/>
    <p:sldLayoutId id="2147483677" r:id="rId6"/>
    <p:sldLayoutId id="2147483663" r:id="rId7"/>
    <p:sldLayoutId id="2147483657" r:id="rId8"/>
    <p:sldLayoutId id="2147483679" r:id="rId9"/>
    <p:sldLayoutId id="2147483664" r:id="rId10"/>
    <p:sldLayoutId id="2147483681" r:id="rId11"/>
    <p:sldLayoutId id="2147483680" r:id="rId12"/>
    <p:sldLayoutId id="2147483665" r:id="rId13"/>
    <p:sldLayoutId id="2147483672" r:id="rId14"/>
    <p:sldLayoutId id="2147483675" r:id="rId15"/>
    <p:sldLayoutId id="2147483674" r:id="rId16"/>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21.jpeg"/><Relationship Id="rId3" Type="http://schemas.openxmlformats.org/officeDocument/2006/relationships/slideLayout" Target="../slideLayouts/slideLayout17.xml"/><Relationship Id="rId7" Type="http://schemas.openxmlformats.org/officeDocument/2006/relationships/image" Target="../media/image20.jpe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19.png"/><Relationship Id="rId4" Type="http://schemas.openxmlformats.org/officeDocument/2006/relationships/notesSlide" Target="../notesSlides/notesSlide1.xml"/><Relationship Id="rId9" Type="http://schemas.openxmlformats.org/officeDocument/2006/relationships/image" Target="../media/image22.png"/></Relationships>
</file>

<file path=ppt/slides/_rels/slide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3.gif"/><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4.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5.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tags" Target="../tags/tag9.xml"/><Relationship Id="rId4" Type="http://schemas.openxmlformats.org/officeDocument/2006/relationships/chart" Target="../charts/chart1.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tags" Target="../tags/tag10.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4.xml"/><Relationship Id="rId3" Type="http://schemas.openxmlformats.org/officeDocument/2006/relationships/tags" Target="../tags/tag13.xml"/><Relationship Id="rId7" Type="http://schemas.openxmlformats.org/officeDocument/2006/relationships/slideLayout" Target="../slideLayouts/slideLayout8.xml"/><Relationship Id="rId2" Type="http://schemas.openxmlformats.org/officeDocument/2006/relationships/tags" Target="../tags/tag12.xml"/><Relationship Id="rId1" Type="http://schemas.openxmlformats.org/officeDocument/2006/relationships/tags" Target="../tags/tag11.xml"/><Relationship Id="rId6" Type="http://schemas.openxmlformats.org/officeDocument/2006/relationships/tags" Target="../tags/tag16.xml"/><Relationship Id="rId5" Type="http://schemas.openxmlformats.org/officeDocument/2006/relationships/tags" Target="../tags/tag15.xml"/><Relationship Id="rId4" Type="http://schemas.openxmlformats.org/officeDocument/2006/relationships/tags" Target="../tags/tag14.xml"/><Relationship Id="rId9" Type="http://schemas.openxmlformats.org/officeDocument/2006/relationships/chart" Target="../charts/chart3.xml"/></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5.xml"/><Relationship Id="rId3" Type="http://schemas.openxmlformats.org/officeDocument/2006/relationships/tags" Target="../tags/tag19.xml"/><Relationship Id="rId7" Type="http://schemas.openxmlformats.org/officeDocument/2006/relationships/slideLayout" Target="../slideLayouts/slideLayout8.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tags" Target="../tags/tag22.xml"/><Relationship Id="rId5" Type="http://schemas.openxmlformats.org/officeDocument/2006/relationships/tags" Target="../tags/tag21.xml"/><Relationship Id="rId4" Type="http://schemas.openxmlformats.org/officeDocument/2006/relationships/tags" Target="../tags/tag20.xml"/><Relationship Id="rId9" Type="http://schemas.openxmlformats.org/officeDocument/2006/relationships/chart" Target="../charts/chart4.xml"/></Relationships>
</file>

<file path=ppt/slides/_rels/slide13.xml.rels><?xml version="1.0" encoding="UTF-8" standalone="yes"?>
<Relationships xmlns="http://schemas.openxmlformats.org/package/2006/relationships"><Relationship Id="rId8" Type="http://schemas.openxmlformats.org/officeDocument/2006/relationships/tags" Target="../tags/tag30.xml"/><Relationship Id="rId3" Type="http://schemas.openxmlformats.org/officeDocument/2006/relationships/tags" Target="../tags/tag25.xml"/><Relationship Id="rId7" Type="http://schemas.openxmlformats.org/officeDocument/2006/relationships/tags" Target="../tags/tag29.xml"/><Relationship Id="rId12" Type="http://schemas.openxmlformats.org/officeDocument/2006/relationships/chart" Target="../charts/chart5.xml"/><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tags" Target="../tags/tag28.xml"/><Relationship Id="rId11" Type="http://schemas.openxmlformats.org/officeDocument/2006/relationships/notesSlide" Target="../notesSlides/notesSlide6.xml"/><Relationship Id="rId5" Type="http://schemas.openxmlformats.org/officeDocument/2006/relationships/tags" Target="../tags/tag27.xml"/><Relationship Id="rId10" Type="http://schemas.openxmlformats.org/officeDocument/2006/relationships/slideLayout" Target="../slideLayouts/slideLayout8.xml"/><Relationship Id="rId4" Type="http://schemas.openxmlformats.org/officeDocument/2006/relationships/tags" Target="../tags/tag26.xml"/><Relationship Id="rId9" Type="http://schemas.openxmlformats.org/officeDocument/2006/relationships/tags" Target="../tags/tag31.xml"/></Relationships>
</file>

<file path=ppt/slides/_rels/slide14.xml.rels><?xml version="1.0" encoding="UTF-8" standalone="yes"?>
<Relationships xmlns="http://schemas.openxmlformats.org/package/2006/relationships"><Relationship Id="rId8" Type="http://schemas.openxmlformats.org/officeDocument/2006/relationships/tags" Target="../tags/tag39.xml"/><Relationship Id="rId13" Type="http://schemas.openxmlformats.org/officeDocument/2006/relationships/chart" Target="../charts/chart7.xml"/><Relationship Id="rId3" Type="http://schemas.openxmlformats.org/officeDocument/2006/relationships/tags" Target="../tags/tag34.xml"/><Relationship Id="rId7" Type="http://schemas.openxmlformats.org/officeDocument/2006/relationships/tags" Target="../tags/tag38.xml"/><Relationship Id="rId12" Type="http://schemas.openxmlformats.org/officeDocument/2006/relationships/chart" Target="../charts/chart6.xml"/><Relationship Id="rId2" Type="http://schemas.openxmlformats.org/officeDocument/2006/relationships/tags" Target="../tags/tag33.xml"/><Relationship Id="rId1" Type="http://schemas.openxmlformats.org/officeDocument/2006/relationships/tags" Target="../tags/tag32.xml"/><Relationship Id="rId6" Type="http://schemas.openxmlformats.org/officeDocument/2006/relationships/tags" Target="../tags/tag37.xml"/><Relationship Id="rId11" Type="http://schemas.openxmlformats.org/officeDocument/2006/relationships/notesSlide" Target="../notesSlides/notesSlide7.xml"/><Relationship Id="rId5" Type="http://schemas.openxmlformats.org/officeDocument/2006/relationships/tags" Target="../tags/tag36.xml"/><Relationship Id="rId10" Type="http://schemas.openxmlformats.org/officeDocument/2006/relationships/slideLayout" Target="../slideLayouts/slideLayout8.xml"/><Relationship Id="rId4" Type="http://schemas.openxmlformats.org/officeDocument/2006/relationships/tags" Target="../tags/tag35.xml"/><Relationship Id="rId9" Type="http://schemas.openxmlformats.org/officeDocument/2006/relationships/tags" Target="../tags/tag40.xml"/></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8.xml"/><Relationship Id="rId3" Type="http://schemas.openxmlformats.org/officeDocument/2006/relationships/tags" Target="../tags/tag43.xml"/><Relationship Id="rId7" Type="http://schemas.openxmlformats.org/officeDocument/2006/relationships/slideLayout" Target="../slideLayouts/slideLayout8.xml"/><Relationship Id="rId2" Type="http://schemas.openxmlformats.org/officeDocument/2006/relationships/tags" Target="../tags/tag42.xml"/><Relationship Id="rId1" Type="http://schemas.openxmlformats.org/officeDocument/2006/relationships/tags" Target="../tags/tag41.xml"/><Relationship Id="rId6" Type="http://schemas.openxmlformats.org/officeDocument/2006/relationships/tags" Target="../tags/tag46.xml"/><Relationship Id="rId5" Type="http://schemas.openxmlformats.org/officeDocument/2006/relationships/tags" Target="../tags/tag45.xml"/><Relationship Id="rId4" Type="http://schemas.openxmlformats.org/officeDocument/2006/relationships/tags" Target="../tags/tag44.xml"/><Relationship Id="rId9" Type="http://schemas.openxmlformats.org/officeDocument/2006/relationships/chart" Target="../charts/chart8.xml"/></Relationships>
</file>

<file path=ppt/slides/_rels/slide16.xml.rels><?xml version="1.0" encoding="UTF-8" standalone="yes"?>
<Relationships xmlns="http://schemas.openxmlformats.org/package/2006/relationships"><Relationship Id="rId8" Type="http://schemas.openxmlformats.org/officeDocument/2006/relationships/tags" Target="../tags/tag54.xml"/><Relationship Id="rId3" Type="http://schemas.openxmlformats.org/officeDocument/2006/relationships/tags" Target="../tags/tag49.xml"/><Relationship Id="rId7" Type="http://schemas.openxmlformats.org/officeDocument/2006/relationships/tags" Target="../tags/tag53.xml"/><Relationship Id="rId12" Type="http://schemas.openxmlformats.org/officeDocument/2006/relationships/chart" Target="../charts/chart10.xml"/><Relationship Id="rId2" Type="http://schemas.openxmlformats.org/officeDocument/2006/relationships/tags" Target="../tags/tag48.xml"/><Relationship Id="rId1" Type="http://schemas.openxmlformats.org/officeDocument/2006/relationships/tags" Target="../tags/tag47.xml"/><Relationship Id="rId6" Type="http://schemas.openxmlformats.org/officeDocument/2006/relationships/tags" Target="../tags/tag52.xml"/><Relationship Id="rId11" Type="http://schemas.openxmlformats.org/officeDocument/2006/relationships/chart" Target="../charts/chart9.xml"/><Relationship Id="rId5" Type="http://schemas.openxmlformats.org/officeDocument/2006/relationships/tags" Target="../tags/tag51.xml"/><Relationship Id="rId10" Type="http://schemas.openxmlformats.org/officeDocument/2006/relationships/notesSlide" Target="../notesSlides/notesSlide9.xml"/><Relationship Id="rId4" Type="http://schemas.openxmlformats.org/officeDocument/2006/relationships/tags" Target="../tags/tag50.xml"/><Relationship Id="rId9"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8" Type="http://schemas.openxmlformats.org/officeDocument/2006/relationships/tags" Target="../tags/tag62.xml"/><Relationship Id="rId3" Type="http://schemas.openxmlformats.org/officeDocument/2006/relationships/tags" Target="../tags/tag57.xml"/><Relationship Id="rId7" Type="http://schemas.openxmlformats.org/officeDocument/2006/relationships/tags" Target="../tags/tag61.xml"/><Relationship Id="rId12" Type="http://schemas.openxmlformats.org/officeDocument/2006/relationships/chart" Target="../charts/chart11.xml"/><Relationship Id="rId2" Type="http://schemas.openxmlformats.org/officeDocument/2006/relationships/tags" Target="../tags/tag56.xml"/><Relationship Id="rId1" Type="http://schemas.openxmlformats.org/officeDocument/2006/relationships/tags" Target="../tags/tag55.xml"/><Relationship Id="rId6" Type="http://schemas.openxmlformats.org/officeDocument/2006/relationships/tags" Target="../tags/tag60.xml"/><Relationship Id="rId11" Type="http://schemas.openxmlformats.org/officeDocument/2006/relationships/notesSlide" Target="../notesSlides/notesSlide10.xml"/><Relationship Id="rId5" Type="http://schemas.openxmlformats.org/officeDocument/2006/relationships/tags" Target="../tags/tag59.xml"/><Relationship Id="rId10" Type="http://schemas.openxmlformats.org/officeDocument/2006/relationships/slideLayout" Target="../slideLayouts/slideLayout8.xml"/><Relationship Id="rId4" Type="http://schemas.openxmlformats.org/officeDocument/2006/relationships/tags" Target="../tags/tag58.xml"/><Relationship Id="rId9"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notesSlide" Target="../notesSlides/notesSlide11.xml"/><Relationship Id="rId3" Type="http://schemas.openxmlformats.org/officeDocument/2006/relationships/tags" Target="../tags/tag66.xml"/><Relationship Id="rId7" Type="http://schemas.openxmlformats.org/officeDocument/2006/relationships/slideLayout" Target="../slideLayouts/slideLayout8.xml"/><Relationship Id="rId2" Type="http://schemas.openxmlformats.org/officeDocument/2006/relationships/tags" Target="../tags/tag65.xml"/><Relationship Id="rId1" Type="http://schemas.openxmlformats.org/officeDocument/2006/relationships/tags" Target="../tags/tag64.xml"/><Relationship Id="rId6" Type="http://schemas.openxmlformats.org/officeDocument/2006/relationships/tags" Target="../tags/tag69.xml"/><Relationship Id="rId5" Type="http://schemas.openxmlformats.org/officeDocument/2006/relationships/tags" Target="../tags/tag68.xml"/><Relationship Id="rId4" Type="http://schemas.openxmlformats.org/officeDocument/2006/relationships/tags" Target="../tags/tag67.xml"/><Relationship Id="rId9" Type="http://schemas.openxmlformats.org/officeDocument/2006/relationships/chart" Target="../charts/chart12.xml"/></Relationships>
</file>

<file path=ppt/slides/_rels/slide19.xml.rels><?xml version="1.0" encoding="UTF-8" standalone="yes"?>
<Relationships xmlns="http://schemas.openxmlformats.org/package/2006/relationships"><Relationship Id="rId8" Type="http://schemas.openxmlformats.org/officeDocument/2006/relationships/notesSlide" Target="../notesSlides/notesSlide12.xml"/><Relationship Id="rId3" Type="http://schemas.openxmlformats.org/officeDocument/2006/relationships/tags" Target="../tags/tag72.xml"/><Relationship Id="rId7" Type="http://schemas.openxmlformats.org/officeDocument/2006/relationships/slideLayout" Target="../slideLayouts/slideLayout8.xml"/><Relationship Id="rId2" Type="http://schemas.openxmlformats.org/officeDocument/2006/relationships/tags" Target="../tags/tag71.xml"/><Relationship Id="rId1" Type="http://schemas.openxmlformats.org/officeDocument/2006/relationships/tags" Target="../tags/tag70.xml"/><Relationship Id="rId6" Type="http://schemas.openxmlformats.org/officeDocument/2006/relationships/tags" Target="../tags/tag75.xml"/><Relationship Id="rId5" Type="http://schemas.openxmlformats.org/officeDocument/2006/relationships/tags" Target="../tags/tag74.xml"/><Relationship Id="rId4" Type="http://schemas.openxmlformats.org/officeDocument/2006/relationships/tags" Target="../tags/tag73.xml"/><Relationship Id="rId9" Type="http://schemas.openxmlformats.org/officeDocument/2006/relationships/chart" Target="../charts/chart13.xml"/></Relationships>
</file>

<file path=ppt/slides/_rels/slide20.xml.rels><?xml version="1.0" encoding="UTF-8" standalone="yes"?>
<Relationships xmlns="http://schemas.openxmlformats.org/package/2006/relationships"><Relationship Id="rId8" Type="http://schemas.openxmlformats.org/officeDocument/2006/relationships/notesSlide" Target="../notesSlides/notesSlide13.xml"/><Relationship Id="rId3" Type="http://schemas.openxmlformats.org/officeDocument/2006/relationships/tags" Target="../tags/tag78.xml"/><Relationship Id="rId7" Type="http://schemas.openxmlformats.org/officeDocument/2006/relationships/slideLayout" Target="../slideLayouts/slideLayout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tags" Target="../tags/tag81.xml"/><Relationship Id="rId5" Type="http://schemas.openxmlformats.org/officeDocument/2006/relationships/tags" Target="../tags/tag80.xml"/><Relationship Id="rId4" Type="http://schemas.openxmlformats.org/officeDocument/2006/relationships/tags" Target="../tags/tag79.xml"/><Relationship Id="rId9" Type="http://schemas.openxmlformats.org/officeDocument/2006/relationships/chart" Target="../charts/chart14.xml"/></Relationships>
</file>

<file path=ppt/slides/_rels/slide21.xml.rels><?xml version="1.0" encoding="UTF-8" standalone="yes"?>
<Relationships xmlns="http://schemas.openxmlformats.org/package/2006/relationships"><Relationship Id="rId8" Type="http://schemas.openxmlformats.org/officeDocument/2006/relationships/notesSlide" Target="../notesSlides/notesSlide14.xml"/><Relationship Id="rId3" Type="http://schemas.openxmlformats.org/officeDocument/2006/relationships/tags" Target="../tags/tag84.xml"/><Relationship Id="rId7" Type="http://schemas.openxmlformats.org/officeDocument/2006/relationships/slideLayout" Target="../slideLayouts/slideLayout8.xml"/><Relationship Id="rId2" Type="http://schemas.openxmlformats.org/officeDocument/2006/relationships/tags" Target="../tags/tag83.xml"/><Relationship Id="rId1" Type="http://schemas.openxmlformats.org/officeDocument/2006/relationships/tags" Target="../tags/tag82.xml"/><Relationship Id="rId6" Type="http://schemas.openxmlformats.org/officeDocument/2006/relationships/tags" Target="../tags/tag87.xml"/><Relationship Id="rId5" Type="http://schemas.openxmlformats.org/officeDocument/2006/relationships/tags" Target="../tags/tag86.xml"/><Relationship Id="rId4" Type="http://schemas.openxmlformats.org/officeDocument/2006/relationships/tags" Target="../tags/tag85.xml"/><Relationship Id="rId9" Type="http://schemas.openxmlformats.org/officeDocument/2006/relationships/chart" Target="../charts/chart15.xml"/></Relationships>
</file>

<file path=ppt/slides/_rels/slide22.xml.rels><?xml version="1.0" encoding="UTF-8" standalone="yes"?>
<Relationships xmlns="http://schemas.openxmlformats.org/package/2006/relationships"><Relationship Id="rId8" Type="http://schemas.openxmlformats.org/officeDocument/2006/relationships/notesSlide" Target="../notesSlides/notesSlide15.xml"/><Relationship Id="rId3" Type="http://schemas.openxmlformats.org/officeDocument/2006/relationships/tags" Target="../tags/tag90.xml"/><Relationship Id="rId7" Type="http://schemas.openxmlformats.org/officeDocument/2006/relationships/slideLayout" Target="../slideLayouts/slideLayout8.xml"/><Relationship Id="rId2" Type="http://schemas.openxmlformats.org/officeDocument/2006/relationships/tags" Target="../tags/tag89.xml"/><Relationship Id="rId1" Type="http://schemas.openxmlformats.org/officeDocument/2006/relationships/tags" Target="../tags/tag88.xml"/><Relationship Id="rId6" Type="http://schemas.openxmlformats.org/officeDocument/2006/relationships/tags" Target="../tags/tag93.xml"/><Relationship Id="rId5" Type="http://schemas.openxmlformats.org/officeDocument/2006/relationships/tags" Target="../tags/tag92.xml"/><Relationship Id="rId4" Type="http://schemas.openxmlformats.org/officeDocument/2006/relationships/tags" Target="../tags/tag91.xml"/><Relationship Id="rId9" Type="http://schemas.openxmlformats.org/officeDocument/2006/relationships/chart" Target="../charts/char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8" Type="http://schemas.openxmlformats.org/officeDocument/2006/relationships/tags" Target="../tags/tag101.xml"/><Relationship Id="rId3" Type="http://schemas.openxmlformats.org/officeDocument/2006/relationships/tags" Target="../tags/tag96.xml"/><Relationship Id="rId7" Type="http://schemas.openxmlformats.org/officeDocument/2006/relationships/tags" Target="../tags/tag100.xml"/><Relationship Id="rId12" Type="http://schemas.openxmlformats.org/officeDocument/2006/relationships/chart" Target="../charts/chart18.xml"/><Relationship Id="rId2" Type="http://schemas.openxmlformats.org/officeDocument/2006/relationships/tags" Target="../tags/tag95.xml"/><Relationship Id="rId1" Type="http://schemas.openxmlformats.org/officeDocument/2006/relationships/tags" Target="../tags/tag94.xml"/><Relationship Id="rId6" Type="http://schemas.openxmlformats.org/officeDocument/2006/relationships/tags" Target="../tags/tag99.xml"/><Relationship Id="rId11" Type="http://schemas.openxmlformats.org/officeDocument/2006/relationships/chart" Target="../charts/chart17.xml"/><Relationship Id="rId5" Type="http://schemas.openxmlformats.org/officeDocument/2006/relationships/tags" Target="../tags/tag98.xml"/><Relationship Id="rId10" Type="http://schemas.openxmlformats.org/officeDocument/2006/relationships/notesSlide" Target="../notesSlides/notesSlide16.xml"/><Relationship Id="rId4" Type="http://schemas.openxmlformats.org/officeDocument/2006/relationships/tags" Target="../tags/tag97.xml"/><Relationship Id="rId9"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8" Type="http://schemas.openxmlformats.org/officeDocument/2006/relationships/chart" Target="../charts/chart19.xml"/><Relationship Id="rId3" Type="http://schemas.openxmlformats.org/officeDocument/2006/relationships/tags" Target="../tags/tag104.xml"/><Relationship Id="rId7" Type="http://schemas.openxmlformats.org/officeDocument/2006/relationships/notesSlide" Target="../notesSlides/notesSlide17.xml"/><Relationship Id="rId2" Type="http://schemas.openxmlformats.org/officeDocument/2006/relationships/tags" Target="../tags/tag103.xml"/><Relationship Id="rId1" Type="http://schemas.openxmlformats.org/officeDocument/2006/relationships/tags" Target="../tags/tag102.xml"/><Relationship Id="rId6" Type="http://schemas.openxmlformats.org/officeDocument/2006/relationships/slideLayout" Target="../slideLayouts/slideLayout8.xml"/><Relationship Id="rId5" Type="http://schemas.openxmlformats.org/officeDocument/2006/relationships/tags" Target="../tags/tag106.xml"/><Relationship Id="rId4" Type="http://schemas.openxmlformats.org/officeDocument/2006/relationships/tags" Target="../tags/tag10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8" Type="http://schemas.openxmlformats.org/officeDocument/2006/relationships/notesSlide" Target="../notesSlides/notesSlide18.xml"/><Relationship Id="rId3" Type="http://schemas.openxmlformats.org/officeDocument/2006/relationships/tags" Target="../tags/tag109.xml"/><Relationship Id="rId7" Type="http://schemas.openxmlformats.org/officeDocument/2006/relationships/slideLayout" Target="../slideLayouts/slideLayout8.xml"/><Relationship Id="rId2" Type="http://schemas.openxmlformats.org/officeDocument/2006/relationships/tags" Target="../tags/tag108.xml"/><Relationship Id="rId1" Type="http://schemas.openxmlformats.org/officeDocument/2006/relationships/tags" Target="../tags/tag107.xml"/><Relationship Id="rId6" Type="http://schemas.openxmlformats.org/officeDocument/2006/relationships/tags" Target="../tags/tag112.xml"/><Relationship Id="rId5" Type="http://schemas.openxmlformats.org/officeDocument/2006/relationships/tags" Target="../tags/tag111.xml"/><Relationship Id="rId4" Type="http://schemas.openxmlformats.org/officeDocument/2006/relationships/tags" Target="../tags/tag110.xml"/><Relationship Id="rId9" Type="http://schemas.openxmlformats.org/officeDocument/2006/relationships/chart" Target="../charts/chart20.xml"/></Relationships>
</file>

<file path=ppt/slides/_rels/slide28.xml.rels><?xml version="1.0" encoding="UTF-8" standalone="yes"?>
<Relationships xmlns="http://schemas.openxmlformats.org/package/2006/relationships"><Relationship Id="rId8" Type="http://schemas.openxmlformats.org/officeDocument/2006/relationships/chart" Target="../charts/chart21.xml"/><Relationship Id="rId3" Type="http://schemas.openxmlformats.org/officeDocument/2006/relationships/tags" Target="../tags/tag115.xml"/><Relationship Id="rId7" Type="http://schemas.openxmlformats.org/officeDocument/2006/relationships/notesSlide" Target="../notesSlides/notesSlide19.xml"/><Relationship Id="rId2" Type="http://schemas.openxmlformats.org/officeDocument/2006/relationships/tags" Target="../tags/tag114.xml"/><Relationship Id="rId1" Type="http://schemas.openxmlformats.org/officeDocument/2006/relationships/tags" Target="../tags/tag113.xml"/><Relationship Id="rId6" Type="http://schemas.openxmlformats.org/officeDocument/2006/relationships/slideLayout" Target="../slideLayouts/slideLayout8.xml"/><Relationship Id="rId5" Type="http://schemas.openxmlformats.org/officeDocument/2006/relationships/tags" Target="../tags/tag117.xml"/><Relationship Id="rId4" Type="http://schemas.openxmlformats.org/officeDocument/2006/relationships/tags" Target="../tags/tag1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8" Type="http://schemas.openxmlformats.org/officeDocument/2006/relationships/tags" Target="../tags/tag125.xml"/><Relationship Id="rId3" Type="http://schemas.openxmlformats.org/officeDocument/2006/relationships/tags" Target="../tags/tag120.xml"/><Relationship Id="rId7" Type="http://schemas.openxmlformats.org/officeDocument/2006/relationships/tags" Target="../tags/tag124.xml"/><Relationship Id="rId12" Type="http://schemas.openxmlformats.org/officeDocument/2006/relationships/chart" Target="../charts/chart23.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tags" Target="../tags/tag123.xml"/><Relationship Id="rId11" Type="http://schemas.openxmlformats.org/officeDocument/2006/relationships/chart" Target="../charts/chart22.xml"/><Relationship Id="rId5" Type="http://schemas.openxmlformats.org/officeDocument/2006/relationships/tags" Target="../tags/tag122.xml"/><Relationship Id="rId10" Type="http://schemas.openxmlformats.org/officeDocument/2006/relationships/notesSlide" Target="../notesSlides/notesSlide20.xml"/><Relationship Id="rId4" Type="http://schemas.openxmlformats.org/officeDocument/2006/relationships/tags" Target="../tags/tag121.xml"/><Relationship Id="rId9"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8" Type="http://schemas.openxmlformats.org/officeDocument/2006/relationships/chart" Target="../charts/chart24.xml"/><Relationship Id="rId3" Type="http://schemas.openxmlformats.org/officeDocument/2006/relationships/tags" Target="../tags/tag128.xml"/><Relationship Id="rId7" Type="http://schemas.openxmlformats.org/officeDocument/2006/relationships/notesSlide" Target="../notesSlides/notesSlide21.xml"/><Relationship Id="rId2" Type="http://schemas.openxmlformats.org/officeDocument/2006/relationships/tags" Target="../tags/tag127.xml"/><Relationship Id="rId1" Type="http://schemas.openxmlformats.org/officeDocument/2006/relationships/tags" Target="../tags/tag126.xml"/><Relationship Id="rId6" Type="http://schemas.openxmlformats.org/officeDocument/2006/relationships/slideLayout" Target="../slideLayouts/slideLayout8.xml"/><Relationship Id="rId5" Type="http://schemas.openxmlformats.org/officeDocument/2006/relationships/tags" Target="../tags/tag130.xml"/><Relationship Id="rId4" Type="http://schemas.openxmlformats.org/officeDocument/2006/relationships/tags" Target="../tags/tag1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8" Type="http://schemas.openxmlformats.org/officeDocument/2006/relationships/notesSlide" Target="../notesSlides/notesSlide22.xml"/><Relationship Id="rId3" Type="http://schemas.openxmlformats.org/officeDocument/2006/relationships/tags" Target="../tags/tag133.xml"/><Relationship Id="rId7" Type="http://schemas.openxmlformats.org/officeDocument/2006/relationships/slideLayout" Target="../slideLayouts/slideLayout8.xml"/><Relationship Id="rId2" Type="http://schemas.openxmlformats.org/officeDocument/2006/relationships/tags" Target="../tags/tag132.xml"/><Relationship Id="rId1" Type="http://schemas.openxmlformats.org/officeDocument/2006/relationships/tags" Target="../tags/tag131.xml"/><Relationship Id="rId6" Type="http://schemas.openxmlformats.org/officeDocument/2006/relationships/tags" Target="../tags/tag136.xml"/><Relationship Id="rId5" Type="http://schemas.openxmlformats.org/officeDocument/2006/relationships/tags" Target="../tags/tag135.xml"/><Relationship Id="rId4" Type="http://schemas.openxmlformats.org/officeDocument/2006/relationships/tags" Target="../tags/tag134.xml"/><Relationship Id="rId9" Type="http://schemas.openxmlformats.org/officeDocument/2006/relationships/chart" Target="../charts/chart25.xml"/></Relationships>
</file>

<file path=ppt/slides/_rels/slide34.xml.rels><?xml version="1.0" encoding="UTF-8" standalone="yes"?>
<Relationships xmlns="http://schemas.openxmlformats.org/package/2006/relationships"><Relationship Id="rId8" Type="http://schemas.openxmlformats.org/officeDocument/2006/relationships/notesSlide" Target="../notesSlides/notesSlide23.xml"/><Relationship Id="rId3" Type="http://schemas.openxmlformats.org/officeDocument/2006/relationships/tags" Target="../tags/tag139.xml"/><Relationship Id="rId7" Type="http://schemas.openxmlformats.org/officeDocument/2006/relationships/slideLayout" Target="../slideLayouts/slideLayout8.xml"/><Relationship Id="rId2" Type="http://schemas.openxmlformats.org/officeDocument/2006/relationships/tags" Target="../tags/tag138.xml"/><Relationship Id="rId1" Type="http://schemas.openxmlformats.org/officeDocument/2006/relationships/tags" Target="../tags/tag137.xml"/><Relationship Id="rId6" Type="http://schemas.openxmlformats.org/officeDocument/2006/relationships/tags" Target="../tags/tag142.xml"/><Relationship Id="rId5" Type="http://schemas.openxmlformats.org/officeDocument/2006/relationships/tags" Target="../tags/tag141.xml"/><Relationship Id="rId4" Type="http://schemas.openxmlformats.org/officeDocument/2006/relationships/tags" Target="../tags/tag140.xml"/><Relationship Id="rId9" Type="http://schemas.openxmlformats.org/officeDocument/2006/relationships/chart" Target="../charts/chart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36.xml.rels><?xml version="1.0" encoding="UTF-8" standalone="yes"?>
<Relationships xmlns="http://schemas.openxmlformats.org/package/2006/relationships"><Relationship Id="rId8" Type="http://schemas.openxmlformats.org/officeDocument/2006/relationships/chart" Target="../charts/chart27.xml"/><Relationship Id="rId3" Type="http://schemas.openxmlformats.org/officeDocument/2006/relationships/tags" Target="../tags/tag145.xml"/><Relationship Id="rId7" Type="http://schemas.openxmlformats.org/officeDocument/2006/relationships/notesSlide" Target="../notesSlides/notesSlide24.xml"/><Relationship Id="rId2" Type="http://schemas.openxmlformats.org/officeDocument/2006/relationships/tags" Target="../tags/tag144.xml"/><Relationship Id="rId1" Type="http://schemas.openxmlformats.org/officeDocument/2006/relationships/tags" Target="../tags/tag143.xml"/><Relationship Id="rId6" Type="http://schemas.openxmlformats.org/officeDocument/2006/relationships/slideLayout" Target="../slideLayouts/slideLayout8.xml"/><Relationship Id="rId5" Type="http://schemas.openxmlformats.org/officeDocument/2006/relationships/tags" Target="../tags/tag147.xml"/><Relationship Id="rId4" Type="http://schemas.openxmlformats.org/officeDocument/2006/relationships/tags" Target="../tags/tag146.xml"/></Relationships>
</file>

<file path=ppt/slides/_rels/slide37.xml.rels><?xml version="1.0" encoding="UTF-8" standalone="yes"?>
<Relationships xmlns="http://schemas.openxmlformats.org/package/2006/relationships"><Relationship Id="rId8" Type="http://schemas.openxmlformats.org/officeDocument/2006/relationships/tags" Target="../tags/tag155.xml"/><Relationship Id="rId13" Type="http://schemas.openxmlformats.org/officeDocument/2006/relationships/notesSlide" Target="../notesSlides/notesSlide25.xml"/><Relationship Id="rId3" Type="http://schemas.openxmlformats.org/officeDocument/2006/relationships/tags" Target="../tags/tag150.xml"/><Relationship Id="rId7" Type="http://schemas.openxmlformats.org/officeDocument/2006/relationships/tags" Target="../tags/tag154.xml"/><Relationship Id="rId12" Type="http://schemas.openxmlformats.org/officeDocument/2006/relationships/slideLayout" Target="../slideLayouts/slideLayout8.xml"/><Relationship Id="rId2" Type="http://schemas.openxmlformats.org/officeDocument/2006/relationships/tags" Target="../tags/tag149.xml"/><Relationship Id="rId16" Type="http://schemas.openxmlformats.org/officeDocument/2006/relationships/chart" Target="../charts/chart30.xml"/><Relationship Id="rId1" Type="http://schemas.openxmlformats.org/officeDocument/2006/relationships/tags" Target="../tags/tag148.xml"/><Relationship Id="rId6" Type="http://schemas.openxmlformats.org/officeDocument/2006/relationships/tags" Target="../tags/tag153.xml"/><Relationship Id="rId11" Type="http://schemas.openxmlformats.org/officeDocument/2006/relationships/tags" Target="../tags/tag158.xml"/><Relationship Id="rId5" Type="http://schemas.openxmlformats.org/officeDocument/2006/relationships/tags" Target="../tags/tag152.xml"/><Relationship Id="rId15" Type="http://schemas.openxmlformats.org/officeDocument/2006/relationships/chart" Target="../charts/chart29.xml"/><Relationship Id="rId10" Type="http://schemas.openxmlformats.org/officeDocument/2006/relationships/tags" Target="../tags/tag157.xml"/><Relationship Id="rId4" Type="http://schemas.openxmlformats.org/officeDocument/2006/relationships/tags" Target="../tags/tag151.xml"/><Relationship Id="rId9" Type="http://schemas.openxmlformats.org/officeDocument/2006/relationships/tags" Target="../tags/tag156.xml"/><Relationship Id="rId14" Type="http://schemas.openxmlformats.org/officeDocument/2006/relationships/chart" Target="../charts/chart2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8" Type="http://schemas.openxmlformats.org/officeDocument/2006/relationships/chart" Target="../charts/chart31.xml"/><Relationship Id="rId3" Type="http://schemas.openxmlformats.org/officeDocument/2006/relationships/tags" Target="../tags/tag161.xml"/><Relationship Id="rId7" Type="http://schemas.openxmlformats.org/officeDocument/2006/relationships/notesSlide" Target="../notesSlides/notesSlide26.xml"/><Relationship Id="rId2" Type="http://schemas.openxmlformats.org/officeDocument/2006/relationships/tags" Target="../tags/tag160.xml"/><Relationship Id="rId1" Type="http://schemas.openxmlformats.org/officeDocument/2006/relationships/tags" Target="../tags/tag159.xml"/><Relationship Id="rId6" Type="http://schemas.openxmlformats.org/officeDocument/2006/relationships/slideLayout" Target="../slideLayouts/slideLayout8.xml"/><Relationship Id="rId5" Type="http://schemas.openxmlformats.org/officeDocument/2006/relationships/tags" Target="../tags/tag163.xml"/><Relationship Id="rId4" Type="http://schemas.openxmlformats.org/officeDocument/2006/relationships/tags" Target="../tags/tag162.xml"/></Relationships>
</file>

<file path=ppt/slides/_rels/slide40.xml.rels><?xml version="1.0" encoding="UTF-8" standalone="yes"?>
<Relationships xmlns="http://schemas.openxmlformats.org/package/2006/relationships"><Relationship Id="rId3" Type="http://schemas.openxmlformats.org/officeDocument/2006/relationships/tags" Target="../tags/tag166.xml"/><Relationship Id="rId7" Type="http://schemas.openxmlformats.org/officeDocument/2006/relationships/chart" Target="../charts/chart32.xml"/><Relationship Id="rId2" Type="http://schemas.openxmlformats.org/officeDocument/2006/relationships/tags" Target="../tags/tag165.xml"/><Relationship Id="rId1" Type="http://schemas.openxmlformats.org/officeDocument/2006/relationships/tags" Target="../tags/tag164.xml"/><Relationship Id="rId6" Type="http://schemas.openxmlformats.org/officeDocument/2006/relationships/notesSlide" Target="../notesSlides/notesSlide27.xml"/><Relationship Id="rId5" Type="http://schemas.openxmlformats.org/officeDocument/2006/relationships/slideLayout" Target="../slideLayouts/slideLayout8.xml"/><Relationship Id="rId4" Type="http://schemas.openxmlformats.org/officeDocument/2006/relationships/tags" Target="../tags/tag16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8" Type="http://schemas.openxmlformats.org/officeDocument/2006/relationships/tags" Target="../tags/tag175.xml"/><Relationship Id="rId13" Type="http://schemas.openxmlformats.org/officeDocument/2006/relationships/chart" Target="../charts/chart33.xml"/><Relationship Id="rId3" Type="http://schemas.openxmlformats.org/officeDocument/2006/relationships/tags" Target="../tags/tag170.xml"/><Relationship Id="rId7" Type="http://schemas.openxmlformats.org/officeDocument/2006/relationships/tags" Target="../tags/tag174.xml"/><Relationship Id="rId12" Type="http://schemas.openxmlformats.org/officeDocument/2006/relationships/notesSlide" Target="../notesSlides/notesSlide28.xml"/><Relationship Id="rId2" Type="http://schemas.openxmlformats.org/officeDocument/2006/relationships/tags" Target="../tags/tag169.xml"/><Relationship Id="rId1" Type="http://schemas.openxmlformats.org/officeDocument/2006/relationships/tags" Target="../tags/tag168.xml"/><Relationship Id="rId6" Type="http://schemas.openxmlformats.org/officeDocument/2006/relationships/tags" Target="../tags/tag173.xml"/><Relationship Id="rId11" Type="http://schemas.openxmlformats.org/officeDocument/2006/relationships/slideLayout" Target="../slideLayouts/slideLayout8.xml"/><Relationship Id="rId5" Type="http://schemas.openxmlformats.org/officeDocument/2006/relationships/tags" Target="../tags/tag172.xml"/><Relationship Id="rId10" Type="http://schemas.openxmlformats.org/officeDocument/2006/relationships/tags" Target="../tags/tag177.xml"/><Relationship Id="rId4" Type="http://schemas.openxmlformats.org/officeDocument/2006/relationships/tags" Target="../tags/tag171.xml"/><Relationship Id="rId9" Type="http://schemas.openxmlformats.org/officeDocument/2006/relationships/tags" Target="../tags/tag176.xml"/><Relationship Id="rId14" Type="http://schemas.openxmlformats.org/officeDocument/2006/relationships/chart" Target="../charts/chart34.xml"/></Relationships>
</file>

<file path=ppt/slides/_rels/slide43.xml.rels><?xml version="1.0" encoding="UTF-8" standalone="yes"?>
<Relationships xmlns="http://schemas.openxmlformats.org/package/2006/relationships"><Relationship Id="rId8" Type="http://schemas.openxmlformats.org/officeDocument/2006/relationships/notesSlide" Target="../notesSlides/notesSlide29.xml"/><Relationship Id="rId3" Type="http://schemas.openxmlformats.org/officeDocument/2006/relationships/tags" Target="../tags/tag180.xml"/><Relationship Id="rId7" Type="http://schemas.openxmlformats.org/officeDocument/2006/relationships/slideLayout" Target="../slideLayouts/slideLayout8.xml"/><Relationship Id="rId2" Type="http://schemas.openxmlformats.org/officeDocument/2006/relationships/tags" Target="../tags/tag179.xml"/><Relationship Id="rId1" Type="http://schemas.openxmlformats.org/officeDocument/2006/relationships/tags" Target="../tags/tag178.xml"/><Relationship Id="rId6" Type="http://schemas.openxmlformats.org/officeDocument/2006/relationships/tags" Target="../tags/tag183.xml"/><Relationship Id="rId5" Type="http://schemas.openxmlformats.org/officeDocument/2006/relationships/tags" Target="../tags/tag182.xml"/><Relationship Id="rId4" Type="http://schemas.openxmlformats.org/officeDocument/2006/relationships/tags" Target="../tags/tag181.xml"/><Relationship Id="rId9" Type="http://schemas.openxmlformats.org/officeDocument/2006/relationships/chart" Target="../charts/chart35.xml"/></Relationships>
</file>

<file path=ppt/slides/_rels/slide44.xml.rels><?xml version="1.0" encoding="UTF-8" standalone="yes"?>
<Relationships xmlns="http://schemas.openxmlformats.org/package/2006/relationships"><Relationship Id="rId8" Type="http://schemas.openxmlformats.org/officeDocument/2006/relationships/notesSlide" Target="../notesSlides/notesSlide30.xml"/><Relationship Id="rId3" Type="http://schemas.openxmlformats.org/officeDocument/2006/relationships/tags" Target="../tags/tag186.xml"/><Relationship Id="rId7" Type="http://schemas.openxmlformats.org/officeDocument/2006/relationships/slideLayout" Target="../slideLayouts/slideLayout8.xml"/><Relationship Id="rId2" Type="http://schemas.openxmlformats.org/officeDocument/2006/relationships/tags" Target="../tags/tag185.xml"/><Relationship Id="rId1" Type="http://schemas.openxmlformats.org/officeDocument/2006/relationships/tags" Target="../tags/tag184.xml"/><Relationship Id="rId6" Type="http://schemas.openxmlformats.org/officeDocument/2006/relationships/tags" Target="../tags/tag189.xml"/><Relationship Id="rId5" Type="http://schemas.openxmlformats.org/officeDocument/2006/relationships/tags" Target="../tags/tag188.xml"/><Relationship Id="rId4" Type="http://schemas.openxmlformats.org/officeDocument/2006/relationships/tags" Target="../tags/tag187.xml"/><Relationship Id="rId9" Type="http://schemas.openxmlformats.org/officeDocument/2006/relationships/chart" Target="../charts/chart36.xml"/></Relationships>
</file>

<file path=ppt/slides/_rels/slide45.xml.rels><?xml version="1.0" encoding="UTF-8" standalone="yes"?>
<Relationships xmlns="http://schemas.openxmlformats.org/package/2006/relationships"><Relationship Id="rId8" Type="http://schemas.openxmlformats.org/officeDocument/2006/relationships/notesSlide" Target="../notesSlides/notesSlide31.xml"/><Relationship Id="rId3" Type="http://schemas.openxmlformats.org/officeDocument/2006/relationships/tags" Target="../tags/tag192.xml"/><Relationship Id="rId7" Type="http://schemas.openxmlformats.org/officeDocument/2006/relationships/slideLayout" Target="../slideLayouts/slideLayout8.xml"/><Relationship Id="rId2" Type="http://schemas.openxmlformats.org/officeDocument/2006/relationships/tags" Target="../tags/tag191.xml"/><Relationship Id="rId1" Type="http://schemas.openxmlformats.org/officeDocument/2006/relationships/tags" Target="../tags/tag190.xml"/><Relationship Id="rId6" Type="http://schemas.openxmlformats.org/officeDocument/2006/relationships/tags" Target="../tags/tag195.xml"/><Relationship Id="rId5" Type="http://schemas.openxmlformats.org/officeDocument/2006/relationships/tags" Target="../tags/tag194.xml"/><Relationship Id="rId4" Type="http://schemas.openxmlformats.org/officeDocument/2006/relationships/tags" Target="../tags/tag193.xml"/><Relationship Id="rId9" Type="http://schemas.openxmlformats.org/officeDocument/2006/relationships/chart" Target="../charts/chart3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47.xml.rels><?xml version="1.0" encoding="UTF-8" standalone="yes"?>
<Relationships xmlns="http://schemas.openxmlformats.org/package/2006/relationships"><Relationship Id="rId8" Type="http://schemas.openxmlformats.org/officeDocument/2006/relationships/tags" Target="../tags/tag203.xml"/><Relationship Id="rId3" Type="http://schemas.openxmlformats.org/officeDocument/2006/relationships/tags" Target="../tags/tag198.xml"/><Relationship Id="rId7" Type="http://schemas.openxmlformats.org/officeDocument/2006/relationships/tags" Target="../tags/tag202.xml"/><Relationship Id="rId12" Type="http://schemas.openxmlformats.org/officeDocument/2006/relationships/chart" Target="../charts/chart39.xml"/><Relationship Id="rId2" Type="http://schemas.openxmlformats.org/officeDocument/2006/relationships/tags" Target="../tags/tag197.xml"/><Relationship Id="rId1" Type="http://schemas.openxmlformats.org/officeDocument/2006/relationships/tags" Target="../tags/tag196.xml"/><Relationship Id="rId6" Type="http://schemas.openxmlformats.org/officeDocument/2006/relationships/tags" Target="../tags/tag201.xml"/><Relationship Id="rId11" Type="http://schemas.openxmlformats.org/officeDocument/2006/relationships/chart" Target="../charts/chart38.xml"/><Relationship Id="rId5" Type="http://schemas.openxmlformats.org/officeDocument/2006/relationships/tags" Target="../tags/tag200.xml"/><Relationship Id="rId10" Type="http://schemas.openxmlformats.org/officeDocument/2006/relationships/notesSlide" Target="../notesSlides/notesSlide32.xml"/><Relationship Id="rId4" Type="http://schemas.openxmlformats.org/officeDocument/2006/relationships/tags" Target="../tags/tag199.xml"/><Relationship Id="rId9" Type="http://schemas.openxmlformats.org/officeDocument/2006/relationships/slideLayout" Target="../slideLayouts/slideLayout8.xml"/></Relationships>
</file>

<file path=ppt/slides/_rels/slide48.xml.rels><?xml version="1.0" encoding="UTF-8" standalone="yes"?>
<Relationships xmlns="http://schemas.openxmlformats.org/package/2006/relationships"><Relationship Id="rId8" Type="http://schemas.openxmlformats.org/officeDocument/2006/relationships/chart" Target="../charts/chart40.xml"/><Relationship Id="rId3" Type="http://schemas.openxmlformats.org/officeDocument/2006/relationships/tags" Target="../tags/tag206.xml"/><Relationship Id="rId7" Type="http://schemas.openxmlformats.org/officeDocument/2006/relationships/notesSlide" Target="../notesSlides/notesSlide33.xml"/><Relationship Id="rId2" Type="http://schemas.openxmlformats.org/officeDocument/2006/relationships/tags" Target="../tags/tag205.xml"/><Relationship Id="rId1" Type="http://schemas.openxmlformats.org/officeDocument/2006/relationships/tags" Target="../tags/tag204.xml"/><Relationship Id="rId6" Type="http://schemas.openxmlformats.org/officeDocument/2006/relationships/slideLayout" Target="../slideLayouts/slideLayout8.xml"/><Relationship Id="rId5" Type="http://schemas.openxmlformats.org/officeDocument/2006/relationships/tags" Target="../tags/tag208.xml"/><Relationship Id="rId4" Type="http://schemas.openxmlformats.org/officeDocument/2006/relationships/tags" Target="../tags/tag207.xml"/></Relationships>
</file>

<file path=ppt/slides/_rels/slide49.xml.rels><?xml version="1.0" encoding="UTF-8" standalone="yes"?>
<Relationships xmlns="http://schemas.openxmlformats.org/package/2006/relationships"><Relationship Id="rId8" Type="http://schemas.openxmlformats.org/officeDocument/2006/relationships/chart" Target="../charts/chart41.xml"/><Relationship Id="rId3" Type="http://schemas.openxmlformats.org/officeDocument/2006/relationships/tags" Target="../tags/tag211.xml"/><Relationship Id="rId7" Type="http://schemas.openxmlformats.org/officeDocument/2006/relationships/notesSlide" Target="../notesSlides/notesSlide34.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slideLayout" Target="../slideLayouts/slideLayout8.xml"/><Relationship Id="rId5" Type="http://schemas.openxmlformats.org/officeDocument/2006/relationships/tags" Target="../tags/tag213.xml"/><Relationship Id="rId4" Type="http://schemas.openxmlformats.org/officeDocument/2006/relationships/tags" Target="../tags/tag212.xml"/></Relationships>
</file>

<file path=ppt/slides/_rels/slide50.xml.rels><?xml version="1.0" encoding="UTF-8" standalone="yes"?>
<Relationships xmlns="http://schemas.openxmlformats.org/package/2006/relationships"><Relationship Id="rId8" Type="http://schemas.openxmlformats.org/officeDocument/2006/relationships/chart" Target="../charts/chart42.xml"/><Relationship Id="rId3" Type="http://schemas.openxmlformats.org/officeDocument/2006/relationships/tags" Target="../tags/tag216.xml"/><Relationship Id="rId7" Type="http://schemas.openxmlformats.org/officeDocument/2006/relationships/notesSlide" Target="../notesSlides/notesSlide35.xml"/><Relationship Id="rId2" Type="http://schemas.openxmlformats.org/officeDocument/2006/relationships/tags" Target="../tags/tag215.xml"/><Relationship Id="rId1" Type="http://schemas.openxmlformats.org/officeDocument/2006/relationships/tags" Target="../tags/tag214.xml"/><Relationship Id="rId6" Type="http://schemas.openxmlformats.org/officeDocument/2006/relationships/slideLayout" Target="../slideLayouts/slideLayout8.xml"/><Relationship Id="rId5" Type="http://schemas.openxmlformats.org/officeDocument/2006/relationships/tags" Target="../tags/tag218.xml"/><Relationship Id="rId4" Type="http://schemas.openxmlformats.org/officeDocument/2006/relationships/tags" Target="../tags/tag217.xml"/></Relationships>
</file>

<file path=ppt/slides/_rels/slide51.xml.rels><?xml version="1.0" encoding="UTF-8" standalone="yes"?>
<Relationships xmlns="http://schemas.openxmlformats.org/package/2006/relationships"><Relationship Id="rId8" Type="http://schemas.openxmlformats.org/officeDocument/2006/relationships/chart" Target="../charts/chart43.xml"/><Relationship Id="rId3" Type="http://schemas.openxmlformats.org/officeDocument/2006/relationships/tags" Target="../tags/tag221.xml"/><Relationship Id="rId7" Type="http://schemas.openxmlformats.org/officeDocument/2006/relationships/notesSlide" Target="../notesSlides/notesSlide36.xml"/><Relationship Id="rId2" Type="http://schemas.openxmlformats.org/officeDocument/2006/relationships/tags" Target="../tags/tag220.xml"/><Relationship Id="rId1" Type="http://schemas.openxmlformats.org/officeDocument/2006/relationships/tags" Target="../tags/tag219.xml"/><Relationship Id="rId6" Type="http://schemas.openxmlformats.org/officeDocument/2006/relationships/slideLayout" Target="../slideLayouts/slideLayout8.xml"/><Relationship Id="rId5" Type="http://schemas.openxmlformats.org/officeDocument/2006/relationships/tags" Target="../tags/tag223.xml"/><Relationship Id="rId4" Type="http://schemas.openxmlformats.org/officeDocument/2006/relationships/tags" Target="../tags/tag222.xml"/></Relationships>
</file>

<file path=ppt/slides/_rels/slide52.xml.rels><?xml version="1.0" encoding="UTF-8" standalone="yes"?>
<Relationships xmlns="http://schemas.openxmlformats.org/package/2006/relationships"><Relationship Id="rId8" Type="http://schemas.openxmlformats.org/officeDocument/2006/relationships/chart" Target="../charts/chart44.xml"/><Relationship Id="rId3" Type="http://schemas.openxmlformats.org/officeDocument/2006/relationships/tags" Target="../tags/tag226.xml"/><Relationship Id="rId7" Type="http://schemas.openxmlformats.org/officeDocument/2006/relationships/notesSlide" Target="../notesSlides/notesSlide37.xml"/><Relationship Id="rId2" Type="http://schemas.openxmlformats.org/officeDocument/2006/relationships/tags" Target="../tags/tag225.xml"/><Relationship Id="rId1" Type="http://schemas.openxmlformats.org/officeDocument/2006/relationships/tags" Target="../tags/tag224.xml"/><Relationship Id="rId6" Type="http://schemas.openxmlformats.org/officeDocument/2006/relationships/slideLayout" Target="../slideLayouts/slideLayout8.xml"/><Relationship Id="rId5" Type="http://schemas.openxmlformats.org/officeDocument/2006/relationships/tags" Target="../tags/tag228.xml"/><Relationship Id="rId4" Type="http://schemas.openxmlformats.org/officeDocument/2006/relationships/tags" Target="../tags/tag227.xml"/></Relationships>
</file>

<file path=ppt/slides/_rels/slide53.xml.rels><?xml version="1.0" encoding="UTF-8" standalone="yes"?>
<Relationships xmlns="http://schemas.openxmlformats.org/package/2006/relationships"><Relationship Id="rId8" Type="http://schemas.openxmlformats.org/officeDocument/2006/relationships/chart" Target="../charts/chart45.xml"/><Relationship Id="rId3" Type="http://schemas.openxmlformats.org/officeDocument/2006/relationships/tags" Target="../tags/tag231.xml"/><Relationship Id="rId7" Type="http://schemas.openxmlformats.org/officeDocument/2006/relationships/notesSlide" Target="../notesSlides/notesSlide38.xml"/><Relationship Id="rId2" Type="http://schemas.openxmlformats.org/officeDocument/2006/relationships/tags" Target="../tags/tag230.xml"/><Relationship Id="rId1" Type="http://schemas.openxmlformats.org/officeDocument/2006/relationships/tags" Target="../tags/tag229.xml"/><Relationship Id="rId6" Type="http://schemas.openxmlformats.org/officeDocument/2006/relationships/slideLayout" Target="../slideLayouts/slideLayout8.xml"/><Relationship Id="rId5" Type="http://schemas.openxmlformats.org/officeDocument/2006/relationships/tags" Target="../tags/tag233.xml"/><Relationship Id="rId4" Type="http://schemas.openxmlformats.org/officeDocument/2006/relationships/tags" Target="../tags/tag23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55.xml.rels><?xml version="1.0" encoding="UTF-8" standalone="yes"?>
<Relationships xmlns="http://schemas.openxmlformats.org/package/2006/relationships"><Relationship Id="rId8" Type="http://schemas.openxmlformats.org/officeDocument/2006/relationships/tags" Target="../tags/tag241.xml"/><Relationship Id="rId13" Type="http://schemas.openxmlformats.org/officeDocument/2006/relationships/chart" Target="../charts/chart47.xml"/><Relationship Id="rId3" Type="http://schemas.openxmlformats.org/officeDocument/2006/relationships/tags" Target="../tags/tag236.xml"/><Relationship Id="rId7" Type="http://schemas.openxmlformats.org/officeDocument/2006/relationships/tags" Target="../tags/tag240.xml"/><Relationship Id="rId12" Type="http://schemas.openxmlformats.org/officeDocument/2006/relationships/chart" Target="../charts/chart46.xml"/><Relationship Id="rId2" Type="http://schemas.openxmlformats.org/officeDocument/2006/relationships/tags" Target="../tags/tag235.xml"/><Relationship Id="rId1" Type="http://schemas.openxmlformats.org/officeDocument/2006/relationships/tags" Target="../tags/tag234.xml"/><Relationship Id="rId6" Type="http://schemas.openxmlformats.org/officeDocument/2006/relationships/tags" Target="../tags/tag239.xml"/><Relationship Id="rId11" Type="http://schemas.openxmlformats.org/officeDocument/2006/relationships/notesSlide" Target="../notesSlides/notesSlide39.xml"/><Relationship Id="rId5" Type="http://schemas.openxmlformats.org/officeDocument/2006/relationships/tags" Target="../tags/tag238.xml"/><Relationship Id="rId10" Type="http://schemas.openxmlformats.org/officeDocument/2006/relationships/slideLayout" Target="../slideLayouts/slideLayout8.xml"/><Relationship Id="rId4" Type="http://schemas.openxmlformats.org/officeDocument/2006/relationships/tags" Target="../tags/tag237.xml"/><Relationship Id="rId9" Type="http://schemas.openxmlformats.org/officeDocument/2006/relationships/tags" Target="../tags/tag242.xml"/></Relationships>
</file>

<file path=ppt/slides/_rels/slide56.xml.rels><?xml version="1.0" encoding="UTF-8" standalone="yes"?>
<Relationships xmlns="http://schemas.openxmlformats.org/package/2006/relationships"><Relationship Id="rId8" Type="http://schemas.openxmlformats.org/officeDocument/2006/relationships/notesSlide" Target="../notesSlides/notesSlide40.xml"/><Relationship Id="rId3" Type="http://schemas.openxmlformats.org/officeDocument/2006/relationships/tags" Target="../tags/tag245.xml"/><Relationship Id="rId7" Type="http://schemas.openxmlformats.org/officeDocument/2006/relationships/slideLayout" Target="../slideLayouts/slideLayout8.xml"/><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tags" Target="../tags/tag248.xml"/><Relationship Id="rId5" Type="http://schemas.openxmlformats.org/officeDocument/2006/relationships/tags" Target="../tags/tag247.xml"/><Relationship Id="rId4" Type="http://schemas.openxmlformats.org/officeDocument/2006/relationships/tags" Target="../tags/tag246.xml"/><Relationship Id="rId9" Type="http://schemas.openxmlformats.org/officeDocument/2006/relationships/chart" Target="../charts/chart48.xml"/></Relationships>
</file>

<file path=ppt/slides/_rels/slide57.xml.rels><?xml version="1.0" encoding="UTF-8" standalone="yes"?>
<Relationships xmlns="http://schemas.openxmlformats.org/package/2006/relationships"><Relationship Id="rId8" Type="http://schemas.openxmlformats.org/officeDocument/2006/relationships/notesSlide" Target="../notesSlides/notesSlide41.xml"/><Relationship Id="rId3" Type="http://schemas.openxmlformats.org/officeDocument/2006/relationships/tags" Target="../tags/tag251.xml"/><Relationship Id="rId7" Type="http://schemas.openxmlformats.org/officeDocument/2006/relationships/slideLayout" Target="../slideLayouts/slideLayout8.xml"/><Relationship Id="rId2" Type="http://schemas.openxmlformats.org/officeDocument/2006/relationships/tags" Target="../tags/tag250.xml"/><Relationship Id="rId1" Type="http://schemas.openxmlformats.org/officeDocument/2006/relationships/tags" Target="../tags/tag249.xml"/><Relationship Id="rId6" Type="http://schemas.openxmlformats.org/officeDocument/2006/relationships/tags" Target="../tags/tag254.xml"/><Relationship Id="rId5" Type="http://schemas.openxmlformats.org/officeDocument/2006/relationships/tags" Target="../tags/tag253.xml"/><Relationship Id="rId4" Type="http://schemas.openxmlformats.org/officeDocument/2006/relationships/tags" Target="../tags/tag252.xml"/><Relationship Id="rId9" Type="http://schemas.openxmlformats.org/officeDocument/2006/relationships/chart" Target="../charts/chart49.xml"/></Relationships>
</file>

<file path=ppt/slides/_rels/slide58.xml.rels><?xml version="1.0" encoding="UTF-8" standalone="yes"?>
<Relationships xmlns="http://schemas.openxmlformats.org/package/2006/relationships"><Relationship Id="rId8" Type="http://schemas.openxmlformats.org/officeDocument/2006/relationships/notesSlide" Target="../notesSlides/notesSlide42.xml"/><Relationship Id="rId3" Type="http://schemas.openxmlformats.org/officeDocument/2006/relationships/tags" Target="../tags/tag257.xml"/><Relationship Id="rId7" Type="http://schemas.openxmlformats.org/officeDocument/2006/relationships/slideLayout" Target="../slideLayouts/slideLayout8.xml"/><Relationship Id="rId2" Type="http://schemas.openxmlformats.org/officeDocument/2006/relationships/tags" Target="../tags/tag256.xml"/><Relationship Id="rId1" Type="http://schemas.openxmlformats.org/officeDocument/2006/relationships/tags" Target="../tags/tag255.xml"/><Relationship Id="rId6" Type="http://schemas.openxmlformats.org/officeDocument/2006/relationships/tags" Target="../tags/tag260.xml"/><Relationship Id="rId5" Type="http://schemas.openxmlformats.org/officeDocument/2006/relationships/tags" Target="../tags/tag259.xml"/><Relationship Id="rId4" Type="http://schemas.openxmlformats.org/officeDocument/2006/relationships/tags" Target="../tags/tag258.xml"/><Relationship Id="rId9" Type="http://schemas.openxmlformats.org/officeDocument/2006/relationships/chart" Target="../charts/chart50.xml"/></Relationships>
</file>

<file path=ppt/slides/_rels/slide59.xml.rels><?xml version="1.0" encoding="UTF-8" standalone="yes"?>
<Relationships xmlns="http://schemas.openxmlformats.org/package/2006/relationships"><Relationship Id="rId8" Type="http://schemas.openxmlformats.org/officeDocument/2006/relationships/chart" Target="../charts/chart51.xml"/><Relationship Id="rId3" Type="http://schemas.openxmlformats.org/officeDocument/2006/relationships/tags" Target="../tags/tag263.xml"/><Relationship Id="rId7" Type="http://schemas.openxmlformats.org/officeDocument/2006/relationships/notesSlide" Target="../notesSlides/notesSlide43.xml"/><Relationship Id="rId2" Type="http://schemas.openxmlformats.org/officeDocument/2006/relationships/tags" Target="../tags/tag262.xml"/><Relationship Id="rId1" Type="http://schemas.openxmlformats.org/officeDocument/2006/relationships/tags" Target="../tags/tag261.xml"/><Relationship Id="rId6" Type="http://schemas.openxmlformats.org/officeDocument/2006/relationships/slideLayout" Target="../slideLayouts/slideLayout8.xml"/><Relationship Id="rId5" Type="http://schemas.openxmlformats.org/officeDocument/2006/relationships/tags" Target="../tags/tag265.xml"/><Relationship Id="rId4" Type="http://schemas.openxmlformats.org/officeDocument/2006/relationships/tags" Target="../tags/tag264.xml"/></Relationships>
</file>

<file path=ppt/slides/_rels/slide60.xml.rels><?xml version="1.0" encoding="UTF-8" standalone="yes"?>
<Relationships xmlns="http://schemas.openxmlformats.org/package/2006/relationships"><Relationship Id="rId8" Type="http://schemas.openxmlformats.org/officeDocument/2006/relationships/chart" Target="../charts/chart52.xml"/><Relationship Id="rId3" Type="http://schemas.openxmlformats.org/officeDocument/2006/relationships/tags" Target="../tags/tag268.xml"/><Relationship Id="rId7" Type="http://schemas.openxmlformats.org/officeDocument/2006/relationships/notesSlide" Target="../notesSlides/notesSlide44.xml"/><Relationship Id="rId2" Type="http://schemas.openxmlformats.org/officeDocument/2006/relationships/tags" Target="../tags/tag267.xml"/><Relationship Id="rId1" Type="http://schemas.openxmlformats.org/officeDocument/2006/relationships/tags" Target="../tags/tag266.xml"/><Relationship Id="rId6" Type="http://schemas.openxmlformats.org/officeDocument/2006/relationships/slideLayout" Target="../slideLayouts/slideLayout8.xml"/><Relationship Id="rId5" Type="http://schemas.openxmlformats.org/officeDocument/2006/relationships/tags" Target="../tags/tag270.xml"/><Relationship Id="rId4" Type="http://schemas.openxmlformats.org/officeDocument/2006/relationships/tags" Target="../tags/tag269.xml"/></Relationships>
</file>

<file path=ppt/slides/_rels/slide61.xml.rels><?xml version="1.0" encoding="UTF-8" standalone="yes"?>
<Relationships xmlns="http://schemas.openxmlformats.org/package/2006/relationships"><Relationship Id="rId8" Type="http://schemas.openxmlformats.org/officeDocument/2006/relationships/tags" Target="../tags/tag278.xml"/><Relationship Id="rId3" Type="http://schemas.openxmlformats.org/officeDocument/2006/relationships/tags" Target="../tags/tag273.xml"/><Relationship Id="rId7" Type="http://schemas.openxmlformats.org/officeDocument/2006/relationships/tags" Target="../tags/tag277.xml"/><Relationship Id="rId12" Type="http://schemas.openxmlformats.org/officeDocument/2006/relationships/chart" Target="../charts/chart53.xml"/><Relationship Id="rId2" Type="http://schemas.openxmlformats.org/officeDocument/2006/relationships/tags" Target="../tags/tag272.xml"/><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notesSlide" Target="../notesSlides/notesSlide45.xml"/><Relationship Id="rId5" Type="http://schemas.openxmlformats.org/officeDocument/2006/relationships/tags" Target="../tags/tag275.xml"/><Relationship Id="rId10" Type="http://schemas.openxmlformats.org/officeDocument/2006/relationships/slideLayout" Target="../slideLayouts/slideLayout8.xml"/><Relationship Id="rId4" Type="http://schemas.openxmlformats.org/officeDocument/2006/relationships/tags" Target="../tags/tag274.xml"/><Relationship Id="rId9" Type="http://schemas.openxmlformats.org/officeDocument/2006/relationships/tags" Target="../tags/tag27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63.xml.rels><?xml version="1.0" encoding="UTF-8" standalone="yes"?>
<Relationships xmlns="http://schemas.openxmlformats.org/package/2006/relationships"><Relationship Id="rId8" Type="http://schemas.openxmlformats.org/officeDocument/2006/relationships/notesSlide" Target="../notesSlides/notesSlide46.xml"/><Relationship Id="rId3" Type="http://schemas.openxmlformats.org/officeDocument/2006/relationships/tags" Target="../tags/tag282.xml"/><Relationship Id="rId7" Type="http://schemas.openxmlformats.org/officeDocument/2006/relationships/slideLayout" Target="../slideLayouts/slideLayout8.xml"/><Relationship Id="rId2" Type="http://schemas.openxmlformats.org/officeDocument/2006/relationships/tags" Target="../tags/tag281.xml"/><Relationship Id="rId1" Type="http://schemas.openxmlformats.org/officeDocument/2006/relationships/tags" Target="../tags/tag280.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9" Type="http://schemas.openxmlformats.org/officeDocument/2006/relationships/chart" Target="../charts/chart54.xml"/></Relationships>
</file>

<file path=ppt/slides/_rels/slide64.xml.rels><?xml version="1.0" encoding="UTF-8" standalone="yes"?>
<Relationships xmlns="http://schemas.openxmlformats.org/package/2006/relationships"><Relationship Id="rId8" Type="http://schemas.openxmlformats.org/officeDocument/2006/relationships/tags" Target="../tags/tag293.xml"/><Relationship Id="rId13" Type="http://schemas.openxmlformats.org/officeDocument/2006/relationships/chart" Target="../charts/chart56.xml"/><Relationship Id="rId3" Type="http://schemas.openxmlformats.org/officeDocument/2006/relationships/tags" Target="../tags/tag288.xml"/><Relationship Id="rId7" Type="http://schemas.openxmlformats.org/officeDocument/2006/relationships/tags" Target="../tags/tag292.xml"/><Relationship Id="rId12" Type="http://schemas.openxmlformats.org/officeDocument/2006/relationships/chart" Target="../charts/chart55.xml"/><Relationship Id="rId2" Type="http://schemas.openxmlformats.org/officeDocument/2006/relationships/tags" Target="../tags/tag287.xml"/><Relationship Id="rId1" Type="http://schemas.openxmlformats.org/officeDocument/2006/relationships/tags" Target="../tags/tag286.xml"/><Relationship Id="rId6" Type="http://schemas.openxmlformats.org/officeDocument/2006/relationships/tags" Target="../tags/tag291.xml"/><Relationship Id="rId11" Type="http://schemas.openxmlformats.org/officeDocument/2006/relationships/notesSlide" Target="../notesSlides/notesSlide47.xml"/><Relationship Id="rId5" Type="http://schemas.openxmlformats.org/officeDocument/2006/relationships/tags" Target="../tags/tag290.xml"/><Relationship Id="rId10" Type="http://schemas.openxmlformats.org/officeDocument/2006/relationships/slideLayout" Target="../slideLayouts/slideLayout8.xml"/><Relationship Id="rId4" Type="http://schemas.openxmlformats.org/officeDocument/2006/relationships/tags" Target="../tags/tag289.xml"/><Relationship Id="rId9" Type="http://schemas.openxmlformats.org/officeDocument/2006/relationships/tags" Target="../tags/tag294.xml"/></Relationships>
</file>

<file path=ppt/slides/_rels/slide65.xml.rels><?xml version="1.0" encoding="UTF-8" standalone="yes"?>
<Relationships xmlns="http://schemas.openxmlformats.org/package/2006/relationships"><Relationship Id="rId8" Type="http://schemas.openxmlformats.org/officeDocument/2006/relationships/tags" Target="../tags/tag302.xml"/><Relationship Id="rId13" Type="http://schemas.openxmlformats.org/officeDocument/2006/relationships/chart" Target="../charts/chart58.xml"/><Relationship Id="rId3" Type="http://schemas.openxmlformats.org/officeDocument/2006/relationships/tags" Target="../tags/tag297.xml"/><Relationship Id="rId7" Type="http://schemas.openxmlformats.org/officeDocument/2006/relationships/tags" Target="../tags/tag301.xml"/><Relationship Id="rId12" Type="http://schemas.openxmlformats.org/officeDocument/2006/relationships/chart" Target="../charts/chart57.xml"/><Relationship Id="rId2" Type="http://schemas.openxmlformats.org/officeDocument/2006/relationships/tags" Target="../tags/tag296.xml"/><Relationship Id="rId1" Type="http://schemas.openxmlformats.org/officeDocument/2006/relationships/tags" Target="../tags/tag295.xml"/><Relationship Id="rId6" Type="http://schemas.openxmlformats.org/officeDocument/2006/relationships/tags" Target="../tags/tag300.xml"/><Relationship Id="rId11" Type="http://schemas.openxmlformats.org/officeDocument/2006/relationships/notesSlide" Target="../notesSlides/notesSlide48.xml"/><Relationship Id="rId5" Type="http://schemas.openxmlformats.org/officeDocument/2006/relationships/tags" Target="../tags/tag299.xml"/><Relationship Id="rId10" Type="http://schemas.openxmlformats.org/officeDocument/2006/relationships/slideLayout" Target="../slideLayouts/slideLayout8.xml"/><Relationship Id="rId4" Type="http://schemas.openxmlformats.org/officeDocument/2006/relationships/tags" Target="../tags/tag298.xml"/><Relationship Id="rId9" Type="http://schemas.openxmlformats.org/officeDocument/2006/relationships/tags" Target="../tags/tag303.xml"/></Relationships>
</file>

<file path=ppt/slides/_rels/slide66.xml.rels><?xml version="1.0" encoding="UTF-8" standalone="yes"?>
<Relationships xmlns="http://schemas.openxmlformats.org/package/2006/relationships"><Relationship Id="rId8" Type="http://schemas.openxmlformats.org/officeDocument/2006/relationships/tags" Target="../tags/tag311.xml"/><Relationship Id="rId3" Type="http://schemas.openxmlformats.org/officeDocument/2006/relationships/tags" Target="../tags/tag306.xml"/><Relationship Id="rId7" Type="http://schemas.openxmlformats.org/officeDocument/2006/relationships/tags" Target="../tags/tag310.xml"/><Relationship Id="rId12" Type="http://schemas.openxmlformats.org/officeDocument/2006/relationships/chart" Target="../charts/chart60.xml"/><Relationship Id="rId2" Type="http://schemas.openxmlformats.org/officeDocument/2006/relationships/tags" Target="../tags/tag305.xml"/><Relationship Id="rId1" Type="http://schemas.openxmlformats.org/officeDocument/2006/relationships/tags" Target="../tags/tag304.xml"/><Relationship Id="rId6" Type="http://schemas.openxmlformats.org/officeDocument/2006/relationships/tags" Target="../tags/tag309.xml"/><Relationship Id="rId11" Type="http://schemas.openxmlformats.org/officeDocument/2006/relationships/chart" Target="../charts/chart59.xml"/><Relationship Id="rId5" Type="http://schemas.openxmlformats.org/officeDocument/2006/relationships/tags" Target="../tags/tag308.xml"/><Relationship Id="rId10" Type="http://schemas.openxmlformats.org/officeDocument/2006/relationships/notesSlide" Target="../notesSlides/notesSlide49.xml"/><Relationship Id="rId4" Type="http://schemas.openxmlformats.org/officeDocument/2006/relationships/tags" Target="../tags/tag307.xml"/><Relationship Id="rId9"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8" Type="http://schemas.openxmlformats.org/officeDocument/2006/relationships/chart" Target="../charts/chart61.xml"/><Relationship Id="rId3" Type="http://schemas.openxmlformats.org/officeDocument/2006/relationships/tags" Target="../tags/tag314.xml"/><Relationship Id="rId7" Type="http://schemas.openxmlformats.org/officeDocument/2006/relationships/notesSlide" Target="../notesSlides/notesSlide50.xml"/><Relationship Id="rId2" Type="http://schemas.openxmlformats.org/officeDocument/2006/relationships/tags" Target="../tags/tag313.xml"/><Relationship Id="rId1" Type="http://schemas.openxmlformats.org/officeDocument/2006/relationships/tags" Target="../tags/tag312.xml"/><Relationship Id="rId6" Type="http://schemas.openxmlformats.org/officeDocument/2006/relationships/slideLayout" Target="../slideLayouts/slideLayout8.xml"/><Relationship Id="rId5" Type="http://schemas.openxmlformats.org/officeDocument/2006/relationships/tags" Target="../tags/tag316.xml"/><Relationship Id="rId4" Type="http://schemas.openxmlformats.org/officeDocument/2006/relationships/tags" Target="../tags/tag315.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9.xml.rels><?xml version="1.0" encoding="UTF-8" standalone="yes"?>
<Relationships xmlns="http://schemas.openxmlformats.org/package/2006/relationships"><Relationship Id="rId8" Type="http://schemas.openxmlformats.org/officeDocument/2006/relationships/chart" Target="../charts/chart62.xml"/><Relationship Id="rId3" Type="http://schemas.openxmlformats.org/officeDocument/2006/relationships/tags" Target="../tags/tag319.xml"/><Relationship Id="rId7" Type="http://schemas.openxmlformats.org/officeDocument/2006/relationships/notesSlide" Target="../notesSlides/notesSlide51.xml"/><Relationship Id="rId2" Type="http://schemas.openxmlformats.org/officeDocument/2006/relationships/tags" Target="../tags/tag318.xml"/><Relationship Id="rId1" Type="http://schemas.openxmlformats.org/officeDocument/2006/relationships/tags" Target="../tags/tag317.xml"/><Relationship Id="rId6" Type="http://schemas.openxmlformats.org/officeDocument/2006/relationships/slideLayout" Target="../slideLayouts/slideLayout9.xml"/><Relationship Id="rId5" Type="http://schemas.openxmlformats.org/officeDocument/2006/relationships/tags" Target="../tags/tag321.xml"/><Relationship Id="rId4" Type="http://schemas.openxmlformats.org/officeDocument/2006/relationships/tags" Target="../tags/tag320.xml"/></Relationships>
</file>

<file path=ppt/slides/_rels/slide70.xml.rels><?xml version="1.0" encoding="UTF-8" standalone="yes"?>
<Relationships xmlns="http://schemas.openxmlformats.org/package/2006/relationships"><Relationship Id="rId8" Type="http://schemas.openxmlformats.org/officeDocument/2006/relationships/chart" Target="../charts/chart63.xml"/><Relationship Id="rId3" Type="http://schemas.openxmlformats.org/officeDocument/2006/relationships/tags" Target="../tags/tag324.xml"/><Relationship Id="rId7" Type="http://schemas.openxmlformats.org/officeDocument/2006/relationships/notesSlide" Target="../notesSlides/notesSlide52.xml"/><Relationship Id="rId2" Type="http://schemas.openxmlformats.org/officeDocument/2006/relationships/tags" Target="../tags/tag323.xml"/><Relationship Id="rId1" Type="http://schemas.openxmlformats.org/officeDocument/2006/relationships/tags" Target="../tags/tag322.xml"/><Relationship Id="rId6" Type="http://schemas.openxmlformats.org/officeDocument/2006/relationships/slideLayout" Target="../slideLayouts/slideLayout9.xml"/><Relationship Id="rId5" Type="http://schemas.openxmlformats.org/officeDocument/2006/relationships/tags" Target="../tags/tag326.xml"/><Relationship Id="rId4" Type="http://schemas.openxmlformats.org/officeDocument/2006/relationships/tags" Target="../tags/tag325.xml"/></Relationships>
</file>

<file path=ppt/slides/_rels/slide71.xml.rels><?xml version="1.0" encoding="UTF-8" standalone="yes"?>
<Relationships xmlns="http://schemas.openxmlformats.org/package/2006/relationships"><Relationship Id="rId8" Type="http://schemas.openxmlformats.org/officeDocument/2006/relationships/chart" Target="../charts/chart64.xml"/><Relationship Id="rId3" Type="http://schemas.openxmlformats.org/officeDocument/2006/relationships/tags" Target="../tags/tag329.xml"/><Relationship Id="rId7" Type="http://schemas.openxmlformats.org/officeDocument/2006/relationships/notesSlide" Target="../notesSlides/notesSlide53.xml"/><Relationship Id="rId2" Type="http://schemas.openxmlformats.org/officeDocument/2006/relationships/tags" Target="../tags/tag328.xml"/><Relationship Id="rId1" Type="http://schemas.openxmlformats.org/officeDocument/2006/relationships/tags" Target="../tags/tag327.xml"/><Relationship Id="rId6" Type="http://schemas.openxmlformats.org/officeDocument/2006/relationships/slideLayout" Target="../slideLayouts/slideLayout9.xml"/><Relationship Id="rId5" Type="http://schemas.openxmlformats.org/officeDocument/2006/relationships/tags" Target="../tags/tag331.xml"/><Relationship Id="rId4" Type="http://schemas.openxmlformats.org/officeDocument/2006/relationships/tags" Target="../tags/tag330.xml"/></Relationships>
</file>

<file path=ppt/slides/_rels/slide72.xml.rels><?xml version="1.0" encoding="UTF-8" standalone="yes"?>
<Relationships xmlns="http://schemas.openxmlformats.org/package/2006/relationships"><Relationship Id="rId8" Type="http://schemas.openxmlformats.org/officeDocument/2006/relationships/chart" Target="../charts/chart65.xml"/><Relationship Id="rId3" Type="http://schemas.openxmlformats.org/officeDocument/2006/relationships/tags" Target="../tags/tag334.xml"/><Relationship Id="rId7" Type="http://schemas.openxmlformats.org/officeDocument/2006/relationships/notesSlide" Target="../notesSlides/notesSlide54.xml"/><Relationship Id="rId2" Type="http://schemas.openxmlformats.org/officeDocument/2006/relationships/tags" Target="../tags/tag333.xml"/><Relationship Id="rId1" Type="http://schemas.openxmlformats.org/officeDocument/2006/relationships/tags" Target="../tags/tag332.xml"/><Relationship Id="rId6" Type="http://schemas.openxmlformats.org/officeDocument/2006/relationships/slideLayout" Target="../slideLayouts/slideLayout9.xml"/><Relationship Id="rId5" Type="http://schemas.openxmlformats.org/officeDocument/2006/relationships/tags" Target="../tags/tag336.xml"/><Relationship Id="rId4" Type="http://schemas.openxmlformats.org/officeDocument/2006/relationships/tags" Target="../tags/tag335.xml"/></Relationships>
</file>

<file path=ppt/slides/_rels/slide73.xml.rels><?xml version="1.0" encoding="UTF-8" standalone="yes"?>
<Relationships xmlns="http://schemas.openxmlformats.org/package/2006/relationships"><Relationship Id="rId8" Type="http://schemas.openxmlformats.org/officeDocument/2006/relationships/notesSlide" Target="../notesSlides/notesSlide55.xml"/><Relationship Id="rId3" Type="http://schemas.openxmlformats.org/officeDocument/2006/relationships/tags" Target="../tags/tag339.xml"/><Relationship Id="rId7" Type="http://schemas.openxmlformats.org/officeDocument/2006/relationships/slideLayout" Target="../slideLayouts/slideLayout9.xml"/><Relationship Id="rId2" Type="http://schemas.openxmlformats.org/officeDocument/2006/relationships/tags" Target="../tags/tag338.xml"/><Relationship Id="rId1" Type="http://schemas.openxmlformats.org/officeDocument/2006/relationships/tags" Target="../tags/tag337.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9" Type="http://schemas.openxmlformats.org/officeDocument/2006/relationships/chart" Target="../charts/chart6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75.xml.rels><?xml version="1.0" encoding="UTF-8" standalone="yes"?>
<Relationships xmlns="http://schemas.openxmlformats.org/package/2006/relationships"><Relationship Id="rId8" Type="http://schemas.openxmlformats.org/officeDocument/2006/relationships/tags" Target="../tags/tag350.xml"/><Relationship Id="rId13" Type="http://schemas.openxmlformats.org/officeDocument/2006/relationships/chart" Target="../charts/chart68.xml"/><Relationship Id="rId3" Type="http://schemas.openxmlformats.org/officeDocument/2006/relationships/tags" Target="../tags/tag345.xml"/><Relationship Id="rId7" Type="http://schemas.openxmlformats.org/officeDocument/2006/relationships/tags" Target="../tags/tag349.xml"/><Relationship Id="rId12" Type="http://schemas.openxmlformats.org/officeDocument/2006/relationships/chart" Target="../charts/chart67.xml"/><Relationship Id="rId2" Type="http://schemas.openxmlformats.org/officeDocument/2006/relationships/tags" Target="../tags/tag344.xml"/><Relationship Id="rId1" Type="http://schemas.openxmlformats.org/officeDocument/2006/relationships/tags" Target="../tags/tag343.xml"/><Relationship Id="rId6" Type="http://schemas.openxmlformats.org/officeDocument/2006/relationships/tags" Target="../tags/tag348.xml"/><Relationship Id="rId11" Type="http://schemas.openxmlformats.org/officeDocument/2006/relationships/notesSlide" Target="../notesSlides/notesSlide56.xml"/><Relationship Id="rId5" Type="http://schemas.openxmlformats.org/officeDocument/2006/relationships/tags" Target="../tags/tag347.xml"/><Relationship Id="rId10" Type="http://schemas.openxmlformats.org/officeDocument/2006/relationships/slideLayout" Target="../slideLayouts/slideLayout9.xml"/><Relationship Id="rId4" Type="http://schemas.openxmlformats.org/officeDocument/2006/relationships/tags" Target="../tags/tag346.xml"/><Relationship Id="rId9" Type="http://schemas.openxmlformats.org/officeDocument/2006/relationships/tags" Target="../tags/tag351.xml"/></Relationships>
</file>

<file path=ppt/slides/_rels/slide76.xml.rels><?xml version="1.0" encoding="UTF-8" standalone="yes"?>
<Relationships xmlns="http://schemas.openxmlformats.org/package/2006/relationships"><Relationship Id="rId8" Type="http://schemas.openxmlformats.org/officeDocument/2006/relationships/tags" Target="../tags/tag359.xml"/><Relationship Id="rId3" Type="http://schemas.openxmlformats.org/officeDocument/2006/relationships/tags" Target="../tags/tag354.xml"/><Relationship Id="rId7" Type="http://schemas.openxmlformats.org/officeDocument/2006/relationships/tags" Target="../tags/tag358.xml"/><Relationship Id="rId12" Type="http://schemas.openxmlformats.org/officeDocument/2006/relationships/chart" Target="../charts/chart70.xml"/><Relationship Id="rId2" Type="http://schemas.openxmlformats.org/officeDocument/2006/relationships/tags" Target="../tags/tag353.xml"/><Relationship Id="rId1" Type="http://schemas.openxmlformats.org/officeDocument/2006/relationships/tags" Target="../tags/tag352.xml"/><Relationship Id="rId6" Type="http://schemas.openxmlformats.org/officeDocument/2006/relationships/tags" Target="../tags/tag357.xml"/><Relationship Id="rId11" Type="http://schemas.openxmlformats.org/officeDocument/2006/relationships/chart" Target="../charts/chart69.xml"/><Relationship Id="rId5" Type="http://schemas.openxmlformats.org/officeDocument/2006/relationships/tags" Target="../tags/tag356.xml"/><Relationship Id="rId10" Type="http://schemas.openxmlformats.org/officeDocument/2006/relationships/notesSlide" Target="../notesSlides/notesSlide57.xml"/><Relationship Id="rId4" Type="http://schemas.openxmlformats.org/officeDocument/2006/relationships/tags" Target="../tags/tag355.xml"/><Relationship Id="rId9" Type="http://schemas.openxmlformats.org/officeDocument/2006/relationships/slideLayout" Target="../slideLayouts/slideLayout9.xml"/></Relationships>
</file>

<file path=ppt/slides/_rels/slide77.xml.rels><?xml version="1.0" encoding="UTF-8" standalone="yes"?>
<Relationships xmlns="http://schemas.openxmlformats.org/package/2006/relationships"><Relationship Id="rId3" Type="http://schemas.openxmlformats.org/officeDocument/2006/relationships/tags" Target="../tags/tag362.xml"/><Relationship Id="rId7" Type="http://schemas.openxmlformats.org/officeDocument/2006/relationships/chart" Target="../charts/chart71.xml"/><Relationship Id="rId2" Type="http://schemas.openxmlformats.org/officeDocument/2006/relationships/tags" Target="../tags/tag361.xml"/><Relationship Id="rId1" Type="http://schemas.openxmlformats.org/officeDocument/2006/relationships/tags" Target="../tags/tag360.xml"/><Relationship Id="rId6" Type="http://schemas.openxmlformats.org/officeDocument/2006/relationships/notesSlide" Target="../notesSlides/notesSlide58.xml"/><Relationship Id="rId5" Type="http://schemas.openxmlformats.org/officeDocument/2006/relationships/slideLayout" Target="../slideLayouts/slideLayout9.xml"/><Relationship Id="rId4" Type="http://schemas.openxmlformats.org/officeDocument/2006/relationships/tags" Target="../tags/tag36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79.xml.rels><?xml version="1.0" encoding="UTF-8" standalone="yes"?>
<Relationships xmlns="http://schemas.openxmlformats.org/package/2006/relationships"><Relationship Id="rId8" Type="http://schemas.openxmlformats.org/officeDocument/2006/relationships/chart" Target="../charts/chart72.xml"/><Relationship Id="rId3" Type="http://schemas.openxmlformats.org/officeDocument/2006/relationships/tags" Target="../tags/tag366.xml"/><Relationship Id="rId7" Type="http://schemas.openxmlformats.org/officeDocument/2006/relationships/notesSlide" Target="../notesSlides/notesSlide59.xml"/><Relationship Id="rId2" Type="http://schemas.openxmlformats.org/officeDocument/2006/relationships/tags" Target="../tags/tag365.xml"/><Relationship Id="rId1" Type="http://schemas.openxmlformats.org/officeDocument/2006/relationships/tags" Target="../tags/tag364.xml"/><Relationship Id="rId6" Type="http://schemas.openxmlformats.org/officeDocument/2006/relationships/slideLayout" Target="../slideLayouts/slideLayout9.xml"/><Relationship Id="rId5" Type="http://schemas.openxmlformats.org/officeDocument/2006/relationships/tags" Target="../tags/tag368.xml"/><Relationship Id="rId4" Type="http://schemas.openxmlformats.org/officeDocument/2006/relationships/tags" Target="../tags/tag367.xml"/></Relationships>
</file>

<file path=ppt/slides/_rels/slide80.xml.rels><?xml version="1.0" encoding="UTF-8" standalone="yes"?>
<Relationships xmlns="http://schemas.openxmlformats.org/package/2006/relationships"><Relationship Id="rId8" Type="http://schemas.openxmlformats.org/officeDocument/2006/relationships/tags" Target="../tags/tag376.xml"/><Relationship Id="rId3" Type="http://schemas.openxmlformats.org/officeDocument/2006/relationships/tags" Target="../tags/tag371.xml"/><Relationship Id="rId7" Type="http://schemas.openxmlformats.org/officeDocument/2006/relationships/tags" Target="../tags/tag375.xml"/><Relationship Id="rId12" Type="http://schemas.openxmlformats.org/officeDocument/2006/relationships/chart" Target="../charts/chart74.xml"/><Relationship Id="rId2" Type="http://schemas.openxmlformats.org/officeDocument/2006/relationships/tags" Target="../tags/tag370.xml"/><Relationship Id="rId1" Type="http://schemas.openxmlformats.org/officeDocument/2006/relationships/tags" Target="../tags/tag369.xml"/><Relationship Id="rId6" Type="http://schemas.openxmlformats.org/officeDocument/2006/relationships/tags" Target="../tags/tag374.xml"/><Relationship Id="rId11" Type="http://schemas.openxmlformats.org/officeDocument/2006/relationships/chart" Target="../charts/chart73.xml"/><Relationship Id="rId5" Type="http://schemas.openxmlformats.org/officeDocument/2006/relationships/tags" Target="../tags/tag373.xml"/><Relationship Id="rId10" Type="http://schemas.openxmlformats.org/officeDocument/2006/relationships/notesSlide" Target="../notesSlides/notesSlide60.xml"/><Relationship Id="rId4" Type="http://schemas.openxmlformats.org/officeDocument/2006/relationships/tags" Target="../tags/tag372.xml"/><Relationship Id="rId9" Type="http://schemas.openxmlformats.org/officeDocument/2006/relationships/slideLayout" Target="../slideLayouts/slideLayout9.xml"/></Relationships>
</file>

<file path=ppt/slides/_rels/slide81.xml.rels><?xml version="1.0" encoding="UTF-8" standalone="yes"?>
<Relationships xmlns="http://schemas.openxmlformats.org/package/2006/relationships"><Relationship Id="rId8" Type="http://schemas.openxmlformats.org/officeDocument/2006/relationships/tags" Target="../tags/tag384.xml"/><Relationship Id="rId13" Type="http://schemas.openxmlformats.org/officeDocument/2006/relationships/chart" Target="../charts/chart75.xml"/><Relationship Id="rId3" Type="http://schemas.openxmlformats.org/officeDocument/2006/relationships/tags" Target="../tags/tag379.xml"/><Relationship Id="rId7" Type="http://schemas.openxmlformats.org/officeDocument/2006/relationships/tags" Target="../tags/tag383.xml"/><Relationship Id="rId12" Type="http://schemas.openxmlformats.org/officeDocument/2006/relationships/notesSlide" Target="../notesSlides/notesSlide61.xml"/><Relationship Id="rId2" Type="http://schemas.openxmlformats.org/officeDocument/2006/relationships/tags" Target="../tags/tag378.xml"/><Relationship Id="rId1" Type="http://schemas.openxmlformats.org/officeDocument/2006/relationships/tags" Target="../tags/tag377.xml"/><Relationship Id="rId6" Type="http://schemas.openxmlformats.org/officeDocument/2006/relationships/tags" Target="../tags/tag382.xml"/><Relationship Id="rId11" Type="http://schemas.openxmlformats.org/officeDocument/2006/relationships/slideLayout" Target="../slideLayouts/slideLayout9.xml"/><Relationship Id="rId5" Type="http://schemas.openxmlformats.org/officeDocument/2006/relationships/tags" Target="../tags/tag381.xml"/><Relationship Id="rId10" Type="http://schemas.openxmlformats.org/officeDocument/2006/relationships/tags" Target="../tags/tag386.xml"/><Relationship Id="rId4" Type="http://schemas.openxmlformats.org/officeDocument/2006/relationships/tags" Target="../tags/tag380.xml"/><Relationship Id="rId9" Type="http://schemas.openxmlformats.org/officeDocument/2006/relationships/tags" Target="../tags/tag385.xml"/><Relationship Id="rId14" Type="http://schemas.openxmlformats.org/officeDocument/2006/relationships/chart" Target="../charts/chart76.xml"/></Relationships>
</file>

<file path=ppt/slides/_rels/slide82.xml.rels><?xml version="1.0" encoding="UTF-8" standalone="yes"?>
<Relationships xmlns="http://schemas.openxmlformats.org/package/2006/relationships"><Relationship Id="rId8" Type="http://schemas.openxmlformats.org/officeDocument/2006/relationships/tags" Target="../tags/tag394.xml"/><Relationship Id="rId13" Type="http://schemas.openxmlformats.org/officeDocument/2006/relationships/chart" Target="../charts/chart78.xml"/><Relationship Id="rId3" Type="http://schemas.openxmlformats.org/officeDocument/2006/relationships/tags" Target="../tags/tag389.xml"/><Relationship Id="rId7" Type="http://schemas.openxmlformats.org/officeDocument/2006/relationships/tags" Target="../tags/tag393.xml"/><Relationship Id="rId12" Type="http://schemas.openxmlformats.org/officeDocument/2006/relationships/chart" Target="../charts/chart77.xml"/><Relationship Id="rId2" Type="http://schemas.openxmlformats.org/officeDocument/2006/relationships/tags" Target="../tags/tag388.xml"/><Relationship Id="rId1" Type="http://schemas.openxmlformats.org/officeDocument/2006/relationships/tags" Target="../tags/tag387.xml"/><Relationship Id="rId6" Type="http://schemas.openxmlformats.org/officeDocument/2006/relationships/tags" Target="../tags/tag392.xml"/><Relationship Id="rId11" Type="http://schemas.openxmlformats.org/officeDocument/2006/relationships/notesSlide" Target="../notesSlides/notesSlide62.xml"/><Relationship Id="rId5" Type="http://schemas.openxmlformats.org/officeDocument/2006/relationships/tags" Target="../tags/tag391.xml"/><Relationship Id="rId10" Type="http://schemas.openxmlformats.org/officeDocument/2006/relationships/slideLayout" Target="../slideLayouts/slideLayout9.xml"/><Relationship Id="rId4" Type="http://schemas.openxmlformats.org/officeDocument/2006/relationships/tags" Target="../tags/tag390.xml"/><Relationship Id="rId9" Type="http://schemas.openxmlformats.org/officeDocument/2006/relationships/tags" Target="../tags/tag395.xml"/></Relationships>
</file>

<file path=ppt/slides/_rels/slide83.xml.rels><?xml version="1.0" encoding="UTF-8" standalone="yes"?>
<Relationships xmlns="http://schemas.openxmlformats.org/package/2006/relationships"><Relationship Id="rId8" Type="http://schemas.openxmlformats.org/officeDocument/2006/relationships/tags" Target="../tags/tag403.xml"/><Relationship Id="rId13" Type="http://schemas.openxmlformats.org/officeDocument/2006/relationships/chart" Target="../charts/chart79.xml"/><Relationship Id="rId3" Type="http://schemas.openxmlformats.org/officeDocument/2006/relationships/tags" Target="../tags/tag398.xml"/><Relationship Id="rId7" Type="http://schemas.openxmlformats.org/officeDocument/2006/relationships/tags" Target="../tags/tag402.xml"/><Relationship Id="rId12" Type="http://schemas.openxmlformats.org/officeDocument/2006/relationships/notesSlide" Target="../notesSlides/notesSlide63.xml"/><Relationship Id="rId2" Type="http://schemas.openxmlformats.org/officeDocument/2006/relationships/tags" Target="../tags/tag397.xml"/><Relationship Id="rId1" Type="http://schemas.openxmlformats.org/officeDocument/2006/relationships/tags" Target="../tags/tag396.xml"/><Relationship Id="rId6" Type="http://schemas.openxmlformats.org/officeDocument/2006/relationships/tags" Target="../tags/tag401.xml"/><Relationship Id="rId11" Type="http://schemas.openxmlformats.org/officeDocument/2006/relationships/slideLayout" Target="../slideLayouts/slideLayout9.xml"/><Relationship Id="rId5" Type="http://schemas.openxmlformats.org/officeDocument/2006/relationships/tags" Target="../tags/tag400.xml"/><Relationship Id="rId10" Type="http://schemas.openxmlformats.org/officeDocument/2006/relationships/tags" Target="../tags/tag405.xml"/><Relationship Id="rId4" Type="http://schemas.openxmlformats.org/officeDocument/2006/relationships/tags" Target="../tags/tag399.xml"/><Relationship Id="rId9" Type="http://schemas.openxmlformats.org/officeDocument/2006/relationships/tags" Target="../tags/tag404.xml"/><Relationship Id="rId14" Type="http://schemas.openxmlformats.org/officeDocument/2006/relationships/chart" Target="../charts/chart80.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5.xml"/></Relationships>
</file>

<file path=ppt/slides/_rels/slide85.xml.rels><?xml version="1.0" encoding="UTF-8" standalone="yes"?>
<Relationships xmlns="http://schemas.openxmlformats.org/package/2006/relationships"><Relationship Id="rId8" Type="http://schemas.openxmlformats.org/officeDocument/2006/relationships/notesSlide" Target="../notesSlides/notesSlide64.xml"/><Relationship Id="rId3" Type="http://schemas.openxmlformats.org/officeDocument/2006/relationships/tags" Target="../tags/tag408.xml"/><Relationship Id="rId7" Type="http://schemas.openxmlformats.org/officeDocument/2006/relationships/slideLayout" Target="../slideLayouts/slideLayout9.xml"/><Relationship Id="rId2" Type="http://schemas.openxmlformats.org/officeDocument/2006/relationships/tags" Target="../tags/tag407.xml"/><Relationship Id="rId1" Type="http://schemas.openxmlformats.org/officeDocument/2006/relationships/tags" Target="../tags/tag406.xml"/><Relationship Id="rId6" Type="http://schemas.openxmlformats.org/officeDocument/2006/relationships/tags" Target="../tags/tag411.xml"/><Relationship Id="rId5" Type="http://schemas.openxmlformats.org/officeDocument/2006/relationships/tags" Target="../tags/tag410.xml"/><Relationship Id="rId4" Type="http://schemas.openxmlformats.org/officeDocument/2006/relationships/tags" Target="../tags/tag409.xml"/><Relationship Id="rId9" Type="http://schemas.openxmlformats.org/officeDocument/2006/relationships/chart" Target="../charts/chart81.xml"/></Relationships>
</file>

<file path=ppt/slides/_rels/slide86.xml.rels><?xml version="1.0" encoding="UTF-8" standalone="yes"?>
<Relationships xmlns="http://schemas.openxmlformats.org/package/2006/relationships"><Relationship Id="rId8" Type="http://schemas.openxmlformats.org/officeDocument/2006/relationships/notesSlide" Target="../notesSlides/notesSlide65.xml"/><Relationship Id="rId3" Type="http://schemas.openxmlformats.org/officeDocument/2006/relationships/tags" Target="../tags/tag414.xml"/><Relationship Id="rId7" Type="http://schemas.openxmlformats.org/officeDocument/2006/relationships/slideLayout" Target="../slideLayouts/slideLayout9.xml"/><Relationship Id="rId2" Type="http://schemas.openxmlformats.org/officeDocument/2006/relationships/tags" Target="../tags/tag413.xml"/><Relationship Id="rId1" Type="http://schemas.openxmlformats.org/officeDocument/2006/relationships/tags" Target="../tags/tag412.xml"/><Relationship Id="rId6" Type="http://schemas.openxmlformats.org/officeDocument/2006/relationships/tags" Target="../tags/tag417.xml"/><Relationship Id="rId5" Type="http://schemas.openxmlformats.org/officeDocument/2006/relationships/tags" Target="../tags/tag416.xml"/><Relationship Id="rId4" Type="http://schemas.openxmlformats.org/officeDocument/2006/relationships/tags" Target="../tags/tag415.xml"/><Relationship Id="rId9" Type="http://schemas.openxmlformats.org/officeDocument/2006/relationships/chart" Target="../charts/chart8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p:cNvPicPr>
            <a:picLocks noChangeAspect="1"/>
          </p:cNvPicPr>
          <p:nvPr/>
        </p:nvPicPr>
        <p:blipFill>
          <a:blip r:embed="rId5"/>
          <a:stretch>
            <a:fillRect/>
          </a:stretch>
        </p:blipFill>
        <p:spPr>
          <a:xfrm>
            <a:off x="-76200" y="-381000"/>
            <a:ext cx="13365480" cy="7564121"/>
          </a:xfrm>
          <a:prstGeom prst="rect">
            <a:avLst/>
          </a:prstGeom>
        </p:spPr>
      </p:pic>
      <p:grpSp>
        <p:nvGrpSpPr>
          <p:cNvPr id="3" name="Group 2">
            <a:extLst>
              <a:ext uri="{FF2B5EF4-FFF2-40B4-BE49-F238E27FC236}">
                <a16:creationId xmlns:a16="http://schemas.microsoft.com/office/drawing/2014/main" id="{815B5B4D-A9A9-4143-B6E7-8797C1BF062D}"/>
              </a:ext>
            </a:extLst>
          </p:cNvPr>
          <p:cNvGrpSpPr/>
          <p:nvPr/>
        </p:nvGrpSpPr>
        <p:grpSpPr>
          <a:xfrm>
            <a:off x="6705600" y="4663535"/>
            <a:ext cx="5181600" cy="1875391"/>
            <a:chOff x="4908061" y="1905000"/>
            <a:chExt cx="5181600" cy="1875391"/>
          </a:xfrm>
        </p:grpSpPr>
        <p:pic>
          <p:nvPicPr>
            <p:cNvPr id="4" name="Picture 3">
              <a:extLst>
                <a:ext uri="{FF2B5EF4-FFF2-40B4-BE49-F238E27FC236}">
                  <a16:creationId xmlns:a16="http://schemas.microsoft.com/office/drawing/2014/main" id="{C812CEA8-59BB-4534-A81D-BA89B67CD1C0}"/>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4908061" y="1905000"/>
              <a:ext cx="5181600" cy="1853345"/>
            </a:xfrm>
            <a:prstGeom prst="roundRect">
              <a:avLst>
                <a:gd name="adj" fmla="val 4167"/>
              </a:avLst>
            </a:prstGeom>
            <a:solidFill>
              <a:srgbClr val="FFFFFF"/>
            </a:solidFill>
            <a:ln w="28575"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pic>
          <p:nvPicPr>
            <p:cNvPr id="5" name="Picture 4">
              <a:extLst>
                <a:ext uri="{FF2B5EF4-FFF2-40B4-BE49-F238E27FC236}">
                  <a16:creationId xmlns:a16="http://schemas.microsoft.com/office/drawing/2014/main" id="{6CC1119B-6BBD-4799-B5E1-DF6034BB1F37}"/>
                </a:ext>
              </a:extLst>
            </p:cNvPr>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6434382" y="2742267"/>
              <a:ext cx="1376588" cy="365760"/>
            </a:xfrm>
            <a:prstGeom prst="rect">
              <a:avLst/>
            </a:prstGeom>
          </p:spPr>
        </p:pic>
        <p:pic>
          <p:nvPicPr>
            <p:cNvPr id="6" name="Picture 5">
              <a:extLst>
                <a:ext uri="{FF2B5EF4-FFF2-40B4-BE49-F238E27FC236}">
                  <a16:creationId xmlns:a16="http://schemas.microsoft.com/office/drawing/2014/main" id="{24EBF13F-4C86-4920-AAF5-577A95616726}"/>
                </a:ext>
              </a:extLst>
            </p:cNvPr>
            <p:cNvPicPr>
              <a:picLocks noChangeAspect="1"/>
            </p:cNvPicPr>
            <p:nvPr/>
          </p:nvPicPr>
          <p:blipFill>
            <a:blip r:embed="rId8" cstate="email">
              <a:extLst>
                <a:ext uri="{28A0092B-C50C-407E-A947-70E740481C1C}">
                  <a14:useLocalDpi xmlns:a14="http://schemas.microsoft.com/office/drawing/2010/main"/>
                </a:ext>
              </a:extLst>
            </a:blip>
            <a:stretch>
              <a:fillRect/>
            </a:stretch>
          </p:blipFill>
          <p:spPr>
            <a:xfrm>
              <a:off x="7994393" y="2746008"/>
              <a:ext cx="1499616" cy="365760"/>
            </a:xfrm>
            <a:prstGeom prst="rect">
              <a:avLst/>
            </a:prstGeom>
          </p:spPr>
        </p:pic>
        <p:sp>
          <p:nvSpPr>
            <p:cNvPr id="7" name="TextBox 14">
              <a:extLst>
                <a:ext uri="{FF2B5EF4-FFF2-40B4-BE49-F238E27FC236}">
                  <a16:creationId xmlns:a16="http://schemas.microsoft.com/office/drawing/2014/main" id="{E5E618A9-436B-421D-87F5-9E137C35562E}"/>
                </a:ext>
              </a:extLst>
            </p:cNvPr>
            <p:cNvSpPr txBox="1"/>
            <p:nvPr>
              <p:custDataLst>
                <p:tags r:id="rId1"/>
              </p:custDataLst>
            </p:nvPr>
          </p:nvSpPr>
          <p:spPr>
            <a:xfrm>
              <a:off x="6299170" y="1927046"/>
              <a:ext cx="3756206"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600" b="1" dirty="0">
                  <a:latin typeface="Franklin Gothic Medium Cond" panose="020B0606030402020204" pitchFamily="34" charset="0"/>
                </a:rPr>
                <a:t>Ocean County</a:t>
              </a:r>
            </a:p>
          </p:txBody>
        </p:sp>
        <p:sp>
          <p:nvSpPr>
            <p:cNvPr id="9" name="TextBox 8">
              <a:extLst>
                <a:ext uri="{FF2B5EF4-FFF2-40B4-BE49-F238E27FC236}">
                  <a16:creationId xmlns:a16="http://schemas.microsoft.com/office/drawing/2014/main" id="{A0C02DE9-6445-480F-B673-563AFA89806B}"/>
                </a:ext>
              </a:extLst>
            </p:cNvPr>
            <p:cNvSpPr txBox="1"/>
            <p:nvPr>
              <p:custDataLst>
                <p:tags r:id="rId2"/>
              </p:custDataLst>
            </p:nvPr>
          </p:nvSpPr>
          <p:spPr>
            <a:xfrm>
              <a:off x="5959853" y="3134060"/>
              <a:ext cx="4069080" cy="646331"/>
            </a:xfrm>
            <a:prstGeom prst="rect">
              <a:avLst/>
            </a:prstGeom>
            <a:noFill/>
          </p:spPr>
          <p:txBody>
            <a:bodyPr wrap="square" rtlCol="0">
              <a:spAutoFit/>
            </a:bodyPr>
            <a:lstStyle/>
            <a:p>
              <a:r>
                <a:rPr lang="en-US" b="1" dirty="0">
                  <a:solidFill>
                    <a:srgbClr val="C00000"/>
                  </a:solidFill>
                  <a:latin typeface="Franklin Gothic Medium Cond" panose="020B0606030402020204" pitchFamily="34" charset="0"/>
                </a:rPr>
                <a:t>A Profile of Family and Community Indicators
Updated February 2021</a:t>
              </a:r>
            </a:p>
          </p:txBody>
        </p:sp>
      </p:grpSp>
      <p:pic>
        <p:nvPicPr>
          <p:cNvPr id="11" name="Picture 10" descr="Image result for ocean county nj map wikipedia"/>
          <p:cNvPicPr/>
          <p:nvPr/>
        </p:nvPicPr>
        <p:blipFill>
          <a:blip r:embed="rId9" cstate="email">
            <a:extLst>
              <a:ext uri="{28A0092B-C50C-407E-A947-70E740481C1C}">
                <a14:useLocalDpi xmlns:a14="http://schemas.microsoft.com/office/drawing/2010/main"/>
              </a:ext>
            </a:extLst>
          </a:blip>
          <a:srcRect/>
          <a:stretch>
            <a:fillRect/>
          </a:stretch>
        </p:blipFill>
        <p:spPr bwMode="auto">
          <a:xfrm>
            <a:off x="6894236" y="4805899"/>
            <a:ext cx="986318" cy="1612709"/>
          </a:xfrm>
          <a:prstGeom prst="rect">
            <a:avLst/>
          </a:prstGeom>
          <a:noFill/>
          <a:ln>
            <a:noFill/>
          </a:ln>
        </p:spPr>
      </p:pic>
    </p:spTree>
    <p:extLst>
      <p:ext uri="{BB962C8B-B14F-4D97-AF65-F5344CB8AC3E}">
        <p14:creationId xmlns:p14="http://schemas.microsoft.com/office/powerpoint/2010/main" val="1644116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Image result for ocean county nj municipality map"/>
          <p:cNvPicPr>
            <a:picLocks noChangeAspect="1" noChangeArrowheads="1"/>
          </p:cNvPicPr>
          <p:nvPr/>
        </p:nvPicPr>
        <p:blipFill rotWithShape="1">
          <a:blip r:embed="rId2" cstate="email">
            <a:extLst>
              <a:ext uri="{28A0092B-C50C-407E-A947-70E740481C1C}">
                <a14:useLocalDpi xmlns:a14="http://schemas.microsoft.com/office/drawing/2010/main"/>
              </a:ext>
            </a:extLst>
          </a:blip>
          <a:srcRect l="11360" t="2740" r="11360" b="2740"/>
          <a:stretch/>
        </p:blipFill>
        <p:spPr bwMode="auto">
          <a:xfrm>
            <a:off x="5257800" y="228600"/>
            <a:ext cx="5299856" cy="630936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Image result for ocean county nj map wikipedia"/>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28600"/>
            <a:ext cx="2351314" cy="4460241"/>
          </a:xfrm>
          <a:prstGeom prst="rect">
            <a:avLst/>
          </a:prstGeom>
          <a:noFill/>
          <a:ln>
            <a:noFill/>
          </a:ln>
        </p:spPr>
      </p:pic>
    </p:spTree>
    <p:extLst>
      <p:ext uri="{BB962C8B-B14F-4D97-AF65-F5344CB8AC3E}">
        <p14:creationId xmlns:p14="http://schemas.microsoft.com/office/powerpoint/2010/main" val="36284081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40174874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956335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2104068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3946720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custDataLst>
              <p:tags r:id="rId1"/>
            </p:custDataLst>
          </p:nvPr>
        </p:nvSpPr>
        <p:spPr>
          <a:xfrm>
            <a:off x="3581400" y="6400800"/>
            <a:ext cx="7772400" cy="246221"/>
          </a:xfrm>
          <a:prstGeom prst="rect">
            <a:avLst/>
          </a:prstGeom>
          <a:noFill/>
        </p:spPr>
        <p:txBody>
          <a:bodyPr wrap="square" rtlCol="0">
            <a:spAutoFit/>
          </a:bodyPr>
          <a:lstStyle/>
          <a:p>
            <a:r>
              <a:rPr lang="en-US" sz="1000" dirty="0">
                <a:latin typeface="Franklin Gothic Medium" panose="020B0603020102020204" pitchFamily="34" charset="0"/>
              </a:rPr>
              <a:t>Note: Additional data can be found in workbook.</a:t>
            </a:r>
          </a:p>
        </p:txBody>
      </p:sp>
    </p:spTree>
    <p:extLst>
      <p:ext uri="{BB962C8B-B14F-4D97-AF65-F5344CB8AC3E}">
        <p14:creationId xmlns:p14="http://schemas.microsoft.com/office/powerpoint/2010/main" val="187908931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75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0.1 Overview – Ocean County Basic Needs</a:t>
            </a:r>
          </a:p>
        </p:txBody>
      </p:sp>
      <p:sp>
        <p:nvSpPr>
          <p:cNvPr id="3" name="TextBox 12">
            <a:extLst>
              <a:ext uri="{FF2B5EF4-FFF2-40B4-BE49-F238E27FC236}">
                <a16:creationId xmlns:a16="http://schemas.microsoft.com/office/drawing/2014/main" id="{C930BC7D-94F5-4A40-A6BB-CB148FB641CB}"/>
              </a:ext>
            </a:extLst>
          </p:cNvPr>
          <p:cNvSpPr txBox="1"/>
          <p:nvPr/>
        </p:nvSpPr>
        <p:spPr>
          <a:xfrm>
            <a:off x="7685661" y="544374"/>
            <a:ext cx="4372304" cy="323165"/>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500" b="1" dirty="0">
                <a:latin typeface="Franklin Gothic Book"/>
              </a:rPr>
              <a:t>Compared to Other Counties</a:t>
            </a:r>
            <a:endParaRPr lang="en-US" sz="1500" dirty="0">
              <a:cs typeface="Calibri"/>
            </a:endParaRPr>
          </a:p>
        </p:txBody>
      </p:sp>
      <p:sp>
        <p:nvSpPr>
          <p:cNvPr id="4" name="TextBox 1"/>
          <p:cNvSpPr txBox="1"/>
          <p:nvPr/>
        </p:nvSpPr>
        <p:spPr>
          <a:xfrm>
            <a:off x="7685661" y="792512"/>
            <a:ext cx="134065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4"/>
          <p:cNvSpPr txBox="1"/>
          <p:nvPr/>
        </p:nvSpPr>
        <p:spPr>
          <a:xfrm>
            <a:off x="10943436" y="819835"/>
            <a:ext cx="1248564"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635509812"/>
              </p:ext>
            </p:extLst>
          </p:nvPr>
        </p:nvGraphicFramePr>
        <p:xfrm>
          <a:off x="3235258" y="544374"/>
          <a:ext cx="4450403" cy="6230149"/>
        </p:xfrm>
        <a:graphic>
          <a:graphicData uri="http://schemas.openxmlformats.org/drawingml/2006/table">
            <a:tbl>
              <a:tblPr firstRow="1" bandRow="1">
                <a:tableStyleId>{C083E6E3-FA7D-4D7B-A595-EF9225AFEA82}</a:tableStyleId>
              </a:tblPr>
              <a:tblGrid>
                <a:gridCol w="1020626">
                  <a:extLst>
                    <a:ext uri="{9D8B030D-6E8A-4147-A177-3AD203B41FA5}">
                      <a16:colId xmlns:a16="http://schemas.microsoft.com/office/drawing/2014/main" val="1629768082"/>
                    </a:ext>
                  </a:extLst>
                </a:gridCol>
                <a:gridCol w="3429777">
                  <a:extLst>
                    <a:ext uri="{9D8B030D-6E8A-4147-A177-3AD203B41FA5}">
                      <a16:colId xmlns:a16="http://schemas.microsoft.com/office/drawing/2014/main" val="2346253339"/>
                    </a:ext>
                  </a:extLst>
                </a:gridCol>
              </a:tblGrid>
              <a:tr h="442788">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pPr algn="ctr"/>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494949">
                <a:tc>
                  <a:txBody>
                    <a:bodyPr/>
                    <a:lstStyle/>
                    <a:p>
                      <a:r>
                        <a:rPr lang="en-US" sz="1400" dirty="0">
                          <a:latin typeface="Franklin Gothic Book" panose="020B0503020102020204" pitchFamily="34" charset="0"/>
                        </a:rPr>
                        <a:t>2.1</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Families</a:t>
                      </a:r>
                      <a:r>
                        <a:rPr lang="en-US" sz="1400" baseline="0" dirty="0">
                          <a:latin typeface="Franklin Gothic Book" panose="020B0503020102020204" pitchFamily="34" charset="0"/>
                        </a:rPr>
                        <a:t> with children under the age of 18 living in poverty</a:t>
                      </a:r>
                      <a:endParaRPr lang="en-US" sz="1400" dirty="0">
                        <a:latin typeface="Franklin Gothic Book" panose="020B0503020102020204" pitchFamily="34" charset="0"/>
                      </a:endParaRP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488970">
                <a:tc>
                  <a:txBody>
                    <a:bodyPr/>
                    <a:lstStyle/>
                    <a:p>
                      <a:r>
                        <a:rPr lang="en-US" sz="1400" dirty="0">
                          <a:latin typeface="Franklin Gothic Book" panose="020B0503020102020204" pitchFamily="34" charset="0"/>
                        </a:rPr>
                        <a:t>4.1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Median household income</a:t>
                      </a:r>
                      <a:endParaRPr lang="en-US" sz="1400" baseline="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488970">
                <a:tc>
                  <a:txBody>
                    <a:bodyPr/>
                    <a:lstStyle/>
                    <a:p>
                      <a:r>
                        <a:rPr lang="en-US" sz="1400" dirty="0">
                          <a:latin typeface="Franklin Gothic Book" panose="020B0503020102020204" pitchFamily="34" charset="0"/>
                        </a:rPr>
                        <a:t>5.1*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Household income</a:t>
                      </a:r>
                      <a:r>
                        <a:rPr lang="en-US" sz="1400" baseline="0" dirty="0">
                          <a:latin typeface="Franklin Gothic Book" panose="020B0503020102020204" pitchFamily="34" charset="0"/>
                        </a:rPr>
                        <a:t> spent on housing</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698529">
                <a:tc>
                  <a:txBody>
                    <a:bodyPr/>
                    <a:lstStyle/>
                    <a:p>
                      <a:r>
                        <a:rPr lang="en-US" sz="1400" dirty="0">
                          <a:latin typeface="Franklin Gothic Book" panose="020B0503020102020204" pitchFamily="34" charset="0"/>
                        </a:rPr>
                        <a:t>6.1*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Food insecurity</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488970">
                <a:tc>
                  <a:txBody>
                    <a:bodyPr/>
                    <a:lstStyle/>
                    <a:p>
                      <a:r>
                        <a:rPr lang="en-US" sz="1400" dirty="0">
                          <a:latin typeface="Franklin Gothic Book" panose="020B0503020102020204" pitchFamily="34" charset="0"/>
                        </a:rPr>
                        <a:t>8.1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Average minutes of travel time to work</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542152">
                <a:tc>
                  <a:txBody>
                    <a:bodyPr/>
                    <a:lstStyle/>
                    <a:p>
                      <a:r>
                        <a:rPr lang="en-US" sz="1400" dirty="0">
                          <a:latin typeface="Franklin Gothic Book" panose="020B0503020102020204" pitchFamily="34" charset="0"/>
                        </a:rPr>
                        <a:t>8.4</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sz="1400" dirty="0">
                          <a:latin typeface="Franklin Gothic Book" panose="020B0503020102020204" pitchFamily="34" charset="0"/>
                        </a:rPr>
                        <a:t>Cost of transportation</a:t>
                      </a:r>
                      <a:r>
                        <a:rPr lang="en-US" sz="1400" baseline="0" dirty="0">
                          <a:latin typeface="Franklin Gothic Book" panose="020B0503020102020204" pitchFamily="34" charset="0"/>
                        </a:rPr>
                        <a:t> as a percentage of income in NJ</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494949">
                <a:tc>
                  <a:txBody>
                    <a:bodyPr/>
                    <a:lstStyle/>
                    <a:p>
                      <a:r>
                        <a:rPr lang="en-US" sz="1400" dirty="0">
                          <a:latin typeface="Franklin Gothic Book" panose="020B0503020102020204" pitchFamily="34" charset="0"/>
                        </a:rPr>
                        <a:t>9.1*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sz="1400" dirty="0">
                          <a:latin typeface="Franklin Gothic Book" panose="020B0503020102020204" pitchFamily="34" charset="0"/>
                        </a:rPr>
                        <a:t>Children</a:t>
                      </a:r>
                      <a:r>
                        <a:rPr lang="en-US" sz="1400" baseline="0" dirty="0">
                          <a:latin typeface="Franklin Gothic Book" panose="020B0503020102020204" pitchFamily="34" charset="0"/>
                        </a:rPr>
                        <a:t> under the age of 18 without health insurance</a:t>
                      </a:r>
                      <a:endParaRPr lang="en-US" sz="1400"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494949">
                <a:tc>
                  <a:txBody>
                    <a:bodyPr/>
                    <a:lstStyle/>
                    <a:p>
                      <a:r>
                        <a:rPr lang="en-US" sz="1400" dirty="0">
                          <a:latin typeface="Franklin Gothic Book" panose="020B0503020102020204" pitchFamily="34" charset="0"/>
                        </a:rPr>
                        <a:t>9.4*</a:t>
                      </a: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dirty="0">
                          <a:latin typeface="Franklin Gothic Book" panose="020B0503020102020204" pitchFamily="34" charset="0"/>
                        </a:rPr>
                        <a:t>NJ Family Care Medicaid Participation (Children only)</a:t>
                      </a:r>
                    </a:p>
                  </a:txBody>
                  <a:tcPr>
                    <a:lnL>
                      <a:noFill/>
                    </a:lnL>
                    <a:lnR>
                      <a:noFill/>
                    </a:lnR>
                    <a:lnT>
                      <a:noFill/>
                    </a:lnT>
                    <a:lnB>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3781309256"/>
                  </a:ext>
                </a:extLst>
              </a:tr>
              <a:tr h="494949">
                <a:tc>
                  <a:txBody>
                    <a:bodyPr/>
                    <a:lstStyle/>
                    <a:p>
                      <a:r>
                        <a:rPr lang="en-US" sz="1400" dirty="0">
                          <a:latin typeface="Franklin Gothic Book" panose="020B0503020102020204" pitchFamily="34" charset="0"/>
                        </a:rPr>
                        <a:t>9.5*</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tc>
                  <a:txBody>
                    <a:bodyPr/>
                    <a:lstStyle/>
                    <a:p>
                      <a:r>
                        <a:rPr lang="en-US" sz="1400" dirty="0">
                          <a:latin typeface="Franklin Gothic Book" panose="020B0503020102020204" pitchFamily="34" charset="0"/>
                        </a:rPr>
                        <a:t>Percent of children meeting all immunization</a:t>
                      </a:r>
                      <a:r>
                        <a:rPr lang="en-US" sz="1400" baseline="0" dirty="0">
                          <a:latin typeface="Franklin Gothic Book" panose="020B0503020102020204" pitchFamily="34" charset="0"/>
                        </a:rPr>
                        <a:t> requirements</a:t>
                      </a:r>
                    </a:p>
                  </a:txBody>
                  <a:tcPr>
                    <a:lnL>
                      <a:noFill/>
                    </a:lnL>
                    <a:lnR>
                      <a:noFill/>
                    </a:lnR>
                    <a:lnT>
                      <a:noFill/>
                    </a:lnT>
                    <a:lnB w="12700" cmpd="sng">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523121526"/>
                  </a:ext>
                </a:extLst>
              </a:tr>
              <a:tr h="488970">
                <a:tc>
                  <a:txBody>
                    <a:bodyPr/>
                    <a:lstStyle/>
                    <a:p>
                      <a:r>
                        <a:rPr lang="en-US" sz="1400" dirty="0">
                          <a:latin typeface="Franklin Gothic Book" panose="020B0503020102020204" pitchFamily="34" charset="0"/>
                        </a:rPr>
                        <a:t>9.7*</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tc>
                  <a:txBody>
                    <a:bodyPr/>
                    <a:lstStyle/>
                    <a:p>
                      <a:r>
                        <a:rPr lang="en-US" sz="1400" baseline="0" dirty="0">
                          <a:latin typeface="Franklin Gothic Book" panose="020B0503020102020204" pitchFamily="34" charset="0"/>
                        </a:rPr>
                        <a:t>Reports of late or lack of prenatal care</a:t>
                      </a:r>
                    </a:p>
                  </a:txBody>
                  <a:tcPr>
                    <a:lnL>
                      <a:noFill/>
                    </a:lnL>
                    <a:lnR>
                      <a:noFill/>
                    </a:lnR>
                    <a:lnT>
                      <a:noFill/>
                    </a:lnT>
                    <a:lnB w="12700" cmpd="sng">
                      <a:noFill/>
                    </a:lnB>
                    <a:lnTlToBr w="12700" cmpd="sng">
                      <a:noFill/>
                      <a:prstDash val="solid"/>
                    </a:lnTlToBr>
                    <a:lnBlToTr w="12700" cmpd="sng">
                      <a:noFill/>
                      <a:prstDash val="solid"/>
                    </a:lnBlToTr>
                    <a:solidFill>
                      <a:schemeClr val="tx1">
                        <a:lumMod val="85000"/>
                        <a:lumOff val="15000"/>
                        <a:alpha val="20000"/>
                      </a:schemeClr>
                    </a:solidFill>
                  </a:tcPr>
                </a:tc>
                <a:extLst>
                  <a:ext uri="{0D108BD9-81ED-4DB2-BD59-A6C34878D82A}">
                    <a16:rowId xmlns:a16="http://schemas.microsoft.com/office/drawing/2014/main" val="1880348913"/>
                  </a:ext>
                </a:extLst>
              </a:tr>
              <a:tr h="494949">
                <a:tc>
                  <a:txBody>
                    <a:bodyPr/>
                    <a:lstStyle/>
                    <a:p>
                      <a:r>
                        <a:rPr lang="en-US" sz="1400" dirty="0">
                          <a:latin typeface="Franklin Gothic Book" panose="020B0503020102020204" pitchFamily="34" charset="0"/>
                        </a:rPr>
                        <a:t>10.4*</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sz="1400" baseline="0" dirty="0">
                          <a:latin typeface="Franklin Gothic Book" panose="020B0503020102020204" pitchFamily="34" charset="0"/>
                        </a:rPr>
                        <a:t>Median unemployment rates across counties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4000000}"/>
              </a:ext>
            </a:extLst>
          </p:cNvPr>
          <p:cNvGraphicFramePr>
            <a:graphicFrameLocks/>
          </p:cNvGraphicFramePr>
          <p:nvPr>
            <p:extLst>
              <p:ext uri="{D42A27DB-BD31-4B8C-83A1-F6EECF244321}">
                <p14:modId xmlns:p14="http://schemas.microsoft.com/office/powerpoint/2010/main" val="2931420555"/>
              </p:ext>
            </p:extLst>
          </p:nvPr>
        </p:nvGraphicFramePr>
        <p:xfrm>
          <a:off x="7543801" y="867539"/>
          <a:ext cx="4648200" cy="6066662"/>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6458683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2">
            <a:extLst>
              <a:ext uri="{FF2B5EF4-FFF2-40B4-BE49-F238E27FC236}">
                <a16:creationId xmlns:a16="http://schemas.microsoft.com/office/drawing/2014/main" id="{C5FD2A6E-4549-4582-9F6A-E2201AEF5586}"/>
              </a:ext>
            </a:extLst>
          </p:cNvPr>
          <p:cNvSpPr txBox="1">
            <a:spLocks/>
          </p:cNvSpPr>
          <p:nvPr>
            <p:custDataLst>
              <p:tags r:id="rId1"/>
            </p:custDataLst>
          </p:nvPr>
        </p:nvSpPr>
        <p:spPr>
          <a:xfrm>
            <a:off x="4164903" y="52814"/>
            <a:ext cx="7489309" cy="653143"/>
          </a:xfrm>
          <a:prstGeom prst="rect">
            <a:avLst/>
          </a:prstGeom>
        </p:spPr>
        <p:txBody>
          <a:bodyPr>
            <a:normAutofit fontScale="9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3200" b="1" dirty="0">
                <a:latin typeface="Franklin Gothic Medium"/>
              </a:rPr>
              <a:t>0.2 Overview – Ocean County Service Needs</a:t>
            </a:r>
          </a:p>
        </p:txBody>
      </p:sp>
      <p:sp>
        <p:nvSpPr>
          <p:cNvPr id="3" name="TextBox 2">
            <a:extLst>
              <a:ext uri="{FF2B5EF4-FFF2-40B4-BE49-F238E27FC236}">
                <a16:creationId xmlns:a16="http://schemas.microsoft.com/office/drawing/2014/main" id="{CDDCFF91-1C58-4D34-B8C7-9B82799E3EEF}"/>
              </a:ext>
            </a:extLst>
          </p:cNvPr>
          <p:cNvSpPr txBox="1"/>
          <p:nvPr/>
        </p:nvSpPr>
        <p:spPr>
          <a:xfrm>
            <a:off x="7159230" y="734874"/>
            <a:ext cx="4871545" cy="353943"/>
          </a:xfrm>
          <a:prstGeom prst="rect">
            <a:avLst/>
          </a:prstGeom>
          <a:solidFill>
            <a:schemeClr val="bg1">
              <a:lumMod val="85000"/>
            </a:schemeClr>
          </a:solidFill>
          <a:ln>
            <a:solidFill>
              <a:schemeClr val="bg1"/>
            </a:solidFill>
          </a:ln>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700" b="1" dirty="0">
                <a:latin typeface="Franklin Gothic Book"/>
              </a:rPr>
              <a:t>Compared to Other Counties</a:t>
            </a:r>
            <a:endParaRPr lang="en-US" dirty="0"/>
          </a:p>
        </p:txBody>
      </p:sp>
      <p:sp>
        <p:nvSpPr>
          <p:cNvPr id="4" name="TextBox 6"/>
          <p:cNvSpPr txBox="1"/>
          <p:nvPr/>
        </p:nvSpPr>
        <p:spPr>
          <a:xfrm>
            <a:off x="7104100" y="1083150"/>
            <a:ext cx="1275999"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FF0000"/>
                </a:solidFill>
                <a:latin typeface="Franklin Gothic Medium"/>
              </a:rPr>
              <a:t>Greater Need</a:t>
            </a:r>
          </a:p>
        </p:txBody>
      </p:sp>
      <p:sp>
        <p:nvSpPr>
          <p:cNvPr id="5" name="TextBox 7"/>
          <p:cNvSpPr txBox="1"/>
          <p:nvPr/>
        </p:nvSpPr>
        <p:spPr>
          <a:xfrm>
            <a:off x="10953168" y="1083151"/>
            <a:ext cx="1238832" cy="323165"/>
          </a:xfrm>
          <a:prstGeom prst="rect">
            <a:avLst/>
          </a:prstGeom>
          <a:noFill/>
        </p:spPr>
        <p:txBody>
          <a:bodyPr wrap="square"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500" dirty="0">
                <a:solidFill>
                  <a:srgbClr val="92D050"/>
                </a:solidFill>
                <a:latin typeface="Franklin Gothic Medium"/>
              </a:rPr>
              <a:t>Lesser Need</a:t>
            </a:r>
          </a:p>
        </p:txBody>
      </p:sp>
      <p:graphicFrame>
        <p:nvGraphicFramePr>
          <p:cNvPr id="6" name="Table 5"/>
          <p:cNvGraphicFramePr>
            <a:graphicFrameLocks noGrp="1"/>
          </p:cNvGraphicFramePr>
          <p:nvPr>
            <p:extLst>
              <p:ext uri="{D42A27DB-BD31-4B8C-83A1-F6EECF244321}">
                <p14:modId xmlns:p14="http://schemas.microsoft.com/office/powerpoint/2010/main" val="146801595"/>
              </p:ext>
            </p:extLst>
          </p:nvPr>
        </p:nvGraphicFramePr>
        <p:xfrm>
          <a:off x="3214943" y="734876"/>
          <a:ext cx="3944287" cy="5891193"/>
        </p:xfrm>
        <a:graphic>
          <a:graphicData uri="http://schemas.openxmlformats.org/drawingml/2006/table">
            <a:tbl>
              <a:tblPr firstRow="1" bandRow="1">
                <a:tableStyleId>{C083E6E3-FA7D-4D7B-A595-EF9225AFEA82}</a:tableStyleId>
              </a:tblPr>
              <a:tblGrid>
                <a:gridCol w="1002095">
                  <a:extLst>
                    <a:ext uri="{9D8B030D-6E8A-4147-A177-3AD203B41FA5}">
                      <a16:colId xmlns:a16="http://schemas.microsoft.com/office/drawing/2014/main" val="1629768082"/>
                    </a:ext>
                  </a:extLst>
                </a:gridCol>
                <a:gridCol w="2942192">
                  <a:extLst>
                    <a:ext uri="{9D8B030D-6E8A-4147-A177-3AD203B41FA5}">
                      <a16:colId xmlns:a16="http://schemas.microsoft.com/office/drawing/2014/main" val="2346253339"/>
                    </a:ext>
                  </a:extLst>
                </a:gridCol>
              </a:tblGrid>
              <a:tr h="551889">
                <a:tc>
                  <a:txBody>
                    <a:bodyPr/>
                    <a:lstStyle/>
                    <a:p>
                      <a:r>
                        <a:rPr lang="en-US" dirty="0">
                          <a:latin typeface="Franklin Gothic Book" panose="020B0503020102020204" pitchFamily="34" charset="0"/>
                        </a:rPr>
                        <a:t>Chart #</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Data Description</a:t>
                      </a:r>
                    </a:p>
                  </a:txBody>
                  <a:tcPr>
                    <a:lnL>
                      <a:noFill/>
                    </a:lnL>
                    <a:lnR>
                      <a:noFill/>
                    </a:lnR>
                    <a:lnT w="12700" cmpd="sng">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548188193"/>
                  </a:ext>
                </a:extLst>
              </a:tr>
              <a:tr h="372493">
                <a:tc>
                  <a:txBody>
                    <a:bodyPr/>
                    <a:lstStyle/>
                    <a:p>
                      <a:r>
                        <a:rPr lang="en-US" dirty="0">
                          <a:latin typeface="Franklin Gothic Book" panose="020B0503020102020204" pitchFamily="34" charset="0"/>
                        </a:rPr>
                        <a:t>1.13*</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tc>
                  <a:txBody>
                    <a:bodyPr/>
                    <a:lstStyle/>
                    <a:p>
                      <a:r>
                        <a:rPr lang="en-US" dirty="0">
                          <a:latin typeface="Franklin Gothic Book" panose="020B0503020102020204" pitchFamily="34" charset="0"/>
                        </a:rPr>
                        <a:t>Children served by CP&amp;P</a:t>
                      </a:r>
                    </a:p>
                  </a:txBody>
                  <a:tcPr>
                    <a:lnL>
                      <a:noFill/>
                    </a:lnL>
                    <a:lnR>
                      <a:noFill/>
                    </a:lnR>
                    <a:lnT w="12700" cmpd="sng">
                      <a:noFill/>
                    </a:lnT>
                    <a:lnB>
                      <a:no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75994391"/>
                  </a:ext>
                </a:extLst>
              </a:tr>
              <a:tr h="609451">
                <a:tc>
                  <a:txBody>
                    <a:bodyPr/>
                    <a:lstStyle/>
                    <a:p>
                      <a:r>
                        <a:rPr lang="en-US" dirty="0">
                          <a:latin typeface="Franklin Gothic Book" panose="020B0503020102020204" pitchFamily="34" charset="0"/>
                        </a:rPr>
                        <a:t>11.1*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Violent</a:t>
                      </a:r>
                      <a:r>
                        <a:rPr lang="en-US" baseline="0" dirty="0">
                          <a:latin typeface="Franklin Gothic Book" panose="020B0503020102020204" pitchFamily="34" charset="0"/>
                        </a:rPr>
                        <a:t> Crime Rate (per 1,000)</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906344095"/>
                  </a:ext>
                </a:extLst>
              </a:tr>
              <a:tr h="609451">
                <a:tc>
                  <a:txBody>
                    <a:bodyPr/>
                    <a:lstStyle/>
                    <a:p>
                      <a:r>
                        <a:rPr lang="en-US" dirty="0">
                          <a:latin typeface="Franklin Gothic Book" panose="020B0503020102020204" pitchFamily="34" charset="0"/>
                        </a:rPr>
                        <a:t>11.3*</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Juvenile</a:t>
                      </a:r>
                      <a:r>
                        <a:rPr lang="en-US" baseline="0" dirty="0">
                          <a:latin typeface="Franklin Gothic Book" panose="020B0503020102020204" pitchFamily="34" charset="0"/>
                        </a:rPr>
                        <a:t> arrest rates (per 1,000)</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444431621"/>
                  </a:ext>
                </a:extLst>
              </a:tr>
              <a:tr h="718182">
                <a:tc>
                  <a:txBody>
                    <a:bodyPr/>
                    <a:lstStyle/>
                    <a:p>
                      <a:r>
                        <a:rPr lang="en-US" dirty="0">
                          <a:latin typeface="Franklin Gothic Book" panose="020B0503020102020204" pitchFamily="34" charset="0"/>
                        </a:rPr>
                        <a:t>12.1*</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Domestic</a:t>
                      </a:r>
                      <a:r>
                        <a:rPr lang="en-US" baseline="0" dirty="0">
                          <a:latin typeface="Franklin Gothic Book" panose="020B0503020102020204" pitchFamily="34" charset="0"/>
                        </a:rPr>
                        <a:t> violence incidents reported to law enforcement</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1470909238"/>
                  </a:ext>
                </a:extLst>
              </a:tr>
              <a:tr h="609451">
                <a:tc>
                  <a:txBody>
                    <a:bodyPr/>
                    <a:lstStyle/>
                    <a:p>
                      <a:r>
                        <a:rPr lang="en-US" dirty="0">
                          <a:latin typeface="Franklin Gothic Book" panose="020B0503020102020204" pitchFamily="34" charset="0"/>
                        </a:rPr>
                        <a:t>13.1*</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Change in suspected opioid</a:t>
                      </a:r>
                      <a:r>
                        <a:rPr lang="en-US" baseline="0" dirty="0">
                          <a:latin typeface="Franklin Gothic Book" panose="020B0503020102020204" pitchFamily="34" charset="0"/>
                        </a:rPr>
                        <a:t> overdose deaths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1684732751"/>
                  </a:ext>
                </a:extLst>
              </a:tr>
              <a:tr h="675736">
                <a:tc>
                  <a:txBody>
                    <a:bodyPr/>
                    <a:lstStyle/>
                    <a:p>
                      <a:r>
                        <a:rPr lang="en-US" dirty="0">
                          <a:latin typeface="Franklin Gothic Book" panose="020B0503020102020204" pitchFamily="34" charset="0"/>
                        </a:rPr>
                        <a:t>14.2*</a:t>
                      </a: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Age adjusted frequency of mental</a:t>
                      </a:r>
                      <a:r>
                        <a:rPr lang="en-US" baseline="0" dirty="0">
                          <a:latin typeface="Franklin Gothic Book" panose="020B0503020102020204" pitchFamily="34" charset="0"/>
                        </a:rPr>
                        <a:t> health distress</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3285491812"/>
                  </a:ext>
                </a:extLst>
              </a:tr>
              <a:tr h="372493">
                <a:tc>
                  <a:txBody>
                    <a:bodyPr/>
                    <a:lstStyle/>
                    <a:p>
                      <a:r>
                        <a:rPr lang="en-US" dirty="0">
                          <a:latin typeface="Franklin Gothic Book" panose="020B0503020102020204" pitchFamily="34" charset="0"/>
                        </a:rPr>
                        <a:t>14.6*</a:t>
                      </a: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tc>
                  <a:txBody>
                    <a:bodyPr/>
                    <a:lstStyle/>
                    <a:p>
                      <a:r>
                        <a:rPr lang="en-US" dirty="0">
                          <a:latin typeface="Franklin Gothic Book" panose="020B0503020102020204" pitchFamily="34" charset="0"/>
                        </a:rPr>
                        <a:t>Frequency</a:t>
                      </a:r>
                      <a:r>
                        <a:rPr lang="en-US" baseline="0" dirty="0">
                          <a:latin typeface="Franklin Gothic Book" panose="020B0503020102020204" pitchFamily="34" charset="0"/>
                        </a:rPr>
                        <a:t> of depression</a:t>
                      </a:r>
                      <a:endParaRPr lang="en-US" dirty="0">
                        <a:latin typeface="Franklin Gothic Book" panose="020B0503020102020204" pitchFamily="34" charset="0"/>
                      </a:endParaRPr>
                    </a:p>
                  </a:txBody>
                  <a:tcPr>
                    <a:lnL>
                      <a:noFill/>
                    </a:lnL>
                    <a:lnR>
                      <a:noFill/>
                    </a:lnR>
                    <a:lnT>
                      <a:noFill/>
                    </a:lnT>
                    <a:lnB>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2802183924"/>
                  </a:ext>
                </a:extLst>
              </a:tr>
              <a:tr h="609451">
                <a:tc>
                  <a:txBody>
                    <a:bodyPr/>
                    <a:lstStyle/>
                    <a:p>
                      <a:r>
                        <a:rPr lang="en-US" dirty="0">
                          <a:latin typeface="Franklin Gothic Book" panose="020B0503020102020204" pitchFamily="34" charset="0"/>
                        </a:rPr>
                        <a:t>15.1*</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tc>
                  <a:txBody>
                    <a:bodyPr/>
                    <a:lstStyle/>
                    <a:p>
                      <a:r>
                        <a:rPr lang="en-US" dirty="0">
                          <a:latin typeface="Franklin Gothic Book" panose="020B0503020102020204" pitchFamily="34" charset="0"/>
                        </a:rPr>
                        <a:t>Children receiving</a:t>
                      </a:r>
                      <a:r>
                        <a:rPr lang="en-US" baseline="0" dirty="0">
                          <a:latin typeface="Franklin Gothic Book" panose="020B0503020102020204" pitchFamily="34" charset="0"/>
                        </a:rPr>
                        <a:t> special education services</a:t>
                      </a:r>
                    </a:p>
                  </a:txBody>
                  <a:tcPr>
                    <a:lnL>
                      <a:noFill/>
                    </a:lnL>
                    <a:lnR>
                      <a:noFill/>
                    </a:lnR>
                    <a:lnT>
                      <a:noFill/>
                    </a:lnT>
                    <a:lnB w="12700" cmpd="sng">
                      <a:noFill/>
                    </a:lnB>
                    <a:lnTlToBr w="12700" cmpd="sng">
                      <a:noFill/>
                      <a:prstDash val="solid"/>
                    </a:lnTlToBr>
                    <a:lnBlToTr w="12700" cmpd="sng">
                      <a:noFill/>
                      <a:prstDash val="solid"/>
                    </a:lnBlToTr>
                    <a:solidFill>
                      <a:schemeClr val="bg1">
                        <a:lumMod val="85000"/>
                      </a:schemeClr>
                    </a:solidFill>
                  </a:tcPr>
                </a:tc>
                <a:extLst>
                  <a:ext uri="{0D108BD9-81ED-4DB2-BD59-A6C34878D82A}">
                    <a16:rowId xmlns:a16="http://schemas.microsoft.com/office/drawing/2014/main" val="2523121526"/>
                  </a:ext>
                </a:extLst>
              </a:tr>
              <a:tr h="609451">
                <a:tc>
                  <a:txBody>
                    <a:bodyPr/>
                    <a:lstStyle/>
                    <a:p>
                      <a:r>
                        <a:rPr lang="en-US" dirty="0">
                          <a:latin typeface="Franklin Gothic Book" panose="020B0503020102020204" pitchFamily="34" charset="0"/>
                        </a:rPr>
                        <a:t>15.2*</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tc>
                  <a:txBody>
                    <a:bodyPr/>
                    <a:lstStyle/>
                    <a:p>
                      <a:r>
                        <a:rPr lang="en-US" baseline="0" dirty="0">
                          <a:latin typeface="Franklin Gothic Book" panose="020B0503020102020204" pitchFamily="34" charset="0"/>
                        </a:rPr>
                        <a:t>Children receiving early intervention services</a:t>
                      </a:r>
                    </a:p>
                  </a:txBody>
                  <a:tcPr>
                    <a:lnL>
                      <a:noFill/>
                    </a:lnL>
                    <a:lnR>
                      <a:noFill/>
                    </a:lnR>
                    <a:lnT>
                      <a:noFill/>
                    </a:lnT>
                    <a:lnB w="12700" cmpd="sng">
                      <a:noFill/>
                    </a:lnB>
                    <a:lnTlToBr w="12700" cmpd="sng">
                      <a:noFill/>
                      <a:prstDash val="solid"/>
                    </a:lnTlToBr>
                    <a:lnBlToTr w="12700" cmpd="sng">
                      <a:noFill/>
                      <a:prstDash val="solid"/>
                    </a:lnBlToTr>
                    <a:solidFill>
                      <a:schemeClr val="bg1">
                        <a:alpha val="20000"/>
                      </a:schemeClr>
                    </a:solidFill>
                  </a:tcPr>
                </a:tc>
                <a:extLst>
                  <a:ext uri="{0D108BD9-81ED-4DB2-BD59-A6C34878D82A}">
                    <a16:rowId xmlns:a16="http://schemas.microsoft.com/office/drawing/2014/main" val="80312173"/>
                  </a:ext>
                </a:extLst>
              </a:tr>
            </a:tbl>
          </a:graphicData>
        </a:graphic>
      </p:graphicFrame>
      <p:graphicFrame>
        <p:nvGraphicFramePr>
          <p:cNvPr id="7" name="Chart 6">
            <a:extLst>
              <a:ext uri="{FF2B5EF4-FFF2-40B4-BE49-F238E27FC236}">
                <a16:creationId xmlns:a16="http://schemas.microsoft.com/office/drawing/2014/main" id="{00000000-0008-0000-0100-000005000000}"/>
              </a:ext>
            </a:extLst>
          </p:cNvPr>
          <p:cNvGraphicFramePr>
            <a:graphicFrameLocks/>
          </p:cNvGraphicFramePr>
          <p:nvPr>
            <p:extLst>
              <p:ext uri="{D42A27DB-BD31-4B8C-83A1-F6EECF244321}">
                <p14:modId xmlns:p14="http://schemas.microsoft.com/office/powerpoint/2010/main" val="2174303957"/>
              </p:ext>
            </p:extLst>
          </p:nvPr>
        </p:nvGraphicFramePr>
        <p:xfrm>
          <a:off x="7010401" y="1054235"/>
          <a:ext cx="5181600" cy="5803766"/>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497018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58625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1126" y="6339858"/>
            <a:ext cx="9060873"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36" name="TextBox 35">
            <a:extLst>
              <a:ext uri="{FF2B5EF4-FFF2-40B4-BE49-F238E27FC236}">
                <a16:creationId xmlns:a16="http://schemas.microsoft.com/office/drawing/2014/main" id="{D615308F-EBF0-4F93-A255-42E9A4CA1699}"/>
              </a:ext>
            </a:extLst>
          </p:cNvPr>
          <p:cNvSpPr txBox="1"/>
          <p:nvPr>
            <p:custDataLst>
              <p:tags r:id="rId3"/>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graphicFrame>
        <p:nvGraphicFramePr>
          <p:cNvPr id="5" name="Chart 4">
            <a:extLst>
              <a:ext uri="{FF2B5EF4-FFF2-40B4-BE49-F238E27FC236}">
                <a16:creationId xmlns:a16="http://schemas.microsoft.com/office/drawing/2014/main" id="{DCD21000-6A2E-40A7-8520-652EF6116C4B}"/>
              </a:ext>
            </a:extLst>
          </p:cNvPr>
          <p:cNvGraphicFramePr/>
          <p:nvPr>
            <p:custDataLst>
              <p:tags r:id="rId4"/>
            </p:custDataLst>
            <p:extLst>
              <p:ext uri="{D42A27DB-BD31-4B8C-83A1-F6EECF244321}">
                <p14:modId xmlns:p14="http://schemas.microsoft.com/office/powerpoint/2010/main" val="1903168627"/>
              </p:ext>
            </p:extLst>
          </p:nvPr>
        </p:nvGraphicFramePr>
        <p:xfrm>
          <a:off x="3539992" y="900593"/>
          <a:ext cx="8128000" cy="527160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a:extLst>
              <a:ext uri="{FF2B5EF4-FFF2-40B4-BE49-F238E27FC236}">
                <a16:creationId xmlns:a16="http://schemas.microsoft.com/office/drawing/2014/main" id="{F2F1A772-2FD6-4D6F-8AFF-A44BDF56F699}"/>
              </a:ext>
            </a:extLst>
          </p:cNvPr>
          <p:cNvSpPr txBox="1"/>
          <p:nvPr>
            <p:custDataLst>
              <p:tags r:id="rId5"/>
            </p:custDataLst>
          </p:nvPr>
        </p:nvSpPr>
        <p:spPr>
          <a:xfrm>
            <a:off x="3124200" y="-425"/>
            <a:ext cx="8229600"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2000" dirty="0">
                <a:latin typeface="Franklin Gothic Medium" panose="020B0603020102020204" pitchFamily="34" charset="0"/>
              </a:rPr>
              <a:t>1.1 Racial/ethnic demographics (%) </a:t>
            </a:r>
          </a:p>
        </p:txBody>
      </p:sp>
      <p:sp>
        <p:nvSpPr>
          <p:cNvPr id="3" name="TextBox 2">
            <a:extLst>
              <a:ext uri="{FF2B5EF4-FFF2-40B4-BE49-F238E27FC236}">
                <a16:creationId xmlns:a16="http://schemas.microsoft.com/office/drawing/2014/main" id="{23C3F140-43C9-4DB8-91BF-A9DFD2C0E68A}"/>
              </a:ext>
            </a:extLst>
          </p:cNvPr>
          <p:cNvSpPr txBox="1"/>
          <p:nvPr>
            <p:custDataLst>
              <p:tags r:id="rId6"/>
            </p:custDataLst>
          </p:nvPr>
        </p:nvSpPr>
        <p:spPr>
          <a:xfrm>
            <a:off x="3131127" y="299331"/>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a:t>
            </a:r>
          </a:p>
        </p:txBody>
      </p:sp>
    </p:spTree>
    <p:extLst>
      <p:ext uri="{BB962C8B-B14F-4D97-AF65-F5344CB8AC3E}">
        <p14:creationId xmlns:p14="http://schemas.microsoft.com/office/powerpoint/2010/main" val="22711882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24200" y="6334184"/>
            <a:ext cx="9067800" cy="457200"/>
          </a:xfrm>
          <a:prstGeom prst="rect">
            <a:avLst/>
          </a:prstGeom>
          <a:noFill/>
        </p:spPr>
        <p:txBody>
          <a:bodyPr wrap="square" rtlCol="0" anchor="ctr" anchorCtr="0">
            <a:noAutofit/>
          </a:bodyPr>
          <a:lstStyle/>
          <a:p>
            <a:pPr algn="just"/>
            <a:r>
              <a:rPr lang="en-US" sz="1000" dirty="0">
                <a:latin typeface="Franklin Gothic Book"/>
              </a:rPr>
              <a:t>Note. Percentages add up to more than 100% because respondents to the 2019 American Community Survey were able to select more than one race. Additionally, Hispanic/Latino was a separate question from race that all respondents answered before selecting race. </a:t>
            </a:r>
            <a:endParaRPr lang="en-US" sz="1000" dirty="0">
              <a:latin typeface="Franklin Gothic Book" panose="020B0503020102020204" pitchFamily="34" charset="0"/>
            </a:endParaRP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0"/>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 Racial/ethnic demographics (%)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18337"/>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2015-19 </a:t>
            </a:r>
          </a:p>
        </p:txBody>
      </p:sp>
      <p:graphicFrame>
        <p:nvGraphicFramePr>
          <p:cNvPr id="8" name="Chart 7">
            <a:extLst>
              <a:ext uri="{FF2B5EF4-FFF2-40B4-BE49-F238E27FC236}">
                <a16:creationId xmlns:a16="http://schemas.microsoft.com/office/drawing/2014/main" id="{72A05DEF-BF97-458F-BBDC-EDA83CD22FE8}"/>
              </a:ext>
            </a:extLst>
          </p:cNvPr>
          <p:cNvGraphicFramePr/>
          <p:nvPr>
            <p:custDataLst>
              <p:tags r:id="rId5"/>
            </p:custDataLst>
            <p:extLst>
              <p:ext uri="{D42A27DB-BD31-4B8C-83A1-F6EECF244321}">
                <p14:modId xmlns:p14="http://schemas.microsoft.com/office/powerpoint/2010/main" val="1971730376"/>
              </p:ext>
            </p:extLst>
          </p:nvPr>
        </p:nvGraphicFramePr>
        <p:xfrm>
          <a:off x="3438392" y="802064"/>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9" name="TextBox 8">
            <a:extLst>
              <a:ext uri="{FF2B5EF4-FFF2-40B4-BE49-F238E27FC236}">
                <a16:creationId xmlns:a16="http://schemas.microsoft.com/office/drawing/2014/main" id="{BFF3512B-D1FA-4071-B1FF-E1C8512CD182}"/>
              </a:ext>
            </a:extLst>
          </p:cNvPr>
          <p:cNvSpPr txBox="1"/>
          <p:nvPr>
            <p:custDataLst>
              <p:tags r:id="rId6"/>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21594660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9679FEC1-1038-4F4C-AF5E-20F9660F713F}"/>
              </a:ext>
            </a:extLst>
          </p:cNvPr>
          <p:cNvSpPr txBox="1"/>
          <p:nvPr>
            <p:custDataLst>
              <p:tags r:id="rId1"/>
            </p:custDataLst>
          </p:nvPr>
        </p:nvSpPr>
        <p:spPr>
          <a:xfrm>
            <a:off x="3134263" y="63246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Three municipalities were selected to illustrate how diversity ranges within the county</a:t>
            </a:r>
          </a:p>
          <a:p>
            <a:pPr algn="just"/>
            <a:r>
              <a:rPr lang="en-US" sz="1000" dirty="0">
                <a:latin typeface="Franklin Gothic Book" panose="020B0503020102020204" pitchFamily="34" charset="0"/>
              </a:rPr>
              <a:t>Note. Percentages add up to more than 100% because respondents to the 2019 American Community Survey were able to select more than one race. Additionally, Hispanic/Latino was a separate question from race that all respondents answered before selecting race. </a:t>
            </a:r>
          </a:p>
        </p:txBody>
      </p:sp>
      <p:sp>
        <p:nvSpPr>
          <p:cNvPr id="35" name="TextBox 34">
            <a:extLst>
              <a:ext uri="{FF2B5EF4-FFF2-40B4-BE49-F238E27FC236}">
                <a16:creationId xmlns:a16="http://schemas.microsoft.com/office/drawing/2014/main" id="{637C6209-88EE-456E-B8D9-14ED38F43877}"/>
              </a:ext>
            </a:extLst>
          </p:cNvPr>
          <p:cNvSpPr txBox="1"/>
          <p:nvPr>
            <p:custDataLst>
              <p:tags r:id="rId2"/>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3"/>
            </p:custDataLst>
          </p:nvPr>
        </p:nvSpPr>
        <p:spPr>
          <a:xfrm>
            <a:off x="3124200" y="11502"/>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 Illustration of diversity by municipality (%)</a:t>
            </a:r>
          </a:p>
        </p:txBody>
      </p:sp>
      <p:sp>
        <p:nvSpPr>
          <p:cNvPr id="3" name="TextBox 2">
            <a:extLst>
              <a:ext uri="{FF2B5EF4-FFF2-40B4-BE49-F238E27FC236}">
                <a16:creationId xmlns:a16="http://schemas.microsoft.com/office/drawing/2014/main" id="{23C3F140-43C9-4DB8-91BF-A9DFD2C0E68A}"/>
              </a:ext>
            </a:extLst>
          </p:cNvPr>
          <p:cNvSpPr txBox="1"/>
          <p:nvPr>
            <p:custDataLst>
              <p:tags r:id="rId4"/>
            </p:custDataLst>
          </p:nvPr>
        </p:nvSpPr>
        <p:spPr>
          <a:xfrm>
            <a:off x="3124200" y="373168"/>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 </a:t>
            </a:r>
          </a:p>
        </p:txBody>
      </p:sp>
      <p:sp>
        <p:nvSpPr>
          <p:cNvPr id="9" name="TextBox 8">
            <a:extLst>
              <a:ext uri="{FF2B5EF4-FFF2-40B4-BE49-F238E27FC236}">
                <a16:creationId xmlns:a16="http://schemas.microsoft.com/office/drawing/2014/main" id="{CC9F58E5-24ED-4C67-9993-BEB81437903B}"/>
              </a:ext>
            </a:extLst>
          </p:cNvPr>
          <p:cNvSpPr txBox="1"/>
          <p:nvPr>
            <p:custDataLst>
              <p:tags r:id="rId5"/>
            </p:custDataLst>
          </p:nvPr>
        </p:nvSpPr>
        <p:spPr>
          <a:xfrm>
            <a:off x="4419600" y="5630735"/>
            <a:ext cx="1748369" cy="457200"/>
          </a:xfrm>
          <a:prstGeom prst="rect">
            <a:avLst/>
          </a:prstGeom>
          <a:noFill/>
        </p:spPr>
        <p:txBody>
          <a:bodyPr wrap="square" rtlCol="0">
            <a:noAutofit/>
          </a:bodyPr>
          <a:lstStyle/>
          <a:p>
            <a:pPr algn="ctr"/>
            <a:r>
              <a:rPr lang="en-US" sz="900" dirty="0">
                <a:latin typeface="Franklin Gothic Medium" panose="020B0603020102020204" pitchFamily="34" charset="0"/>
              </a:rPr>
              <a:t>Highest percentage of white residents</a:t>
            </a:r>
          </a:p>
        </p:txBody>
      </p:sp>
      <p:sp>
        <p:nvSpPr>
          <p:cNvPr id="10" name="TextBox 9">
            <a:extLst>
              <a:ext uri="{FF2B5EF4-FFF2-40B4-BE49-F238E27FC236}">
                <a16:creationId xmlns:a16="http://schemas.microsoft.com/office/drawing/2014/main" id="{44FD4BB8-FA38-4951-909A-1549BE46DACE}"/>
              </a:ext>
            </a:extLst>
          </p:cNvPr>
          <p:cNvSpPr txBox="1"/>
          <p:nvPr>
            <p:custDataLst>
              <p:tags r:id="rId6"/>
            </p:custDataLst>
          </p:nvPr>
        </p:nvSpPr>
        <p:spPr>
          <a:xfrm>
            <a:off x="7002468" y="5630735"/>
            <a:ext cx="1748369" cy="457200"/>
          </a:xfrm>
          <a:prstGeom prst="rect">
            <a:avLst/>
          </a:prstGeom>
          <a:noFill/>
        </p:spPr>
        <p:txBody>
          <a:bodyPr wrap="square" rtlCol="0">
            <a:noAutofit/>
          </a:bodyPr>
          <a:lstStyle/>
          <a:p>
            <a:pPr algn="ctr"/>
            <a:r>
              <a:rPr lang="en-US" sz="900" dirty="0">
                <a:latin typeface="Franklin Gothic Medium" panose="020B0603020102020204" pitchFamily="34" charset="0"/>
              </a:rPr>
              <a:t>Middling percentage of white residents</a:t>
            </a:r>
          </a:p>
        </p:txBody>
      </p:sp>
      <p:sp>
        <p:nvSpPr>
          <p:cNvPr id="11" name="TextBox 10">
            <a:extLst>
              <a:ext uri="{FF2B5EF4-FFF2-40B4-BE49-F238E27FC236}">
                <a16:creationId xmlns:a16="http://schemas.microsoft.com/office/drawing/2014/main" id="{551DA22E-DF73-4F6C-BBA2-C4112399BD55}"/>
              </a:ext>
            </a:extLst>
          </p:cNvPr>
          <p:cNvSpPr txBox="1"/>
          <p:nvPr>
            <p:custDataLst>
              <p:tags r:id="rId7"/>
            </p:custDataLst>
          </p:nvPr>
        </p:nvSpPr>
        <p:spPr>
          <a:xfrm>
            <a:off x="9900728" y="5609554"/>
            <a:ext cx="1371600" cy="457200"/>
          </a:xfrm>
          <a:prstGeom prst="rect">
            <a:avLst/>
          </a:prstGeom>
          <a:noFill/>
        </p:spPr>
        <p:txBody>
          <a:bodyPr wrap="square" rtlCol="0">
            <a:noAutofit/>
          </a:bodyPr>
          <a:lstStyle/>
          <a:p>
            <a:pPr algn="ctr"/>
            <a:r>
              <a:rPr lang="en-US" sz="900" dirty="0">
                <a:latin typeface="Franklin Gothic Medium" panose="020B0603020102020204" pitchFamily="34" charset="0"/>
              </a:rPr>
              <a:t>Lowest percentage of white residents</a:t>
            </a:r>
          </a:p>
        </p:txBody>
      </p:sp>
      <p:graphicFrame>
        <p:nvGraphicFramePr>
          <p:cNvPr id="7" name="Chart 6">
            <a:extLst>
              <a:ext uri="{FF2B5EF4-FFF2-40B4-BE49-F238E27FC236}">
                <a16:creationId xmlns:a16="http://schemas.microsoft.com/office/drawing/2014/main" id="{DA75C4A1-479D-41F5-842D-2D22B91D27C6}"/>
              </a:ext>
            </a:extLst>
          </p:cNvPr>
          <p:cNvGraphicFramePr/>
          <p:nvPr>
            <p:custDataLst>
              <p:tags r:id="rId8"/>
            </p:custDataLst>
            <p:extLst>
              <p:ext uri="{D42A27DB-BD31-4B8C-83A1-F6EECF244321}">
                <p14:modId xmlns:p14="http://schemas.microsoft.com/office/powerpoint/2010/main" val="3017644844"/>
              </p:ext>
            </p:extLst>
          </p:nvPr>
        </p:nvGraphicFramePr>
        <p:xfrm>
          <a:off x="3400964" y="896692"/>
          <a:ext cx="8534399" cy="5064616"/>
        </p:xfrm>
        <a:graphic>
          <a:graphicData uri="http://schemas.openxmlformats.org/drawingml/2006/chart">
            <c:chart xmlns:c="http://schemas.openxmlformats.org/drawingml/2006/chart" xmlns:r="http://schemas.openxmlformats.org/officeDocument/2006/relationships" r:id="rId12"/>
          </a:graphicData>
        </a:graphic>
      </p:graphicFrame>
      <p:sp>
        <p:nvSpPr>
          <p:cNvPr id="12" name="TextBox 11">
            <a:extLst>
              <a:ext uri="{FF2B5EF4-FFF2-40B4-BE49-F238E27FC236}">
                <a16:creationId xmlns:a16="http://schemas.microsoft.com/office/drawing/2014/main" id="{7AE17516-CBA9-4259-9D58-EAD0C6ED9602}"/>
              </a:ext>
            </a:extLst>
          </p:cNvPr>
          <p:cNvSpPr txBox="1"/>
          <p:nvPr>
            <p:custDataLst>
              <p:tags r:id="rId9"/>
            </p:custDataLst>
          </p:nvPr>
        </p:nvSpPr>
        <p:spPr>
          <a:xfrm>
            <a:off x="314145" y="3305563"/>
            <a:ext cx="2495909" cy="461665"/>
          </a:xfrm>
          <a:prstGeom prst="rect">
            <a:avLst/>
          </a:prstGeom>
          <a:noFill/>
        </p:spPr>
        <p:txBody>
          <a:bodyPr wrap="square" rtlCol="0">
            <a:spAutoFit/>
          </a:bodyPr>
          <a:lstStyle/>
          <a:p>
            <a:r>
              <a:rPr lang="en-US" sz="2400" dirty="0">
                <a:solidFill>
                  <a:schemeClr val="bg1"/>
                </a:solidFill>
                <a:latin typeface="Franklin Gothic Demi" panose="020B0703020102020204" pitchFamily="34" charset="0"/>
              </a:rPr>
              <a:t>Race/Ethnicity</a:t>
            </a:r>
          </a:p>
        </p:txBody>
      </p:sp>
    </p:spTree>
    <p:extLst>
      <p:ext uri="{BB962C8B-B14F-4D97-AF65-F5344CB8AC3E}">
        <p14:creationId xmlns:p14="http://schemas.microsoft.com/office/powerpoint/2010/main" val="17204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23460"/>
            <a:ext cx="8229600" cy="400110"/>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2000" spc="-50" dirty="0"/>
              <a:t>1.4. Population (%) foreign-born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481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448800" y="3962400"/>
            <a:ext cx="2743200" cy="53199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pc="-50" dirty="0"/>
              <a:t>1.5. Population (%) foreign-born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448800" y="4495800"/>
            <a:ext cx="27432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436171357"/>
              </p:ext>
            </p:extLst>
          </p:nvPr>
        </p:nvGraphicFramePr>
        <p:xfrm>
          <a:off x="9372600" y="4648200"/>
          <a:ext cx="2743200" cy="1701805"/>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10">
            <a:extLst>
              <a:ext uri="{FF2B5EF4-FFF2-40B4-BE49-F238E27FC236}">
                <a16:creationId xmlns:a16="http://schemas.microsoft.com/office/drawing/2014/main" id="{EA030E36-1ECD-432A-BE3F-A102E2914877}"/>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0942D5D0-9BF4-4337-AA96-51C97E21B71A}"/>
              </a:ext>
            </a:extLst>
          </p:cNvPr>
          <p:cNvGraphicFramePr/>
          <p:nvPr>
            <p:custDataLst>
              <p:tags r:id="rId8"/>
            </p:custDataLst>
            <p:extLst>
              <p:ext uri="{D42A27DB-BD31-4B8C-83A1-F6EECF244321}">
                <p14:modId xmlns:p14="http://schemas.microsoft.com/office/powerpoint/2010/main" val="933581528"/>
              </p:ext>
            </p:extLst>
          </p:nvPr>
        </p:nvGraphicFramePr>
        <p:xfrm>
          <a:off x="3352800" y="763727"/>
          <a:ext cx="8128000" cy="5418667"/>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52525163-DC8D-493A-9F4D-5A5118421A44}"/>
              </a:ext>
            </a:extLst>
          </p:cNvPr>
          <p:cNvSpPr txBox="1"/>
          <p:nvPr>
            <p:custDataLst>
              <p:tags r:id="rId9"/>
            </p:custDataLst>
          </p:nvPr>
        </p:nvSpPr>
        <p:spPr>
          <a:xfrm>
            <a:off x="3124200" y="6481503"/>
            <a:ext cx="6442208" cy="246221"/>
          </a:xfrm>
          <a:prstGeom prst="rect">
            <a:avLst/>
          </a:prstGeom>
          <a:noFill/>
        </p:spPr>
        <p:txBody>
          <a:bodyPr wrap="square" rtlCol="0">
            <a:spAutoFit/>
          </a:bodyPr>
          <a:lstStyle/>
          <a:p>
            <a:r>
              <a:rPr lang="en-US" sz="1000" dirty="0">
                <a:latin typeface="Franklin Gothic Book" panose="020B0503020102020204" pitchFamily="34" charset="0"/>
              </a:rPr>
              <a:t>Foreign-born refers to those who were not a US citizen at birth</a:t>
            </a:r>
          </a:p>
        </p:txBody>
      </p:sp>
    </p:spTree>
    <p:extLst>
      <p:ext uri="{BB962C8B-B14F-4D97-AF65-F5344CB8AC3E}">
        <p14:creationId xmlns:p14="http://schemas.microsoft.com/office/powerpoint/2010/main" val="23798203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1.6. Population (%) foreign-born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54379"/>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276600" y="6400800"/>
            <a:ext cx="8915400" cy="400110"/>
          </a:xfrm>
          <a:prstGeom prst="rect">
            <a:avLst/>
          </a:prstGeom>
          <a:noFill/>
        </p:spPr>
        <p:txBody>
          <a:bodyPr wrap="square" rtlCol="0">
            <a:spAutoFit/>
          </a:bodyPr>
          <a:lstStyle/>
          <a:p>
            <a:r>
              <a:rPr lang="en-US" sz="1000" dirty="0">
                <a:latin typeface="Franklin Gothic Book" panose="020B0503020102020204" pitchFamily="34" charset="0"/>
              </a:rPr>
              <a:t>Note: The 10 municipalities with the highest percentage of foreign born are displayed</a:t>
            </a:r>
          </a:p>
          <a:p>
            <a:r>
              <a:rPr lang="en-US" sz="1000" dirty="0">
                <a:latin typeface="Franklin Gothic Book" panose="020B0503020102020204" pitchFamily="34" charset="0"/>
              </a:rPr>
              <a:t>Foreign-born refers to those who were not a US citizen at birth</a:t>
            </a:r>
          </a:p>
        </p:txBody>
      </p:sp>
      <p:sp>
        <p:nvSpPr>
          <p:cNvPr id="8" name="TextBox 7">
            <a:extLst>
              <a:ext uri="{FF2B5EF4-FFF2-40B4-BE49-F238E27FC236}">
                <a16:creationId xmlns:a16="http://schemas.microsoft.com/office/drawing/2014/main" id="{E72844FA-7766-425F-9E83-42AEF51020D3}"/>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Nativity</a:t>
            </a:r>
          </a:p>
        </p:txBody>
      </p:sp>
      <p:graphicFrame>
        <p:nvGraphicFramePr>
          <p:cNvPr id="7" name="Chart 6">
            <a:extLst>
              <a:ext uri="{FF2B5EF4-FFF2-40B4-BE49-F238E27FC236}">
                <a16:creationId xmlns:a16="http://schemas.microsoft.com/office/drawing/2014/main" id="{4B288D9C-D3BF-4AC3-9A8A-B58C8EA94EBB}"/>
              </a:ext>
            </a:extLst>
          </p:cNvPr>
          <p:cNvGraphicFramePr/>
          <p:nvPr>
            <p:custDataLst>
              <p:tags r:id="rId6"/>
            </p:custDataLst>
            <p:extLst>
              <p:ext uri="{D42A27DB-BD31-4B8C-83A1-F6EECF244321}">
                <p14:modId xmlns:p14="http://schemas.microsoft.com/office/powerpoint/2010/main" val="2213402636"/>
              </p:ext>
            </p:extLst>
          </p:nvPr>
        </p:nvGraphicFramePr>
        <p:xfrm>
          <a:off x="3327400" y="731469"/>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5957621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1.7. Population (%) English-only speakers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58173" y="354755"/>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2" name="TextBox 11">
            <a:extLst>
              <a:ext uri="{FF2B5EF4-FFF2-40B4-BE49-F238E27FC236}">
                <a16:creationId xmlns:a16="http://schemas.microsoft.com/office/drawing/2014/main" id="{6D9D5BC2-ED80-456F-86F2-D3CC287654B1}"/>
              </a:ext>
            </a:extLst>
          </p:cNvPr>
          <p:cNvSpPr txBox="1"/>
          <p:nvPr>
            <p:custDataLst>
              <p:tags r:id="rId4"/>
            </p:custDataLst>
          </p:nvPr>
        </p:nvSpPr>
        <p:spPr>
          <a:xfrm>
            <a:off x="9600381" y="4514031"/>
            <a:ext cx="2362200" cy="738664"/>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400" dirty="0">
                <a:latin typeface="Franklin Gothic Medium" panose="020B0603020102020204" pitchFamily="34" charset="0"/>
              </a:rPr>
              <a:t>1.8. Population (%) English only speakers over time, in county</a:t>
            </a:r>
          </a:p>
        </p:txBody>
      </p:sp>
      <p:sp>
        <p:nvSpPr>
          <p:cNvPr id="13" name="TextBox 12">
            <a:extLst>
              <a:ext uri="{FF2B5EF4-FFF2-40B4-BE49-F238E27FC236}">
                <a16:creationId xmlns:a16="http://schemas.microsoft.com/office/drawing/2014/main" id="{25D3552C-FA1A-4A6E-ADE5-1106B51689B7}"/>
              </a:ext>
            </a:extLst>
          </p:cNvPr>
          <p:cNvSpPr txBox="1"/>
          <p:nvPr>
            <p:custDataLst>
              <p:tags r:id="rId5"/>
            </p:custDataLst>
          </p:nvPr>
        </p:nvSpPr>
        <p:spPr>
          <a:xfrm>
            <a:off x="9615621" y="5152710"/>
            <a:ext cx="2438400" cy="3693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C18DCAEB-52FC-495F-BEB6-7C5DD9A89122}"/>
              </a:ext>
            </a:extLst>
          </p:cNvPr>
          <p:cNvGraphicFramePr/>
          <p:nvPr>
            <p:custDataLst>
              <p:tags r:id="rId6"/>
            </p:custDataLst>
            <p:extLst>
              <p:ext uri="{D42A27DB-BD31-4B8C-83A1-F6EECF244321}">
                <p14:modId xmlns:p14="http://schemas.microsoft.com/office/powerpoint/2010/main" val="1669935371"/>
              </p:ext>
            </p:extLst>
          </p:nvPr>
        </p:nvGraphicFramePr>
        <p:xfrm>
          <a:off x="9136485" y="5115007"/>
          <a:ext cx="3352800" cy="1632163"/>
        </p:xfrm>
        <a:graphic>
          <a:graphicData uri="http://schemas.openxmlformats.org/drawingml/2006/chart">
            <c:chart xmlns:c="http://schemas.openxmlformats.org/drawingml/2006/chart" xmlns:r="http://schemas.openxmlformats.org/officeDocument/2006/relationships" r:id="rId11"/>
          </a:graphicData>
        </a:graphic>
      </p:graphicFrame>
      <p:sp>
        <p:nvSpPr>
          <p:cNvPr id="11" name="TextBox 10">
            <a:extLst>
              <a:ext uri="{FF2B5EF4-FFF2-40B4-BE49-F238E27FC236}">
                <a16:creationId xmlns:a16="http://schemas.microsoft.com/office/drawing/2014/main" id="{C927D978-F06E-4D33-BA41-598ECDE33F0C}"/>
              </a:ext>
            </a:extLst>
          </p:cNvPr>
          <p:cNvSpPr txBox="1"/>
          <p:nvPr>
            <p:custDataLst>
              <p:tags r:id="rId7"/>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E8361A94-828D-40D1-A51F-9244685FE9F8}"/>
              </a:ext>
            </a:extLst>
          </p:cNvPr>
          <p:cNvGraphicFramePr/>
          <p:nvPr>
            <p:custDataLst>
              <p:tags r:id="rId8"/>
            </p:custDataLst>
            <p:extLst>
              <p:ext uri="{D42A27DB-BD31-4B8C-83A1-F6EECF244321}">
                <p14:modId xmlns:p14="http://schemas.microsoft.com/office/powerpoint/2010/main" val="4287632413"/>
              </p:ext>
            </p:extLst>
          </p:nvPr>
        </p:nvGraphicFramePr>
        <p:xfrm>
          <a:off x="3175000" y="610440"/>
          <a:ext cx="8128000" cy="5135982"/>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41405831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1.9  Illustration of English-only speakers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81000"/>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 </a:t>
            </a:r>
          </a:p>
        </p:txBody>
      </p:sp>
      <p:sp>
        <p:nvSpPr>
          <p:cNvPr id="13" name="TextBox 12">
            <a:extLst>
              <a:ext uri="{FF2B5EF4-FFF2-40B4-BE49-F238E27FC236}">
                <a16:creationId xmlns:a16="http://schemas.microsoft.com/office/drawing/2014/main" id="{25D3552C-FA1A-4A6E-ADE5-1106B51689B7}"/>
              </a:ext>
            </a:extLst>
          </p:cNvPr>
          <p:cNvSpPr txBox="1"/>
          <p:nvPr>
            <p:custDataLst>
              <p:tags r:id="rId4"/>
            </p:custDataLst>
          </p:nvPr>
        </p:nvSpPr>
        <p:spPr>
          <a:xfrm>
            <a:off x="3124200" y="6553200"/>
            <a:ext cx="9067800" cy="246221"/>
          </a:xfrm>
          <a:prstGeom prst="rect">
            <a:avLst/>
          </a:prstGeom>
          <a:noFill/>
        </p:spPr>
        <p:txBody>
          <a:bodyPr wrap="square" rtlCol="0">
            <a:spAutoFit/>
          </a:bodyPr>
          <a:lstStyle/>
          <a:p>
            <a:pPr algn="just"/>
            <a:r>
              <a:rPr lang="en-US" sz="1000" dirty="0">
                <a:latin typeface="Franklin Gothic Book" panose="020B0503020102020204" pitchFamily="34" charset="0"/>
              </a:rPr>
              <a:t>Note: Three municipalities were selected to illustrate how diversity ranges within the county</a:t>
            </a:r>
          </a:p>
        </p:txBody>
      </p:sp>
      <p:sp>
        <p:nvSpPr>
          <p:cNvPr id="8" name="TextBox 7">
            <a:extLst>
              <a:ext uri="{FF2B5EF4-FFF2-40B4-BE49-F238E27FC236}">
                <a16:creationId xmlns:a16="http://schemas.microsoft.com/office/drawing/2014/main" id="{3C601884-37CE-4709-B9A2-AA661DC25FDC}"/>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Language</a:t>
            </a:r>
          </a:p>
        </p:txBody>
      </p:sp>
      <p:graphicFrame>
        <p:nvGraphicFramePr>
          <p:cNvPr id="7" name="Chart 6">
            <a:extLst>
              <a:ext uri="{FF2B5EF4-FFF2-40B4-BE49-F238E27FC236}">
                <a16:creationId xmlns:a16="http://schemas.microsoft.com/office/drawing/2014/main" id="{575A8066-233A-42C7-B1CD-AC6325CE8C7D}"/>
              </a:ext>
            </a:extLst>
          </p:cNvPr>
          <p:cNvGraphicFramePr/>
          <p:nvPr>
            <p:custDataLst>
              <p:tags r:id="rId6"/>
            </p:custDataLst>
            <p:extLst>
              <p:ext uri="{D42A27DB-BD31-4B8C-83A1-F6EECF244321}">
                <p14:modId xmlns:p14="http://schemas.microsoft.com/office/powerpoint/2010/main" val="3018839061"/>
              </p:ext>
            </p:extLst>
          </p:nvPr>
        </p:nvGraphicFramePr>
        <p:xfrm>
          <a:off x="3463745" y="415591"/>
          <a:ext cx="8128000" cy="5418667"/>
        </p:xfrm>
        <a:graphic>
          <a:graphicData uri="http://schemas.openxmlformats.org/drawingml/2006/chart">
            <c:chart xmlns:c="http://schemas.openxmlformats.org/drawingml/2006/chart" xmlns:r="http://schemas.openxmlformats.org/officeDocument/2006/relationships" r:id="rId12"/>
          </a:graphicData>
        </a:graphic>
      </p:graphicFrame>
      <p:sp>
        <p:nvSpPr>
          <p:cNvPr id="9" name="TextBox 8">
            <a:extLst>
              <a:ext uri="{FF2B5EF4-FFF2-40B4-BE49-F238E27FC236}">
                <a16:creationId xmlns:a16="http://schemas.microsoft.com/office/drawing/2014/main" id="{B2608317-8663-47E1-A39F-639DCDECBEDC}"/>
              </a:ext>
            </a:extLst>
          </p:cNvPr>
          <p:cNvSpPr txBox="1"/>
          <p:nvPr>
            <p:custDataLst>
              <p:tags r:id="rId7"/>
            </p:custDataLst>
          </p:nvPr>
        </p:nvSpPr>
        <p:spPr>
          <a:xfrm>
            <a:off x="3161145" y="4811860"/>
            <a:ext cx="1427480" cy="369332"/>
          </a:xfrm>
          <a:prstGeom prst="rect">
            <a:avLst/>
          </a:prstGeom>
          <a:noFill/>
        </p:spPr>
        <p:txBody>
          <a:bodyPr wrap="square" rtlCol="0">
            <a:spAutoFit/>
          </a:bodyPr>
          <a:lstStyle/>
          <a:p>
            <a:pPr algn="ctr"/>
            <a:r>
              <a:rPr lang="en-US" sz="900" dirty="0">
                <a:latin typeface="Franklin Gothic Medium" panose="020B0603020102020204" pitchFamily="34" charset="0"/>
              </a:rPr>
              <a:t>Highest % of English-Only speakers</a:t>
            </a:r>
          </a:p>
        </p:txBody>
      </p:sp>
      <p:sp>
        <p:nvSpPr>
          <p:cNvPr id="10" name="TextBox 9">
            <a:extLst>
              <a:ext uri="{FF2B5EF4-FFF2-40B4-BE49-F238E27FC236}">
                <a16:creationId xmlns:a16="http://schemas.microsoft.com/office/drawing/2014/main" id="{B7C67ADB-AAC2-42A8-A1B2-54B04EACD87A}"/>
              </a:ext>
            </a:extLst>
          </p:cNvPr>
          <p:cNvSpPr txBox="1"/>
          <p:nvPr>
            <p:custDataLst>
              <p:tags r:id="rId8"/>
            </p:custDataLst>
          </p:nvPr>
        </p:nvSpPr>
        <p:spPr>
          <a:xfrm>
            <a:off x="3141980" y="3289050"/>
            <a:ext cx="1468120" cy="369332"/>
          </a:xfrm>
          <a:prstGeom prst="rect">
            <a:avLst/>
          </a:prstGeom>
          <a:noFill/>
        </p:spPr>
        <p:txBody>
          <a:bodyPr wrap="square" rtlCol="0">
            <a:spAutoFit/>
          </a:bodyPr>
          <a:lstStyle/>
          <a:p>
            <a:pPr algn="ctr"/>
            <a:r>
              <a:rPr lang="en-US" sz="900" dirty="0">
                <a:latin typeface="Franklin Gothic Medium" panose="020B0603020102020204" pitchFamily="34" charset="0"/>
              </a:rPr>
              <a:t>Middling % of English-Only speakers</a:t>
            </a:r>
          </a:p>
        </p:txBody>
      </p:sp>
      <p:sp>
        <p:nvSpPr>
          <p:cNvPr id="11" name="TextBox 10">
            <a:extLst>
              <a:ext uri="{FF2B5EF4-FFF2-40B4-BE49-F238E27FC236}">
                <a16:creationId xmlns:a16="http://schemas.microsoft.com/office/drawing/2014/main" id="{ED5B1D83-9F6E-4C35-AB54-98DB96A97484}"/>
              </a:ext>
            </a:extLst>
          </p:cNvPr>
          <p:cNvSpPr txBox="1"/>
          <p:nvPr>
            <p:custDataLst>
              <p:tags r:id="rId9"/>
            </p:custDataLst>
          </p:nvPr>
        </p:nvSpPr>
        <p:spPr>
          <a:xfrm>
            <a:off x="3147060" y="1593767"/>
            <a:ext cx="1463040" cy="369332"/>
          </a:xfrm>
          <a:prstGeom prst="rect">
            <a:avLst/>
          </a:prstGeom>
          <a:noFill/>
        </p:spPr>
        <p:txBody>
          <a:bodyPr wrap="square" rtlCol="0">
            <a:spAutoFit/>
          </a:bodyPr>
          <a:lstStyle/>
          <a:p>
            <a:pPr algn="ctr"/>
            <a:r>
              <a:rPr lang="en-US" sz="900" dirty="0">
                <a:latin typeface="Franklin Gothic Medium" panose="020B0603020102020204" pitchFamily="34" charset="0"/>
              </a:rPr>
              <a:t>Lowest % of English-Only speakers</a:t>
            </a:r>
          </a:p>
        </p:txBody>
      </p:sp>
    </p:spTree>
    <p:extLst>
      <p:ext uri="{BB962C8B-B14F-4D97-AF65-F5344CB8AC3E}">
        <p14:creationId xmlns:p14="http://schemas.microsoft.com/office/powerpoint/2010/main" val="16210385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0"/>
            <a:ext cx="8229600" cy="400110"/>
          </a:xfrm>
          <a:prstGeom prst="rect">
            <a:avLst/>
          </a:prstGeom>
          <a:noFill/>
        </p:spPr>
        <p:txBody>
          <a:bodyPr wrap="square" rtlCol="0">
            <a:spAutoFit/>
          </a:bodyPr>
          <a:lstStyle/>
          <a:p>
            <a:r>
              <a:rPr lang="en-US" sz="2000" spc="-50" dirty="0">
                <a:latin typeface="Franklin Gothic Medium"/>
              </a:rPr>
              <a:t>1.10 Children (#) under age 18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11" name="TextBox 10">
            <a:extLst>
              <a:ext uri="{FF2B5EF4-FFF2-40B4-BE49-F238E27FC236}">
                <a16:creationId xmlns:a16="http://schemas.microsoft.com/office/drawing/2014/main" id="{EA479F0A-A0E6-485C-9C2B-C83B183E4D09}"/>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23696CFA-9B58-49C1-81FC-5A07C276384E}"/>
              </a:ext>
            </a:extLst>
          </p:cNvPr>
          <p:cNvGraphicFramePr/>
          <p:nvPr>
            <p:custDataLst>
              <p:tags r:id="rId5"/>
            </p:custDataLst>
            <p:extLst>
              <p:ext uri="{D42A27DB-BD31-4B8C-83A1-F6EECF244321}">
                <p14:modId xmlns:p14="http://schemas.microsoft.com/office/powerpoint/2010/main" val="72741188"/>
              </p:ext>
            </p:extLst>
          </p:nvPr>
        </p:nvGraphicFramePr>
        <p:xfrm>
          <a:off x="3208973" y="734092"/>
          <a:ext cx="8668882" cy="5789925"/>
        </p:xfrm>
        <a:graphic>
          <a:graphicData uri="http://schemas.openxmlformats.org/drawingml/2006/chart">
            <c:chart xmlns:c="http://schemas.openxmlformats.org/drawingml/2006/chart" xmlns:r="http://schemas.openxmlformats.org/officeDocument/2006/relationships" r:id="rId9"/>
          </a:graphicData>
        </a:graphic>
      </p:graphicFrame>
      <p:sp>
        <p:nvSpPr>
          <p:cNvPr id="2" name="TextBox 1"/>
          <p:cNvSpPr txBox="1"/>
          <p:nvPr>
            <p:custDataLst>
              <p:tags r:id="rId6"/>
            </p:custDataLst>
          </p:nvPr>
        </p:nvSpPr>
        <p:spPr>
          <a:xfrm>
            <a:off x="3208973" y="6393212"/>
            <a:ext cx="7315200" cy="400110"/>
          </a:xfrm>
          <a:prstGeom prst="rect">
            <a:avLst/>
          </a:prstGeom>
          <a:noFill/>
        </p:spPr>
        <p:txBody>
          <a:bodyPr wrap="square" rtlCol="0">
            <a:spAutoFit/>
          </a:bodyPr>
          <a:lstStyle/>
          <a:p>
            <a:r>
              <a:rPr lang="en-US" sz="1000" dirty="0">
                <a:latin typeface="Franklin Gothic Book" panose="020B0503020102020204" pitchFamily="34" charset="0"/>
              </a:rPr>
              <a:t>Note that county population size has not been accounted for in this indicator. The number of children estimated to be in group settings across the state (6,253 or 0.32% of total youth population) is not included above. </a:t>
            </a:r>
          </a:p>
        </p:txBody>
      </p:sp>
    </p:spTree>
    <p:extLst>
      <p:ext uri="{BB962C8B-B14F-4D97-AF65-F5344CB8AC3E}">
        <p14:creationId xmlns:p14="http://schemas.microsoft.com/office/powerpoint/2010/main" val="30412659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B4348D46-854C-4916-9B52-1BB44CE9C1B4}"/>
              </a:ext>
            </a:extLst>
          </p:cNvPr>
          <p:cNvSpPr/>
          <p:nvPr/>
        </p:nvSpPr>
        <p:spPr>
          <a:xfrm>
            <a:off x="3438345" y="797701"/>
            <a:ext cx="7949428" cy="304800"/>
          </a:xfrm>
          <a:prstGeom prst="rect">
            <a:avLst/>
          </a:prstGeom>
          <a:solidFill>
            <a:schemeClr val="bg1"/>
          </a:solidFill>
          <a:ln w="31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60943"/>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latin typeface="Franklin Gothic Medium" panose="020B0603020102020204" pitchFamily="34" charset="0"/>
              </a:rPr>
              <a:t>1.11 Children (# and relative percentages) per age category in NJ (by county)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7" name="TextBox 6">
            <a:extLst>
              <a:ext uri="{FF2B5EF4-FFF2-40B4-BE49-F238E27FC236}">
                <a16:creationId xmlns:a16="http://schemas.microsoft.com/office/drawing/2014/main" id="{AA1D4207-D81B-4F5B-B848-57CA126796FD}"/>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a:rPr>
              <a:t>Note. The number of children estimated to be in group settings across the state (6,253 or 0.32% of total youth population) is not included above.</a:t>
            </a:r>
          </a:p>
        </p:txBody>
      </p:sp>
      <p:sp>
        <p:nvSpPr>
          <p:cNvPr id="8" name="TextBox 7">
            <a:extLst>
              <a:ext uri="{FF2B5EF4-FFF2-40B4-BE49-F238E27FC236}">
                <a16:creationId xmlns:a16="http://schemas.microsoft.com/office/drawing/2014/main" id="{5F33EA43-50DB-4E7F-A06E-C341E3D531B0}"/>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10" name="Chart 9">
            <a:extLst>
              <a:ext uri="{FF2B5EF4-FFF2-40B4-BE49-F238E27FC236}">
                <a16:creationId xmlns:a16="http://schemas.microsoft.com/office/drawing/2014/main" id="{D623E41E-85D4-44FF-8D6A-724773842090}"/>
              </a:ext>
            </a:extLst>
          </p:cNvPr>
          <p:cNvGraphicFramePr/>
          <p:nvPr>
            <p:custDataLst>
              <p:tags r:id="rId6"/>
            </p:custDataLst>
            <p:extLst>
              <p:ext uri="{D42A27DB-BD31-4B8C-83A1-F6EECF244321}">
                <p14:modId xmlns:p14="http://schemas.microsoft.com/office/powerpoint/2010/main" val="2584068223"/>
              </p:ext>
            </p:extLst>
          </p:nvPr>
        </p:nvGraphicFramePr>
        <p:xfrm>
          <a:off x="3436758" y="610981"/>
          <a:ext cx="8128000" cy="580435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14124858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Total children (#)  by municipality</a:t>
            </a:r>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24200" y="33398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5-yr American Community Survey, estimates 2019</a:t>
            </a:r>
          </a:p>
        </p:txBody>
      </p:sp>
      <p:sp>
        <p:nvSpPr>
          <p:cNvPr id="8" name="TextBox 7">
            <a:extLst>
              <a:ext uri="{FF2B5EF4-FFF2-40B4-BE49-F238E27FC236}">
                <a16:creationId xmlns:a16="http://schemas.microsoft.com/office/drawing/2014/main" id="{D11CC28B-09EB-48A0-B16E-F0CE4C68F8F5}"/>
              </a:ext>
            </a:extLst>
          </p:cNvPr>
          <p:cNvSpPr txBox="1"/>
          <p:nvPr>
            <p:custDataLst>
              <p:tags r:id="rId4"/>
            </p:custDataLst>
          </p:nvPr>
        </p:nvSpPr>
        <p:spPr>
          <a:xfrm>
            <a:off x="3124200" y="6400800"/>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Data shown are limited to the municipalities with available data or the 20 municipalities with the highest number of children aged &lt;18. . The number of children estimated to be in group settings across the state (6,253 or 0.32% of total youth population) is not included above. </a:t>
            </a:r>
          </a:p>
        </p:txBody>
      </p:sp>
      <p:sp>
        <p:nvSpPr>
          <p:cNvPr id="12" name="TextBox 11">
            <a:extLst>
              <a:ext uri="{FF2B5EF4-FFF2-40B4-BE49-F238E27FC236}">
                <a16:creationId xmlns:a16="http://schemas.microsoft.com/office/drawing/2014/main" id="{D87FF5FE-4FD5-45B3-90E1-56233F98AE0B}"/>
              </a:ext>
            </a:extLst>
          </p:cNvPr>
          <p:cNvSpPr txBox="1"/>
          <p:nvPr>
            <p:custDataLst>
              <p:tags r:id="rId5"/>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Children &lt; 18 </a:t>
            </a:r>
          </a:p>
        </p:txBody>
      </p:sp>
      <p:graphicFrame>
        <p:nvGraphicFramePr>
          <p:cNvPr id="5" name="Chart 4">
            <a:extLst>
              <a:ext uri="{FF2B5EF4-FFF2-40B4-BE49-F238E27FC236}">
                <a16:creationId xmlns:a16="http://schemas.microsoft.com/office/drawing/2014/main" id="{80A8053F-0BCD-42C8-93C1-CD035916B3DC}"/>
              </a:ext>
            </a:extLst>
          </p:cNvPr>
          <p:cNvGraphicFramePr/>
          <p:nvPr>
            <p:custDataLst>
              <p:tags r:id="rId6"/>
            </p:custDataLst>
            <p:extLst>
              <p:ext uri="{D42A27DB-BD31-4B8C-83A1-F6EECF244321}">
                <p14:modId xmlns:p14="http://schemas.microsoft.com/office/powerpoint/2010/main" val="996722860"/>
              </p:ext>
            </p:extLst>
          </p:nvPr>
        </p:nvGraphicFramePr>
        <p:xfrm>
          <a:off x="3487189" y="610982"/>
          <a:ext cx="8128000" cy="5183032"/>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294983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200" y="-5138"/>
            <a:ext cx="8229600"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1.13 Children (#) in the care of CP&amp;P – in and out-of-home placements (by county)</a:t>
            </a:r>
            <a:endParaRPr lang="en-US" sz="20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73413" y="623496"/>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2019 </a:t>
            </a: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CP&amp;P</a:t>
            </a:r>
          </a:p>
        </p:txBody>
      </p:sp>
      <p:sp>
        <p:nvSpPr>
          <p:cNvPr id="10" name="TextBox 9">
            <a:extLst>
              <a:ext uri="{FF2B5EF4-FFF2-40B4-BE49-F238E27FC236}">
                <a16:creationId xmlns:a16="http://schemas.microsoft.com/office/drawing/2014/main" id="{41FD7A72-B42F-40D6-9D44-49E76B3F7024}"/>
              </a:ext>
            </a:extLst>
          </p:cNvPr>
          <p:cNvSpPr txBox="1"/>
          <p:nvPr>
            <p:custDataLst>
              <p:tags r:id="rId5"/>
            </p:custDataLst>
          </p:nvPr>
        </p:nvSpPr>
        <p:spPr>
          <a:xfrm>
            <a:off x="3124201" y="6364222"/>
            <a:ext cx="9067800" cy="493777"/>
          </a:xfrm>
          <a:prstGeom prst="rect">
            <a:avLst/>
          </a:prstGeom>
          <a:noFill/>
        </p:spPr>
        <p:txBody>
          <a:bodyPr wrap="square" rtlCol="0" anchor="ctr" anchorCtr="0">
            <a:noAutofit/>
          </a:bodyPr>
          <a:lstStyle/>
          <a:p>
            <a:r>
              <a:rPr lang="en-US" sz="1000" dirty="0">
                <a:latin typeface="Franklin Gothic Book"/>
              </a:rPr>
              <a:t>0</a:t>
            </a:r>
            <a:endParaRPr lang="en-US" dirty="0"/>
          </a:p>
        </p:txBody>
      </p:sp>
      <p:graphicFrame>
        <p:nvGraphicFramePr>
          <p:cNvPr id="8" name="Chart 7">
            <a:extLst>
              <a:ext uri="{FF2B5EF4-FFF2-40B4-BE49-F238E27FC236}">
                <a16:creationId xmlns:a16="http://schemas.microsoft.com/office/drawing/2014/main" id="{CE4B44E3-49C1-4A0D-9782-9B0034F73A8A}"/>
              </a:ext>
            </a:extLst>
          </p:cNvPr>
          <p:cNvGraphicFramePr/>
          <p:nvPr>
            <p:custDataLst>
              <p:tags r:id="rId6"/>
            </p:custDataLst>
            <p:extLst>
              <p:ext uri="{D42A27DB-BD31-4B8C-83A1-F6EECF244321}">
                <p14:modId xmlns:p14="http://schemas.microsoft.com/office/powerpoint/2010/main" val="3723708702"/>
              </p:ext>
            </p:extLst>
          </p:nvPr>
        </p:nvGraphicFramePr>
        <p:xfrm>
          <a:off x="3173413" y="728148"/>
          <a:ext cx="8942387"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757712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TextBox 34">
            <a:extLst>
              <a:ext uri="{FF2B5EF4-FFF2-40B4-BE49-F238E27FC236}">
                <a16:creationId xmlns:a16="http://schemas.microsoft.com/office/drawing/2014/main" id="{637C6209-88EE-456E-B8D9-14ED38F43877}"/>
              </a:ext>
            </a:extLst>
          </p:cNvPr>
          <p:cNvSpPr txBox="1"/>
          <p:nvPr>
            <p:custDataLst>
              <p:tags r:id="rId1"/>
            </p:custDataLst>
          </p:nvPr>
        </p:nvSpPr>
        <p:spPr>
          <a:xfrm>
            <a:off x="0" y="2667000"/>
            <a:ext cx="3124200" cy="646331"/>
          </a:xfrm>
          <a:prstGeom prst="rect">
            <a:avLst/>
          </a:prstGeom>
          <a:noFill/>
        </p:spPr>
        <p:txBody>
          <a:bodyPr wrap="square" rtlCol="0">
            <a:spAutoFit/>
          </a:bodyPr>
          <a:lstStyle/>
          <a:p>
            <a:r>
              <a:rPr lang="en-US" sz="3600" dirty="0">
                <a:solidFill>
                  <a:schemeClr val="bg1"/>
                </a:solidFill>
                <a:latin typeface="Franklin Gothic Demi" panose="020B0703020102020204" pitchFamily="34" charset="0"/>
              </a:rPr>
              <a:t>Demographics</a:t>
            </a:r>
          </a:p>
        </p:txBody>
      </p:sp>
      <p:sp>
        <p:nvSpPr>
          <p:cNvPr id="6" name="TextBox 5">
            <a:extLst>
              <a:ext uri="{FF2B5EF4-FFF2-40B4-BE49-F238E27FC236}">
                <a16:creationId xmlns:a16="http://schemas.microsoft.com/office/drawing/2014/main" id="{F2F1A772-2FD6-4D6F-8AFF-A44BDF56F699}"/>
              </a:ext>
            </a:extLst>
          </p:cNvPr>
          <p:cNvSpPr txBox="1"/>
          <p:nvPr>
            <p:custDataLst>
              <p:tags r:id="rId2"/>
            </p:custDataLst>
          </p:nvPr>
        </p:nvSpPr>
        <p:spPr>
          <a:xfrm>
            <a:off x="3124199" y="-5138"/>
            <a:ext cx="9067799" cy="646331"/>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panose="020B0603020102020204" pitchFamily="34" charset="0"/>
              </a:rPr>
              <a:t>1.14 Children (#) in CP&amp;P out-of-home placement – kin and non-kin, in county </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600" spc="-50" dirty="0"/>
          </a:p>
        </p:txBody>
      </p:sp>
      <p:sp>
        <p:nvSpPr>
          <p:cNvPr id="3" name="TextBox 2">
            <a:extLst>
              <a:ext uri="{FF2B5EF4-FFF2-40B4-BE49-F238E27FC236}">
                <a16:creationId xmlns:a16="http://schemas.microsoft.com/office/drawing/2014/main" id="{23C3F140-43C9-4DB8-91BF-A9DFD2C0E68A}"/>
              </a:ext>
            </a:extLst>
          </p:cNvPr>
          <p:cNvSpPr txBox="1"/>
          <p:nvPr>
            <p:custDataLst>
              <p:tags r:id="rId3"/>
            </p:custDataLst>
          </p:nvPr>
        </p:nvSpPr>
        <p:spPr>
          <a:xfrm>
            <a:off x="3107372" y="543878"/>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Department of Children and Families, December 31, 2019 </a:t>
            </a:r>
          </a:p>
        </p:txBody>
      </p:sp>
      <p:sp>
        <p:nvSpPr>
          <p:cNvPr id="13" name="TextBox 12">
            <a:extLst>
              <a:ext uri="{FF2B5EF4-FFF2-40B4-BE49-F238E27FC236}">
                <a16:creationId xmlns:a16="http://schemas.microsoft.com/office/drawing/2014/main" id="{4DA8209D-068F-4599-AF59-8B0F2FB5B908}"/>
              </a:ext>
            </a:extLst>
          </p:cNvPr>
          <p:cNvSpPr txBox="1"/>
          <p:nvPr>
            <p:custDataLst>
              <p:tags r:id="rId4"/>
            </p:custDataLst>
          </p:nvPr>
        </p:nvSpPr>
        <p:spPr>
          <a:xfrm>
            <a:off x="314145" y="3305563"/>
            <a:ext cx="24959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CP&amp;P</a:t>
            </a:r>
          </a:p>
        </p:txBody>
      </p:sp>
      <p:sp>
        <p:nvSpPr>
          <p:cNvPr id="8" name="TextBox 7">
            <a:extLst>
              <a:ext uri="{FF2B5EF4-FFF2-40B4-BE49-F238E27FC236}">
                <a16:creationId xmlns:a16="http://schemas.microsoft.com/office/drawing/2014/main" id="{4E1F951F-B0A9-4BFE-BA2F-CF1174204657}"/>
              </a:ext>
            </a:extLst>
          </p:cNvPr>
          <p:cNvSpPr txBox="1"/>
          <p:nvPr>
            <p:custDataLst>
              <p:tags r:id="rId5"/>
            </p:custDataLst>
          </p:nvPr>
        </p:nvSpPr>
        <p:spPr>
          <a:xfrm>
            <a:off x="3107372" y="6295418"/>
            <a:ext cx="9084627" cy="562582"/>
          </a:xfrm>
          <a:prstGeom prst="rect">
            <a:avLst/>
          </a:prstGeom>
          <a:noFill/>
        </p:spPr>
        <p:txBody>
          <a:bodyPr wrap="square" rtlCol="0" anchor="ctr" anchorCtr="0">
            <a:noAutofit/>
          </a:bodyPr>
          <a:lstStyle/>
          <a:p>
            <a:pPr algn="just"/>
            <a:r>
              <a:rPr lang="en-US" sz="1000" dirty="0">
                <a:latin typeface="Franklin Gothic Book"/>
              </a:rPr>
              <a:t>Note: Non-Kinship Placements include placements with non-kinship resource families, congregate care, and independent living. (Indicator to be included in the HSAC final report). Note that total county population size has not been accounted for in this indicator.</a:t>
            </a:r>
            <a:endParaRPr lang="en-US" sz="1000" dirty="0">
              <a:latin typeface="Franklin Gothic Book"/>
              <a:cs typeface="Calibri"/>
            </a:endParaRPr>
          </a:p>
        </p:txBody>
      </p:sp>
      <p:graphicFrame>
        <p:nvGraphicFramePr>
          <p:cNvPr id="5" name="Chart 4">
            <a:extLst>
              <a:ext uri="{FF2B5EF4-FFF2-40B4-BE49-F238E27FC236}">
                <a16:creationId xmlns:a16="http://schemas.microsoft.com/office/drawing/2014/main" id="{4F292997-B8FF-4EB4-BB5B-86B890275FEA}"/>
              </a:ext>
            </a:extLst>
          </p:cNvPr>
          <p:cNvGraphicFramePr/>
          <p:nvPr>
            <p:custDataLst>
              <p:tags r:id="rId6"/>
            </p:custDataLst>
            <p:extLst>
              <p:ext uri="{D42A27DB-BD31-4B8C-83A1-F6EECF244321}">
                <p14:modId xmlns:p14="http://schemas.microsoft.com/office/powerpoint/2010/main" val="1830973529"/>
              </p:ext>
            </p:extLst>
          </p:nvPr>
        </p:nvGraphicFramePr>
        <p:xfrm>
          <a:off x="3208972" y="740395"/>
          <a:ext cx="8830628"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67887681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8398934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Poverty</a:t>
            </a: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1696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2.1. NJ families (%) with children under the age of 18 living in poverty (by county)</a:t>
            </a:r>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94972"/>
            <a:ext cx="6442208" cy="276999"/>
          </a:xfrm>
          <a:prstGeom prst="rect">
            <a:avLst/>
          </a:prstGeom>
          <a:noFill/>
        </p:spPr>
        <p:txBody>
          <a:bodyPr wrap="square" rtlCol="0">
            <a:spAutoFit/>
          </a:bodyPr>
          <a:lstStyle/>
          <a:p>
            <a:r>
              <a:rPr lang="en-US" sz="1200" dirty="0">
                <a:latin typeface="Franklin Gothic Medium" panose="020B0603020102020204" pitchFamily="34" charset="0"/>
              </a:rPr>
              <a:t>Source: 1-yr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124200" y="6391175"/>
            <a:ext cx="90678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found at https://aspe.hhs.gov/poverty-guidelines</a:t>
            </a:r>
          </a:p>
        </p:txBody>
      </p:sp>
      <p:sp>
        <p:nvSpPr>
          <p:cNvPr id="6" name="TextBox 5">
            <a:extLst>
              <a:ext uri="{FF2B5EF4-FFF2-40B4-BE49-F238E27FC236}">
                <a16:creationId xmlns:a16="http://schemas.microsoft.com/office/drawing/2014/main" id="{1097EEE0-F631-4AE5-A488-8C3566FEDAFB}"/>
              </a:ext>
            </a:extLst>
          </p:cNvPr>
          <p:cNvSpPr txBox="1"/>
          <p:nvPr>
            <p:custDataLst>
              <p:tags r:id="rId5"/>
            </p:custDataLst>
          </p:nvPr>
        </p:nvSpPr>
        <p:spPr>
          <a:xfrm>
            <a:off x="8534400" y="4299304"/>
            <a:ext cx="3581400" cy="738664"/>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2.2. Families (%) with children under the age of 18 living in poverty over time, in county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400" spc="-50" dirty="0"/>
          </a:p>
        </p:txBody>
      </p:sp>
      <p:sp>
        <p:nvSpPr>
          <p:cNvPr id="7" name="TextBox 6">
            <a:extLst>
              <a:ext uri="{FF2B5EF4-FFF2-40B4-BE49-F238E27FC236}">
                <a16:creationId xmlns:a16="http://schemas.microsoft.com/office/drawing/2014/main" id="{E6D917B4-E7F9-4F68-A243-32EBE6806CBA}"/>
              </a:ext>
            </a:extLst>
          </p:cNvPr>
          <p:cNvSpPr txBox="1"/>
          <p:nvPr>
            <p:custDataLst>
              <p:tags r:id="rId6"/>
            </p:custDataLst>
          </p:nvPr>
        </p:nvSpPr>
        <p:spPr>
          <a:xfrm>
            <a:off x="8534400" y="4769824"/>
            <a:ext cx="3657600" cy="230832"/>
          </a:xfrm>
          <a:prstGeom prst="rect">
            <a:avLst/>
          </a:prstGeom>
          <a:noFill/>
        </p:spPr>
        <p:txBody>
          <a:bodyPr wrap="square" rtlCol="0">
            <a:spAutoFit/>
          </a:bodyPr>
          <a:lstStyle/>
          <a:p>
            <a:r>
              <a:rPr lang="en-US" sz="900" dirty="0">
                <a:latin typeface="Franklin Gothic Medium" panose="020B0603020102020204" pitchFamily="34" charset="0"/>
              </a:rPr>
              <a:t>Source: 1-yr American Community Survey, estimates 2015-19 </a:t>
            </a:r>
          </a:p>
        </p:txBody>
      </p:sp>
      <p:graphicFrame>
        <p:nvGraphicFramePr>
          <p:cNvPr id="10" name="Chart 9">
            <a:extLst>
              <a:ext uri="{FF2B5EF4-FFF2-40B4-BE49-F238E27FC236}">
                <a16:creationId xmlns:a16="http://schemas.microsoft.com/office/drawing/2014/main" id="{6BCCAD5D-DFE7-496B-A80E-91E44ECA0E0E}"/>
              </a:ext>
            </a:extLst>
          </p:cNvPr>
          <p:cNvGraphicFramePr/>
          <p:nvPr>
            <p:custDataLst>
              <p:tags r:id="rId7"/>
            </p:custDataLst>
            <p:extLst>
              <p:ext uri="{D42A27DB-BD31-4B8C-83A1-F6EECF244321}">
                <p14:modId xmlns:p14="http://schemas.microsoft.com/office/powerpoint/2010/main" val="4161258127"/>
              </p:ext>
            </p:extLst>
          </p:nvPr>
        </p:nvGraphicFramePr>
        <p:xfrm>
          <a:off x="3150217" y="772412"/>
          <a:ext cx="7517783" cy="5346901"/>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27E738E0-3DA0-4DDC-B335-FC3024CE241D}"/>
              </a:ext>
            </a:extLst>
          </p:cNvPr>
          <p:cNvGraphicFramePr/>
          <p:nvPr>
            <p:custDataLst>
              <p:tags r:id="rId8"/>
            </p:custDataLst>
            <p:extLst>
              <p:ext uri="{D42A27DB-BD31-4B8C-83A1-F6EECF244321}">
                <p14:modId xmlns:p14="http://schemas.microsoft.com/office/powerpoint/2010/main" val="2741991956"/>
              </p:ext>
            </p:extLst>
          </p:nvPr>
        </p:nvGraphicFramePr>
        <p:xfrm>
          <a:off x="8458200" y="4876800"/>
          <a:ext cx="3733800" cy="14139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3694509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F1B452D-CC07-4FF3-B025-4ED14E4B8D10}"/>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Poverty</a:t>
            </a:r>
          </a:p>
        </p:txBody>
      </p:sp>
      <p:sp>
        <p:nvSpPr>
          <p:cNvPr id="3" name="TextBox 2">
            <a:extLst>
              <a:ext uri="{FF2B5EF4-FFF2-40B4-BE49-F238E27FC236}">
                <a16:creationId xmlns:a16="http://schemas.microsoft.com/office/drawing/2014/main" id="{D901B8CF-A296-4E3F-94DC-8C39BACD68C5}"/>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2.3.  Families (%) with children under the age of 18 living in poverty by municipality</a:t>
            </a:r>
          </a:p>
        </p:txBody>
      </p:sp>
      <p:sp>
        <p:nvSpPr>
          <p:cNvPr id="4" name="TextBox 3">
            <a:extLst>
              <a:ext uri="{FF2B5EF4-FFF2-40B4-BE49-F238E27FC236}">
                <a16:creationId xmlns:a16="http://schemas.microsoft.com/office/drawing/2014/main" id="{3BB82868-40C9-4602-8EAB-D0480DF64BD5}"/>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 </a:t>
            </a:r>
          </a:p>
        </p:txBody>
      </p:sp>
      <p:sp>
        <p:nvSpPr>
          <p:cNvPr id="5" name="TextBox 4">
            <a:extLst>
              <a:ext uri="{FF2B5EF4-FFF2-40B4-BE49-F238E27FC236}">
                <a16:creationId xmlns:a16="http://schemas.microsoft.com/office/drawing/2014/main" id="{06C3A3C0-1AF6-4A05-85BE-E9713651FAD4}"/>
              </a:ext>
            </a:extLst>
          </p:cNvPr>
          <p:cNvSpPr txBox="1"/>
          <p:nvPr>
            <p:custDataLst>
              <p:tags r:id="rId4"/>
            </p:custDataLst>
          </p:nvPr>
        </p:nvSpPr>
        <p:spPr>
          <a:xfrm>
            <a:off x="3201122" y="5791200"/>
            <a:ext cx="8990878" cy="1081097"/>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Note: The municipalities with the highest percentage of families with children under the age of 18 living in poverty are displayed</a:t>
            </a:r>
          </a:p>
          <a:p>
            <a:pPr algn="just"/>
            <a:r>
              <a:rPr lang="en-US" sz="1000" dirty="0">
                <a:latin typeface="Franklin Gothic Book" panose="020B0503020102020204" pitchFamily="34" charset="0"/>
              </a:rPr>
              <a:t> (up to 10 municipalities). Dashed line represents % of families in poverty across the county</a:t>
            </a:r>
          </a:p>
          <a:p>
            <a:pPr algn="just"/>
            <a:r>
              <a:rPr lang="en-US" sz="1000" dirty="0">
                <a:latin typeface="Franklin Gothic Book" panose="020B0503020102020204" pitchFamily="34" charset="0"/>
              </a:rPr>
              <a:t>Projection errors may reduce the accuracy of some forecasts</a:t>
            </a:r>
          </a:p>
          <a:p>
            <a:pPr algn="just"/>
            <a:r>
              <a:rPr lang="en-US" sz="1000" dirty="0">
                <a:latin typeface="Franklin Gothic Book" panose="020B0503020102020204" pitchFamily="34" charset="0"/>
              </a:rPr>
              <a:t>Explanation. Families “living in poverty” earn an income below the threshold appropriate for that person’s family size and composition. Federal guidelines can be at https://aspe.hhs.gov/poverty-guidelines</a:t>
            </a:r>
          </a:p>
        </p:txBody>
      </p:sp>
      <p:graphicFrame>
        <p:nvGraphicFramePr>
          <p:cNvPr id="8" name="Chart 7">
            <a:extLst>
              <a:ext uri="{FF2B5EF4-FFF2-40B4-BE49-F238E27FC236}">
                <a16:creationId xmlns:a16="http://schemas.microsoft.com/office/drawing/2014/main" id="{A625FA15-507F-4730-83A8-EC11826F2ADA}"/>
              </a:ext>
            </a:extLst>
          </p:cNvPr>
          <p:cNvGraphicFramePr/>
          <p:nvPr>
            <p:custDataLst>
              <p:tags r:id="rId5"/>
            </p:custDataLst>
            <p:extLst>
              <p:ext uri="{D42A27DB-BD31-4B8C-83A1-F6EECF244321}">
                <p14:modId xmlns:p14="http://schemas.microsoft.com/office/powerpoint/2010/main" val="1808386047"/>
              </p:ext>
            </p:extLst>
          </p:nvPr>
        </p:nvGraphicFramePr>
        <p:xfrm>
          <a:off x="3289983" y="762000"/>
          <a:ext cx="8521018" cy="502920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5461489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66306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Cost of </a:t>
            </a:r>
          </a:p>
          <a:p>
            <a:pPr>
              <a:lnSpc>
                <a:spcPct val="90000"/>
              </a:lnSpc>
            </a:pPr>
            <a:r>
              <a:rPr lang="en-US" spc="-200" dirty="0">
                <a:solidFill>
                  <a:schemeClr val="bg1"/>
                </a:solidFill>
                <a:latin typeface="Franklin Gothic Demi" panose="020B0703020102020204" pitchFamily="34" charset="0"/>
              </a:rPr>
              <a:t>Living</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3.1  Monthly cost of living budget ($),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5" name="TextBox 4">
            <a:extLst>
              <a:ext uri="{FF2B5EF4-FFF2-40B4-BE49-F238E27FC236}">
                <a16:creationId xmlns:a16="http://schemas.microsoft.com/office/drawing/2014/main" id="{E55353FD-25E9-47CD-9D90-F5049F121EA9}"/>
              </a:ext>
            </a:extLst>
          </p:cNvPr>
          <p:cNvSpPr txBox="1"/>
          <p:nvPr>
            <p:custDataLst>
              <p:tags r:id="rId4"/>
            </p:custDataLst>
          </p:nvPr>
        </p:nvSpPr>
        <p:spPr>
          <a:xfrm>
            <a:off x="3562725" y="1197114"/>
            <a:ext cx="7867275" cy="707886"/>
          </a:xfrm>
          <a:prstGeom prst="rect">
            <a:avLst/>
          </a:prstGeom>
          <a:noFill/>
        </p:spPr>
        <p:txBody>
          <a:bodyPr wrap="square" rtlCol="0">
            <a:spAutoFit/>
          </a:bodyPr>
          <a:lstStyle/>
          <a:p>
            <a:pPr algn="ctr">
              <a:defRPr sz="1400" b="0" i="0" u="none" strike="noStrike" kern="1200" spc="0" baseline="0">
                <a:solidFill>
                  <a:prstClr val="black"/>
                </a:solidFill>
                <a:latin typeface="Franklin Gothic Medium" panose="020B0603020102020204" pitchFamily="34" charset="0"/>
                <a:ea typeface="+mn-ea"/>
                <a:cs typeface="+mn-cs"/>
              </a:defRPr>
            </a:pPr>
            <a:r>
              <a:rPr lang="en-US" sz="2000" dirty="0">
                <a:latin typeface="Franklin Gothic Medium"/>
                <a:cs typeface="Calibri"/>
              </a:rPr>
              <a:t>The Economic Policy Institute divides the family cost of living budget into these seven components</a:t>
            </a:r>
            <a:endParaRPr lang="en-US" sz="2000" dirty="0"/>
          </a:p>
        </p:txBody>
      </p:sp>
      <p:sp>
        <p:nvSpPr>
          <p:cNvPr id="6" name="TextBox 5">
            <a:extLst>
              <a:ext uri="{FF2B5EF4-FFF2-40B4-BE49-F238E27FC236}">
                <a16:creationId xmlns:a16="http://schemas.microsoft.com/office/drawing/2014/main" id="{BAA5C187-1944-4103-8369-D7EBDC90705C}"/>
              </a:ext>
            </a:extLst>
          </p:cNvPr>
          <p:cNvSpPr txBox="1"/>
          <p:nvPr>
            <p:custDataLst>
              <p:tags r:id="rId5"/>
            </p:custDataLst>
          </p:nvPr>
        </p:nvSpPr>
        <p:spPr>
          <a:xfrm>
            <a:off x="3124200" y="6225134"/>
            <a:ext cx="9067800" cy="632866"/>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a:extLst>
              <a:ext uri="{FF2B5EF4-FFF2-40B4-BE49-F238E27FC236}">
                <a16:creationId xmlns:a16="http://schemas.microsoft.com/office/drawing/2014/main" id="{341D5D88-5EF1-4FD0-A0E2-7387675ACA71}"/>
              </a:ext>
            </a:extLst>
          </p:cNvPr>
          <p:cNvGraphicFramePr/>
          <p:nvPr>
            <p:custDataLst>
              <p:tags r:id="rId6"/>
            </p:custDataLst>
            <p:extLst>
              <p:ext uri="{D42A27DB-BD31-4B8C-83A1-F6EECF244321}">
                <p14:modId xmlns:p14="http://schemas.microsoft.com/office/powerpoint/2010/main" val="1947283536"/>
              </p:ext>
            </p:extLst>
          </p:nvPr>
        </p:nvGraphicFramePr>
        <p:xfrm>
          <a:off x="4572000" y="1752600"/>
          <a:ext cx="6324600" cy="4385733"/>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4058114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C6B64-C1D0-4D7F-9C20-420176EC5D9D}"/>
              </a:ext>
            </a:extLst>
          </p:cNvPr>
          <p:cNvSpPr txBox="1">
            <a:spLocks/>
          </p:cNvSpPr>
          <p:nvPr>
            <p:custDataLst>
              <p:tags r:id="rId1"/>
            </p:custDataLst>
          </p:nvPr>
        </p:nvSpPr>
        <p:spPr>
          <a:xfrm>
            <a:off x="0" y="685800"/>
            <a:ext cx="312420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Cost of </a:t>
            </a:r>
          </a:p>
          <a:p>
            <a:pPr>
              <a:lnSpc>
                <a:spcPct val="90000"/>
              </a:lnSpc>
            </a:pPr>
            <a:r>
              <a:rPr lang="en-US" spc="-200" dirty="0">
                <a:solidFill>
                  <a:schemeClr val="bg1"/>
                </a:solidFill>
                <a:latin typeface="Franklin Gothic Demi" panose="020B0703020102020204" pitchFamily="34" charset="0"/>
              </a:rPr>
              <a:t>Living</a:t>
            </a:r>
          </a:p>
        </p:txBody>
      </p:sp>
      <p:sp>
        <p:nvSpPr>
          <p:cNvPr id="3" name="TextBox 2">
            <a:extLst>
              <a:ext uri="{FF2B5EF4-FFF2-40B4-BE49-F238E27FC236}">
                <a16:creationId xmlns:a16="http://schemas.microsoft.com/office/drawing/2014/main" id="{78767D51-245A-4A68-B2AB-5C16354BFBA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3.2  Annual cost of living estimates ($) in NJ (by county)</a:t>
            </a:r>
          </a:p>
        </p:txBody>
      </p:sp>
      <p:sp>
        <p:nvSpPr>
          <p:cNvPr id="4" name="TextBox 3">
            <a:extLst>
              <a:ext uri="{FF2B5EF4-FFF2-40B4-BE49-F238E27FC236}">
                <a16:creationId xmlns:a16="http://schemas.microsoft.com/office/drawing/2014/main" id="{4A0F956A-D376-402D-A72E-EB05CF05E727}"/>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Economic Policy Institute, 2018</a:t>
            </a:r>
          </a:p>
        </p:txBody>
      </p:sp>
      <p:sp>
        <p:nvSpPr>
          <p:cNvPr id="6" name="TextBox 5">
            <a:extLst>
              <a:ext uri="{FF2B5EF4-FFF2-40B4-BE49-F238E27FC236}">
                <a16:creationId xmlns:a16="http://schemas.microsoft.com/office/drawing/2014/main" id="{BAA5C187-1944-4103-8369-D7EBDC90705C}"/>
              </a:ext>
            </a:extLst>
          </p:cNvPr>
          <p:cNvSpPr txBox="1"/>
          <p:nvPr>
            <p:custDataLst>
              <p:tags r:id="rId4"/>
            </p:custDataLst>
          </p:nvPr>
        </p:nvSpPr>
        <p:spPr>
          <a:xfrm>
            <a:off x="3098901" y="6383785"/>
            <a:ext cx="9067800"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March 2018 estimate (in 2017 dollars) for a two parent, two child family to attain a “modest yet adequate standard of living”. Estimates include costs associated with 7 components: housing, food, childcare, transportation, health care, “other necessities” and taxes.</a:t>
            </a:r>
          </a:p>
        </p:txBody>
      </p:sp>
      <p:graphicFrame>
        <p:nvGraphicFramePr>
          <p:cNvPr id="9" name="Chart 8"/>
          <p:cNvGraphicFramePr/>
          <p:nvPr>
            <p:custDataLst>
              <p:tags r:id="rId5"/>
            </p:custDataLst>
            <p:extLst>
              <p:ext uri="{D42A27DB-BD31-4B8C-83A1-F6EECF244321}">
                <p14:modId xmlns:p14="http://schemas.microsoft.com/office/powerpoint/2010/main" val="52796200"/>
              </p:ext>
            </p:extLst>
          </p:nvPr>
        </p:nvGraphicFramePr>
        <p:xfrm>
          <a:off x="3396875" y="711113"/>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2473596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1698563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A9A0533-0D56-417A-AD4B-5BFAD35C92CE}"/>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Income</a:t>
            </a:r>
          </a:p>
        </p:txBody>
      </p:sp>
      <p:sp>
        <p:nvSpPr>
          <p:cNvPr id="3" name="TextBox 2">
            <a:extLst>
              <a:ext uri="{FF2B5EF4-FFF2-40B4-BE49-F238E27FC236}">
                <a16:creationId xmlns:a16="http://schemas.microsoft.com/office/drawing/2014/main" id="{6E5AC2AA-A4D0-4DA0-A964-6950A77A0FE9}"/>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4.1 Median household income ($) in NJ (by county)</a:t>
            </a:r>
          </a:p>
        </p:txBody>
      </p:sp>
      <p:sp>
        <p:nvSpPr>
          <p:cNvPr id="4" name="TextBox 3">
            <a:extLst>
              <a:ext uri="{FF2B5EF4-FFF2-40B4-BE49-F238E27FC236}">
                <a16:creationId xmlns:a16="http://schemas.microsoft.com/office/drawing/2014/main" id="{F657EBA3-AB38-4134-B791-174BB4790C82}"/>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 inflation adjusted dollars</a:t>
            </a:r>
          </a:p>
        </p:txBody>
      </p:sp>
      <p:sp>
        <p:nvSpPr>
          <p:cNvPr id="5" name="TextBox 4">
            <a:extLst>
              <a:ext uri="{FF2B5EF4-FFF2-40B4-BE49-F238E27FC236}">
                <a16:creationId xmlns:a16="http://schemas.microsoft.com/office/drawing/2014/main" id="{A5FA234A-08BF-4515-94E5-36823B8C58F4}"/>
              </a:ext>
            </a:extLst>
          </p:cNvPr>
          <p:cNvSpPr txBox="1"/>
          <p:nvPr>
            <p:custDataLst>
              <p:tags r:id="rId4"/>
            </p:custDataLst>
          </p:nvPr>
        </p:nvSpPr>
        <p:spPr>
          <a:xfrm>
            <a:off x="3124200" y="6278880"/>
            <a:ext cx="9067800" cy="57912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sp>
        <p:nvSpPr>
          <p:cNvPr id="6" name="TextBox 5">
            <a:extLst>
              <a:ext uri="{FF2B5EF4-FFF2-40B4-BE49-F238E27FC236}">
                <a16:creationId xmlns:a16="http://schemas.microsoft.com/office/drawing/2014/main" id="{B5CEA87E-4FCD-470A-957C-3E457E539B42}"/>
              </a:ext>
            </a:extLst>
          </p:cNvPr>
          <p:cNvSpPr txBox="1"/>
          <p:nvPr>
            <p:custDataLst>
              <p:tags r:id="rId5"/>
            </p:custDataLst>
          </p:nvPr>
        </p:nvSpPr>
        <p:spPr>
          <a:xfrm>
            <a:off x="8754050" y="3621018"/>
            <a:ext cx="3392432"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4.2  Median household income ($) over time, in county </a:t>
            </a:r>
          </a:p>
        </p:txBody>
      </p:sp>
      <p:sp>
        <p:nvSpPr>
          <p:cNvPr id="7" name="TextBox 6">
            <a:extLst>
              <a:ext uri="{FF2B5EF4-FFF2-40B4-BE49-F238E27FC236}">
                <a16:creationId xmlns:a16="http://schemas.microsoft.com/office/drawing/2014/main" id="{8D99D7C5-3E23-440D-BF67-8652DDC1B075}"/>
              </a:ext>
            </a:extLst>
          </p:cNvPr>
          <p:cNvSpPr txBox="1"/>
          <p:nvPr>
            <p:custDataLst>
              <p:tags r:id="rId6"/>
            </p:custDataLst>
          </p:nvPr>
        </p:nvSpPr>
        <p:spPr>
          <a:xfrm>
            <a:off x="8798129" y="4083907"/>
            <a:ext cx="3089071" cy="369332"/>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2019 inflation adjusted dollars</a:t>
            </a:r>
          </a:p>
        </p:txBody>
      </p:sp>
      <p:graphicFrame>
        <p:nvGraphicFramePr>
          <p:cNvPr id="10" name="Chart 9">
            <a:extLst>
              <a:ext uri="{FF2B5EF4-FFF2-40B4-BE49-F238E27FC236}">
                <a16:creationId xmlns:a16="http://schemas.microsoft.com/office/drawing/2014/main" id="{C55691D5-74E6-4B02-A164-EF4C1C89FEA3}"/>
              </a:ext>
            </a:extLst>
          </p:cNvPr>
          <p:cNvGraphicFramePr/>
          <p:nvPr>
            <p:custDataLst>
              <p:tags r:id="rId7"/>
            </p:custDataLst>
            <p:extLst>
              <p:ext uri="{D42A27DB-BD31-4B8C-83A1-F6EECF244321}">
                <p14:modId xmlns:p14="http://schemas.microsoft.com/office/powerpoint/2010/main" val="2327980163"/>
              </p:ext>
            </p:extLst>
          </p:nvPr>
        </p:nvGraphicFramePr>
        <p:xfrm>
          <a:off x="8798128" y="4453239"/>
          <a:ext cx="2936672" cy="169164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D5FEE7DF-038D-46AC-82B9-BB5D48D075E3}"/>
              </a:ext>
            </a:extLst>
          </p:cNvPr>
          <p:cNvGraphicFramePr/>
          <p:nvPr>
            <p:custDataLst>
              <p:tags r:id="rId8"/>
            </p:custDataLst>
            <p:extLst>
              <p:ext uri="{D42A27DB-BD31-4B8C-83A1-F6EECF244321}">
                <p14:modId xmlns:p14="http://schemas.microsoft.com/office/powerpoint/2010/main" val="2852723012"/>
              </p:ext>
            </p:extLst>
          </p:nvPr>
        </p:nvGraphicFramePr>
        <p:xfrm>
          <a:off x="3161481" y="609600"/>
          <a:ext cx="5636647" cy="5334000"/>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2051842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E360519-4E8F-45DC-8ED6-511ED061A17A}"/>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Income</a:t>
            </a:r>
          </a:p>
        </p:txBody>
      </p:sp>
      <p:sp>
        <p:nvSpPr>
          <p:cNvPr id="3" name="TextBox 2">
            <a:extLst>
              <a:ext uri="{FF2B5EF4-FFF2-40B4-BE49-F238E27FC236}">
                <a16:creationId xmlns:a16="http://schemas.microsoft.com/office/drawing/2014/main" id="{FE1BA681-76A4-4419-9053-F8AC62612D4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4.3 Median household income ($) by municipality</a:t>
            </a:r>
          </a:p>
        </p:txBody>
      </p:sp>
      <p:sp>
        <p:nvSpPr>
          <p:cNvPr id="4" name="TextBox 3">
            <a:extLst>
              <a:ext uri="{FF2B5EF4-FFF2-40B4-BE49-F238E27FC236}">
                <a16:creationId xmlns:a16="http://schemas.microsoft.com/office/drawing/2014/main" id="{A0139384-F8FD-4C14-BA4A-B1A2BC8D8CA8}"/>
              </a:ext>
            </a:extLst>
          </p:cNvPr>
          <p:cNvSpPr txBox="1"/>
          <p:nvPr>
            <p:custDataLst>
              <p:tags r:id="rId3"/>
            </p:custDataLst>
          </p:nvPr>
        </p:nvSpPr>
        <p:spPr>
          <a:xfrm>
            <a:off x="3124200" y="3048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income in past 12 months, 2019 inflation adjusted dollars</a:t>
            </a:r>
          </a:p>
        </p:txBody>
      </p:sp>
      <p:sp>
        <p:nvSpPr>
          <p:cNvPr id="5" name="TextBox 4">
            <a:extLst>
              <a:ext uri="{FF2B5EF4-FFF2-40B4-BE49-F238E27FC236}">
                <a16:creationId xmlns:a16="http://schemas.microsoft.com/office/drawing/2014/main" id="{83798050-8880-439A-BBDA-F29A4C4C84D3}"/>
              </a:ext>
            </a:extLst>
          </p:cNvPr>
          <p:cNvSpPr txBox="1"/>
          <p:nvPr>
            <p:custDataLst>
              <p:tags r:id="rId4"/>
            </p:custDataLst>
          </p:nvPr>
        </p:nvSpPr>
        <p:spPr>
          <a:xfrm>
            <a:off x="3124200" y="6081242"/>
            <a:ext cx="9067800" cy="776758"/>
          </a:xfrm>
          <a:prstGeom prst="rect">
            <a:avLst/>
          </a:prstGeom>
          <a:noFill/>
        </p:spPr>
        <p:txBody>
          <a:bodyPr wrap="square" rtlCol="0" anchor="ctr" anchorCtr="0">
            <a:noAutofit/>
          </a:bodyPr>
          <a:lstStyle/>
          <a:p>
            <a:pPr algn="just"/>
            <a:r>
              <a:rPr lang="en-US" sz="1000" dirty="0">
                <a:latin typeface="Franklin Gothic Book"/>
              </a:rPr>
              <a:t>Note: The municipalities with the lowest median income are displayed (up to 10 municipalities). </a:t>
            </a:r>
          </a:p>
          <a:p>
            <a:pPr algn="just"/>
            <a:r>
              <a:rPr lang="en-US" sz="1000" dirty="0">
                <a:latin typeface="Franklin Gothic Book"/>
              </a:rPr>
              <a:t>Median Household Income. This figure includes the income of the householder and all other individuals 15 years old and over in a household, whether they are related or not. The median is the middle of all incomes, meaning that exactly half of all people earn more and half earn less. This is a more accurate measurement than average household income, as averages can be skewed by only a few incredibly high earners</a:t>
            </a:r>
          </a:p>
          <a:p>
            <a:pPr algn="just"/>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C8CDEEDC-84CA-45AB-98DD-D1CA56414C02}"/>
              </a:ext>
            </a:extLst>
          </p:cNvPr>
          <p:cNvGraphicFramePr/>
          <p:nvPr>
            <p:custDataLst>
              <p:tags r:id="rId5"/>
            </p:custDataLst>
            <p:extLst>
              <p:ext uri="{D42A27DB-BD31-4B8C-83A1-F6EECF244321}">
                <p14:modId xmlns:p14="http://schemas.microsoft.com/office/powerpoint/2010/main" val="4068893874"/>
              </p:ext>
            </p:extLst>
          </p:nvPr>
        </p:nvGraphicFramePr>
        <p:xfrm>
          <a:off x="3124200" y="581799"/>
          <a:ext cx="9017201" cy="5317754"/>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48698094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30441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Burden</a:t>
            </a:r>
          </a:p>
        </p:txBody>
      </p:sp>
      <p:sp>
        <p:nvSpPr>
          <p:cNvPr id="5" name="TextBox 4">
            <a:extLst>
              <a:ext uri="{FF2B5EF4-FFF2-40B4-BE49-F238E27FC236}">
                <a16:creationId xmlns:a16="http://schemas.microsoft.com/office/drawing/2014/main" id="{3D65B476-24F6-44AF-B2A2-E29817A6AC91}"/>
              </a:ext>
            </a:extLst>
          </p:cNvPr>
          <p:cNvSpPr txBox="1"/>
          <p:nvPr>
            <p:custDataLst>
              <p:tags r:id="rId3"/>
            </p:custDataLst>
          </p:nvPr>
        </p:nvSpPr>
        <p:spPr>
          <a:xfrm>
            <a:off x="3124200" y="6184256"/>
            <a:ext cx="9067800" cy="673744"/>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50% of income or more spent on housing is considered severe cost burden. (Indicator to be included in the HSAC final report in the Housing Overview)</a:t>
            </a:r>
            <a:endParaRPr lang="en-US" dirty="0">
              <a:latin typeface="Franklin Gothic Book" panose="020B0503020102020204" pitchFamily="34" charset="0"/>
            </a:endParaRPr>
          </a:p>
        </p:txBody>
      </p:sp>
      <p:graphicFrame>
        <p:nvGraphicFramePr>
          <p:cNvPr id="7" name="Chart 6">
            <a:extLst>
              <a:ext uri="{FF2B5EF4-FFF2-40B4-BE49-F238E27FC236}">
                <a16:creationId xmlns:a16="http://schemas.microsoft.com/office/drawing/2014/main" id="{969C220A-261C-4CE0-99C9-6E9FA736C751}"/>
              </a:ext>
            </a:extLst>
          </p:cNvPr>
          <p:cNvGraphicFramePr/>
          <p:nvPr>
            <p:custDataLst>
              <p:tags r:id="rId4"/>
            </p:custDataLst>
            <p:extLst>
              <p:ext uri="{D42A27DB-BD31-4B8C-83A1-F6EECF244321}">
                <p14:modId xmlns:p14="http://schemas.microsoft.com/office/powerpoint/2010/main" val="1157970733"/>
              </p:ext>
            </p:extLst>
          </p:nvPr>
        </p:nvGraphicFramePr>
        <p:xfrm>
          <a:off x="3478078" y="914400"/>
          <a:ext cx="8128000" cy="5108264"/>
        </p:xfrm>
        <a:graphic>
          <a:graphicData uri="http://schemas.openxmlformats.org/drawingml/2006/chart">
            <c:chart xmlns:c="http://schemas.openxmlformats.org/drawingml/2006/chart" xmlns:r="http://schemas.openxmlformats.org/officeDocument/2006/relationships" r:id="rId9"/>
          </a:graphicData>
        </a:graphic>
      </p:graphicFrame>
      <p:sp>
        <p:nvSpPr>
          <p:cNvPr id="8" name="TextBox 7">
            <a:extLst>
              <a:ext uri="{FF2B5EF4-FFF2-40B4-BE49-F238E27FC236}">
                <a16:creationId xmlns:a16="http://schemas.microsoft.com/office/drawing/2014/main" id="{20D89510-F281-4702-B2C2-1FC6A92D9DC9}"/>
              </a:ext>
            </a:extLst>
          </p:cNvPr>
          <p:cNvSpPr txBox="1"/>
          <p:nvPr>
            <p:custDataLst>
              <p:tags r:id="rId5"/>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5.1 Households (%) with severe cost burden for housing (by county)</a:t>
            </a:r>
          </a:p>
        </p:txBody>
      </p:sp>
      <p:sp>
        <p:nvSpPr>
          <p:cNvPr id="9" name="TextBox 8">
            <a:extLst>
              <a:ext uri="{FF2B5EF4-FFF2-40B4-BE49-F238E27FC236}">
                <a16:creationId xmlns:a16="http://schemas.microsoft.com/office/drawing/2014/main" id="{FA600F96-B4BF-44FD-9917-82FF815E2CA1}"/>
              </a:ext>
            </a:extLst>
          </p:cNvPr>
          <p:cNvSpPr txBox="1"/>
          <p:nvPr>
            <p:custDataLst>
              <p:tags r:id="rId6"/>
            </p:custDataLst>
          </p:nvPr>
        </p:nvSpPr>
        <p:spPr>
          <a:xfrm>
            <a:off x="3124200" y="30480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2020 data obtained from the County Health Rankings and Roadmaps – Robert Wood Johnson Foundation, American Community Survey (US Census)</a:t>
            </a:r>
          </a:p>
        </p:txBody>
      </p:sp>
    </p:spTree>
    <p:extLst>
      <p:ext uri="{BB962C8B-B14F-4D97-AF65-F5344CB8AC3E}">
        <p14:creationId xmlns:p14="http://schemas.microsoft.com/office/powerpoint/2010/main" val="340760501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A346D45-B16E-4C8A-A229-0A64DDCB3EF5}"/>
              </a:ext>
            </a:extLst>
          </p:cNvPr>
          <p:cNvSpPr txBox="1"/>
          <p:nvPr>
            <p:custDataLst>
              <p:tags r:id="rId1"/>
            </p:custDataLst>
          </p:nvPr>
        </p:nvSpPr>
        <p:spPr>
          <a:xfrm>
            <a:off x="0" y="2667000"/>
            <a:ext cx="3124200" cy="646331"/>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Housing</a:t>
            </a:r>
          </a:p>
        </p:txBody>
      </p:sp>
      <p:sp>
        <p:nvSpPr>
          <p:cNvPr id="4" name="TextBox 3">
            <a:extLst>
              <a:ext uri="{FF2B5EF4-FFF2-40B4-BE49-F238E27FC236}">
                <a16:creationId xmlns:a16="http://schemas.microsoft.com/office/drawing/2014/main" id="{EAE1E2E9-CF92-42A9-A6B1-96EB0336D058}"/>
              </a:ext>
            </a:extLst>
          </p:cNvPr>
          <p:cNvSpPr txBox="1"/>
          <p:nvPr>
            <p:custDataLst>
              <p:tags r:id="rId2"/>
            </p:custDataLst>
          </p:nvPr>
        </p:nvSpPr>
        <p:spPr>
          <a:xfrm>
            <a:off x="0" y="3244335"/>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Burden</a:t>
            </a:r>
          </a:p>
        </p:txBody>
      </p:sp>
      <p:sp>
        <p:nvSpPr>
          <p:cNvPr id="5" name="TextBox 4">
            <a:extLst>
              <a:ext uri="{FF2B5EF4-FFF2-40B4-BE49-F238E27FC236}">
                <a16:creationId xmlns:a16="http://schemas.microsoft.com/office/drawing/2014/main" id="{3D7BB37E-AF06-48B5-9AF4-D788B9803EE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5.2 Households (%) with severe housing problems* over time, in county</a:t>
            </a:r>
          </a:p>
        </p:txBody>
      </p:sp>
      <p:sp>
        <p:nvSpPr>
          <p:cNvPr id="6" name="TextBox 5">
            <a:extLst>
              <a:ext uri="{FF2B5EF4-FFF2-40B4-BE49-F238E27FC236}">
                <a16:creationId xmlns:a16="http://schemas.microsoft.com/office/drawing/2014/main" id="{A6068CEE-7A20-409D-BAF6-9DCD2C2864AC}"/>
              </a:ext>
            </a:extLst>
          </p:cNvPr>
          <p:cNvSpPr txBox="1"/>
          <p:nvPr>
            <p:custDataLst>
              <p:tags r:id="rId4"/>
            </p:custDataLst>
          </p:nvPr>
        </p:nvSpPr>
        <p:spPr>
          <a:xfrm>
            <a:off x="3124200" y="261610"/>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2020 data obtained from the County Health Rankings and Roadmaps – Robert Wood Johnson Foundation, American Community Survey (US Census)</a:t>
            </a:r>
          </a:p>
        </p:txBody>
      </p:sp>
      <p:sp>
        <p:nvSpPr>
          <p:cNvPr id="7" name="TextBox 6">
            <a:extLst>
              <a:ext uri="{FF2B5EF4-FFF2-40B4-BE49-F238E27FC236}">
                <a16:creationId xmlns:a16="http://schemas.microsoft.com/office/drawing/2014/main" id="{FFA22E4B-0402-4197-A9F4-9F6F34E99BE1}"/>
              </a:ext>
            </a:extLst>
          </p:cNvPr>
          <p:cNvSpPr txBox="1"/>
          <p:nvPr>
            <p:custDataLst>
              <p:tags r:id="rId5"/>
            </p:custDataLst>
          </p:nvPr>
        </p:nvSpPr>
        <p:spPr>
          <a:xfrm>
            <a:off x="3137598" y="6277839"/>
            <a:ext cx="9067800" cy="548640"/>
          </a:xfrm>
          <a:prstGeom prst="rect">
            <a:avLst/>
          </a:prstGeom>
          <a:noFill/>
        </p:spPr>
        <p:txBody>
          <a:bodyPr wrap="square" rtlCol="0" anchor="ctr" anchorCtr="0">
            <a:noAutofit/>
          </a:bodyPr>
          <a:lstStyle/>
          <a:p>
            <a:pPr algn="just"/>
            <a:r>
              <a:rPr lang="en-US" sz="1000" dirty="0">
                <a:latin typeface="Franklin Gothic Book"/>
              </a:rPr>
              <a:t>*Households with at least 1 of 4 housing problems: 1) Overcrowding, determined by high persons-per-room, persons-per-bedroom, or unit square footage-per-person; 2) Severe cost burden, 3) Lack of kitchen facilities, or 4) Lack of plumbing facilities.</a:t>
            </a:r>
          </a:p>
        </p:txBody>
      </p:sp>
      <p:graphicFrame>
        <p:nvGraphicFramePr>
          <p:cNvPr id="9" name="Chart 8">
            <a:extLst>
              <a:ext uri="{FF2B5EF4-FFF2-40B4-BE49-F238E27FC236}">
                <a16:creationId xmlns:a16="http://schemas.microsoft.com/office/drawing/2014/main" id="{94F4506F-17AD-425C-84E3-2A1935DBDD51}"/>
              </a:ext>
            </a:extLst>
          </p:cNvPr>
          <p:cNvGraphicFramePr/>
          <p:nvPr>
            <p:custDataLst>
              <p:tags r:id="rId6"/>
            </p:custDataLst>
            <p:extLst>
              <p:ext uri="{D42A27DB-BD31-4B8C-83A1-F6EECF244321}">
                <p14:modId xmlns:p14="http://schemas.microsoft.com/office/powerpoint/2010/main" val="991960042"/>
              </p:ext>
            </p:extLst>
          </p:nvPr>
        </p:nvGraphicFramePr>
        <p:xfrm>
          <a:off x="3453994" y="800220"/>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18580086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146074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96894-EEB4-4C8C-9692-0D6645623E8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8F68B93C-0756-4BF7-A434-C565E7A1B4B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6.1 Food insecurity (%) in NJ (by county)</a:t>
            </a:r>
          </a:p>
        </p:txBody>
      </p:sp>
      <p:sp>
        <p:nvSpPr>
          <p:cNvPr id="4" name="TextBox 3">
            <a:extLst>
              <a:ext uri="{FF2B5EF4-FFF2-40B4-BE49-F238E27FC236}">
                <a16:creationId xmlns:a16="http://schemas.microsoft.com/office/drawing/2014/main" id="{0E26B67E-3C26-44E5-AED5-24D6DA0811A2}"/>
              </a:ext>
            </a:extLst>
          </p:cNvPr>
          <p:cNvSpPr txBox="1"/>
          <p:nvPr>
            <p:custDataLst>
              <p:tags r:id="rId3"/>
            </p:custDataLst>
          </p:nvPr>
        </p:nvSpPr>
        <p:spPr>
          <a:xfrm>
            <a:off x="3124201" y="400110"/>
            <a:ext cx="8915400"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https://map.feedingamerica.org/county/2018/overall/new-jersey/</a:t>
            </a:r>
            <a:endParaRPr lang="en-US" sz="1050" dirty="0">
              <a:latin typeface="Franklin Gothic Medium" panose="020B0603020102020204" pitchFamily="34" charset="0"/>
            </a:endParaRPr>
          </a:p>
        </p:txBody>
      </p:sp>
      <p:sp>
        <p:nvSpPr>
          <p:cNvPr id="5" name="TextBox 4">
            <a:extLst>
              <a:ext uri="{FF2B5EF4-FFF2-40B4-BE49-F238E27FC236}">
                <a16:creationId xmlns:a16="http://schemas.microsoft.com/office/drawing/2014/main" id="{C48B52DC-9999-4633-A5F7-1758ADE23982}"/>
              </a:ext>
            </a:extLst>
          </p:cNvPr>
          <p:cNvSpPr txBox="1"/>
          <p:nvPr>
            <p:custDataLst>
              <p:tags r:id="rId4"/>
            </p:custDataLst>
          </p:nvPr>
        </p:nvSpPr>
        <p:spPr>
          <a:xfrm>
            <a:off x="3136115" y="6443683"/>
            <a:ext cx="9017201" cy="40011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Food insecurity is defined by the Life Science Research Office as the limited or uncertain availability of nutritionally adequate and safe foods or limited or uncertain ability to acquire nutritionally adequate and safe foods in societally acceptable ways. (Indicator to be included in the HSAC final report in the Food Overview)</a:t>
            </a:r>
          </a:p>
        </p:txBody>
      </p:sp>
      <p:graphicFrame>
        <p:nvGraphicFramePr>
          <p:cNvPr id="8" name="Chart 7">
            <a:extLst>
              <a:ext uri="{FF2B5EF4-FFF2-40B4-BE49-F238E27FC236}">
                <a16:creationId xmlns:a16="http://schemas.microsoft.com/office/drawing/2014/main" id="{C263C86E-AAC8-4D8C-A9A1-1DBFBA619BE4}"/>
              </a:ext>
            </a:extLst>
          </p:cNvPr>
          <p:cNvGraphicFramePr/>
          <p:nvPr>
            <p:custDataLst>
              <p:tags r:id="rId5"/>
            </p:custDataLst>
            <p:extLst>
              <p:ext uri="{D42A27DB-BD31-4B8C-83A1-F6EECF244321}">
                <p14:modId xmlns:p14="http://schemas.microsoft.com/office/powerpoint/2010/main" val="1896055423"/>
              </p:ext>
            </p:extLst>
          </p:nvPr>
        </p:nvGraphicFramePr>
        <p:xfrm>
          <a:off x="3527732" y="1143000"/>
          <a:ext cx="8128000" cy="499533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91544771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BA9A01-1C57-4D47-B67D-44EE83DE5BDF}"/>
              </a:ext>
            </a:extLst>
          </p:cNvPr>
          <p:cNvSpPr txBox="1">
            <a:spLocks/>
          </p:cNvSpPr>
          <p:nvPr>
            <p:custDataLst>
              <p:tags r:id="rId1"/>
            </p:custDataLst>
          </p:nvPr>
        </p:nvSpPr>
        <p:spPr>
          <a:xfrm>
            <a:off x="0" y="70977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Food &amp; Nutrition</a:t>
            </a:r>
          </a:p>
        </p:txBody>
      </p:sp>
      <p:sp>
        <p:nvSpPr>
          <p:cNvPr id="3" name="TextBox 2">
            <a:extLst>
              <a:ext uri="{FF2B5EF4-FFF2-40B4-BE49-F238E27FC236}">
                <a16:creationId xmlns:a16="http://schemas.microsoft.com/office/drawing/2014/main" id="{B2C0C821-4DE0-437D-9E42-50BB8F26038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6.2 Individuals (#) enrolled in WIC nutrition program, in county </a:t>
            </a:r>
          </a:p>
        </p:txBody>
      </p:sp>
      <p:sp>
        <p:nvSpPr>
          <p:cNvPr id="4" name="TextBox 3">
            <a:extLst>
              <a:ext uri="{FF2B5EF4-FFF2-40B4-BE49-F238E27FC236}">
                <a16:creationId xmlns:a16="http://schemas.microsoft.com/office/drawing/2014/main" id="{CDFB650D-66FA-4CFE-826A-6FDF164E1E2E}"/>
              </a:ext>
            </a:extLst>
          </p:cNvPr>
          <p:cNvSpPr txBox="1"/>
          <p:nvPr>
            <p:custDataLst>
              <p:tags r:id="rId3"/>
            </p:custDataLst>
          </p:nvPr>
        </p:nvSpPr>
        <p:spPr>
          <a:xfrm>
            <a:off x="3124200" y="2616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Health and Senior Services via Annie E Casey Kids Count</a:t>
            </a:r>
          </a:p>
        </p:txBody>
      </p:sp>
      <p:sp>
        <p:nvSpPr>
          <p:cNvPr id="5" name="TextBox 4">
            <a:extLst>
              <a:ext uri="{FF2B5EF4-FFF2-40B4-BE49-F238E27FC236}">
                <a16:creationId xmlns:a16="http://schemas.microsoft.com/office/drawing/2014/main" id="{48F37D0C-0600-4CE2-8EAB-D33AB6F4FD32}"/>
              </a:ext>
            </a:extLst>
          </p:cNvPr>
          <p:cNvSpPr txBox="1"/>
          <p:nvPr>
            <p:custDataLst>
              <p:tags r:id="rId4"/>
            </p:custDataLst>
          </p:nvPr>
        </p:nvSpPr>
        <p:spPr>
          <a:xfrm>
            <a:off x="3124200" y="1995284"/>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6.3 Children (#) receiving free or reduced lunch, in county</a:t>
            </a:r>
          </a:p>
        </p:txBody>
      </p:sp>
      <p:sp>
        <p:nvSpPr>
          <p:cNvPr id="6" name="TextBox 5">
            <a:extLst>
              <a:ext uri="{FF2B5EF4-FFF2-40B4-BE49-F238E27FC236}">
                <a16:creationId xmlns:a16="http://schemas.microsoft.com/office/drawing/2014/main" id="{2B7791FE-6F64-474B-BE64-642AC69AC777}"/>
              </a:ext>
            </a:extLst>
          </p:cNvPr>
          <p:cNvSpPr txBox="1"/>
          <p:nvPr>
            <p:custDataLst>
              <p:tags r:id="rId5"/>
            </p:custDataLst>
          </p:nvPr>
        </p:nvSpPr>
        <p:spPr>
          <a:xfrm>
            <a:off x="3098598" y="4571299"/>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6.4 Children (#) receiving NJ SNAP supplemental nutrition assistance, in county</a:t>
            </a:r>
          </a:p>
        </p:txBody>
      </p:sp>
      <p:sp>
        <p:nvSpPr>
          <p:cNvPr id="7" name="TextBox 6">
            <a:extLst>
              <a:ext uri="{FF2B5EF4-FFF2-40B4-BE49-F238E27FC236}">
                <a16:creationId xmlns:a16="http://schemas.microsoft.com/office/drawing/2014/main" id="{B33F6D90-205C-400E-9E04-C7340B6D0A4E}"/>
              </a:ext>
            </a:extLst>
          </p:cNvPr>
          <p:cNvSpPr txBox="1"/>
          <p:nvPr>
            <p:custDataLst>
              <p:tags r:id="rId6"/>
            </p:custDataLst>
          </p:nvPr>
        </p:nvSpPr>
        <p:spPr>
          <a:xfrm>
            <a:off x="3124200" y="2278314"/>
            <a:ext cx="9017202" cy="276999"/>
          </a:xfrm>
          <a:prstGeom prst="rect">
            <a:avLst/>
          </a:prstGeom>
          <a:noFill/>
        </p:spPr>
        <p:txBody>
          <a:bodyPr wrap="square" rtlCol="0">
            <a:spAutoFit/>
          </a:bodyPr>
          <a:lstStyle/>
          <a:p>
            <a:pPr>
              <a:defRPr sz="1862" b="0" i="0" u="none" strike="noStrike" kern="1200" spc="0" baseline="0">
                <a:solidFill>
                  <a:prstClr val="black"/>
                </a:solidFill>
                <a:latin typeface="Franklin Gothic Medium" panose="020B0603020102020204" pitchFamily="34" charset="0"/>
                <a:ea typeface="+mn-ea"/>
                <a:cs typeface="+mn-cs"/>
              </a:defRPr>
            </a:pPr>
            <a:r>
              <a:rPr lang="en-US" sz="1200" dirty="0"/>
              <a:t>Sources: New Jersey Department of Agriculture via Annie E Casey Kids County</a:t>
            </a:r>
          </a:p>
        </p:txBody>
      </p:sp>
      <p:sp>
        <p:nvSpPr>
          <p:cNvPr id="8" name="TextBox 7">
            <a:extLst>
              <a:ext uri="{FF2B5EF4-FFF2-40B4-BE49-F238E27FC236}">
                <a16:creationId xmlns:a16="http://schemas.microsoft.com/office/drawing/2014/main" id="{E1A40887-94F0-4112-83E4-C3F1D899D767}"/>
              </a:ext>
            </a:extLst>
          </p:cNvPr>
          <p:cNvSpPr txBox="1"/>
          <p:nvPr>
            <p:custDataLst>
              <p:tags r:id="rId7"/>
            </p:custDataLst>
          </p:nvPr>
        </p:nvSpPr>
        <p:spPr>
          <a:xfrm>
            <a:off x="3069924" y="4803877"/>
            <a:ext cx="8429551"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Department of Human Services, Division of Family Development via Annie E Casey</a:t>
            </a:r>
          </a:p>
          <a:p>
            <a:pPr>
              <a:defRPr sz="1400" b="0" i="0" u="none" strike="noStrike" kern="1200" spc="0" baseline="0">
                <a:solidFill>
                  <a:prstClr val="black"/>
                </a:solidFill>
                <a:latin typeface="Franklin Gothic Medium" panose="020B0603020102020204" pitchFamily="34" charset="0"/>
                <a:ea typeface="+mn-ea"/>
                <a:cs typeface="+mn-cs"/>
              </a:defRPr>
            </a:pPr>
            <a:endParaRPr lang="en-US" sz="1200" dirty="0"/>
          </a:p>
        </p:txBody>
      </p:sp>
      <p:graphicFrame>
        <p:nvGraphicFramePr>
          <p:cNvPr id="14" name="Chart 13">
            <a:extLst>
              <a:ext uri="{FF2B5EF4-FFF2-40B4-BE49-F238E27FC236}">
                <a16:creationId xmlns:a16="http://schemas.microsoft.com/office/drawing/2014/main" id="{B548F827-A6E0-4F7C-91CE-378267664566}"/>
              </a:ext>
            </a:extLst>
          </p:cNvPr>
          <p:cNvGraphicFramePr/>
          <p:nvPr>
            <p:custDataLst>
              <p:tags r:id="rId8"/>
            </p:custDataLst>
            <p:extLst>
              <p:ext uri="{D42A27DB-BD31-4B8C-83A1-F6EECF244321}">
                <p14:modId xmlns:p14="http://schemas.microsoft.com/office/powerpoint/2010/main" val="2209739696"/>
              </p:ext>
            </p:extLst>
          </p:nvPr>
        </p:nvGraphicFramePr>
        <p:xfrm>
          <a:off x="3174799" y="531291"/>
          <a:ext cx="8369742" cy="1402581"/>
        </p:xfrm>
        <a:graphic>
          <a:graphicData uri="http://schemas.openxmlformats.org/drawingml/2006/chart">
            <c:chart xmlns:c="http://schemas.openxmlformats.org/drawingml/2006/chart" xmlns:r="http://schemas.openxmlformats.org/officeDocument/2006/relationships" r:id="rId14"/>
          </a:graphicData>
        </a:graphic>
      </p:graphicFrame>
      <p:graphicFrame>
        <p:nvGraphicFramePr>
          <p:cNvPr id="17" name="Chart 16">
            <a:extLst>
              <a:ext uri="{FF2B5EF4-FFF2-40B4-BE49-F238E27FC236}">
                <a16:creationId xmlns:a16="http://schemas.microsoft.com/office/drawing/2014/main" id="{BE2B3FCB-B76E-4C03-A4B7-85305D1B0134}"/>
              </a:ext>
            </a:extLst>
          </p:cNvPr>
          <p:cNvGraphicFramePr/>
          <p:nvPr>
            <p:custDataLst>
              <p:tags r:id="rId9"/>
            </p:custDataLst>
            <p:extLst>
              <p:ext uri="{D42A27DB-BD31-4B8C-83A1-F6EECF244321}">
                <p14:modId xmlns:p14="http://schemas.microsoft.com/office/powerpoint/2010/main" val="3168853840"/>
              </p:ext>
            </p:extLst>
          </p:nvPr>
        </p:nvGraphicFramePr>
        <p:xfrm>
          <a:off x="3246120" y="2794768"/>
          <a:ext cx="8298420" cy="1701032"/>
        </p:xfrm>
        <a:graphic>
          <a:graphicData uri="http://schemas.openxmlformats.org/drawingml/2006/chart">
            <c:chart xmlns:c="http://schemas.openxmlformats.org/drawingml/2006/chart" xmlns:r="http://schemas.openxmlformats.org/officeDocument/2006/relationships" r:id="rId15"/>
          </a:graphicData>
        </a:graphic>
      </p:graphicFrame>
      <p:graphicFrame>
        <p:nvGraphicFramePr>
          <p:cNvPr id="20" name="Chart 19">
            <a:extLst>
              <a:ext uri="{FF2B5EF4-FFF2-40B4-BE49-F238E27FC236}">
                <a16:creationId xmlns:a16="http://schemas.microsoft.com/office/drawing/2014/main" id="{071DDE21-2E7A-4AD2-B6B0-4120BED9B7B1}"/>
              </a:ext>
            </a:extLst>
          </p:cNvPr>
          <p:cNvGraphicFramePr/>
          <p:nvPr>
            <p:custDataLst>
              <p:tags r:id="rId10"/>
            </p:custDataLst>
            <p:extLst>
              <p:ext uri="{D42A27DB-BD31-4B8C-83A1-F6EECF244321}">
                <p14:modId xmlns:p14="http://schemas.microsoft.com/office/powerpoint/2010/main" val="648229925"/>
              </p:ext>
            </p:extLst>
          </p:nvPr>
        </p:nvGraphicFramePr>
        <p:xfrm>
          <a:off x="3246120" y="5175921"/>
          <a:ext cx="8298420" cy="1421356"/>
        </p:xfrm>
        <a:graphic>
          <a:graphicData uri="http://schemas.openxmlformats.org/drawingml/2006/chart">
            <c:chart xmlns:c="http://schemas.openxmlformats.org/drawingml/2006/chart" xmlns:r="http://schemas.openxmlformats.org/officeDocument/2006/relationships" r:id="rId16"/>
          </a:graphicData>
        </a:graphic>
      </p:graphicFrame>
      <p:sp>
        <p:nvSpPr>
          <p:cNvPr id="9" name="TextBox 8"/>
          <p:cNvSpPr txBox="1"/>
          <p:nvPr>
            <p:custDataLst>
              <p:tags r:id="rId11"/>
            </p:custDataLst>
          </p:nvPr>
        </p:nvSpPr>
        <p:spPr>
          <a:xfrm>
            <a:off x="3142673" y="6541859"/>
            <a:ext cx="6659880"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these indicators.</a:t>
            </a:r>
          </a:p>
          <a:p>
            <a:endParaRPr lang="en-US" sz="1000" dirty="0">
              <a:latin typeface="Franklin Gothic Book" panose="020B0503020102020204" pitchFamily="34" charset="0"/>
            </a:endParaRPr>
          </a:p>
        </p:txBody>
      </p:sp>
    </p:spTree>
    <p:extLst>
      <p:ext uri="{BB962C8B-B14F-4D97-AF65-F5344CB8AC3E}">
        <p14:creationId xmlns:p14="http://schemas.microsoft.com/office/powerpoint/2010/main" val="357482300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97748744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7B24DF73-7A10-4396-AFFE-F8D932D87777}"/>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7.1: Median monthly childcare cost ($) of center-based care by age of child </a:t>
            </a:r>
          </a:p>
        </p:txBody>
      </p:sp>
      <p:sp>
        <p:nvSpPr>
          <p:cNvPr id="4" name="TextBox 3">
            <a:extLst>
              <a:ext uri="{FF2B5EF4-FFF2-40B4-BE49-F238E27FC236}">
                <a16:creationId xmlns:a16="http://schemas.microsoft.com/office/drawing/2014/main" id="{0E4AD1AB-1035-409F-8AFD-183422452017}"/>
              </a:ext>
            </a:extLst>
          </p:cNvPr>
          <p:cNvSpPr txBox="1"/>
          <p:nvPr>
            <p:custDataLst>
              <p:tags r:id="rId3"/>
            </p:custDataLst>
          </p:nvPr>
        </p:nvSpPr>
        <p:spPr>
          <a:xfrm>
            <a:off x="3124200" y="30597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a:t>
            </a:r>
          </a:p>
        </p:txBody>
      </p:sp>
      <p:sp>
        <p:nvSpPr>
          <p:cNvPr id="5" name="TextBox 4">
            <a:extLst>
              <a:ext uri="{FF2B5EF4-FFF2-40B4-BE49-F238E27FC236}">
                <a16:creationId xmlns:a16="http://schemas.microsoft.com/office/drawing/2014/main" id="{A9F95FDA-5B54-4629-820C-BFA5ACE14476}"/>
              </a:ext>
            </a:extLst>
          </p:cNvPr>
          <p:cNvSpPr txBox="1"/>
          <p:nvPr>
            <p:custDataLst>
              <p:tags r:id="rId4"/>
            </p:custDataLst>
          </p:nvPr>
        </p:nvSpPr>
        <p:spPr>
          <a:xfrm>
            <a:off x="3124200" y="6358718"/>
            <a:ext cx="8678839" cy="377589"/>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graphicFrame>
        <p:nvGraphicFramePr>
          <p:cNvPr id="8" name="Chart 7">
            <a:extLst>
              <a:ext uri="{FF2B5EF4-FFF2-40B4-BE49-F238E27FC236}">
                <a16:creationId xmlns:a16="http://schemas.microsoft.com/office/drawing/2014/main" id="{C9A51C3F-C227-495C-858B-86CC20DD47D2}"/>
              </a:ext>
            </a:extLst>
          </p:cNvPr>
          <p:cNvGraphicFramePr/>
          <p:nvPr>
            <p:custDataLst>
              <p:tags r:id="rId5"/>
            </p:custDataLst>
            <p:extLst>
              <p:ext uri="{D42A27DB-BD31-4B8C-83A1-F6EECF244321}">
                <p14:modId xmlns:p14="http://schemas.microsoft.com/office/powerpoint/2010/main" val="4238833498"/>
              </p:ext>
            </p:extLst>
          </p:nvPr>
        </p:nvGraphicFramePr>
        <p:xfrm>
          <a:off x="3280202" y="914400"/>
          <a:ext cx="8128000" cy="5075393"/>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41593306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1DFF63-749B-42CB-896F-B12C21CA27ED}"/>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200" spc="-200" dirty="0">
                <a:solidFill>
                  <a:schemeClr val="bg1"/>
                </a:solidFill>
                <a:latin typeface="Franklin Gothic Demi" panose="020B0703020102020204" pitchFamily="34" charset="0"/>
              </a:rPr>
              <a:t>Child Care</a:t>
            </a:r>
          </a:p>
        </p:txBody>
      </p:sp>
      <p:sp>
        <p:nvSpPr>
          <p:cNvPr id="3" name="TextBox 2">
            <a:extLst>
              <a:ext uri="{FF2B5EF4-FFF2-40B4-BE49-F238E27FC236}">
                <a16:creationId xmlns:a16="http://schemas.microsoft.com/office/drawing/2014/main" id="{D7CCE802-8D3A-4DE9-82E5-C34DC5B0145D}"/>
              </a:ext>
            </a:extLst>
          </p:cNvPr>
          <p:cNvSpPr txBox="1"/>
          <p:nvPr>
            <p:custDataLst>
              <p:tags r:id="rId2"/>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7.2: Median monthly child care cost ($) of center-based care by age of child compared with median household income (by county) </a:t>
            </a:r>
          </a:p>
        </p:txBody>
      </p:sp>
      <p:sp>
        <p:nvSpPr>
          <p:cNvPr id="4" name="TextBox 3">
            <a:extLst>
              <a:ext uri="{FF2B5EF4-FFF2-40B4-BE49-F238E27FC236}">
                <a16:creationId xmlns:a16="http://schemas.microsoft.com/office/drawing/2014/main" id="{A53CCD5A-EE97-4FE1-AE21-DD09C7CC1D42}"/>
              </a:ext>
            </a:extLst>
          </p:cNvPr>
          <p:cNvSpPr txBox="1"/>
          <p:nvPr>
            <p:custDataLst>
              <p:tags r:id="rId3"/>
            </p:custDataLst>
          </p:nvPr>
        </p:nvSpPr>
        <p:spPr>
          <a:xfrm>
            <a:off x="3124200" y="615033"/>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Rutgers University data collection on behalf of the NJ Department of Human Services, 2017. Median household income is sourced from ACS, Income in the past 12 months (in 2019 inflation adjusted dollars), 1-yr estimates.</a:t>
            </a:r>
          </a:p>
        </p:txBody>
      </p:sp>
      <p:graphicFrame>
        <p:nvGraphicFramePr>
          <p:cNvPr id="7" name="Chart 6">
            <a:extLst>
              <a:ext uri="{FF2B5EF4-FFF2-40B4-BE49-F238E27FC236}">
                <a16:creationId xmlns:a16="http://schemas.microsoft.com/office/drawing/2014/main" id="{6616DC5F-1858-4EB9-A294-9BAE538DE1E7}"/>
              </a:ext>
            </a:extLst>
          </p:cNvPr>
          <p:cNvGraphicFramePr/>
          <p:nvPr>
            <p:custDataLst>
              <p:tags r:id="rId4"/>
            </p:custDataLst>
            <p:extLst>
              <p:ext uri="{D42A27DB-BD31-4B8C-83A1-F6EECF244321}">
                <p14:modId xmlns:p14="http://schemas.microsoft.com/office/powerpoint/2010/main" val="600962305"/>
              </p:ext>
            </p:extLst>
          </p:nvPr>
        </p:nvGraphicFramePr>
        <p:xfrm>
          <a:off x="3124200" y="990600"/>
          <a:ext cx="90678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42965842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083485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Travel Time</a:t>
            </a:r>
          </a:p>
        </p:txBody>
      </p:sp>
      <p:sp>
        <p:nvSpPr>
          <p:cNvPr id="5" name="TextBox 4">
            <a:extLst>
              <a:ext uri="{FF2B5EF4-FFF2-40B4-BE49-F238E27FC236}">
                <a16:creationId xmlns:a16="http://schemas.microsoft.com/office/drawing/2014/main" id="{99C90B8E-7216-4493-B987-DDDC0FC2447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8.1: Average commute (minutes) in NJ (by county)</a:t>
            </a:r>
          </a:p>
        </p:txBody>
      </p:sp>
      <p:sp>
        <p:nvSpPr>
          <p:cNvPr id="6" name="TextBox 5">
            <a:extLst>
              <a:ext uri="{FF2B5EF4-FFF2-40B4-BE49-F238E27FC236}">
                <a16:creationId xmlns:a16="http://schemas.microsoft.com/office/drawing/2014/main" id="{3E752AD9-1038-422B-B961-87FB65647F3B}"/>
              </a:ext>
            </a:extLst>
          </p:cNvPr>
          <p:cNvSpPr txBox="1"/>
          <p:nvPr>
            <p:custDataLst>
              <p:tags r:id="rId4"/>
            </p:custDataLst>
          </p:nvPr>
        </p:nvSpPr>
        <p:spPr>
          <a:xfrm>
            <a:off x="8838714" y="412636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8.2: Average commute (minutes) over time, in county</a:t>
            </a:r>
          </a:p>
        </p:txBody>
      </p:sp>
      <p:sp>
        <p:nvSpPr>
          <p:cNvPr id="7" name="TextBox 6">
            <a:extLst>
              <a:ext uri="{FF2B5EF4-FFF2-40B4-BE49-F238E27FC236}">
                <a16:creationId xmlns:a16="http://schemas.microsoft.com/office/drawing/2014/main" id="{C74F6283-37D7-46EC-ADFB-C81AB1DFF31E}"/>
              </a:ext>
            </a:extLst>
          </p:cNvPr>
          <p:cNvSpPr txBox="1"/>
          <p:nvPr>
            <p:custDataLst>
              <p:tags r:id="rId5"/>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8" name="Rectangle 7">
            <a:extLst>
              <a:ext uri="{FF2B5EF4-FFF2-40B4-BE49-F238E27FC236}">
                <a16:creationId xmlns:a16="http://schemas.microsoft.com/office/drawing/2014/main" id="{6DC9AEBA-AAE1-4940-8E78-A4D0939BFC25}"/>
              </a:ext>
            </a:extLst>
          </p:cNvPr>
          <p:cNvSpPr/>
          <p:nvPr>
            <p:custDataLst>
              <p:tags r:id="rId6"/>
            </p:custDataLst>
          </p:nvPr>
        </p:nvSpPr>
        <p:spPr>
          <a:xfrm>
            <a:off x="8838714" y="4557247"/>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11" name="Chart 10">
            <a:extLst>
              <a:ext uri="{FF2B5EF4-FFF2-40B4-BE49-F238E27FC236}">
                <a16:creationId xmlns:a16="http://schemas.microsoft.com/office/drawing/2014/main" id="{56E4394C-E199-4113-9E20-F5A917764195}"/>
              </a:ext>
            </a:extLst>
          </p:cNvPr>
          <p:cNvGraphicFramePr/>
          <p:nvPr>
            <p:custDataLst>
              <p:tags r:id="rId7"/>
            </p:custDataLst>
            <p:extLst>
              <p:ext uri="{D42A27DB-BD31-4B8C-83A1-F6EECF244321}">
                <p14:modId xmlns:p14="http://schemas.microsoft.com/office/powerpoint/2010/main" val="2851249700"/>
              </p:ext>
            </p:extLst>
          </p:nvPr>
        </p:nvGraphicFramePr>
        <p:xfrm>
          <a:off x="3201004" y="538609"/>
          <a:ext cx="6857396" cy="5813451"/>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BA5EC918-E63D-452B-ADD8-946BB4D5822F}"/>
              </a:ext>
            </a:extLst>
          </p:cNvPr>
          <p:cNvGraphicFramePr/>
          <p:nvPr>
            <p:custDataLst>
              <p:tags r:id="rId8"/>
            </p:custDataLst>
            <p:extLst>
              <p:ext uri="{D42A27DB-BD31-4B8C-83A1-F6EECF244321}">
                <p14:modId xmlns:p14="http://schemas.microsoft.com/office/powerpoint/2010/main" val="2292868559"/>
              </p:ext>
            </p:extLst>
          </p:nvPr>
        </p:nvGraphicFramePr>
        <p:xfrm>
          <a:off x="8838714" y="4818861"/>
          <a:ext cx="3378200" cy="1533200"/>
        </p:xfrm>
        <a:graphic>
          <a:graphicData uri="http://schemas.openxmlformats.org/drawingml/2006/chart">
            <c:chart xmlns:c="http://schemas.openxmlformats.org/drawingml/2006/chart" xmlns:r="http://schemas.openxmlformats.org/officeDocument/2006/relationships" r:id="rId14"/>
          </a:graphicData>
        </a:graphic>
      </p:graphicFrame>
      <p:sp>
        <p:nvSpPr>
          <p:cNvPr id="4" name="TextBox 3"/>
          <p:cNvSpPr txBox="1"/>
          <p:nvPr>
            <p:custDataLst>
              <p:tags r:id="rId9"/>
            </p:custDataLst>
          </p:nvPr>
        </p:nvSpPr>
        <p:spPr>
          <a:xfrm>
            <a:off x="8038262" y="5976409"/>
            <a:ext cx="1524000" cy="230832"/>
          </a:xfrm>
          <a:prstGeom prst="rect">
            <a:avLst/>
          </a:prstGeom>
          <a:noFill/>
        </p:spPr>
        <p:txBody>
          <a:bodyPr wrap="square" rtlCol="0">
            <a:spAutoFit/>
          </a:bodyPr>
          <a:lstStyle/>
          <a:p>
            <a:r>
              <a:rPr lang="en-US" sz="900" dirty="0">
                <a:latin typeface="Franklin Gothic Medium" panose="020B0603020102020204" pitchFamily="34" charset="0"/>
              </a:rPr>
              <a:t>NJ avg. 33.1</a:t>
            </a:r>
          </a:p>
        </p:txBody>
      </p:sp>
      <p:sp>
        <p:nvSpPr>
          <p:cNvPr id="12" name="TextBox 11"/>
          <p:cNvSpPr txBox="1"/>
          <p:nvPr>
            <p:custDataLst>
              <p:tags r:id="rId10"/>
            </p:custDataLst>
          </p:nvPr>
        </p:nvSpPr>
        <p:spPr>
          <a:xfrm>
            <a:off x="7276312" y="5976409"/>
            <a:ext cx="1524000" cy="230832"/>
          </a:xfrm>
          <a:prstGeom prst="rect">
            <a:avLst/>
          </a:prstGeom>
          <a:noFill/>
        </p:spPr>
        <p:txBody>
          <a:bodyPr wrap="square" rtlCol="0">
            <a:spAutoFit/>
          </a:bodyPr>
          <a:lstStyle/>
          <a:p>
            <a:r>
              <a:rPr lang="en-US" sz="900" dirty="0">
                <a:latin typeface="Franklin Gothic Medium" panose="020B0603020102020204" pitchFamily="34" charset="0"/>
              </a:rPr>
              <a:t>US avg. 27.6</a:t>
            </a:r>
          </a:p>
        </p:txBody>
      </p:sp>
    </p:spTree>
    <p:extLst>
      <p:ext uri="{BB962C8B-B14F-4D97-AF65-F5344CB8AC3E}">
        <p14:creationId xmlns:p14="http://schemas.microsoft.com/office/powerpoint/2010/main" val="303205068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Travel Time</a:t>
            </a:r>
          </a:p>
        </p:txBody>
      </p:sp>
      <p:sp>
        <p:nvSpPr>
          <p:cNvPr id="4" name="TextBox 3">
            <a:extLst>
              <a:ext uri="{FF2B5EF4-FFF2-40B4-BE49-F238E27FC236}">
                <a16:creationId xmlns:a16="http://schemas.microsoft.com/office/drawing/2014/main" id="{74B5CBB0-7B0E-4EB1-9764-1B378AC2458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8.3: Average commute (minutes) by municipality </a:t>
            </a:r>
          </a:p>
        </p:txBody>
      </p:sp>
      <p:sp>
        <p:nvSpPr>
          <p:cNvPr id="5" name="TextBox 4">
            <a:extLst>
              <a:ext uri="{FF2B5EF4-FFF2-40B4-BE49-F238E27FC236}">
                <a16:creationId xmlns:a16="http://schemas.microsoft.com/office/drawing/2014/main" id="{B5111BD3-756E-49EE-B140-0AB7211D1D5D}"/>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8" name="Chart 7">
            <a:extLst>
              <a:ext uri="{FF2B5EF4-FFF2-40B4-BE49-F238E27FC236}">
                <a16:creationId xmlns:a16="http://schemas.microsoft.com/office/drawing/2014/main" id="{8F415636-26D9-43DD-BBAD-4EB1FB4A0CC2}"/>
              </a:ext>
            </a:extLst>
          </p:cNvPr>
          <p:cNvGraphicFramePr/>
          <p:nvPr>
            <p:custDataLst>
              <p:tags r:id="rId5"/>
            </p:custDataLst>
            <p:extLst>
              <p:ext uri="{D42A27DB-BD31-4B8C-83A1-F6EECF244321}">
                <p14:modId xmlns:p14="http://schemas.microsoft.com/office/powerpoint/2010/main" val="4096781574"/>
              </p:ext>
            </p:extLst>
          </p:nvPr>
        </p:nvGraphicFramePr>
        <p:xfrm>
          <a:off x="3486030" y="661720"/>
          <a:ext cx="8128000"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Rectangle 5"/>
          <p:cNvSpPr/>
          <p:nvPr>
            <p:custDataLst>
              <p:tags r:id="rId6"/>
            </p:custDataLst>
          </p:nvPr>
        </p:nvSpPr>
        <p:spPr>
          <a:xfrm>
            <a:off x="3139440" y="6477000"/>
            <a:ext cx="6096000" cy="230832"/>
          </a:xfrm>
          <a:prstGeom prst="rect">
            <a:avLst/>
          </a:prstGeom>
        </p:spPr>
        <p:txBody>
          <a:bodyPr>
            <a:spAutoFit/>
          </a:bodyPr>
          <a:lstStyle/>
          <a:p>
            <a:r>
              <a:rPr lang="en-US" sz="900" dirty="0">
                <a:latin typeface="Franklin Gothic Medium" panose="020B0603020102020204" pitchFamily="34" charset="0"/>
              </a:rPr>
              <a:t>Note: The 10 municipalities with the longest commute are displayed (up to 10 municipalities)</a:t>
            </a:r>
          </a:p>
        </p:txBody>
      </p:sp>
    </p:spTree>
    <p:extLst>
      <p:ext uri="{BB962C8B-B14F-4D97-AF65-F5344CB8AC3E}">
        <p14:creationId xmlns:p14="http://schemas.microsoft.com/office/powerpoint/2010/main" val="292082550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Cost</a:t>
            </a:r>
          </a:p>
        </p:txBody>
      </p:sp>
      <p:sp>
        <p:nvSpPr>
          <p:cNvPr id="5" name="TextBox 4">
            <a:extLst>
              <a:ext uri="{FF2B5EF4-FFF2-40B4-BE49-F238E27FC236}">
                <a16:creationId xmlns:a16="http://schemas.microsoft.com/office/drawing/2014/main" id="{93CB33D4-828E-458B-AC3A-B9109324A6DB}"/>
              </a:ext>
            </a:extLst>
          </p:cNvPr>
          <p:cNvSpPr txBox="1"/>
          <p:nvPr>
            <p:custDataLst>
              <p:tags r:id="rId3"/>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2017, https://htaindex.cnt.org/map</a:t>
            </a:r>
          </a:p>
        </p:txBody>
      </p:sp>
      <p:sp>
        <p:nvSpPr>
          <p:cNvPr id="6" name="TextBox 5">
            <a:extLst>
              <a:ext uri="{FF2B5EF4-FFF2-40B4-BE49-F238E27FC236}">
                <a16:creationId xmlns:a16="http://schemas.microsoft.com/office/drawing/2014/main" id="{3A56BE81-C73A-4F8B-B768-1224F227A560}"/>
              </a:ext>
            </a:extLst>
          </p:cNvPr>
          <p:cNvSpPr txBox="1"/>
          <p:nvPr>
            <p:custDataLst>
              <p:tags r:id="rId4"/>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 calculated from a “typical regional” family profile.</a:t>
            </a:r>
          </a:p>
        </p:txBody>
      </p:sp>
      <p:sp>
        <p:nvSpPr>
          <p:cNvPr id="13" name="TextBox 12">
            <a:extLst>
              <a:ext uri="{FF2B5EF4-FFF2-40B4-BE49-F238E27FC236}">
                <a16:creationId xmlns:a16="http://schemas.microsoft.com/office/drawing/2014/main" id="{42D60627-DF7E-438D-AE19-E103F3AE780E}"/>
              </a:ext>
            </a:extLst>
          </p:cNvPr>
          <p:cNvSpPr txBox="1"/>
          <p:nvPr>
            <p:custDataLst>
              <p:tags r:id="rId5"/>
            </p:custDataLst>
          </p:nvPr>
        </p:nvSpPr>
        <p:spPr>
          <a:xfrm>
            <a:off x="3124200" y="-1"/>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8.4 Cost of transportation as a percentage of income (%) in NJ (by county)</a:t>
            </a:r>
          </a:p>
        </p:txBody>
      </p:sp>
      <p:graphicFrame>
        <p:nvGraphicFramePr>
          <p:cNvPr id="9" name="Chart 8"/>
          <p:cNvGraphicFramePr/>
          <p:nvPr>
            <p:custDataLst>
              <p:tags r:id="rId6"/>
            </p:custDataLst>
            <p:extLst>
              <p:ext uri="{D42A27DB-BD31-4B8C-83A1-F6EECF244321}">
                <p14:modId xmlns:p14="http://schemas.microsoft.com/office/powerpoint/2010/main" val="541225511"/>
              </p:ext>
            </p:extLst>
          </p:nvPr>
        </p:nvGraphicFramePr>
        <p:xfrm>
          <a:off x="3230828" y="772642"/>
          <a:ext cx="8128000"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106058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C48D25C-329E-430E-9BD1-9CD97D97D74C}"/>
              </a:ext>
            </a:extLst>
          </p:cNvPr>
          <p:cNvSpPr txBox="1"/>
          <p:nvPr>
            <p:custDataLst>
              <p:tags r:id="rId1"/>
            </p:custDataLst>
          </p:nvPr>
        </p:nvSpPr>
        <p:spPr>
          <a:xfrm>
            <a:off x="0" y="2667000"/>
            <a:ext cx="3124200" cy="1200329"/>
          </a:xfrm>
          <a:prstGeom prst="rect">
            <a:avLst/>
          </a:prstGeom>
          <a:noFill/>
        </p:spPr>
        <p:txBody>
          <a:bodyPr wrap="square" rtlCol="0">
            <a:spAutoFit/>
          </a:bodyPr>
          <a:lstStyle/>
          <a:p>
            <a:pPr algn="ctr"/>
            <a:r>
              <a:rPr lang="en-US" sz="3600" dirty="0">
                <a:solidFill>
                  <a:schemeClr val="bg1"/>
                </a:solidFill>
                <a:latin typeface="Franklin Gothic Demi" panose="020B0703020102020204" pitchFamily="34" charset="0"/>
              </a:rPr>
              <a:t>Transportation &amp; Commute</a:t>
            </a:r>
          </a:p>
        </p:txBody>
      </p:sp>
      <p:sp>
        <p:nvSpPr>
          <p:cNvPr id="3" name="TextBox 2">
            <a:extLst>
              <a:ext uri="{FF2B5EF4-FFF2-40B4-BE49-F238E27FC236}">
                <a16:creationId xmlns:a16="http://schemas.microsoft.com/office/drawing/2014/main" id="{7A542AD8-C87F-499B-A7A2-6821B02D79D9}"/>
              </a:ext>
            </a:extLst>
          </p:cNvPr>
          <p:cNvSpPr txBox="1"/>
          <p:nvPr>
            <p:custDataLst>
              <p:tags r:id="rId2"/>
            </p:custDataLst>
          </p:nvPr>
        </p:nvSpPr>
        <p:spPr>
          <a:xfrm>
            <a:off x="580845" y="3844302"/>
            <a:ext cx="1962509"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Cost</a:t>
            </a:r>
          </a:p>
        </p:txBody>
      </p:sp>
      <p:sp>
        <p:nvSpPr>
          <p:cNvPr id="4" name="TextBox 3">
            <a:extLst>
              <a:ext uri="{FF2B5EF4-FFF2-40B4-BE49-F238E27FC236}">
                <a16:creationId xmlns:a16="http://schemas.microsoft.com/office/drawing/2014/main" id="{590EF0E1-8996-4F11-8951-3B71F6E12DD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8.5 Annual Total Auto Cost ($) in NJ (by county)</a:t>
            </a:r>
          </a:p>
        </p:txBody>
      </p:sp>
      <p:sp>
        <p:nvSpPr>
          <p:cNvPr id="5" name="TextBox 4">
            <a:extLst>
              <a:ext uri="{FF2B5EF4-FFF2-40B4-BE49-F238E27FC236}">
                <a16:creationId xmlns:a16="http://schemas.microsoft.com/office/drawing/2014/main" id="{BB383137-AE11-45EB-945F-9B3D6ED3203A}"/>
              </a:ext>
            </a:extLst>
          </p:cNvPr>
          <p:cNvSpPr txBox="1"/>
          <p:nvPr>
            <p:custDataLst>
              <p:tags r:id="rId4"/>
            </p:custDataLst>
          </p:nvPr>
        </p:nvSpPr>
        <p:spPr>
          <a:xfrm>
            <a:off x="3124200" y="332601"/>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Housing and Transportation Affordability Index from Center for Neighborhood Technology, 2020, https://htaindex.cnt.org/total-driving-costs/</a:t>
            </a:r>
          </a:p>
        </p:txBody>
      </p:sp>
      <p:sp>
        <p:nvSpPr>
          <p:cNvPr id="6" name="TextBox 5">
            <a:extLst>
              <a:ext uri="{FF2B5EF4-FFF2-40B4-BE49-F238E27FC236}">
                <a16:creationId xmlns:a16="http://schemas.microsoft.com/office/drawing/2014/main" id="{EE411A7E-1B29-4E83-BB33-C7ECD092E327}"/>
              </a:ext>
            </a:extLst>
          </p:cNvPr>
          <p:cNvSpPr txBox="1"/>
          <p:nvPr>
            <p:custDataLst>
              <p:tags r:id="rId5"/>
            </p:custDataLst>
          </p:nvPr>
        </p:nvSpPr>
        <p:spPr>
          <a:xfrm>
            <a:off x="3180028" y="6400800"/>
            <a:ext cx="8229600" cy="457200"/>
          </a:xfrm>
          <a:prstGeom prst="rect">
            <a:avLst/>
          </a:prstGeom>
          <a:noFill/>
        </p:spPr>
        <p:txBody>
          <a:bodyPr wrap="square" rtlCol="0" anchor="ctr" anchorCtr="0">
            <a:noAutofit/>
          </a:bodyPr>
          <a:lstStyle/>
          <a:p>
            <a:pPr algn="just"/>
            <a:r>
              <a:rPr lang="en-US" sz="1000" dirty="0">
                <a:latin typeface="Franklin Gothic Book"/>
              </a:rPr>
              <a:t>Note. "Total Auto Cost" is the sum of "Annual Auto Ownership Cost" and "Annual Gas Cost".</a:t>
            </a:r>
          </a:p>
        </p:txBody>
      </p:sp>
      <p:graphicFrame>
        <p:nvGraphicFramePr>
          <p:cNvPr id="9" name="Chart 8">
            <a:extLst>
              <a:ext uri="{FF2B5EF4-FFF2-40B4-BE49-F238E27FC236}">
                <a16:creationId xmlns:a16="http://schemas.microsoft.com/office/drawing/2014/main" id="{FD49B56F-913D-4CCA-9BEB-63EA88DC2E39}"/>
              </a:ext>
            </a:extLst>
          </p:cNvPr>
          <p:cNvGraphicFramePr/>
          <p:nvPr>
            <p:custDataLst>
              <p:tags r:id="rId6"/>
            </p:custDataLst>
            <p:extLst>
              <p:ext uri="{D42A27DB-BD31-4B8C-83A1-F6EECF244321}">
                <p14:modId xmlns:p14="http://schemas.microsoft.com/office/powerpoint/2010/main" val="4264420448"/>
              </p:ext>
            </p:extLst>
          </p:nvPr>
        </p:nvGraphicFramePr>
        <p:xfrm>
          <a:off x="3296005" y="762000"/>
          <a:ext cx="8128000" cy="5533369"/>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7338796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26909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688BB022-E734-4637-87B2-2D45C68194E3}"/>
              </a:ext>
            </a:extLst>
          </p:cNvPr>
          <p:cNvSpPr txBox="1"/>
          <p:nvPr>
            <p:custDataLst>
              <p:tags r:id="rId2"/>
            </p:custDataLst>
          </p:nvPr>
        </p:nvSpPr>
        <p:spPr>
          <a:xfrm>
            <a:off x="8534400" y="4299304"/>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9.2: Children without health insurance (%) over time, in county</a:t>
            </a:r>
          </a:p>
        </p:txBody>
      </p:sp>
      <p:sp>
        <p:nvSpPr>
          <p:cNvPr id="4" name="TextBox 3">
            <a:extLst>
              <a:ext uri="{FF2B5EF4-FFF2-40B4-BE49-F238E27FC236}">
                <a16:creationId xmlns:a16="http://schemas.microsoft.com/office/drawing/2014/main" id="{9653F561-1EDC-48E5-B097-6C9F9AF5098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9.1: Children under the age of 18 (%) without health insurance in NJ (by county)</a:t>
            </a:r>
          </a:p>
        </p:txBody>
      </p:sp>
      <p:sp>
        <p:nvSpPr>
          <p:cNvPr id="5" name="TextBox 4">
            <a:extLst>
              <a:ext uri="{FF2B5EF4-FFF2-40B4-BE49-F238E27FC236}">
                <a16:creationId xmlns:a16="http://schemas.microsoft.com/office/drawing/2014/main" id="{89D331FF-4B86-422C-B1D9-E617DE35BE04}"/>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2019</a:t>
            </a:r>
          </a:p>
        </p:txBody>
      </p:sp>
      <p:sp>
        <p:nvSpPr>
          <p:cNvPr id="6" name="Rectangle 5">
            <a:extLst>
              <a:ext uri="{FF2B5EF4-FFF2-40B4-BE49-F238E27FC236}">
                <a16:creationId xmlns:a16="http://schemas.microsoft.com/office/drawing/2014/main" id="{7280E78C-0866-4F47-9D1D-E8B165FE5867}"/>
              </a:ext>
            </a:extLst>
          </p:cNvPr>
          <p:cNvSpPr/>
          <p:nvPr>
            <p:custDataLst>
              <p:tags r:id="rId5"/>
            </p:custDataLst>
          </p:nvPr>
        </p:nvSpPr>
        <p:spPr>
          <a:xfrm>
            <a:off x="8534400" y="4822524"/>
            <a:ext cx="3244799" cy="230832"/>
          </a:xfrm>
          <a:prstGeom prst="rect">
            <a:avLst/>
          </a:prstGeom>
        </p:spPr>
        <p:txBody>
          <a:bodyPr wrap="non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1-yr American Community Survey estimates, 2015-19</a:t>
            </a:r>
          </a:p>
        </p:txBody>
      </p:sp>
      <p:graphicFrame>
        <p:nvGraphicFramePr>
          <p:cNvPr id="9" name="Chart 8">
            <a:extLst>
              <a:ext uri="{FF2B5EF4-FFF2-40B4-BE49-F238E27FC236}">
                <a16:creationId xmlns:a16="http://schemas.microsoft.com/office/drawing/2014/main" id="{418B8D52-7F42-4108-BECB-FF57BCA7F8DB}"/>
              </a:ext>
            </a:extLst>
          </p:cNvPr>
          <p:cNvGraphicFramePr/>
          <p:nvPr>
            <p:custDataLst>
              <p:tags r:id="rId6"/>
            </p:custDataLst>
            <p:extLst>
              <p:ext uri="{D42A27DB-BD31-4B8C-83A1-F6EECF244321}">
                <p14:modId xmlns:p14="http://schemas.microsoft.com/office/powerpoint/2010/main" val="1190494398"/>
              </p:ext>
            </p:extLst>
          </p:nvPr>
        </p:nvGraphicFramePr>
        <p:xfrm>
          <a:off x="3143865" y="538609"/>
          <a:ext cx="6076336" cy="5934670"/>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2" name="Chart 11">
            <a:extLst>
              <a:ext uri="{FF2B5EF4-FFF2-40B4-BE49-F238E27FC236}">
                <a16:creationId xmlns:a16="http://schemas.microsoft.com/office/drawing/2014/main" id="{FFC6FF81-62BA-45FE-B936-E6458FAF1C41}"/>
              </a:ext>
            </a:extLst>
          </p:cNvPr>
          <p:cNvGraphicFramePr/>
          <p:nvPr>
            <p:custDataLst>
              <p:tags r:id="rId7"/>
            </p:custDataLst>
            <p:extLst>
              <p:ext uri="{D42A27DB-BD31-4B8C-83A1-F6EECF244321}">
                <p14:modId xmlns:p14="http://schemas.microsoft.com/office/powerpoint/2010/main" val="537271449"/>
              </p:ext>
            </p:extLst>
          </p:nvPr>
        </p:nvGraphicFramePr>
        <p:xfrm>
          <a:off x="8686800" y="5078938"/>
          <a:ext cx="3581400" cy="1608197"/>
        </p:xfrm>
        <a:graphic>
          <a:graphicData uri="http://schemas.openxmlformats.org/drawingml/2006/chart">
            <c:chart xmlns:c="http://schemas.openxmlformats.org/drawingml/2006/chart" xmlns:r="http://schemas.openxmlformats.org/officeDocument/2006/relationships" r:id="rId12"/>
          </a:graphicData>
        </a:graphic>
      </p:graphicFrame>
      <p:sp>
        <p:nvSpPr>
          <p:cNvPr id="11" name="TextBox 5"/>
          <p:cNvSpPr txBox="1"/>
          <p:nvPr>
            <p:custDataLst>
              <p:tags r:id="rId8"/>
            </p:custDataLst>
          </p:nvPr>
        </p:nvSpPr>
        <p:spPr>
          <a:xfrm>
            <a:off x="7164334" y="5181600"/>
            <a:ext cx="936933" cy="230832"/>
          </a:xfrm>
          <a:prstGeom prst="rect">
            <a:avLst/>
          </a:prstGeom>
          <a:noFill/>
        </p:spPr>
        <p:txBody>
          <a:bodyPr wrap="square" rtlCol="0">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900" dirty="0">
                <a:latin typeface="Franklin Gothic Medium" panose="020B0603020102020204" pitchFamily="34" charset="0"/>
              </a:rPr>
              <a:t>US avg. 5.7%</a:t>
            </a:r>
          </a:p>
        </p:txBody>
      </p:sp>
    </p:spTree>
    <p:extLst>
      <p:ext uri="{BB962C8B-B14F-4D97-AF65-F5344CB8AC3E}">
        <p14:creationId xmlns:p14="http://schemas.microsoft.com/office/powerpoint/2010/main" val="1797843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881C5ACB-34C7-4932-BDEC-B358A8351F8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9.3: Children (%) without health insurance by municipality</a:t>
            </a:r>
          </a:p>
        </p:txBody>
      </p:sp>
      <p:sp>
        <p:nvSpPr>
          <p:cNvPr id="4" name="TextBox 3">
            <a:extLst>
              <a:ext uri="{FF2B5EF4-FFF2-40B4-BE49-F238E27FC236}">
                <a16:creationId xmlns:a16="http://schemas.microsoft.com/office/drawing/2014/main" id="{4794A8DD-ADD9-48D7-A1CF-A0310FDDB054}"/>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2019</a:t>
            </a:r>
          </a:p>
        </p:txBody>
      </p:sp>
      <p:graphicFrame>
        <p:nvGraphicFramePr>
          <p:cNvPr id="7" name="Chart 6">
            <a:extLst>
              <a:ext uri="{FF2B5EF4-FFF2-40B4-BE49-F238E27FC236}">
                <a16:creationId xmlns:a16="http://schemas.microsoft.com/office/drawing/2014/main" id="{E322ECAB-DD0A-4A30-B723-351CFEEBDB0E}"/>
              </a:ext>
            </a:extLst>
          </p:cNvPr>
          <p:cNvGraphicFramePr/>
          <p:nvPr>
            <p:custDataLst>
              <p:tags r:id="rId4"/>
            </p:custDataLst>
            <p:extLst>
              <p:ext uri="{D42A27DB-BD31-4B8C-83A1-F6EECF244321}">
                <p14:modId xmlns:p14="http://schemas.microsoft.com/office/powerpoint/2010/main" val="1503349451"/>
              </p:ext>
            </p:extLst>
          </p:nvPr>
        </p:nvGraphicFramePr>
        <p:xfrm>
          <a:off x="3612025" y="746188"/>
          <a:ext cx="8128000" cy="5959412"/>
        </p:xfrm>
        <a:graphic>
          <a:graphicData uri="http://schemas.openxmlformats.org/drawingml/2006/chart">
            <c:chart xmlns:c="http://schemas.openxmlformats.org/drawingml/2006/chart" xmlns:r="http://schemas.openxmlformats.org/officeDocument/2006/relationships" r:id="rId8"/>
          </a:graphicData>
        </a:graphic>
      </p:graphicFrame>
      <p:sp>
        <p:nvSpPr>
          <p:cNvPr id="5" name="Rectangle 4"/>
          <p:cNvSpPr/>
          <p:nvPr>
            <p:custDataLst>
              <p:tags r:id="rId5"/>
            </p:custDataLst>
          </p:nvPr>
        </p:nvSpPr>
        <p:spPr>
          <a:xfrm>
            <a:off x="3124200" y="6518278"/>
            <a:ext cx="6096000" cy="230832"/>
          </a:xfrm>
          <a:prstGeom prst="rect">
            <a:avLst/>
          </a:prstGeom>
        </p:spPr>
        <p:txBody>
          <a:bodyPr>
            <a:spAutoFit/>
          </a:bodyPr>
          <a:lstStyle/>
          <a:p>
            <a:r>
              <a:rPr lang="en-US" sz="900" dirty="0">
                <a:latin typeface="Franklin Gothic Book" panose="020B0503020102020204" pitchFamily="34" charset="0"/>
              </a:rPr>
              <a:t>Note: Up to the 10 municipalities with the highest percentage of children without health insurance are displayed</a:t>
            </a:r>
          </a:p>
        </p:txBody>
      </p:sp>
    </p:spTree>
    <p:extLst>
      <p:ext uri="{BB962C8B-B14F-4D97-AF65-F5344CB8AC3E}">
        <p14:creationId xmlns:p14="http://schemas.microsoft.com/office/powerpoint/2010/main" val="274918802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5542B1C6-882E-433E-BCE7-2939AB68B79F}"/>
              </a:ext>
            </a:extLst>
          </p:cNvPr>
          <p:cNvSpPr txBox="1"/>
          <p:nvPr>
            <p:custDataLst>
              <p:tags r:id="rId2"/>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lumMod val="65000"/>
                    <a:lumOff val="35000"/>
                  </a:prstClr>
                </a:solidFill>
                <a:latin typeface="+mn-lt"/>
                <a:ea typeface="+mn-ea"/>
                <a:cs typeface="+mn-cs"/>
              </a:defRPr>
            </a:pPr>
            <a:r>
              <a:rPr lang="en-US" sz="1200" dirty="0">
                <a:latin typeface="Franklin Gothic Medium" panose="020B0603020102020204" pitchFamily="34" charset="0"/>
              </a:rPr>
              <a:t>Source: New Jersey Department of Human Services</a:t>
            </a:r>
          </a:p>
        </p:txBody>
      </p:sp>
      <p:sp>
        <p:nvSpPr>
          <p:cNvPr id="4" name="TextBox 3">
            <a:extLst>
              <a:ext uri="{FF2B5EF4-FFF2-40B4-BE49-F238E27FC236}">
                <a16:creationId xmlns:a16="http://schemas.microsoft.com/office/drawing/2014/main" id="{3F23468B-A664-4B02-8FC9-BAF16A8219EE}"/>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9.4: NJ Family Care Medicaid participation (#) in NJ (by county)</a:t>
            </a:r>
          </a:p>
        </p:txBody>
      </p:sp>
      <p:sp>
        <p:nvSpPr>
          <p:cNvPr id="5" name="Rectangle 4">
            <a:extLst>
              <a:ext uri="{FF2B5EF4-FFF2-40B4-BE49-F238E27FC236}">
                <a16:creationId xmlns:a16="http://schemas.microsoft.com/office/drawing/2014/main" id="{7A07DFBC-DD8A-475A-AFBF-8FA283CEA817}"/>
              </a:ext>
            </a:extLst>
          </p:cNvPr>
          <p:cNvSpPr/>
          <p:nvPr>
            <p:custDataLst>
              <p:tags r:id="rId4"/>
            </p:custDataLst>
          </p:nvPr>
        </p:nvSpPr>
        <p:spPr>
          <a:xfrm>
            <a:off x="3113585" y="6307238"/>
            <a:ext cx="9038431" cy="553998"/>
          </a:xfrm>
          <a:prstGeom prst="rect">
            <a:avLst/>
          </a:prstGeom>
        </p:spPr>
        <p:txBody>
          <a:bodyPr wrap="square">
            <a:spAutoFit/>
          </a:bodyPr>
          <a:lstStyle/>
          <a:p>
            <a:r>
              <a:rPr lang="en-US" sz="1000" dirty="0">
                <a:latin typeface="Franklin Gothic Book" panose="020B0503020102020204" pitchFamily="34" charset="0"/>
              </a:rPr>
              <a:t>Note: Non-ABD Medicaid is for children age 18 and younger if their family's total income before taxes is at or below 350% of the Federal Poverty Level (ex., $6,723 per month in a family of four). Parents may also be eligible if earned income is at or below 133% of the Federal Poverty Level ($2,555 monthly for a family of four)." Note that total county population size has not been account for in this indicator.</a:t>
            </a:r>
          </a:p>
        </p:txBody>
      </p:sp>
      <p:graphicFrame>
        <p:nvGraphicFramePr>
          <p:cNvPr id="8" name="Chart 7">
            <a:extLst>
              <a:ext uri="{FF2B5EF4-FFF2-40B4-BE49-F238E27FC236}">
                <a16:creationId xmlns:a16="http://schemas.microsoft.com/office/drawing/2014/main" id="{8A37EF8B-42C7-4D36-9F97-76A41EE8BCF4}"/>
              </a:ext>
            </a:extLst>
          </p:cNvPr>
          <p:cNvGraphicFramePr/>
          <p:nvPr>
            <p:custDataLst>
              <p:tags r:id="rId5"/>
            </p:custDataLst>
            <p:extLst>
              <p:ext uri="{D42A27DB-BD31-4B8C-83A1-F6EECF244321}">
                <p14:modId xmlns:p14="http://schemas.microsoft.com/office/powerpoint/2010/main" val="2353969096"/>
              </p:ext>
            </p:extLst>
          </p:nvPr>
        </p:nvGraphicFramePr>
        <p:xfrm>
          <a:off x="3178954" y="685800"/>
          <a:ext cx="9017202" cy="5545238"/>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0121807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09218974-499E-46A7-9047-511AB397C8FF}"/>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9.5: Children meeting all immunization requirements (%) in NJ (by county)</a:t>
            </a:r>
          </a:p>
        </p:txBody>
      </p:sp>
      <p:sp>
        <p:nvSpPr>
          <p:cNvPr id="4" name="TextBox 3">
            <a:extLst>
              <a:ext uri="{FF2B5EF4-FFF2-40B4-BE49-F238E27FC236}">
                <a16:creationId xmlns:a16="http://schemas.microsoft.com/office/drawing/2014/main" id="{694899BA-4830-4C45-9950-0C0104187BF6}"/>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The New Jersey Annual Immunization Status Reports, 2019-2020</a:t>
            </a:r>
          </a:p>
        </p:txBody>
      </p:sp>
      <p:sp>
        <p:nvSpPr>
          <p:cNvPr id="5" name="Rectangle 4">
            <a:extLst>
              <a:ext uri="{FF2B5EF4-FFF2-40B4-BE49-F238E27FC236}">
                <a16:creationId xmlns:a16="http://schemas.microsoft.com/office/drawing/2014/main" id="{381E7737-D087-456C-9F55-24C5C5F3DCA8}"/>
              </a:ext>
            </a:extLst>
          </p:cNvPr>
          <p:cNvSpPr/>
          <p:nvPr>
            <p:custDataLst>
              <p:tags r:id="rId4"/>
            </p:custDataLst>
          </p:nvPr>
        </p:nvSpPr>
        <p:spPr>
          <a:xfrm>
            <a:off x="3167424" y="6306921"/>
            <a:ext cx="9017201" cy="400110"/>
          </a:xfrm>
          <a:prstGeom prst="rect">
            <a:avLst/>
          </a:prstGeom>
        </p:spPr>
        <p:txBody>
          <a:bodyPr wrap="square" anchor="t">
            <a:spAutoFit/>
          </a:body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FBFA3A14-63D6-445B-9F00-706CD4E77B54}"/>
              </a:ext>
            </a:extLst>
          </p:cNvPr>
          <p:cNvGraphicFramePr/>
          <p:nvPr>
            <p:custDataLst>
              <p:tags r:id="rId5"/>
            </p:custDataLst>
            <p:extLst>
              <p:ext uri="{D42A27DB-BD31-4B8C-83A1-F6EECF244321}">
                <p14:modId xmlns:p14="http://schemas.microsoft.com/office/powerpoint/2010/main" val="714923311"/>
              </p:ext>
            </p:extLst>
          </p:nvPr>
        </p:nvGraphicFramePr>
        <p:xfrm>
          <a:off x="3167424" y="779556"/>
          <a:ext cx="8717280" cy="55571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297904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CDD63F83-0952-4660-9D2F-94FD8BABEC82}"/>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9.6: County immunization rates (%) (all grade types), in county</a:t>
            </a:r>
          </a:p>
        </p:txBody>
      </p:sp>
      <p:sp>
        <p:nvSpPr>
          <p:cNvPr id="4" name="TextBox 3">
            <a:extLst>
              <a:ext uri="{FF2B5EF4-FFF2-40B4-BE49-F238E27FC236}">
                <a16:creationId xmlns:a16="http://schemas.microsoft.com/office/drawing/2014/main" id="{EDF8735F-8CFF-455C-BF95-F91003B995BC}"/>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Annual Immunization Status Reports, 2014-2020</a:t>
            </a:r>
          </a:p>
        </p:txBody>
      </p:sp>
      <p:sp>
        <p:nvSpPr>
          <p:cNvPr id="5" name="Rectangle 4">
            <a:extLst>
              <a:ext uri="{FF2B5EF4-FFF2-40B4-BE49-F238E27FC236}">
                <a16:creationId xmlns:a16="http://schemas.microsoft.com/office/drawing/2014/main" id="{FA892BEA-1CBB-4C7C-BD66-54DEC15CC127}"/>
              </a:ext>
            </a:extLst>
          </p:cNvPr>
          <p:cNvSpPr/>
          <p:nvPr>
            <p:custDataLst>
              <p:tags r:id="rId4"/>
            </p:custDataLst>
          </p:nvPr>
        </p:nvSpPr>
        <p:spPr>
          <a:xfrm>
            <a:off x="3246120" y="6203985"/>
            <a:ext cx="8483424" cy="400110"/>
          </a:xfrm>
          <a:prstGeom prst="rect">
            <a:avLst/>
          </a:prstGeom>
        </p:spPr>
        <p:txBody>
          <a:bodyPr wrap="square">
            <a:sp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000" dirty="0">
                <a:solidFill>
                  <a:srgbClr val="000000"/>
                </a:solidFill>
                <a:latin typeface="Franklin Gothic Book" panose="020B0503020102020204" pitchFamily="34" charset="0"/>
              </a:rPr>
              <a:t>Note: Percentages are calculated across these grade types: Pre-Kindergarten, Kindergarten, First Grade, Sixth Grade, and Transfers. Children with unknown immunization status were considered as not having met all immunization requirements.</a:t>
            </a:r>
            <a:endParaRPr lang="en-US" sz="1000" dirty="0">
              <a:latin typeface="Franklin Gothic Book" panose="020B0503020102020204" pitchFamily="34" charset="0"/>
            </a:endParaRPr>
          </a:p>
        </p:txBody>
      </p:sp>
      <p:graphicFrame>
        <p:nvGraphicFramePr>
          <p:cNvPr id="8" name="Chart 7">
            <a:extLst>
              <a:ext uri="{FF2B5EF4-FFF2-40B4-BE49-F238E27FC236}">
                <a16:creationId xmlns:a16="http://schemas.microsoft.com/office/drawing/2014/main" id="{4E1AF40E-516C-4A00-8325-6B92ECB8172F}"/>
              </a:ext>
            </a:extLst>
          </p:cNvPr>
          <p:cNvGraphicFramePr/>
          <p:nvPr>
            <p:custDataLst>
              <p:tags r:id="rId5"/>
            </p:custDataLst>
            <p:extLst>
              <p:ext uri="{D42A27DB-BD31-4B8C-83A1-F6EECF244321}">
                <p14:modId xmlns:p14="http://schemas.microsoft.com/office/powerpoint/2010/main" val="3589999062"/>
              </p:ext>
            </p:extLst>
          </p:nvPr>
        </p:nvGraphicFramePr>
        <p:xfrm>
          <a:off x="3246120" y="1070868"/>
          <a:ext cx="8128000" cy="507239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10066008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5FF511CD-5723-4745-A097-71345B69B5B8}"/>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9.7: Late or lack of prenatal care reports (#) in NJ (by county)</a:t>
            </a:r>
          </a:p>
        </p:txBody>
      </p:sp>
      <p:sp>
        <p:nvSpPr>
          <p:cNvPr id="4" name="TextBox 3">
            <a:extLst>
              <a:ext uri="{FF2B5EF4-FFF2-40B4-BE49-F238E27FC236}">
                <a16:creationId xmlns:a16="http://schemas.microsoft.com/office/drawing/2014/main" id="{82EEA8AE-DE84-40F5-B813-3072EF416025}"/>
              </a:ext>
            </a:extLst>
          </p:cNvPr>
          <p:cNvSpPr txBox="1"/>
          <p:nvPr>
            <p:custDataLst>
              <p:tags r:id="rId3"/>
            </p:custDataLst>
          </p:nvPr>
        </p:nvSpPr>
        <p:spPr>
          <a:xfrm>
            <a:off x="3124200" y="327512"/>
            <a:ext cx="8400675" cy="276999"/>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200" dirty="0">
                <a:latin typeface="Franklin Gothic Medium" panose="020B0603020102020204" pitchFamily="34" charset="0"/>
              </a:rPr>
              <a:t>Source: Center for Disease Control and Prevention (2018-2019)</a:t>
            </a:r>
          </a:p>
        </p:txBody>
      </p:sp>
      <p:sp>
        <p:nvSpPr>
          <p:cNvPr id="5" name="TextBox 4">
            <a:extLst>
              <a:ext uri="{FF2B5EF4-FFF2-40B4-BE49-F238E27FC236}">
                <a16:creationId xmlns:a16="http://schemas.microsoft.com/office/drawing/2014/main" id="{8FCEFA68-B826-48AB-BD6F-AC0F6EC24BB4}"/>
              </a:ext>
            </a:extLst>
          </p:cNvPr>
          <p:cNvSpPr txBox="1"/>
          <p:nvPr>
            <p:custDataLst>
              <p:tags r:id="rId4"/>
            </p:custDataLst>
          </p:nvPr>
        </p:nvSpPr>
        <p:spPr>
          <a:xfrm>
            <a:off x="3124200" y="6399784"/>
            <a:ext cx="8400675" cy="400110"/>
          </a:xfrm>
          <a:prstGeom prst="rect">
            <a:avLst/>
          </a:prstGeom>
          <a:noFill/>
        </p:spPr>
        <p:txBody>
          <a:bodyPr wrap="square" rtlCol="0">
            <a:spAutoFit/>
          </a:bodyPr>
          <a:lstStyle/>
          <a:p>
            <a:pPr>
              <a:defRPr sz="1400" b="0" i="0" u="none" strike="noStrike" kern="1200" spc="0" baseline="0">
                <a:solidFill>
                  <a:prstClr val="black"/>
                </a:solidFill>
                <a:latin typeface="+mn-lt"/>
                <a:ea typeface="+mn-ea"/>
                <a:cs typeface="+mn-cs"/>
              </a:defRPr>
            </a:pPr>
            <a:r>
              <a:rPr lang="en-US" sz="1000" dirty="0">
                <a:latin typeface="Franklin Gothic Book" panose="020B0503020102020204" pitchFamily="34" charset="0"/>
              </a:rPr>
              <a:t>Note: Cape May and Salem County do not have any data available. For all counties with fewer than 100,000 persons are combined together under the label "Unidentified Counties."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7B302115-04A3-4DBE-A1E7-01C9E16937B9}"/>
              </a:ext>
            </a:extLst>
          </p:cNvPr>
          <p:cNvGraphicFramePr/>
          <p:nvPr>
            <p:custDataLst>
              <p:tags r:id="rId5"/>
            </p:custDataLst>
            <p:extLst>
              <p:ext uri="{D42A27DB-BD31-4B8C-83A1-F6EECF244321}">
                <p14:modId xmlns:p14="http://schemas.microsoft.com/office/powerpoint/2010/main" val="2261777435"/>
              </p:ext>
            </p:extLst>
          </p:nvPr>
        </p:nvGraphicFramePr>
        <p:xfrm>
          <a:off x="3246120" y="800221"/>
          <a:ext cx="8641080" cy="5780780"/>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21375467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6FE1EE-5441-4074-AF2D-89B93045C0F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pc="-200" dirty="0">
                <a:solidFill>
                  <a:schemeClr val="bg1"/>
                </a:solidFill>
                <a:latin typeface="Franklin Gothic Demi" panose="020B0703020102020204" pitchFamily="34" charset="0"/>
              </a:rPr>
              <a:t>Health Care &amp; Health Insurance</a:t>
            </a:r>
          </a:p>
        </p:txBody>
      </p:sp>
      <p:sp>
        <p:nvSpPr>
          <p:cNvPr id="3" name="TextBox 2">
            <a:extLst>
              <a:ext uri="{FF2B5EF4-FFF2-40B4-BE49-F238E27FC236}">
                <a16:creationId xmlns:a16="http://schemas.microsoft.com/office/drawing/2014/main" id="{EAF3FCCC-F2C9-4D7D-80DD-1E419145F91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9.8: Late or lack of prenatal care reports (#) over time, in county</a:t>
            </a:r>
          </a:p>
        </p:txBody>
      </p:sp>
      <p:sp>
        <p:nvSpPr>
          <p:cNvPr id="4" name="TextBox 3">
            <a:extLst>
              <a:ext uri="{FF2B5EF4-FFF2-40B4-BE49-F238E27FC236}">
                <a16:creationId xmlns:a16="http://schemas.microsoft.com/office/drawing/2014/main" id="{22F5BF9B-BC2A-43FB-8C62-09502A8EFF7A}"/>
              </a:ext>
            </a:extLst>
          </p:cNvPr>
          <p:cNvSpPr txBox="1"/>
          <p:nvPr>
            <p:custDataLst>
              <p:tags r:id="rId3"/>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Center for Disease Control and Prevention</a:t>
            </a:r>
          </a:p>
        </p:txBody>
      </p:sp>
      <p:sp>
        <p:nvSpPr>
          <p:cNvPr id="5" name="TextBox 4">
            <a:extLst>
              <a:ext uri="{FF2B5EF4-FFF2-40B4-BE49-F238E27FC236}">
                <a16:creationId xmlns:a16="http://schemas.microsoft.com/office/drawing/2014/main" id="{1829BA43-71E5-4339-9949-516C60129AC2}"/>
              </a:ext>
            </a:extLst>
          </p:cNvPr>
          <p:cNvSpPr txBox="1"/>
          <p:nvPr>
            <p:custDataLst>
              <p:tags r:id="rId4"/>
            </p:custDataLst>
          </p:nvPr>
        </p:nvSpPr>
        <p:spPr>
          <a:xfrm>
            <a:off x="3167424" y="6460518"/>
            <a:ext cx="8229600" cy="309350"/>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 Note that total county population size has not been accounted for in this indicator</a:t>
            </a:r>
            <a:endParaRPr lang="en-US" dirty="0">
              <a:cs typeface="Calibri"/>
            </a:endParaRPr>
          </a:p>
        </p:txBody>
      </p:sp>
      <p:graphicFrame>
        <p:nvGraphicFramePr>
          <p:cNvPr id="8" name="Chart 7">
            <a:extLst>
              <a:ext uri="{FF2B5EF4-FFF2-40B4-BE49-F238E27FC236}">
                <a16:creationId xmlns:a16="http://schemas.microsoft.com/office/drawing/2014/main" id="{3B67DCD7-E1BB-4989-903F-2F41A27F8BB0}"/>
              </a:ext>
            </a:extLst>
          </p:cNvPr>
          <p:cNvGraphicFramePr/>
          <p:nvPr>
            <p:custDataLst>
              <p:tags r:id="rId5"/>
            </p:custDataLst>
            <p:extLst>
              <p:ext uri="{D42A27DB-BD31-4B8C-83A1-F6EECF244321}">
                <p14:modId xmlns:p14="http://schemas.microsoft.com/office/powerpoint/2010/main" val="1215706510"/>
              </p:ext>
            </p:extLst>
          </p:nvPr>
        </p:nvGraphicFramePr>
        <p:xfrm>
          <a:off x="3476885" y="1003555"/>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05814316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99090928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2"/>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Wages</a:t>
            </a:r>
          </a:p>
        </p:txBody>
      </p:sp>
      <p:sp>
        <p:nvSpPr>
          <p:cNvPr id="4" name="TextBox 3">
            <a:extLst>
              <a:ext uri="{FF2B5EF4-FFF2-40B4-BE49-F238E27FC236}">
                <a16:creationId xmlns:a16="http://schemas.microsoft.com/office/drawing/2014/main" id="{5460E7E0-088E-45B4-B44C-AAD3EAD52921}"/>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10.1: Weekly wages ($ avg) by quarter: state and county comparison </a:t>
            </a:r>
          </a:p>
        </p:txBody>
      </p:sp>
      <p:sp>
        <p:nvSpPr>
          <p:cNvPr id="5" name="TextBox 4">
            <a:extLst>
              <a:ext uri="{FF2B5EF4-FFF2-40B4-BE49-F238E27FC236}">
                <a16:creationId xmlns:a16="http://schemas.microsoft.com/office/drawing/2014/main" id="{1C4FE151-6F3B-43D7-AE41-96411E675649}"/>
              </a:ext>
            </a:extLst>
          </p:cNvPr>
          <p:cNvSpPr txBox="1"/>
          <p:nvPr>
            <p:custDataLst>
              <p:tags r:id="rId4"/>
            </p:custDataLst>
          </p:nvPr>
        </p:nvSpPr>
        <p:spPr>
          <a:xfrm>
            <a:off x="3124200" y="33247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2019 estimates</a:t>
            </a:r>
          </a:p>
        </p:txBody>
      </p:sp>
      <p:sp>
        <p:nvSpPr>
          <p:cNvPr id="6" name="TextBox 5">
            <a:extLst>
              <a:ext uri="{FF2B5EF4-FFF2-40B4-BE49-F238E27FC236}">
                <a16:creationId xmlns:a16="http://schemas.microsoft.com/office/drawing/2014/main" id="{02B25BE0-BD5A-426E-BEBE-D2A9F8EEA019}"/>
              </a:ext>
            </a:extLst>
          </p:cNvPr>
          <p:cNvSpPr txBox="1"/>
          <p:nvPr>
            <p:custDataLst>
              <p:tags r:id="rId5"/>
            </p:custDataLst>
          </p:nvPr>
        </p:nvSpPr>
        <p:spPr>
          <a:xfrm>
            <a:off x="3124200" y="358882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10.2: Weekly wages ($ avg) over time, in county</a:t>
            </a:r>
          </a:p>
        </p:txBody>
      </p:sp>
      <p:sp>
        <p:nvSpPr>
          <p:cNvPr id="7" name="TextBox 6">
            <a:extLst>
              <a:ext uri="{FF2B5EF4-FFF2-40B4-BE49-F238E27FC236}">
                <a16:creationId xmlns:a16="http://schemas.microsoft.com/office/drawing/2014/main" id="{51D4E69C-92D5-47B2-8A28-E5F3CCB3AB40}"/>
              </a:ext>
            </a:extLst>
          </p:cNvPr>
          <p:cNvSpPr txBox="1"/>
          <p:nvPr>
            <p:custDataLst>
              <p:tags r:id="rId6"/>
            </p:custDataLst>
          </p:nvPr>
        </p:nvSpPr>
        <p:spPr>
          <a:xfrm>
            <a:off x="3124200" y="3921299"/>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2017-2019 estimates</a:t>
            </a:r>
          </a:p>
        </p:txBody>
      </p:sp>
      <p:sp>
        <p:nvSpPr>
          <p:cNvPr id="9" name="TextBox 8">
            <a:extLst>
              <a:ext uri="{FF2B5EF4-FFF2-40B4-BE49-F238E27FC236}">
                <a16:creationId xmlns:a16="http://schemas.microsoft.com/office/drawing/2014/main" id="{6845E052-7AEC-4E04-A7DC-1B969472DC89}"/>
              </a:ext>
            </a:extLst>
          </p:cNvPr>
          <p:cNvSpPr txBox="1"/>
          <p:nvPr>
            <p:custDataLst>
              <p:tags r:id="rId7"/>
            </p:custDataLst>
          </p:nvPr>
        </p:nvSpPr>
        <p:spPr>
          <a:xfrm>
            <a:off x="3147848" y="6340366"/>
            <a:ext cx="8229600" cy="457200"/>
          </a:xfrm>
          <a:prstGeom prst="rect">
            <a:avLst/>
          </a:prstGeom>
          <a:noFill/>
        </p:spPr>
        <p:txBody>
          <a:bodyPr wrap="square" rtlCol="0" anchor="ctr" anchorCtr="0">
            <a:noAutofit/>
          </a:bodyPr>
          <a:lstStyle/>
          <a:p>
            <a:pPr algn="just"/>
            <a:r>
              <a:rPr lang="en-US" sz="1000" dirty="0">
                <a:latin typeface="Franklin Gothic Book"/>
              </a:rPr>
              <a:t>Note. Average weekly wages were calculated using unrounded data. Average weekly wage in total covered all industries, for all establishment sizes in all counties.</a:t>
            </a:r>
          </a:p>
        </p:txBody>
      </p:sp>
      <p:graphicFrame>
        <p:nvGraphicFramePr>
          <p:cNvPr id="15" name="Chart 14">
            <a:extLst>
              <a:ext uri="{FF2B5EF4-FFF2-40B4-BE49-F238E27FC236}">
                <a16:creationId xmlns:a16="http://schemas.microsoft.com/office/drawing/2014/main" id="{CE5DD107-438B-4DB0-9C72-CE0AA18D6593}"/>
              </a:ext>
            </a:extLst>
          </p:cNvPr>
          <p:cNvGraphicFramePr/>
          <p:nvPr>
            <p:custDataLst>
              <p:tags r:id="rId8"/>
            </p:custDataLst>
            <p:extLst>
              <p:ext uri="{D42A27DB-BD31-4B8C-83A1-F6EECF244321}">
                <p14:modId xmlns:p14="http://schemas.microsoft.com/office/powerpoint/2010/main" val="1137519339"/>
              </p:ext>
            </p:extLst>
          </p:nvPr>
        </p:nvGraphicFramePr>
        <p:xfrm>
          <a:off x="3278036" y="850288"/>
          <a:ext cx="8290063" cy="266766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8" name="Chart 17">
            <a:extLst>
              <a:ext uri="{FF2B5EF4-FFF2-40B4-BE49-F238E27FC236}">
                <a16:creationId xmlns:a16="http://schemas.microsoft.com/office/drawing/2014/main" id="{CCD80C60-42CD-4381-9408-35B49E27B583}"/>
              </a:ext>
            </a:extLst>
          </p:cNvPr>
          <p:cNvGraphicFramePr/>
          <p:nvPr>
            <p:custDataLst>
              <p:tags r:id="rId9"/>
            </p:custDataLst>
            <p:extLst>
              <p:ext uri="{D42A27DB-BD31-4B8C-83A1-F6EECF244321}">
                <p14:modId xmlns:p14="http://schemas.microsoft.com/office/powerpoint/2010/main" val="903190241"/>
              </p:ext>
            </p:extLst>
          </p:nvPr>
        </p:nvGraphicFramePr>
        <p:xfrm>
          <a:off x="3278035" y="4296471"/>
          <a:ext cx="8795977" cy="2099733"/>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1103122003"/>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 Rates</a:t>
            </a: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10.3: Monthly unemployment rate from Oct 2019-Sept 2020: state and county comparison (unadjusted)</a:t>
            </a:r>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64004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 2019-2020</a:t>
            </a:r>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ACA742A0-88F1-4D24-BBE1-7EB473CE07FE}"/>
              </a:ext>
            </a:extLst>
          </p:cNvPr>
          <p:cNvGraphicFramePr/>
          <p:nvPr>
            <p:custDataLst>
              <p:tags r:id="rId6"/>
            </p:custDataLst>
            <p:extLst>
              <p:ext uri="{D42A27DB-BD31-4B8C-83A1-F6EECF244321}">
                <p14:modId xmlns:p14="http://schemas.microsoft.com/office/powerpoint/2010/main" val="1686590270"/>
              </p:ext>
            </p:extLst>
          </p:nvPr>
        </p:nvGraphicFramePr>
        <p:xfrm>
          <a:off x="3256425" y="1219200"/>
          <a:ext cx="8839200" cy="4850866"/>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8736594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Unemployment Rates</a:t>
            </a:r>
          </a:p>
        </p:txBody>
      </p:sp>
      <p:sp>
        <p:nvSpPr>
          <p:cNvPr id="4" name="TextBox 3">
            <a:extLst>
              <a:ext uri="{FF2B5EF4-FFF2-40B4-BE49-F238E27FC236}">
                <a16:creationId xmlns:a16="http://schemas.microsoft.com/office/drawing/2014/main" id="{32A6EB60-7F9A-4D7D-A429-79DC101B997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10.4: Median unemployment rates, Oct 2019-Sept 2020 in NJ (by county)</a:t>
            </a:r>
          </a:p>
        </p:txBody>
      </p:sp>
      <p:sp>
        <p:nvSpPr>
          <p:cNvPr id="5" name="TextBox 4">
            <a:extLst>
              <a:ext uri="{FF2B5EF4-FFF2-40B4-BE49-F238E27FC236}">
                <a16:creationId xmlns:a16="http://schemas.microsoft.com/office/drawing/2014/main" id="{40520375-29F6-4289-B719-5927C7C43F43}"/>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Bureau of Labor Statistics</a:t>
            </a:r>
          </a:p>
        </p:txBody>
      </p:sp>
      <p:sp>
        <p:nvSpPr>
          <p:cNvPr id="6" name="TextBox 5">
            <a:extLst>
              <a:ext uri="{FF2B5EF4-FFF2-40B4-BE49-F238E27FC236}">
                <a16:creationId xmlns:a16="http://schemas.microsoft.com/office/drawing/2014/main" id="{B59D3033-2B43-489F-BACA-87BB7C319905}"/>
              </a:ext>
            </a:extLst>
          </p:cNvPr>
          <p:cNvSpPr txBox="1"/>
          <p:nvPr>
            <p:custDataLst>
              <p:tags r:id="rId5"/>
            </p:custDataLst>
          </p:nvPr>
        </p:nvSpPr>
        <p:spPr>
          <a:xfrm>
            <a:off x="3167424" y="6239090"/>
            <a:ext cx="9024576" cy="606623"/>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Unemployment is defined by the Bureau of Labor Statistics as people who don’t have a job, have actively looked for work in the past month, and are currently available for work. The unemployment rate is calculated by dividing the total number of unemployed persons with the total number of employed and unemployed persons (Indicator to be included in the HSAC final report in the Employment Overview)</a:t>
            </a:r>
          </a:p>
          <a:p>
            <a:pPr algn="just"/>
            <a:endParaRPr lang="en-US" sz="1000" dirty="0">
              <a:latin typeface="Franklin Gothic Book"/>
            </a:endParaRPr>
          </a:p>
        </p:txBody>
      </p:sp>
      <p:graphicFrame>
        <p:nvGraphicFramePr>
          <p:cNvPr id="10" name="Chart 9">
            <a:extLst>
              <a:ext uri="{FF2B5EF4-FFF2-40B4-BE49-F238E27FC236}">
                <a16:creationId xmlns:a16="http://schemas.microsoft.com/office/drawing/2014/main" id="{6EDEB70E-3D72-41F0-88C1-593488DADC24}"/>
              </a:ext>
            </a:extLst>
          </p:cNvPr>
          <p:cNvGraphicFramePr/>
          <p:nvPr>
            <p:custDataLst>
              <p:tags r:id="rId6"/>
            </p:custDataLst>
            <p:extLst>
              <p:ext uri="{D42A27DB-BD31-4B8C-83A1-F6EECF244321}">
                <p14:modId xmlns:p14="http://schemas.microsoft.com/office/powerpoint/2010/main" val="1950699782"/>
              </p:ext>
            </p:extLst>
          </p:nvPr>
        </p:nvGraphicFramePr>
        <p:xfrm>
          <a:off x="3276600" y="795485"/>
          <a:ext cx="8463425" cy="541866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270477609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5" name="TextBox 4">
            <a:extLst>
              <a:ext uri="{FF2B5EF4-FFF2-40B4-BE49-F238E27FC236}">
                <a16:creationId xmlns:a16="http://schemas.microsoft.com/office/drawing/2014/main" id="{CCA327D4-6867-4DA4-8249-4CEA05235026}"/>
              </a:ext>
            </a:extLst>
          </p:cNvPr>
          <p:cNvSpPr txBox="1"/>
          <p:nvPr>
            <p:custDataLst>
              <p:tags r:id="rId3"/>
            </p:custDataLst>
          </p:nvPr>
        </p:nvSpPr>
        <p:spPr>
          <a:xfrm>
            <a:off x="3124200" y="332601"/>
            <a:ext cx="8400675" cy="2616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100" dirty="0"/>
              <a:t>Source: American Community Survey. Selected economic characteristics. 2019, American Community Survey, 1-yr estimates.</a:t>
            </a:r>
          </a:p>
        </p:txBody>
      </p:sp>
      <p:sp>
        <p:nvSpPr>
          <p:cNvPr id="6" name="TextBox 5">
            <a:extLst>
              <a:ext uri="{FF2B5EF4-FFF2-40B4-BE49-F238E27FC236}">
                <a16:creationId xmlns:a16="http://schemas.microsoft.com/office/drawing/2014/main" id="{B79396B7-AA38-43E7-B10D-1E60C66FB6C6}"/>
              </a:ext>
            </a:extLst>
          </p:cNvPr>
          <p:cNvSpPr txBox="1"/>
          <p:nvPr>
            <p:custDataLst>
              <p:tags r:id="rId4"/>
            </p:custDataLst>
          </p:nvPr>
        </p:nvSpPr>
        <p:spPr>
          <a:xfrm>
            <a:off x="3167424" y="6309360"/>
            <a:ext cx="8948376" cy="457200"/>
          </a:xfrm>
          <a:prstGeom prst="rect">
            <a:avLst/>
          </a:prstGeom>
          <a:noFill/>
        </p:spPr>
        <p:txBody>
          <a:bodyPr wrap="square" rtlCol="0" anchor="ctr" anchorCtr="0">
            <a:noAutofit/>
          </a:bodyPr>
          <a:lstStyle/>
          <a:p>
            <a:pPr algn="just"/>
            <a:endParaRPr lang="en-US" sz="1000" dirty="0">
              <a:latin typeface="Franklin Gothic Book"/>
            </a:endParaRPr>
          </a:p>
        </p:txBody>
      </p:sp>
      <p:graphicFrame>
        <p:nvGraphicFramePr>
          <p:cNvPr id="9" name="Chart 8">
            <a:extLst>
              <a:ext uri="{FF2B5EF4-FFF2-40B4-BE49-F238E27FC236}">
                <a16:creationId xmlns:a16="http://schemas.microsoft.com/office/drawing/2014/main" id="{56CDD5B0-2315-4EF7-8784-74B8A8C2F193}"/>
              </a:ext>
            </a:extLst>
          </p:cNvPr>
          <p:cNvGraphicFramePr/>
          <p:nvPr>
            <p:custDataLst>
              <p:tags r:id="rId5"/>
            </p:custDataLst>
            <p:extLst>
              <p:ext uri="{D42A27DB-BD31-4B8C-83A1-F6EECF244321}">
                <p14:modId xmlns:p14="http://schemas.microsoft.com/office/powerpoint/2010/main" val="3933614677"/>
              </p:ext>
            </p:extLst>
          </p:nvPr>
        </p:nvGraphicFramePr>
        <p:xfrm>
          <a:off x="3167424" y="645401"/>
          <a:ext cx="8948376" cy="5602999"/>
        </p:xfrm>
        <a:graphic>
          <a:graphicData uri="http://schemas.openxmlformats.org/drawingml/2006/chart">
            <c:chart xmlns:c="http://schemas.openxmlformats.org/drawingml/2006/chart" xmlns:r="http://schemas.openxmlformats.org/officeDocument/2006/relationships" r:id="rId9"/>
          </a:graphicData>
        </a:graphic>
      </p:graphicFrame>
      <p:sp>
        <p:nvSpPr>
          <p:cNvPr id="11" name="TextBox 10">
            <a:extLst>
              <a:ext uri="{FF2B5EF4-FFF2-40B4-BE49-F238E27FC236}">
                <a16:creationId xmlns:a16="http://schemas.microsoft.com/office/drawing/2014/main" id="{76CAD56D-4BA1-4CB7-824A-80234649B61F}"/>
              </a:ext>
            </a:extLst>
          </p:cNvPr>
          <p:cNvSpPr txBox="1"/>
          <p:nvPr>
            <p:custDataLst>
              <p:tags r:id="rId6"/>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10.5: Median income ($) by sex in NJ (by county)</a:t>
            </a:r>
          </a:p>
        </p:txBody>
      </p:sp>
    </p:spTree>
    <p:extLst>
      <p:ext uri="{BB962C8B-B14F-4D97-AF65-F5344CB8AC3E}">
        <p14:creationId xmlns:p14="http://schemas.microsoft.com/office/powerpoint/2010/main" val="400965225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4" name="TextBox 3">
            <a:extLst>
              <a:ext uri="{FF2B5EF4-FFF2-40B4-BE49-F238E27FC236}">
                <a16:creationId xmlns:a16="http://schemas.microsoft.com/office/drawing/2014/main" id="{DB6B655D-E73A-4643-92F9-79EF976B0D06}"/>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10.6: Median income ($) by sex: national, state and county comparison</a:t>
            </a:r>
          </a:p>
        </p:txBody>
      </p:sp>
      <p:sp>
        <p:nvSpPr>
          <p:cNvPr id="5" name="TextBox 4">
            <a:extLst>
              <a:ext uri="{FF2B5EF4-FFF2-40B4-BE49-F238E27FC236}">
                <a16:creationId xmlns:a16="http://schemas.microsoft.com/office/drawing/2014/main" id="{7AB8F5B6-AB4A-4B63-B999-03F926D6F48D}"/>
              </a:ext>
            </a:extLst>
          </p:cNvPr>
          <p:cNvSpPr txBox="1"/>
          <p:nvPr>
            <p:custDataLst>
              <p:tags r:id="rId4"/>
            </p:custDataLst>
          </p:nvPr>
        </p:nvSpPr>
        <p:spPr>
          <a:xfrm>
            <a:off x="3124200" y="35777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representing median earnings in dollars for full-time, year-round workers in 2019</a:t>
            </a:r>
          </a:p>
        </p:txBody>
      </p:sp>
      <p:graphicFrame>
        <p:nvGraphicFramePr>
          <p:cNvPr id="8" name="Chart 7">
            <a:extLst>
              <a:ext uri="{FF2B5EF4-FFF2-40B4-BE49-F238E27FC236}">
                <a16:creationId xmlns:a16="http://schemas.microsoft.com/office/drawing/2014/main" id="{827C949A-3CA3-41F3-9672-91DB377BFA41}"/>
              </a:ext>
            </a:extLst>
          </p:cNvPr>
          <p:cNvGraphicFramePr/>
          <p:nvPr>
            <p:custDataLst>
              <p:tags r:id="rId5"/>
            </p:custDataLst>
            <p:extLst>
              <p:ext uri="{D42A27DB-BD31-4B8C-83A1-F6EECF244321}">
                <p14:modId xmlns:p14="http://schemas.microsoft.com/office/powerpoint/2010/main" val="1752525129"/>
              </p:ext>
            </p:extLst>
          </p:nvPr>
        </p:nvGraphicFramePr>
        <p:xfrm>
          <a:off x="3612025" y="588608"/>
          <a:ext cx="7741775" cy="6116992"/>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8637925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4" name="TextBox 3">
            <a:extLst>
              <a:ext uri="{FF2B5EF4-FFF2-40B4-BE49-F238E27FC236}">
                <a16:creationId xmlns:a16="http://schemas.microsoft.com/office/drawing/2014/main" id="{B31874F4-72C5-444A-A128-02C259D0204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10.7: Median income ($) by sex over time, in county</a:t>
            </a:r>
          </a:p>
        </p:txBody>
      </p:sp>
      <p:sp>
        <p:nvSpPr>
          <p:cNvPr id="5" name="TextBox 4">
            <a:extLst>
              <a:ext uri="{FF2B5EF4-FFF2-40B4-BE49-F238E27FC236}">
                <a16:creationId xmlns:a16="http://schemas.microsoft.com/office/drawing/2014/main" id="{E14B3017-3660-4ED4-8559-22D3D0F4738F}"/>
              </a:ext>
            </a:extLst>
          </p:cNvPr>
          <p:cNvSpPr txBox="1"/>
          <p:nvPr>
            <p:custDataLst>
              <p:tags r:id="rId4"/>
            </p:custDataLst>
          </p:nvPr>
        </p:nvSpPr>
        <p:spPr>
          <a:xfrm>
            <a:off x="3124200" y="3326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1-yr American Community Survey estimates for median earnings for full-time, year-round workers, 2015-19 </a:t>
            </a:r>
          </a:p>
        </p:txBody>
      </p:sp>
      <p:graphicFrame>
        <p:nvGraphicFramePr>
          <p:cNvPr id="8" name="Chart 7">
            <a:extLst>
              <a:ext uri="{FF2B5EF4-FFF2-40B4-BE49-F238E27FC236}">
                <a16:creationId xmlns:a16="http://schemas.microsoft.com/office/drawing/2014/main" id="{E6BB556B-F4FB-463C-8892-F1BF36735009}"/>
              </a:ext>
            </a:extLst>
          </p:cNvPr>
          <p:cNvGraphicFramePr/>
          <p:nvPr>
            <p:custDataLst>
              <p:tags r:id="rId5"/>
            </p:custDataLst>
            <p:extLst>
              <p:ext uri="{D42A27DB-BD31-4B8C-83A1-F6EECF244321}">
                <p14:modId xmlns:p14="http://schemas.microsoft.com/office/powerpoint/2010/main" val="280808626"/>
              </p:ext>
            </p:extLst>
          </p:nvPr>
        </p:nvGraphicFramePr>
        <p:xfrm>
          <a:off x="3167425" y="819441"/>
          <a:ext cx="8986722" cy="5886159"/>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604127507"/>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3568C37E-D667-44A2-BFA0-DC64208C3DED}"/>
              </a:ext>
            </a:extLst>
          </p:cNvPr>
          <p:cNvSpPr txBox="1"/>
          <p:nvPr>
            <p:custDataLst>
              <p:tags r:id="rId1"/>
            </p:custDataLst>
          </p:nvPr>
        </p:nvSpPr>
        <p:spPr>
          <a:xfrm>
            <a:off x="0" y="2667000"/>
            <a:ext cx="3124200" cy="630942"/>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Employment</a:t>
            </a:r>
          </a:p>
        </p:txBody>
      </p:sp>
      <p:sp>
        <p:nvSpPr>
          <p:cNvPr id="3" name="TextBox 2">
            <a:extLst>
              <a:ext uri="{FF2B5EF4-FFF2-40B4-BE49-F238E27FC236}">
                <a16:creationId xmlns:a16="http://schemas.microsoft.com/office/drawing/2014/main" id="{4FABAF5E-6273-4748-8DA5-D4138D6F7385}"/>
              </a:ext>
            </a:extLst>
          </p:cNvPr>
          <p:cNvSpPr txBox="1"/>
          <p:nvPr>
            <p:custDataLst>
              <p:tags r:id="rId2"/>
            </p:custDataLst>
          </p:nvPr>
        </p:nvSpPr>
        <p:spPr>
          <a:xfrm>
            <a:off x="1" y="3297943"/>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Income by Sex</a:t>
            </a:r>
          </a:p>
        </p:txBody>
      </p:sp>
      <p:sp>
        <p:nvSpPr>
          <p:cNvPr id="4" name="TextBox 3">
            <a:extLst>
              <a:ext uri="{FF2B5EF4-FFF2-40B4-BE49-F238E27FC236}">
                <a16:creationId xmlns:a16="http://schemas.microsoft.com/office/drawing/2014/main" id="{A695B689-92C8-40F4-801E-2D22B6289D9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10.8: Median income ($) by sex by municipality</a:t>
            </a:r>
          </a:p>
        </p:txBody>
      </p:sp>
      <p:sp>
        <p:nvSpPr>
          <p:cNvPr id="5" name="TextBox 4">
            <a:extLst>
              <a:ext uri="{FF2B5EF4-FFF2-40B4-BE49-F238E27FC236}">
                <a16:creationId xmlns:a16="http://schemas.microsoft.com/office/drawing/2014/main" id="{2E01F2B0-D26B-43BB-8DB9-8A16A94CFA64}"/>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5-yr American Community Survey estimates for median earnings for full-time, year-round workers, 2019 </a:t>
            </a:r>
          </a:p>
        </p:txBody>
      </p:sp>
      <p:sp>
        <p:nvSpPr>
          <p:cNvPr id="7" name="TextBox 6">
            <a:extLst>
              <a:ext uri="{FF2B5EF4-FFF2-40B4-BE49-F238E27FC236}">
                <a16:creationId xmlns:a16="http://schemas.microsoft.com/office/drawing/2014/main" id="{0C452605-7654-4E2B-B9D2-6A47B7387096}"/>
              </a:ext>
            </a:extLst>
          </p:cNvPr>
          <p:cNvSpPr txBox="1"/>
          <p:nvPr>
            <p:custDataLst>
              <p:tags r:id="rId5"/>
            </p:custDataLst>
          </p:nvPr>
        </p:nvSpPr>
        <p:spPr>
          <a:xfrm>
            <a:off x="3167424" y="6400800"/>
            <a:ext cx="8229600"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To illustrate diversity in median income, the highest, the middling, and the lowest median income municipalities are provided.</a:t>
            </a:r>
          </a:p>
        </p:txBody>
      </p:sp>
      <p:sp>
        <p:nvSpPr>
          <p:cNvPr id="8" name="TextBox 7">
            <a:extLst>
              <a:ext uri="{FF2B5EF4-FFF2-40B4-BE49-F238E27FC236}">
                <a16:creationId xmlns:a16="http://schemas.microsoft.com/office/drawing/2014/main" id="{B2608317-8663-47E1-A39F-639DCDECBEDC}"/>
              </a:ext>
            </a:extLst>
          </p:cNvPr>
          <p:cNvSpPr txBox="1"/>
          <p:nvPr>
            <p:custDataLst>
              <p:tags r:id="rId6"/>
            </p:custDataLst>
          </p:nvPr>
        </p:nvSpPr>
        <p:spPr>
          <a:xfrm>
            <a:off x="4495800" y="5982101"/>
            <a:ext cx="1828800" cy="369332"/>
          </a:xfrm>
          <a:prstGeom prst="rect">
            <a:avLst/>
          </a:prstGeom>
          <a:noFill/>
        </p:spPr>
        <p:txBody>
          <a:bodyPr wrap="square" rtlCol="0">
            <a:spAutoFit/>
          </a:bodyPr>
          <a:lstStyle/>
          <a:p>
            <a:pPr algn="ctr"/>
            <a:r>
              <a:rPr lang="en-US" sz="900" dirty="0">
                <a:latin typeface="Franklin Gothic Medium" panose="020B0603020102020204" pitchFamily="34" charset="0"/>
              </a:rPr>
              <a:t>Highest median income municipality</a:t>
            </a:r>
          </a:p>
        </p:txBody>
      </p:sp>
      <p:sp>
        <p:nvSpPr>
          <p:cNvPr id="9" name="TextBox 8">
            <a:extLst>
              <a:ext uri="{FF2B5EF4-FFF2-40B4-BE49-F238E27FC236}">
                <a16:creationId xmlns:a16="http://schemas.microsoft.com/office/drawing/2014/main" id="{B7C67ADB-AAC2-42A8-A1B2-54B04EACD87A}"/>
              </a:ext>
            </a:extLst>
          </p:cNvPr>
          <p:cNvSpPr txBox="1"/>
          <p:nvPr>
            <p:custDataLst>
              <p:tags r:id="rId7"/>
            </p:custDataLst>
          </p:nvPr>
        </p:nvSpPr>
        <p:spPr>
          <a:xfrm>
            <a:off x="7010400" y="5935860"/>
            <a:ext cx="1828800" cy="369332"/>
          </a:xfrm>
          <a:prstGeom prst="rect">
            <a:avLst/>
          </a:prstGeom>
          <a:noFill/>
        </p:spPr>
        <p:txBody>
          <a:bodyPr wrap="square" rtlCol="0">
            <a:spAutoFit/>
          </a:bodyPr>
          <a:lstStyle/>
          <a:p>
            <a:pPr algn="ctr"/>
            <a:r>
              <a:rPr lang="en-US" sz="900" dirty="0">
                <a:latin typeface="Franklin Gothic Medium" panose="020B0603020102020204" pitchFamily="34" charset="0"/>
              </a:rPr>
              <a:t>Middling median income municipality</a:t>
            </a:r>
          </a:p>
        </p:txBody>
      </p:sp>
      <p:sp>
        <p:nvSpPr>
          <p:cNvPr id="10" name="TextBox 9">
            <a:extLst>
              <a:ext uri="{FF2B5EF4-FFF2-40B4-BE49-F238E27FC236}">
                <a16:creationId xmlns:a16="http://schemas.microsoft.com/office/drawing/2014/main" id="{ED5B1D83-9F6E-4C35-AB54-98DB96A97484}"/>
              </a:ext>
            </a:extLst>
          </p:cNvPr>
          <p:cNvSpPr txBox="1"/>
          <p:nvPr>
            <p:custDataLst>
              <p:tags r:id="rId8"/>
            </p:custDataLst>
          </p:nvPr>
        </p:nvSpPr>
        <p:spPr>
          <a:xfrm>
            <a:off x="9677400" y="5948413"/>
            <a:ext cx="1828800" cy="369332"/>
          </a:xfrm>
          <a:prstGeom prst="rect">
            <a:avLst/>
          </a:prstGeom>
          <a:noFill/>
        </p:spPr>
        <p:txBody>
          <a:bodyPr wrap="square" rtlCol="0">
            <a:spAutoFit/>
          </a:bodyPr>
          <a:lstStyle/>
          <a:p>
            <a:pPr algn="ctr"/>
            <a:r>
              <a:rPr lang="en-US" sz="900" dirty="0">
                <a:latin typeface="Franklin Gothic Medium" panose="020B0603020102020204" pitchFamily="34" charset="0"/>
              </a:rPr>
              <a:t>Lowest median income municipality</a:t>
            </a:r>
          </a:p>
        </p:txBody>
      </p:sp>
      <p:graphicFrame>
        <p:nvGraphicFramePr>
          <p:cNvPr id="13" name="Chart 12">
            <a:extLst>
              <a:ext uri="{FF2B5EF4-FFF2-40B4-BE49-F238E27FC236}">
                <a16:creationId xmlns:a16="http://schemas.microsoft.com/office/drawing/2014/main" id="{F46C91F5-D5D1-4392-B748-E50100F55CE6}"/>
              </a:ext>
            </a:extLst>
          </p:cNvPr>
          <p:cNvGraphicFramePr/>
          <p:nvPr>
            <p:custDataLst>
              <p:tags r:id="rId9"/>
            </p:custDataLst>
            <p:extLst>
              <p:ext uri="{D42A27DB-BD31-4B8C-83A1-F6EECF244321}">
                <p14:modId xmlns:p14="http://schemas.microsoft.com/office/powerpoint/2010/main" val="3374518992"/>
              </p:ext>
            </p:extLst>
          </p:nvPr>
        </p:nvGraphicFramePr>
        <p:xfrm>
          <a:off x="3276600" y="719666"/>
          <a:ext cx="8686800" cy="5436287"/>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92763638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24463777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graphicFrame>
        <p:nvGraphicFramePr>
          <p:cNvPr id="6" name="Chart 5">
            <a:extLst>
              <a:ext uri="{FF2B5EF4-FFF2-40B4-BE49-F238E27FC236}">
                <a16:creationId xmlns:a16="http://schemas.microsoft.com/office/drawing/2014/main" id="{5739B93F-4A5B-4396-A20F-8AC3C73474B2}"/>
              </a:ext>
            </a:extLst>
          </p:cNvPr>
          <p:cNvGraphicFramePr/>
          <p:nvPr>
            <p:custDataLst>
              <p:tags r:id="rId3"/>
            </p:custDataLst>
            <p:extLst>
              <p:ext uri="{D42A27DB-BD31-4B8C-83A1-F6EECF244321}">
                <p14:modId xmlns:p14="http://schemas.microsoft.com/office/powerpoint/2010/main" val="2825646397"/>
              </p:ext>
            </p:extLst>
          </p:nvPr>
        </p:nvGraphicFramePr>
        <p:xfrm>
          <a:off x="3197889" y="972304"/>
          <a:ext cx="9017202" cy="5486399"/>
        </p:xfrm>
        <a:graphic>
          <a:graphicData uri="http://schemas.openxmlformats.org/drawingml/2006/chart">
            <c:chart xmlns:c="http://schemas.openxmlformats.org/drawingml/2006/chart" xmlns:r="http://schemas.openxmlformats.org/officeDocument/2006/relationships" r:id="rId9"/>
          </a:graphicData>
        </a:graphic>
      </p:graphicFrame>
      <p:sp>
        <p:nvSpPr>
          <p:cNvPr id="7" name="TextBox 6">
            <a:extLst>
              <a:ext uri="{FF2B5EF4-FFF2-40B4-BE49-F238E27FC236}">
                <a16:creationId xmlns:a16="http://schemas.microsoft.com/office/drawing/2014/main" id="{C6393DE2-9354-4FEF-B0F4-E7804AE9F1FF}"/>
              </a:ext>
            </a:extLst>
          </p:cNvPr>
          <p:cNvSpPr txBox="1"/>
          <p:nvPr>
            <p:custDataLst>
              <p:tags r:id="rId4"/>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11.1: Violent crimes (#) &amp; crime rates (per 1,000) in NJ (by county)</a:t>
            </a:r>
          </a:p>
        </p:txBody>
      </p:sp>
      <p:sp>
        <p:nvSpPr>
          <p:cNvPr id="8" name="TextBox 7">
            <a:extLst>
              <a:ext uri="{FF2B5EF4-FFF2-40B4-BE49-F238E27FC236}">
                <a16:creationId xmlns:a16="http://schemas.microsoft.com/office/drawing/2014/main" id="{D1FC86CD-1799-4FD2-AD44-43785103A0B2}"/>
              </a:ext>
            </a:extLst>
          </p:cNvPr>
          <p:cNvSpPr txBox="1"/>
          <p:nvPr>
            <p:custDataLst>
              <p:tags r:id="rId5"/>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Uniform Crime Reports, 2019</a:t>
            </a:r>
          </a:p>
        </p:txBody>
      </p:sp>
      <p:sp>
        <p:nvSpPr>
          <p:cNvPr id="9" name="TextBox 8">
            <a:extLst>
              <a:ext uri="{FF2B5EF4-FFF2-40B4-BE49-F238E27FC236}">
                <a16:creationId xmlns:a16="http://schemas.microsoft.com/office/drawing/2014/main" id="{9FC647B6-373D-4070-BC94-C661BCE08F57}"/>
              </a:ext>
            </a:extLst>
          </p:cNvPr>
          <p:cNvSpPr txBox="1"/>
          <p:nvPr>
            <p:custDataLst>
              <p:tags r:id="rId6"/>
            </p:custDataLst>
          </p:nvPr>
        </p:nvSpPr>
        <p:spPr>
          <a:xfrm>
            <a:off x="3138054" y="6458703"/>
            <a:ext cx="3926915" cy="423081"/>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6997982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Violent Crimes</a:t>
            </a:r>
          </a:p>
        </p:txBody>
      </p:sp>
      <p:sp>
        <p:nvSpPr>
          <p:cNvPr id="4" name="TextBox 3">
            <a:extLst>
              <a:ext uri="{FF2B5EF4-FFF2-40B4-BE49-F238E27FC236}">
                <a16:creationId xmlns:a16="http://schemas.microsoft.com/office/drawing/2014/main" id="{93B6AE13-26AE-4032-8756-C436FB8501CD}"/>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11.2: Crimes by type (#), in county </a:t>
            </a:r>
          </a:p>
        </p:txBody>
      </p:sp>
      <p:sp>
        <p:nvSpPr>
          <p:cNvPr id="5" name="TextBox 4">
            <a:extLst>
              <a:ext uri="{FF2B5EF4-FFF2-40B4-BE49-F238E27FC236}">
                <a16:creationId xmlns:a16="http://schemas.microsoft.com/office/drawing/2014/main" id="{2B706DCB-BC93-46C0-8C81-8A9CAC43833E}"/>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Uniform Crime Report, 2019</a:t>
            </a:r>
          </a:p>
        </p:txBody>
      </p:sp>
      <p:sp>
        <p:nvSpPr>
          <p:cNvPr id="6" name="TextBox 1">
            <a:extLst>
              <a:ext uri="{FF2B5EF4-FFF2-40B4-BE49-F238E27FC236}">
                <a16:creationId xmlns:a16="http://schemas.microsoft.com/office/drawing/2014/main" id="{77715F71-F82F-4E0F-8ECD-9EA16F4946A3}"/>
              </a:ext>
            </a:extLst>
          </p:cNvPr>
          <p:cNvSpPr txBox="1"/>
          <p:nvPr>
            <p:custDataLst>
              <p:tags r:id="rId5"/>
            </p:custDataLst>
          </p:nvPr>
        </p:nvSpPr>
        <p:spPr>
          <a:xfrm>
            <a:off x="3167424" y="1219200"/>
            <a:ext cx="1785576"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Violent Crimes</a:t>
            </a:r>
          </a:p>
        </p:txBody>
      </p:sp>
      <p:sp>
        <p:nvSpPr>
          <p:cNvPr id="7" name="TextBox 1">
            <a:extLst>
              <a:ext uri="{FF2B5EF4-FFF2-40B4-BE49-F238E27FC236}">
                <a16:creationId xmlns:a16="http://schemas.microsoft.com/office/drawing/2014/main" id="{8B5FAD08-232D-4A8E-932D-0BBA51B0C0A6}"/>
              </a:ext>
            </a:extLst>
          </p:cNvPr>
          <p:cNvSpPr txBox="1"/>
          <p:nvPr>
            <p:custDataLst>
              <p:tags r:id="rId6"/>
            </p:custDataLst>
          </p:nvPr>
        </p:nvSpPr>
        <p:spPr>
          <a:xfrm>
            <a:off x="7882579" y="1219200"/>
            <a:ext cx="1490021" cy="381000"/>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US" sz="1800" b="1" dirty="0">
                <a:solidFill>
                  <a:srgbClr val="C00000"/>
                </a:solidFill>
                <a:latin typeface="Arial" panose="020B0604020202020204" pitchFamily="34" charset="0"/>
                <a:cs typeface="Arial" panose="020B0604020202020204" pitchFamily="34" charset="0"/>
              </a:rPr>
              <a:t>Nonviolent Crimes</a:t>
            </a:r>
          </a:p>
        </p:txBody>
      </p:sp>
      <p:graphicFrame>
        <p:nvGraphicFramePr>
          <p:cNvPr id="10" name="Chart 9">
            <a:extLst>
              <a:ext uri="{FF2B5EF4-FFF2-40B4-BE49-F238E27FC236}">
                <a16:creationId xmlns:a16="http://schemas.microsoft.com/office/drawing/2014/main" id="{30D83AB6-DF07-4F3F-99D3-75425F78BF3C}"/>
              </a:ext>
            </a:extLst>
          </p:cNvPr>
          <p:cNvGraphicFramePr/>
          <p:nvPr>
            <p:custDataLst>
              <p:tags r:id="rId7"/>
            </p:custDataLst>
            <p:extLst>
              <p:ext uri="{D42A27DB-BD31-4B8C-83A1-F6EECF244321}">
                <p14:modId xmlns:p14="http://schemas.microsoft.com/office/powerpoint/2010/main" val="1620932521"/>
              </p:ext>
            </p:extLst>
          </p:nvPr>
        </p:nvGraphicFramePr>
        <p:xfrm>
          <a:off x="2743201" y="1617495"/>
          <a:ext cx="5029200" cy="3428999"/>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A1C99942-63B1-4B59-A858-D906ADEEAF92}"/>
              </a:ext>
            </a:extLst>
          </p:cNvPr>
          <p:cNvGraphicFramePr/>
          <p:nvPr>
            <p:custDataLst>
              <p:tags r:id="rId8"/>
            </p:custDataLst>
            <p:extLst>
              <p:ext uri="{D42A27DB-BD31-4B8C-83A1-F6EECF244321}">
                <p14:modId xmlns:p14="http://schemas.microsoft.com/office/powerpoint/2010/main" val="638955905"/>
              </p:ext>
            </p:extLst>
          </p:nvPr>
        </p:nvGraphicFramePr>
        <p:xfrm>
          <a:off x="7399810" y="1862342"/>
          <a:ext cx="3945579" cy="342899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3167424" y="6385615"/>
            <a:ext cx="65532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3771806983"/>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Juvenile Arrests</a:t>
            </a:r>
          </a:p>
        </p:txBody>
      </p:sp>
      <p:sp>
        <p:nvSpPr>
          <p:cNvPr id="4" name="TextBox 3">
            <a:extLst>
              <a:ext uri="{FF2B5EF4-FFF2-40B4-BE49-F238E27FC236}">
                <a16:creationId xmlns:a16="http://schemas.microsoft.com/office/drawing/2014/main" id="{087B01F3-4262-4A4D-BF8D-278099585A3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11.3: Juvenile arrest rates (per 1,000) in NJ (by county)</a:t>
            </a:r>
          </a:p>
        </p:txBody>
      </p:sp>
      <p:sp>
        <p:nvSpPr>
          <p:cNvPr id="5" name="TextBox 4">
            <a:extLst>
              <a:ext uri="{FF2B5EF4-FFF2-40B4-BE49-F238E27FC236}">
                <a16:creationId xmlns:a16="http://schemas.microsoft.com/office/drawing/2014/main" id="{D5DFABFF-ED32-4ECB-B259-2ECD21246C79}"/>
              </a:ext>
            </a:extLst>
          </p:cNvPr>
          <p:cNvSpPr txBox="1"/>
          <p:nvPr>
            <p:custDataLst>
              <p:tags r:id="rId4"/>
            </p:custDataLst>
          </p:nvPr>
        </p:nvSpPr>
        <p:spPr>
          <a:xfrm>
            <a:off x="3124200" y="367958"/>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Annie E Casey Kids Count Data using raw data from NJ Department of Law and Public Safety, Division of NJ State Police, Uniform Crime Reports, updated 5.1.2020</a:t>
            </a:r>
          </a:p>
        </p:txBody>
      </p:sp>
      <p:sp>
        <p:nvSpPr>
          <p:cNvPr id="6" name="TextBox 5">
            <a:extLst>
              <a:ext uri="{FF2B5EF4-FFF2-40B4-BE49-F238E27FC236}">
                <a16:creationId xmlns:a16="http://schemas.microsoft.com/office/drawing/2014/main" id="{B71A774A-233A-4B4B-B1E2-285F829D28EF}"/>
              </a:ext>
            </a:extLst>
          </p:cNvPr>
          <p:cNvSpPr txBox="1"/>
          <p:nvPr>
            <p:custDataLst>
              <p:tags r:id="rId5"/>
            </p:custDataLst>
          </p:nvPr>
        </p:nvSpPr>
        <p:spPr>
          <a:xfrm>
            <a:off x="8534400" y="4299304"/>
            <a:ext cx="3581400" cy="307777"/>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11.4: Juvenile arrest rates (per 1,000) over time </a:t>
            </a:r>
          </a:p>
        </p:txBody>
      </p:sp>
      <p:sp>
        <p:nvSpPr>
          <p:cNvPr id="7" name="Rectangle 6">
            <a:extLst>
              <a:ext uri="{FF2B5EF4-FFF2-40B4-BE49-F238E27FC236}">
                <a16:creationId xmlns:a16="http://schemas.microsoft.com/office/drawing/2014/main" id="{9AD4FCF7-F106-40E3-BBCA-74503FA22216}"/>
              </a:ext>
            </a:extLst>
          </p:cNvPr>
          <p:cNvSpPr/>
          <p:nvPr>
            <p:custDataLst>
              <p:tags r:id="rId6"/>
            </p:custDataLst>
          </p:nvPr>
        </p:nvSpPr>
        <p:spPr>
          <a:xfrm>
            <a:off x="8534400" y="4598225"/>
            <a:ext cx="3607002"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Safety, Division of NJ State Police, Uniform Crime Reports. Updated 5.1.2020</a:t>
            </a:r>
          </a:p>
        </p:txBody>
      </p:sp>
      <p:graphicFrame>
        <p:nvGraphicFramePr>
          <p:cNvPr id="10" name="Chart 9">
            <a:extLst>
              <a:ext uri="{FF2B5EF4-FFF2-40B4-BE49-F238E27FC236}">
                <a16:creationId xmlns:a16="http://schemas.microsoft.com/office/drawing/2014/main" id="{0CBD6A5B-3822-4EF0-9900-05F6EEAC93FA}"/>
              </a:ext>
            </a:extLst>
          </p:cNvPr>
          <p:cNvGraphicFramePr/>
          <p:nvPr>
            <p:custDataLst>
              <p:tags r:id="rId7"/>
            </p:custDataLst>
            <p:extLst>
              <p:ext uri="{D42A27DB-BD31-4B8C-83A1-F6EECF244321}">
                <p14:modId xmlns:p14="http://schemas.microsoft.com/office/powerpoint/2010/main" val="780237597"/>
              </p:ext>
            </p:extLst>
          </p:nvPr>
        </p:nvGraphicFramePr>
        <p:xfrm>
          <a:off x="3167424" y="990600"/>
          <a:ext cx="8128000" cy="5026857"/>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3" name="Chart 12">
            <a:extLst>
              <a:ext uri="{FF2B5EF4-FFF2-40B4-BE49-F238E27FC236}">
                <a16:creationId xmlns:a16="http://schemas.microsoft.com/office/drawing/2014/main" id="{0E211059-7ECC-4DD5-8380-E0E52FD5B072}"/>
              </a:ext>
            </a:extLst>
          </p:cNvPr>
          <p:cNvGraphicFramePr/>
          <p:nvPr>
            <p:custDataLst>
              <p:tags r:id="rId8"/>
            </p:custDataLst>
            <p:extLst>
              <p:ext uri="{D42A27DB-BD31-4B8C-83A1-F6EECF244321}">
                <p14:modId xmlns:p14="http://schemas.microsoft.com/office/powerpoint/2010/main" val="3030137766"/>
              </p:ext>
            </p:extLst>
          </p:nvPr>
        </p:nvGraphicFramePr>
        <p:xfrm>
          <a:off x="8534400" y="5056530"/>
          <a:ext cx="3429000" cy="1725270"/>
        </p:xfrm>
        <a:graphic>
          <a:graphicData uri="http://schemas.openxmlformats.org/drawingml/2006/chart">
            <c:chart xmlns:c="http://schemas.openxmlformats.org/drawingml/2006/chart" xmlns:r="http://schemas.openxmlformats.org/officeDocument/2006/relationships" r:id="rId13"/>
          </a:graphicData>
        </a:graphic>
      </p:graphicFrame>
      <p:sp>
        <p:nvSpPr>
          <p:cNvPr id="14" name="TextBox 13">
            <a:extLst>
              <a:ext uri="{FF2B5EF4-FFF2-40B4-BE49-F238E27FC236}">
                <a16:creationId xmlns:a16="http://schemas.microsoft.com/office/drawing/2014/main" id="{820D3C38-49F4-4A34-A3DA-EDD91FBD524B}"/>
              </a:ext>
            </a:extLst>
          </p:cNvPr>
          <p:cNvSpPr txBox="1"/>
          <p:nvPr>
            <p:custDataLst>
              <p:tags r:id="rId9"/>
            </p:custDataLst>
          </p:nvPr>
        </p:nvSpPr>
        <p:spPr>
          <a:xfrm>
            <a:off x="3167424" y="6475762"/>
            <a:ext cx="8229600" cy="411708"/>
          </a:xfrm>
          <a:prstGeom prst="rect">
            <a:avLst/>
          </a:prstGeom>
          <a:noFill/>
        </p:spPr>
        <p:txBody>
          <a:bodyPr wrap="square" rtlCol="0" anchor="ctr" anchorCtr="0">
            <a:noAutofit/>
          </a:bodyPr>
          <a:lstStyle/>
          <a:p>
            <a:pPr algn="just"/>
            <a:r>
              <a:rPr lang="en-US" sz="1000" dirty="0">
                <a:latin typeface="Franklin Gothic Book"/>
              </a:rPr>
              <a:t>(Indicator to be included in the HSAC final report)</a:t>
            </a:r>
            <a:endParaRPr lang="en-US" dirty="0">
              <a:cs typeface="Calibri"/>
            </a:endParaRPr>
          </a:p>
        </p:txBody>
      </p:sp>
    </p:spTree>
    <p:extLst>
      <p:ext uri="{BB962C8B-B14F-4D97-AF65-F5344CB8AC3E}">
        <p14:creationId xmlns:p14="http://schemas.microsoft.com/office/powerpoint/2010/main" val="848185274"/>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Gun Data</a:t>
            </a:r>
          </a:p>
        </p:txBody>
      </p:sp>
      <p:sp>
        <p:nvSpPr>
          <p:cNvPr id="4" name="TextBox 3">
            <a:extLst>
              <a:ext uri="{FF2B5EF4-FFF2-40B4-BE49-F238E27FC236}">
                <a16:creationId xmlns:a16="http://schemas.microsoft.com/office/drawing/2014/main" id="{D92942F3-E7F5-48C6-A02D-FF39DEFC02F2}"/>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11.5: Crime guns recovered (#) in NJ (by county)</a:t>
            </a:r>
          </a:p>
        </p:txBody>
      </p:sp>
      <p:sp>
        <p:nvSpPr>
          <p:cNvPr id="5" name="TextBox 4">
            <a:extLst>
              <a:ext uri="{FF2B5EF4-FFF2-40B4-BE49-F238E27FC236}">
                <a16:creationId xmlns:a16="http://schemas.microsoft.com/office/drawing/2014/main" id="{FA0EED93-B310-41A9-8FAB-D685D8630550}"/>
              </a:ext>
            </a:extLst>
          </p:cNvPr>
          <p:cNvSpPr txBox="1"/>
          <p:nvPr>
            <p:custDataLst>
              <p:tags r:id="rId4"/>
            </p:custDataLst>
          </p:nvPr>
        </p:nvSpPr>
        <p:spPr>
          <a:xfrm>
            <a:off x="3124200" y="367958"/>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NJGUNStat reports, NJ State Police, Office of the Attorney General (October, 2020)</a:t>
            </a:r>
          </a:p>
        </p:txBody>
      </p:sp>
      <p:sp>
        <p:nvSpPr>
          <p:cNvPr id="6" name="TextBox 5">
            <a:extLst>
              <a:ext uri="{FF2B5EF4-FFF2-40B4-BE49-F238E27FC236}">
                <a16:creationId xmlns:a16="http://schemas.microsoft.com/office/drawing/2014/main" id="{926CB281-1681-4BB3-9120-6C3578DDA53A}"/>
              </a:ext>
            </a:extLst>
          </p:cNvPr>
          <p:cNvSpPr txBox="1"/>
          <p:nvPr>
            <p:custDataLst>
              <p:tags r:id="rId5"/>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11.6: Crime guns recovered (#) November 2019-October 2020, in county</a:t>
            </a:r>
          </a:p>
        </p:txBody>
      </p:sp>
      <p:sp>
        <p:nvSpPr>
          <p:cNvPr id="7" name="Rectangle 6">
            <a:extLst>
              <a:ext uri="{FF2B5EF4-FFF2-40B4-BE49-F238E27FC236}">
                <a16:creationId xmlns:a16="http://schemas.microsoft.com/office/drawing/2014/main" id="{379C6644-D98B-48B0-A18E-4DF7742328AC}"/>
              </a:ext>
            </a:extLst>
          </p:cNvPr>
          <p:cNvSpPr/>
          <p:nvPr>
            <p:custDataLst>
              <p:tags r:id="rId6"/>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NJGUNStat reports, NJ State Police, Office of the Attorney General (November 2019-October 2020)</a:t>
            </a:r>
          </a:p>
        </p:txBody>
      </p:sp>
      <p:graphicFrame>
        <p:nvGraphicFramePr>
          <p:cNvPr id="10" name="Chart 9">
            <a:extLst>
              <a:ext uri="{FF2B5EF4-FFF2-40B4-BE49-F238E27FC236}">
                <a16:creationId xmlns:a16="http://schemas.microsoft.com/office/drawing/2014/main" id="{CF824E93-3D1E-4D00-912B-6C59D6E37CBF}"/>
              </a:ext>
            </a:extLst>
          </p:cNvPr>
          <p:cNvGraphicFramePr/>
          <p:nvPr>
            <p:custDataLst>
              <p:tags r:id="rId7"/>
            </p:custDataLst>
            <p:extLst>
              <p:ext uri="{D42A27DB-BD31-4B8C-83A1-F6EECF244321}">
                <p14:modId xmlns:p14="http://schemas.microsoft.com/office/powerpoint/2010/main" val="3660371839"/>
              </p:ext>
            </p:extLst>
          </p:nvPr>
        </p:nvGraphicFramePr>
        <p:xfrm>
          <a:off x="3303761" y="677333"/>
          <a:ext cx="6754639" cy="5418667"/>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F0BD3702-B879-44F9-ABF9-0B2754526C02}"/>
              </a:ext>
            </a:extLst>
          </p:cNvPr>
          <p:cNvGraphicFramePr/>
          <p:nvPr>
            <p:custDataLst>
              <p:tags r:id="rId8"/>
            </p:custDataLst>
            <p:extLst>
              <p:ext uri="{D42A27DB-BD31-4B8C-83A1-F6EECF244321}">
                <p14:modId xmlns:p14="http://schemas.microsoft.com/office/powerpoint/2010/main" val="1478435165"/>
              </p:ext>
            </p:extLst>
          </p:nvPr>
        </p:nvGraphicFramePr>
        <p:xfrm>
          <a:off x="8561196" y="4255532"/>
          <a:ext cx="3478404" cy="24947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11041065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AB86BAE2-4661-4C8A-B2B4-E14D32A11D64}"/>
              </a:ext>
            </a:extLst>
          </p:cNvPr>
          <p:cNvSpPr txBox="1"/>
          <p:nvPr>
            <p:custDataLst>
              <p:tags r:id="rId1"/>
            </p:custDataLst>
          </p:nvPr>
        </p:nvSpPr>
        <p:spPr>
          <a:xfrm>
            <a:off x="0" y="2667000"/>
            <a:ext cx="3124200" cy="1169551"/>
          </a:xfrm>
          <a:prstGeom prst="rect">
            <a:avLst/>
          </a:prstGeom>
          <a:noFill/>
        </p:spPr>
        <p:txBody>
          <a:bodyPr wrap="square" rtlCol="0">
            <a:spAutoFit/>
          </a:bodyPr>
          <a:lstStyle/>
          <a:p>
            <a:pPr algn="ctr"/>
            <a:r>
              <a:rPr lang="en-US" sz="3500" dirty="0">
                <a:solidFill>
                  <a:schemeClr val="bg1"/>
                </a:solidFill>
                <a:latin typeface="Franklin Gothic Demi" panose="020B0703020102020204" pitchFamily="34" charset="0"/>
              </a:rPr>
              <a:t>Community Safety</a:t>
            </a:r>
          </a:p>
        </p:txBody>
      </p:sp>
      <p:sp>
        <p:nvSpPr>
          <p:cNvPr id="3" name="TextBox 2">
            <a:extLst>
              <a:ext uri="{FF2B5EF4-FFF2-40B4-BE49-F238E27FC236}">
                <a16:creationId xmlns:a16="http://schemas.microsoft.com/office/drawing/2014/main" id="{652C7DD3-0BAB-4078-987E-45FA5D0B4D6B}"/>
              </a:ext>
            </a:extLst>
          </p:cNvPr>
          <p:cNvSpPr txBox="1"/>
          <p:nvPr>
            <p:custDataLst>
              <p:tags r:id="rId2"/>
            </p:custDataLst>
          </p:nvPr>
        </p:nvSpPr>
        <p:spPr>
          <a:xfrm>
            <a:off x="-2771" y="3836551"/>
            <a:ext cx="3124200" cy="461665"/>
          </a:xfrm>
          <a:prstGeom prst="rect">
            <a:avLst/>
          </a:prstGeom>
          <a:noFill/>
        </p:spPr>
        <p:txBody>
          <a:bodyPr wrap="square" rtlCol="0">
            <a:spAutoFit/>
          </a:bodyPr>
          <a:lstStyle/>
          <a:p>
            <a:pPr algn="ctr"/>
            <a:r>
              <a:rPr lang="en-US" sz="2400" dirty="0">
                <a:solidFill>
                  <a:schemeClr val="bg1"/>
                </a:solidFill>
                <a:latin typeface="Franklin Gothic Demi" panose="020B0703020102020204" pitchFamily="34" charset="0"/>
              </a:rPr>
              <a:t>Gun Data</a:t>
            </a:r>
          </a:p>
        </p:txBody>
      </p:sp>
      <p:sp>
        <p:nvSpPr>
          <p:cNvPr id="4" name="TextBox 3">
            <a:extLst>
              <a:ext uri="{FF2B5EF4-FFF2-40B4-BE49-F238E27FC236}">
                <a16:creationId xmlns:a16="http://schemas.microsoft.com/office/drawing/2014/main" id="{0D95A209-5020-458E-AF44-12AE48655653}"/>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11.7: Municipalities in NJ with most crime guns recovered (#)</a:t>
            </a:r>
          </a:p>
        </p:txBody>
      </p:sp>
      <p:sp>
        <p:nvSpPr>
          <p:cNvPr id="5" name="TextBox 4">
            <a:extLst>
              <a:ext uri="{FF2B5EF4-FFF2-40B4-BE49-F238E27FC236}">
                <a16:creationId xmlns:a16="http://schemas.microsoft.com/office/drawing/2014/main" id="{4A09F014-E8A6-40A8-8CF5-D7108D852D8E}"/>
              </a:ext>
            </a:extLst>
          </p:cNvPr>
          <p:cNvSpPr txBox="1"/>
          <p:nvPr>
            <p:custDataLst>
              <p:tags r:id="rId4"/>
            </p:custDataLst>
          </p:nvPr>
        </p:nvSpPr>
        <p:spPr>
          <a:xfrm>
            <a:off x="3121429" y="30566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NJGUNStat reports, NJ State Police, Office of the Attorney General (October, 2020)</a:t>
            </a:r>
          </a:p>
        </p:txBody>
      </p:sp>
      <p:graphicFrame>
        <p:nvGraphicFramePr>
          <p:cNvPr id="12" name="Chart 11">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169391347"/>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97240947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64920569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E060E3A-A72E-4BBE-9A79-AC6BFDFAEB5E}"/>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12.1: Domestic violence incidents (# reported) in NJ (by county)</a:t>
            </a:r>
          </a:p>
        </p:txBody>
      </p:sp>
      <p:sp>
        <p:nvSpPr>
          <p:cNvPr id="4" name="TextBox 3">
            <a:extLst>
              <a:ext uri="{FF2B5EF4-FFF2-40B4-BE49-F238E27FC236}">
                <a16:creationId xmlns:a16="http://schemas.microsoft.com/office/drawing/2014/main" id="{F442D254-E271-4971-833B-DE01120C1424}"/>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2019</a:t>
            </a:r>
          </a:p>
        </p:txBody>
      </p:sp>
      <p:sp>
        <p:nvSpPr>
          <p:cNvPr id="5" name="TextBox 4">
            <a:extLst>
              <a:ext uri="{FF2B5EF4-FFF2-40B4-BE49-F238E27FC236}">
                <a16:creationId xmlns:a16="http://schemas.microsoft.com/office/drawing/2014/main" id="{0A7343B1-599C-4F26-91B4-F17BFD1B4CC1}"/>
              </a:ext>
            </a:extLst>
          </p:cNvPr>
          <p:cNvSpPr txBox="1"/>
          <p:nvPr>
            <p:custDataLst>
              <p:tags r:id="rId4"/>
            </p:custDataLst>
          </p:nvPr>
        </p:nvSpPr>
        <p:spPr>
          <a:xfrm>
            <a:off x="3124200" y="6324600"/>
            <a:ext cx="901720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Note that total county population size has not been accounted for in this indicator.</a:t>
            </a:r>
          </a:p>
        </p:txBody>
      </p:sp>
      <p:graphicFrame>
        <p:nvGraphicFramePr>
          <p:cNvPr id="8" name="Chart 7">
            <a:extLst>
              <a:ext uri="{FF2B5EF4-FFF2-40B4-BE49-F238E27FC236}">
                <a16:creationId xmlns:a16="http://schemas.microsoft.com/office/drawing/2014/main" id="{66E00E27-8358-46F8-8263-9970F1EAD8ED}"/>
              </a:ext>
            </a:extLst>
          </p:cNvPr>
          <p:cNvGraphicFramePr/>
          <p:nvPr>
            <p:custDataLst>
              <p:tags r:id="rId5"/>
            </p:custDataLst>
            <p:extLst>
              <p:ext uri="{D42A27DB-BD31-4B8C-83A1-F6EECF244321}">
                <p14:modId xmlns:p14="http://schemas.microsoft.com/office/powerpoint/2010/main" val="2824738668"/>
              </p:ext>
            </p:extLst>
          </p:nvPr>
        </p:nvGraphicFramePr>
        <p:xfrm>
          <a:off x="3319001" y="719666"/>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2887803417"/>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1BB69A2-1F1C-478E-BDF4-B77422B6B261}"/>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12.2: Domestic violence incidents (# reported) over time, in county </a:t>
            </a:r>
          </a:p>
        </p:txBody>
      </p:sp>
      <p:sp>
        <p:nvSpPr>
          <p:cNvPr id="4" name="TextBox 3">
            <a:extLst>
              <a:ext uri="{FF2B5EF4-FFF2-40B4-BE49-F238E27FC236}">
                <a16:creationId xmlns:a16="http://schemas.microsoft.com/office/drawing/2014/main" id="{DCB0414E-B44F-43F5-903E-8683E43A7D21}"/>
              </a:ext>
            </a:extLst>
          </p:cNvPr>
          <p:cNvSpPr txBox="1"/>
          <p:nvPr>
            <p:custDataLst>
              <p:tags r:id="rId3"/>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Police annual domestic violence reports, 2015-2019</a:t>
            </a:r>
          </a:p>
        </p:txBody>
      </p:sp>
      <p:sp>
        <p:nvSpPr>
          <p:cNvPr id="5" name="TextBox 4">
            <a:extLst>
              <a:ext uri="{FF2B5EF4-FFF2-40B4-BE49-F238E27FC236}">
                <a16:creationId xmlns:a16="http://schemas.microsoft.com/office/drawing/2014/main" id="{3501A9F9-3862-41A7-B73A-6B8AC365A646}"/>
              </a:ext>
            </a:extLst>
          </p:cNvPr>
          <p:cNvSpPr txBox="1"/>
          <p:nvPr>
            <p:custDataLst>
              <p:tags r:id="rId4"/>
            </p:custDataLst>
          </p:nvPr>
        </p:nvSpPr>
        <p:spPr>
          <a:xfrm>
            <a:off x="3124200" y="6400800"/>
            <a:ext cx="9001962" cy="457200"/>
          </a:xfrm>
          <a:prstGeom prst="rect">
            <a:avLst/>
          </a:prstGeom>
          <a:noFill/>
        </p:spPr>
        <p:txBody>
          <a:bodyPr wrap="square" rtlCol="0" anchor="ctr" anchorCtr="0">
            <a:noAutofit/>
          </a:bodyPr>
          <a:lstStyle/>
          <a:p>
            <a:pPr algn="just"/>
            <a:r>
              <a:rPr lang="en-US" sz="1000" dirty="0">
                <a:latin typeface="Franklin Gothic Book"/>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 </a:t>
            </a:r>
            <a:endParaRPr lang="en-US" sz="1000" dirty="0">
              <a:solidFill>
                <a:srgbClr val="FF0000"/>
              </a:solidFill>
              <a:latin typeface="Franklin Gothic Book"/>
            </a:endParaRPr>
          </a:p>
        </p:txBody>
      </p:sp>
      <p:graphicFrame>
        <p:nvGraphicFramePr>
          <p:cNvPr id="8" name="Chart 7">
            <a:extLst>
              <a:ext uri="{FF2B5EF4-FFF2-40B4-BE49-F238E27FC236}">
                <a16:creationId xmlns:a16="http://schemas.microsoft.com/office/drawing/2014/main" id="{243A5A88-D7E2-4661-8214-D4F12F6DFAF9}"/>
              </a:ext>
            </a:extLst>
          </p:cNvPr>
          <p:cNvGraphicFramePr/>
          <p:nvPr>
            <p:custDataLst>
              <p:tags r:id="rId5"/>
            </p:custDataLst>
            <p:extLst>
              <p:ext uri="{D42A27DB-BD31-4B8C-83A1-F6EECF244321}">
                <p14:modId xmlns:p14="http://schemas.microsoft.com/office/powerpoint/2010/main" val="3681244282"/>
              </p:ext>
            </p:extLst>
          </p:nvPr>
        </p:nvGraphicFramePr>
        <p:xfrm>
          <a:off x="3246120" y="719666"/>
          <a:ext cx="871728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57803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A1547B99-2B53-45DC-A3E7-B629C6FCD1BC}"/>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12.3: Domestic violence incidents (# reported) over time, by municipality</a:t>
            </a:r>
          </a:p>
        </p:txBody>
      </p:sp>
      <p:sp>
        <p:nvSpPr>
          <p:cNvPr id="4" name="TextBox 3">
            <a:extLst>
              <a:ext uri="{FF2B5EF4-FFF2-40B4-BE49-F238E27FC236}">
                <a16:creationId xmlns:a16="http://schemas.microsoft.com/office/drawing/2014/main" id="{4FAACC2F-7ECE-451F-AD04-91D8232FA6D8}"/>
              </a:ext>
            </a:extLst>
          </p:cNvPr>
          <p:cNvSpPr txBox="1"/>
          <p:nvPr>
            <p:custDataLst>
              <p:tags r:id="rId3"/>
            </p:custDataLst>
          </p:nvPr>
        </p:nvSpPr>
        <p:spPr>
          <a:xfrm>
            <a:off x="3162344" y="35171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2013-2019</a:t>
            </a:r>
          </a:p>
        </p:txBody>
      </p:sp>
      <p:sp>
        <p:nvSpPr>
          <p:cNvPr id="5" name="TextBox 4">
            <a:extLst>
              <a:ext uri="{FF2B5EF4-FFF2-40B4-BE49-F238E27FC236}">
                <a16:creationId xmlns:a16="http://schemas.microsoft.com/office/drawing/2014/main" id="{AEEEC400-4BA1-4A28-8748-40749C82324F}"/>
              </a:ext>
            </a:extLst>
          </p:cNvPr>
          <p:cNvSpPr txBox="1"/>
          <p:nvPr>
            <p:custDataLst>
              <p:tags r:id="rId4"/>
            </p:custDataLst>
          </p:nvPr>
        </p:nvSpPr>
        <p:spPr>
          <a:xfrm>
            <a:off x="3164638" y="6220054"/>
            <a:ext cx="9001962"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The NJ State Police define “domestic violence incidents” as inclusive of: Homicide, assault, terroristic threats, kidnapping, criminal restraint, false imprisonment, sexual assault, criminal sexual assault, lewdness, criminal mischief, burglary, criminal trespass, harassment &amp; stalking.</a:t>
            </a:r>
          </a:p>
          <a:p>
            <a:pPr algn="just"/>
            <a:r>
              <a:rPr lang="en-US" sz="1000" dirty="0">
                <a:latin typeface="Franklin Gothic Book" panose="020B0503020102020204" pitchFamily="34" charset="0"/>
              </a:rPr>
              <a:t>Note. These are the 10 municipalities (if available) with the highest rates in the county in 2019. Workbook may include more municipalities. Note that total county population size has not been accounted for in this indicator</a:t>
            </a:r>
          </a:p>
        </p:txBody>
      </p:sp>
      <p:graphicFrame>
        <p:nvGraphicFramePr>
          <p:cNvPr id="8" name="Chart 7">
            <a:extLst>
              <a:ext uri="{FF2B5EF4-FFF2-40B4-BE49-F238E27FC236}">
                <a16:creationId xmlns:a16="http://schemas.microsoft.com/office/drawing/2014/main" id="{EC466FDC-4547-41C9-B6D8-CD24349E323B}"/>
              </a:ext>
            </a:extLst>
          </p:cNvPr>
          <p:cNvGraphicFramePr/>
          <p:nvPr>
            <p:custDataLst>
              <p:tags r:id="rId5"/>
            </p:custDataLst>
            <p:extLst>
              <p:ext uri="{D42A27DB-BD31-4B8C-83A1-F6EECF244321}">
                <p14:modId xmlns:p14="http://schemas.microsoft.com/office/powerpoint/2010/main" val="74799839"/>
              </p:ext>
            </p:extLst>
          </p:nvPr>
        </p:nvGraphicFramePr>
        <p:xfrm>
          <a:off x="3455338" y="533763"/>
          <a:ext cx="8203261" cy="5686291"/>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96986614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Offenses statewide</a:t>
            </a:r>
          </a:p>
        </p:txBody>
      </p:sp>
      <p:sp>
        <p:nvSpPr>
          <p:cNvPr id="4" name="TextBox 3">
            <a:extLst>
              <a:ext uri="{FF2B5EF4-FFF2-40B4-BE49-F238E27FC236}">
                <a16:creationId xmlns:a16="http://schemas.microsoft.com/office/drawing/2014/main" id="{8D86E130-38FE-44C3-B9F6-DB0AF6D4605F}"/>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12.4: Domestic violence offenses by type (#) in NJ </a:t>
            </a:r>
          </a:p>
        </p:txBody>
      </p:sp>
      <p:sp>
        <p:nvSpPr>
          <p:cNvPr id="5" name="TextBox 4">
            <a:extLst>
              <a:ext uri="{FF2B5EF4-FFF2-40B4-BE49-F238E27FC236}">
                <a16:creationId xmlns:a16="http://schemas.microsoft.com/office/drawing/2014/main" id="{5F4684B8-E7D8-4803-9754-410B9F1AF8CC}"/>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13DE6344-CB45-4F6B-8F33-42A74FD6608E}"/>
              </a:ext>
            </a:extLst>
          </p:cNvPr>
          <p:cNvGraphicFramePr/>
          <p:nvPr>
            <p:custDataLst>
              <p:tags r:id="rId5"/>
            </p:custDataLst>
            <p:extLst>
              <p:ext uri="{D42A27DB-BD31-4B8C-83A1-F6EECF244321}">
                <p14:modId xmlns:p14="http://schemas.microsoft.com/office/powerpoint/2010/main" val="3690281094"/>
              </p:ext>
            </p:extLst>
          </p:nvPr>
        </p:nvGraphicFramePr>
        <p:xfrm>
          <a:off x="3581400" y="615553"/>
          <a:ext cx="8158625" cy="578524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118887923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Domestic</a:t>
            </a:r>
          </a:p>
          <a:p>
            <a:pPr>
              <a:lnSpc>
                <a:spcPct val="90000"/>
              </a:lnSpc>
            </a:pPr>
            <a:r>
              <a:rPr lang="en-US" sz="4800" spc="-200" dirty="0">
                <a:solidFill>
                  <a:schemeClr val="bg1"/>
                </a:solidFill>
                <a:latin typeface="Franklin Gothic Demi" panose="020B0703020102020204" pitchFamily="34" charset="0"/>
              </a:rPr>
              <a:t>Violence</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2771" y="3836551"/>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Offenses countywide</a:t>
            </a:r>
          </a:p>
        </p:txBody>
      </p:sp>
      <p:sp>
        <p:nvSpPr>
          <p:cNvPr id="4" name="TextBox 3">
            <a:extLst>
              <a:ext uri="{FF2B5EF4-FFF2-40B4-BE49-F238E27FC236}">
                <a16:creationId xmlns:a16="http://schemas.microsoft.com/office/drawing/2014/main" id="{4A17D82D-1BD5-4743-BE06-CA35D8E899E8}"/>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12.5: Domestic violence offenses by type (#) in County </a:t>
            </a:r>
          </a:p>
        </p:txBody>
      </p:sp>
      <p:sp>
        <p:nvSpPr>
          <p:cNvPr id="5" name="TextBox 4">
            <a:extLst>
              <a:ext uri="{FF2B5EF4-FFF2-40B4-BE49-F238E27FC236}">
                <a16:creationId xmlns:a16="http://schemas.microsoft.com/office/drawing/2014/main" id="{B9A87B01-F842-4F86-B69D-A27D7A2EDD89}"/>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State Policy annual domestic violence reports, 2019</a:t>
            </a:r>
          </a:p>
        </p:txBody>
      </p:sp>
      <p:graphicFrame>
        <p:nvGraphicFramePr>
          <p:cNvPr id="8" name="Chart 7">
            <a:extLst>
              <a:ext uri="{FF2B5EF4-FFF2-40B4-BE49-F238E27FC236}">
                <a16:creationId xmlns:a16="http://schemas.microsoft.com/office/drawing/2014/main" id="{95E84ED8-84A1-4025-ADB3-B327C3556C6D}"/>
              </a:ext>
            </a:extLst>
          </p:cNvPr>
          <p:cNvGraphicFramePr/>
          <p:nvPr>
            <p:custDataLst>
              <p:tags r:id="rId5"/>
            </p:custDataLst>
            <p:extLst>
              <p:ext uri="{D42A27DB-BD31-4B8C-83A1-F6EECF244321}">
                <p14:modId xmlns:p14="http://schemas.microsoft.com/office/powerpoint/2010/main" val="3261255407"/>
              </p:ext>
            </p:extLst>
          </p:nvPr>
        </p:nvGraphicFramePr>
        <p:xfrm>
          <a:off x="3455338" y="1219200"/>
          <a:ext cx="8584261" cy="5418667"/>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246120" y="6453222"/>
            <a:ext cx="7746062"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11473044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538756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E006A1D3-66B2-4257-A4FD-D1CD21D11B7A}"/>
              </a:ext>
            </a:extLst>
          </p:cNvPr>
          <p:cNvSpPr txBox="1"/>
          <p:nvPr>
            <p:custDataLst>
              <p:tags r:id="rId2"/>
            </p:custDataLst>
          </p:nvPr>
        </p:nvSpPr>
        <p:spPr>
          <a:xfrm>
            <a:off x="0" y="4114800"/>
            <a:ext cx="3124200" cy="757130"/>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Suspected Opioid Deaths</a:t>
            </a:r>
          </a:p>
        </p:txBody>
      </p:sp>
      <p:sp>
        <p:nvSpPr>
          <p:cNvPr id="4" name="TextBox 3">
            <a:extLst>
              <a:ext uri="{FF2B5EF4-FFF2-40B4-BE49-F238E27FC236}">
                <a16:creationId xmlns:a16="http://schemas.microsoft.com/office/drawing/2014/main" id="{CF53E4AD-3E47-4240-B176-AD235410A6D3}"/>
              </a:ext>
            </a:extLst>
          </p:cNvPr>
          <p:cNvSpPr txBox="1"/>
          <p:nvPr>
            <p:custDataLst>
              <p:tags r:id="rId3"/>
            </p:custDataLst>
          </p:nvPr>
        </p:nvSpPr>
        <p:spPr>
          <a:xfrm>
            <a:off x="3124200" y="0"/>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13.1: Change (%) in suspected opioid overdose deaths in NJ (by county) between 2018 and 2019 </a:t>
            </a:r>
          </a:p>
        </p:txBody>
      </p:sp>
      <p:sp>
        <p:nvSpPr>
          <p:cNvPr id="5" name="TextBox 4">
            <a:extLst>
              <a:ext uri="{FF2B5EF4-FFF2-40B4-BE49-F238E27FC236}">
                <a16:creationId xmlns:a16="http://schemas.microsoft.com/office/drawing/2014/main" id="{C20C6F73-5238-4D06-BC93-CECFA8F0CBFC}"/>
              </a:ext>
            </a:extLst>
          </p:cNvPr>
          <p:cNvSpPr txBox="1"/>
          <p:nvPr>
            <p:custDataLst>
              <p:tags r:id="rId4"/>
            </p:custDataLst>
          </p:nvPr>
        </p:nvSpPr>
        <p:spPr>
          <a:xfrm>
            <a:off x="3124200" y="6374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6" name="TextBox 5">
            <a:extLst>
              <a:ext uri="{FF2B5EF4-FFF2-40B4-BE49-F238E27FC236}">
                <a16:creationId xmlns:a16="http://schemas.microsoft.com/office/drawing/2014/main" id="{08998BB9-5F64-4A41-A09B-4A8FDE9F142D}"/>
              </a:ext>
            </a:extLst>
          </p:cNvPr>
          <p:cNvSpPr txBox="1"/>
          <p:nvPr>
            <p:custDataLst>
              <p:tags r:id="rId5"/>
            </p:custDataLst>
          </p:nvPr>
        </p:nvSpPr>
        <p:spPr>
          <a:xfrm>
            <a:off x="8534400" y="333758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13.2: Number of (#) suspected opioid deaths over time, in county</a:t>
            </a:r>
          </a:p>
        </p:txBody>
      </p:sp>
      <p:sp>
        <p:nvSpPr>
          <p:cNvPr id="7" name="Rectangle 6">
            <a:extLst>
              <a:ext uri="{FF2B5EF4-FFF2-40B4-BE49-F238E27FC236}">
                <a16:creationId xmlns:a16="http://schemas.microsoft.com/office/drawing/2014/main" id="{01CCA3F2-6399-4A1F-A98C-957BA85D803B}"/>
              </a:ext>
            </a:extLst>
          </p:cNvPr>
          <p:cNvSpPr/>
          <p:nvPr>
            <p:custDataLst>
              <p:tags r:id="rId6"/>
            </p:custDataLst>
          </p:nvPr>
        </p:nvSpPr>
        <p:spPr>
          <a:xfrm>
            <a:off x="8534400" y="3813115"/>
            <a:ext cx="3581400" cy="2308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Cares - Office of the Attorney General</a:t>
            </a:r>
          </a:p>
        </p:txBody>
      </p:sp>
      <p:graphicFrame>
        <p:nvGraphicFramePr>
          <p:cNvPr id="10" name="Chart 9">
            <a:extLst>
              <a:ext uri="{FF2B5EF4-FFF2-40B4-BE49-F238E27FC236}">
                <a16:creationId xmlns:a16="http://schemas.microsoft.com/office/drawing/2014/main" id="{B2A2F454-9897-4DF4-90C1-75065B03B360}"/>
              </a:ext>
            </a:extLst>
          </p:cNvPr>
          <p:cNvGraphicFramePr/>
          <p:nvPr>
            <p:custDataLst>
              <p:tags r:id="rId7"/>
            </p:custDataLst>
            <p:extLst>
              <p:ext uri="{D42A27DB-BD31-4B8C-83A1-F6EECF244321}">
                <p14:modId xmlns:p14="http://schemas.microsoft.com/office/powerpoint/2010/main" val="3379393085"/>
              </p:ext>
            </p:extLst>
          </p:nvPr>
        </p:nvGraphicFramePr>
        <p:xfrm>
          <a:off x="8534400" y="4043947"/>
          <a:ext cx="3281680" cy="2328333"/>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6" name="Chart 15">
            <a:extLst>
              <a:ext uri="{FF2B5EF4-FFF2-40B4-BE49-F238E27FC236}">
                <a16:creationId xmlns:a16="http://schemas.microsoft.com/office/drawing/2014/main" id="{91286CBF-9323-481C-A733-5173DADB8631}"/>
              </a:ext>
            </a:extLst>
          </p:cNvPr>
          <p:cNvGraphicFramePr/>
          <p:nvPr>
            <p:custDataLst>
              <p:tags r:id="rId8"/>
            </p:custDataLst>
            <p:extLst>
              <p:ext uri="{D42A27DB-BD31-4B8C-83A1-F6EECF244321}">
                <p14:modId xmlns:p14="http://schemas.microsoft.com/office/powerpoint/2010/main" val="1450068513"/>
              </p:ext>
            </p:extLst>
          </p:nvPr>
        </p:nvGraphicFramePr>
        <p:xfrm>
          <a:off x="3164074" y="914400"/>
          <a:ext cx="5446526" cy="5481059"/>
        </p:xfrm>
        <a:graphic>
          <a:graphicData uri="http://schemas.openxmlformats.org/drawingml/2006/chart">
            <c:chart xmlns:c="http://schemas.openxmlformats.org/drawingml/2006/chart" xmlns:r="http://schemas.openxmlformats.org/officeDocument/2006/relationships" r:id="rId13"/>
          </a:graphicData>
        </a:graphic>
      </p:graphicFrame>
      <p:sp>
        <p:nvSpPr>
          <p:cNvPr id="8" name="TextBox 7"/>
          <p:cNvSpPr txBox="1"/>
          <p:nvPr>
            <p:custDataLst>
              <p:tags r:id="rId9"/>
            </p:custDataLst>
          </p:nvPr>
        </p:nvSpPr>
        <p:spPr>
          <a:xfrm>
            <a:off x="8536709" y="6355372"/>
            <a:ext cx="3617726" cy="400110"/>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size has not been accounted for in this indicator</a:t>
            </a:r>
          </a:p>
        </p:txBody>
      </p:sp>
    </p:spTree>
    <p:extLst>
      <p:ext uri="{BB962C8B-B14F-4D97-AF65-F5344CB8AC3E}">
        <p14:creationId xmlns:p14="http://schemas.microsoft.com/office/powerpoint/2010/main" val="265928842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F8643434-6E27-4792-BCBB-CF207A083807}"/>
              </a:ext>
            </a:extLst>
          </p:cNvPr>
          <p:cNvSpPr txBox="1"/>
          <p:nvPr>
            <p:custDataLst>
              <p:tags r:id="rId2"/>
            </p:custDataLst>
          </p:nvPr>
        </p:nvSpPr>
        <p:spPr>
          <a:xfrm>
            <a:off x="31242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13.3: % change in population for every overdose death (by county)</a:t>
            </a:r>
          </a:p>
        </p:txBody>
      </p:sp>
      <p:sp>
        <p:nvSpPr>
          <p:cNvPr id="4" name="TextBox 3">
            <a:extLst>
              <a:ext uri="{FF2B5EF4-FFF2-40B4-BE49-F238E27FC236}">
                <a16:creationId xmlns:a16="http://schemas.microsoft.com/office/drawing/2014/main" id="{EE2B3891-F212-449A-9F8B-4FF041E115A0}"/>
              </a:ext>
            </a:extLst>
          </p:cNvPr>
          <p:cNvSpPr txBox="1"/>
          <p:nvPr>
            <p:custDataLst>
              <p:tags r:id="rId3"/>
            </p:custDataLst>
          </p:nvPr>
        </p:nvSpPr>
        <p:spPr>
          <a:xfrm>
            <a:off x="3124200" y="649069"/>
            <a:ext cx="3446736" cy="461665"/>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a:t>Source: NJ Cares - Office of the Attorney General (2017-2018)</a:t>
            </a:r>
          </a:p>
        </p:txBody>
      </p:sp>
      <p:sp>
        <p:nvSpPr>
          <p:cNvPr id="5" name="TextBox 4">
            <a:extLst>
              <a:ext uri="{FF2B5EF4-FFF2-40B4-BE49-F238E27FC236}">
                <a16:creationId xmlns:a16="http://schemas.microsoft.com/office/drawing/2014/main" id="{3808CB95-230E-45F8-9B0B-B912567ACAA8}"/>
              </a:ext>
            </a:extLst>
          </p:cNvPr>
          <p:cNvSpPr txBox="1"/>
          <p:nvPr>
            <p:custDataLst>
              <p:tags r:id="rId4"/>
            </p:custDataLst>
          </p:nvPr>
        </p:nvSpPr>
        <p:spPr>
          <a:xfrm>
            <a:off x="7772400" y="0"/>
            <a:ext cx="3919176"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13.4: Population for every 1 overdose death over time, in county</a:t>
            </a:r>
          </a:p>
        </p:txBody>
      </p:sp>
      <p:sp>
        <p:nvSpPr>
          <p:cNvPr id="6" name="TextBox 5">
            <a:extLst>
              <a:ext uri="{FF2B5EF4-FFF2-40B4-BE49-F238E27FC236}">
                <a16:creationId xmlns:a16="http://schemas.microsoft.com/office/drawing/2014/main" id="{B09B946D-6552-4189-BA88-5BF735441C01}"/>
              </a:ext>
            </a:extLst>
          </p:cNvPr>
          <p:cNvSpPr txBox="1"/>
          <p:nvPr>
            <p:custDataLst>
              <p:tags r:id="rId5"/>
            </p:custDataLst>
          </p:nvPr>
        </p:nvSpPr>
        <p:spPr>
          <a:xfrm>
            <a:off x="7772400" y="649068"/>
            <a:ext cx="3446736" cy="276999"/>
          </a:xfrm>
          <a:prstGeom prst="rect">
            <a:avLst/>
          </a:prstGeom>
          <a:noFill/>
        </p:spPr>
        <p:txBody>
          <a:bodyPr wrap="square" rtlCol="0">
            <a:spAutoFit/>
          </a:bodyPr>
          <a:lstStyle/>
          <a:p>
            <a:pPr>
              <a:defRPr sz="1400" b="0" i="0" u="none" strike="noStrike" baseline="0">
                <a:solidFill>
                  <a:prstClr val="black"/>
                </a:solidFill>
                <a:latin typeface="Franklin Gothic Medium" panose="020B0603020102020204" pitchFamily="34" charset="0"/>
                <a:ea typeface="+mn-ea"/>
                <a:cs typeface="+mn-cs"/>
              </a:defRPr>
            </a:pPr>
            <a:r>
              <a:rPr lang="en-US" sz="1200" dirty="0"/>
              <a:t>Source: NJ Cares - Office of the Attorney General</a:t>
            </a:r>
          </a:p>
        </p:txBody>
      </p:sp>
      <p:sp>
        <p:nvSpPr>
          <p:cNvPr id="7" name="TextBox 6">
            <a:extLst>
              <a:ext uri="{FF2B5EF4-FFF2-40B4-BE49-F238E27FC236}">
                <a16:creationId xmlns:a16="http://schemas.microsoft.com/office/drawing/2014/main" id="{3EEDDB8D-B776-4711-8A2B-0741AEE608DB}"/>
              </a:ext>
            </a:extLst>
          </p:cNvPr>
          <p:cNvSpPr txBox="1"/>
          <p:nvPr>
            <p:custDataLst>
              <p:tags r:id="rId6"/>
            </p:custDataLst>
          </p:nvPr>
        </p:nvSpPr>
        <p:spPr>
          <a:xfrm>
            <a:off x="3167424" y="6400800"/>
            <a:ext cx="9024576" cy="457200"/>
          </a:xfrm>
          <a:prstGeom prst="rect">
            <a:avLst/>
          </a:prstGeom>
          <a:noFill/>
        </p:spPr>
        <p:txBody>
          <a:bodyPr wrap="square" rtlCol="0" anchor="ctr" anchorCtr="0">
            <a:noAutofit/>
          </a:bodyPr>
          <a:lstStyle/>
          <a:p>
            <a:pPr algn="just"/>
            <a:r>
              <a:rPr lang="en-US" sz="1000" dirty="0">
                <a:latin typeface="Franklin Gothic Book" panose="020B0503020102020204" pitchFamily="34" charset="0"/>
              </a:rPr>
              <a:t>Explanation: Chart 13.3 indicates an increasing trend of overdose deaths for most NJ counties. In Chart 13.4, the lower the population for every 1 overdose, the more people are dying of overdoses."</a:t>
            </a:r>
          </a:p>
        </p:txBody>
      </p:sp>
      <p:graphicFrame>
        <p:nvGraphicFramePr>
          <p:cNvPr id="10" name="Chart 9">
            <a:extLst>
              <a:ext uri="{FF2B5EF4-FFF2-40B4-BE49-F238E27FC236}">
                <a16:creationId xmlns:a16="http://schemas.microsoft.com/office/drawing/2014/main" id="{91AA4964-1BE0-4CBF-B1F9-07CB8FBF53E7}"/>
              </a:ext>
            </a:extLst>
          </p:cNvPr>
          <p:cNvGraphicFramePr/>
          <p:nvPr>
            <p:custDataLst>
              <p:tags r:id="rId7"/>
            </p:custDataLst>
            <p:extLst>
              <p:ext uri="{D42A27DB-BD31-4B8C-83A1-F6EECF244321}">
                <p14:modId xmlns:p14="http://schemas.microsoft.com/office/powerpoint/2010/main" val="3048824781"/>
              </p:ext>
            </p:extLst>
          </p:nvPr>
        </p:nvGraphicFramePr>
        <p:xfrm>
          <a:off x="3246120" y="1154668"/>
          <a:ext cx="3572787" cy="5474732"/>
        </p:xfrm>
        <a:graphic>
          <a:graphicData uri="http://schemas.openxmlformats.org/drawingml/2006/chart">
            <c:chart xmlns:c="http://schemas.openxmlformats.org/drawingml/2006/chart" xmlns:r="http://schemas.openxmlformats.org/officeDocument/2006/relationships" r:id="rId11"/>
          </a:graphicData>
        </a:graphic>
      </p:graphicFrame>
      <p:graphicFrame>
        <p:nvGraphicFramePr>
          <p:cNvPr id="13" name="Chart 12">
            <a:extLst>
              <a:ext uri="{FF2B5EF4-FFF2-40B4-BE49-F238E27FC236}">
                <a16:creationId xmlns:a16="http://schemas.microsoft.com/office/drawing/2014/main" id="{BEF1AF45-3DCE-4EA4-A463-7912F7A4AC72}"/>
              </a:ext>
            </a:extLst>
          </p:cNvPr>
          <p:cNvGraphicFramePr/>
          <p:nvPr>
            <p:custDataLst>
              <p:tags r:id="rId8"/>
            </p:custDataLst>
            <p:extLst>
              <p:ext uri="{D42A27DB-BD31-4B8C-83A1-F6EECF244321}">
                <p14:modId xmlns:p14="http://schemas.microsoft.com/office/powerpoint/2010/main" val="3709665798"/>
              </p:ext>
            </p:extLst>
          </p:nvPr>
        </p:nvGraphicFramePr>
        <p:xfrm>
          <a:off x="7772400" y="1499827"/>
          <a:ext cx="3919176" cy="3852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120976115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45743" y="607367"/>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Substance Use Disorder</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456EB777-6223-416D-ABBD-CE25284BE9FA}"/>
              </a:ext>
            </a:extLst>
          </p:cNvPr>
          <p:cNvSpPr txBox="1"/>
          <p:nvPr>
            <p:custDataLst>
              <p:tags r:id="rId2"/>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13.5: Types of substances (%) identified at treatment center admissions, in county</a:t>
            </a:r>
          </a:p>
        </p:txBody>
      </p:sp>
      <p:sp>
        <p:nvSpPr>
          <p:cNvPr id="4" name="TextBox 3">
            <a:extLst>
              <a:ext uri="{FF2B5EF4-FFF2-40B4-BE49-F238E27FC236}">
                <a16:creationId xmlns:a16="http://schemas.microsoft.com/office/drawing/2014/main" id="{D125BE4E-0061-46F5-A0CA-98249B3D89BD}"/>
              </a:ext>
            </a:extLst>
          </p:cNvPr>
          <p:cNvSpPr txBox="1"/>
          <p:nvPr>
            <p:custDataLst>
              <p:tags r:id="rId3"/>
            </p:custDataLst>
          </p:nvPr>
        </p:nvSpPr>
        <p:spPr>
          <a:xfrm>
            <a:off x="3124200" y="376535"/>
            <a:ext cx="8400675" cy="461665"/>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Department of Health Division of Mental Health and Addiction Services Office of Planning, Research, Evaluation and Prevention, September 2019 Report. </a:t>
            </a:r>
          </a:p>
        </p:txBody>
      </p:sp>
      <p:graphicFrame>
        <p:nvGraphicFramePr>
          <p:cNvPr id="7" name="Chart 6">
            <a:extLst>
              <a:ext uri="{FF2B5EF4-FFF2-40B4-BE49-F238E27FC236}">
                <a16:creationId xmlns:a16="http://schemas.microsoft.com/office/drawing/2014/main" id="{C3235813-9A9C-4983-814A-BFB09D9C6738}"/>
              </a:ext>
            </a:extLst>
          </p:cNvPr>
          <p:cNvGraphicFramePr/>
          <p:nvPr>
            <p:custDataLst>
              <p:tags r:id="rId4"/>
            </p:custDataLst>
            <p:extLst>
              <p:ext uri="{D42A27DB-BD31-4B8C-83A1-F6EECF244321}">
                <p14:modId xmlns:p14="http://schemas.microsoft.com/office/powerpoint/2010/main" val="3498222433"/>
              </p:ext>
            </p:extLst>
          </p:nvPr>
        </p:nvGraphicFramePr>
        <p:xfrm>
          <a:off x="3459526" y="826177"/>
          <a:ext cx="8128000" cy="5418667"/>
        </p:xfrm>
        <a:graphic>
          <a:graphicData uri="http://schemas.openxmlformats.org/drawingml/2006/chart">
            <c:chart xmlns:c="http://schemas.openxmlformats.org/drawingml/2006/chart" xmlns:r="http://schemas.openxmlformats.org/officeDocument/2006/relationships" r:id="rId7"/>
          </a:graphicData>
        </a:graphic>
      </p:graphicFrame>
    </p:spTree>
    <p:extLst>
      <p:ext uri="{BB962C8B-B14F-4D97-AF65-F5344CB8AC3E}">
        <p14:creationId xmlns:p14="http://schemas.microsoft.com/office/powerpoint/2010/main" val="127415097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413549"/>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Programs</a:t>
            </a:r>
          </a:p>
        </p:txBody>
      </p:sp>
      <p:sp>
        <p:nvSpPr>
          <p:cNvPr id="4" name="TextBox 3">
            <a:extLst>
              <a:ext uri="{FF2B5EF4-FFF2-40B4-BE49-F238E27FC236}">
                <a16:creationId xmlns:a16="http://schemas.microsoft.com/office/drawing/2014/main" id="{301B4BDD-62CE-472D-AF18-5D0697B26C3B}"/>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14.1: Types of mental health programs (#), in county</a:t>
            </a:r>
          </a:p>
        </p:txBody>
      </p:sp>
      <p:sp>
        <p:nvSpPr>
          <p:cNvPr id="5" name="TextBox 4">
            <a:extLst>
              <a:ext uri="{FF2B5EF4-FFF2-40B4-BE49-F238E27FC236}">
                <a16:creationId xmlns:a16="http://schemas.microsoft.com/office/drawing/2014/main" id="{8107882D-EAD0-4FAF-BA00-8A9B5A88F6C4}"/>
              </a:ext>
            </a:extLst>
          </p:cNvPr>
          <p:cNvSpPr txBox="1"/>
          <p:nvPr>
            <p:custDataLst>
              <p:tags r:id="rId4"/>
            </p:custDataLst>
          </p:nvPr>
        </p:nvSpPr>
        <p:spPr>
          <a:xfrm>
            <a:off x="3124200" y="408801"/>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Department of Human Services, Directory of Mental Health Services, November 2017</a:t>
            </a:r>
          </a:p>
        </p:txBody>
      </p:sp>
      <p:graphicFrame>
        <p:nvGraphicFramePr>
          <p:cNvPr id="8" name="Chart 7">
            <a:extLst>
              <a:ext uri="{FF2B5EF4-FFF2-40B4-BE49-F238E27FC236}">
                <a16:creationId xmlns:a16="http://schemas.microsoft.com/office/drawing/2014/main" id="{9AC6D7FC-6D51-4DF1-A9B1-61A09A31390E}"/>
              </a:ext>
            </a:extLst>
          </p:cNvPr>
          <p:cNvGraphicFramePr/>
          <p:nvPr>
            <p:custDataLst>
              <p:tags r:id="rId5"/>
            </p:custDataLst>
            <p:extLst>
              <p:ext uri="{D42A27DB-BD31-4B8C-83A1-F6EECF244321}">
                <p14:modId xmlns:p14="http://schemas.microsoft.com/office/powerpoint/2010/main" val="3825092709"/>
              </p:ext>
            </p:extLst>
          </p:nvPr>
        </p:nvGraphicFramePr>
        <p:xfrm>
          <a:off x="3246120" y="823780"/>
          <a:ext cx="8128000" cy="5418667"/>
        </p:xfrm>
        <a:graphic>
          <a:graphicData uri="http://schemas.openxmlformats.org/drawingml/2006/chart">
            <c:chart xmlns:c="http://schemas.openxmlformats.org/drawingml/2006/chart" xmlns:r="http://schemas.openxmlformats.org/officeDocument/2006/relationships" r:id="rId8"/>
          </a:graphicData>
        </a:graphic>
      </p:graphicFrame>
    </p:spTree>
    <p:extLst>
      <p:ext uri="{BB962C8B-B14F-4D97-AF65-F5344CB8AC3E}">
        <p14:creationId xmlns:p14="http://schemas.microsoft.com/office/powerpoint/2010/main" val="328953073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0FDA4A31-9CCE-4B46-9C73-6F325F883FBC}"/>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14.2: Frequency (%) of mental health distress in NJ (by county) – age adjusted</a:t>
            </a:r>
          </a:p>
        </p:txBody>
      </p:sp>
      <p:sp>
        <p:nvSpPr>
          <p:cNvPr id="5" name="TextBox 4">
            <a:extLst>
              <a:ext uri="{FF2B5EF4-FFF2-40B4-BE49-F238E27FC236}">
                <a16:creationId xmlns:a16="http://schemas.microsoft.com/office/drawing/2014/main" id="{7BCBB176-3C1D-4DE3-8B27-D56EDC52FA2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graphicFrame>
        <p:nvGraphicFramePr>
          <p:cNvPr id="8" name="Chart 7">
            <a:extLst>
              <a:ext uri="{FF2B5EF4-FFF2-40B4-BE49-F238E27FC236}">
                <a16:creationId xmlns:a16="http://schemas.microsoft.com/office/drawing/2014/main" id="{44951912-7FA3-42A2-A1F3-4F9159A521FF}"/>
              </a:ext>
            </a:extLst>
          </p:cNvPr>
          <p:cNvGraphicFramePr/>
          <p:nvPr>
            <p:custDataLst>
              <p:tags r:id="rId5"/>
            </p:custDataLst>
            <p:extLst>
              <p:ext uri="{D42A27DB-BD31-4B8C-83A1-F6EECF244321}">
                <p14:modId xmlns:p14="http://schemas.microsoft.com/office/powerpoint/2010/main" val="2615612818"/>
              </p:ext>
            </p:extLst>
          </p:nvPr>
        </p:nvGraphicFramePr>
        <p:xfrm>
          <a:off x="3252819" y="738664"/>
          <a:ext cx="4671981" cy="6119336"/>
        </p:xfrm>
        <a:graphic>
          <a:graphicData uri="http://schemas.openxmlformats.org/drawingml/2006/chart">
            <c:chart xmlns:c="http://schemas.openxmlformats.org/drawingml/2006/chart" xmlns:r="http://schemas.openxmlformats.org/officeDocument/2006/relationships" r:id="rId11"/>
          </a:graphicData>
        </a:graphic>
      </p:graphicFrame>
      <p:sp>
        <p:nvSpPr>
          <p:cNvPr id="9" name="TextBox 8">
            <a:extLst>
              <a:ext uri="{FF2B5EF4-FFF2-40B4-BE49-F238E27FC236}">
                <a16:creationId xmlns:a16="http://schemas.microsoft.com/office/drawing/2014/main" id="{5BD6E97D-1E6F-4D71-B062-9EAFDF33D04F}"/>
              </a:ext>
            </a:extLst>
          </p:cNvPr>
          <p:cNvSpPr txBox="1"/>
          <p:nvPr>
            <p:custDataLst>
              <p:tags r:id="rId6"/>
            </p:custDataLst>
          </p:nvPr>
        </p:nvSpPr>
        <p:spPr>
          <a:xfrm>
            <a:off x="8534400" y="3429000"/>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14.3: Frequency (%) of mental health distress over time - age adjusted, in county</a:t>
            </a:r>
          </a:p>
        </p:txBody>
      </p:sp>
      <p:sp>
        <p:nvSpPr>
          <p:cNvPr id="10" name="Rectangle 9">
            <a:extLst>
              <a:ext uri="{FF2B5EF4-FFF2-40B4-BE49-F238E27FC236}">
                <a16:creationId xmlns:a16="http://schemas.microsoft.com/office/drawing/2014/main" id="{0468E016-2933-428E-BE81-58C2628BADF9}"/>
              </a:ext>
            </a:extLst>
          </p:cNvPr>
          <p:cNvSpPr/>
          <p:nvPr>
            <p:custDataLst>
              <p:tags r:id="rId7"/>
            </p:custDataLst>
          </p:nvPr>
        </p:nvSpPr>
        <p:spPr>
          <a:xfrm>
            <a:off x="8534400" y="38862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from the NJ Behavioral Risk Factor Survey, 2013-2017</a:t>
            </a:r>
          </a:p>
        </p:txBody>
      </p:sp>
      <p:graphicFrame>
        <p:nvGraphicFramePr>
          <p:cNvPr id="13" name="Chart 12">
            <a:extLst>
              <a:ext uri="{FF2B5EF4-FFF2-40B4-BE49-F238E27FC236}">
                <a16:creationId xmlns:a16="http://schemas.microsoft.com/office/drawing/2014/main" id="{06F582B7-453A-42F3-86AE-899A7E7B62C6}"/>
              </a:ext>
            </a:extLst>
          </p:cNvPr>
          <p:cNvGraphicFramePr/>
          <p:nvPr>
            <p:custDataLst>
              <p:tags r:id="rId8"/>
            </p:custDataLst>
            <p:extLst>
              <p:ext uri="{D42A27DB-BD31-4B8C-83A1-F6EECF244321}">
                <p14:modId xmlns:p14="http://schemas.microsoft.com/office/powerpoint/2010/main" val="1383954154"/>
              </p:ext>
            </p:extLst>
          </p:nvPr>
        </p:nvGraphicFramePr>
        <p:xfrm>
          <a:off x="8407400" y="4315877"/>
          <a:ext cx="3581400" cy="2328333"/>
        </p:xfrm>
        <a:graphic>
          <a:graphicData uri="http://schemas.openxmlformats.org/drawingml/2006/chart">
            <c:chart xmlns:c="http://schemas.openxmlformats.org/drawingml/2006/chart" xmlns:r="http://schemas.openxmlformats.org/officeDocument/2006/relationships" r:id="rId12"/>
          </a:graphicData>
        </a:graphic>
      </p:graphicFrame>
    </p:spTree>
    <p:extLst>
      <p:ext uri="{BB962C8B-B14F-4D97-AF65-F5344CB8AC3E}">
        <p14:creationId xmlns:p14="http://schemas.microsoft.com/office/powerpoint/2010/main" val="3188576035"/>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Mental Health Distress</a:t>
            </a: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146695"/>
            <a:ext cx="9017202" cy="707886"/>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14.4: Frequency (%) of mental health distress by race/ethnicity  - age adjusted, in county </a:t>
            </a:r>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199" y="733015"/>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14.5: Frequency (%) of mental health distress by sex – age adjusted, in county</a:t>
            </a:r>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Mental health distress = % of respondents who indicated that 14 or more of the past 30 days were “not good”.</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4100261489"/>
              </p:ext>
            </p:extLst>
          </p:nvPr>
        </p:nvGraphicFramePr>
        <p:xfrm>
          <a:off x="3352800" y="828994"/>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2821413968"/>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203419" y="6311195"/>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462406995"/>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C53A52EB-70D7-4AF5-A4D4-89A18F5CC56A}"/>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14.6: Frequency of diagnosed depression (%) in NJ (by county)  - age adjusted</a:t>
            </a:r>
          </a:p>
        </p:txBody>
      </p:sp>
      <p:sp>
        <p:nvSpPr>
          <p:cNvPr id="5" name="TextBox 4">
            <a:extLst>
              <a:ext uri="{FF2B5EF4-FFF2-40B4-BE49-F238E27FC236}">
                <a16:creationId xmlns:a16="http://schemas.microsoft.com/office/drawing/2014/main" id="{752B2E59-368D-4561-A5C1-DC9042BF25AB}"/>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2013-2017</a:t>
            </a:r>
          </a:p>
        </p:txBody>
      </p:sp>
      <p:sp>
        <p:nvSpPr>
          <p:cNvPr id="6" name="TextBox 5">
            <a:extLst>
              <a:ext uri="{FF2B5EF4-FFF2-40B4-BE49-F238E27FC236}">
                <a16:creationId xmlns:a16="http://schemas.microsoft.com/office/drawing/2014/main" id="{F15A34B5-6F58-4627-BDF4-701E7F24B8A7}"/>
              </a:ext>
            </a:extLst>
          </p:cNvPr>
          <p:cNvSpPr txBox="1"/>
          <p:nvPr>
            <p:custDataLst>
              <p:tags r:id="rId5"/>
            </p:custDataLst>
          </p:nvPr>
        </p:nvSpPr>
        <p:spPr>
          <a:xfrm>
            <a:off x="8534400" y="3250935"/>
            <a:ext cx="3581400" cy="52322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400" spc="-50" dirty="0"/>
              <a:t>14.7: Frequency (%) of depression over time, in county</a:t>
            </a:r>
          </a:p>
        </p:txBody>
      </p:sp>
      <p:sp>
        <p:nvSpPr>
          <p:cNvPr id="7" name="Rectangle 6">
            <a:extLst>
              <a:ext uri="{FF2B5EF4-FFF2-40B4-BE49-F238E27FC236}">
                <a16:creationId xmlns:a16="http://schemas.microsoft.com/office/drawing/2014/main" id="{00F27AC9-A132-4413-AB6B-92E1D0F2FA8D}"/>
              </a:ext>
            </a:extLst>
          </p:cNvPr>
          <p:cNvSpPr/>
          <p:nvPr>
            <p:custDataLst>
              <p:tags r:id="rId6"/>
            </p:custDataLst>
          </p:nvPr>
        </p:nvSpPr>
        <p:spPr>
          <a:xfrm>
            <a:off x="8534400" y="3657600"/>
            <a:ext cx="3581400" cy="369332"/>
          </a:xfrm>
          <a:prstGeom prst="rect">
            <a:avLst/>
          </a:prstGeom>
        </p:spPr>
        <p:txBody>
          <a:bodyPr wrap="square">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900" dirty="0"/>
              <a:t>Source: NJ State Health Assessment data from the NJ Behavioral Risk Factor Survey, 2013-2017</a:t>
            </a:r>
          </a:p>
        </p:txBody>
      </p:sp>
      <p:sp>
        <p:nvSpPr>
          <p:cNvPr id="8" name="TextBox 7">
            <a:extLst>
              <a:ext uri="{FF2B5EF4-FFF2-40B4-BE49-F238E27FC236}">
                <a16:creationId xmlns:a16="http://schemas.microsoft.com/office/drawing/2014/main" id="{3DCEA526-37F3-412A-A852-0E66ECBA405E}"/>
              </a:ext>
            </a:extLst>
          </p:cNvPr>
          <p:cNvSpPr txBox="1"/>
          <p:nvPr>
            <p:custDataLst>
              <p:tags r:id="rId7"/>
            </p:custDataLst>
          </p:nvPr>
        </p:nvSpPr>
        <p:spPr>
          <a:xfrm>
            <a:off x="3167424" y="6339290"/>
            <a:ext cx="8495867" cy="457200"/>
          </a:xfrm>
          <a:prstGeom prst="rect">
            <a:avLst/>
          </a:prstGeom>
          <a:noFill/>
        </p:spPr>
        <p:txBody>
          <a:bodyPr wrap="square" rtlCol="0" anchor="ctr" anchorCtr="0">
            <a:noAutofit/>
          </a:bodyPr>
          <a:lstStyle/>
          <a:p>
            <a:pPr algn="just"/>
            <a:r>
              <a:rPr lang="en-US" sz="1000" dirty="0">
                <a:latin typeface="Franklin Gothic Book"/>
              </a:rPr>
              <a:t>Explanation. These rates represent the percentage of the population with depression diagnosis from a professional at any time during one’s lifetime.</a:t>
            </a:r>
            <a:endParaRPr lang="en-US" sz="1000" i="1" dirty="0">
              <a:latin typeface="Franklin Gothic Book"/>
            </a:endParaRPr>
          </a:p>
        </p:txBody>
      </p:sp>
      <p:graphicFrame>
        <p:nvGraphicFramePr>
          <p:cNvPr id="11" name="Chart 10">
            <a:extLst>
              <a:ext uri="{FF2B5EF4-FFF2-40B4-BE49-F238E27FC236}">
                <a16:creationId xmlns:a16="http://schemas.microsoft.com/office/drawing/2014/main" id="{22F07298-F47E-404C-BC6B-18ABDCCABBF1}"/>
              </a:ext>
            </a:extLst>
          </p:cNvPr>
          <p:cNvGraphicFramePr/>
          <p:nvPr>
            <p:custDataLst>
              <p:tags r:id="rId8"/>
            </p:custDataLst>
            <p:extLst>
              <p:ext uri="{D42A27DB-BD31-4B8C-83A1-F6EECF244321}">
                <p14:modId xmlns:p14="http://schemas.microsoft.com/office/powerpoint/2010/main" val="2292048147"/>
              </p:ext>
            </p:extLst>
          </p:nvPr>
        </p:nvGraphicFramePr>
        <p:xfrm>
          <a:off x="3167424" y="685800"/>
          <a:ext cx="5900376" cy="5715000"/>
        </p:xfrm>
        <a:graphic>
          <a:graphicData uri="http://schemas.openxmlformats.org/drawingml/2006/chart">
            <c:chart xmlns:c="http://schemas.openxmlformats.org/drawingml/2006/chart" xmlns:r="http://schemas.openxmlformats.org/officeDocument/2006/relationships" r:id="rId12"/>
          </a:graphicData>
        </a:graphic>
      </p:graphicFrame>
      <p:graphicFrame>
        <p:nvGraphicFramePr>
          <p:cNvPr id="14" name="Chart 13">
            <a:extLst>
              <a:ext uri="{FF2B5EF4-FFF2-40B4-BE49-F238E27FC236}">
                <a16:creationId xmlns:a16="http://schemas.microsoft.com/office/drawing/2014/main" id="{16A3EE50-7EEE-4B49-873E-2777915CC41A}"/>
              </a:ext>
            </a:extLst>
          </p:cNvPr>
          <p:cNvGraphicFramePr/>
          <p:nvPr>
            <p:custDataLst>
              <p:tags r:id="rId9"/>
            </p:custDataLst>
            <p:extLst>
              <p:ext uri="{D42A27DB-BD31-4B8C-83A1-F6EECF244321}">
                <p14:modId xmlns:p14="http://schemas.microsoft.com/office/powerpoint/2010/main" val="2009408468"/>
              </p:ext>
            </p:extLst>
          </p:nvPr>
        </p:nvGraphicFramePr>
        <p:xfrm>
          <a:off x="8542774" y="4174114"/>
          <a:ext cx="3255891" cy="1944311"/>
        </p:xfrm>
        <a:graphic>
          <a:graphicData uri="http://schemas.openxmlformats.org/drawingml/2006/chart">
            <c:chart xmlns:c="http://schemas.openxmlformats.org/drawingml/2006/chart" xmlns:r="http://schemas.openxmlformats.org/officeDocument/2006/relationships" r:id="rId13"/>
          </a:graphicData>
        </a:graphic>
      </p:graphicFrame>
    </p:spTree>
    <p:extLst>
      <p:ext uri="{BB962C8B-B14F-4D97-AF65-F5344CB8AC3E}">
        <p14:creationId xmlns:p14="http://schemas.microsoft.com/office/powerpoint/2010/main" val="72241758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Mental Health</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0" y="38862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Diagnosed Depression</a:t>
            </a:r>
          </a:p>
        </p:txBody>
      </p:sp>
      <p:sp>
        <p:nvSpPr>
          <p:cNvPr id="4" name="TextBox 3">
            <a:extLst>
              <a:ext uri="{FF2B5EF4-FFF2-40B4-BE49-F238E27FC236}">
                <a16:creationId xmlns:a16="http://schemas.microsoft.com/office/drawing/2014/main" id="{E7C58009-F8F3-4AA5-A921-279FFE92CC64}"/>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14.8: Diagnosed depression by race/ethnicity, in county</a:t>
            </a:r>
          </a:p>
        </p:txBody>
      </p:sp>
      <p:sp>
        <p:nvSpPr>
          <p:cNvPr id="5" name="TextBox 4">
            <a:extLst>
              <a:ext uri="{FF2B5EF4-FFF2-40B4-BE49-F238E27FC236}">
                <a16:creationId xmlns:a16="http://schemas.microsoft.com/office/drawing/2014/main" id="{2781DD26-43EB-422F-80F7-3027A2B3D66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6" name="TextBox 5">
            <a:extLst>
              <a:ext uri="{FF2B5EF4-FFF2-40B4-BE49-F238E27FC236}">
                <a16:creationId xmlns:a16="http://schemas.microsoft.com/office/drawing/2014/main" id="{390DE39C-EC98-4916-BA0E-2953EA2F8DD7}"/>
              </a:ext>
            </a:extLst>
          </p:cNvPr>
          <p:cNvSpPr txBox="1"/>
          <p:nvPr>
            <p:custDataLst>
              <p:tags r:id="rId5"/>
            </p:custDataLst>
          </p:nvPr>
        </p:nvSpPr>
        <p:spPr>
          <a:xfrm>
            <a:off x="3124200" y="354330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14.9: Diagnosed depression by sex, in county  </a:t>
            </a:r>
          </a:p>
        </p:txBody>
      </p:sp>
      <p:sp>
        <p:nvSpPr>
          <p:cNvPr id="7" name="TextBox 6">
            <a:extLst>
              <a:ext uri="{FF2B5EF4-FFF2-40B4-BE49-F238E27FC236}">
                <a16:creationId xmlns:a16="http://schemas.microsoft.com/office/drawing/2014/main" id="{CFFFB545-9206-4B25-8D39-3AE8D74ACB90}"/>
              </a:ext>
            </a:extLst>
          </p:cNvPr>
          <p:cNvSpPr txBox="1"/>
          <p:nvPr>
            <p:custDataLst>
              <p:tags r:id="rId6"/>
            </p:custDataLst>
          </p:nvPr>
        </p:nvSpPr>
        <p:spPr>
          <a:xfrm>
            <a:off x="3124200" y="3886200"/>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NJ State Health Assessment data from the NJ Behavioral Risk Factor Survey, 2017</a:t>
            </a:r>
          </a:p>
        </p:txBody>
      </p:sp>
      <p:sp>
        <p:nvSpPr>
          <p:cNvPr id="8" name="TextBox 7">
            <a:extLst>
              <a:ext uri="{FF2B5EF4-FFF2-40B4-BE49-F238E27FC236}">
                <a16:creationId xmlns:a16="http://schemas.microsoft.com/office/drawing/2014/main" id="{BA139A88-3BC0-4802-9727-94A9BC8F993C}"/>
              </a:ext>
            </a:extLst>
          </p:cNvPr>
          <p:cNvSpPr txBox="1"/>
          <p:nvPr>
            <p:custDataLst>
              <p:tags r:id="rId7"/>
            </p:custDataLst>
          </p:nvPr>
        </p:nvSpPr>
        <p:spPr>
          <a:xfrm>
            <a:off x="3194183" y="6377205"/>
            <a:ext cx="9057914" cy="457200"/>
          </a:xfrm>
          <a:prstGeom prst="rect">
            <a:avLst/>
          </a:prstGeom>
          <a:noFill/>
        </p:spPr>
        <p:txBody>
          <a:bodyPr wrap="square" rtlCol="0" anchor="ctr" anchorCtr="0">
            <a:noAutofit/>
          </a:bodyPr>
          <a:lstStyle/>
          <a:p>
            <a:pPr algn="just"/>
            <a:r>
              <a:rPr lang="en-US" sz="1000" dirty="0">
                <a:solidFill>
                  <a:srgbClr val="000000"/>
                </a:solidFill>
                <a:latin typeface="Franklin Gothic Book" panose="020B0503020102020204" pitchFamily="34" charset="0"/>
              </a:rPr>
              <a:t>Explanation. These rates represent the percentage of the population with depression diagnosis from a professional at any time during one’s lifetime.</a:t>
            </a:r>
          </a:p>
        </p:txBody>
      </p:sp>
      <p:graphicFrame>
        <p:nvGraphicFramePr>
          <p:cNvPr id="11" name="Chart 10">
            <a:extLst>
              <a:ext uri="{FF2B5EF4-FFF2-40B4-BE49-F238E27FC236}">
                <a16:creationId xmlns:a16="http://schemas.microsoft.com/office/drawing/2014/main" id="{EA36EF48-D1F0-4F0C-91AE-0249DE9E90A2}"/>
              </a:ext>
            </a:extLst>
          </p:cNvPr>
          <p:cNvGraphicFramePr/>
          <p:nvPr>
            <p:custDataLst>
              <p:tags r:id="rId8"/>
            </p:custDataLst>
            <p:extLst>
              <p:ext uri="{D42A27DB-BD31-4B8C-83A1-F6EECF244321}">
                <p14:modId xmlns:p14="http://schemas.microsoft.com/office/powerpoint/2010/main" val="3170922542"/>
              </p:ext>
            </p:extLst>
          </p:nvPr>
        </p:nvGraphicFramePr>
        <p:xfrm>
          <a:off x="3352800" y="800461"/>
          <a:ext cx="6873168" cy="2480733"/>
        </p:xfrm>
        <a:graphic>
          <a:graphicData uri="http://schemas.openxmlformats.org/drawingml/2006/chart">
            <c:chart xmlns:c="http://schemas.openxmlformats.org/drawingml/2006/chart" xmlns:r="http://schemas.openxmlformats.org/officeDocument/2006/relationships" r:id="rId13"/>
          </a:graphicData>
        </a:graphic>
      </p:graphicFrame>
      <p:graphicFrame>
        <p:nvGraphicFramePr>
          <p:cNvPr id="14" name="Chart 13">
            <a:extLst>
              <a:ext uri="{FF2B5EF4-FFF2-40B4-BE49-F238E27FC236}">
                <a16:creationId xmlns:a16="http://schemas.microsoft.com/office/drawing/2014/main" id="{E6206D6B-4B08-4AEA-AB1E-262656DC5234}"/>
              </a:ext>
            </a:extLst>
          </p:cNvPr>
          <p:cNvGraphicFramePr/>
          <p:nvPr>
            <p:custDataLst>
              <p:tags r:id="rId9"/>
            </p:custDataLst>
            <p:extLst>
              <p:ext uri="{D42A27DB-BD31-4B8C-83A1-F6EECF244321}">
                <p14:modId xmlns:p14="http://schemas.microsoft.com/office/powerpoint/2010/main" val="1936555914"/>
              </p:ext>
            </p:extLst>
          </p:nvPr>
        </p:nvGraphicFramePr>
        <p:xfrm>
          <a:off x="4165600" y="4148415"/>
          <a:ext cx="5588000" cy="2194923"/>
        </p:xfrm>
        <a:graphic>
          <a:graphicData uri="http://schemas.openxmlformats.org/drawingml/2006/chart">
            <c:chart xmlns:c="http://schemas.openxmlformats.org/drawingml/2006/chart" xmlns:r="http://schemas.openxmlformats.org/officeDocument/2006/relationships" r:id="rId14"/>
          </a:graphicData>
        </a:graphic>
      </p:graphicFrame>
      <p:sp>
        <p:nvSpPr>
          <p:cNvPr id="12" name="TextBox 11">
            <a:extLst>
              <a:ext uri="{FF2B5EF4-FFF2-40B4-BE49-F238E27FC236}">
                <a16:creationId xmlns:a16="http://schemas.microsoft.com/office/drawing/2014/main" id="{5D045361-96DA-4F45-A263-7B139F478415}"/>
              </a:ext>
            </a:extLst>
          </p:cNvPr>
          <p:cNvSpPr txBox="1"/>
          <p:nvPr>
            <p:custDataLst>
              <p:tags r:id="rId10"/>
            </p:custDataLst>
          </p:nvPr>
        </p:nvSpPr>
        <p:spPr>
          <a:xfrm>
            <a:off x="3194183" y="6315977"/>
            <a:ext cx="3995376" cy="246221"/>
          </a:xfrm>
          <a:prstGeom prst="rect">
            <a:avLst/>
          </a:prstGeom>
          <a:noFill/>
        </p:spPr>
        <p:txBody>
          <a:bodyPr wrap="square" rtlCol="0">
            <a:spAutoFit/>
          </a:bodyPr>
          <a:lstStyle/>
          <a:p>
            <a:r>
              <a:rPr lang="en-US" sz="1000" dirty="0">
                <a:latin typeface="Franklin Gothic Book" panose="020B0503020102020204" pitchFamily="34" charset="0"/>
              </a:rPr>
              <a:t>No data displayed means data are too small to calculate reliable rates.</a:t>
            </a:r>
            <a:endParaRPr lang="en-US" dirty="0"/>
          </a:p>
        </p:txBody>
      </p:sp>
    </p:spTree>
    <p:extLst>
      <p:ext uri="{BB962C8B-B14F-4D97-AF65-F5344CB8AC3E}">
        <p14:creationId xmlns:p14="http://schemas.microsoft.com/office/powerpoint/2010/main" val="1184245292"/>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0589230"/>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Services</a:t>
            </a:r>
          </a:p>
        </p:txBody>
      </p:sp>
      <p:sp>
        <p:nvSpPr>
          <p:cNvPr id="4" name="TextBox 3">
            <a:extLst>
              <a:ext uri="{FF2B5EF4-FFF2-40B4-BE49-F238E27FC236}">
                <a16:creationId xmlns:a16="http://schemas.microsoft.com/office/drawing/2014/main" id="{03595BD6-D345-486A-800F-EE766903B9F0}"/>
              </a:ext>
            </a:extLst>
          </p:cNvPr>
          <p:cNvSpPr txBox="1"/>
          <p:nvPr>
            <p:custDataLst>
              <p:tags r:id="rId3"/>
            </p:custDataLst>
          </p:nvPr>
        </p:nvSpPr>
        <p:spPr>
          <a:xfrm>
            <a:off x="3124200" y="0"/>
            <a:ext cx="9017202"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15.1: Children (#) enrolled in special education services in NJ (by county)</a:t>
            </a:r>
          </a:p>
        </p:txBody>
      </p:sp>
      <p:sp>
        <p:nvSpPr>
          <p:cNvPr id="5" name="TextBox 4">
            <a:extLst>
              <a:ext uri="{FF2B5EF4-FFF2-40B4-BE49-F238E27FC236}">
                <a16:creationId xmlns:a16="http://schemas.microsoft.com/office/drawing/2014/main" id="{4B6DB604-6639-4C3A-A85B-0C6AC6704512}"/>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latin typeface="Franklin Gothic Medium" panose="020B0603020102020204" pitchFamily="34" charset="0"/>
              </a:rPr>
              <a:t>Source: New Jersey Department of Education Office of Special Education Programs, 2019 Special Education Data</a:t>
            </a:r>
            <a:endParaRPr lang="en-US" sz="1200" dirty="0"/>
          </a:p>
        </p:txBody>
      </p:sp>
      <p:sp>
        <p:nvSpPr>
          <p:cNvPr id="6" name="Rectangle 5">
            <a:extLst>
              <a:ext uri="{FF2B5EF4-FFF2-40B4-BE49-F238E27FC236}">
                <a16:creationId xmlns:a16="http://schemas.microsoft.com/office/drawing/2014/main" id="{6E7FD24F-F2C4-45EC-BACA-F10F588D30F7}"/>
              </a:ext>
            </a:extLst>
          </p:cNvPr>
          <p:cNvSpPr/>
          <p:nvPr>
            <p:custDataLst>
              <p:tags r:id="rId5"/>
            </p:custDataLst>
          </p:nvPr>
        </p:nvSpPr>
        <p:spPr>
          <a:xfrm>
            <a:off x="3174798" y="6459265"/>
            <a:ext cx="9017202" cy="246221"/>
          </a:xfrm>
          <a:prstGeom prst="rect">
            <a:avLst/>
          </a:prstGeom>
        </p:spPr>
        <p:txBody>
          <a:bodyPr wrap="square">
            <a:spAutoFit/>
          </a:bodyPr>
          <a:lstStyle/>
          <a:p>
            <a:pPr>
              <a:defRPr sz="1400" b="0" i="0" u="none" strike="noStrike" kern="1200" spc="0" baseline="0">
                <a:solidFill>
                  <a:prstClr val="black">
                    <a:lumMod val="65000"/>
                    <a:lumOff val="35000"/>
                  </a:prstClr>
                </a:solidFill>
                <a:latin typeface="+mn-lt"/>
                <a:ea typeface="+mn-ea"/>
                <a:cs typeface="+mn-cs"/>
              </a:defRPr>
            </a:pPr>
            <a:r>
              <a:rPr lang="en-US" sz="1000" dirty="0">
                <a:solidFill>
                  <a:schemeClr val="tx1">
                    <a:lumMod val="95000"/>
                    <a:lumOff val="5000"/>
                  </a:schemeClr>
                </a:solidFill>
                <a:latin typeface="Franklin Gothic Book" panose="020B0503020102020204" pitchFamily="34" charset="0"/>
              </a:rPr>
              <a:t>Note: Charter schools were included in the county of registered address. Note that total county population size has not been accounted for in this indicator</a:t>
            </a:r>
          </a:p>
        </p:txBody>
      </p:sp>
      <p:graphicFrame>
        <p:nvGraphicFramePr>
          <p:cNvPr id="9" name="Chart 8">
            <a:extLst>
              <a:ext uri="{FF2B5EF4-FFF2-40B4-BE49-F238E27FC236}">
                <a16:creationId xmlns:a16="http://schemas.microsoft.com/office/drawing/2014/main" id="{03FE697F-CF90-4546-BD74-AA2598928850}"/>
              </a:ext>
            </a:extLst>
          </p:cNvPr>
          <p:cNvGraphicFramePr/>
          <p:nvPr>
            <p:custDataLst>
              <p:tags r:id="rId6"/>
            </p:custDataLst>
            <p:extLst>
              <p:ext uri="{D42A27DB-BD31-4B8C-83A1-F6EECF244321}">
                <p14:modId xmlns:p14="http://schemas.microsoft.com/office/powerpoint/2010/main" val="2145210591"/>
              </p:ext>
            </p:extLst>
          </p:nvPr>
        </p:nvGraphicFramePr>
        <p:xfrm>
          <a:off x="3228171" y="615553"/>
          <a:ext cx="8856936" cy="5758077"/>
        </p:xfrm>
        <a:graphic>
          <a:graphicData uri="http://schemas.openxmlformats.org/drawingml/2006/chart">
            <c:chart xmlns:c="http://schemas.openxmlformats.org/drawingml/2006/chart" xmlns:r="http://schemas.openxmlformats.org/officeDocument/2006/relationships" r:id="rId9"/>
          </a:graphicData>
        </a:graphic>
      </p:graphicFrame>
    </p:spTree>
    <p:extLst>
      <p:ext uri="{BB962C8B-B14F-4D97-AF65-F5344CB8AC3E}">
        <p14:creationId xmlns:p14="http://schemas.microsoft.com/office/powerpoint/2010/main" val="3902664604"/>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CAEC4C-2AD8-40D7-8EF6-4C07503BD85B}"/>
              </a:ext>
            </a:extLst>
          </p:cNvPr>
          <p:cNvSpPr txBox="1">
            <a:spLocks/>
          </p:cNvSpPr>
          <p:nvPr>
            <p:custDataLst>
              <p:tags r:id="rId1"/>
            </p:custDataLst>
          </p:nvPr>
        </p:nvSpPr>
        <p:spPr>
          <a:xfrm>
            <a:off x="0" y="685800"/>
            <a:ext cx="3246120" cy="5486400"/>
          </a:xfrm>
          <a:prstGeom prst="rect">
            <a:avLst/>
          </a:prstGeom>
          <a:noFill/>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nSpc>
                <a:spcPct val="90000"/>
              </a:lnSpc>
            </a:pPr>
            <a:r>
              <a:rPr lang="en-US" sz="4800" spc="-200" dirty="0">
                <a:solidFill>
                  <a:schemeClr val="bg1"/>
                </a:solidFill>
                <a:latin typeface="Franklin Gothic Demi" panose="020B0703020102020204" pitchFamily="34" charset="0"/>
              </a:rPr>
              <a:t>Education</a:t>
            </a:r>
          </a:p>
          <a:p>
            <a:pPr>
              <a:lnSpc>
                <a:spcPct val="90000"/>
              </a:lnSpc>
            </a:pPr>
            <a:endParaRPr lang="en-US" sz="3200" spc="-200" dirty="0">
              <a:solidFill>
                <a:schemeClr val="bg1"/>
              </a:solidFill>
              <a:latin typeface="Franklin Gothic Demi" panose="020B0703020102020204" pitchFamily="34" charset="0"/>
            </a:endParaRPr>
          </a:p>
        </p:txBody>
      </p:sp>
      <p:sp>
        <p:nvSpPr>
          <p:cNvPr id="3" name="TextBox 2">
            <a:extLst>
              <a:ext uri="{FF2B5EF4-FFF2-40B4-BE49-F238E27FC236}">
                <a16:creationId xmlns:a16="http://schemas.microsoft.com/office/drawing/2014/main" id="{08B274AE-EC7C-498C-B91A-10632DE8EECA}"/>
              </a:ext>
            </a:extLst>
          </p:cNvPr>
          <p:cNvSpPr txBox="1"/>
          <p:nvPr>
            <p:custDataLst>
              <p:tags r:id="rId2"/>
            </p:custDataLst>
          </p:nvPr>
        </p:nvSpPr>
        <p:spPr>
          <a:xfrm>
            <a:off x="-4156" y="3581400"/>
            <a:ext cx="3124200" cy="424732"/>
          </a:xfrm>
          <a:prstGeom prst="rect">
            <a:avLst/>
          </a:prstGeom>
          <a:noFill/>
        </p:spPr>
        <p:txBody>
          <a:bodyPr wrap="square" rtlCol="0">
            <a:spAutoFit/>
          </a:bodyPr>
          <a:lstStyle/>
          <a:p>
            <a:pPr algn="ctr">
              <a:lnSpc>
                <a:spcPct val="90000"/>
              </a:lnSpc>
            </a:pPr>
            <a:r>
              <a:rPr lang="en-US" sz="2400" spc="-100" dirty="0">
                <a:solidFill>
                  <a:schemeClr val="bg1"/>
                </a:solidFill>
                <a:latin typeface="Franklin Gothic Demi" panose="020B0703020102020204" pitchFamily="34" charset="0"/>
              </a:rPr>
              <a:t>Services</a:t>
            </a:r>
          </a:p>
        </p:txBody>
      </p:sp>
      <p:sp>
        <p:nvSpPr>
          <p:cNvPr id="4" name="TextBox 3">
            <a:extLst>
              <a:ext uri="{FF2B5EF4-FFF2-40B4-BE49-F238E27FC236}">
                <a16:creationId xmlns:a16="http://schemas.microsoft.com/office/drawing/2014/main" id="{2CBA865F-FB5C-42A6-B459-D3BF0E7C9CCE}"/>
              </a:ext>
            </a:extLst>
          </p:cNvPr>
          <p:cNvSpPr txBox="1"/>
          <p:nvPr>
            <p:custDataLst>
              <p:tags r:id="rId3"/>
            </p:custDataLst>
          </p:nvPr>
        </p:nvSpPr>
        <p:spPr>
          <a:xfrm>
            <a:off x="3124200" y="0"/>
            <a:ext cx="9372600" cy="400110"/>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2000" spc="-50" dirty="0"/>
              <a:t>15.2: Children (#) receiving early intervention services in NJ (by county)</a:t>
            </a:r>
          </a:p>
        </p:txBody>
      </p:sp>
      <p:sp>
        <p:nvSpPr>
          <p:cNvPr id="5" name="TextBox 4">
            <a:extLst>
              <a:ext uri="{FF2B5EF4-FFF2-40B4-BE49-F238E27FC236}">
                <a16:creationId xmlns:a16="http://schemas.microsoft.com/office/drawing/2014/main" id="{CDBEDB54-7C21-4AD7-BF97-6D45B5AD2E2D}"/>
              </a:ext>
            </a:extLst>
          </p:cNvPr>
          <p:cNvSpPr txBox="1"/>
          <p:nvPr>
            <p:custDataLst>
              <p:tags r:id="rId4"/>
            </p:custDataLst>
          </p:nvPr>
        </p:nvSpPr>
        <p:spPr>
          <a:xfrm>
            <a:off x="3124200" y="338554"/>
            <a:ext cx="8400675" cy="276999"/>
          </a:xfrm>
          <a:prstGeom prst="rect">
            <a:avLst/>
          </a:prstGeom>
          <a:noFill/>
        </p:spPr>
        <p:txBody>
          <a:bodyPr wrap="square" rtlCol="0">
            <a:spAutoFit/>
          </a:bodyPr>
          <a:lstStyle/>
          <a:p>
            <a:pPr>
              <a:defRPr sz="1400" b="0" i="0" u="none" strike="noStrike" kern="1200" spc="0" baseline="0">
                <a:solidFill>
                  <a:prstClr val="black"/>
                </a:solidFill>
                <a:latin typeface="Franklin Gothic Medium" panose="020B0603020102020204" pitchFamily="34" charset="0"/>
                <a:ea typeface="+mn-ea"/>
                <a:cs typeface="+mn-cs"/>
              </a:defRPr>
            </a:pPr>
            <a:r>
              <a:rPr lang="en-US" sz="1200" dirty="0"/>
              <a:t>Source: New Jersey Early Intervention System, 2018-2019</a:t>
            </a:r>
          </a:p>
        </p:txBody>
      </p:sp>
      <p:graphicFrame>
        <p:nvGraphicFramePr>
          <p:cNvPr id="8" name="Chart 7">
            <a:extLst>
              <a:ext uri="{FF2B5EF4-FFF2-40B4-BE49-F238E27FC236}">
                <a16:creationId xmlns:a16="http://schemas.microsoft.com/office/drawing/2014/main" id="{D3582146-253E-4F22-A2F5-BCBFD2EBF1F6}"/>
              </a:ext>
            </a:extLst>
          </p:cNvPr>
          <p:cNvGraphicFramePr/>
          <p:nvPr>
            <p:custDataLst>
              <p:tags r:id="rId5"/>
            </p:custDataLst>
            <p:extLst>
              <p:ext uri="{D42A27DB-BD31-4B8C-83A1-F6EECF244321}">
                <p14:modId xmlns:p14="http://schemas.microsoft.com/office/powerpoint/2010/main" val="2261840613"/>
              </p:ext>
            </p:extLst>
          </p:nvPr>
        </p:nvGraphicFramePr>
        <p:xfrm>
          <a:off x="3319000" y="990114"/>
          <a:ext cx="8644399" cy="5486886"/>
        </p:xfrm>
        <a:graphic>
          <a:graphicData uri="http://schemas.openxmlformats.org/drawingml/2006/chart">
            <c:chart xmlns:c="http://schemas.openxmlformats.org/drawingml/2006/chart" xmlns:r="http://schemas.openxmlformats.org/officeDocument/2006/relationships" r:id="rId9"/>
          </a:graphicData>
        </a:graphic>
      </p:graphicFrame>
      <p:sp>
        <p:nvSpPr>
          <p:cNvPr id="6" name="TextBox 5"/>
          <p:cNvSpPr txBox="1"/>
          <p:nvPr>
            <p:custDataLst>
              <p:tags r:id="rId6"/>
            </p:custDataLst>
          </p:nvPr>
        </p:nvSpPr>
        <p:spPr>
          <a:xfrm>
            <a:off x="3319000" y="6477000"/>
            <a:ext cx="8534400" cy="246221"/>
          </a:xfrm>
          <a:prstGeom prst="rect">
            <a:avLst/>
          </a:prstGeom>
          <a:noFill/>
        </p:spPr>
        <p:txBody>
          <a:bodyPr wrap="square" rtlCol="0">
            <a:spAutoFit/>
          </a:bodyPr>
          <a:lstStyle/>
          <a:p>
            <a:r>
              <a:rPr lang="en-US" sz="1000" dirty="0">
                <a:latin typeface="Franklin Gothic Book" panose="020B0503020102020204" pitchFamily="34" charset="0"/>
              </a:rPr>
              <a:t>Note that total county population has not been accounted for in this indicator</a:t>
            </a:r>
          </a:p>
        </p:txBody>
      </p:sp>
    </p:spTree>
    <p:extLst>
      <p:ext uri="{BB962C8B-B14F-4D97-AF65-F5344CB8AC3E}">
        <p14:creationId xmlns:p14="http://schemas.microsoft.com/office/powerpoint/2010/main" val="320957370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89260189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E9CB6B4-7E9E-42BC-910D-E32C6D0B9859}"/>
              </a:ext>
            </a:extLst>
          </p:cNvPr>
          <p:cNvSpPr/>
          <p:nvPr/>
        </p:nvSpPr>
        <p:spPr>
          <a:xfrm>
            <a:off x="3276600" y="638086"/>
            <a:ext cx="4132900" cy="5803727"/>
          </a:xfrm>
          <a:prstGeom prst="rect">
            <a:avLst/>
          </a:prstGeom>
        </p:spPr>
        <p:txBody>
          <a:bodyPr wrap="square">
            <a:noAutofit/>
          </a:bodyPr>
          <a:lstStyle/>
          <a:p>
            <a:endParaRPr lang="en-US" sz="1400" dirty="0">
              <a:latin typeface="Franklin Gothic Medium" panose="020B0603020102020204" pitchFamily="34" charset="0"/>
            </a:endParaRPr>
          </a:p>
          <a:p>
            <a:r>
              <a:rPr lang="en-US" sz="1400" spc="-20" dirty="0">
                <a:latin typeface="Franklin Gothic Medium" panose="020B0603020102020204" pitchFamily="34" charset="0"/>
              </a:rPr>
              <a:t>Advanced Behavioral Care Services LLC </a:t>
            </a:r>
            <a:r>
              <a:rPr lang="en-US" sz="1400" dirty="0">
                <a:solidFill>
                  <a:srgbClr val="C00000"/>
                </a:solidFill>
                <a:latin typeface="Franklin Gothic Medium" panose="020B0603020102020204" pitchFamily="34" charset="0"/>
              </a:rPr>
              <a:t>[Mental Health and Substance Abuse]</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Allies in Caring </a:t>
            </a:r>
            <a:r>
              <a:rPr lang="en-US" sz="1400" dirty="0">
                <a:solidFill>
                  <a:srgbClr val="C00000"/>
                </a:solidFill>
                <a:latin typeface="Franklin Gothic Medium" panose="020B0603020102020204" pitchFamily="34" charset="0"/>
              </a:rPr>
              <a:t>[Mental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Center for Achievement at Special Children’s Center </a:t>
            </a:r>
            <a:r>
              <a:rPr lang="en-US" sz="1400" dirty="0">
                <a:solidFill>
                  <a:srgbClr val="C00000"/>
                </a:solidFill>
                <a:latin typeface="Franklin Gothic Medium" panose="020B0603020102020204" pitchFamily="34" charset="0"/>
              </a:rPr>
              <a:t>[Physical, Emotional, &amp; Developmental Needs]</a:t>
            </a:r>
          </a:p>
          <a:p>
            <a:endParaRPr lang="en-US" sz="1400" spc="-20" dirty="0">
              <a:solidFill>
                <a:srgbClr val="C00000"/>
              </a:solidFill>
              <a:latin typeface="Franklin Gothic Medium" panose="020B0603020102020204" pitchFamily="34" charset="0"/>
            </a:endParaRPr>
          </a:p>
          <a:p>
            <a:r>
              <a:rPr lang="en-US" sz="1400" spc="-20" dirty="0">
                <a:latin typeface="Franklin Gothic Medium" panose="020B0603020102020204" pitchFamily="34" charset="0"/>
              </a:rPr>
              <a:t>Cooperative Counseling Services </a:t>
            </a:r>
            <a:r>
              <a:rPr lang="en-US" sz="1400" dirty="0">
                <a:solidFill>
                  <a:srgbClr val="C00000"/>
                </a:solidFill>
                <a:latin typeface="Franklin Gothic Medium" panose="020B0603020102020204" pitchFamily="34" charset="0"/>
              </a:rPr>
              <a:t>[Child and Adolescent Behavioral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Family Enhancement, LLC </a:t>
            </a:r>
            <a:r>
              <a:rPr lang="en-US" sz="1400" dirty="0">
                <a:solidFill>
                  <a:srgbClr val="C00000"/>
                </a:solidFill>
                <a:latin typeface="Franklin Gothic Medium" panose="020B0603020102020204" pitchFamily="34" charset="0"/>
              </a:rPr>
              <a:t>[In-Home Services]</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Latino Family Connections </a:t>
            </a:r>
            <a:r>
              <a:rPr lang="en-US" sz="1400" dirty="0">
                <a:solidFill>
                  <a:srgbClr val="C00000"/>
                </a:solidFill>
                <a:latin typeface="Franklin Gothic Medium" panose="020B0603020102020204" pitchFamily="34" charset="0"/>
              </a:rPr>
              <a:t>[General]</a:t>
            </a:r>
            <a:endParaRPr lang="en-US" sz="1400" dirty="0">
              <a:latin typeface="Franklin Gothic Medium" panose="020B0603020102020204" pitchFamily="34" charset="0"/>
            </a:endParaRP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Project 99 </a:t>
            </a:r>
            <a:r>
              <a:rPr lang="en-US" sz="1400" dirty="0">
                <a:solidFill>
                  <a:srgbClr val="C00000"/>
                </a:solidFill>
                <a:latin typeface="Franklin Gothic Medium" panose="020B0603020102020204" pitchFamily="34" charset="0"/>
              </a:rPr>
              <a:t>[In-community and Behavioral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Maxim Healthcare Services </a:t>
            </a:r>
            <a:r>
              <a:rPr lang="en-US" sz="1400" dirty="0">
                <a:solidFill>
                  <a:srgbClr val="C00000"/>
                </a:solidFill>
                <a:latin typeface="Franklin Gothic Medium" panose="020B0603020102020204" pitchFamily="34" charset="0"/>
              </a:rPr>
              <a:t>[Behavioral Health]</a:t>
            </a:r>
          </a:p>
          <a:p>
            <a:endParaRPr lang="en-US" sz="1400" dirty="0">
              <a:latin typeface="Franklin Gothic Medium" panose="020B0603020102020204" pitchFamily="34" charset="0"/>
            </a:endParaRPr>
          </a:p>
          <a:p>
            <a:r>
              <a:rPr lang="en-US" sz="1400" spc="-20" dirty="0">
                <a:latin typeface="Franklin Gothic Medium" panose="020B0603020102020204" pitchFamily="34" charset="0"/>
              </a:rPr>
              <a:t>SPWA Services, LLC </a:t>
            </a:r>
            <a:r>
              <a:rPr lang="en-US" sz="1400" dirty="0">
                <a:solidFill>
                  <a:srgbClr val="C00000"/>
                </a:solidFill>
                <a:latin typeface="Franklin Gothic Medium" panose="020B0603020102020204" pitchFamily="34" charset="0"/>
              </a:rPr>
              <a:t>[Developmental Disabilities]</a:t>
            </a:r>
          </a:p>
          <a:p>
            <a:endParaRPr lang="en-US" sz="1400" dirty="0">
              <a:latin typeface="Franklin Gothic Medium" panose="020B0603020102020204" pitchFamily="34" charset="0"/>
            </a:endParaRPr>
          </a:p>
          <a:p>
            <a:r>
              <a:rPr lang="en-US" sz="1600" spc="-20" dirty="0">
                <a:latin typeface="Franklin Gothic Medium" panose="020B0603020102020204" pitchFamily="34" charset="0"/>
              </a:rPr>
              <a:t>Step Up Family Services </a:t>
            </a:r>
            <a:r>
              <a:rPr lang="en-US" sz="1600" dirty="0">
                <a:solidFill>
                  <a:srgbClr val="C00000"/>
                </a:solidFill>
                <a:latin typeface="Franklin Gothic Medium" panose="020B0603020102020204" pitchFamily="34" charset="0"/>
              </a:rPr>
              <a:t>[General]</a:t>
            </a:r>
          </a:p>
          <a:p>
            <a:endParaRPr lang="en-US" sz="1600" spc="-20" dirty="0">
              <a:latin typeface="Franklin Gothic Medium" panose="020B0603020102020204" pitchFamily="34" charset="0"/>
            </a:endParaRPr>
          </a:p>
        </p:txBody>
      </p:sp>
      <p:sp>
        <p:nvSpPr>
          <p:cNvPr id="3" name="Rectangle 2">
            <a:extLst>
              <a:ext uri="{FF2B5EF4-FFF2-40B4-BE49-F238E27FC236}">
                <a16:creationId xmlns:a16="http://schemas.microsoft.com/office/drawing/2014/main" id="{CCDC9829-4E8C-47DC-B340-CB983619981D}"/>
              </a:ext>
            </a:extLst>
          </p:cNvPr>
          <p:cNvSpPr/>
          <p:nvPr/>
        </p:nvSpPr>
        <p:spPr>
          <a:xfrm>
            <a:off x="8077200" y="835487"/>
            <a:ext cx="3886200" cy="5577840"/>
          </a:xfrm>
          <a:prstGeom prst="rect">
            <a:avLst/>
          </a:prstGeom>
        </p:spPr>
        <p:txBody>
          <a:bodyPr wrap="square">
            <a:noAutofit/>
          </a:bodyPr>
          <a:lstStyle/>
          <a:p>
            <a:r>
              <a:rPr lang="en-US" sz="1100" dirty="0">
                <a:solidFill>
                  <a:srgbClr val="C00000"/>
                </a:solidFill>
                <a:latin typeface="Franklin Gothic Medium" panose="020B0603020102020204" pitchFamily="34" charset="0"/>
              </a:rPr>
              <a:t>General</a:t>
            </a:r>
          </a:p>
          <a:p>
            <a:pPr fontAlgn="base"/>
            <a:r>
              <a:rPr lang="en-US" sz="1400" spc="-20" dirty="0">
                <a:latin typeface="Franklin Gothic Medium" panose="020B0603020102020204" pitchFamily="34" charset="0"/>
              </a:rPr>
              <a:t>  South Jersey Legal Services </a:t>
            </a:r>
          </a:p>
          <a:p>
            <a:pPr fontAlgn="base"/>
            <a:r>
              <a:rPr lang="en-US" sz="1400" spc="-20" dirty="0">
                <a:latin typeface="Franklin Gothic Medium" panose="020B0603020102020204" pitchFamily="34" charset="0"/>
              </a:rPr>
              <a:t>  Legal Services of NJ</a:t>
            </a:r>
          </a:p>
          <a:p>
            <a:pPr fontAlgn="base"/>
            <a:r>
              <a:rPr lang="en-US" sz="1400" spc="-20" dirty="0">
                <a:latin typeface="Franklin Gothic Medium" panose="020B0603020102020204" pitchFamily="34" charset="0"/>
              </a:rPr>
              <a:t>  ACLU of New Jersey</a:t>
            </a:r>
          </a:p>
          <a:p>
            <a:pPr fontAlgn="base"/>
            <a:r>
              <a:rPr lang="en-US" sz="1400" spc="-20" dirty="0">
                <a:latin typeface="Franklin Gothic Medium" panose="020B0603020102020204" pitchFamily="34" charset="0"/>
              </a:rPr>
              <a:t>  Community Justice Center</a:t>
            </a:r>
          </a:p>
          <a:p>
            <a:pPr fontAlgn="base"/>
            <a:r>
              <a:rPr lang="en-US" sz="1400" spc="-20" dirty="0">
                <a:latin typeface="Franklin Gothic Medium" panose="020B0603020102020204" pitchFamily="34" charset="0"/>
              </a:rPr>
              <a:t>  Volunteer Lawyers for Justice</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Immigration</a:t>
            </a:r>
          </a:p>
          <a:p>
            <a:r>
              <a:rPr lang="en-US" sz="1400" spc="-20" dirty="0">
                <a:latin typeface="Franklin Gothic Medium" panose="020B0603020102020204" pitchFamily="34" charset="0"/>
              </a:rPr>
              <a:t>  AFSC Immigrant Rights Program</a:t>
            </a:r>
          </a:p>
          <a:p>
            <a:r>
              <a:rPr lang="en-US" sz="1100" dirty="0">
                <a:solidFill>
                  <a:srgbClr val="C00000"/>
                </a:solidFill>
                <a:latin typeface="Franklin Gothic Medium" panose="020B0603020102020204" pitchFamily="34" charset="0"/>
              </a:rPr>
              <a:t>Disability</a:t>
            </a:r>
          </a:p>
          <a:p>
            <a:r>
              <a:rPr lang="en-US" sz="1400" spc="-20" dirty="0">
                <a:latin typeface="Franklin Gothic Medium" panose="020B0603020102020204" pitchFamily="34" charset="0"/>
              </a:rPr>
              <a:t>  Disability Rights NJ</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Education</a:t>
            </a:r>
          </a:p>
          <a:p>
            <a:r>
              <a:rPr lang="en-US" sz="1400" spc="-20" dirty="0">
                <a:latin typeface="Franklin Gothic Medium" panose="020B0603020102020204" pitchFamily="34" charset="0"/>
              </a:rPr>
              <a:t>  Education Law Center</a:t>
            </a:r>
          </a:p>
          <a:p>
            <a:pPr fontAlgn="base"/>
            <a:r>
              <a:rPr lang="en-US" sz="1400" spc="-20" dirty="0">
                <a:latin typeface="Franklin Gothic Medium" panose="020B0603020102020204" pitchFamily="34" charset="0"/>
              </a:rPr>
              <a:t>  SPAN Parent Advocacy Network</a:t>
            </a:r>
          </a:p>
          <a:p>
            <a:pPr fontAlgn="base"/>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Intimate Partner Violence</a:t>
            </a:r>
          </a:p>
          <a:p>
            <a:r>
              <a:rPr lang="en-US" sz="1400" spc="-20" dirty="0">
                <a:latin typeface="Franklin Gothic Medium" panose="020B0603020102020204" pitchFamily="34" charset="0"/>
              </a:rPr>
              <a:t>  Manavi</a:t>
            </a:r>
            <a:r>
              <a:rPr lang="en-US" sz="1100" dirty="0">
                <a:latin typeface="Franklin Gothic Medium" panose="020B0603020102020204" pitchFamily="34" charset="0"/>
              </a:rPr>
              <a:t> </a:t>
            </a:r>
          </a:p>
          <a:p>
            <a:endParaRPr lang="en-US" sz="110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Military</a:t>
            </a:r>
          </a:p>
          <a:p>
            <a:r>
              <a:rPr lang="en-US" sz="1400" spc="-20" dirty="0">
                <a:latin typeface="Franklin Gothic Medium" panose="020B0603020102020204" pitchFamily="34" charset="0"/>
              </a:rPr>
              <a:t>  Military Legal Assistance Program</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LGBTQ</a:t>
            </a:r>
          </a:p>
          <a:p>
            <a:r>
              <a:rPr lang="en-US" sz="1400" spc="-20" dirty="0">
                <a:latin typeface="Franklin Gothic Medium" panose="020B0603020102020204" pitchFamily="34" charset="0"/>
              </a:rPr>
              <a:t>  LGBT Bar Association of Greater NY</a:t>
            </a:r>
          </a:p>
          <a:p>
            <a:endParaRPr lang="en-US" sz="1400" spc="-20" dirty="0">
              <a:latin typeface="Franklin Gothic Medium" panose="020B0603020102020204" pitchFamily="34" charset="0"/>
            </a:endParaRPr>
          </a:p>
          <a:p>
            <a:r>
              <a:rPr lang="en-US" sz="1100" dirty="0">
                <a:solidFill>
                  <a:srgbClr val="C00000"/>
                </a:solidFill>
                <a:latin typeface="Franklin Gothic Medium" panose="020B0603020102020204" pitchFamily="34" charset="0"/>
              </a:rPr>
              <a:t>Children</a:t>
            </a:r>
          </a:p>
          <a:p>
            <a:r>
              <a:rPr lang="en-US" sz="1400" spc="-20" dirty="0">
                <a:latin typeface="Franklin Gothic Medium" panose="020B0603020102020204" pitchFamily="34" charset="0"/>
              </a:rPr>
              <a:t>  Unchained at Last</a:t>
            </a:r>
            <a:r>
              <a:rPr lang="en-US" sz="1100" dirty="0">
                <a:latin typeface="Franklin Gothic Medium" panose="020B0603020102020204" pitchFamily="34" charset="0"/>
              </a:rPr>
              <a:t> </a:t>
            </a:r>
            <a:r>
              <a:rPr lang="en-US" sz="1100" dirty="0">
                <a:solidFill>
                  <a:srgbClr val="C00000"/>
                </a:solidFill>
                <a:latin typeface="Franklin Gothic Medium" panose="020B0603020102020204" pitchFamily="34" charset="0"/>
              </a:rPr>
              <a:t>[Child Marriage]</a:t>
            </a:r>
            <a:endParaRPr lang="en-US" sz="1400" spc="-20" dirty="0">
              <a:latin typeface="Franklin Gothic Medium" panose="020B0603020102020204" pitchFamily="34" charset="0"/>
            </a:endParaRPr>
          </a:p>
          <a:p>
            <a:pPr fontAlgn="base"/>
            <a:r>
              <a:rPr lang="en-US" sz="1400" spc="-20" dirty="0">
                <a:latin typeface="Franklin Gothic Medium" panose="020B0603020102020204" pitchFamily="34" charset="0"/>
              </a:rPr>
              <a:t>  </a:t>
            </a:r>
          </a:p>
          <a:p>
            <a:pPr fontAlgn="base"/>
            <a:r>
              <a:rPr lang="en-US" sz="1400" spc="-20" dirty="0">
                <a:latin typeface="Franklin Gothic Medium" panose="020B0603020102020204" pitchFamily="34" charset="0"/>
              </a:rPr>
              <a:t>  </a:t>
            </a:r>
          </a:p>
          <a:p>
            <a:endParaRPr lang="en-US" sz="2000" dirty="0">
              <a:solidFill>
                <a:srgbClr val="C00000"/>
              </a:solidFill>
              <a:latin typeface="Franklin Gothic Medium" panose="020B0603020102020204" pitchFamily="34" charset="0"/>
            </a:endParaRPr>
          </a:p>
        </p:txBody>
      </p:sp>
    </p:spTree>
    <p:extLst>
      <p:ext uri="{BB962C8B-B14F-4D97-AF65-F5344CB8AC3E}">
        <p14:creationId xmlns:p14="http://schemas.microsoft.com/office/powerpoint/2010/main" val="4050085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ENGAGE" val="{&quot;SavedSwatch&quot;:&quot;-1763274|-9800581|-14475488|-16743511|-749539|Rutgers&quot;,&quot;Id&quot;:&quot;602ac9b032343727ac0235c7&quot;,&quot;SmartGridHorizontal&quot;:0,&quot;LinkedExcelSources&quot;:{&quot;5fe23fb73839382b0c757267&quot;:&quot;{{Desktop}}\\Workbooks (Engage Attached)\\Ocean_County_1-22-2021.xlsx&quot;},&quot;LinkedProjectSources&quot;:{},&quot;FlowConfig&quot;:{&quot;Canvas&quot;:{&quot;Slide&quot;:-1,&quot;Width&quot;:0,&quot;Height&quot;:0},&quot;Timeline&quot;:{&quot;Actions&quot;:[]}},&quot;LinkedSlideMergeSources&quot;:{},&quot;LinkedSharePointSlideMergeSources&quot;:{}}"/>
</p:tagLst>
</file>

<file path=ppt/tags/tag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E1NYvShwAjTT73VWNrj_1608644967&quot;,&quot;DataType&quot;:1,&quot;ImageAutosize&quot;:1,&quot;ZIndexPreserved&quot;:true,&quot;ValueBgColor&quot;:false,&quot;ValueFontColor&quot;:false}"/>
</p:tagLst>
</file>

<file path=ppt/tags/tag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f0XESNV7UIekYxdz2n_1608644967&quot;,&quot;DataType&quot;:1,&quot;ImageAutosize&quot;:1,&quot;ZIndexPreserved&quot;:true,&quot;ValueBgColor&quot;:false,&quot;ValueFontColor&quot;:false}"/>
</p:tagLst>
</file>

<file path=ppt/tags/tag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OEunTVTvyBD6paNMIQn_1608644968&quot;,&quot;DataType&quot;:1,&quot;ImageAutosize&quot;:1,&quot;ZIndexPreserved&quot;:true,&quot;ValueBgColor&quot;:false,&quot;ValueFontColor&quot;:false}"/>
</p:tagLst>
</file>

<file path=ppt/tags/tag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ZU6gY4Nh9N4WHwqS8QJ_1608644968&quot;,&quot;DataType&quot;:1,&quot;ImageAutosize&quot;:1,&quot;ZIndexPreserved&quot;:true,&quot;ValueBgColor&quot;:false,&quot;ValueFontColor&quot;:false}"/>
</p:tagLst>
</file>

<file path=ppt/tags/tag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bVe1V04M9cshHw76fRj_1608644968&quot;,&quot;DataType&quot;:1,&quot;ImageAutosize&quot;:1,&quot;ZIndexPreserved&quot;:true,&quot;ValueBgColor&quot;:false,&quot;ValueFontColor&quot;:false}"/>
</p:tagLst>
</file>

<file path=ppt/tags/tag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WhBzZOrJ5dC9NmU7UcS_1608644968&quot;,&quot;DataType&quot;:1,&quot;ImageAutosize&quot;:1,&quot;ZIndexPreserved&quot;:true,&quot;ValueBgColor&quot;:false,&quot;ValueFontColor&quot;:false}"/>
</p:tagLst>
</file>

<file path=ppt/tags/tag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Pg0tJStF6GSfccW5ZI_1608644969&quot;,&quot;DataType&quot;:1,&quot;ImageAutosize&quot;:1,&quot;ZIndexPreserved&quot;:true,&quot;ValueBgColor&quot;:false,&quot;ValueFontColor&quot;:false}"/>
</p:tagLst>
</file>

<file path=ppt/tags/tag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5tAavLQLUPQvEeaEOW8_1608644969&quot;,&quot;DataType&quot;:1,&quot;ImageAutosize&quot;:1,&quot;ZIndexPreserved&quot;:true,&quot;ValueBgColor&quot;:false,&quot;ValueFontColor&quot;:false}"/>
</p:tagLst>
</file>

<file path=ppt/tags/tag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a6jii8In03BYmVzGCd9_1608644969&quot;,&quot;DataType&quot;:1,&quot;ImageAutosize&quot;:1,&quot;ZIndexPreserved&quot;:true,&quot;ValueBgColor&quot;:false,&quot;ValueFontColor&quot;:false}"/>
</p:tagLst>
</file>

<file path=ppt/tags/tag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8OkzKjCrvMUdOozfODI_1608644969&quot;,&quot;DataType&quot;:1,&quot;ImageAutosize&quot;:1,&quot;ZIndexPreserved&quot;:true,&quot;ValueBgColor&quot;:false,&quot;ValueFontColor&quot;:false}"/>
</p:tagLst>
</file>

<file path=ppt/tags/tag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R57ROe4sAvY68YpORI_1608644970&quot;,&quot;DataType&quot;:1,&quot;ImageAutosize&quot;:1,&quot;ZIndexPreserved&quot;:true,&quot;ValueBgColor&quot;:false,&quot;ValueFontColor&quot;:false}"/>
</p:tagLst>
</file>

<file path=ppt/tags/tag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DD9BvN4drARIC5l1za_1608644970&quot;,&quot;DataType&quot;:1,&quot;ImageAutosize&quot;:1,&quot;ZIndexPreserved&quot;:true,&quot;ValueBgColor&quot;:false,&quot;ValueFontColor&quot;:false}"/>
</p:tagLst>
</file>

<file path=ppt/tags/tag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TgC8YASw1u0XTwcVDx_1608644970&quot;,&quot;DataType&quot;:1,&quot;ImageAutosize&quot;:1,&quot;ZIndexPreserved&quot;:true,&quot;ValueBgColor&quot;:false,&quot;ValueFontColor&quot;:false}"/>
</p:tagLst>
</file>

<file path=ppt/tags/tag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tIGzGq2uiBWFsCIsGMv_1608644971&quot;,&quot;DataType&quot;:1,&quot;ImageAutosize&quot;:1,&quot;ZIndexPreserved&quot;:true,&quot;ValueBgColor&quot;:false,&quot;ValueFontColor&quot;:false}"/>
</p:tagLst>
</file>

<file path=ppt/tags/tag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7Hrfu9IayN0iAM335ji_1608644971&quot;,&quot;DataType&quot;:1,&quot;ImageAutosize&quot;:1,&quot;ZIndexPreserved&quot;:true,&quot;ValueBgColor&quot;:false,&quot;ValueFontColor&quot;:false}"/>
</p:tagLst>
</file>

<file path=ppt/tags/tag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mtReFTbHag5Bhm4DHLl_1608644971&quot;,&quot;DataType&quot;:1,&quot;ImageAutosize&quot;:1,&quot;ZIndexPreserved&quot;:true,&quot;ValueBgColor&quot;:false,&quot;ValueFontColor&quot;:false}"/>
</p:tagLst>
</file>

<file path=ppt/tags/tag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awZzBllEroHMg3qkaw_1608644971&quot;,&quot;DataType&quot;:1,&quot;ImageAutosize&quot;:1,&quot;ZIndexPreserved&quot;:true,&quot;ValueBgColor&quot;:false,&quot;ValueFontColor&quot;:false}"/>
</p:tagLst>
</file>

<file path=ppt/tags/tag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1LZ9pa2fzzpiX6cDh6_1608644971&quot;,&quot;DataType&quot;:1,&quot;ImageAutosize&quot;:1,&quot;ZIndexPreserved&quot;:true,&quot;ValueBgColor&quot;:false,&quot;ValueFontColor&quot;:false}"/>
</p:tagLst>
</file>

<file path=ppt/tags/tag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2aHu2OvBKXjVI1I5RzS_1608644972&quot;,&quot;DataType&quot;:1,&quot;ImageAutosize&quot;:1,&quot;ZIndexPreserved&quot;:true,&quot;ValueBgColor&quot;:false,&quot;ValueFontColor&quot;:false}"/>
</p:tagLst>
</file>

<file path=ppt/tags/tag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fQ805qNpcLc7syJOn6P_1608644972&quot;,&quot;DataType&quot;:1,&quot;ImageAutosize&quot;:1,&quot;ZIndexPreserved&quot;:true,&quot;ValueBgColor&quot;:false,&quot;ValueFontColor&quot;:false}"/>
</p:tagLst>
</file>

<file path=ppt/tags/tag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Ano9ANlSh2ZeyHSXOO_1608644973&quot;,&quot;DataType&quot;:1,&quot;ImageAutosize&quot;:1,&quot;ZIndexPreserved&quot;:true,&quot;ValueBgColor&quot;:false,&quot;ValueFontColor&quot;:false}"/>
</p:tagLst>
</file>

<file path=ppt/tags/tag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54WWIGOVmg2xE3U1G9O_1608644973&quot;,&quot;DataType&quot;:1,&quot;ImageAutosize&quot;:1,&quot;ZIndexPreserved&quot;:true,&quot;ValueBgColor&quot;:false,&quot;ValueFontColor&quot;:false}"/>
</p:tagLst>
</file>

<file path=ppt/tags/tag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hKlznzkocvPYDDZcLv_1608644973&quot;,&quot;DataType&quot;:1,&quot;ImageAutosize&quot;:1,&quot;ZIndexPreserved&quot;:true,&quot;ValueBgColor&quot;:false,&quot;ValueFontColor&quot;:false}"/>
</p:tagLst>
</file>

<file path=ppt/tags/tag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XEhO8KUiiu8QeZLkN5V_1608644973&quot;,&quot;DataType&quot;:1,&quot;ImageAutosize&quot;:1,&quot;ZIndexPreserved&quot;:true,&quot;ValueBgColor&quot;:false,&quot;ValueFontColor&quot;:false}"/>
</p:tagLst>
</file>

<file path=ppt/tags/tag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zZxpXIO2AoaVvGBXAkQ_1608644974&quot;,&quot;DataType&quot;:1,&quot;ImageAutosize&quot;:1,&quot;ZIndexPreserved&quot;:true,&quot;ValueBgColor&quot;:false,&quot;ValueFontColor&quot;:false}"/>
</p:tagLst>
</file>

<file path=ppt/tags/tag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9hHGqEk1mbpQh3SO41j_1608644974&quot;,&quot;DataType&quot;:1,&quot;ImageAutosize&quot;:1,&quot;ZIndexPreserved&quot;:true,&quot;ValueBgColor&quot;:false,&quot;ValueFontColor&quot;:false}"/>
</p:tagLst>
</file>

<file path=ppt/tags/tag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G0wZsouklpg34SRIJvT_1608644974&quot;,&quot;DataType&quot;:1,&quot;ImageAutosize&quot;:1,&quot;ZIndexPreserved&quot;:true,&quot;ValueBgColor&quot;:false,&quot;ValueFontColor&quot;:false}"/>
</p:tagLst>
</file>

<file path=ppt/tags/tag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haPVDlvGMSJjOG5ImD_1608644974&quot;,&quot;DataType&quot;:1,&quot;ImageAutosize&quot;:1,&quot;ZIndexPreserved&quot;:true,&quot;ValueBgColor&quot;:false,&quot;ValueFontColor&quot;:false}"/>
</p:tagLst>
</file>

<file path=ppt/tags/tag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tE4D3qQjoyD42sUrWmv_1608644974&quot;,&quot;DataType&quot;:1,&quot;ImageAutosize&quot;:1,&quot;ZIndexPreserved&quot;:true,&quot;ValueBgColor&quot;:false,&quot;ValueFontColor&quot;:false}"/>
</p:tagLst>
</file>

<file path=ppt/tags/tag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k0YJclm6sXVDmItOwFZ_1608644975&quot;,&quot;DataType&quot;:1,&quot;ImageAutosize&quot;:1,&quot;ZIndexPreserved&quot;:true,&quot;ValueBgColor&quot;:false,&quot;ValueFontColor&quot;:false}"/>
</p:tagLst>
</file>

<file path=ppt/tags/tag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atGZWC5W48oH8GoUiF_1608644975&quot;,&quot;DataType&quot;:1,&quot;ImageAutosize&quot;:1,&quot;ZIndexPreserved&quot;:true,&quot;ValueBgColor&quot;:false,&quot;ValueFontColor&quot;:false}"/>
</p:tagLst>
</file>

<file path=ppt/tags/tag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D2yJjtQtJR15gzzFqO_1608644975&quot;,&quot;DataType&quot;:1,&quot;ImageAutosize&quot;:1,&quot;ZIndexPreserved&quot;:true,&quot;ValueBgColor&quot;:false,&quot;ValueFontColor&quot;:false}"/>
</p:tagLst>
</file>

<file path=ppt/tags/tag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TIND1T5jgYKuwfAWpQA_1608644976&quot;,&quot;DataType&quot;:1,&quot;ImageAutosize&quot;:1,&quot;ZIndexPreserved&quot;:true,&quot;ValueBgColor&quot;:false,&quot;ValueFontColor&quot;:false}"/>
</p:tagLst>
</file>

<file path=ppt/tags/tag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Wr7s8W7r9jPISAI518u_1608644976&quot;,&quot;DataType&quot;:1,&quot;ImageAutosize&quot;:1,&quot;ZIndexPreserved&quot;:true,&quot;ValueBgColor&quot;:false,&quot;ValueFontColor&quot;:false}"/>
</p:tagLst>
</file>

<file path=ppt/tags/tag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a3FNLjgsL7AlG6TQxt_1608644976&quot;,&quot;DataType&quot;:1,&quot;ImageAutosize&quot;:1,&quot;ZIndexPreserved&quot;:true,&quot;ValueBgColor&quot;:false,&quot;ValueFontColor&quot;:false}"/>
</p:tagLst>
</file>

<file path=ppt/tags/tag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5VIXSLrMH4UFrnm93HM_1608644976&quot;,&quot;DataType&quot;:1,&quot;ImageAutosize&quot;:1,&quot;ZIndexPreserved&quot;:true,&quot;ValueBgColor&quot;:false,&quot;ValueFontColor&quot;:false}"/>
</p:tagLst>
</file>

<file path=ppt/tags/tag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wJo4cYN6tnIsXUWUG9_1608644976&quot;,&quot;DataType&quot;:1,&quot;ImageAutosize&quot;:1,&quot;ZIndexPreserved&quot;:true,&quot;ValueBgColor&quot;:false,&quot;ValueFontColor&quot;:false}"/>
</p:tagLst>
</file>

<file path=ppt/tags/tag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jr5NFSUVP1T9yzBFOE5_1608644977&quot;,&quot;DataType&quot;:1,&quot;ImageAutosize&quot;:1,&quot;ZIndexPreserved&quot;:true,&quot;ValueBgColor&quot;:false,&quot;ValueFontColor&quot;:false}"/>
</p:tagLst>
</file>

<file path=ppt/tags/tag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g68cqGCSbJxnIM5rX2l_1608644980&quot;,&quot;DataType&quot;:1,&quot;ImageAutosize&quot;:1,&quot;ZIndexPreserved&quot;:true,&quot;ValueBgColor&quot;:false,&quot;ValueFontColor&quot;:false}"/>
</p:tagLst>
</file>

<file path=ppt/tags/tag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coTMlCGpBc0VHkFRkeI_1608644980&quot;,&quot;DataType&quot;:1,&quot;ImageAutosize&quot;:1,&quot;ZIndexPreserved&quot;:true,&quot;ValueBgColor&quot;:false,&quot;ValueFontColor&quot;:false}"/>
</p:tagLst>
</file>

<file path=ppt/tags/tag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WvV39jiYMX8T11sa1N_1608644980&quot;,&quot;DataType&quot;:1,&quot;ImageAutosize&quot;:1,&quot;ZIndexPreserved&quot;:true,&quot;ValueBgColor&quot;:false,&quot;ValueFontColor&quot;:false}"/>
</p:tagLst>
</file>

<file path=ppt/tags/tag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Gc5u8tNycMhgUSWNd9q_1608644980&quot;,&quot;DataType&quot;:1,&quot;ImageAutosize&quot;:1,&quot;ZIndexPreserved&quot;:true,&quot;ValueBgColor&quot;:false,&quot;ValueFontColor&quot;:false}"/>
</p:tagLst>
</file>

<file path=ppt/tags/tag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lvKUapeOt55Bg4Vvxu9_1608644980&quot;,&quot;DataType&quot;:1,&quot;ImageAutosize&quot;:1,&quot;ZIndexPreserved&quot;:true,&quot;ValueBgColor&quot;:false,&quot;ValueFontColor&quot;:false}"/>
</p:tagLst>
</file>

<file path=ppt/tags/tag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o0gV6W21BHpU4iDQ2ch_1608644981&quot;,&quot;DataType&quot;:1,&quot;ImageAutosize&quot;:1,&quot;ZIndexPreserved&quot;:true,&quot;ValueBgColor&quot;:false,&quot;ValueFontColor&quot;:false}"/>
</p:tagLst>
</file>

<file path=ppt/tags/tag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GkOADSxoGSwP46f4UWz_1608644981&quot;,&quot;DataType&quot;:1,&quot;ImageAutosize&quot;:1,&quot;ZIndexPreserved&quot;:true,&quot;ValueBgColor&quot;:false,&quot;ValueFontColor&quot;:false}"/>
</p:tagLst>
</file>

<file path=ppt/tags/tag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9NBMaqgIGTmS1QEGUB7_1608644982&quot;,&quot;DataType&quot;:1,&quot;ImageAutosize&quot;:1,&quot;ZIndexPreserved&quot;:true,&quot;ValueBgColor&quot;:false,&quot;ValueFontColor&quot;:false}"/>
</p:tagLst>
</file>

<file path=ppt/tags/tag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Br4De141A14jq5Z0P44_1608644982&quot;,&quot;DataType&quot;:1,&quot;ImageAutosize&quot;:1,&quot;ZIndexPreserved&quot;:true,&quot;ValueBgColor&quot;:false,&quot;ValueFontColor&quot;:false}"/>
</p:tagLst>
</file>

<file path=ppt/tags/tag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L4ig1AQmrQkISTbyWB1_1608644982&quot;,&quot;DataType&quot;:1,&quot;ImageAutosize&quot;:1,&quot;ZIndexPreserved&quot;:true,&quot;ValueBgColor&quot;:false,&quot;ValueFontColor&quot;:false}"/>
</p:tagLst>
</file>

<file path=ppt/tags/tag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McT2cyfAlorYUyWNfEf_1608644982&quot;,&quot;DataType&quot;:1,&quot;ImageAutosize&quot;:1,&quot;ZIndexPreserved&quot;:true,&quot;ValueBgColor&quot;:false,&quot;ValueFontColor&quot;:false}"/>
</p:tagLst>
</file>

<file path=ppt/tags/tag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h3yHUBdQPnVWPpZwwq_1608644982&quot;,&quot;DataType&quot;:1,&quot;ImageAutosize&quot;:1,&quot;ZIndexPreserved&quot;:true,&quot;ValueBgColor&quot;:false,&quot;ValueFontColor&quot;:false}"/>
</p:tagLst>
</file>

<file path=ppt/tags/tag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4r1lczBETWajUQMIJxx_1608644983&quot;,&quot;DataType&quot;:1,&quot;ImageAutosize&quot;:1,&quot;ZIndexPreserved&quot;:true,&quot;ValueBgColor&quot;:false,&quot;ValueFontColor&quot;:false}"/>
</p:tagLst>
</file>

<file path=ppt/tags/tag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9n1ah9V1QkLs7DtIRIj_1608644983&quot;,&quot;DataType&quot;:1,&quot;ImageAutosize&quot;:1,&quot;ZIndexPreserved&quot;:true,&quot;ValueBgColor&quot;:false,&quot;ValueFontColor&quot;:false}"/>
</p:tagLst>
</file>

<file path=ppt/tags/tag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gdkWJE2pgJxEmi5ocf_1608644983&quot;,&quot;DataType&quot;:1,&quot;ImageAutosize&quot;:1,&quot;ZIndexPreserved&quot;:true,&quot;ValueBgColor&quot;:false,&quot;ValueFontColor&quot;:false}"/>
</p:tagLst>
</file>

<file path=ppt/tags/tag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DgpWF6WtupCar3AhJmv_1608644986&quot;,&quot;DataType&quot;:1,&quot;ImageAutosize&quot;:1,&quot;ZIndexPreserved&quot;:true,&quot;ValueBgColor&quot;:false,&quot;ValueFontColor&quot;:false}"/>
</p:tagLst>
</file>

<file path=ppt/tags/tag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kKvPfjHajcEvl5izIe_1608644986&quot;,&quot;DataType&quot;:1,&quot;ImageAutosize&quot;:1,&quot;ZIndexPreserved&quot;:true,&quot;ValueBgColor&quot;:false,&quot;ValueFontColor&quot;:false}"/>
</p:tagLst>
</file>

<file path=ppt/tags/tag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8wEOU1aN8eRJvE8xth_1608644986&quot;,&quot;DataType&quot;:1,&quot;ImageAutosize&quot;:1,&quot;ZIndexPreserved&quot;:true,&quot;ValueBgColor&quot;:false,&quot;ValueFontColor&quot;:false}"/>
</p:tagLst>
</file>

<file path=ppt/tags/tag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hgNHxgc07QEuTNazyD6_1608644987&quot;,&quot;DataType&quot;:1,&quot;ImageAutosize&quot;:1,&quot;ZIndexPreserved&quot;:true,&quot;ValueBgColor&quot;:false,&quot;ValueFontColor&quot;:false}"/>
</p:tagLst>
</file>

<file path=ppt/tags/tag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f4xtR6gs0fxf5wHs8Z_1608644987&quot;,&quot;DataType&quot;:1,&quot;ImageAutosize&quot;:1,&quot;ZIndexPreserved&quot;:true,&quot;ValueBgColor&quot;:false,&quot;ValueFontColor&quot;:false}"/>
</p:tagLst>
</file>

<file path=ppt/tags/tag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YtIvHYvJmJJkKpRGTNI_1608644987&quot;,&quot;DataType&quot;:1,&quot;ImageAutosize&quot;:1,&quot;ZIndexPreserved&quot;:true,&quot;ValueBgColor&quot;:false,&quot;ValueFontColor&quot;:false}"/>
</p:tagLst>
</file>

<file path=ppt/tags/tag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gjMlPKW8ljQIsdJ1stl_1608644987&quot;,&quot;DataType&quot;:1,&quot;ImageAutosize&quot;:1,&quot;ZIndexPreserved&quot;:true,&quot;ValueBgColor&quot;:false,&quot;ValueFontColor&quot;:false}"/>
</p:tagLst>
</file>

<file path=ppt/tags/tag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OjhjQvUmOJyhodaP6D_1608644988&quot;,&quot;DataType&quot;:1,&quot;ImageAutosize&quot;:1,&quot;ZIndexPreserved&quot;:true,&quot;ValueBgColor&quot;:false,&quot;ValueFontColor&quot;:false}"/>
</p:tagLst>
</file>

<file path=ppt/tags/tag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4zA5G1mvcYQUjE1IJwD_1608644988&quot;,&quot;DataType&quot;:1,&quot;ImageAutosize&quot;:1,&quot;ZIndexPreserved&quot;:true,&quot;ValueBgColor&quot;:false,&quot;ValueFontColor&quot;:false}"/>
</p:tagLst>
</file>

<file path=ppt/tags/tag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ahzrBNAbTZ1FtUTLWaV_1608644988&quot;,&quot;DataType&quot;:1,&quot;ImageAutosize&quot;:1,&quot;ZIndexPreserved&quot;:true,&quot;ValueBgColor&quot;:false,&quot;ValueFontColor&quot;:false}"/>
</p:tagLst>
</file>

<file path=ppt/tags/tag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PBmlXNiCkyU1Gf3qLtN_1608644988&quot;,&quot;DataType&quot;:1,&quot;ImageAutosize&quot;:1,&quot;ZIndexPreserved&quot;:true,&quot;ValueBgColor&quot;:false,&quot;ValueFontColor&quot;:false}"/>
</p:tagLst>
</file>

<file path=ppt/tags/tag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H3eFaAhfkrLLteMyxpd_1608644988&quot;,&quot;DataType&quot;:1,&quot;ImageAutosize&quot;:1,&quot;ZIndexPreserved&quot;:true,&quot;ValueBgColor&quot;:false,&quot;ValueFontColor&quot;:false}"/>
</p:tagLst>
</file>

<file path=ppt/tags/tag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bYitvmtQavKUEKU8sdW_1608644989&quot;,&quot;DataType&quot;:1,&quot;ImageAutosize&quot;:1,&quot;ZIndexPreserved&quot;:true,&quot;ValueBgColor&quot;:false,&quot;ValueFontColor&quot;:false}"/>
</p:tagLst>
</file>

<file path=ppt/tags/tag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M6afAX77kjB275uj6u_1608644989&quot;,&quot;DataType&quot;:1,&quot;ImageAutosize&quot;:1,&quot;ZIndexPreserved&quot;:true,&quot;ValueBgColor&quot;:false,&quot;ValueFontColor&quot;:false}"/>
</p:tagLst>
</file>

<file path=ppt/tags/tag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X9bIEdWvyVdgNyMk3c_1608644991&quot;,&quot;DataType&quot;:1,&quot;ImageAutosize&quot;:1,&quot;ZIndexPreserved&quot;:true,&quot;ValueBgColor&quot;:false,&quot;ValueFontColor&quot;:false}"/>
</p:tagLst>
</file>

<file path=ppt/tags/tag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6zlWUkacnutlPi6eDNW_1608644991&quot;,&quot;DataType&quot;:1,&quot;ImageAutosize&quot;:1,&quot;ZIndexPreserved&quot;:true,&quot;ValueBgColor&quot;:false,&quot;ValueFontColor&quot;:false}"/>
</p:tagLst>
</file>

<file path=ppt/tags/tag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CeQhX39WSpZph8bXfk_1608644991&quot;,&quot;DataType&quot;:1,&quot;ImageAutosize&quot;:1,&quot;ZIndexPreserved&quot;:true,&quot;ValueBgColor&quot;:false,&quot;ValueFontColor&quot;:false}"/>
</p:tagLst>
</file>

<file path=ppt/tags/tag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BleALAiJKi4wbF25kJX_1608644991&quot;,&quot;DataType&quot;:1,&quot;ImageAutosize&quot;:1,&quot;ZIndexPreserved&quot;:true,&quot;ValueBgColor&quot;:false,&quot;ValueFontColor&quot;:false}"/>
</p:tagLst>
</file>

<file path=ppt/tags/tag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Oayj8ZyjKeYYRoPnxs_1608644991&quot;,&quot;DataType&quot;:1,&quot;ImageAutosize&quot;:1,&quot;ZIndexPreserved&quot;:true,&quot;ValueBgColor&quot;:false,&quot;ValueFontColor&quot;:false}"/>
</p:tagLst>
</file>

<file path=ppt/tags/tag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Ee5WnyebBw3gcrvK0R2_1608644992&quot;,&quot;DataType&quot;:1,&quot;ImageAutosize&quot;:1,&quot;ZIndexPreserved&quot;:true,&quot;ValueBgColor&quot;:false,&quot;ValueFontColor&quot;:false}"/>
</p:tagLst>
</file>

<file path=ppt/tags/tag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VzKUSgIP8qCar6lxuEf_1608644992&quot;,&quot;DataType&quot;:1,&quot;ImageAutosize&quot;:1,&quot;ZIndexPreserved&quot;:true,&quot;ValueBgColor&quot;:false,&quot;ValueFontColor&quot;:false}"/>
</p:tagLst>
</file>

<file path=ppt/tags/tag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uWDpN3DRCwqfd7vgsI_1608644996&quot;,&quot;DataType&quot;:1,&quot;ImageAutosize&quot;:1,&quot;ZIndexPreserved&quot;:true,&quot;ValueBgColor&quot;:false,&quot;ValueFontColor&quot;:false}"/>
</p:tagLst>
</file>

<file path=ppt/tags/tag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0b6sS1YOMCq38cYrvjv_1608644996&quot;,&quot;DataType&quot;:1,&quot;ImageAutosize&quot;:1,&quot;ZIndexPreserved&quot;:true,&quot;ValueBgColor&quot;:false,&quot;ValueFontColor&quot;:false}"/>
</p:tagLst>
</file>

<file path=ppt/tags/tag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xvKOFioH25mIBFEo5f6_1608644996&quot;,&quot;DataType&quot;:1,&quot;ImageAutosize&quot;:1,&quot;ZIndexPreserved&quot;:true,&quot;ValueBgColor&quot;:false,&quot;ValueFontColor&quot;:false}"/>
</p:tagLst>
</file>

<file path=ppt/tags/tag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MbrcK3BCq42pQKfjjRP_1608644996&quot;,&quot;DataType&quot;:1,&quot;ImageAutosize&quot;:1,&quot;ZIndexPreserved&quot;:true,&quot;ValueBgColor&quot;:false,&quot;ValueFontColor&quot;:false}"/>
</p:tagLst>
</file>

<file path=ppt/tags/tag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4IzqupJKGXT9tHpZbA_1608644997&quot;,&quot;DataType&quot;:1,&quot;ImageAutosize&quot;:1,&quot;ZIndexPreserved&quot;:true,&quot;ValueBgColor&quot;:false,&quot;ValueFontColor&quot;:false}"/>
</p:tagLst>
</file>

<file path=ppt/tags/tag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T9xk5CFrmiiZitIHoSs_1608644997&quot;,&quot;DataType&quot;:1,&quot;ImageAutosize&quot;:1,&quot;ZIndexPreserved&quot;:true,&quot;ValueBgColor&quot;:false,&quot;ValueFontColor&quot;:false}"/>
</p:tagLst>
</file>

<file path=ppt/tags/tag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wDYIAQHEpMstWUe4a9x_1608644998&quot;,&quot;DataType&quot;:1,&quot;ImageAutosize&quot;:1,&quot;ZIndexPreserved&quot;:true,&quot;ValueBgColor&quot;:false,&quot;ValueFontColor&quot;:false}"/>
</p:tagLst>
</file>

<file path=ppt/tags/tag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G107gDdB7S1Y9zKPjn4_1608644998&quot;,&quot;DataType&quot;:1,&quot;ImageAutosize&quot;:1,&quot;ZIndexPreserved&quot;:true,&quot;ValueBgColor&quot;:false,&quot;ValueFontColor&quot;:false}"/>
</p:tagLst>
</file>

<file path=ppt/tags/tag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UyjSzVjyJJ9dW09vaMw_1608644998&quot;,&quot;DataType&quot;:1,&quot;ImageAutosize&quot;:1,&quot;ZIndexPreserved&quot;:true,&quot;ValueBgColor&quot;:false,&quot;ValueFontColor&quot;:false}"/>
</p:tagLst>
</file>

<file path=ppt/tags/tag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meQlQsLeFVRBKWkcrax_1608644999&quot;,&quot;DataType&quot;:1,&quot;ImageAutosize&quot;:1,&quot;ZIndexPreserved&quot;:true,&quot;ValueBgColor&quot;:false,&quot;ValueFontColor&quot;:false}"/>
</p:tagLst>
</file>

<file path=ppt/tags/tag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d2VTcT8qwTNC2OPhytK_1608645003&quot;,&quot;DataType&quot;:1,&quot;ImageAutosize&quot;:1,&quot;ZIndexPreserved&quot;:true,&quot;ValueBgColor&quot;:false,&quot;ValueFontColor&quot;:false}"/>
</p:tagLst>
</file>

<file path=ppt/tags/tag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7JeVPesA0CQOWSGFzvY_1608644999&quot;,&quot;DataType&quot;:1,&quot;ImageAutosize&quot;:1,&quot;ZIndexPreserved&quot;:true,&quot;ValueBgColor&quot;:false,&quot;ValueFontColor&quot;:false}"/>
</p:tagLst>
</file>

<file path=ppt/tags/tag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kd87yKRRMKwsV6rVkXw_1608645003&quot;,&quot;DataType&quot;:1,&quot;ImageAutosize&quot;:1,&quot;ZIndexPreserved&quot;:true,&quot;ValueBgColor&quot;:false,&quot;ValueFontColor&quot;:false}"/>
</p:tagLst>
</file>

<file path=ppt/tags/tag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cjX5KqcAdvaJpeLcpev_1608645003&quot;,&quot;DataType&quot;:1,&quot;ImageAutosize&quot;:1,&quot;ZIndexPreserved&quot;:true,&quot;ValueBgColor&quot;:false,&quot;ValueFontColor&quot;:false}"/>
</p:tagLst>
</file>

<file path=ppt/tags/tag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YM8JHzk1KACssCfQIUE_1608645004&quot;,&quot;DataType&quot;:1,&quot;ImageAutosize&quot;:1,&quot;ZIndexPreserved&quot;:true,&quot;ValueBgColor&quot;:false,&quot;ValueFontColor&quot;:false}"/>
</p:tagLst>
</file>

<file path=ppt/tags/tag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Xy9ck2Nq4IJVv1WyAKp_1608645004&quot;,&quot;DataType&quot;:1,&quot;ImageAutosize&quot;:1,&quot;ZIndexPreserved&quot;:true,&quot;ValueBgColor&quot;:false,&quot;ValueFontColor&quot;:false}"/>
</p:tagLst>
</file>

<file path=ppt/tags/tag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G9jismIH7buI1C9NJD_1608645004&quot;,&quot;DataType&quot;:1,&quot;ImageAutosize&quot;:1,&quot;ZIndexPreserved&quot;:true,&quot;ValueBgColor&quot;:false,&quot;ValueFontColor&quot;:false}"/>
</p:tagLst>
</file>

<file path=ppt/tags/tag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7eW7zWmXzhEnaxG12ne_1608645004&quot;,&quot;DataType&quot;:1,&quot;ImageAutosize&quot;:1,&quot;ZIndexPreserved&quot;:true,&quot;ValueBgColor&quot;:false,&quot;ValueFontColor&quot;:false}"/>
</p:tagLst>
</file>

<file path=ppt/tags/tag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YtXSfLjhgmoPs0nvnLa_1608645005&quot;,&quot;DataType&quot;:1,&quot;ImageAutosize&quot;:1,&quot;ZIndexPreserved&quot;:true,&quot;ValueBgColor&quot;:false,&quot;ValueFontColor&quot;:false}"/>
</p:tagLst>
</file>

<file path=ppt/tags/tag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9ev9u2LY5M0eKuYBUOs_1608645005&quot;,&quot;DataType&quot;:1,&quot;ImageAutosize&quot;:1,&quot;ZIndexPreserved&quot;:true,&quot;ValueBgColor&quot;:false,&quot;ValueFontColor&quot;:false}"/>
</p:tagLst>
</file>

<file path=ppt/tags/tag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J5bha7KhUNX4P6Wcoz_1608645005&quot;,&quot;DataType&quot;:1,&quot;ImageAutosize&quot;:1,&quot;ZIndexPreserved&quot;:true,&quot;ValueBgColor&quot;:false,&quot;ValueFontColor&quot;:false}"/>
</p:tagLst>
</file>

<file path=ppt/tags/tag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kvB7Zu9LA0vBtr9OvJM_1608645006&quot;,&quot;DataType&quot;:1,&quot;ImageAutosize&quot;:1,&quot;ZIndexPreserved&quot;:true,&quot;ValueBgColor&quot;:false,&quot;ValueFontColor&quot;:false}"/>
</p:tagLst>
</file>

<file path=ppt/tags/tag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BxqReR2X8VGHrErDhMN_1608645006&quot;,&quot;DataType&quot;:1,&quot;ImageAutosize&quot;:1,&quot;ZIndexPreserved&quot;:true,&quot;ValueBgColor&quot;:false,&quot;ValueFontColor&quot;:false}"/>
</p:tagLst>
</file>

<file path=ppt/tags/tag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OCdte0MZHZhIoc20BcS_1608645006&quot;,&quot;DataType&quot;:1,&quot;ImageAutosize&quot;:1,&quot;ZIndexPreserved&quot;:true,&quot;ValueBgColor&quot;:false,&quot;ValueFontColor&quot;:false}"/>
</p:tagLst>
</file>

<file path=ppt/tags/tag1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SUsi8LLE4hweNP5IQM_1608645006&quot;,&quot;DataType&quot;:1,&quot;ImageAutosize&quot;:1,&quot;ZIndexPreserved&quot;:true,&quot;ValueBgColor&quot;:false,&quot;ValueFontColor&quot;:false}"/>
</p:tagLst>
</file>

<file path=ppt/tags/tag1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utXdxelVk7lE7H6s8XT_1608645010&quot;,&quot;DataType&quot;:1,&quot;ImageAutosize&quot;:1,&quot;ZIndexPreserved&quot;:true,&quot;ValueBgColor&quot;:false,&quot;ValueFontColor&quot;:false}"/>
</p:tagLst>
</file>

<file path=ppt/tags/tag1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a8tniLwxMxjwrFdZdHH_1608645010&quot;,&quot;DataType&quot;:1,&quot;ImageAutosize&quot;:1,&quot;ZIndexPreserved&quot;:true,&quot;ValueBgColor&quot;:false,&quot;ValueFontColor&quot;:false}"/>
</p:tagLst>
</file>

<file path=ppt/tags/tag1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M13iHZL7VbOjCpVm9G_1608645010&quot;,&quot;DataType&quot;:1,&quot;ImageAutosize&quot;:1,&quot;ZIndexPreserved&quot;:true,&quot;ValueBgColor&quot;:false,&quot;ValueFontColor&quot;:false}"/>
</p:tagLst>
</file>

<file path=ppt/tags/tag1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eJ7IOF6Ah68hOOVwD9o_1608645011&quot;,&quot;DataType&quot;:1,&quot;ImageAutosize&quot;:1,&quot;ZIndexPreserved&quot;:true,&quot;ValueBgColor&quot;:false,&quot;ValueFontColor&quot;:false}"/>
</p:tagLst>
</file>

<file path=ppt/tags/tag1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IDnz7CW4w6Gvu6Bwp5_1608645011&quot;,&quot;DataType&quot;:1,&quot;ImageAutosize&quot;:1,&quot;ZIndexPreserved&quot;:true,&quot;ValueBgColor&quot;:false,&quot;ValueFontColor&quot;:false}"/>
</p:tagLst>
</file>

<file path=ppt/tags/tag1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hJifqJUtgD6vJNjokN_1608645011&quot;,&quot;DataType&quot;:1,&quot;ImageAutosize&quot;:1,&quot;ZIndexPreserved&quot;:true,&quot;ValueBgColor&quot;:false,&quot;ValueFontColor&quot;:false}"/>
</p:tagLst>
</file>

<file path=ppt/tags/tag1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Hixf8Y9uWGqdItdRdsw_1608645013&quot;,&quot;DataType&quot;:1,&quot;ImageAutosize&quot;:1,&quot;ZIndexPreserved&quot;:true,&quot;ValueBgColor&quot;:false,&quot;ValueFontColor&quot;:false}"/>
</p:tagLst>
</file>

<file path=ppt/tags/tag1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8sP3wKeMyggq70sTlvw_1608645013&quot;,&quot;DataType&quot;:1,&quot;ImageAutosize&quot;:1,&quot;ZIndexPreserved&quot;:true,&quot;ValueBgColor&quot;:false,&quot;ValueFontColor&quot;:false}"/>
</p:tagLst>
</file>

<file path=ppt/tags/tag1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XJFFdpE2KpFvVKJg8Wm_1608645013&quot;,&quot;DataType&quot;:1,&quot;ImageAutosize&quot;:1,&quot;ZIndexPreserved&quot;:true,&quot;ValueBgColor&quot;:false,&quot;ValueFontColor&quot;:false}"/>
</p:tagLst>
</file>

<file path=ppt/tags/tag1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6tOuPaUu8ei5eU4fbCO_1608645013&quot;,&quot;DataType&quot;:1,&quot;ImageAutosize&quot;:1,&quot;ZIndexPreserved&quot;:true,&quot;ValueBgColor&quot;:false,&quot;ValueFontColor&quot;:false}"/>
</p:tagLst>
</file>

<file path=ppt/tags/tag1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4RlWso7VNrVuUf6VvJr_1608645013&quot;,&quot;DataType&quot;:1,&quot;ImageAutosize&quot;:1,&quot;ZIndexPreserved&quot;:true,&quot;ValueBgColor&quot;:false,&quot;ValueFontColor&quot;:false}"/>
</p:tagLst>
</file>

<file path=ppt/tags/tag1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mtD67UDqXSvRg4hpv_1608645014&quot;,&quot;DataType&quot;:1,&quot;ImageAutosize&quot;:1,&quot;ZIndexPreserved&quot;:true,&quot;ValueBgColor&quot;:false,&quot;ValueFontColor&quot;:false}"/>
</p:tagLst>
</file>

<file path=ppt/tags/tag1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BRhREW7sg225orTjKU_1608645014&quot;,&quot;DataType&quot;:1,&quot;ImageAutosize&quot;:1,&quot;ZIndexPreserved&quot;:true,&quot;ValueBgColor&quot;:false,&quot;ValueFontColor&quot;:false}"/>
</p:tagLst>
</file>

<file path=ppt/tags/tag1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U1CKbjtDxjzdLmsB1N_1608645015&quot;,&quot;DataType&quot;:1,&quot;ImageAutosize&quot;:1,&quot;ZIndexPreserved&quot;:true,&quot;ValueBgColor&quot;:false,&quot;ValueFontColor&quot;:false}"/>
</p:tagLst>
</file>

<file path=ppt/tags/tag1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TyCwsSa4dFJie8LIQeu_1608645015&quot;,&quot;DataType&quot;:1,&quot;ImageAutosize&quot;:1,&quot;ZIndexPreserved&quot;:true,&quot;ValueBgColor&quot;:false,&quot;ValueFontColor&quot;:false}"/>
</p:tagLst>
</file>

<file path=ppt/tags/tag1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2alPVrg3zGmQKvtW7GC_1608645015&quot;,&quot;DataType&quot;:1,&quot;ImageAutosize&quot;:1,&quot;ZIndexPreserved&quot;:true,&quot;ValueBgColor&quot;:false,&quot;ValueFontColor&quot;:false}"/>
</p:tagLst>
</file>

<file path=ppt/tags/tag1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nzXuKfNsCeXhDhg2PUa_1608645015&quot;,&quot;DataType&quot;:1,&quot;ImageAutosize&quot;:1,&quot;ZIndexPreserved&quot;:true,&quot;ValueBgColor&quot;:false,&quot;ValueFontColor&quot;:false}"/>
</p:tagLst>
</file>

<file path=ppt/tags/tag1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0WEsFla42O75YmCskCP_1608645017&quot;,&quot;DataType&quot;:1,&quot;ImageAutosize&quot;:1,&quot;ZIndexPreserved&quot;:true,&quot;ValueBgColor&quot;:false,&quot;ValueFontColor&quot;:false}"/>
</p:tagLst>
</file>

<file path=ppt/tags/tag1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BBA8Mz3o1qVNCLRHejR_1608645018&quot;,&quot;DataType&quot;:1,&quot;ImageAutosize&quot;:1,&quot;ZIndexPreserved&quot;:true,&quot;ValueBgColor&quot;:false,&quot;ValueFontColor&quot;:false}"/>
</p:tagLst>
</file>

<file path=ppt/tags/tag1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aMyrae2tJb8Yxh6LKLY_1608645018&quot;,&quot;DataType&quot;:1,&quot;ImageAutosize&quot;:1,&quot;ZIndexPreserved&quot;:true,&quot;ValueBgColor&quot;:false,&quot;ValueFontColor&quot;:false}"/>
</p:tagLst>
</file>

<file path=ppt/tags/tag1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9I5r9HOB9X8l8EP9Le_1608645018&quot;,&quot;DataType&quot;:1,&quot;ImageAutosize&quot;:1,&quot;ZIndexPreserved&quot;:true,&quot;ValueBgColor&quot;:false,&quot;ValueFontColor&quot;:false}"/>
</p:tagLst>
</file>

<file path=ppt/tags/tag1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ekuuZhSLpG5AlWGRqk9_1608645018&quot;,&quot;DataType&quot;:1,&quot;ImageAutosize&quot;:1,&quot;ZIndexPreserved&quot;:true,&quot;ValueBgColor&quot;:false,&quot;ValueFontColor&quot;:false}"/>
</p:tagLst>
</file>

<file path=ppt/tags/tag1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LSiM8OFnyfV8KYPpAip_1608645018&quot;,&quot;DataType&quot;:1,&quot;ImageAutosize&quot;:1,&quot;ZIndexPreserved&quot;:true,&quot;ValueBgColor&quot;:false,&quot;ValueFontColor&quot;:false}"/>
</p:tagLst>
</file>

<file path=ppt/tags/tag1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ryjwy7MmRu7DQJxwSmz_1608645018&quot;,&quot;DataType&quot;:1,&quot;ImageAutosize&quot;:1,&quot;ZIndexPreserved&quot;:true,&quot;ValueBgColor&quot;:false,&quot;ValueFontColor&quot;:false}"/>
</p:tagLst>
</file>

<file path=ppt/tags/tag1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qmchBgfV9dYaBNOcILg_1608645019&quot;,&quot;DataType&quot;:1,&quot;ImageAutosize&quot;:1,&quot;ZIndexPreserved&quot;:true,&quot;ValueBgColor&quot;:false,&quot;ValueFontColor&quot;:false}"/>
</p:tagLst>
</file>

<file path=ppt/tags/tag1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0xF5arNtH3UtfkveCBD_1608645023&quot;,&quot;DataType&quot;:1,&quot;ImageAutosize&quot;:1,&quot;ZIndexPreserved&quot;:true,&quot;ValueBgColor&quot;:false,&quot;ValueFontColor&quot;:false}"/>
</p:tagLst>
</file>

<file path=ppt/tags/tag1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c6yCBDrFCzPqRDzxDN_1608645023&quot;,&quot;DataType&quot;:1,&quot;ImageAutosize&quot;:1,&quot;ZIndexPreserved&quot;:true,&quot;ValueBgColor&quot;:false,&quot;ValueFontColor&quot;:false}"/>
</p:tagLst>
</file>

<file path=ppt/tags/tag1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cSxqAsTiqe1qd265pPY_1608645024&quot;,&quot;DataType&quot;:1,&quot;ImageAutosize&quot;:1,&quot;ZIndexPreserved&quot;:true,&quot;ValueBgColor&quot;:false,&quot;ValueFontColor&quot;:false}"/>
</p:tagLst>
</file>

<file path=ppt/tags/tag1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f3bRosVdFjPuxnKCNRS_1608645024&quot;,&quot;DataType&quot;:1,&quot;ImageAutosize&quot;:1,&quot;ZIndexPreserved&quot;:true,&quot;ValueBgColor&quot;:false,&quot;ValueFontColor&quot;:false}"/>
</p:tagLst>
</file>

<file path=ppt/tags/tag1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rWRNAQ2qibZD1Eq7xBr_1608645024&quot;,&quot;DataType&quot;:1,&quot;ImageAutosize&quot;:1,&quot;ZIndexPreserved&quot;:true,&quot;ValueBgColor&quot;:false,&quot;ValueFontColor&quot;:false}"/>
</p:tagLst>
</file>

<file path=ppt/tags/tag1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HR8C5QLSCYati4Jaid_1608645025&quot;,&quot;DataType&quot;:1,&quot;ImageAutosize&quot;:1,&quot;ZIndexPreserved&quot;:true,&quot;ValueBgColor&quot;:false,&quot;ValueFontColor&quot;:false}"/>
</p:tagLst>
</file>

<file path=ppt/tags/tag1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NvBXSqlMhkMTBLPQD0J_1608645025&quot;,&quot;DataType&quot;:1,&quot;ImageAutosize&quot;:1,&quot;ZIndexPreserved&quot;:true,&quot;ValueBgColor&quot;:false,&quot;ValueFontColor&quot;:false}"/>
</p:tagLst>
</file>

<file path=ppt/tags/tag1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aap4Iiuccxn1CEsOxsm_1608645025&quot;,&quot;DataType&quot;:1,&quot;ImageAutosize&quot;:1,&quot;ZIndexPreserved&quot;:true,&quot;ValueBgColor&quot;:false,&quot;ValueFontColor&quot;:false}"/>
</p:tagLst>
</file>

<file path=ppt/tags/tag1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NgbMSZDsuJOaPoRgs1a_1608645026&quot;,&quot;DataType&quot;:1,&quot;ImageAutosize&quot;:1,&quot;ZIndexPreserved&quot;:true,&quot;ValueBgColor&quot;:false,&quot;ValueFontColor&quot;:false}"/>
</p:tagLst>
</file>

<file path=ppt/tags/tag1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ElfPMuyapFZ0U2TdO2a_1608645028&quot;,&quot;DataType&quot;:1,&quot;ImageAutosize&quot;:1,&quot;ZIndexPreserved&quot;:true,&quot;ValueBgColor&quot;:false,&quot;ValueFontColor&quot;:false}"/>
</p:tagLst>
</file>

<file path=ppt/tags/tag1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GdTyym4siWn9Q6FsEYz_1608645028&quot;,&quot;DataType&quot;:1,&quot;ImageAutosize&quot;:1,&quot;ZIndexPreserved&quot;:true,&quot;ValueBgColor&quot;:false,&quot;ValueFontColor&quot;:false}"/>
</p:tagLst>
</file>

<file path=ppt/tags/tag1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rBg2Uv9N0kI7SdGcHQd_1608645029&quot;,&quot;DataType&quot;:1,&quot;ImageAutosize&quot;:1,&quot;ZIndexPreserved&quot;:true,&quot;ValueBgColor&quot;:false,&quot;ValueFontColor&quot;:false}"/>
</p:tagLst>
</file>

<file path=ppt/tags/tag1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1B4NQoWc1CpoeaFm4cF_1608645029&quot;,&quot;DataType&quot;:1,&quot;ImageAutosize&quot;:1,&quot;ZIndexPreserved&quot;:true,&quot;ValueBgColor&quot;:false,&quot;ValueFontColor&quot;:false}"/>
</p:tagLst>
</file>

<file path=ppt/tags/tag1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19s5DNFRQuomTUghsgL_1608645029&quot;,&quot;DataType&quot;:1,&quot;ImageAutosize&quot;:1,&quot;ZIndexPreserved&quot;:true,&quot;ValueBgColor&quot;:false,&quot;ValueFontColor&quot;:false}"/>
</p:tagLst>
</file>

<file path=ppt/tags/tag1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pH89nPRziKRzfrZaFfv_1608645029&quot;,&quot;DataType&quot;:1,&quot;ImageAutosize&quot;:1,&quot;ZIndexPreserved&quot;:true,&quot;ValueBgColor&quot;:false,&quot;ValueFontColor&quot;:false}"/>
</p:tagLst>
</file>

<file path=ppt/tags/tag1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ZqzG1eO3qd1j8CdZPv_1608645029&quot;,&quot;DataType&quot;:1,&quot;ImageAutosize&quot;:1,&quot;ZIndexPreserved&quot;:true,&quot;ValueBgColor&quot;:false,&quot;ValueFontColor&quot;:false}"/>
</p:tagLst>
</file>

<file path=ppt/tags/tag1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Q9ULl8X5E1CMGFIuuNU_1608645030&quot;,&quot;DataType&quot;:1,&quot;ImageAutosize&quot;:1,&quot;ZIndexPreserved&quot;:true,&quot;ValueBgColor&quot;:false,&quot;ValueFontColor&quot;:false}"/>
</p:tagLst>
</file>

<file path=ppt/tags/tag1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c63Xr7PjTzPeOCwooR_1608645031&quot;,&quot;DataType&quot;:1,&quot;ImageAutosize&quot;:1,&quot;ZIndexPreserved&quot;:true,&quot;ValueBgColor&quot;:false,&quot;ValueFontColor&quot;:false}"/>
</p:tagLst>
</file>

<file path=ppt/tags/tag1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SlsSZYvST1vhDHzloyW_1608645031&quot;,&quot;DataType&quot;:1,&quot;ImageAutosize&quot;:1,&quot;ZIndexPreserved&quot;:true,&quot;ValueBgColor&quot;:false,&quot;ValueFontColor&quot;:false}"/>
</p:tagLst>
</file>

<file path=ppt/tags/tag1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5wIRGPymXixMzEhtLNp_1608645031&quot;,&quot;DataType&quot;:1,&quot;ImageAutosize&quot;:1,&quot;ZIndexPreserved&quot;:true,&quot;ValueBgColor&quot;:false,&quot;ValueFontColor&quot;:false}"/>
</p:tagLst>
</file>

<file path=ppt/tags/tag1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zzIesg0QgbBgH2VYWjN_1608645031&quot;,&quot;DataType&quot;:1,&quot;ImageAutosize&quot;:1,&quot;ZIndexPreserved&quot;:true,&quot;ValueBgColor&quot;:false,&quot;ValueFontColor&quot;:false}"/>
</p:tagLst>
</file>

<file path=ppt/tags/tag1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yqXLGigxQbl2GSwyBQK_1608645032&quot;,&quot;DataType&quot;:1,&quot;ImageAutosize&quot;:1,&quot;ZIndexPreserved&quot;:true,&quot;ValueBgColor&quot;:false,&quot;ValueFontColor&quot;:false}"/>
</p:tagLst>
</file>

<file path=ppt/tags/tag1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aEgxINWjQFYObcaiZNZ_1608645036&quot;,&quot;DataType&quot;:1,&quot;ImageAutosize&quot;:1,&quot;ZIndexPreserved&quot;:true,&quot;ValueBgColor&quot;:false,&quot;ValueFontColor&quot;:false}"/>
</p:tagLst>
</file>

<file path=ppt/tags/tag1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6TFjaanYaQPaq4NBkWb_1608645036&quot;,&quot;DataType&quot;:1,&quot;ImageAutosize&quot;:1,&quot;ZIndexPreserved&quot;:true,&quot;ValueBgColor&quot;:false,&quot;ValueFontColor&quot;:false}"/>
</p:tagLst>
</file>

<file path=ppt/tags/tag1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1jfnooFcptFqS4SVkQA_1608645036&quot;,&quot;DataType&quot;:1,&quot;ImageAutosize&quot;:1,&quot;ZIndexPreserved&quot;:true,&quot;ValueBgColor&quot;:false,&quot;ValueFontColor&quot;:false}"/>
</p:tagLst>
</file>

<file path=ppt/tags/tag1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jeenQumjNh8amoEYTOW_1608645036&quot;,&quot;DataType&quot;:1,&quot;ImageAutosize&quot;:1,&quot;ZIndexPreserved&quot;:true,&quot;ValueBgColor&quot;:false,&quot;ValueFontColor&quot;:false}"/>
</p:tagLst>
</file>

<file path=ppt/tags/tag1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uZlanz6vSN83LFtWn4q_1608645036&quot;,&quot;DataType&quot;:1,&quot;ImageAutosize&quot;:1,&quot;ZIndexPreserved&quot;:true,&quot;ValueBgColor&quot;:false,&quot;ValueFontColor&quot;:false}"/>
</p:tagLst>
</file>

<file path=ppt/tags/tag1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53ZMeuNCiQqaICtS3Ax_1608645037&quot;,&quot;DataType&quot;:1,&quot;ImageAutosize&quot;:1,&quot;ZIndexPreserved&quot;:true,&quot;ValueBgColor&quot;:false,&quot;ValueFontColor&quot;:false}"/>
</p:tagLst>
</file>

<file path=ppt/tags/tag1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dt2wdSqLoF20Sha5X63_1608645037&quot;,&quot;DataType&quot;:1,&quot;ImageAutosize&quot;:1,&quot;ZIndexPreserved&quot;:true,&quot;ValueBgColor&quot;:false,&quot;ValueFontColor&quot;:false}"/>
</p:tagLst>
</file>

<file path=ppt/tags/tag1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JTA3zBVrDZrzF6DMlNS_1608645037&quot;,&quot;DataType&quot;:1,&quot;ImageAutosize&quot;:1,&quot;ZIndexPreserved&quot;:true,&quot;ValueBgColor&quot;:false,&quot;ValueFontColor&quot;:false}"/>
</p:tagLst>
</file>

<file path=ppt/tags/tag1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gEcPCGvkSUctEGaGbNP_1608645038&quot;,&quot;DataType&quot;:1,&quot;ImageAutosize&quot;:1,&quot;ZIndexPreserved&quot;:true,&quot;ValueBgColor&quot;:false,&quot;ValueFontColor&quot;:false}"/>
</p:tagLst>
</file>

<file path=ppt/tags/tag1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Ji1p2C61sWE3UHvFznq_1608645038&quot;,&quot;DataType&quot;:1,&quot;ImageAutosize&quot;:1,&quot;ZIndexPreserved&quot;:true,&quot;ValueBgColor&quot;:false,&quot;ValueFontColor&quot;:false}"/>
</p:tagLst>
</file>

<file path=ppt/tags/tag1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9koEeBc24lVrqmg2eY_1608645039&quot;,&quot;DataType&quot;:1,&quot;ImageAutosize&quot;:1,&quot;ZIndexPreserved&quot;:true,&quot;ValueBgColor&quot;:false,&quot;ValueFontColor&quot;:false}"/>
</p:tagLst>
</file>

<file path=ppt/tags/tag1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DVt4fOd0uIQdvEX4Kev_1608645039&quot;,&quot;DataType&quot;:1,&quot;ImageAutosize&quot;:1,&quot;ZIndexPreserved&quot;:true,&quot;ValueBgColor&quot;:false,&quot;ValueFontColor&quot;:false}"/>
</p:tagLst>
</file>

<file path=ppt/tags/tag1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ixNn8TNt9kxpMZnKwY_1608645040&quot;,&quot;DataType&quot;:1,&quot;ImageAutosize&quot;:1,&quot;ZIndexPreserved&quot;:true,&quot;ValueBgColor&quot;:false,&quot;ValueFontColor&quot;:false}"/>
</p:tagLst>
</file>

<file path=ppt/tags/tag1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hKvuf4yZTQtkETQ1LOa_1608645040&quot;,&quot;DataType&quot;:1,&quot;ImageAutosize&quot;:1,&quot;ZIndexPreserved&quot;:true,&quot;ValueBgColor&quot;:false,&quot;ValueFontColor&quot;:false}"/>
</p:tagLst>
</file>

<file path=ppt/tags/tag1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sXQHrxse6Bw0CAsBMV_1608645040&quot;,&quot;DataType&quot;:1,&quot;ImageAutosize&quot;:1,&quot;ZIndexPreserved&quot;:true,&quot;ValueBgColor&quot;:false,&quot;ValueFontColor&quot;:false}"/>
</p:tagLst>
</file>

<file path=ppt/tags/tag1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pbeiXXGGIgkvnjThVt_1608645040&quot;,&quot;DataType&quot;:1,&quot;ImageAutosize&quot;:1,&quot;ZIndexPreserved&quot;:true,&quot;ValueBgColor&quot;:false,&quot;ValueFontColor&quot;:false}"/>
</p:tagLst>
</file>

<file path=ppt/tags/tag1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jwSirUn8yEB9gvPvoF_1608645041&quot;,&quot;DataType&quot;:1,&quot;ImageAutosize&quot;:1,&quot;ZIndexPreserved&quot;:true,&quot;ValueBgColor&quot;:false,&quot;ValueFontColor&quot;:false}"/>
</p:tagLst>
</file>

<file path=ppt/tags/tag1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2FiWZJVW6paDhH4qbI1_1608645041&quot;,&quot;DataType&quot;:1,&quot;ImageAutosize&quot;:1,&quot;ZIndexPreserved&quot;:true,&quot;ValueBgColor&quot;:false,&quot;ValueFontColor&quot;:false}"/>
</p:tagLst>
</file>

<file path=ppt/tags/tag1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8IH55AYW5gDtQILcGkj_1608645041&quot;,&quot;DataType&quot;:1,&quot;ImageAutosize&quot;:1,&quot;ZIndexPreserved&quot;:true,&quot;ValueBgColor&quot;:false,&quot;ValueFontColor&quot;:false}"/>
</p:tagLst>
</file>

<file path=ppt/tags/tag1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4ihrPzCCByqovsQ8Thq_1608645042&quot;,&quot;DataType&quot;:1,&quot;ImageAutosize&quot;:1,&quot;ZIndexPreserved&quot;:true,&quot;ValueBgColor&quot;:false,&quot;ValueFontColor&quot;:false}"/>
</p:tagLst>
</file>

<file path=ppt/tags/tag1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RSwnXW9qkdBTyYqw2t7_1608645047&quot;,&quot;DataType&quot;:1,&quot;ImageAutosize&quot;:1,&quot;ZIndexPreserved&quot;:true,&quot;ValueBgColor&quot;:false,&quot;ValueFontColor&quot;:false}"/>
</p:tagLst>
</file>

<file path=ppt/tags/tag1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3rwgzUdTPKfgpGF3dVa_1608645047&quot;,&quot;DataType&quot;:1,&quot;ImageAutosize&quot;:1,&quot;ZIndexPreserved&quot;:true,&quot;ValueBgColor&quot;:false,&quot;ValueFontColor&quot;:false}"/>
</p:tagLst>
</file>

<file path=ppt/tags/tag1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0jFthvR0k4IZWph4jJ_1608645047&quot;,&quot;DataType&quot;:1,&quot;ImageAutosize&quot;:1,&quot;ZIndexPreserved&quot;:true,&quot;ValueBgColor&quot;:false,&quot;ValueFontColor&quot;:false}"/>
</p:tagLst>
</file>

<file path=ppt/tags/tag1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2K71NxhnNAe9k0cKBUb_1608645047&quot;,&quot;DataType&quot;:1,&quot;ImageAutosize&quot;:1,&quot;ZIndexPreserved&quot;:true,&quot;ValueBgColor&quot;:false,&quot;ValueFontColor&quot;:false}"/>
</p:tagLst>
</file>

<file path=ppt/tags/tag1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nN6XXgH95iwkkz1Nom3_1608645048&quot;,&quot;DataType&quot;:1,&quot;ImageAutosize&quot;:1,&quot;ZIndexPreserved&quot;:true,&quot;ValueBgColor&quot;:false,&quot;ValueFontColor&quot;:false}"/>
</p:tagLst>
</file>

<file path=ppt/tags/tag1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5ewXSTf3KBsce2yDCoai_1608645048&quot;,&quot;DataType&quot;:1,&quot;ImageAutosize&quot;:1,&quot;ZIndexPreserved&quot;:true,&quot;ValueBgColor&quot;:false,&quot;ValueFontColor&quot;:false}"/>
</p:tagLst>
</file>

<file path=ppt/tags/tag1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OgauO9FzM2RA4np3Aqv_1608645049&quot;,&quot;DataType&quot;:1,&quot;ImageAutosize&quot;:1,&quot;ZIndexPreserved&quot;:true,&quot;ValueBgColor&quot;:false,&quot;ValueFontColor&quot;:false}"/>
</p:tagLst>
</file>

<file path=ppt/tags/tag1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nJJza9aoo53fmnPZkqc_1608645052&quot;,&quot;DataType&quot;:1,&quot;ImageAutosize&quot;:1,&quot;ZIndexPreserved&quot;:true,&quot;ValueBgColor&quot;:false,&quot;ValueFontColor&quot;:false}"/>
</p:tagLst>
</file>

<file path=ppt/tags/tag1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ofA1AFVvJ6MHM7Xiu0m_1608645053&quot;,&quot;DataType&quot;:1,&quot;ImageAutosize&quot;:1,&quot;ZIndexPreserved&quot;:true,&quot;ValueBgColor&quot;:false,&quot;ValueFontColor&quot;:false}"/>
</p:tagLst>
</file>

<file path=ppt/tags/tag1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qhpOs6IL6xRlDbDvCCu_1608645053&quot;,&quot;DataType&quot;:1,&quot;ImageAutosize&quot;:1,&quot;ZIndexPreserved&quot;:true,&quot;ValueBgColor&quot;:false,&quot;ValueFontColor&quot;:false}"/>
</p:tagLst>
</file>

<file path=ppt/tags/tag1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NcY50UaxZm2upHe65bl_1608645054&quot;,&quot;DataType&quot;:1,&quot;ImageAutosize&quot;:1,&quot;ZIndexPreserved&quot;:true,&quot;ValueBgColor&quot;:false,&quot;ValueFontColor&quot;:false}"/>
</p:tagLst>
</file>

<file path=ppt/tags/tag1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JoG7zKoWxCT8EhEsx3C_1608645054&quot;,&quot;DataType&quot;:1,&quot;ImageAutosize&quot;:1,&quot;ZIndexPreserved&quot;:true,&quot;ValueBgColor&quot;:false,&quot;ValueFontColor&quot;:false}"/>
</p:tagLst>
</file>

<file path=ppt/tags/tag1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x2sVhn8Kq4abVs1SRdc_1608645054&quot;,&quot;DataType&quot;:1,&quot;ImageAutosize&quot;:1,&quot;ZIndexPreserved&quot;:true,&quot;ValueBgColor&quot;:false,&quot;ValueFontColor&quot;:false}"/>
</p:tagLst>
</file>

<file path=ppt/tags/tag1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CwXyN4yXc5uNVRMVlZo_1608645054&quot;,&quot;DataType&quot;:1,&quot;ImageAutosize&quot;:1,&quot;ZIndexPreserved&quot;:true,&quot;ValueBgColor&quot;:false,&quot;ValueFontColor&quot;:false}"/>
</p:tagLst>
</file>

<file path=ppt/tags/tag1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03YD1xLxZzqPfxWPHvN_1608645054&quot;,&quot;DataType&quot;:1,&quot;ImageAutosize&quot;:1,&quot;ZIndexPreserved&quot;:true,&quot;ValueBgColor&quot;:false,&quot;ValueFontColor&quot;:false}"/>
</p:tagLst>
</file>

<file path=ppt/tags/tag1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8pYgXlArR4tAB20t5eZ_1608645056&quot;,&quot;DataType&quot;:1,&quot;ImageAutosize&quot;:1,&quot;ZIndexPreserved&quot;:true,&quot;ValueBgColor&quot;:false,&quot;ValueFontColor&quot;:false}"/>
</p:tagLst>
</file>

<file path=ppt/tags/tag1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9PCMZ87WEIo84vJOlTy_1608645056&quot;,&quot;DataType&quot;:1,&quot;ImageAutosize&quot;:1,&quot;ZIndexPreserved&quot;:true,&quot;ValueBgColor&quot;:false,&quot;ValueFontColor&quot;:false}"/>
</p:tagLst>
</file>

<file path=ppt/tags/tag1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WEIftkrjQ8PnYLivqE1_1608645056&quot;,&quot;DataType&quot;:1,&quot;ImageAutosize&quot;:1,&quot;ZIndexPreserved&quot;:true,&quot;ValueBgColor&quot;:false,&quot;ValueFontColor&quot;:false}"/>
</p:tagLst>
</file>

<file path=ppt/tags/tag1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gPbvCuqN2kzgQDXJjN_1608645056&quot;,&quot;DataType&quot;:1,&quot;ImageAutosize&quot;:1,&quot;ZIndexPreserved&quot;:true,&quot;ValueBgColor&quot;:false,&quot;ValueFontColor&quot;:false}"/>
</p:tagLst>
</file>

<file path=ppt/tags/tag1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4KjvPSRLteW6vfZddhb_1608645056&quot;,&quot;DataType&quot;:1,&quot;ImageAutosize&quot;:1,&quot;ZIndexPreserved&quot;:true,&quot;ValueBgColor&quot;:false,&quot;ValueFontColor&quot;:false}"/>
</p:tagLst>
</file>

<file path=ppt/tags/tag1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ZzpHGYVakG9Kz7bwqyo_1608645057&quot;,&quot;DataType&quot;:1,&quot;ImageAutosize&quot;:1,&quot;ZIndexPreserved&quot;:true,&quot;ValueBgColor&quot;:false,&quot;ValueFontColor&quot;:false}"/>
</p:tagLst>
</file>

<file path=ppt/tags/tag1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cLhQ3qvq1RHdAfHNTVg_1608645057&quot;,&quot;DataType&quot;:1,&quot;ImageAutosize&quot;:1,&quot;ZIndexPreserved&quot;:true,&quot;ValueBgColor&quot;:false,&quot;ValueFontColor&quot;:false}"/>
</p:tagLst>
</file>

<file path=ppt/tags/tag1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2OAy2pWEdt4Te2LnYO4_1608645060&quot;,&quot;DataType&quot;:1,&quot;ImageAutosize&quot;:1,&quot;ZIndexPreserved&quot;:true,&quot;ValueBgColor&quot;:false,&quot;ValueFontColor&quot;:false}"/>
</p:tagLst>
</file>

<file path=ppt/tags/tag1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j3z8I9VUNmhArnqPdhe_1608645061&quot;,&quot;DataType&quot;:1,&quot;ImageAutosize&quot;:1,&quot;ZIndexPreserved&quot;:true,&quot;ValueBgColor&quot;:false,&quot;ValueFontColor&quot;:false}"/>
</p:tagLst>
</file>

<file path=ppt/tags/tag1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mSoHU4Ia2lKAiojeQHZ_1608645061&quot;,&quot;DataType&quot;:1,&quot;ImageAutosize&quot;:1,&quot;ZIndexPreserved&quot;:true,&quot;ValueBgColor&quot;:false,&quot;ValueFontColor&quot;:false}"/>
</p:tagLst>
</file>

<file path=ppt/tags/tag1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zTLoJrzpysUtMG6iHiO_1608645061&quot;,&quot;DataType&quot;:1,&quot;ImageAutosize&quot;:1,&quot;ZIndexPreserved&quot;:true,&quot;ValueBgColor&quot;:false,&quot;ValueFontColor&quot;:false}"/>
</p:tagLst>
</file>

<file path=ppt/tags/tag1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UVaZK0Y7vxTykbPX4zG_1608645061&quot;,&quot;DataType&quot;:1,&quot;ImageAutosize&quot;:1,&quot;ZIndexPreserved&quot;:true,&quot;ValueBgColor&quot;:false,&quot;ValueFontColor&quot;:false}"/>
</p:tagLst>
</file>

<file path=ppt/tags/tag1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HZwoYjGEo64YhyqtiFe_1608645061&quot;,&quot;DataType&quot;:1,&quot;ImageAutosize&quot;:1,&quot;ZIndexPreserved&quot;:true,&quot;ValueBgColor&quot;:false,&quot;ValueFontColor&quot;:false}"/>
</p:tagLst>
</file>

<file path=ppt/tags/tag1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6hBDNlpvdkmaGNR1OQt_1608645065&quot;,&quot;DataType&quot;:1,&quot;ImageAutosize&quot;:1,&quot;ZIndexPreserved&quot;:true,&quot;ValueBgColor&quot;:false,&quot;ValueFontColor&quot;:false}"/>
</p:tagLst>
</file>

<file path=ppt/tags/tag1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tkt62jKMSrVCT8ZhMaR_1608645065&quot;,&quot;DataType&quot;:1,&quot;ImageAutosize&quot;:1,&quot;ZIndexPreserved&quot;:true,&quot;ValueBgColor&quot;:false,&quot;ValueFontColor&quot;:false}"/>
</p:tagLst>
</file>

<file path=ppt/tags/tag1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DFCDXlBJgpu7uMBG33O_1608645065&quot;,&quot;DataType&quot;:1,&quot;ImageAutosize&quot;:1,&quot;ZIndexPreserved&quot;:true,&quot;ValueBgColor&quot;:false,&quot;ValueFontColor&quot;:false}"/>
</p:tagLst>
</file>

<file path=ppt/tags/tag1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i2zR7uiWJRCdOMEsr8t_1608645065&quot;,&quot;DataType&quot;:1,&quot;ImageAutosize&quot;:1,&quot;ZIndexPreserved&quot;:true,&quot;ValueBgColor&quot;:false,&quot;ValueFontColor&quot;:false}"/>
</p:tagLst>
</file>

<file path=ppt/tags/tag2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fHDEsL1yEok91OcD7D_1608645065&quot;,&quot;DataType&quot;:1,&quot;ImageAutosize&quot;:1,&quot;ZIndexPreserved&quot;:true,&quot;ValueBgColor&quot;:false,&quot;ValueFontColor&quot;:false}"/>
</p:tagLst>
</file>

<file path=ppt/tags/tag2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VMnd4IGqNVILOCyxfwo_1608645066&quot;,&quot;DataType&quot;:1,&quot;ImageAutosize&quot;:1,&quot;ZIndexPreserved&quot;:true,&quot;ValueBgColor&quot;:false,&quot;ValueFontColor&quot;:false}"/>
</p:tagLst>
</file>

<file path=ppt/tags/tag2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nsz1UOls6Hwmvkp3uV3_1608645070&quot;,&quot;DataType&quot;:1,&quot;ImageAutosize&quot;:1,&quot;ZIndexPreserved&quot;:true,&quot;ValueBgColor&quot;:false,&quot;ValueFontColor&quot;:false}"/>
</p:tagLst>
</file>

<file path=ppt/tags/tag2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DmyjjHzc88c35lNPufG_1608645070&quot;,&quot;DataType&quot;:1,&quot;ImageAutosize&quot;:1,&quot;ZIndexPreserved&quot;:true,&quot;ValueBgColor&quot;:false,&quot;ValueFontColor&quot;:false}"/>
</p:tagLst>
</file>

<file path=ppt/tags/tag2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0CqFzqTL9FQGzfFpESM_1608645071&quot;,&quot;DataType&quot;:1,&quot;ImageAutosize&quot;:1,&quot;ZIndexPreserved&quot;:true,&quot;ValueBgColor&quot;:false,&quot;ValueFontColor&quot;:false}"/>
</p:tagLst>
</file>

<file path=ppt/tags/tag2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5jsRTX5SRMIASHUTWI2_1608645071&quot;,&quot;DataType&quot;:1,&quot;ImageAutosize&quot;:1,&quot;ZIndexPreserved&quot;:true,&quot;ValueBgColor&quot;:false,&quot;ValueFontColor&quot;:false}"/>
</p:tagLst>
</file>

<file path=ppt/tags/tag2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d8pmI4stAN4hZo4VmdW_1608645071&quot;,&quot;DataType&quot;:1,&quot;ImageAutosize&quot;:1,&quot;ZIndexPreserved&quot;:true,&quot;ValueBgColor&quot;:false,&quot;ValueFontColor&quot;:false}"/>
</p:tagLst>
</file>

<file path=ppt/tags/tag2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elRpmCzCI6ghB5yoFDI_1608645071&quot;,&quot;DataType&quot;:1,&quot;ImageAutosize&quot;:1,&quot;ZIndexPreserved&quot;:true,&quot;ValueBgColor&quot;:false,&quot;ValueFontColor&quot;:false}"/>
</p:tagLst>
</file>

<file path=ppt/tags/tag2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ji330Kbp7GqjrIQwqBh_1608645072&quot;,&quot;DataType&quot;:1,&quot;ImageAutosize&quot;:1,&quot;ZIndexPreserved&quot;:true,&quot;ValueBgColor&quot;:false,&quot;ValueFontColor&quot;:false}"/>
</p:tagLst>
</file>

<file path=ppt/tags/tag2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GMBiYvY6UE2fny34XKU_1608645073&quot;,&quot;DataType&quot;:1,&quot;ImageAutosize&quot;:1,&quot;ZIndexPreserved&quot;:true,&quot;ValueBgColor&quot;:false,&quot;ValueFontColor&quot;:false}"/>
</p:tagLst>
</file>

<file path=ppt/tags/tag2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ktoEjbk6KpEhYqol0j_1608645073&quot;,&quot;DataType&quot;:1,&quot;ImageAutosize&quot;:1,&quot;ZIndexPreserved&quot;:true,&quot;ValueBgColor&quot;:false,&quot;ValueFontColor&quot;:false}"/>
</p:tagLst>
</file>

<file path=ppt/tags/tag2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aZvBDueLlN9DaWcpO88_1608645073&quot;,&quot;DataType&quot;:1,&quot;ImageAutosize&quot;:1,&quot;ZIndexPreserved&quot;:true,&quot;ValueBgColor&quot;:false,&quot;ValueFontColor&quot;:false}"/>
</p:tagLst>
</file>

<file path=ppt/tags/tag2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eEWKjTGpduhu424UxFd_1608645073&quot;,&quot;DataType&quot;:1,&quot;ImageAutosize&quot;:1,&quot;ZIndexPreserved&quot;:true,&quot;ValueBgColor&quot;:false,&quot;ValueFontColor&quot;:false}"/>
</p:tagLst>
</file>

<file path=ppt/tags/tag2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FrYR5lkAqiwQ3tai82w_1608645074&quot;,&quot;DataType&quot;:1,&quot;ImageAutosize&quot;:1,&quot;ZIndexPreserved&quot;:true,&quot;ValueBgColor&quot;:false,&quot;ValueFontColor&quot;:false}"/>
</p:tagLst>
</file>

<file path=ppt/tags/tag2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CooI2x6mC3oXEcdsTQc_1608645079&quot;,&quot;DataType&quot;:1,&quot;ImageAutosize&quot;:1,&quot;ZIndexPreserved&quot;:true,&quot;ValueBgColor&quot;:false,&quot;ValueFontColor&quot;:false}"/>
</p:tagLst>
</file>

<file path=ppt/tags/tag2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FpepGGdFphiWMplKhrt_1608645079&quot;,&quot;DataType&quot;:1,&quot;ImageAutosize&quot;:1,&quot;ZIndexPreserved&quot;:true,&quot;ValueBgColor&quot;:false,&quot;ValueFontColor&quot;:false}"/>
</p:tagLst>
</file>

<file path=ppt/tags/tag2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MCdYEwtQBfPHrVwdmA7_1608645079&quot;,&quot;DataType&quot;:1,&quot;ImageAutosize&quot;:1,&quot;ZIndexPreserved&quot;:true,&quot;ValueBgColor&quot;:false,&quot;ValueFontColor&quot;:false}"/>
</p:tagLst>
</file>

<file path=ppt/tags/tag2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7RqYUKp1ADJQJoT9fcW_1608645079&quot;,&quot;DataType&quot;:1,&quot;ImageAutosize&quot;:1,&quot;ZIndexPreserved&quot;:true,&quot;ValueBgColor&quot;:false,&quot;ValueFontColor&quot;:false}"/>
</p:tagLst>
</file>

<file path=ppt/tags/tag2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mMNAS5VUChUv55pFhy6_1608645079&quot;,&quot;DataType&quot;:1,&quot;ImageAutosize&quot;:1,&quot;ZIndexPreserved&quot;:true,&quot;ValueBgColor&quot;:false,&quot;ValueFontColor&quot;:false}"/>
</p:tagLst>
</file>

<file path=ppt/tags/tag2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SlY8uXrU5nBIH03cAZd_1608645083&quot;,&quot;DataType&quot;:1,&quot;ImageAutosize&quot;:1,&quot;ZIndexPreserved&quot;:true,&quot;ValueBgColor&quot;:false,&quot;ValueFontColor&quot;:false}"/>
</p:tagLst>
</file>

<file path=ppt/tags/tag2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f5rPlepZNOFy80R9du_1608645083&quot;,&quot;DataType&quot;:1,&quot;ImageAutosize&quot;:1,&quot;ZIndexPreserved&quot;:true,&quot;ValueBgColor&quot;:false,&quot;ValueFontColor&quot;:false}"/>
</p:tagLst>
</file>

<file path=ppt/tags/tag2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1fN8mZ9R2PNcFCmiQHH_1608645083&quot;,&quot;DataType&quot;:1,&quot;ImageAutosize&quot;:1,&quot;ZIndexPreserved&quot;:true,&quot;ValueBgColor&quot;:false,&quot;ValueFontColor&quot;:false}"/>
</p:tagLst>
</file>

<file path=ppt/tags/tag2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3JCAi6NMiVFxRqwDVVd_1608645083&quot;,&quot;DataType&quot;:1,&quot;ImageAutosize&quot;:1,&quot;ZIndexPreserved&quot;:true,&quot;ValueBgColor&quot;:false,&quot;ValueFontColor&quot;:false}"/>
</p:tagLst>
</file>

<file path=ppt/tags/tag2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htxSGNSg4LKdpuoKhAf_1608645084&quot;,&quot;DataType&quot;:1,&quot;ImageAutosize&quot;:1,&quot;ZIndexPreserved&quot;:true,&quot;ValueBgColor&quot;:false,&quot;ValueFontColor&quot;:false}"/>
</p:tagLst>
</file>

<file path=ppt/tags/tag2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p2R5a0X7p9yiA5CWr5_1608645085&quot;,&quot;DataType&quot;:1,&quot;ImageAutosize&quot;:1,&quot;ZIndexPreserved&quot;:true,&quot;ValueBgColor&quot;:false,&quot;ValueFontColor&quot;:false}"/>
</p:tagLst>
</file>

<file path=ppt/tags/tag2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icjFqjnzGHLTN47kfEJ_1608645085&quot;,&quot;DataType&quot;:1,&quot;ImageAutosize&quot;:1,&quot;ZIndexPreserved&quot;:true,&quot;ValueBgColor&quot;:false,&quot;ValueFontColor&quot;:false}"/>
</p:tagLst>
</file>

<file path=ppt/tags/tag2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Nz9wHlKfNa4hvjYIYge_1608645085&quot;,&quot;DataType&quot;:1,&quot;ImageAutosize&quot;:1,&quot;ZIndexPreserved&quot;:true,&quot;ValueBgColor&quot;:false,&quot;ValueFontColor&quot;:false}"/>
</p:tagLst>
</file>

<file path=ppt/tags/tag2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2Xlr6cvsugxS0t6qcJM_1608645085&quot;,&quot;DataType&quot;:1,&quot;ImageAutosize&quot;:1,&quot;ZIndexPreserved&quot;:true,&quot;ValueBgColor&quot;:false,&quot;ValueFontColor&quot;:false}"/>
</p:tagLst>
</file>

<file path=ppt/tags/tag2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k9gU9yxRDUVh1WkFhc1_1608645086&quot;,&quot;DataType&quot;:1,&quot;ImageAutosize&quot;:1,&quot;ZIndexPreserved&quot;:true,&quot;ValueBgColor&quot;:false,&quot;ValueFontColor&quot;:false}"/>
</p:tagLst>
</file>

<file path=ppt/tags/tag2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aWG9WfyGIwEFZlpLoc4_1608645088&quot;,&quot;DataType&quot;:1,&quot;ImageAutosize&quot;:1,&quot;ZIndexPreserved&quot;:true,&quot;ValueBgColor&quot;:false,&quot;ValueFontColor&quot;:false}"/>
</p:tagLst>
</file>

<file path=ppt/tags/tag2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mENOao3UuhZ8NG6iagn_1608645088&quot;,&quot;DataType&quot;:1,&quot;ImageAutosize&quot;:1,&quot;ZIndexPreserved&quot;:true,&quot;ValueBgColor&quot;:false,&quot;ValueFontColor&quot;:false}"/>
</p:tagLst>
</file>

<file path=ppt/tags/tag2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dCkGu670bcOqE0ys0Fh_1608645089&quot;,&quot;DataType&quot;:1,&quot;ImageAutosize&quot;:1,&quot;ZIndexPreserved&quot;:true,&quot;ValueBgColor&quot;:false,&quot;ValueFontColor&quot;:false}"/>
</p:tagLst>
</file>

<file path=ppt/tags/tag2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9MaPiodqYpiTlvCdoD1_1608645089&quot;,&quot;DataType&quot;:1,&quot;ImageAutosize&quot;:1,&quot;ZIndexPreserved&quot;:true,&quot;ValueBgColor&quot;:false,&quot;ValueFontColor&quot;:false}"/>
</p:tagLst>
</file>

<file path=ppt/tags/tag2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iFS1LFs1nLUi5m9xs9T_1608645089&quot;,&quot;DataType&quot;:1,&quot;ImageAutosize&quot;:1,&quot;ZIndexPreserved&quot;:true,&quot;ValueBgColor&quot;:false,&quot;ValueFontColor&quot;:false}"/>
</p:tagLst>
</file>

<file path=ppt/tags/tag2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rwavjEIMirC173mpJxy_1608645090&quot;,&quot;DataType&quot;:1,&quot;ImageAutosize&quot;:1,&quot;ZIndexPreserved&quot;:true,&quot;ValueBgColor&quot;:false,&quot;ValueFontColor&quot;:false}"/>
</p:tagLst>
</file>

<file path=ppt/tags/tag2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3tE8IpAJGalF2EbZJK_1608645090&quot;,&quot;DataType&quot;:1,&quot;ImageAutosize&quot;:1,&quot;ZIndexPreserved&quot;:true,&quot;ValueBgColor&quot;:false,&quot;ValueFontColor&quot;:false}"/>
</p:tagLst>
</file>

<file path=ppt/tags/tag2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Yl3tlaEFEHkMWuheOWQ_1608645090&quot;,&quot;DataType&quot;:1,&quot;ImageAutosize&quot;:1,&quot;ZIndexPreserved&quot;:true,&quot;ValueBgColor&quot;:false,&quot;ValueFontColor&quot;:false}"/>
</p:tagLst>
</file>

<file path=ppt/tags/tag2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r6KhBKzomLoRI59E4l_1608645090&quot;,&quot;DataType&quot;:1,&quot;ImageAutosize&quot;:1,&quot;ZIndexPreserved&quot;:true,&quot;ValueBgColor&quot;:false,&quot;ValueFontColor&quot;:false}"/>
</p:tagLst>
</file>

<file path=ppt/tags/tag2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zcK7vNwqNxkDYuqmww0_1608645090&quot;,&quot;DataType&quot;:1,&quot;ImageAutosize&quot;:1,&quot;ZIndexPreserved&quot;:true,&quot;ValueBgColor&quot;:false,&quot;ValueFontColor&quot;:false}"/>
</p:tagLst>
</file>

<file path=ppt/tags/tag2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lObCgMKsoiNv4nnjkF_1608645091&quot;,&quot;DataType&quot;:1,&quot;ImageAutosize&quot;:1,&quot;ZIndexPreserved&quot;:true,&quot;ValueBgColor&quot;:false,&quot;ValueFontColor&quot;:false}"/>
</p:tagLst>
</file>

<file path=ppt/tags/tag2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LpwWJfrY8RZAhttEUXr_1608645091&quot;,&quot;DataType&quot;:1,&quot;ImageAutosize&quot;:1,&quot;ZIndexPreserved&quot;:true,&quot;ValueBgColor&quot;:false,&quot;ValueFontColor&quot;:false}"/>
</p:tagLst>
</file>

<file path=ppt/tags/tag2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wgqr9kQYAAlogWJ3cAm_1608645091&quot;,&quot;DataType&quot;:1,&quot;ImageAutosize&quot;:1,&quot;ZIndexPreserved&quot;:true,&quot;ValueBgColor&quot;:false,&quot;ValueFontColor&quot;:false}"/>
</p:tagLst>
</file>

<file path=ppt/tags/tag2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wLBVLRBNtEBw7s87YaV_1608645092&quot;,&quot;DataType&quot;:1,&quot;ImageAutosize&quot;:1,&quot;ZIndexPreserved&quot;:true,&quot;ValueBgColor&quot;:false,&quot;ValueFontColor&quot;:false}"/>
</p:tagLst>
</file>

<file path=ppt/tags/tag2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9WPW2PTIlHB30pSYmjk_1608645092&quot;,&quot;DataType&quot;:1,&quot;ImageAutosize&quot;:1,&quot;ZIndexPreserved&quot;:true,&quot;ValueBgColor&quot;:false,&quot;ValueFontColor&quot;:false}"/>
</p:tagLst>
</file>

<file path=ppt/tags/tag2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wyN0Dvn8mpvIBQgH7bB_1608645093&quot;,&quot;DataType&quot;:1,&quot;ImageAutosize&quot;:1,&quot;ZIndexPreserved&quot;:true,&quot;ValueBgColor&quot;:false,&quot;ValueFontColor&quot;:false}"/>
</p:tagLst>
</file>

<file path=ppt/tags/tag2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BuKwR86fRkJUpSNGj9o_1608645093&quot;,&quot;DataType&quot;:1,&quot;ImageAutosize&quot;:1,&quot;ZIndexPreserved&quot;:true,&quot;ValueBgColor&quot;:false,&quot;ValueFontColor&quot;:false}"/>
</p:tagLst>
</file>

<file path=ppt/tags/tag2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hY1utORyJg7ws9ZbFGi_1608645093&quot;,&quot;DataType&quot;:1,&quot;ImageAutosize&quot;:1,&quot;ZIndexPreserved&quot;:true,&quot;ValueBgColor&quot;:false,&quot;ValueFontColor&quot;:false}"/>
</p:tagLst>
</file>

<file path=ppt/tags/tag2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mqSgav8UoUGXFAEkx1_1608645093&quot;,&quot;DataType&quot;:1,&quot;ImageAutosize&quot;:1,&quot;ZIndexPreserved&quot;:true,&quot;ValueBgColor&quot;:false,&quot;ValueFontColor&quot;:false}"/>
</p:tagLst>
</file>

<file path=ppt/tags/tag2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0DHYoipbjtyapSmwnfo_1608645093&quot;,&quot;DataType&quot;:1,&quot;ImageAutosize&quot;:1,&quot;ZIndexPreserved&quot;:true,&quot;ValueBgColor&quot;:false,&quot;ValueFontColor&quot;:false}"/>
</p:tagLst>
</file>

<file path=ppt/tags/tag2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FD8MOqY3vuCmpy7bJFR_1608645095&quot;,&quot;DataType&quot;:1,&quot;ImageAutosize&quot;:1,&quot;ZIndexPreserved&quot;:true,&quot;ValueBgColor&quot;:false,&quot;ValueFontColor&quot;:false}"/>
</p:tagLst>
</file>

<file path=ppt/tags/tag2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YadU7qH3nU1Lj4G4Myq_1608645095&quot;,&quot;DataType&quot;:1,&quot;ImageAutosize&quot;:1,&quot;ZIndexPreserved&quot;:true,&quot;ValueBgColor&quot;:false,&quot;ValueFontColor&quot;:false}"/>
</p:tagLst>
</file>

<file path=ppt/tags/tag2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NiT0m6y82QK5TDZDK1y_1608645095&quot;,&quot;DataType&quot;:1,&quot;ImageAutosize&quot;:1,&quot;ZIndexPreserved&quot;:true,&quot;ValueBgColor&quot;:false,&quot;ValueFontColor&quot;:false}"/>
</p:tagLst>
</file>

<file path=ppt/tags/tag2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xP1SPF2uzFbP72Q0ibc_1608645095&quot;,&quot;DataType&quot;:1,&quot;ImageAutosize&quot;:1,&quot;ZIndexPreserved&quot;:true,&quot;ValueBgColor&quot;:false,&quot;ValueFontColor&quot;:false}"/>
</p:tagLst>
</file>

<file path=ppt/tags/tag2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Ld4N6TGXBSfXrWJ2SDN_1608645096&quot;,&quot;DataType&quot;:1,&quot;ImageAutosize&quot;:1,&quot;ZIndexPreserved&quot;:true,&quot;ValueBgColor&quot;:false,&quot;ValueFontColor&quot;:false}"/>
</p:tagLst>
</file>

<file path=ppt/tags/tag2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wJDcupDTvbVADoqCTs_1608645096&quot;,&quot;DataType&quot;:1,&quot;ImageAutosize&quot;:1,&quot;ZIndexPreserved&quot;:true,&quot;ValueBgColor&quot;:false,&quot;ValueFontColor&quot;:false}"/>
</p:tagLst>
</file>

<file path=ppt/tags/tag2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deL4arrG8j9iugroAmi_1608645099&quot;,&quot;DataType&quot;:1,&quot;ImageAutosize&quot;:1,&quot;ZIndexPreserved&quot;:true,&quot;ValueBgColor&quot;:false,&quot;ValueFontColor&quot;:false}"/>
</p:tagLst>
</file>

<file path=ppt/tags/tag2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qYiFBLZiBAshOA7Owiw_1608645099&quot;,&quot;DataType&quot;:1,&quot;ImageAutosize&quot;:1,&quot;ZIndexPreserved&quot;:true,&quot;ValueBgColor&quot;:false,&quot;ValueFontColor&quot;:false}"/>
</p:tagLst>
</file>

<file path=ppt/tags/tag2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HIIX3hl0Y67PEY1z4O_1608645100&quot;,&quot;DataType&quot;:1,&quot;ImageAutosize&quot;:1,&quot;ZIndexPreserved&quot;:true,&quot;ValueBgColor&quot;:false,&quot;ValueFontColor&quot;:false}"/>
</p:tagLst>
</file>

<file path=ppt/tags/tag258.xml><?xml version="1.0" encoding="utf-8"?>
<p:tagLst xmlns:a="http://schemas.openxmlformats.org/drawingml/2006/main" xmlns:r="http://schemas.openxmlformats.org/officeDocument/2006/relationships" xmlns:p="http://schemas.openxmlformats.org/presentationml/2006/main">
  <p:tag name="ATMTEMSEXCEL" val=""/>
</p:tagLst>
</file>

<file path=ppt/tags/tag2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dD0F6vzUD8sPxdTp9P0_1608645100&quot;,&quot;DataType&quot;:1,&quot;ImageAutosize&quot;:1,&quot;ZIndexPreserved&quot;:true,&quot;ValueBgColor&quot;:false,&quot;ValueFontColor&quot;:false}"/>
</p:tagLst>
</file>

<file path=ppt/tags/tag2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sVRDa87xuhiKXLwxk4O_1608645103&quot;,&quot;DataType&quot;:1,&quot;ImageAutosize&quot;:1,&quot;ZIndexPreserved&quot;:true,&quot;ValueBgColor&quot;:false,&quot;ValueFontColor&quot;:false}"/>
</p:tagLst>
</file>

<file path=ppt/tags/tag2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lh3MhD5vXUuaVyaj0bi_1608645104&quot;,&quot;DataType&quot;:1,&quot;ImageAutosize&quot;:1,&quot;ZIndexPreserved&quot;:true,&quot;ValueBgColor&quot;:false,&quot;ValueFontColor&quot;:false}"/>
</p:tagLst>
</file>

<file path=ppt/tags/tag2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RBHjMaxO4w1E4smYxHA_1608645104&quot;,&quot;DataType&quot;:1,&quot;ImageAutosize&quot;:1,&quot;ZIndexPreserved&quot;:true,&quot;ValueBgColor&quot;:false,&quot;ValueFontColor&quot;:false}"/>
</p:tagLst>
</file>

<file path=ppt/tags/tag2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HTqvzG3nwVp8B4Sgfhb_1608645105&quot;,&quot;DataType&quot;:1,&quot;ImageAutosize&quot;:1,&quot;ZIndexPreserved&quot;:true,&quot;ValueBgColor&quot;:false,&quot;ValueFontColor&quot;:false}"/>
</p:tagLst>
</file>

<file path=ppt/tags/tag2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ZbCm4kUl6AMnABmcZdx_1608645105&quot;,&quot;DataType&quot;:1,&quot;ImageAutosize&quot;:1,&quot;ZIndexPreserved&quot;:true,&quot;ValueBgColor&quot;:false,&quot;ValueFontColor&quot;:false}"/>
</p:tagLst>
</file>

<file path=ppt/tags/tag2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y7cdDex0tgYQELdNsoJ_1608645105&quot;,&quot;DataType&quot;:1,&quot;ImageAutosize&quot;:1,&quot;ZIndexPreserved&quot;:true,&quot;ValueBgColor&quot;:false,&quot;ValueFontColor&quot;:false}"/>
</p:tagLst>
</file>

<file path=ppt/tags/tag2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KfJoGyEiZWB3BLYxCGi_1608645106&quot;,&quot;DataType&quot;:1,&quot;ImageAutosize&quot;:1,&quot;ZIndexPreserved&quot;:true,&quot;ValueBgColor&quot;:false,&quot;ValueFontColor&quot;:false}"/>
</p:tagLst>
</file>

<file path=ppt/tags/tag2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ZopifUbq0TujoqLeeaM_1608645106&quot;,&quot;DataType&quot;:1,&quot;ImageAutosize&quot;:1,&quot;ZIndexPreserved&quot;:true,&quot;ValueBgColor&quot;:false,&quot;ValueFontColor&quot;:false}"/>
</p:tagLst>
</file>

<file path=ppt/tags/tag2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qCb5Ime0KKR68OHWS2z_1608645106&quot;,&quot;DataType&quot;:1,&quot;ImageAutosize&quot;:1,&quot;ZIndexPreserved&quot;:true,&quot;ValueBgColor&quot;:false,&quot;ValueFontColor&quot;:false}"/>
</p:tagLst>
</file>

<file path=ppt/tags/tag2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NmWNJSPt67rXgc8buaO_1608645106&quot;,&quot;DataType&quot;:1,&quot;ImageAutosize&quot;:1,&quot;ZIndexPreserved&quot;:true,&quot;ValueBgColor&quot;:false,&quot;ValueFontColor&quot;:false}"/>
</p:tagLst>
</file>

<file path=ppt/tags/tag2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v2Xvnf9B2RgSRAYFUt8_1608645107&quot;,&quot;DataType&quot;:1,&quot;ImageAutosize&quot;:1,&quot;ZIndexPreserved&quot;:true,&quot;ValueBgColor&quot;:false,&quot;ValueFontColor&quot;:false}"/>
</p:tagLst>
</file>

<file path=ppt/tags/tag2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v8h0wUfC6EJfYTuoEjK_1608645108&quot;,&quot;DataType&quot;:1,&quot;ImageAutosize&quot;:1,&quot;ZIndexPreserved&quot;:true,&quot;ValueBgColor&quot;:false,&quot;ValueFontColor&quot;:false}"/>
</p:tagLst>
</file>

<file path=ppt/tags/tag2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OlD37tr1IluECxG9kD0_1608645108&quot;,&quot;DataType&quot;:1,&quot;ImageAutosize&quot;:1,&quot;ZIndexPreserved&quot;:true,&quot;ValueBgColor&quot;:false,&quot;ValueFontColor&quot;:false}"/>
</p:tagLst>
</file>

<file path=ppt/tags/tag2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yufJBKcLWoSmmYi4L4l_1608645108&quot;,&quot;DataType&quot;:1,&quot;ImageAutosize&quot;:1,&quot;ZIndexPreserved&quot;:true,&quot;ValueBgColor&quot;:false,&quot;ValueFontColor&quot;:false}"/>
</p:tagLst>
</file>

<file path=ppt/tags/tag2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BaB0xGw7b3NEV6itjYR_1608645108&quot;,&quot;DataType&quot;:1,&quot;ImageAutosize&quot;:1,&quot;ZIndexPreserved&quot;:true,&quot;ValueBgColor&quot;:false,&quot;ValueFontColor&quot;:false}"/>
</p:tagLst>
</file>

<file path=ppt/tags/tag2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fTuHUiCmRq4B0S9gZof_1608645108&quot;,&quot;DataType&quot;:1,&quot;ImageAutosize&quot;:1,&quot;ZIndexPreserved&quot;:true,&quot;ValueBgColor&quot;:false,&quot;ValueFontColor&quot;:false}"/>
</p:tagLst>
</file>

<file path=ppt/tags/tag2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JB0cRQ3w556vKmYnu3K_1608645109&quot;,&quot;DataType&quot;:1,&quot;ImageAutosize&quot;:1,&quot;ZIndexPreserved&quot;:true,&quot;ValueBgColor&quot;:false,&quot;ValueFontColor&quot;:false}"/>
</p:tagLst>
</file>

<file path=ppt/tags/tag2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73brppatZRP9PDg7ul_1608645109&quot;,&quot;DataType&quot;:1,&quot;ImageAutosize&quot;:1,&quot;ZIndexPreserved&quot;:true,&quot;ValueBgColor&quot;:false,&quot;ValueFontColor&quot;:false}"/>
</p:tagLst>
</file>

<file path=ppt/tags/tag2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QPNHx0tqKv52jaepj5D_1608645109&quot;,&quot;DataType&quot;:1,&quot;ImageAutosize&quot;:1,&quot;ZIndexPreserved&quot;:true,&quot;ValueBgColor&quot;:false,&quot;ValueFontColor&quot;:false}"/>
</p:tagLst>
</file>

<file path=ppt/tags/tag2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tDX73Sc0JLGgnC712TE_1608645109&quot;,&quot;DataType&quot;:1,&quot;ImageAutosize&quot;:1,&quot;ZIndexPreserved&quot;:true,&quot;ValueBgColor&quot;:false,&quot;ValueFontColor&quot;:false}"/>
</p:tagLst>
</file>

<file path=ppt/tags/tag2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8LjRhkJvmU1FWDYvGig_1608645110&quot;,&quot;DataType&quot;:1,&quot;ImageAutosize&quot;:1,&quot;ZIndexPreserved&quot;:true,&quot;ValueBgColor&quot;:false,&quot;ValueFontColor&quot;:false}"/>
</p:tagLst>
</file>

<file path=ppt/tags/tag2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i2PAIRt5MgoYzfXV88o_1608645110&quot;,&quot;DataType&quot;:1,&quot;ImageAutosize&quot;:1,&quot;ZIndexPreserved&quot;:true,&quot;ValueBgColor&quot;:false,&quot;ValueFontColor&quot;:false}"/>
</p:tagLst>
</file>

<file path=ppt/tags/tag2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sdEiDiRPQDUVIb8ysNa_1608645110&quot;,&quot;DataType&quot;:1,&quot;ImageAutosize&quot;:1,&quot;ZIndexPreserved&quot;:true,&quot;ValueBgColor&quot;:false,&quot;ValueFontColor&quot;:false}"/>
</p:tagLst>
</file>

<file path=ppt/tags/tag2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qYAIumoRD20liPXzl8_1608645113&quot;,&quot;DataType&quot;:1,&quot;ImageAutosize&quot;:1,&quot;ZIndexPreserved&quot;:true,&quot;ValueBgColor&quot;:false,&quot;ValueFontColor&quot;:false}"/>
</p:tagLst>
</file>

<file path=ppt/tags/tag2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rudNQkntMEjr3AUZ2jj_1608645113&quot;,&quot;DataType&quot;:1,&quot;ImageAutosize&quot;:1,&quot;ZIndexPreserved&quot;:true,&quot;ValueBgColor&quot;:false,&quot;ValueFontColor&quot;:false}"/>
</p:tagLst>
</file>

<file path=ppt/tags/tag2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fePx3oJcwGr6HHAUJMV_1608645113&quot;,&quot;DataType&quot;:1,&quot;ImageAutosize&quot;:1,&quot;ZIndexPreserved&quot;:true,&quot;ValueBgColor&quot;:false,&quot;ValueFontColor&quot;:false}"/>
</p:tagLst>
</file>

<file path=ppt/tags/tag2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PQUoJ72dALpz2dJKKkU_1608645114&quot;,&quot;DataType&quot;:1,&quot;ImageAutosize&quot;:1,&quot;ZIndexPreserved&quot;:true,&quot;ValueBgColor&quot;:false,&quot;ValueFontColor&quot;:false}"/>
</p:tagLst>
</file>

<file path=ppt/tags/tag2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ghWu92FjoYJVBiDhACe_1608645114&quot;,&quot;DataType&quot;:1,&quot;ImageAutosize&quot;:1,&quot;ZIndexPreserved&quot;:true,&quot;ValueBgColor&quot;:false,&quot;ValueFontColor&quot;:false}"/>
</p:tagLst>
</file>

<file path=ppt/tags/tag2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Lq1WRXq9KYErG8d2xaE_1608645114&quot;,&quot;DataType&quot;:1,&quot;ImageAutosize&quot;:1,&quot;ZIndexPreserved&quot;:true,&quot;ValueBgColor&quot;:false,&quot;ValueFontColor&quot;:false}"/>
</p:tagLst>
</file>

<file path=ppt/tags/tag2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WCbwPd067rdgTbs6vid_1608645114&quot;,&quot;DataType&quot;:1,&quot;ImageAutosize&quot;:1,&quot;ZIndexPreserved&quot;:true,&quot;ValueBgColor&quot;:false,&quot;ValueFontColor&quot;:false}"/>
</p:tagLst>
</file>

<file path=ppt/tags/tag2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nLxUg61vPgYBxmqDgbj_1608645115&quot;,&quot;DataType&quot;:1,&quot;ImageAutosize&quot;:1,&quot;ZIndexPreserved&quot;:true,&quot;ValueBgColor&quot;:false,&quot;ValueFontColor&quot;:false}"/>
</p:tagLst>
</file>

<file path=ppt/tags/tag2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FiUxqUB4hvbSyHmFkmu_1608645115&quot;,&quot;DataType&quot;:1,&quot;ImageAutosize&quot;:1,&quot;ZIndexPreserved&quot;:true,&quot;ValueBgColor&quot;:false,&quot;ValueFontColor&quot;:false}"/>
</p:tagLst>
</file>

<file path=ppt/tags/tag2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rZmxfSWTqDvH6zDkWwB_1608645115&quot;,&quot;DataType&quot;:1,&quot;ImageAutosize&quot;:1,&quot;ZIndexPreserved&quot;:true,&quot;ValueBgColor&quot;:false,&quot;ValueFontColor&quot;:false}"/>
</p:tagLst>
</file>

<file path=ppt/tags/tag2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o8twBe0cheKfaY6s9B6_1608645116&quot;,&quot;DataType&quot;:1,&quot;ImageAutosize&quot;:1,&quot;ZIndexPreserved&quot;:true,&quot;ValueBgColor&quot;:false,&quot;ValueFontColor&quot;:false}"/>
</p:tagLst>
</file>

<file path=ppt/tags/tag2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dxZktgGj156hvlb7CUE_1608645116&quot;,&quot;DataType&quot;:1,&quot;ImageAutosize&quot;:1,&quot;ZIndexPreserved&quot;:true,&quot;ValueBgColor&quot;:false,&quot;ValueFontColor&quot;:false}"/>
</p:tagLst>
</file>

<file path=ppt/tags/tag2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hm9l2VtDB5WujbViUh_1608645116&quot;,&quot;DataType&quot;:1,&quot;ImageAutosize&quot;:1,&quot;ZIndexPreserved&quot;:true,&quot;ValueBgColor&quot;:false,&quot;ValueFontColor&quot;:false}"/>
</p:tagLst>
</file>

<file path=ppt/tags/tag2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hyUk66y0sXXD0esZO10_1608645117&quot;,&quot;DataType&quot;:1,&quot;ImageAutosize&quot;:1,&quot;ZIndexPreserved&quot;:true,&quot;ValueBgColor&quot;:false,&quot;ValueFontColor&quot;:false}"/>
</p:tagLst>
</file>

<file path=ppt/tags/tag2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xzQxwRbqCl5LP5EwC4V_1608645117&quot;,&quot;DataType&quot;:1,&quot;ImageAutosize&quot;:1,&quot;ZIndexPreserved&quot;:true,&quot;ValueBgColor&quot;:false,&quot;ValueFontColor&quot;:false}"/>
</p:tagLst>
</file>

<file path=ppt/tags/tag2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n5tdeSYTvieDkIkMa5E_1608645117&quot;,&quot;DataType&quot;:1,&quot;ImageAutosize&quot;:1,&quot;ZIndexPreserved&quot;:true,&quot;ValueBgColor&quot;:false,&quot;ValueFontColor&quot;:false}"/>
</p:tagLst>
</file>

<file path=ppt/tags/tag2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UDlQBaT1gdX1DdywFIM_1608645117&quot;,&quot;DataType&quot;:1,&quot;ImageAutosize&quot;:1,&quot;ZIndexPreserved&quot;:true,&quot;ValueBgColor&quot;:false,&quot;ValueFontColor&quot;:false}"/>
</p:tagLst>
</file>

<file path=ppt/tags/tag3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UJu3EuvNHv6h93SYu7n_1608645117&quot;,&quot;DataType&quot;:1,&quot;ImageAutosize&quot;:1,&quot;ZIndexPreserved&quot;:true,&quot;ValueBgColor&quot;:false,&quot;ValueFontColor&quot;:false}"/>
</p:tagLst>
</file>

<file path=ppt/tags/tag3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z3GrJXcsEX8xfmBgtRB_1608645118&quot;,&quot;DataType&quot;:1,&quot;ImageAutosize&quot;:1,&quot;ZIndexPreserved&quot;:true,&quot;ValueBgColor&quot;:false,&quot;ValueFontColor&quot;:false}"/>
</p:tagLst>
</file>

<file path=ppt/tags/tag3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PFzwQQQgiGzWzf0ViJs_1608645121&quot;,&quot;DataType&quot;:1,&quot;ImageAutosize&quot;:1,&quot;ZIndexPreserved&quot;:true,&quot;ValueBgColor&quot;:false,&quot;ValueFontColor&quot;:false}"/>
</p:tagLst>
</file>

<file path=ppt/tags/tag3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Bbod8ewuic3j6VG22gO_1608645122&quot;,&quot;DataType&quot;:1,&quot;ImageAutosize&quot;:1,&quot;ZIndexPreserved&quot;:true,&quot;ValueBgColor&quot;:false,&quot;ValueFontColor&quot;:false}"/>
</p:tagLst>
</file>

<file path=ppt/tags/tag3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uSUJcpWMPYV3AnAix7T_1608645122&quot;,&quot;DataType&quot;:1,&quot;ImageAutosize&quot;:1,&quot;ZIndexPreserved&quot;:true,&quot;ValueBgColor&quot;:false,&quot;ValueFontColor&quot;:false}"/>
</p:tagLst>
</file>

<file path=ppt/tags/tag3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EumatfRrjX3ez5PMEI_1608645122&quot;,&quot;DataType&quot;:1,&quot;ImageAutosize&quot;:1,&quot;ZIndexPreserved&quot;:true,&quot;ValueBgColor&quot;:false,&quot;ValueFontColor&quot;:false}"/>
</p:tagLst>
</file>

<file path=ppt/tags/tag3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R3LvInEY39RHAj6R65W_1608645122&quot;,&quot;DataType&quot;:1,&quot;ImageAutosize&quot;:1,&quot;ZIndexPreserved&quot;:true,&quot;ValueBgColor&quot;:false,&quot;ValueFontColor&quot;:false}"/>
</p:tagLst>
</file>

<file path=ppt/tags/tag3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z7oZbF40fs8R18LBgZ1_1608645122&quot;,&quot;DataType&quot;:1,&quot;ImageAutosize&quot;:1,&quot;ZIndexPreserved&quot;:true,&quot;ValueBgColor&quot;:false,&quot;ValueFontColor&quot;:false}"/>
</p:tagLst>
</file>

<file path=ppt/tags/tag3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fIafW5R51ZJIoRa7cpB_1608645123&quot;,&quot;DataType&quot;:1,&quot;ImageAutosize&quot;:1,&quot;ZIndexPreserved&quot;:true,&quot;ValueBgColor&quot;:false,&quot;ValueFontColor&quot;:false}"/>
</p:tagLst>
</file>

<file path=ppt/tags/tag3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ovdqxvfEMnXcMgldBJa_1608645123&quot;,&quot;DataType&quot;:1,&quot;ImageAutosize&quot;:1,&quot;ZIndexPreserved&quot;:true,&quot;ValueBgColor&quot;:false,&quot;ValueFontColor&quot;:false}"/>
</p:tagLst>
</file>

<file path=ppt/tags/tag3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pf4LBC3XcdlDXF164g17_1608645123&quot;,&quot;DataType&quot;:1,&quot;ImageAutosize&quot;:1,&quot;ZIndexPreserved&quot;:true,&quot;ValueBgColor&quot;:false,&quot;ValueFontColor&quot;:false}"/>
</p:tagLst>
</file>

<file path=ppt/tags/tag3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nYiDx7t2VlNURzbPeOU_1608645126&quot;,&quot;DataType&quot;:1,&quot;ImageAutosize&quot;:1,&quot;ZIndexPreserved&quot;:true,&quot;ValueBgColor&quot;:false,&quot;ValueFontColor&quot;:false}"/>
</p:tagLst>
</file>

<file path=ppt/tags/tag3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SDYS2OWD5fgcJ9WaGS_1608645127&quot;,&quot;DataType&quot;:1,&quot;ImageAutosize&quot;:1,&quot;ZIndexPreserved&quot;:true,&quot;ValueBgColor&quot;:false,&quot;ValueFontColor&quot;:false}"/>
</p:tagLst>
</file>

<file path=ppt/tags/tag3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jqQk1dQpj93pRB6tguI_1608645127&quot;,&quot;DataType&quot;:1,&quot;ImageAutosize&quot;:1,&quot;ZIndexPreserved&quot;:true,&quot;ValueBgColor&quot;:false,&quot;ValueFontColor&quot;:false}"/>
</p:tagLst>
</file>

<file path=ppt/tags/tag3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16A1rHqk8lpPftMUKoj_1608645127&quot;,&quot;DataType&quot;:1,&quot;ImageAutosize&quot;:1,&quot;ZIndexPreserved&quot;:true,&quot;ValueBgColor&quot;:false,&quot;ValueFontColor&quot;:false}"/>
</p:tagLst>
</file>

<file path=ppt/tags/tag3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ntvFFxGFynyJPM9MXlH_1608645127&quot;,&quot;DataType&quot;:1,&quot;ImageAutosize&quot;:1,&quot;ZIndexPreserved&quot;:true,&quot;ValueBgColor&quot;:false,&quot;ValueFontColor&quot;:false}"/>
</p:tagLst>
</file>

<file path=ppt/tags/tag3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rBr18OHJllGpC5pAqEC_1608645128&quot;,&quot;DataType&quot;:1,&quot;ImageAutosize&quot;:1,&quot;ZIndexPreserved&quot;:true,&quot;ValueBgColor&quot;:false,&quot;ValueFontColor&quot;:false}"/>
</p:tagLst>
</file>

<file path=ppt/tags/tag3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3AmUfffDEpqCOmfycFO_1608645130&quot;,&quot;DataType&quot;:1,&quot;ImageAutosize&quot;:1,&quot;ZIndexPreserved&quot;:true,&quot;ValueBgColor&quot;:false,&quot;ValueFontColor&quot;:false}"/>
</p:tagLst>
</file>

<file path=ppt/tags/tag31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wlpPQv2N2ZySRNM3gut_1608645130&quot;,&quot;DataType&quot;:1,&quot;ImageAutosize&quot;:1,&quot;ZIndexPreserved&quot;:true,&quot;ValueBgColor&quot;:false,&quot;ValueFontColor&quot;:false}"/>
</p:tagLst>
</file>

<file path=ppt/tags/tag31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3Zj0vIZBrjrjdSewKhT_1608645130&quot;,&quot;DataType&quot;:1,&quot;ImageAutosize&quot;:1,&quot;ZIndexPreserved&quot;:true,&quot;ValueBgColor&quot;:false,&quot;ValueFontColor&quot;:false}"/>
</p:tagLst>
</file>

<file path=ppt/tags/tag32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bjiKtM4nagq6Hl6u2RZ_1608645131&quot;,&quot;DataType&quot;:1,&quot;ImageAutosize&quot;:1,&quot;ZIndexPreserved&quot;:true,&quot;ValueBgColor&quot;:false,&quot;ValueFontColor&quot;:false}"/>
</p:tagLst>
</file>

<file path=ppt/tags/tag32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lDuzVUX78ls5bhBRALW_1608645131&quot;,&quot;DataType&quot;:1,&quot;ImageAutosize&quot;:1,&quot;ZIndexPreserved&quot;:true,&quot;ValueBgColor&quot;:false,&quot;ValueFontColor&quot;:false}"/>
</p:tagLst>
</file>

<file path=ppt/tags/tag32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yGZajn44s3YsuVbZrQu_1608645134&quot;,&quot;DataType&quot;:1,&quot;ImageAutosize&quot;:1,&quot;ZIndexPreserved&quot;:true,&quot;ValueBgColor&quot;:false,&quot;ValueFontColor&quot;:false}"/>
</p:tagLst>
</file>

<file path=ppt/tags/tag32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fM12beuuI1EFvC8Tt6w_1608645134&quot;,&quot;DataType&quot;:1,&quot;ImageAutosize&quot;:1,&quot;ZIndexPreserved&quot;:true,&quot;ValueBgColor&quot;:false,&quot;ValueFontColor&quot;:false}"/>
</p:tagLst>
</file>

<file path=ppt/tags/tag32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2ACAuvWAx80DZNy8R5s_1608645134&quot;,&quot;DataType&quot;:1,&quot;ImageAutosize&quot;:1,&quot;ZIndexPreserved&quot;:true,&quot;ValueBgColor&quot;:false,&quot;ValueFontColor&quot;:false}"/>
</p:tagLst>
</file>

<file path=ppt/tags/tag32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eTVrsD0ja1XiMwfrhTQ_1608645134&quot;,&quot;DataType&quot;:1,&quot;ImageAutosize&quot;:1,&quot;ZIndexPreserved&quot;:true,&quot;ValueBgColor&quot;:false,&quot;ValueFontColor&quot;:false}"/>
</p:tagLst>
</file>

<file path=ppt/tags/tag32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bCsXKN3PVuSUssg5oLbY_1608645134&quot;,&quot;DataType&quot;:1,&quot;ImageAutosize&quot;:1,&quot;ZIndexPreserved&quot;:true,&quot;ValueBgColor&quot;:false,&quot;ValueFontColor&quot;:false}"/>
</p:tagLst>
</file>

<file path=ppt/tags/tag32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zj8rGLBr2nOoXfyij3D_1608645135&quot;,&quot;DataType&quot;:1,&quot;ImageAutosize&quot;:1,&quot;ZIndexPreserved&quot;:true,&quot;ValueBgColor&quot;:false,&quot;ValueFontColor&quot;:false}"/>
</p:tagLst>
</file>

<file path=ppt/tags/tag32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boLrZJOI5ESi0Go44NH_1608645135&quot;,&quot;DataType&quot;:1,&quot;ImageAutosize&quot;:1,&quot;ZIndexPreserved&quot;:true,&quot;ValueBgColor&quot;:false,&quot;ValueFontColor&quot;:false}"/>
</p:tagLst>
</file>

<file path=ppt/tags/tag32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w9bGe0sKrY077D3D76K_1608645135&quot;,&quot;DataType&quot;:1,&quot;ImageAutosize&quot;:1,&quot;ZIndexPreserved&quot;:true,&quot;ValueBgColor&quot;:false,&quot;ValueFontColor&quot;:false}"/>
</p:tagLst>
</file>

<file path=ppt/tags/tag33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L87cN19vpzynWxF4lEC_1608645136&quot;,&quot;DataType&quot;:1,&quot;ImageAutosize&quot;:1,&quot;ZIndexPreserved&quot;:true,&quot;ValueBgColor&quot;:false,&quot;ValueFontColor&quot;:false}"/>
</p:tagLst>
</file>

<file path=ppt/tags/tag33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gqP8nfYC8maaWhobyZxR_1608645136&quot;,&quot;DataType&quot;:1,&quot;ImageAutosize&quot;:1,&quot;ZIndexPreserved&quot;:true,&quot;ValueBgColor&quot;:false,&quot;ValueFontColor&quot;:false}"/>
</p:tagLst>
</file>

<file path=ppt/tags/tag33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UmAd0IWtDs8nJg8Hx2A_1608645139&quot;,&quot;DataType&quot;:1,&quot;ImageAutosize&quot;:1,&quot;ZIndexPreserved&quot;:true,&quot;ValueBgColor&quot;:false,&quot;ValueFontColor&quot;:false}"/>
</p:tagLst>
</file>

<file path=ppt/tags/tag33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ceHaXEx78SXCjDH1adS_1608645139&quot;,&quot;DataType&quot;:1,&quot;ImageAutosize&quot;:1,&quot;ZIndexPreserved&quot;:true,&quot;ValueBgColor&quot;:false,&quot;ValueFontColor&quot;:false}"/>
</p:tagLst>
</file>

<file path=ppt/tags/tag33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Pl80g74vdNzikvrGByD_1608645139&quot;,&quot;DataType&quot;:1,&quot;ImageAutosize&quot;:1,&quot;ZIndexPreserved&quot;:true,&quot;ValueBgColor&quot;:false,&quot;ValueFontColor&quot;:false}"/>
</p:tagLst>
</file>

<file path=ppt/tags/tag33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TbxmF61awT6Lns76obe_1608645139&quot;,&quot;DataType&quot;:1,&quot;ImageAutosize&quot;:1,&quot;ZIndexPreserved&quot;:true,&quot;ValueBgColor&quot;:false,&quot;ValueFontColor&quot;:false}"/>
</p:tagLst>
</file>

<file path=ppt/tags/tag33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Lb9GvCxoXSbsegnKytv_1608645140&quot;,&quot;DataType&quot;:1,&quot;ImageAutosize&quot;:1,&quot;ZIndexPreserved&quot;:true,&quot;ValueBgColor&quot;:false,&quot;ValueFontColor&quot;:false}"/>
</p:tagLst>
</file>

<file path=ppt/tags/tag33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VucvjtCKbx4OSUB6hgR_1608645141&quot;,&quot;DataType&quot;:1,&quot;ImageAutosize&quot;:1,&quot;ZIndexPreserved&quot;:true,&quot;ValueBgColor&quot;:false,&quot;ValueFontColor&quot;:false}"/>
</p:tagLst>
</file>

<file path=ppt/tags/tag33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YWuHg6lnyYRb9aAIK5d_1608645142&quot;,&quot;DataType&quot;:1,&quot;ImageAutosize&quot;:1,&quot;ZIndexPreserved&quot;:true,&quot;ValueBgColor&quot;:false,&quot;ValueFontColor&quot;:false}"/>
</p:tagLst>
</file>

<file path=ppt/tags/tag33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vY1bPF8BBwDIToxfCef_1608645142&quot;,&quot;DataType&quot;:1,&quot;ImageAutosize&quot;:1,&quot;ZIndexPreserved&quot;:true,&quot;ValueBgColor&quot;:false,&quot;ValueFontColor&quot;:false}"/>
</p:tagLst>
</file>

<file path=ppt/tags/tag34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OAkhKkN1YozylTUSS5V_1608645142&quot;,&quot;DataType&quot;:1,&quot;ImageAutosize&quot;:1,&quot;ZIndexPreserved&quot;:true,&quot;ValueBgColor&quot;:false,&quot;ValueFontColor&quot;:false}"/>
</p:tagLst>
</file>

<file path=ppt/tags/tag34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B1VnFPi4BOtHX293S5_1608645142&quot;,&quot;DataType&quot;:1,&quot;ImageAutosize&quot;:1,&quot;ZIndexPreserved&quot;:true,&quot;ValueBgColor&quot;:false,&quot;ValueFontColor&quot;:false}"/>
</p:tagLst>
</file>

<file path=ppt/tags/tag34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VFfe3YrDLNyUrABGy2L_1608645143&quot;,&quot;DataType&quot;:1,&quot;ImageAutosize&quot;:1,&quot;ZIndexPreserved&quot;:true,&quot;ValueBgColor&quot;:false,&quot;ValueFontColor&quot;:false}"/>
</p:tagLst>
</file>

<file path=ppt/tags/tag34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wJRbyzqjK8dh9gg2UYzr_1608645144&quot;,&quot;DataType&quot;:1,&quot;ImageAutosize&quot;:1,&quot;ZIndexPreserved&quot;:true,&quot;ValueBgColor&quot;:false,&quot;ValueFontColor&quot;:false}"/>
</p:tagLst>
</file>

<file path=ppt/tags/tag34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9ANBYqGiLiyScb8sSMc_1608645144&quot;,&quot;DataType&quot;:1,&quot;ImageAutosize&quot;:1,&quot;ZIndexPreserved&quot;:true,&quot;ValueBgColor&quot;:false,&quot;ValueFontColor&quot;:false}"/>
</p:tagLst>
</file>

<file path=ppt/tags/tag34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dCYLt02ISOBygIBhJkb_1608645144&quot;,&quot;DataType&quot;:1,&quot;ImageAutosize&quot;:1,&quot;ZIndexPreserved&quot;:true,&quot;ValueBgColor&quot;:false,&quot;ValueFontColor&quot;:false}"/>
</p:tagLst>
</file>

<file path=ppt/tags/tag34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ZqzR16YVRBYZahZRrmj_1608645144&quot;,&quot;DataType&quot;:1,&quot;ImageAutosize&quot;:1,&quot;ZIndexPreserved&quot;:true,&quot;ValueBgColor&quot;:false,&quot;ValueFontColor&quot;:false}"/>
</p:tagLst>
</file>

<file path=ppt/tags/tag34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yrCcbBFXIiOCsqZdiPO_1608645145&quot;,&quot;DataType&quot;:1,&quot;ImageAutosize&quot;:1,&quot;ZIndexPreserved&quot;:true,&quot;ValueBgColor&quot;:false,&quot;ValueFontColor&quot;:false}"/>
</p:tagLst>
</file>

<file path=ppt/tags/tag34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l53c7ajlQQImtlCxC5z_1608645145&quot;,&quot;DataType&quot;:1,&quot;ImageAutosize&quot;:1,&quot;ZIndexPreserved&quot;:true,&quot;ValueBgColor&quot;:false,&quot;ValueFontColor&quot;:false}"/>
</p:tagLst>
</file>

<file path=ppt/tags/tag34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rO6OZZjA73iatKxY7ns_1608645145&quot;,&quot;DataType&quot;:1,&quot;ImageAutosize&quot;:1,&quot;ZIndexPreserved&quot;:true,&quot;ValueBgColor&quot;:false,&quot;ValueFontColor&quot;:false}"/>
</p:tagLst>
</file>

<file path=ppt/tags/tag35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K4QGOUoktosyjFIhCt7_1608645146&quot;,&quot;DataType&quot;:1,&quot;ImageAutosize&quot;:1,&quot;ZIndexPreserved&quot;:true,&quot;ValueBgColor&quot;:false,&quot;ValueFontColor&quot;:false}"/>
</p:tagLst>
</file>

<file path=ppt/tags/tag35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irXDle5oPDR1r6mhPlJ_1608645149&quot;,&quot;DataType&quot;:1,&quot;ImageAutosize&quot;:1,&quot;ZIndexPreserved&quot;:true,&quot;ValueBgColor&quot;:false,&quot;ValueFontColor&quot;:false}"/>
</p:tagLst>
</file>

<file path=ppt/tags/tag35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O9UAKKk8SOCz1UPTUNzM_1608645149&quot;,&quot;DataType&quot;:1,&quot;ImageAutosize&quot;:1,&quot;ZIndexPreserved&quot;:true,&quot;ValueBgColor&quot;:false,&quot;ValueFontColor&quot;:false}"/>
</p:tagLst>
</file>

<file path=ppt/tags/tag35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fZ7lOnPU4w1bFxpADbz_1608645149&quot;,&quot;DataType&quot;:1,&quot;ImageAutosize&quot;:1,&quot;ZIndexPreserved&quot;:true,&quot;ValueBgColor&quot;:false,&quot;ValueFontColor&quot;:false}"/>
</p:tagLst>
</file>

<file path=ppt/tags/tag35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yMz97bUpOdEnScKAPyG_1608645150&quot;,&quot;DataType&quot;:1,&quot;ImageAutosize&quot;:1,&quot;ZIndexPreserved&quot;:true,&quot;ValueBgColor&quot;:false,&quot;ValueFontColor&quot;:false}"/>
</p:tagLst>
</file>

<file path=ppt/tags/tag35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OjSPSxG95eOwoNjCT3L_1608645150&quot;,&quot;DataType&quot;:1,&quot;ImageAutosize&quot;:1,&quot;ZIndexPreserved&quot;:true,&quot;ValueBgColor&quot;:false,&quot;ValueFontColor&quot;:false}"/>
</p:tagLst>
</file>

<file path=ppt/tags/tag35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lZFrU676CWX9iBJB04V_1608645150&quot;,&quot;DataType&quot;:1,&quot;ImageAutosize&quot;:1,&quot;ZIndexPreserved&quot;:true,&quot;ValueBgColor&quot;:false,&quot;ValueFontColor&quot;:false}"/>
</p:tagLst>
</file>

<file path=ppt/tags/tag35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a3xFOmVy5UjM2YhRLM0_1608645150&quot;,&quot;DataType&quot;:1,&quot;ImageAutosize&quot;:1,&quot;ZIndexPreserved&quot;:true,&quot;ValueBgColor&quot;:false,&quot;ValueFontColor&quot;:false}"/>
</p:tagLst>
</file>

<file path=ppt/tags/tag35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79USNGBB8PPKE6ZcbZb_1608645151&quot;,&quot;DataType&quot;:1,&quot;ImageAutosize&quot;:1,&quot;ZIndexPreserved&quot;:true,&quot;ValueBgColor&quot;:false,&quot;ValueFontColor&quot;:false}"/>
</p:tagLst>
</file>

<file path=ppt/tags/tag35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ElrywkgkT4FeP51ltMB_1608645154&quot;,&quot;DataType&quot;:1,&quot;ImageAutosize&quot;:1,&quot;ZIndexPreserved&quot;:true,&quot;ValueBgColor&quot;:false,&quot;ValueFontColor&quot;:false}"/>
</p:tagLst>
</file>

<file path=ppt/tags/tag36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k56DgnDPWisDUccsQmk_1608645155&quot;,&quot;DataType&quot;:1,&quot;ImageAutosize&quot;:1,&quot;ZIndexPreserved&quot;:true,&quot;ValueBgColor&quot;:false,&quot;ValueFontColor&quot;:false}"/>
</p:tagLst>
</file>

<file path=ppt/tags/tag36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dwB7l0oFYxENmCIKliv_1608645155&quot;,&quot;DataType&quot;:1,&quot;ImageAutosize&quot;:1,&quot;ZIndexPreserved&quot;:true,&quot;ValueBgColor&quot;:false,&quot;ValueFontColor&quot;:false}"/>
</p:tagLst>
</file>

<file path=ppt/tags/tag36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736TjnsRYzmGnnzyP4Tf_1608645155&quot;,&quot;DataType&quot;:1,&quot;ImageAutosize&quot;:1,&quot;ZIndexPreserved&quot;:true,&quot;ValueBgColor&quot;:false,&quot;ValueFontColor&quot;:false}"/>
</p:tagLst>
</file>

<file path=ppt/tags/tag36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SBBwJPeSRrckPnThaZ_1608645155&quot;,&quot;DataType&quot;:1,&quot;ImageAutosize&quot;:1,&quot;ZIndexPreserved&quot;:true,&quot;ValueBgColor&quot;:false,&quot;ValueFontColor&quot;:false}"/>
</p:tagLst>
</file>

<file path=ppt/tags/tag36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AVHTP2zUZGtM1QKymXh_1608645156&quot;,&quot;DataType&quot;:1,&quot;ImageAutosize&quot;:1,&quot;ZIndexPreserved&quot;:true,&quot;ValueBgColor&quot;:false,&quot;ValueFontColor&quot;:false}"/>
</p:tagLst>
</file>

<file path=ppt/tags/tag36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FHSidwtU4HQQVfi5iFo_1608645156&quot;,&quot;DataType&quot;:1,&quot;ImageAutosize&quot;:1,&quot;ZIndexPreserved&quot;:true,&quot;ValueBgColor&quot;:false,&quot;ValueFontColor&quot;:false}"/>
</p:tagLst>
</file>

<file path=ppt/tags/tag36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169q0LNCkdsavDxsddBP_1608645156&quot;,&quot;DataType&quot;:1,&quot;ImageAutosize&quot;:1,&quot;ZIndexPreserved&quot;:true,&quot;ValueBgColor&quot;:false,&quot;ValueFontColor&quot;:false}"/>
</p:tagLst>
</file>

<file path=ppt/tags/tag36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K4RFtjR6obCCiuzi596Z_1608645156&quot;,&quot;DataType&quot;:1,&quot;ImageAutosize&quot;:1,&quot;ZIndexPreserved&quot;:true,&quot;ValueBgColor&quot;:false,&quot;ValueFontColor&quot;:false}"/>
</p:tagLst>
</file>

<file path=ppt/tags/tag36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pfmAYGYT9r8EK4JXxkz_1608645157&quot;,&quot;DataType&quot;:1,&quot;ImageAutosize&quot;:1,&quot;ZIndexPreserved&quot;:true,&quot;ValueBgColor&quot;:false,&quot;ValueFontColor&quot;:false}"/>
</p:tagLst>
</file>

<file path=ppt/tags/tag36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6mYWv0plErFAhumxgBjj_1608645159&quot;,&quot;DataType&quot;:1,&quot;ImageAutosize&quot;:1,&quot;ZIndexPreserved&quot;:true,&quot;ValueBgColor&quot;:false,&quot;ValueFontColor&quot;:false}"/>
</p:tagLst>
</file>

<file path=ppt/tags/tag37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Jc0cM5MPWcoy0fBbh8F_1608645159&quot;,&quot;DataType&quot;:1,&quot;ImageAutosize&quot;:1,&quot;ZIndexPreserved&quot;:true,&quot;ValueBgColor&quot;:false,&quot;ValueFontColor&quot;:false}"/>
</p:tagLst>
</file>

<file path=ppt/tags/tag37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pEegzDCw53xM7j33kMU_1608645160&quot;,&quot;DataType&quot;:1,&quot;ImageAutosize&quot;:1,&quot;ZIndexPreserved&quot;:true,&quot;ValueBgColor&quot;:false,&quot;ValueFontColor&quot;:false}"/>
</p:tagLst>
</file>

<file path=ppt/tags/tag37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H9AzeSE7jr0CybkXuz15_1608645160&quot;,&quot;DataType&quot;:1,&quot;ImageAutosize&quot;:1,&quot;ZIndexPreserved&quot;:true,&quot;ValueBgColor&quot;:false,&quot;ValueFontColor&quot;:false}"/>
</p:tagLst>
</file>

<file path=ppt/tags/tag37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hSit76hcBAXI4lMip2P_1608645160&quot;,&quot;DataType&quot;:1,&quot;ImageAutosize&quot;:1,&quot;ZIndexPreserved&quot;:true,&quot;ValueBgColor&quot;:false,&quot;ValueFontColor&quot;:false}"/>
</p:tagLst>
</file>

<file path=ppt/tags/tag37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nRtJBznDAAGaSStZHFK_1608645163&quot;,&quot;DataType&quot;:1,&quot;ImageAutosize&quot;:1,&quot;ZIndexPreserved&quot;:true,&quot;ValueBgColor&quot;:false,&quot;ValueFontColor&quot;:false}"/>
</p:tagLst>
</file>

<file path=ppt/tags/tag37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QZvNYbOwp4B4Pjf3fHT9_1608645163&quot;,&quot;DataType&quot;:1,&quot;ImageAutosize&quot;:1,&quot;ZIndexPreserved&quot;:true,&quot;ValueBgColor&quot;:false,&quot;ValueFontColor&quot;:false}"/>
</p:tagLst>
</file>

<file path=ppt/tags/tag37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83pzSa0C50EtX8ZHTAp_1608645164&quot;,&quot;DataType&quot;:1,&quot;ImageAutosize&quot;:1,&quot;ZIndexPreserved&quot;:true,&quot;ValueBgColor&quot;:false,&quot;ValueFontColor&quot;:false}"/>
</p:tagLst>
</file>

<file path=ppt/tags/tag37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3mnzaRD3JUuY1M0k3rR_1608645165&quot;,&quot;DataType&quot;:1,&quot;ImageAutosize&quot;:1,&quot;ZIndexPreserved&quot;:true,&quot;ValueBgColor&quot;:false,&quot;ValueFontColor&quot;:false}"/>
</p:tagLst>
</file>

<file path=ppt/tags/tag37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QXv8vYL9Pm7r1axxffB_1608645165&quot;,&quot;DataType&quot;:1,&quot;ImageAutosize&quot;:1,&quot;ZIndexPreserved&quot;:true,&quot;ValueBgColor&quot;:false,&quot;ValueFontColor&quot;:false}"/>
</p:tagLst>
</file>

<file path=ppt/tags/tag37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NXYBKZbdZUqAm9YA8joq_1608645165&quot;,&quot;DataType&quot;:1,&quot;ImageAutosize&quot;:1,&quot;ZIndexPreserved&quot;:true,&quot;ValueBgColor&quot;:false,&quot;ValueFontColor&quot;:false}"/>
</p:tagLst>
</file>

<file path=ppt/tags/tag38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vzL8STaH0ayz9FW6KcV_1608645165&quot;,&quot;DataType&quot;:1,&quot;ImageAutosize&quot;:1,&quot;ZIndexPreserved&quot;:true,&quot;ValueBgColor&quot;:false,&quot;ValueFontColor&quot;:false}"/>
</p:tagLst>
</file>

<file path=ppt/tags/tag38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2qFMxrNsHSYNyDPhwKR_1608645165&quot;,&quot;DataType&quot;:1,&quot;ImageAutosize&quot;:1,&quot;ZIndexPreserved&quot;:true,&quot;ValueBgColor&quot;:false,&quot;ValueFontColor&quot;:false}"/>
</p:tagLst>
</file>

<file path=ppt/tags/tag38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Edqthrdx4lPfJs8Fs9p_1608645166&quot;,&quot;DataType&quot;:1,&quot;ImageAutosize&quot;:1,&quot;ZIndexPreserved&quot;:true,&quot;ValueBgColor&quot;:false,&quot;ValueFontColor&quot;:false}"/>
</p:tagLst>
</file>

<file path=ppt/tags/tag38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9OQYd026b4yrDAemAfqu_1608645166&quot;,&quot;DataType&quot;:1,&quot;ImageAutosize&quot;:1,&quot;ZIndexPreserved&quot;:true,&quot;ValueBgColor&quot;:false,&quot;ValueFontColor&quot;:false}"/>
</p:tagLst>
</file>

<file path=ppt/tags/tag38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evQDJLVRRsUsmltSeKx_1608645166&quot;,&quot;DataType&quot;:1,&quot;ImageAutosize&quot;:1,&quot;ZIndexPreserved&quot;:true,&quot;ValueBgColor&quot;:false,&quot;ValueFontColor&quot;:false}"/>
</p:tagLst>
</file>

<file path=ppt/tags/tag38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dottDeJM2XNAYDZKDAON_1608645167&quot;,&quot;DataType&quot;:1,&quot;ImageAutosize&quot;:1,&quot;ZIndexPreserved&quot;:true,&quot;ValueBgColor&quot;:false,&quot;ValueFontColor&quot;:false}"/>
</p:tagLst>
</file>

<file path=ppt/tags/tag38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PaaXpF8kGlzUihbYxsB_1608645167&quot;,&quot;DataType&quot;:1,&quot;ImageAutosize&quot;:1,&quot;ZIndexPreserved&quot;:true,&quot;ValueBgColor&quot;:false,&quot;ValueFontColor&quot;:false}"/>
</p:tagLst>
</file>

<file path=ppt/tags/tag38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z5YFUMtme0lEUmRzSEwo_1608645167&quot;,&quot;DataType&quot;:1,&quot;ImageAutosize&quot;:1,&quot;ZIndexPreserved&quot;:true,&quot;ValueBgColor&quot;:false,&quot;ValueFontColor&quot;:false}"/>
</p:tagLst>
</file>

<file path=ppt/tags/tag38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vdIE4pBNZjMEYlNZlreR_1608645168&quot;,&quot;DataType&quot;:1,&quot;ImageAutosize&quot;:1,&quot;ZIndexPreserved&quot;:true,&quot;ValueBgColor&quot;:false,&quot;ValueFontColor&quot;:false}"/>
</p:tagLst>
</file>

<file path=ppt/tags/tag38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YaUDjx4ACv0WwjHgnqfT_1608645168&quot;,&quot;DataType&quot;:1,&quot;ImageAutosize&quot;:1,&quot;ZIndexPreserved&quot;:true,&quot;ValueBgColor&quot;:false,&quot;ValueFontColor&quot;:false}"/>
</p:tagLst>
</file>

<file path=ppt/tags/tag39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LHt4HVBXIryi1JZ0eHs_1608645168&quot;,&quot;DataType&quot;:1,&quot;ImageAutosize&quot;:1,&quot;ZIndexPreserved&quot;:true,&quot;ValueBgColor&quot;:false,&quot;ValueFontColor&quot;:false}"/>
</p:tagLst>
</file>

<file path=ppt/tags/tag39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02frT2kNKhvISDAATVyc_1608645168&quot;,&quot;DataType&quot;:1,&quot;ImageAutosize&quot;:1,&quot;ZIndexPreserved&quot;:true,&quot;ValueBgColor&quot;:false,&quot;ValueFontColor&quot;:false}"/>
</p:tagLst>
</file>

<file path=ppt/tags/tag39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65dsB8JF4TT4MDiKn4e_1608645168&quot;,&quot;DataType&quot;:1,&quot;ImageAutosize&quot;:1,&quot;ZIndexPreserved&quot;:true,&quot;ValueBgColor&quot;:false,&quot;ValueFontColor&quot;:false}"/>
</p:tagLst>
</file>

<file path=ppt/tags/tag39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4ZbsiorM0MfruBTOGbJS_1608645169&quot;,&quot;DataType&quot;:1,&quot;ImageAutosize&quot;:1,&quot;ZIndexPreserved&quot;:true,&quot;ValueBgColor&quot;:false,&quot;ValueFontColor&quot;:false}"/>
</p:tagLst>
</file>

<file path=ppt/tags/tag39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xwcUbfrwQZONbAI1lbd3_1608645169&quot;,&quot;DataType&quot;:1,&quot;ImageAutosize&quot;:1,&quot;ZIndexPreserved&quot;:true,&quot;ValueBgColor&quot;:false,&quot;ValueFontColor&quot;:false}"/>
</p:tagLst>
</file>

<file path=ppt/tags/tag39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RzikmPKRjtCgt8i9e9H_1608645172&quot;,&quot;DataType&quot;:1,&quot;ImageAutosize&quot;:1,&quot;ZIndexPreserved&quot;:true,&quot;ValueBgColor&quot;:false,&quot;ValueFontColor&quot;:false}"/>
</p:tagLst>
</file>

<file path=ppt/tags/tag39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uHw9PwtQ1BzvyC14oBNr_1608645173&quot;,&quot;DataType&quot;:1,&quot;ImageAutosize&quot;:1,&quot;ZIndexPreserved&quot;:true,&quot;ValueBgColor&quot;:false,&quot;ValueFontColor&quot;:false}"/>
</p:tagLst>
</file>

<file path=ppt/tags/tag39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1vhmOBXoFQ5MUCA7YDs_1608645173&quot;,&quot;DataType&quot;:1,&quot;ImageAutosize&quot;:1,&quot;ZIndexPreserved&quot;:true,&quot;ValueBgColor&quot;:false,&quot;ValueFontColor&quot;:false}"/>
</p:tagLst>
</file>

<file path=ppt/tags/tag39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m1Ebes8KBS6qFN83BCR_1608645173&quot;,&quot;DataType&quot;:1,&quot;ImageAutosize&quot;:1,&quot;ZIndexPreserved&quot;:true,&quot;ValueBgColor&quot;:false,&quot;ValueFontColor&quot;:false}"/>
</p:tagLst>
</file>

<file path=ppt/tags/tag39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M552iQkmpYQdRTvJnr9v_1608645174&quot;,&quot;DataType&quot;:1,&quot;ImageAutosize&quot;:1,&quot;ZIndexPreserved&quot;:true,&quot;ValueBgColor&quot;:false,&quot;ValueFontColor&quot;:false}"/>
</p:tagLst>
</file>

<file path=ppt/tags/tag40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5795tdrwIU7vassn0K_1608645174&quot;,&quot;DataType&quot;:1,&quot;ImageAutosize&quot;:1,&quot;ZIndexPreserved&quot;:true,&quot;ValueBgColor&quot;:false,&quot;ValueFontColor&quot;:false}"/>
</p:tagLst>
</file>

<file path=ppt/tags/tag40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Sg6FEPfr7SxrsPpRwv3G_1608645174&quot;,&quot;DataType&quot;:1,&quot;ImageAutosize&quot;:1,&quot;ZIndexPreserved&quot;:true,&quot;ValueBgColor&quot;:false,&quot;ValueFontColor&quot;:false}"/>
</p:tagLst>
</file>

<file path=ppt/tags/tag40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3QLaMjfGujHHOFvICsn_1608645174&quot;,&quot;DataType&quot;:1,&quot;ImageAutosize&quot;:1,&quot;ZIndexPreserved&quot;:true,&quot;ValueBgColor&quot;:false,&quot;ValueFontColor&quot;:false}"/>
</p:tagLst>
</file>

<file path=ppt/tags/tag40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8wKCdoqiWDtkPPBMWfTL_1608645175&quot;,&quot;DataType&quot;:1,&quot;ImageAutosize&quot;:1,&quot;ZIndexPreserved&quot;:true,&quot;ValueBgColor&quot;:false,&quot;ValueFontColor&quot;:false}"/>
</p:tagLst>
</file>

<file path=ppt/tags/tag40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WXSaW6vZfkfpq5KkJOH_1608645175&quot;,&quot;DataType&quot;:1,&quot;ImageAutosize&quot;:1,&quot;ZIndexPreserved&quot;:true,&quot;ValueBgColor&quot;:false,&quot;ValueFontColor&quot;:false}"/>
</p:tagLst>
</file>

<file path=ppt/tags/tag40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cCO3Y5ckESwgRUvd3DfT_1608645176&quot;,&quot;DataType&quot;:1,&quot;ImageAutosize&quot;:1,&quot;ZIndexPreserved&quot;:true,&quot;ValueBgColor&quot;:false,&quot;ValueFontColor&quot;:false}"/>
</p:tagLst>
</file>

<file path=ppt/tags/tag40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Et8GfJjvbccnFkm3WSNc_1608645176&quot;,&quot;DataType&quot;:1,&quot;ImageAutosize&quot;:1,&quot;ZIndexPreserved&quot;:true,&quot;ValueBgColor&quot;:false,&quot;ValueFontColor&quot;:false}"/>
</p:tagLst>
</file>

<file path=ppt/tags/tag40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Rd5ndGe194v1KlD5D416_1608645176&quot;,&quot;DataType&quot;:1,&quot;ImageAutosize&quot;:1,&quot;ZIndexPreserved&quot;:true,&quot;ValueBgColor&quot;:false,&quot;ValueFontColor&quot;:false}"/>
</p:tagLst>
</file>

<file path=ppt/tags/tag408.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lP2a5PqnA2seyWUEYQ4p_1608645176&quot;,&quot;DataType&quot;:1,&quot;ImageAutosize&quot;:1,&quot;ZIndexPreserved&quot;:true,&quot;ValueBgColor&quot;:false,&quot;ValueFontColor&quot;:false}"/>
</p:tagLst>
</file>

<file path=ppt/tags/tag409.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AHSynn4QtsizSmlIptkl_1608645177&quot;,&quot;DataType&quot;:1,&quot;ImageAutosize&quot;:1,&quot;ZIndexPreserved&quot;:true,&quot;ValueBgColor&quot;:false,&quot;ValueFontColor&quot;:false}"/>
</p:tagLst>
</file>

<file path=ppt/tags/tag410.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oSaMqhaBCFwh5GDvd9N_1608645177&quot;,&quot;DataType&quot;:1,&quot;ImageAutosize&quot;:1,&quot;ZIndexPreserved&quot;:true,&quot;ValueBgColor&quot;:false,&quot;ValueFontColor&quot;:false}"/>
</p:tagLst>
</file>

<file path=ppt/tags/tag411.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f9qEKvLgeNfZduu8sSph_1608645177&quot;,&quot;DataType&quot;:1,&quot;ImageAutosize&quot;:1,&quot;ZIndexPreserved&quot;:true,&quot;ValueBgColor&quot;:false,&quot;ValueFontColor&quot;:false}"/>
</p:tagLst>
</file>

<file path=ppt/tags/tag412.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GDNwZNvWqPiXbyph7w_1608645181&quot;,&quot;DataType&quot;:1,&quot;ImageAutosize&quot;:1,&quot;ZIndexPreserved&quot;:true,&quot;ValueBgColor&quot;:false,&quot;ValueFontColor&quot;:false}"/>
</p:tagLst>
</file>

<file path=ppt/tags/tag413.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jTnp7v0RdOHpPCCz9Qow_1608645181&quot;,&quot;DataType&quot;:1,&quot;ImageAutosize&quot;:1,&quot;ZIndexPreserved&quot;:true,&quot;ValueBgColor&quot;:false,&quot;ValueFontColor&quot;:false}"/>
</p:tagLst>
</file>

<file path=ppt/tags/tag414.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3lLtgGSiLubsyQtG33z8_1608645181&quot;,&quot;DataType&quot;:1,&quot;ImageAutosize&quot;:1,&quot;ZIndexPreserved&quot;:true,&quot;ValueBgColor&quot;:false,&quot;ValueFontColor&quot;:false}"/>
</p:tagLst>
</file>

<file path=ppt/tags/tag415.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ISZ93lYw7CwRxq11rFJ9_1608645182&quot;,&quot;DataType&quot;:1,&quot;ImageAutosize&quot;:1,&quot;ZIndexPreserved&quot;:true,&quot;ValueBgColor&quot;:false,&quot;ValueFontColor&quot;:false}"/>
</p:tagLst>
</file>

<file path=ppt/tags/tag416.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2sCgwFImmABW6a2L1T9I_1608645182&quot;,&quot;DataType&quot;:1,&quot;ImageAutosize&quot;:1,&quot;ZIndexPreserved&quot;:true,&quot;ValueBgColor&quot;:false,&quot;ValueFontColor&quot;:false}"/>
</p:tagLst>
</file>

<file path=ppt/tags/tag417.xml><?xml version="1.0" encoding="utf-8"?>
<p:tagLst xmlns:a="http://schemas.openxmlformats.org/drawingml/2006/main" xmlns:r="http://schemas.openxmlformats.org/officeDocument/2006/relationships" xmlns:p="http://schemas.openxmlformats.org/presentationml/2006/main">
  <p:tag name="ATMTEMSEXCEL" val="{&quot;FileId&quot;:&quot;5fe23fb73839382b0c757267&quot;,&quot;RangeName&quot;:&quot;ENGAGE_TfJUCmbArQDZkt2KJgf6_1608645184&quot;,&quot;DataType&quot;:1,&quot;ImageAutosize&quot;:1,&quot;ZIndexPreserved&quot;:true,&quot;ValueBgColor&quot;:false,&quot;ValueFontColor&quot;:false}"/>
</p:tagLst>
</file>

<file path=ppt/theme/theme1.xml><?xml version="1.0" encoding="utf-8"?>
<a:theme xmlns:a="http://schemas.openxmlformats.org/drawingml/2006/main" name="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Charts">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22127</TotalTime>
  <Words>9686</Words>
  <Application>Microsoft Office PowerPoint</Application>
  <PresentationFormat>Widescreen</PresentationFormat>
  <Paragraphs>893</Paragraphs>
  <Slides>88</Slides>
  <Notes>66</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88</vt:i4>
      </vt:variant>
    </vt:vector>
  </HeadingPairs>
  <TitlesOfParts>
    <vt:vector size="97" baseType="lpstr">
      <vt:lpstr>Arial</vt:lpstr>
      <vt:lpstr>Calibri</vt:lpstr>
      <vt:lpstr>Franklin Gothic Book</vt:lpstr>
      <vt:lpstr>Franklin Gothic Demi</vt:lpstr>
      <vt:lpstr>Franklin Gothic Medium</vt:lpstr>
      <vt:lpstr>Franklin Gothic Medium Cond</vt:lpstr>
      <vt:lpstr>Helvetica</vt:lpstr>
      <vt:lpstr>Charts</vt:lpstr>
      <vt:lpstr>1_Charts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Kate Golden</dc:creator>
  <cp:lastModifiedBy>Tina Gajda</cp:lastModifiedBy>
  <cp:revision>1466</cp:revision>
  <dcterms:created xsi:type="dcterms:W3CDTF">2006-08-16T00:00:00Z</dcterms:created>
  <dcterms:modified xsi:type="dcterms:W3CDTF">2021-02-15T19:21:20Z</dcterms:modified>
</cp:coreProperties>
</file>