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84601" autoAdjust="0"/>
  </p:normalViewPr>
  <p:slideViewPr>
    <p:cSldViewPr>
      <p:cViewPr varScale="1">
        <p:scale>
          <a:sx n="77" d="100"/>
          <a:sy n="77" d="100"/>
        </p:scale>
        <p:origin x="850" y="7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Ocean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Ocean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Overview'!$A$17,'0. Overview'!$A$36,'0. Overview'!$A$57,'0. Overview'!$A$81,'0. Overview'!$A$101,'0. Overview'!$A$130,'0. Overview'!$A$142,'0. Overview'!$A$175,'0. Overview'!$A$193,'0. Overview'!$A$209)</c:f>
              <c:strCache>
                <c:ptCount val="10"/>
                <c:pt idx="0">
                  <c:v>Ocean</c:v>
                </c:pt>
                <c:pt idx="1">
                  <c:v>Ocean</c:v>
                </c:pt>
                <c:pt idx="2">
                  <c:v>Ocean</c:v>
                </c:pt>
                <c:pt idx="3">
                  <c:v>Ocean</c:v>
                </c:pt>
                <c:pt idx="4">
                  <c:v>Ocean</c:v>
                </c:pt>
                <c:pt idx="5">
                  <c:v>Ocean</c:v>
                </c:pt>
                <c:pt idx="6">
                  <c:v>Ocean</c:v>
                </c:pt>
                <c:pt idx="7">
                  <c:v>Ocean</c:v>
                </c:pt>
                <c:pt idx="8">
                  <c:v>Ocean</c:v>
                </c:pt>
                <c:pt idx="9">
                  <c:v>Ocean</c:v>
                </c:pt>
              </c:strCache>
            </c:strRef>
          </c:cat>
          <c:val>
            <c:numRef>
              <c:f>('0. Overview'!$C$17,'0. Overview'!$C$36,'0. Overview'!$C$57,'0. Overview'!$C$81,'0. Overview'!$C$101,'0. Overview'!$C$130,'0. Overview'!$C$142,'0. Overview'!$C$175,'0. Overview'!$C$193,'0. Overview'!$C$209)</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8AE7-45FC-A5F6-ADBA5B88ED4F}"/>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Overview'!$A$17,'0. Overview'!$A$36,'0. Overview'!$A$57,'0. Overview'!$A$81,'0. Overview'!$A$101,'0. Overview'!$A$130,'0. Overview'!$A$142,'0. Overview'!$A$175,'0. Overview'!$A$193,'0. Overview'!$A$209)</c:f>
              <c:strCache>
                <c:ptCount val="10"/>
                <c:pt idx="0">
                  <c:v>Ocean</c:v>
                </c:pt>
                <c:pt idx="1">
                  <c:v>Ocean</c:v>
                </c:pt>
                <c:pt idx="2">
                  <c:v>Ocean</c:v>
                </c:pt>
                <c:pt idx="3">
                  <c:v>Ocean</c:v>
                </c:pt>
                <c:pt idx="4">
                  <c:v>Ocean</c:v>
                </c:pt>
                <c:pt idx="5">
                  <c:v>Ocean</c:v>
                </c:pt>
                <c:pt idx="6">
                  <c:v>Ocean</c:v>
                </c:pt>
                <c:pt idx="7">
                  <c:v>Ocean</c:v>
                </c:pt>
                <c:pt idx="8">
                  <c:v>Ocean</c:v>
                </c:pt>
                <c:pt idx="9">
                  <c:v>Ocean</c:v>
                </c:pt>
              </c:strCache>
            </c:strRef>
          </c:cat>
          <c:val>
            <c:numRef>
              <c:f>('0. Overview'!$D$17,'0. Overview'!$D$36,'0. Overview'!$D$57,'0. Overview'!$D$81,'0. Overview'!$D$101,'0. Overview'!$D$130,'0. Overview'!$D$142,'0. Overview'!$D$175,'0. Overview'!$D$193,'0. Overview'!$D$209)</c:f>
              <c:numCache>
                <c:formatCode>General</c:formatCode>
                <c:ptCount val="10"/>
                <c:pt idx="0">
                  <c:v>6.875</c:v>
                </c:pt>
                <c:pt idx="1">
                  <c:v>9.875</c:v>
                </c:pt>
                <c:pt idx="2">
                  <c:v>10.875</c:v>
                </c:pt>
                <c:pt idx="3">
                  <c:v>7.875</c:v>
                </c:pt>
                <c:pt idx="4">
                  <c:v>10.875</c:v>
                </c:pt>
                <c:pt idx="5">
                  <c:v>3.875</c:v>
                </c:pt>
                <c:pt idx="6">
                  <c:v>13.875</c:v>
                </c:pt>
                <c:pt idx="7">
                  <c:v>2.875</c:v>
                </c:pt>
                <c:pt idx="8">
                  <c:v>4.875</c:v>
                </c:pt>
                <c:pt idx="9">
                  <c:v>12.875</c:v>
                </c:pt>
              </c:numCache>
            </c:numRef>
          </c:val>
          <c:extLst>
            <c:ext xmlns:c16="http://schemas.microsoft.com/office/drawing/2014/chart" uri="{C3380CC4-5D6E-409C-BE32-E72D297353CC}">
              <c16:uniqueId val="{00000001-8AE7-45FC-A5F6-ADBA5B88ED4F}"/>
            </c:ext>
          </c:extLst>
        </c:ser>
        <c:ser>
          <c:idx val="3"/>
          <c:order val="2"/>
          <c:spPr>
            <a:solidFill>
              <a:schemeClr val="bg1">
                <a:lumMod val="65000"/>
              </a:schemeClr>
            </a:solidFill>
            <a:ln>
              <a:solidFill>
                <a:schemeClr val="tx1">
                  <a:lumMod val="95000"/>
                  <a:lumOff val="5000"/>
                </a:schemeClr>
              </a:solidFill>
            </a:ln>
            <a:effectLst/>
          </c:spPr>
          <c:invertIfNegative val="0"/>
          <c:cat>
            <c:strRef>
              <c:f>('0. Overview'!$A$17,'0. Overview'!$A$36,'0. Overview'!$A$57,'0. Overview'!$A$81,'0. Overview'!$A$101,'0. Overview'!$A$130,'0. Overview'!$A$142,'0. Overview'!$A$175,'0. Overview'!$A$193,'0. Overview'!$A$209)</c:f>
              <c:strCache>
                <c:ptCount val="10"/>
                <c:pt idx="0">
                  <c:v>Ocean</c:v>
                </c:pt>
                <c:pt idx="1">
                  <c:v>Ocean</c:v>
                </c:pt>
                <c:pt idx="2">
                  <c:v>Ocean</c:v>
                </c:pt>
                <c:pt idx="3">
                  <c:v>Ocean</c:v>
                </c:pt>
                <c:pt idx="4">
                  <c:v>Ocean</c:v>
                </c:pt>
                <c:pt idx="5">
                  <c:v>Ocean</c:v>
                </c:pt>
                <c:pt idx="6">
                  <c:v>Ocean</c:v>
                </c:pt>
                <c:pt idx="7">
                  <c:v>Ocean</c:v>
                </c:pt>
                <c:pt idx="8">
                  <c:v>Ocean</c:v>
                </c:pt>
                <c:pt idx="9">
                  <c:v>Ocean</c:v>
                </c:pt>
              </c:strCache>
            </c:strRef>
          </c:cat>
          <c:val>
            <c:numRef>
              <c:f>('0. Overview'!$E$17,'0. Overview'!$E$36,'0. Overview'!$E$57,'0. Overview'!$E$81,'0. Overview'!$E$101,'0. Overview'!$E$130,'0. Overview'!$E$142,'0. Overview'!$E$175,'0. Overview'!$E$193,'0. Overview'!$E$209)</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8AE7-45FC-A5F6-ADBA5B88ED4F}"/>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Overview'!$A$234,'0. Overview'!$A$251,'0. Overview'!$A$290,'0. Overview'!$A$299,'0. Overview'!$A$329,'0. Overview'!$A$343,'0. Overview'!$A$375,'0. Overview'!$A$404,'0. Overview'!$A$422)</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Overview'!$C$234,'0. Overview'!$C$251,'0. Overview'!$C$290,'0. Overview'!$C$299,'0. Overview'!$C$329,'0. Overview'!$C$343,'0. Overview'!$C$375,'0. Overview'!$C$404,'0. Overview'!$C$422)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552C-4B3D-B934-71580E206D1E}"/>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Overview'!$A$234,'0. Overview'!$A$251,'0. Overview'!$A$290,'0. Overview'!$A$299,'0. Overview'!$A$329,'0. Overview'!$A$343,'0. Overview'!$A$375,'0. Overview'!$A$404,'0. Overview'!$A$422)</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Overview'!$D$234,'0. Overview'!$D$251,'0. Overview'!$D$290,'0. Overview'!$D$299,'0. Overview'!$D$329,'0. Overview'!$D$343,'0. Overview'!$D$375,'0. Overview'!$D$404,'0. Overview'!$D$422)</c:f>
              <c:numCache>
                <c:formatCode>General</c:formatCode>
                <c:ptCount val="9"/>
                <c:pt idx="0">
                  <c:v>14.875</c:v>
                </c:pt>
                <c:pt idx="1">
                  <c:v>19.875</c:v>
                </c:pt>
                <c:pt idx="2">
                  <c:v>2.875</c:v>
                </c:pt>
                <c:pt idx="3">
                  <c:v>15.875</c:v>
                </c:pt>
                <c:pt idx="4">
                  <c:v>8.875</c:v>
                </c:pt>
                <c:pt idx="5">
                  <c:v>16.875</c:v>
                </c:pt>
                <c:pt idx="6">
                  <c:v>6.875</c:v>
                </c:pt>
                <c:pt idx="7">
                  <c:v>1.875</c:v>
                </c:pt>
                <c:pt idx="8">
                  <c:v>5.875</c:v>
                </c:pt>
              </c:numCache>
            </c:numRef>
          </c:val>
          <c:extLst>
            <c:ext xmlns:c16="http://schemas.microsoft.com/office/drawing/2014/chart" uri="{C3380CC4-5D6E-409C-BE32-E72D297353CC}">
              <c16:uniqueId val="{00000001-552C-4B3D-B934-71580E206D1E}"/>
            </c:ext>
          </c:extLst>
        </c:ser>
        <c:ser>
          <c:idx val="3"/>
          <c:order val="2"/>
          <c:spPr>
            <a:solidFill>
              <a:schemeClr val="bg2">
                <a:lumMod val="75000"/>
              </a:schemeClr>
            </a:solidFill>
            <a:ln>
              <a:solidFill>
                <a:schemeClr val="tx1"/>
              </a:solidFill>
            </a:ln>
            <a:effectLst/>
          </c:spPr>
          <c:invertIfNegative val="0"/>
          <c:cat>
            <c:strRef>
              <c:f>('0. Overview'!$A$234,'0. Overview'!$A$251,'0. Overview'!$A$290,'0. Overview'!$A$299,'0. Overview'!$A$329,'0. Overview'!$A$343,'0. Overview'!$A$375,'0. Overview'!$A$404,'0. Overview'!$A$422)</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Overview'!$E$234,'0. Overview'!$E$251,'0. Overview'!$E$290,'0. Overview'!$E$299,'0. Overview'!$E$329,'0. Overview'!$E$343,'0. Overview'!$E$375,'0. Overview'!$E$404,'0. Overview'!$E$422)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552C-4B3D-B934-71580E206D1E}"/>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Ocean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0.93300000000000005</c:v>
                </c:pt>
                <c:pt idx="1">
                  <c:v>0.04</c:v>
                </c:pt>
                <c:pt idx="2">
                  <c:v>3.0000000000000001E-3</c:v>
                </c:pt>
                <c:pt idx="3">
                  <c:v>2.3E-2</c:v>
                </c:pt>
                <c:pt idx="4">
                  <c:v>1E-3</c:v>
                </c:pt>
                <c:pt idx="5">
                  <c:v>2.1000000000000001E-2</c:v>
                </c:pt>
                <c:pt idx="6">
                  <c:v>9.5000000000000001E-2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0.92900000000000005</c:v>
                </c:pt>
                <c:pt idx="1">
                  <c:v>0.91900000000000004</c:v>
                </c:pt>
                <c:pt idx="2">
                  <c:v>0.91800000000000004</c:v>
                </c:pt>
                <c:pt idx="3">
                  <c:v>0.92100000000000004</c:v>
                </c:pt>
                <c:pt idx="4">
                  <c:v>0.93300000000000005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4.2999999999999997E-2</c:v>
                </c:pt>
                <c:pt idx="1">
                  <c:v>3.5999999999999997E-2</c:v>
                </c:pt>
                <c:pt idx="2">
                  <c:v>3.9E-2</c:v>
                </c:pt>
                <c:pt idx="3">
                  <c:v>4.2000000000000003E-2</c:v>
                </c:pt>
                <c:pt idx="4">
                  <c:v>0.04</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3.9062500000000014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ED-474C-97CB-B53606F63094}"/>
                </c:ext>
              </c:extLst>
            </c:dLbl>
            <c:dLbl>
              <c:idx val="1"/>
              <c:layout>
                <c:manualLayout>
                  <c:x val="-4.375000000000006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ED-474C-97CB-B53606F63094}"/>
                </c:ext>
              </c:extLst>
            </c:dLbl>
            <c:dLbl>
              <c:idx val="2"/>
              <c:layout>
                <c:manualLayout>
                  <c:x val="-4.5312499999999999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ED-474C-97CB-B53606F63094}"/>
                </c:ext>
              </c:extLst>
            </c:dLbl>
            <c:dLbl>
              <c:idx val="3"/>
              <c:layout>
                <c:manualLayout>
                  <c:x val="-4.5312499999999999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ED-474C-97CB-B53606F63094}"/>
                </c:ext>
              </c:extLst>
            </c:dLbl>
            <c:dLbl>
              <c:idx val="4"/>
              <c:layout>
                <c:manualLayout>
                  <c:x val="-4.2187500000000114E-2"/>
                  <c:y val="7.031249567467423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6ED-474C-97CB-B53606F6309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5.0000000000000001E-3</c:v>
                </c:pt>
                <c:pt idx="1">
                  <c:v>4.0000000000000001E-3</c:v>
                </c:pt>
                <c:pt idx="2">
                  <c:v>4.0000000000000001E-3</c:v>
                </c:pt>
                <c:pt idx="3">
                  <c:v>6.0000000000000001E-3</c:v>
                </c:pt>
                <c:pt idx="4">
                  <c:v>3.0000000000000001E-3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2.5000000000000001E-2</c:v>
                </c:pt>
                <c:pt idx="1">
                  <c:v>2.4E-2</c:v>
                </c:pt>
                <c:pt idx="2">
                  <c:v>2.5000000000000001E-2</c:v>
                </c:pt>
                <c:pt idx="3">
                  <c:v>2.3E-2</c:v>
                </c:pt>
                <c:pt idx="4">
                  <c:v>2.3E-2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9.0999999999999998E-2</c:v>
                </c:pt>
                <c:pt idx="1">
                  <c:v>9.0999999999999998E-2</c:v>
                </c:pt>
                <c:pt idx="2">
                  <c:v>9.4E-2</c:v>
                </c:pt>
                <c:pt idx="3">
                  <c:v>9.5000000000000001E-2</c:v>
                </c:pt>
                <c:pt idx="4">
                  <c:v>9.5000000000000001E-2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51</c:v>
                </c:pt>
                <c:pt idx="1">
                  <c:v>49</c:v>
                </c:pt>
                <c:pt idx="2">
                  <c:v>47</c:v>
                </c:pt>
                <c:pt idx="3">
                  <c:v>46</c:v>
                </c:pt>
                <c:pt idx="4">
                  <c:v>45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2">
                  <c:v>52</c:v>
                </c:pt>
                <c:pt idx="13">
                  <c:v>52</c:v>
                </c:pt>
                <c:pt idx="14">
                  <c:v>50</c:v>
                </c:pt>
                <c:pt idx="15">
                  <c:v>49</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6" formatCode="0.00">
                  <c:v>45</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7.6999999999999999E-2</c:v>
                </c:pt>
                <c:pt idx="1">
                  <c:v>8.5000000000000006E-2</c:v>
                </c:pt>
                <c:pt idx="2">
                  <c:v>7.8E-2</c:v>
                </c:pt>
                <c:pt idx="3">
                  <c:v>7.6999999999999999E-2</c:v>
                </c:pt>
                <c:pt idx="4">
                  <c:v>7.4999999999999997E-2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4" formatCode="0.00%">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3">
                  <c:v>7.4999999999999997E-2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Seaside Heights </c:v>
                </c:pt>
                <c:pt idx="1">
                  <c:v>Lakehurst</c:v>
                </c:pt>
                <c:pt idx="2">
                  <c:v>Lakewood</c:v>
                </c:pt>
                <c:pt idx="3">
                  <c:v>Point Pleasant Beach</c:v>
                </c:pt>
                <c:pt idx="4">
                  <c:v>Toms River</c:v>
                </c:pt>
                <c:pt idx="5">
                  <c:v>Berkeley </c:v>
                </c:pt>
                <c:pt idx="6">
                  <c:v>South Toms River</c:v>
                </c:pt>
                <c:pt idx="7">
                  <c:v>Jackson </c:v>
                </c:pt>
                <c:pt idx="8">
                  <c:v>Manchester</c:v>
                </c:pt>
                <c:pt idx="9">
                  <c:v>Pine Beach</c:v>
                </c:pt>
              </c:strCache>
            </c:strRef>
          </c:cat>
          <c:val>
            <c:numRef>
              <c:f>Sheet1!$B$2:$B$11</c:f>
              <c:numCache>
                <c:formatCode>0.00%</c:formatCode>
                <c:ptCount val="10"/>
                <c:pt idx="0">
                  <c:v>0.19500000000000001</c:v>
                </c:pt>
                <c:pt idx="1">
                  <c:v>0.121</c:v>
                </c:pt>
                <c:pt idx="2">
                  <c:v>0.113</c:v>
                </c:pt>
                <c:pt idx="3">
                  <c:v>9.8000000000000004E-2</c:v>
                </c:pt>
                <c:pt idx="4">
                  <c:v>8.8999999999999996E-2</c:v>
                </c:pt>
                <c:pt idx="5">
                  <c:v>8.5000000000000006E-2</c:v>
                </c:pt>
                <c:pt idx="6">
                  <c:v>7.8E-2</c:v>
                </c:pt>
                <c:pt idx="7">
                  <c:v>7.6999999999999999E-2</c:v>
                </c:pt>
                <c:pt idx="8">
                  <c:v>7.3999999999999996E-2</c:v>
                </c:pt>
                <c:pt idx="9">
                  <c:v>7.3999999999999996E-2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Ocean county avg 7.8%</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Seaside Heights </c:v>
                </c:pt>
                <c:pt idx="1">
                  <c:v>Lakehurst</c:v>
                </c:pt>
                <c:pt idx="2">
                  <c:v>Lakewood</c:v>
                </c:pt>
                <c:pt idx="3">
                  <c:v>Point Pleasant Beach</c:v>
                </c:pt>
                <c:pt idx="4">
                  <c:v>Toms River</c:v>
                </c:pt>
                <c:pt idx="5">
                  <c:v>Berkeley </c:v>
                </c:pt>
                <c:pt idx="6">
                  <c:v>South Toms River</c:v>
                </c:pt>
                <c:pt idx="7">
                  <c:v>Jackson </c:v>
                </c:pt>
                <c:pt idx="8">
                  <c:v>Manchester</c:v>
                </c:pt>
                <c:pt idx="9">
                  <c:v>Pine Beach</c:v>
                </c:pt>
              </c:strCache>
            </c:strRef>
          </c:cat>
          <c:val>
            <c:numRef>
              <c:f>Sheet1!$C$2:$C$11</c:f>
              <c:numCache>
                <c:formatCode>0%</c:formatCode>
                <c:ptCount val="10"/>
                <c:pt idx="0">
                  <c:v>7.8E-2</c:v>
                </c:pt>
                <c:pt idx="1">
                  <c:v>7.8E-2</c:v>
                </c:pt>
                <c:pt idx="2">
                  <c:v>7.8E-2</c:v>
                </c:pt>
                <c:pt idx="3">
                  <c:v>7.8E-2</c:v>
                </c:pt>
                <c:pt idx="4">
                  <c:v>7.8E-2</c:v>
                </c:pt>
                <c:pt idx="5">
                  <c:v>7.8E-2</c:v>
                </c:pt>
                <c:pt idx="6">
                  <c:v>7.8E-2</c:v>
                </c:pt>
                <c:pt idx="7">
                  <c:v>7.8E-2</c:v>
                </c:pt>
                <c:pt idx="8">
                  <c:v>7.8E-2</c:v>
                </c:pt>
                <c:pt idx="9">
                  <c:v>7.8E-2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00250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0.88400000000000001</c:v>
                </c:pt>
                <c:pt idx="1">
                  <c:v>0.879</c:v>
                </c:pt>
                <c:pt idx="2">
                  <c:v>0.86499999999999999</c:v>
                </c:pt>
                <c:pt idx="3">
                  <c:v>0.88200000000000001</c:v>
                </c:pt>
                <c:pt idx="4">
                  <c:v>0.88100000000000001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5">
                  <c:v>0.88100000000000001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7">
                  <c:v>146540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50386</c:v>
                </c:pt>
                <c:pt idx="1">
                  <c:v>49841</c:v>
                </c:pt>
                <c:pt idx="2">
                  <c:v>46313</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Lakewood</c:v>
                </c:pt>
                <c:pt idx="1">
                  <c:v>Toms River</c:v>
                </c:pt>
                <c:pt idx="2">
                  <c:v>Brick</c:v>
                </c:pt>
                <c:pt idx="3">
                  <c:v>Jackson </c:v>
                </c:pt>
                <c:pt idx="4">
                  <c:v>Lacey</c:v>
                </c:pt>
                <c:pt idx="5">
                  <c:v>Stafford</c:v>
                </c:pt>
                <c:pt idx="6">
                  <c:v>Berkeley </c:v>
                </c:pt>
                <c:pt idx="7">
                  <c:v>Barnegat</c:v>
                </c:pt>
                <c:pt idx="8">
                  <c:v>Manchester</c:v>
                </c:pt>
                <c:pt idx="9">
                  <c:v>Point Pleasant</c:v>
                </c:pt>
                <c:pt idx="10">
                  <c:v>Little Egg Harbor</c:v>
                </c:pt>
                <c:pt idx="11">
                  <c:v>Beachwood</c:v>
                </c:pt>
                <c:pt idx="12">
                  <c:v>Plumsted </c:v>
                </c:pt>
                <c:pt idx="13">
                  <c:v>Ocean</c:v>
                </c:pt>
                <c:pt idx="14">
                  <c:v>South Toms River</c:v>
                </c:pt>
                <c:pt idx="15">
                  <c:v>Lakehurst</c:v>
                </c:pt>
                <c:pt idx="16">
                  <c:v>Seaside Heights </c:v>
                </c:pt>
                <c:pt idx="17">
                  <c:v>Point Pleasant Beach</c:v>
                </c:pt>
                <c:pt idx="18">
                  <c:v>Tuckerton</c:v>
                </c:pt>
                <c:pt idx="19">
                  <c:v>Pine Beach</c:v>
                </c:pt>
              </c:strCache>
            </c:strRef>
          </c:cat>
          <c:val>
            <c:numRef>
              <c:f>Sheet1!$B$2:$B$21</c:f>
              <c:numCache>
                <c:formatCode>0</c:formatCode>
                <c:ptCount val="20"/>
                <c:pt idx="0">
                  <c:v>49527</c:v>
                </c:pt>
                <c:pt idx="1">
                  <c:v>19750</c:v>
                </c:pt>
                <c:pt idx="2">
                  <c:v>14886</c:v>
                </c:pt>
                <c:pt idx="3">
                  <c:v>12917</c:v>
                </c:pt>
                <c:pt idx="4">
                  <c:v>5768</c:v>
                </c:pt>
                <c:pt idx="5">
                  <c:v>5567</c:v>
                </c:pt>
                <c:pt idx="6">
                  <c:v>5287</c:v>
                </c:pt>
                <c:pt idx="7">
                  <c:v>4851</c:v>
                </c:pt>
                <c:pt idx="8">
                  <c:v>4305</c:v>
                </c:pt>
                <c:pt idx="9">
                  <c:v>3872</c:v>
                </c:pt>
                <c:pt idx="10">
                  <c:v>3628</c:v>
                </c:pt>
                <c:pt idx="11">
                  <c:v>2767</c:v>
                </c:pt>
                <c:pt idx="12">
                  <c:v>1842</c:v>
                </c:pt>
                <c:pt idx="13">
                  <c:v>1227</c:v>
                </c:pt>
                <c:pt idx="14">
                  <c:v>1105</c:v>
                </c:pt>
                <c:pt idx="15">
                  <c:v>695</c:v>
                </c:pt>
                <c:pt idx="16">
                  <c:v>690</c:v>
                </c:pt>
                <c:pt idx="17">
                  <c:v>683</c:v>
                </c:pt>
                <c:pt idx="18">
                  <c:v>636</c:v>
                </c:pt>
                <c:pt idx="19">
                  <c:v>447</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0.21</c:v>
                </c:pt>
                <c:pt idx="1">
                  <c:v>0.21</c:v>
                </c:pt>
                <c:pt idx="2">
                  <c:v>0.2</c:v>
                </c:pt>
                <c:pt idx="3">
                  <c:v>0.19</c:v>
                </c:pt>
                <c:pt idx="4">
                  <c:v>0.14000000000000001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6">
                  <c:v>0.14000000000000001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5"/>
              <c:layout>
                <c:manualLayout>
                  <c:x val="2.0080321285140196E-3"/>
                  <c:y val="2.89575311584175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1510</c:v>
                </c:pt>
                <c:pt idx="1">
                  <c:v>802</c:v>
                </c:pt>
                <c:pt idx="2">
                  <c:v>1633</c:v>
                </c:pt>
                <c:pt idx="3">
                  <c:v>1276</c:v>
                </c:pt>
                <c:pt idx="4">
                  <c:v>1078</c:v>
                </c:pt>
                <c:pt idx="5">
                  <c:v>933</c:v>
                </c:pt>
                <c:pt idx="6">
                  <c:v>1216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5">
                  <c:v>101370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63765</c:v>
                </c:pt>
                <c:pt idx="1">
                  <c:v>62222</c:v>
                </c:pt>
                <c:pt idx="2">
                  <c:v>71081</c:v>
                </c:pt>
                <c:pt idx="3">
                  <c:v>68551</c:v>
                </c:pt>
                <c:pt idx="4">
                  <c:v>76093</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6" formatCode="_(&quot;$&quot;* #,##0_);_(&quot;$&quot;* \(#,##0\);_(&quot;$&quot;* &quot;-&quot;??_);_(@_)">
                  <c:v>76093</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9671865206389545"/>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Manchester</c:v>
                </c:pt>
                <c:pt idx="1">
                  <c:v>Lakewood</c:v>
                </c:pt>
                <c:pt idx="2">
                  <c:v>Berkeley </c:v>
                </c:pt>
                <c:pt idx="3">
                  <c:v>Seaside Heights </c:v>
                </c:pt>
                <c:pt idx="4">
                  <c:v>Ocean Gate</c:v>
                </c:pt>
                <c:pt idx="5">
                  <c:v>Tuckerton</c:v>
                </c:pt>
                <c:pt idx="6">
                  <c:v>Little Egg Harbor</c:v>
                </c:pt>
                <c:pt idx="7">
                  <c:v>Lakehurst</c:v>
                </c:pt>
                <c:pt idx="8">
                  <c:v>Ocean</c:v>
                </c:pt>
                <c:pt idx="9">
                  <c:v>Barnegat</c:v>
                </c:pt>
              </c:strCache>
            </c:strRef>
          </c:cat>
          <c:val>
            <c:numRef>
              <c:f>Sheet1!$B$2:$B$11</c:f>
              <c:numCache>
                <c:formatCode>_("$"* #,##0_);_("$"* \(#,##0\);_("$"* "-"??_);_(@_)</c:formatCode>
                <c:ptCount val="10"/>
                <c:pt idx="0">
                  <c:v>43878</c:v>
                </c:pt>
                <c:pt idx="1">
                  <c:v>52148</c:v>
                </c:pt>
                <c:pt idx="2">
                  <c:v>54942</c:v>
                </c:pt>
                <c:pt idx="3">
                  <c:v>57083</c:v>
                </c:pt>
                <c:pt idx="4">
                  <c:v>57426</c:v>
                </c:pt>
                <c:pt idx="5">
                  <c:v>60050</c:v>
                </c:pt>
                <c:pt idx="6">
                  <c:v>66974</c:v>
                </c:pt>
                <c:pt idx="7">
                  <c:v>68322</c:v>
                </c:pt>
                <c:pt idx="8">
                  <c:v>70215</c:v>
                </c:pt>
                <c:pt idx="9">
                  <c:v>73498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Ocean county median $90,024</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Manchester</c:v>
                </c:pt>
                <c:pt idx="1">
                  <c:v>Lakewood</c:v>
                </c:pt>
                <c:pt idx="2">
                  <c:v>Berkeley </c:v>
                </c:pt>
                <c:pt idx="3">
                  <c:v>Seaside Heights </c:v>
                </c:pt>
                <c:pt idx="4">
                  <c:v>Ocean Gate</c:v>
                </c:pt>
                <c:pt idx="5">
                  <c:v>Tuckerton</c:v>
                </c:pt>
                <c:pt idx="6">
                  <c:v>Little Egg Harbor</c:v>
                </c:pt>
                <c:pt idx="7">
                  <c:v>Lakehurst</c:v>
                </c:pt>
                <c:pt idx="8">
                  <c:v>Ocean</c:v>
                </c:pt>
                <c:pt idx="9">
                  <c:v>Barnegat</c:v>
                </c:pt>
              </c:strCache>
            </c:strRef>
          </c:cat>
          <c:val>
            <c:numRef>
              <c:f>Sheet1!$C$2:$C$11</c:f>
              <c:numCache>
                <c:formatCode>"$"#,##0</c:formatCode>
                <c:ptCount val="10"/>
                <c:pt idx="0">
                  <c:v>90024</c:v>
                </c:pt>
                <c:pt idx="1">
                  <c:v>90024</c:v>
                </c:pt>
                <c:pt idx="2">
                  <c:v>90024</c:v>
                </c:pt>
                <c:pt idx="3">
                  <c:v>90024</c:v>
                </c:pt>
                <c:pt idx="4">
                  <c:v>90024</c:v>
                </c:pt>
                <c:pt idx="5">
                  <c:v>90024</c:v>
                </c:pt>
                <c:pt idx="6">
                  <c:v>90024</c:v>
                </c:pt>
                <c:pt idx="7">
                  <c:v>90024</c:v>
                </c:pt>
                <c:pt idx="8">
                  <c:v>90024</c:v>
                </c:pt>
                <c:pt idx="9">
                  <c:v>90024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14734217414029"/>
          <c:y val="0.9608046931091585"/>
          <c:w val="0.2275228199970256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1" formatCode="0%">
                  <c:v>9.9000000000000005E-2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0.14199999999999999</c:v>
                </c:pt>
                <c:pt idx="1">
                  <c:v>0.13500000000000001</c:v>
                </c:pt>
                <c:pt idx="2">
                  <c:v>9.5000000000000001E-2</c:v>
                </c:pt>
                <c:pt idx="3">
                  <c:v>0.112</c:v>
                </c:pt>
                <c:pt idx="4">
                  <c:v>9.9000000000000005E-2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Lakewood</c:v>
                </c:pt>
                <c:pt idx="1">
                  <c:v>Ocean Gate</c:v>
                </c:pt>
                <c:pt idx="2">
                  <c:v>Lavallette</c:v>
                </c:pt>
                <c:pt idx="3">
                  <c:v>Seaside Heights </c:v>
                </c:pt>
                <c:pt idx="4">
                  <c:v>Seaside Park</c:v>
                </c:pt>
                <c:pt idx="5">
                  <c:v>Surf City</c:v>
                </c:pt>
                <c:pt idx="6">
                  <c:v>Barnegat</c:v>
                </c:pt>
                <c:pt idx="7">
                  <c:v>Manchester</c:v>
                </c:pt>
                <c:pt idx="8">
                  <c:v>South Toms River</c:v>
                </c:pt>
                <c:pt idx="9">
                  <c:v>Beachwood</c:v>
                </c:pt>
              </c:strCache>
            </c:strRef>
          </c:cat>
          <c:val>
            <c:numRef>
              <c:f>Sheet1!$B$2:$B$11</c:f>
              <c:numCache>
                <c:formatCode>0%</c:formatCode>
                <c:ptCount val="10"/>
                <c:pt idx="0">
                  <c:v>0.25</c:v>
                </c:pt>
                <c:pt idx="1">
                  <c:v>0.193</c:v>
                </c:pt>
                <c:pt idx="2">
                  <c:v>0.186</c:v>
                </c:pt>
                <c:pt idx="3">
                  <c:v>0.17100000000000001</c:v>
                </c:pt>
                <c:pt idx="4">
                  <c:v>0.14000000000000001</c:v>
                </c:pt>
                <c:pt idx="5">
                  <c:v>0.13300000000000001</c:v>
                </c:pt>
                <c:pt idx="6">
                  <c:v>0.11899999999999999</c:v>
                </c:pt>
                <c:pt idx="7">
                  <c:v>0.11600000000000001</c:v>
                </c:pt>
                <c:pt idx="8">
                  <c:v>0.11600000000000001</c:v>
                </c:pt>
                <c:pt idx="9">
                  <c:v>0.112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Ocean County avg 11.4%</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Lakewood</c:v>
                </c:pt>
                <c:pt idx="1">
                  <c:v>Ocean Gate</c:v>
                </c:pt>
                <c:pt idx="2">
                  <c:v>Lavallette</c:v>
                </c:pt>
                <c:pt idx="3">
                  <c:v>Seaside Heights </c:v>
                </c:pt>
                <c:pt idx="4">
                  <c:v>Seaside Park</c:v>
                </c:pt>
                <c:pt idx="5">
                  <c:v>Surf City</c:v>
                </c:pt>
                <c:pt idx="6">
                  <c:v>Barnegat</c:v>
                </c:pt>
                <c:pt idx="7">
                  <c:v>Manchester</c:v>
                </c:pt>
                <c:pt idx="8">
                  <c:v>South Toms River</c:v>
                </c:pt>
                <c:pt idx="9">
                  <c:v>Beachwood</c:v>
                </c:pt>
              </c:strCache>
            </c:strRef>
          </c:cat>
          <c:val>
            <c:numRef>
              <c:f>Sheet1!$C$2:$C$11</c:f>
              <c:numCache>
                <c:formatCode>0%</c:formatCode>
                <c:ptCount val="10"/>
                <c:pt idx="0">
                  <c:v>0.114</c:v>
                </c:pt>
                <c:pt idx="1">
                  <c:v>0.114</c:v>
                </c:pt>
                <c:pt idx="2">
                  <c:v>0.114</c:v>
                </c:pt>
                <c:pt idx="3">
                  <c:v>0.114</c:v>
                </c:pt>
                <c:pt idx="4">
                  <c:v>0.114</c:v>
                </c:pt>
                <c:pt idx="5">
                  <c:v>0.114</c:v>
                </c:pt>
                <c:pt idx="6">
                  <c:v>0.114</c:v>
                </c:pt>
                <c:pt idx="7">
                  <c:v>0.114</c:v>
                </c:pt>
                <c:pt idx="8">
                  <c:v>0.114</c:v>
                </c:pt>
                <c:pt idx="9">
                  <c:v>0.114</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3203281579736131"/>
          <c:y val="0.90985882446512367"/>
          <c:w val="0.1773761069393351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0">
                  <c:v>0.17273906539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541301673228349"/>
          <c:y val="0.8944275393754120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0.21</c:v>
                </c:pt>
                <c:pt idx="1">
                  <c:v>0.21</c:v>
                </c:pt>
                <c:pt idx="2">
                  <c:v>0.21</c:v>
                </c:pt>
                <c:pt idx="3">
                  <c:v>0.2</c:v>
                </c:pt>
                <c:pt idx="4">
                  <c:v>0.2</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2" formatCode="0.0%">
                  <c:v>0.09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8.8999999999999996E-2</c:v>
                </c:pt>
                <c:pt idx="1">
                  <c:v>0.09</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1"/>
          <c:min val="5.000000000000001E-2"/>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20241</c:v>
                </c:pt>
                <c:pt idx="1">
                  <c:v>19062</c:v>
                </c:pt>
                <c:pt idx="2">
                  <c:v>18528</c:v>
                </c:pt>
                <c:pt idx="3">
                  <c:v>17219</c:v>
                </c:pt>
                <c:pt idx="4">
                  <c:v>18913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17142</c:v>
                </c:pt>
                <c:pt idx="1">
                  <c:v>16785</c:v>
                </c:pt>
                <c:pt idx="2">
                  <c:v>16307</c:v>
                </c:pt>
                <c:pt idx="3">
                  <c:v>16022</c:v>
                </c:pt>
                <c:pt idx="4">
                  <c:v>16755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33325</c:v>
                </c:pt>
                <c:pt idx="1">
                  <c:v>31911</c:v>
                </c:pt>
                <c:pt idx="2">
                  <c:v>27970</c:v>
                </c:pt>
                <c:pt idx="3">
                  <c:v>25460</c:v>
                </c:pt>
                <c:pt idx="4">
                  <c:v>25900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Ocean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900</c:v>
                </c:pt>
                <c:pt idx="1">
                  <c:v>810</c:v>
                </c:pt>
                <c:pt idx="2">
                  <c:v>723</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6">
                  <c:v>900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6" formatCode="&quot;$&quot;#,##0_);[Red]\(&quot;$&quot;#,##0\)">
                  <c:v>723</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8">
                  <c:v>33.700000000000003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30.1</c:v>
                </c:pt>
                <c:pt idx="1">
                  <c:v>30.4</c:v>
                </c:pt>
                <c:pt idx="2">
                  <c:v>30.8</c:v>
                </c:pt>
                <c:pt idx="3" formatCode="0.0">
                  <c:v>30.8</c:v>
                </c:pt>
                <c:pt idx="4" formatCode="0.0">
                  <c:v>33.700000000000003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2"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3">
                  <c:v>1.6</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7" formatCode="0.0%">
                  <c:v>2.7E-2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844-4E67-B579-EF5AC48C622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3.6999999999999998E-2</c:v>
                </c:pt>
                <c:pt idx="1">
                  <c:v>1.4999999999999999E-2</c:v>
                </c:pt>
                <c:pt idx="2">
                  <c:v>3.1E-2</c:v>
                </c:pt>
                <c:pt idx="3">
                  <c:v>2.5000000000000001E-2</c:v>
                </c:pt>
                <c:pt idx="4">
                  <c:v>2.7E-2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Lakehurst</c:v>
                </c:pt>
                <c:pt idx="1">
                  <c:v>Point Pleasant Beach</c:v>
                </c:pt>
                <c:pt idx="2">
                  <c:v>Ocean Gate</c:v>
                </c:pt>
                <c:pt idx="3">
                  <c:v>South Toms River</c:v>
                </c:pt>
                <c:pt idx="4">
                  <c:v>Manchester</c:v>
                </c:pt>
                <c:pt idx="5">
                  <c:v>Lacey</c:v>
                </c:pt>
                <c:pt idx="6">
                  <c:v>Toms River</c:v>
                </c:pt>
                <c:pt idx="7">
                  <c:v>Eagleswood</c:v>
                </c:pt>
                <c:pt idx="8">
                  <c:v>Brick</c:v>
                </c:pt>
                <c:pt idx="9">
                  <c:v>Little Egg Harbor</c:v>
                </c:pt>
              </c:strCache>
            </c:strRef>
          </c:cat>
          <c:val>
            <c:numRef>
              <c:f>Sheet1!$B$2:$B$11</c:f>
              <c:numCache>
                <c:formatCode>0.0%</c:formatCode>
                <c:ptCount val="10"/>
                <c:pt idx="0">
                  <c:v>8.4000000000000005E-2</c:v>
                </c:pt>
                <c:pt idx="1">
                  <c:v>7.6999999999999999E-2</c:v>
                </c:pt>
                <c:pt idx="2">
                  <c:v>7.2999999999999995E-2</c:v>
                </c:pt>
                <c:pt idx="3">
                  <c:v>5.8999999999999997E-2</c:v>
                </c:pt>
                <c:pt idx="4">
                  <c:v>5.3999999999999999E-2</c:v>
                </c:pt>
                <c:pt idx="5">
                  <c:v>5.2999999999999999E-2</c:v>
                </c:pt>
                <c:pt idx="6">
                  <c:v>3.5999999999999997E-2</c:v>
                </c:pt>
                <c:pt idx="7">
                  <c:v>3.5000000000000003E-2</c:v>
                </c:pt>
                <c:pt idx="8">
                  <c:v>3.4000000000000002E-2</c:v>
                </c:pt>
                <c:pt idx="9">
                  <c:v>3.2000000000000001E-2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Ocean county avg 2.8%</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Lakehurst</c:v>
                </c:pt>
                <c:pt idx="1">
                  <c:v>Point Pleasant Beach</c:v>
                </c:pt>
                <c:pt idx="2">
                  <c:v>Ocean Gate</c:v>
                </c:pt>
                <c:pt idx="3">
                  <c:v>South Toms River</c:v>
                </c:pt>
                <c:pt idx="4">
                  <c:v>Manchester</c:v>
                </c:pt>
                <c:pt idx="5">
                  <c:v>Lacey</c:v>
                </c:pt>
                <c:pt idx="6">
                  <c:v>Toms River</c:v>
                </c:pt>
                <c:pt idx="7">
                  <c:v>Eagleswood</c:v>
                </c:pt>
                <c:pt idx="8">
                  <c:v>Brick</c:v>
                </c:pt>
                <c:pt idx="9">
                  <c:v>Little Egg Harbor</c:v>
                </c:pt>
              </c:strCache>
            </c:strRef>
          </c:cat>
          <c:val>
            <c:numRef>
              <c:f>Sheet1!$C$2:$C$11</c:f>
              <c:numCache>
                <c:formatCode>0.00%</c:formatCode>
                <c:ptCount val="10"/>
                <c:pt idx="0">
                  <c:v>2.8000000000000001E-2</c:v>
                </c:pt>
                <c:pt idx="1">
                  <c:v>2.8000000000000001E-2</c:v>
                </c:pt>
                <c:pt idx="2">
                  <c:v>2.8000000000000001E-2</c:v>
                </c:pt>
                <c:pt idx="3">
                  <c:v>2.8000000000000001E-2</c:v>
                </c:pt>
                <c:pt idx="4">
                  <c:v>2.8000000000000001E-2</c:v>
                </c:pt>
                <c:pt idx="5">
                  <c:v>2.8000000000000001E-2</c:v>
                </c:pt>
                <c:pt idx="6">
                  <c:v>2.8000000000000001E-2</c:v>
                </c:pt>
                <c:pt idx="7">
                  <c:v>2.8000000000000001E-2</c:v>
                </c:pt>
                <c:pt idx="8">
                  <c:v>2.8000000000000001E-2</c:v>
                </c:pt>
                <c:pt idx="9">
                  <c:v>2.8000000000000001E-2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89079258154999186"/>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
                  <c:v>62186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
                  <c:v>11276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4">
                  <c:v>0.61319999999999997</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4">
                  <c:v>0.52159999999999995</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2">
                  <c:v>0.89100000000000001</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0.94499999999999995</c:v>
                </c:pt>
                <c:pt idx="1">
                  <c:v>0.93300000000000005</c:v>
                </c:pt>
                <c:pt idx="2">
                  <c:v>0.93300000000000005</c:v>
                </c:pt>
                <c:pt idx="3">
                  <c:v>0.92100000000000004</c:v>
                </c:pt>
                <c:pt idx="4">
                  <c:v>0.91400000000000003</c:v>
                </c:pt>
                <c:pt idx="5">
                  <c:v>0.89100000000000001</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5">
                  <c:v>487</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Ocean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2.3469884152411982E-2"/>
                  <c:y val="5.00121009320809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12-4276-A88A-4ACE1F61AA8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6.7000000000000004E-2</c:v>
                </c:pt>
                <c:pt idx="1">
                  <c:v>6.2E-2</c:v>
                </c:pt>
                <c:pt idx="2">
                  <c:v>8.5000000000000006E-2</c:v>
                </c:pt>
                <c:pt idx="3">
                  <c:v>6.5000000000000002E-2</c:v>
                </c:pt>
                <c:pt idx="4">
                  <c:v>7.4999999999999997E-2</c:v>
                </c:pt>
                <c:pt idx="5">
                  <c:v>0.08</c:v>
                </c:pt>
                <c:pt idx="6">
                  <c:v>7.4999999999999997E-2</c:v>
                </c:pt>
                <c:pt idx="7">
                  <c:v>6.6000000000000003E-2</c:v>
                </c:pt>
                <c:pt idx="8">
                  <c:v>6.5000000000000002E-2</c:v>
                </c:pt>
                <c:pt idx="9">
                  <c:v>7.1999999999999995E-2</c:v>
                </c:pt>
                <c:pt idx="10">
                  <c:v>7.0000000000000007E-2</c:v>
                </c:pt>
                <c:pt idx="11" formatCode="0.00%">
                  <c:v>6.3E-2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7" formatCode="0.0">
                  <c:v>6.8500000000000005E-2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4" formatCode="0.0%">
                  <c:v>4.2480900000000002E-2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4.6918399999999999E-2</c:v>
                </c:pt>
                <c:pt idx="1">
                  <c:v>4.3382200000000003E-2</c:v>
                </c:pt>
                <c:pt idx="2">
                  <c:v>4.3250499999999997E-2</c:v>
                </c:pt>
                <c:pt idx="3">
                  <c:v>5.23705E-2</c:v>
                </c:pt>
                <c:pt idx="4">
                  <c:v>4.2480900000000002E-2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4.7275736698144936E-2"/>
                  <c:y val="8.63631433107515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1C-479A-BBE0-CFCF50EFDD1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0.90907530000000003</c:v>
                </c:pt>
                <c:pt idx="1">
                  <c:v>0.90863850000000002</c:v>
                </c:pt>
                <c:pt idx="2">
                  <c:v>0.91669619999999996</c:v>
                </c:pt>
                <c:pt idx="3">
                  <c:v>0.91484010000000004</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5"/>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10">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9">
                  <c:v>0.91</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0.78700000000000003</c:v>
                </c:pt>
                <c:pt idx="1">
                  <c:v>0.80800000000000005</c:v>
                </c:pt>
                <c:pt idx="2">
                  <c:v>0.83699999999999997</c:v>
                </c:pt>
                <c:pt idx="3">
                  <c:v>0.82899999999999996</c:v>
                </c:pt>
                <c:pt idx="4">
                  <c:v>0.85399999999999998</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9"/>
          <c:min val="0.70000000000000007"/>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2">
                  <c:v>0.85399999999999998</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6">
                  <c:v>92.7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7126381929531443E-2"/>
                  <c:y val="0.1436996627878864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9</c:v>
                </c:pt>
                <c:pt idx="1">
                  <c:v>58</c:v>
                </c:pt>
                <c:pt idx="2">
                  <c:v>88</c:v>
                </c:pt>
                <c:pt idx="3">
                  <c:v>394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8.2684949407932265E-2"/>
                  <c:y val="0"/>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709</c:v>
                </c:pt>
                <c:pt idx="1">
                  <c:v>3930</c:v>
                </c:pt>
                <c:pt idx="2">
                  <c:v>173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
                  <c:v>3.5244399999999998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Ocean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6.6338299999999997</c:v>
                </c:pt>
                <c:pt idx="1">
                  <c:v>5.1097900000000003</c:v>
                </c:pt>
                <c:pt idx="2">
                  <c:v>5.1994999999999996</c:v>
                </c:pt>
                <c:pt idx="3">
                  <c:v>3.75698</c:v>
                </c:pt>
                <c:pt idx="4">
                  <c:v>3.5244399999999998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0.0</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0.0"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3">
                  <c:v>71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3">
                  <c:v>360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6.6</c:v>
                </c:pt>
                <c:pt idx="1">
                  <c:v>7</c:v>
                </c:pt>
                <c:pt idx="2">
                  <c:v>7.3</c:v>
                </c:pt>
                <c:pt idx="3">
                  <c:v>7.3</c:v>
                </c:pt>
                <c:pt idx="4">
                  <c:v>7.3</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8">
                  <c:v>7.3</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8">
                  <c:v>4372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1.3199300699300753E-2"/>
                  <c:y val="-2.8365278766899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4F-4074-8BD4-CD6AC987D2AE}"/>
                </c:ext>
              </c:extLst>
            </c:dLbl>
            <c:dLbl>
              <c:idx val="3"/>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layout>
                    <c:manualLayout>
                      <c:w val="3.9510489510489508E-2"/>
                      <c:h val="5.2043057822154418E-2"/>
                    </c:manualLayout>
                  </c15:layout>
                </c:ext>
                <c:ext xmlns:c16="http://schemas.microsoft.com/office/drawing/2014/chart" uri="{C3380CC4-5D6E-409C-BE32-E72D297353CC}">
                  <c16:uniqueId val="{00000001-D84F-4074-8BD4-CD6AC987D2A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4340</c:v>
                </c:pt>
                <c:pt idx="1">
                  <c:v>3953</c:v>
                </c:pt>
                <c:pt idx="2">
                  <c:v>3919</c:v>
                </c:pt>
                <c:pt idx="3">
                  <c:v>4026</c:v>
                </c:pt>
                <c:pt idx="4">
                  <c:v>4372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81867012198255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1964</c:v>
                </c:pt>
                <c:pt idx="1">
                  <c:v>1656</c:v>
                </c:pt>
                <c:pt idx="2">
                  <c:v>353</c:v>
                </c:pt>
                <c:pt idx="3">
                  <c:v>255</c:v>
                </c:pt>
                <c:pt idx="4" formatCode="#,##0">
                  <c:v>108</c:v>
                </c:pt>
                <c:pt idx="5">
                  <c:v>36</c:v>
                </c:pt>
                <c:pt idx="6">
                  <c:v>115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1">
                  <c:v>69262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1">
                  <c:v>50334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61701</c:v>
                </c:pt>
                <c:pt idx="1">
                  <c:v>61019</c:v>
                </c:pt>
                <c:pt idx="2">
                  <c:v>61998</c:v>
                </c:pt>
                <c:pt idx="3">
                  <c:v>63638</c:v>
                </c:pt>
                <c:pt idx="4">
                  <c:v>69262</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43297</c:v>
                </c:pt>
                <c:pt idx="1">
                  <c:v>42269</c:v>
                </c:pt>
                <c:pt idx="2">
                  <c:v>50052</c:v>
                </c:pt>
                <c:pt idx="3">
                  <c:v>50427</c:v>
                </c:pt>
                <c:pt idx="4">
                  <c:v>50334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2">
                  <c:v>182</c:v>
                </c:pt>
                <c:pt idx="13">
                  <c:v>203</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4">
                  <c:v>260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157</c:v>
                </c:pt>
                <c:pt idx="1">
                  <c:v>253</c:v>
                </c:pt>
                <c:pt idx="2">
                  <c:v>189</c:v>
                </c:pt>
                <c:pt idx="3">
                  <c:v>219</c:v>
                </c:pt>
                <c:pt idx="4">
                  <c:v>204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5">
                  <c:v>-6.8493150684931503E-2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1562499999999942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0.12031250000000002"/>
                  <c:y val="-2.3437498558225175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2031250000000003"/>
                  <c:y val="-8.6718744665431557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9.6179749015748037E-2"/>
                      <c:h val="2.6261809408107198E-2"/>
                    </c:manualLayout>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0.36</c:v>
                </c:pt>
                <c:pt idx="1">
                  <c:v>0.43</c:v>
                </c:pt>
                <c:pt idx="2">
                  <c:v>0.06</c:v>
                </c:pt>
                <c:pt idx="3">
                  <c:v>0.04</c:v>
                </c:pt>
                <c:pt idx="4">
                  <c:v>0.06</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1</c:v>
                </c:pt>
                <c:pt idx="3">
                  <c:v>2</c:v>
                </c:pt>
                <c:pt idx="4">
                  <c:v>1</c:v>
                </c:pt>
                <c:pt idx="5">
                  <c:v>1</c:v>
                </c:pt>
                <c:pt idx="6">
                  <c:v>0</c:v>
                </c:pt>
                <c:pt idx="7">
                  <c:v>1</c:v>
                </c:pt>
                <c:pt idx="8">
                  <c:v>1</c:v>
                </c:pt>
                <c:pt idx="9">
                  <c:v>3</c:v>
                </c:pt>
                <c:pt idx="10">
                  <c:v>4</c:v>
                </c:pt>
                <c:pt idx="11">
                  <c:v>2</c:v>
                </c:pt>
                <c:pt idx="12">
                  <c:v>3</c:v>
                </c:pt>
                <c:pt idx="13">
                  <c:v>2</c:v>
                </c:pt>
                <c:pt idx="14">
                  <c:v>2</c:v>
                </c:pt>
                <c:pt idx="15">
                  <c:v>2</c:v>
                </c:pt>
                <c:pt idx="16">
                  <c:v>1</c:v>
                </c:pt>
                <c:pt idx="17">
                  <c:v>1</c:v>
                </c:pt>
                <c:pt idx="18">
                  <c:v>5</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2">
                  <c:v>0.13900000000000001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937231250349024E-2"/>
          <c:y val="6.5454554825276276E-2"/>
          <c:w val="0.94306276874965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0.159</c:v>
                </c:pt>
                <c:pt idx="1">
                  <c:v>0.122</c:v>
                </c:pt>
                <c:pt idx="2">
                  <c:v>0.154</c:v>
                </c:pt>
                <c:pt idx="3">
                  <c:v>0.13500000000000001</c:v>
                </c:pt>
                <c:pt idx="4">
                  <c:v>0.13900000000000001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0.10100000000000001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0.14299999999999999</c:v>
                </c:pt>
                <c:pt idx="1">
                  <c:v>0.11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4">
                  <c:v>8.6999999999999994E-2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1577725284339462"/>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0.156</c:v>
                </c:pt>
                <c:pt idx="1">
                  <c:v>0.13500000000000001</c:v>
                </c:pt>
                <c:pt idx="2">
                  <c:v>0.18</c:v>
                </c:pt>
                <c:pt idx="3">
                  <c:v>0.14899999999999999</c:v>
                </c:pt>
                <c:pt idx="4">
                  <c:v>8.6999999999999994E-2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5.7000000000000002E-2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6.3E-2</c:v>
                </c:pt>
                <c:pt idx="1">
                  <c:v>0.105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1">
                  <c:v>9.6</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2">
                  <c:v>10.1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4" formatCode="0">
                  <c:v>14364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4">
                  <c:v>14224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9"/>
              <c:layout>
                <c:manualLayout>
                  <c:x val="-1.028411576096856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709-47DB-8315-1C503EB916D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9">
                  <c:v>1684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2">
                  <c:v>751</c:v>
                </c:pt>
                <c:pt idx="13">
                  <c:v>779</c:v>
                </c:pt>
                <c:pt idx="14">
                  <c:v>803</c:v>
                </c:pt>
                <c:pt idx="15">
                  <c:v>932</c:v>
                </c:pt>
                <c:pt idx="16">
                  <c:v>937</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7" formatCode="#,##0">
                  <c:v>1008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878</c:v>
                </c:pt>
                <c:pt idx="1">
                  <c:v>918</c:v>
                </c:pt>
                <c:pt idx="2">
                  <c:v>927</c:v>
                </c:pt>
                <c:pt idx="3">
                  <c:v>980</c:v>
                </c:pt>
                <c:pt idx="4" formatCode="#,##0">
                  <c:v>1008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9">
                  <c:v>5.0000000000000001E-3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1">
                  <c:v>234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5">
                  <c:v>1732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5">
                  <c:v>1732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227</c:v>
                </c:pt>
                <c:pt idx="1">
                  <c:v>228</c:v>
                </c:pt>
                <c:pt idx="2">
                  <c:v>225</c:v>
                </c:pt>
                <c:pt idx="3">
                  <c:v>237</c:v>
                </c:pt>
                <c:pt idx="4">
                  <c:v>165</c:v>
                </c:pt>
                <c:pt idx="5">
                  <c:v>187</c:v>
                </c:pt>
                <c:pt idx="6">
                  <c:v>163</c:v>
                </c:pt>
                <c:pt idx="7">
                  <c:v>125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218</c:v>
                </c:pt>
                <c:pt idx="1">
                  <c:v>221</c:v>
                </c:pt>
                <c:pt idx="2">
                  <c:v>211</c:v>
                </c:pt>
                <c:pt idx="3">
                  <c:v>192</c:v>
                </c:pt>
                <c:pt idx="4">
                  <c:v>185</c:v>
                </c:pt>
                <c:pt idx="5">
                  <c:v>172</c:v>
                </c:pt>
                <c:pt idx="6">
                  <c:v>134</c:v>
                </c:pt>
                <c:pt idx="7">
                  <c:v>80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6">
                  <c:v>3029</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3">
                  <c:v>4.1500000000000004</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4427239173228348"/>
          <c:y val="0.90755312302971058"/>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stepupfamilyservices.com/" TargetMode="External"/><Relationship Id="rId3" Type="http://schemas.openxmlformats.org/officeDocument/2006/relationships/hyperlink" Target="http://www.oceanresourcenet.org/" TargetMode="External"/><Relationship Id="rId7" Type="http://schemas.openxmlformats.org/officeDocument/2006/relationships/hyperlink" Target="https://www.spwaservices.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project99.com/" TargetMode="External"/><Relationship Id="rId5" Type="http://schemas.openxmlformats.org/officeDocument/2006/relationships/hyperlink" Target="https://www.thecenternj.org/" TargetMode="External"/><Relationship Id="rId4" Type="http://schemas.openxmlformats.org/officeDocument/2006/relationships/hyperlink" Target="https://www.alliesincaring.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all other races/ethnicities of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residents has remained fairly steady by racial/ethnic group.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5th lowest index of Black/White residential segregation of the NJ counties.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decrease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Seaside Heights and Lakehurst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similar numbers of children are in each age grouping.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Lakewood and Toms River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Manchester and Lakewood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similar to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Lakewood and Ocean Gate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fairly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been staying about the same over the two years shown.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and toddler childcare and lower than expected for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Lakehurst and Point Pleasant Beach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61.32% of Ocean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52.16% of Ocean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9351107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7th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high school graduation rate of the NJ counties.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remain mostly steady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2nd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increase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and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$16K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-6.85%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partial care.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slightly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US" sz="1800" kern="1200">
                <a:solidFill>
                  <a:schemeClr val="tx1"/>
                </a:solidFill>
                <a:effectLst/>
                <a:latin typeface="+mn-lt"/>
                <a:ea typeface="+mn-ea"/>
                <a:cs typeface="+mn-cs"/>
              </a:rPr>
              <a:t>reported diagnosed depression rates were not available for most races/ethnicities</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6</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highest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1527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205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http://www.oceanresourcenet.org/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https://www.alliesincaring.org/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https://www.thecenternj.org/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http://project99.com/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https://www.spwaservices.org/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https://stepupfamilyservices.com/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4</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Ocean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descr="Image result for ocean county nj map wikipedia">
            <a:extLst>
              <a:ext uri="{FF2B5EF4-FFF2-40B4-BE49-F238E27FC236}">
                <a16:creationId xmlns:a16="http://schemas.microsoft.com/office/drawing/2014/main" id="{C2BDD032-69F8-4034-9577-5F9F5521B47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B33F0D64-51DF-461F-BA0F-E4F20B82D0B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11" name="Picture 10" descr="Image result for ocean county nj map wikipedia">
            <a:extLst>
              <a:ext uri="{FF2B5EF4-FFF2-40B4-BE49-F238E27FC236}">
                <a16:creationId xmlns:a16="http://schemas.microsoft.com/office/drawing/2014/main" id="{9FF011A3-CD14-46B0-B675-18F8718503D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F0097188-143B-4D90-B2C7-123A47F367A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11" name="Picture 10" descr="Image result for ocean county nj map wikipedia">
            <a:extLst>
              <a:ext uri="{FF2B5EF4-FFF2-40B4-BE49-F238E27FC236}">
                <a16:creationId xmlns:a16="http://schemas.microsoft.com/office/drawing/2014/main" id="{950D3577-AEEB-4F7A-AE60-F89D96BE83F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DD121DE8-23E4-4710-B7D4-CEEA62D620E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11" name="Picture 10" descr="Image result for ocean county nj map wikipedia">
            <a:extLst>
              <a:ext uri="{FF2B5EF4-FFF2-40B4-BE49-F238E27FC236}">
                <a16:creationId xmlns:a16="http://schemas.microsoft.com/office/drawing/2014/main" id="{743E2B1D-C5D6-4B9E-9D2B-A7E427EE167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1666962B-37B6-4D61-907B-CCBCAA03FE3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11" name="Picture 10" descr="Image result for ocean county nj map wikipedia">
            <a:extLst>
              <a:ext uri="{FF2B5EF4-FFF2-40B4-BE49-F238E27FC236}">
                <a16:creationId xmlns:a16="http://schemas.microsoft.com/office/drawing/2014/main" id="{65FD3BF8-235B-49C1-9E5F-8FF59A4C5B8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A0BD38E0-7461-4789-A802-33B3304D1DB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10" name="Picture 9" descr="Image result for ocean county nj map wikipedia">
            <a:extLst>
              <a:ext uri="{FF2B5EF4-FFF2-40B4-BE49-F238E27FC236}">
                <a16:creationId xmlns:a16="http://schemas.microsoft.com/office/drawing/2014/main" id="{EA0BC9F9-2D23-4204-82C5-4F7ADF76EAF8}"/>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FA627CF3-2235-4888-8C83-7F137619169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9" name="Picture 8" descr="Image result for ocean county nj map wikipedia">
            <a:extLst>
              <a:ext uri="{FF2B5EF4-FFF2-40B4-BE49-F238E27FC236}">
                <a16:creationId xmlns:a16="http://schemas.microsoft.com/office/drawing/2014/main" id="{44BE1020-AFC5-4776-BCA5-32F1AC69A304}"/>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F2AEDA82-3629-4926-8E76-D641B823C6F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8" name="Picture 7" descr="Image result for ocean county nj map wikipedia">
            <a:extLst>
              <a:ext uri="{FF2B5EF4-FFF2-40B4-BE49-F238E27FC236}">
                <a16:creationId xmlns:a16="http://schemas.microsoft.com/office/drawing/2014/main" id="{578A78AB-3D61-444C-9239-1AA4CF7347E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447C0FFF-75B0-420B-A6CB-FF4924DFE35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8" name="Picture 7" descr="Image result for ocean county nj map wikipedia">
            <a:extLst>
              <a:ext uri="{FF2B5EF4-FFF2-40B4-BE49-F238E27FC236}">
                <a16:creationId xmlns:a16="http://schemas.microsoft.com/office/drawing/2014/main" id="{E491A971-F87A-4819-A40A-59620E1114BD}"/>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085F6EE9-24FF-447D-8DA2-DB0F11126FF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12" name="Picture 11" descr="Image result for ocean county nj map wikipedia">
            <a:extLst>
              <a:ext uri="{FF2B5EF4-FFF2-40B4-BE49-F238E27FC236}">
                <a16:creationId xmlns:a16="http://schemas.microsoft.com/office/drawing/2014/main" id="{BF5C9F2D-08B8-4053-B0DC-98F5CF1AF1D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76199"/>
            <a:ext cx="566074" cy="955287"/>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descr="Image result for ocean county nj map wikipedia">
            <a:extLst>
              <a:ext uri="{FF2B5EF4-FFF2-40B4-BE49-F238E27FC236}">
                <a16:creationId xmlns:a16="http://schemas.microsoft.com/office/drawing/2014/main" id="{10403485-2A4C-4410-A75B-44D10A78F12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0763" y="868598"/>
            <a:ext cx="882831" cy="1640147"/>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descr="Image result for ocean county nj map wikipedia">
            <a:extLst>
              <a:ext uri="{FF2B5EF4-FFF2-40B4-BE49-F238E27FC236}">
                <a16:creationId xmlns:a16="http://schemas.microsoft.com/office/drawing/2014/main" id="{8771F9C7-4A3D-4C33-9356-2CFC22B542D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407185" y="4336854"/>
            <a:ext cx="882831" cy="1640147"/>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descr="Image result for ocean county nj map wikipedia">
            <a:extLst>
              <a:ext uri="{FF2B5EF4-FFF2-40B4-BE49-F238E27FC236}">
                <a16:creationId xmlns:a16="http://schemas.microsoft.com/office/drawing/2014/main" id="{5A6BD3A9-E39E-46A3-901B-637413270AF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09734" y="411398"/>
            <a:ext cx="882831" cy="1640147"/>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descr="Image result for ocean county nj map wikipedia">
            <a:extLst>
              <a:ext uri="{FF2B5EF4-FFF2-40B4-BE49-F238E27FC236}">
                <a16:creationId xmlns:a16="http://schemas.microsoft.com/office/drawing/2014/main" id="{3D072427-F6C1-4541-9BF5-A3708534472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09734" y="411398"/>
            <a:ext cx="882831" cy="1640147"/>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ocean county nj map wikipedia">
            <a:extLst>
              <a:ext uri="{FF2B5EF4-FFF2-40B4-BE49-F238E27FC236}">
                <a16:creationId xmlns:a16="http://schemas.microsoft.com/office/drawing/2014/main" id="{86A27F4F-4070-46CD-BCC6-0FFE9A47DC6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121765" y="2608925"/>
            <a:ext cx="882831" cy="1640147"/>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descr="Image result for ocean county nj map wikipedia">
            <a:extLst>
              <a:ext uri="{FF2B5EF4-FFF2-40B4-BE49-F238E27FC236}">
                <a16:creationId xmlns:a16="http://schemas.microsoft.com/office/drawing/2014/main" id="{44D1E7A4-E7FF-486D-8BB7-979C529DED6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49834" y="487598"/>
            <a:ext cx="882831" cy="1640147"/>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ocean county nj map wikipedia">
            <a:extLst>
              <a:ext uri="{FF2B5EF4-FFF2-40B4-BE49-F238E27FC236}">
                <a16:creationId xmlns:a16="http://schemas.microsoft.com/office/drawing/2014/main" id="{ACD25139-B04C-49AA-9C29-A3D16CD11F98}"/>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50726" y="370016"/>
            <a:ext cx="768695" cy="1459029"/>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Image result for ocean county nj map wikipedia">
            <a:extLst>
              <a:ext uri="{FF2B5EF4-FFF2-40B4-BE49-F238E27FC236}">
                <a16:creationId xmlns:a16="http://schemas.microsoft.com/office/drawing/2014/main" id="{3D3A4CD5-8402-4D64-8831-DA474AD8D5A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97107" y="4830997"/>
            <a:ext cx="882831" cy="1640147"/>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ocean county nj map wikipedia">
            <a:extLst>
              <a:ext uri="{FF2B5EF4-FFF2-40B4-BE49-F238E27FC236}">
                <a16:creationId xmlns:a16="http://schemas.microsoft.com/office/drawing/2014/main" id="{5339CCA9-D032-4014-9847-33F87A090E1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2919" y="4754798"/>
            <a:ext cx="882831" cy="1640147"/>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descr="Image result for ocean county nj map wikipedia">
            <a:extLst>
              <a:ext uri="{FF2B5EF4-FFF2-40B4-BE49-F238E27FC236}">
                <a16:creationId xmlns:a16="http://schemas.microsoft.com/office/drawing/2014/main" id="{2BF9959D-0FA0-45E2-AB38-3D65D09E9AA7}"/>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817902" y="335198"/>
            <a:ext cx="882831" cy="1640147"/>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ocean county nj map wikipedia">
            <a:extLst>
              <a:ext uri="{FF2B5EF4-FFF2-40B4-BE49-F238E27FC236}">
                <a16:creationId xmlns:a16="http://schemas.microsoft.com/office/drawing/2014/main" id="{71318495-4941-41FA-AD71-C0D0E21BBA0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71722" y="283179"/>
            <a:ext cx="833576" cy="1435406"/>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descr="Image result for ocean county nj map wikipedia">
            <a:extLst>
              <a:ext uri="{FF2B5EF4-FFF2-40B4-BE49-F238E27FC236}">
                <a16:creationId xmlns:a16="http://schemas.microsoft.com/office/drawing/2014/main" id="{6311091D-C845-4154-934B-CBBF7781853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04277" y="336983"/>
            <a:ext cx="882831" cy="1640147"/>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descr="Image result for ocean county nj map wikipedia">
            <a:extLst>
              <a:ext uri="{FF2B5EF4-FFF2-40B4-BE49-F238E27FC236}">
                <a16:creationId xmlns:a16="http://schemas.microsoft.com/office/drawing/2014/main" id="{72314DC1-775F-42E6-8AB0-8E0EDEDD205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50480" y="712886"/>
            <a:ext cx="882831" cy="1640147"/>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descr="Image result for ocean county nj map wikipedia">
            <a:extLst>
              <a:ext uri="{FF2B5EF4-FFF2-40B4-BE49-F238E27FC236}">
                <a16:creationId xmlns:a16="http://schemas.microsoft.com/office/drawing/2014/main" id="{1A1CE003-A016-42CB-A476-5DD444F37B2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62291" y="399126"/>
            <a:ext cx="882831" cy="1640147"/>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ocean county nj map wikipedia">
            <a:extLst>
              <a:ext uri="{FF2B5EF4-FFF2-40B4-BE49-F238E27FC236}">
                <a16:creationId xmlns:a16="http://schemas.microsoft.com/office/drawing/2014/main" id="{0DF1C43B-C1AA-45A8-8070-D4F2A4602A1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42194" y="310106"/>
            <a:ext cx="882831" cy="1640147"/>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ocean county nj map wikipedia">
            <a:extLst>
              <a:ext uri="{FF2B5EF4-FFF2-40B4-BE49-F238E27FC236}">
                <a16:creationId xmlns:a16="http://schemas.microsoft.com/office/drawing/2014/main" id="{D513B6F1-4569-4D63-97F4-13CF3A059F0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34793" y="310106"/>
            <a:ext cx="882831" cy="1640147"/>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descr="Image result for ocean county nj map wikipedia">
            <a:extLst>
              <a:ext uri="{FF2B5EF4-FFF2-40B4-BE49-F238E27FC236}">
                <a16:creationId xmlns:a16="http://schemas.microsoft.com/office/drawing/2014/main" id="{1BDA1717-9A8B-404F-91EE-BF459926743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10068" y="285354"/>
            <a:ext cx="826271" cy="1501648"/>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descr="Image result for ocean county nj map wikipedia">
            <a:extLst>
              <a:ext uri="{FF2B5EF4-FFF2-40B4-BE49-F238E27FC236}">
                <a16:creationId xmlns:a16="http://schemas.microsoft.com/office/drawing/2014/main" id="{AFF65909-42BF-4B2E-A6B5-17D5E09DCE8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0319" y="868598"/>
            <a:ext cx="882831" cy="1640147"/>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517E921-B400-47F3-B4AE-37D8CA76BC3F}"/>
              </a:ext>
            </a:extLst>
          </p:cNvPr>
          <p:cNvPicPr>
            <a:picLocks noChangeAspect="1"/>
          </p:cNvPicPr>
          <p:nvPr/>
        </p:nvPicPr>
        <p:blipFill>
          <a:blip r:embed="rId5"/>
          <a:stretch>
            <a:fillRect/>
          </a:stretch>
        </p:blipFill>
        <p:spPr>
          <a:xfrm>
            <a:off x="-586740" y="-353061"/>
            <a:ext cx="13365480" cy="7564121"/>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Ocean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descr="Image result for ocean county nj map wikipedia">
            <a:extLst>
              <a:ext uri="{FF2B5EF4-FFF2-40B4-BE49-F238E27FC236}">
                <a16:creationId xmlns:a16="http://schemas.microsoft.com/office/drawing/2014/main" id="{3D04AD55-7FCE-429A-8375-AC2EA8A47D0F}"/>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885371" y="4794326"/>
            <a:ext cx="872021" cy="1635855"/>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ocean county nj municipality map">
            <a:extLst>
              <a:ext uri="{FF2B5EF4-FFF2-40B4-BE49-F238E27FC236}">
                <a16:creationId xmlns:a16="http://schemas.microsoft.com/office/drawing/2014/main" id="{D751E12A-125C-4056-906E-88E17F91F20B}"/>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1360" t="2740" r="11360" b="2740"/>
          <a:stretch/>
        </p:blipFill>
        <p:spPr bwMode="auto">
          <a:xfrm>
            <a:off x="4876800" y="274320"/>
            <a:ext cx="5299856" cy="630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ocean county nj map wikipedia">
            <a:extLst>
              <a:ext uri="{FF2B5EF4-FFF2-40B4-BE49-F238E27FC236}">
                <a16:creationId xmlns:a16="http://schemas.microsoft.com/office/drawing/2014/main" id="{B4A56A0B-1AE2-44A4-B620-1AC759092251}"/>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381000"/>
            <a:ext cx="2351314" cy="4460241"/>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Ocean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341737757"/>
              </p:ext>
            </p:extLst>
          </p:nvPr>
        </p:nvGraphicFramePr>
        <p:xfrm>
          <a:off x="7543800" y="885157"/>
          <a:ext cx="4800599" cy="613028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Ocean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81000" y="2151727"/>
            <a:ext cx="23622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841690109"/>
              </p:ext>
            </p:extLst>
          </p:nvPr>
        </p:nvGraphicFramePr>
        <p:xfrm>
          <a:off x="7029427" y="1151216"/>
          <a:ext cx="5314973" cy="593538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25199216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90444664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64602840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95912370"/>
              </p:ext>
            </p:extLst>
          </p:nvPr>
        </p:nvGraphicFramePr>
        <p:xfrm>
          <a:off x="3249706" y="567672"/>
          <a:ext cx="6520665" cy="5696655"/>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79001282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87488131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09933816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875170277"/>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939544638"/>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21303472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193690022"/>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238894345"/>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02608834"/>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222807346"/>
              </p:ext>
            </p:extLst>
          </p:nvPr>
        </p:nvGraphicFramePr>
        <p:xfrm>
          <a:off x="3478078" y="581800"/>
          <a:ext cx="7844043" cy="6200000"/>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33320213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228212743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71881386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0276078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729511576"/>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27142502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210696784"/>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71492375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64601383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75426334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86826067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8758038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7765619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70296320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60645362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39220412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04344201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94727302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6446443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93768"/>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172200"/>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83429594"/>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3926293342"/>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52279238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994787521"/>
              </p:ext>
            </p:extLst>
          </p:nvPr>
        </p:nvGraphicFramePr>
        <p:xfrm>
          <a:off x="8466906" y="5053356"/>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41356723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232145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823338759"/>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93914680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400577562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41557085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45667943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15329726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971577482"/>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372654235"/>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330911272"/>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3713029812"/>
              </p:ext>
            </p:extLst>
          </p:nvPr>
        </p:nvGraphicFramePr>
        <p:xfrm>
          <a:off x="3171116" y="612485"/>
          <a:ext cx="6981872" cy="591002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15830508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4042536436"/>
              </p:ext>
            </p:extLst>
          </p:nvPr>
        </p:nvGraphicFramePr>
        <p:xfrm>
          <a:off x="3158171" y="870405"/>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978948795"/>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45804169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08664388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9430424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409442416"/>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838545564"/>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760613637"/>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827618551"/>
              </p:ext>
            </p:extLst>
          </p:nvPr>
        </p:nvGraphicFramePr>
        <p:xfrm>
          <a:off x="3197889" y="705775"/>
          <a:ext cx="6665302" cy="6076026"/>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81652655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92461254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009517381"/>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055494868"/>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17954443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3568676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207694342"/>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03807753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932684914"/>
              </p:ext>
            </p:extLst>
          </p:nvPr>
        </p:nvGraphicFramePr>
        <p:xfrm>
          <a:off x="3459526" y="838200"/>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853801777"/>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031302945"/>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070285705"/>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532141744"/>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76532974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428989627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414396139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29289194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75344905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61832157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83496195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0802906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049835803"/>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818393388"/>
              </p:ext>
            </p:extLst>
          </p:nvPr>
        </p:nvGraphicFramePr>
        <p:xfrm>
          <a:off x="8534398" y="4038423"/>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39441525"/>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85863264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999776117"/>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507025422"/>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743578495"/>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Advanced Behavioral Care Services LLC </a:t>
            </a:r>
            <a:r>
              <a:rPr lang="en-US" sz="1200" dirty="0">
                <a:solidFill>
                  <a:srgbClr val="C00000"/>
                </a:solidFill>
                <a:latin typeface="Franklin Gothic Medium" panose="020B0603020102020204" pitchFamily="34" charset="0"/>
              </a:rPr>
              <a:t>[Mental Health and Substance Abuse]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Allies in Caring </a:t>
            </a:r>
            <a:r>
              <a:rPr lang="en-US" sz="1200" dirty="0">
                <a:solidFill>
                  <a:srgbClr val="C00000"/>
                </a:solidFill>
                <a:latin typeface="Franklin Gothic Medium" panose="020B0603020102020204" pitchFamily="34" charset="0"/>
              </a:rPr>
              <a:t>[Mental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Achievement at Special Children’s Center </a:t>
            </a:r>
            <a:r>
              <a:rPr lang="en-US" sz="1200" dirty="0">
                <a:solidFill>
                  <a:srgbClr val="C00000"/>
                </a:solidFill>
                <a:latin typeface="Franklin Gothic Medium" panose="020B0603020102020204" pitchFamily="34" charset="0"/>
              </a:rPr>
              <a:t>[Physical, Emotional, &amp; Developmental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Cooperative Counseling Services </a:t>
            </a:r>
            <a:r>
              <a:rPr lang="en-US" sz="1200" dirty="0">
                <a:solidFill>
                  <a:srgbClr val="C00000"/>
                </a:solidFill>
                <a:latin typeface="Franklin Gothic Medium" panose="020B0603020102020204" pitchFamily="34" charset="0"/>
              </a:rPr>
              <a:t>[Child and Adolescent 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Enhancement, LLC </a:t>
            </a:r>
            <a:r>
              <a:rPr lang="en-US" sz="1200" dirty="0">
                <a:solidFill>
                  <a:srgbClr val="C00000"/>
                </a:solidFill>
                <a:latin typeface="Franklin Gothic Medium" panose="020B0603020102020204" pitchFamily="34" charset="0"/>
              </a:rPr>
              <a:t>[In-Home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Latino Family Connections </a:t>
            </a:r>
            <a:r>
              <a:rPr lang="en-US" sz="1200" dirty="0">
                <a:solidFill>
                  <a:srgbClr val="C00000"/>
                </a:solidFill>
                <a:latin typeface="Franklin Gothic Medium" panose="020B0603020102020204" pitchFamily="34" charset="0"/>
              </a:rPr>
              <a:t>[General]</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Project 99 </a:t>
            </a:r>
            <a:r>
              <a:rPr lang="en-US" sz="1200" dirty="0">
                <a:solidFill>
                  <a:srgbClr val="C00000"/>
                </a:solidFill>
                <a:latin typeface="Franklin Gothic Medium" panose="020B0603020102020204" pitchFamily="34" charset="0"/>
              </a:rPr>
              <a:t>[In-community and 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Maxim Healthcare Services </a:t>
            </a:r>
            <a:r>
              <a:rPr lang="en-US" sz="1200" dirty="0">
                <a:solidFill>
                  <a:srgbClr val="C00000"/>
                </a:solidFill>
                <a:latin typeface="Franklin Gothic Medium" panose="020B0603020102020204" pitchFamily="34" charset="0"/>
              </a:rPr>
              <a:t>[Behavioral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SPWA Services, LLC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Step Up Family Services </a:t>
            </a:r>
            <a:r>
              <a:rPr lang="en-US" sz="1200" dirty="0">
                <a:solidFill>
                  <a:srgbClr val="C00000"/>
                </a:solidFill>
                <a:latin typeface="Franklin Gothic Medium" panose="020B0603020102020204" pitchFamily="34" charset="0"/>
              </a:rPr>
              <a:t>[General]</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www.oceanresourcenet.org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3690866954"/>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Justice Center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 </a:t>
            </a:r>
            <a:r>
              <a:rPr lang="en-US" sz="1400" spc="-20" dirty="0">
                <a:solidFill>
                  <a:srgbClr val="C00000"/>
                </a:solidFill>
                <a:latin typeface="Franklin Gothic Medium" panose="020B0603020102020204" pitchFamily="34" charset="0"/>
              </a:rPr>
              <a:t>[Veteran]</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efb641354356f81a85ea&quot;,&quot;SmartGridHorizontal&quot;:0,&quot;LinkedExcelSources&quot;:{&quot;618a971e383938345c058b52&quot;:&quot;{{Desktop}}\\County Workbooks\\Ocean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24903</TotalTime>
  <Words>9963</Words>
  <Application>Microsoft Office PowerPoint</Application>
  <PresentationFormat>Widescreen</PresentationFormat>
  <Paragraphs>851</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1721</cp:revision>
  <dcterms:created xsi:type="dcterms:W3CDTF">2006-08-16T00:00:00Z</dcterms:created>
  <dcterms:modified xsi:type="dcterms:W3CDTF">2021-12-01T03:44:54Z</dcterms:modified>
</cp:coreProperties>
</file>