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4.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9.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0.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11.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2.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3.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4.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16.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17.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24.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notesSlides/notesSlide25.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26.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notesSlides/notesSlide27.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8.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29.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0.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notesSlides/notesSlide31.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drawings/drawing2.xml" ContentType="application/vnd.openxmlformats-officedocument.drawingml.chartshapes+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notesSlides/notesSlide34.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notesSlides/notesSlide35.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notesSlides/notesSlide37.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notesSlides/notesSlide38.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39.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0.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1.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notesSlides/notesSlide42.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notesSlides/notesSlide43.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notesSlides/notesSlide44.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5.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6.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notesSlides/notesSlide47.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notesSlides/notesSlide48.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9.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notesSlides/notesSlide51.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52.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notesSlides/notesSlide53.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54.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notesSlides/notesSlide55.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56.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notesSlides/notesSlide57.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8.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9.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notesSlides/notesSlide60.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notesSlides/notesSlide61.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2.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notesSlides/notesSlide63.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8309" autoAdjust="0"/>
  </p:normalViewPr>
  <p:slideViewPr>
    <p:cSldViewPr>
      <p:cViewPr varScale="1">
        <p:scale>
          <a:sx n="94" d="100"/>
          <a:sy n="94" d="100"/>
        </p:scale>
        <p:origin x="1260" y="108"/>
      </p:cViewPr>
      <p:guideLst>
        <p:guide orient="horz" pos="2112"/>
        <p:guide pos="3888"/>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 Id="rId4" Type="http://schemas.openxmlformats.org/officeDocument/2006/relationships/chartUserShapes" Target="../drawings/drawing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'[Ocean_2020-01-15_QA_V05 (linked).xlsx]0. Overview'!$A$15,'[Ocean_2020-01-15_QA_V05 (linked).xlsx]0. Overview'!$A$37,'[Ocean_2020-01-15_QA_V05 (linked).xlsx]0. Overview'!$A$59,'[Ocean_2020-01-15_QA_V05 (linked).xlsx]0. Overview'!$A$77,'[Ocean_2020-01-15_QA_V05 (linked).xlsx]0. Overview'!$A$100,'[Ocean_2020-01-15_QA_V05 (linked).xlsx]0. Overview'!$A$123,'[Ocean_2020-01-15_QA_V05 (linked).xlsx]0. Overview'!$A$144,'[Ocean_2020-01-15_QA_V05 (linked).xlsx]0. Overview'!$A$174,'[Ocean_2020-01-15_QA_V05 (linked).xlsx]0. Overview'!$A$199,'[Ocean_2020-01-15_QA_V05 (linked).xlsx]0. Overview'!$A$213,'[Ocean_2020-01-15_QA_V05 (linked).xlsx]0. Overview'!$A$233</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'[Ocean_2020-01-15_QA_V05 (linked).xlsx]0. Overview'!$C$15,'[Ocean_2020-01-15_QA_V05 (linked).xlsx]0. Overview'!$C$37,'[Ocean_2020-01-15_QA_V05 (linked).xlsx]0. Overview'!$C$59,'[Ocean_2020-01-15_QA_V05 (linked).xlsx]0. Overview'!$C$77,'[Ocean_2020-01-15_QA_V05 (linked).xlsx]0. Overview'!$C$100,'[Ocean_2020-01-15_QA_V05 (linked).xlsx]0. Overview'!$C$123,'[Ocean_2020-01-15_QA_V05 (linked).xlsx]0. Overview'!$C$144,'[Ocean_2020-01-15_QA_V05 (linked).xlsx]0. Overview'!$C$174,'[Ocean_2020-01-15_QA_V05 (linked).xlsx]0. Overview'!$C$199,'[Ocean_2020-01-15_QA_V05 (linked).xlsx]0. Overview'!$C$213,'[Ocean_2020-01-15_QA_V05 (linked).xlsx]0. Overview'!$C$233</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DF1F-44C6-9CD0-83FB5A3A57E5}"/>
            </c:ext>
          </c:extLst>
        </c:ser>
        <c:dLbls>
          <c:showLegendKey val="0"/>
          <c:showVal val="0"/>
          <c:showCatName val="0"/>
          <c:showSerName val="0"/>
          <c:showPercent val="0"/>
          <c:showBubbleSize val="0"/>
        </c:dLbls>
        <c:gapWidth val="150"/>
        <c:overlap val="100"/>
        <c:axId val="629796584"/>
        <c:axId val="629796192"/>
      </c:barChart>
      <c:barChart>
        <c:barDir val="bar"/>
        <c:grouping val="stacked"/>
        <c:varyColors val="0"/>
        <c:ser>
          <c:idx val="2"/>
          <c:order val="1"/>
          <c:spPr>
            <a:noFill/>
            <a:ln>
              <a:noFill/>
            </a:ln>
            <a:effectLst/>
          </c:spPr>
          <c:invertIfNegative val="0"/>
          <c:cat>
            <c:strRef>
              <c:f>'[Ocean_2020-01-15_QA_V05 (linked).xlsx]0. Overview'!$A$15,'[Ocean_2020-01-15_QA_V05 (linked).xlsx]0. Overview'!$A$37,'[Ocean_2020-01-15_QA_V05 (linked).xlsx]0. Overview'!$A$59,'[Ocean_2020-01-15_QA_V05 (linked).xlsx]0. Overview'!$A$77,'[Ocean_2020-01-15_QA_V05 (linked).xlsx]0. Overview'!$A$100,'[Ocean_2020-01-15_QA_V05 (linked).xlsx]0. Overview'!$A$123,'[Ocean_2020-01-15_QA_V05 (linked).xlsx]0. Overview'!$A$144,'[Ocean_2020-01-15_QA_V05 (linked).xlsx]0. Overview'!$A$174,'[Ocean_2020-01-15_QA_V05 (linked).xlsx]0. Overview'!$A$199,'[Ocean_2020-01-15_QA_V05 (linked).xlsx]0. Overview'!$A$213,'[Ocean_2020-01-15_QA_V05 (linked).xlsx]0. Overview'!$A$233</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'[Ocean_2020-01-15_QA_V05 (linked).xlsx]0. Overview'!$D$15,'[Ocean_2020-01-15_QA_V05 (linked).xlsx]0. Overview'!$D$37,'[Ocean_2020-01-15_QA_V05 (linked).xlsx]0. Overview'!$D$59,'[Ocean_2020-01-15_QA_V05 (linked).xlsx]0. Overview'!$D$77,'[Ocean_2020-01-15_QA_V05 (linked).xlsx]0. Overview'!$D$100,'[Ocean_2020-01-15_QA_V05 (linked).xlsx]0. Overview'!$D$123,'[Ocean_2020-01-15_QA_V05 (linked).xlsx]0. Overview'!$D$144,'[Ocean_2020-01-15_QA_V05 (linked).xlsx]0. Overview'!$D$174,'[Ocean_2020-01-15_QA_V05 (linked).xlsx]0. Overview'!$D$199,'[Ocean_2020-01-15_QA_V05 (linked).xlsx]0. Overview'!$D$213,'[Ocean_2020-01-15_QA_V05 (linked).xlsx]0. Overview'!$D$233</c:f>
              <c:numCache>
                <c:formatCode>General</c:formatCode>
                <c:ptCount val="11"/>
                <c:pt idx="0">
                  <c:v>8.875</c:v>
                </c:pt>
                <c:pt idx="1">
                  <c:v>8.875</c:v>
                </c:pt>
                <c:pt idx="2">
                  <c:v>8.875</c:v>
                </c:pt>
                <c:pt idx="3">
                  <c:v>12.875</c:v>
                </c:pt>
                <c:pt idx="4">
                  <c:v>11.875</c:v>
                </c:pt>
                <c:pt idx="5">
                  <c:v>10.875</c:v>
                </c:pt>
                <c:pt idx="6">
                  <c:v>11.875</c:v>
                </c:pt>
                <c:pt idx="7">
                  <c:v>3.875</c:v>
                </c:pt>
                <c:pt idx="8">
                  <c:v>0.875</c:v>
                </c:pt>
                <c:pt idx="9">
                  <c:v>6.875</c:v>
                </c:pt>
                <c:pt idx="10">
                  <c:v>8.875</c:v>
                </c:pt>
              </c:numCache>
            </c:numRef>
          </c:val>
          <c:extLst>
            <c:ext xmlns:c16="http://schemas.microsoft.com/office/drawing/2014/chart" uri="{C3380CC4-5D6E-409C-BE32-E72D297353CC}">
              <c16:uniqueId val="{00000001-DF1F-44C6-9CD0-83FB5A3A57E5}"/>
            </c:ext>
          </c:extLst>
        </c:ser>
        <c:ser>
          <c:idx val="3"/>
          <c:order val="2"/>
          <c:spPr>
            <a:solidFill>
              <a:schemeClr val="bg2">
                <a:lumMod val="75000"/>
              </a:schemeClr>
            </a:solidFill>
            <a:ln>
              <a:solidFill>
                <a:schemeClr val="tx1"/>
              </a:solidFill>
            </a:ln>
            <a:effectLst/>
          </c:spPr>
          <c:invertIfNegative val="0"/>
          <c:cat>
            <c:strRef>
              <c:f>'[Ocean_2020-01-15_QA_V05 (linked).xlsx]0. Overview'!$A$15,'[Ocean_2020-01-15_QA_V05 (linked).xlsx]0. Overview'!$A$37,'[Ocean_2020-01-15_QA_V05 (linked).xlsx]0. Overview'!$A$59,'[Ocean_2020-01-15_QA_V05 (linked).xlsx]0. Overview'!$A$77,'[Ocean_2020-01-15_QA_V05 (linked).xlsx]0. Overview'!$A$100,'[Ocean_2020-01-15_QA_V05 (linked).xlsx]0. Overview'!$A$123,'[Ocean_2020-01-15_QA_V05 (linked).xlsx]0. Overview'!$A$144,'[Ocean_2020-01-15_QA_V05 (linked).xlsx]0. Overview'!$A$174,'[Ocean_2020-01-15_QA_V05 (linked).xlsx]0. Overview'!$A$199,'[Ocean_2020-01-15_QA_V05 (linked).xlsx]0. Overview'!$A$213,'[Ocean_2020-01-15_QA_V05 (linked).xlsx]0. Overview'!$A$233</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'[Ocean_2020-01-15_QA_V05 (linked).xlsx]0. Overview'!$E$15,'[Ocean_2020-01-15_QA_V05 (linked).xlsx]0. Overview'!$E$37,'[Ocean_2020-01-15_QA_V05 (linked).xlsx]0. Overview'!$E$59,'[Ocean_2020-01-15_QA_V05 (linked).xlsx]0. Overview'!$E$77,'[Ocean_2020-01-15_QA_V05 (linked).xlsx]0. Overview'!$E$100,'[Ocean_2020-01-15_QA_V05 (linked).xlsx]0. Overview'!$E$123,'[Ocean_2020-01-15_QA_V05 (linked).xlsx]0. Overview'!$E$144,'[Ocean_2020-01-15_QA_V05 (linked).xlsx]0. Overview'!$E$174,'[Ocean_2020-01-15_QA_V05 (linked).xlsx]0. Overview'!$E$199,'[Ocean_2020-01-15_QA_V05 (linked).xlsx]0. Overview'!$E$213,'[Ocean_2020-01-15_QA_V05 (linked).xlsx]0. Overview'!$E$233</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DF1F-44C6-9CD0-83FB5A3A57E5}"/>
            </c:ext>
          </c:extLst>
        </c:ser>
        <c:dLbls>
          <c:showLegendKey val="0"/>
          <c:showVal val="0"/>
          <c:showCatName val="0"/>
          <c:showSerName val="0"/>
          <c:showPercent val="0"/>
          <c:showBubbleSize val="0"/>
        </c:dLbls>
        <c:gapWidth val="50"/>
        <c:overlap val="100"/>
        <c:axId val="629793840"/>
        <c:axId val="629795016"/>
      </c:barChart>
      <c:catAx>
        <c:axId val="629796584"/>
        <c:scaling>
          <c:orientation val="maxMin"/>
        </c:scaling>
        <c:delete val="1"/>
        <c:axPos val="l"/>
        <c:numFmt formatCode="General" sourceLinked="1"/>
        <c:majorTickMark val="none"/>
        <c:minorTickMark val="none"/>
        <c:tickLblPos val="nextTo"/>
        <c:crossAx val="629796192"/>
        <c:crosses val="autoZero"/>
        <c:auto val="1"/>
        <c:lblAlgn val="ctr"/>
        <c:lblOffset val="100"/>
        <c:noMultiLvlLbl val="0"/>
      </c:catAx>
      <c:valAx>
        <c:axId val="629796192"/>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9796584"/>
        <c:crosses val="autoZero"/>
        <c:crossBetween val="between"/>
      </c:valAx>
      <c:valAx>
        <c:axId val="629795016"/>
        <c:scaling>
          <c:orientation val="minMax"/>
          <c:max val="22"/>
          <c:min val="0"/>
        </c:scaling>
        <c:delete val="1"/>
        <c:axPos val="b"/>
        <c:numFmt formatCode="General" sourceLinked="1"/>
        <c:majorTickMark val="out"/>
        <c:minorTickMark val="none"/>
        <c:tickLblPos val="nextTo"/>
        <c:crossAx val="629793840"/>
        <c:crosses val="max"/>
        <c:crossBetween val="between"/>
      </c:valAx>
      <c:catAx>
        <c:axId val="629793840"/>
        <c:scaling>
          <c:orientation val="maxMin"/>
        </c:scaling>
        <c:delete val="1"/>
        <c:axPos val="r"/>
        <c:numFmt formatCode="General" sourceLinked="1"/>
        <c:majorTickMark val="out"/>
        <c:minorTickMark val="none"/>
        <c:tickLblPos val="nextTo"/>
        <c:crossAx val="629795016"/>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'[Ocean_2020-01-15_QA_V05 (linked).xlsx]0. Overview'!$A$263,'[Ocean_2020-01-15_QA_V05 (linked).xlsx]0. Overview'!$A$275,'[Ocean_2020-01-15_QA_V05 (linked).xlsx]0. Overview'!$A$291,'[Ocean_2020-01-15_QA_V05 (linked).xlsx]0. Overview'!$A$328,'[Ocean_2020-01-15_QA_V05 (linked).xlsx]0. Overview'!$A$344,'[Ocean_2020-01-15_QA_V05 (linked).xlsx]0. Overview'!$A$369,'[Ocean_2020-01-15_QA_V05 (linked).xlsx]0. Overview'!$A$388,'[Ocean_2020-01-15_QA_V05 (linked).xlsx]0. Overview'!$A$420,'[Ocean_2020-01-15_QA_V05 (linked).xlsx]0. Overview'!$A$445</c:f>
              <c:strCache>
                <c:ptCount val="9"/>
                <c:pt idx="0">
                  <c:v>Ocean</c:v>
                </c:pt>
                <c:pt idx="1">
                  <c:v>Ocean</c:v>
                </c:pt>
                <c:pt idx="2">
                  <c:v>Ocean</c:v>
                </c:pt>
                <c:pt idx="3">
                  <c:v>Ocean</c:v>
                </c:pt>
                <c:pt idx="4">
                  <c:v>Ocean</c:v>
                </c:pt>
                <c:pt idx="5">
                  <c:v>Ocean</c:v>
                </c:pt>
                <c:pt idx="6">
                  <c:v>Ocean</c:v>
                </c:pt>
                <c:pt idx="7">
                  <c:v>Ocean</c:v>
                </c:pt>
                <c:pt idx="8">
                  <c:v>Ocean</c:v>
                </c:pt>
              </c:strCache>
            </c:strRef>
          </c:cat>
          <c:val>
            <c:numRef>
              <c:f>'[Ocean_2020-01-15_QA_V05 (linked).xlsx]0. Overview'!$C$263,'[Ocean_2020-01-15_QA_V05 (linked).xlsx]0. Overview'!$C$275,'[Ocean_2020-01-15_QA_V05 (linked).xlsx]0. Overview'!$C$291,'[Ocean_2020-01-15_QA_V05 (linked).xlsx]0. Overview'!$C$328,'[Ocean_2020-01-15_QA_V05 (linked).xlsx]0. Overview'!$C$344,'[Ocean_2020-01-15_QA_V05 (linked).xlsx]0. Overview'!$C$369,'[Ocean_2020-01-15_QA_V05 (linked).xlsx]0. Overview'!$C$388,'[Ocean_2020-01-15_QA_V05 (linked).xlsx]0. Overview'!$C$420,'[Ocean_2020-01-15_QA_V05 (linked).xlsx]0. Overview'!$C$445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CB1-477E-A7EC-68D676C12961}"/>
            </c:ext>
          </c:extLst>
        </c:ser>
        <c:dLbls>
          <c:showLegendKey val="0"/>
          <c:showVal val="0"/>
          <c:showCatName val="0"/>
          <c:showSerName val="0"/>
          <c:showPercent val="0"/>
          <c:showBubbleSize val="0"/>
        </c:dLbls>
        <c:gapWidth val="150"/>
        <c:overlap val="100"/>
        <c:axId val="629798936"/>
        <c:axId val="629794232"/>
      </c:barChart>
      <c:barChart>
        <c:barDir val="bar"/>
        <c:grouping val="stacked"/>
        <c:varyColors val="0"/>
        <c:ser>
          <c:idx val="2"/>
          <c:order val="1"/>
          <c:spPr>
            <a:noFill/>
            <a:ln>
              <a:noFill/>
            </a:ln>
            <a:effectLst/>
          </c:spPr>
          <c:invertIfNegative val="0"/>
          <c:cat>
            <c:strRef>
              <c:f>'[Ocean_2020-01-15_QA_V05 (linked).xlsx]0. Overview'!$A$263,'[Ocean_2020-01-15_QA_V05 (linked).xlsx]0. Overview'!$A$275,'[Ocean_2020-01-15_QA_V05 (linked).xlsx]0. Overview'!$A$291,'[Ocean_2020-01-15_QA_V05 (linked).xlsx]0. Overview'!$A$328,'[Ocean_2020-01-15_QA_V05 (linked).xlsx]0. Overview'!$A$344,'[Ocean_2020-01-15_QA_V05 (linked).xlsx]0. Overview'!$A$369,'[Ocean_2020-01-15_QA_V05 (linked).xlsx]0. Overview'!$A$388,'[Ocean_2020-01-15_QA_V05 (linked).xlsx]0. Overview'!$A$420,'[Ocean_2020-01-15_QA_V05 (linked).xlsx]0. Overview'!$A$445</c:f>
              <c:strCache>
                <c:ptCount val="9"/>
                <c:pt idx="0">
                  <c:v>Ocean</c:v>
                </c:pt>
                <c:pt idx="1">
                  <c:v>Ocean</c:v>
                </c:pt>
                <c:pt idx="2">
                  <c:v>Ocean</c:v>
                </c:pt>
                <c:pt idx="3">
                  <c:v>Ocean</c:v>
                </c:pt>
                <c:pt idx="4">
                  <c:v>Ocean</c:v>
                </c:pt>
                <c:pt idx="5">
                  <c:v>Ocean</c:v>
                </c:pt>
                <c:pt idx="6">
                  <c:v>Ocean</c:v>
                </c:pt>
                <c:pt idx="7">
                  <c:v>Ocean</c:v>
                </c:pt>
                <c:pt idx="8">
                  <c:v>Ocean</c:v>
                </c:pt>
              </c:strCache>
            </c:strRef>
          </c:cat>
          <c:val>
            <c:numRef>
              <c:f>'[Ocean_2020-01-15_QA_V05 (linked).xlsx]0. Overview'!$D$263,'[Ocean_2020-01-15_QA_V05 (linked).xlsx]0. Overview'!$D$275,'[Ocean_2020-01-15_QA_V05 (linked).xlsx]0. Overview'!$D$291,'[Ocean_2020-01-15_QA_V05 (linked).xlsx]0. Overview'!$D$328,'[Ocean_2020-01-15_QA_V05 (linked).xlsx]0. Overview'!$D$344,'[Ocean_2020-01-15_QA_V05 (linked).xlsx]0. Overview'!$D$369,'[Ocean_2020-01-15_QA_V05 (linked).xlsx]0. Overview'!$D$388,'[Ocean_2020-01-15_QA_V05 (linked).xlsx]0. Overview'!$D$420,'[Ocean_2020-01-15_QA_V05 (linked).xlsx]0. Overview'!$D$445</c:f>
              <c:numCache>
                <c:formatCode>General</c:formatCode>
                <c:ptCount val="9"/>
                <c:pt idx="0">
                  <c:v>4.875</c:v>
                </c:pt>
                <c:pt idx="1">
                  <c:v>14.875</c:v>
                </c:pt>
                <c:pt idx="2">
                  <c:v>20.875</c:v>
                </c:pt>
                <c:pt idx="3">
                  <c:v>5.875</c:v>
                </c:pt>
                <c:pt idx="4">
                  <c:v>12.875</c:v>
                </c:pt>
                <c:pt idx="5">
                  <c:v>9.875</c:v>
                </c:pt>
                <c:pt idx="6">
                  <c:v>12.875</c:v>
                </c:pt>
                <c:pt idx="7">
                  <c:v>4.875</c:v>
                </c:pt>
                <c:pt idx="8">
                  <c:v>1.875</c:v>
                </c:pt>
              </c:numCache>
            </c:numRef>
          </c:val>
          <c:extLst>
            <c:ext xmlns:c16="http://schemas.microsoft.com/office/drawing/2014/chart" uri="{C3380CC4-5D6E-409C-BE32-E72D297353CC}">
              <c16:uniqueId val="{00000001-FCB1-477E-A7EC-68D676C12961}"/>
            </c:ext>
          </c:extLst>
        </c:ser>
        <c:ser>
          <c:idx val="3"/>
          <c:order val="2"/>
          <c:spPr>
            <a:solidFill>
              <a:schemeClr val="bg2">
                <a:lumMod val="75000"/>
              </a:schemeClr>
            </a:solidFill>
            <a:ln>
              <a:solidFill>
                <a:schemeClr val="tx1"/>
              </a:solidFill>
            </a:ln>
            <a:effectLst/>
          </c:spPr>
          <c:invertIfNegative val="0"/>
          <c:cat>
            <c:strRef>
              <c:f>'[Ocean_2020-01-15_QA_V05 (linked).xlsx]0. Overview'!$A$263,'[Ocean_2020-01-15_QA_V05 (linked).xlsx]0. Overview'!$A$275,'[Ocean_2020-01-15_QA_V05 (linked).xlsx]0. Overview'!$A$291,'[Ocean_2020-01-15_QA_V05 (linked).xlsx]0. Overview'!$A$328,'[Ocean_2020-01-15_QA_V05 (linked).xlsx]0. Overview'!$A$344,'[Ocean_2020-01-15_QA_V05 (linked).xlsx]0. Overview'!$A$369,'[Ocean_2020-01-15_QA_V05 (linked).xlsx]0. Overview'!$A$388,'[Ocean_2020-01-15_QA_V05 (linked).xlsx]0. Overview'!$A$420,'[Ocean_2020-01-15_QA_V05 (linked).xlsx]0. Overview'!$A$445</c:f>
              <c:strCache>
                <c:ptCount val="9"/>
                <c:pt idx="0">
                  <c:v>Ocean</c:v>
                </c:pt>
                <c:pt idx="1">
                  <c:v>Ocean</c:v>
                </c:pt>
                <c:pt idx="2">
                  <c:v>Ocean</c:v>
                </c:pt>
                <c:pt idx="3">
                  <c:v>Ocean</c:v>
                </c:pt>
                <c:pt idx="4">
                  <c:v>Ocean</c:v>
                </c:pt>
                <c:pt idx="5">
                  <c:v>Ocean</c:v>
                </c:pt>
                <c:pt idx="6">
                  <c:v>Ocean</c:v>
                </c:pt>
                <c:pt idx="7">
                  <c:v>Ocean</c:v>
                </c:pt>
                <c:pt idx="8">
                  <c:v>Ocean</c:v>
                </c:pt>
              </c:strCache>
            </c:strRef>
          </c:cat>
          <c:val>
            <c:numRef>
              <c:f>'[Ocean_2020-01-15_QA_V05 (linked).xlsx]0. Overview'!$E$263,'[Ocean_2020-01-15_QA_V05 (linked).xlsx]0. Overview'!$E$275,'[Ocean_2020-01-15_QA_V05 (linked).xlsx]0. Overview'!$E$291,'[Ocean_2020-01-15_QA_V05 (linked).xlsx]0. Overview'!$E$328,'[Ocean_2020-01-15_QA_V05 (linked).xlsx]0. Overview'!$E$344,'[Ocean_2020-01-15_QA_V05 (linked).xlsx]0. Overview'!$E$369,'[Ocean_2020-01-15_QA_V05 (linked).xlsx]0. Overview'!$E$388,'[Ocean_2020-01-15_QA_V05 (linked).xlsx]0. Overview'!$E$420,'[Ocean_2020-01-15_QA_V05 (linked).xlsx]0. Overview'!$E$445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CB1-477E-A7EC-68D676C12961}"/>
            </c:ext>
          </c:extLst>
        </c:ser>
        <c:dLbls>
          <c:showLegendKey val="0"/>
          <c:showVal val="0"/>
          <c:showCatName val="0"/>
          <c:showSerName val="0"/>
          <c:showPercent val="0"/>
          <c:showBubbleSize val="0"/>
        </c:dLbls>
        <c:gapWidth val="50"/>
        <c:overlap val="100"/>
        <c:axId val="629794624"/>
        <c:axId val="629799328"/>
      </c:barChart>
      <c:catAx>
        <c:axId val="629798936"/>
        <c:scaling>
          <c:orientation val="maxMin"/>
        </c:scaling>
        <c:delete val="1"/>
        <c:axPos val="l"/>
        <c:numFmt formatCode="General" sourceLinked="1"/>
        <c:majorTickMark val="none"/>
        <c:minorTickMark val="none"/>
        <c:tickLblPos val="nextTo"/>
        <c:crossAx val="629794232"/>
        <c:crosses val="autoZero"/>
        <c:auto val="1"/>
        <c:lblAlgn val="ctr"/>
        <c:lblOffset val="100"/>
        <c:noMultiLvlLbl val="0"/>
      </c:catAx>
      <c:valAx>
        <c:axId val="629794232"/>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629798936"/>
        <c:crosses val="autoZero"/>
        <c:crossBetween val="between"/>
      </c:valAx>
      <c:valAx>
        <c:axId val="629799328"/>
        <c:scaling>
          <c:orientation val="minMax"/>
          <c:max val="22"/>
          <c:min val="0"/>
        </c:scaling>
        <c:delete val="1"/>
        <c:axPos val="b"/>
        <c:numFmt formatCode="General" sourceLinked="1"/>
        <c:majorTickMark val="out"/>
        <c:minorTickMark val="none"/>
        <c:tickLblPos val="nextTo"/>
        <c:crossAx val="629794624"/>
        <c:crosses val="max"/>
        <c:crossBetween val="between"/>
      </c:valAx>
      <c:catAx>
        <c:axId val="629794624"/>
        <c:scaling>
          <c:orientation val="maxMin"/>
        </c:scaling>
        <c:delete val="1"/>
        <c:axPos val="r"/>
        <c:numFmt formatCode="General" sourceLinked="1"/>
        <c:majorTickMark val="out"/>
        <c:minorTickMark val="none"/>
        <c:tickLblPos val="nextTo"/>
        <c:crossAx val="629799328"/>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Ocean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0.92700000000000005</c:v>
                </c:pt>
                <c:pt idx="1">
                  <c:v>3.7999999999999999E-2</c:v>
                </c:pt>
                <c:pt idx="2">
                  <c:v>5.0000000000000001E-3</c:v>
                </c:pt>
                <c:pt idx="3">
                  <c:v>2.3E-2</c:v>
                </c:pt>
                <c:pt idx="4">
                  <c:v>1E-3</c:v>
                </c:pt>
                <c:pt idx="5">
                  <c:v>2.3E-2</c:v>
                </c:pt>
                <c:pt idx="6">
                  <c:v>0.09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509640448"/>
        <c:axId val="509642800"/>
      </c:barChart>
      <c:catAx>
        <c:axId val="5096404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642800"/>
        <c:crosses val="autoZero"/>
        <c:auto val="1"/>
        <c:lblAlgn val="ctr"/>
        <c:lblOffset val="100"/>
        <c:noMultiLvlLbl val="0"/>
      </c:catAx>
      <c:valAx>
        <c:axId val="509642800"/>
        <c:scaling>
          <c:orientation val="minMax"/>
          <c:max val="1"/>
        </c:scaling>
        <c:delete val="1"/>
        <c:axPos val="l"/>
        <c:numFmt formatCode="0%" sourceLinked="1"/>
        <c:majorTickMark val="none"/>
        <c:minorTickMark val="none"/>
        <c:tickLblPos val="nextTo"/>
        <c:crossAx val="50964044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0.93100000000000005</c:v>
                </c:pt>
                <c:pt idx="1">
                  <c:v>0.93200000000000005</c:v>
                </c:pt>
                <c:pt idx="2">
                  <c:v>0.93200000000000005</c:v>
                </c:pt>
                <c:pt idx="3">
                  <c:v>0.93</c:v>
                </c:pt>
                <c:pt idx="4">
                  <c:v>0.92700000000000005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3.6999999999999998E-2</c:v>
                </c:pt>
                <c:pt idx="1">
                  <c:v>3.6999999999999998E-2</c:v>
                </c:pt>
                <c:pt idx="2">
                  <c:v>3.7999999999999999E-2</c:v>
                </c:pt>
                <c:pt idx="3">
                  <c:v>3.7999999999999999E-2</c:v>
                </c:pt>
                <c:pt idx="4">
                  <c:v>3.7999999999999999E-2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2.1269562007874016E-2"/>
                  <c:y val="9.1347189262597373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67C-4481-B858-E339AF521FBC}"/>
                </c:ext>
              </c:extLst>
            </c:dLbl>
            <c:dLbl>
              <c:idx val="1"/>
              <c:layout>
                <c:manualLayout>
                  <c:x val="-3.6894562007874013E-2"/>
                  <c:y val="1.813012009862403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667C-4481-B858-E339AF521FBC}"/>
                </c:ext>
              </c:extLst>
            </c:dLbl>
            <c:dLbl>
              <c:idx val="2"/>
              <c:layout>
                <c:manualLayout>
                  <c:x val="-3.3769562007874072E-2"/>
                  <c:y val="1.124306775702623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67C-4481-B858-E339AF521FBC}"/>
                </c:ext>
              </c:extLst>
            </c:dLbl>
            <c:dLbl>
              <c:idx val="3"/>
              <c:layout>
                <c:manualLayout>
                  <c:x val="-4.0019562007874016E-2"/>
                  <c:y val="1.353875187089200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67C-4481-B858-E339AF521FBC}"/>
                </c:ext>
              </c:extLst>
            </c:dLbl>
            <c:dLbl>
              <c:idx val="4"/>
              <c:layout>
                <c:manualLayout>
                  <c:x val="-4.0019562007873904E-2"/>
                  <c:y val="8.9473836431601395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67C-4481-B858-E339AF521F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6.0000000000000001E-3</c:v>
                </c:pt>
                <c:pt idx="1">
                  <c:v>6.0000000000000001E-3</c:v>
                </c:pt>
                <c:pt idx="2">
                  <c:v>5.0000000000000001E-3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dLbl>
              <c:idx val="0"/>
              <c:layout>
                <c:manualLayout>
                  <c:x val="-4.8633120078740155E-3"/>
                  <c:y val="-3.678878983102487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667C-4481-B858-E339AF521FBC}"/>
                </c:ext>
              </c:extLst>
            </c:dLbl>
            <c:dLbl>
              <c:idx val="1"/>
              <c:layout>
                <c:manualLayout>
                  <c:x val="-4.8633120078740728E-3"/>
                  <c:y val="-1.3831948692363868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667C-4481-B858-E339AF521FBC}"/>
                </c:ext>
              </c:extLst>
            </c:dLbl>
            <c:dLbl>
              <c:idx val="2"/>
              <c:layout>
                <c:manualLayout>
                  <c:x val="-1.7581200787407305E-4"/>
                  <c:y val="-1.3831948692363868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667C-4481-B858-E339AF521FBC}"/>
                </c:ext>
              </c:extLst>
            </c:dLbl>
            <c:dLbl>
              <c:idx val="3"/>
              <c:layout>
                <c:manualLayout>
                  <c:x val="1.3866879921259842E-3"/>
                  <c:y val="-1.3831948692363868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67C-4481-B858-E339AF521FBC}"/>
                </c:ext>
              </c:extLst>
            </c:dLbl>
            <c:dLbl>
              <c:idx val="4"/>
              <c:layout>
                <c:manualLayout>
                  <c:x val="-3.3008120078740159E-3"/>
                  <c:y val="3.2081733584954772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67C-4481-B858-E339AF521FB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2.1999999999999999E-2</c:v>
                </c:pt>
                <c:pt idx="1">
                  <c:v>2.3E-2</c:v>
                </c:pt>
                <c:pt idx="2">
                  <c:v>2.3E-2</c:v>
                </c:pt>
                <c:pt idx="3">
                  <c:v>2.3E-2</c:v>
                </c:pt>
                <c:pt idx="4">
                  <c:v>2.3E-2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8.5000000000000006E-2</c:v>
                </c:pt>
                <c:pt idx="1">
                  <c:v>8.5999999999999993E-2</c:v>
                </c:pt>
                <c:pt idx="2">
                  <c:v>8.7999999999999995E-2</c:v>
                </c:pt>
                <c:pt idx="3">
                  <c:v>8.8999999999999996E-2</c:v>
                </c:pt>
                <c:pt idx="4">
                  <c:v>0.09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509642016"/>
        <c:axId val="509641624"/>
      </c:lineChart>
      <c:catAx>
        <c:axId val="50964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641624"/>
        <c:crosses val="autoZero"/>
        <c:auto val="1"/>
        <c:lblAlgn val="ctr"/>
        <c:lblOffset val="100"/>
        <c:noMultiLvlLbl val="0"/>
      </c:catAx>
      <c:valAx>
        <c:axId val="509641624"/>
        <c:scaling>
          <c:orientation val="minMax"/>
        </c:scaling>
        <c:delete val="1"/>
        <c:axPos val="l"/>
        <c:numFmt formatCode="0%" sourceLinked="1"/>
        <c:majorTickMark val="none"/>
        <c:minorTickMark val="none"/>
        <c:tickLblPos val="nextTo"/>
        <c:crossAx val="509642016"/>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South Toms River</c:v>
                </c:pt>
              </c:strCache>
            </c:strRef>
          </c:cat>
          <c:val>
            <c:numRef>
              <c:f>Sheet1!$B$2:$B$4</c:f>
              <c:numCache>
                <c:formatCode>0%</c:formatCode>
                <c:ptCount val="3"/>
                <c:pt idx="0">
                  <c:v>1</c:v>
                </c:pt>
                <c:pt idx="1">
                  <c:v>0.96199999999999997</c:v>
                </c:pt>
                <c:pt idx="2">
                  <c:v>0.69799999999999995</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South Toms River</c:v>
                </c:pt>
              </c:strCache>
            </c:strRef>
          </c:cat>
          <c:val>
            <c:numRef>
              <c:f>Sheet1!$C$2:$C$4</c:f>
              <c:numCache>
                <c:formatCode>0%</c:formatCode>
                <c:ptCount val="3"/>
                <c:pt idx="0">
                  <c:v>0</c:v>
                </c:pt>
                <c:pt idx="1">
                  <c:v>1.2E-2</c:v>
                </c:pt>
                <c:pt idx="2">
                  <c:v>0.26800000000000002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South Toms River</c:v>
                </c:pt>
              </c:strCache>
            </c:strRef>
          </c:cat>
          <c:val>
            <c:numRef>
              <c:f>Sheet1!$D$2:$D$4</c:f>
              <c:numCache>
                <c:formatCode>0%</c:formatCode>
                <c:ptCount val="3"/>
                <c:pt idx="0">
                  <c:v>0</c:v>
                </c:pt>
                <c:pt idx="1">
                  <c:v>2.5000000000000001E-2</c:v>
                </c:pt>
                <c:pt idx="2">
                  <c:v>8.9999999999999993E-3</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South Toms River</c:v>
                </c:pt>
              </c:strCache>
            </c:strRef>
          </c:cat>
          <c:val>
            <c:numRef>
              <c:f>Sheet1!$E$2:$E$4</c:f>
              <c:numCache>
                <c:formatCode>0%</c:formatCode>
                <c:ptCount val="3"/>
                <c:pt idx="0">
                  <c:v>3.2000000000000001E-2</c:v>
                </c:pt>
                <c:pt idx="1">
                  <c:v>5.2999999999999999E-2</c:v>
                </c:pt>
                <c:pt idx="2">
                  <c:v>0.29399999999999998</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509640840"/>
        <c:axId val="509647896"/>
      </c:barChart>
      <c:catAx>
        <c:axId val="50964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647896"/>
        <c:crosses val="autoZero"/>
        <c:auto val="1"/>
        <c:lblAlgn val="ctr"/>
        <c:lblOffset val="100"/>
        <c:noMultiLvlLbl val="0"/>
      </c:catAx>
      <c:valAx>
        <c:axId val="509647896"/>
        <c:scaling>
          <c:orientation val="minMax"/>
        </c:scaling>
        <c:delete val="1"/>
        <c:axPos val="l"/>
        <c:numFmt formatCode="0%" sourceLinked="1"/>
        <c:majorTickMark val="none"/>
        <c:minorTickMark val="none"/>
        <c:tickLblPos val="nextTo"/>
        <c:crossAx val="509640840"/>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7.6999999999999999E-2</c:v>
                </c:pt>
                <c:pt idx="1">
                  <c:v>7.9000000000000001E-2</c:v>
                </c:pt>
                <c:pt idx="2">
                  <c:v>7.9000000000000001E-2</c:v>
                </c:pt>
                <c:pt idx="3">
                  <c:v>0.08</c:v>
                </c:pt>
                <c:pt idx="4">
                  <c:v>0.08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9644760"/>
        <c:axId val="509645152"/>
      </c:lineChart>
      <c:catAx>
        <c:axId val="509644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645152"/>
        <c:crosses val="autoZero"/>
        <c:auto val="1"/>
        <c:lblAlgn val="ctr"/>
        <c:lblOffset val="100"/>
        <c:noMultiLvlLbl val="0"/>
      </c:catAx>
      <c:valAx>
        <c:axId val="509645152"/>
        <c:scaling>
          <c:orientation val="minMax"/>
          <c:max val="1"/>
        </c:scaling>
        <c:delete val="1"/>
        <c:axPos val="l"/>
        <c:numFmt formatCode="0%" sourceLinked="1"/>
        <c:majorTickMark val="none"/>
        <c:minorTickMark val="none"/>
        <c:tickLblPos val="nextTo"/>
        <c:crossAx val="509644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3">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4">
                  <c:v>0.08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509644368"/>
        <c:axId val="509645544"/>
      </c:barChart>
      <c:catAx>
        <c:axId val="5096443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645544"/>
        <c:crosses val="autoZero"/>
        <c:auto val="1"/>
        <c:lblAlgn val="ctr"/>
        <c:lblOffset val="100"/>
        <c:noMultiLvlLbl val="0"/>
      </c:catAx>
      <c:valAx>
        <c:axId val="509645544"/>
        <c:scaling>
          <c:orientation val="minMax"/>
        </c:scaling>
        <c:delete val="1"/>
        <c:axPos val="b"/>
        <c:numFmt formatCode="0%" sourceLinked="1"/>
        <c:majorTickMark val="none"/>
        <c:minorTickMark val="none"/>
        <c:tickLblPos val="nextTo"/>
        <c:crossAx val="5096443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Lakewood</c:v>
                </c:pt>
                <c:pt idx="2">
                  <c:v>Lakehurst</c:v>
                </c:pt>
                <c:pt idx="3">
                  <c:v>Jackson </c:v>
                </c:pt>
                <c:pt idx="4">
                  <c:v>South Toms River</c:v>
                </c:pt>
                <c:pt idx="5">
                  <c:v>Toms River</c:v>
                </c:pt>
                <c:pt idx="6">
                  <c:v>Manchester</c:v>
                </c:pt>
                <c:pt idx="7">
                  <c:v>Point Pleasant Beach</c:v>
                </c:pt>
                <c:pt idx="8">
                  <c:v>Berkeley </c:v>
                </c:pt>
                <c:pt idx="9">
                  <c:v>Brick</c:v>
                </c:pt>
              </c:strCache>
            </c:strRef>
          </c:cat>
          <c:val>
            <c:numRef>
              <c:f>Sheet1!$B$2:$B$11</c:f>
              <c:numCache>
                <c:formatCode>0.00%</c:formatCode>
                <c:ptCount val="10"/>
                <c:pt idx="0">
                  <c:v>0.25</c:v>
                </c:pt>
                <c:pt idx="1">
                  <c:v>0.13100000000000001</c:v>
                </c:pt>
                <c:pt idx="2">
                  <c:v>0.11</c:v>
                </c:pt>
                <c:pt idx="3">
                  <c:v>8.7999999999999995E-2</c:v>
                </c:pt>
                <c:pt idx="4">
                  <c:v>8.6999999999999994E-2</c:v>
                </c:pt>
                <c:pt idx="5">
                  <c:v>8.6999999999999994E-2</c:v>
                </c:pt>
                <c:pt idx="6">
                  <c:v>8.5000000000000006E-2</c:v>
                </c:pt>
                <c:pt idx="7">
                  <c:v>8.2000000000000003E-2</c:v>
                </c:pt>
                <c:pt idx="8">
                  <c:v>6.9000000000000006E-2</c:v>
                </c:pt>
                <c:pt idx="9">
                  <c:v>6.9000000000000006E-2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Ocean county avg 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Seaside Heights </c:v>
                </c:pt>
                <c:pt idx="1">
                  <c:v>Lakewood</c:v>
                </c:pt>
                <c:pt idx="2">
                  <c:v>Lakehurst</c:v>
                </c:pt>
                <c:pt idx="3">
                  <c:v>Jackson </c:v>
                </c:pt>
                <c:pt idx="4">
                  <c:v>South Toms River</c:v>
                </c:pt>
                <c:pt idx="5">
                  <c:v>Toms River</c:v>
                </c:pt>
                <c:pt idx="6">
                  <c:v>Manchester</c:v>
                </c:pt>
                <c:pt idx="7">
                  <c:v>Point Pleasant Beach</c:v>
                </c:pt>
                <c:pt idx="8">
                  <c:v>Berkeley </c:v>
                </c:pt>
                <c:pt idx="9">
                  <c:v>Brick</c:v>
                </c:pt>
              </c:strCache>
            </c:strRef>
          </c:cat>
          <c:val>
            <c:numRef>
              <c:f>Sheet1!$C$2:$C$11</c:f>
              <c:numCache>
                <c:formatCode>0%</c:formatCode>
                <c:ptCount val="10"/>
                <c:pt idx="0">
                  <c:v>0.08</c:v>
                </c:pt>
                <c:pt idx="1">
                  <c:v>0.08</c:v>
                </c:pt>
                <c:pt idx="2">
                  <c:v>0.08</c:v>
                </c:pt>
                <c:pt idx="3">
                  <c:v>0.08</c:v>
                </c:pt>
                <c:pt idx="4">
                  <c:v>0.08</c:v>
                </c:pt>
                <c:pt idx="5">
                  <c:v>0.08</c:v>
                </c:pt>
                <c:pt idx="6">
                  <c:v>0.08</c:v>
                </c:pt>
                <c:pt idx="7">
                  <c:v>0.08</c:v>
                </c:pt>
                <c:pt idx="8">
                  <c:v>0.08</c:v>
                </c:pt>
                <c:pt idx="9">
                  <c:v>0.08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509646720"/>
        <c:axId val="509646328"/>
      </c:barChart>
      <c:catAx>
        <c:axId val="5096467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646328"/>
        <c:crosses val="autoZero"/>
        <c:auto val="1"/>
        <c:lblAlgn val="ctr"/>
        <c:lblOffset val="100"/>
        <c:noMultiLvlLbl val="0"/>
      </c:catAx>
      <c:valAx>
        <c:axId val="509646328"/>
        <c:scaling>
          <c:orientation val="minMax"/>
        </c:scaling>
        <c:delete val="1"/>
        <c:axPos val="b"/>
        <c:numFmt formatCode="0.00%" sourceLinked="1"/>
        <c:majorTickMark val="none"/>
        <c:minorTickMark val="none"/>
        <c:tickLblPos val="nextTo"/>
        <c:crossAx val="509646720"/>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1893132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0.879</c:v>
                </c:pt>
                <c:pt idx="1">
                  <c:v>0.875</c:v>
                </c:pt>
                <c:pt idx="2">
                  <c:v>0.875</c:v>
                </c:pt>
                <c:pt idx="3">
                  <c:v>0.875</c:v>
                </c:pt>
                <c:pt idx="4">
                  <c:v>0.873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509643584"/>
        <c:axId val="787695112"/>
      </c:lineChart>
      <c:catAx>
        <c:axId val="50964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7695112"/>
        <c:crosses val="autoZero"/>
        <c:auto val="1"/>
        <c:lblAlgn val="ctr"/>
        <c:lblOffset val="100"/>
        <c:noMultiLvlLbl val="0"/>
      </c:catAx>
      <c:valAx>
        <c:axId val="787695112"/>
        <c:scaling>
          <c:orientation val="minMax"/>
          <c:max val="1"/>
        </c:scaling>
        <c:delete val="1"/>
        <c:axPos val="l"/>
        <c:numFmt formatCode="0%" sourceLinked="1"/>
        <c:majorTickMark val="out"/>
        <c:minorTickMark val="none"/>
        <c:tickLblPos val="nextTo"/>
        <c:crossAx val="509643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5" formatCode="0%">
                  <c:v>0.88500000000000001</c:v>
                </c:pt>
                <c:pt idx="16" formatCode="0%">
                  <c:v>0.89600000000000002</c:v>
                </c:pt>
                <c:pt idx="17" formatCode="0%">
                  <c:v>0.90300000000000002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4">
                  <c:v>0.873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787692760"/>
        <c:axId val="787691584"/>
      </c:barChart>
      <c:catAx>
        <c:axId val="787692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87691584"/>
        <c:crosses val="autoZero"/>
        <c:auto val="1"/>
        <c:lblAlgn val="ctr"/>
        <c:lblOffset val="100"/>
        <c:noMultiLvlLbl val="0"/>
      </c:catAx>
      <c:valAx>
        <c:axId val="787691584"/>
        <c:scaling>
          <c:orientation val="minMax"/>
        </c:scaling>
        <c:delete val="1"/>
        <c:axPos val="b"/>
        <c:numFmt formatCode="0%" sourceLinked="1"/>
        <c:majorTickMark val="none"/>
        <c:minorTickMark val="none"/>
        <c:tickLblPos val="nextTo"/>
        <c:crossAx val="78769276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Surf City</c:v>
                </c:pt>
                <c:pt idx="1">
                  <c:v>Harvey Cedars</c:v>
                </c:pt>
                <c:pt idx="2">
                  <c:v>Seaside Heights </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Ocean county avg 87.3%</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Surf City</c:v>
                </c:pt>
                <c:pt idx="1">
                  <c:v>Harvey Cedars</c:v>
                </c:pt>
                <c:pt idx="2">
                  <c:v>Seaside Heights </c:v>
                </c:pt>
              </c:strCache>
            </c:strRef>
          </c:cat>
          <c:val>
            <c:numRef>
              <c:f>Sheet1!$D$2:$D$4</c:f>
              <c:numCache>
                <c:formatCode>0%</c:formatCode>
                <c:ptCount val="3"/>
                <c:pt idx="0">
                  <c:v>0.873</c:v>
                </c:pt>
                <c:pt idx="1">
                  <c:v>0.873</c:v>
                </c:pt>
                <c:pt idx="2">
                  <c:v>0.873</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787695896"/>
        <c:axId val="787696288"/>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Surf City</c:v>
                </c:pt>
                <c:pt idx="1">
                  <c:v>Harvey Cedars</c:v>
                </c:pt>
                <c:pt idx="2">
                  <c:v>Seaside Heights </c:v>
                </c:pt>
              </c:strCache>
            </c:strRef>
          </c:cat>
          <c:val>
            <c:numRef>
              <c:f>Sheet1!$B$2:$B$4</c:f>
              <c:numCache>
                <c:formatCode>0%</c:formatCode>
                <c:ptCount val="3"/>
                <c:pt idx="0">
                  <c:v>0.98599999999999999</c:v>
                </c:pt>
                <c:pt idx="1">
                  <c:v>0.93200000000000005</c:v>
                </c:pt>
                <c:pt idx="2">
                  <c:v>0.623</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87697464"/>
        <c:axId val="787696680"/>
      </c:barChart>
      <c:catAx>
        <c:axId val="787695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87696288"/>
        <c:crosses val="autoZero"/>
        <c:auto val="1"/>
        <c:lblAlgn val="ctr"/>
        <c:lblOffset val="100"/>
        <c:noMultiLvlLbl val="0"/>
      </c:catAx>
      <c:valAx>
        <c:axId val="787696288"/>
        <c:scaling>
          <c:orientation val="minMax"/>
        </c:scaling>
        <c:delete val="1"/>
        <c:axPos val="b"/>
        <c:numFmt formatCode="0%" sourceLinked="1"/>
        <c:majorTickMark val="none"/>
        <c:minorTickMark val="none"/>
        <c:tickLblPos val="nextTo"/>
        <c:crossAx val="787695896"/>
        <c:crosses val="autoZero"/>
        <c:crossBetween val="between"/>
      </c:valAx>
      <c:valAx>
        <c:axId val="787696680"/>
        <c:scaling>
          <c:orientation val="minMax"/>
        </c:scaling>
        <c:delete val="1"/>
        <c:axPos val="t"/>
        <c:numFmt formatCode="0%" sourceLinked="1"/>
        <c:majorTickMark val="out"/>
        <c:minorTickMark val="none"/>
        <c:tickLblPos val="nextTo"/>
        <c:crossAx val="787697464"/>
        <c:crosses val="max"/>
        <c:crossBetween val="between"/>
      </c:valAx>
      <c:catAx>
        <c:axId val="787697464"/>
        <c:scaling>
          <c:orientation val="minMax"/>
        </c:scaling>
        <c:delete val="1"/>
        <c:axPos val="l"/>
        <c:numFmt formatCode="General" sourceLinked="1"/>
        <c:majorTickMark val="out"/>
        <c:minorTickMark val="none"/>
        <c:tickLblPos val="nextTo"/>
        <c:crossAx val="787696680"/>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1712598425196854"/>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4">
                  <c:v>27726</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17">
                  <c:v>141981</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87697856"/>
        <c:axId val="787698640"/>
      </c:barChart>
      <c:catAx>
        <c:axId val="7876978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87698640"/>
        <c:crosses val="autoZero"/>
        <c:auto val="1"/>
        <c:lblAlgn val="ctr"/>
        <c:lblOffset val="100"/>
        <c:noMultiLvlLbl val="0"/>
      </c:catAx>
      <c:valAx>
        <c:axId val="787698640"/>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876978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787693936"/>
        <c:axId val="7876935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4">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4">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787694720"/>
        <c:axId val="787694328"/>
      </c:barChart>
      <c:valAx>
        <c:axId val="787693544"/>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87693936"/>
        <c:crosses val="max"/>
        <c:crossBetween val="between"/>
      </c:valAx>
      <c:catAx>
        <c:axId val="787693936"/>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787693544"/>
        <c:crosses val="autoZero"/>
        <c:auto val="1"/>
        <c:lblAlgn val="ctr"/>
        <c:lblOffset val="100"/>
        <c:noMultiLvlLbl val="0"/>
      </c:catAx>
      <c:valAx>
        <c:axId val="787694328"/>
        <c:scaling>
          <c:orientation val="minMax"/>
          <c:max val="1"/>
        </c:scaling>
        <c:delete val="1"/>
        <c:axPos val="b"/>
        <c:numFmt formatCode="General" sourceLinked="1"/>
        <c:majorTickMark val="out"/>
        <c:minorTickMark val="none"/>
        <c:tickLblPos val="nextTo"/>
        <c:crossAx val="787694720"/>
        <c:crosses val="autoZero"/>
        <c:crossBetween val="between"/>
      </c:valAx>
      <c:catAx>
        <c:axId val="787694720"/>
        <c:scaling>
          <c:orientation val="minMax"/>
        </c:scaling>
        <c:delete val="1"/>
        <c:axPos val="r"/>
        <c:numFmt formatCode="General" sourceLinked="1"/>
        <c:majorTickMark val="out"/>
        <c:minorTickMark val="none"/>
        <c:tickLblPos val="nextTo"/>
        <c:crossAx val="787694328"/>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Lakewod Township</c:v>
                </c:pt>
                <c:pt idx="2">
                  <c:v>Toms River Township</c:v>
                </c:pt>
                <c:pt idx="3">
                  <c:v>Brick Township</c:v>
                </c:pt>
                <c:pt idx="4">
                  <c:v>Jackson Township</c:v>
                </c:pt>
              </c:strCache>
            </c:strRef>
          </c:cat>
          <c:val>
            <c:numRef>
              <c:f>Sheet1!$B$2:$B$6</c:f>
              <c:numCache>
                <c:formatCode>0%</c:formatCode>
                <c:ptCount val="5"/>
                <c:pt idx="0">
                  <c:v>0.318</c:v>
                </c:pt>
                <c:pt idx="1">
                  <c:v>0.43</c:v>
                </c:pt>
                <c:pt idx="2">
                  <c:v>0.32300000000000001</c:v>
                </c:pt>
                <c:pt idx="3">
                  <c:v>0.27400000000000002</c:v>
                </c:pt>
                <c:pt idx="4">
                  <c:v>0.26600000000000001</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Lakewod Township</c:v>
                </c:pt>
                <c:pt idx="2">
                  <c:v>Toms River Township</c:v>
                </c:pt>
                <c:pt idx="3">
                  <c:v>Brick Township</c:v>
                </c:pt>
                <c:pt idx="4">
                  <c:v>Jackson Township</c:v>
                </c:pt>
              </c:strCache>
            </c:strRef>
          </c:cat>
          <c:val>
            <c:numRef>
              <c:f>Sheet1!$C$2:$C$6</c:f>
              <c:numCache>
                <c:formatCode>0%</c:formatCode>
                <c:ptCount val="5"/>
                <c:pt idx="0">
                  <c:v>0.33400000000000002</c:v>
                </c:pt>
                <c:pt idx="1">
                  <c:v>0.34799999999999998</c:v>
                </c:pt>
                <c:pt idx="2">
                  <c:v>0.33900000000000002</c:v>
                </c:pt>
                <c:pt idx="3">
                  <c:v>0.28000000000000003</c:v>
                </c:pt>
                <c:pt idx="4">
                  <c:v>0.313</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New Jersey</c:v>
                </c:pt>
                <c:pt idx="1">
                  <c:v>Lakewod Township</c:v>
                </c:pt>
                <c:pt idx="2">
                  <c:v>Toms River Township</c:v>
                </c:pt>
                <c:pt idx="3">
                  <c:v>Brick Township</c:v>
                </c:pt>
                <c:pt idx="4">
                  <c:v>Jackson Township</c:v>
                </c:pt>
              </c:strCache>
            </c:strRef>
          </c:cat>
          <c:val>
            <c:numRef>
              <c:f>Sheet1!$D$2:$D$6</c:f>
              <c:numCache>
                <c:formatCode>0%</c:formatCode>
                <c:ptCount val="5"/>
                <c:pt idx="0">
                  <c:v>0.34799999999999998</c:v>
                </c:pt>
                <c:pt idx="1">
                  <c:v>0.223</c:v>
                </c:pt>
                <c:pt idx="2">
                  <c:v>0.33800000000000002</c:v>
                </c:pt>
                <c:pt idx="3">
                  <c:v>0.44600000000000001</c:v>
                </c:pt>
                <c:pt idx="4">
                  <c:v>0.42099999999999999</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75472632"/>
        <c:axId val="75473024"/>
      </c:barChart>
      <c:catAx>
        <c:axId val="754726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473024"/>
        <c:crosses val="autoZero"/>
        <c:auto val="1"/>
        <c:lblAlgn val="ctr"/>
        <c:lblOffset val="100"/>
        <c:noMultiLvlLbl val="0"/>
      </c:catAx>
      <c:valAx>
        <c:axId val="75473024"/>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547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75473808"/>
        <c:axId val="720027976"/>
      </c:barChart>
      <c:barChart>
        <c:barDir val="bar"/>
        <c:grouping val="clustered"/>
        <c:varyColors val="0"/>
        <c:ser>
          <c:idx val="0"/>
          <c:order val="0"/>
          <c:tx>
            <c:strRef>
              <c:f>Sheet1!$B$1</c:f>
              <c:strCache>
                <c:ptCount val="1"/>
                <c:pt idx="0">
                  <c:v>County Copy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6">
                  <c:v>2934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County copy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6">
                  <c:v>2934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720028760"/>
        <c:axId val="720028368"/>
      </c:barChart>
      <c:catAx>
        <c:axId val="75473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20027976"/>
        <c:crosses val="autoZero"/>
        <c:auto val="1"/>
        <c:lblAlgn val="ctr"/>
        <c:lblOffset val="100"/>
        <c:noMultiLvlLbl val="0"/>
      </c:catAx>
      <c:valAx>
        <c:axId val="720027976"/>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473808"/>
        <c:crosses val="autoZero"/>
        <c:crossBetween val="between"/>
      </c:valAx>
      <c:valAx>
        <c:axId val="720028368"/>
        <c:scaling>
          <c:orientation val="minMax"/>
          <c:max val="7000"/>
        </c:scaling>
        <c:delete val="1"/>
        <c:axPos val="t"/>
        <c:numFmt formatCode="General" sourceLinked="1"/>
        <c:majorTickMark val="out"/>
        <c:minorTickMark val="none"/>
        <c:tickLblPos val="nextTo"/>
        <c:crossAx val="720028760"/>
        <c:crosses val="max"/>
        <c:crossBetween val="between"/>
      </c:valAx>
      <c:catAx>
        <c:axId val="720028760"/>
        <c:scaling>
          <c:orientation val="minMax"/>
        </c:scaling>
        <c:delete val="1"/>
        <c:axPos val="l"/>
        <c:numFmt formatCode="General" sourceLinked="1"/>
        <c:majorTickMark val="out"/>
        <c:minorTickMark val="none"/>
        <c:tickLblPos val="nextTo"/>
        <c:crossAx val="72002836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156</c:v>
                </c:pt>
                <c:pt idx="1">
                  <c:v>179</c:v>
                </c:pt>
                <c:pt idx="2">
                  <c:v>227</c:v>
                </c:pt>
                <c:pt idx="3">
                  <c:v>228</c:v>
                </c:pt>
                <c:pt idx="4">
                  <c:v>225</c:v>
                </c:pt>
                <c:pt idx="5">
                  <c:v>237</c:v>
                </c:pt>
                <c:pt idx="6">
                  <c:v>165</c:v>
                </c:pt>
                <c:pt idx="7">
                  <c:v>187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163</c:v>
                </c:pt>
                <c:pt idx="1">
                  <c:v>200</c:v>
                </c:pt>
                <c:pt idx="2">
                  <c:v>218</c:v>
                </c:pt>
                <c:pt idx="3">
                  <c:v>221</c:v>
                </c:pt>
                <c:pt idx="4">
                  <c:v>211</c:v>
                </c:pt>
                <c:pt idx="5">
                  <c:v>192</c:v>
                </c:pt>
                <c:pt idx="6">
                  <c:v>185</c:v>
                </c:pt>
                <c:pt idx="7">
                  <c:v>172</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720029544"/>
        <c:axId val="354956520"/>
      </c:barChart>
      <c:catAx>
        <c:axId val="72002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4956520"/>
        <c:crosses val="autoZero"/>
        <c:auto val="1"/>
        <c:lblAlgn val="ctr"/>
        <c:lblOffset val="100"/>
        <c:noMultiLvlLbl val="0"/>
      </c:catAx>
      <c:valAx>
        <c:axId val="35495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2002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3">
                  <c:v>5.7000000000000002E-2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12" formatCode="0%">
                  <c:v>0.127</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54957304"/>
        <c:axId val="354957696"/>
      </c:barChart>
      <c:catAx>
        <c:axId val="354957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4957696"/>
        <c:crosses val="autoZero"/>
        <c:auto val="1"/>
        <c:lblAlgn val="ctr"/>
        <c:lblOffset val="100"/>
        <c:noMultiLvlLbl val="0"/>
      </c:catAx>
      <c:valAx>
        <c:axId val="354957696"/>
        <c:scaling>
          <c:orientation val="minMax"/>
          <c:max val="0.25"/>
          <c:min val="0"/>
        </c:scaling>
        <c:delete val="1"/>
        <c:axPos val="b"/>
        <c:numFmt formatCode="0%" sourceLinked="1"/>
        <c:majorTickMark val="out"/>
        <c:minorTickMark val="none"/>
        <c:tickLblPos val="nextTo"/>
        <c:crossAx val="35495730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0.128</c:v>
                </c:pt>
                <c:pt idx="1">
                  <c:v>0.13500000000000001</c:v>
                </c:pt>
                <c:pt idx="2">
                  <c:v>0.13900000000000001</c:v>
                </c:pt>
                <c:pt idx="3">
                  <c:v>0.13800000000000001</c:v>
                </c:pt>
                <c:pt idx="4">
                  <c:v>0.127</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770150976"/>
        <c:axId val="770151368"/>
      </c:lineChart>
      <c:catAx>
        <c:axId val="770150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70151368"/>
        <c:crosses val="autoZero"/>
        <c:auto val="1"/>
        <c:lblAlgn val="ctr"/>
        <c:lblOffset val="100"/>
        <c:noMultiLvlLbl val="0"/>
      </c:catAx>
      <c:valAx>
        <c:axId val="770151368"/>
        <c:scaling>
          <c:orientation val="minMax"/>
          <c:max val="0.5"/>
          <c:min val="0"/>
        </c:scaling>
        <c:delete val="1"/>
        <c:axPos val="l"/>
        <c:numFmt formatCode="0%" sourceLinked="1"/>
        <c:majorTickMark val="out"/>
        <c:minorTickMark val="none"/>
        <c:tickLblPos val="nextTo"/>
        <c:crossAx val="7701509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Lakewood</c:v>
                </c:pt>
                <c:pt idx="2">
                  <c:v>South Toms River</c:v>
                </c:pt>
                <c:pt idx="3">
                  <c:v>Seaside Park</c:v>
                </c:pt>
                <c:pt idx="4">
                  <c:v>Ocean Gate</c:v>
                </c:pt>
                <c:pt idx="5">
                  <c:v>Surf City</c:v>
                </c:pt>
                <c:pt idx="6">
                  <c:v>Lavallette</c:v>
                </c:pt>
                <c:pt idx="7">
                  <c:v>Beach Haven</c:v>
                </c:pt>
                <c:pt idx="8">
                  <c:v>Barnegat</c:v>
                </c:pt>
                <c:pt idx="9">
                  <c:v>Manchester</c:v>
                </c:pt>
              </c:strCache>
            </c:strRef>
          </c:cat>
          <c:val>
            <c:numRef>
              <c:f>Sheet1!$B$2:$B$11</c:f>
              <c:numCache>
                <c:formatCode>0%</c:formatCode>
                <c:ptCount val="10"/>
                <c:pt idx="0">
                  <c:v>0.35899999999999999</c:v>
                </c:pt>
                <c:pt idx="1">
                  <c:v>0.32300000000000001</c:v>
                </c:pt>
                <c:pt idx="2">
                  <c:v>0.23699999999999999</c:v>
                </c:pt>
                <c:pt idx="3">
                  <c:v>0.184</c:v>
                </c:pt>
                <c:pt idx="4">
                  <c:v>0.16500000000000001</c:v>
                </c:pt>
                <c:pt idx="5">
                  <c:v>0.151</c:v>
                </c:pt>
                <c:pt idx="6">
                  <c:v>0.14799999999999999</c:v>
                </c:pt>
                <c:pt idx="7">
                  <c:v>0.14299999999999999</c:v>
                </c:pt>
                <c:pt idx="8">
                  <c:v>0.13600000000000001</c:v>
                </c:pt>
                <c:pt idx="9">
                  <c:v>0.13300000000000001</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Seaside Heights </c:v>
                </c:pt>
                <c:pt idx="1">
                  <c:v>Lakewood</c:v>
                </c:pt>
                <c:pt idx="2">
                  <c:v>South Toms River</c:v>
                </c:pt>
                <c:pt idx="3">
                  <c:v>Seaside Park</c:v>
                </c:pt>
                <c:pt idx="4">
                  <c:v>Ocean Gate</c:v>
                </c:pt>
                <c:pt idx="5">
                  <c:v>Surf City</c:v>
                </c:pt>
                <c:pt idx="6">
                  <c:v>Lavallette</c:v>
                </c:pt>
                <c:pt idx="7">
                  <c:v>Beach Haven</c:v>
                </c:pt>
                <c:pt idx="8">
                  <c:v>Barnegat</c:v>
                </c:pt>
                <c:pt idx="9">
                  <c:v>Manchester</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Seaside Heights </c:v>
                </c:pt>
                <c:pt idx="1">
                  <c:v>Lakewood</c:v>
                </c:pt>
                <c:pt idx="2">
                  <c:v>South Toms River</c:v>
                </c:pt>
                <c:pt idx="3">
                  <c:v>Seaside Park</c:v>
                </c:pt>
                <c:pt idx="4">
                  <c:v>Ocean Gate</c:v>
                </c:pt>
                <c:pt idx="5">
                  <c:v>Surf City</c:v>
                </c:pt>
                <c:pt idx="6">
                  <c:v>Lavallette</c:v>
                </c:pt>
                <c:pt idx="7">
                  <c:v>Beach Haven</c:v>
                </c:pt>
                <c:pt idx="8">
                  <c:v>Barnegat</c:v>
                </c:pt>
                <c:pt idx="9">
                  <c:v>Manchester</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Ocean county avg 12.7%</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Seaside Heights </c:v>
                </c:pt>
                <c:pt idx="1">
                  <c:v>Lakewood</c:v>
                </c:pt>
                <c:pt idx="2">
                  <c:v>South Toms River</c:v>
                </c:pt>
                <c:pt idx="3">
                  <c:v>Seaside Park</c:v>
                </c:pt>
                <c:pt idx="4">
                  <c:v>Ocean Gate</c:v>
                </c:pt>
                <c:pt idx="5">
                  <c:v>Surf City</c:v>
                </c:pt>
                <c:pt idx="6">
                  <c:v>Lavallette</c:v>
                </c:pt>
                <c:pt idx="7">
                  <c:v>Beach Haven</c:v>
                </c:pt>
                <c:pt idx="8">
                  <c:v>Barnegat</c:v>
                </c:pt>
                <c:pt idx="9">
                  <c:v>Manchester</c:v>
                </c:pt>
              </c:strCache>
            </c:strRef>
          </c:cat>
          <c:val>
            <c:numRef>
              <c:f>Sheet1!$E$2:$E$11</c:f>
              <c:numCache>
                <c:formatCode>0%</c:formatCode>
                <c:ptCount val="10"/>
                <c:pt idx="0">
                  <c:v>0.127</c:v>
                </c:pt>
                <c:pt idx="1">
                  <c:v>0.127</c:v>
                </c:pt>
                <c:pt idx="2">
                  <c:v>0.127</c:v>
                </c:pt>
                <c:pt idx="3">
                  <c:v>0.127</c:v>
                </c:pt>
                <c:pt idx="4">
                  <c:v>0.127</c:v>
                </c:pt>
                <c:pt idx="5">
                  <c:v>0.127</c:v>
                </c:pt>
                <c:pt idx="6">
                  <c:v>0.127</c:v>
                </c:pt>
                <c:pt idx="7">
                  <c:v>0.127</c:v>
                </c:pt>
                <c:pt idx="8">
                  <c:v>0.127</c:v>
                </c:pt>
                <c:pt idx="9">
                  <c:v>0.127</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770152152"/>
        <c:axId val="770152544"/>
      </c:barChart>
      <c:catAx>
        <c:axId val="77015215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70152544"/>
        <c:crosses val="autoZero"/>
        <c:auto val="1"/>
        <c:lblAlgn val="ctr"/>
        <c:lblOffset val="100"/>
        <c:noMultiLvlLbl val="0"/>
      </c:catAx>
      <c:valAx>
        <c:axId val="770152544"/>
        <c:scaling>
          <c:orientation val="minMax"/>
          <c:max val="0.8"/>
        </c:scaling>
        <c:delete val="1"/>
        <c:axPos val="b"/>
        <c:numFmt formatCode="0%" sourceLinked="1"/>
        <c:majorTickMark val="out"/>
        <c:minorTickMark val="none"/>
        <c:tickLblPos val="nextTo"/>
        <c:crossAx val="770152152"/>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0.11414762883965271"/>
          <c:y val="0.92501033961663881"/>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1510</c:v>
                </c:pt>
                <c:pt idx="1">
                  <c:v>802</c:v>
                </c:pt>
                <c:pt idx="2">
                  <c:v>1633</c:v>
                </c:pt>
                <c:pt idx="3">
                  <c:v>1276</c:v>
                </c:pt>
                <c:pt idx="4">
                  <c:v>1078</c:v>
                </c:pt>
                <c:pt idx="5">
                  <c:v>933</c:v>
                </c:pt>
                <c:pt idx="6">
                  <c:v>1216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5">
                  <c:v>101370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625378760"/>
        <c:axId val="625379152"/>
      </c:barChart>
      <c:catAx>
        <c:axId val="625378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5379152"/>
        <c:crosses val="autoZero"/>
        <c:auto val="1"/>
        <c:lblAlgn val="ctr"/>
        <c:lblOffset val="100"/>
        <c:noMultiLvlLbl val="0"/>
      </c:catAx>
      <c:valAx>
        <c:axId val="625379152"/>
        <c:scaling>
          <c:orientation val="minMax"/>
        </c:scaling>
        <c:delete val="1"/>
        <c:axPos val="b"/>
        <c:numFmt formatCode="&quot;$&quot;#,##0_);[Red]\(&quot;$&quot;#,##0\)" sourceLinked="1"/>
        <c:majorTickMark val="none"/>
        <c:minorTickMark val="none"/>
        <c:tickLblPos val="nextTo"/>
        <c:crossAx val="6253787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61136</c:v>
                </c:pt>
                <c:pt idx="1">
                  <c:v>61839</c:v>
                </c:pt>
                <c:pt idx="2">
                  <c:v>61994</c:v>
                </c:pt>
                <c:pt idx="3">
                  <c:v>63108</c:v>
                </c:pt>
                <c:pt idx="4">
                  <c:v>65771</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625379936"/>
        <c:axId val="355149944"/>
      </c:lineChart>
      <c:catAx>
        <c:axId val="62537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149944"/>
        <c:crosses val="autoZero"/>
        <c:auto val="1"/>
        <c:lblAlgn val="ctr"/>
        <c:lblOffset val="100"/>
        <c:noMultiLvlLbl val="0"/>
      </c:catAx>
      <c:valAx>
        <c:axId val="355149944"/>
        <c:scaling>
          <c:orientation val="minMax"/>
        </c:scaling>
        <c:delete val="1"/>
        <c:axPos val="l"/>
        <c:numFmt formatCode="_(&quot;$&quot;* #,##0_);_(&quot;$&quot;* \(#,##0\);_(&quot;$&quot;* &quot;-&quot;??_);_(@_)" sourceLinked="1"/>
        <c:majorTickMark val="out"/>
        <c:minorTickMark val="none"/>
        <c:tickLblPos val="nextTo"/>
        <c:crossAx val="625379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9">
                  <c:v>73376</c:v>
                </c:pt>
                <c:pt idx="10">
                  <c:v>75500</c:v>
                </c:pt>
                <c:pt idx="11">
                  <c:v>77027</c:v>
                </c:pt>
                <c:pt idx="12">
                  <c:v>81489</c:v>
                </c:pt>
                <c:pt idx="13">
                  <c:v>82839</c:v>
                </c:pt>
                <c:pt idx="14">
                  <c:v>83133</c:v>
                </c:pt>
                <c:pt idx="15">
                  <c:v>89238</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8" formatCode="_(&quot;$&quot;* #,##0_);_(&quot;$&quot;* \(#,##0\);_(&quot;$&quot;* &quot;-&quot;??_);_(@_)">
                  <c:v>65771</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55150728"/>
        <c:axId val="355151120"/>
      </c:barChart>
      <c:catAx>
        <c:axId val="355150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151120"/>
        <c:crosses val="autoZero"/>
        <c:auto val="1"/>
        <c:lblAlgn val="ctr"/>
        <c:lblOffset val="100"/>
        <c:noMultiLvlLbl val="0"/>
      </c:catAx>
      <c:valAx>
        <c:axId val="355151120"/>
        <c:scaling>
          <c:orientation val="minMax"/>
        </c:scaling>
        <c:delete val="1"/>
        <c:axPos val="b"/>
        <c:numFmt formatCode="_(&quot;$&quot;* #,##0_);_(&quot;$&quot;* \(#,##0\);_(&quot;$&quot;* &quot;-&quot;??_);_(@_)" sourceLinked="1"/>
        <c:majorTickMark val="none"/>
        <c:minorTickMark val="none"/>
        <c:tickLblPos val="nextTo"/>
        <c:crossAx val="35515072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Manchester</c:v>
                </c:pt>
                <c:pt idx="2">
                  <c:v>Lakewood</c:v>
                </c:pt>
                <c:pt idx="3">
                  <c:v>Berkeley </c:v>
                </c:pt>
                <c:pt idx="4">
                  <c:v>Tuckerton</c:v>
                </c:pt>
                <c:pt idx="5">
                  <c:v>Lakehurst</c:v>
                </c:pt>
                <c:pt idx="6">
                  <c:v>South Toms River</c:v>
                </c:pt>
                <c:pt idx="7">
                  <c:v>Ocean Gate</c:v>
                </c:pt>
                <c:pt idx="8">
                  <c:v>Little Egg Harbor</c:v>
                </c:pt>
                <c:pt idx="9">
                  <c:v>Ocean</c:v>
                </c:pt>
              </c:strCache>
            </c:strRef>
          </c:cat>
          <c:val>
            <c:numRef>
              <c:f>Sheet1!$B$2:$B$11</c:f>
              <c:numCache>
                <c:formatCode>_("$"* #,##0_);_("$"* \(#,##0\);_("$"* "-"??_);_(@_)</c:formatCode>
                <c:ptCount val="10"/>
                <c:pt idx="0">
                  <c:v>38306</c:v>
                </c:pt>
                <c:pt idx="1">
                  <c:v>41689</c:v>
                </c:pt>
                <c:pt idx="2">
                  <c:v>45321</c:v>
                </c:pt>
                <c:pt idx="3">
                  <c:v>48054</c:v>
                </c:pt>
                <c:pt idx="4">
                  <c:v>57868</c:v>
                </c:pt>
                <c:pt idx="5">
                  <c:v>62262</c:v>
                </c:pt>
                <c:pt idx="6">
                  <c:v>62500</c:v>
                </c:pt>
                <c:pt idx="7">
                  <c:v>62813</c:v>
                </c:pt>
                <c:pt idx="8">
                  <c:v>63590</c:v>
                </c:pt>
                <c:pt idx="9">
                  <c:v>67288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Ocean county median $65,771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Seaside Heights </c:v>
                </c:pt>
                <c:pt idx="1">
                  <c:v>Manchester</c:v>
                </c:pt>
                <c:pt idx="2">
                  <c:v>Lakewood</c:v>
                </c:pt>
                <c:pt idx="3">
                  <c:v>Berkeley </c:v>
                </c:pt>
                <c:pt idx="4">
                  <c:v>Tuckerton</c:v>
                </c:pt>
                <c:pt idx="5">
                  <c:v>Lakehurst</c:v>
                </c:pt>
                <c:pt idx="6">
                  <c:v>South Toms River</c:v>
                </c:pt>
                <c:pt idx="7">
                  <c:v>Ocean Gate</c:v>
                </c:pt>
                <c:pt idx="8">
                  <c:v>Little Egg Harbor</c:v>
                </c:pt>
                <c:pt idx="9">
                  <c:v>Ocean</c:v>
                </c:pt>
              </c:strCache>
            </c:strRef>
          </c:cat>
          <c:val>
            <c:numRef>
              <c:f>Sheet1!$C$2:$C$11</c:f>
              <c:numCache>
                <c:formatCode>"$"#,##0</c:formatCode>
                <c:ptCount val="10"/>
                <c:pt idx="0">
                  <c:v>65771</c:v>
                </c:pt>
                <c:pt idx="1">
                  <c:v>65771</c:v>
                </c:pt>
                <c:pt idx="2">
                  <c:v>65771</c:v>
                </c:pt>
                <c:pt idx="3">
                  <c:v>65771</c:v>
                </c:pt>
                <c:pt idx="4">
                  <c:v>65771</c:v>
                </c:pt>
                <c:pt idx="5">
                  <c:v>65771</c:v>
                </c:pt>
                <c:pt idx="6">
                  <c:v>65771</c:v>
                </c:pt>
                <c:pt idx="7">
                  <c:v>65771</c:v>
                </c:pt>
                <c:pt idx="8">
                  <c:v>65771</c:v>
                </c:pt>
                <c:pt idx="9">
                  <c:v>65771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09900048"/>
        <c:axId val="509900440"/>
      </c:barChart>
      <c:catAx>
        <c:axId val="5099000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900440"/>
        <c:crosses val="autoZero"/>
        <c:auto val="1"/>
        <c:lblAlgn val="ctr"/>
        <c:lblOffset val="100"/>
        <c:noMultiLvlLbl val="0"/>
      </c:catAx>
      <c:valAx>
        <c:axId val="509900440"/>
        <c:scaling>
          <c:orientation val="minMax"/>
        </c:scaling>
        <c:delete val="1"/>
        <c:axPos val="b"/>
        <c:numFmt formatCode="_(&quot;$&quot;* #,##0_);_(&quot;$&quot;* \(#,##0\);_(&quot;$&quot;* &quot;-&quot;??_);_(@_)" sourceLinked="1"/>
        <c:majorTickMark val="none"/>
        <c:minorTickMark val="none"/>
        <c:tickLblPos val="nextTo"/>
        <c:crossAx val="50990004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079108916392131"/>
          <c:y val="0.9608046931091585"/>
          <c:w val="0.1951291758939387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3">
                  <c:v>0.14000000000000001</c:v>
                </c:pt>
                <c:pt idx="4">
                  <c:v>0.15</c:v>
                </c:pt>
                <c:pt idx="5">
                  <c:v>0.15</c:v>
                </c:pt>
                <c:pt idx="6">
                  <c:v>0.15</c:v>
                </c:pt>
                <c:pt idx="7">
                  <c:v>0.16</c:v>
                </c:pt>
                <c:pt idx="8">
                  <c:v>0.17</c:v>
                </c:pt>
                <c:pt idx="9">
                  <c:v>0.17</c:v>
                </c:pt>
                <c:pt idx="10">
                  <c:v>0.18</c:v>
                </c:pt>
                <c:pt idx="11">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12">
                  <c:v>0.19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09901224"/>
        <c:axId val="509901616"/>
      </c:barChart>
      <c:catAx>
        <c:axId val="509901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9901616"/>
        <c:crosses val="autoZero"/>
        <c:auto val="1"/>
        <c:lblAlgn val="ctr"/>
        <c:lblOffset val="100"/>
        <c:noMultiLvlLbl val="0"/>
      </c:catAx>
      <c:valAx>
        <c:axId val="509901616"/>
        <c:scaling>
          <c:orientation val="minMax"/>
        </c:scaling>
        <c:delete val="1"/>
        <c:axPos val="b"/>
        <c:numFmt formatCode="0%" sourceLinked="1"/>
        <c:majorTickMark val="none"/>
        <c:minorTickMark val="none"/>
        <c:tickLblPos val="nextTo"/>
        <c:crossAx val="509901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0.21</c:v>
                </c:pt>
                <c:pt idx="1">
                  <c:v>0.21</c:v>
                </c:pt>
                <c:pt idx="2">
                  <c:v>0.21</c:v>
                </c:pt>
                <c:pt idx="3">
                  <c:v>0.21</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86556552"/>
        <c:axId val="386556944"/>
      </c:lineChart>
      <c:catAx>
        <c:axId val="38655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6556944"/>
        <c:crosses val="autoZero"/>
        <c:auto val="1"/>
        <c:lblAlgn val="ctr"/>
        <c:lblOffset val="100"/>
        <c:noMultiLvlLbl val="0"/>
      </c:catAx>
      <c:valAx>
        <c:axId val="38655694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5565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Ocean</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9.9000000000000005E-2</c:v>
                </c:pt>
                <c:pt idx="1">
                  <c:v>9.4E-2</c:v>
                </c:pt>
                <c:pt idx="2">
                  <c:v>0.09</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86557728"/>
        <c:axId val="713503944"/>
      </c:lineChart>
      <c:catAx>
        <c:axId val="38655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503944"/>
        <c:crosses val="autoZero"/>
        <c:auto val="1"/>
        <c:lblAlgn val="ctr"/>
        <c:lblOffset val="100"/>
        <c:noMultiLvlLbl val="0"/>
      </c:catAx>
      <c:valAx>
        <c:axId val="71350394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6557728"/>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3">
                  <c:v>6.7000000000000004E-2</c:v>
                </c:pt>
                <c:pt idx="4">
                  <c:v>7.1999999999999995E-2</c:v>
                </c:pt>
                <c:pt idx="5">
                  <c:v>0.08</c:v>
                </c:pt>
                <c:pt idx="6">
                  <c:v>8.2000000000000003E-2</c:v>
                </c:pt>
                <c:pt idx="7">
                  <c:v>8.6999999999999994E-2</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8" formatCode="0.0%">
                  <c:v>0.09</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713504728"/>
        <c:axId val="713505120"/>
      </c:barChart>
      <c:catAx>
        <c:axId val="713504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05120"/>
        <c:crosses val="autoZero"/>
        <c:auto val="1"/>
        <c:lblAlgn val="ctr"/>
        <c:lblOffset val="100"/>
        <c:noMultiLvlLbl val="0"/>
      </c:catAx>
      <c:valAx>
        <c:axId val="713505120"/>
        <c:scaling>
          <c:orientation val="minMax"/>
        </c:scaling>
        <c:delete val="1"/>
        <c:axPos val="b"/>
        <c:numFmt formatCode="0.0%" sourceLinked="1"/>
        <c:majorTickMark val="none"/>
        <c:minorTickMark val="none"/>
        <c:tickLblPos val="nextTo"/>
        <c:crossAx val="713504728"/>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spPr>
                <a:noFill/>
                <a:ln>
                  <a:noFill/>
                </a:ln>
                <a:effectLst/>
              </c:spPr>
              <c:txPr>
                <a:bodyPr rot="0" spcFirstLastPara="1" vertOverflow="ellipsis" vert="horz" wrap="square" lIns="38100" tIns="19050" rIns="38100" bIns="19050" anchor="ctr" anchorCtr="1">
                  <a:spAutoFit/>
                </a:bodyPr>
                <a:lstStyle/>
                <a:p>
                  <a:pPr>
                    <a:defRPr lang="en-US"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816A-4A79-8436-824C6C19A67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19957</c:v>
                </c:pt>
                <c:pt idx="1">
                  <c:v>20460</c:v>
                </c:pt>
                <c:pt idx="2">
                  <c:v>20241</c:v>
                </c:pt>
                <c:pt idx="3">
                  <c:v>19062</c:v>
                </c:pt>
                <c:pt idx="4" formatCode="General">
                  <c:v>18528</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713505904"/>
        <c:axId val="713506296"/>
      </c:lineChart>
      <c:catAx>
        <c:axId val="71350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06296"/>
        <c:crosses val="autoZero"/>
        <c:auto val="1"/>
        <c:lblAlgn val="ctr"/>
        <c:lblOffset val="100"/>
        <c:noMultiLvlLbl val="0"/>
      </c:catAx>
      <c:valAx>
        <c:axId val="713506296"/>
        <c:scaling>
          <c:orientation val="minMax"/>
          <c:max val="25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05904"/>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17000</c:v>
                </c:pt>
                <c:pt idx="1">
                  <c:v>17224</c:v>
                </c:pt>
                <c:pt idx="2">
                  <c:v>17142</c:v>
                </c:pt>
                <c:pt idx="3">
                  <c:v>16785</c:v>
                </c:pt>
                <c:pt idx="4">
                  <c:v>16307</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713507080"/>
        <c:axId val="713507472"/>
      </c:lineChart>
      <c:catAx>
        <c:axId val="713507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07472"/>
        <c:crosses val="autoZero"/>
        <c:auto val="1"/>
        <c:lblAlgn val="ctr"/>
        <c:lblOffset val="100"/>
        <c:noMultiLvlLbl val="0"/>
      </c:catAx>
      <c:valAx>
        <c:axId val="7135074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5070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33786</c:v>
                </c:pt>
                <c:pt idx="1">
                  <c:v>34309</c:v>
                </c:pt>
                <c:pt idx="2">
                  <c:v>34860</c:v>
                </c:pt>
                <c:pt idx="3">
                  <c:v>33325</c:v>
                </c:pt>
                <c:pt idx="4">
                  <c:v>31911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161095816"/>
        <c:axId val="161096208"/>
      </c:lineChart>
      <c:catAx>
        <c:axId val="16109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096208"/>
        <c:crosses val="autoZero"/>
        <c:auto val="1"/>
        <c:lblAlgn val="ctr"/>
        <c:lblOffset val="100"/>
        <c:noMultiLvlLbl val="0"/>
      </c:catAx>
      <c:valAx>
        <c:axId val="161096208"/>
        <c:scaling>
          <c:orientation val="minMax"/>
          <c:max val="150000"/>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095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Ocean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810</c:v>
                </c:pt>
                <c:pt idx="2">
                  <c:v>723</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161096992"/>
        <c:axId val="161097384"/>
      </c:barChart>
      <c:catAx>
        <c:axId val="161096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1097384"/>
        <c:crosses val="autoZero"/>
        <c:auto val="1"/>
        <c:lblAlgn val="ctr"/>
        <c:lblOffset val="100"/>
        <c:noMultiLvlLbl val="0"/>
      </c:catAx>
      <c:valAx>
        <c:axId val="16109738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1096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8">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8" formatCode="&quot;$&quot;#,##0_);[Red]\(&quot;$&quot;#,##0\)">
                  <c:v>723</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161098168"/>
        <c:axId val="161098560"/>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6824680"/>
        <c:axId val="161098952"/>
      </c:lineChart>
      <c:catAx>
        <c:axId val="161098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098560"/>
        <c:crosses val="autoZero"/>
        <c:auto val="1"/>
        <c:lblAlgn val="ctr"/>
        <c:lblOffset val="100"/>
        <c:noMultiLvlLbl val="0"/>
      </c:catAx>
      <c:valAx>
        <c:axId val="16109856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1098168"/>
        <c:crosses val="autoZero"/>
        <c:crossBetween val="between"/>
      </c:valAx>
      <c:valAx>
        <c:axId val="161098952"/>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6824680"/>
        <c:crosses val="max"/>
        <c:crossBetween val="between"/>
      </c:valAx>
      <c:catAx>
        <c:axId val="346824680"/>
        <c:scaling>
          <c:orientation val="minMax"/>
        </c:scaling>
        <c:delete val="1"/>
        <c:axPos val="b"/>
        <c:numFmt formatCode="General" sourceLinked="1"/>
        <c:majorTickMark val="out"/>
        <c:minorTickMark val="none"/>
        <c:tickLblPos val="nextTo"/>
        <c:crossAx val="161098952"/>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38.200000000000003</c:v>
                </c:pt>
                <c:pt idx="1">
                  <c:v>35.700000000000003</c:v>
                </c:pt>
                <c:pt idx="2">
                  <c:v>35.4</c:v>
                </c:pt>
                <c:pt idx="3">
                  <c:v>34.4</c:v>
                </c:pt>
                <c:pt idx="4">
                  <c:v>33.9</c:v>
                </c:pt>
                <c:pt idx="5">
                  <c:v>33.6</c:v>
                </c:pt>
                <c:pt idx="6">
                  <c:v>33.299999999999997</c:v>
                </c:pt>
                <c:pt idx="7">
                  <c:v>32.299999999999997</c:v>
                </c:pt>
                <c:pt idx="8">
                  <c:v>32</c:v>
                </c:pt>
                <c:pt idx="9">
                  <c:v>31.1</c:v>
                </c:pt>
                <c:pt idx="10">
                  <c:v>30.9</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1">
                  <c:v>30.7</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6825464"/>
        <c:axId val="346825856"/>
      </c:barChart>
      <c:catAx>
        <c:axId val="3468254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6825856"/>
        <c:crosses val="autoZero"/>
        <c:auto val="1"/>
        <c:lblAlgn val="ctr"/>
        <c:lblOffset val="100"/>
        <c:noMultiLvlLbl val="0"/>
      </c:catAx>
      <c:valAx>
        <c:axId val="346825856"/>
        <c:scaling>
          <c:orientation val="minMax"/>
        </c:scaling>
        <c:delete val="1"/>
        <c:axPos val="t"/>
        <c:numFmt formatCode="General" sourceLinked="1"/>
        <c:majorTickMark val="none"/>
        <c:minorTickMark val="none"/>
        <c:tickLblPos val="nextTo"/>
        <c:crossAx val="346825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30.7</c:v>
                </c:pt>
                <c:pt idx="1">
                  <c:v>30.9</c:v>
                </c:pt>
                <c:pt idx="2">
                  <c:v>30.9</c:v>
                </c:pt>
                <c:pt idx="3" formatCode="0.0">
                  <c:v>30.7</c:v>
                </c:pt>
                <c:pt idx="4" formatCode="0.0">
                  <c:v>30.7</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6826640"/>
        <c:axId val="346827032"/>
      </c:lineChart>
      <c:catAx>
        <c:axId val="34682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6827032"/>
        <c:crosses val="autoZero"/>
        <c:auto val="1"/>
        <c:lblAlgn val="ctr"/>
        <c:lblOffset val="100"/>
        <c:noMultiLvlLbl val="0"/>
      </c:catAx>
      <c:valAx>
        <c:axId val="346827032"/>
        <c:scaling>
          <c:orientation val="minMax"/>
          <c:max val="40"/>
          <c:min val="0"/>
        </c:scaling>
        <c:delete val="1"/>
        <c:axPos val="l"/>
        <c:numFmt formatCode="General" sourceLinked="1"/>
        <c:majorTickMark val="none"/>
        <c:minorTickMark val="none"/>
        <c:tickLblPos val="nextTo"/>
        <c:crossAx val="3468266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Ship Bottom</c:v>
                </c:pt>
                <c:pt idx="1">
                  <c:v>Long Beach</c:v>
                </c:pt>
                <c:pt idx="2">
                  <c:v>Little Egg Harbor</c:v>
                </c:pt>
                <c:pt idx="3">
                  <c:v>Mantoloking</c:v>
                </c:pt>
                <c:pt idx="4">
                  <c:v>Barnegat</c:v>
                </c:pt>
                <c:pt idx="5">
                  <c:v>Jackson </c:v>
                </c:pt>
                <c:pt idx="6">
                  <c:v>Pine Beach</c:v>
                </c:pt>
                <c:pt idx="7">
                  <c:v>Bay Head</c:v>
                </c:pt>
                <c:pt idx="8">
                  <c:v>Ocean Gate</c:v>
                </c:pt>
                <c:pt idx="9">
                  <c:v>Seaside Park</c:v>
                </c:pt>
              </c:strCache>
            </c:strRef>
          </c:cat>
          <c:val>
            <c:numRef>
              <c:f>Sheet1!$B$2:$B$11</c:f>
              <c:numCache>
                <c:formatCode>General</c:formatCode>
                <c:ptCount val="10"/>
                <c:pt idx="0">
                  <c:v>39.299999999999997</c:v>
                </c:pt>
                <c:pt idx="1">
                  <c:v>37.700000000000003</c:v>
                </c:pt>
                <c:pt idx="2">
                  <c:v>37</c:v>
                </c:pt>
                <c:pt idx="3" formatCode="0.0">
                  <c:v>35.799999999999997</c:v>
                </c:pt>
                <c:pt idx="4">
                  <c:v>34.6</c:v>
                </c:pt>
                <c:pt idx="5">
                  <c:v>34.299999999999997</c:v>
                </c:pt>
                <c:pt idx="6">
                  <c:v>34.200000000000003</c:v>
                </c:pt>
                <c:pt idx="7" formatCode="0.0">
                  <c:v>33.1</c:v>
                </c:pt>
                <c:pt idx="8">
                  <c:v>32.9</c:v>
                </c:pt>
                <c:pt idx="9">
                  <c:v>32.700000000000003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Ocean county avg 30.7</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Ship Bottom</c:v>
                </c:pt>
                <c:pt idx="1">
                  <c:v>Long Beach</c:v>
                </c:pt>
                <c:pt idx="2">
                  <c:v>Little Egg Harbor</c:v>
                </c:pt>
                <c:pt idx="3">
                  <c:v>Mantoloking</c:v>
                </c:pt>
                <c:pt idx="4">
                  <c:v>Barnegat</c:v>
                </c:pt>
                <c:pt idx="5">
                  <c:v>Jackson </c:v>
                </c:pt>
                <c:pt idx="6">
                  <c:v>Pine Beach</c:v>
                </c:pt>
                <c:pt idx="7">
                  <c:v>Bay Head</c:v>
                </c:pt>
                <c:pt idx="8">
                  <c:v>Ocean Gate</c:v>
                </c:pt>
                <c:pt idx="9">
                  <c:v>Seaside Park</c:v>
                </c:pt>
              </c:strCache>
            </c:strRef>
          </c:cat>
          <c:val>
            <c:numRef>
              <c:f>Sheet1!$C$2:$C$11</c:f>
              <c:numCache>
                <c:formatCode>General</c:formatCode>
                <c:ptCount val="10"/>
                <c:pt idx="0">
                  <c:v>30.7</c:v>
                </c:pt>
                <c:pt idx="1">
                  <c:v>30.7</c:v>
                </c:pt>
                <c:pt idx="2">
                  <c:v>30.7</c:v>
                </c:pt>
                <c:pt idx="3">
                  <c:v>30.7</c:v>
                </c:pt>
                <c:pt idx="4">
                  <c:v>30.7</c:v>
                </c:pt>
                <c:pt idx="5">
                  <c:v>30.7</c:v>
                </c:pt>
                <c:pt idx="6">
                  <c:v>30.7</c:v>
                </c:pt>
                <c:pt idx="7">
                  <c:v>30.7</c:v>
                </c:pt>
                <c:pt idx="8">
                  <c:v>30.7</c:v>
                </c:pt>
                <c:pt idx="9">
                  <c:v>30.7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6827816"/>
        <c:axId val="346828208"/>
      </c:barChart>
      <c:catAx>
        <c:axId val="3468278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6828208"/>
        <c:crosses val="autoZero"/>
        <c:auto val="1"/>
        <c:lblAlgn val="ctr"/>
        <c:lblOffset val="100"/>
        <c:noMultiLvlLbl val="0"/>
      </c:catAx>
      <c:valAx>
        <c:axId val="346828208"/>
        <c:scaling>
          <c:orientation val="minMax"/>
        </c:scaling>
        <c:delete val="1"/>
        <c:axPos val="t"/>
        <c:numFmt formatCode="General" sourceLinked="1"/>
        <c:majorTickMark val="none"/>
        <c:minorTickMark val="none"/>
        <c:tickLblPos val="nextTo"/>
        <c:crossAx val="346827816"/>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1">
                  <c:v>0.21</c:v>
                </c:pt>
                <c:pt idx="12">
                  <c:v>0.22</c:v>
                </c:pt>
                <c:pt idx="13">
                  <c:v>0.22</c:v>
                </c:pt>
                <c:pt idx="14" formatCode="General">
                  <c:v>0.23</c:v>
                </c:pt>
                <c:pt idx="15">
                  <c:v>0.23</c:v>
                </c:pt>
                <c:pt idx="16">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0" formatCode="0%">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28839320"/>
        <c:axId val="628839712"/>
      </c:barChart>
      <c:catAx>
        <c:axId val="6288393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839712"/>
        <c:crosses val="autoZero"/>
        <c:auto val="1"/>
        <c:lblAlgn val="ctr"/>
        <c:lblOffset val="100"/>
        <c:noMultiLvlLbl val="0"/>
      </c:catAx>
      <c:valAx>
        <c:axId val="628839712"/>
        <c:scaling>
          <c:orientation val="minMax"/>
        </c:scaling>
        <c:delete val="1"/>
        <c:axPos val="b"/>
        <c:numFmt formatCode="0%" sourceLinked="1"/>
        <c:majorTickMark val="none"/>
        <c:minorTickMark val="none"/>
        <c:tickLblPos val="nextTo"/>
        <c:crossAx val="628839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7">
                  <c:v>14858</c:v>
                </c:pt>
                <c:pt idx="18">
                  <c:v>15106</c:v>
                </c:pt>
                <c:pt idx="19">
                  <c:v>15640</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6" formatCode="&quot;$&quot;#,##0">
                  <c:v>14705</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628840496"/>
        <c:axId val="628840888"/>
      </c:barChart>
      <c:catAx>
        <c:axId val="628840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840888"/>
        <c:crosses val="autoZero"/>
        <c:auto val="1"/>
        <c:lblAlgn val="ctr"/>
        <c:lblOffset val="100"/>
        <c:noMultiLvlLbl val="0"/>
      </c:catAx>
      <c:valAx>
        <c:axId val="628840888"/>
        <c:scaling>
          <c:orientation val="minMax"/>
        </c:scaling>
        <c:delete val="1"/>
        <c:axPos val="b"/>
        <c:numFmt formatCode="&quot;$&quot;#,##0" sourceLinked="1"/>
        <c:majorTickMark val="none"/>
        <c:minorTickMark val="none"/>
        <c:tickLblPos val="nextTo"/>
        <c:crossAx val="6288404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5">
                  <c:v>3.4000000000000002E-2</c:v>
                </c:pt>
                <c:pt idx="6">
                  <c:v>3.5000000000000003E-2</c:v>
                </c:pt>
                <c:pt idx="7">
                  <c:v>3.5999999999999997E-2</c:v>
                </c:pt>
                <c:pt idx="8">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9" formatCode="0.0%">
                  <c:v>3.6999999999999998E-2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628841672"/>
        <c:axId val="628842064"/>
      </c:barChart>
      <c:catAx>
        <c:axId val="628841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8842064"/>
        <c:crosses val="autoZero"/>
        <c:auto val="1"/>
        <c:lblAlgn val="ctr"/>
        <c:lblOffset val="100"/>
        <c:noMultiLvlLbl val="0"/>
      </c:catAx>
      <c:valAx>
        <c:axId val="628842064"/>
        <c:scaling>
          <c:orientation val="minMax"/>
        </c:scaling>
        <c:delete val="1"/>
        <c:axPos val="b"/>
        <c:numFmt formatCode="0.0%" sourceLinked="1"/>
        <c:majorTickMark val="none"/>
        <c:minorTickMark val="none"/>
        <c:tickLblPos val="nextTo"/>
        <c:crossAx val="628841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4.1000000000000002E-2</c:v>
                </c:pt>
                <c:pt idx="1">
                  <c:v>4.2999999999999997E-2</c:v>
                </c:pt>
                <c:pt idx="2">
                  <c:v>4.2000000000000003E-2</c:v>
                </c:pt>
                <c:pt idx="3">
                  <c:v>3.6999999999999998E-2</c:v>
                </c:pt>
                <c:pt idx="4">
                  <c:v>3.6999999999999998E-2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510214936"/>
        <c:axId val="510215328"/>
      </c:lineChart>
      <c:catAx>
        <c:axId val="51021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10215328"/>
        <c:crosses val="autoZero"/>
        <c:auto val="1"/>
        <c:lblAlgn val="ctr"/>
        <c:lblOffset val="100"/>
        <c:noMultiLvlLbl val="0"/>
      </c:catAx>
      <c:valAx>
        <c:axId val="510215328"/>
        <c:scaling>
          <c:orientation val="minMax"/>
          <c:max val="0.5"/>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14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Point Pleasant Beach</c:v>
                </c:pt>
                <c:pt idx="1">
                  <c:v>Seaside Heights </c:v>
                </c:pt>
                <c:pt idx="2">
                  <c:v>Pine Beach</c:v>
                </c:pt>
                <c:pt idx="3">
                  <c:v>South Toms River</c:v>
                </c:pt>
                <c:pt idx="4">
                  <c:v>Ocean Gate</c:v>
                </c:pt>
                <c:pt idx="5">
                  <c:v>Barnegat</c:v>
                </c:pt>
                <c:pt idx="6">
                  <c:v>Eagleswood</c:v>
                </c:pt>
                <c:pt idx="7">
                  <c:v>Brick</c:v>
                </c:pt>
                <c:pt idx="8">
                  <c:v>Lacey</c:v>
                </c:pt>
                <c:pt idx="9">
                  <c:v>Little Egg Harbor</c:v>
                </c:pt>
              </c:strCache>
            </c:strRef>
          </c:cat>
          <c:val>
            <c:numRef>
              <c:f>Sheet1!$B$2:$B$11</c:f>
              <c:numCache>
                <c:formatCode>0.0%</c:formatCode>
                <c:ptCount val="10"/>
                <c:pt idx="0">
                  <c:v>0.161</c:v>
                </c:pt>
                <c:pt idx="1">
                  <c:v>7.8E-2</c:v>
                </c:pt>
                <c:pt idx="2">
                  <c:v>6.9000000000000006E-2</c:v>
                </c:pt>
                <c:pt idx="3">
                  <c:v>6.5000000000000002E-2</c:v>
                </c:pt>
                <c:pt idx="4">
                  <c:v>5.7000000000000002E-2</c:v>
                </c:pt>
                <c:pt idx="5">
                  <c:v>5.3999999999999999E-2</c:v>
                </c:pt>
                <c:pt idx="6">
                  <c:v>4.7E-2</c:v>
                </c:pt>
                <c:pt idx="7">
                  <c:v>4.2999999999999997E-2</c:v>
                </c:pt>
                <c:pt idx="8">
                  <c:v>4.2999999999999997E-2</c:v>
                </c:pt>
                <c:pt idx="9">
                  <c:v>4.2999999999999997E-2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Ocean county avg 3.7%</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Point Pleasant Beach</c:v>
                </c:pt>
                <c:pt idx="1">
                  <c:v>Seaside Heights </c:v>
                </c:pt>
                <c:pt idx="2">
                  <c:v>Pine Beach</c:v>
                </c:pt>
                <c:pt idx="3">
                  <c:v>South Toms River</c:v>
                </c:pt>
                <c:pt idx="4">
                  <c:v>Ocean Gate</c:v>
                </c:pt>
                <c:pt idx="5">
                  <c:v>Barnegat</c:v>
                </c:pt>
                <c:pt idx="6">
                  <c:v>Eagleswood</c:v>
                </c:pt>
                <c:pt idx="7">
                  <c:v>Brick</c:v>
                </c:pt>
                <c:pt idx="8">
                  <c:v>Lacey</c:v>
                </c:pt>
                <c:pt idx="9">
                  <c:v>Little Egg Harbor</c:v>
                </c:pt>
              </c:strCache>
            </c:strRef>
          </c:cat>
          <c:val>
            <c:numRef>
              <c:f>Sheet1!$C$2:$C$11</c:f>
              <c:numCache>
                <c:formatCode>0.00%</c:formatCode>
                <c:ptCount val="10"/>
                <c:pt idx="0">
                  <c:v>3.6999999999999998E-2</c:v>
                </c:pt>
                <c:pt idx="1">
                  <c:v>3.6999999999999998E-2</c:v>
                </c:pt>
                <c:pt idx="2">
                  <c:v>3.6999999999999998E-2</c:v>
                </c:pt>
                <c:pt idx="3">
                  <c:v>3.6999999999999998E-2</c:v>
                </c:pt>
                <c:pt idx="4">
                  <c:v>3.6999999999999998E-2</c:v>
                </c:pt>
                <c:pt idx="5">
                  <c:v>3.6999999999999998E-2</c:v>
                </c:pt>
                <c:pt idx="6">
                  <c:v>3.6999999999999998E-2</c:v>
                </c:pt>
                <c:pt idx="7">
                  <c:v>3.6999999999999998E-2</c:v>
                </c:pt>
                <c:pt idx="8">
                  <c:v>3.6999999999999998E-2</c:v>
                </c:pt>
                <c:pt idx="9">
                  <c:v>3.6999999999999998E-2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510216112"/>
        <c:axId val="510216504"/>
      </c:barChart>
      <c:catAx>
        <c:axId val="5102161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0216504"/>
        <c:crosses val="autoZero"/>
        <c:auto val="1"/>
        <c:lblAlgn val="ctr"/>
        <c:lblOffset val="100"/>
        <c:noMultiLvlLbl val="0"/>
      </c:catAx>
      <c:valAx>
        <c:axId val="510216504"/>
        <c:scaling>
          <c:orientation val="minMax"/>
          <c:max val="0.5"/>
        </c:scaling>
        <c:delete val="1"/>
        <c:axPos val="b"/>
        <c:numFmt formatCode="0.0%" sourceLinked="1"/>
        <c:majorTickMark val="none"/>
        <c:minorTickMark val="none"/>
        <c:tickLblPos val="nextTo"/>
        <c:crossAx val="510216112"/>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3">
                  <c:v>51095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3">
                  <c:v>7086</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505943664"/>
        <c:axId val="505944056"/>
      </c:barChart>
      <c:catAx>
        <c:axId val="50594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944056"/>
        <c:crosses val="autoZero"/>
        <c:auto val="1"/>
        <c:lblAlgn val="ctr"/>
        <c:lblOffset val="100"/>
        <c:noMultiLvlLbl val="0"/>
      </c:catAx>
      <c:valAx>
        <c:axId val="50594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94366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0">
                  <c:v>0.92100000000000004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1">
                  <c:v>0.92300000000000004</c:v>
                </c:pt>
                <c:pt idx="2">
                  <c:v>0.92500000000000004</c:v>
                </c:pt>
                <c:pt idx="3">
                  <c:v>0.92700000000000005</c:v>
                </c:pt>
                <c:pt idx="4">
                  <c:v>0.93300000000000005</c:v>
                </c:pt>
                <c:pt idx="5">
                  <c:v>0.93500000000000005</c:v>
                </c:pt>
                <c:pt idx="6">
                  <c:v>0.93799999999999994</c:v>
                </c:pt>
                <c:pt idx="7">
                  <c:v>0.93799999999999994</c:v>
                </c:pt>
                <c:pt idx="8">
                  <c:v>0.94099999999999995</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505944840"/>
        <c:axId val="505945232"/>
      </c:barChart>
      <c:catAx>
        <c:axId val="505944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945232"/>
        <c:crosses val="autoZero"/>
        <c:auto val="1"/>
        <c:lblAlgn val="ctr"/>
        <c:lblOffset val="100"/>
        <c:noMultiLvlLbl val="0"/>
      </c:catAx>
      <c:valAx>
        <c:axId val="505945232"/>
        <c:scaling>
          <c:orientation val="minMax"/>
          <c:max val="1"/>
          <c:min val="0.8"/>
        </c:scaling>
        <c:delete val="1"/>
        <c:axPos val="l"/>
        <c:numFmt formatCode="General" sourceLinked="1"/>
        <c:majorTickMark val="out"/>
        <c:minorTickMark val="none"/>
        <c:tickLblPos val="nextTo"/>
        <c:crossAx val="50594484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3.6332062007874019E-2"/>
                  <c:y val="3.03016921017508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02E-403D-A076-257438C42480}"/>
                </c:ext>
              </c:extLst>
            </c:dLbl>
            <c:dLbl>
              <c:idx val="2"/>
              <c:layout>
                <c:manualLayout>
                  <c:x val="-8.207062007874015E-3"/>
                  <c:y val="3.53091934965568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02E-403D-A076-257438C4248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0.94699999999999995</c:v>
                </c:pt>
                <c:pt idx="1">
                  <c:v>0.83499999999999996</c:v>
                </c:pt>
                <c:pt idx="2">
                  <c:v>0.94499999999999995</c:v>
                </c:pt>
                <c:pt idx="3">
                  <c:v>0.93300000000000005</c:v>
                </c:pt>
                <c:pt idx="4">
                  <c:v>0.93300000000000005</c:v>
                </c:pt>
                <c:pt idx="5">
                  <c:v>0.92100000000000004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505946016"/>
        <c:axId val="505946408"/>
      </c:lineChart>
      <c:catAx>
        <c:axId val="50594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5946408"/>
        <c:crosses val="autoZero"/>
        <c:auto val="1"/>
        <c:lblAlgn val="ctr"/>
        <c:lblOffset val="100"/>
        <c:noMultiLvlLbl val="0"/>
      </c:catAx>
      <c:valAx>
        <c:axId val="505946408"/>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5946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13">
                  <c:v>335</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0">
                  <c:v>32</c:v>
                </c:pt>
                <c:pt idx="1">
                  <c:v>34</c:v>
                </c:pt>
                <c:pt idx="2">
                  <c:v>36</c:v>
                </c:pt>
                <c:pt idx="3">
                  <c:v>97</c:v>
                </c:pt>
                <c:pt idx="4">
                  <c:v>113</c:v>
                </c:pt>
                <c:pt idx="5">
                  <c:v>133</c:v>
                </c:pt>
                <c:pt idx="6">
                  <c:v>149</c:v>
                </c:pt>
                <c:pt idx="7">
                  <c:v>157</c:v>
                </c:pt>
                <c:pt idx="8">
                  <c:v>198</c:v>
                </c:pt>
                <c:pt idx="9">
                  <c:v>219</c:v>
                </c:pt>
                <c:pt idx="10">
                  <c:v>300</c:v>
                </c:pt>
                <c:pt idx="11">
                  <c:v>312</c:v>
                </c:pt>
                <c:pt idx="12">
                  <c:v>314</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162250168"/>
        <c:axId val="162250560"/>
      </c:barChart>
      <c:catAx>
        <c:axId val="162250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50560"/>
        <c:crosses val="autoZero"/>
        <c:auto val="1"/>
        <c:lblAlgn val="ctr"/>
        <c:lblOffset val="100"/>
        <c:noMultiLvlLbl val="0"/>
      </c:catAx>
      <c:valAx>
        <c:axId val="16225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2250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310</c:v>
                </c:pt>
                <c:pt idx="1">
                  <c:v>287</c:v>
                </c:pt>
                <c:pt idx="2">
                  <c:v>335</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162251344"/>
        <c:axId val="162251736"/>
      </c:lineChart>
      <c:catAx>
        <c:axId val="162251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51736"/>
        <c:crosses val="autoZero"/>
        <c:auto val="1"/>
        <c:lblAlgn val="ctr"/>
        <c:lblOffset val="100"/>
        <c:noMultiLvlLbl val="0"/>
      </c:catAx>
      <c:valAx>
        <c:axId val="1622517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51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Ocean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864</c:v>
                </c:pt>
                <c:pt idx="1">
                  <c:v>826</c:v>
                </c:pt>
                <c:pt idx="2">
                  <c:v>821</c:v>
                </c:pt>
                <c:pt idx="3">
                  <c:v>908</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162252520"/>
        <c:axId val="162252912"/>
      </c:lineChart>
      <c:catAx>
        <c:axId val="16225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52912"/>
        <c:crosses val="autoZero"/>
        <c:auto val="1"/>
        <c:lblAlgn val="ctr"/>
        <c:lblOffset val="100"/>
        <c:noMultiLvlLbl val="0"/>
      </c:catAx>
      <c:valAx>
        <c:axId val="162252912"/>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52520"/>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823</c:v>
                </c:pt>
                <c:pt idx="1">
                  <c:v>834</c:v>
                </c:pt>
                <c:pt idx="2">
                  <c:v>854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162253696"/>
        <c:axId val="508181608"/>
      </c:lineChart>
      <c:catAx>
        <c:axId val="162253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8181608"/>
        <c:crosses val="autoZero"/>
        <c:auto val="1"/>
        <c:lblAlgn val="ctr"/>
        <c:lblOffset val="100"/>
        <c:noMultiLvlLbl val="0"/>
      </c:catAx>
      <c:valAx>
        <c:axId val="508181608"/>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2253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Ocean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D35-4F68-A95C-4C9869C44603}"/>
                </c:ext>
              </c:extLst>
            </c:dLbl>
            <c:dLbl>
              <c:idx val="5"/>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D35-4F68-A95C-4C9869C44603}"/>
                </c:ext>
              </c:extLst>
            </c:dLbl>
            <c:dLbl>
              <c:idx val="6"/>
              <c:layout>
                <c:manualLayout>
                  <c:x val="-3.49641370259752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D35-4F68-A95C-4C9869C44603}"/>
                </c:ext>
              </c:extLst>
            </c:dLbl>
            <c:dLbl>
              <c:idx val="7"/>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D35-4F68-A95C-4C9869C44603}"/>
                </c:ext>
              </c:extLst>
            </c:dLbl>
            <c:dLbl>
              <c:idx val="8"/>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D35-4F68-A95C-4C9869C44603}"/>
                </c:ext>
              </c:extLst>
            </c:dLbl>
            <c:dLbl>
              <c:idx val="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D35-4F68-A95C-4C9869C44603}"/>
                </c:ext>
              </c:extLst>
            </c:dLbl>
            <c:dLbl>
              <c:idx val="10"/>
              <c:layout>
                <c:manualLayout>
                  <c:x val="-3.3549416236763508E-3"/>
                  <c:y val="-3.168547636648801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4D35-4F68-A95C-4C9869C44603}"/>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4D35-4F68-A95C-4C9869C4460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4.2999999999999997E-2</c:v>
                </c:pt>
                <c:pt idx="1">
                  <c:v>4.4999999999999998E-2</c:v>
                </c:pt>
                <c:pt idx="2">
                  <c:v>4.1000000000000002E-2</c:v>
                </c:pt>
                <c:pt idx="3">
                  <c:v>3.7999999999999999E-2</c:v>
                </c:pt>
                <c:pt idx="4">
                  <c:v>3.5999999999999997E-2</c:v>
                </c:pt>
                <c:pt idx="5">
                  <c:v>3.5000000000000003E-2</c:v>
                </c:pt>
                <c:pt idx="6">
                  <c:v>3.9E-2</c:v>
                </c:pt>
                <c:pt idx="7">
                  <c:v>5.0999999999999997E-2</c:v>
                </c:pt>
                <c:pt idx="8">
                  <c:v>5.1999999999999998E-2</c:v>
                </c:pt>
                <c:pt idx="9">
                  <c:v>4.4999999999999998E-2</c:v>
                </c:pt>
                <c:pt idx="10">
                  <c:v>3.1E-2</c:v>
                </c:pt>
                <c:pt idx="11" formatCode="0.00%">
                  <c:v>3.1E-2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4D35-4F68-A95C-4C9869C44603}"/>
                </c:ext>
              </c:extLst>
            </c:dLbl>
            <c:dLbl>
              <c:idx val="5"/>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4D35-4F68-A95C-4C9869C44603}"/>
                </c:ext>
              </c:extLst>
            </c:dLbl>
            <c:dLbl>
              <c:idx val="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4D35-4F68-A95C-4C9869C44603}"/>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D35-4F68-A95C-4C9869C44603}"/>
                </c:ext>
              </c:extLst>
            </c:dLbl>
            <c:dLbl>
              <c:idx val="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D35-4F68-A95C-4C9869C44603}"/>
                </c:ext>
              </c:extLst>
            </c:dLbl>
            <c:dLbl>
              <c:idx val="9"/>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D35-4F68-A95C-4C9869C44603}"/>
                </c:ext>
              </c:extLst>
            </c:dLbl>
            <c:dLbl>
              <c:idx val="1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4D35-4F68-A95C-4C9869C44603}"/>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4D35-4F68-A95C-4C9869C4460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508182392"/>
        <c:axId val="508182784"/>
      </c:lineChart>
      <c:catAx>
        <c:axId val="508182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8182784"/>
        <c:crosses val="autoZero"/>
        <c:auto val="1"/>
        <c:lblAlgn val="ctr"/>
        <c:lblOffset val="100"/>
        <c:noMultiLvlLbl val="1"/>
      </c:catAx>
      <c:valAx>
        <c:axId val="5081827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8182392"/>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9">
                  <c:v>3.6499999999999998E-2</c:v>
                </c:pt>
                <c:pt idx="10">
                  <c:v>3.6499999999999998E-2</c:v>
                </c:pt>
                <c:pt idx="11">
                  <c:v>3.95E-2</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2" formatCode="0.0">
                  <c:v>0.04</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508183568"/>
        <c:axId val="508183960"/>
      </c:barChart>
      <c:catAx>
        <c:axId val="5081835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8183960"/>
        <c:crosses val="autoZero"/>
        <c:auto val="1"/>
        <c:lblAlgn val="ctr"/>
        <c:lblOffset val="100"/>
        <c:noMultiLvlLbl val="0"/>
      </c:catAx>
      <c:valAx>
        <c:axId val="508183960"/>
        <c:scaling>
          <c:orientation val="minMax"/>
        </c:scaling>
        <c:delete val="1"/>
        <c:axPos val="b"/>
        <c:numFmt formatCode="0.0%" sourceLinked="1"/>
        <c:majorTickMark val="none"/>
        <c:minorTickMark val="none"/>
        <c:tickLblPos val="nextTo"/>
        <c:crossAx val="50818356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9">
                  <c:v>62439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9">
                  <c:v>45174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508184744"/>
        <c:axId val="508185136"/>
      </c:barChart>
      <c:catAx>
        <c:axId val="508184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8185136"/>
        <c:crosses val="autoZero"/>
        <c:auto val="1"/>
        <c:lblAlgn val="ctr"/>
        <c:lblOffset val="100"/>
        <c:noMultiLvlLbl val="0"/>
      </c:catAx>
      <c:valAx>
        <c:axId val="508185136"/>
        <c:scaling>
          <c:orientation val="minMax"/>
        </c:scaling>
        <c:delete val="1"/>
        <c:axPos val="b"/>
        <c:numFmt formatCode="General" sourceLinked="1"/>
        <c:majorTickMark val="none"/>
        <c:minorTickMark val="none"/>
        <c:tickLblPos val="nextTo"/>
        <c:crossAx val="508184744"/>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Ocean</c:v>
                </c:pt>
                <c:pt idx="1">
                  <c:v>New Jersey</c:v>
                </c:pt>
                <c:pt idx="2">
                  <c:v>United States</c:v>
                </c:pt>
              </c:strCache>
            </c:strRef>
          </c:cat>
          <c:val>
            <c:numRef>
              <c:f>Sheet1!$B$2:$B$4</c:f>
              <c:numCache>
                <c:formatCode>_("$"* #,##0_);_("$"* \(#,##0\);_("$"* "-"??_);_(@_)</c:formatCode>
                <c:ptCount val="3"/>
                <c:pt idx="0">
                  <c:v>62439</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Ocean</c:v>
                </c:pt>
                <c:pt idx="1">
                  <c:v>New Jersey</c:v>
                </c:pt>
                <c:pt idx="2">
                  <c:v>United States</c:v>
                </c:pt>
              </c:strCache>
            </c:strRef>
          </c:cat>
          <c:val>
            <c:numRef>
              <c:f>Sheet1!$C$2:$C$4</c:f>
              <c:numCache>
                <c:formatCode>_("$"* #,##0_);_("$"* \(#,##0\);_("$"* "-"??_);_(@_)</c:formatCode>
                <c:ptCount val="3"/>
                <c:pt idx="0">
                  <c:v>45174</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67331728"/>
        <c:axId val="367332120"/>
      </c:barChart>
      <c:catAx>
        <c:axId val="3673317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7332120"/>
        <c:crosses val="autoZero"/>
        <c:auto val="1"/>
        <c:lblAlgn val="ctr"/>
        <c:lblOffset val="100"/>
        <c:noMultiLvlLbl val="0"/>
      </c:catAx>
      <c:valAx>
        <c:axId val="367332120"/>
        <c:scaling>
          <c:orientation val="minMax"/>
        </c:scaling>
        <c:delete val="1"/>
        <c:axPos val="b"/>
        <c:numFmt formatCode="_(&quot;$&quot;* #,##0_);_(&quot;$&quot;* \(#,##0\);_(&quot;$&quot;* &quot;-&quot;??_);_(@_)" sourceLinked="1"/>
        <c:majorTickMark val="none"/>
        <c:minorTickMark val="none"/>
        <c:tickLblPos val="nextTo"/>
        <c:crossAx val="367331728"/>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61111</c:v>
                </c:pt>
                <c:pt idx="1">
                  <c:v>61819</c:v>
                </c:pt>
                <c:pt idx="2">
                  <c:v>61574</c:v>
                </c:pt>
                <c:pt idx="3">
                  <c:v>61594</c:v>
                </c:pt>
                <c:pt idx="4">
                  <c:v>62439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45501</c:v>
                </c:pt>
                <c:pt idx="1">
                  <c:v>45193</c:v>
                </c:pt>
                <c:pt idx="2">
                  <c:v>45024</c:v>
                </c:pt>
                <c:pt idx="3">
                  <c:v>44157</c:v>
                </c:pt>
                <c:pt idx="4">
                  <c:v>45174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67332904"/>
        <c:axId val="367333296"/>
      </c:lineChart>
      <c:catAx>
        <c:axId val="367332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7333296"/>
        <c:crosses val="autoZero"/>
        <c:auto val="1"/>
        <c:lblAlgn val="ctr"/>
        <c:lblOffset val="100"/>
        <c:noMultiLvlLbl val="0"/>
      </c:catAx>
      <c:valAx>
        <c:axId val="36733329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7332904"/>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Mantoloking</c:v>
                </c:pt>
                <c:pt idx="1">
                  <c:v>Stafford</c:v>
                </c:pt>
                <c:pt idx="2">
                  <c:v>Lakewood</c:v>
                </c:pt>
              </c:strCache>
            </c:strRef>
          </c:cat>
          <c:val>
            <c:numRef>
              <c:f>Sheet1!$B$2:$B$4</c:f>
              <c:numCache>
                <c:formatCode>_("$"* #,##0_);_("$"* \(#,##0\);_("$"* "-"??_);_(@_)</c:formatCode>
                <c:ptCount val="3"/>
                <c:pt idx="0">
                  <c:v>181250</c:v>
                </c:pt>
                <c:pt idx="1">
                  <c:v>64783</c:v>
                </c:pt>
                <c:pt idx="2">
                  <c:v>41635</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Mantoloking</c:v>
                </c:pt>
                <c:pt idx="1">
                  <c:v>Stafford</c:v>
                </c:pt>
                <c:pt idx="2">
                  <c:v>Lakewood</c:v>
                </c:pt>
              </c:strCache>
            </c:strRef>
          </c:cat>
          <c:val>
            <c:numRef>
              <c:f>Sheet1!$C$2:$C$4</c:f>
              <c:numCache>
                <c:formatCode>_("$"* #,##0_);_("$"* \(#,##0\);_("$"* "-"??_);_(@_)</c:formatCode>
                <c:ptCount val="3"/>
                <c:pt idx="1">
                  <c:v>51588</c:v>
                </c:pt>
                <c:pt idx="2">
                  <c:v>31519</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67334472"/>
        <c:axId val="367334864"/>
      </c:barChart>
      <c:catAx>
        <c:axId val="36733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7334864"/>
        <c:crosses val="autoZero"/>
        <c:auto val="1"/>
        <c:lblAlgn val="ctr"/>
        <c:lblOffset val="100"/>
        <c:noMultiLvlLbl val="0"/>
      </c:catAx>
      <c:valAx>
        <c:axId val="36733486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7334472"/>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6">
                  <c:v>573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1.4084246975946537E-2"/>
                  <c:y val="4.6296304734672047E-3"/>
                </c:manualLayout>
              </c:layout>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5.6505776403811284E-2"/>
                      <c:h val="3.5196856808992566E-2"/>
                    </c:manualLayout>
                  </c15:layout>
                </c:ext>
                <c:ext xmlns:c16="http://schemas.microsoft.com/office/drawing/2014/chart" uri="{C3380CC4-5D6E-409C-BE32-E72D297353CC}">
                  <c16:uniqueId val="{00000002-17F3-4341-BBD4-403A1968304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1">
                  <c:v>81</c:v>
                </c:pt>
                <c:pt idx="2">
                  <c:v>73</c:v>
                </c:pt>
                <c:pt idx="3">
                  <c:v>226</c:v>
                </c:pt>
                <c:pt idx="4">
                  <c:v>326</c:v>
                </c:pt>
                <c:pt idx="5">
                  <c:v>804</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636855496"/>
        <c:axId val="636855888"/>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636856672"/>
        <c:axId val="636856280"/>
      </c:lineChart>
      <c:catAx>
        <c:axId val="63685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6855888"/>
        <c:crosses val="autoZero"/>
        <c:auto val="1"/>
        <c:lblAlgn val="ctr"/>
        <c:lblOffset val="100"/>
        <c:noMultiLvlLbl val="0"/>
      </c:catAx>
      <c:valAx>
        <c:axId val="636855888"/>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55496"/>
        <c:crosses val="autoZero"/>
        <c:crossBetween val="between"/>
      </c:valAx>
      <c:valAx>
        <c:axId val="636856280"/>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6856672"/>
        <c:crosses val="max"/>
        <c:crossBetween val="between"/>
      </c:valAx>
      <c:catAx>
        <c:axId val="636856672"/>
        <c:scaling>
          <c:orientation val="minMax"/>
        </c:scaling>
        <c:delete val="1"/>
        <c:axPos val="b"/>
        <c:numFmt formatCode="General" sourceLinked="1"/>
        <c:majorTickMark val="out"/>
        <c:minorTickMark val="none"/>
        <c:tickLblPos val="nextTo"/>
        <c:crossAx val="636856280"/>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4318075607045286"/>
          <c:y val="2.6293384786633268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733293010584138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1.2718523820886025E-2"/>
                  <c:y val="-0.38584204894781254"/>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4</c:v>
                </c:pt>
                <c:pt idx="1">
                  <c:v>55</c:v>
                </c:pt>
                <c:pt idx="2">
                  <c:v>158</c:v>
                </c:pt>
                <c:pt idx="3">
                  <c:v>356</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4123072938090962"/>
                  <c:y val="3.04765326557400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6590987026238738E-2"/>
                  <c:y val="3.8235648362685446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7.6154602404361893E-2"/>
                  <c:y val="1.481481913526367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1223</c:v>
                </c:pt>
                <c:pt idx="1">
                  <c:v>5725</c:v>
                </c:pt>
                <c:pt idx="2">
                  <c:v>176</c:v>
                </c:pt>
                <c:pt idx="3">
                  <c:v>31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1">
                  <c:v>6</c:v>
                </c:pt>
                <c:pt idx="2">
                  <c:v>6</c:v>
                </c:pt>
                <c:pt idx="3">
                  <c:v>6</c:v>
                </c:pt>
                <c:pt idx="4">
                  <c:v>6</c:v>
                </c:pt>
                <c:pt idx="5">
                  <c:v>7</c:v>
                </c:pt>
                <c:pt idx="6">
                  <c:v>7</c:v>
                </c:pt>
                <c:pt idx="7">
                  <c:v>8</c:v>
                </c:pt>
                <c:pt idx="8">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0">
                  <c:v>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636858240"/>
        <c:axId val="636858632"/>
      </c:barChart>
      <c:catAx>
        <c:axId val="636858240"/>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858632"/>
        <c:crosses val="autoZero"/>
        <c:auto val="1"/>
        <c:lblAlgn val="ctr"/>
        <c:lblOffset val="100"/>
        <c:noMultiLvlLbl val="0"/>
      </c:catAx>
      <c:valAx>
        <c:axId val="636858632"/>
        <c:scaling>
          <c:orientation val="minMax"/>
        </c:scaling>
        <c:delete val="1"/>
        <c:axPos val="b"/>
        <c:numFmt formatCode="General" sourceLinked="1"/>
        <c:majorTickMark val="none"/>
        <c:minorTickMark val="none"/>
        <c:tickLblPos val="nextTo"/>
        <c:crossAx val="6368582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8</c:v>
                </c:pt>
                <c:pt idx="2">
                  <c:v>7</c:v>
                </c:pt>
                <c:pt idx="3">
                  <c:v>7</c:v>
                </c:pt>
                <c:pt idx="4">
                  <c:v>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636859416"/>
        <c:axId val="636859808"/>
      </c:lineChart>
      <c:catAx>
        <c:axId val="63685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6859808"/>
        <c:crosses val="autoZero"/>
        <c:auto val="1"/>
        <c:lblAlgn val="ctr"/>
        <c:lblOffset val="100"/>
        <c:noMultiLvlLbl val="0"/>
      </c:catAx>
      <c:valAx>
        <c:axId val="636859808"/>
        <c:scaling>
          <c:orientation val="minMax"/>
          <c:max val="32"/>
          <c:min val="0"/>
        </c:scaling>
        <c:delete val="1"/>
        <c:axPos val="l"/>
        <c:numFmt formatCode="General" sourceLinked="1"/>
        <c:majorTickMark val="none"/>
        <c:minorTickMark val="none"/>
        <c:tickLblPos val="nextTo"/>
        <c:crossAx val="636859416"/>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636860984"/>
        <c:axId val="636861376"/>
      </c:barChart>
      <c:catAx>
        <c:axId val="6368609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6861376"/>
        <c:crosses val="autoZero"/>
        <c:auto val="1"/>
        <c:lblAlgn val="ctr"/>
        <c:lblOffset val="100"/>
        <c:noMultiLvlLbl val="0"/>
      </c:catAx>
      <c:valAx>
        <c:axId val="636861376"/>
        <c:scaling>
          <c:orientation val="minMax"/>
        </c:scaling>
        <c:delete val="1"/>
        <c:axPos val="b"/>
        <c:numFmt formatCode="General" sourceLinked="1"/>
        <c:majorTickMark val="none"/>
        <c:minorTickMark val="none"/>
        <c:tickLblPos val="nextTo"/>
        <c:crossAx val="63686098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636862160"/>
        <c:axId val="636862552"/>
      </c:lineChart>
      <c:catAx>
        <c:axId val="6368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6862552"/>
        <c:crosses val="autoZero"/>
        <c:auto val="1"/>
        <c:lblAlgn val="ctr"/>
        <c:lblOffset val="100"/>
        <c:noMultiLvlLbl val="0"/>
      </c:catAx>
      <c:valAx>
        <c:axId val="636862552"/>
        <c:scaling>
          <c:orientation val="minMax"/>
        </c:scaling>
        <c:delete val="1"/>
        <c:axPos val="l"/>
        <c:numFmt formatCode="General" sourceLinked="1"/>
        <c:majorTickMark val="none"/>
        <c:minorTickMark val="none"/>
        <c:tickLblPos val="nextTo"/>
        <c:crossAx val="63686216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 non-Hispanic</c:v>
                </c:pt>
                <c:pt idx="2">
                  <c:v>Hispanic (any race)</c:v>
                </c:pt>
                <c:pt idx="3">
                  <c:v>Asian, non-Hispanic</c:v>
                </c:pt>
                <c:pt idx="4">
                  <c:v>Two or more races, non-Hispanic</c:v>
                </c:pt>
              </c:strCache>
            </c:strRef>
          </c:cat>
          <c:val>
            <c:numRef>
              <c:f>Sheet1!$B$2:$B$6</c:f>
              <c:numCache>
                <c:formatCode>General</c:formatCode>
                <c:ptCount val="5"/>
              </c:numCache>
            </c:numRef>
          </c:val>
          <c:extLst>
            <c:ext xmlns:c16="http://schemas.microsoft.com/office/drawing/2014/chart" uri="{C3380CC4-5D6E-409C-BE32-E72D297353CC}">
              <c16:uniqueId val="{00000000-E280-418A-9FD8-37C6A7327994}"/>
            </c:ext>
          </c:extLst>
        </c:ser>
        <c:dLbls>
          <c:dLblPos val="outEnd"/>
          <c:showLegendKey val="0"/>
          <c:showVal val="1"/>
          <c:showCatName val="0"/>
          <c:showSerName val="0"/>
          <c:showPercent val="0"/>
          <c:showBubbleSize val="0"/>
        </c:dLbls>
        <c:gapWidth val="219"/>
        <c:overlap val="-27"/>
        <c:axId val="389007408"/>
        <c:axId val="389007800"/>
      </c:barChart>
      <c:catAx>
        <c:axId val="38900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07800"/>
        <c:crosses val="autoZero"/>
        <c:auto val="1"/>
        <c:lblAlgn val="ctr"/>
        <c:lblOffset val="100"/>
        <c:noMultiLvlLbl val="0"/>
      </c:catAx>
      <c:valAx>
        <c:axId val="38900780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074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pt idx="1">
                  <c:v>2.4</c:v>
                </c:pt>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389008584"/>
        <c:axId val="389008976"/>
      </c:barChart>
      <c:catAx>
        <c:axId val="38900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08976"/>
        <c:crosses val="autoZero"/>
        <c:auto val="1"/>
        <c:lblAlgn val="ctr"/>
        <c:lblOffset val="100"/>
        <c:noMultiLvlLbl val="0"/>
      </c:catAx>
      <c:valAx>
        <c:axId val="389008976"/>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085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3" formatCode="#,##0">
                  <c:v>1231</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 </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15">
                  <c:v>3953</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89009760"/>
        <c:axId val="389010152"/>
      </c:barChart>
      <c:catAx>
        <c:axId val="389009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10152"/>
        <c:crosses val="autoZero"/>
        <c:auto val="1"/>
        <c:lblAlgn val="ctr"/>
        <c:lblOffset val="100"/>
        <c:noMultiLvlLbl val="0"/>
      </c:catAx>
      <c:valAx>
        <c:axId val="389010152"/>
        <c:scaling>
          <c:orientation val="minMax"/>
        </c:scaling>
        <c:delete val="1"/>
        <c:axPos val="b"/>
        <c:numFmt formatCode="General" sourceLinked="1"/>
        <c:majorTickMark val="none"/>
        <c:minorTickMark val="none"/>
        <c:tickLblPos val="nextTo"/>
        <c:crossAx val="38900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1.3199300699300753E-2"/>
                  <c:y val="-2.085346820537230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191-4404-BA8E-E3E966709482}"/>
                </c:ext>
              </c:extLst>
            </c:dLbl>
            <c:dLbl>
              <c:idx val="3"/>
              <c:layout>
                <c:manualLayout>
                  <c:x val="-2.7768065268065269E-2"/>
                  <c:y val="-3.0228467628662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191-4404-BA8E-E3E96670948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4642</c:v>
                </c:pt>
                <c:pt idx="1">
                  <c:v>4572</c:v>
                </c:pt>
                <c:pt idx="2">
                  <c:v>3963</c:v>
                </c:pt>
                <c:pt idx="3">
                  <c:v>4340</c:v>
                </c:pt>
                <c:pt idx="4">
                  <c:v>3953</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89010936"/>
        <c:axId val="389011328"/>
      </c:lineChart>
      <c:catAx>
        <c:axId val="38901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11328"/>
        <c:crosses val="autoZero"/>
        <c:auto val="1"/>
        <c:lblAlgn val="ctr"/>
        <c:lblOffset val="100"/>
        <c:noMultiLvlLbl val="0"/>
      </c:catAx>
      <c:valAx>
        <c:axId val="38901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90109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Toms River</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892</c:v>
                </c:pt>
                <c:pt idx="1">
                  <c:v>951</c:v>
                </c:pt>
                <c:pt idx="2">
                  <c:v>838</c:v>
                </c:pt>
                <c:pt idx="3">
                  <c:v>858</c:v>
                </c:pt>
                <c:pt idx="4">
                  <c:v>682</c:v>
                </c:pt>
                <c:pt idx="5">
                  <c:v>773</c:v>
                </c:pt>
                <c:pt idx="6">
                  <c:v>699</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Lakewood</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841</c:v>
                </c:pt>
                <c:pt idx="1">
                  <c:v>773</c:v>
                </c:pt>
                <c:pt idx="2">
                  <c:v>707</c:v>
                </c:pt>
                <c:pt idx="3">
                  <c:v>707</c:v>
                </c:pt>
                <c:pt idx="4">
                  <c:v>620</c:v>
                </c:pt>
                <c:pt idx="5">
                  <c:v>760</c:v>
                </c:pt>
                <c:pt idx="6">
                  <c:v>675</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Brick</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678</c:v>
                </c:pt>
                <c:pt idx="1">
                  <c:v>606</c:v>
                </c:pt>
                <c:pt idx="2">
                  <c:v>583</c:v>
                </c:pt>
                <c:pt idx="3">
                  <c:v>567</c:v>
                </c:pt>
                <c:pt idx="4">
                  <c:v>471</c:v>
                </c:pt>
                <c:pt idx="5">
                  <c:v>496</c:v>
                </c:pt>
                <c:pt idx="6">
                  <c:v>558</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Berkeley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386</c:v>
                </c:pt>
                <c:pt idx="1">
                  <c:v>399</c:v>
                </c:pt>
                <c:pt idx="2">
                  <c:v>440</c:v>
                </c:pt>
                <c:pt idx="3">
                  <c:v>438</c:v>
                </c:pt>
                <c:pt idx="4">
                  <c:v>378</c:v>
                </c:pt>
                <c:pt idx="5">
                  <c:v>357</c:v>
                </c:pt>
                <c:pt idx="6">
                  <c:v>308</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Lacey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296</c:v>
                </c:pt>
                <c:pt idx="1">
                  <c:v>269</c:v>
                </c:pt>
                <c:pt idx="2">
                  <c:v>298</c:v>
                </c:pt>
                <c:pt idx="3">
                  <c:v>281</c:v>
                </c:pt>
                <c:pt idx="4">
                  <c:v>288</c:v>
                </c:pt>
                <c:pt idx="5">
                  <c:v>260</c:v>
                </c:pt>
                <c:pt idx="6">
                  <c:v>307</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Jackson </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147</c:v>
                </c:pt>
                <c:pt idx="1">
                  <c:v>342</c:v>
                </c:pt>
                <c:pt idx="2">
                  <c:v>341</c:v>
                </c:pt>
                <c:pt idx="3">
                  <c:v>275</c:v>
                </c:pt>
                <c:pt idx="4">
                  <c:v>259</c:v>
                </c:pt>
                <c:pt idx="5">
                  <c:v>262</c:v>
                </c:pt>
                <c:pt idx="6">
                  <c:v>233</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Manchester</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278</c:v>
                </c:pt>
                <c:pt idx="1">
                  <c:v>287</c:v>
                </c:pt>
                <c:pt idx="2">
                  <c:v>273</c:v>
                </c:pt>
                <c:pt idx="3">
                  <c:v>273</c:v>
                </c:pt>
                <c:pt idx="4">
                  <c:v>235</c:v>
                </c:pt>
                <c:pt idx="5">
                  <c:v>308</c:v>
                </c:pt>
                <c:pt idx="6">
                  <c:v>220</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Little Egg Harbor</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321</c:v>
                </c:pt>
                <c:pt idx="1">
                  <c:v>248</c:v>
                </c:pt>
                <c:pt idx="2">
                  <c:v>205</c:v>
                </c:pt>
                <c:pt idx="3">
                  <c:v>173</c:v>
                </c:pt>
                <c:pt idx="4">
                  <c:v>142</c:v>
                </c:pt>
                <c:pt idx="5">
                  <c:v>190</c:v>
                </c:pt>
                <c:pt idx="6">
                  <c:v>194</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Point Pleasant</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100</c:v>
                </c:pt>
                <c:pt idx="1">
                  <c:v>121</c:v>
                </c:pt>
                <c:pt idx="2">
                  <c:v>146</c:v>
                </c:pt>
                <c:pt idx="3">
                  <c:v>150</c:v>
                </c:pt>
                <c:pt idx="4">
                  <c:v>137</c:v>
                </c:pt>
                <c:pt idx="5">
                  <c:v>115</c:v>
                </c:pt>
                <c:pt idx="6">
                  <c:v>160</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Seaside Heights </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320</c:v>
                </c:pt>
                <c:pt idx="1">
                  <c:v>267</c:v>
                </c:pt>
                <c:pt idx="2">
                  <c:v>180</c:v>
                </c:pt>
                <c:pt idx="3">
                  <c:v>192</c:v>
                </c:pt>
                <c:pt idx="4">
                  <c:v>251</c:v>
                </c:pt>
                <c:pt idx="5">
                  <c:v>121</c:v>
                </c:pt>
                <c:pt idx="6">
                  <c:v>95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89012112"/>
        <c:axId val="389012504"/>
      </c:lineChart>
      <c:catAx>
        <c:axId val="38901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12504"/>
        <c:crosses val="autoZero"/>
        <c:auto val="1"/>
        <c:lblAlgn val="ctr"/>
        <c:lblOffset val="100"/>
        <c:noMultiLvlLbl val="0"/>
      </c:catAx>
      <c:valAx>
        <c:axId val="38901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9012112"/>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132</c:v>
                </c:pt>
                <c:pt idx="1">
                  <c:v>157</c:v>
                </c:pt>
                <c:pt idx="2">
                  <c:v>253</c:v>
                </c:pt>
                <c:pt idx="3">
                  <c:v>189</c:v>
                </c:pt>
                <c:pt idx="4">
                  <c:v>217</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9014464"/>
        <c:axId val="389014856"/>
      </c:lineChart>
      <c:catAx>
        <c:axId val="38901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9014856"/>
        <c:crosses val="autoZero"/>
        <c:auto val="1"/>
        <c:lblAlgn val="ctr"/>
        <c:lblOffset val="100"/>
        <c:noMultiLvlLbl val="0"/>
      </c:catAx>
      <c:valAx>
        <c:axId val="38901485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9014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9">
                  <c:v>0.14503816793893101</c:v>
                </c:pt>
                <c:pt idx="10">
                  <c:v>0.124260355029586</c:v>
                </c:pt>
                <c:pt idx="11">
                  <c:v>8.0536912751677805E-2</c:v>
                </c:pt>
                <c:pt idx="12">
                  <c:v>7.1661237785016305E-2</c:v>
                </c:pt>
                <c:pt idx="13">
                  <c:v>6.1224489795918401E-2</c:v>
                </c:pt>
                <c:pt idx="14">
                  <c:v>5.6179775280898903E-2</c:v>
                </c:pt>
                <c:pt idx="15">
                  <c:v>5.4054054054054099E-2</c:v>
                </c:pt>
                <c:pt idx="16">
                  <c:v>-2.7777777777777801E-2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8">
                  <c:v>0.148148148148148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713733256"/>
        <c:axId val="713733648"/>
      </c:barChart>
      <c:catAx>
        <c:axId val="713733256"/>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733648"/>
        <c:crosses val="autoZero"/>
        <c:auto val="1"/>
        <c:lblAlgn val="ctr"/>
        <c:lblOffset val="100"/>
        <c:noMultiLvlLbl val="0"/>
      </c:catAx>
      <c:valAx>
        <c:axId val="713733648"/>
        <c:scaling>
          <c:orientation val="minMax"/>
        </c:scaling>
        <c:delete val="1"/>
        <c:axPos val="t"/>
        <c:numFmt formatCode="0%" sourceLinked="1"/>
        <c:majorTickMark val="none"/>
        <c:minorTickMark val="none"/>
        <c:tickLblPos val="nextTo"/>
        <c:crossAx val="713733256"/>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38040248040677671"/>
          <c:y val="0.88904297508930297"/>
          <c:w val="0.2691695587242216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1">
                  <c:v>-0.119961916851793</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713734432"/>
        <c:axId val="713734824"/>
      </c:barChart>
      <c:catAx>
        <c:axId val="71373443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734824"/>
        <c:crosses val="autoZero"/>
        <c:auto val="1"/>
        <c:lblAlgn val="ctr"/>
        <c:lblOffset val="100"/>
        <c:noMultiLvlLbl val="0"/>
      </c:catAx>
      <c:valAx>
        <c:axId val="713734824"/>
        <c:scaling>
          <c:orientation val="minMax"/>
        </c:scaling>
        <c:delete val="1"/>
        <c:axPos val="t"/>
        <c:numFmt formatCode="0%" sourceLinked="1"/>
        <c:majorTickMark val="none"/>
        <c:minorTickMark val="none"/>
        <c:tickLblPos val="nextTo"/>
        <c:crossAx val="713734432"/>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6.4809541597519475E-3"/>
                  <c:y val="-1.97802214917557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07-45DC-8516-5E3ECF6C1B1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4428</c:v>
                </c:pt>
                <c:pt idx="1">
                  <c:v>3740</c:v>
                </c:pt>
                <c:pt idx="2">
                  <c:v>2336</c:v>
                </c:pt>
                <c:pt idx="3" formatCode="#,##0">
                  <c:v>3151</c:v>
                </c:pt>
                <c:pt idx="4" formatCode="#,##0">
                  <c:v>2773</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713735608"/>
        <c:axId val="713736000"/>
      </c:lineChart>
      <c:catAx>
        <c:axId val="71373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736000"/>
        <c:crosses val="autoZero"/>
        <c:auto val="1"/>
        <c:lblAlgn val="ctr"/>
        <c:lblOffset val="100"/>
        <c:noMultiLvlLbl val="0"/>
      </c:catAx>
      <c:valAx>
        <c:axId val="713736000"/>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7356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0.26</c:v>
                </c:pt>
                <c:pt idx="1">
                  <c:v>0.5</c:v>
                </c:pt>
                <c:pt idx="2">
                  <c:v>0.08</c:v>
                </c:pt>
                <c:pt idx="3">
                  <c:v>0.04</c:v>
                </c:pt>
                <c:pt idx="4">
                  <c:v>0.1</c:v>
                </c:pt>
                <c:pt idx="5">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2</c:v>
                </c:pt>
                <c:pt idx="4">
                  <c:v>1</c:v>
                </c:pt>
                <c:pt idx="5">
                  <c:v>1</c:v>
                </c:pt>
                <c:pt idx="6">
                  <c:v>1</c:v>
                </c:pt>
                <c:pt idx="7">
                  <c:v>1</c:v>
                </c:pt>
                <c:pt idx="8">
                  <c:v>1</c:v>
                </c:pt>
                <c:pt idx="9">
                  <c:v>3</c:v>
                </c:pt>
                <c:pt idx="10">
                  <c:v>4</c:v>
                </c:pt>
                <c:pt idx="11">
                  <c:v>2</c:v>
                </c:pt>
                <c:pt idx="12">
                  <c:v>3</c:v>
                </c:pt>
                <c:pt idx="13">
                  <c:v>2</c:v>
                </c:pt>
                <c:pt idx="14">
                  <c:v>2</c:v>
                </c:pt>
                <c:pt idx="15">
                  <c:v>2</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713737176"/>
        <c:axId val="713737568"/>
      </c:barChart>
      <c:catAx>
        <c:axId val="713737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3737568"/>
        <c:crosses val="autoZero"/>
        <c:auto val="1"/>
        <c:lblAlgn val="ctr"/>
        <c:lblOffset val="100"/>
        <c:noMultiLvlLbl val="0"/>
      </c:catAx>
      <c:valAx>
        <c:axId val="713737568"/>
        <c:scaling>
          <c:orientation val="minMax"/>
        </c:scaling>
        <c:delete val="1"/>
        <c:axPos val="b"/>
        <c:numFmt formatCode="General" sourceLinked="1"/>
        <c:majorTickMark val="none"/>
        <c:minorTickMark val="none"/>
        <c:tickLblPos val="nextTo"/>
        <c:crossAx val="713737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1">
                  <c:v>0.13500000000000001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713738352"/>
        <c:axId val="713738744"/>
      </c:barChart>
      <c:catAx>
        <c:axId val="713738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738744"/>
        <c:crosses val="autoZero"/>
        <c:auto val="1"/>
        <c:lblAlgn val="ctr"/>
        <c:lblOffset val="100"/>
        <c:noMultiLvlLbl val="0"/>
      </c:catAx>
      <c:valAx>
        <c:axId val="713738744"/>
        <c:scaling>
          <c:orientation val="minMax"/>
        </c:scaling>
        <c:delete val="1"/>
        <c:axPos val="b"/>
        <c:numFmt formatCode="0.0%" sourceLinked="1"/>
        <c:majorTickMark val="none"/>
        <c:minorTickMark val="none"/>
        <c:tickLblPos val="nextTo"/>
        <c:crossAx val="71373835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c:v>
                </c:pt>
                <c:pt idx="1">
                  <c:v>0.159</c:v>
                </c:pt>
                <c:pt idx="2">
                  <c:v>0.122</c:v>
                </c:pt>
                <c:pt idx="3">
                  <c:v>0.154</c:v>
                </c:pt>
                <c:pt idx="4">
                  <c:v>0.13500000000000001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713739528"/>
        <c:axId val="713739920"/>
      </c:lineChart>
      <c:catAx>
        <c:axId val="71373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739920"/>
        <c:crosses val="autoZero"/>
        <c:auto val="1"/>
        <c:lblAlgn val="ctr"/>
        <c:lblOffset val="100"/>
        <c:noMultiLvlLbl val="0"/>
      </c:catAx>
      <c:valAx>
        <c:axId val="713739920"/>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7395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40140072"/>
        <c:axId val="640140464"/>
      </c:barChart>
      <c:catAx>
        <c:axId val="6401400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0464"/>
        <c:crosses val="autoZero"/>
        <c:auto val="1"/>
        <c:lblAlgn val="ctr"/>
        <c:lblOffset val="100"/>
        <c:noMultiLvlLbl val="0"/>
      </c:catAx>
      <c:valAx>
        <c:axId val="640140464"/>
        <c:scaling>
          <c:orientation val="minMax"/>
          <c:max val="0.30000000000000004"/>
        </c:scaling>
        <c:delete val="1"/>
        <c:axPos val="t"/>
        <c:numFmt formatCode="0.00%" sourceLinked="1"/>
        <c:majorTickMark val="none"/>
        <c:minorTickMark val="none"/>
        <c:tickLblPos val="nextTo"/>
        <c:crossAx val="640140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c:v>
                </c:pt>
                <c:pt idx="1">
                  <c:v>0.154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40141248"/>
        <c:axId val="640141640"/>
      </c:barChart>
      <c:catAx>
        <c:axId val="640141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1640"/>
        <c:crosses val="autoZero"/>
        <c:auto val="1"/>
        <c:lblAlgn val="ctr"/>
        <c:lblOffset val="100"/>
        <c:noMultiLvlLbl val="0"/>
      </c:catAx>
      <c:valAx>
        <c:axId val="640141640"/>
        <c:scaling>
          <c:orientation val="minMax"/>
          <c:max val="0.30000000000000004"/>
          <c:min val="0"/>
        </c:scaling>
        <c:delete val="1"/>
        <c:axPos val="b"/>
        <c:numFmt formatCode="0.0%" sourceLinked="1"/>
        <c:majorTickMark val="none"/>
        <c:minorTickMark val="none"/>
        <c:tickLblPos val="nextTo"/>
        <c:crossAx val="640141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8">
                  <c:v>0.14899999999999999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640142424"/>
        <c:axId val="640142816"/>
      </c:barChart>
      <c:catAx>
        <c:axId val="6401424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2816"/>
        <c:crosses val="autoZero"/>
        <c:auto val="1"/>
        <c:lblAlgn val="ctr"/>
        <c:lblOffset val="100"/>
        <c:noMultiLvlLbl val="0"/>
      </c:catAx>
      <c:valAx>
        <c:axId val="640142816"/>
        <c:scaling>
          <c:orientation val="minMax"/>
        </c:scaling>
        <c:delete val="1"/>
        <c:axPos val="b"/>
        <c:numFmt formatCode="0.0%" sourceLinked="1"/>
        <c:majorTickMark val="none"/>
        <c:minorTickMark val="none"/>
        <c:tickLblPos val="nextTo"/>
        <c:crossAx val="6401424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0.127</c:v>
                </c:pt>
                <c:pt idx="1">
                  <c:v>0.156</c:v>
                </c:pt>
                <c:pt idx="2">
                  <c:v>0.13500000000000001</c:v>
                </c:pt>
                <c:pt idx="3">
                  <c:v>0.18</c:v>
                </c:pt>
                <c:pt idx="4">
                  <c:v>0.14899999999999999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640143600"/>
        <c:axId val="640143992"/>
      </c:lineChart>
      <c:catAx>
        <c:axId val="64014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143992"/>
        <c:crosses val="autoZero"/>
        <c:auto val="1"/>
        <c:lblAlgn val="ctr"/>
        <c:lblOffset val="100"/>
        <c:noMultiLvlLbl val="0"/>
      </c:catAx>
      <c:valAx>
        <c:axId val="640143992"/>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1436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0.14000000000000001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640144776"/>
        <c:axId val="640145168"/>
      </c:barChart>
      <c:catAx>
        <c:axId val="6401447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5168"/>
        <c:crosses val="autoZero"/>
        <c:auto val="1"/>
        <c:lblAlgn val="ctr"/>
        <c:lblOffset val="100"/>
        <c:noMultiLvlLbl val="0"/>
      </c:catAx>
      <c:valAx>
        <c:axId val="640145168"/>
        <c:scaling>
          <c:orientation val="minMax"/>
          <c:max val="0.30000000000000004"/>
        </c:scaling>
        <c:delete val="1"/>
        <c:axPos val="t"/>
        <c:numFmt formatCode="0.00%" sourceLinked="1"/>
        <c:majorTickMark val="none"/>
        <c:minorTickMark val="none"/>
        <c:tickLblPos val="nextTo"/>
        <c:crossAx val="640144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0.14899999999999999</c:v>
                </c:pt>
                <c:pt idx="1">
                  <c:v>0.14499999999999999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640145952"/>
        <c:axId val="640146344"/>
      </c:barChart>
      <c:catAx>
        <c:axId val="640145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6344"/>
        <c:crosses val="autoZero"/>
        <c:auto val="1"/>
        <c:lblAlgn val="ctr"/>
        <c:lblOffset val="100"/>
        <c:noMultiLvlLbl val="0"/>
      </c:catAx>
      <c:valAx>
        <c:axId val="640146344"/>
        <c:scaling>
          <c:orientation val="minMax"/>
          <c:max val="0.30000000000000004"/>
          <c:min val="0"/>
        </c:scaling>
        <c:delete val="1"/>
        <c:axPos val="b"/>
        <c:numFmt formatCode="0.0%" sourceLinked="1"/>
        <c:majorTickMark val="none"/>
        <c:minorTickMark val="none"/>
        <c:tickLblPos val="nextTo"/>
        <c:crossAx val="6401459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16" formatCode="0">
                  <c:v>16299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County Copy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16">
                  <c:v>16605</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640147128"/>
        <c:axId val="640147520"/>
      </c:barChart>
      <c:catAx>
        <c:axId val="640147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147520"/>
        <c:crosses val="autoZero"/>
        <c:auto val="1"/>
        <c:lblAlgn val="ctr"/>
        <c:lblOffset val="100"/>
        <c:noMultiLvlLbl val="0"/>
      </c:catAx>
      <c:valAx>
        <c:axId val="640147520"/>
        <c:scaling>
          <c:orientation val="minMax"/>
        </c:scaling>
        <c:delete val="1"/>
        <c:axPos val="b"/>
        <c:numFmt formatCode="General" sourceLinked="1"/>
        <c:majorTickMark val="none"/>
        <c:minorTickMark val="none"/>
        <c:tickLblPos val="nextTo"/>
        <c:crossAx val="640147128"/>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County copy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20" formatCode="0.0%">
                  <c:v>0.2339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County copy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20" formatCode="0.0%">
                  <c:v>0.2387</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503949488"/>
        <c:axId val="503949880"/>
      </c:barChart>
      <c:catAx>
        <c:axId val="503949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949880"/>
        <c:crosses val="autoZero"/>
        <c:auto val="1"/>
        <c:lblAlgn val="ctr"/>
        <c:lblOffset val="100"/>
        <c:noMultiLvlLbl val="0"/>
      </c:catAx>
      <c:valAx>
        <c:axId val="503949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949488"/>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4">
                  <c:v>182</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dLbl>
              <c:idx val="19"/>
              <c:layout>
                <c:manualLayout>
                  <c:x val="-8.8149563665445019E-3"/>
                  <c:y val="9.258439121935465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3BE-44AE-9E30-990DFA0436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19">
                  <c:v>1493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503950664"/>
        <c:axId val="503951056"/>
      </c:barChart>
      <c:catAx>
        <c:axId val="50395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951056"/>
        <c:crosses val="autoZero"/>
        <c:auto val="1"/>
        <c:lblAlgn val="ctr"/>
        <c:lblOffset val="100"/>
        <c:noMultiLvlLbl val="0"/>
      </c:catAx>
      <c:valAx>
        <c:axId val="50395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3950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4.4%</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www.oceanresourcenet.org/"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residents, and lower proportions of Black/African</a:t>
            </a:r>
            <a:r>
              <a:rPr lang="en-US" sz="1200" kern="1200" baseline="0" dirty="0" smtClean="0">
                <a:solidFill>
                  <a:schemeClr val="tx1"/>
                </a:solidFill>
                <a:effectLst/>
                <a:latin typeface="+mn-lt"/>
                <a:ea typeface="+mn-ea"/>
                <a:cs typeface="+mn-cs"/>
              </a:rPr>
              <a:t> American, Asian, </a:t>
            </a:r>
            <a:r>
              <a:rPr lang="en-US" sz="1200" kern="1200" baseline="0" dirty="0" smtClean="0">
                <a:solidFill>
                  <a:schemeClr val="tx1"/>
                </a:solidFill>
                <a:effectLst/>
                <a:latin typeface="+mn-lt"/>
                <a:ea typeface="+mn-ea"/>
                <a:cs typeface="+mn-cs"/>
              </a:rPr>
              <a:t>“Other,” and </a:t>
            </a:r>
            <a:r>
              <a:rPr lang="en-US" sz="1200" kern="1200" baseline="0" dirty="0" smtClean="0">
                <a:solidFill>
                  <a:schemeClr val="tx1"/>
                </a:solidFill>
                <a:effectLst/>
                <a:latin typeface="+mn-lt"/>
                <a:ea typeface="+mn-ea"/>
                <a:cs typeface="+mn-cs"/>
              </a:rPr>
              <a:t>Hispanic </a:t>
            </a:r>
            <a:r>
              <a:rPr lang="en-US" sz="1200" kern="1200" dirty="0" smtClean="0">
                <a:solidFill>
                  <a:schemeClr val="tx1"/>
                </a:solidFill>
                <a:effectLst/>
                <a:latin typeface="+mn-lt"/>
                <a:ea typeface="+mn-ea"/>
                <a:cs typeface="+mn-cs"/>
              </a:rPr>
              <a:t>residents in this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 Chart 1.3.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steady by race/ethnicity.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Lavallette,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Little Egg Harbor,</a:t>
            </a:r>
            <a:r>
              <a:rPr lang="en-US" sz="1200" kern="1200" baseline="0" dirty="0" smtClean="0">
                <a:solidFill>
                  <a:schemeClr val="tx1"/>
                </a:solidFill>
                <a:effectLst/>
                <a:latin typeface="+mn-lt"/>
                <a:ea typeface="+mn-ea"/>
                <a:cs typeface="+mn-cs"/>
              </a:rPr>
              <a:t> and South Toms River are composed of mostly White residents, however South Toms River also includes larger percentages of Black /African American and Hispanic/Latino residents.</a:t>
            </a:r>
            <a:r>
              <a:rPr lang="en-US"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counties percentage of foreign-born residents has remained steady over the past 5 years.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Seaside Heights and Lakewood have the highest proportions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slightly decreased over the 5 years for which we have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Seaside Heights has the lowest proportion of residents who speak English-only, while Surf City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4th highest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&lt;6 years old is the largest group.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the percentages of children per age category vary slightly compared to each other, and compared to the overall percentages in NJ.</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includes numbers of children in each municipality, and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2018, this county had the 5th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2,575</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359</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42,918 (in-home); 5,543 (out-of-home placement); 48,461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2018 than in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higher percentage of families living in poverty than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remained mostly steady between 2013 and 2017.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2.3.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Poverty definition</a:t>
            </a:r>
            <a:r>
              <a:rPr lang="en-US" sz="1200" kern="1200" dirty="0" smtClean="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To determine a person's poverty status, </a:t>
            </a:r>
            <a:r>
              <a:rPr lang="en-US" sz="1200" kern="1200" dirty="0" smtClean="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Seaside Heights and Lakewood have the highest poverty rates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lower than the state median and higher than the national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Seaside Heights and Manchester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similar percentage of households experiencing severe cost burden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This county’s percentage of households experiencing severe housing burden has slightly decreased between 2014 and 2019.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6366151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rates have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pPr marL="0" indent="0">
              <a:buFont typeface="Arial" panose="020B0604020202020204" pitchFamily="34" charset="0"/>
              <a:buNone/>
            </a:pPr>
            <a:r>
              <a:rPr lang="en-US" sz="1200" kern="1200" dirty="0" smtClean="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less than the state average and less than the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County and state levels only.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slightly decreased</a:t>
            </a:r>
            <a:r>
              <a:rPr lang="en-US" sz="1200" kern="1200" baseline="0" dirty="0" smtClean="0">
                <a:solidFill>
                  <a:schemeClr val="tx1"/>
                </a:solidFill>
                <a:effectLst/>
                <a:latin typeface="+mn-lt"/>
                <a:ea typeface="+mn-ea"/>
                <a:cs typeface="+mn-cs"/>
              </a:rPr>
              <a:t> between </a:t>
            </a:r>
            <a:r>
              <a:rPr lang="en-US" sz="1200" kern="1200" dirty="0" smtClean="0">
                <a:solidFill>
                  <a:schemeClr val="tx1"/>
                </a:solidFill>
                <a:effectLst/>
                <a:latin typeface="+mn-lt"/>
                <a:ea typeface="+mn-ea"/>
                <a:cs typeface="+mn-cs"/>
              </a:rPr>
              <a:t>2013 and 2017.</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decreased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slightly decreased between 2013 and 2017.</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infant, toddler, and pre-K median monthly childcare costs in this county tend to be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infant childcare costs appear as expected when compared to the county’s median household income, and toddler and pre-K childcare costs appear higher</a:t>
            </a:r>
            <a:r>
              <a:rPr lang="en-US" sz="1200" kern="1200" baseline="0" dirty="0" smtClean="0">
                <a:solidFill>
                  <a:schemeClr val="tx1"/>
                </a:solidFill>
                <a:effectLst/>
                <a:latin typeface="+mn-lt"/>
                <a:ea typeface="+mn-ea"/>
                <a:cs typeface="+mn-cs"/>
              </a:rPr>
              <a:t> than</a:t>
            </a:r>
            <a:r>
              <a:rPr lang="en-US" sz="1200" kern="1200" dirty="0" smtClean="0">
                <a:solidFill>
                  <a:schemeClr val="tx1"/>
                </a:solidFill>
                <a:effectLst/>
                <a:latin typeface="+mn-lt"/>
                <a:ea typeface="+mn-ea"/>
                <a:cs typeface="+mn-cs"/>
              </a:rPr>
              <a:t> expected when compared to the county’s median household income.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to work than the state average of 31.5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8.3.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Ship Bottom and Long Beach have the longest average commute times.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11</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in the state.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based on "typical regional" family profile.</a:t>
            </a:r>
          </a:p>
          <a:p>
            <a:r>
              <a:rPr lang="en-US" sz="1200" kern="1200" dirty="0" smtClean="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has a lower percentage of minors without insurance than 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decreased slightly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Point Pleasant Beach and Seaside Heights have the largest percentages of minors without insurance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slightly decreased between 2013 and 2019.</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report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between 2016 and 2018.</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annual wage has increased slightly between 2016 and 2018. </a:t>
            </a: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county’s unemployment rate is generally higher than the state's rate and tended to follow similar patterns across the year.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similar</a:t>
            </a:r>
            <a:r>
              <a:rPr lang="en-US" sz="1200" kern="1200" baseline="0" dirty="0" smtClean="0">
                <a:solidFill>
                  <a:schemeClr val="tx1"/>
                </a:solidFill>
                <a:effectLst/>
                <a:latin typeface="+mn-lt"/>
                <a:ea typeface="+mn-ea"/>
                <a:cs typeface="+mn-cs"/>
              </a:rPr>
              <a:t> to </a:t>
            </a:r>
            <a:r>
              <a:rPr lang="en-US" sz="1200" kern="1200" dirty="0" smtClean="0">
                <a:solidFill>
                  <a:schemeClr val="tx1"/>
                </a:solidFill>
                <a:effectLst/>
                <a:latin typeface="+mn-lt"/>
                <a:ea typeface="+mn-ea"/>
                <a:cs typeface="+mn-cs"/>
              </a:rPr>
              <a:t>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as with each NJ county, men tend to have higher annual incomes than women.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lower median income than the state average, and a higher median income than the national average.</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 males has slightly increased and for females has remained steady between 2013 and 2017. Men consistently earn about $6K more than women.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a:t>
            </a:r>
            <a:r>
              <a:rPr lang="en-US" sz="1200" kern="1200" dirty="0" smtClean="0">
                <a:solidFill>
                  <a:schemeClr val="tx1"/>
                </a:solidFill>
                <a:effectLst/>
                <a:latin typeface="+mn-lt"/>
                <a:ea typeface="+mn-ea"/>
                <a:cs typeface="+mn-cs"/>
              </a:rPr>
              <a:t> Chart 10.8.</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There is no data</a:t>
            </a:r>
            <a:r>
              <a:rPr lang="en-US" sz="1200" kern="1200" baseline="0" dirty="0" smtClean="0">
                <a:solidFill>
                  <a:schemeClr val="tx1"/>
                </a:solidFill>
                <a:effectLst/>
                <a:latin typeface="+mn-lt"/>
                <a:ea typeface="+mn-ea"/>
                <a:cs typeface="+mn-cs"/>
              </a:rPr>
              <a:t> available for “Females” in Mantoloking.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crime rate is one of the lower ones in the state.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robbery and most nonviolent crimes were attributed to larceny and burglary.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lowest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juvenile arrest rate in the state.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rate has decreased between 2012 and 2016, and is below the rate for NJ.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deaths was too small to calculate reliable rates for most counties, and for some years.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Blanks indicate the number of deaths was too small to calculate reliable rates. Most counties will have blanks in this section.</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Homicide rates by sex are higher in males than females.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County is the decedent's county of residence, not the county where the assault occurred.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6</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number of domestic violence incidents in NJ.</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the number of domestic violence incidents in this county has decreased between 2012 and 2016.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Chart 12.3.</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Toms River 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Most domestic violence offenses in NJ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arrests were related to assault.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Municipality/County data available? </a:t>
            </a:r>
            <a:r>
              <a:rPr lang="en-US" sz="1200" kern="1200" dirty="0" smtClean="0">
                <a:solidFill>
                  <a:schemeClr val="tx1"/>
                </a:solidFill>
                <a:effectLst/>
                <a:latin typeface="+mn-lt"/>
                <a:ea typeface="+mn-ea"/>
                <a:cs typeface="+mn-cs"/>
              </a:rPr>
              <a:t>No, neither county nor municipality estimates available.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number of suspected overdose deaths increased over that period.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2014 and 2018, the number of suspected opioid deaths in this county had increased steadily</a:t>
            </a:r>
            <a:r>
              <a:rPr lang="en-US" sz="1200" kern="1200" baseline="0" dirty="0" smtClean="0">
                <a:solidFill>
                  <a:schemeClr val="tx1"/>
                </a:solidFill>
                <a:effectLst/>
                <a:latin typeface="+mn-lt"/>
                <a:ea typeface="+mn-ea"/>
                <a:cs typeface="+mn-cs"/>
              </a:rPr>
              <a:t> over </a:t>
            </a:r>
            <a:r>
              <a:rPr lang="en-US" sz="1200" kern="1200" dirty="0" smtClean="0">
                <a:solidFill>
                  <a:schemeClr val="tx1"/>
                </a:solidFill>
                <a:effectLst/>
                <a:latin typeface="+mn-lt"/>
                <a:ea typeface="+mn-ea"/>
                <a:cs typeface="+mn-cs"/>
              </a:rPr>
              <a:t>5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there is an increasing trend of overdose deaths as a proportion of the population from 2017 to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decreasing line indicates that more people have been dying of overdoses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majority of mental health programs available are supportive housing, followed by partial care.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mental health distress found is higher than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mental health distress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than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estimated frequency of depression is around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time, the percentage of the population reporting depression in this phone survey has varied slightly.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non-Hispanic residents reported diagnosed depression,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Diagnosed depression was reported about</a:t>
            </a:r>
            <a:r>
              <a:rPr lang="en-US" sz="1200" kern="1200" baseline="0" dirty="0" smtClean="0">
                <a:solidFill>
                  <a:schemeClr val="tx1"/>
                </a:solidFill>
                <a:effectLst/>
                <a:latin typeface="+mn-lt"/>
                <a:ea typeface="+mn-ea"/>
                <a:cs typeface="+mn-cs"/>
              </a:rPr>
              <a:t> the same between Women and Men.</a:t>
            </a:r>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5th highest number of children receiving Special Ed services of the NJ counties in 2018.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2017 and 2018, the county’s percentage of children receiving Special Education services are higher than the state average.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2017 NJ Average=17.6%</a:t>
            </a:r>
          </a:p>
          <a:p>
            <a:r>
              <a:rPr lang="en-US" sz="1200" kern="1200" dirty="0" smtClean="0">
                <a:solidFill>
                  <a:schemeClr val="tx1"/>
                </a:solidFill>
                <a:effectLst/>
                <a:latin typeface="+mn-lt"/>
                <a:ea typeface="+mn-ea"/>
                <a:cs typeface="+mn-cs"/>
              </a:rPr>
              <a:t>2018 NJ Average=17.9%</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Yes</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2</a:t>
            </a:r>
            <a:r>
              <a:rPr lang="en-US" sz="1200" kern="1200" baseline="30000" dirty="0" smtClean="0">
                <a:solidFill>
                  <a:schemeClr val="tx1"/>
                </a:solidFill>
                <a:effectLst/>
                <a:latin typeface="+mn-lt"/>
                <a:ea typeface="+mn-ea"/>
                <a:cs typeface="+mn-cs"/>
              </a:rPr>
              <a:t>nd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highest number of children receiving Special Ed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p>
          <a:p>
            <a:pPr defTabSz="904046">
              <a:defRPr/>
            </a:pPr>
            <a:r>
              <a:rPr lang="en-US" dirty="0" smtClean="0"/>
              <a:t>16.1. </a:t>
            </a:r>
            <a:r>
              <a:rPr lang="en-US" dirty="0" smtClean="0">
                <a:hlinkClick r:id="rId3"/>
              </a:rPr>
              <a:t>http://www.oceanresourcenet.org/</a:t>
            </a:r>
            <a:endParaRPr lang="en-US" dirty="0" smtClean="0"/>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6.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jpeg"/><Relationship Id="rId1" Type="http://schemas.openxmlformats.org/officeDocument/2006/relationships/slideMaster" Target="../slideMasters/slideMaster2.xml"/><Relationship Id="rId5" Type="http://schemas.openxmlformats.org/officeDocument/2006/relationships/image" Target="../media/image11.png"/><Relationship Id="rId4" Type="http://schemas.openxmlformats.org/officeDocument/2006/relationships/image" Target="../media/image19.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5.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smtClean="0">
                <a:solidFill>
                  <a:schemeClr val="bg1"/>
                </a:solidFill>
                <a:latin typeface="Franklin Gothic Demi" panose="020B0703020102020204" pitchFamily="34" charset="0"/>
              </a:rPr>
              <a:t>Ocean County</a:t>
            </a:r>
          </a:p>
          <a:p>
            <a:pPr algn="ctr"/>
            <a:r>
              <a:rPr lang="en-US" sz="2400" b="0" dirty="0" smtClean="0">
                <a:solidFill>
                  <a:schemeClr val="bg1"/>
                </a:solidFill>
                <a:latin typeface="Franklin Gothic Demi" panose="020B0703020102020204" pitchFamily="34" charset="0"/>
              </a:rPr>
              <a:t>New </a:t>
            </a:r>
            <a:r>
              <a:rPr lang="en-US" sz="2400" b="0" dirty="0">
                <a:solidFill>
                  <a:schemeClr val="bg1"/>
                </a:solidFill>
                <a:latin typeface="Franklin Gothic Demi" panose="020B0703020102020204" pitchFamily="34" charset="0"/>
              </a:rPr>
              <a:t>Jersey</a:t>
            </a:r>
          </a:p>
        </p:txBody>
      </p:sp>
      <p:pic>
        <p:nvPicPr>
          <p:cNvPr id="2050" name="Picture 2" descr="Image result for ocean county nj municipality map"/>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1360" t="2740" r="11360" b="2740"/>
          <a:stretch/>
        </p:blipFill>
        <p:spPr bwMode="auto">
          <a:xfrm>
            <a:off x="4800600" y="274320"/>
            <a:ext cx="5299856" cy="630936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userDrawn="1"/>
        </p:nvSpPr>
        <p:spPr>
          <a:xfrm>
            <a:off x="9982200" y="2743200"/>
            <a:ext cx="2286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4724400" y="2438400"/>
            <a:ext cx="762000" cy="426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4699000" y="5943600"/>
            <a:ext cx="5397500"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userDrawn="1"/>
        </p:nvSpPr>
        <p:spPr>
          <a:xfrm>
            <a:off x="4724400" y="1295400"/>
            <a:ext cx="762000" cy="1143000"/>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Triangle 8"/>
          <p:cNvSpPr/>
          <p:nvPr userDrawn="1"/>
        </p:nvSpPr>
        <p:spPr>
          <a:xfrm>
            <a:off x="5486400" y="2438400"/>
            <a:ext cx="914400" cy="1676400"/>
          </a:xfrm>
          <a:prstGeom prst="r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5486400" y="4038600"/>
            <a:ext cx="838200" cy="1905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9525000" y="2895600"/>
            <a:ext cx="571500" cy="312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8896350" y="4683252"/>
            <a:ext cx="1866900" cy="1371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724400" y="274320"/>
            <a:ext cx="5372100" cy="3352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9220200" y="609600"/>
            <a:ext cx="1219200" cy="4983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3" name="TextBox 2"/>
          <p:cNvSpPr txBox="1"/>
          <p:nvPr userDrawn="1"/>
        </p:nvSpPr>
        <p:spPr>
          <a:xfrm>
            <a:off x="865909" y="42046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5636" y="0"/>
            <a:ext cx="702564" cy="1030069"/>
          </a:xfrm>
          <a:prstGeom prst="rect">
            <a:avLst/>
          </a:prstGeom>
          <a:noFill/>
          <a:ln>
            <a:noFill/>
          </a:ln>
        </p:spPr>
      </p:pic>
      <p:sp>
        <p:nvSpPr>
          <p:cNvPr id="8" name="TextBox 7"/>
          <p:cNvSpPr txBox="1"/>
          <p:nvPr userDrawn="1"/>
        </p:nvSpPr>
        <p:spPr>
          <a:xfrm>
            <a:off x="906919"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5636" y="0"/>
            <a:ext cx="577873" cy="1030069"/>
          </a:xfrm>
          <a:prstGeom prst="rect">
            <a:avLst/>
          </a:prstGeom>
          <a:noFill/>
          <a:ln>
            <a:noFill/>
          </a:ln>
        </p:spPr>
      </p:pic>
      <p:sp>
        <p:nvSpPr>
          <p:cNvPr id="8" name="TextBox 7"/>
          <p:cNvSpPr txBox="1"/>
          <p:nvPr userDrawn="1"/>
        </p:nvSpPr>
        <p:spPr>
          <a:xfrm>
            <a:off x="906919"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5636" y="0"/>
            <a:ext cx="626364" cy="1030069"/>
          </a:xfrm>
          <a:prstGeom prst="rect">
            <a:avLst/>
          </a:prstGeom>
          <a:noFill/>
          <a:ln>
            <a:noFill/>
          </a:ln>
        </p:spPr>
      </p:pic>
      <p:sp>
        <p:nvSpPr>
          <p:cNvPr id="8" name="TextBox 7"/>
          <p:cNvSpPr txBox="1"/>
          <p:nvPr userDrawn="1"/>
        </p:nvSpPr>
        <p:spPr>
          <a:xfrm>
            <a:off x="882673" y="557435"/>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318" y="0"/>
            <a:ext cx="678942" cy="1030069"/>
          </a:xfrm>
          <a:prstGeom prst="rect">
            <a:avLst/>
          </a:prstGeom>
          <a:noFill/>
          <a:ln>
            <a:noFill/>
          </a:ln>
        </p:spPr>
      </p:pic>
      <p:sp>
        <p:nvSpPr>
          <p:cNvPr id="8" name="TextBox 7"/>
          <p:cNvSpPr txBox="1"/>
          <p:nvPr userDrawn="1"/>
        </p:nvSpPr>
        <p:spPr>
          <a:xfrm>
            <a:off x="848660"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pic>
        <p:nvPicPr>
          <p:cNvPr id="6" name="Picture 5"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9436" y="12486"/>
            <a:ext cx="654073" cy="1030069"/>
          </a:xfrm>
          <a:prstGeom prst="rect">
            <a:avLst/>
          </a:prstGeom>
          <a:noFill/>
          <a:ln>
            <a:noFill/>
          </a:ln>
        </p:spPr>
      </p:pic>
      <p:sp>
        <p:nvSpPr>
          <p:cNvPr id="7" name="TextBox 6"/>
          <p:cNvSpPr txBox="1"/>
          <p:nvPr userDrawn="1"/>
        </p:nvSpPr>
        <p:spPr>
          <a:xfrm>
            <a:off x="848660"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36731"/>
            <a:ext cx="713509" cy="1030069"/>
          </a:xfrm>
          <a:prstGeom prst="rect">
            <a:avLst/>
          </a:prstGeom>
          <a:noFill/>
          <a:ln>
            <a:noFill/>
          </a:ln>
        </p:spPr>
      </p:pic>
      <p:sp>
        <p:nvSpPr>
          <p:cNvPr id="6" name="TextBox 5"/>
          <p:cNvSpPr txBox="1"/>
          <p:nvPr userDrawn="1"/>
        </p:nvSpPr>
        <p:spPr>
          <a:xfrm>
            <a:off x="848660"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927"/>
            <a:ext cx="713509" cy="1030069"/>
          </a:xfrm>
          <a:prstGeom prst="rect">
            <a:avLst/>
          </a:prstGeom>
          <a:noFill/>
          <a:ln>
            <a:noFill/>
          </a:ln>
        </p:spPr>
      </p:pic>
      <p:sp>
        <p:nvSpPr>
          <p:cNvPr id="6" name="TextBox 5"/>
          <p:cNvSpPr txBox="1"/>
          <p:nvPr userDrawn="1"/>
        </p:nvSpPr>
        <p:spPr>
          <a:xfrm>
            <a:off x="848660" y="50684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5636" y="0"/>
            <a:ext cx="640981" cy="1030069"/>
          </a:xfrm>
          <a:prstGeom prst="rect">
            <a:avLst/>
          </a:prstGeom>
          <a:noFill/>
          <a:ln>
            <a:noFill/>
          </a:ln>
        </p:spPr>
      </p:pic>
      <p:sp>
        <p:nvSpPr>
          <p:cNvPr id="10" name="TextBox 9"/>
          <p:cNvSpPr txBox="1"/>
          <p:nvPr userDrawn="1"/>
        </p:nvSpPr>
        <p:spPr>
          <a:xfrm>
            <a:off x="898537" y="488499"/>
            <a:ext cx="810491" cy="523220"/>
          </a:xfrm>
          <a:prstGeom prst="rect">
            <a:avLst/>
          </a:prstGeom>
          <a:noFill/>
        </p:spPr>
        <p:txBody>
          <a:bodyPr wrap="square" rtlCol="0">
            <a:spAutoFit/>
          </a:bodyPr>
          <a:lstStyle/>
          <a:p>
            <a:r>
              <a:rPr lang="en-US" sz="1400" b="1" dirty="0" smtClean="0"/>
              <a:t>Ocean County</a:t>
            </a:r>
            <a:endParaRPr lang="en-US" sz="1400" b="1" dirty="0"/>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6982" y="1066800"/>
            <a:ext cx="947928" cy="118246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463396" y="4602636"/>
            <a:ext cx="947928" cy="118246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7186" y="559967"/>
            <a:ext cx="947928" cy="118246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49754" y="559967"/>
            <a:ext cx="947928" cy="118246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99636" y="2754361"/>
            <a:ext cx="947928" cy="118246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6504" y="533400"/>
            <a:ext cx="947928" cy="118246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ocean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651610" y="562249"/>
            <a:ext cx="947928" cy="118246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61516" y="5087055"/>
            <a:ext cx="947928" cy="118246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196" y="5012157"/>
            <a:ext cx="947928" cy="118246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ocean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31979" y="592455"/>
            <a:ext cx="947928" cy="118246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18567" y="563825"/>
            <a:ext cx="947928" cy="118246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2039" y="757341"/>
            <a:ext cx="947928" cy="118246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5029" y="909079"/>
            <a:ext cx="947928" cy="118246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36086" y="695007"/>
            <a:ext cx="947928" cy="118246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01000" y="538946"/>
            <a:ext cx="947928" cy="1182469"/>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96982" y="1066800"/>
            <a:ext cx="947928" cy="118246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17.xml"/><Relationship Id="rId7" Type="http://schemas.openxmlformats.org/officeDocument/2006/relationships/image" Target="../media/image28.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7.jpeg"/><Relationship Id="rId5" Type="http://schemas.openxmlformats.org/officeDocument/2006/relationships/image" Target="../media/image10.png"/><Relationship Id="rId4" Type="http://schemas.openxmlformats.org/officeDocument/2006/relationships/image" Target="../media/image26.png"/></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chart" Target="../charts/chart1.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chart" Target="../charts/chart2.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5.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6.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8.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9.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chart" Target="../charts/chart12.xml"/><Relationship Id="rId3" Type="http://schemas.openxmlformats.org/officeDocument/2006/relationships/tags" Target="../tags/tag66.xml"/><Relationship Id="rId7" Type="http://schemas.openxmlformats.org/officeDocument/2006/relationships/notesSlide" Target="../notesSlides/notesSlide1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8.xml"/><Relationship Id="rId5" Type="http://schemas.openxmlformats.org/officeDocument/2006/relationships/tags" Target="../tags/tag68.xml"/><Relationship Id="rId4" Type="http://schemas.openxmlformats.org/officeDocument/2006/relationships/tags" Target="../tags/tag67.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71.xml"/><Relationship Id="rId7" Type="http://schemas.openxmlformats.org/officeDocument/2006/relationships/slideLayout" Target="../slideLayouts/slideLayout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chart" Target="../charts/chart14.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notesSlide" Target="../notesSlides/notesSlide12.xml"/><Relationship Id="rId5" Type="http://schemas.openxmlformats.org/officeDocument/2006/relationships/tags" Target="../tags/tag79.xml"/><Relationship Id="rId10" Type="http://schemas.openxmlformats.org/officeDocument/2006/relationships/slideLayout" Target="../slideLayouts/slideLayout8.xml"/><Relationship Id="rId4" Type="http://schemas.openxmlformats.org/officeDocument/2006/relationships/tags" Target="../tags/tag78.xml"/><Relationship Id="rId9" Type="http://schemas.openxmlformats.org/officeDocument/2006/relationships/tags" Target="../tags/tag8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6.xml"/><Relationship Id="rId7" Type="http://schemas.openxmlformats.org/officeDocument/2006/relationships/slideLayout" Target="../slideLayouts/slideLayout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2.xml"/><Relationship Id="rId7" Type="http://schemas.openxmlformats.org/officeDocument/2006/relationships/slideLayout" Target="../slideLayouts/slideLayout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3.xml"/><Relationship Id="rId3" Type="http://schemas.openxmlformats.org/officeDocument/2006/relationships/tags" Target="../tags/tag98.xml"/><Relationship Id="rId7" Type="http://schemas.openxmlformats.org/officeDocument/2006/relationships/tags" Target="../tags/tag102.xml"/><Relationship Id="rId12" Type="http://schemas.openxmlformats.org/officeDocument/2006/relationships/chart" Target="../charts/chart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tags" Target="../tags/tag101.xml"/><Relationship Id="rId11" Type="http://schemas.openxmlformats.org/officeDocument/2006/relationships/chart" Target="../charts/chart17.xml"/><Relationship Id="rId5" Type="http://schemas.openxmlformats.org/officeDocument/2006/relationships/tags" Target="../tags/tag100.xml"/><Relationship Id="rId10" Type="http://schemas.openxmlformats.org/officeDocument/2006/relationships/notesSlide" Target="../notesSlides/notesSlide15.xml"/><Relationship Id="rId4" Type="http://schemas.openxmlformats.org/officeDocument/2006/relationships/tags" Target="../tags/tag99.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6.xml"/><Relationship Id="rId7" Type="http://schemas.openxmlformats.org/officeDocument/2006/relationships/notesSlide" Target="../notesSlides/notesSlide16.xml"/><Relationship Id="rId2" Type="http://schemas.openxmlformats.org/officeDocument/2006/relationships/tags" Target="../tags/tag105.xml"/><Relationship Id="rId1" Type="http://schemas.openxmlformats.org/officeDocument/2006/relationships/tags" Target="../tags/tag104.xml"/><Relationship Id="rId6" Type="http://schemas.openxmlformats.org/officeDocument/2006/relationships/slideLayout" Target="../slideLayouts/slideLayout8.xml"/><Relationship Id="rId5" Type="http://schemas.openxmlformats.org/officeDocument/2006/relationships/tags" Target="../tags/tag108.xml"/><Relationship Id="rId4" Type="http://schemas.openxmlformats.org/officeDocument/2006/relationships/tags" Target="../tags/tag10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11.xml"/><Relationship Id="rId7" Type="http://schemas.openxmlformats.org/officeDocument/2006/relationships/slideLayout" Target="../slideLayouts/slideLayout8.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tags" Target="../tags/tag114.xml"/><Relationship Id="rId5" Type="http://schemas.openxmlformats.org/officeDocument/2006/relationships/tags" Target="../tags/tag113.xml"/><Relationship Id="rId4" Type="http://schemas.openxmlformats.org/officeDocument/2006/relationships/tags" Target="../tags/tag112.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7.xml"/><Relationship Id="rId7" Type="http://schemas.openxmlformats.org/officeDocument/2006/relationships/notesSlide" Target="../notesSlides/notesSlide18.xml"/><Relationship Id="rId2" Type="http://schemas.openxmlformats.org/officeDocument/2006/relationships/tags" Target="../tags/tag116.xml"/><Relationship Id="rId1" Type="http://schemas.openxmlformats.org/officeDocument/2006/relationships/tags" Target="../tags/tag115.xml"/><Relationship Id="rId6" Type="http://schemas.openxmlformats.org/officeDocument/2006/relationships/slideLayout" Target="../slideLayouts/slideLayout8.xml"/><Relationship Id="rId5" Type="http://schemas.openxmlformats.org/officeDocument/2006/relationships/tags" Target="../tags/tag119.xml"/><Relationship Id="rId4" Type="http://schemas.openxmlformats.org/officeDocument/2006/relationships/tags" Target="../tags/tag1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7.xml"/><Relationship Id="rId3" Type="http://schemas.openxmlformats.org/officeDocument/2006/relationships/tags" Target="../tags/tag122.xml"/><Relationship Id="rId7" Type="http://schemas.openxmlformats.org/officeDocument/2006/relationships/tags" Target="../tags/tag126.xml"/><Relationship Id="rId12" Type="http://schemas.openxmlformats.org/officeDocument/2006/relationships/chart" Target="../charts/chart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11" Type="http://schemas.openxmlformats.org/officeDocument/2006/relationships/chart" Target="../charts/chart22.xml"/><Relationship Id="rId5" Type="http://schemas.openxmlformats.org/officeDocument/2006/relationships/tags" Target="../tags/tag124.xml"/><Relationship Id="rId10" Type="http://schemas.openxmlformats.org/officeDocument/2006/relationships/notesSlide" Target="../notesSlides/notesSlide19.xml"/><Relationship Id="rId4" Type="http://schemas.openxmlformats.org/officeDocument/2006/relationships/tags" Target="../tags/tag123.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30.xml"/><Relationship Id="rId7" Type="http://schemas.openxmlformats.org/officeDocument/2006/relationships/notesSlide" Target="../notesSlides/notesSlide20.xml"/><Relationship Id="rId2" Type="http://schemas.openxmlformats.org/officeDocument/2006/relationships/tags" Target="../tags/tag129.xml"/><Relationship Id="rId1" Type="http://schemas.openxmlformats.org/officeDocument/2006/relationships/tags" Target="../tags/tag128.xml"/><Relationship Id="rId6" Type="http://schemas.openxmlformats.org/officeDocument/2006/relationships/slideLayout" Target="../slideLayouts/slideLayout8.xml"/><Relationship Id="rId5" Type="http://schemas.openxmlformats.org/officeDocument/2006/relationships/tags" Target="../tags/tag132.xml"/><Relationship Id="rId4" Type="http://schemas.openxmlformats.org/officeDocument/2006/relationships/tags" Target="../tags/tag1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5.xml"/><Relationship Id="rId7" Type="http://schemas.openxmlformats.org/officeDocument/2006/relationships/slideLayout" Target="../slideLayouts/slideLayout8.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tags" Target="../tags/tag138.xml"/><Relationship Id="rId5" Type="http://schemas.openxmlformats.org/officeDocument/2006/relationships/tags" Target="../tags/tag137.xml"/><Relationship Id="rId4" Type="http://schemas.openxmlformats.org/officeDocument/2006/relationships/tags" Target="../tags/tag136.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41.xml"/><Relationship Id="rId7"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5" Type="http://schemas.openxmlformats.org/officeDocument/2006/relationships/tags" Target="../tags/tag143.xml"/><Relationship Id="rId4" Type="http://schemas.openxmlformats.org/officeDocument/2006/relationships/tags" Target="../tags/tag142.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7.xml"/><Relationship Id="rId7" Type="http://schemas.openxmlformats.org/officeDocument/2006/relationships/notesSlide" Target="../notesSlides/notesSlide23.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slideLayout" Target="../slideLayouts/slideLayout8.xml"/><Relationship Id="rId5" Type="http://schemas.openxmlformats.org/officeDocument/2006/relationships/tags" Target="../tags/tag149.xml"/><Relationship Id="rId4" Type="http://schemas.openxmlformats.org/officeDocument/2006/relationships/tags" Target="../tags/tag148.xml"/></Relationships>
</file>

<file path=ppt/slides/_rels/slide37.xml.rels><?xml version="1.0" encoding="UTF-8" standalone="yes"?>
<Relationships xmlns="http://schemas.openxmlformats.org/package/2006/relationships"><Relationship Id="rId8" Type="http://schemas.openxmlformats.org/officeDocument/2006/relationships/chart" Target="../charts/chart28.xml"/><Relationship Id="rId3" Type="http://schemas.openxmlformats.org/officeDocument/2006/relationships/tags" Target="../tags/tag152.xml"/><Relationship Id="rId7" Type="http://schemas.openxmlformats.org/officeDocument/2006/relationships/notesSlide" Target="../notesSlides/notesSlide24.xml"/><Relationship Id="rId2" Type="http://schemas.openxmlformats.org/officeDocument/2006/relationships/tags" Target="../tags/tag151.xml"/><Relationship Id="rId1" Type="http://schemas.openxmlformats.org/officeDocument/2006/relationships/tags" Target="../tags/tag150.xml"/><Relationship Id="rId6" Type="http://schemas.openxmlformats.org/officeDocument/2006/relationships/slideLayout" Target="../slideLayouts/slideLayout8.xml"/><Relationship Id="rId5" Type="http://schemas.openxmlformats.org/officeDocument/2006/relationships/tags" Target="../tags/tag154.xml"/><Relationship Id="rId4" Type="http://schemas.openxmlformats.org/officeDocument/2006/relationships/tags" Target="../tags/tag153.xml"/></Relationships>
</file>

<file path=ppt/slides/_rels/slide38.xml.rels><?xml version="1.0" encoding="UTF-8" standalone="yes"?>
<Relationships xmlns="http://schemas.openxmlformats.org/package/2006/relationships"><Relationship Id="rId8" Type="http://schemas.openxmlformats.org/officeDocument/2006/relationships/tags" Target="../tags/tag162.xml"/><Relationship Id="rId13" Type="http://schemas.openxmlformats.org/officeDocument/2006/relationships/chart" Target="../charts/chart29.xml"/><Relationship Id="rId3" Type="http://schemas.openxmlformats.org/officeDocument/2006/relationships/tags" Target="../tags/tag157.xml"/><Relationship Id="rId7" Type="http://schemas.openxmlformats.org/officeDocument/2006/relationships/tags" Target="../tags/tag161.xml"/><Relationship Id="rId12" Type="http://schemas.openxmlformats.org/officeDocument/2006/relationships/notesSlide" Target="../notesSlides/notesSlide25.xml"/><Relationship Id="rId2" Type="http://schemas.openxmlformats.org/officeDocument/2006/relationships/tags" Target="../tags/tag156.xml"/><Relationship Id="rId1" Type="http://schemas.openxmlformats.org/officeDocument/2006/relationships/tags" Target="../tags/tag155.xml"/><Relationship Id="rId6" Type="http://schemas.openxmlformats.org/officeDocument/2006/relationships/tags" Target="../tags/tag160.xml"/><Relationship Id="rId11" Type="http://schemas.openxmlformats.org/officeDocument/2006/relationships/slideLayout" Target="../slideLayouts/slideLayout8.xml"/><Relationship Id="rId5" Type="http://schemas.openxmlformats.org/officeDocument/2006/relationships/tags" Target="../tags/tag159.xml"/><Relationship Id="rId15" Type="http://schemas.openxmlformats.org/officeDocument/2006/relationships/chart" Target="../charts/chart31.xml"/><Relationship Id="rId10" Type="http://schemas.openxmlformats.org/officeDocument/2006/relationships/tags" Target="../tags/tag164.xml"/><Relationship Id="rId4" Type="http://schemas.openxmlformats.org/officeDocument/2006/relationships/tags" Target="../tags/tag158.xml"/><Relationship Id="rId9" Type="http://schemas.openxmlformats.org/officeDocument/2006/relationships/tags" Target="../tags/tag163.xml"/><Relationship Id="rId14" Type="http://schemas.openxmlformats.org/officeDocument/2006/relationships/chart" Target="../charts/chart3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7.xml"/><Relationship Id="rId7" Type="http://schemas.openxmlformats.org/officeDocument/2006/relationships/notesSlide" Target="../notesSlides/notesSlide26.xml"/><Relationship Id="rId2" Type="http://schemas.openxmlformats.org/officeDocument/2006/relationships/tags" Target="../tags/tag166.xml"/><Relationship Id="rId1" Type="http://schemas.openxmlformats.org/officeDocument/2006/relationships/tags" Target="../tags/tag165.xml"/><Relationship Id="rId6" Type="http://schemas.openxmlformats.org/officeDocument/2006/relationships/slideLayout" Target="../slideLayouts/slideLayout8.xml"/><Relationship Id="rId5" Type="http://schemas.openxmlformats.org/officeDocument/2006/relationships/tags" Target="../tags/tag169.xml"/><Relationship Id="rId4" Type="http://schemas.openxmlformats.org/officeDocument/2006/relationships/tags" Target="../tags/tag168.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7" Type="http://schemas.openxmlformats.org/officeDocument/2006/relationships/chart" Target="../charts/chart33.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8" Type="http://schemas.openxmlformats.org/officeDocument/2006/relationships/tags" Target="../tags/tag181.xml"/><Relationship Id="rId13" Type="http://schemas.openxmlformats.org/officeDocument/2006/relationships/chart" Target="../charts/chart34.xml"/><Relationship Id="rId3" Type="http://schemas.openxmlformats.org/officeDocument/2006/relationships/tags" Target="../tags/tag176.xml"/><Relationship Id="rId7" Type="http://schemas.openxmlformats.org/officeDocument/2006/relationships/tags" Target="../tags/tag180.xml"/><Relationship Id="rId12" Type="http://schemas.openxmlformats.org/officeDocument/2006/relationships/notesSlide" Target="../notesSlides/notesSlide28.xml"/><Relationship Id="rId2" Type="http://schemas.openxmlformats.org/officeDocument/2006/relationships/tags" Target="../tags/tag175.xml"/><Relationship Id="rId1" Type="http://schemas.openxmlformats.org/officeDocument/2006/relationships/tags" Target="../tags/tag174.xml"/><Relationship Id="rId6" Type="http://schemas.openxmlformats.org/officeDocument/2006/relationships/tags" Target="../tags/tag179.xml"/><Relationship Id="rId11" Type="http://schemas.openxmlformats.org/officeDocument/2006/relationships/slideLayout" Target="../slideLayouts/slideLayout8.xml"/><Relationship Id="rId5" Type="http://schemas.openxmlformats.org/officeDocument/2006/relationships/tags" Target="../tags/tag178.xml"/><Relationship Id="rId10" Type="http://schemas.openxmlformats.org/officeDocument/2006/relationships/tags" Target="../tags/tag183.xml"/><Relationship Id="rId4" Type="http://schemas.openxmlformats.org/officeDocument/2006/relationships/tags" Target="../tags/tag177.xml"/><Relationship Id="rId9" Type="http://schemas.openxmlformats.org/officeDocument/2006/relationships/tags" Target="../tags/tag182.xml"/><Relationship Id="rId14"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8.xml"/><Relationship Id="rId7" Type="http://schemas.openxmlformats.org/officeDocument/2006/relationships/slideLayout" Target="../slideLayouts/slideLayout8.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5" Type="http://schemas.openxmlformats.org/officeDocument/2006/relationships/tags" Target="../tags/tag200.xml"/><Relationship Id="rId4" Type="http://schemas.openxmlformats.org/officeDocument/2006/relationships/tags" Target="../tags/tag199.xml"/><Relationship Id="rId9" Type="http://schemas.openxmlformats.org/officeDocument/2006/relationships/chart" Target="../charts/chart3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8.xml.rels><?xml version="1.0" encoding="UTF-8" standalone="yes"?>
<Relationships xmlns="http://schemas.openxmlformats.org/package/2006/relationships"><Relationship Id="rId8" Type="http://schemas.openxmlformats.org/officeDocument/2006/relationships/tags" Target="../tags/tag209.xml"/><Relationship Id="rId3" Type="http://schemas.openxmlformats.org/officeDocument/2006/relationships/tags" Target="../tags/tag204.xml"/><Relationship Id="rId7" Type="http://schemas.openxmlformats.org/officeDocument/2006/relationships/tags" Target="../tags/tag208.xml"/><Relationship Id="rId12" Type="http://schemas.openxmlformats.org/officeDocument/2006/relationships/chart" Target="../charts/chart40.xml"/><Relationship Id="rId2" Type="http://schemas.openxmlformats.org/officeDocument/2006/relationships/tags" Target="../tags/tag203.xml"/><Relationship Id="rId1" Type="http://schemas.openxmlformats.org/officeDocument/2006/relationships/tags" Target="../tags/tag202.xml"/><Relationship Id="rId6" Type="http://schemas.openxmlformats.org/officeDocument/2006/relationships/tags" Target="../tags/tag207.xml"/><Relationship Id="rId11" Type="http://schemas.openxmlformats.org/officeDocument/2006/relationships/chart" Target="../charts/chart39.xml"/><Relationship Id="rId5" Type="http://schemas.openxmlformats.org/officeDocument/2006/relationships/tags" Target="../tags/tag206.xml"/><Relationship Id="rId10" Type="http://schemas.openxmlformats.org/officeDocument/2006/relationships/notesSlide" Target="../notesSlides/notesSlide32.xml"/><Relationship Id="rId4" Type="http://schemas.openxmlformats.org/officeDocument/2006/relationships/tags" Target="../tags/tag205.xml"/><Relationship Id="rId9"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8.xml"/><Relationship Id="rId5" Type="http://schemas.openxmlformats.org/officeDocument/2006/relationships/tags" Target="../tags/tag214.xml"/><Relationship Id="rId4" Type="http://schemas.openxmlformats.org/officeDocument/2006/relationships/tags" Target="../tags/tag213.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7.xml"/><Relationship Id="rId7" Type="http://schemas.openxmlformats.org/officeDocument/2006/relationships/notesSlide" Target="../notesSlides/notesSlide34.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slideLayout" Target="../slideLayouts/slideLayout8.xml"/><Relationship Id="rId5" Type="http://schemas.openxmlformats.org/officeDocument/2006/relationships/tags" Target="../tags/tag219.xml"/><Relationship Id="rId4" Type="http://schemas.openxmlformats.org/officeDocument/2006/relationships/tags" Target="../tags/tag218.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2.xml"/><Relationship Id="rId7" Type="http://schemas.openxmlformats.org/officeDocument/2006/relationships/notesSlide" Target="../notesSlides/notesSlide35.xml"/><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8.xml"/><Relationship Id="rId5" Type="http://schemas.openxmlformats.org/officeDocument/2006/relationships/tags" Target="../tags/tag224.xml"/><Relationship Id="rId4" Type="http://schemas.openxmlformats.org/officeDocument/2006/relationships/tags" Target="../tags/tag223.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7.xml"/><Relationship Id="rId7" Type="http://schemas.openxmlformats.org/officeDocument/2006/relationships/notesSlide" Target="../notesSlides/notesSlide36.xml"/><Relationship Id="rId2" Type="http://schemas.openxmlformats.org/officeDocument/2006/relationships/tags" Target="../tags/tag226.xml"/><Relationship Id="rId1" Type="http://schemas.openxmlformats.org/officeDocument/2006/relationships/tags" Target="../tags/tag225.xml"/><Relationship Id="rId6" Type="http://schemas.openxmlformats.org/officeDocument/2006/relationships/slideLayout" Target="../slideLayouts/slideLayout8.xml"/><Relationship Id="rId5" Type="http://schemas.openxmlformats.org/officeDocument/2006/relationships/tags" Target="../tags/tag229.xml"/><Relationship Id="rId4" Type="http://schemas.openxmlformats.org/officeDocument/2006/relationships/tags" Target="../tags/tag228.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2.xml"/><Relationship Id="rId7" Type="http://schemas.openxmlformats.org/officeDocument/2006/relationships/notesSlide" Target="../notesSlides/notesSlide37.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slideLayout" Target="../slideLayouts/slideLayout8.xml"/><Relationship Id="rId5" Type="http://schemas.openxmlformats.org/officeDocument/2006/relationships/tags" Target="../tags/tag234.xml"/><Relationship Id="rId4" Type="http://schemas.openxmlformats.org/officeDocument/2006/relationships/tags" Target="../tags/tag233.xml"/></Relationships>
</file>

<file path=ppt/slides/_rels/slide54.xml.rels><?xml version="1.0" encoding="UTF-8" standalone="yes"?>
<Relationships xmlns="http://schemas.openxmlformats.org/package/2006/relationships"><Relationship Id="rId8" Type="http://schemas.openxmlformats.org/officeDocument/2006/relationships/chart" Target="../charts/chart46.xml"/><Relationship Id="rId3" Type="http://schemas.openxmlformats.org/officeDocument/2006/relationships/tags" Target="../tags/tag237.xml"/><Relationship Id="rId7" Type="http://schemas.openxmlformats.org/officeDocument/2006/relationships/notesSlide" Target="../notesSlides/notesSlide38.xml"/><Relationship Id="rId2" Type="http://schemas.openxmlformats.org/officeDocument/2006/relationships/tags" Target="../tags/tag236.xml"/><Relationship Id="rId1" Type="http://schemas.openxmlformats.org/officeDocument/2006/relationships/tags" Target="../tags/tag235.xml"/><Relationship Id="rId6" Type="http://schemas.openxmlformats.org/officeDocument/2006/relationships/slideLayout" Target="../slideLayouts/slideLayout8.xml"/><Relationship Id="rId5" Type="http://schemas.openxmlformats.org/officeDocument/2006/relationships/tags" Target="../tags/tag239.xml"/><Relationship Id="rId4" Type="http://schemas.openxmlformats.org/officeDocument/2006/relationships/tags" Target="../tags/tag23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8" Type="http://schemas.openxmlformats.org/officeDocument/2006/relationships/tags" Target="../tags/tag247.xml"/><Relationship Id="rId13" Type="http://schemas.openxmlformats.org/officeDocument/2006/relationships/chart" Target="../charts/chart48.xml"/><Relationship Id="rId3" Type="http://schemas.openxmlformats.org/officeDocument/2006/relationships/tags" Target="../tags/tag242.xml"/><Relationship Id="rId7" Type="http://schemas.openxmlformats.org/officeDocument/2006/relationships/tags" Target="../tags/tag246.xml"/><Relationship Id="rId12" Type="http://schemas.openxmlformats.org/officeDocument/2006/relationships/chart" Target="../charts/chart47.xml"/><Relationship Id="rId2" Type="http://schemas.openxmlformats.org/officeDocument/2006/relationships/tags" Target="../tags/tag241.xml"/><Relationship Id="rId1" Type="http://schemas.openxmlformats.org/officeDocument/2006/relationships/tags" Target="../tags/tag240.xml"/><Relationship Id="rId6" Type="http://schemas.openxmlformats.org/officeDocument/2006/relationships/tags" Target="../tags/tag245.xml"/><Relationship Id="rId11" Type="http://schemas.openxmlformats.org/officeDocument/2006/relationships/notesSlide" Target="../notesSlides/notesSlide39.xml"/><Relationship Id="rId5" Type="http://schemas.openxmlformats.org/officeDocument/2006/relationships/tags" Target="../tags/tag244.xml"/><Relationship Id="rId10" Type="http://schemas.openxmlformats.org/officeDocument/2006/relationships/slideLayout" Target="../slideLayouts/slideLayout8.xml"/><Relationship Id="rId4" Type="http://schemas.openxmlformats.org/officeDocument/2006/relationships/tags" Target="../tags/tag243.xml"/><Relationship Id="rId9" Type="http://schemas.openxmlformats.org/officeDocument/2006/relationships/tags" Target="../tags/tag2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3.xml"/><Relationship Id="rId7" Type="http://schemas.openxmlformats.org/officeDocument/2006/relationships/slideLayout" Target="../slideLayouts/slideLayout8.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tags" Target="../tags/tag266.xml"/><Relationship Id="rId5" Type="http://schemas.openxmlformats.org/officeDocument/2006/relationships/tags" Target="../tags/tag265.xml"/><Relationship Id="rId4" Type="http://schemas.openxmlformats.org/officeDocument/2006/relationships/tags" Target="../tags/tag264.xml"/><Relationship Id="rId9" Type="http://schemas.openxmlformats.org/officeDocument/2006/relationships/chart" Target="../charts/chart51.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9.xml"/><Relationship Id="rId7" Type="http://schemas.openxmlformats.org/officeDocument/2006/relationships/notesSlide" Target="../notesSlides/notesSlide43.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slideLayout" Target="../slideLayouts/slideLayout8.xml"/><Relationship Id="rId5" Type="http://schemas.openxmlformats.org/officeDocument/2006/relationships/tags" Target="../tags/tag271.xml"/><Relationship Id="rId4" Type="http://schemas.openxmlformats.org/officeDocument/2006/relationships/tags" Target="../tags/tag270.xml"/></Relationships>
</file>

<file path=ppt/slides/_rels/slide61.xml.rels><?xml version="1.0" encoding="UTF-8" standalone="yes"?>
<Relationships xmlns="http://schemas.openxmlformats.org/package/2006/relationships"><Relationship Id="rId8" Type="http://schemas.openxmlformats.org/officeDocument/2006/relationships/chart" Target="../charts/chart53.xml"/><Relationship Id="rId3" Type="http://schemas.openxmlformats.org/officeDocument/2006/relationships/tags" Target="../tags/tag274.xml"/><Relationship Id="rId7" Type="http://schemas.openxmlformats.org/officeDocument/2006/relationships/notesSlide" Target="../notesSlides/notesSlide44.xml"/><Relationship Id="rId2" Type="http://schemas.openxmlformats.org/officeDocument/2006/relationships/tags" Target="../tags/tag273.xml"/><Relationship Id="rId1" Type="http://schemas.openxmlformats.org/officeDocument/2006/relationships/tags" Target="../tags/tag272.xml"/><Relationship Id="rId6" Type="http://schemas.openxmlformats.org/officeDocument/2006/relationships/slideLayout" Target="../slideLayouts/slideLayout8.xml"/><Relationship Id="rId5" Type="http://schemas.openxmlformats.org/officeDocument/2006/relationships/tags" Target="../tags/tag276.xml"/><Relationship Id="rId4" Type="http://schemas.openxmlformats.org/officeDocument/2006/relationships/tags" Target="../tags/tag275.xml"/></Relationships>
</file>

<file path=ppt/slides/_rels/slide62.xml.rels><?xml version="1.0" encoding="UTF-8" standalone="yes"?>
<Relationships xmlns="http://schemas.openxmlformats.org/package/2006/relationships"><Relationship Id="rId8" Type="http://schemas.openxmlformats.org/officeDocument/2006/relationships/tags" Target="../tags/tag284.xml"/><Relationship Id="rId3" Type="http://schemas.openxmlformats.org/officeDocument/2006/relationships/tags" Target="../tags/tag279.xml"/><Relationship Id="rId7" Type="http://schemas.openxmlformats.org/officeDocument/2006/relationships/tags" Target="../tags/tag283.xml"/><Relationship Id="rId12" Type="http://schemas.openxmlformats.org/officeDocument/2006/relationships/chart" Target="../charts/chart54.xml"/><Relationship Id="rId2" Type="http://schemas.openxmlformats.org/officeDocument/2006/relationships/tags" Target="../tags/tag278.xml"/><Relationship Id="rId1" Type="http://schemas.openxmlformats.org/officeDocument/2006/relationships/tags" Target="../tags/tag277.xml"/><Relationship Id="rId6" Type="http://schemas.openxmlformats.org/officeDocument/2006/relationships/tags" Target="../tags/tag282.xml"/><Relationship Id="rId11" Type="http://schemas.openxmlformats.org/officeDocument/2006/relationships/notesSlide" Target="../notesSlides/notesSlide45.xml"/><Relationship Id="rId5" Type="http://schemas.openxmlformats.org/officeDocument/2006/relationships/tags" Target="../tags/tag281.xml"/><Relationship Id="rId10" Type="http://schemas.openxmlformats.org/officeDocument/2006/relationships/slideLayout" Target="../slideLayouts/slideLayout8.xml"/><Relationship Id="rId4" Type="http://schemas.openxmlformats.org/officeDocument/2006/relationships/tags" Target="../tags/tag280.xml"/><Relationship Id="rId9" Type="http://schemas.openxmlformats.org/officeDocument/2006/relationships/tags" Target="../tags/tag28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8.xml"/><Relationship Id="rId7" Type="http://schemas.openxmlformats.org/officeDocument/2006/relationships/slideLayout" Target="../slideLayouts/slideLayout8.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5" Type="http://schemas.openxmlformats.org/officeDocument/2006/relationships/tags" Target="../tags/tag290.xml"/><Relationship Id="rId4" Type="http://schemas.openxmlformats.org/officeDocument/2006/relationships/tags" Target="../tags/tag289.xml"/><Relationship Id="rId9" Type="http://schemas.openxmlformats.org/officeDocument/2006/relationships/chart" Target="../charts/chart55.xml"/></Relationships>
</file>

<file path=ppt/slides/_rels/slide65.xml.rels><?xml version="1.0" encoding="UTF-8" standalone="yes"?>
<Relationships xmlns="http://schemas.openxmlformats.org/package/2006/relationships"><Relationship Id="rId8" Type="http://schemas.openxmlformats.org/officeDocument/2006/relationships/tags" Target="../tags/tag299.xml"/><Relationship Id="rId3" Type="http://schemas.openxmlformats.org/officeDocument/2006/relationships/tags" Target="../tags/tag294.xml"/><Relationship Id="rId7" Type="http://schemas.openxmlformats.org/officeDocument/2006/relationships/tags" Target="../tags/tag298.xml"/><Relationship Id="rId12" Type="http://schemas.openxmlformats.org/officeDocument/2006/relationships/chart" Target="../charts/chart57.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11" Type="http://schemas.openxmlformats.org/officeDocument/2006/relationships/chart" Target="../charts/chart56.xml"/><Relationship Id="rId5" Type="http://schemas.openxmlformats.org/officeDocument/2006/relationships/tags" Target="../tags/tag296.xml"/><Relationship Id="rId10" Type="http://schemas.openxmlformats.org/officeDocument/2006/relationships/notesSlide" Target="../notesSlides/notesSlide47.xml"/><Relationship Id="rId4" Type="http://schemas.openxmlformats.org/officeDocument/2006/relationships/tags" Target="../tags/tag295.xml"/><Relationship Id="rId9"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8" Type="http://schemas.openxmlformats.org/officeDocument/2006/relationships/tags" Target="../tags/tag307.xml"/><Relationship Id="rId13" Type="http://schemas.openxmlformats.org/officeDocument/2006/relationships/chart" Target="../charts/chart59.xml"/><Relationship Id="rId3" Type="http://schemas.openxmlformats.org/officeDocument/2006/relationships/tags" Target="../tags/tag302.xml"/><Relationship Id="rId7" Type="http://schemas.openxmlformats.org/officeDocument/2006/relationships/tags" Target="../tags/tag306.xml"/><Relationship Id="rId12" Type="http://schemas.openxmlformats.org/officeDocument/2006/relationships/chart" Target="../charts/chart58.xml"/><Relationship Id="rId2" Type="http://schemas.openxmlformats.org/officeDocument/2006/relationships/tags" Target="../tags/tag301.xml"/><Relationship Id="rId1" Type="http://schemas.openxmlformats.org/officeDocument/2006/relationships/tags" Target="../tags/tag300.xml"/><Relationship Id="rId6" Type="http://schemas.openxmlformats.org/officeDocument/2006/relationships/tags" Target="../tags/tag305.xml"/><Relationship Id="rId11" Type="http://schemas.openxmlformats.org/officeDocument/2006/relationships/notesSlide" Target="../notesSlides/notesSlide48.xml"/><Relationship Id="rId5" Type="http://schemas.openxmlformats.org/officeDocument/2006/relationships/tags" Target="../tags/tag304.xml"/><Relationship Id="rId10" Type="http://schemas.openxmlformats.org/officeDocument/2006/relationships/slideLayout" Target="../slideLayouts/slideLayout8.xml"/><Relationship Id="rId4" Type="http://schemas.openxmlformats.org/officeDocument/2006/relationships/tags" Target="../tags/tag303.xml"/><Relationship Id="rId9" Type="http://schemas.openxmlformats.org/officeDocument/2006/relationships/tags" Target="../tags/tag308.xml"/></Relationships>
</file>

<file path=ppt/slides/_rels/slide67.xml.rels><?xml version="1.0" encoding="UTF-8" standalone="yes"?>
<Relationships xmlns="http://schemas.openxmlformats.org/package/2006/relationships"><Relationship Id="rId8" Type="http://schemas.openxmlformats.org/officeDocument/2006/relationships/tags" Target="../tags/tag316.xml"/><Relationship Id="rId3" Type="http://schemas.openxmlformats.org/officeDocument/2006/relationships/tags" Target="../tags/tag311.xml"/><Relationship Id="rId7" Type="http://schemas.openxmlformats.org/officeDocument/2006/relationships/tags" Target="../tags/tag315.xml"/><Relationship Id="rId12" Type="http://schemas.openxmlformats.org/officeDocument/2006/relationships/chart" Target="../charts/chart61.xml"/><Relationship Id="rId2" Type="http://schemas.openxmlformats.org/officeDocument/2006/relationships/tags" Target="../tags/tag310.xml"/><Relationship Id="rId1" Type="http://schemas.openxmlformats.org/officeDocument/2006/relationships/tags" Target="../tags/tag309.xml"/><Relationship Id="rId6" Type="http://schemas.openxmlformats.org/officeDocument/2006/relationships/tags" Target="../tags/tag314.xml"/><Relationship Id="rId11" Type="http://schemas.openxmlformats.org/officeDocument/2006/relationships/chart" Target="../charts/chart60.xml"/><Relationship Id="rId5" Type="http://schemas.openxmlformats.org/officeDocument/2006/relationships/tags" Target="../tags/tag313.xml"/><Relationship Id="rId10" Type="http://schemas.openxmlformats.org/officeDocument/2006/relationships/notesSlide" Target="../notesSlides/notesSlide49.xml"/><Relationship Id="rId4" Type="http://schemas.openxmlformats.org/officeDocument/2006/relationships/tags" Target="../tags/tag312.xml"/><Relationship Id="rId9"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8" Type="http://schemas.openxmlformats.org/officeDocument/2006/relationships/tags" Target="../tags/tag324.xml"/><Relationship Id="rId13"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tags" Target="../tags/tag323.xml"/><Relationship Id="rId12" Type="http://schemas.openxmlformats.org/officeDocument/2006/relationships/chart" Target="../charts/chart62.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tags" Target="../tags/tag322.xml"/><Relationship Id="rId11" Type="http://schemas.openxmlformats.org/officeDocument/2006/relationships/notesSlide" Target="../notesSlides/notesSlide50.xml"/><Relationship Id="rId5" Type="http://schemas.openxmlformats.org/officeDocument/2006/relationships/tags" Target="../tags/tag321.xml"/><Relationship Id="rId10" Type="http://schemas.openxmlformats.org/officeDocument/2006/relationships/slideLayout" Target="../slideLayouts/slideLayout8.xml"/><Relationship Id="rId4" Type="http://schemas.openxmlformats.org/officeDocument/2006/relationships/tags" Target="../tags/tag320.xml"/><Relationship Id="rId9" Type="http://schemas.openxmlformats.org/officeDocument/2006/relationships/tags" Target="../tags/tag3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8.xml"/><Relationship Id="rId7" Type="http://schemas.openxmlformats.org/officeDocument/2006/relationships/notesSlide" Target="../notesSlides/notesSlide51.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slideLayout" Target="../slideLayouts/slideLayout9.xml"/><Relationship Id="rId5" Type="http://schemas.openxmlformats.org/officeDocument/2006/relationships/tags" Target="../tags/tag330.xml"/><Relationship Id="rId4" Type="http://schemas.openxmlformats.org/officeDocument/2006/relationships/tags" Target="../tags/tag329.xml"/></Relationships>
</file>

<file path=ppt/slides/_rels/slide71.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3.xml"/><Relationship Id="rId7" Type="http://schemas.openxmlformats.org/officeDocument/2006/relationships/notesSlide" Target="../notesSlides/notesSlide52.xml"/><Relationship Id="rId2" Type="http://schemas.openxmlformats.org/officeDocument/2006/relationships/tags" Target="../tags/tag332.xml"/><Relationship Id="rId1" Type="http://schemas.openxmlformats.org/officeDocument/2006/relationships/tags" Target="../tags/tag331.xml"/><Relationship Id="rId6" Type="http://schemas.openxmlformats.org/officeDocument/2006/relationships/slideLayout" Target="../slideLayouts/slideLayout9.xml"/><Relationship Id="rId5" Type="http://schemas.openxmlformats.org/officeDocument/2006/relationships/tags" Target="../tags/tag335.xml"/><Relationship Id="rId4" Type="http://schemas.openxmlformats.org/officeDocument/2006/relationships/tags" Target="../tags/tag334.xml"/></Relationships>
</file>

<file path=ppt/slides/_rels/slide72.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8.xml"/><Relationship Id="rId7" Type="http://schemas.openxmlformats.org/officeDocument/2006/relationships/notesSlide" Target="../notesSlides/notesSlide53.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slideLayout" Target="../slideLayouts/slideLayout9.xml"/><Relationship Id="rId5" Type="http://schemas.openxmlformats.org/officeDocument/2006/relationships/tags" Target="../tags/tag340.xml"/><Relationship Id="rId4" Type="http://schemas.openxmlformats.org/officeDocument/2006/relationships/tags" Target="../tags/tag339.xml"/></Relationships>
</file>

<file path=ppt/slides/_rels/slide73.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43.xml"/><Relationship Id="rId7" Type="http://schemas.openxmlformats.org/officeDocument/2006/relationships/notesSlide" Target="../notesSlides/notesSlide54.xml"/><Relationship Id="rId2" Type="http://schemas.openxmlformats.org/officeDocument/2006/relationships/tags" Target="../tags/tag342.xml"/><Relationship Id="rId1" Type="http://schemas.openxmlformats.org/officeDocument/2006/relationships/tags" Target="../tags/tag341.xml"/><Relationship Id="rId6" Type="http://schemas.openxmlformats.org/officeDocument/2006/relationships/slideLayout" Target="../slideLayouts/slideLayout9.xml"/><Relationship Id="rId5" Type="http://schemas.openxmlformats.org/officeDocument/2006/relationships/tags" Target="../tags/tag345.xml"/><Relationship Id="rId4" Type="http://schemas.openxmlformats.org/officeDocument/2006/relationships/tags" Target="../tags/tag344.xml"/></Relationships>
</file>

<file path=ppt/slides/_rels/slide74.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48.xml"/><Relationship Id="rId7" Type="http://schemas.openxmlformats.org/officeDocument/2006/relationships/notesSlide" Target="../notesSlides/notesSlide55.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slideLayout" Target="../slideLayouts/slideLayout9.xml"/><Relationship Id="rId5" Type="http://schemas.openxmlformats.org/officeDocument/2006/relationships/tags" Target="../tags/tag350.xml"/><Relationship Id="rId4" Type="http://schemas.openxmlformats.org/officeDocument/2006/relationships/tags" Target="../tags/tag3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8" Type="http://schemas.openxmlformats.org/officeDocument/2006/relationships/tags" Target="../tags/tag358.xml"/><Relationship Id="rId3" Type="http://schemas.openxmlformats.org/officeDocument/2006/relationships/tags" Target="../tags/tag353.xml"/><Relationship Id="rId7" Type="http://schemas.openxmlformats.org/officeDocument/2006/relationships/tags" Target="../tags/tag357.xml"/><Relationship Id="rId12" Type="http://schemas.openxmlformats.org/officeDocument/2006/relationships/chart" Target="../charts/chart70.xml"/><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tags" Target="../tags/tag356.xml"/><Relationship Id="rId11" Type="http://schemas.openxmlformats.org/officeDocument/2006/relationships/chart" Target="../charts/chart69.xml"/><Relationship Id="rId5" Type="http://schemas.openxmlformats.org/officeDocument/2006/relationships/tags" Target="../tags/tag355.xml"/><Relationship Id="rId10" Type="http://schemas.openxmlformats.org/officeDocument/2006/relationships/notesSlide" Target="../notesSlides/notesSlide56.xml"/><Relationship Id="rId4" Type="http://schemas.openxmlformats.org/officeDocument/2006/relationships/tags" Target="../tags/tag354.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8" Type="http://schemas.openxmlformats.org/officeDocument/2006/relationships/tags" Target="../tags/tag366.xml"/><Relationship Id="rId3" Type="http://schemas.openxmlformats.org/officeDocument/2006/relationships/tags" Target="../tags/tag361.xml"/><Relationship Id="rId7" Type="http://schemas.openxmlformats.org/officeDocument/2006/relationships/tags" Target="../tags/tag365.xml"/><Relationship Id="rId12" Type="http://schemas.openxmlformats.org/officeDocument/2006/relationships/chart" Target="../charts/chart72.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tags" Target="../tags/tag364.xml"/><Relationship Id="rId11" Type="http://schemas.openxmlformats.org/officeDocument/2006/relationships/chart" Target="../charts/chart71.xml"/><Relationship Id="rId5" Type="http://schemas.openxmlformats.org/officeDocument/2006/relationships/tags" Target="../tags/tag363.xml"/><Relationship Id="rId10" Type="http://schemas.openxmlformats.org/officeDocument/2006/relationships/notesSlide" Target="../notesSlides/notesSlide57.xml"/><Relationship Id="rId4" Type="http://schemas.openxmlformats.org/officeDocument/2006/relationships/tags" Target="../tags/tag362.xml"/><Relationship Id="rId9"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tags" Target="../tags/tag369.xml"/><Relationship Id="rId7" Type="http://schemas.openxmlformats.org/officeDocument/2006/relationships/chart" Target="../charts/chart73.xml"/><Relationship Id="rId2" Type="http://schemas.openxmlformats.org/officeDocument/2006/relationships/tags" Target="../tags/tag368.xml"/><Relationship Id="rId1" Type="http://schemas.openxmlformats.org/officeDocument/2006/relationships/tags" Target="../tags/tag367.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7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8" Type="http://schemas.openxmlformats.org/officeDocument/2006/relationships/chart" Target="../charts/chart74.xml"/><Relationship Id="rId3" Type="http://schemas.openxmlformats.org/officeDocument/2006/relationships/tags" Target="../tags/tag373.xml"/><Relationship Id="rId7" Type="http://schemas.openxmlformats.org/officeDocument/2006/relationships/notesSlide" Target="../notesSlides/notesSlide59.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slideLayout" Target="../slideLayouts/slideLayout9.xml"/><Relationship Id="rId5" Type="http://schemas.openxmlformats.org/officeDocument/2006/relationships/tags" Target="../tags/tag375.xml"/><Relationship Id="rId4" Type="http://schemas.openxmlformats.org/officeDocument/2006/relationships/tags" Target="../tags/tag374.xml"/></Relationships>
</file>

<file path=ppt/slides/_rels/slide81.xml.rels><?xml version="1.0" encoding="UTF-8" standalone="yes"?>
<Relationships xmlns="http://schemas.openxmlformats.org/package/2006/relationships"><Relationship Id="rId8" Type="http://schemas.openxmlformats.org/officeDocument/2006/relationships/tags" Target="../tags/tag383.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6.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chart" Target="../charts/chart75.xml"/><Relationship Id="rId5" Type="http://schemas.openxmlformats.org/officeDocument/2006/relationships/tags" Target="../tags/tag380.xml"/><Relationship Id="rId10" Type="http://schemas.openxmlformats.org/officeDocument/2006/relationships/notesSlide" Target="../notesSlides/notesSlide60.xml"/><Relationship Id="rId4" Type="http://schemas.openxmlformats.org/officeDocument/2006/relationships/tags" Target="../tags/tag379.xml"/><Relationship Id="rId9"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8" Type="http://schemas.openxmlformats.org/officeDocument/2006/relationships/tags" Target="../tags/tag391.xml"/><Relationship Id="rId13" Type="http://schemas.openxmlformats.org/officeDocument/2006/relationships/chart" Target="../charts/chart77.xml"/><Relationship Id="rId3" Type="http://schemas.openxmlformats.org/officeDocument/2006/relationships/tags" Target="../tags/tag386.xml"/><Relationship Id="rId7" Type="http://schemas.openxmlformats.org/officeDocument/2006/relationships/tags" Target="../tags/tag390.xml"/><Relationship Id="rId12" Type="http://schemas.openxmlformats.org/officeDocument/2006/relationships/notesSlide" Target="../notesSlides/notesSlide61.xml"/><Relationship Id="rId2" Type="http://schemas.openxmlformats.org/officeDocument/2006/relationships/tags" Target="../tags/tag385.xml"/><Relationship Id="rId1" Type="http://schemas.openxmlformats.org/officeDocument/2006/relationships/tags" Target="../tags/tag384.xml"/><Relationship Id="rId6" Type="http://schemas.openxmlformats.org/officeDocument/2006/relationships/tags" Target="../tags/tag389.xml"/><Relationship Id="rId11" Type="http://schemas.openxmlformats.org/officeDocument/2006/relationships/slideLayout" Target="../slideLayouts/slideLayout9.xml"/><Relationship Id="rId5" Type="http://schemas.openxmlformats.org/officeDocument/2006/relationships/tags" Target="../tags/tag388.xml"/><Relationship Id="rId10" Type="http://schemas.openxmlformats.org/officeDocument/2006/relationships/tags" Target="../tags/tag393.xml"/><Relationship Id="rId4" Type="http://schemas.openxmlformats.org/officeDocument/2006/relationships/tags" Target="../tags/tag387.xml"/><Relationship Id="rId9" Type="http://schemas.openxmlformats.org/officeDocument/2006/relationships/tags" Target="../tags/tag392.xml"/><Relationship Id="rId14" Type="http://schemas.openxmlformats.org/officeDocument/2006/relationships/chart" Target="../charts/chart78.xml"/></Relationships>
</file>

<file path=ppt/slides/_rels/slide8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chart" Target="../charts/chart80.xml"/><Relationship Id="rId3" Type="http://schemas.openxmlformats.org/officeDocument/2006/relationships/tags" Target="../tags/tag396.xml"/><Relationship Id="rId7" Type="http://schemas.openxmlformats.org/officeDocument/2006/relationships/tags" Target="../tags/tag400.xml"/><Relationship Id="rId12" Type="http://schemas.openxmlformats.org/officeDocument/2006/relationships/chart" Target="../charts/chart79.xml"/><Relationship Id="rId2" Type="http://schemas.openxmlformats.org/officeDocument/2006/relationships/tags" Target="../tags/tag395.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notesSlide" Target="../notesSlides/notesSlide62.xml"/><Relationship Id="rId5" Type="http://schemas.openxmlformats.org/officeDocument/2006/relationships/tags" Target="../tags/tag398.xml"/><Relationship Id="rId10" Type="http://schemas.openxmlformats.org/officeDocument/2006/relationships/slideLayout" Target="../slideLayouts/slideLayout9.xml"/><Relationship Id="rId4" Type="http://schemas.openxmlformats.org/officeDocument/2006/relationships/tags" Target="../tags/tag397.xml"/><Relationship Id="rId9" Type="http://schemas.openxmlformats.org/officeDocument/2006/relationships/tags" Target="../tags/tag402.xml"/></Relationships>
</file>

<file path=ppt/slides/_rels/slide84.xml.rels><?xml version="1.0" encoding="UTF-8" standalone="yes"?>
<Relationships xmlns="http://schemas.openxmlformats.org/package/2006/relationships"><Relationship Id="rId8" Type="http://schemas.openxmlformats.org/officeDocument/2006/relationships/tags" Target="../tags/tag410.xml"/><Relationship Id="rId13"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tags" Target="../tags/tag409.xml"/><Relationship Id="rId12" Type="http://schemas.openxmlformats.org/officeDocument/2006/relationships/notesSlide" Target="../notesSlides/notesSlide63.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tags" Target="../tags/tag408.xml"/><Relationship Id="rId11" Type="http://schemas.openxmlformats.org/officeDocument/2006/relationships/slideLayout" Target="../slideLayouts/slideLayout9.xml"/><Relationship Id="rId5" Type="http://schemas.openxmlformats.org/officeDocument/2006/relationships/tags" Target="../tags/tag407.xml"/><Relationship Id="rId10" Type="http://schemas.openxmlformats.org/officeDocument/2006/relationships/tags" Target="../tags/tag412.xml"/><Relationship Id="rId4" Type="http://schemas.openxmlformats.org/officeDocument/2006/relationships/tags" Target="../tags/tag406.xml"/><Relationship Id="rId9" Type="http://schemas.openxmlformats.org/officeDocument/2006/relationships/tags" Target="../tags/tag411.xml"/><Relationship Id="rId14" Type="http://schemas.openxmlformats.org/officeDocument/2006/relationships/chart" Target="../charts/chart8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5.xml"/><Relationship Id="rId7" Type="http://schemas.openxmlformats.org/officeDocument/2006/relationships/slideLayout" Target="../slideLayouts/slideLayout9.xml"/><Relationship Id="rId2" Type="http://schemas.openxmlformats.org/officeDocument/2006/relationships/tags" Target="../tags/tag414.xml"/><Relationship Id="rId1" Type="http://schemas.openxmlformats.org/officeDocument/2006/relationships/tags" Target="../tags/tag413.xml"/><Relationship Id="rId6" Type="http://schemas.openxmlformats.org/officeDocument/2006/relationships/tags" Target="../tags/tag418.xml"/><Relationship Id="rId5" Type="http://schemas.openxmlformats.org/officeDocument/2006/relationships/tags" Target="../tags/tag417.xml"/><Relationship Id="rId4" Type="http://schemas.openxmlformats.org/officeDocument/2006/relationships/tags" Target="../tags/tag416.xml"/><Relationship Id="rId9" Type="http://schemas.openxmlformats.org/officeDocument/2006/relationships/chart" Target="../charts/chart83.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421.xml"/><Relationship Id="rId7" Type="http://schemas.openxmlformats.org/officeDocument/2006/relationships/tags" Target="../tags/tag42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tags" Target="../tags/tag424.xml"/><Relationship Id="rId5" Type="http://schemas.openxmlformats.org/officeDocument/2006/relationships/tags" Target="../tags/tag423.xml"/><Relationship Id="rId10" Type="http://schemas.openxmlformats.org/officeDocument/2006/relationships/chart" Target="../charts/chart84.xml"/><Relationship Id="rId4" Type="http://schemas.openxmlformats.org/officeDocument/2006/relationships/tags" Target="../tags/tag422.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4"/>
          <a:stretch>
            <a:fillRect/>
          </a:stretch>
        </p:blipFill>
        <p:spPr>
          <a:xfrm>
            <a:off x="-76200" y="-381000"/>
            <a:ext cx="13365480" cy="756412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53345"/>
            <a:chOff x="4908061" y="1905000"/>
            <a:chExt cx="5181600" cy="1853345"/>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smtClean="0">
                  <a:latin typeface="Franklin Gothic Medium Cond" panose="020B0606030402020204" pitchFamily="34" charset="0"/>
                </a:rPr>
                <a:t>Ocean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6007747" y="3203932"/>
              <a:ext cx="4069080" cy="369332"/>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a:t>
              </a:r>
              <a:endParaRPr lang="en-US" b="1" dirty="0">
                <a:solidFill>
                  <a:srgbClr val="C00000"/>
                </a:solidFill>
                <a:latin typeface="Franklin Gothic Medium Cond" panose="020B0606030402020204" pitchFamily="34" charset="0"/>
              </a:endParaRPr>
            </a:p>
          </p:txBody>
        </p:sp>
      </p:grpSp>
      <p:pic>
        <p:nvPicPr>
          <p:cNvPr id="10" name="Picture 9" descr="Image result for ocean county nj map wikipedia"/>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889117" y="4826739"/>
            <a:ext cx="923290" cy="1348125"/>
          </a:xfrm>
          <a:prstGeom prst="rect">
            <a:avLst/>
          </a:prstGeom>
          <a:noFill/>
          <a:ln>
            <a:noFill/>
          </a:ln>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ocean county nj map wikipedia"/>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797558"/>
            <a:ext cx="1981200" cy="4460241"/>
          </a:xfrm>
          <a:prstGeom prst="rect">
            <a:avLst/>
          </a:prstGeom>
          <a:noFill/>
          <a:ln>
            <a:noFill/>
          </a:ln>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Ocean County Basic Needs</a:t>
            </a:r>
            <a:endParaRPr lang="en-US" sz="3200" b="1" dirty="0">
              <a:latin typeface="Franklin Gothic Medium"/>
            </a:endParaRPr>
          </a:p>
        </p:txBody>
      </p:sp>
      <p:pic>
        <p:nvPicPr>
          <p:cNvPr id="3" name="table"/>
          <p:cNvPicPr>
            <a:picLocks noChangeAspect="1"/>
          </p:cNvPicPr>
          <p:nvPr/>
        </p:nvPicPr>
        <p:blipFill>
          <a:blip r:embed="rId4"/>
          <a:stretch>
            <a:fillRect/>
          </a:stretch>
        </p:blipFill>
        <p:spPr>
          <a:xfrm>
            <a:off x="3200400" y="609600"/>
            <a:ext cx="4457187" cy="6248400"/>
          </a:xfrm>
          <a:prstGeom prst="rect">
            <a:avLst/>
          </a:prstGeom>
        </p:spPr>
      </p:pic>
      <p:sp>
        <p:nvSpPr>
          <p:cNvPr id="4" name="TextBox 3">
            <a:extLst>
              <a:ext uri="{FF2B5EF4-FFF2-40B4-BE49-F238E27FC236}">
                <a16:creationId xmlns:a16="http://schemas.microsoft.com/office/drawing/2014/main" id="{C930BC7D-94F5-4A40-A6BB-CB148FB641CB}"/>
              </a:ext>
            </a:extLst>
          </p:cNvPr>
          <p:cNvSpPr txBox="1"/>
          <p:nvPr/>
        </p:nvSpPr>
        <p:spPr>
          <a:xfrm>
            <a:off x="7675180" y="604343"/>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5" name="TextBox 1"/>
          <p:cNvSpPr txBox="1"/>
          <p:nvPr/>
        </p:nvSpPr>
        <p:spPr>
          <a:xfrm>
            <a:off x="7618231" y="902694"/>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6"/>
          <p:cNvSpPr txBox="1"/>
          <p:nvPr/>
        </p:nvSpPr>
        <p:spPr>
          <a:xfrm>
            <a:off x="10790729" y="876417"/>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304734094"/>
              </p:ext>
            </p:extLst>
          </p:nvPr>
        </p:nvGraphicFramePr>
        <p:xfrm>
          <a:off x="7543801" y="927508"/>
          <a:ext cx="4503684" cy="593049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Ocean County Service Needs</a:t>
            </a:r>
            <a:endParaRPr lang="en-US" sz="3200" b="1" dirty="0">
              <a:latin typeface="Franklin Gothic Medium"/>
            </a:endParaRPr>
          </a:p>
        </p:txBody>
      </p:sp>
      <p:pic>
        <p:nvPicPr>
          <p:cNvPr id="4" name="table"/>
          <p:cNvPicPr>
            <a:picLocks noChangeAspect="1"/>
          </p:cNvPicPr>
          <p:nvPr/>
        </p:nvPicPr>
        <p:blipFill>
          <a:blip r:embed="rId4"/>
          <a:stretch>
            <a:fillRect/>
          </a:stretch>
        </p:blipFill>
        <p:spPr>
          <a:xfrm>
            <a:off x="3124200" y="699535"/>
            <a:ext cx="4122356" cy="6158465"/>
          </a:xfrm>
          <a:prstGeom prst="rect">
            <a:avLst/>
          </a:prstGeom>
        </p:spPr>
      </p:pic>
      <p:sp>
        <p:nvSpPr>
          <p:cNvPr id="5" name="TextBox 3">
            <a:extLst>
              <a:ext uri="{FF2B5EF4-FFF2-40B4-BE49-F238E27FC236}">
                <a16:creationId xmlns:a16="http://schemas.microsoft.com/office/drawing/2014/main" id="{CDDCFF91-1C58-4D34-B8C7-9B82799E3EEF}"/>
              </a:ext>
            </a:extLst>
          </p:cNvPr>
          <p:cNvSpPr txBox="1"/>
          <p:nvPr/>
        </p:nvSpPr>
        <p:spPr>
          <a:xfrm>
            <a:off x="7236362" y="699536"/>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6" name="TextBox 6"/>
          <p:cNvSpPr txBox="1"/>
          <p:nvPr/>
        </p:nvSpPr>
        <p:spPr>
          <a:xfrm>
            <a:off x="7178400" y="994576"/>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7"/>
          <p:cNvSpPr txBox="1"/>
          <p:nvPr/>
        </p:nvSpPr>
        <p:spPr>
          <a:xfrm>
            <a:off x="10983186" y="100487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9" name="Chart 8">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213391114"/>
              </p:ext>
            </p:extLst>
          </p:nvPr>
        </p:nvGraphicFramePr>
        <p:xfrm>
          <a:off x="7094106" y="1004870"/>
          <a:ext cx="5097894" cy="5853129"/>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36018397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242675249"/>
              </p:ext>
            </p:extLst>
          </p:nvPr>
        </p:nvGraphicFramePr>
        <p:xfrm>
          <a:off x="3438392" y="802064"/>
          <a:ext cx="8128000" cy="5532120"/>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1989807303"/>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890913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30489779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9141545"/>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59505315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99249396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236536867"/>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35122359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smtClean="0">
                <a:latin typeface="Franklin Gothic Book" panose="020B0503020102020204" pitchFamily="34" charset="0"/>
              </a:rPr>
              <a:t>Note that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98146148"/>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5914BA7-2CEB-44F8-9416-E0C06983D10E}"/>
              </a:ext>
            </a:extLst>
          </p:cNvPr>
          <p:cNvSpPr/>
          <p:nvPr/>
        </p:nvSpPr>
        <p:spPr>
          <a:xfrm>
            <a:off x="3886200" y="4495800"/>
            <a:ext cx="7811298" cy="535334"/>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smtClean="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3586486587"/>
              </p:ext>
            </p:extLst>
          </p:nvPr>
        </p:nvGraphicFramePr>
        <p:xfrm>
          <a:off x="3487189" y="375346"/>
          <a:ext cx="8128000" cy="541866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880286055"/>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133805060"/>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49539213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1244118934"/>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44828221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53361199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1012057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316271894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1807182520"/>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1721272800"/>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61507218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038216705"/>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https://map.feedingamerica.org/county/2015/overall</a:t>
            </a:r>
            <a:endParaRPr lang="en-US" sz="1200" dirty="0" smtClean="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3763984287"/>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19205804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smtClean="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26991001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78682657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157411391"/>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06563805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279937472"/>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497754768"/>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6230475"/>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1574718378"/>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93068442"/>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2719445010"/>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120060959"/>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0776786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71065135"/>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429862531"/>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578619488"/>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34991342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08702525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34229939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151039866"/>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1597682125"/>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258214452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3820596268"/>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3139823"/>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54027043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446364031"/>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smtClean="0">
                <a:latin typeface="Franklin Gothic Book" panose="020B0503020102020204" pitchFamily="34" charset="0"/>
              </a:rPr>
              <a:t>To illustrate diversity in median income by sex, the highest, the middling, and the lowest median income municipality are provided. No data displayed, means there is no data available.</a:t>
            </a: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2493639173"/>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342224454"/>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766584393"/>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12837576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103954409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727968047"/>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180058511"/>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246702315"/>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2029203406"/>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2672553891"/>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63992734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44402181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280177456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260903817"/>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and</a:t>
            </a:r>
          </a:p>
          <a:p>
            <a:pPr algn="ctr">
              <a:lnSpc>
                <a:spcPct val="90000"/>
              </a:lnSpc>
            </a:pPr>
            <a:r>
              <a:rPr lang="en-US" sz="2400" spc="-100" smtClean="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smtClean="0"/>
              <a:t>12.5: Domestic violence arrests by offense (#) in NJ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1309657529"/>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482896100"/>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4252421508"/>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1053624152"/>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95844215"/>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92263034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183884014"/>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17127109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2097817509"/>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294082088"/>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95031047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30695264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196508910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46006182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08268566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3441237408"/>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3622167510"/>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smtClean="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8270993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9CB6B4-7E9E-42BC-910D-E32C6D0B9859}"/>
              </a:ext>
            </a:extLst>
          </p:cNvPr>
          <p:cNvSpPr/>
          <p:nvPr/>
        </p:nvSpPr>
        <p:spPr>
          <a:xfrm>
            <a:off x="3276600" y="638086"/>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Advanced Behavioral Care Services LLC </a:t>
            </a:r>
            <a:r>
              <a:rPr lang="en-US" sz="1400" dirty="0">
                <a:solidFill>
                  <a:srgbClr val="C00000"/>
                </a:solidFill>
                <a:latin typeface="Franklin Gothic Medium" panose="020B0603020102020204" pitchFamily="34" charset="0"/>
              </a:rPr>
              <a:t>[Mental Health and Substance Abuse]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Allies in Caring </a:t>
            </a:r>
            <a:r>
              <a:rPr lang="en-US" sz="1400" dirty="0">
                <a:solidFill>
                  <a:srgbClr val="C00000"/>
                </a:solidFill>
                <a:latin typeface="Franklin Gothic Medium" panose="020B0603020102020204" pitchFamily="34" charset="0"/>
              </a:rPr>
              <a:t>[Mental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Center for Achievement at Special Children’s Center </a:t>
            </a:r>
            <a:r>
              <a:rPr lang="en-US" sz="1400" dirty="0">
                <a:solidFill>
                  <a:srgbClr val="C00000"/>
                </a:solidFill>
                <a:latin typeface="Franklin Gothic Medium" panose="020B0603020102020204" pitchFamily="34" charset="0"/>
              </a:rPr>
              <a:t>[Physical, Emotional, &amp; Developmental Needs]</a:t>
            </a:r>
          </a:p>
          <a:p>
            <a:endParaRPr lang="en-US" sz="1400" spc="-2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Cooperative Counseling Services </a:t>
            </a:r>
            <a:r>
              <a:rPr lang="en-US" sz="1400" dirty="0">
                <a:solidFill>
                  <a:srgbClr val="C00000"/>
                </a:solidFill>
                <a:latin typeface="Franklin Gothic Medium" panose="020B0603020102020204" pitchFamily="34" charset="0"/>
              </a:rPr>
              <a:t>[Child and Adolescent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Family Enhancement, LLC </a:t>
            </a:r>
            <a:r>
              <a:rPr lang="en-US" sz="1400" dirty="0">
                <a:solidFill>
                  <a:srgbClr val="C00000"/>
                </a:solidFill>
                <a:latin typeface="Franklin Gothic Medium" panose="020B0603020102020204" pitchFamily="34" charset="0"/>
              </a:rPr>
              <a:t>[In-Home Services]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Latino Family Connections </a:t>
            </a:r>
            <a:r>
              <a:rPr lang="en-US" sz="1400" dirty="0">
                <a:solidFill>
                  <a:srgbClr val="C00000"/>
                </a:solidFill>
                <a:latin typeface="Franklin Gothic Medium" panose="020B0603020102020204" pitchFamily="34" charset="0"/>
              </a:rPr>
              <a:t>[General]</a:t>
            </a:r>
            <a:endParaRPr lang="en-US" sz="1400" dirty="0">
              <a:latin typeface="Franklin Gothic Medium" panose="020B0603020102020204" pitchFamily="34" charset="0"/>
            </a:endParaRP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Project 99 </a:t>
            </a:r>
            <a:r>
              <a:rPr lang="en-US" sz="1400" dirty="0">
                <a:solidFill>
                  <a:srgbClr val="C00000"/>
                </a:solidFill>
                <a:latin typeface="Franklin Gothic Medium" panose="020B0603020102020204" pitchFamily="34" charset="0"/>
              </a:rPr>
              <a:t>[In-community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Maxim Healthcare Services </a:t>
            </a:r>
            <a:r>
              <a:rPr lang="en-US" sz="1400" dirty="0">
                <a:solidFill>
                  <a:srgbClr val="C00000"/>
                </a:solidFill>
                <a:latin typeface="Franklin Gothic Medium" panose="020B0603020102020204" pitchFamily="34" charset="0"/>
              </a:rPr>
              <a:t>[Behavioral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SPWA Services, LLC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600" spc="-20" dirty="0">
                <a:latin typeface="Franklin Gothic Medium" panose="020B0603020102020204" pitchFamily="34" charset="0"/>
              </a:rPr>
              <a:t>Step Up Family Services </a:t>
            </a:r>
            <a:r>
              <a:rPr lang="en-US" sz="1600" dirty="0">
                <a:solidFill>
                  <a:srgbClr val="C00000"/>
                </a:solidFill>
                <a:latin typeface="Franklin Gothic Medium" panose="020B0603020102020204" pitchFamily="34" charset="0"/>
              </a:rPr>
              <a:t>[General]</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CDC9829-4E8C-47DC-B340-CB983619981D}"/>
              </a:ext>
            </a:extLst>
          </p:cNvPr>
          <p:cNvSpPr/>
          <p:nvPr/>
        </p:nvSpPr>
        <p:spPr>
          <a:xfrm>
            <a:off x="8077200" y="835487"/>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a:t>
            </a:r>
            <a:r>
              <a:rPr lang="en-US" sz="1400" spc="-20" dirty="0" smtClean="0">
                <a:latin typeface="Franklin Gothic Medium" panose="020B0603020102020204" pitchFamily="34" charset="0"/>
              </a:rPr>
              <a:t>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a:t>
            </a:r>
            <a:r>
              <a:rPr lang="en-US" sz="1400" spc="-20" dirty="0" smtClean="0">
                <a:latin typeface="Franklin Gothic Medium" panose="020B0603020102020204" pitchFamily="34" charset="0"/>
              </a:rPr>
              <a:t>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a:t>
            </a:r>
            <a:r>
              <a:rPr lang="en-US" sz="1400" spc="-20" dirty="0" smtClean="0">
                <a:latin typeface="Franklin Gothic Medium" panose="020B0603020102020204" pitchFamily="34" charset="0"/>
              </a:rPr>
              <a:t>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r>
              <a:rPr lang="en-US" sz="1100" dirty="0">
                <a:latin typeface="Franklin Gothic Medium" panose="020B0603020102020204" pitchFamily="34" charset="0"/>
              </a:rPr>
              <a:t> </a:t>
            </a:r>
            <a:endParaRPr lang="en-US" sz="1100" dirty="0" smtClean="0">
              <a:latin typeface="Franklin Gothic Medium" panose="020B0603020102020204" pitchFamily="34" charset="0"/>
            </a:endParaRP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a:t>
            </a:r>
            <a:r>
              <a:rPr lang="en-US" sz="1400" spc="-20" dirty="0" smtClean="0">
                <a:latin typeface="Franklin Gothic Medium" panose="020B0603020102020204" pitchFamily="34" charset="0"/>
              </a:rPr>
              <a:t>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a:t>
            </a:r>
            <a:r>
              <a:rPr lang="en-US" sz="1400" spc="-20" dirty="0" smtClean="0">
                <a:latin typeface="Franklin Gothic Medium" panose="020B0603020102020204" pitchFamily="34" charset="0"/>
              </a:rPr>
              <a:t>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d8232343721849909ab&quot;,&quot;SmartGridHorizontal&quot;:0,&quot;LinkedExcelSources&quot;:{&quot;5e271508383938077ce0e0d8&quot;:&quot;{{Desktop}}\\Linked Files\\workbooks\\Ocean_2020-01-15_QA_V05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DpZdUWRHdy0eZcfivqR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7zjfLvfUZOI0j6qV9SP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8449</TotalTime>
  <Words>9476</Words>
  <Application>Microsoft Office PowerPoint</Application>
  <PresentationFormat>Widescreen</PresentationFormat>
  <Paragraphs>863</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1296</cp:revision>
  <dcterms:created xsi:type="dcterms:W3CDTF">2006-08-16T00:00:00Z</dcterms:created>
  <dcterms:modified xsi:type="dcterms:W3CDTF">2020-01-31T21:05:07Z</dcterms:modified>
</cp:coreProperties>
</file>