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notesSlides/notesSlide1.xml" ContentType="application/vnd.openxmlformats-officedocument.presentationml.notesSlide+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notesSlides/notesSlide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ags/tag10.xml" ContentType="application/vnd.openxmlformats-officedocument.presentationml.tags+xml"/>
  <Override PartName="/ppt/notesSlides/notesSlide3.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notesSlides/notesSlide4.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notesSlides/notesSlide5.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notesSlides/notesSlide6.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notesSlides/notesSlide7.xml" ContentType="application/vnd.openxmlformats-officedocument.presentationml.notesSlid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notesSlides/notesSlide8.xml" ContentType="application/vnd.openxmlformats-officedocument.presentationml.notesSlid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notesSlides/notesSlide9.xml" ContentType="application/vnd.openxmlformats-officedocument.presentationml.notesSlid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notesSlides/notesSlide10.xml" ContentType="application/vnd.openxmlformats-officedocument.presentationml.notesSlid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drawings/drawing1.xml" ContentType="application/vnd.openxmlformats-officedocument.drawingml.chartshape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notesSlides/notesSlide11.xml" ContentType="application/vnd.openxmlformats-officedocument.presentationml.notesSlid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notesSlides/notesSlide12.xml" ContentType="application/vnd.openxmlformats-officedocument.presentationml.notesSlid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notesSlides/notesSlide13.xml" ContentType="application/vnd.openxmlformats-officedocument.presentationml.notesSlid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notesSlides/notesSlide14.xml" ContentType="application/vnd.openxmlformats-officedocument.presentationml.notesSlid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notesSlides/notesSlide15.xml" ContentType="application/vnd.openxmlformats-officedocument.presentationml.notesSlid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notesSlides/notesSlide16.xml" ContentType="application/vnd.openxmlformats-officedocument.presentationml.notesSlid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notesSlides/notesSlide17.xml" ContentType="application/vnd.openxmlformats-officedocument.presentationml.notesSlide+xml"/>
  <Override PartName="/ppt/charts/chart19.xml" ContentType="application/vnd.openxmlformats-officedocument.drawingml.chart+xml"/>
  <Override PartName="/ppt/charts/style19.xml" ContentType="application/vnd.ms-office.chartstyle+xml"/>
  <Override PartName="/ppt/charts/colors19.xml" ContentType="application/vnd.ms-office.chartcolorstyle+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notesSlides/notesSlide18.xml" ContentType="application/vnd.openxmlformats-officedocument.presentationml.notesSlide+xml"/>
  <Override PartName="/ppt/charts/chart20.xml" ContentType="application/vnd.openxmlformats-officedocument.drawingml.chart+xml"/>
  <Override PartName="/ppt/charts/style20.xml" ContentType="application/vnd.ms-office.chartstyle+xml"/>
  <Override PartName="/ppt/charts/colors20.xml" ContentType="application/vnd.ms-office.chartcolorstyle+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notesSlides/notesSlide19.xml" ContentType="application/vnd.openxmlformats-officedocument.presentationml.notesSlide+xml"/>
  <Override PartName="/ppt/charts/chart21.xml" ContentType="application/vnd.openxmlformats-officedocument.drawingml.chart+xml"/>
  <Override PartName="/ppt/charts/style21.xml" ContentType="application/vnd.ms-office.chartstyle+xml"/>
  <Override PartName="/ppt/charts/colors21.xml" ContentType="application/vnd.ms-office.chartcolorstyle+xml"/>
  <Override PartName="/ppt/tags/tag118.xml" ContentType="application/vnd.openxmlformats-officedocument.presentationml.tags+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notesSlides/notesSlide20.xml" ContentType="application/vnd.openxmlformats-officedocument.presentationml.notesSlide+xml"/>
  <Override PartName="/ppt/charts/chart22.xml" ContentType="application/vnd.openxmlformats-officedocument.drawingml.chart+xml"/>
  <Override PartName="/ppt/charts/style22.xml" ContentType="application/vnd.ms-office.chartstyle+xml"/>
  <Override PartName="/ppt/charts/colors22.xml" ContentType="application/vnd.ms-office.chartcolorstyle+xml"/>
  <Override PartName="/ppt/charts/chart23.xml" ContentType="application/vnd.openxmlformats-officedocument.drawingml.chart+xml"/>
  <Override PartName="/ppt/charts/style23.xml" ContentType="application/vnd.ms-office.chartstyle+xml"/>
  <Override PartName="/ppt/charts/colors23.xml" ContentType="application/vnd.ms-office.chartcolorstyle+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0.xml" ContentType="application/vnd.openxmlformats-officedocument.presentationml.tags+xml"/>
  <Override PartName="/ppt/notesSlides/notesSlide21.xml" ContentType="application/vnd.openxmlformats-officedocument.presentationml.notesSlide+xml"/>
  <Override PartName="/ppt/charts/chart24.xml" ContentType="application/vnd.openxmlformats-officedocument.drawingml.chart+xml"/>
  <Override PartName="/ppt/charts/style24.xml" ContentType="application/vnd.ms-office.chartstyle+xml"/>
  <Override PartName="/ppt/charts/colors24.xml" ContentType="application/vnd.ms-office.chartcolorstyle+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notesSlides/notesSlide22.xml" ContentType="application/vnd.openxmlformats-officedocument.presentationml.notesSlide+xml"/>
  <Override PartName="/ppt/charts/chart25.xml" ContentType="application/vnd.openxmlformats-officedocument.drawingml.chart+xml"/>
  <Override PartName="/ppt/charts/style25.xml" ContentType="application/vnd.ms-office.chartstyle+xml"/>
  <Override PartName="/ppt/charts/colors25.xml" ContentType="application/vnd.ms-office.chartcolorstyle+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notesSlides/notesSlide23.xml" ContentType="application/vnd.openxmlformats-officedocument.presentationml.notesSlide+xml"/>
  <Override PartName="/ppt/charts/chart26.xml" ContentType="application/vnd.openxmlformats-officedocument.drawingml.chart+xml"/>
  <Override PartName="/ppt/charts/style26.xml" ContentType="application/vnd.ms-office.chartstyle+xml"/>
  <Override PartName="/ppt/charts/colors26.xml" ContentType="application/vnd.ms-office.chartcolorstyle+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notesSlides/notesSlide24.xml" ContentType="application/vnd.openxmlformats-officedocument.presentationml.notesSlide+xml"/>
  <Override PartName="/ppt/charts/chart27.xml" ContentType="application/vnd.openxmlformats-officedocument.drawingml.chart+xml"/>
  <Override PartName="/ppt/charts/style27.xml" ContentType="application/vnd.ms-office.chartstyle+xml"/>
  <Override PartName="/ppt/charts/colors27.xml" ContentType="application/vnd.ms-office.chartcolorstyle+xml"/>
  <Override PartName="/ppt/tags/tag148.xml" ContentType="application/vnd.openxmlformats-officedocument.presentationml.tags+xml"/>
  <Override PartName="/ppt/tags/tag149.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notesSlides/notesSlide25.xml" ContentType="application/vnd.openxmlformats-officedocument.presentationml.notesSlide+xml"/>
  <Override PartName="/ppt/charts/chart28.xml" ContentType="application/vnd.openxmlformats-officedocument.drawingml.chart+xml"/>
  <Override PartName="/ppt/charts/style28.xml" ContentType="application/vnd.ms-office.chartstyle+xml"/>
  <Override PartName="/ppt/charts/colors28.xml" ContentType="application/vnd.ms-office.chartcolorstyle+xml"/>
  <Override PartName="/ppt/charts/chart29.xml" ContentType="application/vnd.openxmlformats-officedocument.drawingml.chart+xml"/>
  <Override PartName="/ppt/charts/style29.xml" ContentType="application/vnd.ms-office.chartstyle+xml"/>
  <Override PartName="/ppt/charts/colors29.xml" ContentType="application/vnd.ms-office.chartcolorstyle+xml"/>
  <Override PartName="/ppt/charts/chart30.xml" ContentType="application/vnd.openxmlformats-officedocument.drawingml.chart+xml"/>
  <Override PartName="/ppt/charts/style30.xml" ContentType="application/vnd.ms-office.chartstyle+xml"/>
  <Override PartName="/ppt/charts/colors30.xml" ContentType="application/vnd.ms-office.chartcolorstyle+xml"/>
  <Override PartName="/ppt/tags/tag159.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notesSlides/notesSlide26.xml" ContentType="application/vnd.openxmlformats-officedocument.presentationml.notesSlide+xml"/>
  <Override PartName="/ppt/charts/chart31.xml" ContentType="application/vnd.openxmlformats-officedocument.drawingml.chart+xml"/>
  <Override PartName="/ppt/charts/style31.xml" ContentType="application/vnd.ms-office.chartstyle+xml"/>
  <Override PartName="/ppt/charts/colors31.xml" ContentType="application/vnd.ms-office.chartcolorstyle+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notesSlides/notesSlide27.xml" ContentType="application/vnd.openxmlformats-officedocument.presentationml.notesSlide+xml"/>
  <Override PartName="/ppt/charts/chart32.xml" ContentType="application/vnd.openxmlformats-officedocument.drawingml.chart+xml"/>
  <Override PartName="/ppt/charts/style32.xml" ContentType="application/vnd.ms-office.chartstyle+xml"/>
  <Override PartName="/ppt/charts/colors32.xml" ContentType="application/vnd.ms-office.chartcolorstyle+xml"/>
  <Override PartName="/ppt/tags/tag168.xml" ContentType="application/vnd.openxmlformats-officedocument.presentationml.tags+xml"/>
  <Override PartName="/ppt/tags/tag169.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notesSlides/notesSlide28.xml" ContentType="application/vnd.openxmlformats-officedocument.presentationml.notesSlide+xml"/>
  <Override PartName="/ppt/charts/chart33.xml" ContentType="application/vnd.openxmlformats-officedocument.drawingml.chart+xml"/>
  <Override PartName="/ppt/charts/style33.xml" ContentType="application/vnd.ms-office.chartstyle+xml"/>
  <Override PartName="/ppt/charts/colors33.xml" ContentType="application/vnd.ms-office.chartcolorstyle+xml"/>
  <Override PartName="/ppt/charts/chart34.xml" ContentType="application/vnd.openxmlformats-officedocument.drawingml.chart+xml"/>
  <Override PartName="/ppt/charts/style34.xml" ContentType="application/vnd.ms-office.chartstyle+xml"/>
  <Override PartName="/ppt/charts/colors34.xml" ContentType="application/vnd.ms-office.chartcolorstyle+xml"/>
  <Override PartName="/ppt/tags/tag178.xml" ContentType="application/vnd.openxmlformats-officedocument.presentationml.tags+xml"/>
  <Override PartName="/ppt/tags/tag179.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notesSlides/notesSlide29.xml" ContentType="application/vnd.openxmlformats-officedocument.presentationml.notesSlide+xml"/>
  <Override PartName="/ppt/charts/chart35.xml" ContentType="application/vnd.openxmlformats-officedocument.drawingml.chart+xml"/>
  <Override PartName="/ppt/charts/style35.xml" ContentType="application/vnd.ms-office.chartstyle+xml"/>
  <Override PartName="/ppt/charts/colors35.xml" ContentType="application/vnd.ms-office.chartcolorstyle+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notesSlides/notesSlide30.xml" ContentType="application/vnd.openxmlformats-officedocument.presentationml.notesSlide+xml"/>
  <Override PartName="/ppt/charts/chart36.xml" ContentType="application/vnd.openxmlformats-officedocument.drawingml.chart+xml"/>
  <Override PartName="/ppt/charts/style36.xml" ContentType="application/vnd.ms-office.chartstyle+xml"/>
  <Override PartName="/ppt/charts/colors36.xml" ContentType="application/vnd.ms-office.chartcolorstyle+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notesSlides/notesSlide31.xml" ContentType="application/vnd.openxmlformats-officedocument.presentationml.notesSlide+xml"/>
  <Override PartName="/ppt/charts/chart37.xml" ContentType="application/vnd.openxmlformats-officedocument.drawingml.chart+xml"/>
  <Override PartName="/ppt/charts/style37.xml" ContentType="application/vnd.ms-office.chartstyle+xml"/>
  <Override PartName="/ppt/charts/colors37.xml" ContentType="application/vnd.ms-office.chartcolorstyle+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notesSlides/notesSlide32.xml" ContentType="application/vnd.openxmlformats-officedocument.presentationml.notesSlide+xml"/>
  <Override PartName="/ppt/charts/chart38.xml" ContentType="application/vnd.openxmlformats-officedocument.drawingml.chart+xml"/>
  <Override PartName="/ppt/charts/style38.xml" ContentType="application/vnd.ms-office.chartstyle+xml"/>
  <Override PartName="/ppt/charts/colors38.xml" ContentType="application/vnd.ms-office.chartcolorstyle+xml"/>
  <Override PartName="/ppt/drawings/drawing2.xml" ContentType="application/vnd.openxmlformats-officedocument.drawingml.chartshapes+xml"/>
  <Override PartName="/ppt/charts/chart39.xml" ContentType="application/vnd.openxmlformats-officedocument.drawingml.chart+xml"/>
  <Override PartName="/ppt/charts/style39.xml" ContentType="application/vnd.ms-office.chartstyle+xml"/>
  <Override PartName="/ppt/charts/colors39.xml" ContentType="application/vnd.ms-office.chartcolorstyle+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notesSlides/notesSlide33.xml" ContentType="application/vnd.openxmlformats-officedocument.presentationml.notesSlide+xml"/>
  <Override PartName="/ppt/charts/chart40.xml" ContentType="application/vnd.openxmlformats-officedocument.drawingml.chart+xml"/>
  <Override PartName="/ppt/charts/style40.xml" ContentType="application/vnd.ms-office.chartstyle+xml"/>
  <Override PartName="/ppt/charts/colors40.xml" ContentType="application/vnd.ms-office.chartcolorstyle+xml"/>
  <Override PartName="/ppt/tags/tag209.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notesSlides/notesSlide34.xml" ContentType="application/vnd.openxmlformats-officedocument.presentationml.notesSlide+xml"/>
  <Override PartName="/ppt/charts/chart41.xml" ContentType="application/vnd.openxmlformats-officedocument.drawingml.chart+xml"/>
  <Override PartName="/ppt/charts/style41.xml" ContentType="application/vnd.ms-office.chartstyle+xml"/>
  <Override PartName="/ppt/charts/colors41.xml" ContentType="application/vnd.ms-office.chartcolorstyle+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notesSlides/notesSlide35.xml" ContentType="application/vnd.openxmlformats-officedocument.presentationml.notesSlide+xml"/>
  <Override PartName="/ppt/charts/chart42.xml" ContentType="application/vnd.openxmlformats-officedocument.drawingml.chart+xml"/>
  <Override PartName="/ppt/charts/style42.xml" ContentType="application/vnd.ms-office.chartstyle+xml"/>
  <Override PartName="/ppt/charts/colors42.xml" ContentType="application/vnd.ms-office.chartcolorstyle+xml"/>
  <Override PartName="/ppt/tags/tag219.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notesSlides/notesSlide36.xml" ContentType="application/vnd.openxmlformats-officedocument.presentationml.notesSlide+xml"/>
  <Override PartName="/ppt/charts/chart43.xml" ContentType="application/vnd.openxmlformats-officedocument.drawingml.chart+xml"/>
  <Override PartName="/ppt/charts/style43.xml" ContentType="application/vnd.ms-office.chartstyle+xml"/>
  <Override PartName="/ppt/charts/colors43.xml" ContentType="application/vnd.ms-office.chartcolorstyle+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notesSlides/notesSlide37.xml" ContentType="application/vnd.openxmlformats-officedocument.presentationml.notesSlide+xml"/>
  <Override PartName="/ppt/charts/chart44.xml" ContentType="application/vnd.openxmlformats-officedocument.drawingml.chart+xml"/>
  <Override PartName="/ppt/charts/style44.xml" ContentType="application/vnd.ms-office.chartstyle+xml"/>
  <Override PartName="/ppt/charts/colors44.xml" ContentType="application/vnd.ms-office.chartcolorstyle+xml"/>
  <Override PartName="/ppt/tags/tag229.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notesSlides/notesSlide38.xml" ContentType="application/vnd.openxmlformats-officedocument.presentationml.notesSlide+xml"/>
  <Override PartName="/ppt/charts/chart45.xml" ContentType="application/vnd.openxmlformats-officedocument.drawingml.chart+xml"/>
  <Override PartName="/ppt/charts/style45.xml" ContentType="application/vnd.ms-office.chartstyle+xml"/>
  <Override PartName="/ppt/charts/colors45.xml" ContentType="application/vnd.ms-office.chartcolorstyle+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notesSlides/notesSlide39.xml" ContentType="application/vnd.openxmlformats-officedocument.presentationml.notesSlide+xml"/>
  <Override PartName="/ppt/charts/chart46.xml" ContentType="application/vnd.openxmlformats-officedocument.drawingml.chart+xml"/>
  <Override PartName="/ppt/charts/style46.xml" ContentType="application/vnd.ms-office.chartstyle+xml"/>
  <Override PartName="/ppt/charts/colors46.xml" ContentType="application/vnd.ms-office.chartcolorstyle+xml"/>
  <Override PartName="/ppt/charts/chart47.xml" ContentType="application/vnd.openxmlformats-officedocument.drawingml.chart+xml"/>
  <Override PartName="/ppt/charts/style47.xml" ContentType="application/vnd.ms-office.chartstyle+xml"/>
  <Override PartName="/ppt/charts/colors47.xml" ContentType="application/vnd.ms-office.chartcolorstyle+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notesSlides/notesSlide40.xml" ContentType="application/vnd.openxmlformats-officedocument.presentationml.notesSlide+xml"/>
  <Override PartName="/ppt/charts/chart48.xml" ContentType="application/vnd.openxmlformats-officedocument.drawingml.chart+xml"/>
  <Override PartName="/ppt/charts/style48.xml" ContentType="application/vnd.ms-office.chartstyle+xml"/>
  <Override PartName="/ppt/charts/colors48.xml" ContentType="application/vnd.ms-office.chartcolorstyle+xml"/>
  <Override PartName="/ppt/tags/tag249.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notesSlides/notesSlide41.xml" ContentType="application/vnd.openxmlformats-officedocument.presentationml.notesSlide+xml"/>
  <Override PartName="/ppt/charts/chart49.xml" ContentType="application/vnd.openxmlformats-officedocument.drawingml.chart+xml"/>
  <Override PartName="/ppt/charts/style49.xml" ContentType="application/vnd.ms-office.chartstyle+xml"/>
  <Override PartName="/ppt/charts/colors49.xml" ContentType="application/vnd.ms-office.chartcolorstyle+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0.xml" ContentType="application/vnd.openxmlformats-officedocument.presentationml.tags+xml"/>
  <Override PartName="/ppt/notesSlides/notesSlide42.xml" ContentType="application/vnd.openxmlformats-officedocument.presentationml.notesSlide+xml"/>
  <Override PartName="/ppt/charts/chart50.xml" ContentType="application/vnd.openxmlformats-officedocument.drawingml.chart+xml"/>
  <Override PartName="/ppt/charts/style50.xml" ContentType="application/vnd.ms-office.chartstyle+xml"/>
  <Override PartName="/ppt/charts/colors50.xml" ContentType="application/vnd.ms-office.chartcolorstyle+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notesSlides/notesSlide43.xml" ContentType="application/vnd.openxmlformats-officedocument.presentationml.notesSlide+xml"/>
  <Override PartName="/ppt/charts/chart51.xml" ContentType="application/vnd.openxmlformats-officedocument.drawingml.chart+xml"/>
  <Override PartName="/ppt/charts/style51.xml" ContentType="application/vnd.ms-office.chartstyle+xml"/>
  <Override PartName="/ppt/charts/colors51.xml" ContentType="application/vnd.ms-office.chartcolorstyle+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0.xml" ContentType="application/vnd.openxmlformats-officedocument.presentationml.tags+xml"/>
  <Override PartName="/ppt/notesSlides/notesSlide44.xml" ContentType="application/vnd.openxmlformats-officedocument.presentationml.notesSlide+xml"/>
  <Override PartName="/ppt/charts/chart52.xml" ContentType="application/vnd.openxmlformats-officedocument.drawingml.chart+xml"/>
  <Override PartName="/ppt/charts/style52.xml" ContentType="application/vnd.ms-office.chartstyle+xml"/>
  <Override PartName="/ppt/charts/colors52.xml" ContentType="application/vnd.ms-office.chartcolorstyle+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notesSlides/notesSlide45.xml" ContentType="application/vnd.openxmlformats-officedocument.presentationml.notesSlide+xml"/>
  <Override PartName="/ppt/charts/chart53.xml" ContentType="application/vnd.openxmlformats-officedocument.drawingml.chart+xml"/>
  <Override PartName="/ppt/charts/style53.xml" ContentType="application/vnd.ms-office.chartstyle+xml"/>
  <Override PartName="/ppt/charts/colors53.xml" ContentType="application/vnd.ms-office.chartcolorstyle+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notesSlides/notesSlide46.xml" ContentType="application/vnd.openxmlformats-officedocument.presentationml.notesSlide+xml"/>
  <Override PartName="/ppt/charts/chart54.xml" ContentType="application/vnd.openxmlformats-officedocument.drawingml.chart+xml"/>
  <Override PartName="/ppt/charts/style54.xml" ContentType="application/vnd.ms-office.chartstyle+xml"/>
  <Override PartName="/ppt/charts/colors54.xml" ContentType="application/vnd.ms-office.chartcolorstyle+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notesSlides/notesSlide47.xml" ContentType="application/vnd.openxmlformats-officedocument.presentationml.notesSlide+xml"/>
  <Override PartName="/ppt/charts/chart55.xml" ContentType="application/vnd.openxmlformats-officedocument.drawingml.chart+xml"/>
  <Override PartName="/ppt/charts/style55.xml" ContentType="application/vnd.ms-office.chartstyle+xml"/>
  <Override PartName="/ppt/charts/colors55.xml" ContentType="application/vnd.ms-office.chartcolorstyle+xml"/>
  <Override PartName="/ppt/charts/chart56.xml" ContentType="application/vnd.openxmlformats-officedocument.drawingml.chart+xml"/>
  <Override PartName="/ppt/charts/style56.xml" ContentType="application/vnd.ms-office.chartstyle+xml"/>
  <Override PartName="/ppt/charts/colors56.xml" ContentType="application/vnd.ms-office.chartcolorstyle+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notesSlides/notesSlide48.xml" ContentType="application/vnd.openxmlformats-officedocument.presentationml.notesSlide+xml"/>
  <Override PartName="/ppt/charts/chart57.xml" ContentType="application/vnd.openxmlformats-officedocument.drawingml.chart+xml"/>
  <Override PartName="/ppt/charts/style57.xml" ContentType="application/vnd.ms-office.chartstyle+xml"/>
  <Override PartName="/ppt/charts/colors57.xml" ContentType="application/vnd.ms-office.chartcolorstyle+xml"/>
  <Override PartName="/ppt/charts/chart58.xml" ContentType="application/vnd.openxmlformats-officedocument.drawingml.chart+xml"/>
  <Override PartName="/ppt/charts/style58.xml" ContentType="application/vnd.ms-office.chartstyle+xml"/>
  <Override PartName="/ppt/charts/colors58.xml" ContentType="application/vnd.ms-office.chartcolorstyle+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notesSlides/notesSlide49.xml" ContentType="application/vnd.openxmlformats-officedocument.presentationml.notesSlide+xml"/>
  <Override PartName="/ppt/charts/chart59.xml" ContentType="application/vnd.openxmlformats-officedocument.drawingml.chart+xml"/>
  <Override PartName="/ppt/charts/style59.xml" ContentType="application/vnd.ms-office.chartstyle+xml"/>
  <Override PartName="/ppt/charts/colors59.xml" ContentType="application/vnd.ms-office.chartcolorstyle+xml"/>
  <Override PartName="/ppt/charts/chart60.xml" ContentType="application/vnd.openxmlformats-officedocument.drawingml.chart+xml"/>
  <Override PartName="/ppt/charts/style60.xml" ContentType="application/vnd.ms-office.chartstyle+xml"/>
  <Override PartName="/ppt/charts/colors60.xml" ContentType="application/vnd.ms-office.chartcolorstyle+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notesSlides/notesSlide50.xml" ContentType="application/vnd.openxmlformats-officedocument.presentationml.notesSlide+xml"/>
  <Override PartName="/ppt/charts/chart61.xml" ContentType="application/vnd.openxmlformats-officedocument.drawingml.chart+xml"/>
  <Override PartName="/ppt/charts/style61.xml" ContentType="application/vnd.ms-office.chartstyle+xml"/>
  <Override PartName="/ppt/charts/colors61.xml" ContentType="application/vnd.ms-office.chartcolorstyle+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notesSlides/notesSlide51.xml" ContentType="application/vnd.openxmlformats-officedocument.presentationml.notesSlide+xml"/>
  <Override PartName="/ppt/charts/chart62.xml" ContentType="application/vnd.openxmlformats-officedocument.drawingml.chart+xml"/>
  <Override PartName="/ppt/charts/style62.xml" ContentType="application/vnd.ms-office.chartstyle+xml"/>
  <Override PartName="/ppt/charts/colors62.xml" ContentType="application/vnd.ms-office.chartcolorstyle+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notesSlides/notesSlide52.xml" ContentType="application/vnd.openxmlformats-officedocument.presentationml.notesSlide+xml"/>
  <Override PartName="/ppt/charts/chart63.xml" ContentType="application/vnd.openxmlformats-officedocument.drawingml.chart+xml"/>
  <Override PartName="/ppt/charts/style63.xml" ContentType="application/vnd.ms-office.chartstyle+xml"/>
  <Override PartName="/ppt/charts/colors63.xml" ContentType="application/vnd.ms-office.chartcolorstyle+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notesSlides/notesSlide53.xml" ContentType="application/vnd.openxmlformats-officedocument.presentationml.notesSlide+xml"/>
  <Override PartName="/ppt/charts/chart64.xml" ContentType="application/vnd.openxmlformats-officedocument.drawingml.chart+xml"/>
  <Override PartName="/ppt/charts/style64.xml" ContentType="application/vnd.ms-office.chartstyle+xml"/>
  <Override PartName="/ppt/charts/colors64.xml" ContentType="application/vnd.ms-office.chartcolorstyle+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notesSlides/notesSlide54.xml" ContentType="application/vnd.openxmlformats-officedocument.presentationml.notesSlide+xml"/>
  <Override PartName="/ppt/charts/chart65.xml" ContentType="application/vnd.openxmlformats-officedocument.drawingml.chart+xml"/>
  <Override PartName="/ppt/charts/style65.xml" ContentType="application/vnd.ms-office.chartstyle+xml"/>
  <Override PartName="/ppt/charts/colors65.xml" ContentType="application/vnd.ms-office.chartcolorstyle+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notesSlides/notesSlide55.xml" ContentType="application/vnd.openxmlformats-officedocument.presentationml.notesSlide+xml"/>
  <Override PartName="/ppt/charts/chart66.xml" ContentType="application/vnd.openxmlformats-officedocument.drawingml.chart+xml"/>
  <Override PartName="/ppt/charts/style66.xml" ContentType="application/vnd.ms-office.chartstyle+xml"/>
  <Override PartName="/ppt/charts/colors66.xml" ContentType="application/vnd.ms-office.chartcolorstyle+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notesSlides/notesSlide56.xml" ContentType="application/vnd.openxmlformats-officedocument.presentationml.notesSlide+xml"/>
  <Override PartName="/ppt/charts/chart67.xml" ContentType="application/vnd.openxmlformats-officedocument.drawingml.chart+xml"/>
  <Override PartName="/ppt/charts/style67.xml" ContentType="application/vnd.ms-office.chartstyle+xml"/>
  <Override PartName="/ppt/charts/colors67.xml" ContentType="application/vnd.ms-office.chartcolorstyle+xml"/>
  <Override PartName="/ppt/charts/chart68.xml" ContentType="application/vnd.openxmlformats-officedocument.drawingml.chart+xml"/>
  <Override PartName="/ppt/charts/style68.xml" ContentType="application/vnd.ms-office.chartstyle+xml"/>
  <Override PartName="/ppt/charts/colors68.xml" ContentType="application/vnd.ms-office.chartcolorstyle+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notesSlides/notesSlide57.xml" ContentType="application/vnd.openxmlformats-officedocument.presentationml.notesSlide+xml"/>
  <Override PartName="/ppt/charts/chart69.xml" ContentType="application/vnd.openxmlformats-officedocument.drawingml.chart+xml"/>
  <Override PartName="/ppt/charts/style69.xml" ContentType="application/vnd.ms-office.chartstyle+xml"/>
  <Override PartName="/ppt/charts/colors69.xml" ContentType="application/vnd.ms-office.chartcolorstyle+xml"/>
  <Override PartName="/ppt/charts/chart70.xml" ContentType="application/vnd.openxmlformats-officedocument.drawingml.chart+xml"/>
  <Override PartName="/ppt/charts/style70.xml" ContentType="application/vnd.ms-office.chartstyle+xml"/>
  <Override PartName="/ppt/charts/colors70.xml" ContentType="application/vnd.ms-office.chartcolorstyle+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notesSlides/notesSlide58.xml" ContentType="application/vnd.openxmlformats-officedocument.presentationml.notesSlide+xml"/>
  <Override PartName="/ppt/charts/chart71.xml" ContentType="application/vnd.openxmlformats-officedocument.drawingml.chart+xml"/>
  <Override PartName="/ppt/charts/style71.xml" ContentType="application/vnd.ms-office.chartstyle+xml"/>
  <Override PartName="/ppt/charts/colors71.xml" ContentType="application/vnd.ms-office.chartcolorstyle+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notesSlides/notesSlide59.xml" ContentType="application/vnd.openxmlformats-officedocument.presentationml.notesSlide+xml"/>
  <Override PartName="/ppt/charts/chart72.xml" ContentType="application/vnd.openxmlformats-officedocument.drawingml.chart+xml"/>
  <Override PartName="/ppt/charts/style72.xml" ContentType="application/vnd.ms-office.chartstyle+xml"/>
  <Override PartName="/ppt/charts/colors72.xml" ContentType="application/vnd.ms-office.chartcolorstyle+xml"/>
  <Override PartName="/ppt/tags/tag369.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notesSlides/notesSlide60.xml" ContentType="application/vnd.openxmlformats-officedocument.presentationml.notesSlide+xml"/>
  <Override PartName="/ppt/charts/chart73.xml" ContentType="application/vnd.openxmlformats-officedocument.drawingml.chart+xml"/>
  <Override PartName="/ppt/charts/style73.xml" ContentType="application/vnd.ms-office.chartstyle+xml"/>
  <Override PartName="/ppt/charts/colors73.xml" ContentType="application/vnd.ms-office.chartcolorstyle+xml"/>
  <Override PartName="/ppt/charts/chart74.xml" ContentType="application/vnd.openxmlformats-officedocument.drawingml.chart+xml"/>
  <Override PartName="/ppt/charts/style74.xml" ContentType="application/vnd.ms-office.chartstyle+xml"/>
  <Override PartName="/ppt/charts/colors74.xml" ContentType="application/vnd.ms-office.chartcolorstyle+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notesSlides/notesSlide61.xml" ContentType="application/vnd.openxmlformats-officedocument.presentationml.notesSlide+xml"/>
  <Override PartName="/ppt/charts/chart75.xml" ContentType="application/vnd.openxmlformats-officedocument.drawingml.chart+xml"/>
  <Override PartName="/ppt/charts/style75.xml" ContentType="application/vnd.ms-office.chartstyle+xml"/>
  <Override PartName="/ppt/charts/colors75.xml" ContentType="application/vnd.ms-office.chartcolorstyle+xml"/>
  <Override PartName="/ppt/charts/chart76.xml" ContentType="application/vnd.openxmlformats-officedocument.drawingml.chart+xml"/>
  <Override PartName="/ppt/charts/style76.xml" ContentType="application/vnd.ms-office.chartstyle+xml"/>
  <Override PartName="/ppt/charts/colors76.xml" ContentType="application/vnd.ms-office.chartcolorstyle+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tags/tag395.xml" ContentType="application/vnd.openxmlformats-officedocument.presentationml.tags+xml"/>
  <Override PartName="/ppt/notesSlides/notesSlide62.xml" ContentType="application/vnd.openxmlformats-officedocument.presentationml.notesSlide+xml"/>
  <Override PartName="/ppt/charts/chart77.xml" ContentType="application/vnd.openxmlformats-officedocument.drawingml.chart+xml"/>
  <Override PartName="/ppt/charts/style77.xml" ContentType="application/vnd.ms-office.chartstyle+xml"/>
  <Override PartName="/ppt/charts/colors77.xml" ContentType="application/vnd.ms-office.chartcolorstyle+xml"/>
  <Override PartName="/ppt/charts/chart78.xml" ContentType="application/vnd.openxmlformats-officedocument.drawingml.chart+xml"/>
  <Override PartName="/ppt/charts/style78.xml" ContentType="application/vnd.ms-office.chartstyle+xml"/>
  <Override PartName="/ppt/charts/colors78.xml" ContentType="application/vnd.ms-office.chartcolorstyle+xml"/>
  <Override PartName="/ppt/tags/tag396.xml" ContentType="application/vnd.openxmlformats-officedocument.presentationml.tags+xml"/>
  <Override PartName="/ppt/tags/tag397.xml" ContentType="application/vnd.openxmlformats-officedocument.presentationml.tags+xml"/>
  <Override PartName="/ppt/tags/tag398.xml" ContentType="application/vnd.openxmlformats-officedocument.presentationml.tags+xml"/>
  <Override PartName="/ppt/tags/tag399.xml" ContentType="application/vnd.openxmlformats-officedocument.presentationml.tags+xml"/>
  <Override PartName="/ppt/tags/tag400.xml" ContentType="application/vnd.openxmlformats-officedocument.presentationml.tags+xml"/>
  <Override PartName="/ppt/tags/tag401.xml" ContentType="application/vnd.openxmlformats-officedocument.presentationml.tags+xml"/>
  <Override PartName="/ppt/tags/tag402.xml" ContentType="application/vnd.openxmlformats-officedocument.presentationml.tags+xml"/>
  <Override PartName="/ppt/tags/tag403.xml" ContentType="application/vnd.openxmlformats-officedocument.presentationml.tags+xml"/>
  <Override PartName="/ppt/tags/tag404.xml" ContentType="application/vnd.openxmlformats-officedocument.presentationml.tags+xml"/>
  <Override PartName="/ppt/tags/tag405.xml" ContentType="application/vnd.openxmlformats-officedocument.presentationml.tags+xml"/>
  <Override PartName="/ppt/notesSlides/notesSlide63.xml" ContentType="application/vnd.openxmlformats-officedocument.presentationml.notesSlide+xml"/>
  <Override PartName="/ppt/charts/chart79.xml" ContentType="application/vnd.openxmlformats-officedocument.drawingml.chart+xml"/>
  <Override PartName="/ppt/charts/style79.xml" ContentType="application/vnd.ms-office.chartstyle+xml"/>
  <Override PartName="/ppt/charts/colors79.xml" ContentType="application/vnd.ms-office.chartcolorstyle+xml"/>
  <Override PartName="/ppt/charts/chart80.xml" ContentType="application/vnd.openxmlformats-officedocument.drawingml.chart+xml"/>
  <Override PartName="/ppt/charts/style80.xml" ContentType="application/vnd.ms-office.chartstyle+xml"/>
  <Override PartName="/ppt/charts/colors80.xml" ContentType="application/vnd.ms-office.chartcolorstyle+xml"/>
  <Override PartName="/ppt/tags/tag406.xml" ContentType="application/vnd.openxmlformats-officedocument.presentationml.tags+xml"/>
  <Override PartName="/ppt/tags/tag407.xml" ContentType="application/vnd.openxmlformats-officedocument.presentationml.tags+xml"/>
  <Override PartName="/ppt/tags/tag408.xml" ContentType="application/vnd.openxmlformats-officedocument.presentationml.tags+xml"/>
  <Override PartName="/ppt/tags/tag409.xml" ContentType="application/vnd.openxmlformats-officedocument.presentationml.tags+xml"/>
  <Override PartName="/ppt/tags/tag410.xml" ContentType="application/vnd.openxmlformats-officedocument.presentationml.tags+xml"/>
  <Override PartName="/ppt/tags/tag411.xml" ContentType="application/vnd.openxmlformats-officedocument.presentationml.tags+xml"/>
  <Override PartName="/ppt/notesSlides/notesSlide64.xml" ContentType="application/vnd.openxmlformats-officedocument.presentationml.notesSlide+xml"/>
  <Override PartName="/ppt/charts/chart81.xml" ContentType="application/vnd.openxmlformats-officedocument.drawingml.chart+xml"/>
  <Override PartName="/ppt/charts/style81.xml" ContentType="application/vnd.ms-office.chartstyle+xml"/>
  <Override PartName="/ppt/charts/colors81.xml" ContentType="application/vnd.ms-office.chartcolorstyle+xml"/>
  <Override PartName="/ppt/tags/tag412.xml" ContentType="application/vnd.openxmlformats-officedocument.presentationml.tags+xml"/>
  <Override PartName="/ppt/tags/tag413.xml" ContentType="application/vnd.openxmlformats-officedocument.presentationml.tags+xml"/>
  <Override PartName="/ppt/tags/tag414.xml" ContentType="application/vnd.openxmlformats-officedocument.presentationml.tags+xml"/>
  <Override PartName="/ppt/tags/tag415.xml" ContentType="application/vnd.openxmlformats-officedocument.presentationml.tags+xml"/>
  <Override PartName="/ppt/tags/tag416.xml" ContentType="application/vnd.openxmlformats-officedocument.presentationml.tags+xml"/>
  <Override PartName="/ppt/tags/tag417.xml" ContentType="application/vnd.openxmlformats-officedocument.presentationml.tags+xml"/>
  <Override PartName="/ppt/notesSlides/notesSlide65.xml" ContentType="application/vnd.openxmlformats-officedocument.presentationml.notesSlide+xml"/>
  <Override PartName="/ppt/charts/chart82.xml" ContentType="application/vnd.openxmlformats-officedocument.drawingml.chart+xml"/>
  <Override PartName="/ppt/charts/style82.xml" ContentType="application/vnd.ms-office.chartstyle+xml"/>
  <Override PartName="/ppt/charts/colors82.xml" ContentType="application/vnd.ms-office.chartcolorstyle+xml"/>
  <Override PartName="/ppt/notesSlides/notesSlide6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2" r:id="rId1"/>
    <p:sldMasterId id="2147483655" r:id="rId2"/>
  </p:sldMasterIdLst>
  <p:notesMasterIdLst>
    <p:notesMasterId r:id="rId91"/>
  </p:notesMasterIdLst>
  <p:handoutMasterIdLst>
    <p:handoutMasterId r:id="rId92"/>
  </p:handoutMasterIdLst>
  <p:sldIdLst>
    <p:sldId id="260" r:id="rId3"/>
    <p:sldId id="256" r:id="rId4"/>
    <p:sldId id="454" r:id="rId5"/>
    <p:sldId id="455" r:id="rId6"/>
    <p:sldId id="456" r:id="rId7"/>
    <p:sldId id="457" r:id="rId8"/>
    <p:sldId id="458" r:id="rId9"/>
    <p:sldId id="258" r:id="rId10"/>
    <p:sldId id="459" r:id="rId11"/>
    <p:sldId id="379" r:id="rId12"/>
    <p:sldId id="259" r:id="rId13"/>
    <p:sldId id="364" r:id="rId14"/>
    <p:sldId id="365" r:id="rId15"/>
    <p:sldId id="366" r:id="rId16"/>
    <p:sldId id="367" r:id="rId17"/>
    <p:sldId id="368" r:id="rId18"/>
    <p:sldId id="370" r:id="rId19"/>
    <p:sldId id="371" r:id="rId20"/>
    <p:sldId id="372" r:id="rId21"/>
    <p:sldId id="373" r:id="rId22"/>
    <p:sldId id="374" r:id="rId23"/>
    <p:sldId id="460" r:id="rId24"/>
    <p:sldId id="380" r:id="rId25"/>
    <p:sldId id="375" r:id="rId26"/>
    <p:sldId id="378" r:id="rId27"/>
    <p:sldId id="376" r:id="rId28"/>
    <p:sldId id="465" r:id="rId29"/>
    <p:sldId id="461" r:id="rId30"/>
    <p:sldId id="390" r:id="rId31"/>
    <p:sldId id="381" r:id="rId32"/>
    <p:sldId id="382" r:id="rId33"/>
    <p:sldId id="383" r:id="rId34"/>
    <p:sldId id="393" r:id="rId35"/>
    <p:sldId id="418" r:id="rId36"/>
    <p:sldId id="388" r:id="rId37"/>
    <p:sldId id="386" r:id="rId38"/>
    <p:sldId id="387" r:id="rId39"/>
    <p:sldId id="396" r:id="rId40"/>
    <p:sldId id="394" r:id="rId41"/>
    <p:sldId id="395" r:id="rId42"/>
    <p:sldId id="397" r:id="rId43"/>
    <p:sldId id="401" r:id="rId44"/>
    <p:sldId id="417" r:id="rId45"/>
    <p:sldId id="415" r:id="rId46"/>
    <p:sldId id="416" r:id="rId47"/>
    <p:sldId id="402" r:id="rId48"/>
    <p:sldId id="403" r:id="rId49"/>
    <p:sldId id="404" r:id="rId50"/>
    <p:sldId id="405" r:id="rId51"/>
    <p:sldId id="406" r:id="rId52"/>
    <p:sldId id="407" r:id="rId53"/>
    <p:sldId id="408" r:id="rId54"/>
    <p:sldId id="409" r:id="rId55"/>
    <p:sldId id="410" r:id="rId56"/>
    <p:sldId id="411" r:id="rId57"/>
    <p:sldId id="412" r:id="rId58"/>
    <p:sldId id="462" r:id="rId59"/>
    <p:sldId id="425" r:id="rId60"/>
    <p:sldId id="419" r:id="rId61"/>
    <p:sldId id="420" r:id="rId62"/>
    <p:sldId id="422" r:id="rId63"/>
    <p:sldId id="423" r:id="rId64"/>
    <p:sldId id="424" r:id="rId65"/>
    <p:sldId id="426" r:id="rId66"/>
    <p:sldId id="427" r:id="rId67"/>
    <p:sldId id="429" r:id="rId68"/>
    <p:sldId id="430" r:id="rId69"/>
    <p:sldId id="431" r:id="rId70"/>
    <p:sldId id="436" r:id="rId71"/>
    <p:sldId id="437" r:id="rId72"/>
    <p:sldId id="438" r:id="rId73"/>
    <p:sldId id="440" r:id="rId74"/>
    <p:sldId id="441" r:id="rId75"/>
    <p:sldId id="432" r:id="rId76"/>
    <p:sldId id="442" r:id="rId77"/>
    <p:sldId id="443" r:id="rId78"/>
    <p:sldId id="466" r:id="rId79"/>
    <p:sldId id="433" r:id="rId80"/>
    <p:sldId id="445" r:id="rId81"/>
    <p:sldId id="446" r:id="rId82"/>
    <p:sldId id="447" r:id="rId83"/>
    <p:sldId id="448" r:id="rId84"/>
    <p:sldId id="463" r:id="rId85"/>
    <p:sldId id="434" r:id="rId86"/>
    <p:sldId id="449" r:id="rId87"/>
    <p:sldId id="452" r:id="rId88"/>
    <p:sldId id="435" r:id="rId89"/>
    <p:sldId id="464" r:id="rId90"/>
  </p:sldIdLst>
  <p:sldSz cx="12192000" cy="6858000"/>
  <p:notesSz cx="6858000" cy="9144000"/>
  <p:custDataLst>
    <p:tags r:id="rId93"/>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12" userDrawn="1">
          <p15:clr>
            <a:srgbClr val="A4A3A4"/>
          </p15:clr>
        </p15:guide>
        <p15:guide id="2" pos="3888"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00000"/>
    <a:srgbClr val="4F81BD"/>
    <a:srgbClr val="C0504D"/>
    <a:srgbClr val="9BBB59"/>
    <a:srgbClr val="0000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470" autoAdjust="0"/>
    <p:restoredTop sz="80110" autoAdjust="0"/>
  </p:normalViewPr>
  <p:slideViewPr>
    <p:cSldViewPr>
      <p:cViewPr varScale="1">
        <p:scale>
          <a:sx n="58" d="100"/>
          <a:sy n="58" d="100"/>
        </p:scale>
        <p:origin x="732" y="96"/>
      </p:cViewPr>
      <p:guideLst>
        <p:guide orient="horz" pos="2112"/>
        <p:guide pos="3888"/>
      </p:guideLst>
    </p:cSldViewPr>
  </p:slideViewPr>
  <p:notesTextViewPr>
    <p:cViewPr>
      <p:scale>
        <a:sx n="100" d="100"/>
        <a:sy n="100" d="100"/>
      </p:scale>
      <p:origin x="0" y="0"/>
    </p:cViewPr>
  </p:notesTextViewPr>
  <p:notesViewPr>
    <p:cSldViewPr>
      <p:cViewPr varScale="1">
        <p:scale>
          <a:sx n="75" d="100"/>
          <a:sy n="75" d="100"/>
        </p:scale>
        <p:origin x="848" y="76"/>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slide" Target="slides/slide82.xml"/><Relationship Id="rId89" Type="http://schemas.openxmlformats.org/officeDocument/2006/relationships/slide" Target="slides/slide87.xml"/><Relationship Id="rId16" Type="http://schemas.openxmlformats.org/officeDocument/2006/relationships/slide" Target="slides/slide14.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5" Type="http://schemas.openxmlformats.org/officeDocument/2006/relationships/slide" Target="slides/slide3.xml"/><Relationship Id="rId90" Type="http://schemas.openxmlformats.org/officeDocument/2006/relationships/slide" Target="slides/slide88.xml"/><Relationship Id="rId95" Type="http://schemas.openxmlformats.org/officeDocument/2006/relationships/viewProps" Target="viewProps.xml"/><Relationship Id="rId22" Type="http://schemas.openxmlformats.org/officeDocument/2006/relationships/slide" Target="slides/slide20.xml"/><Relationship Id="rId27" Type="http://schemas.openxmlformats.org/officeDocument/2006/relationships/slide" Target="slides/slide25.xml"/><Relationship Id="rId43" Type="http://schemas.openxmlformats.org/officeDocument/2006/relationships/slide" Target="slides/slide41.xml"/><Relationship Id="rId48" Type="http://schemas.openxmlformats.org/officeDocument/2006/relationships/slide" Target="slides/slide46.xml"/><Relationship Id="rId64" Type="http://schemas.openxmlformats.org/officeDocument/2006/relationships/slide" Target="slides/slide62.xml"/><Relationship Id="rId69" Type="http://schemas.openxmlformats.org/officeDocument/2006/relationships/slide" Target="slides/slide67.xml"/><Relationship Id="rId80" Type="http://schemas.openxmlformats.org/officeDocument/2006/relationships/slide" Target="slides/slide78.xml"/><Relationship Id="rId85" Type="http://schemas.openxmlformats.org/officeDocument/2006/relationships/slide" Target="slides/slide83.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slide" Target="slides/slide81.xml"/><Relationship Id="rId88" Type="http://schemas.openxmlformats.org/officeDocument/2006/relationships/slide" Target="slides/slide86.xml"/><Relationship Id="rId91" Type="http://schemas.openxmlformats.org/officeDocument/2006/relationships/notesMaster" Target="notesMasters/notesMaster1.xml"/><Relationship Id="rId9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slide" Target="slides/slide84.xml"/><Relationship Id="rId94"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tableStyles" Target="tableStyles.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handoutMaster" Target="handoutMasters/handoutMaster1.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61" Type="http://schemas.openxmlformats.org/officeDocument/2006/relationships/slide" Target="slides/slide59.xml"/><Relationship Id="rId82" Type="http://schemas.openxmlformats.org/officeDocument/2006/relationships/slide" Target="slides/slide80.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tags" Target="tags/tag1.xml"/></Relationships>
</file>

<file path=ppt/charts/_rels/chart1.xml.rels><?xml version="1.0" encoding="UTF-8" standalone="yes"?>
<Relationships xmlns="http://schemas.openxmlformats.org/package/2006/relationships"><Relationship Id="rId3" Type="http://schemas.openxmlformats.org/officeDocument/2006/relationships/oleObject" Target="file:///\\172.19.45.40\units\IFF\OREP\Data%20HUB\04-Needs%20Assessment\2020-2021\Workbooks%202020-2021\Sliders%20(completed)\Morris_Slider.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172.19.45.40\units\IFF\OREP\Data%20HUB\04-Needs%20Assessment\2020-2021\Workbooks%202020-2021\Sliders%20(completed)\Morris_Slider.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11.xml"/><Relationship Id="rId1" Type="http://schemas.microsoft.com/office/2011/relationships/chartStyle" Target="style11.xml"/><Relationship Id="rId4" Type="http://schemas.openxmlformats.org/officeDocument/2006/relationships/chartUserShapes" Target="../drawings/drawing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7.xml"/><Relationship Id="rId1" Type="http://schemas.microsoft.com/office/2011/relationships/chartStyle" Target="style17.xml"/></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8.xml"/><Relationship Id="rId1" Type="http://schemas.microsoft.com/office/2011/relationships/chartStyle" Target="style18.xml"/></Relationships>
</file>

<file path=ppt/charts/_rels/chart19.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9.xml"/><Relationship Id="rId1" Type="http://schemas.microsoft.com/office/2011/relationships/chartStyle" Target="style19.xml"/></Relationships>
</file>

<file path=ppt/charts/_rels/chart20.xml.rels><?xml version="1.0" encoding="UTF-8" standalone="yes"?>
<Relationships xmlns="http://schemas.openxmlformats.org/package/2006/relationships"><Relationship Id="rId3" Type="http://schemas.openxmlformats.org/officeDocument/2006/relationships/package" Target="../embeddings/Microsoft_Excel_Worksheet17.xlsx"/><Relationship Id="rId2" Type="http://schemas.microsoft.com/office/2011/relationships/chartColorStyle" Target="colors20.xml"/><Relationship Id="rId1" Type="http://schemas.microsoft.com/office/2011/relationships/chartStyle" Target="style20.xml"/></Relationships>
</file>

<file path=ppt/charts/_rels/chart21.xml.rels><?xml version="1.0" encoding="UTF-8" standalone="yes"?>
<Relationships xmlns="http://schemas.openxmlformats.org/package/2006/relationships"><Relationship Id="rId3" Type="http://schemas.openxmlformats.org/officeDocument/2006/relationships/package" Target="../embeddings/Microsoft_Excel_Worksheet18.xlsx"/><Relationship Id="rId2" Type="http://schemas.microsoft.com/office/2011/relationships/chartColorStyle" Target="colors21.xml"/><Relationship Id="rId1" Type="http://schemas.microsoft.com/office/2011/relationships/chartStyle" Target="style21.xml"/></Relationships>
</file>

<file path=ppt/charts/_rels/chart22.xml.rels><?xml version="1.0" encoding="UTF-8" standalone="yes"?>
<Relationships xmlns="http://schemas.openxmlformats.org/package/2006/relationships"><Relationship Id="rId3" Type="http://schemas.openxmlformats.org/officeDocument/2006/relationships/package" Target="../embeddings/Microsoft_Excel_Worksheet19.xlsx"/><Relationship Id="rId2" Type="http://schemas.microsoft.com/office/2011/relationships/chartColorStyle" Target="colors22.xml"/><Relationship Id="rId1" Type="http://schemas.microsoft.com/office/2011/relationships/chartStyle" Target="style22.xml"/></Relationships>
</file>

<file path=ppt/charts/_rels/chart23.xml.rels><?xml version="1.0" encoding="UTF-8" standalone="yes"?>
<Relationships xmlns="http://schemas.openxmlformats.org/package/2006/relationships"><Relationship Id="rId3" Type="http://schemas.openxmlformats.org/officeDocument/2006/relationships/package" Target="../embeddings/Microsoft_Excel_Worksheet20.xlsx"/><Relationship Id="rId2" Type="http://schemas.microsoft.com/office/2011/relationships/chartColorStyle" Target="colors23.xml"/><Relationship Id="rId1" Type="http://schemas.microsoft.com/office/2011/relationships/chartStyle" Target="style23.xml"/></Relationships>
</file>

<file path=ppt/charts/_rels/chart24.xml.rels><?xml version="1.0" encoding="UTF-8" standalone="yes"?>
<Relationships xmlns="http://schemas.openxmlformats.org/package/2006/relationships"><Relationship Id="rId3" Type="http://schemas.openxmlformats.org/officeDocument/2006/relationships/package" Target="../embeddings/Microsoft_Excel_Worksheet21.xlsx"/><Relationship Id="rId2" Type="http://schemas.microsoft.com/office/2011/relationships/chartColorStyle" Target="colors24.xml"/><Relationship Id="rId1" Type="http://schemas.microsoft.com/office/2011/relationships/chartStyle" Target="style24.xml"/></Relationships>
</file>

<file path=ppt/charts/_rels/chart25.xml.rels><?xml version="1.0" encoding="UTF-8" standalone="yes"?>
<Relationships xmlns="http://schemas.openxmlformats.org/package/2006/relationships"><Relationship Id="rId3" Type="http://schemas.openxmlformats.org/officeDocument/2006/relationships/package" Target="../embeddings/Microsoft_Excel_Worksheet22.xlsx"/><Relationship Id="rId2" Type="http://schemas.microsoft.com/office/2011/relationships/chartColorStyle" Target="colors25.xml"/><Relationship Id="rId1" Type="http://schemas.microsoft.com/office/2011/relationships/chartStyle" Target="style25.xml"/></Relationships>
</file>

<file path=ppt/charts/_rels/chart26.xml.rels><?xml version="1.0" encoding="UTF-8" standalone="yes"?>
<Relationships xmlns="http://schemas.openxmlformats.org/package/2006/relationships"><Relationship Id="rId3" Type="http://schemas.openxmlformats.org/officeDocument/2006/relationships/package" Target="../embeddings/Microsoft_Excel_Worksheet23.xlsx"/><Relationship Id="rId2" Type="http://schemas.microsoft.com/office/2011/relationships/chartColorStyle" Target="colors26.xml"/><Relationship Id="rId1" Type="http://schemas.microsoft.com/office/2011/relationships/chartStyle" Target="style26.xml"/></Relationships>
</file>

<file path=ppt/charts/_rels/chart27.xml.rels><?xml version="1.0" encoding="UTF-8" standalone="yes"?>
<Relationships xmlns="http://schemas.openxmlformats.org/package/2006/relationships"><Relationship Id="rId3" Type="http://schemas.openxmlformats.org/officeDocument/2006/relationships/package" Target="../embeddings/Microsoft_Excel_Worksheet24.xlsx"/><Relationship Id="rId2" Type="http://schemas.microsoft.com/office/2011/relationships/chartColorStyle" Target="colors27.xml"/><Relationship Id="rId1" Type="http://schemas.microsoft.com/office/2011/relationships/chartStyle" Target="style27.xml"/></Relationships>
</file>

<file path=ppt/charts/_rels/chart28.xml.rels><?xml version="1.0" encoding="UTF-8" standalone="yes"?>
<Relationships xmlns="http://schemas.openxmlformats.org/package/2006/relationships"><Relationship Id="rId3" Type="http://schemas.openxmlformats.org/officeDocument/2006/relationships/package" Target="../embeddings/Microsoft_Excel_Worksheet25.xlsx"/><Relationship Id="rId2" Type="http://schemas.microsoft.com/office/2011/relationships/chartColorStyle" Target="colors28.xml"/><Relationship Id="rId1" Type="http://schemas.microsoft.com/office/2011/relationships/chartStyle" Target="style28.xml"/></Relationships>
</file>

<file path=ppt/charts/_rels/chart29.xml.rels><?xml version="1.0" encoding="UTF-8" standalone="yes"?>
<Relationships xmlns="http://schemas.openxmlformats.org/package/2006/relationships"><Relationship Id="rId3" Type="http://schemas.openxmlformats.org/officeDocument/2006/relationships/package" Target="../embeddings/Microsoft_Excel_Worksheet26.xlsx"/><Relationship Id="rId2" Type="http://schemas.microsoft.com/office/2011/relationships/chartColorStyle" Target="colors29.xml"/><Relationship Id="rId1" Type="http://schemas.microsoft.com/office/2011/relationships/chartStyle" Target="style29.xml"/></Relationships>
</file>

<file path=ppt/charts/_rels/chart30.xml.rels><?xml version="1.0" encoding="UTF-8" standalone="yes"?>
<Relationships xmlns="http://schemas.openxmlformats.org/package/2006/relationships"><Relationship Id="rId3" Type="http://schemas.openxmlformats.org/officeDocument/2006/relationships/package" Target="../embeddings/Microsoft_Excel_Worksheet27.xlsx"/><Relationship Id="rId2" Type="http://schemas.microsoft.com/office/2011/relationships/chartColorStyle" Target="colors30.xml"/><Relationship Id="rId1" Type="http://schemas.microsoft.com/office/2011/relationships/chartStyle" Target="style30.xml"/></Relationships>
</file>

<file path=ppt/charts/_rels/chart31.xml.rels><?xml version="1.0" encoding="UTF-8" standalone="yes"?>
<Relationships xmlns="http://schemas.openxmlformats.org/package/2006/relationships"><Relationship Id="rId3" Type="http://schemas.openxmlformats.org/officeDocument/2006/relationships/package" Target="../embeddings/Microsoft_Excel_Worksheet28.xlsx"/><Relationship Id="rId2" Type="http://schemas.microsoft.com/office/2011/relationships/chartColorStyle" Target="colors31.xml"/><Relationship Id="rId1" Type="http://schemas.microsoft.com/office/2011/relationships/chartStyle" Target="style31.xml"/></Relationships>
</file>

<file path=ppt/charts/_rels/chart32.xml.rels><?xml version="1.0" encoding="UTF-8" standalone="yes"?>
<Relationships xmlns="http://schemas.openxmlformats.org/package/2006/relationships"><Relationship Id="rId3" Type="http://schemas.openxmlformats.org/officeDocument/2006/relationships/package" Target="../embeddings/Microsoft_Excel_Worksheet29.xlsx"/><Relationship Id="rId2" Type="http://schemas.microsoft.com/office/2011/relationships/chartColorStyle" Target="colors32.xml"/><Relationship Id="rId1" Type="http://schemas.microsoft.com/office/2011/relationships/chartStyle" Target="style32.xml"/></Relationships>
</file>

<file path=ppt/charts/_rels/chart33.xml.rels><?xml version="1.0" encoding="UTF-8" standalone="yes"?>
<Relationships xmlns="http://schemas.openxmlformats.org/package/2006/relationships"><Relationship Id="rId3" Type="http://schemas.openxmlformats.org/officeDocument/2006/relationships/package" Target="../embeddings/Microsoft_Excel_Worksheet30.xlsx"/><Relationship Id="rId2" Type="http://schemas.microsoft.com/office/2011/relationships/chartColorStyle" Target="colors33.xml"/><Relationship Id="rId1" Type="http://schemas.microsoft.com/office/2011/relationships/chartStyle" Target="style33.xml"/></Relationships>
</file>

<file path=ppt/charts/_rels/chart34.xml.rels><?xml version="1.0" encoding="UTF-8" standalone="yes"?>
<Relationships xmlns="http://schemas.openxmlformats.org/package/2006/relationships"><Relationship Id="rId3" Type="http://schemas.openxmlformats.org/officeDocument/2006/relationships/package" Target="../embeddings/Microsoft_Excel_Worksheet31.xlsx"/><Relationship Id="rId2" Type="http://schemas.microsoft.com/office/2011/relationships/chartColorStyle" Target="colors34.xml"/><Relationship Id="rId1" Type="http://schemas.microsoft.com/office/2011/relationships/chartStyle" Target="style34.xml"/></Relationships>
</file>

<file path=ppt/charts/_rels/chart35.xml.rels><?xml version="1.0" encoding="UTF-8" standalone="yes"?>
<Relationships xmlns="http://schemas.openxmlformats.org/package/2006/relationships"><Relationship Id="rId3" Type="http://schemas.openxmlformats.org/officeDocument/2006/relationships/package" Target="../embeddings/Microsoft_Excel_Worksheet32.xlsx"/><Relationship Id="rId2" Type="http://schemas.microsoft.com/office/2011/relationships/chartColorStyle" Target="colors35.xml"/><Relationship Id="rId1" Type="http://schemas.microsoft.com/office/2011/relationships/chartStyle" Target="style35.xml"/></Relationships>
</file>

<file path=ppt/charts/_rels/chart36.xml.rels><?xml version="1.0" encoding="UTF-8" standalone="yes"?>
<Relationships xmlns="http://schemas.openxmlformats.org/package/2006/relationships"><Relationship Id="rId3" Type="http://schemas.openxmlformats.org/officeDocument/2006/relationships/package" Target="../embeddings/Microsoft_Excel_Worksheet33.xlsx"/><Relationship Id="rId2" Type="http://schemas.microsoft.com/office/2011/relationships/chartColorStyle" Target="colors36.xml"/><Relationship Id="rId1" Type="http://schemas.microsoft.com/office/2011/relationships/chartStyle" Target="style36.xml"/></Relationships>
</file>

<file path=ppt/charts/_rels/chart37.xml.rels><?xml version="1.0" encoding="UTF-8" standalone="yes"?>
<Relationships xmlns="http://schemas.openxmlformats.org/package/2006/relationships"><Relationship Id="rId3" Type="http://schemas.openxmlformats.org/officeDocument/2006/relationships/package" Target="../embeddings/Microsoft_Excel_Worksheet34.xlsx"/><Relationship Id="rId2" Type="http://schemas.microsoft.com/office/2011/relationships/chartColorStyle" Target="colors37.xml"/><Relationship Id="rId1" Type="http://schemas.microsoft.com/office/2011/relationships/chartStyle" Target="style37.xml"/></Relationships>
</file>

<file path=ppt/charts/_rels/chart38.xml.rels><?xml version="1.0" encoding="UTF-8" standalone="yes"?>
<Relationships xmlns="http://schemas.openxmlformats.org/package/2006/relationships"><Relationship Id="rId3" Type="http://schemas.openxmlformats.org/officeDocument/2006/relationships/package" Target="../embeddings/Microsoft_Excel_Worksheet35.xlsx"/><Relationship Id="rId2" Type="http://schemas.microsoft.com/office/2011/relationships/chartColorStyle" Target="colors38.xml"/><Relationship Id="rId1" Type="http://schemas.microsoft.com/office/2011/relationships/chartStyle" Target="style38.xml"/><Relationship Id="rId4" Type="http://schemas.openxmlformats.org/officeDocument/2006/relationships/chartUserShapes" Target="../drawings/drawing2.xml"/></Relationships>
</file>

<file path=ppt/charts/_rels/chart39.xml.rels><?xml version="1.0" encoding="UTF-8" standalone="yes"?>
<Relationships xmlns="http://schemas.openxmlformats.org/package/2006/relationships"><Relationship Id="rId3" Type="http://schemas.openxmlformats.org/officeDocument/2006/relationships/package" Target="../embeddings/Microsoft_Excel_Worksheet36.xlsx"/><Relationship Id="rId2" Type="http://schemas.microsoft.com/office/2011/relationships/chartColorStyle" Target="colors39.xml"/><Relationship Id="rId1" Type="http://schemas.microsoft.com/office/2011/relationships/chartStyle" Target="style39.xml"/></Relationships>
</file>

<file path=ppt/charts/_rels/chart40.xml.rels><?xml version="1.0" encoding="UTF-8" standalone="yes"?>
<Relationships xmlns="http://schemas.openxmlformats.org/package/2006/relationships"><Relationship Id="rId3" Type="http://schemas.openxmlformats.org/officeDocument/2006/relationships/package" Target="../embeddings/Microsoft_Excel_Worksheet37.xlsx"/><Relationship Id="rId2" Type="http://schemas.microsoft.com/office/2011/relationships/chartColorStyle" Target="colors40.xml"/><Relationship Id="rId1" Type="http://schemas.microsoft.com/office/2011/relationships/chartStyle" Target="style40.xml"/></Relationships>
</file>

<file path=ppt/charts/_rels/chart41.xml.rels><?xml version="1.0" encoding="UTF-8" standalone="yes"?>
<Relationships xmlns="http://schemas.openxmlformats.org/package/2006/relationships"><Relationship Id="rId3" Type="http://schemas.openxmlformats.org/officeDocument/2006/relationships/package" Target="../embeddings/Microsoft_Excel_Worksheet38.xlsx"/><Relationship Id="rId2" Type="http://schemas.microsoft.com/office/2011/relationships/chartColorStyle" Target="colors41.xml"/><Relationship Id="rId1" Type="http://schemas.microsoft.com/office/2011/relationships/chartStyle" Target="style41.xml"/></Relationships>
</file>

<file path=ppt/charts/_rels/chart42.xml.rels><?xml version="1.0" encoding="UTF-8" standalone="yes"?>
<Relationships xmlns="http://schemas.openxmlformats.org/package/2006/relationships"><Relationship Id="rId3" Type="http://schemas.openxmlformats.org/officeDocument/2006/relationships/package" Target="../embeddings/Microsoft_Excel_Worksheet39.xlsx"/><Relationship Id="rId2" Type="http://schemas.microsoft.com/office/2011/relationships/chartColorStyle" Target="colors42.xml"/><Relationship Id="rId1" Type="http://schemas.microsoft.com/office/2011/relationships/chartStyle" Target="style42.xml"/></Relationships>
</file>

<file path=ppt/charts/_rels/chart43.xml.rels><?xml version="1.0" encoding="UTF-8" standalone="yes"?>
<Relationships xmlns="http://schemas.openxmlformats.org/package/2006/relationships"><Relationship Id="rId3" Type="http://schemas.openxmlformats.org/officeDocument/2006/relationships/package" Target="../embeddings/Microsoft_Excel_Worksheet40.xlsx"/><Relationship Id="rId2" Type="http://schemas.microsoft.com/office/2011/relationships/chartColorStyle" Target="colors43.xml"/><Relationship Id="rId1" Type="http://schemas.microsoft.com/office/2011/relationships/chartStyle" Target="style43.xml"/></Relationships>
</file>

<file path=ppt/charts/_rels/chart44.xml.rels><?xml version="1.0" encoding="UTF-8" standalone="yes"?>
<Relationships xmlns="http://schemas.openxmlformats.org/package/2006/relationships"><Relationship Id="rId3" Type="http://schemas.openxmlformats.org/officeDocument/2006/relationships/package" Target="../embeddings/Microsoft_Excel_Worksheet41.xlsx"/><Relationship Id="rId2" Type="http://schemas.microsoft.com/office/2011/relationships/chartColorStyle" Target="colors44.xml"/><Relationship Id="rId1" Type="http://schemas.microsoft.com/office/2011/relationships/chartStyle" Target="style44.xml"/></Relationships>
</file>

<file path=ppt/charts/_rels/chart45.xml.rels><?xml version="1.0" encoding="UTF-8" standalone="yes"?>
<Relationships xmlns="http://schemas.openxmlformats.org/package/2006/relationships"><Relationship Id="rId3" Type="http://schemas.openxmlformats.org/officeDocument/2006/relationships/package" Target="../embeddings/Microsoft_Excel_Worksheet42.xlsx"/><Relationship Id="rId2" Type="http://schemas.microsoft.com/office/2011/relationships/chartColorStyle" Target="colors45.xml"/><Relationship Id="rId1" Type="http://schemas.microsoft.com/office/2011/relationships/chartStyle" Target="style45.xml"/></Relationships>
</file>

<file path=ppt/charts/_rels/chart46.xml.rels><?xml version="1.0" encoding="UTF-8" standalone="yes"?>
<Relationships xmlns="http://schemas.openxmlformats.org/package/2006/relationships"><Relationship Id="rId3" Type="http://schemas.openxmlformats.org/officeDocument/2006/relationships/package" Target="../embeddings/Microsoft_Excel_Worksheet43.xlsx"/><Relationship Id="rId2" Type="http://schemas.microsoft.com/office/2011/relationships/chartColorStyle" Target="colors46.xml"/><Relationship Id="rId1" Type="http://schemas.microsoft.com/office/2011/relationships/chartStyle" Target="style46.xml"/></Relationships>
</file>

<file path=ppt/charts/_rels/chart47.xml.rels><?xml version="1.0" encoding="UTF-8" standalone="yes"?>
<Relationships xmlns="http://schemas.openxmlformats.org/package/2006/relationships"><Relationship Id="rId3" Type="http://schemas.openxmlformats.org/officeDocument/2006/relationships/package" Target="../embeddings/Microsoft_Excel_Worksheet44.xlsx"/><Relationship Id="rId2" Type="http://schemas.microsoft.com/office/2011/relationships/chartColorStyle" Target="colors47.xml"/><Relationship Id="rId1" Type="http://schemas.microsoft.com/office/2011/relationships/chartStyle" Target="style47.xml"/></Relationships>
</file>

<file path=ppt/charts/_rels/chart48.xml.rels><?xml version="1.0" encoding="UTF-8" standalone="yes"?>
<Relationships xmlns="http://schemas.openxmlformats.org/package/2006/relationships"><Relationship Id="rId3" Type="http://schemas.openxmlformats.org/officeDocument/2006/relationships/package" Target="../embeddings/Microsoft_Excel_Worksheet45.xlsx"/><Relationship Id="rId2" Type="http://schemas.microsoft.com/office/2011/relationships/chartColorStyle" Target="colors48.xml"/><Relationship Id="rId1" Type="http://schemas.microsoft.com/office/2011/relationships/chartStyle" Target="style48.xml"/></Relationships>
</file>

<file path=ppt/charts/_rels/chart49.xml.rels><?xml version="1.0" encoding="UTF-8" standalone="yes"?>
<Relationships xmlns="http://schemas.openxmlformats.org/package/2006/relationships"><Relationship Id="rId3" Type="http://schemas.openxmlformats.org/officeDocument/2006/relationships/package" Target="../embeddings/Microsoft_Excel_Worksheet46.xlsx"/><Relationship Id="rId2" Type="http://schemas.microsoft.com/office/2011/relationships/chartColorStyle" Target="colors49.xml"/><Relationship Id="rId1" Type="http://schemas.microsoft.com/office/2011/relationships/chartStyle" Target="style49.xml"/></Relationships>
</file>

<file path=ppt/charts/_rels/chart50.xml.rels><?xml version="1.0" encoding="UTF-8" standalone="yes"?>
<Relationships xmlns="http://schemas.openxmlformats.org/package/2006/relationships"><Relationship Id="rId3" Type="http://schemas.openxmlformats.org/officeDocument/2006/relationships/package" Target="../embeddings/Microsoft_Excel_Worksheet47.xlsx"/><Relationship Id="rId2" Type="http://schemas.microsoft.com/office/2011/relationships/chartColorStyle" Target="colors50.xml"/><Relationship Id="rId1" Type="http://schemas.microsoft.com/office/2011/relationships/chartStyle" Target="style50.xml"/></Relationships>
</file>

<file path=ppt/charts/_rels/chart51.xml.rels><?xml version="1.0" encoding="UTF-8" standalone="yes"?>
<Relationships xmlns="http://schemas.openxmlformats.org/package/2006/relationships"><Relationship Id="rId3" Type="http://schemas.openxmlformats.org/officeDocument/2006/relationships/package" Target="../embeddings/Microsoft_Excel_Worksheet48.xlsx"/><Relationship Id="rId2" Type="http://schemas.microsoft.com/office/2011/relationships/chartColorStyle" Target="colors51.xml"/><Relationship Id="rId1" Type="http://schemas.microsoft.com/office/2011/relationships/chartStyle" Target="style51.xml"/></Relationships>
</file>

<file path=ppt/charts/_rels/chart52.xml.rels><?xml version="1.0" encoding="UTF-8" standalone="yes"?>
<Relationships xmlns="http://schemas.openxmlformats.org/package/2006/relationships"><Relationship Id="rId3" Type="http://schemas.openxmlformats.org/officeDocument/2006/relationships/package" Target="../embeddings/Microsoft_Excel_Worksheet49.xlsx"/><Relationship Id="rId2" Type="http://schemas.microsoft.com/office/2011/relationships/chartColorStyle" Target="colors52.xml"/><Relationship Id="rId1" Type="http://schemas.microsoft.com/office/2011/relationships/chartStyle" Target="style52.xml"/></Relationships>
</file>

<file path=ppt/charts/_rels/chart53.xml.rels><?xml version="1.0" encoding="UTF-8" standalone="yes"?>
<Relationships xmlns="http://schemas.openxmlformats.org/package/2006/relationships"><Relationship Id="rId3" Type="http://schemas.openxmlformats.org/officeDocument/2006/relationships/package" Target="../embeddings/Microsoft_Excel_Worksheet50.xlsx"/><Relationship Id="rId2" Type="http://schemas.microsoft.com/office/2011/relationships/chartColorStyle" Target="colors53.xml"/><Relationship Id="rId1" Type="http://schemas.microsoft.com/office/2011/relationships/chartStyle" Target="style53.xml"/></Relationships>
</file>

<file path=ppt/charts/_rels/chart54.xml.rels><?xml version="1.0" encoding="UTF-8" standalone="yes"?>
<Relationships xmlns="http://schemas.openxmlformats.org/package/2006/relationships"><Relationship Id="rId3" Type="http://schemas.openxmlformats.org/officeDocument/2006/relationships/package" Target="../embeddings/Microsoft_Excel_Worksheet51.xlsx"/><Relationship Id="rId2" Type="http://schemas.microsoft.com/office/2011/relationships/chartColorStyle" Target="colors54.xml"/><Relationship Id="rId1" Type="http://schemas.microsoft.com/office/2011/relationships/chartStyle" Target="style54.xml"/></Relationships>
</file>

<file path=ppt/charts/_rels/chart55.xml.rels><?xml version="1.0" encoding="UTF-8" standalone="yes"?>
<Relationships xmlns="http://schemas.openxmlformats.org/package/2006/relationships"><Relationship Id="rId3" Type="http://schemas.openxmlformats.org/officeDocument/2006/relationships/package" Target="../embeddings/Microsoft_Excel_Worksheet52.xlsx"/><Relationship Id="rId2" Type="http://schemas.microsoft.com/office/2011/relationships/chartColorStyle" Target="colors55.xml"/><Relationship Id="rId1" Type="http://schemas.microsoft.com/office/2011/relationships/chartStyle" Target="style55.xml"/></Relationships>
</file>

<file path=ppt/charts/_rels/chart56.xml.rels><?xml version="1.0" encoding="UTF-8" standalone="yes"?>
<Relationships xmlns="http://schemas.openxmlformats.org/package/2006/relationships"><Relationship Id="rId3" Type="http://schemas.openxmlformats.org/officeDocument/2006/relationships/package" Target="../embeddings/Microsoft_Excel_Worksheet53.xlsx"/><Relationship Id="rId2" Type="http://schemas.microsoft.com/office/2011/relationships/chartColorStyle" Target="colors56.xml"/><Relationship Id="rId1" Type="http://schemas.microsoft.com/office/2011/relationships/chartStyle" Target="style56.xml"/></Relationships>
</file>

<file path=ppt/charts/_rels/chart57.xml.rels><?xml version="1.0" encoding="UTF-8" standalone="yes"?>
<Relationships xmlns="http://schemas.openxmlformats.org/package/2006/relationships"><Relationship Id="rId3" Type="http://schemas.openxmlformats.org/officeDocument/2006/relationships/package" Target="../embeddings/Microsoft_Excel_Worksheet54.xlsx"/><Relationship Id="rId2" Type="http://schemas.microsoft.com/office/2011/relationships/chartColorStyle" Target="colors57.xml"/><Relationship Id="rId1" Type="http://schemas.microsoft.com/office/2011/relationships/chartStyle" Target="style57.xml"/></Relationships>
</file>

<file path=ppt/charts/_rels/chart58.xml.rels><?xml version="1.0" encoding="UTF-8" standalone="yes"?>
<Relationships xmlns="http://schemas.openxmlformats.org/package/2006/relationships"><Relationship Id="rId3" Type="http://schemas.openxmlformats.org/officeDocument/2006/relationships/package" Target="../embeddings/Microsoft_Excel_Worksheet55.xlsx"/><Relationship Id="rId2" Type="http://schemas.microsoft.com/office/2011/relationships/chartColorStyle" Target="colors58.xml"/><Relationship Id="rId1" Type="http://schemas.microsoft.com/office/2011/relationships/chartStyle" Target="style58.xml"/></Relationships>
</file>

<file path=ppt/charts/_rels/chart59.xml.rels><?xml version="1.0" encoding="UTF-8" standalone="yes"?>
<Relationships xmlns="http://schemas.openxmlformats.org/package/2006/relationships"><Relationship Id="rId3" Type="http://schemas.openxmlformats.org/officeDocument/2006/relationships/package" Target="../embeddings/Microsoft_Excel_Worksheet56.xlsx"/><Relationship Id="rId2" Type="http://schemas.microsoft.com/office/2011/relationships/chartColorStyle" Target="colors59.xml"/><Relationship Id="rId1" Type="http://schemas.microsoft.com/office/2011/relationships/chartStyle" Target="style59.xml"/></Relationships>
</file>

<file path=ppt/charts/_rels/chart60.xml.rels><?xml version="1.0" encoding="UTF-8" standalone="yes"?>
<Relationships xmlns="http://schemas.openxmlformats.org/package/2006/relationships"><Relationship Id="rId3" Type="http://schemas.openxmlformats.org/officeDocument/2006/relationships/package" Target="../embeddings/Microsoft_Excel_Worksheet57.xlsx"/><Relationship Id="rId2" Type="http://schemas.microsoft.com/office/2011/relationships/chartColorStyle" Target="colors60.xml"/><Relationship Id="rId1" Type="http://schemas.microsoft.com/office/2011/relationships/chartStyle" Target="style60.xml"/></Relationships>
</file>

<file path=ppt/charts/_rels/chart61.xml.rels><?xml version="1.0" encoding="UTF-8" standalone="yes"?>
<Relationships xmlns="http://schemas.openxmlformats.org/package/2006/relationships"><Relationship Id="rId3" Type="http://schemas.openxmlformats.org/officeDocument/2006/relationships/package" Target="../embeddings/Microsoft_Excel_Worksheet58.xlsx"/><Relationship Id="rId2" Type="http://schemas.microsoft.com/office/2011/relationships/chartColorStyle" Target="colors61.xml"/><Relationship Id="rId1" Type="http://schemas.microsoft.com/office/2011/relationships/chartStyle" Target="style61.xml"/></Relationships>
</file>

<file path=ppt/charts/_rels/chart62.xml.rels><?xml version="1.0" encoding="UTF-8" standalone="yes"?>
<Relationships xmlns="http://schemas.openxmlformats.org/package/2006/relationships"><Relationship Id="rId3" Type="http://schemas.openxmlformats.org/officeDocument/2006/relationships/package" Target="../embeddings/Microsoft_Excel_Worksheet59.xlsx"/><Relationship Id="rId2" Type="http://schemas.microsoft.com/office/2011/relationships/chartColorStyle" Target="colors62.xml"/><Relationship Id="rId1" Type="http://schemas.microsoft.com/office/2011/relationships/chartStyle" Target="style62.xml"/></Relationships>
</file>

<file path=ppt/charts/_rels/chart63.xml.rels><?xml version="1.0" encoding="UTF-8" standalone="yes"?>
<Relationships xmlns="http://schemas.openxmlformats.org/package/2006/relationships"><Relationship Id="rId3" Type="http://schemas.openxmlformats.org/officeDocument/2006/relationships/package" Target="../embeddings/Microsoft_Excel_Worksheet60.xlsx"/><Relationship Id="rId2" Type="http://schemas.microsoft.com/office/2011/relationships/chartColorStyle" Target="colors63.xml"/><Relationship Id="rId1" Type="http://schemas.microsoft.com/office/2011/relationships/chartStyle" Target="style63.xml"/></Relationships>
</file>

<file path=ppt/charts/_rels/chart64.xml.rels><?xml version="1.0" encoding="UTF-8" standalone="yes"?>
<Relationships xmlns="http://schemas.openxmlformats.org/package/2006/relationships"><Relationship Id="rId3" Type="http://schemas.openxmlformats.org/officeDocument/2006/relationships/package" Target="../embeddings/Microsoft_Excel_Worksheet61.xlsx"/><Relationship Id="rId2" Type="http://schemas.microsoft.com/office/2011/relationships/chartColorStyle" Target="colors64.xml"/><Relationship Id="rId1" Type="http://schemas.microsoft.com/office/2011/relationships/chartStyle" Target="style64.xml"/></Relationships>
</file>

<file path=ppt/charts/_rels/chart65.xml.rels><?xml version="1.0" encoding="UTF-8" standalone="yes"?>
<Relationships xmlns="http://schemas.openxmlformats.org/package/2006/relationships"><Relationship Id="rId3" Type="http://schemas.openxmlformats.org/officeDocument/2006/relationships/package" Target="../embeddings/Microsoft_Excel_Worksheet62.xlsx"/><Relationship Id="rId2" Type="http://schemas.microsoft.com/office/2011/relationships/chartColorStyle" Target="colors65.xml"/><Relationship Id="rId1" Type="http://schemas.microsoft.com/office/2011/relationships/chartStyle" Target="style65.xml"/></Relationships>
</file>

<file path=ppt/charts/_rels/chart66.xml.rels><?xml version="1.0" encoding="UTF-8" standalone="yes"?>
<Relationships xmlns="http://schemas.openxmlformats.org/package/2006/relationships"><Relationship Id="rId3" Type="http://schemas.openxmlformats.org/officeDocument/2006/relationships/package" Target="../embeddings/Microsoft_Excel_Worksheet63.xlsx"/><Relationship Id="rId2" Type="http://schemas.microsoft.com/office/2011/relationships/chartColorStyle" Target="colors66.xml"/><Relationship Id="rId1" Type="http://schemas.microsoft.com/office/2011/relationships/chartStyle" Target="style66.xml"/></Relationships>
</file>

<file path=ppt/charts/_rels/chart67.xml.rels><?xml version="1.0" encoding="UTF-8" standalone="yes"?>
<Relationships xmlns="http://schemas.openxmlformats.org/package/2006/relationships"><Relationship Id="rId3" Type="http://schemas.openxmlformats.org/officeDocument/2006/relationships/package" Target="../embeddings/Microsoft_Excel_Worksheet64.xlsx"/><Relationship Id="rId2" Type="http://schemas.microsoft.com/office/2011/relationships/chartColorStyle" Target="colors67.xml"/><Relationship Id="rId1" Type="http://schemas.microsoft.com/office/2011/relationships/chartStyle" Target="style67.xml"/></Relationships>
</file>

<file path=ppt/charts/_rels/chart68.xml.rels><?xml version="1.0" encoding="UTF-8" standalone="yes"?>
<Relationships xmlns="http://schemas.openxmlformats.org/package/2006/relationships"><Relationship Id="rId3" Type="http://schemas.openxmlformats.org/officeDocument/2006/relationships/package" Target="../embeddings/Microsoft_Excel_Worksheet65.xlsx"/><Relationship Id="rId2" Type="http://schemas.microsoft.com/office/2011/relationships/chartColorStyle" Target="colors68.xml"/><Relationship Id="rId1" Type="http://schemas.microsoft.com/office/2011/relationships/chartStyle" Target="style68.xml"/></Relationships>
</file>

<file path=ppt/charts/_rels/chart69.xml.rels><?xml version="1.0" encoding="UTF-8" standalone="yes"?>
<Relationships xmlns="http://schemas.openxmlformats.org/package/2006/relationships"><Relationship Id="rId3" Type="http://schemas.openxmlformats.org/officeDocument/2006/relationships/package" Target="../embeddings/Microsoft_Excel_Worksheet66.xlsx"/><Relationship Id="rId2" Type="http://schemas.microsoft.com/office/2011/relationships/chartColorStyle" Target="colors69.xml"/><Relationship Id="rId1" Type="http://schemas.microsoft.com/office/2011/relationships/chartStyle" Target="style69.xml"/></Relationships>
</file>

<file path=ppt/charts/_rels/chart70.xml.rels><?xml version="1.0" encoding="UTF-8" standalone="yes"?>
<Relationships xmlns="http://schemas.openxmlformats.org/package/2006/relationships"><Relationship Id="rId3" Type="http://schemas.openxmlformats.org/officeDocument/2006/relationships/package" Target="../embeddings/Microsoft_Excel_Worksheet67.xlsx"/><Relationship Id="rId2" Type="http://schemas.microsoft.com/office/2011/relationships/chartColorStyle" Target="colors70.xml"/><Relationship Id="rId1" Type="http://schemas.microsoft.com/office/2011/relationships/chartStyle" Target="style70.xml"/></Relationships>
</file>

<file path=ppt/charts/_rels/chart71.xml.rels><?xml version="1.0" encoding="UTF-8" standalone="yes"?>
<Relationships xmlns="http://schemas.openxmlformats.org/package/2006/relationships"><Relationship Id="rId3" Type="http://schemas.openxmlformats.org/officeDocument/2006/relationships/package" Target="../embeddings/Microsoft_Excel_Worksheet68.xlsx"/><Relationship Id="rId2" Type="http://schemas.microsoft.com/office/2011/relationships/chartColorStyle" Target="colors71.xml"/><Relationship Id="rId1" Type="http://schemas.microsoft.com/office/2011/relationships/chartStyle" Target="style71.xml"/></Relationships>
</file>

<file path=ppt/charts/_rels/chart72.xml.rels><?xml version="1.0" encoding="UTF-8" standalone="yes"?>
<Relationships xmlns="http://schemas.openxmlformats.org/package/2006/relationships"><Relationship Id="rId3" Type="http://schemas.openxmlformats.org/officeDocument/2006/relationships/package" Target="../embeddings/Microsoft_Excel_Worksheet69.xlsx"/><Relationship Id="rId2" Type="http://schemas.microsoft.com/office/2011/relationships/chartColorStyle" Target="colors72.xml"/><Relationship Id="rId1" Type="http://schemas.microsoft.com/office/2011/relationships/chartStyle" Target="style72.xml"/></Relationships>
</file>

<file path=ppt/charts/_rels/chart73.xml.rels><?xml version="1.0" encoding="UTF-8" standalone="yes"?>
<Relationships xmlns="http://schemas.openxmlformats.org/package/2006/relationships"><Relationship Id="rId3" Type="http://schemas.openxmlformats.org/officeDocument/2006/relationships/package" Target="../embeddings/Microsoft_Excel_Worksheet70.xlsx"/><Relationship Id="rId2" Type="http://schemas.microsoft.com/office/2011/relationships/chartColorStyle" Target="colors73.xml"/><Relationship Id="rId1" Type="http://schemas.microsoft.com/office/2011/relationships/chartStyle" Target="style73.xml"/></Relationships>
</file>

<file path=ppt/charts/_rels/chart74.xml.rels><?xml version="1.0" encoding="UTF-8" standalone="yes"?>
<Relationships xmlns="http://schemas.openxmlformats.org/package/2006/relationships"><Relationship Id="rId3" Type="http://schemas.openxmlformats.org/officeDocument/2006/relationships/package" Target="../embeddings/Microsoft_Excel_Worksheet71.xlsx"/><Relationship Id="rId2" Type="http://schemas.microsoft.com/office/2011/relationships/chartColorStyle" Target="colors74.xml"/><Relationship Id="rId1" Type="http://schemas.microsoft.com/office/2011/relationships/chartStyle" Target="style74.xml"/></Relationships>
</file>

<file path=ppt/charts/_rels/chart75.xml.rels><?xml version="1.0" encoding="UTF-8" standalone="yes"?>
<Relationships xmlns="http://schemas.openxmlformats.org/package/2006/relationships"><Relationship Id="rId3" Type="http://schemas.openxmlformats.org/officeDocument/2006/relationships/package" Target="../embeddings/Microsoft_Excel_Worksheet72.xlsx"/><Relationship Id="rId2" Type="http://schemas.microsoft.com/office/2011/relationships/chartColorStyle" Target="colors75.xml"/><Relationship Id="rId1" Type="http://schemas.microsoft.com/office/2011/relationships/chartStyle" Target="style75.xml"/></Relationships>
</file>

<file path=ppt/charts/_rels/chart76.xml.rels><?xml version="1.0" encoding="UTF-8" standalone="yes"?>
<Relationships xmlns="http://schemas.openxmlformats.org/package/2006/relationships"><Relationship Id="rId3" Type="http://schemas.openxmlformats.org/officeDocument/2006/relationships/package" Target="../embeddings/Microsoft_Excel_Worksheet73.xlsx"/><Relationship Id="rId2" Type="http://schemas.microsoft.com/office/2011/relationships/chartColorStyle" Target="colors76.xml"/><Relationship Id="rId1" Type="http://schemas.microsoft.com/office/2011/relationships/chartStyle" Target="style76.xml"/></Relationships>
</file>

<file path=ppt/charts/_rels/chart77.xml.rels><?xml version="1.0" encoding="UTF-8" standalone="yes"?>
<Relationships xmlns="http://schemas.openxmlformats.org/package/2006/relationships"><Relationship Id="rId3" Type="http://schemas.openxmlformats.org/officeDocument/2006/relationships/package" Target="../embeddings/Microsoft_Excel_Worksheet74.xlsx"/><Relationship Id="rId2" Type="http://schemas.microsoft.com/office/2011/relationships/chartColorStyle" Target="colors77.xml"/><Relationship Id="rId1" Type="http://schemas.microsoft.com/office/2011/relationships/chartStyle" Target="style77.xml"/></Relationships>
</file>

<file path=ppt/charts/_rels/chart78.xml.rels><?xml version="1.0" encoding="UTF-8" standalone="yes"?>
<Relationships xmlns="http://schemas.openxmlformats.org/package/2006/relationships"><Relationship Id="rId3" Type="http://schemas.openxmlformats.org/officeDocument/2006/relationships/package" Target="../embeddings/Microsoft_Excel_Worksheet75.xlsx"/><Relationship Id="rId2" Type="http://schemas.microsoft.com/office/2011/relationships/chartColorStyle" Target="colors78.xml"/><Relationship Id="rId1" Type="http://schemas.microsoft.com/office/2011/relationships/chartStyle" Target="style78.xml"/></Relationships>
</file>

<file path=ppt/charts/_rels/chart79.xml.rels><?xml version="1.0" encoding="UTF-8" standalone="yes"?>
<Relationships xmlns="http://schemas.openxmlformats.org/package/2006/relationships"><Relationship Id="rId3" Type="http://schemas.openxmlformats.org/officeDocument/2006/relationships/package" Target="../embeddings/Microsoft_Excel_Worksheet76.xlsx"/><Relationship Id="rId2" Type="http://schemas.microsoft.com/office/2011/relationships/chartColorStyle" Target="colors79.xml"/><Relationship Id="rId1" Type="http://schemas.microsoft.com/office/2011/relationships/chartStyle" Target="style79.xml"/></Relationships>
</file>

<file path=ppt/charts/_rels/chart80.xml.rels><?xml version="1.0" encoding="UTF-8" standalone="yes"?>
<Relationships xmlns="http://schemas.openxmlformats.org/package/2006/relationships"><Relationship Id="rId3" Type="http://schemas.openxmlformats.org/officeDocument/2006/relationships/package" Target="../embeddings/Microsoft_Excel_Worksheet77.xlsx"/><Relationship Id="rId2" Type="http://schemas.microsoft.com/office/2011/relationships/chartColorStyle" Target="colors80.xml"/><Relationship Id="rId1" Type="http://schemas.microsoft.com/office/2011/relationships/chartStyle" Target="style80.xml"/></Relationships>
</file>

<file path=ppt/charts/_rels/chart81.xml.rels><?xml version="1.0" encoding="UTF-8" standalone="yes"?>
<Relationships xmlns="http://schemas.openxmlformats.org/package/2006/relationships"><Relationship Id="rId3" Type="http://schemas.openxmlformats.org/officeDocument/2006/relationships/package" Target="../embeddings/Microsoft_Excel_Worksheet78.xlsx"/><Relationship Id="rId2" Type="http://schemas.microsoft.com/office/2011/relationships/chartColorStyle" Target="colors81.xml"/><Relationship Id="rId1" Type="http://schemas.microsoft.com/office/2011/relationships/chartStyle" Target="style81.xml"/></Relationships>
</file>

<file path=ppt/charts/_rels/chart82.xml.rels><?xml version="1.0" encoding="UTF-8" standalone="yes"?>
<Relationships xmlns="http://schemas.openxmlformats.org/package/2006/relationships"><Relationship Id="rId3" Type="http://schemas.openxmlformats.org/officeDocument/2006/relationships/package" Target="../embeddings/Microsoft_Excel_Worksheet79.xlsx"/><Relationship Id="rId2" Type="http://schemas.microsoft.com/office/2011/relationships/chartColorStyle" Target="colors82.xml"/><Relationship Id="rId1" Type="http://schemas.microsoft.com/office/2011/relationships/chartStyle" Target="style8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stacked"/>
        <c:varyColors val="0"/>
        <c:ser>
          <c:idx val="1"/>
          <c:order val="0"/>
          <c:spPr>
            <a:gradFill flip="none" rotWithShape="1">
              <a:gsLst>
                <a:gs pos="0">
                  <a:srgbClr val="92D050"/>
                </a:gs>
                <a:gs pos="50000">
                  <a:srgbClr val="FFFF00"/>
                </a:gs>
                <a:gs pos="100000">
                  <a:srgbClr val="FF0000"/>
                </a:gs>
              </a:gsLst>
              <a:path path="circle">
                <a:fillToRect l="100000" t="100000"/>
              </a:path>
              <a:tileRect r="-100000" b="-100000"/>
            </a:gradFill>
            <a:ln>
              <a:noFill/>
            </a:ln>
            <a:effectLst/>
          </c:spPr>
          <c:invertIfNegative val="0"/>
          <c:cat>
            <c:strRef>
              <c:f>'[Morris_Slider.xlsx]0. Overview'!$A$7,'[Morris_Slider.xlsx]0. Overview'!$A$25,'[Morris_Slider.xlsx]0. Overview'!$A$48,'[Morris_Slider.xlsx]0. Overview'!$A$74,'[Morris_Slider.xlsx]0. Overview'!$A$100,'[Morris_Slider.xlsx]0. Overview'!$A$122,'[Morris_Slider.xlsx]0. Overview'!$A$147,'[Morris_Slider.xlsx]0. Overview'!$A$163,'[Morris_Slider.xlsx]0. Overview'!$A$195,'[Morris_Slider.xlsx]0. Overview'!$A$207,'[Morris_Slider.xlsx]0. Overview'!$A$222</c:f>
              <c:strCache>
                <c:ptCount val="11"/>
                <c:pt idx="0">
                  <c:v>Morris</c:v>
                </c:pt>
                <c:pt idx="1">
                  <c:v>Morris</c:v>
                </c:pt>
                <c:pt idx="2">
                  <c:v>Morris</c:v>
                </c:pt>
                <c:pt idx="3">
                  <c:v>Morris</c:v>
                </c:pt>
                <c:pt idx="4">
                  <c:v>Morris</c:v>
                </c:pt>
                <c:pt idx="5">
                  <c:v>Morris</c:v>
                </c:pt>
                <c:pt idx="6">
                  <c:v>Morris</c:v>
                </c:pt>
                <c:pt idx="7">
                  <c:v>Morris</c:v>
                </c:pt>
                <c:pt idx="8">
                  <c:v>Morris</c:v>
                </c:pt>
                <c:pt idx="9">
                  <c:v>Morris</c:v>
                </c:pt>
                <c:pt idx="10">
                  <c:v>Morris</c:v>
                </c:pt>
              </c:strCache>
            </c:strRef>
          </c:cat>
          <c:val>
            <c:numRef>
              <c:f>'[Morris_Slider.xlsx]0. Overview'!$C$7,'[Morris_Slider.xlsx]0. Overview'!$C$25,'[Morris_Slider.xlsx]0. Overview'!$C$48,'[Morris_Slider.xlsx]0. Overview'!$C$74,'[Morris_Slider.xlsx]0. Overview'!$C$100,'[Morris_Slider.xlsx]0. Overview'!$C$122,'[Morris_Slider.xlsx]0. Overview'!$C$147,'[Morris_Slider.xlsx]0. Overview'!$C$163,'[Morris_Slider.xlsx]0. Overview'!$C$195,'[Morris_Slider.xlsx]0. Overview'!$C$207,'[Morris_Slider.xlsx]0. Overview'!$C$222</c:f>
              <c:numCache>
                <c:formatCode>General</c:formatCode>
                <c:ptCount val="11"/>
                <c:pt idx="0">
                  <c:v>22</c:v>
                </c:pt>
                <c:pt idx="1">
                  <c:v>22</c:v>
                </c:pt>
                <c:pt idx="2">
                  <c:v>22</c:v>
                </c:pt>
                <c:pt idx="3">
                  <c:v>22</c:v>
                </c:pt>
                <c:pt idx="4">
                  <c:v>22</c:v>
                </c:pt>
                <c:pt idx="5">
                  <c:v>22</c:v>
                </c:pt>
                <c:pt idx="6">
                  <c:v>22</c:v>
                </c:pt>
                <c:pt idx="7">
                  <c:v>22</c:v>
                </c:pt>
                <c:pt idx="8">
                  <c:v>22</c:v>
                </c:pt>
                <c:pt idx="9">
                  <c:v>22</c:v>
                </c:pt>
                <c:pt idx="10">
                  <c:v>22</c:v>
                </c:pt>
              </c:numCache>
            </c:numRef>
          </c:val>
          <c:extLst>
            <c:ext xmlns:c16="http://schemas.microsoft.com/office/drawing/2014/chart" uri="{C3380CC4-5D6E-409C-BE32-E72D297353CC}">
              <c16:uniqueId val="{00000000-CFC3-4014-BCFD-420FDCE1D3A7}"/>
            </c:ext>
          </c:extLst>
        </c:ser>
        <c:dLbls>
          <c:showLegendKey val="0"/>
          <c:showVal val="0"/>
          <c:showCatName val="0"/>
          <c:showSerName val="0"/>
          <c:showPercent val="0"/>
          <c:showBubbleSize val="0"/>
        </c:dLbls>
        <c:gapWidth val="150"/>
        <c:overlap val="100"/>
        <c:axId val="395192792"/>
        <c:axId val="239714928"/>
      </c:barChart>
      <c:barChart>
        <c:barDir val="bar"/>
        <c:grouping val="stacked"/>
        <c:varyColors val="0"/>
        <c:ser>
          <c:idx val="2"/>
          <c:order val="1"/>
          <c:spPr>
            <a:noFill/>
            <a:ln>
              <a:noFill/>
            </a:ln>
            <a:effectLst/>
          </c:spPr>
          <c:invertIfNegative val="0"/>
          <c:cat>
            <c:strRef>
              <c:f>'[Morris_Slider.xlsx]0. Overview'!$A$7,'[Morris_Slider.xlsx]0. Overview'!$A$25,'[Morris_Slider.xlsx]0. Overview'!$A$48,'[Morris_Slider.xlsx]0. Overview'!$A$74,'[Morris_Slider.xlsx]0. Overview'!$A$100,'[Morris_Slider.xlsx]0. Overview'!$A$122,'[Morris_Slider.xlsx]0. Overview'!$A$147,'[Morris_Slider.xlsx]0. Overview'!$A$163,'[Morris_Slider.xlsx]0. Overview'!$A$195,'[Morris_Slider.xlsx]0. Overview'!$A$207,'[Morris_Slider.xlsx]0. Overview'!$A$222</c:f>
              <c:strCache>
                <c:ptCount val="11"/>
                <c:pt idx="0">
                  <c:v>Morris</c:v>
                </c:pt>
                <c:pt idx="1">
                  <c:v>Morris</c:v>
                </c:pt>
                <c:pt idx="2">
                  <c:v>Morris</c:v>
                </c:pt>
                <c:pt idx="3">
                  <c:v>Morris</c:v>
                </c:pt>
                <c:pt idx="4">
                  <c:v>Morris</c:v>
                </c:pt>
                <c:pt idx="5">
                  <c:v>Morris</c:v>
                </c:pt>
                <c:pt idx="6">
                  <c:v>Morris</c:v>
                </c:pt>
                <c:pt idx="7">
                  <c:v>Morris</c:v>
                </c:pt>
                <c:pt idx="8">
                  <c:v>Morris</c:v>
                </c:pt>
                <c:pt idx="9">
                  <c:v>Morris</c:v>
                </c:pt>
                <c:pt idx="10">
                  <c:v>Morris</c:v>
                </c:pt>
              </c:strCache>
            </c:strRef>
          </c:cat>
          <c:val>
            <c:numRef>
              <c:f>'[Morris_Slider.xlsx]0. Overview'!$D$7,'[Morris_Slider.xlsx]0. Overview'!$D$25,'[Morris_Slider.xlsx]0. Overview'!$D$48,'[Morris_Slider.xlsx]0. Overview'!$D$74,'[Morris_Slider.xlsx]0. Overview'!$D$100,'[Morris_Slider.xlsx]0. Overview'!$D$122,'[Morris_Slider.xlsx]0. Overview'!$D$147,'[Morris_Slider.xlsx]0. Overview'!$D$163,'[Morris_Slider.xlsx]0. Overview'!$D$195,'[Morris_Slider.xlsx]0. Overview'!$D$207,'[Morris_Slider.xlsx]0. Overview'!$D$222</c:f>
              <c:numCache>
                <c:formatCode>General</c:formatCode>
                <c:ptCount val="11"/>
                <c:pt idx="0">
                  <c:v>16.875</c:v>
                </c:pt>
                <c:pt idx="1">
                  <c:v>20.875</c:v>
                </c:pt>
                <c:pt idx="2">
                  <c:v>19.875</c:v>
                </c:pt>
                <c:pt idx="3">
                  <c:v>15.875</c:v>
                </c:pt>
                <c:pt idx="4">
                  <c:v>11.875</c:v>
                </c:pt>
                <c:pt idx="5">
                  <c:v>11.875</c:v>
                </c:pt>
                <c:pt idx="6">
                  <c:v>8.875</c:v>
                </c:pt>
                <c:pt idx="7">
                  <c:v>14.875</c:v>
                </c:pt>
                <c:pt idx="8">
                  <c:v>4.875</c:v>
                </c:pt>
                <c:pt idx="9">
                  <c:v>12.875</c:v>
                </c:pt>
                <c:pt idx="10">
                  <c:v>19.875</c:v>
                </c:pt>
              </c:numCache>
            </c:numRef>
          </c:val>
          <c:extLst>
            <c:ext xmlns:c16="http://schemas.microsoft.com/office/drawing/2014/chart" uri="{C3380CC4-5D6E-409C-BE32-E72D297353CC}">
              <c16:uniqueId val="{00000001-CFC3-4014-BCFD-420FDCE1D3A7}"/>
            </c:ext>
          </c:extLst>
        </c:ser>
        <c:ser>
          <c:idx val="3"/>
          <c:order val="2"/>
          <c:spPr>
            <a:solidFill>
              <a:schemeClr val="bg2">
                <a:lumMod val="75000"/>
              </a:schemeClr>
            </a:solidFill>
            <a:ln>
              <a:solidFill>
                <a:schemeClr val="tx1"/>
              </a:solidFill>
            </a:ln>
            <a:effectLst/>
          </c:spPr>
          <c:invertIfNegative val="0"/>
          <c:cat>
            <c:strRef>
              <c:f>'[Morris_Slider.xlsx]0. Overview'!$A$7,'[Morris_Slider.xlsx]0. Overview'!$A$25,'[Morris_Slider.xlsx]0. Overview'!$A$48,'[Morris_Slider.xlsx]0. Overview'!$A$74,'[Morris_Slider.xlsx]0. Overview'!$A$100,'[Morris_Slider.xlsx]0. Overview'!$A$122,'[Morris_Slider.xlsx]0. Overview'!$A$147,'[Morris_Slider.xlsx]0. Overview'!$A$163,'[Morris_Slider.xlsx]0. Overview'!$A$195,'[Morris_Slider.xlsx]0. Overview'!$A$207,'[Morris_Slider.xlsx]0. Overview'!$A$222</c:f>
              <c:strCache>
                <c:ptCount val="11"/>
                <c:pt idx="0">
                  <c:v>Morris</c:v>
                </c:pt>
                <c:pt idx="1">
                  <c:v>Morris</c:v>
                </c:pt>
                <c:pt idx="2">
                  <c:v>Morris</c:v>
                </c:pt>
                <c:pt idx="3">
                  <c:v>Morris</c:v>
                </c:pt>
                <c:pt idx="4">
                  <c:v>Morris</c:v>
                </c:pt>
                <c:pt idx="5">
                  <c:v>Morris</c:v>
                </c:pt>
                <c:pt idx="6">
                  <c:v>Morris</c:v>
                </c:pt>
                <c:pt idx="7">
                  <c:v>Morris</c:v>
                </c:pt>
                <c:pt idx="8">
                  <c:v>Morris</c:v>
                </c:pt>
                <c:pt idx="9">
                  <c:v>Morris</c:v>
                </c:pt>
                <c:pt idx="10">
                  <c:v>Morris</c:v>
                </c:pt>
              </c:strCache>
            </c:strRef>
          </c:cat>
          <c:val>
            <c:numRef>
              <c:f>'[Morris_Slider.xlsx]0. Overview'!$E$7,'[Morris_Slider.xlsx]0. Overview'!$E$25,'[Morris_Slider.xlsx]0. Overview'!$E$48,'[Morris_Slider.xlsx]0. Overview'!$E$74,'[Morris_Slider.xlsx]0. Overview'!$E$100,'[Morris_Slider.xlsx]0. Overview'!$E$122,'[Morris_Slider.xlsx]0. Overview'!$E$147,'[Morris_Slider.xlsx]0. Overview'!$E$163,'[Morris_Slider.xlsx]0. Overview'!$E$195,'[Morris_Slider.xlsx]0. Overview'!$E$207,'[Morris_Slider.xlsx]0. Overview'!$E$222</c:f>
              <c:numCache>
                <c:formatCode>General</c:formatCode>
                <c:ptCount val="11"/>
                <c:pt idx="0">
                  <c:v>0.25</c:v>
                </c:pt>
                <c:pt idx="1">
                  <c:v>0.25</c:v>
                </c:pt>
                <c:pt idx="2">
                  <c:v>0.25</c:v>
                </c:pt>
                <c:pt idx="3">
                  <c:v>0.25</c:v>
                </c:pt>
                <c:pt idx="4">
                  <c:v>0.25</c:v>
                </c:pt>
                <c:pt idx="5">
                  <c:v>0.25</c:v>
                </c:pt>
                <c:pt idx="6">
                  <c:v>0.25</c:v>
                </c:pt>
                <c:pt idx="7">
                  <c:v>0.25</c:v>
                </c:pt>
                <c:pt idx="8">
                  <c:v>0.25</c:v>
                </c:pt>
                <c:pt idx="9">
                  <c:v>0.25</c:v>
                </c:pt>
                <c:pt idx="10">
                  <c:v>0.25</c:v>
                </c:pt>
              </c:numCache>
            </c:numRef>
          </c:val>
          <c:extLst>
            <c:ext xmlns:c16="http://schemas.microsoft.com/office/drawing/2014/chart" uri="{C3380CC4-5D6E-409C-BE32-E72D297353CC}">
              <c16:uniqueId val="{00000002-CFC3-4014-BCFD-420FDCE1D3A7}"/>
            </c:ext>
          </c:extLst>
        </c:ser>
        <c:dLbls>
          <c:showLegendKey val="0"/>
          <c:showVal val="0"/>
          <c:showCatName val="0"/>
          <c:showSerName val="0"/>
          <c:showPercent val="0"/>
          <c:showBubbleSize val="0"/>
        </c:dLbls>
        <c:gapWidth val="50"/>
        <c:overlap val="100"/>
        <c:axId val="239713752"/>
        <c:axId val="239715320"/>
      </c:barChart>
      <c:catAx>
        <c:axId val="395192792"/>
        <c:scaling>
          <c:orientation val="maxMin"/>
        </c:scaling>
        <c:delete val="1"/>
        <c:axPos val="l"/>
        <c:numFmt formatCode="General" sourceLinked="1"/>
        <c:majorTickMark val="none"/>
        <c:minorTickMark val="none"/>
        <c:tickLblPos val="nextTo"/>
        <c:crossAx val="239714928"/>
        <c:crosses val="autoZero"/>
        <c:auto val="1"/>
        <c:lblAlgn val="ctr"/>
        <c:lblOffset val="100"/>
        <c:noMultiLvlLbl val="0"/>
      </c:catAx>
      <c:valAx>
        <c:axId val="239714928"/>
        <c:scaling>
          <c:orientation val="minMax"/>
          <c:max val="22"/>
          <c:min val="0"/>
        </c:scaling>
        <c:delete val="1"/>
        <c:axPos val="t"/>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crossAx val="395192792"/>
        <c:crosses val="autoZero"/>
        <c:crossBetween val="between"/>
      </c:valAx>
      <c:valAx>
        <c:axId val="239715320"/>
        <c:scaling>
          <c:orientation val="minMax"/>
          <c:max val="22"/>
          <c:min val="0"/>
        </c:scaling>
        <c:delete val="1"/>
        <c:axPos val="b"/>
        <c:numFmt formatCode="General" sourceLinked="1"/>
        <c:majorTickMark val="out"/>
        <c:minorTickMark val="none"/>
        <c:tickLblPos val="nextTo"/>
        <c:crossAx val="239713752"/>
        <c:crosses val="max"/>
        <c:crossBetween val="between"/>
      </c:valAx>
      <c:catAx>
        <c:axId val="239713752"/>
        <c:scaling>
          <c:orientation val="maxMin"/>
        </c:scaling>
        <c:delete val="1"/>
        <c:axPos val="r"/>
        <c:numFmt formatCode="General" sourceLinked="1"/>
        <c:majorTickMark val="out"/>
        <c:minorTickMark val="none"/>
        <c:tickLblPos val="nextTo"/>
        <c:crossAx val="239715320"/>
        <c:crosses val="max"/>
        <c:auto val="1"/>
        <c:lblAlgn val="ctr"/>
        <c:lblOffset val="100"/>
        <c:noMultiLvlLbl val="0"/>
      </c:cat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stacked"/>
        <c:varyColors val="0"/>
        <c:ser>
          <c:idx val="1"/>
          <c:order val="0"/>
          <c:spPr>
            <a:gradFill>
              <a:gsLst>
                <a:gs pos="0">
                  <a:srgbClr val="92D050"/>
                </a:gs>
                <a:gs pos="50000">
                  <a:srgbClr val="FFFF00"/>
                </a:gs>
                <a:gs pos="100000">
                  <a:srgbClr val="FF0000"/>
                </a:gs>
              </a:gsLst>
              <a:path path="circle">
                <a:fillToRect l="100000" t="100000"/>
              </a:path>
            </a:gradFill>
            <a:ln>
              <a:noFill/>
            </a:ln>
            <a:effectLst/>
          </c:spPr>
          <c:invertIfNegative val="0"/>
          <c:cat>
            <c:strRef>
              <c:f>'[Morris_Slider.xlsx]0. Overview'!$A$253,'[Morris_Slider.xlsx]0. Overview'!$A$270,'[Morris_Slider.xlsx]0. Overview'!$A$297,'[Morris_Slider.xlsx]0. Overview'!$A$318,'[Morris_Slider.xlsx]0. Overview'!$A$343,'[Morris_Slider.xlsx]0. Overview'!$A$363,'[Morris_Slider.xlsx]0. Overview'!$A$385,'[Morris_Slider.xlsx]0. Overview'!$A$415,'[Morris_Slider.xlsx]0. Overview'!$A$437</c:f>
              <c:strCache>
                <c:ptCount val="9"/>
                <c:pt idx="0">
                  <c:v>Morris</c:v>
                </c:pt>
                <c:pt idx="1">
                  <c:v>Morris</c:v>
                </c:pt>
                <c:pt idx="2">
                  <c:v>Morris</c:v>
                </c:pt>
                <c:pt idx="3">
                  <c:v>Morris</c:v>
                </c:pt>
                <c:pt idx="4">
                  <c:v>Morris</c:v>
                </c:pt>
                <c:pt idx="5">
                  <c:v>Morris</c:v>
                </c:pt>
                <c:pt idx="6">
                  <c:v>Morris</c:v>
                </c:pt>
                <c:pt idx="7">
                  <c:v>Morris</c:v>
                </c:pt>
                <c:pt idx="8">
                  <c:v>Morris</c:v>
                </c:pt>
              </c:strCache>
            </c:strRef>
          </c:cat>
          <c:val>
            <c:numRef>
              <c:f>'[Morris_Slider.xlsx]0. Overview'!$C$253,'[Morris_Slider.xlsx]0. Overview'!$C$270,'[Morris_Slider.xlsx]0. Overview'!$C$297,'[Morris_Slider.xlsx]0. Overview'!$C$318,'[Morris_Slider.xlsx]0. Overview'!$C$343,'[Morris_Slider.xlsx]0. Overview'!$C$363,'[Morris_Slider.xlsx]0. Overview'!$C$385,'[Morris_Slider.xlsx]0. Overview'!$C$415,'[Morris_Slider.xlsx]0. Overview'!$C$437</c:f>
              <c:numCache>
                <c:formatCode>General</c:formatCode>
                <c:ptCount val="9"/>
                <c:pt idx="0">
                  <c:v>22</c:v>
                </c:pt>
                <c:pt idx="1">
                  <c:v>22</c:v>
                </c:pt>
                <c:pt idx="2">
                  <c:v>22</c:v>
                </c:pt>
                <c:pt idx="3">
                  <c:v>22</c:v>
                </c:pt>
                <c:pt idx="4">
                  <c:v>22</c:v>
                </c:pt>
                <c:pt idx="5">
                  <c:v>22</c:v>
                </c:pt>
                <c:pt idx="6">
                  <c:v>22</c:v>
                </c:pt>
                <c:pt idx="7">
                  <c:v>22</c:v>
                </c:pt>
                <c:pt idx="8">
                  <c:v>22</c:v>
                </c:pt>
              </c:numCache>
            </c:numRef>
          </c:val>
          <c:extLst>
            <c:ext xmlns:c16="http://schemas.microsoft.com/office/drawing/2014/chart" uri="{C3380CC4-5D6E-409C-BE32-E72D297353CC}">
              <c16:uniqueId val="{00000000-B87F-4021-9797-359AA255B4FE}"/>
            </c:ext>
          </c:extLst>
        </c:ser>
        <c:dLbls>
          <c:showLegendKey val="0"/>
          <c:showVal val="0"/>
          <c:showCatName val="0"/>
          <c:showSerName val="0"/>
          <c:showPercent val="0"/>
          <c:showBubbleSize val="0"/>
        </c:dLbls>
        <c:gapWidth val="150"/>
        <c:overlap val="100"/>
        <c:axId val="238405520"/>
        <c:axId val="241780984"/>
      </c:barChart>
      <c:barChart>
        <c:barDir val="bar"/>
        <c:grouping val="stacked"/>
        <c:varyColors val="0"/>
        <c:ser>
          <c:idx val="2"/>
          <c:order val="1"/>
          <c:spPr>
            <a:noFill/>
            <a:ln>
              <a:noFill/>
            </a:ln>
            <a:effectLst/>
          </c:spPr>
          <c:invertIfNegative val="0"/>
          <c:cat>
            <c:strRef>
              <c:f>'[Morris_Slider.xlsx]0. Overview'!$A$253,'[Morris_Slider.xlsx]0. Overview'!$A$270,'[Morris_Slider.xlsx]0. Overview'!$A$297,'[Morris_Slider.xlsx]0. Overview'!$A$318,'[Morris_Slider.xlsx]0. Overview'!$A$343,'[Morris_Slider.xlsx]0. Overview'!$A$363,'[Morris_Slider.xlsx]0. Overview'!$A$385,'[Morris_Slider.xlsx]0. Overview'!$A$415,'[Morris_Slider.xlsx]0. Overview'!$A$437</c:f>
              <c:strCache>
                <c:ptCount val="9"/>
                <c:pt idx="0">
                  <c:v>Morris</c:v>
                </c:pt>
                <c:pt idx="1">
                  <c:v>Morris</c:v>
                </c:pt>
                <c:pt idx="2">
                  <c:v>Morris</c:v>
                </c:pt>
                <c:pt idx="3">
                  <c:v>Morris</c:v>
                </c:pt>
                <c:pt idx="4">
                  <c:v>Morris</c:v>
                </c:pt>
                <c:pt idx="5">
                  <c:v>Morris</c:v>
                </c:pt>
                <c:pt idx="6">
                  <c:v>Morris</c:v>
                </c:pt>
                <c:pt idx="7">
                  <c:v>Morris</c:v>
                </c:pt>
                <c:pt idx="8">
                  <c:v>Morris</c:v>
                </c:pt>
              </c:strCache>
            </c:strRef>
          </c:cat>
          <c:val>
            <c:numRef>
              <c:f>'[Morris_Slider.xlsx]0. Overview'!$D$253,'[Morris_Slider.xlsx]0. Overview'!$D$270,'[Morris_Slider.xlsx]0. Overview'!$D$297,'[Morris_Slider.xlsx]0. Overview'!$D$318,'[Morris_Slider.xlsx]0. Overview'!$D$343,'[Morris_Slider.xlsx]0. Overview'!$D$363,'[Morris_Slider.xlsx]0. Overview'!$D$385,'[Morris_Slider.xlsx]0. Overview'!$D$415,'[Morris_Slider.xlsx]0. Overview'!$D$437</c:f>
              <c:numCache>
                <c:formatCode>General</c:formatCode>
                <c:ptCount val="9"/>
                <c:pt idx="0">
                  <c:v>14.875</c:v>
                </c:pt>
                <c:pt idx="1">
                  <c:v>19.875</c:v>
                </c:pt>
                <c:pt idx="2">
                  <c:v>14.875</c:v>
                </c:pt>
                <c:pt idx="3">
                  <c:v>15.875</c:v>
                </c:pt>
                <c:pt idx="4">
                  <c:v>13.875</c:v>
                </c:pt>
                <c:pt idx="5">
                  <c:v>15.875</c:v>
                </c:pt>
                <c:pt idx="6">
                  <c:v>15.875</c:v>
                </c:pt>
                <c:pt idx="7">
                  <c:v>9.875</c:v>
                </c:pt>
                <c:pt idx="8">
                  <c:v>9.875</c:v>
                </c:pt>
              </c:numCache>
            </c:numRef>
          </c:val>
          <c:extLst>
            <c:ext xmlns:c16="http://schemas.microsoft.com/office/drawing/2014/chart" uri="{C3380CC4-5D6E-409C-BE32-E72D297353CC}">
              <c16:uniqueId val="{00000001-B87F-4021-9797-359AA255B4FE}"/>
            </c:ext>
          </c:extLst>
        </c:ser>
        <c:ser>
          <c:idx val="3"/>
          <c:order val="2"/>
          <c:spPr>
            <a:solidFill>
              <a:schemeClr val="bg2">
                <a:lumMod val="75000"/>
              </a:schemeClr>
            </a:solidFill>
            <a:ln>
              <a:solidFill>
                <a:schemeClr val="tx1"/>
              </a:solidFill>
            </a:ln>
            <a:effectLst/>
          </c:spPr>
          <c:invertIfNegative val="0"/>
          <c:cat>
            <c:strRef>
              <c:f>'[Morris_Slider.xlsx]0. Overview'!$A$253,'[Morris_Slider.xlsx]0. Overview'!$A$270,'[Morris_Slider.xlsx]0. Overview'!$A$297,'[Morris_Slider.xlsx]0. Overview'!$A$318,'[Morris_Slider.xlsx]0. Overview'!$A$343,'[Morris_Slider.xlsx]0. Overview'!$A$363,'[Morris_Slider.xlsx]0. Overview'!$A$385,'[Morris_Slider.xlsx]0. Overview'!$A$415,'[Morris_Slider.xlsx]0. Overview'!$A$437</c:f>
              <c:strCache>
                <c:ptCount val="9"/>
                <c:pt idx="0">
                  <c:v>Morris</c:v>
                </c:pt>
                <c:pt idx="1">
                  <c:v>Morris</c:v>
                </c:pt>
                <c:pt idx="2">
                  <c:v>Morris</c:v>
                </c:pt>
                <c:pt idx="3">
                  <c:v>Morris</c:v>
                </c:pt>
                <c:pt idx="4">
                  <c:v>Morris</c:v>
                </c:pt>
                <c:pt idx="5">
                  <c:v>Morris</c:v>
                </c:pt>
                <c:pt idx="6">
                  <c:v>Morris</c:v>
                </c:pt>
                <c:pt idx="7">
                  <c:v>Morris</c:v>
                </c:pt>
                <c:pt idx="8">
                  <c:v>Morris</c:v>
                </c:pt>
              </c:strCache>
            </c:strRef>
          </c:cat>
          <c:val>
            <c:numRef>
              <c:f>'[Morris_Slider.xlsx]0. Overview'!$E$253,'[Morris_Slider.xlsx]0. Overview'!$E$270,'[Morris_Slider.xlsx]0. Overview'!$E$297,'[Morris_Slider.xlsx]0. Overview'!$E$318,'[Morris_Slider.xlsx]0. Overview'!$E$343,'[Morris_Slider.xlsx]0. Overview'!$E$363,'[Morris_Slider.xlsx]0. Overview'!$E$385,'[Morris_Slider.xlsx]0. Overview'!$E$415,'[Morris_Slider.xlsx]0. Overview'!$E$437</c:f>
              <c:numCache>
                <c:formatCode>General</c:formatCode>
                <c:ptCount val="9"/>
                <c:pt idx="0">
                  <c:v>0.25</c:v>
                </c:pt>
                <c:pt idx="1">
                  <c:v>0.25</c:v>
                </c:pt>
                <c:pt idx="2">
                  <c:v>0.25</c:v>
                </c:pt>
                <c:pt idx="3">
                  <c:v>0.25</c:v>
                </c:pt>
                <c:pt idx="4">
                  <c:v>0.25</c:v>
                </c:pt>
                <c:pt idx="5">
                  <c:v>0.25</c:v>
                </c:pt>
                <c:pt idx="6">
                  <c:v>0.25</c:v>
                </c:pt>
                <c:pt idx="7">
                  <c:v>0.25</c:v>
                </c:pt>
                <c:pt idx="8">
                  <c:v>0.25</c:v>
                </c:pt>
              </c:numCache>
            </c:numRef>
          </c:val>
          <c:extLst>
            <c:ext xmlns:c16="http://schemas.microsoft.com/office/drawing/2014/chart" uri="{C3380CC4-5D6E-409C-BE32-E72D297353CC}">
              <c16:uniqueId val="{00000002-B87F-4021-9797-359AA255B4FE}"/>
            </c:ext>
          </c:extLst>
        </c:ser>
        <c:dLbls>
          <c:showLegendKey val="0"/>
          <c:showVal val="0"/>
          <c:showCatName val="0"/>
          <c:showSerName val="0"/>
          <c:showPercent val="0"/>
          <c:showBubbleSize val="0"/>
        </c:dLbls>
        <c:gapWidth val="50"/>
        <c:overlap val="100"/>
        <c:axId val="167034536"/>
        <c:axId val="241780200"/>
      </c:barChart>
      <c:catAx>
        <c:axId val="238405520"/>
        <c:scaling>
          <c:orientation val="maxMin"/>
        </c:scaling>
        <c:delete val="1"/>
        <c:axPos val="l"/>
        <c:numFmt formatCode="General" sourceLinked="1"/>
        <c:majorTickMark val="none"/>
        <c:minorTickMark val="none"/>
        <c:tickLblPos val="nextTo"/>
        <c:crossAx val="241780984"/>
        <c:crosses val="autoZero"/>
        <c:auto val="1"/>
        <c:lblAlgn val="ctr"/>
        <c:lblOffset val="100"/>
        <c:noMultiLvlLbl val="0"/>
      </c:catAx>
      <c:valAx>
        <c:axId val="241780984"/>
        <c:scaling>
          <c:orientation val="minMax"/>
          <c:max val="22"/>
          <c:min val="0"/>
        </c:scaling>
        <c:delete val="1"/>
        <c:axPos val="t"/>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crossAx val="238405520"/>
        <c:crosses val="autoZero"/>
        <c:crossBetween val="between"/>
      </c:valAx>
      <c:valAx>
        <c:axId val="241780200"/>
        <c:scaling>
          <c:orientation val="minMax"/>
          <c:max val="22"/>
          <c:min val="0"/>
        </c:scaling>
        <c:delete val="1"/>
        <c:axPos val="b"/>
        <c:numFmt formatCode="General" sourceLinked="1"/>
        <c:majorTickMark val="out"/>
        <c:minorTickMark val="none"/>
        <c:tickLblPos val="nextTo"/>
        <c:crossAx val="167034536"/>
        <c:crosses val="max"/>
        <c:crossBetween val="between"/>
      </c:valAx>
      <c:catAx>
        <c:axId val="167034536"/>
        <c:scaling>
          <c:orientation val="maxMin"/>
        </c:scaling>
        <c:delete val="1"/>
        <c:axPos val="r"/>
        <c:numFmt formatCode="General" sourceLinked="1"/>
        <c:majorTickMark val="out"/>
        <c:minorTickMark val="none"/>
        <c:tickLblPos val="nextTo"/>
        <c:crossAx val="241780200"/>
        <c:crosses val="max"/>
        <c:auto val="1"/>
        <c:lblAlgn val="ctr"/>
        <c:lblOffset val="100"/>
        <c:noMultiLvlLbl val="0"/>
      </c:cat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barChart>
        <c:barDir val="col"/>
        <c:grouping val="clustered"/>
        <c:varyColors val="0"/>
        <c:ser>
          <c:idx val="0"/>
          <c:order val="0"/>
          <c:tx>
            <c:strRef>
              <c:f>Sheet1!$A$2</c:f>
              <c:strCache>
                <c:ptCount val="1"/>
                <c:pt idx="0">
                  <c:v>Morris</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2">
                          <a:lumMod val="35000"/>
                          <a:lumOff val="65000"/>
                        </a:schemeClr>
                      </a:solidFill>
                    </a:ln>
                    <a:effectLst/>
                  </c:spPr>
                </c15:leaderLines>
              </c:ext>
            </c:extLst>
          </c:dLbls>
          <c:cat>
            <c:strRef>
              <c:f>Sheet1!$B$1:$H$1</c:f>
              <c:strCache>
                <c:ptCount val="7"/>
                <c:pt idx="0">
                  <c:v>White</c:v>
                </c:pt>
                <c:pt idx="1">
                  <c:v>Black/ African American</c:v>
                </c:pt>
                <c:pt idx="2">
                  <c:v>American Indian/ Alaska Native</c:v>
                </c:pt>
                <c:pt idx="3">
                  <c:v>Asian</c:v>
                </c:pt>
                <c:pt idx="4">
                  <c:v>Native Hawaiian/ Other PI</c:v>
                </c:pt>
                <c:pt idx="5">
                  <c:v>Other</c:v>
                </c:pt>
                <c:pt idx="6">
                  <c:v>Hispanic/ Latino</c:v>
                </c:pt>
              </c:strCache>
            </c:strRef>
          </c:cat>
          <c:val>
            <c:numRef>
              <c:f>Sheet1!$B$2:$H$2</c:f>
              <c:numCache>
                <c:formatCode>0%</c:formatCode>
                <c:ptCount val="7"/>
                <c:pt idx="0">
                  <c:v>0.83299999999999996</c:v>
                </c:pt>
                <c:pt idx="1">
                  <c:v>4.2000000000000003E-2</c:v>
                </c:pt>
                <c:pt idx="2">
                  <c:v>5.0000000000000001E-3</c:v>
                </c:pt>
                <c:pt idx="3">
                  <c:v>0.12</c:v>
                </c:pt>
                <c:pt idx="4">
                  <c:v>1E-3</c:v>
                </c:pt>
                <c:pt idx="5">
                  <c:v>2.1000000000000001E-2</c:v>
                </c:pt>
                <c:pt idx="6">
                  <c:v>0.13900000000000001</c:v>
                </c:pt>
              </c:numCache>
            </c:numRef>
          </c:val>
          <c:extLst>
            <c:ext xmlns:c16="http://schemas.microsoft.com/office/drawing/2014/chart" uri="{C3380CC4-5D6E-409C-BE32-E72D297353CC}">
              <c16:uniqueId val="{00000000-4EE0-4DB6-B3DC-1B4C57B2B304}"/>
            </c:ext>
          </c:extLst>
        </c:ser>
        <c:ser>
          <c:idx val="1"/>
          <c:order val="1"/>
          <c:tx>
            <c:strRef>
              <c:f>Sheet1!$A$3</c:f>
              <c:strCache>
                <c:ptCount val="1"/>
                <c:pt idx="0">
                  <c:v>New Jersey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2">
                          <a:lumMod val="35000"/>
                          <a:lumOff val="65000"/>
                        </a:schemeClr>
                      </a:solidFill>
                    </a:ln>
                    <a:effectLst/>
                  </c:spPr>
                </c15:leaderLines>
              </c:ext>
            </c:extLst>
          </c:dLbls>
          <c:cat>
            <c:strRef>
              <c:f>Sheet1!$B$1:$H$1</c:f>
              <c:strCache>
                <c:ptCount val="7"/>
                <c:pt idx="0">
                  <c:v>White</c:v>
                </c:pt>
                <c:pt idx="1">
                  <c:v>Black/ African American</c:v>
                </c:pt>
                <c:pt idx="2">
                  <c:v>American Indian/ Alaska Native</c:v>
                </c:pt>
                <c:pt idx="3">
                  <c:v>Asian</c:v>
                </c:pt>
                <c:pt idx="4">
                  <c:v>Native Hawaiian/ Other PI</c:v>
                </c:pt>
                <c:pt idx="5">
                  <c:v>Other</c:v>
                </c:pt>
                <c:pt idx="6">
                  <c:v>Hispanic/ Latino</c:v>
                </c:pt>
              </c:strCache>
            </c:strRef>
          </c:cat>
          <c:val>
            <c:numRef>
              <c:f>Sheet1!$B$3:$H$3</c:f>
              <c:numCache>
                <c:formatCode>0%</c:formatCode>
                <c:ptCount val="7"/>
                <c:pt idx="0">
                  <c:v>0.69499999999999995</c:v>
                </c:pt>
                <c:pt idx="1">
                  <c:v>0.151</c:v>
                </c:pt>
                <c:pt idx="2">
                  <c:v>6.0000000000000001E-3</c:v>
                </c:pt>
                <c:pt idx="3">
                  <c:v>0.107</c:v>
                </c:pt>
                <c:pt idx="4">
                  <c:v>1E-3</c:v>
                </c:pt>
                <c:pt idx="5">
                  <c:v>7.0999999999999994E-2</c:v>
                </c:pt>
                <c:pt idx="6">
                  <c:v>0.20899999999999999</c:v>
                </c:pt>
              </c:numCache>
            </c:numRef>
          </c:val>
          <c:extLst>
            <c:ext xmlns:c16="http://schemas.microsoft.com/office/drawing/2014/chart" uri="{C3380CC4-5D6E-409C-BE32-E72D297353CC}">
              <c16:uniqueId val="{00000001-4EE0-4DB6-B3DC-1B4C57B2B304}"/>
            </c:ext>
          </c:extLst>
        </c:ser>
        <c:dLbls>
          <c:showLegendKey val="0"/>
          <c:showVal val="0"/>
          <c:showCatName val="0"/>
          <c:showSerName val="0"/>
          <c:showPercent val="0"/>
          <c:showBubbleSize val="0"/>
        </c:dLbls>
        <c:gapWidth val="100"/>
        <c:overlap val="-24"/>
        <c:axId val="339281288"/>
        <c:axId val="160337472"/>
      </c:barChart>
      <c:catAx>
        <c:axId val="339281288"/>
        <c:scaling>
          <c:orientation val="minMax"/>
        </c:scaling>
        <c:delete val="0"/>
        <c:axPos val="b"/>
        <c:numFmt formatCode="General" sourceLinked="1"/>
        <c:majorTickMark val="none"/>
        <c:minorTickMark val="none"/>
        <c:tickLblPos val="nextTo"/>
        <c:spPr>
          <a:noFill/>
          <a:ln w="9525" cap="flat" cmpd="sng" algn="ctr">
            <a:solidFill>
              <a:schemeClr val="tx2">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160337472"/>
        <c:crosses val="autoZero"/>
        <c:auto val="1"/>
        <c:lblAlgn val="ctr"/>
        <c:lblOffset val="100"/>
        <c:noMultiLvlLbl val="0"/>
      </c:catAx>
      <c:valAx>
        <c:axId val="160337472"/>
        <c:scaling>
          <c:orientation val="minMax"/>
          <c:max val="1"/>
        </c:scaling>
        <c:delete val="1"/>
        <c:axPos val="l"/>
        <c:numFmt formatCode="0%" sourceLinked="1"/>
        <c:majorTickMark val="none"/>
        <c:minorTickMark val="none"/>
        <c:tickLblPos val="nextTo"/>
        <c:crossAx val="339281288"/>
        <c:crosses val="autoZero"/>
        <c:crossBetween val="between"/>
      </c:valAx>
      <c:spPr>
        <a:noFill/>
        <a:ln>
          <a:noFill/>
        </a:ln>
        <a:effectLst/>
      </c:spPr>
    </c:plotArea>
    <c:legend>
      <c:legendPos val="b"/>
      <c:layout>
        <c:manualLayout>
          <c:xMode val="edge"/>
          <c:yMode val="edge"/>
          <c:x val="0.73494512795275579"/>
          <c:y val="4.9214272898599025E-2"/>
          <c:w val="0.17056742125984253"/>
          <c:h val="3.8794052743309583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7187500000000001E-2"/>
          <c:y val="2.578124841404722E-2"/>
          <c:w val="0.96562499999999996"/>
          <c:h val="0.91865600894094435"/>
        </c:manualLayout>
      </c:layout>
      <c:lineChart>
        <c:grouping val="standard"/>
        <c:varyColors val="0"/>
        <c:ser>
          <c:idx val="0"/>
          <c:order val="0"/>
          <c:tx>
            <c:strRef>
              <c:f>Sheet1!$B$1</c:f>
              <c:strCache>
                <c:ptCount val="1"/>
                <c:pt idx="0">
                  <c:v>White </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0%</c:formatCode>
                <c:ptCount val="5"/>
                <c:pt idx="0">
                  <c:v>0.83599999999999997</c:v>
                </c:pt>
                <c:pt idx="1">
                  <c:v>0.82399999999999995</c:v>
                </c:pt>
                <c:pt idx="2">
                  <c:v>0.83299999999999996</c:v>
                </c:pt>
                <c:pt idx="3">
                  <c:v>0.84</c:v>
                </c:pt>
                <c:pt idx="4">
                  <c:v>0.83299999999999996</c:v>
                </c:pt>
              </c:numCache>
            </c:numRef>
          </c:val>
          <c:smooth val="0"/>
          <c:extLst>
            <c:ext xmlns:c16="http://schemas.microsoft.com/office/drawing/2014/chart" uri="{C3380CC4-5D6E-409C-BE32-E72D297353CC}">
              <c16:uniqueId val="{00000000-609B-4297-936B-F79768FBB6FC}"/>
            </c:ext>
          </c:extLst>
        </c:ser>
        <c:ser>
          <c:idx val="1"/>
          <c:order val="1"/>
          <c:tx>
            <c:strRef>
              <c:f>Sheet1!$C$1</c:f>
              <c:strCache>
                <c:ptCount val="1"/>
                <c:pt idx="0">
                  <c:v>Black/ African American</c:v>
                </c:pt>
              </c:strCache>
            </c:strRef>
          </c:tx>
          <c:spPr>
            <a:ln w="28575" cap="rnd">
              <a:solidFill>
                <a:srgbClr val="C00000"/>
              </a:solidFill>
              <a:prstDash val="sysDot"/>
              <a:round/>
            </a:ln>
            <a:effectLst/>
          </c:spPr>
          <c:marker>
            <c:symbol val="triangle"/>
            <c:size val="7"/>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Sheet1!$C$2:$C$6</c:f>
              <c:numCache>
                <c:formatCode>0%</c:formatCode>
                <c:ptCount val="5"/>
                <c:pt idx="0">
                  <c:v>4.2000000000000003E-2</c:v>
                </c:pt>
                <c:pt idx="1">
                  <c:v>0.04</c:v>
                </c:pt>
                <c:pt idx="2">
                  <c:v>4.2000000000000003E-2</c:v>
                </c:pt>
                <c:pt idx="3">
                  <c:v>4.4999999999999998E-2</c:v>
                </c:pt>
                <c:pt idx="4">
                  <c:v>4.2000000000000003E-2</c:v>
                </c:pt>
              </c:numCache>
            </c:numRef>
          </c:val>
          <c:smooth val="0"/>
          <c:extLst>
            <c:ext xmlns:c16="http://schemas.microsoft.com/office/drawing/2014/chart" uri="{C3380CC4-5D6E-409C-BE32-E72D297353CC}">
              <c16:uniqueId val="{00000001-609B-4297-936B-F79768FBB6FC}"/>
            </c:ext>
          </c:extLst>
        </c:ser>
        <c:ser>
          <c:idx val="2"/>
          <c:order val="2"/>
          <c:tx>
            <c:strRef>
              <c:f>Sheet1!$D$1</c:f>
              <c:strCache>
                <c:ptCount val="1"/>
                <c:pt idx="0">
                  <c:v>American Indian/ Alaska Native</c:v>
                </c:pt>
              </c:strCache>
            </c:strRef>
          </c:tx>
          <c:spPr>
            <a:ln w="28575" cap="rnd">
              <a:solidFill>
                <a:srgbClr val="C00000"/>
              </a:solidFill>
              <a:prstDash val="sysDash"/>
              <a:round/>
            </a:ln>
            <a:effectLst/>
          </c:spPr>
          <c:marker>
            <c:symbol val="x"/>
            <c:size val="5"/>
            <c:spPr>
              <a:solidFill>
                <a:srgbClr val="C00000"/>
              </a:solidFill>
              <a:ln w="9525">
                <a:solidFill>
                  <a:srgbClr val="C00000"/>
                </a:solidFill>
              </a:ln>
              <a:effectLst/>
            </c:spPr>
          </c:marker>
          <c:dLbls>
            <c:dLbl>
              <c:idx val="0"/>
              <c:layout>
                <c:manualLayout>
                  <c:x val="-3.8457062007874028E-2"/>
                  <c:y val="-1.8990279343609785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2BDD-4E95-93B4-2AF3CA65EAFE}"/>
                </c:ext>
              </c:extLst>
            </c:dLbl>
            <c:dLbl>
              <c:idx val="1"/>
              <c:layout>
                <c:manualLayout>
                  <c:x val="-4.4707062007874075E-2"/>
                  <c:y val="-2.133402919943243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2BDD-4E95-93B4-2AF3CA65EAFE}"/>
                </c:ext>
              </c:extLst>
            </c:dLbl>
            <c:dLbl>
              <c:idx val="2"/>
              <c:layout>
                <c:manualLayout>
                  <c:x val="-4.0019562007874071E-2"/>
                  <c:y val="-1.6646529487787311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2BDD-4E95-93B4-2AF3CA65EAFE}"/>
                </c:ext>
              </c:extLst>
            </c:dLbl>
            <c:dLbl>
              <c:idx val="3"/>
              <c:layout>
                <c:manualLayout>
                  <c:x val="-4.6269562007874014E-2"/>
                  <c:y val="-1.8990279343609785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2BDD-4E95-93B4-2AF3CA65EAFE}"/>
                </c:ext>
              </c:extLst>
            </c:dLbl>
            <c:dLbl>
              <c:idx val="4"/>
              <c:layout>
                <c:manualLayout>
                  <c:x val="-4.1582062007874017E-2"/>
                  <c:y val="-1.8990279343609785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2BDD-4E95-93B4-2AF3CA65EAFE}"/>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Sheet1!$D$2:$D$6</c:f>
              <c:numCache>
                <c:formatCode>0%</c:formatCode>
                <c:ptCount val="5"/>
                <c:pt idx="0">
                  <c:v>5.0000000000000001E-3</c:v>
                </c:pt>
                <c:pt idx="1">
                  <c:v>1E-3</c:v>
                </c:pt>
                <c:pt idx="2">
                  <c:v>7.0000000000000001E-3</c:v>
                </c:pt>
                <c:pt idx="3">
                  <c:v>5.0000000000000001E-3</c:v>
                </c:pt>
                <c:pt idx="4">
                  <c:v>5.0000000000000001E-3</c:v>
                </c:pt>
              </c:numCache>
            </c:numRef>
          </c:val>
          <c:smooth val="0"/>
          <c:extLst>
            <c:ext xmlns:c16="http://schemas.microsoft.com/office/drawing/2014/chart" uri="{C3380CC4-5D6E-409C-BE32-E72D297353CC}">
              <c16:uniqueId val="{00000002-609B-4297-936B-F79768FBB6FC}"/>
            </c:ext>
          </c:extLst>
        </c:ser>
        <c:ser>
          <c:idx val="3"/>
          <c:order val="3"/>
          <c:tx>
            <c:strRef>
              <c:f>Sheet1!$E$1</c:f>
              <c:strCache>
                <c:ptCount val="1"/>
                <c:pt idx="0">
                  <c:v>Asian</c:v>
                </c:pt>
              </c:strCache>
            </c:strRef>
          </c:tx>
          <c:spPr>
            <a:ln w="28575" cap="rnd">
              <a:solidFill>
                <a:schemeClr val="bg1">
                  <a:lumMod val="75000"/>
                </a:schemeClr>
              </a:solidFill>
              <a:prstDash val="sysDash"/>
              <a:round/>
            </a:ln>
            <a:effectLst/>
          </c:spPr>
          <c:marker>
            <c:symbol val="diamond"/>
            <c:size val="8"/>
            <c:spPr>
              <a:solidFill>
                <a:schemeClr val="bg1">
                  <a:lumMod val="75000"/>
                </a:schemeClr>
              </a:solidFill>
              <a:ln w="9525">
                <a:solidFill>
                  <a:schemeClr val="bg1">
                    <a:lumMod val="75000"/>
                  </a:schemeClr>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l"/>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Sheet1!$E$2:$E$6</c:f>
              <c:numCache>
                <c:formatCode>0%</c:formatCode>
                <c:ptCount val="5"/>
                <c:pt idx="0">
                  <c:v>0.113</c:v>
                </c:pt>
                <c:pt idx="1">
                  <c:v>0.11600000000000001</c:v>
                </c:pt>
                <c:pt idx="2">
                  <c:v>0.11700000000000001</c:v>
                </c:pt>
                <c:pt idx="3">
                  <c:v>0.11700000000000001</c:v>
                </c:pt>
                <c:pt idx="4">
                  <c:v>0.12</c:v>
                </c:pt>
              </c:numCache>
            </c:numRef>
          </c:val>
          <c:smooth val="0"/>
          <c:extLst>
            <c:ext xmlns:c16="http://schemas.microsoft.com/office/drawing/2014/chart" uri="{C3380CC4-5D6E-409C-BE32-E72D297353CC}">
              <c16:uniqueId val="{00000003-609B-4297-936B-F79768FBB6FC}"/>
            </c:ext>
          </c:extLst>
        </c:ser>
        <c:ser>
          <c:idx val="4"/>
          <c:order val="4"/>
          <c:tx>
            <c:strRef>
              <c:f>Sheet1!$F$1</c:f>
              <c:strCache>
                <c:ptCount val="1"/>
                <c:pt idx="0">
                  <c:v>Hispanic/ Latino</c:v>
                </c:pt>
              </c:strCache>
            </c:strRef>
          </c:tx>
          <c:spPr>
            <a:ln w="28575" cap="rnd">
              <a:solidFill>
                <a:schemeClr val="bg1">
                  <a:lumMod val="75000"/>
                </a:schemeClr>
              </a:solidFill>
              <a:round/>
            </a:ln>
            <a:effectLst/>
          </c:spPr>
          <c:marker>
            <c:symbol val="square"/>
            <c:size val="5"/>
            <c:spPr>
              <a:solidFill>
                <a:schemeClr val="bg1">
                  <a:lumMod val="75000"/>
                </a:schemeClr>
              </a:solidFill>
              <a:ln w="9525">
                <a:solidFill>
                  <a:schemeClr val="bg1">
                    <a:lumMod val="75000"/>
                  </a:schemeClr>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Sheet1!$F$2:$F$6</c:f>
              <c:numCache>
                <c:formatCode>0%</c:formatCode>
                <c:ptCount val="5"/>
                <c:pt idx="0">
                  <c:v>0.13</c:v>
                </c:pt>
                <c:pt idx="1">
                  <c:v>0.13300000000000001</c:v>
                </c:pt>
                <c:pt idx="2">
                  <c:v>0.13600000000000001</c:v>
                </c:pt>
                <c:pt idx="3">
                  <c:v>0.13700000000000001</c:v>
                </c:pt>
                <c:pt idx="4">
                  <c:v>0.13900000000000001</c:v>
                </c:pt>
              </c:numCache>
            </c:numRef>
          </c:val>
          <c:smooth val="0"/>
          <c:extLst>
            <c:ext xmlns:c16="http://schemas.microsoft.com/office/drawing/2014/chart" uri="{C3380CC4-5D6E-409C-BE32-E72D297353CC}">
              <c16:uniqueId val="{00000004-609B-4297-936B-F79768FBB6FC}"/>
            </c:ext>
          </c:extLst>
        </c:ser>
        <c:dLbls>
          <c:showLegendKey val="0"/>
          <c:showVal val="0"/>
          <c:showCatName val="0"/>
          <c:showSerName val="0"/>
          <c:showPercent val="0"/>
          <c:showBubbleSize val="0"/>
        </c:dLbls>
        <c:marker val="1"/>
        <c:smooth val="0"/>
        <c:axId val="338272288"/>
        <c:axId val="339142328"/>
      </c:lineChart>
      <c:catAx>
        <c:axId val="3382722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39142328"/>
        <c:crosses val="autoZero"/>
        <c:auto val="1"/>
        <c:lblAlgn val="ctr"/>
        <c:lblOffset val="100"/>
        <c:noMultiLvlLbl val="0"/>
      </c:catAx>
      <c:valAx>
        <c:axId val="339142328"/>
        <c:scaling>
          <c:orientation val="minMax"/>
        </c:scaling>
        <c:delete val="1"/>
        <c:axPos val="l"/>
        <c:numFmt formatCode="0%" sourceLinked="1"/>
        <c:majorTickMark val="out"/>
        <c:minorTickMark val="none"/>
        <c:tickLblPos val="nextTo"/>
        <c:crossAx val="338272288"/>
        <c:crosses val="autoZero"/>
        <c:crossBetween val="between"/>
      </c:valAx>
      <c:spPr>
        <a:noFill/>
        <a:ln w="25400">
          <a:noFill/>
        </a:ln>
        <a:effectLst/>
      </c:spPr>
    </c:plotArea>
    <c:legend>
      <c:legendPos val="b"/>
      <c:layout>
        <c:manualLayout>
          <c:xMode val="edge"/>
          <c:yMode val="edge"/>
          <c:x val="0.1"/>
          <c:y val="2.3912707682535232E-2"/>
          <c:w val="0.82274311023622049"/>
          <c:h val="3.774120092635328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6326170126332268E-2"/>
          <c:y val="5.0654580722408173E-2"/>
          <c:w val="0.91351008858267713"/>
          <c:h val="0.83590305760594685"/>
        </c:manualLayout>
      </c:layout>
      <c:barChart>
        <c:barDir val="col"/>
        <c:grouping val="clustered"/>
        <c:varyColors val="0"/>
        <c:ser>
          <c:idx val="0"/>
          <c:order val="0"/>
          <c:tx>
            <c:strRef>
              <c:f>Sheet1!$B$1</c:f>
              <c:strCache>
                <c:ptCount val="1"/>
                <c:pt idx="0">
                  <c:v>White</c:v>
                </c:pt>
              </c:strCache>
            </c:strRef>
          </c:tx>
          <c:spPr>
            <a:solidFill>
              <a:schemeClr val="bg1"/>
            </a:solidFill>
            <a:ln>
              <a:solidFill>
                <a:schemeClr val="tx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Mendham Boro</c:v>
                </c:pt>
                <c:pt idx="1">
                  <c:v>Mount Arlington</c:v>
                </c:pt>
                <c:pt idx="2">
                  <c:v>Parsippany-Troy Hills</c:v>
                </c:pt>
              </c:strCache>
            </c:strRef>
          </c:cat>
          <c:val>
            <c:numRef>
              <c:f>Sheet1!$B$2:$B$4</c:f>
              <c:numCache>
                <c:formatCode>0%</c:formatCode>
                <c:ptCount val="3"/>
                <c:pt idx="0">
                  <c:v>0.96699999999999997</c:v>
                </c:pt>
                <c:pt idx="1">
                  <c:v>0.88200000000000001</c:v>
                </c:pt>
                <c:pt idx="2">
                  <c:v>0.60399999999999998</c:v>
                </c:pt>
              </c:numCache>
            </c:numRef>
          </c:val>
          <c:extLst>
            <c:ext xmlns:c16="http://schemas.microsoft.com/office/drawing/2014/chart" uri="{C3380CC4-5D6E-409C-BE32-E72D297353CC}">
              <c16:uniqueId val="{00000000-B271-4421-881E-79EF7090C540}"/>
            </c:ext>
          </c:extLst>
        </c:ser>
        <c:ser>
          <c:idx val="1"/>
          <c:order val="1"/>
          <c:tx>
            <c:strRef>
              <c:f>Sheet1!$C$1</c:f>
              <c:strCache>
                <c:ptCount val="1"/>
                <c:pt idx="0">
                  <c:v>Black/ African American</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Mendham Boro</c:v>
                </c:pt>
                <c:pt idx="1">
                  <c:v>Mount Arlington</c:v>
                </c:pt>
                <c:pt idx="2">
                  <c:v>Parsippany-Troy Hills</c:v>
                </c:pt>
              </c:strCache>
            </c:strRef>
          </c:cat>
          <c:val>
            <c:numRef>
              <c:f>Sheet1!$C$2:$C$4</c:f>
              <c:numCache>
                <c:formatCode>0%</c:formatCode>
                <c:ptCount val="3"/>
                <c:pt idx="0">
                  <c:v>2.1999999999999999E-2</c:v>
                </c:pt>
                <c:pt idx="1">
                  <c:v>6.4000000000000001E-2</c:v>
                </c:pt>
                <c:pt idx="2">
                  <c:v>4.8000000000000001E-2</c:v>
                </c:pt>
              </c:numCache>
            </c:numRef>
          </c:val>
          <c:extLst>
            <c:ext xmlns:c16="http://schemas.microsoft.com/office/drawing/2014/chart" uri="{C3380CC4-5D6E-409C-BE32-E72D297353CC}">
              <c16:uniqueId val="{00000001-B271-4421-881E-79EF7090C540}"/>
            </c:ext>
          </c:extLst>
        </c:ser>
        <c:ser>
          <c:idx val="2"/>
          <c:order val="2"/>
          <c:tx>
            <c:strRef>
              <c:f>Sheet1!$D$1</c:f>
              <c:strCache>
                <c:ptCount val="1"/>
                <c:pt idx="0">
                  <c:v>Asian</c:v>
                </c:pt>
              </c:strCache>
            </c:strRef>
          </c:tx>
          <c:spPr>
            <a:pattFill prst="ltDnDiag">
              <a:fgClr>
                <a:schemeClr val="tx1"/>
              </a:fgClr>
              <a:bgClr>
                <a:schemeClr val="bg1"/>
              </a:bgClr>
            </a:pattFill>
            <a:ln>
              <a:solidFill>
                <a:schemeClr val="tx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Mendham Boro</c:v>
                </c:pt>
                <c:pt idx="1">
                  <c:v>Mount Arlington</c:v>
                </c:pt>
                <c:pt idx="2">
                  <c:v>Parsippany-Troy Hills</c:v>
                </c:pt>
              </c:strCache>
            </c:strRef>
          </c:cat>
          <c:val>
            <c:numRef>
              <c:f>Sheet1!$D$2:$D$4</c:f>
              <c:numCache>
                <c:formatCode>0%</c:formatCode>
                <c:ptCount val="3"/>
                <c:pt idx="0">
                  <c:v>2.5999999999999999E-2</c:v>
                </c:pt>
                <c:pt idx="1">
                  <c:v>2.1000000000000001E-2</c:v>
                </c:pt>
                <c:pt idx="2">
                  <c:v>0.35699999999999998</c:v>
                </c:pt>
              </c:numCache>
            </c:numRef>
          </c:val>
          <c:extLst>
            <c:ext xmlns:c16="http://schemas.microsoft.com/office/drawing/2014/chart" uri="{C3380CC4-5D6E-409C-BE32-E72D297353CC}">
              <c16:uniqueId val="{00000002-B271-4421-881E-79EF7090C540}"/>
            </c:ext>
          </c:extLst>
        </c:ser>
        <c:ser>
          <c:idx val="3"/>
          <c:order val="3"/>
          <c:tx>
            <c:strRef>
              <c:f>Sheet1!$E$1</c:f>
              <c:strCache>
                <c:ptCount val="1"/>
                <c:pt idx="0">
                  <c:v>Hispanic/ Latino</c:v>
                </c:pt>
              </c:strCache>
            </c:strRef>
          </c:tx>
          <c:spPr>
            <a:solidFill>
              <a:srgbClr val="C00000"/>
            </a:solidFill>
            <a:ln>
              <a:solidFill>
                <a:schemeClr val="tx1"/>
              </a:solidFill>
            </a:ln>
            <a:effectLst/>
          </c:spPr>
          <c:invertIfNegative val="0"/>
          <c:dLbls>
            <c:dLbl>
              <c:idx val="0"/>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BE0B-4088-AE19-C4FF4BC17644}"/>
                </c:ext>
              </c:extLst>
            </c:dLbl>
            <c:dLbl>
              <c:idx val="1"/>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BE0B-4088-AE19-C4FF4BC17644}"/>
                </c:ext>
              </c:extLst>
            </c:dLbl>
            <c:dLbl>
              <c:idx val="2"/>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BE0B-4088-AE19-C4FF4BC17644}"/>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Mendham Boro</c:v>
                </c:pt>
                <c:pt idx="1">
                  <c:v>Mount Arlington</c:v>
                </c:pt>
                <c:pt idx="2">
                  <c:v>Parsippany-Troy Hills</c:v>
                </c:pt>
              </c:strCache>
            </c:strRef>
          </c:cat>
          <c:val>
            <c:numRef>
              <c:f>Sheet1!$E$2:$E$4</c:f>
              <c:numCache>
                <c:formatCode>0%</c:formatCode>
                <c:ptCount val="3"/>
                <c:pt idx="0">
                  <c:v>4.9000000000000002E-2</c:v>
                </c:pt>
                <c:pt idx="1">
                  <c:v>0.24099999999999999</c:v>
                </c:pt>
                <c:pt idx="2">
                  <c:v>9.8000000000000004E-2</c:v>
                </c:pt>
              </c:numCache>
            </c:numRef>
          </c:val>
          <c:extLst>
            <c:ext xmlns:c16="http://schemas.microsoft.com/office/drawing/2014/chart" uri="{C3380CC4-5D6E-409C-BE32-E72D297353CC}">
              <c16:uniqueId val="{00000000-BE0B-4088-AE19-C4FF4BC17644}"/>
            </c:ext>
          </c:extLst>
        </c:ser>
        <c:dLbls>
          <c:showLegendKey val="0"/>
          <c:showVal val="0"/>
          <c:showCatName val="0"/>
          <c:showSerName val="0"/>
          <c:showPercent val="0"/>
          <c:showBubbleSize val="0"/>
        </c:dLbls>
        <c:gapWidth val="109"/>
        <c:overlap val="-14"/>
        <c:axId val="341696016"/>
        <c:axId val="341095016"/>
      </c:barChart>
      <c:catAx>
        <c:axId val="3416960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095016"/>
        <c:crosses val="autoZero"/>
        <c:auto val="1"/>
        <c:lblAlgn val="ctr"/>
        <c:lblOffset val="100"/>
        <c:noMultiLvlLbl val="0"/>
      </c:catAx>
      <c:valAx>
        <c:axId val="341095016"/>
        <c:scaling>
          <c:orientation val="minMax"/>
        </c:scaling>
        <c:delete val="1"/>
        <c:axPos val="l"/>
        <c:numFmt formatCode="0%" sourceLinked="1"/>
        <c:majorTickMark val="none"/>
        <c:minorTickMark val="none"/>
        <c:tickLblPos val="nextTo"/>
        <c:crossAx val="341696016"/>
        <c:crosses val="autoZero"/>
        <c:crossBetween val="between"/>
      </c:valAx>
      <c:spPr>
        <a:noFill/>
        <a:ln>
          <a:noFill/>
        </a:ln>
        <a:effectLst/>
      </c:spPr>
    </c:plotArea>
    <c:legend>
      <c:legendPos val="b"/>
      <c:layout>
        <c:manualLayout>
          <c:xMode val="edge"/>
          <c:yMode val="edge"/>
          <c:x val="0.44083341535433068"/>
          <c:y val="0"/>
          <c:w val="0.41930146457881806"/>
          <c:h val="4.0379566782555679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6757276730459969E-2"/>
          <c:y val="0.18259024976422092"/>
          <c:w val="0.93553878681831437"/>
          <c:h val="0.64861720349863805"/>
        </c:manualLayout>
      </c:layout>
      <c:lineChart>
        <c:grouping val="standard"/>
        <c:varyColors val="0"/>
        <c:ser>
          <c:idx val="0"/>
          <c:order val="0"/>
          <c:tx>
            <c:strRef>
              <c:f>Sheet1!$B$1</c:f>
              <c:strCache>
                <c:ptCount val="1"/>
                <c:pt idx="0">
                  <c:v>% Foreign Born</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0%</c:formatCode>
                <c:ptCount val="5"/>
                <c:pt idx="0">
                  <c:v>0.189</c:v>
                </c:pt>
                <c:pt idx="1">
                  <c:v>0.19600000000000001</c:v>
                </c:pt>
                <c:pt idx="2">
                  <c:v>0.20399999999999999</c:v>
                </c:pt>
                <c:pt idx="3">
                  <c:v>0.19400000000000001</c:v>
                </c:pt>
                <c:pt idx="4">
                  <c:v>0.20599999999999999</c:v>
                </c:pt>
              </c:numCache>
            </c:numRef>
          </c:val>
          <c:smooth val="0"/>
          <c:extLst>
            <c:ext xmlns:c16="http://schemas.microsoft.com/office/drawing/2014/chart" uri="{C3380CC4-5D6E-409C-BE32-E72D297353CC}">
              <c16:uniqueId val="{00000000-AF3A-4C63-85D3-B18B6EFA159D}"/>
            </c:ext>
          </c:extLst>
        </c:ser>
        <c:dLbls>
          <c:showLegendKey val="0"/>
          <c:showVal val="0"/>
          <c:showCatName val="0"/>
          <c:showSerName val="0"/>
          <c:showPercent val="0"/>
          <c:showBubbleSize val="0"/>
        </c:dLbls>
        <c:marker val="1"/>
        <c:smooth val="0"/>
        <c:axId val="339370816"/>
        <c:axId val="159752696"/>
      </c:lineChart>
      <c:catAx>
        <c:axId val="3393708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159752696"/>
        <c:crosses val="autoZero"/>
        <c:auto val="1"/>
        <c:lblAlgn val="ctr"/>
        <c:lblOffset val="100"/>
        <c:noMultiLvlLbl val="0"/>
      </c:catAx>
      <c:valAx>
        <c:axId val="159752696"/>
        <c:scaling>
          <c:orientation val="minMax"/>
          <c:max val="1"/>
        </c:scaling>
        <c:delete val="1"/>
        <c:axPos val="l"/>
        <c:numFmt formatCode="0%" sourceLinked="1"/>
        <c:majorTickMark val="none"/>
        <c:minorTickMark val="none"/>
        <c:tickLblPos val="nextTo"/>
        <c:crossAx val="339370816"/>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9.7785556102362212E-2"/>
          <c:y val="2.578124841404722E-2"/>
          <c:w val="0.88658944389763783"/>
          <c:h val="0.93094390188583276"/>
        </c:manualLayout>
      </c:layout>
      <c:barChart>
        <c:barDir val="bar"/>
        <c:grouping val="clustered"/>
        <c:varyColors val="0"/>
        <c:ser>
          <c:idx val="0"/>
          <c:order val="0"/>
          <c:tx>
            <c:strRef>
              <c:f>Sheet1!$B$1</c:f>
              <c:strCache>
                <c:ptCount val="1"/>
                <c:pt idx="0">
                  <c:v>% Foreign Born</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Gloucester</c:v>
                </c:pt>
                <c:pt idx="3">
                  <c:v>Ocean</c:v>
                </c:pt>
                <c:pt idx="4">
                  <c:v>Sussex</c:v>
                </c:pt>
                <c:pt idx="5">
                  <c:v>Warren</c:v>
                </c:pt>
                <c:pt idx="6">
                  <c:v>Burlington</c:v>
                </c:pt>
                <c:pt idx="7">
                  <c:v>Camden</c:v>
                </c:pt>
                <c:pt idx="8">
                  <c:v>Cumberland</c:v>
                </c:pt>
                <c:pt idx="9">
                  <c:v>Hunterdon</c:v>
                </c:pt>
                <c:pt idx="10">
                  <c:v>Monmouth</c:v>
                </c:pt>
                <c:pt idx="11">
                  <c:v>Atlantic</c:v>
                </c:pt>
                <c:pt idx="12">
                  <c:v>Morris</c:v>
                </c:pt>
                <c:pt idx="13">
                  <c:v>Mercer</c:v>
                </c:pt>
                <c:pt idx="14">
                  <c:v>Somerset</c:v>
                </c:pt>
                <c:pt idx="15">
                  <c:v>Essex</c:v>
                </c:pt>
                <c:pt idx="16">
                  <c:v>Bergen</c:v>
                </c:pt>
                <c:pt idx="17">
                  <c:v>Union</c:v>
                </c:pt>
                <c:pt idx="18">
                  <c:v>Middlesex</c:v>
                </c:pt>
                <c:pt idx="19">
                  <c:v>Passaic</c:v>
                </c:pt>
                <c:pt idx="20">
                  <c:v>Hudson</c:v>
                </c:pt>
              </c:strCache>
            </c:strRef>
          </c:cat>
          <c:val>
            <c:numRef>
              <c:f>Sheet1!$B$2:$B$22</c:f>
              <c:numCache>
                <c:formatCode>0%</c:formatCode>
                <c:ptCount val="21"/>
                <c:pt idx="0">
                  <c:v>2.5999999999999999E-2</c:v>
                </c:pt>
                <c:pt idx="1">
                  <c:v>4.8000000000000001E-2</c:v>
                </c:pt>
                <c:pt idx="2">
                  <c:v>0.05</c:v>
                </c:pt>
                <c:pt idx="3">
                  <c:v>7.4999999999999997E-2</c:v>
                </c:pt>
                <c:pt idx="4">
                  <c:v>7.9000000000000001E-2</c:v>
                </c:pt>
                <c:pt idx="5">
                  <c:v>9.2999999999999999E-2</c:v>
                </c:pt>
                <c:pt idx="6">
                  <c:v>0.10199999999999999</c:v>
                </c:pt>
                <c:pt idx="7">
                  <c:v>0.106</c:v>
                </c:pt>
                <c:pt idx="8">
                  <c:v>0.11700000000000001</c:v>
                </c:pt>
                <c:pt idx="9">
                  <c:v>0.122</c:v>
                </c:pt>
                <c:pt idx="10">
                  <c:v>0.13700000000000001</c:v>
                </c:pt>
                <c:pt idx="11">
                  <c:v>0.16300000000000001</c:v>
                </c:pt>
                <c:pt idx="13">
                  <c:v>0.24199999999999999</c:v>
                </c:pt>
                <c:pt idx="14" formatCode="General">
                  <c:v>0.26100000000000001</c:v>
                </c:pt>
                <c:pt idx="15">
                  <c:v>0.28999999999999998</c:v>
                </c:pt>
                <c:pt idx="16">
                  <c:v>0.315</c:v>
                </c:pt>
                <c:pt idx="17">
                  <c:v>0.32</c:v>
                </c:pt>
                <c:pt idx="18">
                  <c:v>0.33600000000000002</c:v>
                </c:pt>
                <c:pt idx="19" formatCode="General">
                  <c:v>0.34200000000000003</c:v>
                </c:pt>
                <c:pt idx="20" formatCode="General">
                  <c:v>0.44600000000000001</c:v>
                </c:pt>
              </c:numCache>
            </c:numRef>
          </c:val>
          <c:extLst>
            <c:ext xmlns:c16="http://schemas.microsoft.com/office/drawing/2014/chart" uri="{C3380CC4-5D6E-409C-BE32-E72D297353CC}">
              <c16:uniqueId val="{00000000-4FE0-41E9-9715-9C3A75ED1314}"/>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Gloucester</c:v>
                </c:pt>
                <c:pt idx="3">
                  <c:v>Ocean</c:v>
                </c:pt>
                <c:pt idx="4">
                  <c:v>Sussex</c:v>
                </c:pt>
                <c:pt idx="5">
                  <c:v>Warren</c:v>
                </c:pt>
                <c:pt idx="6">
                  <c:v>Burlington</c:v>
                </c:pt>
                <c:pt idx="7">
                  <c:v>Camden</c:v>
                </c:pt>
                <c:pt idx="8">
                  <c:v>Cumberland</c:v>
                </c:pt>
                <c:pt idx="9">
                  <c:v>Hunterdon</c:v>
                </c:pt>
                <c:pt idx="10">
                  <c:v>Monmouth</c:v>
                </c:pt>
                <c:pt idx="11">
                  <c:v>Atlantic</c:v>
                </c:pt>
                <c:pt idx="12">
                  <c:v>Morris</c:v>
                </c:pt>
                <c:pt idx="13">
                  <c:v>Mercer</c:v>
                </c:pt>
                <c:pt idx="14">
                  <c:v>Somerset</c:v>
                </c:pt>
                <c:pt idx="15">
                  <c:v>Essex</c:v>
                </c:pt>
                <c:pt idx="16">
                  <c:v>Bergen</c:v>
                </c:pt>
                <c:pt idx="17">
                  <c:v>Union</c:v>
                </c:pt>
                <c:pt idx="18">
                  <c:v>Middlesex</c:v>
                </c:pt>
                <c:pt idx="19">
                  <c:v>Passaic</c:v>
                </c:pt>
                <c:pt idx="20">
                  <c:v>Hudson</c:v>
                </c:pt>
              </c:strCache>
            </c:strRef>
          </c:cat>
          <c:val>
            <c:numRef>
              <c:f>Sheet1!$C$2:$C$22</c:f>
              <c:numCache>
                <c:formatCode>General</c:formatCode>
                <c:ptCount val="21"/>
                <c:pt idx="12">
                  <c:v>0.20599999999999999</c:v>
                </c:pt>
              </c:numCache>
            </c:numRef>
          </c:val>
          <c:extLst>
            <c:ext xmlns:c16="http://schemas.microsoft.com/office/drawing/2014/chart" uri="{C3380CC4-5D6E-409C-BE32-E72D297353CC}">
              <c16:uniqueId val="{00000001-4FE0-41E9-9715-9C3A75ED1314}"/>
            </c:ext>
          </c:extLst>
        </c:ser>
        <c:ser>
          <c:idx val="2"/>
          <c:order val="2"/>
          <c:tx>
            <c:strRef>
              <c:f>Sheet1!$D$1</c:f>
              <c:strCache>
                <c:ptCount val="1"/>
                <c:pt idx="0">
                  <c:v>NJ avg 23%</c:v>
                </c:pt>
              </c:strCache>
            </c:strRef>
          </c:tx>
          <c:spPr>
            <a:noFill/>
            <a:ln>
              <a:noFill/>
            </a:ln>
            <a:effectLst/>
          </c:spPr>
          <c:invertIfNegative val="0"/>
          <c:trendline>
            <c:name>NJ avg 22%</c:name>
            <c:spPr>
              <a:ln w="19050" cap="rnd">
                <a:solidFill>
                  <a:schemeClr val="dk1">
                    <a:tint val="75000"/>
                  </a:schemeClr>
                </a:solidFill>
                <a:prstDash val="sysDot"/>
              </a:ln>
              <a:effectLst/>
            </c:spPr>
            <c:trendlineType val="linear"/>
            <c:dispRSqr val="0"/>
            <c:dispEq val="0"/>
          </c:trendline>
          <c:cat>
            <c:strRef>
              <c:f>Sheet1!$A$2:$A$22</c:f>
              <c:strCache>
                <c:ptCount val="21"/>
                <c:pt idx="0">
                  <c:v>Salem</c:v>
                </c:pt>
                <c:pt idx="1">
                  <c:v>Cape May</c:v>
                </c:pt>
                <c:pt idx="2">
                  <c:v>Gloucester</c:v>
                </c:pt>
                <c:pt idx="3">
                  <c:v>Ocean</c:v>
                </c:pt>
                <c:pt idx="4">
                  <c:v>Sussex</c:v>
                </c:pt>
                <c:pt idx="5">
                  <c:v>Warren</c:v>
                </c:pt>
                <c:pt idx="6">
                  <c:v>Burlington</c:v>
                </c:pt>
                <c:pt idx="7">
                  <c:v>Camden</c:v>
                </c:pt>
                <c:pt idx="8">
                  <c:v>Cumberland</c:v>
                </c:pt>
                <c:pt idx="9">
                  <c:v>Hunterdon</c:v>
                </c:pt>
                <c:pt idx="10">
                  <c:v>Monmouth</c:v>
                </c:pt>
                <c:pt idx="11">
                  <c:v>Atlantic</c:v>
                </c:pt>
                <c:pt idx="12">
                  <c:v>Morris</c:v>
                </c:pt>
                <c:pt idx="13">
                  <c:v>Mercer</c:v>
                </c:pt>
                <c:pt idx="14">
                  <c:v>Somerset</c:v>
                </c:pt>
                <c:pt idx="15">
                  <c:v>Essex</c:v>
                </c:pt>
                <c:pt idx="16">
                  <c:v>Bergen</c:v>
                </c:pt>
                <c:pt idx="17">
                  <c:v>Union</c:v>
                </c:pt>
                <c:pt idx="18">
                  <c:v>Middlesex</c:v>
                </c:pt>
                <c:pt idx="19">
                  <c:v>Passaic</c:v>
                </c:pt>
                <c:pt idx="20">
                  <c:v>Hudson</c:v>
                </c:pt>
              </c:strCache>
            </c:strRef>
          </c:cat>
          <c:val>
            <c:numRef>
              <c:f>Sheet1!$D$2:$D$22</c:f>
              <c:numCache>
                <c:formatCode>0%</c:formatCode>
                <c:ptCount val="21"/>
                <c:pt idx="0">
                  <c:v>0.23400000000000001</c:v>
                </c:pt>
                <c:pt idx="1">
                  <c:v>0.23400000000000001</c:v>
                </c:pt>
                <c:pt idx="2">
                  <c:v>0.23400000000000001</c:v>
                </c:pt>
                <c:pt idx="3">
                  <c:v>0.23400000000000001</c:v>
                </c:pt>
                <c:pt idx="4">
                  <c:v>0.23400000000000001</c:v>
                </c:pt>
                <c:pt idx="5">
                  <c:v>0.23400000000000001</c:v>
                </c:pt>
                <c:pt idx="6">
                  <c:v>0.23400000000000001</c:v>
                </c:pt>
                <c:pt idx="7">
                  <c:v>0.23400000000000001</c:v>
                </c:pt>
                <c:pt idx="8">
                  <c:v>0.23400000000000001</c:v>
                </c:pt>
                <c:pt idx="9">
                  <c:v>0.23400000000000001</c:v>
                </c:pt>
                <c:pt idx="10">
                  <c:v>0.23400000000000001</c:v>
                </c:pt>
                <c:pt idx="11">
                  <c:v>0.23400000000000001</c:v>
                </c:pt>
                <c:pt idx="12">
                  <c:v>0.23400000000000001</c:v>
                </c:pt>
                <c:pt idx="13">
                  <c:v>0.23400000000000001</c:v>
                </c:pt>
                <c:pt idx="14">
                  <c:v>0.23400000000000001</c:v>
                </c:pt>
                <c:pt idx="15">
                  <c:v>0.23400000000000001</c:v>
                </c:pt>
                <c:pt idx="16">
                  <c:v>0.23400000000000001</c:v>
                </c:pt>
                <c:pt idx="17">
                  <c:v>0.23400000000000001</c:v>
                </c:pt>
                <c:pt idx="18">
                  <c:v>0.23400000000000001</c:v>
                </c:pt>
                <c:pt idx="19" formatCode="General">
                  <c:v>0.23400000000000001</c:v>
                </c:pt>
                <c:pt idx="20" formatCode="General">
                  <c:v>0.23400000000000001</c:v>
                </c:pt>
              </c:numCache>
            </c:numRef>
          </c:val>
          <c:extLst>
            <c:ext xmlns:c16="http://schemas.microsoft.com/office/drawing/2014/chart" uri="{C3380CC4-5D6E-409C-BE32-E72D297353CC}">
              <c16:uniqueId val="{00000002-4FE0-41E9-9715-9C3A75ED1314}"/>
            </c:ext>
          </c:extLst>
        </c:ser>
        <c:dLbls>
          <c:showLegendKey val="0"/>
          <c:showVal val="0"/>
          <c:showCatName val="0"/>
          <c:showSerName val="0"/>
          <c:showPercent val="0"/>
          <c:showBubbleSize val="0"/>
        </c:dLbls>
        <c:gapWidth val="182"/>
        <c:axId val="341245584"/>
        <c:axId val="341757752"/>
      </c:barChart>
      <c:catAx>
        <c:axId val="34124558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57752"/>
        <c:crosses val="autoZero"/>
        <c:auto val="1"/>
        <c:lblAlgn val="ctr"/>
        <c:lblOffset val="100"/>
        <c:noMultiLvlLbl val="0"/>
      </c:catAx>
      <c:valAx>
        <c:axId val="341757752"/>
        <c:scaling>
          <c:orientation val="minMax"/>
        </c:scaling>
        <c:delete val="1"/>
        <c:axPos val="b"/>
        <c:numFmt formatCode="0%" sourceLinked="1"/>
        <c:majorTickMark val="none"/>
        <c:minorTickMark val="none"/>
        <c:tickLblPos val="nextTo"/>
        <c:crossAx val="341245584"/>
        <c:crosses val="autoZero"/>
        <c:crossBetween val="between"/>
      </c:valAx>
      <c:spPr>
        <a:noFill/>
        <a:ln>
          <a:noFill/>
        </a:ln>
        <a:effectLst/>
      </c:spPr>
    </c:plotArea>
    <c:legend>
      <c:legendPos val="b"/>
      <c:legendEntry>
        <c:idx val="0"/>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1"/>
        <c:delete val="1"/>
      </c:legendEntry>
      <c:legendEntry>
        <c:idx val="2"/>
        <c:delete val="1"/>
      </c:legendEntry>
      <c:legendEntry>
        <c:idx val="3"/>
        <c:delete val="1"/>
      </c:legendEntry>
      <c:layout>
        <c:manualLayout>
          <c:xMode val="edge"/>
          <c:yMode val="edge"/>
          <c:x val="0.4476005167322834"/>
          <c:y val="0.92860015203001034"/>
          <c:w val="0.10108993602362205"/>
          <c:h val="3.7741200926353288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 Foreign Born</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Dover</c:v>
                </c:pt>
                <c:pt idx="1">
                  <c:v>Victory Gradens</c:v>
                </c:pt>
                <c:pt idx="2">
                  <c:v>Parsippany-Troy Hills</c:v>
                </c:pt>
                <c:pt idx="3">
                  <c:v>Wharton</c:v>
                </c:pt>
                <c:pt idx="4">
                  <c:v>Morristown</c:v>
                </c:pt>
                <c:pt idx="5">
                  <c:v>Mine Hill </c:v>
                </c:pt>
                <c:pt idx="6">
                  <c:v>Rockaway Boro</c:v>
                </c:pt>
                <c:pt idx="7">
                  <c:v>Boonton Town</c:v>
                </c:pt>
                <c:pt idx="8">
                  <c:v>East Hanover</c:v>
                </c:pt>
                <c:pt idx="9">
                  <c:v>Randolph</c:v>
                </c:pt>
              </c:strCache>
            </c:strRef>
          </c:cat>
          <c:val>
            <c:numRef>
              <c:f>Sheet1!$B$2:$B$11</c:f>
              <c:numCache>
                <c:formatCode>0.00%</c:formatCode>
                <c:ptCount val="10"/>
                <c:pt idx="0">
                  <c:v>0.45900000000000002</c:v>
                </c:pt>
                <c:pt idx="1">
                  <c:v>0.45500000000000002</c:v>
                </c:pt>
                <c:pt idx="2">
                  <c:v>0.38400000000000001</c:v>
                </c:pt>
                <c:pt idx="3">
                  <c:v>0.36799999999999999</c:v>
                </c:pt>
                <c:pt idx="4">
                  <c:v>0.26300000000000001</c:v>
                </c:pt>
                <c:pt idx="5">
                  <c:v>0.255</c:v>
                </c:pt>
                <c:pt idx="6">
                  <c:v>0.24399999999999999</c:v>
                </c:pt>
                <c:pt idx="7">
                  <c:v>0.23400000000000001</c:v>
                </c:pt>
                <c:pt idx="8">
                  <c:v>0.222</c:v>
                </c:pt>
                <c:pt idx="9">
                  <c:v>0.21199999999999999</c:v>
                </c:pt>
              </c:numCache>
            </c:numRef>
          </c:val>
          <c:extLst>
            <c:ext xmlns:c16="http://schemas.microsoft.com/office/drawing/2014/chart" uri="{C3380CC4-5D6E-409C-BE32-E72D297353CC}">
              <c16:uniqueId val="{00000000-8666-4443-968D-51C96F1164B2}"/>
            </c:ext>
          </c:extLst>
        </c:ser>
        <c:ser>
          <c:idx val="2"/>
          <c:order val="1"/>
          <c:tx>
            <c:strRef>
              <c:f>Sheet1!$C$1</c:f>
              <c:strCache>
                <c:ptCount val="1"/>
                <c:pt idx="0">
                  <c:v>Morris county avg 19.3%</c:v>
                </c:pt>
              </c:strCache>
            </c:strRef>
          </c:tx>
          <c:spPr>
            <a:noFill/>
            <a:ln>
              <a:noFill/>
            </a:ln>
            <a:effectLst/>
          </c:spPr>
          <c:invertIfNegative val="0"/>
          <c:trendline>
            <c:name>Passaic avg 29%</c:name>
            <c:spPr>
              <a:ln w="19050" cap="rnd">
                <a:solidFill>
                  <a:schemeClr val="accent3"/>
                </a:solidFill>
                <a:prstDash val="sysDot"/>
              </a:ln>
              <a:effectLst/>
            </c:spPr>
            <c:trendlineType val="linear"/>
            <c:dispRSqr val="0"/>
            <c:dispEq val="0"/>
          </c:trendline>
          <c:cat>
            <c:strRef>
              <c:f>Sheet1!$A$2:$A$11</c:f>
              <c:strCache>
                <c:ptCount val="10"/>
                <c:pt idx="0">
                  <c:v>Dover</c:v>
                </c:pt>
                <c:pt idx="1">
                  <c:v>Victory Gradens</c:v>
                </c:pt>
                <c:pt idx="2">
                  <c:v>Parsippany-Troy Hills</c:v>
                </c:pt>
                <c:pt idx="3">
                  <c:v>Wharton</c:v>
                </c:pt>
                <c:pt idx="4">
                  <c:v>Morristown</c:v>
                </c:pt>
                <c:pt idx="5">
                  <c:v>Mine Hill </c:v>
                </c:pt>
                <c:pt idx="6">
                  <c:v>Rockaway Boro</c:v>
                </c:pt>
                <c:pt idx="7">
                  <c:v>Boonton Town</c:v>
                </c:pt>
                <c:pt idx="8">
                  <c:v>East Hanover</c:v>
                </c:pt>
                <c:pt idx="9">
                  <c:v>Randolph</c:v>
                </c:pt>
              </c:strCache>
            </c:strRef>
          </c:cat>
          <c:val>
            <c:numRef>
              <c:f>Sheet1!$C$2:$C$11</c:f>
              <c:numCache>
                <c:formatCode>0%</c:formatCode>
                <c:ptCount val="10"/>
                <c:pt idx="0">
                  <c:v>0.193</c:v>
                </c:pt>
                <c:pt idx="1">
                  <c:v>0.193</c:v>
                </c:pt>
                <c:pt idx="2">
                  <c:v>0.193</c:v>
                </c:pt>
                <c:pt idx="3">
                  <c:v>0.193</c:v>
                </c:pt>
                <c:pt idx="4">
                  <c:v>0.193</c:v>
                </c:pt>
                <c:pt idx="5">
                  <c:v>0.193</c:v>
                </c:pt>
                <c:pt idx="6">
                  <c:v>0.193</c:v>
                </c:pt>
                <c:pt idx="7">
                  <c:v>0.193</c:v>
                </c:pt>
                <c:pt idx="8">
                  <c:v>0.193</c:v>
                </c:pt>
                <c:pt idx="9">
                  <c:v>0.193</c:v>
                </c:pt>
              </c:numCache>
            </c:numRef>
          </c:val>
          <c:extLst>
            <c:ext xmlns:c16="http://schemas.microsoft.com/office/drawing/2014/chart" uri="{C3380CC4-5D6E-409C-BE32-E72D297353CC}">
              <c16:uniqueId val="{00000002-8666-4443-968D-51C96F1164B2}"/>
            </c:ext>
          </c:extLst>
        </c:ser>
        <c:dLbls>
          <c:showLegendKey val="0"/>
          <c:showVal val="0"/>
          <c:showCatName val="0"/>
          <c:showSerName val="0"/>
          <c:showPercent val="0"/>
          <c:showBubbleSize val="0"/>
        </c:dLbls>
        <c:gapWidth val="500"/>
        <c:overlap val="100"/>
        <c:axId val="341758536"/>
        <c:axId val="341758928"/>
      </c:barChart>
      <c:catAx>
        <c:axId val="34175853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58928"/>
        <c:crosses val="autoZero"/>
        <c:auto val="1"/>
        <c:lblAlgn val="ctr"/>
        <c:lblOffset val="100"/>
        <c:noMultiLvlLbl val="0"/>
      </c:catAx>
      <c:valAx>
        <c:axId val="341758928"/>
        <c:scaling>
          <c:orientation val="minMax"/>
        </c:scaling>
        <c:delete val="1"/>
        <c:axPos val="b"/>
        <c:numFmt formatCode="0.00%" sourceLinked="1"/>
        <c:majorTickMark val="none"/>
        <c:minorTickMark val="none"/>
        <c:tickLblPos val="nextTo"/>
        <c:crossAx val="341758536"/>
        <c:crosses val="autoZero"/>
        <c:crossBetween val="between"/>
      </c:valAx>
      <c:spPr>
        <a:noFill/>
        <a:ln>
          <a:noFill/>
        </a:ln>
        <a:effectLst/>
      </c:spPr>
    </c:plotArea>
    <c:legend>
      <c:legendPos val="r"/>
      <c:legendEntry>
        <c:idx val="0"/>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1"/>
        <c:delete val="1"/>
      </c:legendEntry>
      <c:legendEntry>
        <c:idx val="2"/>
        <c:delete val="1"/>
      </c:legendEntry>
      <c:layout>
        <c:manualLayout>
          <c:xMode val="edge"/>
          <c:yMode val="edge"/>
          <c:x val="0.28462573818897635"/>
          <c:y val="0.93539370476170614"/>
          <c:w val="0.28187463090551179"/>
          <c:h val="3.7741200926353288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510588165115725"/>
          <c:y val="9.9357723462668857E-2"/>
          <c:w val="0.65345629926485926"/>
          <c:h val="0.6694358115792779"/>
        </c:manualLayout>
      </c:layout>
      <c:lineChart>
        <c:grouping val="standard"/>
        <c:varyColors val="0"/>
        <c:ser>
          <c:idx val="0"/>
          <c:order val="0"/>
          <c:tx>
            <c:strRef>
              <c:f>Sheet1!$B$1</c:f>
              <c:strCache>
                <c:ptCount val="1"/>
                <c:pt idx="0">
                  <c:v>% English Speaking</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0%</c:formatCode>
                <c:ptCount val="5"/>
                <c:pt idx="0">
                  <c:v>0.76500000000000001</c:v>
                </c:pt>
                <c:pt idx="1">
                  <c:v>0.748</c:v>
                </c:pt>
                <c:pt idx="2">
                  <c:v>0.748</c:v>
                </c:pt>
                <c:pt idx="3">
                  <c:v>0.755</c:v>
                </c:pt>
                <c:pt idx="4">
                  <c:v>0.746</c:v>
                </c:pt>
              </c:numCache>
            </c:numRef>
          </c:val>
          <c:smooth val="0"/>
          <c:extLst>
            <c:ext xmlns:c16="http://schemas.microsoft.com/office/drawing/2014/chart" uri="{C3380CC4-5D6E-409C-BE32-E72D297353CC}">
              <c16:uniqueId val="{00000000-AF3A-4C63-85D3-B18B6EFA159D}"/>
            </c:ext>
          </c:extLst>
        </c:ser>
        <c:dLbls>
          <c:showLegendKey val="0"/>
          <c:showVal val="0"/>
          <c:showCatName val="0"/>
          <c:showSerName val="0"/>
          <c:showPercent val="0"/>
          <c:showBubbleSize val="0"/>
        </c:dLbls>
        <c:marker val="1"/>
        <c:smooth val="0"/>
        <c:axId val="341759712"/>
        <c:axId val="341760104"/>
      </c:lineChart>
      <c:catAx>
        <c:axId val="3417597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341760104"/>
        <c:crosses val="autoZero"/>
        <c:auto val="1"/>
        <c:lblAlgn val="ctr"/>
        <c:lblOffset val="100"/>
        <c:noMultiLvlLbl val="0"/>
      </c:catAx>
      <c:valAx>
        <c:axId val="341760104"/>
        <c:scaling>
          <c:orientation val="minMax"/>
          <c:max val="1"/>
        </c:scaling>
        <c:delete val="1"/>
        <c:axPos val="l"/>
        <c:numFmt formatCode="0%" sourceLinked="1"/>
        <c:majorTickMark val="out"/>
        <c:minorTickMark val="none"/>
        <c:tickLblPos val="nextTo"/>
        <c:crossAx val="341759712"/>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9.9348056102362206E-2"/>
          <c:y val="2.2254750892818548E-2"/>
          <c:w val="0.88658944389763783"/>
          <c:h val="0.89094451655009699"/>
        </c:manualLayout>
      </c:layout>
      <c:barChart>
        <c:barDir val="bar"/>
        <c:grouping val="clustered"/>
        <c:varyColors val="0"/>
        <c:ser>
          <c:idx val="0"/>
          <c:order val="0"/>
          <c:tx>
            <c:strRef>
              <c:f>Sheet1!$B$1</c:f>
              <c:strCache>
                <c:ptCount val="1"/>
                <c:pt idx="0">
                  <c:v>% English ONLY</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Hudson</c:v>
                </c:pt>
                <c:pt idx="1">
                  <c:v>Passaic</c:v>
                </c:pt>
                <c:pt idx="2">
                  <c:v>Middlesex</c:v>
                </c:pt>
                <c:pt idx="3">
                  <c:v>Union</c:v>
                </c:pt>
                <c:pt idx="4">
                  <c:v>Bergen</c:v>
                </c:pt>
                <c:pt idx="5">
                  <c:v>Essex</c:v>
                </c:pt>
                <c:pt idx="6">
                  <c:v>Somerset</c:v>
                </c:pt>
                <c:pt idx="7">
                  <c:v>Mercer</c:v>
                </c:pt>
                <c:pt idx="8">
                  <c:v>Cumberland</c:v>
                </c:pt>
                <c:pt idx="9">
                  <c:v>Atlantic</c:v>
                </c:pt>
                <c:pt idx="10">
                  <c:v>Morris</c:v>
                </c:pt>
                <c:pt idx="11">
                  <c:v>Camden</c:v>
                </c:pt>
                <c:pt idx="12">
                  <c:v>Monmouth</c:v>
                </c:pt>
                <c:pt idx="13">
                  <c:v>Burlington</c:v>
                </c:pt>
                <c:pt idx="14">
                  <c:v>Hunterdon</c:v>
                </c:pt>
                <c:pt idx="15">
                  <c:v>Ocean</c:v>
                </c:pt>
                <c:pt idx="16">
                  <c:v>Warren</c:v>
                </c:pt>
                <c:pt idx="17">
                  <c:v>Sussex</c:v>
                </c:pt>
                <c:pt idx="18">
                  <c:v>Gloucester</c:v>
                </c:pt>
                <c:pt idx="19">
                  <c:v>Cape May</c:v>
                </c:pt>
                <c:pt idx="20">
                  <c:v>Salem</c:v>
                </c:pt>
              </c:strCache>
            </c:strRef>
          </c:cat>
          <c:val>
            <c:numRef>
              <c:f>Sheet1!$B$2:$B$22</c:f>
              <c:numCache>
                <c:formatCode>General</c:formatCode>
                <c:ptCount val="21"/>
                <c:pt idx="0" formatCode="0%">
                  <c:v>0.40400000000000003</c:v>
                </c:pt>
                <c:pt idx="1">
                  <c:v>0.50600000000000001</c:v>
                </c:pt>
                <c:pt idx="2" formatCode="0%">
                  <c:v>0.52700000000000002</c:v>
                </c:pt>
                <c:pt idx="3" formatCode="0%">
                  <c:v>0.54</c:v>
                </c:pt>
                <c:pt idx="4" formatCode="0%">
                  <c:v>0.59</c:v>
                </c:pt>
                <c:pt idx="5" formatCode="0%">
                  <c:v>0.628</c:v>
                </c:pt>
                <c:pt idx="6" formatCode="0%">
                  <c:v>0.64800000000000002</c:v>
                </c:pt>
                <c:pt idx="7" formatCode="0%">
                  <c:v>0.68</c:v>
                </c:pt>
                <c:pt idx="8" formatCode="0%">
                  <c:v>0.71199999999999997</c:v>
                </c:pt>
                <c:pt idx="9" formatCode="0%">
                  <c:v>0.73</c:v>
                </c:pt>
                <c:pt idx="11" formatCode="0%">
                  <c:v>0.81399999999999995</c:v>
                </c:pt>
                <c:pt idx="12" formatCode="0%">
                  <c:v>0.82599999999999996</c:v>
                </c:pt>
                <c:pt idx="13" formatCode="0%">
                  <c:v>0.86499999999999999</c:v>
                </c:pt>
                <c:pt idx="14" formatCode="0%">
                  <c:v>0.88100000000000001</c:v>
                </c:pt>
                <c:pt idx="15" formatCode="0%">
                  <c:v>0.88100000000000001</c:v>
                </c:pt>
                <c:pt idx="16" formatCode="0%">
                  <c:v>0.88800000000000001</c:v>
                </c:pt>
                <c:pt idx="17" formatCode="0%">
                  <c:v>0.89600000000000002</c:v>
                </c:pt>
                <c:pt idx="18" formatCode="0%">
                  <c:v>0.90100000000000002</c:v>
                </c:pt>
                <c:pt idx="19">
                  <c:v>0.91500000000000004</c:v>
                </c:pt>
                <c:pt idx="20">
                  <c:v>0.92100000000000004</c:v>
                </c:pt>
              </c:numCache>
            </c:numRef>
          </c:val>
          <c:extLst>
            <c:ext xmlns:c16="http://schemas.microsoft.com/office/drawing/2014/chart" uri="{C3380CC4-5D6E-409C-BE32-E72D297353CC}">
              <c16:uniqueId val="{00000000-4067-47D7-8CDB-16AC942D4C1E}"/>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Hudson</c:v>
                </c:pt>
                <c:pt idx="1">
                  <c:v>Passaic</c:v>
                </c:pt>
                <c:pt idx="2">
                  <c:v>Middlesex</c:v>
                </c:pt>
                <c:pt idx="3">
                  <c:v>Union</c:v>
                </c:pt>
                <c:pt idx="4">
                  <c:v>Bergen</c:v>
                </c:pt>
                <c:pt idx="5">
                  <c:v>Essex</c:v>
                </c:pt>
                <c:pt idx="6">
                  <c:v>Somerset</c:v>
                </c:pt>
                <c:pt idx="7">
                  <c:v>Mercer</c:v>
                </c:pt>
                <c:pt idx="8">
                  <c:v>Cumberland</c:v>
                </c:pt>
                <c:pt idx="9">
                  <c:v>Atlantic</c:v>
                </c:pt>
                <c:pt idx="10">
                  <c:v>Morris</c:v>
                </c:pt>
                <c:pt idx="11">
                  <c:v>Camden</c:v>
                </c:pt>
                <c:pt idx="12">
                  <c:v>Monmouth</c:v>
                </c:pt>
                <c:pt idx="13">
                  <c:v>Burlington</c:v>
                </c:pt>
                <c:pt idx="14">
                  <c:v>Hunterdon</c:v>
                </c:pt>
                <c:pt idx="15">
                  <c:v>Ocean</c:v>
                </c:pt>
                <c:pt idx="16">
                  <c:v>Warren</c:v>
                </c:pt>
                <c:pt idx="17">
                  <c:v>Sussex</c:v>
                </c:pt>
                <c:pt idx="18">
                  <c:v>Gloucester</c:v>
                </c:pt>
                <c:pt idx="19">
                  <c:v>Cape May</c:v>
                </c:pt>
                <c:pt idx="20">
                  <c:v>Salem</c:v>
                </c:pt>
              </c:strCache>
            </c:strRef>
          </c:cat>
          <c:val>
            <c:numRef>
              <c:f>Sheet1!$C$2:$C$22</c:f>
              <c:numCache>
                <c:formatCode>General</c:formatCode>
                <c:ptCount val="21"/>
                <c:pt idx="10">
                  <c:v>0.746</c:v>
                </c:pt>
              </c:numCache>
            </c:numRef>
          </c:val>
          <c:extLst>
            <c:ext xmlns:c16="http://schemas.microsoft.com/office/drawing/2014/chart" uri="{C3380CC4-5D6E-409C-BE32-E72D297353CC}">
              <c16:uniqueId val="{00000001-4067-47D7-8CDB-16AC942D4C1E}"/>
            </c:ext>
          </c:extLst>
        </c:ser>
        <c:ser>
          <c:idx val="2"/>
          <c:order val="2"/>
          <c:tx>
            <c:strRef>
              <c:f>Sheet1!$D$1</c:f>
              <c:strCache>
                <c:ptCount val="1"/>
                <c:pt idx="0">
                  <c:v>NJ avg 68%</c:v>
                </c:pt>
              </c:strCache>
            </c:strRef>
          </c:tx>
          <c:spPr>
            <a:noFill/>
            <a:ln>
              <a:noFill/>
            </a:ln>
            <a:effectLst/>
          </c:spPr>
          <c:invertIfNegative val="0"/>
          <c:trendline>
            <c:name>NJ avg 69%</c:name>
            <c:spPr>
              <a:ln w="19050" cap="rnd">
                <a:solidFill>
                  <a:schemeClr val="dk1">
                    <a:tint val="75000"/>
                  </a:schemeClr>
                </a:solidFill>
                <a:prstDash val="sysDot"/>
              </a:ln>
              <a:effectLst/>
            </c:spPr>
            <c:trendlineType val="linear"/>
            <c:dispRSqr val="0"/>
            <c:dispEq val="0"/>
          </c:trendline>
          <c:cat>
            <c:strRef>
              <c:f>Sheet1!$A$2:$A$22</c:f>
              <c:strCache>
                <c:ptCount val="21"/>
                <c:pt idx="0">
                  <c:v>Hudson</c:v>
                </c:pt>
                <c:pt idx="1">
                  <c:v>Passaic</c:v>
                </c:pt>
                <c:pt idx="2">
                  <c:v>Middlesex</c:v>
                </c:pt>
                <c:pt idx="3">
                  <c:v>Union</c:v>
                </c:pt>
                <c:pt idx="4">
                  <c:v>Bergen</c:v>
                </c:pt>
                <c:pt idx="5">
                  <c:v>Essex</c:v>
                </c:pt>
                <c:pt idx="6">
                  <c:v>Somerset</c:v>
                </c:pt>
                <c:pt idx="7">
                  <c:v>Mercer</c:v>
                </c:pt>
                <c:pt idx="8">
                  <c:v>Cumberland</c:v>
                </c:pt>
                <c:pt idx="9">
                  <c:v>Atlantic</c:v>
                </c:pt>
                <c:pt idx="10">
                  <c:v>Morris</c:v>
                </c:pt>
                <c:pt idx="11">
                  <c:v>Camden</c:v>
                </c:pt>
                <c:pt idx="12">
                  <c:v>Monmouth</c:v>
                </c:pt>
                <c:pt idx="13">
                  <c:v>Burlington</c:v>
                </c:pt>
                <c:pt idx="14">
                  <c:v>Hunterdon</c:v>
                </c:pt>
                <c:pt idx="15">
                  <c:v>Ocean</c:v>
                </c:pt>
                <c:pt idx="16">
                  <c:v>Warren</c:v>
                </c:pt>
                <c:pt idx="17">
                  <c:v>Sussex</c:v>
                </c:pt>
                <c:pt idx="18">
                  <c:v>Gloucester</c:v>
                </c:pt>
                <c:pt idx="19">
                  <c:v>Cape May</c:v>
                </c:pt>
                <c:pt idx="20">
                  <c:v>Salem</c:v>
                </c:pt>
              </c:strCache>
            </c:strRef>
          </c:cat>
          <c:val>
            <c:numRef>
              <c:f>Sheet1!$D$2:$D$22</c:f>
              <c:numCache>
                <c:formatCode>0%</c:formatCode>
                <c:ptCount val="21"/>
                <c:pt idx="0">
                  <c:v>0.67800000000000005</c:v>
                </c:pt>
                <c:pt idx="1">
                  <c:v>0.67800000000000005</c:v>
                </c:pt>
                <c:pt idx="2">
                  <c:v>0.67800000000000005</c:v>
                </c:pt>
                <c:pt idx="3">
                  <c:v>0.67800000000000005</c:v>
                </c:pt>
                <c:pt idx="4">
                  <c:v>0.67800000000000005</c:v>
                </c:pt>
                <c:pt idx="5">
                  <c:v>0.67800000000000005</c:v>
                </c:pt>
                <c:pt idx="6">
                  <c:v>0.67800000000000005</c:v>
                </c:pt>
                <c:pt idx="7">
                  <c:v>0.67800000000000005</c:v>
                </c:pt>
                <c:pt idx="8">
                  <c:v>0.67800000000000005</c:v>
                </c:pt>
                <c:pt idx="9">
                  <c:v>0.67800000000000005</c:v>
                </c:pt>
                <c:pt idx="10">
                  <c:v>0.67800000000000005</c:v>
                </c:pt>
                <c:pt idx="11">
                  <c:v>0.67800000000000005</c:v>
                </c:pt>
                <c:pt idx="12">
                  <c:v>0.67800000000000005</c:v>
                </c:pt>
                <c:pt idx="13">
                  <c:v>0.67800000000000005</c:v>
                </c:pt>
                <c:pt idx="14">
                  <c:v>0.67800000000000005</c:v>
                </c:pt>
                <c:pt idx="15">
                  <c:v>0.67800000000000005</c:v>
                </c:pt>
                <c:pt idx="16">
                  <c:v>0.67800000000000005</c:v>
                </c:pt>
                <c:pt idx="17">
                  <c:v>0.67800000000000005</c:v>
                </c:pt>
                <c:pt idx="18">
                  <c:v>0.67800000000000005</c:v>
                </c:pt>
                <c:pt idx="19" formatCode="General">
                  <c:v>0.67800000000000005</c:v>
                </c:pt>
                <c:pt idx="20" formatCode="General">
                  <c:v>0.67800000000000005</c:v>
                </c:pt>
              </c:numCache>
            </c:numRef>
          </c:val>
          <c:extLst>
            <c:ext xmlns:c16="http://schemas.microsoft.com/office/drawing/2014/chart" uri="{C3380CC4-5D6E-409C-BE32-E72D297353CC}">
              <c16:uniqueId val="{00000002-4067-47D7-8CDB-16AC942D4C1E}"/>
            </c:ext>
          </c:extLst>
        </c:ser>
        <c:dLbls>
          <c:showLegendKey val="0"/>
          <c:showVal val="0"/>
          <c:showCatName val="0"/>
          <c:showSerName val="0"/>
          <c:showPercent val="0"/>
          <c:showBubbleSize val="0"/>
        </c:dLbls>
        <c:gapWidth val="182"/>
        <c:axId val="341760888"/>
        <c:axId val="341761280"/>
      </c:barChart>
      <c:catAx>
        <c:axId val="34176088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61280"/>
        <c:crosses val="autoZero"/>
        <c:auto val="1"/>
        <c:lblAlgn val="ctr"/>
        <c:lblOffset val="100"/>
        <c:noMultiLvlLbl val="0"/>
      </c:catAx>
      <c:valAx>
        <c:axId val="341761280"/>
        <c:scaling>
          <c:orientation val="minMax"/>
        </c:scaling>
        <c:delete val="1"/>
        <c:axPos val="b"/>
        <c:numFmt formatCode="0%" sourceLinked="1"/>
        <c:majorTickMark val="none"/>
        <c:minorTickMark val="none"/>
        <c:tickLblPos val="nextTo"/>
        <c:crossAx val="341760888"/>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64603801673228345"/>
          <c:y val="0.92625640217418781"/>
          <c:w val="0.10108993602362205"/>
          <c:h val="3.9818480672245346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9.109018208661418E-2"/>
          <c:y val="3.5156247837337118E-2"/>
          <c:w val="0.88390981791338585"/>
          <c:h val="0.89663380311061747"/>
        </c:manualLayout>
      </c:layout>
      <c:barChart>
        <c:barDir val="bar"/>
        <c:grouping val="clustered"/>
        <c:varyColors val="0"/>
        <c:ser>
          <c:idx val="1"/>
          <c:order val="1"/>
          <c:tx>
            <c:strRef>
              <c:f>Sheet1!$C$1</c:f>
              <c:strCache>
                <c:ptCount val="1"/>
                <c:pt idx="0">
                  <c:v>NJ avg 68%</c:v>
                </c:pt>
              </c:strCache>
            </c:strRef>
          </c:tx>
          <c:spPr>
            <a:solidFill>
              <a:schemeClr val="bg1"/>
            </a:solidFill>
            <a:ln>
              <a:solidFill>
                <a:schemeClr val="bg1"/>
              </a:solidFill>
            </a:ln>
            <a:effectLst/>
          </c:spPr>
          <c:invertIfNegative val="0"/>
          <c:cat>
            <c:strRef>
              <c:f>Sheet1!$A$2:$A$4</c:f>
              <c:strCache>
                <c:ptCount val="3"/>
                <c:pt idx="0">
                  <c:v>Harding</c:v>
                </c:pt>
                <c:pt idx="1">
                  <c:v>Riverdale</c:v>
                </c:pt>
                <c:pt idx="2">
                  <c:v>Dover</c:v>
                </c:pt>
              </c:strCache>
            </c:strRef>
          </c:cat>
          <c:val>
            <c:numRef>
              <c:f>Sheet1!$C$2:$C$4</c:f>
              <c:numCache>
                <c:formatCode>0%</c:formatCode>
                <c:ptCount val="3"/>
                <c:pt idx="0">
                  <c:v>0.67800000000000005</c:v>
                </c:pt>
                <c:pt idx="1">
                  <c:v>0.67800000000000005</c:v>
                </c:pt>
                <c:pt idx="2">
                  <c:v>0.67800000000000005</c:v>
                </c:pt>
              </c:numCache>
            </c:numRef>
          </c:val>
          <c:extLst>
            <c:ext xmlns:c16="http://schemas.microsoft.com/office/drawing/2014/chart" uri="{C3380CC4-5D6E-409C-BE32-E72D297353CC}">
              <c16:uniqueId val="{00000001-DFB7-40F8-B00C-329BFDAA0288}"/>
            </c:ext>
          </c:extLst>
        </c:ser>
        <c:ser>
          <c:idx val="2"/>
          <c:order val="2"/>
          <c:tx>
            <c:strRef>
              <c:f>Sheet1!$D$1</c:f>
              <c:strCache>
                <c:ptCount val="1"/>
                <c:pt idx="0">
                  <c:v>Morris County avg 75.6%</c:v>
                </c:pt>
              </c:strCache>
            </c:strRef>
          </c:tx>
          <c:spPr>
            <a:solidFill>
              <a:schemeClr val="bg1"/>
            </a:solidFill>
            <a:ln>
              <a:solidFill>
                <a:schemeClr val="bg1"/>
              </a:solidFill>
            </a:ln>
            <a:effectLst/>
          </c:spPr>
          <c:invertIfNegative val="0"/>
          <c:trendline>
            <c:spPr>
              <a:ln w="19050" cap="rnd">
                <a:solidFill>
                  <a:schemeClr val="accent3"/>
                </a:solidFill>
                <a:prstDash val="sysDot"/>
              </a:ln>
              <a:effectLst/>
            </c:spPr>
            <c:trendlineType val="linear"/>
            <c:dispRSqr val="0"/>
            <c:dispEq val="0"/>
          </c:trendline>
          <c:cat>
            <c:strRef>
              <c:f>Sheet1!$A$2:$A$4</c:f>
              <c:strCache>
                <c:ptCount val="3"/>
                <c:pt idx="0">
                  <c:v>Harding</c:v>
                </c:pt>
                <c:pt idx="1">
                  <c:v>Riverdale</c:v>
                </c:pt>
                <c:pt idx="2">
                  <c:v>Dover</c:v>
                </c:pt>
              </c:strCache>
            </c:strRef>
          </c:cat>
          <c:val>
            <c:numRef>
              <c:f>Sheet1!$D$2:$D$4</c:f>
              <c:numCache>
                <c:formatCode>0%</c:formatCode>
                <c:ptCount val="3"/>
                <c:pt idx="0">
                  <c:v>0.75600000000000001</c:v>
                </c:pt>
                <c:pt idx="1">
                  <c:v>0.75600000000000001</c:v>
                </c:pt>
                <c:pt idx="2">
                  <c:v>0.75600000000000001</c:v>
                </c:pt>
              </c:numCache>
            </c:numRef>
          </c:val>
          <c:extLst>
            <c:ext xmlns:c16="http://schemas.microsoft.com/office/drawing/2014/chart" uri="{C3380CC4-5D6E-409C-BE32-E72D297353CC}">
              <c16:uniqueId val="{00000002-DFB7-40F8-B00C-329BFDAA0288}"/>
            </c:ext>
          </c:extLst>
        </c:ser>
        <c:dLbls>
          <c:showLegendKey val="0"/>
          <c:showVal val="0"/>
          <c:showCatName val="0"/>
          <c:showSerName val="0"/>
          <c:showPercent val="0"/>
          <c:showBubbleSize val="0"/>
        </c:dLbls>
        <c:gapWidth val="500"/>
        <c:overlap val="26"/>
        <c:axId val="341897584"/>
        <c:axId val="341897976"/>
      </c:barChart>
      <c:barChart>
        <c:barDir val="bar"/>
        <c:grouping val="clustered"/>
        <c:varyColors val="0"/>
        <c:ser>
          <c:idx val="0"/>
          <c:order val="0"/>
          <c:tx>
            <c:strRef>
              <c:f>Sheet1!$B$1</c:f>
              <c:strCache>
                <c:ptCount val="1"/>
                <c:pt idx="0">
                  <c:v>% English ONLY</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Harding</c:v>
                </c:pt>
                <c:pt idx="1">
                  <c:v>Riverdale</c:v>
                </c:pt>
                <c:pt idx="2">
                  <c:v>Dover</c:v>
                </c:pt>
              </c:strCache>
            </c:strRef>
          </c:cat>
          <c:val>
            <c:numRef>
              <c:f>Sheet1!$B$2:$B$4</c:f>
              <c:numCache>
                <c:formatCode>0%</c:formatCode>
                <c:ptCount val="3"/>
                <c:pt idx="0">
                  <c:v>0.94199999999999995</c:v>
                </c:pt>
                <c:pt idx="1">
                  <c:v>0.80300000000000005</c:v>
                </c:pt>
                <c:pt idx="2">
                  <c:v>0.311</c:v>
                </c:pt>
              </c:numCache>
            </c:numRef>
          </c:val>
          <c:extLst>
            <c:ext xmlns:c16="http://schemas.microsoft.com/office/drawing/2014/chart" uri="{C3380CC4-5D6E-409C-BE32-E72D297353CC}">
              <c16:uniqueId val="{00000000-DFB7-40F8-B00C-329BFDAA0288}"/>
            </c:ext>
          </c:extLst>
        </c:ser>
        <c:dLbls>
          <c:showLegendKey val="0"/>
          <c:showVal val="0"/>
          <c:showCatName val="0"/>
          <c:showSerName val="0"/>
          <c:showPercent val="0"/>
          <c:showBubbleSize val="0"/>
        </c:dLbls>
        <c:gapWidth val="500"/>
        <c:axId val="341898760"/>
        <c:axId val="341898368"/>
      </c:barChart>
      <c:catAx>
        <c:axId val="34189758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897976"/>
        <c:crosses val="autoZero"/>
        <c:auto val="1"/>
        <c:lblAlgn val="ctr"/>
        <c:lblOffset val="100"/>
        <c:noMultiLvlLbl val="0"/>
      </c:catAx>
      <c:valAx>
        <c:axId val="341897976"/>
        <c:scaling>
          <c:orientation val="minMax"/>
        </c:scaling>
        <c:delete val="1"/>
        <c:axPos val="b"/>
        <c:numFmt formatCode="0%" sourceLinked="1"/>
        <c:majorTickMark val="none"/>
        <c:minorTickMark val="none"/>
        <c:tickLblPos val="nextTo"/>
        <c:crossAx val="341897584"/>
        <c:crosses val="autoZero"/>
        <c:crossBetween val="between"/>
      </c:valAx>
      <c:valAx>
        <c:axId val="341898368"/>
        <c:scaling>
          <c:orientation val="minMax"/>
        </c:scaling>
        <c:delete val="1"/>
        <c:axPos val="t"/>
        <c:numFmt formatCode="0%" sourceLinked="1"/>
        <c:majorTickMark val="out"/>
        <c:minorTickMark val="none"/>
        <c:tickLblPos val="nextTo"/>
        <c:crossAx val="341898760"/>
        <c:crosses val="max"/>
        <c:crossBetween val="between"/>
      </c:valAx>
      <c:catAx>
        <c:axId val="341898760"/>
        <c:scaling>
          <c:orientation val="minMax"/>
        </c:scaling>
        <c:delete val="1"/>
        <c:axPos val="l"/>
        <c:numFmt formatCode="General" sourceLinked="1"/>
        <c:majorTickMark val="out"/>
        <c:minorTickMark val="none"/>
        <c:tickLblPos val="nextTo"/>
        <c:crossAx val="341898368"/>
        <c:crosses val="autoZero"/>
        <c:auto val="1"/>
        <c:lblAlgn val="ctr"/>
        <c:lblOffset val="100"/>
        <c:noMultiLvlLbl val="0"/>
      </c:cat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53900098425196852"/>
          <c:y val="0.84656890707622368"/>
          <c:w val="0.42042999507874013"/>
          <c:h val="3.774120092635328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userShapes r:id="rId4"/>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8.7289341347592461E-2"/>
          <c:y val="6.5803961191207138E-3"/>
          <c:w val="0.87045976632280841"/>
          <c:h val="0.92716589593129439"/>
        </c:manualLayout>
      </c:layout>
      <c:barChart>
        <c:barDir val="bar"/>
        <c:grouping val="clustered"/>
        <c:varyColors val="0"/>
        <c:ser>
          <c:idx val="0"/>
          <c:order val="0"/>
          <c:tx>
            <c:strRef>
              <c:f>Sheet1!$B$1</c:f>
              <c:strCache>
                <c:ptCount val="1"/>
                <c:pt idx="0">
                  <c:v>Population_Under18_2019</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Warren</c:v>
                </c:pt>
                <c:pt idx="3">
                  <c:v>Hunterdon</c:v>
                </c:pt>
                <c:pt idx="4">
                  <c:v>Sussex</c:v>
                </c:pt>
                <c:pt idx="5">
                  <c:v>Cumberland</c:v>
                </c:pt>
                <c:pt idx="6">
                  <c:v>Atlantic</c:v>
                </c:pt>
                <c:pt idx="7">
                  <c:v>Gloucester</c:v>
                </c:pt>
                <c:pt idx="8">
                  <c:v>Somerset</c:v>
                </c:pt>
                <c:pt idx="9">
                  <c:v>Mercer</c:v>
                </c:pt>
                <c:pt idx="10">
                  <c:v>Burlington</c:v>
                </c:pt>
                <c:pt idx="11">
                  <c:v>Morris</c:v>
                </c:pt>
                <c:pt idx="12">
                  <c:v>Camden</c:v>
                </c:pt>
                <c:pt idx="13">
                  <c:v>Passaic</c:v>
                </c:pt>
                <c:pt idx="14">
                  <c:v>Union</c:v>
                </c:pt>
                <c:pt idx="15">
                  <c:v>Monmouth</c:v>
                </c:pt>
                <c:pt idx="16">
                  <c:v>Hudson</c:v>
                </c:pt>
                <c:pt idx="17">
                  <c:v>Ocean</c:v>
                </c:pt>
                <c:pt idx="18">
                  <c:v>Middlesex</c:v>
                </c:pt>
                <c:pt idx="19">
                  <c:v>Essex</c:v>
                </c:pt>
                <c:pt idx="20">
                  <c:v>Bergen</c:v>
                </c:pt>
              </c:strCache>
            </c:strRef>
          </c:cat>
          <c:val>
            <c:numRef>
              <c:f>Sheet1!$B$2:$B$22</c:f>
              <c:numCache>
                <c:formatCode>General</c:formatCode>
                <c:ptCount val="21"/>
                <c:pt idx="0">
                  <c:v>12948</c:v>
                </c:pt>
                <c:pt idx="1">
                  <c:v>15941</c:v>
                </c:pt>
                <c:pt idx="2">
                  <c:v>20306</c:v>
                </c:pt>
                <c:pt idx="3">
                  <c:v>22811</c:v>
                </c:pt>
                <c:pt idx="4">
                  <c:v>27195</c:v>
                </c:pt>
                <c:pt idx="5">
                  <c:v>35460</c:v>
                </c:pt>
                <c:pt idx="6">
                  <c:v>55412</c:v>
                </c:pt>
                <c:pt idx="7">
                  <c:v>62962</c:v>
                </c:pt>
                <c:pt idx="8">
                  <c:v>69973</c:v>
                </c:pt>
                <c:pt idx="9">
                  <c:v>77967</c:v>
                </c:pt>
                <c:pt idx="10">
                  <c:v>91220</c:v>
                </c:pt>
                <c:pt idx="12">
                  <c:v>113661</c:v>
                </c:pt>
                <c:pt idx="13">
                  <c:v>118661</c:v>
                </c:pt>
                <c:pt idx="14">
                  <c:v>129760</c:v>
                </c:pt>
                <c:pt idx="15">
                  <c:v>129478</c:v>
                </c:pt>
                <c:pt idx="16">
                  <c:v>136356</c:v>
                </c:pt>
                <c:pt idx="17">
                  <c:v>146540</c:v>
                </c:pt>
                <c:pt idx="18">
                  <c:v>177926</c:v>
                </c:pt>
                <c:pt idx="19">
                  <c:v>188960</c:v>
                </c:pt>
                <c:pt idx="20">
                  <c:v>196067</c:v>
                </c:pt>
              </c:numCache>
            </c:numRef>
          </c:val>
          <c:extLst>
            <c:ext xmlns:c16="http://schemas.microsoft.com/office/drawing/2014/chart" uri="{C3380CC4-5D6E-409C-BE32-E72D297353CC}">
              <c16:uniqueId val="{00000000-9063-4BC1-9D54-539FB46544BA}"/>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Warren</c:v>
                </c:pt>
                <c:pt idx="3">
                  <c:v>Hunterdon</c:v>
                </c:pt>
                <c:pt idx="4">
                  <c:v>Sussex</c:v>
                </c:pt>
                <c:pt idx="5">
                  <c:v>Cumberland</c:v>
                </c:pt>
                <c:pt idx="6">
                  <c:v>Atlantic</c:v>
                </c:pt>
                <c:pt idx="7">
                  <c:v>Gloucester</c:v>
                </c:pt>
                <c:pt idx="8">
                  <c:v>Somerset</c:v>
                </c:pt>
                <c:pt idx="9">
                  <c:v>Mercer</c:v>
                </c:pt>
                <c:pt idx="10">
                  <c:v>Burlington</c:v>
                </c:pt>
                <c:pt idx="11">
                  <c:v>Morris</c:v>
                </c:pt>
                <c:pt idx="12">
                  <c:v>Camden</c:v>
                </c:pt>
                <c:pt idx="13">
                  <c:v>Passaic</c:v>
                </c:pt>
                <c:pt idx="14">
                  <c:v>Union</c:v>
                </c:pt>
                <c:pt idx="15">
                  <c:v>Monmouth</c:v>
                </c:pt>
                <c:pt idx="16">
                  <c:v>Hudson</c:v>
                </c:pt>
                <c:pt idx="17">
                  <c:v>Ocean</c:v>
                </c:pt>
                <c:pt idx="18">
                  <c:v>Middlesex</c:v>
                </c:pt>
                <c:pt idx="19">
                  <c:v>Essex</c:v>
                </c:pt>
                <c:pt idx="20">
                  <c:v>Bergen</c:v>
                </c:pt>
              </c:strCache>
            </c:strRef>
          </c:cat>
          <c:val>
            <c:numRef>
              <c:f>Sheet1!$C$2:$C$22</c:f>
              <c:numCache>
                <c:formatCode>General</c:formatCode>
                <c:ptCount val="21"/>
                <c:pt idx="11">
                  <c:v>102167</c:v>
                </c:pt>
              </c:numCache>
            </c:numRef>
          </c:val>
          <c:extLst>
            <c:ext xmlns:c16="http://schemas.microsoft.com/office/drawing/2014/chart" uri="{C3380CC4-5D6E-409C-BE32-E72D297353CC}">
              <c16:uniqueId val="{00000000-CD40-4C5E-BA4A-9EDFAF8CBF63}"/>
            </c:ext>
          </c:extLst>
        </c:ser>
        <c:dLbls>
          <c:dLblPos val="outEnd"/>
          <c:showLegendKey val="0"/>
          <c:showVal val="1"/>
          <c:showCatName val="0"/>
          <c:showSerName val="0"/>
          <c:showPercent val="0"/>
          <c:showBubbleSize val="0"/>
        </c:dLbls>
        <c:gapWidth val="182"/>
        <c:axId val="341899544"/>
        <c:axId val="341899936"/>
      </c:barChart>
      <c:catAx>
        <c:axId val="34189954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1899936"/>
        <c:crosses val="autoZero"/>
        <c:auto val="1"/>
        <c:lblAlgn val="ctr"/>
        <c:lblOffset val="100"/>
        <c:noMultiLvlLbl val="0"/>
      </c:catAx>
      <c:valAx>
        <c:axId val="341899936"/>
        <c:scaling>
          <c:orientation val="minMax"/>
        </c:scaling>
        <c:delete val="1"/>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crossAx val="34189954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1.5625E-2"/>
          <c:y val="2.406814748657559E-2"/>
          <c:w val="0.96562499999999996"/>
          <c:h val="0.90350223418565934"/>
        </c:manualLayout>
      </c:layout>
      <c:barChart>
        <c:barDir val="bar"/>
        <c:grouping val="percentStacked"/>
        <c:varyColors val="0"/>
        <c:ser>
          <c:idx val="1"/>
          <c:order val="1"/>
          <c:tx>
            <c:strRef>
              <c:f>Sheet1!$C$1</c:f>
              <c:strCache>
                <c:ptCount val="1"/>
                <c:pt idx="0">
                  <c:v># &lt;18 who are &lt;6</c:v>
                </c:pt>
              </c:strCache>
            </c:strRef>
          </c:tx>
          <c:spPr>
            <a:solidFill>
              <a:schemeClr val="dk1">
                <a:tint val="55000"/>
              </a:schemeClr>
            </a:solidFill>
            <a:ln>
              <a:noFill/>
            </a:ln>
            <a:effectLst/>
          </c:spPr>
          <c:invertIfNegative val="0"/>
          <c:dLbls>
            <c:spPr>
              <a:solidFill>
                <a:schemeClr val="lt1"/>
              </a:solidFill>
              <a:ln>
                <a:solidFill>
                  <a:schemeClr val="dk1">
                    <a:lumMod val="25000"/>
                    <a:lumOff val="75000"/>
                  </a:scheme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showLeaderLines val="1"/>
                <c15:leaderLines>
                  <c:spPr>
                    <a:ln w="9525" cap="flat" cmpd="sng" algn="ctr">
                      <a:solidFill>
                        <a:schemeClr val="tx1">
                          <a:lumMod val="35000"/>
                          <a:lumOff val="65000"/>
                        </a:schemeClr>
                      </a:solidFill>
                      <a:prstDash val="solid"/>
                      <a:round/>
                    </a:ln>
                    <a:effectLst/>
                  </c:spPr>
                </c15:leaderLines>
              </c:ext>
            </c:extLst>
          </c:dLbls>
          <c:cat>
            <c:strRef>
              <c:f>Sheet1!$A$2:$A$23</c:f>
              <c:strCache>
                <c:ptCount val="22"/>
                <c:pt idx="0">
                  <c:v>Atlantic</c:v>
                </c:pt>
                <c:pt idx="1">
                  <c:v>Bergen</c:v>
                </c:pt>
                <c:pt idx="2">
                  <c:v>Burlington</c:v>
                </c:pt>
                <c:pt idx="3">
                  <c:v>Camden</c:v>
                </c:pt>
                <c:pt idx="4">
                  <c:v>Cape May</c:v>
                </c:pt>
                <c:pt idx="5">
                  <c:v>Cumberland</c:v>
                </c:pt>
                <c:pt idx="6">
                  <c:v>Essex</c:v>
                </c:pt>
                <c:pt idx="7">
                  <c:v>Gloucester</c:v>
                </c:pt>
                <c:pt idx="8">
                  <c:v>Hudson</c:v>
                </c:pt>
                <c:pt idx="9">
                  <c:v>Hunterdon</c:v>
                </c:pt>
                <c:pt idx="10">
                  <c:v>Mercer</c:v>
                </c:pt>
                <c:pt idx="11">
                  <c:v>Middlesex</c:v>
                </c:pt>
                <c:pt idx="12">
                  <c:v>Monmouth</c:v>
                </c:pt>
                <c:pt idx="13">
                  <c:v>Morris</c:v>
                </c:pt>
                <c:pt idx="14">
                  <c:v>Ocean</c:v>
                </c:pt>
                <c:pt idx="15">
                  <c:v>Passaic</c:v>
                </c:pt>
                <c:pt idx="16">
                  <c:v>Salem</c:v>
                </c:pt>
                <c:pt idx="17">
                  <c:v>Somerset</c:v>
                </c:pt>
                <c:pt idx="18">
                  <c:v>Sussex</c:v>
                </c:pt>
                <c:pt idx="19">
                  <c:v>Union</c:v>
                </c:pt>
                <c:pt idx="20">
                  <c:v>Warren</c:v>
                </c:pt>
                <c:pt idx="21">
                  <c:v>New Jersey</c:v>
                </c:pt>
              </c:strCache>
            </c:strRef>
          </c:cat>
          <c:val>
            <c:numRef>
              <c:f>Sheet1!$C$2:$C$23</c:f>
              <c:numCache>
                <c:formatCode>#,##0</c:formatCode>
                <c:ptCount val="22"/>
                <c:pt idx="0">
                  <c:v>16156</c:v>
                </c:pt>
                <c:pt idx="1">
                  <c:v>58936</c:v>
                </c:pt>
                <c:pt idx="2">
                  <c:v>28176</c:v>
                </c:pt>
                <c:pt idx="3">
                  <c:v>36314</c:v>
                </c:pt>
                <c:pt idx="4">
                  <c:v>4640</c:v>
                </c:pt>
                <c:pt idx="5">
                  <c:v>10707</c:v>
                </c:pt>
                <c:pt idx="6">
                  <c:v>62175</c:v>
                </c:pt>
                <c:pt idx="7">
                  <c:v>19052</c:v>
                </c:pt>
                <c:pt idx="8">
                  <c:v>53905</c:v>
                </c:pt>
                <c:pt idx="9">
                  <c:v>5971</c:v>
                </c:pt>
                <c:pt idx="10">
                  <c:v>25727</c:v>
                </c:pt>
                <c:pt idx="11">
                  <c:v>56466</c:v>
                </c:pt>
                <c:pt idx="12">
                  <c:v>36043</c:v>
                </c:pt>
                <c:pt idx="13">
                  <c:v>28636</c:v>
                </c:pt>
                <c:pt idx="14">
                  <c:v>50386</c:v>
                </c:pt>
                <c:pt idx="15">
                  <c:v>39400</c:v>
                </c:pt>
                <c:pt idx="16">
                  <c:v>4409</c:v>
                </c:pt>
                <c:pt idx="17">
                  <c:v>20000</c:v>
                </c:pt>
                <c:pt idx="18">
                  <c:v>7191</c:v>
                </c:pt>
                <c:pt idx="19">
                  <c:v>42413</c:v>
                </c:pt>
                <c:pt idx="20">
                  <c:v>6641</c:v>
                </c:pt>
                <c:pt idx="21">
                  <c:v>613344</c:v>
                </c:pt>
              </c:numCache>
            </c:numRef>
          </c:val>
          <c:extLst>
            <c:ext xmlns:c16="http://schemas.microsoft.com/office/drawing/2014/chart" uri="{C3380CC4-5D6E-409C-BE32-E72D297353CC}">
              <c16:uniqueId val="{00000001-E1BA-475B-8D05-6FF6AB4D6188}"/>
            </c:ext>
          </c:extLst>
        </c:ser>
        <c:ser>
          <c:idx val="2"/>
          <c:order val="2"/>
          <c:tx>
            <c:strRef>
              <c:f>Sheet1!$D$1</c:f>
              <c:strCache>
                <c:ptCount val="1"/>
                <c:pt idx="0">
                  <c:v># &lt;18 who are between 6 &amp; 11</c:v>
                </c:pt>
              </c:strCache>
            </c:strRef>
          </c:tx>
          <c:spPr>
            <a:pattFill prst="ltDnDiag">
              <a:fgClr>
                <a:schemeClr val="tx1"/>
              </a:fgClr>
              <a:bgClr>
                <a:schemeClr val="bg1"/>
              </a:bgClr>
            </a:pattFill>
            <a:ln>
              <a:solidFill>
                <a:schemeClr val="tx1"/>
              </a:solidFill>
            </a:ln>
            <a:effectLst/>
          </c:spPr>
          <c:invertIfNegative val="0"/>
          <c:dLbls>
            <c:spPr>
              <a:solidFill>
                <a:schemeClr val="bg1"/>
              </a:solidFill>
              <a:ln>
                <a:solidFill>
                  <a:schemeClr val="bg1">
                    <a:lumMod val="75000"/>
                  </a:schemeClr>
                </a:solid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showLeaderLines val="1"/>
                <c15:leaderLines>
                  <c:spPr>
                    <a:ln w="9525" cap="flat" cmpd="sng" algn="ctr">
                      <a:solidFill>
                        <a:schemeClr val="tx1">
                          <a:lumMod val="35000"/>
                          <a:lumOff val="65000"/>
                        </a:schemeClr>
                      </a:solidFill>
                      <a:prstDash val="solid"/>
                      <a:round/>
                    </a:ln>
                    <a:effectLst/>
                  </c:spPr>
                </c15:leaderLines>
              </c:ext>
            </c:extLst>
          </c:dLbls>
          <c:cat>
            <c:strRef>
              <c:f>Sheet1!$A$2:$A$23</c:f>
              <c:strCache>
                <c:ptCount val="22"/>
                <c:pt idx="0">
                  <c:v>Atlantic</c:v>
                </c:pt>
                <c:pt idx="1">
                  <c:v>Bergen</c:v>
                </c:pt>
                <c:pt idx="2">
                  <c:v>Burlington</c:v>
                </c:pt>
                <c:pt idx="3">
                  <c:v>Camden</c:v>
                </c:pt>
                <c:pt idx="4">
                  <c:v>Cape May</c:v>
                </c:pt>
                <c:pt idx="5">
                  <c:v>Cumberland</c:v>
                </c:pt>
                <c:pt idx="6">
                  <c:v>Essex</c:v>
                </c:pt>
                <c:pt idx="7">
                  <c:v>Gloucester</c:v>
                </c:pt>
                <c:pt idx="8">
                  <c:v>Hudson</c:v>
                </c:pt>
                <c:pt idx="9">
                  <c:v>Hunterdon</c:v>
                </c:pt>
                <c:pt idx="10">
                  <c:v>Mercer</c:v>
                </c:pt>
                <c:pt idx="11">
                  <c:v>Middlesex</c:v>
                </c:pt>
                <c:pt idx="12">
                  <c:v>Monmouth</c:v>
                </c:pt>
                <c:pt idx="13">
                  <c:v>Morris</c:v>
                </c:pt>
                <c:pt idx="14">
                  <c:v>Ocean</c:v>
                </c:pt>
                <c:pt idx="15">
                  <c:v>Passaic</c:v>
                </c:pt>
                <c:pt idx="16">
                  <c:v>Salem</c:v>
                </c:pt>
                <c:pt idx="17">
                  <c:v>Somerset</c:v>
                </c:pt>
                <c:pt idx="18">
                  <c:v>Sussex</c:v>
                </c:pt>
                <c:pt idx="19">
                  <c:v>Union</c:v>
                </c:pt>
                <c:pt idx="20">
                  <c:v>Warren</c:v>
                </c:pt>
                <c:pt idx="21">
                  <c:v>New Jersey</c:v>
                </c:pt>
              </c:strCache>
            </c:strRef>
          </c:cat>
          <c:val>
            <c:numRef>
              <c:f>Sheet1!$D$2:$D$23</c:f>
              <c:numCache>
                <c:formatCode>#,##0</c:formatCode>
                <c:ptCount val="22"/>
                <c:pt idx="0">
                  <c:v>19384</c:v>
                </c:pt>
                <c:pt idx="1">
                  <c:v>64666</c:v>
                </c:pt>
                <c:pt idx="2">
                  <c:v>30467</c:v>
                </c:pt>
                <c:pt idx="3">
                  <c:v>38497</c:v>
                </c:pt>
                <c:pt idx="4">
                  <c:v>5636</c:v>
                </c:pt>
                <c:pt idx="5">
                  <c:v>12902</c:v>
                </c:pt>
                <c:pt idx="6">
                  <c:v>62140</c:v>
                </c:pt>
                <c:pt idx="7">
                  <c:v>20063</c:v>
                </c:pt>
                <c:pt idx="8">
                  <c:v>43302</c:v>
                </c:pt>
                <c:pt idx="9">
                  <c:v>8349</c:v>
                </c:pt>
                <c:pt idx="10">
                  <c:v>25465</c:v>
                </c:pt>
                <c:pt idx="11">
                  <c:v>57469</c:v>
                </c:pt>
                <c:pt idx="12">
                  <c:v>45883</c:v>
                </c:pt>
                <c:pt idx="13">
                  <c:v>35735</c:v>
                </c:pt>
                <c:pt idx="14">
                  <c:v>49841</c:v>
                </c:pt>
                <c:pt idx="15">
                  <c:v>37002</c:v>
                </c:pt>
                <c:pt idx="16">
                  <c:v>4045</c:v>
                </c:pt>
                <c:pt idx="17">
                  <c:v>23739</c:v>
                </c:pt>
                <c:pt idx="18">
                  <c:v>9909</c:v>
                </c:pt>
                <c:pt idx="19">
                  <c:v>41993</c:v>
                </c:pt>
                <c:pt idx="20">
                  <c:v>5786</c:v>
                </c:pt>
                <c:pt idx="21">
                  <c:v>642273</c:v>
                </c:pt>
              </c:numCache>
            </c:numRef>
          </c:val>
          <c:extLst>
            <c:ext xmlns:c16="http://schemas.microsoft.com/office/drawing/2014/chart" uri="{C3380CC4-5D6E-409C-BE32-E72D297353CC}">
              <c16:uniqueId val="{00000000-C27A-4A4F-A7C6-7A298A78E64A}"/>
            </c:ext>
          </c:extLst>
        </c:ser>
        <c:ser>
          <c:idx val="3"/>
          <c:order val="3"/>
          <c:tx>
            <c:strRef>
              <c:f>Sheet1!$E$1</c:f>
              <c:strCache>
                <c:ptCount val="1"/>
                <c:pt idx="0">
                  <c:v># &lt;18 who are between 12 and 17</c:v>
                </c:pt>
              </c:strCache>
            </c:strRef>
          </c:tx>
          <c:spPr>
            <a:solidFill>
              <a:srgbClr val="C00000"/>
            </a:solidFill>
            <a:ln>
              <a:noFill/>
            </a:ln>
            <a:effectLst/>
          </c:spPr>
          <c:invertIfNegative val="0"/>
          <c:dLbls>
            <c:spPr>
              <a:solidFill>
                <a:schemeClr val="bg1"/>
              </a:solidFill>
              <a:ln>
                <a:solidFill>
                  <a:schemeClr val="dk1">
                    <a:lumMod val="25000"/>
                    <a:lumOff val="75000"/>
                  </a:schemeClr>
                </a:solid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shade val="95000"/>
                          <a:satMod val="105000"/>
                        </a:schemeClr>
                      </a:solidFill>
                      <a:prstDash val="solid"/>
                      <a:round/>
                    </a:ln>
                    <a:effectLst/>
                  </c:spPr>
                </c15:leaderLines>
              </c:ext>
            </c:extLst>
          </c:dLbls>
          <c:cat>
            <c:strRef>
              <c:f>Sheet1!$A$2:$A$23</c:f>
              <c:strCache>
                <c:ptCount val="22"/>
                <c:pt idx="0">
                  <c:v>Atlantic</c:v>
                </c:pt>
                <c:pt idx="1">
                  <c:v>Bergen</c:v>
                </c:pt>
                <c:pt idx="2">
                  <c:v>Burlington</c:v>
                </c:pt>
                <c:pt idx="3">
                  <c:v>Camden</c:v>
                </c:pt>
                <c:pt idx="4">
                  <c:v>Cape May</c:v>
                </c:pt>
                <c:pt idx="5">
                  <c:v>Cumberland</c:v>
                </c:pt>
                <c:pt idx="6">
                  <c:v>Essex</c:v>
                </c:pt>
                <c:pt idx="7">
                  <c:v>Gloucester</c:v>
                </c:pt>
                <c:pt idx="8">
                  <c:v>Hudson</c:v>
                </c:pt>
                <c:pt idx="9">
                  <c:v>Hunterdon</c:v>
                </c:pt>
                <c:pt idx="10">
                  <c:v>Mercer</c:v>
                </c:pt>
                <c:pt idx="11">
                  <c:v>Middlesex</c:v>
                </c:pt>
                <c:pt idx="12">
                  <c:v>Monmouth</c:v>
                </c:pt>
                <c:pt idx="13">
                  <c:v>Morris</c:v>
                </c:pt>
                <c:pt idx="14">
                  <c:v>Ocean</c:v>
                </c:pt>
                <c:pt idx="15">
                  <c:v>Passaic</c:v>
                </c:pt>
                <c:pt idx="16">
                  <c:v>Salem</c:v>
                </c:pt>
                <c:pt idx="17">
                  <c:v>Somerset</c:v>
                </c:pt>
                <c:pt idx="18">
                  <c:v>Sussex</c:v>
                </c:pt>
                <c:pt idx="19">
                  <c:v>Union</c:v>
                </c:pt>
                <c:pt idx="20">
                  <c:v>Warren</c:v>
                </c:pt>
                <c:pt idx="21">
                  <c:v>New Jersey</c:v>
                </c:pt>
              </c:strCache>
            </c:strRef>
          </c:cat>
          <c:val>
            <c:numRef>
              <c:f>Sheet1!$E$2:$E$23</c:f>
              <c:numCache>
                <c:formatCode>#,##0</c:formatCode>
                <c:ptCount val="22"/>
                <c:pt idx="0">
                  <c:v>19872</c:v>
                </c:pt>
                <c:pt idx="1">
                  <c:v>72465</c:v>
                </c:pt>
                <c:pt idx="2">
                  <c:v>32577</c:v>
                </c:pt>
                <c:pt idx="3">
                  <c:v>38850</c:v>
                </c:pt>
                <c:pt idx="4">
                  <c:v>5665</c:v>
                </c:pt>
                <c:pt idx="5">
                  <c:v>11851</c:v>
                </c:pt>
                <c:pt idx="6">
                  <c:v>64645</c:v>
                </c:pt>
                <c:pt idx="7">
                  <c:v>23847</c:v>
                </c:pt>
                <c:pt idx="8">
                  <c:v>39149</c:v>
                </c:pt>
                <c:pt idx="9">
                  <c:v>8491</c:v>
                </c:pt>
                <c:pt idx="10">
                  <c:v>26775</c:v>
                </c:pt>
                <c:pt idx="11">
                  <c:v>63991</c:v>
                </c:pt>
                <c:pt idx="12">
                  <c:v>47552</c:v>
                </c:pt>
                <c:pt idx="13">
                  <c:v>37796</c:v>
                </c:pt>
                <c:pt idx="14">
                  <c:v>46313</c:v>
                </c:pt>
                <c:pt idx="15">
                  <c:v>42259</c:v>
                </c:pt>
                <c:pt idx="16">
                  <c:v>4494</c:v>
                </c:pt>
                <c:pt idx="17">
                  <c:v>26234</c:v>
                </c:pt>
                <c:pt idx="18">
                  <c:v>10095</c:v>
                </c:pt>
                <c:pt idx="19">
                  <c:v>45354</c:v>
                </c:pt>
                <c:pt idx="20">
                  <c:v>7879</c:v>
                </c:pt>
                <c:pt idx="21">
                  <c:v>676154</c:v>
                </c:pt>
              </c:numCache>
            </c:numRef>
          </c:val>
          <c:extLst>
            <c:ext xmlns:c16="http://schemas.microsoft.com/office/drawing/2014/chart" uri="{C3380CC4-5D6E-409C-BE32-E72D297353CC}">
              <c16:uniqueId val="{00000000-6385-469E-91DA-42A65CB3B71D}"/>
            </c:ext>
          </c:extLst>
        </c:ser>
        <c:dLbls>
          <c:showLegendKey val="0"/>
          <c:showVal val="0"/>
          <c:showCatName val="0"/>
          <c:showSerName val="0"/>
          <c:showPercent val="0"/>
          <c:showBubbleSize val="0"/>
        </c:dLbls>
        <c:gapWidth val="150"/>
        <c:overlap val="100"/>
        <c:axId val="342398808"/>
        <c:axId val="342398416"/>
      </c:barChart>
      <c:barChart>
        <c:barDir val="bar"/>
        <c:grouping val="clustered"/>
        <c:varyColors val="0"/>
        <c:ser>
          <c:idx val="0"/>
          <c:order val="0"/>
          <c:tx>
            <c:strRef>
              <c:f>Sheet1!$B$1</c:f>
              <c:strCache>
                <c:ptCount val="1"/>
                <c:pt idx="0">
                  <c:v>Copy County</c:v>
                </c:pt>
              </c:strCache>
            </c:strRef>
          </c:tx>
          <c:spPr>
            <a:solidFill>
              <a:srgbClr val="FFFF00"/>
            </a:solidFill>
            <a:ln>
              <a:noFill/>
            </a:ln>
            <a:effectLst/>
          </c:spPr>
          <c:invertIfNegative val="0"/>
          <c:cat>
            <c:strRef>
              <c:f>Sheet1!$A$2:$A$23</c:f>
              <c:strCache>
                <c:ptCount val="22"/>
                <c:pt idx="0">
                  <c:v>Atlantic</c:v>
                </c:pt>
                <c:pt idx="1">
                  <c:v>Bergen</c:v>
                </c:pt>
                <c:pt idx="2">
                  <c:v>Burlington</c:v>
                </c:pt>
                <c:pt idx="3">
                  <c:v>Camden</c:v>
                </c:pt>
                <c:pt idx="4">
                  <c:v>Cape May</c:v>
                </c:pt>
                <c:pt idx="5">
                  <c:v>Cumberland</c:v>
                </c:pt>
                <c:pt idx="6">
                  <c:v>Essex</c:v>
                </c:pt>
                <c:pt idx="7">
                  <c:v>Gloucester</c:v>
                </c:pt>
                <c:pt idx="8">
                  <c:v>Hudson</c:v>
                </c:pt>
                <c:pt idx="9">
                  <c:v>Hunterdon</c:v>
                </c:pt>
                <c:pt idx="10">
                  <c:v>Mercer</c:v>
                </c:pt>
                <c:pt idx="11">
                  <c:v>Middlesex</c:v>
                </c:pt>
                <c:pt idx="12">
                  <c:v>Monmouth</c:v>
                </c:pt>
                <c:pt idx="13">
                  <c:v>Morris</c:v>
                </c:pt>
                <c:pt idx="14">
                  <c:v>Ocean</c:v>
                </c:pt>
                <c:pt idx="15">
                  <c:v>Passaic</c:v>
                </c:pt>
                <c:pt idx="16">
                  <c:v>Salem</c:v>
                </c:pt>
                <c:pt idx="17">
                  <c:v>Somerset</c:v>
                </c:pt>
                <c:pt idx="18">
                  <c:v>Sussex</c:v>
                </c:pt>
                <c:pt idx="19">
                  <c:v>Union</c:v>
                </c:pt>
                <c:pt idx="20">
                  <c:v>Warren</c:v>
                </c:pt>
                <c:pt idx="21">
                  <c:v>New Jersey</c:v>
                </c:pt>
              </c:strCache>
            </c:strRef>
          </c:cat>
          <c:val>
            <c:numRef>
              <c:f>Sheet1!$B$2:$B$23</c:f>
              <c:numCache>
                <c:formatCode>General</c:formatCode>
                <c:ptCount val="22"/>
                <c:pt idx="13">
                  <c:v>1</c:v>
                </c:pt>
              </c:numCache>
            </c:numRef>
          </c:val>
          <c:extLst>
            <c:ext xmlns:c16="http://schemas.microsoft.com/office/drawing/2014/chart" uri="{C3380CC4-5D6E-409C-BE32-E72D297353CC}">
              <c16:uniqueId val="{00000000-E1BA-475B-8D05-6FF6AB4D6188}"/>
            </c:ext>
          </c:extLst>
        </c:ser>
        <c:ser>
          <c:idx val="4"/>
          <c:order val="4"/>
          <c:tx>
            <c:strRef>
              <c:f>Sheet1!$F$1</c:f>
              <c:strCache>
                <c:ptCount val="1"/>
                <c:pt idx="0">
                  <c:v>Copy County</c:v>
                </c:pt>
              </c:strCache>
            </c:strRef>
          </c:tx>
          <c:spPr>
            <a:solidFill>
              <a:srgbClr val="FFFF00"/>
            </a:solidFill>
            <a:ln>
              <a:noFill/>
            </a:ln>
            <a:effectLst/>
          </c:spPr>
          <c:invertIfNegative val="0"/>
          <c:cat>
            <c:strRef>
              <c:f>Sheet1!$A$2:$A$23</c:f>
              <c:strCache>
                <c:ptCount val="22"/>
                <c:pt idx="0">
                  <c:v>Atlantic</c:v>
                </c:pt>
                <c:pt idx="1">
                  <c:v>Bergen</c:v>
                </c:pt>
                <c:pt idx="2">
                  <c:v>Burlington</c:v>
                </c:pt>
                <c:pt idx="3">
                  <c:v>Camden</c:v>
                </c:pt>
                <c:pt idx="4">
                  <c:v>Cape May</c:v>
                </c:pt>
                <c:pt idx="5">
                  <c:v>Cumberland</c:v>
                </c:pt>
                <c:pt idx="6">
                  <c:v>Essex</c:v>
                </c:pt>
                <c:pt idx="7">
                  <c:v>Gloucester</c:v>
                </c:pt>
                <c:pt idx="8">
                  <c:v>Hudson</c:v>
                </c:pt>
                <c:pt idx="9">
                  <c:v>Hunterdon</c:v>
                </c:pt>
                <c:pt idx="10">
                  <c:v>Mercer</c:v>
                </c:pt>
                <c:pt idx="11">
                  <c:v>Middlesex</c:v>
                </c:pt>
                <c:pt idx="12">
                  <c:v>Monmouth</c:v>
                </c:pt>
                <c:pt idx="13">
                  <c:v>Morris</c:v>
                </c:pt>
                <c:pt idx="14">
                  <c:v>Ocean</c:v>
                </c:pt>
                <c:pt idx="15">
                  <c:v>Passaic</c:v>
                </c:pt>
                <c:pt idx="16">
                  <c:v>Salem</c:v>
                </c:pt>
                <c:pt idx="17">
                  <c:v>Somerset</c:v>
                </c:pt>
                <c:pt idx="18">
                  <c:v>Sussex</c:v>
                </c:pt>
                <c:pt idx="19">
                  <c:v>Union</c:v>
                </c:pt>
                <c:pt idx="20">
                  <c:v>Warren</c:v>
                </c:pt>
                <c:pt idx="21">
                  <c:v>New Jersey</c:v>
                </c:pt>
              </c:strCache>
            </c:strRef>
          </c:cat>
          <c:val>
            <c:numRef>
              <c:f>Sheet1!$F$2:$F$23</c:f>
              <c:numCache>
                <c:formatCode>General</c:formatCode>
                <c:ptCount val="22"/>
                <c:pt idx="13">
                  <c:v>1</c:v>
                </c:pt>
              </c:numCache>
            </c:numRef>
          </c:val>
          <c:extLst>
            <c:ext xmlns:c16="http://schemas.microsoft.com/office/drawing/2014/chart" uri="{C3380CC4-5D6E-409C-BE32-E72D297353CC}">
              <c16:uniqueId val="{00000001-6385-469E-91DA-42A65CB3B71D}"/>
            </c:ext>
          </c:extLst>
        </c:ser>
        <c:dLbls>
          <c:showLegendKey val="0"/>
          <c:showVal val="0"/>
          <c:showCatName val="0"/>
          <c:showSerName val="0"/>
          <c:showPercent val="0"/>
          <c:showBubbleSize val="0"/>
        </c:dLbls>
        <c:gapWidth val="100"/>
        <c:overlap val="-100"/>
        <c:axId val="342399592"/>
        <c:axId val="342399200"/>
      </c:barChart>
      <c:valAx>
        <c:axId val="342398416"/>
        <c:scaling>
          <c:orientation val="minMax"/>
        </c:scaling>
        <c:delete val="0"/>
        <c:axPos val="t"/>
        <c:numFmt formatCode="0%" sourceLinked="1"/>
        <c:majorTickMark val="out"/>
        <c:minorTickMark val="none"/>
        <c:tickLblPos val="nextTo"/>
        <c:spPr>
          <a:noFill/>
          <a:ln w="9525" cap="flat" cmpd="sng" algn="ctr">
            <a:solidFill>
              <a:schemeClr val="tx1">
                <a:tint val="75000"/>
                <a:shade val="95000"/>
                <a:satMod val="105000"/>
              </a:schemeClr>
            </a:solidFill>
            <a:prstDash val="solid"/>
            <a:round/>
          </a:ln>
          <a:effectLst/>
        </c:spPr>
        <c:txPr>
          <a:bodyPr rot="-60000000" spcFirstLastPara="1" vertOverflow="ellipsis" vert="horz" wrap="square" anchor="ctr" anchorCtr="1"/>
          <a:lstStyle/>
          <a:p>
            <a:pPr>
              <a:defRPr sz="1000" b="0" i="0" u="none" strike="noStrike" kern="1200" baseline="0">
                <a:solidFill>
                  <a:schemeClr val="tx1"/>
                </a:solidFill>
                <a:latin typeface="+mn-lt"/>
                <a:ea typeface="+mn-ea"/>
                <a:cs typeface="+mn-cs"/>
              </a:defRPr>
            </a:pPr>
            <a:endParaRPr lang="en-US"/>
          </a:p>
        </c:txPr>
        <c:crossAx val="342398808"/>
        <c:crosses val="max"/>
        <c:crossBetween val="between"/>
      </c:valAx>
      <c:catAx>
        <c:axId val="342398808"/>
        <c:scaling>
          <c:orientation val="minMax"/>
        </c:scaling>
        <c:delete val="0"/>
        <c:axPos val="l"/>
        <c:numFmt formatCode="General" sourceLinked="1"/>
        <c:majorTickMark val="out"/>
        <c:minorTickMark val="none"/>
        <c:tickLblPos val="nextTo"/>
        <c:spPr>
          <a:noFill/>
          <a:ln w="9525" cap="flat" cmpd="sng" algn="ctr">
            <a:solidFill>
              <a:schemeClr val="tx1">
                <a:tint val="75000"/>
                <a:shade val="95000"/>
                <a:satMod val="105000"/>
              </a:schemeClr>
            </a:solidFill>
            <a:prstDash val="solid"/>
            <a:round/>
          </a:ln>
          <a:effectLst/>
        </c:spPr>
        <c:txPr>
          <a:bodyPr rot="-60000000" spcFirstLastPara="1" vertOverflow="ellipsis" vert="horz" wrap="square" anchor="ctr" anchorCtr="1"/>
          <a:lstStyle/>
          <a:p>
            <a:pPr>
              <a:defRPr sz="1000" b="0" i="0" u="none" strike="noStrike" kern="1200" baseline="0">
                <a:solidFill>
                  <a:schemeClr val="tx1"/>
                </a:solidFill>
                <a:latin typeface="+mn-lt"/>
                <a:ea typeface="+mn-ea"/>
                <a:cs typeface="+mn-cs"/>
              </a:defRPr>
            </a:pPr>
            <a:endParaRPr lang="en-US"/>
          </a:p>
        </c:txPr>
        <c:crossAx val="342398416"/>
        <c:crosses val="autoZero"/>
        <c:auto val="1"/>
        <c:lblAlgn val="ctr"/>
        <c:lblOffset val="100"/>
        <c:noMultiLvlLbl val="0"/>
      </c:catAx>
      <c:valAx>
        <c:axId val="342399200"/>
        <c:scaling>
          <c:orientation val="minMax"/>
          <c:max val="1"/>
        </c:scaling>
        <c:delete val="1"/>
        <c:axPos val="b"/>
        <c:numFmt formatCode="General" sourceLinked="1"/>
        <c:majorTickMark val="out"/>
        <c:minorTickMark val="none"/>
        <c:tickLblPos val="nextTo"/>
        <c:crossAx val="342399592"/>
        <c:crosses val="autoZero"/>
        <c:crossBetween val="between"/>
      </c:valAx>
      <c:catAx>
        <c:axId val="342399592"/>
        <c:scaling>
          <c:orientation val="minMax"/>
        </c:scaling>
        <c:delete val="1"/>
        <c:axPos val="r"/>
        <c:numFmt formatCode="General" sourceLinked="1"/>
        <c:majorTickMark val="out"/>
        <c:minorTickMark val="none"/>
        <c:tickLblPos val="nextTo"/>
        <c:crossAx val="342399200"/>
        <c:crosses val="max"/>
        <c:auto val="1"/>
        <c:lblAlgn val="ctr"/>
        <c:lblOffset val="100"/>
        <c:noMultiLvlLbl val="0"/>
      </c:catAx>
      <c:spPr>
        <a:noFill/>
        <a:ln>
          <a:noFill/>
        </a:ln>
        <a:effectLst/>
      </c:spPr>
    </c:plotArea>
    <c:legend>
      <c:legendPos val="b"/>
      <c:legendEntry>
        <c:idx val="3"/>
        <c:delete val="1"/>
      </c:legendEntry>
      <c:legendEntry>
        <c:idx val="4"/>
        <c:delete val="1"/>
      </c:legendEntry>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w="9525" cap="flat" cmpd="sng" algn="ctr">
      <a:noFill/>
      <a:prstDash val="solid"/>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730118110236221"/>
          <c:y val="2.6953335422200752E-2"/>
          <c:w val="0.84538238188976378"/>
          <c:h val="0.91863758510462601"/>
        </c:manualLayout>
      </c:layout>
      <c:barChart>
        <c:barDir val="bar"/>
        <c:grouping val="clustered"/>
        <c:varyColors val="0"/>
        <c:ser>
          <c:idx val="0"/>
          <c:order val="0"/>
          <c:tx>
            <c:strRef>
              <c:f>Sheet1!$B$1</c:f>
              <c:strCache>
                <c:ptCount val="1"/>
                <c:pt idx="0">
                  <c:v>Total children by municipality </c:v>
                </c:pt>
              </c:strCache>
            </c:strRef>
          </c:tx>
          <c:spPr>
            <a:solidFill>
              <a:srgbClr val="C00000"/>
            </a:solidFill>
            <a:ln>
              <a:noFill/>
            </a:ln>
            <a:effectLst/>
          </c:spPr>
          <c:invertIfNegative val="0"/>
          <c:dLbls>
            <c:numFmt formatCode="#,##0" sourceLinked="0"/>
            <c:spPr>
              <a:solidFill>
                <a:schemeClr val="lt1"/>
              </a:solidFill>
              <a:ln>
                <a:no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showLeaderLines val="1"/>
                <c15:leaderLines>
                  <c:spPr>
                    <a:ln w="9525" cap="flat" cmpd="sng" algn="ctr">
                      <a:solidFill>
                        <a:schemeClr val="tx1">
                          <a:lumMod val="35000"/>
                          <a:lumOff val="65000"/>
                        </a:schemeClr>
                      </a:solidFill>
                      <a:round/>
                    </a:ln>
                    <a:effectLst/>
                  </c:spPr>
                </c15:leaderLines>
              </c:ext>
            </c:extLst>
          </c:dLbls>
          <c:cat>
            <c:strRef>
              <c:f>Sheet1!$A$2:$A$21</c:f>
              <c:strCache>
                <c:ptCount val="20"/>
                <c:pt idx="0">
                  <c:v>Parsippany-Troy Hills</c:v>
                </c:pt>
                <c:pt idx="1">
                  <c:v>Mount Olive</c:v>
                </c:pt>
                <c:pt idx="2">
                  <c:v>Randolph</c:v>
                </c:pt>
                <c:pt idx="3">
                  <c:v>Montville</c:v>
                </c:pt>
                <c:pt idx="4">
                  <c:v>Rockaway Twp</c:v>
                </c:pt>
                <c:pt idx="5">
                  <c:v>Roxbury</c:v>
                </c:pt>
                <c:pt idx="6">
                  <c:v>Washington</c:v>
                </c:pt>
                <c:pt idx="7">
                  <c:v>Morris</c:v>
                </c:pt>
                <c:pt idx="8">
                  <c:v>Jefferson</c:v>
                </c:pt>
                <c:pt idx="9">
                  <c:v>Dover</c:v>
                </c:pt>
                <c:pt idx="10">
                  <c:v>Madison</c:v>
                </c:pt>
                <c:pt idx="11">
                  <c:v>Denville</c:v>
                </c:pt>
                <c:pt idx="12">
                  <c:v>Pequannock</c:v>
                </c:pt>
                <c:pt idx="13">
                  <c:v>Chatham Twp</c:v>
                </c:pt>
                <c:pt idx="14">
                  <c:v>Hanover</c:v>
                </c:pt>
                <c:pt idx="15">
                  <c:v>Chatham Boro</c:v>
                </c:pt>
                <c:pt idx="16">
                  <c:v>Morristown</c:v>
                </c:pt>
                <c:pt idx="17">
                  <c:v>Kinnelon</c:v>
                </c:pt>
                <c:pt idx="18">
                  <c:v>East Hanover</c:v>
                </c:pt>
                <c:pt idx="19">
                  <c:v>Lincoln Park</c:v>
                </c:pt>
              </c:strCache>
            </c:strRef>
          </c:cat>
          <c:val>
            <c:numRef>
              <c:f>Sheet1!$B$2:$B$21</c:f>
              <c:numCache>
                <c:formatCode>0</c:formatCode>
                <c:ptCount val="20"/>
                <c:pt idx="0">
                  <c:v>9938</c:v>
                </c:pt>
                <c:pt idx="1">
                  <c:v>6891</c:v>
                </c:pt>
                <c:pt idx="2">
                  <c:v>6026</c:v>
                </c:pt>
                <c:pt idx="3">
                  <c:v>5019</c:v>
                </c:pt>
                <c:pt idx="4">
                  <c:v>5005</c:v>
                </c:pt>
                <c:pt idx="5">
                  <c:v>4865</c:v>
                </c:pt>
                <c:pt idx="6">
                  <c:v>4604</c:v>
                </c:pt>
                <c:pt idx="7">
                  <c:v>4480</c:v>
                </c:pt>
                <c:pt idx="8">
                  <c:v>4135</c:v>
                </c:pt>
                <c:pt idx="9">
                  <c:v>3989</c:v>
                </c:pt>
                <c:pt idx="10">
                  <c:v>3700</c:v>
                </c:pt>
                <c:pt idx="11">
                  <c:v>3554</c:v>
                </c:pt>
                <c:pt idx="12">
                  <c:v>3013</c:v>
                </c:pt>
                <c:pt idx="13">
                  <c:v>2974</c:v>
                </c:pt>
                <c:pt idx="14">
                  <c:v>2937</c:v>
                </c:pt>
                <c:pt idx="15">
                  <c:v>2857</c:v>
                </c:pt>
                <c:pt idx="16">
                  <c:v>2746</c:v>
                </c:pt>
                <c:pt idx="17">
                  <c:v>2547</c:v>
                </c:pt>
                <c:pt idx="18">
                  <c:v>2032</c:v>
                </c:pt>
                <c:pt idx="19">
                  <c:v>1923</c:v>
                </c:pt>
              </c:numCache>
            </c:numRef>
          </c:val>
          <c:extLst>
            <c:ext xmlns:c16="http://schemas.microsoft.com/office/drawing/2014/chart" uri="{C3380CC4-5D6E-409C-BE32-E72D297353CC}">
              <c16:uniqueId val="{00000000-6482-4CBC-BB12-35CB246AF4A0}"/>
            </c:ext>
          </c:extLst>
        </c:ser>
        <c:dLbls>
          <c:showLegendKey val="0"/>
          <c:showVal val="0"/>
          <c:showCatName val="0"/>
          <c:showSerName val="0"/>
          <c:showPercent val="0"/>
          <c:showBubbleSize val="0"/>
        </c:dLbls>
        <c:gapWidth val="150"/>
        <c:axId val="342400376"/>
        <c:axId val="342400768"/>
      </c:barChart>
      <c:catAx>
        <c:axId val="34240037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400768"/>
        <c:crosses val="autoZero"/>
        <c:auto val="1"/>
        <c:lblAlgn val="ctr"/>
        <c:lblOffset val="100"/>
        <c:noMultiLvlLbl val="0"/>
      </c:catAx>
      <c:valAx>
        <c:axId val="342400768"/>
        <c:scaling>
          <c:orientation val="minMax"/>
        </c:scaling>
        <c:delete val="0"/>
        <c:axPos val="b"/>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400376"/>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stacked"/>
        <c:varyColors val="0"/>
        <c:ser>
          <c:idx val="1"/>
          <c:order val="1"/>
          <c:tx>
            <c:strRef>
              <c:f>Sheet1!$C$1</c:f>
              <c:strCache>
                <c:ptCount val="1"/>
                <c:pt idx="0">
                  <c:v>In-Home</c:v>
                </c:pt>
              </c:strCache>
            </c:strRef>
          </c:tx>
          <c:spPr>
            <a:solidFill>
              <a:srgbClr val="C00000"/>
            </a:solidFill>
            <a:ln>
              <a:noFill/>
            </a:ln>
            <a:effectLst/>
          </c:spPr>
          <c:invertIfNegative val="0"/>
          <c:cat>
            <c:strRef>
              <c:f>Sheet1!$A$2:$A$22</c:f>
              <c:strCache>
                <c:ptCount val="21"/>
                <c:pt idx="0">
                  <c:v>Hunterdon</c:v>
                </c:pt>
                <c:pt idx="1">
                  <c:v>Sussex</c:v>
                </c:pt>
                <c:pt idx="2">
                  <c:v>Salem</c:v>
                </c:pt>
                <c:pt idx="3">
                  <c:v>Cape May</c:v>
                </c:pt>
                <c:pt idx="4">
                  <c:v>Warren</c:v>
                </c:pt>
                <c:pt idx="5">
                  <c:v>Somerset</c:v>
                </c:pt>
                <c:pt idx="6">
                  <c:v>Morris</c:v>
                </c:pt>
                <c:pt idx="7">
                  <c:v>Mercer</c:v>
                </c:pt>
                <c:pt idx="8">
                  <c:v>Monmouth</c:v>
                </c:pt>
                <c:pt idx="9">
                  <c:v>Burlington</c:v>
                </c:pt>
                <c:pt idx="10">
                  <c:v>Gloucester</c:v>
                </c:pt>
                <c:pt idx="11">
                  <c:v>Bergen</c:v>
                </c:pt>
                <c:pt idx="12">
                  <c:v>Cumberland</c:v>
                </c:pt>
                <c:pt idx="13">
                  <c:v>Atlantic</c:v>
                </c:pt>
                <c:pt idx="14">
                  <c:v>Union</c:v>
                </c:pt>
                <c:pt idx="15">
                  <c:v>Passaic</c:v>
                </c:pt>
                <c:pt idx="16">
                  <c:v>Ocean</c:v>
                </c:pt>
                <c:pt idx="17">
                  <c:v>Hudson</c:v>
                </c:pt>
                <c:pt idx="18">
                  <c:v>Middlesex</c:v>
                </c:pt>
                <c:pt idx="19">
                  <c:v>Essex</c:v>
                </c:pt>
                <c:pt idx="20">
                  <c:v>Camden</c:v>
                </c:pt>
              </c:strCache>
            </c:strRef>
          </c:cat>
          <c:val>
            <c:numRef>
              <c:f>Sheet1!$C$2:$C$22</c:f>
              <c:numCache>
                <c:formatCode>General</c:formatCode>
                <c:ptCount val="21"/>
                <c:pt idx="0">
                  <c:v>310</c:v>
                </c:pt>
                <c:pt idx="1">
                  <c:v>536</c:v>
                </c:pt>
                <c:pt idx="2">
                  <c:v>595</c:v>
                </c:pt>
                <c:pt idx="3">
                  <c:v>606</c:v>
                </c:pt>
                <c:pt idx="4">
                  <c:v>665</c:v>
                </c:pt>
                <c:pt idx="5">
                  <c:v>781</c:v>
                </c:pt>
                <c:pt idx="6">
                  <c:v>1140</c:v>
                </c:pt>
                <c:pt idx="7">
                  <c:v>1362</c:v>
                </c:pt>
                <c:pt idx="8">
                  <c:v>1556</c:v>
                </c:pt>
                <c:pt idx="9">
                  <c:v>1592</c:v>
                </c:pt>
                <c:pt idx="10">
                  <c:v>1626</c:v>
                </c:pt>
                <c:pt idx="11">
                  <c:v>1673</c:v>
                </c:pt>
                <c:pt idx="12">
                  <c:v>1694</c:v>
                </c:pt>
                <c:pt idx="13">
                  <c:v>1739</c:v>
                </c:pt>
                <c:pt idx="14">
                  <c:v>1982</c:v>
                </c:pt>
                <c:pt idx="15">
                  <c:v>2317</c:v>
                </c:pt>
                <c:pt idx="16">
                  <c:v>2446</c:v>
                </c:pt>
                <c:pt idx="17">
                  <c:v>2869</c:v>
                </c:pt>
                <c:pt idx="18">
                  <c:v>2937</c:v>
                </c:pt>
                <c:pt idx="19">
                  <c:v>4144</c:v>
                </c:pt>
                <c:pt idx="20">
                  <c:v>4600</c:v>
                </c:pt>
              </c:numCache>
            </c:numRef>
          </c:val>
          <c:extLst>
            <c:ext xmlns:c16="http://schemas.microsoft.com/office/drawing/2014/chart" uri="{C3380CC4-5D6E-409C-BE32-E72D297353CC}">
              <c16:uniqueId val="{00000001-09E3-4C73-A982-B02D1E1D5080}"/>
            </c:ext>
          </c:extLst>
        </c:ser>
        <c:ser>
          <c:idx val="2"/>
          <c:order val="2"/>
          <c:tx>
            <c:strRef>
              <c:f>Sheet1!$D$1</c:f>
              <c:strCache>
                <c:ptCount val="1"/>
                <c:pt idx="0">
                  <c:v>Out-of-Home Placement</c:v>
                </c:pt>
              </c:strCache>
            </c:strRef>
          </c:tx>
          <c:spPr>
            <a:solidFill>
              <a:schemeClr val="bg1">
                <a:lumMod val="75000"/>
              </a:schemeClr>
            </a:solidFill>
            <a:ln>
              <a:noFill/>
            </a:ln>
            <a:effectLst/>
          </c:spPr>
          <c:invertIfNegative val="0"/>
          <c:cat>
            <c:strRef>
              <c:f>Sheet1!$A$2:$A$22</c:f>
              <c:strCache>
                <c:ptCount val="21"/>
                <c:pt idx="0">
                  <c:v>Hunterdon</c:v>
                </c:pt>
                <c:pt idx="1">
                  <c:v>Sussex</c:v>
                </c:pt>
                <c:pt idx="2">
                  <c:v>Salem</c:v>
                </c:pt>
                <c:pt idx="3">
                  <c:v>Cape May</c:v>
                </c:pt>
                <c:pt idx="4">
                  <c:v>Warren</c:v>
                </c:pt>
                <c:pt idx="5">
                  <c:v>Somerset</c:v>
                </c:pt>
                <c:pt idx="6">
                  <c:v>Morris</c:v>
                </c:pt>
                <c:pt idx="7">
                  <c:v>Mercer</c:v>
                </c:pt>
                <c:pt idx="8">
                  <c:v>Monmouth</c:v>
                </c:pt>
                <c:pt idx="9">
                  <c:v>Burlington</c:v>
                </c:pt>
                <c:pt idx="10">
                  <c:v>Gloucester</c:v>
                </c:pt>
                <c:pt idx="11">
                  <c:v>Bergen</c:v>
                </c:pt>
                <c:pt idx="12">
                  <c:v>Cumberland</c:v>
                </c:pt>
                <c:pt idx="13">
                  <c:v>Atlantic</c:v>
                </c:pt>
                <c:pt idx="14">
                  <c:v>Union</c:v>
                </c:pt>
                <c:pt idx="15">
                  <c:v>Passaic</c:v>
                </c:pt>
                <c:pt idx="16">
                  <c:v>Ocean</c:v>
                </c:pt>
                <c:pt idx="17">
                  <c:v>Hudson</c:v>
                </c:pt>
                <c:pt idx="18">
                  <c:v>Middlesex</c:v>
                </c:pt>
                <c:pt idx="19">
                  <c:v>Essex</c:v>
                </c:pt>
                <c:pt idx="20">
                  <c:v>Camden</c:v>
                </c:pt>
              </c:strCache>
            </c:strRef>
          </c:cat>
          <c:val>
            <c:numRef>
              <c:f>Sheet1!$D$2:$D$22</c:f>
              <c:numCache>
                <c:formatCode>General</c:formatCode>
                <c:ptCount val="21"/>
                <c:pt idx="0">
                  <c:v>11</c:v>
                </c:pt>
                <c:pt idx="1">
                  <c:v>45</c:v>
                </c:pt>
                <c:pt idx="2">
                  <c:v>83</c:v>
                </c:pt>
                <c:pt idx="3">
                  <c:v>107</c:v>
                </c:pt>
                <c:pt idx="4">
                  <c:v>42</c:v>
                </c:pt>
                <c:pt idx="5">
                  <c:v>55</c:v>
                </c:pt>
                <c:pt idx="6">
                  <c:v>70</c:v>
                </c:pt>
                <c:pt idx="7">
                  <c:v>312</c:v>
                </c:pt>
                <c:pt idx="8">
                  <c:v>157</c:v>
                </c:pt>
                <c:pt idx="9">
                  <c:v>204</c:v>
                </c:pt>
                <c:pt idx="10">
                  <c:v>261</c:v>
                </c:pt>
                <c:pt idx="11">
                  <c:v>157</c:v>
                </c:pt>
                <c:pt idx="12">
                  <c:v>239</c:v>
                </c:pt>
                <c:pt idx="13">
                  <c:v>232</c:v>
                </c:pt>
                <c:pt idx="14">
                  <c:v>243</c:v>
                </c:pt>
                <c:pt idx="15">
                  <c:v>196</c:v>
                </c:pt>
                <c:pt idx="16">
                  <c:v>297</c:v>
                </c:pt>
                <c:pt idx="17">
                  <c:v>251</c:v>
                </c:pt>
                <c:pt idx="18">
                  <c:v>186</c:v>
                </c:pt>
                <c:pt idx="19">
                  <c:v>752</c:v>
                </c:pt>
                <c:pt idx="20">
                  <c:v>542</c:v>
                </c:pt>
              </c:numCache>
            </c:numRef>
          </c:val>
          <c:extLst>
            <c:ext xmlns:c16="http://schemas.microsoft.com/office/drawing/2014/chart" uri="{C3380CC4-5D6E-409C-BE32-E72D297353CC}">
              <c16:uniqueId val="{00000000-EDFC-4B63-BD37-4E5D08F589DA}"/>
            </c:ext>
          </c:extLst>
        </c:ser>
        <c:ser>
          <c:idx val="3"/>
          <c:order val="3"/>
          <c:tx>
            <c:strRef>
              <c:f>Sheet1!$E$1</c:f>
              <c:strCache>
                <c:ptCount val="1"/>
                <c:pt idx="0">
                  <c:v>Total</c:v>
                </c:pt>
              </c:strCache>
            </c:strRef>
          </c:tx>
          <c:spPr>
            <a:no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Sussex</c:v>
                </c:pt>
                <c:pt idx="2">
                  <c:v>Salem</c:v>
                </c:pt>
                <c:pt idx="3">
                  <c:v>Cape May</c:v>
                </c:pt>
                <c:pt idx="4">
                  <c:v>Warren</c:v>
                </c:pt>
                <c:pt idx="5">
                  <c:v>Somerset</c:v>
                </c:pt>
                <c:pt idx="6">
                  <c:v>Morris</c:v>
                </c:pt>
                <c:pt idx="7">
                  <c:v>Mercer</c:v>
                </c:pt>
                <c:pt idx="8">
                  <c:v>Monmouth</c:v>
                </c:pt>
                <c:pt idx="9">
                  <c:v>Burlington</c:v>
                </c:pt>
                <c:pt idx="10">
                  <c:v>Gloucester</c:v>
                </c:pt>
                <c:pt idx="11">
                  <c:v>Bergen</c:v>
                </c:pt>
                <c:pt idx="12">
                  <c:v>Cumberland</c:v>
                </c:pt>
                <c:pt idx="13">
                  <c:v>Atlantic</c:v>
                </c:pt>
                <c:pt idx="14">
                  <c:v>Union</c:v>
                </c:pt>
                <c:pt idx="15">
                  <c:v>Passaic</c:v>
                </c:pt>
                <c:pt idx="16">
                  <c:v>Ocean</c:v>
                </c:pt>
                <c:pt idx="17">
                  <c:v>Hudson</c:v>
                </c:pt>
                <c:pt idx="18">
                  <c:v>Middlesex</c:v>
                </c:pt>
                <c:pt idx="19">
                  <c:v>Essex</c:v>
                </c:pt>
                <c:pt idx="20">
                  <c:v>Camden</c:v>
                </c:pt>
              </c:strCache>
            </c:strRef>
          </c:cat>
          <c:val>
            <c:numRef>
              <c:f>Sheet1!$E$2:$E$22</c:f>
              <c:numCache>
                <c:formatCode>General</c:formatCode>
                <c:ptCount val="21"/>
                <c:pt idx="0">
                  <c:v>321</c:v>
                </c:pt>
                <c:pt idx="1">
                  <c:v>581</c:v>
                </c:pt>
                <c:pt idx="2">
                  <c:v>678</c:v>
                </c:pt>
                <c:pt idx="3">
                  <c:v>713</c:v>
                </c:pt>
                <c:pt idx="4">
                  <c:v>707</c:v>
                </c:pt>
                <c:pt idx="5">
                  <c:v>836</c:v>
                </c:pt>
                <c:pt idx="6">
                  <c:v>1210</c:v>
                </c:pt>
                <c:pt idx="7">
                  <c:v>1674</c:v>
                </c:pt>
                <c:pt idx="8">
                  <c:v>1713</c:v>
                </c:pt>
                <c:pt idx="9">
                  <c:v>1796</c:v>
                </c:pt>
                <c:pt idx="10">
                  <c:v>1887</c:v>
                </c:pt>
                <c:pt idx="11">
                  <c:v>1830</c:v>
                </c:pt>
                <c:pt idx="12">
                  <c:v>1933</c:v>
                </c:pt>
                <c:pt idx="13">
                  <c:v>1971</c:v>
                </c:pt>
                <c:pt idx="14">
                  <c:v>2225</c:v>
                </c:pt>
                <c:pt idx="15">
                  <c:v>2513</c:v>
                </c:pt>
                <c:pt idx="16">
                  <c:v>2743</c:v>
                </c:pt>
                <c:pt idx="17">
                  <c:v>3120</c:v>
                </c:pt>
                <c:pt idx="18">
                  <c:v>3123</c:v>
                </c:pt>
                <c:pt idx="19">
                  <c:v>4896</c:v>
                </c:pt>
                <c:pt idx="20">
                  <c:v>5142</c:v>
                </c:pt>
              </c:numCache>
            </c:numRef>
          </c:val>
          <c:extLst>
            <c:ext xmlns:c16="http://schemas.microsoft.com/office/drawing/2014/chart" uri="{C3380CC4-5D6E-409C-BE32-E72D297353CC}">
              <c16:uniqueId val="{00000000-FEE0-4A62-B5BF-CFDDEF686DDE}"/>
            </c:ext>
          </c:extLst>
        </c:ser>
        <c:dLbls>
          <c:showLegendKey val="0"/>
          <c:showVal val="0"/>
          <c:showCatName val="0"/>
          <c:showSerName val="0"/>
          <c:showPercent val="0"/>
          <c:showBubbleSize val="0"/>
        </c:dLbls>
        <c:gapWidth val="182"/>
        <c:overlap val="100"/>
        <c:axId val="342401552"/>
        <c:axId val="342401944"/>
      </c:barChart>
      <c:barChart>
        <c:barDir val="bar"/>
        <c:grouping val="clustered"/>
        <c:varyColors val="0"/>
        <c:ser>
          <c:idx val="0"/>
          <c:order val="0"/>
          <c:tx>
            <c:strRef>
              <c:f>Sheet1!$B$1</c:f>
              <c:strCache>
                <c:ptCount val="1"/>
                <c:pt idx="0">
                  <c:v>Copy County</c:v>
                </c:pt>
              </c:strCache>
            </c:strRef>
          </c:tx>
          <c:spPr>
            <a:solidFill>
              <a:srgbClr val="FFFF00"/>
            </a:solidFill>
            <a:ln>
              <a:noFill/>
            </a:ln>
            <a:effectLst/>
          </c:spPr>
          <c:invertIfNegative val="0"/>
          <c:cat>
            <c:strRef>
              <c:f>Sheet1!$A$2:$A$22</c:f>
              <c:strCache>
                <c:ptCount val="21"/>
                <c:pt idx="0">
                  <c:v>Hunterdon</c:v>
                </c:pt>
                <c:pt idx="1">
                  <c:v>Sussex</c:v>
                </c:pt>
                <c:pt idx="2">
                  <c:v>Salem</c:v>
                </c:pt>
                <c:pt idx="3">
                  <c:v>Cape May</c:v>
                </c:pt>
                <c:pt idx="4">
                  <c:v>Warren</c:v>
                </c:pt>
                <c:pt idx="5">
                  <c:v>Somerset</c:v>
                </c:pt>
                <c:pt idx="6">
                  <c:v>Morris</c:v>
                </c:pt>
                <c:pt idx="7">
                  <c:v>Mercer</c:v>
                </c:pt>
                <c:pt idx="8">
                  <c:v>Monmouth</c:v>
                </c:pt>
                <c:pt idx="9">
                  <c:v>Burlington</c:v>
                </c:pt>
                <c:pt idx="10">
                  <c:v>Gloucester</c:v>
                </c:pt>
                <c:pt idx="11">
                  <c:v>Bergen</c:v>
                </c:pt>
                <c:pt idx="12">
                  <c:v>Cumberland</c:v>
                </c:pt>
                <c:pt idx="13">
                  <c:v>Atlantic</c:v>
                </c:pt>
                <c:pt idx="14">
                  <c:v>Union</c:v>
                </c:pt>
                <c:pt idx="15">
                  <c:v>Passaic</c:v>
                </c:pt>
                <c:pt idx="16">
                  <c:v>Ocean</c:v>
                </c:pt>
                <c:pt idx="17">
                  <c:v>Hudson</c:v>
                </c:pt>
                <c:pt idx="18">
                  <c:v>Middlesex</c:v>
                </c:pt>
                <c:pt idx="19">
                  <c:v>Essex</c:v>
                </c:pt>
                <c:pt idx="20">
                  <c:v>Camden</c:v>
                </c:pt>
              </c:strCache>
            </c:strRef>
          </c:cat>
          <c:val>
            <c:numRef>
              <c:f>Sheet1!$B$2:$B$22</c:f>
              <c:numCache>
                <c:formatCode>General</c:formatCode>
                <c:ptCount val="21"/>
                <c:pt idx="6">
                  <c:v>1210</c:v>
                </c:pt>
              </c:numCache>
            </c:numRef>
          </c:val>
          <c:extLst>
            <c:ext xmlns:c16="http://schemas.microsoft.com/office/drawing/2014/chart" uri="{C3380CC4-5D6E-409C-BE32-E72D297353CC}">
              <c16:uniqueId val="{00000000-09E3-4C73-A982-B02D1E1D5080}"/>
            </c:ext>
          </c:extLst>
        </c:ser>
        <c:ser>
          <c:idx val="4"/>
          <c:order val="4"/>
          <c:tx>
            <c:strRef>
              <c:f>Sheet1!$F$1</c:f>
              <c:strCache>
                <c:ptCount val="1"/>
                <c:pt idx="0">
                  <c:v>Copy County Total 2</c:v>
                </c:pt>
              </c:strCache>
            </c:strRef>
          </c:tx>
          <c:spPr>
            <a:solidFill>
              <a:srgbClr val="FFFF00"/>
            </a:solidFill>
            <a:ln>
              <a:noFill/>
            </a:ln>
            <a:effectLst/>
          </c:spPr>
          <c:invertIfNegative val="0"/>
          <c:cat>
            <c:strRef>
              <c:f>Sheet1!$A$2:$A$22</c:f>
              <c:strCache>
                <c:ptCount val="21"/>
                <c:pt idx="0">
                  <c:v>Hunterdon</c:v>
                </c:pt>
                <c:pt idx="1">
                  <c:v>Sussex</c:v>
                </c:pt>
                <c:pt idx="2">
                  <c:v>Salem</c:v>
                </c:pt>
                <c:pt idx="3">
                  <c:v>Cape May</c:v>
                </c:pt>
                <c:pt idx="4">
                  <c:v>Warren</c:v>
                </c:pt>
                <c:pt idx="5">
                  <c:v>Somerset</c:v>
                </c:pt>
                <c:pt idx="6">
                  <c:v>Morris</c:v>
                </c:pt>
                <c:pt idx="7">
                  <c:v>Mercer</c:v>
                </c:pt>
                <c:pt idx="8">
                  <c:v>Monmouth</c:v>
                </c:pt>
                <c:pt idx="9">
                  <c:v>Burlington</c:v>
                </c:pt>
                <c:pt idx="10">
                  <c:v>Gloucester</c:v>
                </c:pt>
                <c:pt idx="11">
                  <c:v>Bergen</c:v>
                </c:pt>
                <c:pt idx="12">
                  <c:v>Cumberland</c:v>
                </c:pt>
                <c:pt idx="13">
                  <c:v>Atlantic</c:v>
                </c:pt>
                <c:pt idx="14">
                  <c:v>Union</c:v>
                </c:pt>
                <c:pt idx="15">
                  <c:v>Passaic</c:v>
                </c:pt>
                <c:pt idx="16">
                  <c:v>Ocean</c:v>
                </c:pt>
                <c:pt idx="17">
                  <c:v>Hudson</c:v>
                </c:pt>
                <c:pt idx="18">
                  <c:v>Middlesex</c:v>
                </c:pt>
                <c:pt idx="19">
                  <c:v>Essex</c:v>
                </c:pt>
                <c:pt idx="20">
                  <c:v>Camden</c:v>
                </c:pt>
              </c:strCache>
            </c:strRef>
          </c:cat>
          <c:val>
            <c:numRef>
              <c:f>Sheet1!$F$2:$F$22</c:f>
              <c:numCache>
                <c:formatCode>General</c:formatCode>
                <c:ptCount val="21"/>
                <c:pt idx="6">
                  <c:v>1210</c:v>
                </c:pt>
              </c:numCache>
            </c:numRef>
          </c:val>
          <c:extLst>
            <c:ext xmlns:c16="http://schemas.microsoft.com/office/drawing/2014/chart" uri="{C3380CC4-5D6E-409C-BE32-E72D297353CC}">
              <c16:uniqueId val="{00000001-FEE0-4A62-B5BF-CFDDEF686DDE}"/>
            </c:ext>
          </c:extLst>
        </c:ser>
        <c:dLbls>
          <c:showLegendKey val="0"/>
          <c:showVal val="0"/>
          <c:showCatName val="0"/>
          <c:showSerName val="0"/>
          <c:showPercent val="0"/>
          <c:showBubbleSize val="0"/>
        </c:dLbls>
        <c:gapWidth val="100"/>
        <c:overlap val="-100"/>
        <c:axId val="342806656"/>
        <c:axId val="342806264"/>
      </c:barChart>
      <c:catAx>
        <c:axId val="34240155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401944"/>
        <c:crosses val="autoZero"/>
        <c:auto val="1"/>
        <c:lblAlgn val="ctr"/>
        <c:lblOffset val="100"/>
        <c:noMultiLvlLbl val="0"/>
      </c:catAx>
      <c:valAx>
        <c:axId val="342401944"/>
        <c:scaling>
          <c:orientation val="minMax"/>
          <c:max val="7000"/>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401552"/>
        <c:crosses val="autoZero"/>
        <c:crossBetween val="between"/>
      </c:valAx>
      <c:valAx>
        <c:axId val="342806264"/>
        <c:scaling>
          <c:orientation val="minMax"/>
          <c:max val="7000"/>
        </c:scaling>
        <c:delete val="1"/>
        <c:axPos val="t"/>
        <c:numFmt formatCode="General" sourceLinked="1"/>
        <c:majorTickMark val="out"/>
        <c:minorTickMark val="none"/>
        <c:tickLblPos val="nextTo"/>
        <c:crossAx val="342806656"/>
        <c:crosses val="max"/>
        <c:crossBetween val="between"/>
      </c:valAx>
      <c:catAx>
        <c:axId val="342806656"/>
        <c:scaling>
          <c:orientation val="minMax"/>
        </c:scaling>
        <c:delete val="1"/>
        <c:axPos val="l"/>
        <c:numFmt formatCode="General" sourceLinked="1"/>
        <c:majorTickMark val="out"/>
        <c:minorTickMark val="none"/>
        <c:tickLblPos val="nextTo"/>
        <c:crossAx val="342806264"/>
        <c:crosses val="autoZero"/>
        <c:auto val="1"/>
        <c:lblAlgn val="ctr"/>
        <c:lblOffset val="100"/>
        <c:noMultiLvlLbl val="0"/>
      </c:catAx>
      <c:spPr>
        <a:noFill/>
        <a:ln>
          <a:noFill/>
        </a:ln>
        <a:effectLst/>
      </c:spPr>
    </c:plotArea>
    <c:legend>
      <c:legendPos val="r"/>
      <c:legendEntry>
        <c:idx val="2"/>
        <c:delete val="1"/>
      </c:legendEntry>
      <c:legendEntry>
        <c:idx val="3"/>
        <c:delete val="1"/>
      </c:legendEntry>
      <c:legendEntry>
        <c:idx val="4"/>
        <c:delete val="1"/>
      </c:legendEntry>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stacked"/>
        <c:varyColors val="0"/>
        <c:ser>
          <c:idx val="0"/>
          <c:order val="0"/>
          <c:tx>
            <c:strRef>
              <c:f>Sheet1!$B$1</c:f>
              <c:strCache>
                <c:ptCount val="1"/>
                <c:pt idx="0">
                  <c:v>Kinship Resource Family</c:v>
                </c:pt>
              </c:strCache>
            </c:strRef>
          </c:tx>
          <c:spPr>
            <a:solidFill>
              <a:srgbClr val="C00000"/>
            </a:solidFill>
            <a:ln>
              <a:noFill/>
            </a:ln>
            <a:effectLst/>
          </c:spPr>
          <c:invertIfNegative val="0"/>
          <c:dLbls>
            <c:spPr>
              <a:solidFill>
                <a:schemeClr val="lt1"/>
              </a:solidFill>
              <a:ln>
                <a:solidFill>
                  <a:schemeClr val="dk1">
                    <a:lumMod val="25000"/>
                    <a:lumOff val="75000"/>
                  </a:scheme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showLeaderLines val="1"/>
                <c15:leaderLines>
                  <c:spPr>
                    <a:ln w="9525" cap="flat" cmpd="sng" algn="ctr">
                      <a:solidFill>
                        <a:schemeClr val="tx1">
                          <a:lumMod val="35000"/>
                          <a:lumOff val="65000"/>
                        </a:schemeClr>
                      </a:solidFill>
                      <a:round/>
                    </a:ln>
                    <a:effectLst/>
                  </c:spPr>
                </c15:leaderLines>
              </c:ext>
            </c:extLst>
          </c:dLbls>
          <c:cat>
            <c:numRef>
              <c:f>Sheet1!$A$2:$A$9</c:f>
              <c:numCache>
                <c:formatCode>General</c:formatCode>
                <c:ptCount val="8"/>
                <c:pt idx="0">
                  <c:v>2012</c:v>
                </c:pt>
                <c:pt idx="1">
                  <c:v>2013</c:v>
                </c:pt>
                <c:pt idx="2">
                  <c:v>2014</c:v>
                </c:pt>
                <c:pt idx="3">
                  <c:v>2015</c:v>
                </c:pt>
                <c:pt idx="4">
                  <c:v>2016</c:v>
                </c:pt>
                <c:pt idx="5">
                  <c:v>2017</c:v>
                </c:pt>
                <c:pt idx="6">
                  <c:v>2018</c:v>
                </c:pt>
                <c:pt idx="7">
                  <c:v>2019</c:v>
                </c:pt>
              </c:numCache>
            </c:numRef>
          </c:cat>
          <c:val>
            <c:numRef>
              <c:f>Sheet1!$B$2:$B$9</c:f>
              <c:numCache>
                <c:formatCode>General</c:formatCode>
                <c:ptCount val="8"/>
                <c:pt idx="0">
                  <c:v>84</c:v>
                </c:pt>
                <c:pt idx="1">
                  <c:v>64</c:v>
                </c:pt>
                <c:pt idx="2">
                  <c:v>63</c:v>
                </c:pt>
                <c:pt idx="3">
                  <c:v>53</c:v>
                </c:pt>
                <c:pt idx="4">
                  <c:v>49</c:v>
                </c:pt>
                <c:pt idx="5">
                  <c:v>44</c:v>
                </c:pt>
                <c:pt idx="6">
                  <c:v>31</c:v>
                </c:pt>
                <c:pt idx="7">
                  <c:v>24</c:v>
                </c:pt>
              </c:numCache>
            </c:numRef>
          </c:val>
          <c:extLst>
            <c:ext xmlns:c16="http://schemas.microsoft.com/office/drawing/2014/chart" uri="{C3380CC4-5D6E-409C-BE32-E72D297353CC}">
              <c16:uniqueId val="{00000000-7102-4291-BE62-DA325D8D88DA}"/>
            </c:ext>
          </c:extLst>
        </c:ser>
        <c:ser>
          <c:idx val="1"/>
          <c:order val="1"/>
          <c:tx>
            <c:strRef>
              <c:f>Sheet1!$C$1</c:f>
              <c:strCache>
                <c:ptCount val="1"/>
                <c:pt idx="0">
                  <c:v>Non-Kinship Placement</c:v>
                </c:pt>
              </c:strCache>
            </c:strRef>
          </c:tx>
          <c:spPr>
            <a:solidFill>
              <a:schemeClr val="bg1">
                <a:lumMod val="75000"/>
              </a:schemeClr>
            </a:solidFill>
            <a:ln>
              <a:noFill/>
            </a:ln>
            <a:effectLst/>
          </c:spPr>
          <c:invertIfNegative val="0"/>
          <c:dLbls>
            <c:spPr>
              <a:solidFill>
                <a:schemeClr val="lt1"/>
              </a:solidFill>
              <a:ln>
                <a:solidFill>
                  <a:schemeClr val="dk1">
                    <a:lumMod val="25000"/>
                    <a:lumOff val="75000"/>
                  </a:scheme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showLeaderLines val="1"/>
                <c15:leaderLines>
                  <c:spPr>
                    <a:ln w="9525" cap="flat" cmpd="sng" algn="ctr">
                      <a:solidFill>
                        <a:schemeClr val="tx1">
                          <a:lumMod val="35000"/>
                          <a:lumOff val="65000"/>
                        </a:schemeClr>
                      </a:solidFill>
                      <a:round/>
                    </a:ln>
                    <a:effectLst/>
                  </c:spPr>
                </c15:leaderLines>
              </c:ext>
            </c:extLst>
          </c:dLbls>
          <c:cat>
            <c:numRef>
              <c:f>Sheet1!$A$2:$A$9</c:f>
              <c:numCache>
                <c:formatCode>General</c:formatCode>
                <c:ptCount val="8"/>
                <c:pt idx="0">
                  <c:v>2012</c:v>
                </c:pt>
                <c:pt idx="1">
                  <c:v>2013</c:v>
                </c:pt>
                <c:pt idx="2">
                  <c:v>2014</c:v>
                </c:pt>
                <c:pt idx="3">
                  <c:v>2015</c:v>
                </c:pt>
                <c:pt idx="4">
                  <c:v>2016</c:v>
                </c:pt>
                <c:pt idx="5">
                  <c:v>2017</c:v>
                </c:pt>
                <c:pt idx="6">
                  <c:v>2018</c:v>
                </c:pt>
                <c:pt idx="7">
                  <c:v>2019</c:v>
                </c:pt>
              </c:numCache>
            </c:numRef>
          </c:cat>
          <c:val>
            <c:numRef>
              <c:f>Sheet1!$C$2:$C$9</c:f>
              <c:numCache>
                <c:formatCode>General</c:formatCode>
                <c:ptCount val="8"/>
                <c:pt idx="0">
                  <c:v>100</c:v>
                </c:pt>
                <c:pt idx="1">
                  <c:v>110</c:v>
                </c:pt>
                <c:pt idx="2">
                  <c:v>92</c:v>
                </c:pt>
                <c:pt idx="3">
                  <c:v>102</c:v>
                </c:pt>
                <c:pt idx="4">
                  <c:v>93</c:v>
                </c:pt>
                <c:pt idx="5">
                  <c:v>67</c:v>
                </c:pt>
                <c:pt idx="6">
                  <c:v>64</c:v>
                </c:pt>
                <c:pt idx="7">
                  <c:v>46</c:v>
                </c:pt>
              </c:numCache>
            </c:numRef>
          </c:val>
          <c:extLst>
            <c:ext xmlns:c16="http://schemas.microsoft.com/office/drawing/2014/chart" uri="{C3380CC4-5D6E-409C-BE32-E72D297353CC}">
              <c16:uniqueId val="{00000001-7102-4291-BE62-DA325D8D88DA}"/>
            </c:ext>
          </c:extLst>
        </c:ser>
        <c:dLbls>
          <c:showLegendKey val="0"/>
          <c:showVal val="0"/>
          <c:showCatName val="0"/>
          <c:showSerName val="0"/>
          <c:showPercent val="0"/>
          <c:showBubbleSize val="0"/>
        </c:dLbls>
        <c:gapWidth val="150"/>
        <c:overlap val="100"/>
        <c:axId val="342807440"/>
        <c:axId val="342807832"/>
      </c:barChart>
      <c:catAx>
        <c:axId val="3428074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807832"/>
        <c:crosses val="autoZero"/>
        <c:auto val="1"/>
        <c:lblAlgn val="ctr"/>
        <c:lblOffset val="100"/>
        <c:noMultiLvlLbl val="0"/>
      </c:catAx>
      <c:valAx>
        <c:axId val="3428078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8074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248010217905997"/>
          <c:y val="2.7520053204650688E-2"/>
          <c:w val="0.781724346127043"/>
          <c:h val="0.82827604251509424"/>
        </c:manualLayout>
      </c:layout>
      <c:barChart>
        <c:barDir val="bar"/>
        <c:grouping val="clustered"/>
        <c:varyColors val="0"/>
        <c:ser>
          <c:idx val="0"/>
          <c:order val="0"/>
          <c:tx>
            <c:strRef>
              <c:f>Sheet1!$B$1</c:f>
              <c:strCache>
                <c:ptCount val="1"/>
                <c:pt idx="0">
                  <c:v>Poverty Rate</c:v>
                </c:pt>
              </c:strCache>
            </c:strRef>
          </c:tx>
          <c:spPr>
            <a:solidFill>
              <a:srgbClr val="C00000"/>
            </a:solidFill>
            <a:ln>
              <a:noFill/>
            </a:ln>
            <a:effectLst/>
          </c:spPr>
          <c:invertIfNegative val="0"/>
          <c:dPt>
            <c:idx val="1"/>
            <c:invertIfNegative val="0"/>
            <c:bubble3D val="0"/>
            <c:spPr>
              <a:solidFill>
                <a:srgbClr val="C00000"/>
              </a:solidFill>
              <a:ln>
                <a:noFill/>
              </a:ln>
              <a:effectLst/>
            </c:spPr>
            <c:extLst>
              <c:ext xmlns:c16="http://schemas.microsoft.com/office/drawing/2014/chart" uri="{C3380CC4-5D6E-409C-BE32-E72D297353CC}">
                <c16:uniqueId val="{00000006-5682-4133-8C70-8A9BBC2F0F3E}"/>
              </c:ext>
            </c:extLst>
          </c:dPt>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Somerset</c:v>
                </c:pt>
                <c:pt idx="2">
                  <c:v>Bergen</c:v>
                </c:pt>
                <c:pt idx="3">
                  <c:v>Monmouth</c:v>
                </c:pt>
                <c:pt idx="4">
                  <c:v>Morris</c:v>
                </c:pt>
                <c:pt idx="5">
                  <c:v>Burlington</c:v>
                </c:pt>
                <c:pt idx="6">
                  <c:v>Sussex </c:v>
                </c:pt>
                <c:pt idx="7">
                  <c:v>Gloucester</c:v>
                </c:pt>
                <c:pt idx="8">
                  <c:v>Warren</c:v>
                </c:pt>
                <c:pt idx="9">
                  <c:v>Middlesex</c:v>
                </c:pt>
                <c:pt idx="10">
                  <c:v>Union</c:v>
                </c:pt>
                <c:pt idx="11">
                  <c:v>Ocean</c:v>
                </c:pt>
                <c:pt idx="12">
                  <c:v>Mercer</c:v>
                </c:pt>
                <c:pt idx="13">
                  <c:v>Cape May </c:v>
                </c:pt>
                <c:pt idx="14">
                  <c:v>Camden</c:v>
                </c:pt>
                <c:pt idx="15">
                  <c:v>Atlantic</c:v>
                </c:pt>
                <c:pt idx="16">
                  <c:v>Cumberland</c:v>
                </c:pt>
                <c:pt idx="17">
                  <c:v>Hudson</c:v>
                </c:pt>
                <c:pt idx="18">
                  <c:v>Essex</c:v>
                </c:pt>
                <c:pt idx="19">
                  <c:v>Passaic</c:v>
                </c:pt>
                <c:pt idx="20">
                  <c:v>Salem</c:v>
                </c:pt>
              </c:strCache>
            </c:strRef>
          </c:cat>
          <c:val>
            <c:numRef>
              <c:f>Sheet1!$B$2:$B$22</c:f>
              <c:numCache>
                <c:formatCode>0%</c:formatCode>
                <c:ptCount val="21"/>
                <c:pt idx="0">
                  <c:v>1.2999999999999999E-2</c:v>
                </c:pt>
                <c:pt idx="1">
                  <c:v>4.2000000000000003E-2</c:v>
                </c:pt>
                <c:pt idx="2">
                  <c:v>4.9000000000000002E-2</c:v>
                </c:pt>
                <c:pt idx="3">
                  <c:v>0.05</c:v>
                </c:pt>
                <c:pt idx="5">
                  <c:v>0.06</c:v>
                </c:pt>
                <c:pt idx="6">
                  <c:v>6.2E-2</c:v>
                </c:pt>
                <c:pt idx="7">
                  <c:v>6.3E-2</c:v>
                </c:pt>
                <c:pt idx="8">
                  <c:v>7.0999999999999994E-2</c:v>
                </c:pt>
                <c:pt idx="9">
                  <c:v>8.6999999999999994E-2</c:v>
                </c:pt>
                <c:pt idx="10">
                  <c:v>9.2999999999999999E-2</c:v>
                </c:pt>
                <c:pt idx="11">
                  <c:v>9.9000000000000005E-2</c:v>
                </c:pt>
                <c:pt idx="12">
                  <c:v>0.111</c:v>
                </c:pt>
                <c:pt idx="13">
                  <c:v>0.11600000000000001</c:v>
                </c:pt>
                <c:pt idx="14">
                  <c:v>0.11899999999999999</c:v>
                </c:pt>
                <c:pt idx="15">
                  <c:v>0.13400000000000001</c:v>
                </c:pt>
                <c:pt idx="16">
                  <c:v>0.13400000000000001</c:v>
                </c:pt>
                <c:pt idx="17">
                  <c:v>0.151</c:v>
                </c:pt>
                <c:pt idx="18">
                  <c:v>0.161</c:v>
                </c:pt>
                <c:pt idx="19">
                  <c:v>0.16200000000000001</c:v>
                </c:pt>
                <c:pt idx="20">
                  <c:v>0.16900000000000001</c:v>
                </c:pt>
              </c:numCache>
            </c:numRef>
          </c:val>
          <c:extLst>
            <c:ext xmlns:c16="http://schemas.microsoft.com/office/drawing/2014/chart" uri="{C3380CC4-5D6E-409C-BE32-E72D297353CC}">
              <c16:uniqueId val="{00000000-5682-4133-8C70-8A9BBC2F0F3E}"/>
            </c:ext>
          </c:extLst>
        </c:ser>
        <c:ser>
          <c:idx val="1"/>
          <c:order val="1"/>
          <c:tx>
            <c:strRef>
              <c:f>Sheet1!$C$1</c:f>
              <c:strCache>
                <c:ptCount val="1"/>
                <c:pt idx="0">
                  <c:v>County</c:v>
                </c:pt>
              </c:strCache>
            </c:strRef>
          </c:tx>
          <c:spPr>
            <a:solidFill>
              <a:schemeClr val="bg1">
                <a:lumMod val="75000"/>
              </a:schemeClr>
            </a:solidFill>
            <a:ln w="19050">
              <a:noFill/>
              <a:prstDash val="sysDot"/>
            </a:ln>
            <a:effectLst/>
          </c:spPr>
          <c:invertIfNegative val="0"/>
          <c:dLbls>
            <c:dLbl>
              <c:idx val="20"/>
              <c:layout>
                <c:manualLayout>
                  <c:x val="1.3550188848345177E-2"/>
                  <c:y val="-3.6510747558566262E-17"/>
                </c:manualLayout>
              </c:layout>
              <c:numFmt formatCode="0%" sourceLinked="0"/>
              <c:spPr>
                <a:noFill/>
                <a:ln>
                  <a:noFill/>
                </a:ln>
                <a:effectLst/>
              </c:spPr>
              <c:txPr>
                <a:bodyPr rot="0" spcFirstLastPara="1" vertOverflow="ellipsis" vert="horz" wrap="square" lIns="38100" tIns="19050" rIns="38100" bIns="19050" anchor="ctr" anchorCtr="1">
                  <a:no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1"/>
              <c:showPercent val="0"/>
              <c:showBubbleSize val="0"/>
              <c:extLst>
                <c:ext xmlns:c15="http://schemas.microsoft.com/office/drawing/2012/chart" uri="{CE6537A1-D6FC-4f65-9D91-7224C49458BB}">
                  <c15:layout>
                    <c:manualLayout>
                      <c:w val="4.0047478821244896E-2"/>
                      <c:h val="0.16573415519792556"/>
                    </c:manualLayout>
                  </c15:layout>
                </c:ext>
                <c:ext xmlns:c16="http://schemas.microsoft.com/office/drawing/2014/chart" uri="{C3380CC4-5D6E-409C-BE32-E72D297353CC}">
                  <c16:uniqueId val="{00000003-5682-4133-8C70-8A9BBC2F0F3E}"/>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Somerset</c:v>
                </c:pt>
                <c:pt idx="2">
                  <c:v>Bergen</c:v>
                </c:pt>
                <c:pt idx="3">
                  <c:v>Monmouth</c:v>
                </c:pt>
                <c:pt idx="4">
                  <c:v>Morris</c:v>
                </c:pt>
                <c:pt idx="5">
                  <c:v>Burlington</c:v>
                </c:pt>
                <c:pt idx="6">
                  <c:v>Sussex </c:v>
                </c:pt>
                <c:pt idx="7">
                  <c:v>Gloucester</c:v>
                </c:pt>
                <c:pt idx="8">
                  <c:v>Warren</c:v>
                </c:pt>
                <c:pt idx="9">
                  <c:v>Middlesex</c:v>
                </c:pt>
                <c:pt idx="10">
                  <c:v>Union</c:v>
                </c:pt>
                <c:pt idx="11">
                  <c:v>Ocean</c:v>
                </c:pt>
                <c:pt idx="12">
                  <c:v>Mercer</c:v>
                </c:pt>
                <c:pt idx="13">
                  <c:v>Cape May </c:v>
                </c:pt>
                <c:pt idx="14">
                  <c:v>Camden</c:v>
                </c:pt>
                <c:pt idx="15">
                  <c:v>Atlantic</c:v>
                </c:pt>
                <c:pt idx="16">
                  <c:v>Cumberland</c:v>
                </c:pt>
                <c:pt idx="17">
                  <c:v>Hudson</c:v>
                </c:pt>
                <c:pt idx="18">
                  <c:v>Essex</c:v>
                </c:pt>
                <c:pt idx="19">
                  <c:v>Passaic</c:v>
                </c:pt>
                <c:pt idx="20">
                  <c:v>Salem</c:v>
                </c:pt>
              </c:strCache>
            </c:strRef>
          </c:cat>
          <c:val>
            <c:numRef>
              <c:f>Sheet1!$C$2:$C$22</c:f>
              <c:numCache>
                <c:formatCode>General</c:formatCode>
                <c:ptCount val="21"/>
                <c:pt idx="4" formatCode="0%">
                  <c:v>5.2999999999999999E-2</c:v>
                </c:pt>
              </c:numCache>
            </c:numRef>
          </c:val>
          <c:extLst>
            <c:ext xmlns:c16="http://schemas.microsoft.com/office/drawing/2014/chart" uri="{C3380CC4-5D6E-409C-BE32-E72D297353CC}">
              <c16:uniqueId val="{00000001-5682-4133-8C70-8A9BBC2F0F3E}"/>
            </c:ext>
          </c:extLst>
        </c:ser>
        <c:ser>
          <c:idx val="2"/>
          <c:order val="2"/>
          <c:tx>
            <c:strRef>
              <c:f>Sheet1!$D$1</c:f>
              <c:strCache>
                <c:ptCount val="1"/>
                <c:pt idx="0">
                  <c:v>US 14%</c:v>
                </c:pt>
              </c:strCache>
            </c:strRef>
          </c:tx>
          <c:spPr>
            <a:solidFill>
              <a:schemeClr val="bg1"/>
            </a:solidFill>
            <a:ln w="19050">
              <a:noFill/>
              <a:prstDash val="sysDot"/>
            </a:ln>
            <a:effectLst/>
          </c:spPr>
          <c:invertIfNegative val="0"/>
          <c:trendline>
            <c:name>US 17%</c:name>
            <c:spPr>
              <a:ln w="19050" cap="rnd">
                <a:solidFill>
                  <a:schemeClr val="accent3"/>
                </a:solidFill>
                <a:prstDash val="sysDot"/>
              </a:ln>
              <a:effectLst/>
            </c:spPr>
            <c:trendlineType val="linear"/>
            <c:dispRSqr val="0"/>
            <c:dispEq val="0"/>
          </c:trendline>
          <c:cat>
            <c:strRef>
              <c:f>Sheet1!$A$2:$A$22</c:f>
              <c:strCache>
                <c:ptCount val="21"/>
                <c:pt idx="0">
                  <c:v>Hunterdon</c:v>
                </c:pt>
                <c:pt idx="1">
                  <c:v>Somerset</c:v>
                </c:pt>
                <c:pt idx="2">
                  <c:v>Bergen</c:v>
                </c:pt>
                <c:pt idx="3">
                  <c:v>Monmouth</c:v>
                </c:pt>
                <c:pt idx="4">
                  <c:v>Morris</c:v>
                </c:pt>
                <c:pt idx="5">
                  <c:v>Burlington</c:v>
                </c:pt>
                <c:pt idx="6">
                  <c:v>Sussex </c:v>
                </c:pt>
                <c:pt idx="7">
                  <c:v>Gloucester</c:v>
                </c:pt>
                <c:pt idx="8">
                  <c:v>Warren</c:v>
                </c:pt>
                <c:pt idx="9">
                  <c:v>Middlesex</c:v>
                </c:pt>
                <c:pt idx="10">
                  <c:v>Union</c:v>
                </c:pt>
                <c:pt idx="11">
                  <c:v>Ocean</c:v>
                </c:pt>
                <c:pt idx="12">
                  <c:v>Mercer</c:v>
                </c:pt>
                <c:pt idx="13">
                  <c:v>Cape May </c:v>
                </c:pt>
                <c:pt idx="14">
                  <c:v>Camden</c:v>
                </c:pt>
                <c:pt idx="15">
                  <c:v>Atlantic</c:v>
                </c:pt>
                <c:pt idx="16">
                  <c:v>Cumberland</c:v>
                </c:pt>
                <c:pt idx="17">
                  <c:v>Hudson</c:v>
                </c:pt>
                <c:pt idx="18">
                  <c:v>Essex</c:v>
                </c:pt>
                <c:pt idx="19">
                  <c:v>Passaic</c:v>
                </c:pt>
                <c:pt idx="20">
                  <c:v>Salem</c:v>
                </c:pt>
              </c:strCache>
            </c:strRef>
          </c:cat>
          <c:val>
            <c:numRef>
              <c:f>Sheet1!$D$2:$D$22</c:f>
              <c:numCache>
                <c:formatCode>0%</c:formatCode>
                <c:ptCount val="21"/>
                <c:pt idx="0">
                  <c:v>0.13800000000000001</c:v>
                </c:pt>
                <c:pt idx="1">
                  <c:v>0.13800000000000001</c:v>
                </c:pt>
                <c:pt idx="2">
                  <c:v>0.13800000000000001</c:v>
                </c:pt>
                <c:pt idx="3">
                  <c:v>0.13800000000000001</c:v>
                </c:pt>
                <c:pt idx="4">
                  <c:v>0.13800000000000001</c:v>
                </c:pt>
                <c:pt idx="5">
                  <c:v>0.13800000000000001</c:v>
                </c:pt>
                <c:pt idx="6">
                  <c:v>0.13800000000000001</c:v>
                </c:pt>
                <c:pt idx="7">
                  <c:v>0.13800000000000001</c:v>
                </c:pt>
                <c:pt idx="8">
                  <c:v>0.13800000000000001</c:v>
                </c:pt>
                <c:pt idx="9">
                  <c:v>0.13800000000000001</c:v>
                </c:pt>
                <c:pt idx="10">
                  <c:v>0.13800000000000001</c:v>
                </c:pt>
                <c:pt idx="11">
                  <c:v>0.13800000000000001</c:v>
                </c:pt>
                <c:pt idx="12">
                  <c:v>0.13800000000000001</c:v>
                </c:pt>
                <c:pt idx="13">
                  <c:v>0.13800000000000001</c:v>
                </c:pt>
                <c:pt idx="14">
                  <c:v>0.13800000000000001</c:v>
                </c:pt>
                <c:pt idx="15">
                  <c:v>0.13800000000000001</c:v>
                </c:pt>
                <c:pt idx="16">
                  <c:v>0.13800000000000001</c:v>
                </c:pt>
                <c:pt idx="17">
                  <c:v>0.13800000000000001</c:v>
                </c:pt>
                <c:pt idx="18">
                  <c:v>0.13800000000000001</c:v>
                </c:pt>
                <c:pt idx="19">
                  <c:v>0.13800000000000001</c:v>
                </c:pt>
                <c:pt idx="20">
                  <c:v>0.13800000000000001</c:v>
                </c:pt>
              </c:numCache>
            </c:numRef>
          </c:val>
          <c:extLst>
            <c:ext xmlns:c16="http://schemas.microsoft.com/office/drawing/2014/chart" uri="{C3380CC4-5D6E-409C-BE32-E72D297353CC}">
              <c16:uniqueId val="{00000002-5682-4133-8C70-8A9BBC2F0F3E}"/>
            </c:ext>
          </c:extLst>
        </c:ser>
        <c:ser>
          <c:idx val="3"/>
          <c:order val="3"/>
          <c:tx>
            <c:strRef>
              <c:f>Sheet1!$E$1</c:f>
              <c:strCache>
                <c:ptCount val="1"/>
                <c:pt idx="0">
                  <c:v>NJ 10%</c:v>
                </c:pt>
              </c:strCache>
            </c:strRef>
          </c:tx>
          <c:spPr>
            <a:solidFill>
              <a:schemeClr val="bg1"/>
            </a:solidFill>
            <a:ln>
              <a:noFill/>
            </a:ln>
            <a:effectLst/>
          </c:spPr>
          <c:invertIfNegative val="0"/>
          <c:trendline>
            <c:name>NJ 12%</c:name>
            <c:spPr>
              <a:ln w="19050" cap="rnd">
                <a:solidFill>
                  <a:schemeClr val="accent4"/>
                </a:solidFill>
                <a:prstDash val="sysDot"/>
              </a:ln>
              <a:effectLst/>
            </c:spPr>
            <c:trendlineType val="linear"/>
            <c:dispRSqr val="0"/>
            <c:dispEq val="0"/>
          </c:trendline>
          <c:cat>
            <c:strRef>
              <c:f>Sheet1!$A$2:$A$22</c:f>
              <c:strCache>
                <c:ptCount val="21"/>
                <c:pt idx="0">
                  <c:v>Hunterdon</c:v>
                </c:pt>
                <c:pt idx="1">
                  <c:v>Somerset</c:v>
                </c:pt>
                <c:pt idx="2">
                  <c:v>Bergen</c:v>
                </c:pt>
                <c:pt idx="3">
                  <c:v>Monmouth</c:v>
                </c:pt>
                <c:pt idx="4">
                  <c:v>Morris</c:v>
                </c:pt>
                <c:pt idx="5">
                  <c:v>Burlington</c:v>
                </c:pt>
                <c:pt idx="6">
                  <c:v>Sussex </c:v>
                </c:pt>
                <c:pt idx="7">
                  <c:v>Gloucester</c:v>
                </c:pt>
                <c:pt idx="8">
                  <c:v>Warren</c:v>
                </c:pt>
                <c:pt idx="9">
                  <c:v>Middlesex</c:v>
                </c:pt>
                <c:pt idx="10">
                  <c:v>Union</c:v>
                </c:pt>
                <c:pt idx="11">
                  <c:v>Ocean</c:v>
                </c:pt>
                <c:pt idx="12">
                  <c:v>Mercer</c:v>
                </c:pt>
                <c:pt idx="13">
                  <c:v>Cape May </c:v>
                </c:pt>
                <c:pt idx="14">
                  <c:v>Camden</c:v>
                </c:pt>
                <c:pt idx="15">
                  <c:v>Atlantic</c:v>
                </c:pt>
                <c:pt idx="16">
                  <c:v>Cumberland</c:v>
                </c:pt>
                <c:pt idx="17">
                  <c:v>Hudson</c:v>
                </c:pt>
                <c:pt idx="18">
                  <c:v>Essex</c:v>
                </c:pt>
                <c:pt idx="19">
                  <c:v>Passaic</c:v>
                </c:pt>
                <c:pt idx="20">
                  <c:v>Salem</c:v>
                </c:pt>
              </c:strCache>
            </c:strRef>
          </c:cat>
          <c:val>
            <c:numRef>
              <c:f>Sheet1!$E$2:$E$22</c:f>
              <c:numCache>
                <c:formatCode>0%</c:formatCode>
                <c:ptCount val="21"/>
                <c:pt idx="0">
                  <c:v>9.6000000000000002E-2</c:v>
                </c:pt>
                <c:pt idx="1">
                  <c:v>9.6000000000000002E-2</c:v>
                </c:pt>
                <c:pt idx="2">
                  <c:v>9.6000000000000002E-2</c:v>
                </c:pt>
                <c:pt idx="3">
                  <c:v>9.6000000000000002E-2</c:v>
                </c:pt>
                <c:pt idx="4">
                  <c:v>9.6000000000000002E-2</c:v>
                </c:pt>
                <c:pt idx="5">
                  <c:v>9.6000000000000002E-2</c:v>
                </c:pt>
                <c:pt idx="6">
                  <c:v>9.6000000000000002E-2</c:v>
                </c:pt>
                <c:pt idx="7">
                  <c:v>9.6000000000000002E-2</c:v>
                </c:pt>
                <c:pt idx="8">
                  <c:v>9.6000000000000002E-2</c:v>
                </c:pt>
                <c:pt idx="9">
                  <c:v>9.6000000000000002E-2</c:v>
                </c:pt>
                <c:pt idx="10">
                  <c:v>9.6000000000000002E-2</c:v>
                </c:pt>
                <c:pt idx="11">
                  <c:v>9.6000000000000002E-2</c:v>
                </c:pt>
                <c:pt idx="12">
                  <c:v>9.6000000000000002E-2</c:v>
                </c:pt>
                <c:pt idx="13">
                  <c:v>9.6000000000000002E-2</c:v>
                </c:pt>
                <c:pt idx="14">
                  <c:v>9.6000000000000002E-2</c:v>
                </c:pt>
                <c:pt idx="15">
                  <c:v>9.6000000000000002E-2</c:v>
                </c:pt>
                <c:pt idx="16">
                  <c:v>9.6000000000000002E-2</c:v>
                </c:pt>
                <c:pt idx="17">
                  <c:v>9.6000000000000002E-2</c:v>
                </c:pt>
                <c:pt idx="18">
                  <c:v>9.6000000000000002E-2</c:v>
                </c:pt>
                <c:pt idx="19">
                  <c:v>9.6000000000000002E-2</c:v>
                </c:pt>
                <c:pt idx="20">
                  <c:v>9.6000000000000002E-2</c:v>
                </c:pt>
              </c:numCache>
            </c:numRef>
          </c:val>
          <c:extLst>
            <c:ext xmlns:c16="http://schemas.microsoft.com/office/drawing/2014/chart" uri="{C3380CC4-5D6E-409C-BE32-E72D297353CC}">
              <c16:uniqueId val="{00000002-18E6-47BB-A8A4-0F79A6BE2F30}"/>
            </c:ext>
          </c:extLst>
        </c:ser>
        <c:dLbls>
          <c:showLegendKey val="0"/>
          <c:showVal val="0"/>
          <c:showCatName val="0"/>
          <c:showSerName val="0"/>
          <c:showPercent val="0"/>
          <c:showBubbleSize val="0"/>
        </c:dLbls>
        <c:gapWidth val="219"/>
        <c:axId val="342808224"/>
        <c:axId val="342808616"/>
      </c:barChart>
      <c:catAx>
        <c:axId val="3428082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808616"/>
        <c:crosses val="autoZero"/>
        <c:auto val="1"/>
        <c:lblAlgn val="ctr"/>
        <c:lblOffset val="100"/>
        <c:noMultiLvlLbl val="0"/>
      </c:catAx>
      <c:valAx>
        <c:axId val="342808616"/>
        <c:scaling>
          <c:orientation val="minMax"/>
          <c:max val="0.25"/>
          <c:min val="0"/>
        </c:scaling>
        <c:delete val="1"/>
        <c:axPos val="b"/>
        <c:numFmt formatCode="0%" sourceLinked="1"/>
        <c:majorTickMark val="out"/>
        <c:minorTickMark val="none"/>
        <c:tickLblPos val="nextTo"/>
        <c:crossAx val="342808224"/>
        <c:crosses val="autoZero"/>
        <c:crossBetween val="between"/>
      </c:valAx>
      <c:spPr>
        <a:noFill/>
        <a:ln>
          <a:noFill/>
        </a:ln>
        <a:effectLst/>
      </c:spPr>
    </c:plotArea>
    <c:legend>
      <c:legendPos val="r"/>
      <c:legendEntry>
        <c:idx val="2"/>
        <c:delete val="1"/>
      </c:legendEntry>
      <c:legendEntry>
        <c:idx val="3"/>
        <c:delete val="1"/>
      </c:legendEntry>
      <c:legendEntry>
        <c:idx val="4"/>
        <c:delete val="1"/>
      </c:legendEntry>
      <c:legendEntry>
        <c:idx val="5"/>
        <c:delete val="1"/>
      </c:legendEntry>
      <c:layout>
        <c:manualLayout>
          <c:xMode val="edge"/>
          <c:yMode val="edge"/>
          <c:x val="0.279131360934467"/>
          <c:y val="0.80010682823564527"/>
          <c:w val="0.36442046810874962"/>
          <c:h val="0.10374747908619569"/>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948051948051948E-2"/>
          <c:y val="9.8802418502149672E-2"/>
          <c:w val="0.98051958782929916"/>
          <c:h val="0.70175107307064766"/>
        </c:manualLayout>
      </c:layout>
      <c:lineChart>
        <c:grouping val="standard"/>
        <c:varyColors val="0"/>
        <c:ser>
          <c:idx val="0"/>
          <c:order val="0"/>
          <c:tx>
            <c:strRef>
              <c:f>Sheet1!$B$1</c:f>
              <c:strCache>
                <c:ptCount val="1"/>
                <c:pt idx="0">
                  <c:v>Poverty Rate</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0%</c:formatCode>
                <c:ptCount val="5"/>
                <c:pt idx="0">
                  <c:v>4.8000000000000001E-2</c:v>
                </c:pt>
                <c:pt idx="1">
                  <c:v>4.7E-2</c:v>
                </c:pt>
                <c:pt idx="2">
                  <c:v>4.3999999999999997E-2</c:v>
                </c:pt>
                <c:pt idx="3">
                  <c:v>0.05</c:v>
                </c:pt>
                <c:pt idx="4">
                  <c:v>5.2999999999999999E-2</c:v>
                </c:pt>
              </c:numCache>
            </c:numRef>
          </c:val>
          <c:smooth val="0"/>
          <c:extLst>
            <c:ext xmlns:c16="http://schemas.microsoft.com/office/drawing/2014/chart" uri="{C3380CC4-5D6E-409C-BE32-E72D297353CC}">
              <c16:uniqueId val="{00000000-9686-42E0-BC70-10DB069A9596}"/>
            </c:ext>
          </c:extLst>
        </c:ser>
        <c:dLbls>
          <c:showLegendKey val="0"/>
          <c:showVal val="0"/>
          <c:showCatName val="0"/>
          <c:showSerName val="0"/>
          <c:showPercent val="0"/>
          <c:showBubbleSize val="0"/>
        </c:dLbls>
        <c:marker val="1"/>
        <c:smooth val="0"/>
        <c:axId val="342809400"/>
        <c:axId val="342809792"/>
      </c:lineChart>
      <c:catAx>
        <c:axId val="3428094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2809792"/>
        <c:crosses val="autoZero"/>
        <c:auto val="1"/>
        <c:lblAlgn val="ctr"/>
        <c:lblOffset val="100"/>
        <c:noMultiLvlLbl val="0"/>
      </c:catAx>
      <c:valAx>
        <c:axId val="342809792"/>
        <c:scaling>
          <c:orientation val="minMax"/>
          <c:max val="1"/>
          <c:min val="0"/>
        </c:scaling>
        <c:delete val="1"/>
        <c:axPos val="l"/>
        <c:numFmt formatCode="0%" sourceLinked="1"/>
        <c:majorTickMark val="out"/>
        <c:minorTickMark val="none"/>
        <c:tickLblPos val="nextTo"/>
        <c:crossAx val="342809400"/>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445136954293489"/>
          <c:y val="1.6524894615445797E-2"/>
          <c:w val="0.84443376207209986"/>
          <c:h val="0.91346647193294384"/>
        </c:manualLayout>
      </c:layout>
      <c:barChart>
        <c:barDir val="bar"/>
        <c:grouping val="clustered"/>
        <c:varyColors val="0"/>
        <c:ser>
          <c:idx val="0"/>
          <c:order val="0"/>
          <c:tx>
            <c:strRef>
              <c:f>Sheet1!$B$1</c:f>
              <c:strCache>
                <c:ptCount val="1"/>
                <c:pt idx="0">
                  <c:v>Poverty Rate</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Victory Gradens</c:v>
                </c:pt>
                <c:pt idx="1">
                  <c:v>Netcong</c:v>
                </c:pt>
                <c:pt idx="2">
                  <c:v>Morristown</c:v>
                </c:pt>
                <c:pt idx="3">
                  <c:v>Wharton</c:v>
                </c:pt>
                <c:pt idx="4">
                  <c:v>Dover</c:v>
                </c:pt>
                <c:pt idx="5">
                  <c:v>Mine Hill </c:v>
                </c:pt>
                <c:pt idx="6">
                  <c:v>Mount Olive</c:v>
                </c:pt>
                <c:pt idx="7">
                  <c:v>Riverdale</c:v>
                </c:pt>
                <c:pt idx="8">
                  <c:v>Rockaway Twp</c:v>
                </c:pt>
                <c:pt idx="9">
                  <c:v>Pequannock</c:v>
                </c:pt>
              </c:strCache>
            </c:strRef>
          </c:cat>
          <c:val>
            <c:numRef>
              <c:f>Sheet1!$B$2:$B$11</c:f>
              <c:numCache>
                <c:formatCode>0%</c:formatCode>
                <c:ptCount val="10"/>
                <c:pt idx="0">
                  <c:v>0.34899999999999998</c:v>
                </c:pt>
                <c:pt idx="1">
                  <c:v>0.191</c:v>
                </c:pt>
                <c:pt idx="2">
                  <c:v>0.16400000000000001</c:v>
                </c:pt>
                <c:pt idx="3">
                  <c:v>0.129</c:v>
                </c:pt>
                <c:pt idx="4">
                  <c:v>0.108</c:v>
                </c:pt>
                <c:pt idx="5">
                  <c:v>9.1999999999999998E-2</c:v>
                </c:pt>
                <c:pt idx="6">
                  <c:v>7.4999999999999997E-2</c:v>
                </c:pt>
                <c:pt idx="7">
                  <c:v>6.2E-2</c:v>
                </c:pt>
                <c:pt idx="8">
                  <c:v>6.2E-2</c:v>
                </c:pt>
                <c:pt idx="9">
                  <c:v>5.8000000000000003E-2</c:v>
                </c:pt>
              </c:numCache>
            </c:numRef>
          </c:val>
          <c:extLst>
            <c:ext xmlns:c16="http://schemas.microsoft.com/office/drawing/2014/chart" uri="{C3380CC4-5D6E-409C-BE32-E72D297353CC}">
              <c16:uniqueId val="{00000000-9387-42DF-8A2C-FECD6E8874E8}"/>
            </c:ext>
          </c:extLst>
        </c:ser>
        <c:ser>
          <c:idx val="1"/>
          <c:order val="1"/>
          <c:tx>
            <c:strRef>
              <c:f>Sheet1!$C$1</c:f>
              <c:strCache>
                <c:ptCount val="1"/>
                <c:pt idx="0">
                  <c:v>Morris County avg 4.5%</c:v>
                </c:pt>
              </c:strCache>
            </c:strRef>
          </c:tx>
          <c:spPr>
            <a:noFill/>
            <a:ln>
              <a:noFill/>
            </a:ln>
            <a:effectLst/>
          </c:spPr>
          <c:invertIfNegative val="0"/>
          <c:trendline>
            <c:spPr>
              <a:ln w="19050" cap="rnd">
                <a:solidFill>
                  <a:schemeClr val="accent2"/>
                </a:solidFill>
                <a:prstDash val="sysDot"/>
              </a:ln>
              <a:effectLst/>
            </c:spPr>
            <c:trendlineType val="linear"/>
            <c:dispRSqr val="0"/>
            <c:dispEq val="0"/>
          </c:trendline>
          <c:cat>
            <c:strRef>
              <c:f>Sheet1!$A$2:$A$11</c:f>
              <c:strCache>
                <c:ptCount val="10"/>
                <c:pt idx="0">
                  <c:v>Victory Gradens</c:v>
                </c:pt>
                <c:pt idx="1">
                  <c:v>Netcong</c:v>
                </c:pt>
                <c:pt idx="2">
                  <c:v>Morristown</c:v>
                </c:pt>
                <c:pt idx="3">
                  <c:v>Wharton</c:v>
                </c:pt>
                <c:pt idx="4">
                  <c:v>Dover</c:v>
                </c:pt>
                <c:pt idx="5">
                  <c:v>Mine Hill </c:v>
                </c:pt>
                <c:pt idx="6">
                  <c:v>Mount Olive</c:v>
                </c:pt>
                <c:pt idx="7">
                  <c:v>Riverdale</c:v>
                </c:pt>
                <c:pt idx="8">
                  <c:v>Rockaway Twp</c:v>
                </c:pt>
                <c:pt idx="9">
                  <c:v>Pequannock</c:v>
                </c:pt>
              </c:strCache>
            </c:strRef>
          </c:cat>
          <c:val>
            <c:numRef>
              <c:f>Sheet1!$C$2:$C$11</c:f>
              <c:numCache>
                <c:formatCode>0%</c:formatCode>
                <c:ptCount val="10"/>
                <c:pt idx="0">
                  <c:v>4.4999999999999998E-2</c:v>
                </c:pt>
                <c:pt idx="1">
                  <c:v>4.4999999999999998E-2</c:v>
                </c:pt>
                <c:pt idx="2">
                  <c:v>4.4999999999999998E-2</c:v>
                </c:pt>
                <c:pt idx="3">
                  <c:v>4.4999999999999998E-2</c:v>
                </c:pt>
                <c:pt idx="4">
                  <c:v>4.4999999999999998E-2</c:v>
                </c:pt>
                <c:pt idx="5">
                  <c:v>4.4999999999999998E-2</c:v>
                </c:pt>
                <c:pt idx="6">
                  <c:v>4.4999999999999998E-2</c:v>
                </c:pt>
                <c:pt idx="7">
                  <c:v>4.4999999999999998E-2</c:v>
                </c:pt>
                <c:pt idx="8">
                  <c:v>4.4999999999999998E-2</c:v>
                </c:pt>
                <c:pt idx="9">
                  <c:v>4.4999999999999998E-2</c:v>
                </c:pt>
              </c:numCache>
            </c:numRef>
          </c:val>
          <c:extLst>
            <c:ext xmlns:c16="http://schemas.microsoft.com/office/drawing/2014/chart" uri="{C3380CC4-5D6E-409C-BE32-E72D297353CC}">
              <c16:uniqueId val="{00000000-E7BE-4383-8DC8-A14CF706F22E}"/>
            </c:ext>
          </c:extLst>
        </c:ser>
        <c:dLbls>
          <c:showLegendKey val="0"/>
          <c:showVal val="0"/>
          <c:showCatName val="0"/>
          <c:showSerName val="0"/>
          <c:showPercent val="0"/>
          <c:showBubbleSize val="0"/>
        </c:dLbls>
        <c:gapWidth val="182"/>
        <c:axId val="343056520"/>
        <c:axId val="343056912"/>
      </c:barChart>
      <c:catAx>
        <c:axId val="343056520"/>
        <c:scaling>
          <c:orientation val="minMax"/>
        </c:scaling>
        <c:delete val="0"/>
        <c:axPos val="l"/>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3056912"/>
        <c:crosses val="autoZero"/>
        <c:auto val="1"/>
        <c:lblAlgn val="ctr"/>
        <c:lblOffset val="100"/>
        <c:noMultiLvlLbl val="0"/>
      </c:catAx>
      <c:valAx>
        <c:axId val="343056912"/>
        <c:scaling>
          <c:orientation val="minMax"/>
          <c:max val="0.8"/>
        </c:scaling>
        <c:delete val="1"/>
        <c:axPos val="b"/>
        <c:numFmt formatCode="0%" sourceLinked="1"/>
        <c:majorTickMark val="out"/>
        <c:minorTickMark val="none"/>
        <c:tickLblPos val="nextTo"/>
        <c:crossAx val="343056520"/>
        <c:crosses val="autoZero"/>
        <c:crossBetween val="between"/>
      </c:valAx>
      <c:spPr>
        <a:noFill/>
        <a:ln>
          <a:noFill/>
        </a:ln>
        <a:effectLst/>
      </c:spPr>
    </c:plotArea>
    <c:legend>
      <c:legendPos val="r"/>
      <c:legendEntry>
        <c:idx val="1"/>
        <c:delete val="1"/>
      </c:legendEntry>
      <c:legendEntry>
        <c:idx val="2"/>
        <c:delete val="1"/>
      </c:legendEntry>
      <c:layout>
        <c:manualLayout>
          <c:xMode val="edge"/>
          <c:yMode val="edge"/>
          <c:x val="7.837725492423557E-2"/>
          <c:y val="0.92501033961663881"/>
          <c:w val="0.17886653918581089"/>
          <c:h val="4.066392269148174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doughnutChart>
        <c:varyColors val="1"/>
        <c:ser>
          <c:idx val="0"/>
          <c:order val="0"/>
          <c:tx>
            <c:strRef>
              <c:f>Sheet1!$A$2</c:f>
              <c:strCache>
                <c:ptCount val="1"/>
                <c:pt idx="0">
                  <c:v>Morris</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1-971D-4CBD-B4A3-29AB7ABBFF98}"/>
              </c:ext>
            </c:extLst>
          </c:dPt>
          <c:dPt>
            <c:idx val="1"/>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3-971D-4CBD-B4A3-29AB7ABBFF98}"/>
              </c:ext>
            </c:extLst>
          </c:dPt>
          <c:dPt>
            <c:idx val="2"/>
            <c:bubble3D val="0"/>
            <c:spPr>
              <a:solidFill>
                <a:srgbClr val="C00000"/>
              </a:solidFill>
              <a:ln w="19050">
                <a:solidFill>
                  <a:schemeClr val="lt1"/>
                </a:solidFill>
              </a:ln>
              <a:effectLst/>
            </c:spPr>
            <c:extLst>
              <c:ext xmlns:c16="http://schemas.microsoft.com/office/drawing/2014/chart" uri="{C3380CC4-5D6E-409C-BE32-E72D297353CC}">
                <c16:uniqueId val="{00000005-971D-4CBD-B4A3-29AB7ABBFF98}"/>
              </c:ext>
            </c:extLst>
          </c:dPt>
          <c:dPt>
            <c:idx val="3"/>
            <c:bubble3D val="0"/>
            <c:spPr>
              <a:solidFill>
                <a:schemeClr val="bg1">
                  <a:lumMod val="75000"/>
                </a:schemeClr>
              </a:solidFill>
              <a:ln w="19050">
                <a:solidFill>
                  <a:schemeClr val="lt1"/>
                </a:solidFill>
              </a:ln>
              <a:effectLst/>
            </c:spPr>
            <c:extLst>
              <c:ext xmlns:c16="http://schemas.microsoft.com/office/drawing/2014/chart" uri="{C3380CC4-5D6E-409C-BE32-E72D297353CC}">
                <c16:uniqueId val="{00000007-971D-4CBD-B4A3-29AB7ABBFF98}"/>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9-971D-4CBD-B4A3-29AB7ABBFF98}"/>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B-971D-4CBD-B4A3-29AB7ABBFF98}"/>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D-971D-4CBD-B4A3-29AB7ABBFF98}"/>
              </c:ext>
            </c:extLst>
          </c:dPt>
          <c:dLbls>
            <c:dLbl>
              <c:idx val="6"/>
              <c:layout>
                <c:manualLayout>
                  <c:x val="-1.4056224899598393E-2"/>
                  <c:y val="-2.8957531158417558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D-971D-4CBD-B4A3-29AB7ABBFF98}"/>
                </c:ext>
              </c:extLst>
            </c:dLbl>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bg1"/>
                    </a:solidFill>
                    <a:latin typeface="Franklin Gothic Medium" panose="020B0603020102020204" pitchFamily="34" charset="0"/>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Sheet1!$B$1:$H$1</c:f>
              <c:strCache>
                <c:ptCount val="7"/>
                <c:pt idx="0">
                  <c:v>Housing</c:v>
                </c:pt>
                <c:pt idx="1">
                  <c:v>Food </c:v>
                </c:pt>
                <c:pt idx="2">
                  <c:v>Child Care</c:v>
                </c:pt>
                <c:pt idx="3">
                  <c:v>Transportation</c:v>
                </c:pt>
                <c:pt idx="4">
                  <c:v>Health Care</c:v>
                </c:pt>
                <c:pt idx="5">
                  <c:v>Other Necessities</c:v>
                </c:pt>
                <c:pt idx="6">
                  <c:v>Taxes</c:v>
                </c:pt>
              </c:strCache>
            </c:strRef>
          </c:cat>
          <c:val>
            <c:numRef>
              <c:f>Sheet1!$B$2:$H$2</c:f>
              <c:numCache>
                <c:formatCode>_("$"* #,##0_);_("$"* \(#,##0\);_("$"* "-"??_);_(@_)</c:formatCode>
                <c:ptCount val="7"/>
                <c:pt idx="0">
                  <c:v>1560</c:v>
                </c:pt>
                <c:pt idx="1">
                  <c:v>870</c:v>
                </c:pt>
                <c:pt idx="2">
                  <c:v>1634</c:v>
                </c:pt>
                <c:pt idx="3">
                  <c:v>1226</c:v>
                </c:pt>
                <c:pt idx="4">
                  <c:v>1125</c:v>
                </c:pt>
                <c:pt idx="5">
                  <c:v>980</c:v>
                </c:pt>
                <c:pt idx="6">
                  <c:v>1282</c:v>
                </c:pt>
              </c:numCache>
            </c:numRef>
          </c:val>
          <c:extLst>
            <c:ext xmlns:c16="http://schemas.microsoft.com/office/drawing/2014/chart" uri="{C3380CC4-5D6E-409C-BE32-E72D297353CC}">
              <c16:uniqueId val="{00000000-8171-4647-B500-88806271EA70}"/>
            </c:ext>
          </c:extLst>
        </c:ser>
        <c:dLbls>
          <c:showLegendKey val="0"/>
          <c:showVal val="0"/>
          <c:showCatName val="0"/>
          <c:showSerName val="0"/>
          <c:showPercent val="0"/>
          <c:showBubbleSize val="0"/>
          <c:showLeaderLines val="1"/>
        </c:dLbls>
        <c:firstSliceAng val="0"/>
        <c:holeSize val="25"/>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767741141732285"/>
          <c:y val="2.578124841404722E-2"/>
          <c:w val="0.86201008858267714"/>
          <c:h val="0.94843750317190556"/>
        </c:manualLayout>
      </c:layout>
      <c:barChart>
        <c:barDir val="bar"/>
        <c:grouping val="clustered"/>
        <c:varyColors val="0"/>
        <c:ser>
          <c:idx val="0"/>
          <c:order val="0"/>
          <c:tx>
            <c:strRef>
              <c:f>Sheet1!$B$1</c:f>
              <c:strCache>
                <c:ptCount val="1"/>
                <c:pt idx="0">
                  <c:v>Series 1</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Camden</c:v>
                </c:pt>
                <c:pt idx="1">
                  <c:v>Cumberland</c:v>
                </c:pt>
                <c:pt idx="2">
                  <c:v>Gloucester</c:v>
                </c:pt>
                <c:pt idx="3">
                  <c:v>Essex</c:v>
                </c:pt>
                <c:pt idx="4">
                  <c:v>Cape May</c:v>
                </c:pt>
                <c:pt idx="5">
                  <c:v>Salem</c:v>
                </c:pt>
                <c:pt idx="6">
                  <c:v>Union</c:v>
                </c:pt>
                <c:pt idx="7">
                  <c:v>Atlantic</c:v>
                </c:pt>
                <c:pt idx="8">
                  <c:v>Mercer</c:v>
                </c:pt>
                <c:pt idx="9">
                  <c:v>Hudson</c:v>
                </c:pt>
                <c:pt idx="10">
                  <c:v>Warren</c:v>
                </c:pt>
                <c:pt idx="11">
                  <c:v>Burlington</c:v>
                </c:pt>
                <c:pt idx="12">
                  <c:v>Passaic</c:v>
                </c:pt>
                <c:pt idx="13">
                  <c:v>Monmouth</c:v>
                </c:pt>
                <c:pt idx="14">
                  <c:v>Sussex</c:v>
                </c:pt>
                <c:pt idx="15">
                  <c:v>Ocean</c:v>
                </c:pt>
                <c:pt idx="16">
                  <c:v>Middlesex</c:v>
                </c:pt>
                <c:pt idx="17">
                  <c:v>Morris</c:v>
                </c:pt>
                <c:pt idx="18">
                  <c:v>Bergen</c:v>
                </c:pt>
                <c:pt idx="19">
                  <c:v>Somerset</c:v>
                </c:pt>
                <c:pt idx="20">
                  <c:v>Hunterdon</c:v>
                </c:pt>
              </c:strCache>
            </c:strRef>
          </c:cat>
          <c:val>
            <c:numRef>
              <c:f>Sheet1!$B$2:$B$22</c:f>
              <c:numCache>
                <c:formatCode>"$"#,##0_);[Red]\("$"#,##0\)</c:formatCode>
                <c:ptCount val="21"/>
                <c:pt idx="0">
                  <c:v>87509</c:v>
                </c:pt>
                <c:pt idx="1">
                  <c:v>87920</c:v>
                </c:pt>
                <c:pt idx="2">
                  <c:v>91520</c:v>
                </c:pt>
                <c:pt idx="3">
                  <c:v>91592</c:v>
                </c:pt>
                <c:pt idx="4">
                  <c:v>91949</c:v>
                </c:pt>
                <c:pt idx="5">
                  <c:v>92286</c:v>
                </c:pt>
                <c:pt idx="6">
                  <c:v>92937</c:v>
                </c:pt>
                <c:pt idx="7">
                  <c:v>93158</c:v>
                </c:pt>
                <c:pt idx="8">
                  <c:v>94171</c:v>
                </c:pt>
                <c:pt idx="9">
                  <c:v>94533</c:v>
                </c:pt>
                <c:pt idx="10">
                  <c:v>94960</c:v>
                </c:pt>
                <c:pt idx="11">
                  <c:v>95493</c:v>
                </c:pt>
                <c:pt idx="12">
                  <c:v>97494</c:v>
                </c:pt>
                <c:pt idx="13">
                  <c:v>98043</c:v>
                </c:pt>
                <c:pt idx="14">
                  <c:v>100814</c:v>
                </c:pt>
                <c:pt idx="15">
                  <c:v>101370</c:v>
                </c:pt>
                <c:pt idx="16">
                  <c:v>101927</c:v>
                </c:pt>
                <c:pt idx="18">
                  <c:v>105042</c:v>
                </c:pt>
                <c:pt idx="19">
                  <c:v>110247</c:v>
                </c:pt>
                <c:pt idx="20">
                  <c:v>111459</c:v>
                </c:pt>
              </c:numCache>
            </c:numRef>
          </c:val>
          <c:extLst>
            <c:ext xmlns:c16="http://schemas.microsoft.com/office/drawing/2014/chart" uri="{C3380CC4-5D6E-409C-BE32-E72D297353CC}">
              <c16:uniqueId val="{00000000-365B-42DE-9370-E3DA0E80A0EE}"/>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quot;$&quot;#,##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Camden</c:v>
                </c:pt>
                <c:pt idx="1">
                  <c:v>Cumberland</c:v>
                </c:pt>
                <c:pt idx="2">
                  <c:v>Gloucester</c:v>
                </c:pt>
                <c:pt idx="3">
                  <c:v>Essex</c:v>
                </c:pt>
                <c:pt idx="4">
                  <c:v>Cape May</c:v>
                </c:pt>
                <c:pt idx="5">
                  <c:v>Salem</c:v>
                </c:pt>
                <c:pt idx="6">
                  <c:v>Union</c:v>
                </c:pt>
                <c:pt idx="7">
                  <c:v>Atlantic</c:v>
                </c:pt>
                <c:pt idx="8">
                  <c:v>Mercer</c:v>
                </c:pt>
                <c:pt idx="9">
                  <c:v>Hudson</c:v>
                </c:pt>
                <c:pt idx="10">
                  <c:v>Warren</c:v>
                </c:pt>
                <c:pt idx="11">
                  <c:v>Burlington</c:v>
                </c:pt>
                <c:pt idx="12">
                  <c:v>Passaic</c:v>
                </c:pt>
                <c:pt idx="13">
                  <c:v>Monmouth</c:v>
                </c:pt>
                <c:pt idx="14">
                  <c:v>Sussex</c:v>
                </c:pt>
                <c:pt idx="15">
                  <c:v>Ocean</c:v>
                </c:pt>
                <c:pt idx="16">
                  <c:v>Middlesex</c:v>
                </c:pt>
                <c:pt idx="17">
                  <c:v>Morris</c:v>
                </c:pt>
                <c:pt idx="18">
                  <c:v>Bergen</c:v>
                </c:pt>
                <c:pt idx="19">
                  <c:v>Somerset</c:v>
                </c:pt>
                <c:pt idx="20">
                  <c:v>Hunterdon</c:v>
                </c:pt>
              </c:strCache>
            </c:strRef>
          </c:cat>
          <c:val>
            <c:numRef>
              <c:f>Sheet1!$C$2:$C$22</c:f>
              <c:numCache>
                <c:formatCode>General</c:formatCode>
                <c:ptCount val="21"/>
                <c:pt idx="17">
                  <c:v>104121</c:v>
                </c:pt>
              </c:numCache>
            </c:numRef>
          </c:val>
          <c:extLst>
            <c:ext xmlns:c16="http://schemas.microsoft.com/office/drawing/2014/chart" uri="{C3380CC4-5D6E-409C-BE32-E72D297353CC}">
              <c16:uniqueId val="{00000003-365B-42DE-9370-E3DA0E80A0EE}"/>
            </c:ext>
          </c:extLst>
        </c:ser>
        <c:dLbls>
          <c:showLegendKey val="0"/>
          <c:showVal val="0"/>
          <c:showCatName val="0"/>
          <c:showSerName val="0"/>
          <c:showPercent val="0"/>
          <c:showBubbleSize val="0"/>
        </c:dLbls>
        <c:gapWidth val="182"/>
        <c:axId val="343886536"/>
        <c:axId val="343886928"/>
      </c:barChart>
      <c:catAx>
        <c:axId val="34388653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3886928"/>
        <c:crosses val="autoZero"/>
        <c:auto val="1"/>
        <c:lblAlgn val="ctr"/>
        <c:lblOffset val="100"/>
        <c:noMultiLvlLbl val="0"/>
      </c:catAx>
      <c:valAx>
        <c:axId val="343886928"/>
        <c:scaling>
          <c:orientation val="minMax"/>
        </c:scaling>
        <c:delete val="1"/>
        <c:axPos val="b"/>
        <c:numFmt formatCode="&quot;$&quot;#,##0_);[Red]\(&quot;$&quot;#,##0\)" sourceLinked="1"/>
        <c:majorTickMark val="none"/>
        <c:minorTickMark val="none"/>
        <c:tickLblPos val="nextTo"/>
        <c:crossAx val="34388653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Median Household Income</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_("$"* #,##0_);_("$"* \(#,##0\);_("$"* "-"??_);_(@_)</c:formatCode>
                <c:ptCount val="5"/>
                <c:pt idx="0">
                  <c:v>101661</c:v>
                </c:pt>
                <c:pt idx="1">
                  <c:v>106985</c:v>
                </c:pt>
                <c:pt idx="2">
                  <c:v>114732</c:v>
                </c:pt>
                <c:pt idx="3">
                  <c:v>112288</c:v>
                </c:pt>
                <c:pt idx="4">
                  <c:v>116283</c:v>
                </c:pt>
              </c:numCache>
            </c:numRef>
          </c:val>
          <c:smooth val="0"/>
          <c:extLst>
            <c:ext xmlns:c16="http://schemas.microsoft.com/office/drawing/2014/chart" uri="{C3380CC4-5D6E-409C-BE32-E72D297353CC}">
              <c16:uniqueId val="{00000000-9CEB-49C5-8383-3FFA73E81C1C}"/>
            </c:ext>
          </c:extLst>
        </c:ser>
        <c:dLbls>
          <c:showLegendKey val="0"/>
          <c:showVal val="0"/>
          <c:showCatName val="0"/>
          <c:showSerName val="0"/>
          <c:showPercent val="0"/>
          <c:showBubbleSize val="0"/>
        </c:dLbls>
        <c:marker val="1"/>
        <c:smooth val="0"/>
        <c:axId val="343887712"/>
        <c:axId val="343888104"/>
      </c:lineChart>
      <c:catAx>
        <c:axId val="3438877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3888104"/>
        <c:crosses val="autoZero"/>
        <c:auto val="1"/>
        <c:lblAlgn val="ctr"/>
        <c:lblOffset val="100"/>
        <c:noMultiLvlLbl val="0"/>
      </c:catAx>
      <c:valAx>
        <c:axId val="343888104"/>
        <c:scaling>
          <c:orientation val="minMax"/>
        </c:scaling>
        <c:delete val="1"/>
        <c:axPos val="l"/>
        <c:numFmt formatCode="_(&quot;$&quot;* #,##0_);_(&quot;$&quot;* \(#,##0\);_(&quot;$&quot;* &quot;-&quot;??_);_(@_)" sourceLinked="1"/>
        <c:majorTickMark val="out"/>
        <c:minorTickMark val="none"/>
        <c:tickLblPos val="nextTo"/>
        <c:crossAx val="343887712"/>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991304937137274"/>
          <c:y val="3.4083286631144086E-2"/>
          <c:w val="0.83863633823441486"/>
          <c:h val="0.90939351331083618"/>
        </c:manualLayout>
      </c:layout>
      <c:barChart>
        <c:barDir val="bar"/>
        <c:grouping val="clustered"/>
        <c:varyColors val="0"/>
        <c:ser>
          <c:idx val="0"/>
          <c:order val="0"/>
          <c:tx>
            <c:strRef>
              <c:f>Sheet1!$B$1</c:f>
              <c:strCache>
                <c:ptCount val="1"/>
                <c:pt idx="0">
                  <c:v>Series 1</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Atlantic</c:v>
                </c:pt>
                <c:pt idx="2">
                  <c:v>Essex</c:v>
                </c:pt>
                <c:pt idx="3">
                  <c:v>Salem</c:v>
                </c:pt>
                <c:pt idx="4">
                  <c:v>Cape May</c:v>
                </c:pt>
                <c:pt idx="5">
                  <c:v>Camden</c:v>
                </c:pt>
                <c:pt idx="6">
                  <c:v>Ocean</c:v>
                </c:pt>
                <c:pt idx="7">
                  <c:v>Passaic</c:v>
                </c:pt>
                <c:pt idx="8">
                  <c:v>Hudson</c:v>
                </c:pt>
                <c:pt idx="9">
                  <c:v>Mercer</c:v>
                </c:pt>
                <c:pt idx="10">
                  <c:v>Union</c:v>
                </c:pt>
                <c:pt idx="11">
                  <c:v>Warren</c:v>
                </c:pt>
                <c:pt idx="12">
                  <c:v>Burlington</c:v>
                </c:pt>
                <c:pt idx="13">
                  <c:v>Gloucester</c:v>
                </c:pt>
                <c:pt idx="14">
                  <c:v>Middlesex</c:v>
                </c:pt>
                <c:pt idx="15">
                  <c:v>Sussex</c:v>
                </c:pt>
                <c:pt idx="16">
                  <c:v>Monmouth</c:v>
                </c:pt>
                <c:pt idx="17">
                  <c:v>Bergen</c:v>
                </c:pt>
                <c:pt idx="18">
                  <c:v>Somerset</c:v>
                </c:pt>
                <c:pt idx="19">
                  <c:v>Hunterdon</c:v>
                </c:pt>
                <c:pt idx="20">
                  <c:v>Morris</c:v>
                </c:pt>
              </c:strCache>
            </c:strRef>
          </c:cat>
          <c:val>
            <c:numRef>
              <c:f>Sheet1!$B$2:$B$22</c:f>
              <c:numCache>
                <c:formatCode>_("$"* #,##0_);_("$"* \(#,##0\);_("$"* "-"??_);_(@_)</c:formatCode>
                <c:ptCount val="21"/>
                <c:pt idx="0">
                  <c:v>54587</c:v>
                </c:pt>
                <c:pt idx="1">
                  <c:v>63389</c:v>
                </c:pt>
                <c:pt idx="2">
                  <c:v>64626</c:v>
                </c:pt>
                <c:pt idx="3">
                  <c:v>68531</c:v>
                </c:pt>
                <c:pt idx="4">
                  <c:v>69980</c:v>
                </c:pt>
                <c:pt idx="5">
                  <c:v>73672</c:v>
                </c:pt>
                <c:pt idx="6">
                  <c:v>76093</c:v>
                </c:pt>
                <c:pt idx="7">
                  <c:v>77040</c:v>
                </c:pt>
                <c:pt idx="8">
                  <c:v>78808</c:v>
                </c:pt>
                <c:pt idx="9">
                  <c:v>79492</c:v>
                </c:pt>
                <c:pt idx="10">
                  <c:v>80339</c:v>
                </c:pt>
                <c:pt idx="11">
                  <c:v>84479</c:v>
                </c:pt>
                <c:pt idx="12">
                  <c:v>88797</c:v>
                </c:pt>
                <c:pt idx="13">
                  <c:v>89447</c:v>
                </c:pt>
                <c:pt idx="14">
                  <c:v>93418</c:v>
                </c:pt>
                <c:pt idx="15">
                  <c:v>101130</c:v>
                </c:pt>
                <c:pt idx="16">
                  <c:v>102870</c:v>
                </c:pt>
                <c:pt idx="17">
                  <c:v>108827</c:v>
                </c:pt>
                <c:pt idx="18">
                  <c:v>111587</c:v>
                </c:pt>
                <c:pt idx="19">
                  <c:v>116155</c:v>
                </c:pt>
              </c:numCache>
            </c:numRef>
          </c:val>
          <c:extLst>
            <c:ext xmlns:c16="http://schemas.microsoft.com/office/drawing/2014/chart" uri="{C3380CC4-5D6E-409C-BE32-E72D297353CC}">
              <c16:uniqueId val="{00000000-21A9-4ECC-B516-84D663BD2CFF}"/>
            </c:ext>
          </c:extLst>
        </c:ser>
        <c:ser>
          <c:idx val="1"/>
          <c:order val="1"/>
          <c:tx>
            <c:strRef>
              <c:f>Sheet1!$C$1</c:f>
              <c:strCache>
                <c:ptCount val="1"/>
                <c:pt idx="0">
                  <c:v>County</c:v>
                </c:pt>
              </c:strCache>
            </c:strRef>
          </c:tx>
          <c:spPr>
            <a:solidFill>
              <a:schemeClr val="bg1">
                <a:lumMod val="75000"/>
              </a:schemeClr>
            </a:solidFill>
            <a:ln>
              <a:solidFill>
                <a:schemeClr val="bg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Atlantic</c:v>
                </c:pt>
                <c:pt idx="2">
                  <c:v>Essex</c:v>
                </c:pt>
                <c:pt idx="3">
                  <c:v>Salem</c:v>
                </c:pt>
                <c:pt idx="4">
                  <c:v>Cape May</c:v>
                </c:pt>
                <c:pt idx="5">
                  <c:v>Camden</c:v>
                </c:pt>
                <c:pt idx="6">
                  <c:v>Ocean</c:v>
                </c:pt>
                <c:pt idx="7">
                  <c:v>Passaic</c:v>
                </c:pt>
                <c:pt idx="8">
                  <c:v>Hudson</c:v>
                </c:pt>
                <c:pt idx="9">
                  <c:v>Mercer</c:v>
                </c:pt>
                <c:pt idx="10">
                  <c:v>Union</c:v>
                </c:pt>
                <c:pt idx="11">
                  <c:v>Warren</c:v>
                </c:pt>
                <c:pt idx="12">
                  <c:v>Burlington</c:v>
                </c:pt>
                <c:pt idx="13">
                  <c:v>Gloucester</c:v>
                </c:pt>
                <c:pt idx="14">
                  <c:v>Middlesex</c:v>
                </c:pt>
                <c:pt idx="15">
                  <c:v>Sussex</c:v>
                </c:pt>
                <c:pt idx="16">
                  <c:v>Monmouth</c:v>
                </c:pt>
                <c:pt idx="17">
                  <c:v>Bergen</c:v>
                </c:pt>
                <c:pt idx="18">
                  <c:v>Somerset</c:v>
                </c:pt>
                <c:pt idx="19">
                  <c:v>Hunterdon</c:v>
                </c:pt>
                <c:pt idx="20">
                  <c:v>Morris</c:v>
                </c:pt>
              </c:strCache>
            </c:strRef>
          </c:cat>
          <c:val>
            <c:numRef>
              <c:f>Sheet1!$C$2:$C$22</c:f>
              <c:numCache>
                <c:formatCode>General</c:formatCode>
                <c:ptCount val="21"/>
                <c:pt idx="20" formatCode="_(&quot;$&quot;* #,##0_);_(&quot;$&quot;* \(#,##0\);_(&quot;$&quot;* &quot;-&quot;??_);_(@_)">
                  <c:v>116283</c:v>
                </c:pt>
              </c:numCache>
            </c:numRef>
          </c:val>
          <c:extLst>
            <c:ext xmlns:c16="http://schemas.microsoft.com/office/drawing/2014/chart" uri="{C3380CC4-5D6E-409C-BE32-E72D297353CC}">
              <c16:uniqueId val="{00000001-21A9-4ECC-B516-84D663BD2CFF}"/>
            </c:ext>
          </c:extLst>
        </c:ser>
        <c:ser>
          <c:idx val="2"/>
          <c:order val="2"/>
          <c:tx>
            <c:strRef>
              <c:f>Sheet1!$D$1</c:f>
              <c:strCache>
                <c:ptCount val="1"/>
                <c:pt idx="0">
                  <c:v>NJ Median $85,751</c:v>
                </c:pt>
              </c:strCache>
            </c:strRef>
          </c:tx>
          <c:spPr>
            <a:solidFill>
              <a:schemeClr val="bg1"/>
            </a:solidFill>
            <a:ln>
              <a:solidFill>
                <a:schemeClr val="bg1"/>
              </a:solidFill>
            </a:ln>
            <a:effectLst/>
          </c:spPr>
          <c:invertIfNegative val="0"/>
          <c:trendline>
            <c:name>NJ median $76,475</c:name>
            <c:spPr>
              <a:ln w="19050" cap="rnd">
                <a:solidFill>
                  <a:schemeClr val="accent3"/>
                </a:solidFill>
                <a:prstDash val="sysDot"/>
              </a:ln>
              <a:effectLst/>
            </c:spPr>
            <c:trendlineType val="linear"/>
            <c:dispRSqr val="0"/>
            <c:dispEq val="0"/>
          </c:trendline>
          <c:cat>
            <c:strRef>
              <c:f>Sheet1!$A$2:$A$22</c:f>
              <c:strCache>
                <c:ptCount val="21"/>
                <c:pt idx="0">
                  <c:v>Cumberland</c:v>
                </c:pt>
                <c:pt idx="1">
                  <c:v>Atlantic</c:v>
                </c:pt>
                <c:pt idx="2">
                  <c:v>Essex</c:v>
                </c:pt>
                <c:pt idx="3">
                  <c:v>Salem</c:v>
                </c:pt>
                <c:pt idx="4">
                  <c:v>Cape May</c:v>
                </c:pt>
                <c:pt idx="5">
                  <c:v>Camden</c:v>
                </c:pt>
                <c:pt idx="6">
                  <c:v>Ocean</c:v>
                </c:pt>
                <c:pt idx="7">
                  <c:v>Passaic</c:v>
                </c:pt>
                <c:pt idx="8">
                  <c:v>Hudson</c:v>
                </c:pt>
                <c:pt idx="9">
                  <c:v>Mercer</c:v>
                </c:pt>
                <c:pt idx="10">
                  <c:v>Union</c:v>
                </c:pt>
                <c:pt idx="11">
                  <c:v>Warren</c:v>
                </c:pt>
                <c:pt idx="12">
                  <c:v>Burlington</c:v>
                </c:pt>
                <c:pt idx="13">
                  <c:v>Gloucester</c:v>
                </c:pt>
                <c:pt idx="14">
                  <c:v>Middlesex</c:v>
                </c:pt>
                <c:pt idx="15">
                  <c:v>Sussex</c:v>
                </c:pt>
                <c:pt idx="16">
                  <c:v>Monmouth</c:v>
                </c:pt>
                <c:pt idx="17">
                  <c:v>Bergen</c:v>
                </c:pt>
                <c:pt idx="18">
                  <c:v>Somerset</c:v>
                </c:pt>
                <c:pt idx="19">
                  <c:v>Hunterdon</c:v>
                </c:pt>
                <c:pt idx="20">
                  <c:v>Morris</c:v>
                </c:pt>
              </c:strCache>
            </c:strRef>
          </c:cat>
          <c:val>
            <c:numRef>
              <c:f>Sheet1!$D$2:$D$22</c:f>
              <c:numCache>
                <c:formatCode>_("$"* #,##0_);_("$"* \(#,##0\);_("$"* "-"??_);_(@_)</c:formatCode>
                <c:ptCount val="21"/>
                <c:pt idx="0">
                  <c:v>85751</c:v>
                </c:pt>
                <c:pt idx="1">
                  <c:v>85751</c:v>
                </c:pt>
                <c:pt idx="2">
                  <c:v>85751</c:v>
                </c:pt>
                <c:pt idx="3">
                  <c:v>85751</c:v>
                </c:pt>
                <c:pt idx="4">
                  <c:v>85751</c:v>
                </c:pt>
                <c:pt idx="5">
                  <c:v>85751</c:v>
                </c:pt>
                <c:pt idx="6">
                  <c:v>85751</c:v>
                </c:pt>
                <c:pt idx="7">
                  <c:v>85751</c:v>
                </c:pt>
                <c:pt idx="8">
                  <c:v>85751</c:v>
                </c:pt>
                <c:pt idx="9">
                  <c:v>85751</c:v>
                </c:pt>
                <c:pt idx="10">
                  <c:v>85751</c:v>
                </c:pt>
                <c:pt idx="11">
                  <c:v>85751</c:v>
                </c:pt>
                <c:pt idx="12">
                  <c:v>85751</c:v>
                </c:pt>
                <c:pt idx="13">
                  <c:v>85751</c:v>
                </c:pt>
                <c:pt idx="14">
                  <c:v>85751</c:v>
                </c:pt>
                <c:pt idx="15">
                  <c:v>85751</c:v>
                </c:pt>
                <c:pt idx="16">
                  <c:v>85751</c:v>
                </c:pt>
                <c:pt idx="17">
                  <c:v>85751</c:v>
                </c:pt>
                <c:pt idx="18">
                  <c:v>85751</c:v>
                </c:pt>
                <c:pt idx="19">
                  <c:v>85751</c:v>
                </c:pt>
                <c:pt idx="20">
                  <c:v>85751</c:v>
                </c:pt>
              </c:numCache>
            </c:numRef>
          </c:val>
          <c:extLst>
            <c:ext xmlns:c16="http://schemas.microsoft.com/office/drawing/2014/chart" uri="{C3380CC4-5D6E-409C-BE32-E72D297353CC}">
              <c16:uniqueId val="{00000002-21A9-4ECC-B516-84D663BD2CFF}"/>
            </c:ext>
          </c:extLst>
        </c:ser>
        <c:ser>
          <c:idx val="3"/>
          <c:order val="3"/>
          <c:tx>
            <c:strRef>
              <c:f>Sheet1!$E$1</c:f>
              <c:strCache>
                <c:ptCount val="1"/>
                <c:pt idx="0">
                  <c:v>US Median $65,712</c:v>
                </c:pt>
              </c:strCache>
            </c:strRef>
          </c:tx>
          <c:spPr>
            <a:solidFill>
              <a:schemeClr val="bg1"/>
            </a:solidFill>
            <a:ln>
              <a:noFill/>
            </a:ln>
            <a:effectLst/>
          </c:spPr>
          <c:invertIfNegative val="0"/>
          <c:trendline>
            <c:name>US median $57,652</c:name>
            <c:spPr>
              <a:ln w="19050" cap="rnd">
                <a:solidFill>
                  <a:schemeClr val="accent4"/>
                </a:solidFill>
                <a:prstDash val="sysDot"/>
              </a:ln>
              <a:effectLst/>
            </c:spPr>
            <c:trendlineType val="linear"/>
            <c:dispRSqr val="0"/>
            <c:dispEq val="0"/>
          </c:trendline>
          <c:cat>
            <c:strRef>
              <c:f>Sheet1!$A$2:$A$22</c:f>
              <c:strCache>
                <c:ptCount val="21"/>
                <c:pt idx="0">
                  <c:v>Cumberland</c:v>
                </c:pt>
                <c:pt idx="1">
                  <c:v>Atlantic</c:v>
                </c:pt>
                <c:pt idx="2">
                  <c:v>Essex</c:v>
                </c:pt>
                <c:pt idx="3">
                  <c:v>Salem</c:v>
                </c:pt>
                <c:pt idx="4">
                  <c:v>Cape May</c:v>
                </c:pt>
                <c:pt idx="5">
                  <c:v>Camden</c:v>
                </c:pt>
                <c:pt idx="6">
                  <c:v>Ocean</c:v>
                </c:pt>
                <c:pt idx="7">
                  <c:v>Passaic</c:v>
                </c:pt>
                <c:pt idx="8">
                  <c:v>Hudson</c:v>
                </c:pt>
                <c:pt idx="9">
                  <c:v>Mercer</c:v>
                </c:pt>
                <c:pt idx="10">
                  <c:v>Union</c:v>
                </c:pt>
                <c:pt idx="11">
                  <c:v>Warren</c:v>
                </c:pt>
                <c:pt idx="12">
                  <c:v>Burlington</c:v>
                </c:pt>
                <c:pt idx="13">
                  <c:v>Gloucester</c:v>
                </c:pt>
                <c:pt idx="14">
                  <c:v>Middlesex</c:v>
                </c:pt>
                <c:pt idx="15">
                  <c:v>Sussex</c:v>
                </c:pt>
                <c:pt idx="16">
                  <c:v>Monmouth</c:v>
                </c:pt>
                <c:pt idx="17">
                  <c:v>Bergen</c:v>
                </c:pt>
                <c:pt idx="18">
                  <c:v>Somerset</c:v>
                </c:pt>
                <c:pt idx="19">
                  <c:v>Hunterdon</c:v>
                </c:pt>
                <c:pt idx="20">
                  <c:v>Morris</c:v>
                </c:pt>
              </c:strCache>
            </c:strRef>
          </c:cat>
          <c:val>
            <c:numRef>
              <c:f>Sheet1!$E$2:$E$22</c:f>
              <c:numCache>
                <c:formatCode>_("$"* #,##0_);_("$"* \(#,##0\);_("$"* "-"??_);_(@_)</c:formatCode>
                <c:ptCount val="21"/>
                <c:pt idx="0">
                  <c:v>65712</c:v>
                </c:pt>
                <c:pt idx="1">
                  <c:v>65712</c:v>
                </c:pt>
                <c:pt idx="2">
                  <c:v>65712</c:v>
                </c:pt>
                <c:pt idx="3">
                  <c:v>65712</c:v>
                </c:pt>
                <c:pt idx="4">
                  <c:v>65712</c:v>
                </c:pt>
                <c:pt idx="5">
                  <c:v>65712</c:v>
                </c:pt>
                <c:pt idx="6">
                  <c:v>65712</c:v>
                </c:pt>
                <c:pt idx="7">
                  <c:v>65712</c:v>
                </c:pt>
                <c:pt idx="8">
                  <c:v>65712</c:v>
                </c:pt>
                <c:pt idx="9">
                  <c:v>65712</c:v>
                </c:pt>
                <c:pt idx="10">
                  <c:v>65712</c:v>
                </c:pt>
                <c:pt idx="11">
                  <c:v>65712</c:v>
                </c:pt>
                <c:pt idx="12">
                  <c:v>65712</c:v>
                </c:pt>
                <c:pt idx="13">
                  <c:v>65712</c:v>
                </c:pt>
                <c:pt idx="14">
                  <c:v>65712</c:v>
                </c:pt>
                <c:pt idx="15">
                  <c:v>65712</c:v>
                </c:pt>
                <c:pt idx="16">
                  <c:v>65712</c:v>
                </c:pt>
                <c:pt idx="17">
                  <c:v>65712</c:v>
                </c:pt>
                <c:pt idx="18">
                  <c:v>65712</c:v>
                </c:pt>
                <c:pt idx="19">
                  <c:v>65712</c:v>
                </c:pt>
                <c:pt idx="20">
                  <c:v>65712</c:v>
                </c:pt>
              </c:numCache>
            </c:numRef>
          </c:val>
          <c:extLst>
            <c:ext xmlns:c16="http://schemas.microsoft.com/office/drawing/2014/chart" uri="{C3380CC4-5D6E-409C-BE32-E72D297353CC}">
              <c16:uniqueId val="{00000005-21A9-4ECC-B516-84D663BD2CFF}"/>
            </c:ext>
          </c:extLst>
        </c:ser>
        <c:dLbls>
          <c:showLegendKey val="0"/>
          <c:showVal val="0"/>
          <c:showCatName val="0"/>
          <c:showSerName val="0"/>
          <c:showPercent val="0"/>
          <c:showBubbleSize val="0"/>
        </c:dLbls>
        <c:gapWidth val="182"/>
        <c:axId val="343888888"/>
        <c:axId val="343889280"/>
      </c:barChart>
      <c:catAx>
        <c:axId val="34388888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3889280"/>
        <c:crosses val="autoZero"/>
        <c:auto val="1"/>
        <c:lblAlgn val="ctr"/>
        <c:lblOffset val="100"/>
        <c:noMultiLvlLbl val="0"/>
      </c:catAx>
      <c:valAx>
        <c:axId val="343889280"/>
        <c:scaling>
          <c:orientation val="minMax"/>
        </c:scaling>
        <c:delete val="1"/>
        <c:axPos val="b"/>
        <c:numFmt formatCode="_(&quot;$&quot;* #,##0_);_(&quot;$&quot;* \(#,##0\);_(&quot;$&quot;* &quot;-&quot;??_);_(@_)" sourceLinked="1"/>
        <c:majorTickMark val="none"/>
        <c:minorTickMark val="none"/>
        <c:tickLblPos val="nextTo"/>
        <c:crossAx val="343888888"/>
        <c:crosses val="autoZero"/>
        <c:crossBetween val="between"/>
      </c:valAx>
      <c:spPr>
        <a:noFill/>
        <a:ln>
          <a:noFill/>
        </a:ln>
        <a:effectLst/>
      </c:spPr>
    </c:plotArea>
    <c:legend>
      <c:legendPos val="r"/>
      <c:legendEntry>
        <c:idx val="2"/>
        <c:delete val="1"/>
      </c:legendEntry>
      <c:legendEntry>
        <c:idx val="3"/>
        <c:delete val="1"/>
      </c:legendEntry>
      <c:legendEntry>
        <c:idx val="4"/>
        <c:delete val="1"/>
      </c:legendEntry>
      <c:legendEntry>
        <c:idx val="5"/>
        <c:delete val="1"/>
      </c:legendEntry>
      <c:layout>
        <c:manualLayout>
          <c:xMode val="edge"/>
          <c:yMode val="edge"/>
          <c:x val="0.35616262646924668"/>
          <c:y val="0.94150281214848131"/>
          <c:w val="0.40500744502893299"/>
          <c:h val="4.8702431000768633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550147434885837"/>
          <c:y val="2.6270489383299792E-2"/>
          <c:w val="0.71204512353667171"/>
          <c:h val="0.97372951061670021"/>
        </c:manualLayout>
      </c:layout>
      <c:barChart>
        <c:barDir val="bar"/>
        <c:grouping val="clustered"/>
        <c:varyColors val="0"/>
        <c:ser>
          <c:idx val="0"/>
          <c:order val="0"/>
          <c:tx>
            <c:strRef>
              <c:f>Sheet1!$B$1</c:f>
              <c:strCache>
                <c:ptCount val="1"/>
                <c:pt idx="0">
                  <c:v>Median Household Income</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Victory Gradens</c:v>
                </c:pt>
                <c:pt idx="1">
                  <c:v>Netcong</c:v>
                </c:pt>
                <c:pt idx="2">
                  <c:v>Dover</c:v>
                </c:pt>
                <c:pt idx="3">
                  <c:v>Mount Arlington</c:v>
                </c:pt>
                <c:pt idx="4">
                  <c:v>Wharton</c:v>
                </c:pt>
                <c:pt idx="5">
                  <c:v>Boonton Town</c:v>
                </c:pt>
                <c:pt idx="6">
                  <c:v>Mount Olive</c:v>
                </c:pt>
                <c:pt idx="7">
                  <c:v>Mine Hill </c:v>
                </c:pt>
                <c:pt idx="8">
                  <c:v>Butler</c:v>
                </c:pt>
                <c:pt idx="9">
                  <c:v>Morristown</c:v>
                </c:pt>
              </c:strCache>
            </c:strRef>
          </c:cat>
          <c:val>
            <c:numRef>
              <c:f>Sheet1!$B$2:$B$11</c:f>
              <c:numCache>
                <c:formatCode>_("$"* #,##0_);_("$"* \(#,##0\);_("$"* "-"??_);_(@_)</c:formatCode>
                <c:ptCount val="10"/>
                <c:pt idx="0">
                  <c:v>54792</c:v>
                </c:pt>
                <c:pt idx="1">
                  <c:v>69375</c:v>
                </c:pt>
                <c:pt idx="2">
                  <c:v>71903</c:v>
                </c:pt>
                <c:pt idx="3">
                  <c:v>77043</c:v>
                </c:pt>
                <c:pt idx="4">
                  <c:v>80000</c:v>
                </c:pt>
                <c:pt idx="5">
                  <c:v>87027</c:v>
                </c:pt>
                <c:pt idx="6">
                  <c:v>88073</c:v>
                </c:pt>
                <c:pt idx="7">
                  <c:v>91219</c:v>
                </c:pt>
                <c:pt idx="8">
                  <c:v>95446</c:v>
                </c:pt>
                <c:pt idx="9">
                  <c:v>96545</c:v>
                </c:pt>
              </c:numCache>
            </c:numRef>
          </c:val>
          <c:extLst>
            <c:ext xmlns:c16="http://schemas.microsoft.com/office/drawing/2014/chart" uri="{C3380CC4-5D6E-409C-BE32-E72D297353CC}">
              <c16:uniqueId val="{00000000-84DA-4FFD-9073-BA9317D5137F}"/>
            </c:ext>
          </c:extLst>
        </c:ser>
        <c:ser>
          <c:idx val="1"/>
          <c:order val="1"/>
          <c:tx>
            <c:strRef>
              <c:f>Sheet1!$C$1</c:f>
              <c:strCache>
                <c:ptCount val="1"/>
                <c:pt idx="0">
                  <c:v>Morris median $115,527</c:v>
                </c:pt>
              </c:strCache>
            </c:strRef>
          </c:tx>
          <c:spPr>
            <a:solidFill>
              <a:schemeClr val="bg1"/>
            </a:solidFill>
            <a:ln>
              <a:noFill/>
            </a:ln>
            <a:effectLst/>
          </c:spPr>
          <c:invertIfNegative val="0"/>
          <c:trendline>
            <c:spPr>
              <a:ln w="19050" cap="rnd">
                <a:solidFill>
                  <a:schemeClr val="accent2"/>
                </a:solidFill>
                <a:prstDash val="sysDot"/>
              </a:ln>
              <a:effectLst/>
            </c:spPr>
            <c:trendlineType val="linear"/>
            <c:dispRSqr val="0"/>
            <c:dispEq val="0"/>
          </c:trendline>
          <c:cat>
            <c:strRef>
              <c:f>Sheet1!$A$2:$A$11</c:f>
              <c:strCache>
                <c:ptCount val="10"/>
                <c:pt idx="0">
                  <c:v>Victory Gradens</c:v>
                </c:pt>
                <c:pt idx="1">
                  <c:v>Netcong</c:v>
                </c:pt>
                <c:pt idx="2">
                  <c:v>Dover</c:v>
                </c:pt>
                <c:pt idx="3">
                  <c:v>Mount Arlington</c:v>
                </c:pt>
                <c:pt idx="4">
                  <c:v>Wharton</c:v>
                </c:pt>
                <c:pt idx="5">
                  <c:v>Boonton Town</c:v>
                </c:pt>
                <c:pt idx="6">
                  <c:v>Mount Olive</c:v>
                </c:pt>
                <c:pt idx="7">
                  <c:v>Mine Hill </c:v>
                </c:pt>
                <c:pt idx="8">
                  <c:v>Butler</c:v>
                </c:pt>
                <c:pt idx="9">
                  <c:v>Morristown</c:v>
                </c:pt>
              </c:strCache>
            </c:strRef>
          </c:cat>
          <c:val>
            <c:numRef>
              <c:f>Sheet1!$C$2:$C$11</c:f>
              <c:numCache>
                <c:formatCode>"$"#,##0</c:formatCode>
                <c:ptCount val="10"/>
                <c:pt idx="0">
                  <c:v>115527</c:v>
                </c:pt>
                <c:pt idx="1">
                  <c:v>115527</c:v>
                </c:pt>
                <c:pt idx="2">
                  <c:v>115527</c:v>
                </c:pt>
                <c:pt idx="3">
                  <c:v>115527</c:v>
                </c:pt>
                <c:pt idx="4">
                  <c:v>115527</c:v>
                </c:pt>
                <c:pt idx="5">
                  <c:v>115527</c:v>
                </c:pt>
                <c:pt idx="6">
                  <c:v>115527</c:v>
                </c:pt>
                <c:pt idx="7">
                  <c:v>115527</c:v>
                </c:pt>
                <c:pt idx="8">
                  <c:v>115527</c:v>
                </c:pt>
                <c:pt idx="9">
                  <c:v>115527</c:v>
                </c:pt>
              </c:numCache>
            </c:numRef>
          </c:val>
          <c:extLst>
            <c:ext xmlns:c16="http://schemas.microsoft.com/office/drawing/2014/chart" uri="{C3380CC4-5D6E-409C-BE32-E72D297353CC}">
              <c16:uniqueId val="{00000001-84DA-4FFD-9073-BA9317D5137F}"/>
            </c:ext>
          </c:extLst>
        </c:ser>
        <c:dLbls>
          <c:showLegendKey val="0"/>
          <c:showVal val="0"/>
          <c:showCatName val="0"/>
          <c:showSerName val="0"/>
          <c:showPercent val="0"/>
          <c:showBubbleSize val="0"/>
        </c:dLbls>
        <c:gapWidth val="182"/>
        <c:axId val="339416880"/>
        <c:axId val="339417272"/>
      </c:barChart>
      <c:catAx>
        <c:axId val="33941688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39417272"/>
        <c:crosses val="autoZero"/>
        <c:auto val="1"/>
        <c:lblAlgn val="ctr"/>
        <c:lblOffset val="100"/>
        <c:noMultiLvlLbl val="0"/>
      </c:catAx>
      <c:valAx>
        <c:axId val="339417272"/>
        <c:scaling>
          <c:orientation val="minMax"/>
        </c:scaling>
        <c:delete val="1"/>
        <c:axPos val="b"/>
        <c:numFmt formatCode="_(&quot;$&quot;* #,##0_);_(&quot;$&quot;* \(#,##0\);_(&quot;$&quot;* &quot;-&quot;??_);_(@_)" sourceLinked="1"/>
        <c:majorTickMark val="none"/>
        <c:minorTickMark val="none"/>
        <c:tickLblPos val="nextTo"/>
        <c:crossAx val="339416880"/>
        <c:crosses val="autoZero"/>
        <c:crossBetween val="between"/>
      </c:valAx>
      <c:spPr>
        <a:noFill/>
        <a:ln>
          <a:noFill/>
        </a:ln>
        <a:effectLst/>
      </c:spPr>
    </c:plotArea>
    <c:legend>
      <c:legendPos val="r"/>
      <c:legendEntry>
        <c:idx val="1"/>
        <c:delete val="1"/>
      </c:legendEntry>
      <c:legendEntry>
        <c:idx val="2"/>
        <c:delete val="1"/>
      </c:legendEntry>
      <c:layout>
        <c:manualLayout>
          <c:xMode val="edge"/>
          <c:yMode val="edge"/>
          <c:x val="0.60628370156104983"/>
          <c:y val="0.9608046931091585"/>
          <c:w val="0.15851027386436212"/>
          <c:h val="3.845740137659620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 Severe Housing Cost Burden</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Morris</c:v>
                </c:pt>
                <c:pt idx="2">
                  <c:v>Warren</c:v>
                </c:pt>
                <c:pt idx="3">
                  <c:v>Gloucester</c:v>
                </c:pt>
                <c:pt idx="4">
                  <c:v>Sussex</c:v>
                </c:pt>
                <c:pt idx="5">
                  <c:v>Burlington</c:v>
                </c:pt>
                <c:pt idx="6">
                  <c:v>Somerset</c:v>
                </c:pt>
                <c:pt idx="7">
                  <c:v>Salem</c:v>
                </c:pt>
                <c:pt idx="8">
                  <c:v>Middlesex</c:v>
                </c:pt>
                <c:pt idx="9">
                  <c:v>Mercer</c:v>
                </c:pt>
                <c:pt idx="10">
                  <c:v>Monmouth</c:v>
                </c:pt>
                <c:pt idx="11">
                  <c:v>Ocean</c:v>
                </c:pt>
                <c:pt idx="12">
                  <c:v>Camden</c:v>
                </c:pt>
                <c:pt idx="13">
                  <c:v>Cape May</c:v>
                </c:pt>
                <c:pt idx="14">
                  <c:v>Bergen</c:v>
                </c:pt>
                <c:pt idx="15">
                  <c:v>Union</c:v>
                </c:pt>
                <c:pt idx="16">
                  <c:v>Cumberland</c:v>
                </c:pt>
                <c:pt idx="17">
                  <c:v>Atlantic</c:v>
                </c:pt>
                <c:pt idx="18">
                  <c:v>Hudson</c:v>
                </c:pt>
                <c:pt idx="19">
                  <c:v>Essex</c:v>
                </c:pt>
                <c:pt idx="20">
                  <c:v>Passaic</c:v>
                </c:pt>
              </c:strCache>
            </c:strRef>
          </c:cat>
          <c:val>
            <c:numRef>
              <c:f>Sheet1!$B$2:$B$22</c:f>
              <c:numCache>
                <c:formatCode>General</c:formatCode>
                <c:ptCount val="21"/>
                <c:pt idx="0" formatCode="0%">
                  <c:v>0.13553594490000001</c:v>
                </c:pt>
                <c:pt idx="2" formatCode="0%">
                  <c:v>0.13930187459999999</c:v>
                </c:pt>
                <c:pt idx="3" formatCode="0%">
                  <c:v>0.14153445579000001</c:v>
                </c:pt>
                <c:pt idx="4" formatCode="0%">
                  <c:v>0.14162754304</c:v>
                </c:pt>
                <c:pt idx="5" formatCode="0%">
                  <c:v>0.14280635076000001</c:v>
                </c:pt>
                <c:pt idx="6" formatCode="0%">
                  <c:v>0.14720072195</c:v>
                </c:pt>
                <c:pt idx="7" formatCode="0%">
                  <c:v>0.16485344937999999</c:v>
                </c:pt>
                <c:pt idx="8" formatCode="0%">
                  <c:v>0.17056929659</c:v>
                </c:pt>
                <c:pt idx="9" formatCode="0%">
                  <c:v>0.17180856519000001</c:v>
                </c:pt>
                <c:pt idx="10" formatCode="0%">
                  <c:v>0.1806347724</c:v>
                </c:pt>
                <c:pt idx="11" formatCode="0%">
                  <c:v>0.18181075301999999</c:v>
                </c:pt>
                <c:pt idx="12" formatCode="0%">
                  <c:v>0.18308577693</c:v>
                </c:pt>
                <c:pt idx="13" formatCode="0%">
                  <c:v>0.19370698132</c:v>
                </c:pt>
                <c:pt idx="14" formatCode="0%">
                  <c:v>0.19535095162999999</c:v>
                </c:pt>
                <c:pt idx="15" formatCode="0%">
                  <c:v>0.20591247242999999</c:v>
                </c:pt>
                <c:pt idx="16" formatCode="0%">
                  <c:v>0.20844871146999999</c:v>
                </c:pt>
                <c:pt idx="17" formatCode="0%">
                  <c:v>0.21206187985</c:v>
                </c:pt>
                <c:pt idx="18" formatCode="0%">
                  <c:v>0.22015802783999999</c:v>
                </c:pt>
                <c:pt idx="19" formatCode="0%">
                  <c:v>0.25126403166</c:v>
                </c:pt>
                <c:pt idx="20" formatCode="0%">
                  <c:v>0.25300676363000002</c:v>
                </c:pt>
              </c:numCache>
            </c:numRef>
          </c:val>
          <c:extLst>
            <c:ext xmlns:c16="http://schemas.microsoft.com/office/drawing/2014/chart" uri="{C3380CC4-5D6E-409C-BE32-E72D297353CC}">
              <c16:uniqueId val="{00000000-12E6-4172-A066-5D780C1D65D2}"/>
            </c:ext>
          </c:extLst>
        </c:ser>
        <c:ser>
          <c:idx val="1"/>
          <c:order val="1"/>
          <c:tx>
            <c:strRef>
              <c:f>Sheet1!$C$1</c:f>
              <c:strCache>
                <c:ptCount val="1"/>
                <c:pt idx="0">
                  <c:v>County</c:v>
                </c:pt>
              </c:strCache>
            </c:strRef>
          </c:tx>
          <c:spPr>
            <a:solidFill>
              <a:schemeClr val="bg1">
                <a:lumMod val="75000"/>
              </a:schemeClr>
            </a:solidFill>
            <a:ln>
              <a:noFill/>
            </a:ln>
            <a:effectLst/>
          </c:spPr>
          <c:invertIfNegative val="0"/>
          <c:dPt>
            <c:idx val="20"/>
            <c:invertIfNegative val="0"/>
            <c:bubble3D val="0"/>
            <c:spPr>
              <a:solidFill>
                <a:schemeClr val="bg1">
                  <a:lumMod val="75000"/>
                </a:schemeClr>
              </a:solidFill>
              <a:ln>
                <a:noFill/>
              </a:ln>
              <a:effectLst/>
            </c:spPr>
            <c:extLst>
              <c:ext xmlns:c16="http://schemas.microsoft.com/office/drawing/2014/chart" uri="{C3380CC4-5D6E-409C-BE32-E72D297353CC}">
                <c16:uniqueId val="{00000004-12E6-4172-A066-5D780C1D65D2}"/>
              </c:ext>
            </c:extLst>
          </c:dPt>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Morris</c:v>
                </c:pt>
                <c:pt idx="2">
                  <c:v>Warren</c:v>
                </c:pt>
                <c:pt idx="3">
                  <c:v>Gloucester</c:v>
                </c:pt>
                <c:pt idx="4">
                  <c:v>Sussex</c:v>
                </c:pt>
                <c:pt idx="5">
                  <c:v>Burlington</c:v>
                </c:pt>
                <c:pt idx="6">
                  <c:v>Somerset</c:v>
                </c:pt>
                <c:pt idx="7">
                  <c:v>Salem</c:v>
                </c:pt>
                <c:pt idx="8">
                  <c:v>Middlesex</c:v>
                </c:pt>
                <c:pt idx="9">
                  <c:v>Mercer</c:v>
                </c:pt>
                <c:pt idx="10">
                  <c:v>Monmouth</c:v>
                </c:pt>
                <c:pt idx="11">
                  <c:v>Ocean</c:v>
                </c:pt>
                <c:pt idx="12">
                  <c:v>Camden</c:v>
                </c:pt>
                <c:pt idx="13">
                  <c:v>Cape May</c:v>
                </c:pt>
                <c:pt idx="14">
                  <c:v>Bergen</c:v>
                </c:pt>
                <c:pt idx="15">
                  <c:v>Union</c:v>
                </c:pt>
                <c:pt idx="16">
                  <c:v>Cumberland</c:v>
                </c:pt>
                <c:pt idx="17">
                  <c:v>Atlantic</c:v>
                </c:pt>
                <c:pt idx="18">
                  <c:v>Hudson</c:v>
                </c:pt>
                <c:pt idx="19">
                  <c:v>Essex</c:v>
                </c:pt>
                <c:pt idx="20">
                  <c:v>Passaic</c:v>
                </c:pt>
              </c:strCache>
            </c:strRef>
          </c:cat>
          <c:val>
            <c:numRef>
              <c:f>Sheet1!$C$2:$C$22</c:f>
              <c:numCache>
                <c:formatCode>General</c:formatCode>
                <c:ptCount val="21"/>
                <c:pt idx="1">
                  <c:v>0.1385342551</c:v>
                </c:pt>
              </c:numCache>
            </c:numRef>
          </c:val>
          <c:extLst>
            <c:ext xmlns:c16="http://schemas.microsoft.com/office/drawing/2014/chart" uri="{C3380CC4-5D6E-409C-BE32-E72D297353CC}">
              <c16:uniqueId val="{00000001-12E6-4172-A066-5D780C1D65D2}"/>
            </c:ext>
          </c:extLst>
        </c:ser>
        <c:ser>
          <c:idx val="2"/>
          <c:order val="2"/>
          <c:tx>
            <c:strRef>
              <c:f>Sheet1!$D$1</c:f>
              <c:strCache>
                <c:ptCount val="1"/>
                <c:pt idx="0">
                  <c:v>NJ Avg. 19%</c:v>
                </c:pt>
              </c:strCache>
            </c:strRef>
          </c:tx>
          <c:spPr>
            <a:solidFill>
              <a:schemeClr val="bg1"/>
            </a:solidFill>
            <a:ln>
              <a:noFill/>
            </a:ln>
            <a:effectLst/>
          </c:spPr>
          <c:invertIfNegative val="0"/>
          <c:trendline>
            <c:name>NJ avg 19%</c:name>
            <c:spPr>
              <a:ln w="19050" cap="rnd">
                <a:solidFill>
                  <a:schemeClr val="accent3"/>
                </a:solidFill>
                <a:prstDash val="sysDot"/>
              </a:ln>
              <a:effectLst/>
            </c:spPr>
            <c:trendlineType val="linear"/>
            <c:dispRSqr val="0"/>
            <c:dispEq val="0"/>
          </c:trendline>
          <c:cat>
            <c:strRef>
              <c:f>Sheet1!$A$2:$A$22</c:f>
              <c:strCache>
                <c:ptCount val="21"/>
                <c:pt idx="0">
                  <c:v>Hunterdon</c:v>
                </c:pt>
                <c:pt idx="1">
                  <c:v>Morris</c:v>
                </c:pt>
                <c:pt idx="2">
                  <c:v>Warren</c:v>
                </c:pt>
                <c:pt idx="3">
                  <c:v>Gloucester</c:v>
                </c:pt>
                <c:pt idx="4">
                  <c:v>Sussex</c:v>
                </c:pt>
                <c:pt idx="5">
                  <c:v>Burlington</c:v>
                </c:pt>
                <c:pt idx="6">
                  <c:v>Somerset</c:v>
                </c:pt>
                <c:pt idx="7">
                  <c:v>Salem</c:v>
                </c:pt>
                <c:pt idx="8">
                  <c:v>Middlesex</c:v>
                </c:pt>
                <c:pt idx="9">
                  <c:v>Mercer</c:v>
                </c:pt>
                <c:pt idx="10">
                  <c:v>Monmouth</c:v>
                </c:pt>
                <c:pt idx="11">
                  <c:v>Ocean</c:v>
                </c:pt>
                <c:pt idx="12">
                  <c:v>Camden</c:v>
                </c:pt>
                <c:pt idx="13">
                  <c:v>Cape May</c:v>
                </c:pt>
                <c:pt idx="14">
                  <c:v>Bergen</c:v>
                </c:pt>
                <c:pt idx="15">
                  <c:v>Union</c:v>
                </c:pt>
                <c:pt idx="16">
                  <c:v>Cumberland</c:v>
                </c:pt>
                <c:pt idx="17">
                  <c:v>Atlantic</c:v>
                </c:pt>
                <c:pt idx="18">
                  <c:v>Hudson</c:v>
                </c:pt>
                <c:pt idx="19">
                  <c:v>Essex</c:v>
                </c:pt>
                <c:pt idx="20">
                  <c:v>Passaic</c:v>
                </c:pt>
              </c:strCache>
            </c:strRef>
          </c:cat>
          <c:val>
            <c:numRef>
              <c:f>Sheet1!$D$2:$D$22</c:f>
              <c:numCache>
                <c:formatCode>0%</c:formatCode>
                <c:ptCount val="21"/>
                <c:pt idx="0">
                  <c:v>0.19</c:v>
                </c:pt>
                <c:pt idx="1">
                  <c:v>0.19</c:v>
                </c:pt>
                <c:pt idx="2">
                  <c:v>0.19</c:v>
                </c:pt>
                <c:pt idx="3">
                  <c:v>0.19</c:v>
                </c:pt>
                <c:pt idx="4">
                  <c:v>0.19</c:v>
                </c:pt>
                <c:pt idx="5">
                  <c:v>0.19</c:v>
                </c:pt>
                <c:pt idx="6">
                  <c:v>0.19</c:v>
                </c:pt>
                <c:pt idx="7">
                  <c:v>0.19</c:v>
                </c:pt>
                <c:pt idx="8">
                  <c:v>0.19</c:v>
                </c:pt>
                <c:pt idx="9">
                  <c:v>0.19</c:v>
                </c:pt>
                <c:pt idx="10">
                  <c:v>0.19</c:v>
                </c:pt>
                <c:pt idx="11">
                  <c:v>0.19</c:v>
                </c:pt>
                <c:pt idx="12">
                  <c:v>0.19</c:v>
                </c:pt>
                <c:pt idx="13">
                  <c:v>0.19</c:v>
                </c:pt>
                <c:pt idx="14">
                  <c:v>0.19</c:v>
                </c:pt>
                <c:pt idx="15">
                  <c:v>0.19</c:v>
                </c:pt>
                <c:pt idx="16">
                  <c:v>0.19</c:v>
                </c:pt>
                <c:pt idx="17">
                  <c:v>0.19</c:v>
                </c:pt>
                <c:pt idx="18">
                  <c:v>0.19</c:v>
                </c:pt>
                <c:pt idx="19">
                  <c:v>0.19</c:v>
                </c:pt>
                <c:pt idx="20">
                  <c:v>0.19</c:v>
                </c:pt>
              </c:numCache>
            </c:numRef>
          </c:val>
          <c:extLst>
            <c:ext xmlns:c16="http://schemas.microsoft.com/office/drawing/2014/chart" uri="{C3380CC4-5D6E-409C-BE32-E72D297353CC}">
              <c16:uniqueId val="{00000002-12E6-4172-A066-5D780C1D65D2}"/>
            </c:ext>
          </c:extLst>
        </c:ser>
        <c:dLbls>
          <c:showLegendKey val="0"/>
          <c:showVal val="0"/>
          <c:showCatName val="0"/>
          <c:showSerName val="0"/>
          <c:showPercent val="0"/>
          <c:showBubbleSize val="0"/>
        </c:dLbls>
        <c:gapWidth val="182"/>
        <c:axId val="339418056"/>
        <c:axId val="339418448"/>
      </c:barChart>
      <c:catAx>
        <c:axId val="33941805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39418448"/>
        <c:crosses val="autoZero"/>
        <c:auto val="1"/>
        <c:lblAlgn val="ctr"/>
        <c:lblOffset val="100"/>
        <c:noMultiLvlLbl val="0"/>
      </c:catAx>
      <c:valAx>
        <c:axId val="339418448"/>
        <c:scaling>
          <c:orientation val="minMax"/>
        </c:scaling>
        <c:delete val="1"/>
        <c:axPos val="b"/>
        <c:numFmt formatCode="0%" sourceLinked="1"/>
        <c:majorTickMark val="none"/>
        <c:minorTickMark val="none"/>
        <c:tickLblPos val="nextTo"/>
        <c:crossAx val="339418056"/>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59291301673228347"/>
          <c:y val="0.9267477170326357"/>
          <c:w val="0.12667396653543306"/>
          <c:h val="5.0876775358517104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Households with severe housing problems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Sheet1!$A$2:$A$7</c:f>
              <c:numCache>
                <c:formatCode>General</c:formatCode>
                <c:ptCount val="6"/>
                <c:pt idx="0">
                  <c:v>2015</c:v>
                </c:pt>
                <c:pt idx="1">
                  <c:v>2016</c:v>
                </c:pt>
                <c:pt idx="2">
                  <c:v>2017</c:v>
                </c:pt>
                <c:pt idx="3">
                  <c:v>2018</c:v>
                </c:pt>
                <c:pt idx="4">
                  <c:v>2019</c:v>
                </c:pt>
                <c:pt idx="5">
                  <c:v>2020</c:v>
                </c:pt>
              </c:numCache>
            </c:numRef>
          </c:cat>
          <c:val>
            <c:numRef>
              <c:f>Sheet1!$B$2:$B$7</c:f>
              <c:numCache>
                <c:formatCode>0%</c:formatCode>
                <c:ptCount val="6"/>
                <c:pt idx="0">
                  <c:v>0.17</c:v>
                </c:pt>
                <c:pt idx="1">
                  <c:v>0.17</c:v>
                </c:pt>
                <c:pt idx="2">
                  <c:v>0.17</c:v>
                </c:pt>
                <c:pt idx="3">
                  <c:v>0.17</c:v>
                </c:pt>
                <c:pt idx="4">
                  <c:v>0.17</c:v>
                </c:pt>
                <c:pt idx="5">
                  <c:v>0.16</c:v>
                </c:pt>
              </c:numCache>
            </c:numRef>
          </c:val>
          <c:smooth val="0"/>
          <c:extLst>
            <c:ext xmlns:c16="http://schemas.microsoft.com/office/drawing/2014/chart" uri="{C3380CC4-5D6E-409C-BE32-E72D297353CC}">
              <c16:uniqueId val="{00000000-B6F5-40C9-B08C-BFB9B91ABFE3}"/>
            </c:ext>
          </c:extLst>
        </c:ser>
        <c:dLbls>
          <c:showLegendKey val="0"/>
          <c:showVal val="0"/>
          <c:showCatName val="0"/>
          <c:showSerName val="0"/>
          <c:showPercent val="0"/>
          <c:showBubbleSize val="0"/>
        </c:dLbls>
        <c:marker val="1"/>
        <c:smooth val="0"/>
        <c:axId val="344570432"/>
        <c:axId val="344570824"/>
      </c:lineChart>
      <c:catAx>
        <c:axId val="3445704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570824"/>
        <c:crosses val="autoZero"/>
        <c:auto val="1"/>
        <c:lblAlgn val="ctr"/>
        <c:lblOffset val="100"/>
        <c:noMultiLvlLbl val="0"/>
      </c:catAx>
      <c:valAx>
        <c:axId val="344570824"/>
        <c:scaling>
          <c:orientation val="minMax"/>
          <c:max val="0.60000000000000009"/>
          <c:min val="0"/>
        </c:scaling>
        <c:delete val="0"/>
        <c:axPos val="l"/>
        <c:numFmt formatCode="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4570432"/>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2018</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Somerset</c:v>
                </c:pt>
                <c:pt idx="1">
                  <c:v>Hunterdon</c:v>
                </c:pt>
                <c:pt idx="2">
                  <c:v>Morris</c:v>
                </c:pt>
                <c:pt idx="3">
                  <c:v>Sussex</c:v>
                </c:pt>
                <c:pt idx="4">
                  <c:v>Bergen</c:v>
                </c:pt>
                <c:pt idx="5">
                  <c:v>Monmouth</c:v>
                </c:pt>
                <c:pt idx="6">
                  <c:v>Middlesex</c:v>
                </c:pt>
                <c:pt idx="7">
                  <c:v>Burlington</c:v>
                </c:pt>
                <c:pt idx="8">
                  <c:v>Gloucester</c:v>
                </c:pt>
                <c:pt idx="9">
                  <c:v>Union</c:v>
                </c:pt>
                <c:pt idx="10">
                  <c:v>Warren</c:v>
                </c:pt>
                <c:pt idx="11">
                  <c:v>Mercer</c:v>
                </c:pt>
                <c:pt idx="12">
                  <c:v>Ocean</c:v>
                </c:pt>
                <c:pt idx="13">
                  <c:v>Camden</c:v>
                </c:pt>
                <c:pt idx="14">
                  <c:v>Passaic</c:v>
                </c:pt>
                <c:pt idx="15">
                  <c:v>Hudson</c:v>
                </c:pt>
                <c:pt idx="16">
                  <c:v>Salem</c:v>
                </c:pt>
                <c:pt idx="17">
                  <c:v>Atlantic</c:v>
                </c:pt>
                <c:pt idx="18">
                  <c:v>Cape May</c:v>
                </c:pt>
                <c:pt idx="19">
                  <c:v>Cumberland</c:v>
                </c:pt>
                <c:pt idx="20">
                  <c:v>Essex</c:v>
                </c:pt>
              </c:strCache>
            </c:strRef>
          </c:cat>
          <c:val>
            <c:numRef>
              <c:f>Sheet1!$B$2:$B$22</c:f>
              <c:numCache>
                <c:formatCode>0.0%</c:formatCode>
                <c:ptCount val="21"/>
                <c:pt idx="0">
                  <c:v>5.1999999999999998E-2</c:v>
                </c:pt>
                <c:pt idx="1">
                  <c:v>5.2999999999999999E-2</c:v>
                </c:pt>
                <c:pt idx="3">
                  <c:v>6.4000000000000001E-2</c:v>
                </c:pt>
                <c:pt idx="4">
                  <c:v>6.5000000000000002E-2</c:v>
                </c:pt>
                <c:pt idx="5">
                  <c:v>7.0999999999999994E-2</c:v>
                </c:pt>
                <c:pt idx="6">
                  <c:v>7.2999999999999995E-2</c:v>
                </c:pt>
                <c:pt idx="7">
                  <c:v>7.4999999999999997E-2</c:v>
                </c:pt>
                <c:pt idx="8">
                  <c:v>7.8E-2</c:v>
                </c:pt>
                <c:pt idx="9">
                  <c:v>8.2000000000000003E-2</c:v>
                </c:pt>
                <c:pt idx="10">
                  <c:v>8.2000000000000003E-2</c:v>
                </c:pt>
                <c:pt idx="11">
                  <c:v>8.8999999999999996E-2</c:v>
                </c:pt>
                <c:pt idx="12" formatCode="General">
                  <c:v>8.8999999999999996E-2</c:v>
                </c:pt>
                <c:pt idx="13">
                  <c:v>0.10299999999999999</c:v>
                </c:pt>
                <c:pt idx="14">
                  <c:v>0.104</c:v>
                </c:pt>
                <c:pt idx="15">
                  <c:v>0.109</c:v>
                </c:pt>
                <c:pt idx="16">
                  <c:v>0.113</c:v>
                </c:pt>
                <c:pt idx="17">
                  <c:v>0.114</c:v>
                </c:pt>
                <c:pt idx="18">
                  <c:v>0.11700000000000001</c:v>
                </c:pt>
                <c:pt idx="19">
                  <c:v>0.126</c:v>
                </c:pt>
                <c:pt idx="20">
                  <c:v>0.127</c:v>
                </c:pt>
              </c:numCache>
            </c:numRef>
          </c:val>
          <c:extLst>
            <c:ext xmlns:c16="http://schemas.microsoft.com/office/drawing/2014/chart" uri="{C3380CC4-5D6E-409C-BE32-E72D297353CC}">
              <c16:uniqueId val="{00000000-6B04-41B3-8E09-5A37B3148D73}"/>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Somerset</c:v>
                </c:pt>
                <c:pt idx="1">
                  <c:v>Hunterdon</c:v>
                </c:pt>
                <c:pt idx="2">
                  <c:v>Morris</c:v>
                </c:pt>
                <c:pt idx="3">
                  <c:v>Sussex</c:v>
                </c:pt>
                <c:pt idx="4">
                  <c:v>Bergen</c:v>
                </c:pt>
                <c:pt idx="5">
                  <c:v>Monmouth</c:v>
                </c:pt>
                <c:pt idx="6">
                  <c:v>Middlesex</c:v>
                </c:pt>
                <c:pt idx="7">
                  <c:v>Burlington</c:v>
                </c:pt>
                <c:pt idx="8">
                  <c:v>Gloucester</c:v>
                </c:pt>
                <c:pt idx="9">
                  <c:v>Union</c:v>
                </c:pt>
                <c:pt idx="10">
                  <c:v>Warren</c:v>
                </c:pt>
                <c:pt idx="11">
                  <c:v>Mercer</c:v>
                </c:pt>
                <c:pt idx="12">
                  <c:v>Ocean</c:v>
                </c:pt>
                <c:pt idx="13">
                  <c:v>Camden</c:v>
                </c:pt>
                <c:pt idx="14">
                  <c:v>Passaic</c:v>
                </c:pt>
                <c:pt idx="15">
                  <c:v>Hudson</c:v>
                </c:pt>
                <c:pt idx="16">
                  <c:v>Salem</c:v>
                </c:pt>
                <c:pt idx="17">
                  <c:v>Atlantic</c:v>
                </c:pt>
                <c:pt idx="18">
                  <c:v>Cape May</c:v>
                </c:pt>
                <c:pt idx="19">
                  <c:v>Cumberland</c:v>
                </c:pt>
                <c:pt idx="20">
                  <c:v>Essex</c:v>
                </c:pt>
              </c:strCache>
            </c:strRef>
          </c:cat>
          <c:val>
            <c:numRef>
              <c:f>Sheet1!$C$2:$C$22</c:f>
              <c:numCache>
                <c:formatCode>General</c:formatCode>
                <c:ptCount val="21"/>
                <c:pt idx="2" formatCode="0.0%">
                  <c:v>5.2999999999999999E-2</c:v>
                </c:pt>
              </c:numCache>
            </c:numRef>
          </c:val>
          <c:extLst>
            <c:ext xmlns:c16="http://schemas.microsoft.com/office/drawing/2014/chart" uri="{C3380CC4-5D6E-409C-BE32-E72D297353CC}">
              <c16:uniqueId val="{00000001-6B04-41B3-8E09-5A37B3148D73}"/>
            </c:ext>
          </c:extLst>
        </c:ser>
        <c:ser>
          <c:idx val="2"/>
          <c:order val="2"/>
          <c:tx>
            <c:strRef>
              <c:f>Sheet1!$D$1</c:f>
              <c:strCache>
                <c:ptCount val="1"/>
                <c:pt idx="0">
                  <c:v>US avg. 11.5%</c:v>
                </c:pt>
              </c:strCache>
            </c:strRef>
          </c:tx>
          <c:spPr>
            <a:solidFill>
              <a:schemeClr val="bg1"/>
            </a:solidFill>
            <a:ln>
              <a:solidFill>
                <a:schemeClr val="bg1"/>
              </a:solidFill>
            </a:ln>
            <a:effectLst/>
          </c:spPr>
          <c:invertIfNegative val="0"/>
          <c:trendline>
            <c:name>US avg 12.5%</c:name>
            <c:spPr>
              <a:ln w="19050" cap="rnd">
                <a:solidFill>
                  <a:schemeClr val="accent3"/>
                </a:solidFill>
                <a:prstDash val="sysDot"/>
              </a:ln>
              <a:effectLst/>
            </c:spPr>
            <c:trendlineType val="linear"/>
            <c:dispRSqr val="0"/>
            <c:dispEq val="0"/>
          </c:trendline>
          <c:cat>
            <c:strRef>
              <c:f>Sheet1!$A$2:$A$22</c:f>
              <c:strCache>
                <c:ptCount val="21"/>
                <c:pt idx="0">
                  <c:v>Somerset</c:v>
                </c:pt>
                <c:pt idx="1">
                  <c:v>Hunterdon</c:v>
                </c:pt>
                <c:pt idx="2">
                  <c:v>Morris</c:v>
                </c:pt>
                <c:pt idx="3">
                  <c:v>Sussex</c:v>
                </c:pt>
                <c:pt idx="4">
                  <c:v>Bergen</c:v>
                </c:pt>
                <c:pt idx="5">
                  <c:v>Monmouth</c:v>
                </c:pt>
                <c:pt idx="6">
                  <c:v>Middlesex</c:v>
                </c:pt>
                <c:pt idx="7">
                  <c:v>Burlington</c:v>
                </c:pt>
                <c:pt idx="8">
                  <c:v>Gloucester</c:v>
                </c:pt>
                <c:pt idx="9">
                  <c:v>Union</c:v>
                </c:pt>
                <c:pt idx="10">
                  <c:v>Warren</c:v>
                </c:pt>
                <c:pt idx="11">
                  <c:v>Mercer</c:v>
                </c:pt>
                <c:pt idx="12">
                  <c:v>Ocean</c:v>
                </c:pt>
                <c:pt idx="13">
                  <c:v>Camden</c:v>
                </c:pt>
                <c:pt idx="14">
                  <c:v>Passaic</c:v>
                </c:pt>
                <c:pt idx="15">
                  <c:v>Hudson</c:v>
                </c:pt>
                <c:pt idx="16">
                  <c:v>Salem</c:v>
                </c:pt>
                <c:pt idx="17">
                  <c:v>Atlantic</c:v>
                </c:pt>
                <c:pt idx="18">
                  <c:v>Cape May</c:v>
                </c:pt>
                <c:pt idx="19">
                  <c:v>Cumberland</c:v>
                </c:pt>
                <c:pt idx="20">
                  <c:v>Essex</c:v>
                </c:pt>
              </c:strCache>
            </c:strRef>
          </c:cat>
          <c:val>
            <c:numRef>
              <c:f>Sheet1!$D$2:$D$22</c:f>
              <c:numCache>
                <c:formatCode>0.00%</c:formatCode>
                <c:ptCount val="21"/>
                <c:pt idx="0">
                  <c:v>0.115</c:v>
                </c:pt>
                <c:pt idx="1">
                  <c:v>0.115</c:v>
                </c:pt>
                <c:pt idx="2">
                  <c:v>0.115</c:v>
                </c:pt>
                <c:pt idx="3">
                  <c:v>0.115</c:v>
                </c:pt>
                <c:pt idx="4">
                  <c:v>0.115</c:v>
                </c:pt>
                <c:pt idx="5">
                  <c:v>0.115</c:v>
                </c:pt>
                <c:pt idx="6">
                  <c:v>0.115</c:v>
                </c:pt>
                <c:pt idx="7">
                  <c:v>0.115</c:v>
                </c:pt>
                <c:pt idx="8">
                  <c:v>0.115</c:v>
                </c:pt>
                <c:pt idx="9">
                  <c:v>0.115</c:v>
                </c:pt>
                <c:pt idx="10">
                  <c:v>0.115</c:v>
                </c:pt>
                <c:pt idx="11">
                  <c:v>0.115</c:v>
                </c:pt>
                <c:pt idx="12">
                  <c:v>0.115</c:v>
                </c:pt>
                <c:pt idx="13">
                  <c:v>0.115</c:v>
                </c:pt>
                <c:pt idx="14">
                  <c:v>0.115</c:v>
                </c:pt>
                <c:pt idx="15">
                  <c:v>0.115</c:v>
                </c:pt>
                <c:pt idx="16">
                  <c:v>0.115</c:v>
                </c:pt>
                <c:pt idx="17">
                  <c:v>0.115</c:v>
                </c:pt>
                <c:pt idx="18">
                  <c:v>0.115</c:v>
                </c:pt>
                <c:pt idx="19">
                  <c:v>0.115</c:v>
                </c:pt>
                <c:pt idx="20">
                  <c:v>0.115</c:v>
                </c:pt>
              </c:numCache>
            </c:numRef>
          </c:val>
          <c:extLst>
            <c:ext xmlns:c16="http://schemas.microsoft.com/office/drawing/2014/chart" uri="{C3380CC4-5D6E-409C-BE32-E72D297353CC}">
              <c16:uniqueId val="{00000002-6B04-41B3-8E09-5A37B3148D73}"/>
            </c:ext>
          </c:extLst>
        </c:ser>
        <c:ser>
          <c:idx val="3"/>
          <c:order val="3"/>
          <c:tx>
            <c:strRef>
              <c:f>Sheet1!$E$1</c:f>
              <c:strCache>
                <c:ptCount val="1"/>
                <c:pt idx="0">
                  <c:v>NJ avg. 8.7%</c:v>
                </c:pt>
              </c:strCache>
            </c:strRef>
          </c:tx>
          <c:spPr>
            <a:solidFill>
              <a:schemeClr val="bg1"/>
            </a:solidFill>
            <a:ln>
              <a:noFill/>
            </a:ln>
            <a:effectLst/>
          </c:spPr>
          <c:invertIfNegative val="0"/>
          <c:trendline>
            <c:name>NJ avg 9.6%</c:name>
            <c:spPr>
              <a:ln w="19050" cap="rnd">
                <a:solidFill>
                  <a:schemeClr val="accent4"/>
                </a:solidFill>
                <a:prstDash val="sysDot"/>
              </a:ln>
              <a:effectLst/>
            </c:spPr>
            <c:trendlineType val="linear"/>
            <c:dispRSqr val="0"/>
            <c:dispEq val="0"/>
          </c:trendline>
          <c:cat>
            <c:strRef>
              <c:f>Sheet1!$A$2:$A$22</c:f>
              <c:strCache>
                <c:ptCount val="21"/>
                <c:pt idx="0">
                  <c:v>Somerset</c:v>
                </c:pt>
                <c:pt idx="1">
                  <c:v>Hunterdon</c:v>
                </c:pt>
                <c:pt idx="2">
                  <c:v>Morris</c:v>
                </c:pt>
                <c:pt idx="3">
                  <c:v>Sussex</c:v>
                </c:pt>
                <c:pt idx="4">
                  <c:v>Bergen</c:v>
                </c:pt>
                <c:pt idx="5">
                  <c:v>Monmouth</c:v>
                </c:pt>
                <c:pt idx="6">
                  <c:v>Middlesex</c:v>
                </c:pt>
                <c:pt idx="7">
                  <c:v>Burlington</c:v>
                </c:pt>
                <c:pt idx="8">
                  <c:v>Gloucester</c:v>
                </c:pt>
                <c:pt idx="9">
                  <c:v>Union</c:v>
                </c:pt>
                <c:pt idx="10">
                  <c:v>Warren</c:v>
                </c:pt>
                <c:pt idx="11">
                  <c:v>Mercer</c:v>
                </c:pt>
                <c:pt idx="12">
                  <c:v>Ocean</c:v>
                </c:pt>
                <c:pt idx="13">
                  <c:v>Camden</c:v>
                </c:pt>
                <c:pt idx="14">
                  <c:v>Passaic</c:v>
                </c:pt>
                <c:pt idx="15">
                  <c:v>Hudson</c:v>
                </c:pt>
                <c:pt idx="16">
                  <c:v>Salem</c:v>
                </c:pt>
                <c:pt idx="17">
                  <c:v>Atlantic</c:v>
                </c:pt>
                <c:pt idx="18">
                  <c:v>Cape May</c:v>
                </c:pt>
                <c:pt idx="19">
                  <c:v>Cumberland</c:v>
                </c:pt>
                <c:pt idx="20">
                  <c:v>Essex</c:v>
                </c:pt>
              </c:strCache>
            </c:strRef>
          </c:cat>
          <c:val>
            <c:numRef>
              <c:f>Sheet1!$E$2:$E$22</c:f>
              <c:numCache>
                <c:formatCode>0.00%</c:formatCode>
                <c:ptCount val="21"/>
                <c:pt idx="0">
                  <c:v>8.6999999999999994E-2</c:v>
                </c:pt>
                <c:pt idx="1">
                  <c:v>8.6999999999999994E-2</c:v>
                </c:pt>
                <c:pt idx="2">
                  <c:v>8.6999999999999994E-2</c:v>
                </c:pt>
                <c:pt idx="3">
                  <c:v>8.6999999999999994E-2</c:v>
                </c:pt>
                <c:pt idx="4">
                  <c:v>8.6999999999999994E-2</c:v>
                </c:pt>
                <c:pt idx="5">
                  <c:v>8.6999999999999994E-2</c:v>
                </c:pt>
                <c:pt idx="6">
                  <c:v>8.6999999999999994E-2</c:v>
                </c:pt>
                <c:pt idx="7">
                  <c:v>8.6999999999999994E-2</c:v>
                </c:pt>
                <c:pt idx="8">
                  <c:v>8.6999999999999994E-2</c:v>
                </c:pt>
                <c:pt idx="9">
                  <c:v>8.6999999999999994E-2</c:v>
                </c:pt>
                <c:pt idx="10">
                  <c:v>8.6999999999999994E-2</c:v>
                </c:pt>
                <c:pt idx="11">
                  <c:v>8.6999999999999994E-2</c:v>
                </c:pt>
                <c:pt idx="12">
                  <c:v>8.6999999999999994E-2</c:v>
                </c:pt>
                <c:pt idx="13">
                  <c:v>8.6999999999999994E-2</c:v>
                </c:pt>
                <c:pt idx="14">
                  <c:v>8.6999999999999994E-2</c:v>
                </c:pt>
                <c:pt idx="15">
                  <c:v>8.6999999999999994E-2</c:v>
                </c:pt>
                <c:pt idx="16">
                  <c:v>8.6999999999999994E-2</c:v>
                </c:pt>
                <c:pt idx="17">
                  <c:v>8.6999999999999994E-2</c:v>
                </c:pt>
                <c:pt idx="18">
                  <c:v>8.6999999999999994E-2</c:v>
                </c:pt>
                <c:pt idx="19">
                  <c:v>8.6999999999999994E-2</c:v>
                </c:pt>
                <c:pt idx="20">
                  <c:v>8.6999999999999994E-2</c:v>
                </c:pt>
              </c:numCache>
            </c:numRef>
          </c:val>
          <c:extLst>
            <c:ext xmlns:c16="http://schemas.microsoft.com/office/drawing/2014/chart" uri="{C3380CC4-5D6E-409C-BE32-E72D297353CC}">
              <c16:uniqueId val="{00000004-6B04-41B3-8E09-5A37B3148D73}"/>
            </c:ext>
          </c:extLst>
        </c:ser>
        <c:dLbls>
          <c:showLegendKey val="0"/>
          <c:showVal val="0"/>
          <c:showCatName val="0"/>
          <c:showSerName val="0"/>
          <c:showPercent val="0"/>
          <c:showBubbleSize val="0"/>
        </c:dLbls>
        <c:gapWidth val="182"/>
        <c:axId val="344572784"/>
        <c:axId val="344573176"/>
      </c:barChart>
      <c:catAx>
        <c:axId val="34457278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573176"/>
        <c:crosses val="autoZero"/>
        <c:auto val="1"/>
        <c:lblAlgn val="ctr"/>
        <c:lblOffset val="100"/>
        <c:noMultiLvlLbl val="0"/>
      </c:catAx>
      <c:valAx>
        <c:axId val="344573176"/>
        <c:scaling>
          <c:orientation val="minMax"/>
        </c:scaling>
        <c:delete val="1"/>
        <c:axPos val="b"/>
        <c:numFmt formatCode="0.0%" sourceLinked="1"/>
        <c:majorTickMark val="none"/>
        <c:minorTickMark val="none"/>
        <c:tickLblPos val="nextTo"/>
        <c:crossAx val="344572784"/>
        <c:crosses val="autoZero"/>
        <c:crossBetween val="between"/>
      </c:valAx>
      <c:spPr>
        <a:noFill/>
        <a:ln>
          <a:noFill/>
        </a:ln>
        <a:effectLst/>
      </c:spPr>
    </c:plotArea>
    <c:legend>
      <c:legendPos val="b"/>
      <c:legendEntry>
        <c:idx val="2"/>
        <c:delete val="1"/>
      </c:legendEntry>
      <c:legendEntry>
        <c:idx val="3"/>
        <c:delete val="1"/>
      </c:legendEntry>
      <c:legendEntry>
        <c:idx val="4"/>
        <c:delete val="1"/>
      </c:legendEntry>
      <c:legendEntry>
        <c:idx val="5"/>
        <c:delete val="1"/>
      </c:legendEntry>
      <c:layout>
        <c:manualLayout>
          <c:xMode val="edge"/>
          <c:yMode val="edge"/>
          <c:x val="0.54012758366141733"/>
          <c:y val="0.90222293488742389"/>
          <c:w val="0.37443220964566931"/>
          <c:h val="4.7962349411764922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6349164808156211E-2"/>
          <c:y val="6.931305557506362E-2"/>
          <c:w val="0.91052944790860679"/>
          <c:h val="0.71046591961533778"/>
        </c:manualLayout>
      </c:layout>
      <c:lineChart>
        <c:grouping val="standard"/>
        <c:varyColors val="0"/>
        <c:ser>
          <c:idx val="2"/>
          <c:order val="0"/>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Sheet1!$A$1:$E$1</c:f>
              <c:strCache>
                <c:ptCount val="5"/>
                <c:pt idx="0">
                  <c:v>2014</c:v>
                </c:pt>
                <c:pt idx="1">
                  <c:v>2015</c:v>
                </c:pt>
                <c:pt idx="2">
                  <c:v>2016</c:v>
                </c:pt>
                <c:pt idx="3">
                  <c:v>2017</c:v>
                </c:pt>
                <c:pt idx="4">
                  <c:v>2018</c:v>
                </c:pt>
              </c:strCache>
            </c:strRef>
          </c:cat>
          <c:val>
            <c:numRef>
              <c:f>Sheet1!$A$2:$E$2</c:f>
              <c:numCache>
                <c:formatCode>_(* #,##0_);_(* \(#,##0\);_(* "-"??_);_(@_)</c:formatCode>
                <c:ptCount val="5"/>
                <c:pt idx="0">
                  <c:v>2949</c:v>
                </c:pt>
                <c:pt idx="1">
                  <c:v>3007</c:v>
                </c:pt>
                <c:pt idx="2">
                  <c:v>2837</c:v>
                </c:pt>
                <c:pt idx="3">
                  <c:v>2654</c:v>
                </c:pt>
                <c:pt idx="4">
                  <c:v>2413</c:v>
                </c:pt>
              </c:numCache>
            </c:numRef>
          </c:val>
          <c:smooth val="0"/>
          <c:extLst>
            <c:ext xmlns:c16="http://schemas.microsoft.com/office/drawing/2014/chart" uri="{C3380CC4-5D6E-409C-BE32-E72D297353CC}">
              <c16:uniqueId val="{00000001-EB54-47DF-8BCB-FF60E67D1CE0}"/>
            </c:ext>
          </c:extLst>
        </c:ser>
        <c:dLbls>
          <c:showLegendKey val="0"/>
          <c:showVal val="0"/>
          <c:showCatName val="0"/>
          <c:showSerName val="0"/>
          <c:showPercent val="0"/>
          <c:showBubbleSize val="0"/>
        </c:dLbls>
        <c:marker val="1"/>
        <c:smooth val="0"/>
        <c:axId val="344435928"/>
        <c:axId val="344436320"/>
      </c:lineChart>
      <c:catAx>
        <c:axId val="3444359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6320"/>
        <c:crosses val="autoZero"/>
        <c:auto val="1"/>
        <c:lblAlgn val="ctr"/>
        <c:lblOffset val="100"/>
        <c:noMultiLvlLbl val="0"/>
      </c:catAx>
      <c:valAx>
        <c:axId val="344436320"/>
        <c:scaling>
          <c:orientation val="minMax"/>
        </c:scaling>
        <c:delete val="0"/>
        <c:axPos val="l"/>
        <c:numFmt formatCode="_(* #,##0_);_(* \(#,##0\);_(* &quot;-&quot;??_);_(@_)"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5928"/>
        <c:crosses val="autoZero"/>
        <c:crossBetween val="between"/>
      </c:valAx>
      <c:spPr>
        <a:noFill/>
        <a:ln w="25400">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Sheet1!$A$1:$E$1</c:f>
              <c:strCache>
                <c:ptCount val="5"/>
                <c:pt idx="0">
                  <c:v>2015-16</c:v>
                </c:pt>
                <c:pt idx="1">
                  <c:v>2016-17</c:v>
                </c:pt>
                <c:pt idx="2">
                  <c:v>2017-18</c:v>
                </c:pt>
                <c:pt idx="3">
                  <c:v>2018-19</c:v>
                </c:pt>
                <c:pt idx="4">
                  <c:v>2019-20</c:v>
                </c:pt>
              </c:strCache>
            </c:strRef>
          </c:cat>
          <c:val>
            <c:numRef>
              <c:f>Sheet1!$A$2:$E$2</c:f>
              <c:numCache>
                <c:formatCode>#,##0</c:formatCode>
                <c:ptCount val="5"/>
                <c:pt idx="0">
                  <c:v>7059</c:v>
                </c:pt>
                <c:pt idx="1">
                  <c:v>6963</c:v>
                </c:pt>
                <c:pt idx="2">
                  <c:v>6994</c:v>
                </c:pt>
                <c:pt idx="3">
                  <c:v>6923</c:v>
                </c:pt>
                <c:pt idx="4">
                  <c:v>7261</c:v>
                </c:pt>
              </c:numCache>
            </c:numRef>
          </c:val>
          <c:smooth val="0"/>
          <c:extLst>
            <c:ext xmlns:c16="http://schemas.microsoft.com/office/drawing/2014/chart" uri="{C3380CC4-5D6E-409C-BE32-E72D297353CC}">
              <c16:uniqueId val="{00000000-C5C2-49CC-AC23-912B9F1E77EB}"/>
            </c:ext>
          </c:extLst>
        </c:ser>
        <c:dLbls>
          <c:showLegendKey val="0"/>
          <c:showVal val="0"/>
          <c:showCatName val="0"/>
          <c:showSerName val="0"/>
          <c:showPercent val="0"/>
          <c:showBubbleSize val="0"/>
        </c:dLbls>
        <c:marker val="1"/>
        <c:smooth val="0"/>
        <c:axId val="344437104"/>
        <c:axId val="344437496"/>
      </c:lineChart>
      <c:catAx>
        <c:axId val="3444371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7496"/>
        <c:crosses val="autoZero"/>
        <c:auto val="1"/>
        <c:lblAlgn val="ctr"/>
        <c:lblOffset val="100"/>
        <c:noMultiLvlLbl val="0"/>
      </c:catAx>
      <c:valAx>
        <c:axId val="344437496"/>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710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7701514264161132E-2"/>
          <c:y val="4.5591674429207037E-2"/>
          <c:w val="0.90544052578362488"/>
          <c:h val="0.74798431919941244"/>
        </c:manualLayout>
      </c:layout>
      <c:lineChart>
        <c:grouping val="standard"/>
        <c:varyColors val="0"/>
        <c:ser>
          <c:idx val="0"/>
          <c:order val="0"/>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Sheet1!$A$1:$E$1</c:f>
              <c:strCache>
                <c:ptCount val="5"/>
                <c:pt idx="0">
                  <c:v>2016</c:v>
                </c:pt>
                <c:pt idx="1">
                  <c:v>2017</c:v>
                </c:pt>
                <c:pt idx="2">
                  <c:v>2018</c:v>
                </c:pt>
                <c:pt idx="3">
                  <c:v>2019</c:v>
                </c:pt>
                <c:pt idx="4">
                  <c:v>2020</c:v>
                </c:pt>
              </c:strCache>
            </c:strRef>
          </c:cat>
          <c:val>
            <c:numRef>
              <c:f>Sheet1!$A$2:$E$2</c:f>
              <c:numCache>
                <c:formatCode>#,##0</c:formatCode>
                <c:ptCount val="5"/>
                <c:pt idx="0">
                  <c:v>5680</c:v>
                </c:pt>
                <c:pt idx="1">
                  <c:v>5024</c:v>
                </c:pt>
                <c:pt idx="2">
                  <c:v>4771</c:v>
                </c:pt>
                <c:pt idx="3">
                  <c:v>4045</c:v>
                </c:pt>
                <c:pt idx="4">
                  <c:v>4241</c:v>
                </c:pt>
              </c:numCache>
            </c:numRef>
          </c:val>
          <c:smooth val="0"/>
          <c:extLst>
            <c:ext xmlns:c16="http://schemas.microsoft.com/office/drawing/2014/chart" uri="{C3380CC4-5D6E-409C-BE32-E72D297353CC}">
              <c16:uniqueId val="{00000012-626F-46FC-AC93-00998AC4957B}"/>
            </c:ext>
          </c:extLst>
        </c:ser>
        <c:dLbls>
          <c:showLegendKey val="0"/>
          <c:showVal val="0"/>
          <c:showCatName val="0"/>
          <c:showSerName val="0"/>
          <c:showPercent val="0"/>
          <c:showBubbleSize val="0"/>
        </c:dLbls>
        <c:marker val="1"/>
        <c:smooth val="0"/>
        <c:axId val="344438280"/>
        <c:axId val="344438672"/>
      </c:lineChart>
      <c:catAx>
        <c:axId val="3444382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8672"/>
        <c:crosses val="autoZero"/>
        <c:auto val="1"/>
        <c:lblAlgn val="ctr"/>
        <c:lblOffset val="100"/>
        <c:noMultiLvlLbl val="0"/>
      </c:catAx>
      <c:valAx>
        <c:axId val="344438672"/>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8280"/>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Sheet1!$A$2</c:f>
              <c:strCache>
                <c:ptCount val="1"/>
                <c:pt idx="0">
                  <c:v>Lowest Median  Cost in NJ</c:v>
                </c:pt>
              </c:strCache>
            </c:strRef>
          </c:tx>
          <c:spPr>
            <a:pattFill prst="ltDnDiag">
              <a:fgClr>
                <a:schemeClr val="tx1"/>
              </a:fgClr>
              <a:bgClr>
                <a:schemeClr val="bg1"/>
              </a:bgClr>
            </a:patt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Sheet1!$B$1:$D$1</c:f>
              <c:strCache>
                <c:ptCount val="3"/>
                <c:pt idx="0">
                  <c:v>Infant</c:v>
                </c:pt>
                <c:pt idx="1">
                  <c:v>Toddler</c:v>
                </c:pt>
                <c:pt idx="2">
                  <c:v>PreK </c:v>
                </c:pt>
              </c:strCache>
            </c:strRef>
          </c:cat>
          <c:val>
            <c:numRef>
              <c:f>Sheet1!$B$2:$D$2</c:f>
              <c:numCache>
                <c:formatCode>"$"#,##0_);[Red]\("$"#,##0\)</c:formatCode>
                <c:ptCount val="3"/>
                <c:pt idx="0">
                  <c:v>700</c:v>
                </c:pt>
                <c:pt idx="1">
                  <c:v>700</c:v>
                </c:pt>
                <c:pt idx="2">
                  <c:v>700</c:v>
                </c:pt>
              </c:numCache>
            </c:numRef>
          </c:val>
          <c:extLst>
            <c:ext xmlns:c16="http://schemas.microsoft.com/office/drawing/2014/chart" uri="{C3380CC4-5D6E-409C-BE32-E72D297353CC}">
              <c16:uniqueId val="{00000000-0819-4204-AF60-A99B135F4AA2}"/>
            </c:ext>
          </c:extLst>
        </c:ser>
        <c:ser>
          <c:idx val="1"/>
          <c:order val="1"/>
          <c:tx>
            <c:strRef>
              <c:f>Sheet1!$A$3</c:f>
              <c:strCache>
                <c:ptCount val="1"/>
                <c:pt idx="0">
                  <c:v>Morris</c:v>
                </c:pt>
              </c:strCache>
            </c:strRef>
          </c:tx>
          <c:spPr>
            <a:solidFill>
              <a:srgbClr val="C00000"/>
            </a:solidFill>
            <a:ln>
              <a:solidFill>
                <a:schemeClr val="tx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Sheet1!$B$1:$D$1</c:f>
              <c:strCache>
                <c:ptCount val="3"/>
                <c:pt idx="0">
                  <c:v>Infant</c:v>
                </c:pt>
                <c:pt idx="1">
                  <c:v>Toddler</c:v>
                </c:pt>
                <c:pt idx="2">
                  <c:v>PreK </c:v>
                </c:pt>
              </c:strCache>
            </c:strRef>
          </c:cat>
          <c:val>
            <c:numRef>
              <c:f>Sheet1!$B$3:$D$3</c:f>
              <c:numCache>
                <c:formatCode>"$"#,##0_);[Red]\("$"#,##0\)</c:formatCode>
                <c:ptCount val="3"/>
                <c:pt idx="0">
                  <c:v>1375</c:v>
                </c:pt>
                <c:pt idx="1">
                  <c:v>1154</c:v>
                </c:pt>
                <c:pt idx="2">
                  <c:v>1025</c:v>
                </c:pt>
              </c:numCache>
            </c:numRef>
          </c:val>
          <c:extLst>
            <c:ext xmlns:c16="http://schemas.microsoft.com/office/drawing/2014/chart" uri="{C3380CC4-5D6E-409C-BE32-E72D297353CC}">
              <c16:uniqueId val="{00000001-0819-4204-AF60-A99B135F4AA2}"/>
            </c:ext>
          </c:extLst>
        </c:ser>
        <c:ser>
          <c:idx val="2"/>
          <c:order val="2"/>
          <c:tx>
            <c:strRef>
              <c:f>Sheet1!$A$4</c:f>
              <c:strCache>
                <c:ptCount val="1"/>
                <c:pt idx="0">
                  <c:v>Highest Median Cost in NJ</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Sheet1!$B$1:$D$1</c:f>
              <c:strCache>
                <c:ptCount val="3"/>
                <c:pt idx="0">
                  <c:v>Infant</c:v>
                </c:pt>
                <c:pt idx="1">
                  <c:v>Toddler</c:v>
                </c:pt>
                <c:pt idx="2">
                  <c:v>PreK </c:v>
                </c:pt>
              </c:strCache>
            </c:strRef>
          </c:cat>
          <c:val>
            <c:numRef>
              <c:f>Sheet1!$B$4:$D$4</c:f>
              <c:numCache>
                <c:formatCode>"$"#,##0_);[Red]\("$"#,##0\)</c:formatCode>
                <c:ptCount val="3"/>
                <c:pt idx="0">
                  <c:v>1420</c:v>
                </c:pt>
                <c:pt idx="1">
                  <c:v>1443</c:v>
                </c:pt>
                <c:pt idx="2">
                  <c:v>1025</c:v>
                </c:pt>
              </c:numCache>
            </c:numRef>
          </c:val>
          <c:extLst>
            <c:ext xmlns:c16="http://schemas.microsoft.com/office/drawing/2014/chart" uri="{C3380CC4-5D6E-409C-BE32-E72D297353CC}">
              <c16:uniqueId val="{00000002-0819-4204-AF60-A99B135F4AA2}"/>
            </c:ext>
          </c:extLst>
        </c:ser>
        <c:dLbls>
          <c:showLegendKey val="0"/>
          <c:showVal val="0"/>
          <c:showCatName val="0"/>
          <c:showSerName val="0"/>
          <c:showPercent val="0"/>
          <c:showBubbleSize val="0"/>
        </c:dLbls>
        <c:gapWidth val="219"/>
        <c:axId val="344439456"/>
        <c:axId val="344954008"/>
      </c:barChart>
      <c:catAx>
        <c:axId val="3444394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4954008"/>
        <c:crosses val="autoZero"/>
        <c:auto val="1"/>
        <c:lblAlgn val="ctr"/>
        <c:lblOffset val="100"/>
        <c:noMultiLvlLbl val="0"/>
      </c:catAx>
      <c:valAx>
        <c:axId val="344954008"/>
        <c:scaling>
          <c:orientation val="minMax"/>
        </c:scaling>
        <c:delete val="0"/>
        <c:axPos val="l"/>
        <c:majorGridlines>
          <c:spPr>
            <a:ln w="9525" cap="flat" cmpd="sng" algn="ctr">
              <a:solidFill>
                <a:schemeClr val="tx1">
                  <a:lumMod val="15000"/>
                  <a:lumOff val="85000"/>
                </a:schemeClr>
              </a:solidFill>
              <a:round/>
            </a:ln>
            <a:effectLst/>
          </c:spPr>
        </c:majorGridlines>
        <c:numFmt formatCode="&quot;$&quot;#,##0_);[Red]\(&quot;$&quot;#,##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44394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Infant County Copy</c:v>
                </c:pt>
              </c:strCache>
            </c:strRef>
          </c:tx>
          <c:spPr>
            <a:solidFill>
              <a:srgbClr val="FFFF00"/>
            </a:solidFill>
            <a:ln>
              <a:noFill/>
            </a:ln>
            <a:effectLst/>
          </c:spPr>
          <c:invertIfNegative val="0"/>
          <c:cat>
            <c:strRef>
              <c:f>Sheet1!$A$2:$A$23</c:f>
              <c:strCache>
                <c:ptCount val="22"/>
                <c:pt idx="0">
                  <c:v>Cumberland</c:v>
                </c:pt>
                <c:pt idx="1">
                  <c:v>Atlantic</c:v>
                </c:pt>
                <c:pt idx="2">
                  <c:v>Essex</c:v>
                </c:pt>
                <c:pt idx="3">
                  <c:v>Salem</c:v>
                </c:pt>
                <c:pt idx="4">
                  <c:v>Cape May</c:v>
                </c:pt>
                <c:pt idx="5">
                  <c:v>Camden</c:v>
                </c:pt>
                <c:pt idx="6">
                  <c:v>Ocean</c:v>
                </c:pt>
                <c:pt idx="7">
                  <c:v>Passaic </c:v>
                </c:pt>
                <c:pt idx="8">
                  <c:v>Hudson</c:v>
                </c:pt>
                <c:pt idx="9">
                  <c:v>Mercer</c:v>
                </c:pt>
                <c:pt idx="10">
                  <c:v>Union</c:v>
                </c:pt>
                <c:pt idx="11">
                  <c:v>Warren</c:v>
                </c:pt>
                <c:pt idx="12">
                  <c:v>Burlington</c:v>
                </c:pt>
                <c:pt idx="13">
                  <c:v>Gloucester</c:v>
                </c:pt>
                <c:pt idx="14">
                  <c:v>Middlesex</c:v>
                </c:pt>
                <c:pt idx="15">
                  <c:v>Sussex</c:v>
                </c:pt>
                <c:pt idx="16">
                  <c:v>Monmouth</c:v>
                </c:pt>
                <c:pt idx="17">
                  <c:v>Bergen</c:v>
                </c:pt>
                <c:pt idx="18">
                  <c:v>Somerset</c:v>
                </c:pt>
                <c:pt idx="19">
                  <c:v>Hunterdon </c:v>
                </c:pt>
                <c:pt idx="20">
                  <c:v>Morris</c:v>
                </c:pt>
                <c:pt idx="21">
                  <c:v>NJ Average</c:v>
                </c:pt>
              </c:strCache>
            </c:strRef>
          </c:cat>
          <c:val>
            <c:numRef>
              <c:f>Sheet1!$B$2:$B$23</c:f>
              <c:numCache>
                <c:formatCode>General</c:formatCode>
                <c:ptCount val="22"/>
                <c:pt idx="20">
                  <c:v>1375</c:v>
                </c:pt>
              </c:numCache>
            </c:numRef>
          </c:val>
          <c:extLst>
            <c:ext xmlns:c16="http://schemas.microsoft.com/office/drawing/2014/chart" uri="{C3380CC4-5D6E-409C-BE32-E72D297353CC}">
              <c16:uniqueId val="{00000000-658D-4BE9-9377-7C2DC5919060}"/>
            </c:ext>
          </c:extLst>
        </c:ser>
        <c:ser>
          <c:idx val="1"/>
          <c:order val="1"/>
          <c:tx>
            <c:strRef>
              <c:f>Sheet1!$C$1</c:f>
              <c:strCache>
                <c:ptCount val="1"/>
                <c:pt idx="0">
                  <c:v>Infant</c:v>
                </c:pt>
              </c:strCache>
            </c:strRef>
          </c:tx>
          <c:spPr>
            <a:solidFill>
              <a:srgbClr val="C00000"/>
            </a:solidFill>
            <a:ln>
              <a:noFill/>
            </a:ln>
            <a:effectLst/>
          </c:spPr>
          <c:invertIfNegative val="0"/>
          <c:cat>
            <c:strRef>
              <c:f>Sheet1!$A$2:$A$23</c:f>
              <c:strCache>
                <c:ptCount val="22"/>
                <c:pt idx="0">
                  <c:v>Cumberland</c:v>
                </c:pt>
                <c:pt idx="1">
                  <c:v>Atlantic</c:v>
                </c:pt>
                <c:pt idx="2">
                  <c:v>Essex</c:v>
                </c:pt>
                <c:pt idx="3">
                  <c:v>Salem</c:v>
                </c:pt>
                <c:pt idx="4">
                  <c:v>Cape May</c:v>
                </c:pt>
                <c:pt idx="5">
                  <c:v>Camden</c:v>
                </c:pt>
                <c:pt idx="6">
                  <c:v>Ocean</c:v>
                </c:pt>
                <c:pt idx="7">
                  <c:v>Passaic </c:v>
                </c:pt>
                <c:pt idx="8">
                  <c:v>Hudson</c:v>
                </c:pt>
                <c:pt idx="9">
                  <c:v>Mercer</c:v>
                </c:pt>
                <c:pt idx="10">
                  <c:v>Union</c:v>
                </c:pt>
                <c:pt idx="11">
                  <c:v>Warren</c:v>
                </c:pt>
                <c:pt idx="12">
                  <c:v>Burlington</c:v>
                </c:pt>
                <c:pt idx="13">
                  <c:v>Gloucester</c:v>
                </c:pt>
                <c:pt idx="14">
                  <c:v>Middlesex</c:v>
                </c:pt>
                <c:pt idx="15">
                  <c:v>Sussex</c:v>
                </c:pt>
                <c:pt idx="16">
                  <c:v>Monmouth</c:v>
                </c:pt>
                <c:pt idx="17">
                  <c:v>Bergen</c:v>
                </c:pt>
                <c:pt idx="18">
                  <c:v>Somerset</c:v>
                </c:pt>
                <c:pt idx="19">
                  <c:v>Hunterdon </c:v>
                </c:pt>
                <c:pt idx="20">
                  <c:v>Morris</c:v>
                </c:pt>
                <c:pt idx="21">
                  <c:v>NJ Average</c:v>
                </c:pt>
              </c:strCache>
            </c:strRef>
          </c:cat>
          <c:val>
            <c:numRef>
              <c:f>Sheet1!$C$2:$C$23</c:f>
              <c:numCache>
                <c:formatCode>"$"#,##0_);[Red]\("$"#,##0\)</c:formatCode>
                <c:ptCount val="22"/>
                <c:pt idx="0">
                  <c:v>700</c:v>
                </c:pt>
                <c:pt idx="1">
                  <c:v>863.48</c:v>
                </c:pt>
                <c:pt idx="2">
                  <c:v>840</c:v>
                </c:pt>
                <c:pt idx="3">
                  <c:v>760</c:v>
                </c:pt>
                <c:pt idx="4">
                  <c:v>840</c:v>
                </c:pt>
                <c:pt idx="5">
                  <c:v>1040</c:v>
                </c:pt>
                <c:pt idx="6">
                  <c:v>900</c:v>
                </c:pt>
                <c:pt idx="7">
                  <c:v>900</c:v>
                </c:pt>
                <c:pt idx="8">
                  <c:v>825</c:v>
                </c:pt>
                <c:pt idx="9">
                  <c:v>1384</c:v>
                </c:pt>
                <c:pt idx="10">
                  <c:v>1050</c:v>
                </c:pt>
                <c:pt idx="11">
                  <c:v>1125.8</c:v>
                </c:pt>
                <c:pt idx="12">
                  <c:v>1216</c:v>
                </c:pt>
                <c:pt idx="13">
                  <c:v>1081</c:v>
                </c:pt>
                <c:pt idx="14">
                  <c:v>1125</c:v>
                </c:pt>
                <c:pt idx="15">
                  <c:v>956.25</c:v>
                </c:pt>
                <c:pt idx="16">
                  <c:v>1250</c:v>
                </c:pt>
                <c:pt idx="17">
                  <c:v>1270</c:v>
                </c:pt>
                <c:pt idx="18">
                  <c:v>1000</c:v>
                </c:pt>
                <c:pt idx="19">
                  <c:v>1420</c:v>
                </c:pt>
                <c:pt idx="20">
                  <c:v>1375</c:v>
                </c:pt>
                <c:pt idx="21">
                  <c:v>1044</c:v>
                </c:pt>
              </c:numCache>
            </c:numRef>
          </c:val>
          <c:extLst>
            <c:ext xmlns:c16="http://schemas.microsoft.com/office/drawing/2014/chart" uri="{C3380CC4-5D6E-409C-BE32-E72D297353CC}">
              <c16:uniqueId val="{00000001-658D-4BE9-9377-7C2DC5919060}"/>
            </c:ext>
          </c:extLst>
        </c:ser>
        <c:ser>
          <c:idx val="2"/>
          <c:order val="2"/>
          <c:tx>
            <c:strRef>
              <c:f>Sheet1!$D$1</c:f>
              <c:strCache>
                <c:ptCount val="1"/>
                <c:pt idx="0">
                  <c:v>Toddler</c:v>
                </c:pt>
              </c:strCache>
            </c:strRef>
          </c:tx>
          <c:spPr>
            <a:pattFill prst="ltDnDiag">
              <a:fgClr>
                <a:schemeClr val="tx1"/>
              </a:fgClr>
              <a:bgClr>
                <a:schemeClr val="bg1"/>
              </a:bgClr>
            </a:pattFill>
            <a:ln>
              <a:solidFill>
                <a:schemeClr val="tx1"/>
              </a:solidFill>
            </a:ln>
            <a:effectLst/>
          </c:spPr>
          <c:invertIfNegative val="0"/>
          <c:cat>
            <c:strRef>
              <c:f>Sheet1!$A$2:$A$23</c:f>
              <c:strCache>
                <c:ptCount val="22"/>
                <c:pt idx="0">
                  <c:v>Cumberland</c:v>
                </c:pt>
                <c:pt idx="1">
                  <c:v>Atlantic</c:v>
                </c:pt>
                <c:pt idx="2">
                  <c:v>Essex</c:v>
                </c:pt>
                <c:pt idx="3">
                  <c:v>Salem</c:v>
                </c:pt>
                <c:pt idx="4">
                  <c:v>Cape May</c:v>
                </c:pt>
                <c:pt idx="5">
                  <c:v>Camden</c:v>
                </c:pt>
                <c:pt idx="6">
                  <c:v>Ocean</c:v>
                </c:pt>
                <c:pt idx="7">
                  <c:v>Passaic </c:v>
                </c:pt>
                <c:pt idx="8">
                  <c:v>Hudson</c:v>
                </c:pt>
                <c:pt idx="9">
                  <c:v>Mercer</c:v>
                </c:pt>
                <c:pt idx="10">
                  <c:v>Union</c:v>
                </c:pt>
                <c:pt idx="11">
                  <c:v>Warren</c:v>
                </c:pt>
                <c:pt idx="12">
                  <c:v>Burlington</c:v>
                </c:pt>
                <c:pt idx="13">
                  <c:v>Gloucester</c:v>
                </c:pt>
                <c:pt idx="14">
                  <c:v>Middlesex</c:v>
                </c:pt>
                <c:pt idx="15">
                  <c:v>Sussex</c:v>
                </c:pt>
                <c:pt idx="16">
                  <c:v>Monmouth</c:v>
                </c:pt>
                <c:pt idx="17">
                  <c:v>Bergen</c:v>
                </c:pt>
                <c:pt idx="18">
                  <c:v>Somerset</c:v>
                </c:pt>
                <c:pt idx="19">
                  <c:v>Hunterdon </c:v>
                </c:pt>
                <c:pt idx="20">
                  <c:v>Morris</c:v>
                </c:pt>
                <c:pt idx="21">
                  <c:v>NJ Average</c:v>
                </c:pt>
              </c:strCache>
            </c:strRef>
          </c:cat>
          <c:val>
            <c:numRef>
              <c:f>Sheet1!$D$2:$D$23</c:f>
              <c:numCache>
                <c:formatCode>"$"#,##0_);[Red]\("$"#,##0\)</c:formatCode>
                <c:ptCount val="22"/>
                <c:pt idx="0">
                  <c:v>700</c:v>
                </c:pt>
                <c:pt idx="1">
                  <c:v>740</c:v>
                </c:pt>
                <c:pt idx="2">
                  <c:v>757.75</c:v>
                </c:pt>
                <c:pt idx="3">
                  <c:v>740</c:v>
                </c:pt>
                <c:pt idx="4">
                  <c:v>840</c:v>
                </c:pt>
                <c:pt idx="5">
                  <c:v>909</c:v>
                </c:pt>
                <c:pt idx="6">
                  <c:v>810</c:v>
                </c:pt>
                <c:pt idx="7">
                  <c:v>900</c:v>
                </c:pt>
                <c:pt idx="8">
                  <c:v>757.75</c:v>
                </c:pt>
                <c:pt idx="9">
                  <c:v>1184</c:v>
                </c:pt>
                <c:pt idx="10">
                  <c:v>950</c:v>
                </c:pt>
                <c:pt idx="11">
                  <c:v>996</c:v>
                </c:pt>
                <c:pt idx="12">
                  <c:v>1120</c:v>
                </c:pt>
                <c:pt idx="13">
                  <c:v>975</c:v>
                </c:pt>
                <c:pt idx="14">
                  <c:v>1020</c:v>
                </c:pt>
                <c:pt idx="15">
                  <c:v>910</c:v>
                </c:pt>
                <c:pt idx="16">
                  <c:v>1020</c:v>
                </c:pt>
                <c:pt idx="17">
                  <c:v>1100</c:v>
                </c:pt>
                <c:pt idx="18">
                  <c:v>970</c:v>
                </c:pt>
                <c:pt idx="19">
                  <c:v>1443</c:v>
                </c:pt>
                <c:pt idx="20">
                  <c:v>1154</c:v>
                </c:pt>
                <c:pt idx="21">
                  <c:v>952</c:v>
                </c:pt>
              </c:numCache>
            </c:numRef>
          </c:val>
          <c:extLst>
            <c:ext xmlns:c16="http://schemas.microsoft.com/office/drawing/2014/chart" uri="{C3380CC4-5D6E-409C-BE32-E72D297353CC}">
              <c16:uniqueId val="{00000002-658D-4BE9-9377-7C2DC5919060}"/>
            </c:ext>
          </c:extLst>
        </c:ser>
        <c:ser>
          <c:idx val="3"/>
          <c:order val="3"/>
          <c:tx>
            <c:strRef>
              <c:f>Sheet1!$E$1</c:f>
              <c:strCache>
                <c:ptCount val="1"/>
                <c:pt idx="0">
                  <c:v>PreK </c:v>
                </c:pt>
              </c:strCache>
            </c:strRef>
          </c:tx>
          <c:spPr>
            <a:solidFill>
              <a:schemeClr val="bg1">
                <a:lumMod val="75000"/>
              </a:schemeClr>
            </a:solidFill>
            <a:ln>
              <a:noFill/>
            </a:ln>
            <a:effectLst/>
          </c:spPr>
          <c:invertIfNegative val="0"/>
          <c:dPt>
            <c:idx val="16"/>
            <c:invertIfNegative val="0"/>
            <c:bubble3D val="0"/>
            <c:spPr>
              <a:solidFill>
                <a:schemeClr val="bg1">
                  <a:lumMod val="75000"/>
                </a:schemeClr>
              </a:solidFill>
              <a:ln>
                <a:noFill/>
              </a:ln>
              <a:effectLst/>
            </c:spPr>
            <c:extLst>
              <c:ext xmlns:c16="http://schemas.microsoft.com/office/drawing/2014/chart" uri="{C3380CC4-5D6E-409C-BE32-E72D297353CC}">
                <c16:uniqueId val="{00000002-E349-4999-BF44-BDCBA0D04AB7}"/>
              </c:ext>
            </c:extLst>
          </c:dPt>
          <c:cat>
            <c:strRef>
              <c:f>Sheet1!$A$2:$A$23</c:f>
              <c:strCache>
                <c:ptCount val="22"/>
                <c:pt idx="0">
                  <c:v>Cumberland</c:v>
                </c:pt>
                <c:pt idx="1">
                  <c:v>Atlantic</c:v>
                </c:pt>
                <c:pt idx="2">
                  <c:v>Essex</c:v>
                </c:pt>
                <c:pt idx="3">
                  <c:v>Salem</c:v>
                </c:pt>
                <c:pt idx="4">
                  <c:v>Cape May</c:v>
                </c:pt>
                <c:pt idx="5">
                  <c:v>Camden</c:v>
                </c:pt>
                <c:pt idx="6">
                  <c:v>Ocean</c:v>
                </c:pt>
                <c:pt idx="7">
                  <c:v>Passaic </c:v>
                </c:pt>
                <c:pt idx="8">
                  <c:v>Hudson</c:v>
                </c:pt>
                <c:pt idx="9">
                  <c:v>Mercer</c:v>
                </c:pt>
                <c:pt idx="10">
                  <c:v>Union</c:v>
                </c:pt>
                <c:pt idx="11">
                  <c:v>Warren</c:v>
                </c:pt>
                <c:pt idx="12">
                  <c:v>Burlington</c:v>
                </c:pt>
                <c:pt idx="13">
                  <c:v>Gloucester</c:v>
                </c:pt>
                <c:pt idx="14">
                  <c:v>Middlesex</c:v>
                </c:pt>
                <c:pt idx="15">
                  <c:v>Sussex</c:v>
                </c:pt>
                <c:pt idx="16">
                  <c:v>Monmouth</c:v>
                </c:pt>
                <c:pt idx="17">
                  <c:v>Bergen</c:v>
                </c:pt>
                <c:pt idx="18">
                  <c:v>Somerset</c:v>
                </c:pt>
                <c:pt idx="19">
                  <c:v>Hunterdon </c:v>
                </c:pt>
                <c:pt idx="20">
                  <c:v>Morris</c:v>
                </c:pt>
                <c:pt idx="21">
                  <c:v>NJ Average</c:v>
                </c:pt>
              </c:strCache>
            </c:strRef>
          </c:cat>
          <c:val>
            <c:numRef>
              <c:f>Sheet1!$E$2:$E$23</c:f>
              <c:numCache>
                <c:formatCode>"$"#,##0_);[Red]\("$"#,##0\)</c:formatCode>
                <c:ptCount val="22"/>
                <c:pt idx="0">
                  <c:v>700</c:v>
                </c:pt>
                <c:pt idx="1">
                  <c:v>720</c:v>
                </c:pt>
                <c:pt idx="2">
                  <c:v>900</c:v>
                </c:pt>
                <c:pt idx="3">
                  <c:v>700</c:v>
                </c:pt>
                <c:pt idx="4">
                  <c:v>800</c:v>
                </c:pt>
                <c:pt idx="5">
                  <c:v>737</c:v>
                </c:pt>
                <c:pt idx="6">
                  <c:v>723</c:v>
                </c:pt>
                <c:pt idx="7">
                  <c:v>760</c:v>
                </c:pt>
                <c:pt idx="8">
                  <c:v>725</c:v>
                </c:pt>
                <c:pt idx="9">
                  <c:v>1000</c:v>
                </c:pt>
                <c:pt idx="10">
                  <c:v>820</c:v>
                </c:pt>
                <c:pt idx="11">
                  <c:v>775</c:v>
                </c:pt>
                <c:pt idx="12">
                  <c:v>860</c:v>
                </c:pt>
                <c:pt idx="13">
                  <c:v>834</c:v>
                </c:pt>
                <c:pt idx="14">
                  <c:v>900</c:v>
                </c:pt>
                <c:pt idx="15">
                  <c:v>800</c:v>
                </c:pt>
                <c:pt idx="16">
                  <c:v>989</c:v>
                </c:pt>
                <c:pt idx="17">
                  <c:v>945</c:v>
                </c:pt>
                <c:pt idx="18">
                  <c:v>945</c:v>
                </c:pt>
                <c:pt idx="19">
                  <c:v>835</c:v>
                </c:pt>
                <c:pt idx="20">
                  <c:v>1025</c:v>
                </c:pt>
                <c:pt idx="21">
                  <c:v>833</c:v>
                </c:pt>
              </c:numCache>
            </c:numRef>
          </c:val>
          <c:extLst>
            <c:ext xmlns:c16="http://schemas.microsoft.com/office/drawing/2014/chart" uri="{C3380CC4-5D6E-409C-BE32-E72D297353CC}">
              <c16:uniqueId val="{00000003-658D-4BE9-9377-7C2DC5919060}"/>
            </c:ext>
          </c:extLst>
        </c:ser>
        <c:ser>
          <c:idx val="5"/>
          <c:order val="4"/>
          <c:tx>
            <c:strRef>
              <c:f>Sheet1!$F$1</c:f>
              <c:strCache>
                <c:ptCount val="1"/>
                <c:pt idx="0">
                  <c:v>PreK County Copy</c:v>
                </c:pt>
              </c:strCache>
            </c:strRef>
          </c:tx>
          <c:spPr>
            <a:solidFill>
              <a:srgbClr val="FFFF00"/>
            </a:solidFill>
            <a:ln>
              <a:noFill/>
            </a:ln>
            <a:effectLst/>
          </c:spPr>
          <c:invertIfNegative val="0"/>
          <c:cat>
            <c:strRef>
              <c:f>Sheet1!$A$2:$A$23</c:f>
              <c:strCache>
                <c:ptCount val="22"/>
                <c:pt idx="0">
                  <c:v>Cumberland</c:v>
                </c:pt>
                <c:pt idx="1">
                  <c:v>Atlantic</c:v>
                </c:pt>
                <c:pt idx="2">
                  <c:v>Essex</c:v>
                </c:pt>
                <c:pt idx="3">
                  <c:v>Salem</c:v>
                </c:pt>
                <c:pt idx="4">
                  <c:v>Cape May</c:v>
                </c:pt>
                <c:pt idx="5">
                  <c:v>Camden</c:v>
                </c:pt>
                <c:pt idx="6">
                  <c:v>Ocean</c:v>
                </c:pt>
                <c:pt idx="7">
                  <c:v>Passaic </c:v>
                </c:pt>
                <c:pt idx="8">
                  <c:v>Hudson</c:v>
                </c:pt>
                <c:pt idx="9">
                  <c:v>Mercer</c:v>
                </c:pt>
                <c:pt idx="10">
                  <c:v>Union</c:v>
                </c:pt>
                <c:pt idx="11">
                  <c:v>Warren</c:v>
                </c:pt>
                <c:pt idx="12">
                  <c:v>Burlington</c:v>
                </c:pt>
                <c:pt idx="13">
                  <c:v>Gloucester</c:v>
                </c:pt>
                <c:pt idx="14">
                  <c:v>Middlesex</c:v>
                </c:pt>
                <c:pt idx="15">
                  <c:v>Sussex</c:v>
                </c:pt>
                <c:pt idx="16">
                  <c:v>Monmouth</c:v>
                </c:pt>
                <c:pt idx="17">
                  <c:v>Bergen</c:v>
                </c:pt>
                <c:pt idx="18">
                  <c:v>Somerset</c:v>
                </c:pt>
                <c:pt idx="19">
                  <c:v>Hunterdon </c:v>
                </c:pt>
                <c:pt idx="20">
                  <c:v>Morris</c:v>
                </c:pt>
                <c:pt idx="21">
                  <c:v>NJ Average</c:v>
                </c:pt>
              </c:strCache>
            </c:strRef>
          </c:cat>
          <c:val>
            <c:numRef>
              <c:f>Sheet1!$F$2:$F$23</c:f>
              <c:numCache>
                <c:formatCode>General</c:formatCode>
                <c:ptCount val="22"/>
                <c:pt idx="20" formatCode="&quot;$&quot;#,##0_);[Red]\(&quot;$&quot;#,##0\)">
                  <c:v>1025</c:v>
                </c:pt>
              </c:numCache>
            </c:numRef>
          </c:val>
          <c:extLst>
            <c:ext xmlns:c16="http://schemas.microsoft.com/office/drawing/2014/chart" uri="{C3380CC4-5D6E-409C-BE32-E72D297353CC}">
              <c16:uniqueId val="{00000001-E349-4999-BF44-BDCBA0D04AB7}"/>
            </c:ext>
          </c:extLst>
        </c:ser>
        <c:dLbls>
          <c:showLegendKey val="0"/>
          <c:showVal val="0"/>
          <c:showCatName val="0"/>
          <c:showSerName val="0"/>
          <c:showPercent val="0"/>
          <c:showBubbleSize val="0"/>
        </c:dLbls>
        <c:gapWidth val="0"/>
        <c:axId val="344954792"/>
        <c:axId val="344955184"/>
      </c:barChart>
      <c:lineChart>
        <c:grouping val="standard"/>
        <c:varyColors val="0"/>
        <c:ser>
          <c:idx val="4"/>
          <c:order val="5"/>
          <c:tx>
            <c:strRef>
              <c:f>Sheet1!$G$1</c:f>
              <c:strCache>
                <c:ptCount val="1"/>
                <c:pt idx="0">
                  <c:v>Median Household Income</c:v>
                </c:pt>
              </c:strCache>
            </c:strRef>
          </c:tx>
          <c:spPr>
            <a:ln w="28575" cap="rnd">
              <a:solidFill>
                <a:schemeClr val="tx1"/>
              </a:solidFill>
              <a:round/>
            </a:ln>
            <a:effectLst/>
          </c:spPr>
          <c:marker>
            <c:symbol val="none"/>
          </c:marker>
          <c:cat>
            <c:strRef>
              <c:f>Sheet1!$A$2:$A$23</c:f>
              <c:strCache>
                <c:ptCount val="22"/>
                <c:pt idx="0">
                  <c:v>Cumberland</c:v>
                </c:pt>
                <c:pt idx="1">
                  <c:v>Atlantic</c:v>
                </c:pt>
                <c:pt idx="2">
                  <c:v>Essex</c:v>
                </c:pt>
                <c:pt idx="3">
                  <c:v>Salem</c:v>
                </c:pt>
                <c:pt idx="4">
                  <c:v>Cape May</c:v>
                </c:pt>
                <c:pt idx="5">
                  <c:v>Camden</c:v>
                </c:pt>
                <c:pt idx="6">
                  <c:v>Ocean</c:v>
                </c:pt>
                <c:pt idx="7">
                  <c:v>Passaic </c:v>
                </c:pt>
                <c:pt idx="8">
                  <c:v>Hudson</c:v>
                </c:pt>
                <c:pt idx="9">
                  <c:v>Mercer</c:v>
                </c:pt>
                <c:pt idx="10">
                  <c:v>Union</c:v>
                </c:pt>
                <c:pt idx="11">
                  <c:v>Warren</c:v>
                </c:pt>
                <c:pt idx="12">
                  <c:v>Burlington</c:v>
                </c:pt>
                <c:pt idx="13">
                  <c:v>Gloucester</c:v>
                </c:pt>
                <c:pt idx="14">
                  <c:v>Middlesex</c:v>
                </c:pt>
                <c:pt idx="15">
                  <c:v>Sussex</c:v>
                </c:pt>
                <c:pt idx="16">
                  <c:v>Monmouth</c:v>
                </c:pt>
                <c:pt idx="17">
                  <c:v>Bergen</c:v>
                </c:pt>
                <c:pt idx="18">
                  <c:v>Somerset</c:v>
                </c:pt>
                <c:pt idx="19">
                  <c:v>Hunterdon </c:v>
                </c:pt>
                <c:pt idx="20">
                  <c:v>Morris</c:v>
                </c:pt>
                <c:pt idx="21">
                  <c:v>NJ Average</c:v>
                </c:pt>
              </c:strCache>
            </c:strRef>
          </c:cat>
          <c:val>
            <c:numRef>
              <c:f>Sheet1!$G$2:$G$23</c:f>
              <c:numCache>
                <c:formatCode>"$"#,##0_);[Red]\("$"#,##0\)</c:formatCode>
                <c:ptCount val="22"/>
                <c:pt idx="0">
                  <c:v>54587</c:v>
                </c:pt>
                <c:pt idx="1">
                  <c:v>63389</c:v>
                </c:pt>
                <c:pt idx="2">
                  <c:v>64626</c:v>
                </c:pt>
                <c:pt idx="3">
                  <c:v>68531</c:v>
                </c:pt>
                <c:pt idx="4">
                  <c:v>69980</c:v>
                </c:pt>
                <c:pt idx="5">
                  <c:v>73672</c:v>
                </c:pt>
                <c:pt idx="6">
                  <c:v>76093</c:v>
                </c:pt>
                <c:pt idx="7">
                  <c:v>77040</c:v>
                </c:pt>
                <c:pt idx="8">
                  <c:v>78808</c:v>
                </c:pt>
                <c:pt idx="9">
                  <c:v>79492</c:v>
                </c:pt>
                <c:pt idx="10">
                  <c:v>80339</c:v>
                </c:pt>
                <c:pt idx="11">
                  <c:v>84479</c:v>
                </c:pt>
                <c:pt idx="12">
                  <c:v>88797</c:v>
                </c:pt>
                <c:pt idx="13">
                  <c:v>89447</c:v>
                </c:pt>
                <c:pt idx="14">
                  <c:v>93418</c:v>
                </c:pt>
                <c:pt idx="15">
                  <c:v>101130</c:v>
                </c:pt>
                <c:pt idx="16">
                  <c:v>102870</c:v>
                </c:pt>
                <c:pt idx="17">
                  <c:v>108827</c:v>
                </c:pt>
                <c:pt idx="18">
                  <c:v>111587</c:v>
                </c:pt>
                <c:pt idx="19">
                  <c:v>116155</c:v>
                </c:pt>
                <c:pt idx="20">
                  <c:v>116283</c:v>
                </c:pt>
                <c:pt idx="21">
                  <c:v>85751</c:v>
                </c:pt>
              </c:numCache>
            </c:numRef>
          </c:val>
          <c:smooth val="0"/>
          <c:extLst>
            <c:ext xmlns:c16="http://schemas.microsoft.com/office/drawing/2014/chart" uri="{C3380CC4-5D6E-409C-BE32-E72D297353CC}">
              <c16:uniqueId val="{00000000-E349-4999-BF44-BDCBA0D04AB7}"/>
            </c:ext>
          </c:extLst>
        </c:ser>
        <c:dLbls>
          <c:showLegendKey val="0"/>
          <c:showVal val="0"/>
          <c:showCatName val="0"/>
          <c:showSerName val="0"/>
          <c:showPercent val="0"/>
          <c:showBubbleSize val="0"/>
        </c:dLbls>
        <c:marker val="1"/>
        <c:smooth val="0"/>
        <c:axId val="344955968"/>
        <c:axId val="344955576"/>
      </c:lineChart>
      <c:catAx>
        <c:axId val="3449547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955184"/>
        <c:crosses val="autoZero"/>
        <c:auto val="1"/>
        <c:lblAlgn val="ctr"/>
        <c:lblOffset val="100"/>
        <c:noMultiLvlLbl val="0"/>
      </c:catAx>
      <c:valAx>
        <c:axId val="3449551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954792"/>
        <c:crosses val="autoZero"/>
        <c:crossBetween val="between"/>
      </c:valAx>
      <c:valAx>
        <c:axId val="344955576"/>
        <c:scaling>
          <c:orientation val="minMax"/>
        </c:scaling>
        <c:delete val="0"/>
        <c:axPos val="r"/>
        <c:numFmt formatCode="&quot;$&quot;#,##0_);[Red]\(&quot;$&quot;#,##0\)" sourceLinked="1"/>
        <c:majorTickMark val="out"/>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solidFill>
                <a:latin typeface="Franklin Gothic Medium" panose="020B0603020102020204" pitchFamily="34" charset="0"/>
                <a:ea typeface="+mn-ea"/>
                <a:cs typeface="+mn-cs"/>
              </a:defRPr>
            </a:pPr>
            <a:endParaRPr lang="en-US"/>
          </a:p>
        </c:txPr>
        <c:crossAx val="344955968"/>
        <c:crosses val="max"/>
        <c:crossBetween val="between"/>
      </c:valAx>
      <c:catAx>
        <c:axId val="344955968"/>
        <c:scaling>
          <c:orientation val="minMax"/>
        </c:scaling>
        <c:delete val="1"/>
        <c:axPos val="b"/>
        <c:numFmt formatCode="General" sourceLinked="1"/>
        <c:majorTickMark val="out"/>
        <c:minorTickMark val="none"/>
        <c:tickLblPos val="nextTo"/>
        <c:crossAx val="344955576"/>
        <c:crosses val="autoZero"/>
        <c:auto val="1"/>
        <c:lblAlgn val="ctr"/>
        <c:lblOffset val="100"/>
        <c:noMultiLvlLbl val="0"/>
      </c:catAx>
      <c:spPr>
        <a:noFill/>
        <a:ln>
          <a:noFill/>
        </a:ln>
        <a:effectLst/>
      </c:spPr>
    </c:plotArea>
    <c:legend>
      <c:legendPos val="b"/>
      <c:legendEntry>
        <c:idx val="0"/>
        <c:delete val="1"/>
      </c:legendEntry>
      <c:legendEntry>
        <c:idx val="4"/>
        <c:delete val="1"/>
      </c:legendEntry>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Time (min)</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Sussex</c:v>
                </c:pt>
                <c:pt idx="1">
                  <c:v>Warren</c:v>
                </c:pt>
                <c:pt idx="2">
                  <c:v>Hudson</c:v>
                </c:pt>
                <c:pt idx="3">
                  <c:v>Hunterdon </c:v>
                </c:pt>
                <c:pt idx="4">
                  <c:v>Monmouth</c:v>
                </c:pt>
                <c:pt idx="5">
                  <c:v>Essex</c:v>
                </c:pt>
                <c:pt idx="6">
                  <c:v>Middlesex</c:v>
                </c:pt>
                <c:pt idx="7">
                  <c:v>Bergen</c:v>
                </c:pt>
                <c:pt idx="8">
                  <c:v>Ocean</c:v>
                </c:pt>
                <c:pt idx="9">
                  <c:v>Somerset</c:v>
                </c:pt>
                <c:pt idx="10">
                  <c:v>Union</c:v>
                </c:pt>
                <c:pt idx="11">
                  <c:v>Morris</c:v>
                </c:pt>
                <c:pt idx="12">
                  <c:v>Burlington</c:v>
                </c:pt>
                <c:pt idx="13">
                  <c:v>Gloucester</c:v>
                </c:pt>
                <c:pt idx="14">
                  <c:v>Camden</c:v>
                </c:pt>
                <c:pt idx="15">
                  <c:v>Mercer</c:v>
                </c:pt>
                <c:pt idx="16">
                  <c:v>Passaic  </c:v>
                </c:pt>
                <c:pt idx="17">
                  <c:v>Salem</c:v>
                </c:pt>
                <c:pt idx="18">
                  <c:v>Atlantic</c:v>
                </c:pt>
                <c:pt idx="19">
                  <c:v>Cumberland</c:v>
                </c:pt>
                <c:pt idx="20">
                  <c:v>Cape May</c:v>
                </c:pt>
              </c:strCache>
            </c:strRef>
          </c:cat>
          <c:val>
            <c:numRef>
              <c:f>Sheet1!$B$2:$B$22</c:f>
              <c:numCache>
                <c:formatCode>General</c:formatCode>
                <c:ptCount val="21"/>
                <c:pt idx="0">
                  <c:v>37.9</c:v>
                </c:pt>
                <c:pt idx="1">
                  <c:v>37.200000000000003</c:v>
                </c:pt>
                <c:pt idx="2">
                  <c:v>36.9</c:v>
                </c:pt>
                <c:pt idx="3">
                  <c:v>36.6</c:v>
                </c:pt>
                <c:pt idx="4">
                  <c:v>36.200000000000003</c:v>
                </c:pt>
                <c:pt idx="5">
                  <c:v>36.1</c:v>
                </c:pt>
                <c:pt idx="6">
                  <c:v>34.9</c:v>
                </c:pt>
                <c:pt idx="7">
                  <c:v>34.200000000000003</c:v>
                </c:pt>
                <c:pt idx="8">
                  <c:v>33.700000000000003</c:v>
                </c:pt>
                <c:pt idx="9">
                  <c:v>32.9</c:v>
                </c:pt>
                <c:pt idx="10">
                  <c:v>32.4</c:v>
                </c:pt>
                <c:pt idx="12">
                  <c:v>30.5</c:v>
                </c:pt>
                <c:pt idx="13">
                  <c:v>30.5</c:v>
                </c:pt>
                <c:pt idx="14">
                  <c:v>29.7</c:v>
                </c:pt>
                <c:pt idx="15">
                  <c:v>29.6</c:v>
                </c:pt>
                <c:pt idx="16">
                  <c:v>29.3</c:v>
                </c:pt>
                <c:pt idx="17">
                  <c:v>27.8</c:v>
                </c:pt>
                <c:pt idx="18">
                  <c:v>26.1</c:v>
                </c:pt>
                <c:pt idx="19">
                  <c:v>24.7</c:v>
                </c:pt>
                <c:pt idx="20">
                  <c:v>24.1</c:v>
                </c:pt>
              </c:numCache>
            </c:numRef>
          </c:val>
          <c:extLst>
            <c:ext xmlns:c16="http://schemas.microsoft.com/office/drawing/2014/chart" uri="{C3380CC4-5D6E-409C-BE32-E72D297353CC}">
              <c16:uniqueId val="{00000000-BC2A-4467-82B7-24725D1A05D6}"/>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Sussex</c:v>
                </c:pt>
                <c:pt idx="1">
                  <c:v>Warren</c:v>
                </c:pt>
                <c:pt idx="2">
                  <c:v>Hudson</c:v>
                </c:pt>
                <c:pt idx="3">
                  <c:v>Hunterdon </c:v>
                </c:pt>
                <c:pt idx="4">
                  <c:v>Monmouth</c:v>
                </c:pt>
                <c:pt idx="5">
                  <c:v>Essex</c:v>
                </c:pt>
                <c:pt idx="6">
                  <c:v>Middlesex</c:v>
                </c:pt>
                <c:pt idx="7">
                  <c:v>Bergen</c:v>
                </c:pt>
                <c:pt idx="8">
                  <c:v>Ocean</c:v>
                </c:pt>
                <c:pt idx="9">
                  <c:v>Somerset</c:v>
                </c:pt>
                <c:pt idx="10">
                  <c:v>Union</c:v>
                </c:pt>
                <c:pt idx="11">
                  <c:v>Morris</c:v>
                </c:pt>
                <c:pt idx="12">
                  <c:v>Burlington</c:v>
                </c:pt>
                <c:pt idx="13">
                  <c:v>Gloucester</c:v>
                </c:pt>
                <c:pt idx="14">
                  <c:v>Camden</c:v>
                </c:pt>
                <c:pt idx="15">
                  <c:v>Mercer</c:v>
                </c:pt>
                <c:pt idx="16">
                  <c:v>Passaic  </c:v>
                </c:pt>
                <c:pt idx="17">
                  <c:v>Salem</c:v>
                </c:pt>
                <c:pt idx="18">
                  <c:v>Atlantic</c:v>
                </c:pt>
                <c:pt idx="19">
                  <c:v>Cumberland</c:v>
                </c:pt>
                <c:pt idx="20">
                  <c:v>Cape May</c:v>
                </c:pt>
              </c:strCache>
            </c:strRef>
          </c:cat>
          <c:val>
            <c:numRef>
              <c:f>Sheet1!$C$2:$C$22</c:f>
              <c:numCache>
                <c:formatCode>General</c:formatCode>
                <c:ptCount val="21"/>
                <c:pt idx="11">
                  <c:v>32.200000000000003</c:v>
                </c:pt>
              </c:numCache>
            </c:numRef>
          </c:val>
          <c:extLst>
            <c:ext xmlns:c16="http://schemas.microsoft.com/office/drawing/2014/chart" uri="{C3380CC4-5D6E-409C-BE32-E72D297353CC}">
              <c16:uniqueId val="{00000001-BC2A-4467-82B7-24725D1A05D6}"/>
            </c:ext>
          </c:extLst>
        </c:ser>
        <c:ser>
          <c:idx val="3"/>
          <c:order val="2"/>
          <c:tx>
            <c:strRef>
              <c:f>Sheet1!$D$1</c:f>
              <c:strCache>
                <c:ptCount val="1"/>
                <c:pt idx="0">
                  <c:v>US avg. 27.6</c:v>
                </c:pt>
              </c:strCache>
            </c:strRef>
          </c:tx>
          <c:spPr>
            <a:solidFill>
              <a:schemeClr val="bg1"/>
            </a:solidFill>
            <a:ln>
              <a:noFill/>
            </a:ln>
            <a:effectLst/>
          </c:spPr>
          <c:invertIfNegative val="0"/>
          <c:trendline>
            <c:name>NJ avg 31.5</c:name>
            <c:spPr>
              <a:ln w="19050" cap="rnd">
                <a:solidFill>
                  <a:schemeClr val="accent4"/>
                </a:solidFill>
                <a:prstDash val="sysDot"/>
              </a:ln>
              <a:effectLst/>
            </c:spPr>
            <c:trendlineType val="linear"/>
            <c:dispRSqr val="0"/>
            <c:dispEq val="0"/>
          </c:trendline>
          <c:cat>
            <c:strRef>
              <c:f>Sheet1!$A$2:$A$22</c:f>
              <c:strCache>
                <c:ptCount val="21"/>
                <c:pt idx="0">
                  <c:v>Sussex</c:v>
                </c:pt>
                <c:pt idx="1">
                  <c:v>Warren</c:v>
                </c:pt>
                <c:pt idx="2">
                  <c:v>Hudson</c:v>
                </c:pt>
                <c:pt idx="3">
                  <c:v>Hunterdon </c:v>
                </c:pt>
                <c:pt idx="4">
                  <c:v>Monmouth</c:v>
                </c:pt>
                <c:pt idx="5">
                  <c:v>Essex</c:v>
                </c:pt>
                <c:pt idx="6">
                  <c:v>Middlesex</c:v>
                </c:pt>
                <c:pt idx="7">
                  <c:v>Bergen</c:v>
                </c:pt>
                <c:pt idx="8">
                  <c:v>Ocean</c:v>
                </c:pt>
                <c:pt idx="9">
                  <c:v>Somerset</c:v>
                </c:pt>
                <c:pt idx="10">
                  <c:v>Union</c:v>
                </c:pt>
                <c:pt idx="11">
                  <c:v>Morris</c:v>
                </c:pt>
                <c:pt idx="12">
                  <c:v>Burlington</c:v>
                </c:pt>
                <c:pt idx="13">
                  <c:v>Gloucester</c:v>
                </c:pt>
                <c:pt idx="14">
                  <c:v>Camden</c:v>
                </c:pt>
                <c:pt idx="15">
                  <c:v>Mercer</c:v>
                </c:pt>
                <c:pt idx="16">
                  <c:v>Passaic  </c:v>
                </c:pt>
                <c:pt idx="17">
                  <c:v>Salem</c:v>
                </c:pt>
                <c:pt idx="18">
                  <c:v>Atlantic</c:v>
                </c:pt>
                <c:pt idx="19">
                  <c:v>Cumberland</c:v>
                </c:pt>
                <c:pt idx="20">
                  <c:v>Cape May</c:v>
                </c:pt>
              </c:strCache>
            </c:strRef>
          </c:cat>
          <c:val>
            <c:numRef>
              <c:f>Sheet1!$D$2:$D$22</c:f>
              <c:numCache>
                <c:formatCode>General</c:formatCode>
                <c:ptCount val="21"/>
                <c:pt idx="0">
                  <c:v>27.6</c:v>
                </c:pt>
                <c:pt idx="1">
                  <c:v>27.6</c:v>
                </c:pt>
                <c:pt idx="2">
                  <c:v>27.6</c:v>
                </c:pt>
                <c:pt idx="3">
                  <c:v>27.6</c:v>
                </c:pt>
                <c:pt idx="4">
                  <c:v>27.6</c:v>
                </c:pt>
                <c:pt idx="5">
                  <c:v>27.6</c:v>
                </c:pt>
                <c:pt idx="6">
                  <c:v>27.6</c:v>
                </c:pt>
                <c:pt idx="7">
                  <c:v>27.6</c:v>
                </c:pt>
                <c:pt idx="8">
                  <c:v>27.6</c:v>
                </c:pt>
                <c:pt idx="9">
                  <c:v>27.6</c:v>
                </c:pt>
                <c:pt idx="10">
                  <c:v>27.6</c:v>
                </c:pt>
                <c:pt idx="11">
                  <c:v>27.6</c:v>
                </c:pt>
                <c:pt idx="12">
                  <c:v>27.6</c:v>
                </c:pt>
                <c:pt idx="13">
                  <c:v>27.6</c:v>
                </c:pt>
                <c:pt idx="14">
                  <c:v>27.6</c:v>
                </c:pt>
                <c:pt idx="15">
                  <c:v>27.6</c:v>
                </c:pt>
                <c:pt idx="16">
                  <c:v>27.6</c:v>
                </c:pt>
                <c:pt idx="17">
                  <c:v>27.6</c:v>
                </c:pt>
                <c:pt idx="18">
                  <c:v>27.6</c:v>
                </c:pt>
                <c:pt idx="19">
                  <c:v>27.6</c:v>
                </c:pt>
                <c:pt idx="20">
                  <c:v>27.6</c:v>
                </c:pt>
              </c:numCache>
            </c:numRef>
          </c:val>
          <c:extLst>
            <c:ext xmlns:c16="http://schemas.microsoft.com/office/drawing/2014/chart" uri="{C3380CC4-5D6E-409C-BE32-E72D297353CC}">
              <c16:uniqueId val="{00000003-BC2A-4467-82B7-24725D1A05D6}"/>
            </c:ext>
          </c:extLst>
        </c:ser>
        <c:ser>
          <c:idx val="2"/>
          <c:order val="3"/>
          <c:tx>
            <c:strRef>
              <c:f>Sheet1!$E$1</c:f>
              <c:strCache>
                <c:ptCount val="1"/>
                <c:pt idx="0">
                  <c:v>NJ avg. 33.1</c:v>
                </c:pt>
              </c:strCache>
            </c:strRef>
          </c:tx>
          <c:spPr>
            <a:solidFill>
              <a:schemeClr val="bg1"/>
            </a:solidFill>
            <a:ln>
              <a:noFill/>
            </a:ln>
            <a:effectLst/>
          </c:spPr>
          <c:invertIfNegative val="0"/>
          <c:trendline>
            <c:name>US avg 26.4</c:name>
            <c:spPr>
              <a:ln w="19050" cap="rnd">
                <a:solidFill>
                  <a:schemeClr val="accent3"/>
                </a:solidFill>
                <a:prstDash val="sysDot"/>
              </a:ln>
              <a:effectLst/>
            </c:spPr>
            <c:trendlineType val="linear"/>
            <c:dispRSqr val="0"/>
            <c:dispEq val="0"/>
          </c:trendline>
          <c:cat>
            <c:strRef>
              <c:f>Sheet1!$A$2:$A$22</c:f>
              <c:strCache>
                <c:ptCount val="21"/>
                <c:pt idx="0">
                  <c:v>Sussex</c:v>
                </c:pt>
                <c:pt idx="1">
                  <c:v>Warren</c:v>
                </c:pt>
                <c:pt idx="2">
                  <c:v>Hudson</c:v>
                </c:pt>
                <c:pt idx="3">
                  <c:v>Hunterdon </c:v>
                </c:pt>
                <c:pt idx="4">
                  <c:v>Monmouth</c:v>
                </c:pt>
                <c:pt idx="5">
                  <c:v>Essex</c:v>
                </c:pt>
                <c:pt idx="6">
                  <c:v>Middlesex</c:v>
                </c:pt>
                <c:pt idx="7">
                  <c:v>Bergen</c:v>
                </c:pt>
                <c:pt idx="8">
                  <c:v>Ocean</c:v>
                </c:pt>
                <c:pt idx="9">
                  <c:v>Somerset</c:v>
                </c:pt>
                <c:pt idx="10">
                  <c:v>Union</c:v>
                </c:pt>
                <c:pt idx="11">
                  <c:v>Morris</c:v>
                </c:pt>
                <c:pt idx="12">
                  <c:v>Burlington</c:v>
                </c:pt>
                <c:pt idx="13">
                  <c:v>Gloucester</c:v>
                </c:pt>
                <c:pt idx="14">
                  <c:v>Camden</c:v>
                </c:pt>
                <c:pt idx="15">
                  <c:v>Mercer</c:v>
                </c:pt>
                <c:pt idx="16">
                  <c:v>Passaic  </c:v>
                </c:pt>
                <c:pt idx="17">
                  <c:v>Salem</c:v>
                </c:pt>
                <c:pt idx="18">
                  <c:v>Atlantic</c:v>
                </c:pt>
                <c:pt idx="19">
                  <c:v>Cumberland</c:v>
                </c:pt>
                <c:pt idx="20">
                  <c:v>Cape May</c:v>
                </c:pt>
              </c:strCache>
            </c:strRef>
          </c:cat>
          <c:val>
            <c:numRef>
              <c:f>Sheet1!$E$2:$E$22</c:f>
              <c:numCache>
                <c:formatCode>General</c:formatCode>
                <c:ptCount val="21"/>
                <c:pt idx="0">
                  <c:v>33.1</c:v>
                </c:pt>
                <c:pt idx="1">
                  <c:v>33.1</c:v>
                </c:pt>
                <c:pt idx="2">
                  <c:v>33.1</c:v>
                </c:pt>
                <c:pt idx="3">
                  <c:v>33.1</c:v>
                </c:pt>
                <c:pt idx="4">
                  <c:v>33.1</c:v>
                </c:pt>
                <c:pt idx="5">
                  <c:v>33.1</c:v>
                </c:pt>
                <c:pt idx="6">
                  <c:v>33.1</c:v>
                </c:pt>
                <c:pt idx="7">
                  <c:v>33.1</c:v>
                </c:pt>
                <c:pt idx="8">
                  <c:v>33.1</c:v>
                </c:pt>
                <c:pt idx="9">
                  <c:v>33.1</c:v>
                </c:pt>
                <c:pt idx="10">
                  <c:v>33.1</c:v>
                </c:pt>
                <c:pt idx="11">
                  <c:v>33.1</c:v>
                </c:pt>
                <c:pt idx="12">
                  <c:v>33.1</c:v>
                </c:pt>
                <c:pt idx="13">
                  <c:v>33.1</c:v>
                </c:pt>
                <c:pt idx="14">
                  <c:v>33.1</c:v>
                </c:pt>
                <c:pt idx="15">
                  <c:v>33.1</c:v>
                </c:pt>
                <c:pt idx="16">
                  <c:v>33.1</c:v>
                </c:pt>
                <c:pt idx="17">
                  <c:v>33.1</c:v>
                </c:pt>
                <c:pt idx="18">
                  <c:v>33.1</c:v>
                </c:pt>
                <c:pt idx="19">
                  <c:v>33.1</c:v>
                </c:pt>
                <c:pt idx="20">
                  <c:v>33.1</c:v>
                </c:pt>
              </c:numCache>
            </c:numRef>
          </c:val>
          <c:extLst>
            <c:ext xmlns:c16="http://schemas.microsoft.com/office/drawing/2014/chart" uri="{C3380CC4-5D6E-409C-BE32-E72D297353CC}">
              <c16:uniqueId val="{00000002-BC2A-4467-82B7-24725D1A05D6}"/>
            </c:ext>
          </c:extLst>
        </c:ser>
        <c:dLbls>
          <c:showLegendKey val="0"/>
          <c:showVal val="0"/>
          <c:showCatName val="0"/>
          <c:showSerName val="0"/>
          <c:showPercent val="0"/>
          <c:showBubbleSize val="0"/>
        </c:dLbls>
        <c:gapWidth val="182"/>
        <c:axId val="344956752"/>
        <c:axId val="344957144"/>
      </c:barChart>
      <c:catAx>
        <c:axId val="344956752"/>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957144"/>
        <c:crosses val="autoZero"/>
        <c:auto val="1"/>
        <c:lblAlgn val="ctr"/>
        <c:lblOffset val="100"/>
        <c:noMultiLvlLbl val="0"/>
      </c:catAx>
      <c:valAx>
        <c:axId val="344957144"/>
        <c:scaling>
          <c:orientation val="minMax"/>
        </c:scaling>
        <c:delete val="1"/>
        <c:axPos val="t"/>
        <c:numFmt formatCode="General" sourceLinked="1"/>
        <c:majorTickMark val="none"/>
        <c:minorTickMark val="none"/>
        <c:tickLblPos val="nextTo"/>
        <c:crossAx val="344956752"/>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
          <c:y val="9.1116618836420554E-2"/>
          <c:w val="0.95864661654135341"/>
          <c:h val="0.72495173493347242"/>
        </c:manualLayout>
      </c:layout>
      <c:lineChart>
        <c:grouping val="standard"/>
        <c:varyColors val="0"/>
        <c:ser>
          <c:idx val="0"/>
          <c:order val="0"/>
          <c:tx>
            <c:strRef>
              <c:f>Sheet1!$B$1</c:f>
              <c:strCache>
                <c:ptCount val="1"/>
                <c:pt idx="0">
                  <c:v>Series 1</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General</c:formatCode>
                <c:ptCount val="5"/>
                <c:pt idx="0">
                  <c:v>31.4</c:v>
                </c:pt>
                <c:pt idx="1">
                  <c:v>30.7</c:v>
                </c:pt>
                <c:pt idx="2">
                  <c:v>31.4</c:v>
                </c:pt>
                <c:pt idx="3" formatCode="0.0">
                  <c:v>31</c:v>
                </c:pt>
                <c:pt idx="4" formatCode="0.0">
                  <c:v>32.200000000000003</c:v>
                </c:pt>
              </c:numCache>
            </c:numRef>
          </c:val>
          <c:smooth val="0"/>
          <c:extLst>
            <c:ext xmlns:c16="http://schemas.microsoft.com/office/drawing/2014/chart" uri="{C3380CC4-5D6E-409C-BE32-E72D297353CC}">
              <c16:uniqueId val="{00000000-767E-41EE-8DFA-9881ED3B3203}"/>
            </c:ext>
          </c:extLst>
        </c:ser>
        <c:dLbls>
          <c:showLegendKey val="0"/>
          <c:showVal val="0"/>
          <c:showCatName val="0"/>
          <c:showSerName val="0"/>
          <c:showPercent val="0"/>
          <c:showBubbleSize val="0"/>
        </c:dLbls>
        <c:marker val="1"/>
        <c:smooth val="0"/>
        <c:axId val="345214144"/>
        <c:axId val="345214536"/>
      </c:lineChart>
      <c:catAx>
        <c:axId val="3452141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5214536"/>
        <c:crosses val="autoZero"/>
        <c:auto val="1"/>
        <c:lblAlgn val="ctr"/>
        <c:lblOffset val="100"/>
        <c:noMultiLvlLbl val="0"/>
      </c:catAx>
      <c:valAx>
        <c:axId val="345214536"/>
        <c:scaling>
          <c:orientation val="minMax"/>
          <c:max val="40"/>
          <c:min val="0"/>
        </c:scaling>
        <c:delete val="1"/>
        <c:axPos val="l"/>
        <c:numFmt formatCode="General" sourceLinked="1"/>
        <c:majorTickMark val="none"/>
        <c:minorTickMark val="none"/>
        <c:tickLblPos val="nextTo"/>
        <c:crossAx val="34521414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Time (min)</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Chester Twp</c:v>
                </c:pt>
                <c:pt idx="1">
                  <c:v>Chatham borough</c:v>
                </c:pt>
                <c:pt idx="2">
                  <c:v>Washington Twp</c:v>
                </c:pt>
                <c:pt idx="3">
                  <c:v>Chatham Twp</c:v>
                </c:pt>
                <c:pt idx="4">
                  <c:v>Mendham borough</c:v>
                </c:pt>
                <c:pt idx="5">
                  <c:v>Mountain Lakes borough</c:v>
                </c:pt>
                <c:pt idx="6">
                  <c:v>Kinnelon borough</c:v>
                </c:pt>
                <c:pt idx="7">
                  <c:v>Mount Arlington</c:v>
                </c:pt>
                <c:pt idx="8">
                  <c:v>Jefferson Twp</c:v>
                </c:pt>
                <c:pt idx="9">
                  <c:v>Randolph</c:v>
                </c:pt>
              </c:strCache>
            </c:strRef>
          </c:cat>
          <c:val>
            <c:numRef>
              <c:f>Sheet1!$B$2:$B$11</c:f>
              <c:numCache>
                <c:formatCode>General</c:formatCode>
                <c:ptCount val="10"/>
                <c:pt idx="0">
                  <c:v>44.4</c:v>
                </c:pt>
                <c:pt idx="1">
                  <c:v>41.7</c:v>
                </c:pt>
                <c:pt idx="2">
                  <c:v>38.9</c:v>
                </c:pt>
                <c:pt idx="3" formatCode="0.0">
                  <c:v>38.4</c:v>
                </c:pt>
                <c:pt idx="4">
                  <c:v>37.9</c:v>
                </c:pt>
                <c:pt idx="5">
                  <c:v>37.1</c:v>
                </c:pt>
                <c:pt idx="6">
                  <c:v>36.700000000000003</c:v>
                </c:pt>
                <c:pt idx="7" formatCode="0.0">
                  <c:v>36.700000000000003</c:v>
                </c:pt>
                <c:pt idx="8">
                  <c:v>36.5</c:v>
                </c:pt>
                <c:pt idx="9">
                  <c:v>36</c:v>
                </c:pt>
              </c:numCache>
            </c:numRef>
          </c:val>
          <c:extLst>
            <c:ext xmlns:c16="http://schemas.microsoft.com/office/drawing/2014/chart" uri="{C3380CC4-5D6E-409C-BE32-E72D297353CC}">
              <c16:uniqueId val="{00000000-9938-47C6-8AA8-4EC4279D8E67}"/>
            </c:ext>
          </c:extLst>
        </c:ser>
        <c:ser>
          <c:idx val="1"/>
          <c:order val="1"/>
          <c:tx>
            <c:strRef>
              <c:f>Sheet1!$C$1</c:f>
              <c:strCache>
                <c:ptCount val="1"/>
                <c:pt idx="0">
                  <c:v>Morris county avg 31.5</c:v>
                </c:pt>
              </c:strCache>
            </c:strRef>
          </c:tx>
          <c:spPr>
            <a:solidFill>
              <a:schemeClr val="bg1"/>
            </a:solidFill>
            <a:ln>
              <a:noFill/>
            </a:ln>
            <a:effectLst/>
          </c:spPr>
          <c:invertIfNegative val="0"/>
          <c:trendline>
            <c:name>Passaic avg 27.6</c:name>
            <c:spPr>
              <a:ln w="19050" cap="rnd">
                <a:solidFill>
                  <a:schemeClr val="accent2"/>
                </a:solidFill>
                <a:prstDash val="sysDot"/>
              </a:ln>
              <a:effectLst/>
            </c:spPr>
            <c:trendlineType val="linear"/>
            <c:dispRSqr val="0"/>
            <c:dispEq val="0"/>
          </c:trendline>
          <c:cat>
            <c:strRef>
              <c:f>Sheet1!$A$2:$A$11</c:f>
              <c:strCache>
                <c:ptCount val="10"/>
                <c:pt idx="0">
                  <c:v>Chester Twp</c:v>
                </c:pt>
                <c:pt idx="1">
                  <c:v>Chatham borough</c:v>
                </c:pt>
                <c:pt idx="2">
                  <c:v>Washington Twp</c:v>
                </c:pt>
                <c:pt idx="3">
                  <c:v>Chatham Twp</c:v>
                </c:pt>
                <c:pt idx="4">
                  <c:v>Mendham borough</c:v>
                </c:pt>
                <c:pt idx="5">
                  <c:v>Mountain Lakes borough</c:v>
                </c:pt>
                <c:pt idx="6">
                  <c:v>Kinnelon borough</c:v>
                </c:pt>
                <c:pt idx="7">
                  <c:v>Mount Arlington</c:v>
                </c:pt>
                <c:pt idx="8">
                  <c:v>Jefferson Twp</c:v>
                </c:pt>
                <c:pt idx="9">
                  <c:v>Randolph</c:v>
                </c:pt>
              </c:strCache>
            </c:strRef>
          </c:cat>
          <c:val>
            <c:numRef>
              <c:f>Sheet1!$C$2:$C$11</c:f>
              <c:numCache>
                <c:formatCode>General</c:formatCode>
                <c:ptCount val="10"/>
                <c:pt idx="0">
                  <c:v>31.5</c:v>
                </c:pt>
                <c:pt idx="1">
                  <c:v>31.5</c:v>
                </c:pt>
                <c:pt idx="2">
                  <c:v>31.5</c:v>
                </c:pt>
                <c:pt idx="3">
                  <c:v>31.5</c:v>
                </c:pt>
                <c:pt idx="4">
                  <c:v>31.5</c:v>
                </c:pt>
                <c:pt idx="5">
                  <c:v>31.5</c:v>
                </c:pt>
                <c:pt idx="6">
                  <c:v>31.5</c:v>
                </c:pt>
                <c:pt idx="7">
                  <c:v>31.5</c:v>
                </c:pt>
                <c:pt idx="8">
                  <c:v>31.5</c:v>
                </c:pt>
                <c:pt idx="9">
                  <c:v>31.5</c:v>
                </c:pt>
              </c:numCache>
            </c:numRef>
          </c:val>
          <c:extLst>
            <c:ext xmlns:c16="http://schemas.microsoft.com/office/drawing/2014/chart" uri="{C3380CC4-5D6E-409C-BE32-E72D297353CC}">
              <c16:uniqueId val="{00000001-9938-47C6-8AA8-4EC4279D8E67}"/>
            </c:ext>
          </c:extLst>
        </c:ser>
        <c:dLbls>
          <c:showLegendKey val="0"/>
          <c:showVal val="0"/>
          <c:showCatName val="0"/>
          <c:showSerName val="0"/>
          <c:showPercent val="0"/>
          <c:showBubbleSize val="0"/>
        </c:dLbls>
        <c:gapWidth val="182"/>
        <c:axId val="345215320"/>
        <c:axId val="345215712"/>
      </c:barChart>
      <c:catAx>
        <c:axId val="345215320"/>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5215712"/>
        <c:crosses val="autoZero"/>
        <c:auto val="1"/>
        <c:lblAlgn val="ctr"/>
        <c:lblOffset val="100"/>
        <c:noMultiLvlLbl val="0"/>
      </c:catAx>
      <c:valAx>
        <c:axId val="345215712"/>
        <c:scaling>
          <c:orientation val="minMax"/>
        </c:scaling>
        <c:delete val="1"/>
        <c:axPos val="t"/>
        <c:numFmt formatCode="General" sourceLinked="1"/>
        <c:majorTickMark val="none"/>
        <c:minorTickMark val="none"/>
        <c:tickLblPos val="nextTo"/>
        <c:crossAx val="345215320"/>
        <c:crosses val="autoZero"/>
        <c:crossBetween val="between"/>
      </c:valAx>
      <c:spPr>
        <a:noFill/>
        <a:ln>
          <a:noFill/>
        </a:ln>
        <a:effectLst/>
      </c:spPr>
    </c:plotArea>
    <c:legend>
      <c:legendPos val="b"/>
      <c:legendEntry>
        <c:idx val="0"/>
        <c:delete val="1"/>
      </c:legendEntry>
      <c:legendEntry>
        <c:idx val="1"/>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2"/>
        <c:delete val="1"/>
      </c:legendEntry>
      <c:layout>
        <c:manualLayout>
          <c:xMode val="edge"/>
          <c:yMode val="edge"/>
          <c:x val="0.52665649606299214"/>
          <c:y val="0.93413380080377706"/>
          <c:w val="0.25293700787401574"/>
          <c:h val="3.7741200926353288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barChart>
        <c:barDir val="bar"/>
        <c:grouping val="clustered"/>
        <c:varyColors val="0"/>
        <c:ser>
          <c:idx val="0"/>
          <c:order val="0"/>
          <c:tx>
            <c:strRef>
              <c:f>Sheet1!$B$1</c:f>
              <c:strCache>
                <c:ptCount val="1"/>
                <c:pt idx="0">
                  <c:v>% of income allotted to transportation</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Atlantic</c:v>
                </c:pt>
                <c:pt idx="2">
                  <c:v>Salem</c:v>
                </c:pt>
                <c:pt idx="3">
                  <c:v>Gloucester</c:v>
                </c:pt>
                <c:pt idx="4">
                  <c:v>Hunterdon</c:v>
                </c:pt>
                <c:pt idx="5">
                  <c:v>Sussex</c:v>
                </c:pt>
                <c:pt idx="6">
                  <c:v>Warren</c:v>
                </c:pt>
                <c:pt idx="7">
                  <c:v>Cape May</c:v>
                </c:pt>
                <c:pt idx="8">
                  <c:v>Burlington</c:v>
                </c:pt>
                <c:pt idx="9">
                  <c:v>Camden</c:v>
                </c:pt>
                <c:pt idx="10">
                  <c:v>Monmouth</c:v>
                </c:pt>
                <c:pt idx="11">
                  <c:v>Morris</c:v>
                </c:pt>
                <c:pt idx="12">
                  <c:v>Ocean</c:v>
                </c:pt>
                <c:pt idx="13">
                  <c:v>Somerset</c:v>
                </c:pt>
                <c:pt idx="14">
                  <c:v>Middlesex</c:v>
                </c:pt>
                <c:pt idx="15">
                  <c:v>Mercer</c:v>
                </c:pt>
                <c:pt idx="16">
                  <c:v>Passaic</c:v>
                </c:pt>
                <c:pt idx="17">
                  <c:v>Union</c:v>
                </c:pt>
                <c:pt idx="18">
                  <c:v>Bergen</c:v>
                </c:pt>
                <c:pt idx="19">
                  <c:v>Essex</c:v>
                </c:pt>
                <c:pt idx="20">
                  <c:v>Hudson</c:v>
                </c:pt>
              </c:strCache>
            </c:strRef>
          </c:cat>
          <c:val>
            <c:numRef>
              <c:f>Sheet1!$B$2:$B$22</c:f>
              <c:numCache>
                <c:formatCode>0%</c:formatCode>
                <c:ptCount val="21"/>
                <c:pt idx="0">
                  <c:v>0.27</c:v>
                </c:pt>
                <c:pt idx="1">
                  <c:v>0.24</c:v>
                </c:pt>
                <c:pt idx="2">
                  <c:v>0.24</c:v>
                </c:pt>
                <c:pt idx="3">
                  <c:v>0.23</c:v>
                </c:pt>
                <c:pt idx="4" formatCode="General">
                  <c:v>0.23</c:v>
                </c:pt>
                <c:pt idx="5">
                  <c:v>0.23</c:v>
                </c:pt>
                <c:pt idx="6">
                  <c:v>0.23</c:v>
                </c:pt>
                <c:pt idx="7">
                  <c:v>0.22</c:v>
                </c:pt>
                <c:pt idx="8">
                  <c:v>0.22</c:v>
                </c:pt>
                <c:pt idx="9">
                  <c:v>0.21</c:v>
                </c:pt>
                <c:pt idx="10">
                  <c:v>0.21</c:v>
                </c:pt>
                <c:pt idx="12">
                  <c:v>0.21</c:v>
                </c:pt>
                <c:pt idx="13">
                  <c:v>0.21</c:v>
                </c:pt>
                <c:pt idx="14" formatCode="General">
                  <c:v>0.19</c:v>
                </c:pt>
                <c:pt idx="15">
                  <c:v>0.18</c:v>
                </c:pt>
                <c:pt idx="16">
                  <c:v>0.18</c:v>
                </c:pt>
                <c:pt idx="17">
                  <c:v>0.18</c:v>
                </c:pt>
                <c:pt idx="18">
                  <c:v>0.17</c:v>
                </c:pt>
                <c:pt idx="19">
                  <c:v>0.15</c:v>
                </c:pt>
                <c:pt idx="20">
                  <c:v>0.11</c:v>
                </c:pt>
              </c:numCache>
            </c:numRef>
          </c:val>
          <c:extLst>
            <c:ext xmlns:c16="http://schemas.microsoft.com/office/drawing/2014/chart" uri="{C3380CC4-5D6E-409C-BE32-E72D297353CC}">
              <c16:uniqueId val="{00000001-F0B7-43ED-A3D1-798AB923E08D}"/>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Atlantic</c:v>
                </c:pt>
                <c:pt idx="2">
                  <c:v>Salem</c:v>
                </c:pt>
                <c:pt idx="3">
                  <c:v>Gloucester</c:v>
                </c:pt>
                <c:pt idx="4">
                  <c:v>Hunterdon</c:v>
                </c:pt>
                <c:pt idx="5">
                  <c:v>Sussex</c:v>
                </c:pt>
                <c:pt idx="6">
                  <c:v>Warren</c:v>
                </c:pt>
                <c:pt idx="7">
                  <c:v>Cape May</c:v>
                </c:pt>
                <c:pt idx="8">
                  <c:v>Burlington</c:v>
                </c:pt>
                <c:pt idx="9">
                  <c:v>Camden</c:v>
                </c:pt>
                <c:pt idx="10">
                  <c:v>Monmouth</c:v>
                </c:pt>
                <c:pt idx="11">
                  <c:v>Morris</c:v>
                </c:pt>
                <c:pt idx="12">
                  <c:v>Ocean</c:v>
                </c:pt>
                <c:pt idx="13">
                  <c:v>Somerset</c:v>
                </c:pt>
                <c:pt idx="14">
                  <c:v>Middlesex</c:v>
                </c:pt>
                <c:pt idx="15">
                  <c:v>Mercer</c:v>
                </c:pt>
                <c:pt idx="16">
                  <c:v>Passaic</c:v>
                </c:pt>
                <c:pt idx="17">
                  <c:v>Union</c:v>
                </c:pt>
                <c:pt idx="18">
                  <c:v>Bergen</c:v>
                </c:pt>
                <c:pt idx="19">
                  <c:v>Essex</c:v>
                </c:pt>
                <c:pt idx="20">
                  <c:v>Hudson</c:v>
                </c:pt>
              </c:strCache>
            </c:strRef>
          </c:cat>
          <c:val>
            <c:numRef>
              <c:f>Sheet1!$C$2:$C$22</c:f>
              <c:numCache>
                <c:formatCode>General</c:formatCode>
                <c:ptCount val="21"/>
                <c:pt idx="11" formatCode="0%">
                  <c:v>0.21</c:v>
                </c:pt>
              </c:numCache>
            </c:numRef>
          </c:val>
          <c:extLst>
            <c:ext xmlns:c16="http://schemas.microsoft.com/office/drawing/2014/chart" uri="{C3380CC4-5D6E-409C-BE32-E72D297353CC}">
              <c16:uniqueId val="{00000002-F0B7-43ED-A3D1-798AB923E08D}"/>
            </c:ext>
          </c:extLst>
        </c:ser>
        <c:dLbls>
          <c:dLblPos val="outEnd"/>
          <c:showLegendKey val="0"/>
          <c:showVal val="1"/>
          <c:showCatName val="0"/>
          <c:showSerName val="0"/>
          <c:showPercent val="0"/>
          <c:showBubbleSize val="0"/>
        </c:dLbls>
        <c:gapWidth val="182"/>
        <c:axId val="345216496"/>
        <c:axId val="345216888"/>
      </c:barChart>
      <c:catAx>
        <c:axId val="34521649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5216888"/>
        <c:crosses val="autoZero"/>
        <c:auto val="1"/>
        <c:lblAlgn val="ctr"/>
        <c:lblOffset val="100"/>
        <c:noMultiLvlLbl val="0"/>
      </c:catAx>
      <c:valAx>
        <c:axId val="345216888"/>
        <c:scaling>
          <c:orientation val="minMax"/>
        </c:scaling>
        <c:delete val="1"/>
        <c:axPos val="b"/>
        <c:numFmt formatCode="0%" sourceLinked="1"/>
        <c:majorTickMark val="none"/>
        <c:minorTickMark val="none"/>
        <c:tickLblPos val="nextTo"/>
        <c:crossAx val="34521649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Total Auto Cost</c:v>
                </c:pt>
              </c:strCache>
            </c:strRef>
          </c:tx>
          <c:spPr>
            <a:solidFill>
              <a:srgbClr val="C00000"/>
            </a:solidFill>
            <a:ln>
              <a:solidFill>
                <a:schemeClr val="bg1"/>
              </a:solidFill>
            </a:ln>
            <a:effectLst/>
          </c:spPr>
          <c:invertIfNegative val="0"/>
          <c:dLbls>
            <c:numFmt formatCode="&quot;$&quot;#,##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Hudson</c:v>
                </c:pt>
                <c:pt idx="1">
                  <c:v>Essex</c:v>
                </c:pt>
                <c:pt idx="2">
                  <c:v>Bergen</c:v>
                </c:pt>
                <c:pt idx="3">
                  <c:v>Union</c:v>
                </c:pt>
                <c:pt idx="4">
                  <c:v>Passaic</c:v>
                </c:pt>
                <c:pt idx="5">
                  <c:v>Camden</c:v>
                </c:pt>
                <c:pt idx="6">
                  <c:v>Cape May</c:v>
                </c:pt>
                <c:pt idx="7">
                  <c:v>Middlesex</c:v>
                </c:pt>
                <c:pt idx="8">
                  <c:v>Mercer</c:v>
                </c:pt>
                <c:pt idx="9">
                  <c:v>Atlantic</c:v>
                </c:pt>
                <c:pt idx="10">
                  <c:v>Warren</c:v>
                </c:pt>
                <c:pt idx="11">
                  <c:v>Cumberland</c:v>
                </c:pt>
                <c:pt idx="12">
                  <c:v>Burlington</c:v>
                </c:pt>
                <c:pt idx="13">
                  <c:v>Monmouth</c:v>
                </c:pt>
                <c:pt idx="14">
                  <c:v>Morris</c:v>
                </c:pt>
                <c:pt idx="15">
                  <c:v>Somerset</c:v>
                </c:pt>
                <c:pt idx="16">
                  <c:v>Ocean</c:v>
                </c:pt>
                <c:pt idx="17">
                  <c:v>Gloucester</c:v>
                </c:pt>
                <c:pt idx="18">
                  <c:v>Salem</c:v>
                </c:pt>
                <c:pt idx="19">
                  <c:v>Sussex</c:v>
                </c:pt>
                <c:pt idx="20">
                  <c:v>Hunterdon</c:v>
                </c:pt>
              </c:strCache>
            </c:strRef>
          </c:cat>
          <c:val>
            <c:numRef>
              <c:f>Sheet1!$B$2:$B$22</c:f>
              <c:numCache>
                <c:formatCode>"$"#,##0</c:formatCode>
                <c:ptCount val="21"/>
                <c:pt idx="0">
                  <c:v>6912</c:v>
                </c:pt>
                <c:pt idx="1">
                  <c:v>10139</c:v>
                </c:pt>
                <c:pt idx="2">
                  <c:v>11584</c:v>
                </c:pt>
                <c:pt idx="3">
                  <c:v>11658</c:v>
                </c:pt>
                <c:pt idx="4" formatCode="&quot;$&quot;#,##0_);[Red]\(&quot;$&quot;#,##0\)">
                  <c:v>11672</c:v>
                </c:pt>
                <c:pt idx="5">
                  <c:v>12657</c:v>
                </c:pt>
                <c:pt idx="6">
                  <c:v>12658</c:v>
                </c:pt>
                <c:pt idx="7">
                  <c:v>12680</c:v>
                </c:pt>
                <c:pt idx="8">
                  <c:v>12778</c:v>
                </c:pt>
                <c:pt idx="9">
                  <c:v>12807</c:v>
                </c:pt>
                <c:pt idx="10">
                  <c:v>13524</c:v>
                </c:pt>
                <c:pt idx="11">
                  <c:v>13568</c:v>
                </c:pt>
                <c:pt idx="12">
                  <c:v>13607</c:v>
                </c:pt>
                <c:pt idx="13">
                  <c:v>13686</c:v>
                </c:pt>
                <c:pt idx="15">
                  <c:v>13789</c:v>
                </c:pt>
                <c:pt idx="16">
                  <c:v>14173</c:v>
                </c:pt>
                <c:pt idx="17">
                  <c:v>14329</c:v>
                </c:pt>
                <c:pt idx="18">
                  <c:v>14559</c:v>
                </c:pt>
                <c:pt idx="19">
                  <c:v>15068</c:v>
                </c:pt>
                <c:pt idx="20">
                  <c:v>15283</c:v>
                </c:pt>
              </c:numCache>
            </c:numRef>
          </c:val>
          <c:extLst>
            <c:ext xmlns:c16="http://schemas.microsoft.com/office/drawing/2014/chart" uri="{C3380CC4-5D6E-409C-BE32-E72D297353CC}">
              <c16:uniqueId val="{00000000-6C66-44D8-98E8-3426CDBA57DF}"/>
            </c:ext>
          </c:extLst>
        </c:ser>
        <c:ser>
          <c:idx val="1"/>
          <c:order val="1"/>
          <c:tx>
            <c:strRef>
              <c:f>Sheet1!$C$1</c:f>
              <c:strCache>
                <c:ptCount val="1"/>
                <c:pt idx="0">
                  <c:v>County</c:v>
                </c:pt>
              </c:strCache>
            </c:strRef>
          </c:tx>
          <c:spPr>
            <a:solidFill>
              <a:schemeClr val="bg1">
                <a:lumMod val="75000"/>
              </a:schemeClr>
            </a:solidFill>
            <a:ln>
              <a:solidFill>
                <a:schemeClr val="bg1"/>
              </a:solidFill>
            </a:ln>
            <a:effectLst/>
          </c:spPr>
          <c:invertIfNegative val="0"/>
          <c:dLbls>
            <c:numFmt formatCode="&quot;$&quot;#,##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trendline>
            <c:name>NJ avg $10,724</c:name>
            <c:spPr>
              <a:ln w="19050" cap="rnd">
                <a:solidFill>
                  <a:schemeClr val="accent2"/>
                </a:solidFill>
                <a:prstDash val="sysDot"/>
              </a:ln>
              <a:effectLst/>
            </c:spPr>
            <c:trendlineType val="linear"/>
            <c:dispRSqr val="0"/>
            <c:dispEq val="0"/>
          </c:trendline>
          <c:cat>
            <c:strRef>
              <c:f>Sheet1!$A$2:$A$22</c:f>
              <c:strCache>
                <c:ptCount val="21"/>
                <c:pt idx="0">
                  <c:v>Hudson</c:v>
                </c:pt>
                <c:pt idx="1">
                  <c:v>Essex</c:v>
                </c:pt>
                <c:pt idx="2">
                  <c:v>Bergen</c:v>
                </c:pt>
                <c:pt idx="3">
                  <c:v>Union</c:v>
                </c:pt>
                <c:pt idx="4">
                  <c:v>Passaic</c:v>
                </c:pt>
                <c:pt idx="5">
                  <c:v>Camden</c:v>
                </c:pt>
                <c:pt idx="6">
                  <c:v>Cape May</c:v>
                </c:pt>
                <c:pt idx="7">
                  <c:v>Middlesex</c:v>
                </c:pt>
                <c:pt idx="8">
                  <c:v>Mercer</c:v>
                </c:pt>
                <c:pt idx="9">
                  <c:v>Atlantic</c:v>
                </c:pt>
                <c:pt idx="10">
                  <c:v>Warren</c:v>
                </c:pt>
                <c:pt idx="11">
                  <c:v>Cumberland</c:v>
                </c:pt>
                <c:pt idx="12">
                  <c:v>Burlington</c:v>
                </c:pt>
                <c:pt idx="13">
                  <c:v>Monmouth</c:v>
                </c:pt>
                <c:pt idx="14">
                  <c:v>Morris</c:v>
                </c:pt>
                <c:pt idx="15">
                  <c:v>Somerset</c:v>
                </c:pt>
                <c:pt idx="16">
                  <c:v>Ocean</c:v>
                </c:pt>
                <c:pt idx="17">
                  <c:v>Gloucester</c:v>
                </c:pt>
                <c:pt idx="18">
                  <c:v>Salem</c:v>
                </c:pt>
                <c:pt idx="19">
                  <c:v>Sussex</c:v>
                </c:pt>
                <c:pt idx="20">
                  <c:v>Hunterdon</c:v>
                </c:pt>
              </c:strCache>
            </c:strRef>
          </c:cat>
          <c:val>
            <c:numRef>
              <c:f>Sheet1!$C$2:$C$22</c:f>
              <c:numCache>
                <c:formatCode>General</c:formatCode>
                <c:ptCount val="21"/>
                <c:pt idx="14" formatCode="&quot;$&quot;#,##0">
                  <c:v>13735</c:v>
                </c:pt>
              </c:numCache>
            </c:numRef>
          </c:val>
          <c:extLst>
            <c:ext xmlns:c16="http://schemas.microsoft.com/office/drawing/2014/chart" uri="{C3380CC4-5D6E-409C-BE32-E72D297353CC}">
              <c16:uniqueId val="{00000001-6C66-44D8-98E8-3426CDBA57DF}"/>
            </c:ext>
          </c:extLst>
        </c:ser>
        <c:dLbls>
          <c:showLegendKey val="0"/>
          <c:showVal val="0"/>
          <c:showCatName val="0"/>
          <c:showSerName val="0"/>
          <c:showPercent val="0"/>
          <c:showBubbleSize val="0"/>
        </c:dLbls>
        <c:gapWidth val="182"/>
        <c:axId val="345217672"/>
        <c:axId val="345919424"/>
      </c:barChart>
      <c:catAx>
        <c:axId val="34521767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5919424"/>
        <c:crosses val="autoZero"/>
        <c:auto val="1"/>
        <c:lblAlgn val="ctr"/>
        <c:lblOffset val="100"/>
        <c:noMultiLvlLbl val="0"/>
      </c:catAx>
      <c:valAx>
        <c:axId val="345919424"/>
        <c:scaling>
          <c:orientation val="minMax"/>
        </c:scaling>
        <c:delete val="1"/>
        <c:axPos val="b"/>
        <c:numFmt formatCode="&quot;$&quot;#,##0" sourceLinked="1"/>
        <c:majorTickMark val="none"/>
        <c:minorTickMark val="none"/>
        <c:tickLblPos val="nextTo"/>
        <c:crossAx val="345217672"/>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392741141732283"/>
          <c:y val="4.4815128726618317E-2"/>
          <c:w val="0.84349052657480317"/>
          <c:h val="0.7512855811696354"/>
        </c:manualLayout>
      </c:layout>
      <c:barChart>
        <c:barDir val="bar"/>
        <c:grouping val="clustered"/>
        <c:varyColors val="0"/>
        <c:ser>
          <c:idx val="0"/>
          <c:order val="0"/>
          <c:tx>
            <c:strRef>
              <c:f>Sheet1!$B$1</c:f>
              <c:strCache>
                <c:ptCount val="1"/>
                <c:pt idx="0">
                  <c:v>No health insurance</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Sussex</c:v>
                </c:pt>
                <c:pt idx="1">
                  <c:v>Hunterdon </c:v>
                </c:pt>
                <c:pt idx="2">
                  <c:v>Warren</c:v>
                </c:pt>
                <c:pt idx="3">
                  <c:v>Cape May</c:v>
                </c:pt>
                <c:pt idx="4">
                  <c:v>Salem</c:v>
                </c:pt>
                <c:pt idx="5">
                  <c:v>Camden</c:v>
                </c:pt>
                <c:pt idx="6">
                  <c:v>Cumberland</c:v>
                </c:pt>
                <c:pt idx="7">
                  <c:v>Ocean</c:v>
                </c:pt>
                <c:pt idx="8">
                  <c:v>Burlington</c:v>
                </c:pt>
                <c:pt idx="9">
                  <c:v>Atlantic</c:v>
                </c:pt>
                <c:pt idx="10">
                  <c:v>Bergen</c:v>
                </c:pt>
                <c:pt idx="11">
                  <c:v>Monmouth</c:v>
                </c:pt>
                <c:pt idx="12">
                  <c:v>Morris</c:v>
                </c:pt>
                <c:pt idx="13">
                  <c:v>Mercer</c:v>
                </c:pt>
                <c:pt idx="14">
                  <c:v>Hudson</c:v>
                </c:pt>
                <c:pt idx="15">
                  <c:v>Middlesex</c:v>
                </c:pt>
                <c:pt idx="16">
                  <c:v>Gloucester</c:v>
                </c:pt>
                <c:pt idx="17">
                  <c:v>Essex</c:v>
                </c:pt>
                <c:pt idx="18">
                  <c:v>Somerset</c:v>
                </c:pt>
                <c:pt idx="19">
                  <c:v>Union</c:v>
                </c:pt>
                <c:pt idx="20">
                  <c:v>Passaic  </c:v>
                </c:pt>
              </c:strCache>
            </c:strRef>
          </c:cat>
          <c:val>
            <c:numRef>
              <c:f>Sheet1!$B$2:$B$22</c:f>
              <c:numCache>
                <c:formatCode>0.0%</c:formatCode>
                <c:ptCount val="21"/>
                <c:pt idx="0">
                  <c:v>1.4E-2</c:v>
                </c:pt>
                <c:pt idx="1">
                  <c:v>1.4999999999999999E-2</c:v>
                </c:pt>
                <c:pt idx="2">
                  <c:v>1.4999999999999999E-2</c:v>
                </c:pt>
                <c:pt idx="3">
                  <c:v>1.9E-2</c:v>
                </c:pt>
                <c:pt idx="4">
                  <c:v>2.1999999999999999E-2</c:v>
                </c:pt>
                <c:pt idx="5">
                  <c:v>2.5000000000000001E-2</c:v>
                </c:pt>
                <c:pt idx="6">
                  <c:v>2.5000000000000001E-2</c:v>
                </c:pt>
                <c:pt idx="7">
                  <c:v>2.7E-2</c:v>
                </c:pt>
                <c:pt idx="8">
                  <c:v>2.9000000000000001E-2</c:v>
                </c:pt>
                <c:pt idx="9">
                  <c:v>2.9000000000000001E-2</c:v>
                </c:pt>
                <c:pt idx="10">
                  <c:v>0.03</c:v>
                </c:pt>
                <c:pt idx="11">
                  <c:v>3.6999999999999998E-2</c:v>
                </c:pt>
                <c:pt idx="13">
                  <c:v>4.5999999999999999E-2</c:v>
                </c:pt>
                <c:pt idx="14">
                  <c:v>0.05</c:v>
                </c:pt>
                <c:pt idx="15">
                  <c:v>5.0999999999999997E-2</c:v>
                </c:pt>
                <c:pt idx="16">
                  <c:v>5.1999999999999998E-2</c:v>
                </c:pt>
                <c:pt idx="17">
                  <c:v>5.8000000000000003E-2</c:v>
                </c:pt>
                <c:pt idx="18">
                  <c:v>6.3E-2</c:v>
                </c:pt>
                <c:pt idx="19">
                  <c:v>6.4000000000000001E-2</c:v>
                </c:pt>
                <c:pt idx="20">
                  <c:v>7.3999999999999996E-2</c:v>
                </c:pt>
              </c:numCache>
            </c:numRef>
          </c:val>
          <c:extLst>
            <c:ext xmlns:c16="http://schemas.microsoft.com/office/drawing/2014/chart" uri="{C3380CC4-5D6E-409C-BE32-E72D297353CC}">
              <c16:uniqueId val="{00000000-D5D2-4F28-A037-601B8C563179}"/>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Sussex</c:v>
                </c:pt>
                <c:pt idx="1">
                  <c:v>Hunterdon </c:v>
                </c:pt>
                <c:pt idx="2">
                  <c:v>Warren</c:v>
                </c:pt>
                <c:pt idx="3">
                  <c:v>Cape May</c:v>
                </c:pt>
                <c:pt idx="4">
                  <c:v>Salem</c:v>
                </c:pt>
                <c:pt idx="5">
                  <c:v>Camden</c:v>
                </c:pt>
                <c:pt idx="6">
                  <c:v>Cumberland</c:v>
                </c:pt>
                <c:pt idx="7">
                  <c:v>Ocean</c:v>
                </c:pt>
                <c:pt idx="8">
                  <c:v>Burlington</c:v>
                </c:pt>
                <c:pt idx="9">
                  <c:v>Atlantic</c:v>
                </c:pt>
                <c:pt idx="10">
                  <c:v>Bergen</c:v>
                </c:pt>
                <c:pt idx="11">
                  <c:v>Monmouth</c:v>
                </c:pt>
                <c:pt idx="12">
                  <c:v>Morris</c:v>
                </c:pt>
                <c:pt idx="13">
                  <c:v>Mercer</c:v>
                </c:pt>
                <c:pt idx="14">
                  <c:v>Hudson</c:v>
                </c:pt>
                <c:pt idx="15">
                  <c:v>Middlesex</c:v>
                </c:pt>
                <c:pt idx="16">
                  <c:v>Gloucester</c:v>
                </c:pt>
                <c:pt idx="17">
                  <c:v>Essex</c:v>
                </c:pt>
                <c:pt idx="18">
                  <c:v>Somerset</c:v>
                </c:pt>
                <c:pt idx="19">
                  <c:v>Union</c:v>
                </c:pt>
                <c:pt idx="20">
                  <c:v>Passaic  </c:v>
                </c:pt>
              </c:strCache>
            </c:strRef>
          </c:cat>
          <c:val>
            <c:numRef>
              <c:f>Sheet1!$C$2:$C$22</c:f>
              <c:numCache>
                <c:formatCode>General</c:formatCode>
                <c:ptCount val="21"/>
                <c:pt idx="12" formatCode="0.0%">
                  <c:v>3.9E-2</c:v>
                </c:pt>
              </c:numCache>
            </c:numRef>
          </c:val>
          <c:extLst>
            <c:ext xmlns:c16="http://schemas.microsoft.com/office/drawing/2014/chart" uri="{C3380CC4-5D6E-409C-BE32-E72D297353CC}">
              <c16:uniqueId val="{00000001-D5D2-4F28-A037-601B8C563179}"/>
            </c:ext>
          </c:extLst>
        </c:ser>
        <c:ser>
          <c:idx val="3"/>
          <c:order val="2"/>
          <c:tx>
            <c:strRef>
              <c:f>Sheet1!$D$1</c:f>
              <c:strCache>
                <c:ptCount val="1"/>
                <c:pt idx="0">
                  <c:v>NJ avg. 4.3%</c:v>
                </c:pt>
              </c:strCache>
            </c:strRef>
          </c:tx>
          <c:spPr>
            <a:solidFill>
              <a:schemeClr val="bg1"/>
            </a:solidFill>
            <a:ln>
              <a:solidFill>
                <a:schemeClr val="bg1"/>
              </a:solidFill>
            </a:ln>
            <a:effectLst/>
          </c:spPr>
          <c:invertIfNegative val="0"/>
          <c:trendline>
            <c:spPr>
              <a:ln w="19050" cap="rnd">
                <a:solidFill>
                  <a:schemeClr val="accent4"/>
                </a:solidFill>
                <a:prstDash val="sysDot"/>
              </a:ln>
              <a:effectLst/>
            </c:spPr>
            <c:trendlineType val="linear"/>
            <c:dispRSqr val="0"/>
            <c:dispEq val="0"/>
          </c:trendline>
          <c:cat>
            <c:strRef>
              <c:f>Sheet1!$A$2:$A$22</c:f>
              <c:strCache>
                <c:ptCount val="21"/>
                <c:pt idx="0">
                  <c:v>Sussex</c:v>
                </c:pt>
                <c:pt idx="1">
                  <c:v>Hunterdon </c:v>
                </c:pt>
                <c:pt idx="2">
                  <c:v>Warren</c:v>
                </c:pt>
                <c:pt idx="3">
                  <c:v>Cape May</c:v>
                </c:pt>
                <c:pt idx="4">
                  <c:v>Salem</c:v>
                </c:pt>
                <c:pt idx="5">
                  <c:v>Camden</c:v>
                </c:pt>
                <c:pt idx="6">
                  <c:v>Cumberland</c:v>
                </c:pt>
                <c:pt idx="7">
                  <c:v>Ocean</c:v>
                </c:pt>
                <c:pt idx="8">
                  <c:v>Burlington</c:v>
                </c:pt>
                <c:pt idx="9">
                  <c:v>Atlantic</c:v>
                </c:pt>
                <c:pt idx="10">
                  <c:v>Bergen</c:v>
                </c:pt>
                <c:pt idx="11">
                  <c:v>Monmouth</c:v>
                </c:pt>
                <c:pt idx="12">
                  <c:v>Morris</c:v>
                </c:pt>
                <c:pt idx="13">
                  <c:v>Mercer</c:v>
                </c:pt>
                <c:pt idx="14">
                  <c:v>Hudson</c:v>
                </c:pt>
                <c:pt idx="15">
                  <c:v>Middlesex</c:v>
                </c:pt>
                <c:pt idx="16">
                  <c:v>Gloucester</c:v>
                </c:pt>
                <c:pt idx="17">
                  <c:v>Essex</c:v>
                </c:pt>
                <c:pt idx="18">
                  <c:v>Somerset</c:v>
                </c:pt>
                <c:pt idx="19">
                  <c:v>Union</c:v>
                </c:pt>
                <c:pt idx="20">
                  <c:v>Passaic  </c:v>
                </c:pt>
              </c:strCache>
            </c:strRef>
          </c:cat>
          <c:val>
            <c:numRef>
              <c:f>Sheet1!$D$2:$D$22</c:f>
              <c:numCache>
                <c:formatCode>0.00%</c:formatCode>
                <c:ptCount val="21"/>
                <c:pt idx="0">
                  <c:v>4.2999999999999997E-2</c:v>
                </c:pt>
                <c:pt idx="1">
                  <c:v>4.2999999999999997E-2</c:v>
                </c:pt>
                <c:pt idx="2">
                  <c:v>4.2999999999999997E-2</c:v>
                </c:pt>
                <c:pt idx="3">
                  <c:v>4.2999999999999997E-2</c:v>
                </c:pt>
                <c:pt idx="4">
                  <c:v>4.2999999999999997E-2</c:v>
                </c:pt>
                <c:pt idx="5">
                  <c:v>4.2999999999999997E-2</c:v>
                </c:pt>
                <c:pt idx="6">
                  <c:v>4.2999999999999997E-2</c:v>
                </c:pt>
                <c:pt idx="7">
                  <c:v>4.2999999999999997E-2</c:v>
                </c:pt>
                <c:pt idx="8">
                  <c:v>4.2999999999999997E-2</c:v>
                </c:pt>
                <c:pt idx="9">
                  <c:v>4.2999999999999997E-2</c:v>
                </c:pt>
                <c:pt idx="10">
                  <c:v>4.2999999999999997E-2</c:v>
                </c:pt>
                <c:pt idx="11">
                  <c:v>4.2999999999999997E-2</c:v>
                </c:pt>
                <c:pt idx="12">
                  <c:v>4.2999999999999997E-2</c:v>
                </c:pt>
                <c:pt idx="13">
                  <c:v>4.2999999999999997E-2</c:v>
                </c:pt>
                <c:pt idx="14">
                  <c:v>4.2999999999999997E-2</c:v>
                </c:pt>
                <c:pt idx="15">
                  <c:v>4.2999999999999997E-2</c:v>
                </c:pt>
                <c:pt idx="16">
                  <c:v>4.2999999999999997E-2</c:v>
                </c:pt>
                <c:pt idx="17">
                  <c:v>4.2999999999999997E-2</c:v>
                </c:pt>
                <c:pt idx="18">
                  <c:v>4.2999999999999997E-2</c:v>
                </c:pt>
                <c:pt idx="19">
                  <c:v>4.2999999999999997E-2</c:v>
                </c:pt>
                <c:pt idx="20">
                  <c:v>4.2999999999999997E-2</c:v>
                </c:pt>
              </c:numCache>
            </c:numRef>
          </c:val>
          <c:extLst>
            <c:ext xmlns:c16="http://schemas.microsoft.com/office/drawing/2014/chart" uri="{C3380CC4-5D6E-409C-BE32-E72D297353CC}">
              <c16:uniqueId val="{00000003-D5D2-4F28-A037-601B8C563179}"/>
            </c:ext>
          </c:extLst>
        </c:ser>
        <c:ser>
          <c:idx val="2"/>
          <c:order val="3"/>
          <c:tx>
            <c:strRef>
              <c:f>Sheet1!$E$1</c:f>
              <c:strCache>
                <c:ptCount val="1"/>
                <c:pt idx="0">
                  <c:v>US avg. 5.7%</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Sussex</c:v>
                </c:pt>
                <c:pt idx="1">
                  <c:v>Hunterdon </c:v>
                </c:pt>
                <c:pt idx="2">
                  <c:v>Warren</c:v>
                </c:pt>
                <c:pt idx="3">
                  <c:v>Cape May</c:v>
                </c:pt>
                <c:pt idx="4">
                  <c:v>Salem</c:v>
                </c:pt>
                <c:pt idx="5">
                  <c:v>Camden</c:v>
                </c:pt>
                <c:pt idx="6">
                  <c:v>Cumberland</c:v>
                </c:pt>
                <c:pt idx="7">
                  <c:v>Ocean</c:v>
                </c:pt>
                <c:pt idx="8">
                  <c:v>Burlington</c:v>
                </c:pt>
                <c:pt idx="9">
                  <c:v>Atlantic</c:v>
                </c:pt>
                <c:pt idx="10">
                  <c:v>Bergen</c:v>
                </c:pt>
                <c:pt idx="11">
                  <c:v>Monmouth</c:v>
                </c:pt>
                <c:pt idx="12">
                  <c:v>Morris</c:v>
                </c:pt>
                <c:pt idx="13">
                  <c:v>Mercer</c:v>
                </c:pt>
                <c:pt idx="14">
                  <c:v>Hudson</c:v>
                </c:pt>
                <c:pt idx="15">
                  <c:v>Middlesex</c:v>
                </c:pt>
                <c:pt idx="16">
                  <c:v>Gloucester</c:v>
                </c:pt>
                <c:pt idx="17">
                  <c:v>Essex</c:v>
                </c:pt>
                <c:pt idx="18">
                  <c:v>Somerset</c:v>
                </c:pt>
                <c:pt idx="19">
                  <c:v>Union</c:v>
                </c:pt>
                <c:pt idx="20">
                  <c:v>Passaic  </c:v>
                </c:pt>
              </c:strCache>
            </c:strRef>
          </c:cat>
          <c:val>
            <c:numRef>
              <c:f>Sheet1!$E$2:$E$22</c:f>
              <c:numCache>
                <c:formatCode>0.00%</c:formatCode>
                <c:ptCount val="21"/>
                <c:pt idx="0">
                  <c:v>5.7000000000000002E-2</c:v>
                </c:pt>
                <c:pt idx="1">
                  <c:v>5.7000000000000002E-2</c:v>
                </c:pt>
                <c:pt idx="2">
                  <c:v>5.7000000000000002E-2</c:v>
                </c:pt>
                <c:pt idx="3">
                  <c:v>5.7000000000000002E-2</c:v>
                </c:pt>
                <c:pt idx="4">
                  <c:v>5.7000000000000002E-2</c:v>
                </c:pt>
                <c:pt idx="5">
                  <c:v>5.7000000000000002E-2</c:v>
                </c:pt>
                <c:pt idx="6">
                  <c:v>5.7000000000000002E-2</c:v>
                </c:pt>
                <c:pt idx="7">
                  <c:v>5.7000000000000002E-2</c:v>
                </c:pt>
                <c:pt idx="8">
                  <c:v>5.7000000000000002E-2</c:v>
                </c:pt>
                <c:pt idx="9">
                  <c:v>5.7000000000000002E-2</c:v>
                </c:pt>
                <c:pt idx="10">
                  <c:v>5.7000000000000002E-2</c:v>
                </c:pt>
                <c:pt idx="11">
                  <c:v>5.7000000000000002E-2</c:v>
                </c:pt>
                <c:pt idx="12">
                  <c:v>5.7000000000000002E-2</c:v>
                </c:pt>
                <c:pt idx="13">
                  <c:v>5.7000000000000002E-2</c:v>
                </c:pt>
                <c:pt idx="14">
                  <c:v>5.7000000000000002E-2</c:v>
                </c:pt>
                <c:pt idx="15">
                  <c:v>5.7000000000000002E-2</c:v>
                </c:pt>
                <c:pt idx="16">
                  <c:v>5.7000000000000002E-2</c:v>
                </c:pt>
                <c:pt idx="17">
                  <c:v>5.7000000000000002E-2</c:v>
                </c:pt>
                <c:pt idx="18">
                  <c:v>5.7000000000000002E-2</c:v>
                </c:pt>
                <c:pt idx="19">
                  <c:v>5.7000000000000002E-2</c:v>
                </c:pt>
                <c:pt idx="20">
                  <c:v>5.7000000000000002E-2</c:v>
                </c:pt>
              </c:numCache>
            </c:numRef>
          </c:val>
          <c:extLst>
            <c:ext xmlns:c16="http://schemas.microsoft.com/office/drawing/2014/chart" uri="{C3380CC4-5D6E-409C-BE32-E72D297353CC}">
              <c16:uniqueId val="{00000002-D5D2-4F28-A037-601B8C563179}"/>
            </c:ext>
          </c:extLst>
        </c:ser>
        <c:dLbls>
          <c:showLegendKey val="0"/>
          <c:showVal val="0"/>
          <c:showCatName val="0"/>
          <c:showSerName val="0"/>
          <c:showPercent val="0"/>
          <c:showBubbleSize val="0"/>
        </c:dLbls>
        <c:gapWidth val="182"/>
        <c:axId val="345920208"/>
        <c:axId val="345920600"/>
      </c:barChart>
      <c:catAx>
        <c:axId val="34592020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5920600"/>
        <c:crosses val="autoZero"/>
        <c:auto val="1"/>
        <c:lblAlgn val="ctr"/>
        <c:lblOffset val="100"/>
        <c:noMultiLvlLbl val="0"/>
      </c:catAx>
      <c:valAx>
        <c:axId val="345920600"/>
        <c:scaling>
          <c:orientation val="minMax"/>
        </c:scaling>
        <c:delete val="1"/>
        <c:axPos val="b"/>
        <c:numFmt formatCode="0.0%" sourceLinked="1"/>
        <c:majorTickMark val="none"/>
        <c:minorTickMark val="none"/>
        <c:tickLblPos val="nextTo"/>
        <c:crossAx val="345920208"/>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userShapes r:id="rId4"/>
</c:chartSpace>
</file>

<file path=ppt/charts/chart3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No health insurance</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0.0%</c:formatCode>
                <c:ptCount val="5"/>
                <c:pt idx="0">
                  <c:v>1.9E-2</c:v>
                </c:pt>
                <c:pt idx="1">
                  <c:v>1.7999999999999999E-2</c:v>
                </c:pt>
                <c:pt idx="2">
                  <c:v>1.4999999999999999E-2</c:v>
                </c:pt>
                <c:pt idx="3">
                  <c:v>2.7E-2</c:v>
                </c:pt>
                <c:pt idx="4">
                  <c:v>3.9E-2</c:v>
                </c:pt>
              </c:numCache>
            </c:numRef>
          </c:val>
          <c:smooth val="0"/>
          <c:extLst>
            <c:ext xmlns:c16="http://schemas.microsoft.com/office/drawing/2014/chart" uri="{C3380CC4-5D6E-409C-BE32-E72D297353CC}">
              <c16:uniqueId val="{00000000-A31C-41B6-812D-B7E22B5D4963}"/>
            </c:ext>
          </c:extLst>
        </c:ser>
        <c:dLbls>
          <c:showLegendKey val="0"/>
          <c:showVal val="0"/>
          <c:showCatName val="0"/>
          <c:showSerName val="0"/>
          <c:showPercent val="0"/>
          <c:showBubbleSize val="0"/>
        </c:dLbls>
        <c:marker val="1"/>
        <c:smooth val="0"/>
        <c:axId val="345921384"/>
        <c:axId val="345921776"/>
      </c:lineChart>
      <c:catAx>
        <c:axId val="3459213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5921776"/>
        <c:crosses val="autoZero"/>
        <c:auto val="1"/>
        <c:lblAlgn val="ctr"/>
        <c:lblOffset val="100"/>
        <c:noMultiLvlLbl val="0"/>
      </c:catAx>
      <c:valAx>
        <c:axId val="345921776"/>
        <c:scaling>
          <c:orientation val="minMax"/>
        </c:scaling>
        <c:delete val="0"/>
        <c:axPos val="l"/>
        <c:numFmt formatCode="0.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592138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1079330708661417"/>
          <c:y val="8.5243309239233667E-3"/>
          <c:w val="0.86576919291338583"/>
          <c:h val="0.90601304289752072"/>
        </c:manualLayout>
      </c:layout>
      <c:barChart>
        <c:barDir val="bar"/>
        <c:grouping val="clustered"/>
        <c:varyColors val="0"/>
        <c:ser>
          <c:idx val="0"/>
          <c:order val="0"/>
          <c:tx>
            <c:strRef>
              <c:f>Sheet1!$B$1</c:f>
              <c:strCache>
                <c:ptCount val="1"/>
                <c:pt idx="0">
                  <c:v>No health insurance</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Dover</c:v>
                </c:pt>
                <c:pt idx="1">
                  <c:v>Chester Boro</c:v>
                </c:pt>
                <c:pt idx="2">
                  <c:v>Victory Gradens</c:v>
                </c:pt>
                <c:pt idx="3">
                  <c:v>Riverdale</c:v>
                </c:pt>
                <c:pt idx="4">
                  <c:v>Mount Arlington</c:v>
                </c:pt>
                <c:pt idx="5">
                  <c:v>Mine Hill </c:v>
                </c:pt>
                <c:pt idx="6">
                  <c:v>Butler</c:v>
                </c:pt>
                <c:pt idx="7">
                  <c:v>Netcong</c:v>
                </c:pt>
                <c:pt idx="8">
                  <c:v>Rockaway Boro</c:v>
                </c:pt>
                <c:pt idx="9">
                  <c:v>Jefferson</c:v>
                </c:pt>
              </c:strCache>
            </c:strRef>
          </c:cat>
          <c:val>
            <c:numRef>
              <c:f>Sheet1!$B$2:$B$11</c:f>
              <c:numCache>
                <c:formatCode>0.0%</c:formatCode>
                <c:ptCount val="10"/>
                <c:pt idx="0">
                  <c:v>0.109</c:v>
                </c:pt>
                <c:pt idx="1">
                  <c:v>0.10100000000000001</c:v>
                </c:pt>
                <c:pt idx="2">
                  <c:v>7.5999999999999998E-2</c:v>
                </c:pt>
                <c:pt idx="3">
                  <c:v>7.0000000000000007E-2</c:v>
                </c:pt>
                <c:pt idx="4">
                  <c:v>6.4000000000000001E-2</c:v>
                </c:pt>
                <c:pt idx="5">
                  <c:v>4.8000000000000001E-2</c:v>
                </c:pt>
                <c:pt idx="6">
                  <c:v>4.7E-2</c:v>
                </c:pt>
                <c:pt idx="7">
                  <c:v>4.4999999999999998E-2</c:v>
                </c:pt>
                <c:pt idx="8">
                  <c:v>4.3999999999999997E-2</c:v>
                </c:pt>
                <c:pt idx="9">
                  <c:v>0.04</c:v>
                </c:pt>
              </c:numCache>
            </c:numRef>
          </c:val>
          <c:extLst>
            <c:ext xmlns:c16="http://schemas.microsoft.com/office/drawing/2014/chart" uri="{C3380CC4-5D6E-409C-BE32-E72D297353CC}">
              <c16:uniqueId val="{00000000-402C-4557-B0A5-E92F8F31D439}"/>
            </c:ext>
          </c:extLst>
        </c:ser>
        <c:ser>
          <c:idx val="1"/>
          <c:order val="1"/>
          <c:tx>
            <c:strRef>
              <c:f>Sheet1!$C$1</c:f>
              <c:strCache>
                <c:ptCount val="1"/>
                <c:pt idx="0">
                  <c:v>Morris County avg 2.3%</c:v>
                </c:pt>
              </c:strCache>
            </c:strRef>
          </c:tx>
          <c:spPr>
            <a:solidFill>
              <a:schemeClr val="bg1"/>
            </a:solidFill>
            <a:ln>
              <a:noFill/>
            </a:ln>
            <a:effectLst/>
          </c:spPr>
          <c:invertIfNegative val="0"/>
          <c:trendline>
            <c:spPr>
              <a:ln w="19050" cap="rnd">
                <a:solidFill>
                  <a:schemeClr val="accent2"/>
                </a:solidFill>
                <a:prstDash val="sysDot"/>
              </a:ln>
              <a:effectLst/>
            </c:spPr>
            <c:trendlineType val="linear"/>
            <c:dispRSqr val="0"/>
            <c:dispEq val="0"/>
          </c:trendline>
          <c:cat>
            <c:strRef>
              <c:f>Sheet1!$A$2:$A$11</c:f>
              <c:strCache>
                <c:ptCount val="10"/>
                <c:pt idx="0">
                  <c:v>Dover</c:v>
                </c:pt>
                <c:pt idx="1">
                  <c:v>Chester Boro</c:v>
                </c:pt>
                <c:pt idx="2">
                  <c:v>Victory Gradens</c:v>
                </c:pt>
                <c:pt idx="3">
                  <c:v>Riverdale</c:v>
                </c:pt>
                <c:pt idx="4">
                  <c:v>Mount Arlington</c:v>
                </c:pt>
                <c:pt idx="5">
                  <c:v>Mine Hill </c:v>
                </c:pt>
                <c:pt idx="6">
                  <c:v>Butler</c:v>
                </c:pt>
                <c:pt idx="7">
                  <c:v>Netcong</c:v>
                </c:pt>
                <c:pt idx="8">
                  <c:v>Rockaway Boro</c:v>
                </c:pt>
                <c:pt idx="9">
                  <c:v>Jefferson</c:v>
                </c:pt>
              </c:strCache>
            </c:strRef>
          </c:cat>
          <c:val>
            <c:numRef>
              <c:f>Sheet1!$C$2:$C$11</c:f>
              <c:numCache>
                <c:formatCode>0.00%</c:formatCode>
                <c:ptCount val="10"/>
                <c:pt idx="0">
                  <c:v>2.3E-2</c:v>
                </c:pt>
                <c:pt idx="1">
                  <c:v>2.3E-2</c:v>
                </c:pt>
                <c:pt idx="2">
                  <c:v>2.3E-2</c:v>
                </c:pt>
                <c:pt idx="3">
                  <c:v>2.3E-2</c:v>
                </c:pt>
                <c:pt idx="4">
                  <c:v>2.3E-2</c:v>
                </c:pt>
                <c:pt idx="5">
                  <c:v>2.3E-2</c:v>
                </c:pt>
                <c:pt idx="6">
                  <c:v>2.3E-2</c:v>
                </c:pt>
                <c:pt idx="7">
                  <c:v>2.3E-2</c:v>
                </c:pt>
                <c:pt idx="8">
                  <c:v>2.3E-2</c:v>
                </c:pt>
                <c:pt idx="9">
                  <c:v>2.3E-2</c:v>
                </c:pt>
              </c:numCache>
            </c:numRef>
          </c:val>
          <c:extLst>
            <c:ext xmlns:c16="http://schemas.microsoft.com/office/drawing/2014/chart" uri="{C3380CC4-5D6E-409C-BE32-E72D297353CC}">
              <c16:uniqueId val="{00000003-402C-4557-B0A5-E92F8F31D439}"/>
            </c:ext>
          </c:extLst>
        </c:ser>
        <c:dLbls>
          <c:showLegendKey val="0"/>
          <c:showVal val="0"/>
          <c:showCatName val="0"/>
          <c:showSerName val="0"/>
          <c:showPercent val="0"/>
          <c:showBubbleSize val="0"/>
        </c:dLbls>
        <c:gapWidth val="182"/>
        <c:axId val="345922560"/>
        <c:axId val="345922952"/>
      </c:barChart>
      <c:catAx>
        <c:axId val="34592256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5922952"/>
        <c:crosses val="autoZero"/>
        <c:auto val="1"/>
        <c:lblAlgn val="ctr"/>
        <c:lblOffset val="100"/>
        <c:noMultiLvlLbl val="0"/>
      </c:catAx>
      <c:valAx>
        <c:axId val="345922952"/>
        <c:scaling>
          <c:orientation val="minMax"/>
          <c:max val="0.5"/>
        </c:scaling>
        <c:delete val="1"/>
        <c:axPos val="b"/>
        <c:numFmt formatCode="0.0%" sourceLinked="1"/>
        <c:majorTickMark val="none"/>
        <c:minorTickMark val="none"/>
        <c:tickLblPos val="nextTo"/>
        <c:crossAx val="345922560"/>
        <c:crosses val="autoZero"/>
        <c:crossBetween val="between"/>
      </c:valAx>
      <c:spPr>
        <a:noFill/>
        <a:ln>
          <a:noFill/>
        </a:ln>
        <a:effectLst/>
      </c:spPr>
    </c:plotArea>
    <c:legend>
      <c:legendPos val="b"/>
      <c:legendEntry>
        <c:idx val="1"/>
        <c:delete val="1"/>
      </c:legendEntry>
      <c:legendEntry>
        <c:idx val="2"/>
        <c:delete val="1"/>
      </c:legendEntry>
      <c:layout>
        <c:manualLayout>
          <c:xMode val="edge"/>
          <c:yMode val="edge"/>
          <c:x val="7.0862819881889763E-2"/>
          <c:y val="0.90571016066685772"/>
          <c:w val="0.16608686023622049"/>
          <c:h val="4.2840971558939039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3171371784728791E-2"/>
          <c:y val="1.1686062888554108E-2"/>
          <c:w val="0.92711076007834803"/>
          <c:h val="0.7702448479217664"/>
        </c:manualLayout>
      </c:layout>
      <c:barChart>
        <c:barDir val="col"/>
        <c:grouping val="clustered"/>
        <c:varyColors val="0"/>
        <c:ser>
          <c:idx val="0"/>
          <c:order val="0"/>
          <c:tx>
            <c:strRef>
              <c:f>Sheet1!$B$1</c:f>
              <c:strCache>
                <c:ptCount val="1"/>
                <c:pt idx="0">
                  <c:v>Children County Copy</c:v>
                </c:pt>
              </c:strCache>
            </c:strRef>
          </c:tx>
          <c:spPr>
            <a:solidFill>
              <a:srgbClr val="FFFF00"/>
            </a:solidFill>
            <a:ln>
              <a:noFill/>
            </a:ln>
            <a:effectLst/>
          </c:spPr>
          <c:invertIfNegative val="0"/>
          <c:cat>
            <c:strRef>
              <c:f>Sheet1!$A$2:$A$23</c:f>
              <c:strCache>
                <c:ptCount val="22"/>
                <c:pt idx="0">
                  <c:v>Essex</c:v>
                </c:pt>
                <c:pt idx="1">
                  <c:v>Hudson</c:v>
                </c:pt>
                <c:pt idx="2">
                  <c:v>Ocean</c:v>
                </c:pt>
                <c:pt idx="3">
                  <c:v>Passaic</c:v>
                </c:pt>
                <c:pt idx="4">
                  <c:v>Camden</c:v>
                </c:pt>
                <c:pt idx="5">
                  <c:v>Middlesex</c:v>
                </c:pt>
                <c:pt idx="6">
                  <c:v>Union</c:v>
                </c:pt>
                <c:pt idx="7">
                  <c:v>Bergen</c:v>
                </c:pt>
                <c:pt idx="8">
                  <c:v>Mercer</c:v>
                </c:pt>
                <c:pt idx="9">
                  <c:v>Monmouth</c:v>
                </c:pt>
                <c:pt idx="10">
                  <c:v>Atlantic</c:v>
                </c:pt>
                <c:pt idx="11">
                  <c:v>Burlington</c:v>
                </c:pt>
                <c:pt idx="12">
                  <c:v>Cumberland</c:v>
                </c:pt>
                <c:pt idx="13">
                  <c:v>Gloucester</c:v>
                </c:pt>
                <c:pt idx="14">
                  <c:v>Morris</c:v>
                </c:pt>
                <c:pt idx="15">
                  <c:v>Somerset</c:v>
                </c:pt>
                <c:pt idx="16">
                  <c:v>Cape May</c:v>
                </c:pt>
                <c:pt idx="17">
                  <c:v>Salem</c:v>
                </c:pt>
                <c:pt idx="18">
                  <c:v>Warren</c:v>
                </c:pt>
                <c:pt idx="19">
                  <c:v>Sussex</c:v>
                </c:pt>
                <c:pt idx="20">
                  <c:v>Hunterdon</c:v>
                </c:pt>
                <c:pt idx="21">
                  <c:v>Other</c:v>
                </c:pt>
              </c:strCache>
            </c:strRef>
          </c:cat>
          <c:val>
            <c:numRef>
              <c:f>Sheet1!$B$2:$B$23</c:f>
              <c:numCache>
                <c:formatCode>General</c:formatCode>
                <c:ptCount val="22"/>
                <c:pt idx="14">
                  <c:v>11320</c:v>
                </c:pt>
              </c:numCache>
            </c:numRef>
          </c:val>
          <c:extLst>
            <c:ext xmlns:c16="http://schemas.microsoft.com/office/drawing/2014/chart" uri="{C3380CC4-5D6E-409C-BE32-E72D297353CC}">
              <c16:uniqueId val="{00000000-75CE-4C27-B155-D12F1F7FB493}"/>
            </c:ext>
          </c:extLst>
        </c:ser>
        <c:ser>
          <c:idx val="1"/>
          <c:order val="1"/>
          <c:tx>
            <c:strRef>
              <c:f>Sheet1!$C$1</c:f>
              <c:strCache>
                <c:ptCount val="1"/>
                <c:pt idx="0">
                  <c:v>Medicaid Participation (Nov, 2020) New Jersey Family Care, Non-ABD Children</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Essex</c:v>
                </c:pt>
                <c:pt idx="1">
                  <c:v>Hudson</c:v>
                </c:pt>
                <c:pt idx="2">
                  <c:v>Ocean</c:v>
                </c:pt>
                <c:pt idx="3">
                  <c:v>Passaic</c:v>
                </c:pt>
                <c:pt idx="4">
                  <c:v>Camden</c:v>
                </c:pt>
                <c:pt idx="5">
                  <c:v>Middlesex</c:v>
                </c:pt>
                <c:pt idx="6">
                  <c:v>Union</c:v>
                </c:pt>
                <c:pt idx="7">
                  <c:v>Bergen</c:v>
                </c:pt>
                <c:pt idx="8">
                  <c:v>Mercer</c:v>
                </c:pt>
                <c:pt idx="9">
                  <c:v>Monmouth</c:v>
                </c:pt>
                <c:pt idx="10">
                  <c:v>Atlantic</c:v>
                </c:pt>
                <c:pt idx="11">
                  <c:v>Burlington</c:v>
                </c:pt>
                <c:pt idx="12">
                  <c:v>Cumberland</c:v>
                </c:pt>
                <c:pt idx="13">
                  <c:v>Gloucester</c:v>
                </c:pt>
                <c:pt idx="14">
                  <c:v>Morris</c:v>
                </c:pt>
                <c:pt idx="15">
                  <c:v>Somerset</c:v>
                </c:pt>
                <c:pt idx="16">
                  <c:v>Cape May</c:v>
                </c:pt>
                <c:pt idx="17">
                  <c:v>Salem</c:v>
                </c:pt>
                <c:pt idx="18">
                  <c:v>Warren</c:v>
                </c:pt>
                <c:pt idx="19">
                  <c:v>Sussex</c:v>
                </c:pt>
                <c:pt idx="20">
                  <c:v>Hunterdon</c:v>
                </c:pt>
                <c:pt idx="21">
                  <c:v>Other</c:v>
                </c:pt>
              </c:strCache>
            </c:strRef>
          </c:cat>
          <c:val>
            <c:numRef>
              <c:f>Sheet1!$C$2:$C$23</c:f>
              <c:numCache>
                <c:formatCode>General</c:formatCode>
                <c:ptCount val="22"/>
                <c:pt idx="0">
                  <c:v>79677</c:v>
                </c:pt>
                <c:pt idx="1">
                  <c:v>57900</c:v>
                </c:pt>
                <c:pt idx="2">
                  <c:v>57416</c:v>
                </c:pt>
                <c:pt idx="3">
                  <c:v>55927</c:v>
                </c:pt>
                <c:pt idx="4">
                  <c:v>45352</c:v>
                </c:pt>
                <c:pt idx="5">
                  <c:v>43298</c:v>
                </c:pt>
                <c:pt idx="6">
                  <c:v>38895</c:v>
                </c:pt>
                <c:pt idx="7">
                  <c:v>31083</c:v>
                </c:pt>
                <c:pt idx="8">
                  <c:v>24661</c:v>
                </c:pt>
                <c:pt idx="9">
                  <c:v>24631</c:v>
                </c:pt>
                <c:pt idx="10">
                  <c:v>24093</c:v>
                </c:pt>
                <c:pt idx="11">
                  <c:v>18966</c:v>
                </c:pt>
                <c:pt idx="12">
                  <c:v>17950</c:v>
                </c:pt>
                <c:pt idx="13">
                  <c:v>14552</c:v>
                </c:pt>
                <c:pt idx="14">
                  <c:v>11320</c:v>
                </c:pt>
                <c:pt idx="15">
                  <c:v>9956</c:v>
                </c:pt>
                <c:pt idx="16">
                  <c:v>5462</c:v>
                </c:pt>
                <c:pt idx="17">
                  <c:v>5224</c:v>
                </c:pt>
                <c:pt idx="18">
                  <c:v>4893</c:v>
                </c:pt>
                <c:pt idx="19">
                  <c:v>3811</c:v>
                </c:pt>
                <c:pt idx="20">
                  <c:v>2443</c:v>
                </c:pt>
                <c:pt idx="21">
                  <c:v>5</c:v>
                </c:pt>
              </c:numCache>
            </c:numRef>
          </c:val>
          <c:extLst>
            <c:ext xmlns:c16="http://schemas.microsoft.com/office/drawing/2014/chart" uri="{C3380CC4-5D6E-409C-BE32-E72D297353CC}">
              <c16:uniqueId val="{00000001-75CE-4C27-B155-D12F1F7FB493}"/>
            </c:ext>
          </c:extLst>
        </c:ser>
        <c:ser>
          <c:idx val="2"/>
          <c:order val="2"/>
          <c:tx>
            <c:strRef>
              <c:f>Sheet1!$D$1</c:f>
              <c:strCache>
                <c:ptCount val="1"/>
                <c:pt idx="0">
                  <c:v>Medicaid Participation (Nov, 2020) New Jersey Family Care, Non-ABD Adults</c:v>
                </c:pt>
              </c:strCache>
            </c:strRef>
          </c:tx>
          <c:spPr>
            <a:solidFill>
              <a:schemeClr val="bg1">
                <a:lumMod val="75000"/>
              </a:schemeClr>
            </a:solidFill>
            <a:ln>
              <a:noFill/>
            </a:ln>
            <a:effectLst/>
          </c:spPr>
          <c:invertIfNegative val="0"/>
          <c:cat>
            <c:strRef>
              <c:f>Sheet1!$A$2:$A$23</c:f>
              <c:strCache>
                <c:ptCount val="22"/>
                <c:pt idx="0">
                  <c:v>Essex</c:v>
                </c:pt>
                <c:pt idx="1">
                  <c:v>Hudson</c:v>
                </c:pt>
                <c:pt idx="2">
                  <c:v>Ocean</c:v>
                </c:pt>
                <c:pt idx="3">
                  <c:v>Passaic</c:v>
                </c:pt>
                <c:pt idx="4">
                  <c:v>Camden</c:v>
                </c:pt>
                <c:pt idx="5">
                  <c:v>Middlesex</c:v>
                </c:pt>
                <c:pt idx="6">
                  <c:v>Union</c:v>
                </c:pt>
                <c:pt idx="7">
                  <c:v>Bergen</c:v>
                </c:pt>
                <c:pt idx="8">
                  <c:v>Mercer</c:v>
                </c:pt>
                <c:pt idx="9">
                  <c:v>Monmouth</c:v>
                </c:pt>
                <c:pt idx="10">
                  <c:v>Atlantic</c:v>
                </c:pt>
                <c:pt idx="11">
                  <c:v>Burlington</c:v>
                </c:pt>
                <c:pt idx="12">
                  <c:v>Cumberland</c:v>
                </c:pt>
                <c:pt idx="13">
                  <c:v>Gloucester</c:v>
                </c:pt>
                <c:pt idx="14">
                  <c:v>Morris</c:v>
                </c:pt>
                <c:pt idx="15">
                  <c:v>Somerset</c:v>
                </c:pt>
                <c:pt idx="16">
                  <c:v>Cape May</c:v>
                </c:pt>
                <c:pt idx="17">
                  <c:v>Salem</c:v>
                </c:pt>
                <c:pt idx="18">
                  <c:v>Warren</c:v>
                </c:pt>
                <c:pt idx="19">
                  <c:v>Sussex</c:v>
                </c:pt>
                <c:pt idx="20">
                  <c:v>Hunterdon</c:v>
                </c:pt>
                <c:pt idx="21">
                  <c:v>Other</c:v>
                </c:pt>
              </c:strCache>
            </c:strRef>
          </c:cat>
          <c:val>
            <c:numRef>
              <c:f>Sheet1!$D$2:$D$23</c:f>
              <c:numCache>
                <c:formatCode>General</c:formatCode>
                <c:ptCount val="22"/>
                <c:pt idx="0">
                  <c:v>18896</c:v>
                </c:pt>
                <c:pt idx="1">
                  <c:v>11473</c:v>
                </c:pt>
                <c:pt idx="2">
                  <c:v>9371</c:v>
                </c:pt>
                <c:pt idx="3">
                  <c:v>10716</c:v>
                </c:pt>
                <c:pt idx="4">
                  <c:v>12082</c:v>
                </c:pt>
                <c:pt idx="5">
                  <c:v>10148</c:v>
                </c:pt>
                <c:pt idx="6">
                  <c:v>7790</c:v>
                </c:pt>
                <c:pt idx="7">
                  <c:v>7524</c:v>
                </c:pt>
                <c:pt idx="8">
                  <c:v>5133</c:v>
                </c:pt>
                <c:pt idx="9">
                  <c:v>4906</c:v>
                </c:pt>
                <c:pt idx="10">
                  <c:v>5362</c:v>
                </c:pt>
                <c:pt idx="11">
                  <c:v>5533</c:v>
                </c:pt>
                <c:pt idx="12">
                  <c:v>3768</c:v>
                </c:pt>
                <c:pt idx="13">
                  <c:v>3968</c:v>
                </c:pt>
                <c:pt idx="14">
                  <c:v>2665</c:v>
                </c:pt>
                <c:pt idx="15">
                  <c:v>2035</c:v>
                </c:pt>
                <c:pt idx="16">
                  <c:v>1317</c:v>
                </c:pt>
                <c:pt idx="17">
                  <c:v>1365</c:v>
                </c:pt>
                <c:pt idx="18">
                  <c:v>2837</c:v>
                </c:pt>
                <c:pt idx="19">
                  <c:v>1056</c:v>
                </c:pt>
                <c:pt idx="20">
                  <c:v>544</c:v>
                </c:pt>
                <c:pt idx="21">
                  <c:v>3</c:v>
                </c:pt>
              </c:numCache>
            </c:numRef>
          </c:val>
          <c:extLst>
            <c:ext xmlns:c16="http://schemas.microsoft.com/office/drawing/2014/chart" uri="{C3380CC4-5D6E-409C-BE32-E72D297353CC}">
              <c16:uniqueId val="{00000000-3F5F-4B04-B746-9BB274C7EF6A}"/>
            </c:ext>
          </c:extLst>
        </c:ser>
        <c:ser>
          <c:idx val="3"/>
          <c:order val="3"/>
          <c:tx>
            <c:strRef>
              <c:f>Sheet1!$E$1</c:f>
              <c:strCache>
                <c:ptCount val="1"/>
                <c:pt idx="0">
                  <c:v>Adults county copy</c:v>
                </c:pt>
              </c:strCache>
            </c:strRef>
          </c:tx>
          <c:spPr>
            <a:solidFill>
              <a:srgbClr val="FFFF00"/>
            </a:solidFill>
            <a:ln>
              <a:noFill/>
            </a:ln>
            <a:effectLst/>
          </c:spPr>
          <c:invertIfNegative val="0"/>
          <c:cat>
            <c:strRef>
              <c:f>Sheet1!$A$2:$A$23</c:f>
              <c:strCache>
                <c:ptCount val="22"/>
                <c:pt idx="0">
                  <c:v>Essex</c:v>
                </c:pt>
                <c:pt idx="1">
                  <c:v>Hudson</c:v>
                </c:pt>
                <c:pt idx="2">
                  <c:v>Ocean</c:v>
                </c:pt>
                <c:pt idx="3">
                  <c:v>Passaic</c:v>
                </c:pt>
                <c:pt idx="4">
                  <c:v>Camden</c:v>
                </c:pt>
                <c:pt idx="5">
                  <c:v>Middlesex</c:v>
                </c:pt>
                <c:pt idx="6">
                  <c:v>Union</c:v>
                </c:pt>
                <c:pt idx="7">
                  <c:v>Bergen</c:v>
                </c:pt>
                <c:pt idx="8">
                  <c:v>Mercer</c:v>
                </c:pt>
                <c:pt idx="9">
                  <c:v>Monmouth</c:v>
                </c:pt>
                <c:pt idx="10">
                  <c:v>Atlantic</c:v>
                </c:pt>
                <c:pt idx="11">
                  <c:v>Burlington</c:v>
                </c:pt>
                <c:pt idx="12">
                  <c:v>Cumberland</c:v>
                </c:pt>
                <c:pt idx="13">
                  <c:v>Gloucester</c:v>
                </c:pt>
                <c:pt idx="14">
                  <c:v>Morris</c:v>
                </c:pt>
                <c:pt idx="15">
                  <c:v>Somerset</c:v>
                </c:pt>
                <c:pt idx="16">
                  <c:v>Cape May</c:v>
                </c:pt>
                <c:pt idx="17">
                  <c:v>Salem</c:v>
                </c:pt>
                <c:pt idx="18">
                  <c:v>Warren</c:v>
                </c:pt>
                <c:pt idx="19">
                  <c:v>Sussex</c:v>
                </c:pt>
                <c:pt idx="20">
                  <c:v>Hunterdon</c:v>
                </c:pt>
                <c:pt idx="21">
                  <c:v>Other</c:v>
                </c:pt>
              </c:strCache>
            </c:strRef>
          </c:cat>
          <c:val>
            <c:numRef>
              <c:f>Sheet1!$E$2:$E$23</c:f>
              <c:numCache>
                <c:formatCode>General</c:formatCode>
                <c:ptCount val="22"/>
                <c:pt idx="14">
                  <c:v>2665</c:v>
                </c:pt>
              </c:numCache>
            </c:numRef>
          </c:val>
          <c:extLst>
            <c:ext xmlns:c16="http://schemas.microsoft.com/office/drawing/2014/chart" uri="{C3380CC4-5D6E-409C-BE32-E72D297353CC}">
              <c16:uniqueId val="{00000001-3F5F-4B04-B746-9BB274C7EF6A}"/>
            </c:ext>
          </c:extLst>
        </c:ser>
        <c:dLbls>
          <c:showLegendKey val="0"/>
          <c:showVal val="0"/>
          <c:showCatName val="0"/>
          <c:showSerName val="0"/>
          <c:showPercent val="0"/>
          <c:showBubbleSize val="0"/>
        </c:dLbls>
        <c:gapWidth val="219"/>
        <c:overlap val="-27"/>
        <c:axId val="377808544"/>
        <c:axId val="377808936"/>
      </c:barChart>
      <c:catAx>
        <c:axId val="3778085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08936"/>
        <c:crosses val="autoZero"/>
        <c:auto val="1"/>
        <c:lblAlgn val="ctr"/>
        <c:lblOffset val="100"/>
        <c:noMultiLvlLbl val="0"/>
      </c:catAx>
      <c:valAx>
        <c:axId val="3778089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7808544"/>
        <c:crosses val="autoZero"/>
        <c:crossBetween val="between"/>
      </c:valAx>
      <c:spPr>
        <a:noFill/>
        <a:ln>
          <a:noFill/>
        </a:ln>
        <a:effectLst/>
      </c:spPr>
    </c:plotArea>
    <c:legend>
      <c:legendPos val="b"/>
      <c:legendEntry>
        <c:idx val="0"/>
        <c:delete val="1"/>
      </c:legendEntry>
      <c:legendEntry>
        <c:idx val="3"/>
        <c:delete val="1"/>
      </c:legendEntry>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774039608685278E-2"/>
          <c:y val="6.1704102108142513E-2"/>
          <c:w val="0.90358827524181851"/>
          <c:h val="0.7575788166884313"/>
        </c:manualLayout>
      </c:layout>
      <c:barChart>
        <c:barDir val="col"/>
        <c:grouping val="clustered"/>
        <c:varyColors val="0"/>
        <c:ser>
          <c:idx val="0"/>
          <c:order val="0"/>
          <c:tx>
            <c:strRef>
              <c:f>Sheet1!$B$1</c:f>
              <c:strCache>
                <c:ptCount val="1"/>
                <c:pt idx="0">
                  <c:v>County</c:v>
                </c:pt>
              </c:strCache>
            </c:strRef>
          </c:tx>
          <c:spPr>
            <a:solidFill>
              <a:schemeClr val="bg1">
                <a:lumMod val="75000"/>
              </a:schemeClr>
            </a:solidFill>
            <a:ln>
              <a:noFill/>
            </a:ln>
            <a:effectLst/>
          </c:spPr>
          <c:invertIfNegative val="0"/>
          <c:dPt>
            <c:idx val="12"/>
            <c:invertIfNegative val="0"/>
            <c:bubble3D val="0"/>
            <c:spPr>
              <a:solidFill>
                <a:schemeClr val="bg1">
                  <a:lumMod val="75000"/>
                </a:schemeClr>
              </a:solidFill>
              <a:ln>
                <a:noFill/>
              </a:ln>
              <a:effectLst/>
            </c:spPr>
            <c:extLst>
              <c:ext xmlns:c16="http://schemas.microsoft.com/office/drawing/2014/chart" uri="{C3380CC4-5D6E-409C-BE32-E72D297353CC}">
                <c16:uniqueId val="{00000001-5423-4DE9-9DCB-1BE40DF120B6}"/>
              </c:ext>
            </c:extLst>
          </c:dPt>
          <c:dLbls>
            <c:dLbl>
              <c:idx val="12"/>
              <c:layout>
                <c:manualLayout>
                  <c:x val="4.370629370629371E-3"/>
                  <c:y val="-2.285337115116389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5423-4DE9-9DCB-1BE40DF120B6}"/>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Ocean</c:v>
                </c:pt>
                <c:pt idx="1">
                  <c:v>Mercer</c:v>
                </c:pt>
                <c:pt idx="2">
                  <c:v>Monmouth</c:v>
                </c:pt>
                <c:pt idx="3">
                  <c:v>Hunterdon</c:v>
                </c:pt>
                <c:pt idx="4">
                  <c:v>Morris</c:v>
                </c:pt>
                <c:pt idx="5">
                  <c:v>Union</c:v>
                </c:pt>
                <c:pt idx="6">
                  <c:v>Hudson</c:v>
                </c:pt>
                <c:pt idx="7">
                  <c:v>Atlantic</c:v>
                </c:pt>
                <c:pt idx="8">
                  <c:v>Sussex</c:v>
                </c:pt>
                <c:pt idx="9">
                  <c:v>Warren</c:v>
                </c:pt>
                <c:pt idx="10">
                  <c:v>Essex</c:v>
                </c:pt>
                <c:pt idx="11">
                  <c:v>Passaic</c:v>
                </c:pt>
                <c:pt idx="12">
                  <c:v>Camden</c:v>
                </c:pt>
                <c:pt idx="13">
                  <c:v>Bergen</c:v>
                </c:pt>
                <c:pt idx="14">
                  <c:v>Burlington</c:v>
                </c:pt>
                <c:pt idx="15">
                  <c:v>Somerset</c:v>
                </c:pt>
                <c:pt idx="16">
                  <c:v>Cumberland</c:v>
                </c:pt>
                <c:pt idx="17">
                  <c:v>Middlesex</c:v>
                </c:pt>
                <c:pt idx="18">
                  <c:v>Gloucester</c:v>
                </c:pt>
                <c:pt idx="19">
                  <c:v>Cape May</c:v>
                </c:pt>
                <c:pt idx="20">
                  <c:v>Salem</c:v>
                </c:pt>
              </c:strCache>
            </c:strRef>
          </c:cat>
          <c:val>
            <c:numRef>
              <c:f>Sheet1!$B$2:$B$22</c:f>
              <c:numCache>
                <c:formatCode>General</c:formatCode>
                <c:ptCount val="21"/>
                <c:pt idx="4">
                  <c:v>0.93600000000000005</c:v>
                </c:pt>
              </c:numCache>
            </c:numRef>
          </c:val>
          <c:extLst>
            <c:ext xmlns:c16="http://schemas.microsoft.com/office/drawing/2014/chart" uri="{C3380CC4-5D6E-409C-BE32-E72D297353CC}">
              <c16:uniqueId val="{00000000-B032-441A-9DC0-B484749334F2}"/>
            </c:ext>
          </c:extLst>
        </c:ser>
        <c:ser>
          <c:idx val="1"/>
          <c:order val="1"/>
          <c:tx>
            <c:strRef>
              <c:f>Sheet1!$C$1</c:f>
              <c:strCache>
                <c:ptCount val="1"/>
                <c:pt idx="0">
                  <c:v>Immunization Rate Actual</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Ocean</c:v>
                </c:pt>
                <c:pt idx="1">
                  <c:v>Mercer</c:v>
                </c:pt>
                <c:pt idx="2">
                  <c:v>Monmouth</c:v>
                </c:pt>
                <c:pt idx="3">
                  <c:v>Hunterdon</c:v>
                </c:pt>
                <c:pt idx="4">
                  <c:v>Morris</c:v>
                </c:pt>
                <c:pt idx="5">
                  <c:v>Union</c:v>
                </c:pt>
                <c:pt idx="6">
                  <c:v>Hudson</c:v>
                </c:pt>
                <c:pt idx="7">
                  <c:v>Atlantic</c:v>
                </c:pt>
                <c:pt idx="8">
                  <c:v>Sussex</c:v>
                </c:pt>
                <c:pt idx="9">
                  <c:v>Warren</c:v>
                </c:pt>
                <c:pt idx="10">
                  <c:v>Essex</c:v>
                </c:pt>
                <c:pt idx="11">
                  <c:v>Passaic</c:v>
                </c:pt>
                <c:pt idx="12">
                  <c:v>Camden</c:v>
                </c:pt>
                <c:pt idx="13">
                  <c:v>Bergen</c:v>
                </c:pt>
                <c:pt idx="14">
                  <c:v>Burlington</c:v>
                </c:pt>
                <c:pt idx="15">
                  <c:v>Somerset</c:v>
                </c:pt>
                <c:pt idx="16">
                  <c:v>Cumberland</c:v>
                </c:pt>
                <c:pt idx="17">
                  <c:v>Middlesex</c:v>
                </c:pt>
                <c:pt idx="18">
                  <c:v>Gloucester</c:v>
                </c:pt>
                <c:pt idx="19">
                  <c:v>Cape May</c:v>
                </c:pt>
                <c:pt idx="20">
                  <c:v>Salem</c:v>
                </c:pt>
              </c:strCache>
            </c:strRef>
          </c:cat>
          <c:val>
            <c:numRef>
              <c:f>Sheet1!$C$2:$C$22</c:f>
              <c:numCache>
                <c:formatCode>0%</c:formatCode>
                <c:ptCount val="21"/>
                <c:pt idx="0">
                  <c:v>0.91400000000000003</c:v>
                </c:pt>
                <c:pt idx="1">
                  <c:v>0.91900000000000004</c:v>
                </c:pt>
                <c:pt idx="2">
                  <c:v>0.93100000000000005</c:v>
                </c:pt>
                <c:pt idx="3">
                  <c:v>0.93400000000000005</c:v>
                </c:pt>
                <c:pt idx="5">
                  <c:v>0.93600000000000005</c:v>
                </c:pt>
                <c:pt idx="6">
                  <c:v>0.93899999999999995</c:v>
                </c:pt>
                <c:pt idx="7">
                  <c:v>0.94099999999999995</c:v>
                </c:pt>
                <c:pt idx="8">
                  <c:v>0.94399999999999995</c:v>
                </c:pt>
                <c:pt idx="9">
                  <c:v>0.94499999999999995</c:v>
                </c:pt>
                <c:pt idx="10">
                  <c:v>0.94599999999999995</c:v>
                </c:pt>
                <c:pt idx="11">
                  <c:v>0.94799999999999995</c:v>
                </c:pt>
                <c:pt idx="12">
                  <c:v>0.95099999999999996</c:v>
                </c:pt>
                <c:pt idx="13">
                  <c:v>0.95299999999999996</c:v>
                </c:pt>
                <c:pt idx="14">
                  <c:v>0.95299999999999996</c:v>
                </c:pt>
                <c:pt idx="15">
                  <c:v>0.95399999999999996</c:v>
                </c:pt>
                <c:pt idx="16">
                  <c:v>0.95599999999999996</c:v>
                </c:pt>
                <c:pt idx="17">
                  <c:v>0.95899999999999996</c:v>
                </c:pt>
                <c:pt idx="18">
                  <c:v>0.96399999999999997</c:v>
                </c:pt>
                <c:pt idx="19">
                  <c:v>0.96599999999999997</c:v>
                </c:pt>
                <c:pt idx="20">
                  <c:v>0.96899999999999997</c:v>
                </c:pt>
              </c:numCache>
            </c:numRef>
          </c:val>
          <c:extLst>
            <c:ext xmlns:c16="http://schemas.microsoft.com/office/drawing/2014/chart" uri="{C3380CC4-5D6E-409C-BE32-E72D297353CC}">
              <c16:uniqueId val="{00000001-B032-441A-9DC0-B484749334F2}"/>
            </c:ext>
          </c:extLst>
        </c:ser>
        <c:ser>
          <c:idx val="2"/>
          <c:order val="2"/>
          <c:tx>
            <c:strRef>
              <c:f>Sheet1!$D$1</c:f>
              <c:strCache>
                <c:ptCount val="1"/>
                <c:pt idx="0">
                  <c:v>NJ avg. 94.4%</c:v>
                </c:pt>
              </c:strCache>
            </c:strRef>
          </c:tx>
          <c:spPr>
            <a:no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Ocean</c:v>
                </c:pt>
                <c:pt idx="1">
                  <c:v>Mercer</c:v>
                </c:pt>
                <c:pt idx="2">
                  <c:v>Monmouth</c:v>
                </c:pt>
                <c:pt idx="3">
                  <c:v>Hunterdon</c:v>
                </c:pt>
                <c:pt idx="4">
                  <c:v>Morris</c:v>
                </c:pt>
                <c:pt idx="5">
                  <c:v>Union</c:v>
                </c:pt>
                <c:pt idx="6">
                  <c:v>Hudson</c:v>
                </c:pt>
                <c:pt idx="7">
                  <c:v>Atlantic</c:v>
                </c:pt>
                <c:pt idx="8">
                  <c:v>Sussex</c:v>
                </c:pt>
                <c:pt idx="9">
                  <c:v>Warren</c:v>
                </c:pt>
                <c:pt idx="10">
                  <c:v>Essex</c:v>
                </c:pt>
                <c:pt idx="11">
                  <c:v>Passaic</c:v>
                </c:pt>
                <c:pt idx="12">
                  <c:v>Camden</c:v>
                </c:pt>
                <c:pt idx="13">
                  <c:v>Bergen</c:v>
                </c:pt>
                <c:pt idx="14">
                  <c:v>Burlington</c:v>
                </c:pt>
                <c:pt idx="15">
                  <c:v>Somerset</c:v>
                </c:pt>
                <c:pt idx="16">
                  <c:v>Cumberland</c:v>
                </c:pt>
                <c:pt idx="17">
                  <c:v>Middlesex</c:v>
                </c:pt>
                <c:pt idx="18">
                  <c:v>Gloucester</c:v>
                </c:pt>
                <c:pt idx="19">
                  <c:v>Cape May</c:v>
                </c:pt>
                <c:pt idx="20">
                  <c:v>Salem</c:v>
                </c:pt>
              </c:strCache>
            </c:strRef>
          </c:cat>
          <c:val>
            <c:numRef>
              <c:f>Sheet1!$D$2:$D$22</c:f>
              <c:numCache>
                <c:formatCode>0%</c:formatCode>
                <c:ptCount val="21"/>
                <c:pt idx="0">
                  <c:v>0.94399999999999995</c:v>
                </c:pt>
                <c:pt idx="1">
                  <c:v>0.94399999999999995</c:v>
                </c:pt>
                <c:pt idx="2">
                  <c:v>0.94399999999999995</c:v>
                </c:pt>
                <c:pt idx="3">
                  <c:v>0.94399999999999995</c:v>
                </c:pt>
                <c:pt idx="4">
                  <c:v>0.94399999999999995</c:v>
                </c:pt>
                <c:pt idx="5">
                  <c:v>0.94399999999999995</c:v>
                </c:pt>
                <c:pt idx="6">
                  <c:v>0.94399999999999995</c:v>
                </c:pt>
                <c:pt idx="7">
                  <c:v>0.94399999999999995</c:v>
                </c:pt>
                <c:pt idx="8">
                  <c:v>0.94399999999999995</c:v>
                </c:pt>
                <c:pt idx="9">
                  <c:v>0.94399999999999995</c:v>
                </c:pt>
                <c:pt idx="10">
                  <c:v>0.94399999999999995</c:v>
                </c:pt>
                <c:pt idx="11">
                  <c:v>0.94399999999999995</c:v>
                </c:pt>
                <c:pt idx="12">
                  <c:v>0.94399999999999995</c:v>
                </c:pt>
                <c:pt idx="13">
                  <c:v>0.94399999999999995</c:v>
                </c:pt>
                <c:pt idx="14">
                  <c:v>0.94399999999999995</c:v>
                </c:pt>
                <c:pt idx="15">
                  <c:v>0.94399999999999995</c:v>
                </c:pt>
                <c:pt idx="16">
                  <c:v>0.94399999999999995</c:v>
                </c:pt>
                <c:pt idx="17">
                  <c:v>0.94399999999999995</c:v>
                </c:pt>
                <c:pt idx="18">
                  <c:v>0.94399999999999995</c:v>
                </c:pt>
                <c:pt idx="19">
                  <c:v>0.94399999999999995</c:v>
                </c:pt>
                <c:pt idx="20">
                  <c:v>0.94399999999999995</c:v>
                </c:pt>
              </c:numCache>
            </c:numRef>
          </c:val>
          <c:extLst>
            <c:ext xmlns:c16="http://schemas.microsoft.com/office/drawing/2014/chart" uri="{C3380CC4-5D6E-409C-BE32-E72D297353CC}">
              <c16:uniqueId val="{00000000-5423-4DE9-9DCB-1BE40DF120B6}"/>
            </c:ext>
          </c:extLst>
        </c:ser>
        <c:dLbls>
          <c:showLegendKey val="0"/>
          <c:showVal val="0"/>
          <c:showCatName val="0"/>
          <c:showSerName val="0"/>
          <c:showPercent val="0"/>
          <c:showBubbleSize val="0"/>
        </c:dLbls>
        <c:gapWidth val="219"/>
        <c:overlap val="-27"/>
        <c:axId val="377809720"/>
        <c:axId val="377810112"/>
      </c:barChart>
      <c:catAx>
        <c:axId val="3778097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112"/>
        <c:crosses val="autoZero"/>
        <c:auto val="1"/>
        <c:lblAlgn val="ctr"/>
        <c:lblOffset val="100"/>
        <c:noMultiLvlLbl val="0"/>
      </c:catAx>
      <c:valAx>
        <c:axId val="377810112"/>
        <c:scaling>
          <c:orientation val="minMax"/>
          <c:max val="1"/>
          <c:min val="0.8"/>
        </c:scaling>
        <c:delete val="1"/>
        <c:axPos val="l"/>
        <c:numFmt formatCode="General" sourceLinked="1"/>
        <c:majorTickMark val="out"/>
        <c:minorTickMark val="none"/>
        <c:tickLblPos val="nextTo"/>
        <c:crossAx val="377809720"/>
        <c:crosses val="autoZero"/>
        <c:crossBetween val="between"/>
      </c:valAx>
      <c:spPr>
        <a:noFill/>
        <a:ln>
          <a:noFill/>
        </a:ln>
        <a:effectLst/>
      </c:spPr>
    </c:plotArea>
    <c:legend>
      <c:legendPos val="tr"/>
      <c:legendEntry>
        <c:idx val="0"/>
        <c:delete val="1"/>
      </c:legendEntry>
      <c:legendEntry>
        <c:idx val="1"/>
        <c:delete val="1"/>
      </c:legendEntry>
      <c:legendEntry>
        <c:idx val="3"/>
        <c:delete val="1"/>
      </c:legendEntry>
      <c:layout>
        <c:manualLayout>
          <c:xMode val="edge"/>
          <c:yMode val="edge"/>
          <c:x val="0.88648798707853826"/>
          <c:y val="0.25595775689303563"/>
          <c:w val="0.11351201292146174"/>
          <c:h val="3.680058562213444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Percentage Immunized</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2014-2015</c:v>
                </c:pt>
                <c:pt idx="1">
                  <c:v>2015-2016</c:v>
                </c:pt>
                <c:pt idx="2">
                  <c:v>2016-2017</c:v>
                </c:pt>
                <c:pt idx="3">
                  <c:v>2017-2018</c:v>
                </c:pt>
                <c:pt idx="4">
                  <c:v>2018-2019</c:v>
                </c:pt>
                <c:pt idx="5">
                  <c:v>2019-2020</c:v>
                </c:pt>
              </c:strCache>
            </c:strRef>
          </c:cat>
          <c:val>
            <c:numRef>
              <c:f>Sheet1!$B$2:$B$7</c:f>
              <c:numCache>
                <c:formatCode>0%</c:formatCode>
                <c:ptCount val="6"/>
                <c:pt idx="0">
                  <c:v>0.89200000000000002</c:v>
                </c:pt>
                <c:pt idx="1">
                  <c:v>0.95099999999999996</c:v>
                </c:pt>
                <c:pt idx="2">
                  <c:v>0.95099999999999996</c:v>
                </c:pt>
                <c:pt idx="3">
                  <c:v>0.94899999999999995</c:v>
                </c:pt>
                <c:pt idx="4">
                  <c:v>0.93799999999999994</c:v>
                </c:pt>
                <c:pt idx="5">
                  <c:v>0.93600000000000005</c:v>
                </c:pt>
              </c:numCache>
            </c:numRef>
          </c:val>
          <c:smooth val="0"/>
          <c:extLst>
            <c:ext xmlns:c16="http://schemas.microsoft.com/office/drawing/2014/chart" uri="{C3380CC4-5D6E-409C-BE32-E72D297353CC}">
              <c16:uniqueId val="{00000000-30C8-45A4-B07D-17CEA7FC083F}"/>
            </c:ext>
          </c:extLst>
        </c:ser>
        <c:dLbls>
          <c:showLegendKey val="0"/>
          <c:showVal val="0"/>
          <c:showCatName val="0"/>
          <c:showSerName val="0"/>
          <c:showPercent val="0"/>
          <c:showBubbleSize val="0"/>
        </c:dLbls>
        <c:marker val="1"/>
        <c:smooth val="0"/>
        <c:axId val="377810504"/>
        <c:axId val="377810896"/>
      </c:lineChart>
      <c:catAx>
        <c:axId val="377810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896"/>
        <c:crosses val="autoZero"/>
        <c:auto val="1"/>
        <c:lblAlgn val="ctr"/>
        <c:lblOffset val="100"/>
        <c:noMultiLvlLbl val="0"/>
      </c:catAx>
      <c:valAx>
        <c:axId val="377810896"/>
        <c:scaling>
          <c:orientation val="minMax"/>
          <c:max val="1"/>
          <c:min val="0.8"/>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781050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Hunterdon</c:v>
                </c:pt>
                <c:pt idx="1">
                  <c:v>Sussex</c:v>
                </c:pt>
                <c:pt idx="2">
                  <c:v>Warren</c:v>
                </c:pt>
                <c:pt idx="3">
                  <c:v>Unidentified Counties</c:v>
                </c:pt>
                <c:pt idx="4">
                  <c:v>Cumberland</c:v>
                </c:pt>
                <c:pt idx="5">
                  <c:v>Gloucester</c:v>
                </c:pt>
                <c:pt idx="6">
                  <c:v>Somerset</c:v>
                </c:pt>
                <c:pt idx="7">
                  <c:v>Morris</c:v>
                </c:pt>
                <c:pt idx="8">
                  <c:v>Atlantic</c:v>
                </c:pt>
                <c:pt idx="9">
                  <c:v>Monmouth</c:v>
                </c:pt>
                <c:pt idx="10">
                  <c:v>Burlington</c:v>
                </c:pt>
                <c:pt idx="11">
                  <c:v>Bergen</c:v>
                </c:pt>
                <c:pt idx="12">
                  <c:v>Mercer</c:v>
                </c:pt>
                <c:pt idx="13">
                  <c:v>Camden</c:v>
                </c:pt>
                <c:pt idx="14">
                  <c:v>Passaic</c:v>
                </c:pt>
                <c:pt idx="15">
                  <c:v>Ocean</c:v>
                </c:pt>
                <c:pt idx="16">
                  <c:v>Union</c:v>
                </c:pt>
                <c:pt idx="17">
                  <c:v>Hudson</c:v>
                </c:pt>
                <c:pt idx="18">
                  <c:v>Middlesex</c:v>
                </c:pt>
                <c:pt idx="19">
                  <c:v>Essex</c:v>
                </c:pt>
                <c:pt idx="20">
                  <c:v>Cape May</c:v>
                </c:pt>
                <c:pt idx="21">
                  <c:v>Salem</c:v>
                </c:pt>
              </c:strCache>
            </c:strRef>
          </c:cat>
          <c:val>
            <c:numRef>
              <c:f>Sheet1!$B$2:$B$23</c:f>
              <c:numCache>
                <c:formatCode>General</c:formatCode>
                <c:ptCount val="22"/>
                <c:pt idx="7">
                  <c:v>183</c:v>
                </c:pt>
              </c:numCache>
            </c:numRef>
          </c:val>
          <c:extLst>
            <c:ext xmlns:c16="http://schemas.microsoft.com/office/drawing/2014/chart" uri="{C3380CC4-5D6E-409C-BE32-E72D297353CC}">
              <c16:uniqueId val="{00000000-F0C6-4EC5-9B5B-D22F03E6B1B5}"/>
            </c:ext>
          </c:extLst>
        </c:ser>
        <c:ser>
          <c:idx val="1"/>
          <c:order val="1"/>
          <c:tx>
            <c:strRef>
              <c:f>Sheet1!$C$1</c:f>
              <c:strCache>
                <c:ptCount val="1"/>
                <c:pt idx="0">
                  <c:v>2019</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Hunterdon</c:v>
                </c:pt>
                <c:pt idx="1">
                  <c:v>Sussex</c:v>
                </c:pt>
                <c:pt idx="2">
                  <c:v>Warren</c:v>
                </c:pt>
                <c:pt idx="3">
                  <c:v>Unidentified Counties</c:v>
                </c:pt>
                <c:pt idx="4">
                  <c:v>Cumberland</c:v>
                </c:pt>
                <c:pt idx="5">
                  <c:v>Gloucester</c:v>
                </c:pt>
                <c:pt idx="6">
                  <c:v>Somerset</c:v>
                </c:pt>
                <c:pt idx="7">
                  <c:v>Morris</c:v>
                </c:pt>
                <c:pt idx="8">
                  <c:v>Atlantic</c:v>
                </c:pt>
                <c:pt idx="9">
                  <c:v>Monmouth</c:v>
                </c:pt>
                <c:pt idx="10">
                  <c:v>Burlington</c:v>
                </c:pt>
                <c:pt idx="11">
                  <c:v>Bergen</c:v>
                </c:pt>
                <c:pt idx="12">
                  <c:v>Mercer</c:v>
                </c:pt>
                <c:pt idx="13">
                  <c:v>Camden</c:v>
                </c:pt>
                <c:pt idx="14">
                  <c:v>Passaic</c:v>
                </c:pt>
                <c:pt idx="15">
                  <c:v>Ocean</c:v>
                </c:pt>
                <c:pt idx="16">
                  <c:v>Union</c:v>
                </c:pt>
                <c:pt idx="17">
                  <c:v>Hudson</c:v>
                </c:pt>
                <c:pt idx="18">
                  <c:v>Middlesex</c:v>
                </c:pt>
                <c:pt idx="19">
                  <c:v>Essex</c:v>
                </c:pt>
                <c:pt idx="20">
                  <c:v>Cape May</c:v>
                </c:pt>
                <c:pt idx="21">
                  <c:v>Salem</c:v>
                </c:pt>
              </c:strCache>
            </c:strRef>
          </c:cat>
          <c:val>
            <c:numRef>
              <c:f>Sheet1!$C$2:$C$23</c:f>
              <c:numCache>
                <c:formatCode>General</c:formatCode>
                <c:ptCount val="22"/>
                <c:pt idx="0">
                  <c:v>23</c:v>
                </c:pt>
                <c:pt idx="1">
                  <c:v>44</c:v>
                </c:pt>
                <c:pt idx="2">
                  <c:v>45</c:v>
                </c:pt>
                <c:pt idx="3">
                  <c:v>78</c:v>
                </c:pt>
                <c:pt idx="4">
                  <c:v>152</c:v>
                </c:pt>
                <c:pt idx="5">
                  <c:v>159</c:v>
                </c:pt>
                <c:pt idx="6">
                  <c:v>161</c:v>
                </c:pt>
                <c:pt idx="8">
                  <c:v>189</c:v>
                </c:pt>
                <c:pt idx="9">
                  <c:v>240</c:v>
                </c:pt>
                <c:pt idx="10">
                  <c:v>242</c:v>
                </c:pt>
                <c:pt idx="11">
                  <c:v>319</c:v>
                </c:pt>
                <c:pt idx="12">
                  <c:v>373</c:v>
                </c:pt>
                <c:pt idx="13">
                  <c:v>401</c:v>
                </c:pt>
                <c:pt idx="14">
                  <c:v>472</c:v>
                </c:pt>
                <c:pt idx="15">
                  <c:v>487</c:v>
                </c:pt>
                <c:pt idx="16">
                  <c:v>500</c:v>
                </c:pt>
                <c:pt idx="17">
                  <c:v>596</c:v>
                </c:pt>
                <c:pt idx="18">
                  <c:v>651</c:v>
                </c:pt>
                <c:pt idx="19">
                  <c:v>1009</c:v>
                </c:pt>
              </c:numCache>
            </c:numRef>
          </c:val>
          <c:extLst>
            <c:ext xmlns:c16="http://schemas.microsoft.com/office/drawing/2014/chart" uri="{C3380CC4-5D6E-409C-BE32-E72D297353CC}">
              <c16:uniqueId val="{00000000-2748-44ED-863A-C0C51F62FB6C}"/>
            </c:ext>
          </c:extLst>
        </c:ser>
        <c:dLbls>
          <c:showLegendKey val="0"/>
          <c:showVal val="0"/>
          <c:showCatName val="0"/>
          <c:showSerName val="0"/>
          <c:showPercent val="0"/>
          <c:showBubbleSize val="0"/>
        </c:dLbls>
        <c:gapWidth val="219"/>
        <c:overlap val="-27"/>
        <c:axId val="377811680"/>
        <c:axId val="343057696"/>
      </c:barChart>
      <c:catAx>
        <c:axId val="3778116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3057696"/>
        <c:crosses val="autoZero"/>
        <c:auto val="1"/>
        <c:lblAlgn val="ctr"/>
        <c:lblOffset val="100"/>
        <c:noMultiLvlLbl val="0"/>
      </c:catAx>
      <c:valAx>
        <c:axId val="3430576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1680"/>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Sheet1!$A$2</c:f>
              <c:strCache>
                <c:ptCount val="1"/>
                <c:pt idx="0">
                  <c:v>Series 1</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Sheet1!$B$1:$D$1</c:f>
              <c:strCache>
                <c:ptCount val="3"/>
                <c:pt idx="0">
                  <c:v>2017</c:v>
                </c:pt>
                <c:pt idx="1">
                  <c:v>2018</c:v>
                </c:pt>
                <c:pt idx="2">
                  <c:v>2019</c:v>
                </c:pt>
              </c:strCache>
            </c:strRef>
          </c:cat>
          <c:val>
            <c:numRef>
              <c:f>Sheet1!$B$2:$D$2</c:f>
              <c:numCache>
                <c:formatCode>General</c:formatCode>
                <c:ptCount val="3"/>
                <c:pt idx="0">
                  <c:v>166</c:v>
                </c:pt>
                <c:pt idx="1">
                  <c:v>157</c:v>
                </c:pt>
                <c:pt idx="2">
                  <c:v>183</c:v>
                </c:pt>
              </c:numCache>
            </c:numRef>
          </c:val>
          <c:smooth val="0"/>
          <c:extLst>
            <c:ext xmlns:c16="http://schemas.microsoft.com/office/drawing/2014/chart" uri="{C3380CC4-5D6E-409C-BE32-E72D297353CC}">
              <c16:uniqueId val="{00000000-76BB-4ED6-A3D0-587F91D78F89}"/>
            </c:ext>
          </c:extLst>
        </c:ser>
        <c:dLbls>
          <c:showLegendKey val="0"/>
          <c:showVal val="0"/>
          <c:showCatName val="0"/>
          <c:showSerName val="0"/>
          <c:showPercent val="0"/>
          <c:showBubbleSize val="0"/>
        </c:dLbls>
        <c:marker val="1"/>
        <c:smooth val="0"/>
        <c:axId val="378085880"/>
        <c:axId val="378086272"/>
      </c:lineChart>
      <c:catAx>
        <c:axId val="3780858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8086272"/>
        <c:crosses val="autoZero"/>
        <c:auto val="1"/>
        <c:lblAlgn val="ctr"/>
        <c:lblOffset val="100"/>
        <c:noMultiLvlLbl val="0"/>
      </c:catAx>
      <c:valAx>
        <c:axId val="378086272"/>
        <c:scaling>
          <c:orientation val="minMax"/>
          <c:min val="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8085880"/>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7416869098225247E-2"/>
          <c:y val="0.15681898341148653"/>
          <c:w val="0.90670087018190249"/>
          <c:h val="0.73031975927993908"/>
        </c:manualLayout>
      </c:layout>
      <c:lineChart>
        <c:grouping val="standard"/>
        <c:varyColors val="0"/>
        <c:ser>
          <c:idx val="1"/>
          <c:order val="0"/>
          <c:tx>
            <c:strRef>
              <c:f>Sheet1!$A$2</c:f>
              <c:strCache>
                <c:ptCount val="1"/>
                <c:pt idx="0">
                  <c:v>New Jersey</c:v>
                </c:pt>
              </c:strCache>
            </c:strRef>
          </c:tx>
          <c:spPr>
            <a:ln w="28575" cap="rnd">
              <a:solidFill>
                <a:schemeClr val="bg1">
                  <a:lumMod val="75000"/>
                </a:schemeClr>
              </a:solidFill>
              <a:round/>
            </a:ln>
            <a:effectLst/>
          </c:spPr>
          <c:marker>
            <c:symbol val="circle"/>
            <c:size val="5"/>
            <c:spPr>
              <a:solidFill>
                <a:schemeClr val="bg1">
                  <a:lumMod val="75000"/>
                </a:schemeClr>
              </a:solidFill>
              <a:ln w="9525">
                <a:solidFill>
                  <a:schemeClr val="bg1">
                    <a:lumMod val="75000"/>
                  </a:schemeClr>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Sheet1!$B$1:$E$1</c:f>
              <c:strCache>
                <c:ptCount val="4"/>
                <c:pt idx="0">
                  <c:v>Q1</c:v>
                </c:pt>
                <c:pt idx="1">
                  <c:v>Q2</c:v>
                </c:pt>
                <c:pt idx="2">
                  <c:v>Q3</c:v>
                </c:pt>
                <c:pt idx="3">
                  <c:v>Q4</c:v>
                </c:pt>
              </c:strCache>
            </c:strRef>
          </c:cat>
          <c:val>
            <c:numRef>
              <c:f>Sheet1!$B$2:$E$2</c:f>
              <c:numCache>
                <c:formatCode>"$"#,##0_);[Red]\("$"#,##0\)</c:formatCode>
                <c:ptCount val="4"/>
                <c:pt idx="0">
                  <c:v>1400</c:v>
                </c:pt>
                <c:pt idx="1">
                  <c:v>1236</c:v>
                </c:pt>
                <c:pt idx="2">
                  <c:v>1216</c:v>
                </c:pt>
                <c:pt idx="3">
                  <c:v>1332</c:v>
                </c:pt>
              </c:numCache>
            </c:numRef>
          </c:val>
          <c:smooth val="0"/>
          <c:extLst>
            <c:ext xmlns:c16="http://schemas.microsoft.com/office/drawing/2014/chart" uri="{C3380CC4-5D6E-409C-BE32-E72D297353CC}">
              <c16:uniqueId val="{00000001-EECD-4994-A091-429B7976CB78}"/>
            </c:ext>
          </c:extLst>
        </c:ser>
        <c:ser>
          <c:idx val="0"/>
          <c:order val="1"/>
          <c:tx>
            <c:strRef>
              <c:f>Sheet1!$A$3</c:f>
              <c:strCache>
                <c:ptCount val="1"/>
                <c:pt idx="0">
                  <c:v>Morris</c:v>
                </c:pt>
              </c:strCache>
            </c:strRef>
          </c:tx>
          <c:spPr>
            <a:ln w="28575" cap="rnd">
              <a:solidFill>
                <a:srgbClr val="C00000"/>
              </a:solidFill>
              <a:round/>
            </a:ln>
            <a:effectLst/>
          </c:spPr>
          <c:marker>
            <c:symbol val="squar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Sheet1!$B$1:$E$1</c:f>
              <c:strCache>
                <c:ptCount val="4"/>
                <c:pt idx="0">
                  <c:v>Q1</c:v>
                </c:pt>
                <c:pt idx="1">
                  <c:v>Q2</c:v>
                </c:pt>
                <c:pt idx="2">
                  <c:v>Q3</c:v>
                </c:pt>
                <c:pt idx="3">
                  <c:v>Q4</c:v>
                </c:pt>
              </c:strCache>
            </c:strRef>
          </c:cat>
          <c:val>
            <c:numRef>
              <c:f>Sheet1!$B$3:$E$3</c:f>
              <c:numCache>
                <c:formatCode>"$"#,##0_);[Red]\("$"#,##0\)</c:formatCode>
                <c:ptCount val="4"/>
                <c:pt idx="0">
                  <c:v>1904</c:v>
                </c:pt>
                <c:pt idx="1">
                  <c:v>1545</c:v>
                </c:pt>
                <c:pt idx="2">
                  <c:v>1531</c:v>
                </c:pt>
                <c:pt idx="3">
                  <c:v>1692</c:v>
                </c:pt>
              </c:numCache>
            </c:numRef>
          </c:val>
          <c:smooth val="0"/>
          <c:extLst>
            <c:ext xmlns:c16="http://schemas.microsoft.com/office/drawing/2014/chart" uri="{C3380CC4-5D6E-409C-BE32-E72D297353CC}">
              <c16:uniqueId val="{00000000-EECD-4994-A091-429B7976CB78}"/>
            </c:ext>
          </c:extLst>
        </c:ser>
        <c:dLbls>
          <c:showLegendKey val="0"/>
          <c:showVal val="0"/>
          <c:showCatName val="0"/>
          <c:showSerName val="0"/>
          <c:showPercent val="0"/>
          <c:showBubbleSize val="0"/>
        </c:dLbls>
        <c:marker val="1"/>
        <c:smooth val="0"/>
        <c:axId val="378087056"/>
        <c:axId val="378087448"/>
      </c:lineChart>
      <c:catAx>
        <c:axId val="3780870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8087448"/>
        <c:crosses val="autoZero"/>
        <c:auto val="1"/>
        <c:lblAlgn val="ctr"/>
        <c:lblOffset val="100"/>
        <c:noMultiLvlLbl val="0"/>
      </c:catAx>
      <c:valAx>
        <c:axId val="378087448"/>
        <c:scaling>
          <c:orientation val="minMax"/>
        </c:scaling>
        <c:delete val="0"/>
        <c:axPos val="l"/>
        <c:numFmt formatCode="&quot;$&quot;#,##0_);[Red]\(&quot;$&quot;#,##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8087056"/>
        <c:crosses val="autoZero"/>
        <c:crossBetween val="between"/>
      </c:valAx>
      <c:spPr>
        <a:noFill/>
        <a:ln>
          <a:noFill/>
        </a:ln>
        <a:effectLst/>
      </c:spPr>
    </c:plotArea>
    <c:legend>
      <c:legendPos val="b"/>
      <c:layout>
        <c:manualLayout>
          <c:xMode val="edge"/>
          <c:yMode val="edge"/>
          <c:x val="0.72627986635253816"/>
          <c:y val="4.5150496553426622E-3"/>
          <c:w val="0.22584122702083204"/>
          <c:h val="7.6661482353655622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1244248364905912E-2"/>
          <c:y val="3.0862019123383783E-2"/>
          <c:w val="0.91565428149709804"/>
          <c:h val="0.79916303644320497"/>
        </c:manualLayout>
      </c:layout>
      <c:lineChart>
        <c:grouping val="standard"/>
        <c:varyColors val="0"/>
        <c:ser>
          <c:idx val="0"/>
          <c:order val="0"/>
          <c:tx>
            <c:strRef>
              <c:f>Sheet1!$B$1</c:f>
              <c:strCache>
                <c:ptCount val="1"/>
                <c:pt idx="0">
                  <c:v>Annual Average</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Sheet1!$A$2:$A$4</c:f>
              <c:numCache>
                <c:formatCode>General</c:formatCode>
                <c:ptCount val="3"/>
                <c:pt idx="0">
                  <c:v>2017</c:v>
                </c:pt>
                <c:pt idx="1">
                  <c:v>2018</c:v>
                </c:pt>
                <c:pt idx="2">
                  <c:v>2019</c:v>
                </c:pt>
              </c:numCache>
            </c:numRef>
          </c:cat>
          <c:val>
            <c:numRef>
              <c:f>Sheet1!$B$2:$B$4</c:f>
              <c:numCache>
                <c:formatCode>_("$"* #,##0_);_("$"* \(#,##0\);_("$"* "-"??_);_(@_)</c:formatCode>
                <c:ptCount val="3"/>
                <c:pt idx="0">
                  <c:v>1584</c:v>
                </c:pt>
                <c:pt idx="1">
                  <c:v>1598</c:v>
                </c:pt>
                <c:pt idx="2">
                  <c:v>1667</c:v>
                </c:pt>
              </c:numCache>
            </c:numRef>
          </c:val>
          <c:smooth val="0"/>
          <c:extLst>
            <c:ext xmlns:c16="http://schemas.microsoft.com/office/drawing/2014/chart" uri="{C3380CC4-5D6E-409C-BE32-E72D297353CC}">
              <c16:uniqueId val="{00000000-728D-4024-928B-CA3CD3B007C4}"/>
            </c:ext>
          </c:extLst>
        </c:ser>
        <c:dLbls>
          <c:showLegendKey val="0"/>
          <c:showVal val="0"/>
          <c:showCatName val="0"/>
          <c:showSerName val="0"/>
          <c:showPercent val="0"/>
          <c:showBubbleSize val="0"/>
        </c:dLbls>
        <c:marker val="1"/>
        <c:smooth val="0"/>
        <c:axId val="378088232"/>
        <c:axId val="378088624"/>
      </c:lineChart>
      <c:catAx>
        <c:axId val="3780882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8088624"/>
        <c:crosses val="autoZero"/>
        <c:auto val="1"/>
        <c:lblAlgn val="ctr"/>
        <c:lblOffset val="100"/>
        <c:noMultiLvlLbl val="0"/>
      </c:catAx>
      <c:valAx>
        <c:axId val="378088624"/>
        <c:scaling>
          <c:orientation val="minMax"/>
          <c:min val="0"/>
        </c:scaling>
        <c:delete val="0"/>
        <c:axPos val="l"/>
        <c:numFmt formatCode="_(&quot;$&quot;* #,##0_);_(&quot;$&quot;* \(#,##0\);_(&quot;$&quot;* &quot;-&quot;??_);_(@_)"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8088232"/>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Sheet1!$A$2</c:f>
              <c:strCache>
                <c:ptCount val="1"/>
                <c:pt idx="0">
                  <c:v>Morris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dLbl>
              <c:idx val="6"/>
              <c:layout>
                <c:manualLayout>
                  <c:x val="-1.2895171508733823E-2"/>
                  <c:y val="4.4775922484768652E-2"/>
                </c:manualLayout>
              </c:layout>
              <c:dLblPos val="r"/>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0-ABCC-4CC5-B7B3-B4B1839186FD}"/>
                </c:ext>
              </c:extLst>
            </c:dLbl>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Sheet1!$B$1:$M$1</c:f>
              <c:strCache>
                <c:ptCount val="12"/>
                <c:pt idx="0">
                  <c:v>19-Oct</c:v>
                </c:pt>
                <c:pt idx="1">
                  <c:v>19-Nov</c:v>
                </c:pt>
                <c:pt idx="2">
                  <c:v>19-Dec</c:v>
                </c:pt>
                <c:pt idx="3">
                  <c:v>20-Jan</c:v>
                </c:pt>
                <c:pt idx="4">
                  <c:v>20-Feb</c:v>
                </c:pt>
                <c:pt idx="5">
                  <c:v>20-Mar</c:v>
                </c:pt>
                <c:pt idx="6">
                  <c:v>20-Apr</c:v>
                </c:pt>
                <c:pt idx="7">
                  <c:v>20-May</c:v>
                </c:pt>
                <c:pt idx="8">
                  <c:v>20-Jun</c:v>
                </c:pt>
                <c:pt idx="9">
                  <c:v>20-Jul</c:v>
                </c:pt>
                <c:pt idx="10">
                  <c:v>20-Aug</c:v>
                </c:pt>
                <c:pt idx="11">
                  <c:v>20-Sep</c:v>
                </c:pt>
              </c:strCache>
            </c:strRef>
          </c:cat>
          <c:val>
            <c:numRef>
              <c:f>Sheet1!$B$2:$M$2</c:f>
              <c:numCache>
                <c:formatCode>0.0%</c:formatCode>
                <c:ptCount val="12"/>
                <c:pt idx="0">
                  <c:v>2.7E-2</c:v>
                </c:pt>
                <c:pt idx="1">
                  <c:v>2.7E-2</c:v>
                </c:pt>
                <c:pt idx="2">
                  <c:v>2.8000000000000001E-2</c:v>
                </c:pt>
                <c:pt idx="3">
                  <c:v>3.4000000000000002E-2</c:v>
                </c:pt>
                <c:pt idx="4">
                  <c:v>3.3000000000000002E-2</c:v>
                </c:pt>
                <c:pt idx="5">
                  <c:v>2.9000000000000001E-2</c:v>
                </c:pt>
                <c:pt idx="6">
                  <c:v>0.13</c:v>
                </c:pt>
                <c:pt idx="7">
                  <c:v>0.122</c:v>
                </c:pt>
                <c:pt idx="8">
                  <c:v>0.13500000000000001</c:v>
                </c:pt>
                <c:pt idx="9">
                  <c:v>0.115</c:v>
                </c:pt>
                <c:pt idx="10">
                  <c:v>8.8999999999999996E-2</c:v>
                </c:pt>
                <c:pt idx="11" formatCode="0.00%">
                  <c:v>0.05</c:v>
                </c:pt>
              </c:numCache>
            </c:numRef>
          </c:val>
          <c:smooth val="0"/>
          <c:extLst>
            <c:ext xmlns:c16="http://schemas.microsoft.com/office/drawing/2014/chart" uri="{C3380CC4-5D6E-409C-BE32-E72D297353CC}">
              <c16:uniqueId val="{00000000-F65F-4797-96E8-F71246842184}"/>
            </c:ext>
          </c:extLst>
        </c:ser>
        <c:ser>
          <c:idx val="1"/>
          <c:order val="1"/>
          <c:tx>
            <c:strRef>
              <c:f>Sheet1!$A$3</c:f>
              <c:strCache>
                <c:ptCount val="1"/>
                <c:pt idx="0">
                  <c:v>New Jersey</c:v>
                </c:pt>
              </c:strCache>
            </c:strRef>
          </c:tx>
          <c:spPr>
            <a:ln w="28575" cap="rnd">
              <a:solidFill>
                <a:schemeClr val="bg1">
                  <a:lumMod val="75000"/>
                </a:schemeClr>
              </a:solidFill>
              <a:round/>
            </a:ln>
            <a:effectLst/>
          </c:spPr>
          <c:marker>
            <c:symbol val="square"/>
            <c:size val="5"/>
            <c:spPr>
              <a:solidFill>
                <a:schemeClr val="bg1">
                  <a:lumMod val="75000"/>
                </a:schemeClr>
              </a:solidFill>
              <a:ln w="9525">
                <a:solidFill>
                  <a:schemeClr val="bg1">
                    <a:lumMod val="75000"/>
                  </a:schemeClr>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Sheet1!$B$1:$M$1</c:f>
              <c:strCache>
                <c:ptCount val="12"/>
                <c:pt idx="0">
                  <c:v>19-Oct</c:v>
                </c:pt>
                <c:pt idx="1">
                  <c:v>19-Nov</c:v>
                </c:pt>
                <c:pt idx="2">
                  <c:v>19-Dec</c:v>
                </c:pt>
                <c:pt idx="3">
                  <c:v>20-Jan</c:v>
                </c:pt>
                <c:pt idx="4">
                  <c:v>20-Feb</c:v>
                </c:pt>
                <c:pt idx="5">
                  <c:v>20-Mar</c:v>
                </c:pt>
                <c:pt idx="6">
                  <c:v>20-Apr</c:v>
                </c:pt>
                <c:pt idx="7">
                  <c:v>20-May</c:v>
                </c:pt>
                <c:pt idx="8">
                  <c:v>20-Jun</c:v>
                </c:pt>
                <c:pt idx="9">
                  <c:v>20-Jul</c:v>
                </c:pt>
                <c:pt idx="10">
                  <c:v>20-Aug</c:v>
                </c:pt>
                <c:pt idx="11">
                  <c:v>20-Sep</c:v>
                </c:pt>
              </c:strCache>
            </c:strRef>
          </c:cat>
          <c:val>
            <c:numRef>
              <c:f>Sheet1!$B$3:$M$3</c:f>
              <c:numCache>
                <c:formatCode>0.0%</c:formatCode>
                <c:ptCount val="12"/>
                <c:pt idx="0">
                  <c:v>3.4000000000000002E-2</c:v>
                </c:pt>
                <c:pt idx="1">
                  <c:v>3.5000000000000003E-2</c:v>
                </c:pt>
                <c:pt idx="2">
                  <c:v>3.5999999999999997E-2</c:v>
                </c:pt>
                <c:pt idx="3">
                  <c:v>4.3999999999999997E-2</c:v>
                </c:pt>
                <c:pt idx="4">
                  <c:v>4.2000000000000003E-2</c:v>
                </c:pt>
                <c:pt idx="5">
                  <c:v>3.6999999999999998E-2</c:v>
                </c:pt>
                <c:pt idx="6">
                  <c:v>0.159</c:v>
                </c:pt>
                <c:pt idx="7">
                  <c:v>0.151</c:v>
                </c:pt>
                <c:pt idx="8">
                  <c:v>0.16600000000000001</c:v>
                </c:pt>
                <c:pt idx="9">
                  <c:v>0.14399999999999999</c:v>
                </c:pt>
                <c:pt idx="10">
                  <c:v>0.111</c:v>
                </c:pt>
                <c:pt idx="11" formatCode="0.00%">
                  <c:v>6.5000000000000002E-2</c:v>
                </c:pt>
              </c:numCache>
            </c:numRef>
          </c:val>
          <c:smooth val="0"/>
          <c:extLst>
            <c:ext xmlns:c16="http://schemas.microsoft.com/office/drawing/2014/chart" uri="{C3380CC4-5D6E-409C-BE32-E72D297353CC}">
              <c16:uniqueId val="{00000001-F65F-4797-96E8-F71246842184}"/>
            </c:ext>
          </c:extLst>
        </c:ser>
        <c:dLbls>
          <c:showLegendKey val="0"/>
          <c:showVal val="0"/>
          <c:showCatName val="0"/>
          <c:showSerName val="0"/>
          <c:showPercent val="0"/>
          <c:showBubbleSize val="0"/>
        </c:dLbls>
        <c:marker val="1"/>
        <c:smooth val="0"/>
        <c:axId val="378089408"/>
        <c:axId val="378089800"/>
      </c:lineChart>
      <c:catAx>
        <c:axId val="3780894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89800"/>
        <c:crosses val="autoZero"/>
        <c:auto val="1"/>
        <c:lblAlgn val="ctr"/>
        <c:lblOffset val="100"/>
        <c:noMultiLvlLbl val="1"/>
      </c:catAx>
      <c:valAx>
        <c:axId val="378089800"/>
        <c:scaling>
          <c:orientation val="minMax"/>
        </c:scaling>
        <c:delete val="0"/>
        <c:axPos val="l"/>
        <c:majorGridlines>
          <c:spPr>
            <a:ln w="9525" cap="flat" cmpd="sng" algn="ctr">
              <a:solidFill>
                <a:schemeClr val="tx1">
                  <a:lumMod val="15000"/>
                  <a:lumOff val="85000"/>
                </a:schemeClr>
              </a:solidFill>
              <a:round/>
            </a:ln>
            <a:effectLst/>
          </c:spPr>
        </c:majorGridlines>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89408"/>
        <c:crosses val="autoZero"/>
        <c:crossBetween val="between"/>
      </c:valAx>
      <c:spPr>
        <a:noFill/>
        <a:ln>
          <a:noFill/>
        </a:ln>
        <a:effectLst/>
      </c:spPr>
    </c:plotArea>
    <c:legend>
      <c:legendPos val="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Median</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Morris</c:v>
                </c:pt>
                <c:pt idx="2">
                  <c:v>Somerset</c:v>
                </c:pt>
                <c:pt idx="3">
                  <c:v>Mercer</c:v>
                </c:pt>
                <c:pt idx="4">
                  <c:v>Burlington</c:v>
                </c:pt>
                <c:pt idx="5">
                  <c:v>Middlesex</c:v>
                </c:pt>
                <c:pt idx="6">
                  <c:v>Monmouth</c:v>
                </c:pt>
                <c:pt idx="7">
                  <c:v>Warren</c:v>
                </c:pt>
                <c:pt idx="8">
                  <c:v>Bergen</c:v>
                </c:pt>
                <c:pt idx="9">
                  <c:v>Gloucester </c:v>
                </c:pt>
                <c:pt idx="10">
                  <c:v>Sussex</c:v>
                </c:pt>
                <c:pt idx="11">
                  <c:v>Ocean</c:v>
                </c:pt>
                <c:pt idx="12">
                  <c:v>Camden </c:v>
                </c:pt>
                <c:pt idx="13">
                  <c:v>Union</c:v>
                </c:pt>
                <c:pt idx="14">
                  <c:v>Hudson </c:v>
                </c:pt>
                <c:pt idx="15">
                  <c:v>Salem</c:v>
                </c:pt>
                <c:pt idx="16">
                  <c:v>Essex </c:v>
                </c:pt>
                <c:pt idx="17">
                  <c:v>Passaic</c:v>
                </c:pt>
                <c:pt idx="18">
                  <c:v>Cumberland </c:v>
                </c:pt>
                <c:pt idx="19">
                  <c:v>Atlantic</c:v>
                </c:pt>
                <c:pt idx="20">
                  <c:v>Cape May </c:v>
                </c:pt>
              </c:strCache>
            </c:strRef>
          </c:cat>
          <c:val>
            <c:numRef>
              <c:f>Sheet1!$B$2:$B$22</c:f>
              <c:numCache>
                <c:formatCode>General</c:formatCode>
                <c:ptCount val="21"/>
                <c:pt idx="0" formatCode="0.0%">
                  <c:v>0.04</c:v>
                </c:pt>
                <c:pt idx="2" formatCode="0.0%">
                  <c:v>4.3499999999999997E-2</c:v>
                </c:pt>
                <c:pt idx="3" formatCode="0.0%">
                  <c:v>4.4999999999999998E-2</c:v>
                </c:pt>
                <c:pt idx="4" formatCode="0.0%">
                  <c:v>4.5499999999999999E-2</c:v>
                </c:pt>
                <c:pt idx="5" formatCode="0.0%">
                  <c:v>4.8000000000000001E-2</c:v>
                </c:pt>
                <c:pt idx="6" formatCode="0.0%">
                  <c:v>4.8000000000000001E-2</c:v>
                </c:pt>
                <c:pt idx="7" formatCode="0.0%">
                  <c:v>4.8000000000000001E-2</c:v>
                </c:pt>
                <c:pt idx="8" formatCode="0.0%">
                  <c:v>0.05</c:v>
                </c:pt>
                <c:pt idx="9" formatCode="0.0%">
                  <c:v>5.1499999999999997E-2</c:v>
                </c:pt>
                <c:pt idx="10" formatCode="0.0%">
                  <c:v>5.1499999999999997E-2</c:v>
                </c:pt>
                <c:pt idx="11" formatCode="0.0%">
                  <c:v>5.2999999999999999E-2</c:v>
                </c:pt>
                <c:pt idx="12" formatCode="0.0%">
                  <c:v>5.6500000000000002E-2</c:v>
                </c:pt>
                <c:pt idx="13" formatCode="0.0%">
                  <c:v>5.6500000000000002E-2</c:v>
                </c:pt>
                <c:pt idx="14" formatCode="0.0%">
                  <c:v>5.7000000000000002E-2</c:v>
                </c:pt>
                <c:pt idx="15" formatCode="0.0%">
                  <c:v>6.2E-2</c:v>
                </c:pt>
                <c:pt idx="16" formatCode="0.0%">
                  <c:v>6.8500000000000005E-2</c:v>
                </c:pt>
                <c:pt idx="17" formatCode="0.0%">
                  <c:v>7.0000000000000007E-2</c:v>
                </c:pt>
                <c:pt idx="18" formatCode="0.0%">
                  <c:v>7.0499999999999993E-2</c:v>
                </c:pt>
                <c:pt idx="19" formatCode="0.0%">
                  <c:v>8.4500000000000006E-2</c:v>
                </c:pt>
                <c:pt idx="20" formatCode="0.0%">
                  <c:v>0.11650000000000001</c:v>
                </c:pt>
              </c:numCache>
            </c:numRef>
          </c:val>
          <c:extLst>
            <c:ext xmlns:c16="http://schemas.microsoft.com/office/drawing/2014/chart" uri="{C3380CC4-5D6E-409C-BE32-E72D297353CC}">
              <c16:uniqueId val="{00000000-98AE-461F-9592-BD3F1E572976}"/>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Morris</c:v>
                </c:pt>
                <c:pt idx="2">
                  <c:v>Somerset</c:v>
                </c:pt>
                <c:pt idx="3">
                  <c:v>Mercer</c:v>
                </c:pt>
                <c:pt idx="4">
                  <c:v>Burlington</c:v>
                </c:pt>
                <c:pt idx="5">
                  <c:v>Middlesex</c:v>
                </c:pt>
                <c:pt idx="6">
                  <c:v>Monmouth</c:v>
                </c:pt>
                <c:pt idx="7">
                  <c:v>Warren</c:v>
                </c:pt>
                <c:pt idx="8">
                  <c:v>Bergen</c:v>
                </c:pt>
                <c:pt idx="9">
                  <c:v>Gloucester </c:v>
                </c:pt>
                <c:pt idx="10">
                  <c:v>Sussex</c:v>
                </c:pt>
                <c:pt idx="11">
                  <c:v>Ocean</c:v>
                </c:pt>
                <c:pt idx="12">
                  <c:v>Camden </c:v>
                </c:pt>
                <c:pt idx="13">
                  <c:v>Union</c:v>
                </c:pt>
                <c:pt idx="14">
                  <c:v>Hudson </c:v>
                </c:pt>
                <c:pt idx="15">
                  <c:v>Salem</c:v>
                </c:pt>
                <c:pt idx="16">
                  <c:v>Essex </c:v>
                </c:pt>
                <c:pt idx="17">
                  <c:v>Passaic</c:v>
                </c:pt>
                <c:pt idx="18">
                  <c:v>Cumberland </c:v>
                </c:pt>
                <c:pt idx="19">
                  <c:v>Atlantic</c:v>
                </c:pt>
                <c:pt idx="20">
                  <c:v>Cape May </c:v>
                </c:pt>
              </c:strCache>
            </c:strRef>
          </c:cat>
          <c:val>
            <c:numRef>
              <c:f>Sheet1!$C$2:$C$22</c:f>
              <c:numCache>
                <c:formatCode>General</c:formatCode>
                <c:ptCount val="21"/>
                <c:pt idx="1">
                  <c:v>4.2000000000000003E-2</c:v>
                </c:pt>
              </c:numCache>
            </c:numRef>
          </c:val>
          <c:extLst>
            <c:ext xmlns:c16="http://schemas.microsoft.com/office/drawing/2014/chart" uri="{C3380CC4-5D6E-409C-BE32-E72D297353CC}">
              <c16:uniqueId val="{00000001-98AE-461F-9592-BD3F1E572976}"/>
            </c:ext>
          </c:extLst>
        </c:ser>
        <c:ser>
          <c:idx val="2"/>
          <c:order val="2"/>
          <c:tx>
            <c:strRef>
              <c:f>Sheet1!$D$1</c:f>
              <c:strCache>
                <c:ptCount val="1"/>
                <c:pt idx="0">
                  <c:v>NJ Median 5.5%</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Hunterdon</c:v>
                </c:pt>
                <c:pt idx="1">
                  <c:v>Morris</c:v>
                </c:pt>
                <c:pt idx="2">
                  <c:v>Somerset</c:v>
                </c:pt>
                <c:pt idx="3">
                  <c:v>Mercer</c:v>
                </c:pt>
                <c:pt idx="4">
                  <c:v>Burlington</c:v>
                </c:pt>
                <c:pt idx="5">
                  <c:v>Middlesex</c:v>
                </c:pt>
                <c:pt idx="6">
                  <c:v>Monmouth</c:v>
                </c:pt>
                <c:pt idx="7">
                  <c:v>Warren</c:v>
                </c:pt>
                <c:pt idx="8">
                  <c:v>Bergen</c:v>
                </c:pt>
                <c:pt idx="9">
                  <c:v>Gloucester </c:v>
                </c:pt>
                <c:pt idx="10">
                  <c:v>Sussex</c:v>
                </c:pt>
                <c:pt idx="11">
                  <c:v>Ocean</c:v>
                </c:pt>
                <c:pt idx="12">
                  <c:v>Camden </c:v>
                </c:pt>
                <c:pt idx="13">
                  <c:v>Union</c:v>
                </c:pt>
                <c:pt idx="14">
                  <c:v>Hudson </c:v>
                </c:pt>
                <c:pt idx="15">
                  <c:v>Salem</c:v>
                </c:pt>
                <c:pt idx="16">
                  <c:v>Essex </c:v>
                </c:pt>
                <c:pt idx="17">
                  <c:v>Passaic</c:v>
                </c:pt>
                <c:pt idx="18">
                  <c:v>Cumberland </c:v>
                </c:pt>
                <c:pt idx="19">
                  <c:v>Atlantic</c:v>
                </c:pt>
                <c:pt idx="20">
                  <c:v>Cape May </c:v>
                </c:pt>
              </c:strCache>
            </c:strRef>
          </c:cat>
          <c:val>
            <c:numRef>
              <c:f>Sheet1!$D$2:$D$22</c:f>
              <c:numCache>
                <c:formatCode>0.0%</c:formatCode>
                <c:ptCount val="21"/>
                <c:pt idx="0">
                  <c:v>5.5E-2</c:v>
                </c:pt>
                <c:pt idx="1">
                  <c:v>5.5E-2</c:v>
                </c:pt>
                <c:pt idx="2">
                  <c:v>5.5E-2</c:v>
                </c:pt>
                <c:pt idx="3">
                  <c:v>5.5E-2</c:v>
                </c:pt>
                <c:pt idx="4">
                  <c:v>5.5E-2</c:v>
                </c:pt>
                <c:pt idx="5">
                  <c:v>5.5E-2</c:v>
                </c:pt>
                <c:pt idx="6">
                  <c:v>5.5E-2</c:v>
                </c:pt>
                <c:pt idx="7">
                  <c:v>5.5E-2</c:v>
                </c:pt>
                <c:pt idx="8">
                  <c:v>5.5E-2</c:v>
                </c:pt>
                <c:pt idx="9">
                  <c:v>5.5E-2</c:v>
                </c:pt>
                <c:pt idx="10">
                  <c:v>5.5E-2</c:v>
                </c:pt>
                <c:pt idx="11">
                  <c:v>5.5E-2</c:v>
                </c:pt>
                <c:pt idx="12">
                  <c:v>5.5E-2</c:v>
                </c:pt>
                <c:pt idx="13">
                  <c:v>5.5E-2</c:v>
                </c:pt>
                <c:pt idx="14">
                  <c:v>5.5E-2</c:v>
                </c:pt>
                <c:pt idx="15">
                  <c:v>5.5E-2</c:v>
                </c:pt>
                <c:pt idx="16">
                  <c:v>5.5E-2</c:v>
                </c:pt>
                <c:pt idx="17">
                  <c:v>5.5E-2</c:v>
                </c:pt>
                <c:pt idx="18">
                  <c:v>5.5E-2</c:v>
                </c:pt>
                <c:pt idx="19">
                  <c:v>5.5E-2</c:v>
                </c:pt>
                <c:pt idx="20">
                  <c:v>5.5E-2</c:v>
                </c:pt>
              </c:numCache>
            </c:numRef>
          </c:val>
          <c:extLst>
            <c:ext xmlns:c16="http://schemas.microsoft.com/office/drawing/2014/chart" uri="{C3380CC4-5D6E-409C-BE32-E72D297353CC}">
              <c16:uniqueId val="{00000003-98AE-461F-9592-BD3F1E572976}"/>
            </c:ext>
          </c:extLst>
        </c:ser>
        <c:dLbls>
          <c:showLegendKey val="0"/>
          <c:showVal val="0"/>
          <c:showCatName val="0"/>
          <c:showSerName val="0"/>
          <c:showPercent val="0"/>
          <c:showBubbleSize val="0"/>
        </c:dLbls>
        <c:gapWidth val="182"/>
        <c:axId val="378090584"/>
        <c:axId val="378090976"/>
      </c:barChart>
      <c:catAx>
        <c:axId val="37809058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90976"/>
        <c:crosses val="autoZero"/>
        <c:auto val="1"/>
        <c:lblAlgn val="ctr"/>
        <c:lblOffset val="100"/>
        <c:noMultiLvlLbl val="0"/>
      </c:catAx>
      <c:valAx>
        <c:axId val="378090976"/>
        <c:scaling>
          <c:orientation val="minMax"/>
        </c:scaling>
        <c:delete val="1"/>
        <c:axPos val="b"/>
        <c:numFmt formatCode="0.0%" sourceLinked="1"/>
        <c:majorTickMark val="none"/>
        <c:minorTickMark val="none"/>
        <c:tickLblPos val="nextTo"/>
        <c:crossAx val="378090584"/>
        <c:crosses val="autoZero"/>
        <c:crossBetween val="between"/>
      </c:valAx>
      <c:spPr>
        <a:noFill/>
        <a:ln>
          <a:noFill/>
        </a:ln>
        <a:effectLst/>
      </c:spPr>
    </c:plotArea>
    <c:legend>
      <c:legendPos val="b"/>
      <c:legendEntry>
        <c:idx val="0"/>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1"/>
        <c:delete val="1"/>
      </c:legendEntry>
      <c:legendEntry>
        <c:idx val="2"/>
        <c:delete val="1"/>
      </c:legendEntry>
      <c:legendEntry>
        <c:idx val="3"/>
        <c:delete val="1"/>
      </c:legendEntry>
      <c:layout>
        <c:manualLayout>
          <c:xMode val="edge"/>
          <c:yMode val="edge"/>
          <c:x val="0.36910836924767459"/>
          <c:y val="0.92625640217418781"/>
          <c:w val="0.12944204030874026"/>
          <c:h val="3.7741200926353288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872305610236221"/>
          <c:y val="3.2812497981514643E-2"/>
          <c:w val="0.88658944389763783"/>
          <c:h val="0.95991504921782422"/>
        </c:manualLayout>
      </c:layout>
      <c:barChart>
        <c:barDir val="bar"/>
        <c:grouping val="clustered"/>
        <c:varyColors val="0"/>
        <c:ser>
          <c:idx val="0"/>
          <c:order val="0"/>
          <c:tx>
            <c:strRef>
              <c:f>Sheet1!$B$1</c:f>
              <c:strCache>
                <c:ptCount val="1"/>
                <c:pt idx="0">
                  <c:v>Males Copy County</c:v>
                </c:pt>
              </c:strCache>
            </c:strRef>
          </c:tx>
          <c:spPr>
            <a:solidFill>
              <a:srgbClr val="FFFF00"/>
            </a:solidFill>
            <a:ln>
              <a:noFill/>
            </a:ln>
            <a:effectLst/>
          </c:spPr>
          <c:invertIfNegative val="0"/>
          <c:cat>
            <c:strRef>
              <c:f>Sheet1!$A$2:$A$22</c:f>
              <c:strCache>
                <c:ptCount val="21"/>
                <c:pt idx="0">
                  <c:v>Cumberland </c:v>
                </c:pt>
                <c:pt idx="1">
                  <c:v>Atlantic</c:v>
                </c:pt>
                <c:pt idx="2">
                  <c:v>Passaic</c:v>
                </c:pt>
                <c:pt idx="3">
                  <c:v>Essex </c:v>
                </c:pt>
                <c:pt idx="4">
                  <c:v>Cape May </c:v>
                </c:pt>
                <c:pt idx="5">
                  <c:v>Union</c:v>
                </c:pt>
                <c:pt idx="6">
                  <c:v>Camden </c:v>
                </c:pt>
                <c:pt idx="7">
                  <c:v>Hudson </c:v>
                </c:pt>
                <c:pt idx="8">
                  <c:v>Burlington</c:v>
                </c:pt>
                <c:pt idx="9">
                  <c:v>Mercer</c:v>
                </c:pt>
                <c:pt idx="10">
                  <c:v>Salem</c:v>
                </c:pt>
                <c:pt idx="11">
                  <c:v>Ocean</c:v>
                </c:pt>
                <c:pt idx="12">
                  <c:v>Middlesex</c:v>
                </c:pt>
                <c:pt idx="13">
                  <c:v>Gloucester </c:v>
                </c:pt>
                <c:pt idx="14">
                  <c:v>Warren</c:v>
                </c:pt>
                <c:pt idx="15">
                  <c:v>Sussex</c:v>
                </c:pt>
                <c:pt idx="16">
                  <c:v>Bergen</c:v>
                </c:pt>
                <c:pt idx="17">
                  <c:v>Monmouth</c:v>
                </c:pt>
                <c:pt idx="18">
                  <c:v>Hunterdon</c:v>
                </c:pt>
                <c:pt idx="19">
                  <c:v>Somerset</c:v>
                </c:pt>
                <c:pt idx="20">
                  <c:v>Morris</c:v>
                </c:pt>
              </c:strCache>
            </c:strRef>
          </c:cat>
          <c:val>
            <c:numRef>
              <c:f>Sheet1!$B$2:$B$22</c:f>
              <c:numCache>
                <c:formatCode>General</c:formatCode>
                <c:ptCount val="21"/>
                <c:pt idx="20">
                  <c:v>91140</c:v>
                </c:pt>
              </c:numCache>
            </c:numRef>
          </c:val>
          <c:extLst>
            <c:ext xmlns:c16="http://schemas.microsoft.com/office/drawing/2014/chart" uri="{C3380CC4-5D6E-409C-BE32-E72D297353CC}">
              <c16:uniqueId val="{00000000-05E2-409C-AA14-41D62EE07F63}"/>
            </c:ext>
          </c:extLst>
        </c:ser>
        <c:ser>
          <c:idx val="1"/>
          <c:order val="1"/>
          <c:tx>
            <c:strRef>
              <c:f>Sheet1!$C$1</c:f>
              <c:strCache>
                <c:ptCount val="1"/>
                <c:pt idx="0">
                  <c:v>Males</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 </c:v>
                </c:pt>
                <c:pt idx="1">
                  <c:v>Atlantic</c:v>
                </c:pt>
                <c:pt idx="2">
                  <c:v>Passaic</c:v>
                </c:pt>
                <c:pt idx="3">
                  <c:v>Essex </c:v>
                </c:pt>
                <c:pt idx="4">
                  <c:v>Cape May </c:v>
                </c:pt>
                <c:pt idx="5">
                  <c:v>Union</c:v>
                </c:pt>
                <c:pt idx="6">
                  <c:v>Camden </c:v>
                </c:pt>
                <c:pt idx="7">
                  <c:v>Hudson </c:v>
                </c:pt>
                <c:pt idx="8">
                  <c:v>Burlington</c:v>
                </c:pt>
                <c:pt idx="9">
                  <c:v>Mercer</c:v>
                </c:pt>
                <c:pt idx="10">
                  <c:v>Salem</c:v>
                </c:pt>
                <c:pt idx="11">
                  <c:v>Ocean</c:v>
                </c:pt>
                <c:pt idx="12">
                  <c:v>Middlesex</c:v>
                </c:pt>
                <c:pt idx="13">
                  <c:v>Gloucester </c:v>
                </c:pt>
                <c:pt idx="14">
                  <c:v>Warren</c:v>
                </c:pt>
                <c:pt idx="15">
                  <c:v>Sussex</c:v>
                </c:pt>
                <c:pt idx="16">
                  <c:v>Bergen</c:v>
                </c:pt>
                <c:pt idx="17">
                  <c:v>Monmouth</c:v>
                </c:pt>
                <c:pt idx="18">
                  <c:v>Hunterdon</c:v>
                </c:pt>
                <c:pt idx="19">
                  <c:v>Somerset</c:v>
                </c:pt>
                <c:pt idx="20">
                  <c:v>Morris</c:v>
                </c:pt>
              </c:strCache>
            </c:strRef>
          </c:cat>
          <c:val>
            <c:numRef>
              <c:f>Sheet1!$C$2:$C$22</c:f>
              <c:numCache>
                <c:formatCode>"$"#,##0_);[Red]\("$"#,##0\)</c:formatCode>
                <c:ptCount val="21"/>
                <c:pt idx="0">
                  <c:v>48475</c:v>
                </c:pt>
                <c:pt idx="1">
                  <c:v>50804</c:v>
                </c:pt>
                <c:pt idx="2">
                  <c:v>51381</c:v>
                </c:pt>
                <c:pt idx="3">
                  <c:v>55151</c:v>
                </c:pt>
                <c:pt idx="4">
                  <c:v>55444</c:v>
                </c:pt>
                <c:pt idx="5">
                  <c:v>57069</c:v>
                </c:pt>
                <c:pt idx="6">
                  <c:v>57290</c:v>
                </c:pt>
                <c:pt idx="7">
                  <c:v>61826</c:v>
                </c:pt>
                <c:pt idx="8">
                  <c:v>65618</c:v>
                </c:pt>
                <c:pt idx="9">
                  <c:v>65744</c:v>
                </c:pt>
                <c:pt idx="10">
                  <c:v>68365</c:v>
                </c:pt>
                <c:pt idx="11">
                  <c:v>69262</c:v>
                </c:pt>
                <c:pt idx="12" formatCode="_(&quot;$&quot;* #,##0_);_(&quot;$&quot;* \(#,##0\);_(&quot;$&quot;* &quot;-&quot;??_);_(@_)">
                  <c:v>70126</c:v>
                </c:pt>
                <c:pt idx="13">
                  <c:v>70376</c:v>
                </c:pt>
                <c:pt idx="14">
                  <c:v>71622</c:v>
                </c:pt>
                <c:pt idx="15">
                  <c:v>73782</c:v>
                </c:pt>
                <c:pt idx="16">
                  <c:v>78131</c:v>
                </c:pt>
                <c:pt idx="17">
                  <c:v>85136</c:v>
                </c:pt>
                <c:pt idx="18">
                  <c:v>85139</c:v>
                </c:pt>
                <c:pt idx="19">
                  <c:v>90100</c:v>
                </c:pt>
                <c:pt idx="20">
                  <c:v>91140</c:v>
                </c:pt>
              </c:numCache>
            </c:numRef>
          </c:val>
          <c:extLst>
            <c:ext xmlns:c16="http://schemas.microsoft.com/office/drawing/2014/chart" uri="{C3380CC4-5D6E-409C-BE32-E72D297353CC}">
              <c16:uniqueId val="{00000001-05E2-409C-AA14-41D62EE07F63}"/>
            </c:ext>
          </c:extLst>
        </c:ser>
        <c:ser>
          <c:idx val="2"/>
          <c:order val="2"/>
          <c:tx>
            <c:strRef>
              <c:f>Sheet1!$D$1</c:f>
              <c:strCache>
                <c:ptCount val="1"/>
                <c:pt idx="0">
                  <c:v>Females</c:v>
                </c:pt>
              </c:strCache>
            </c:strRef>
          </c:tx>
          <c:spPr>
            <a:solidFill>
              <a:schemeClr val="bg1">
                <a:lumMod val="75000"/>
              </a:schemeClr>
            </a:solidFill>
            <a:ln>
              <a:noFill/>
            </a:ln>
            <a:effectLst/>
          </c:spPr>
          <c:invertIfNegative val="0"/>
          <c:dLbls>
            <c:dLbl>
              <c:idx val="3"/>
              <c:layout>
                <c:manualLayout>
                  <c:x val="0"/>
                  <c:y val="-2.266643274432305E-3"/>
                </c:manualLayout>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1-D20D-46E6-A9E5-0C05D2081AAC}"/>
                </c:ext>
              </c:extLst>
            </c:dLbl>
            <c:dLbl>
              <c:idx val="20"/>
              <c:layout>
                <c:manualLayout>
                  <c:x val="-1.0407727330808165E-16"/>
                  <c:y val="-2.2666432744321442E-3"/>
                </c:manualLayout>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0-D20D-46E6-A9E5-0C05D2081AAC}"/>
                </c:ext>
              </c:extLst>
            </c:dLbl>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 </c:v>
                </c:pt>
                <c:pt idx="1">
                  <c:v>Atlantic</c:v>
                </c:pt>
                <c:pt idx="2">
                  <c:v>Passaic</c:v>
                </c:pt>
                <c:pt idx="3">
                  <c:v>Essex </c:v>
                </c:pt>
                <c:pt idx="4">
                  <c:v>Cape May </c:v>
                </c:pt>
                <c:pt idx="5">
                  <c:v>Union</c:v>
                </c:pt>
                <c:pt idx="6">
                  <c:v>Camden </c:v>
                </c:pt>
                <c:pt idx="7">
                  <c:v>Hudson </c:v>
                </c:pt>
                <c:pt idx="8">
                  <c:v>Burlington</c:v>
                </c:pt>
                <c:pt idx="9">
                  <c:v>Mercer</c:v>
                </c:pt>
                <c:pt idx="10">
                  <c:v>Salem</c:v>
                </c:pt>
                <c:pt idx="11">
                  <c:v>Ocean</c:v>
                </c:pt>
                <c:pt idx="12">
                  <c:v>Middlesex</c:v>
                </c:pt>
                <c:pt idx="13">
                  <c:v>Gloucester </c:v>
                </c:pt>
                <c:pt idx="14">
                  <c:v>Warren</c:v>
                </c:pt>
                <c:pt idx="15">
                  <c:v>Sussex</c:v>
                </c:pt>
                <c:pt idx="16">
                  <c:v>Bergen</c:v>
                </c:pt>
                <c:pt idx="17">
                  <c:v>Monmouth</c:v>
                </c:pt>
                <c:pt idx="18">
                  <c:v>Hunterdon</c:v>
                </c:pt>
                <c:pt idx="19">
                  <c:v>Somerset</c:v>
                </c:pt>
                <c:pt idx="20">
                  <c:v>Morris</c:v>
                </c:pt>
              </c:strCache>
            </c:strRef>
          </c:cat>
          <c:val>
            <c:numRef>
              <c:f>Sheet1!$D$2:$D$22</c:f>
              <c:numCache>
                <c:formatCode>"$"#,##0_);[Red]\("$"#,##0\)</c:formatCode>
                <c:ptCount val="21"/>
                <c:pt idx="0">
                  <c:v>37240</c:v>
                </c:pt>
                <c:pt idx="1">
                  <c:v>42462</c:v>
                </c:pt>
                <c:pt idx="2">
                  <c:v>44029</c:v>
                </c:pt>
                <c:pt idx="3">
                  <c:v>49475</c:v>
                </c:pt>
                <c:pt idx="4">
                  <c:v>56062</c:v>
                </c:pt>
                <c:pt idx="5">
                  <c:v>50585</c:v>
                </c:pt>
                <c:pt idx="6">
                  <c:v>51083</c:v>
                </c:pt>
                <c:pt idx="7">
                  <c:v>53860</c:v>
                </c:pt>
                <c:pt idx="8">
                  <c:v>56292</c:v>
                </c:pt>
                <c:pt idx="9">
                  <c:v>53136</c:v>
                </c:pt>
                <c:pt idx="10">
                  <c:v>40948</c:v>
                </c:pt>
                <c:pt idx="11">
                  <c:v>50334</c:v>
                </c:pt>
                <c:pt idx="12" formatCode="_(&quot;$&quot;* #,##0_);_(&quot;$&quot;* \(#,##0\);_(&quot;$&quot;* &quot;-&quot;??_);_(@_)">
                  <c:v>54272</c:v>
                </c:pt>
                <c:pt idx="13">
                  <c:v>52376</c:v>
                </c:pt>
                <c:pt idx="14">
                  <c:v>54780</c:v>
                </c:pt>
                <c:pt idx="15">
                  <c:v>57163</c:v>
                </c:pt>
                <c:pt idx="16">
                  <c:v>64035</c:v>
                </c:pt>
                <c:pt idx="17">
                  <c:v>55707</c:v>
                </c:pt>
                <c:pt idx="18">
                  <c:v>64846</c:v>
                </c:pt>
                <c:pt idx="19">
                  <c:v>65402</c:v>
                </c:pt>
                <c:pt idx="20">
                  <c:v>67965</c:v>
                </c:pt>
              </c:numCache>
            </c:numRef>
          </c:val>
          <c:extLst>
            <c:ext xmlns:c16="http://schemas.microsoft.com/office/drawing/2014/chart" uri="{C3380CC4-5D6E-409C-BE32-E72D297353CC}">
              <c16:uniqueId val="{00000000-18E5-4B78-A160-1AF82D68EB77}"/>
            </c:ext>
          </c:extLst>
        </c:ser>
        <c:ser>
          <c:idx val="3"/>
          <c:order val="3"/>
          <c:tx>
            <c:strRef>
              <c:f>Sheet1!$E$1</c:f>
              <c:strCache>
                <c:ptCount val="1"/>
                <c:pt idx="0">
                  <c:v>Females Copy County</c:v>
                </c:pt>
              </c:strCache>
            </c:strRef>
          </c:tx>
          <c:spPr>
            <a:solidFill>
              <a:srgbClr val="FFFF00"/>
            </a:solidFill>
            <a:ln>
              <a:noFill/>
            </a:ln>
            <a:effectLst/>
          </c:spPr>
          <c:invertIfNegative val="0"/>
          <c:cat>
            <c:strRef>
              <c:f>Sheet1!$A$2:$A$22</c:f>
              <c:strCache>
                <c:ptCount val="21"/>
                <c:pt idx="0">
                  <c:v>Cumberland </c:v>
                </c:pt>
                <c:pt idx="1">
                  <c:v>Atlantic</c:v>
                </c:pt>
                <c:pt idx="2">
                  <c:v>Passaic</c:v>
                </c:pt>
                <c:pt idx="3">
                  <c:v>Essex </c:v>
                </c:pt>
                <c:pt idx="4">
                  <c:v>Cape May </c:v>
                </c:pt>
                <c:pt idx="5">
                  <c:v>Union</c:v>
                </c:pt>
                <c:pt idx="6">
                  <c:v>Camden </c:v>
                </c:pt>
                <c:pt idx="7">
                  <c:v>Hudson </c:v>
                </c:pt>
                <c:pt idx="8">
                  <c:v>Burlington</c:v>
                </c:pt>
                <c:pt idx="9">
                  <c:v>Mercer</c:v>
                </c:pt>
                <c:pt idx="10">
                  <c:v>Salem</c:v>
                </c:pt>
                <c:pt idx="11">
                  <c:v>Ocean</c:v>
                </c:pt>
                <c:pt idx="12">
                  <c:v>Middlesex</c:v>
                </c:pt>
                <c:pt idx="13">
                  <c:v>Gloucester </c:v>
                </c:pt>
                <c:pt idx="14">
                  <c:v>Warren</c:v>
                </c:pt>
                <c:pt idx="15">
                  <c:v>Sussex</c:v>
                </c:pt>
                <c:pt idx="16">
                  <c:v>Bergen</c:v>
                </c:pt>
                <c:pt idx="17">
                  <c:v>Monmouth</c:v>
                </c:pt>
                <c:pt idx="18">
                  <c:v>Hunterdon</c:v>
                </c:pt>
                <c:pt idx="19">
                  <c:v>Somerset</c:v>
                </c:pt>
                <c:pt idx="20">
                  <c:v>Morris</c:v>
                </c:pt>
              </c:strCache>
            </c:strRef>
          </c:cat>
          <c:val>
            <c:numRef>
              <c:f>Sheet1!$E$2:$E$22</c:f>
              <c:numCache>
                <c:formatCode>General</c:formatCode>
                <c:ptCount val="21"/>
                <c:pt idx="20">
                  <c:v>67965</c:v>
                </c:pt>
              </c:numCache>
            </c:numRef>
          </c:val>
          <c:extLst>
            <c:ext xmlns:c16="http://schemas.microsoft.com/office/drawing/2014/chart" uri="{C3380CC4-5D6E-409C-BE32-E72D297353CC}">
              <c16:uniqueId val="{00000001-18E5-4B78-A160-1AF82D68EB77}"/>
            </c:ext>
          </c:extLst>
        </c:ser>
        <c:dLbls>
          <c:showLegendKey val="0"/>
          <c:showVal val="0"/>
          <c:showCatName val="0"/>
          <c:showSerName val="0"/>
          <c:showPercent val="0"/>
          <c:showBubbleSize val="0"/>
        </c:dLbls>
        <c:gapWidth val="0"/>
        <c:overlap val="-26"/>
        <c:axId val="378091760"/>
        <c:axId val="378092152"/>
      </c:barChart>
      <c:catAx>
        <c:axId val="37809176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92152"/>
        <c:crosses val="autoZero"/>
        <c:auto val="1"/>
        <c:lblAlgn val="ctr"/>
        <c:lblOffset val="100"/>
        <c:noMultiLvlLbl val="0"/>
      </c:catAx>
      <c:valAx>
        <c:axId val="378092152"/>
        <c:scaling>
          <c:orientation val="minMax"/>
        </c:scaling>
        <c:delete val="1"/>
        <c:axPos val="b"/>
        <c:numFmt formatCode="General" sourceLinked="1"/>
        <c:majorTickMark val="none"/>
        <c:minorTickMark val="none"/>
        <c:tickLblPos val="nextTo"/>
        <c:crossAx val="378091760"/>
        <c:crosses val="autoZero"/>
        <c:crossBetween val="between"/>
      </c:valAx>
      <c:spPr>
        <a:noFill/>
        <a:ln>
          <a:noFill/>
        </a:ln>
        <a:effectLst/>
      </c:spPr>
    </c:plotArea>
    <c:legend>
      <c:legendPos val="b"/>
      <c:legendEntry>
        <c:idx val="0"/>
        <c:delete val="1"/>
      </c:legendEntry>
      <c:legendEntry>
        <c:idx val="3"/>
        <c:delete val="1"/>
      </c:legendEntry>
      <c:layout>
        <c:manualLayout>
          <c:xMode val="edge"/>
          <c:yMode val="edge"/>
          <c:x val="0.77599926181102363"/>
          <c:y val="3.6651080422546922E-3"/>
          <c:w val="0.13443288480501936"/>
          <c:h val="3.6499560324747514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995091043307086"/>
          <c:y val="2.2838022348239135E-2"/>
          <c:w val="0.85286158956692915"/>
          <c:h val="0.94297981753123106"/>
        </c:manualLayout>
      </c:layout>
      <c:barChart>
        <c:barDir val="bar"/>
        <c:grouping val="clustered"/>
        <c:varyColors val="0"/>
        <c:ser>
          <c:idx val="1"/>
          <c:order val="0"/>
          <c:tx>
            <c:strRef>
              <c:f>Sheet1!$B$1</c:f>
              <c:strCache>
                <c:ptCount val="1"/>
                <c:pt idx="0">
                  <c:v>Males</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Morris</c:v>
                </c:pt>
                <c:pt idx="1">
                  <c:v>New Jersey</c:v>
                </c:pt>
                <c:pt idx="2">
                  <c:v>United States</c:v>
                </c:pt>
              </c:strCache>
            </c:strRef>
          </c:cat>
          <c:val>
            <c:numRef>
              <c:f>Sheet1!$B$2:$B$4</c:f>
              <c:numCache>
                <c:formatCode>_("$"* #,##0_);_("$"* \(#,##0\);_("$"* "-"??_);_(@_)</c:formatCode>
                <c:ptCount val="3"/>
                <c:pt idx="0">
                  <c:v>91140</c:v>
                </c:pt>
                <c:pt idx="1">
                  <c:v>67007</c:v>
                </c:pt>
                <c:pt idx="2">
                  <c:v>52989</c:v>
                </c:pt>
              </c:numCache>
            </c:numRef>
          </c:val>
          <c:extLst>
            <c:ext xmlns:c16="http://schemas.microsoft.com/office/drawing/2014/chart" uri="{C3380CC4-5D6E-409C-BE32-E72D297353CC}">
              <c16:uniqueId val="{00000001-3F04-4D28-982B-61A8D6D96226}"/>
            </c:ext>
          </c:extLst>
        </c:ser>
        <c:ser>
          <c:idx val="0"/>
          <c:order val="1"/>
          <c:tx>
            <c:strRef>
              <c:f>Sheet1!$C$1</c:f>
              <c:strCache>
                <c:ptCount val="1"/>
                <c:pt idx="0">
                  <c:v>Females</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Morris</c:v>
                </c:pt>
                <c:pt idx="1">
                  <c:v>New Jersey</c:v>
                </c:pt>
                <c:pt idx="2">
                  <c:v>United States</c:v>
                </c:pt>
              </c:strCache>
            </c:strRef>
          </c:cat>
          <c:val>
            <c:numRef>
              <c:f>Sheet1!$C$2:$C$4</c:f>
              <c:numCache>
                <c:formatCode>_("$"* #,##0_);_("$"* \(#,##0\);_("$"* "-"??_);_(@_)</c:formatCode>
                <c:ptCount val="3"/>
                <c:pt idx="0">
                  <c:v>67965</c:v>
                </c:pt>
                <c:pt idx="1">
                  <c:v>53810</c:v>
                </c:pt>
                <c:pt idx="2">
                  <c:v>43215</c:v>
                </c:pt>
              </c:numCache>
            </c:numRef>
          </c:val>
          <c:extLst>
            <c:ext xmlns:c16="http://schemas.microsoft.com/office/drawing/2014/chart" uri="{C3380CC4-5D6E-409C-BE32-E72D297353CC}">
              <c16:uniqueId val="{00000000-3F04-4D28-982B-61A8D6D96226}"/>
            </c:ext>
          </c:extLst>
        </c:ser>
        <c:dLbls>
          <c:showLegendKey val="0"/>
          <c:showVal val="0"/>
          <c:showCatName val="0"/>
          <c:showSerName val="0"/>
          <c:showPercent val="0"/>
          <c:showBubbleSize val="0"/>
        </c:dLbls>
        <c:gapWidth val="182"/>
        <c:axId val="378092936"/>
        <c:axId val="379072648"/>
      </c:barChart>
      <c:catAx>
        <c:axId val="37809293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072648"/>
        <c:crosses val="autoZero"/>
        <c:auto val="1"/>
        <c:lblAlgn val="ctr"/>
        <c:lblOffset val="100"/>
        <c:noMultiLvlLbl val="0"/>
      </c:catAx>
      <c:valAx>
        <c:axId val="379072648"/>
        <c:scaling>
          <c:orientation val="minMax"/>
        </c:scaling>
        <c:delete val="1"/>
        <c:axPos val="b"/>
        <c:numFmt formatCode="_(&quot;$&quot;* #,##0_);_(&quot;$&quot;* \(#,##0\);_(&quot;$&quot;* &quot;-&quot;??_);_(@_)" sourceLinked="1"/>
        <c:majorTickMark val="none"/>
        <c:minorTickMark val="none"/>
        <c:tickLblPos val="nextTo"/>
        <c:crossAx val="378092936"/>
        <c:crosses val="autoZero"/>
        <c:crossBetween val="between"/>
      </c:valAx>
      <c:spPr>
        <a:noFill/>
        <a:ln>
          <a:noFill/>
        </a:ln>
        <a:effectLst/>
      </c:spPr>
    </c:plotArea>
    <c:legend>
      <c:legendPos val="b"/>
      <c:layout>
        <c:manualLayout>
          <c:xMode val="edge"/>
          <c:yMode val="edge"/>
          <c:x val="0.83796555118110239"/>
          <c:y val="7.9720142940822927E-3"/>
          <c:w val="0.13044347065111037"/>
          <c:h val="3.3432608707024629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4471982108715501E-2"/>
          <c:y val="6.6885722930692157E-2"/>
          <c:w val="0.90998286138149154"/>
          <c:h val="0.82810590063910949"/>
        </c:manualLayout>
      </c:layout>
      <c:lineChart>
        <c:grouping val="standard"/>
        <c:varyColors val="0"/>
        <c:ser>
          <c:idx val="0"/>
          <c:order val="0"/>
          <c:tx>
            <c:strRef>
              <c:f>Sheet1!$B$1</c:f>
              <c:strCache>
                <c:ptCount val="1"/>
                <c:pt idx="0">
                  <c:v>Males</c:v>
                </c:pt>
              </c:strCache>
            </c:strRef>
          </c:tx>
          <c:spPr>
            <a:ln w="28575" cap="rnd">
              <a:solidFill>
                <a:srgbClr val="C00000"/>
              </a:solidFill>
              <a:round/>
            </a:ln>
            <a:effectLst/>
          </c:spPr>
          <c:marker>
            <c:symbol val="squar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_("$"* #,##0_);_("$"* \(#,##0\);_("$"* "-"??_);_(@_)</c:formatCode>
                <c:ptCount val="5"/>
                <c:pt idx="0">
                  <c:v>86933</c:v>
                </c:pt>
                <c:pt idx="1">
                  <c:v>86629</c:v>
                </c:pt>
                <c:pt idx="2">
                  <c:v>89595</c:v>
                </c:pt>
                <c:pt idx="3">
                  <c:v>91179</c:v>
                </c:pt>
                <c:pt idx="4">
                  <c:v>91140</c:v>
                </c:pt>
              </c:numCache>
            </c:numRef>
          </c:val>
          <c:smooth val="0"/>
          <c:extLst>
            <c:ext xmlns:c16="http://schemas.microsoft.com/office/drawing/2014/chart" uri="{C3380CC4-5D6E-409C-BE32-E72D297353CC}">
              <c16:uniqueId val="{00000000-CE1F-400C-B9F0-66EC5CBFF71B}"/>
            </c:ext>
          </c:extLst>
        </c:ser>
        <c:ser>
          <c:idx val="1"/>
          <c:order val="1"/>
          <c:tx>
            <c:strRef>
              <c:f>Sheet1!$C$1</c:f>
              <c:strCache>
                <c:ptCount val="1"/>
                <c:pt idx="0">
                  <c:v>Females</c:v>
                </c:pt>
              </c:strCache>
            </c:strRef>
          </c:tx>
          <c:spPr>
            <a:ln w="28575" cap="rnd">
              <a:solidFill>
                <a:schemeClr val="bg1">
                  <a:lumMod val="75000"/>
                </a:schemeClr>
              </a:solidFill>
              <a:round/>
            </a:ln>
            <a:effectLst/>
          </c:spPr>
          <c:marker>
            <c:symbol val="circle"/>
            <c:size val="5"/>
            <c:spPr>
              <a:solidFill>
                <a:schemeClr val="bg1">
                  <a:lumMod val="75000"/>
                </a:schemeClr>
              </a:solidFill>
              <a:ln w="9525">
                <a:solidFill>
                  <a:schemeClr val="bg1">
                    <a:lumMod val="75000"/>
                  </a:schemeClr>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Sheet1!$C$2:$C$6</c:f>
              <c:numCache>
                <c:formatCode>_("$"* #,##0_);_("$"* \(#,##0\);_("$"* "-"??_);_(@_)</c:formatCode>
                <c:ptCount val="5"/>
                <c:pt idx="0">
                  <c:v>61404</c:v>
                </c:pt>
                <c:pt idx="1">
                  <c:v>61067</c:v>
                </c:pt>
                <c:pt idx="2">
                  <c:v>62993</c:v>
                </c:pt>
                <c:pt idx="3">
                  <c:v>66206</c:v>
                </c:pt>
                <c:pt idx="4">
                  <c:v>67965</c:v>
                </c:pt>
              </c:numCache>
            </c:numRef>
          </c:val>
          <c:smooth val="0"/>
          <c:extLst>
            <c:ext xmlns:c16="http://schemas.microsoft.com/office/drawing/2014/chart" uri="{C3380CC4-5D6E-409C-BE32-E72D297353CC}">
              <c16:uniqueId val="{00000001-CE1F-400C-B9F0-66EC5CBFF71B}"/>
            </c:ext>
          </c:extLst>
        </c:ser>
        <c:dLbls>
          <c:showLegendKey val="0"/>
          <c:showVal val="0"/>
          <c:showCatName val="0"/>
          <c:showSerName val="0"/>
          <c:showPercent val="0"/>
          <c:showBubbleSize val="0"/>
        </c:dLbls>
        <c:marker val="1"/>
        <c:smooth val="0"/>
        <c:axId val="379073432"/>
        <c:axId val="379073824"/>
      </c:lineChart>
      <c:catAx>
        <c:axId val="3790734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9073824"/>
        <c:crosses val="autoZero"/>
        <c:auto val="1"/>
        <c:lblAlgn val="ctr"/>
        <c:lblOffset val="100"/>
        <c:noMultiLvlLbl val="0"/>
      </c:catAx>
      <c:valAx>
        <c:axId val="379073824"/>
        <c:scaling>
          <c:orientation val="minMax"/>
        </c:scaling>
        <c:delete val="0"/>
        <c:axPos val="l"/>
        <c:majorGridlines>
          <c:spPr>
            <a:ln w="9525" cap="flat" cmpd="sng" algn="ctr">
              <a:solidFill>
                <a:schemeClr val="tx1">
                  <a:lumMod val="15000"/>
                  <a:lumOff val="85000"/>
                </a:schemeClr>
              </a:solidFill>
              <a:round/>
            </a:ln>
            <a:effectLst/>
          </c:spPr>
        </c:majorGridlines>
        <c:numFmt formatCode="_(&quot;$&quot;* #,##0_);_(&quot;$&quot;* \(#,##0\);_(&quot;$&quot;* &quot;-&quot;??_);_(@_)"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9073432"/>
        <c:crosses val="autoZero"/>
        <c:crossBetween val="between"/>
      </c:valAx>
      <c:spPr>
        <a:noFill/>
        <a:ln>
          <a:noFill/>
        </a:ln>
        <a:effectLst/>
      </c:spPr>
    </c:plotArea>
    <c:legend>
      <c:legendPos val="b"/>
      <c:layout>
        <c:manualLayout>
          <c:xMode val="edge"/>
          <c:yMode val="edge"/>
          <c:x val="0.76115451217919061"/>
          <c:y val="5.052700751033058E-3"/>
          <c:w val="0.17647736293611843"/>
          <c:h val="3.4743709777462689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Males</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Mountain Lakes</c:v>
                </c:pt>
                <c:pt idx="1">
                  <c:v>Chester Boro</c:v>
                </c:pt>
                <c:pt idx="2">
                  <c:v>Dover Town</c:v>
                </c:pt>
              </c:strCache>
            </c:strRef>
          </c:cat>
          <c:val>
            <c:numRef>
              <c:f>Sheet1!$B$2:$B$4</c:f>
              <c:numCache>
                <c:formatCode>_("$"* #,##0_);_("$"* \(#,##0\);_("$"* "-"??_);_(@_)</c:formatCode>
                <c:ptCount val="3"/>
                <c:pt idx="0">
                  <c:v>210469</c:v>
                </c:pt>
                <c:pt idx="1">
                  <c:v>94107</c:v>
                </c:pt>
                <c:pt idx="2">
                  <c:v>41657</c:v>
                </c:pt>
              </c:numCache>
            </c:numRef>
          </c:val>
          <c:extLst>
            <c:ext xmlns:c16="http://schemas.microsoft.com/office/drawing/2014/chart" uri="{C3380CC4-5D6E-409C-BE32-E72D297353CC}">
              <c16:uniqueId val="{00000000-3BD3-434A-9E42-14AC776C7377}"/>
            </c:ext>
          </c:extLst>
        </c:ser>
        <c:ser>
          <c:idx val="1"/>
          <c:order val="1"/>
          <c:tx>
            <c:strRef>
              <c:f>Sheet1!$C$1</c:f>
              <c:strCache>
                <c:ptCount val="1"/>
                <c:pt idx="0">
                  <c:v>Females</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Mountain Lakes</c:v>
                </c:pt>
                <c:pt idx="1">
                  <c:v>Chester Boro</c:v>
                </c:pt>
                <c:pt idx="2">
                  <c:v>Dover Town</c:v>
                </c:pt>
              </c:strCache>
            </c:strRef>
          </c:cat>
          <c:val>
            <c:numRef>
              <c:f>Sheet1!$C$2:$C$4</c:f>
              <c:numCache>
                <c:formatCode>_("$"* #,##0_);_("$"* \(#,##0\);_("$"* "-"??_);_(@_)</c:formatCode>
                <c:ptCount val="3"/>
                <c:pt idx="0">
                  <c:v>87333</c:v>
                </c:pt>
                <c:pt idx="1">
                  <c:v>60000</c:v>
                </c:pt>
                <c:pt idx="2">
                  <c:v>31610</c:v>
                </c:pt>
              </c:numCache>
            </c:numRef>
          </c:val>
          <c:extLst>
            <c:ext xmlns:c16="http://schemas.microsoft.com/office/drawing/2014/chart" uri="{C3380CC4-5D6E-409C-BE32-E72D297353CC}">
              <c16:uniqueId val="{00000001-3BD3-434A-9E42-14AC776C7377}"/>
            </c:ext>
          </c:extLst>
        </c:ser>
        <c:dLbls>
          <c:showLegendKey val="0"/>
          <c:showVal val="0"/>
          <c:showCatName val="0"/>
          <c:showSerName val="0"/>
          <c:showPercent val="0"/>
          <c:showBubbleSize val="0"/>
        </c:dLbls>
        <c:gapWidth val="219"/>
        <c:overlap val="-27"/>
        <c:axId val="379074608"/>
        <c:axId val="379075000"/>
      </c:barChart>
      <c:catAx>
        <c:axId val="3790746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075000"/>
        <c:crosses val="autoZero"/>
        <c:auto val="1"/>
        <c:lblAlgn val="ctr"/>
        <c:lblOffset val="100"/>
        <c:noMultiLvlLbl val="0"/>
      </c:catAx>
      <c:valAx>
        <c:axId val="379075000"/>
        <c:scaling>
          <c:orientation val="minMax"/>
        </c:scaling>
        <c:delete val="0"/>
        <c:axPos val="l"/>
        <c:majorGridlines>
          <c:spPr>
            <a:ln w="9525" cap="flat" cmpd="sng" algn="ctr">
              <a:solidFill>
                <a:schemeClr val="tx1">
                  <a:lumMod val="15000"/>
                  <a:lumOff val="85000"/>
                </a:schemeClr>
              </a:solidFill>
              <a:round/>
            </a:ln>
            <a:effectLst/>
          </c:spPr>
        </c:majorGridlines>
        <c:numFmt formatCode="_(&quot;$&quot;* #,##0_);_(&quot;$&quot;* \(#,##0\);_(&quot;$&quot;* &quot;-&quot;??_);_(@_)"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074608"/>
        <c:crosses val="autoZero"/>
        <c:crossBetween val="between"/>
      </c:valAx>
      <c:spPr>
        <a:noFill/>
        <a:ln>
          <a:noFill/>
        </a:ln>
        <a:effectLst/>
      </c:spPr>
    </c:plotArea>
    <c:legend>
      <c:legendPos val="b"/>
      <c:layout>
        <c:manualLayout>
          <c:xMode val="edge"/>
          <c:yMode val="edge"/>
          <c:x val="0.82331721692683146"/>
          <c:y val="3.0943957250002655E-2"/>
          <c:w val="0.15161118018142469"/>
          <c:h val="4.7806894669100437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8350920828877963E-2"/>
          <c:y val="0.11532268134300505"/>
          <c:w val="0.90360912398324889"/>
          <c:h val="0.75769968729082504"/>
        </c:manualLayout>
      </c:layout>
      <c:barChart>
        <c:barDir val="col"/>
        <c:grouping val="clustered"/>
        <c:varyColors val="0"/>
        <c:ser>
          <c:idx val="0"/>
          <c:order val="0"/>
          <c:tx>
            <c:strRef>
              <c:f>Sheet1!$B$1</c:f>
              <c:strCache>
                <c:ptCount val="1"/>
                <c:pt idx="0">
                  <c:v>County</c:v>
                </c:pt>
              </c:strCache>
            </c:strRef>
          </c:tx>
          <c:spPr>
            <a:solidFill>
              <a:schemeClr val="bg1">
                <a:lumMod val="75000"/>
              </a:schemeClr>
            </a:solidFill>
            <a:ln>
              <a:noFill/>
            </a:ln>
            <a:effectLst/>
          </c:spPr>
          <c:invertIfNegative val="0"/>
          <c:dPt>
            <c:idx val="16"/>
            <c:invertIfNegative val="0"/>
            <c:bubble3D val="0"/>
            <c:spPr>
              <a:solidFill>
                <a:schemeClr val="bg1">
                  <a:lumMod val="75000"/>
                </a:schemeClr>
              </a:solidFill>
              <a:ln>
                <a:noFill/>
              </a:ln>
              <a:effectLst/>
            </c:spPr>
            <c:extLst>
              <c:ext xmlns:c16="http://schemas.microsoft.com/office/drawing/2014/chart" uri="{C3380CC4-5D6E-409C-BE32-E72D297353CC}">
                <c16:uniqueId val="{00000001-6A6B-4F7A-9D35-B0FC40E147CF}"/>
              </c:ext>
            </c:extLst>
          </c:dPt>
          <c:dLbls>
            <c:dLbl>
              <c:idx val="1"/>
              <c:layout>
                <c:manualLayout>
                  <c:x val="-4.2252574579121106E-3"/>
                  <c:y val="-3.7037043787737728E-2"/>
                </c:manualLayout>
              </c:layout>
              <c:dLblPos val="outEnd"/>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2-0905-426D-8BBE-A4DA51A10A32}"/>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Morris</c:v>
                </c:pt>
                <c:pt idx="2">
                  <c:v>Sussex</c:v>
                </c:pt>
                <c:pt idx="3">
                  <c:v>Somerset</c:v>
                </c:pt>
                <c:pt idx="4">
                  <c:v>Warren</c:v>
                </c:pt>
                <c:pt idx="5">
                  <c:v>Bergen</c:v>
                </c:pt>
                <c:pt idx="6">
                  <c:v>Ocean</c:v>
                </c:pt>
                <c:pt idx="7">
                  <c:v>Gloucester</c:v>
                </c:pt>
                <c:pt idx="8">
                  <c:v>Middlesex</c:v>
                </c:pt>
                <c:pt idx="9">
                  <c:v>Monmouth</c:v>
                </c:pt>
                <c:pt idx="10">
                  <c:v>Burlington</c:v>
                </c:pt>
                <c:pt idx="11">
                  <c:v>Cape May</c:v>
                </c:pt>
                <c:pt idx="12">
                  <c:v>Atlantic</c:v>
                </c:pt>
                <c:pt idx="13">
                  <c:v>Union</c:v>
                </c:pt>
                <c:pt idx="14">
                  <c:v>Salem</c:v>
                </c:pt>
                <c:pt idx="15">
                  <c:v>Hudson</c:v>
                </c:pt>
                <c:pt idx="16">
                  <c:v>Passaic</c:v>
                </c:pt>
                <c:pt idx="17">
                  <c:v>Mercer</c:v>
                </c:pt>
                <c:pt idx="18">
                  <c:v>Camden</c:v>
                </c:pt>
                <c:pt idx="19">
                  <c:v>Essex</c:v>
                </c:pt>
                <c:pt idx="20">
                  <c:v>Cumberland</c:v>
                </c:pt>
              </c:strCache>
            </c:strRef>
          </c:cat>
          <c:val>
            <c:numRef>
              <c:f>Sheet1!$B$2:$B$22</c:f>
              <c:numCache>
                <c:formatCode>General</c:formatCode>
                <c:ptCount val="21"/>
                <c:pt idx="1">
                  <c:v>267</c:v>
                </c:pt>
              </c:numCache>
            </c:numRef>
          </c:val>
          <c:extLst>
            <c:ext xmlns:c16="http://schemas.microsoft.com/office/drawing/2014/chart" uri="{C3380CC4-5D6E-409C-BE32-E72D297353CC}">
              <c16:uniqueId val="{00000000-50C8-4FAC-8890-40F4E483D441}"/>
            </c:ext>
          </c:extLst>
        </c:ser>
        <c:ser>
          <c:idx val="1"/>
          <c:order val="1"/>
          <c:tx>
            <c:strRef>
              <c:f>Sheet1!$C$1</c:f>
              <c:strCache>
                <c:ptCount val="1"/>
                <c:pt idx="0">
                  <c:v>#Violent Crimes</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Morris</c:v>
                </c:pt>
                <c:pt idx="2">
                  <c:v>Sussex</c:v>
                </c:pt>
                <c:pt idx="3">
                  <c:v>Somerset</c:v>
                </c:pt>
                <c:pt idx="4">
                  <c:v>Warren</c:v>
                </c:pt>
                <c:pt idx="5">
                  <c:v>Bergen</c:v>
                </c:pt>
                <c:pt idx="6">
                  <c:v>Ocean</c:v>
                </c:pt>
                <c:pt idx="7">
                  <c:v>Gloucester</c:v>
                </c:pt>
                <c:pt idx="8">
                  <c:v>Middlesex</c:v>
                </c:pt>
                <c:pt idx="9">
                  <c:v>Monmouth</c:v>
                </c:pt>
                <c:pt idx="10">
                  <c:v>Burlington</c:v>
                </c:pt>
                <c:pt idx="11">
                  <c:v>Cape May</c:v>
                </c:pt>
                <c:pt idx="12">
                  <c:v>Atlantic</c:v>
                </c:pt>
                <c:pt idx="13">
                  <c:v>Union</c:v>
                </c:pt>
                <c:pt idx="14">
                  <c:v>Salem</c:v>
                </c:pt>
                <c:pt idx="15">
                  <c:v>Hudson</c:v>
                </c:pt>
                <c:pt idx="16">
                  <c:v>Passaic</c:v>
                </c:pt>
                <c:pt idx="17">
                  <c:v>Mercer</c:v>
                </c:pt>
                <c:pt idx="18">
                  <c:v>Camden</c:v>
                </c:pt>
                <c:pt idx="19">
                  <c:v>Essex</c:v>
                </c:pt>
                <c:pt idx="20">
                  <c:v>Cumberland</c:v>
                </c:pt>
              </c:strCache>
            </c:strRef>
          </c:cat>
          <c:val>
            <c:numRef>
              <c:f>Sheet1!$C$2:$C$22</c:f>
              <c:numCache>
                <c:formatCode>General</c:formatCode>
                <c:ptCount val="21"/>
                <c:pt idx="0">
                  <c:v>58</c:v>
                </c:pt>
                <c:pt idx="2">
                  <c:v>76</c:v>
                </c:pt>
                <c:pt idx="3">
                  <c:v>183</c:v>
                </c:pt>
                <c:pt idx="4">
                  <c:v>78</c:v>
                </c:pt>
                <c:pt idx="5">
                  <c:v>709</c:v>
                </c:pt>
                <c:pt idx="6">
                  <c:v>555</c:v>
                </c:pt>
                <c:pt idx="7">
                  <c:v>301</c:v>
                </c:pt>
                <c:pt idx="8">
                  <c:v>1059</c:v>
                </c:pt>
                <c:pt idx="9">
                  <c:v>830</c:v>
                </c:pt>
                <c:pt idx="10">
                  <c:v>663</c:v>
                </c:pt>
                <c:pt idx="11">
                  <c:v>161</c:v>
                </c:pt>
                <c:pt idx="12">
                  <c:v>672</c:v>
                </c:pt>
                <c:pt idx="13">
                  <c:v>1578</c:v>
                </c:pt>
                <c:pt idx="14">
                  <c:v>181</c:v>
                </c:pt>
                <c:pt idx="15">
                  <c:v>2275</c:v>
                </c:pt>
                <c:pt idx="16">
                  <c:v>1842</c:v>
                </c:pt>
                <c:pt idx="17">
                  <c:v>1364</c:v>
                </c:pt>
                <c:pt idx="18">
                  <c:v>1924</c:v>
                </c:pt>
                <c:pt idx="19">
                  <c:v>3028</c:v>
                </c:pt>
                <c:pt idx="20">
                  <c:v>631</c:v>
                </c:pt>
              </c:numCache>
            </c:numRef>
          </c:val>
          <c:extLst>
            <c:ext xmlns:c16="http://schemas.microsoft.com/office/drawing/2014/chart" uri="{C3380CC4-5D6E-409C-BE32-E72D297353CC}">
              <c16:uniqueId val="{00000001-50C8-4FAC-8890-40F4E483D441}"/>
            </c:ext>
          </c:extLst>
        </c:ser>
        <c:dLbls>
          <c:showLegendKey val="0"/>
          <c:showVal val="0"/>
          <c:showCatName val="0"/>
          <c:showSerName val="0"/>
          <c:showPercent val="0"/>
          <c:showBubbleSize val="0"/>
        </c:dLbls>
        <c:gapWidth val="150"/>
        <c:axId val="379075784"/>
        <c:axId val="379076176"/>
      </c:barChart>
      <c:lineChart>
        <c:grouping val="standard"/>
        <c:varyColors val="0"/>
        <c:ser>
          <c:idx val="2"/>
          <c:order val="2"/>
          <c:tx>
            <c:strRef>
              <c:f>Sheet1!$D$1</c:f>
              <c:strCache>
                <c:ptCount val="1"/>
                <c:pt idx="0">
                  <c:v>Violent Crime Rate per 1,000</c:v>
                </c:pt>
              </c:strCache>
            </c:strRef>
          </c:tx>
          <c:spPr>
            <a:ln w="28575" cap="rnd">
              <a:solidFill>
                <a:schemeClr val="tx1"/>
              </a:solidFill>
              <a:round/>
            </a:ln>
            <a:effectLst/>
          </c:spPr>
          <c:marker>
            <c:symbol val="circle"/>
            <c:size val="5"/>
            <c:spPr>
              <a:solidFill>
                <a:schemeClr val="tx1"/>
              </a:solidFill>
              <a:ln w="9525">
                <a:solidFill>
                  <a:schemeClr val="tx1"/>
                </a:solidFill>
              </a:ln>
              <a:effectLst/>
            </c:spPr>
          </c:marker>
          <c:cat>
            <c:strRef>
              <c:f>Sheet1!$A$2:$A$22</c:f>
              <c:strCache>
                <c:ptCount val="21"/>
                <c:pt idx="0">
                  <c:v>Hunterdon</c:v>
                </c:pt>
                <c:pt idx="1">
                  <c:v>Morris</c:v>
                </c:pt>
                <c:pt idx="2">
                  <c:v>Sussex</c:v>
                </c:pt>
                <c:pt idx="3">
                  <c:v>Somerset</c:v>
                </c:pt>
                <c:pt idx="4">
                  <c:v>Warren</c:v>
                </c:pt>
                <c:pt idx="5">
                  <c:v>Bergen</c:v>
                </c:pt>
                <c:pt idx="6">
                  <c:v>Ocean</c:v>
                </c:pt>
                <c:pt idx="7">
                  <c:v>Gloucester</c:v>
                </c:pt>
                <c:pt idx="8">
                  <c:v>Middlesex</c:v>
                </c:pt>
                <c:pt idx="9">
                  <c:v>Monmouth</c:v>
                </c:pt>
                <c:pt idx="10">
                  <c:v>Burlington</c:v>
                </c:pt>
                <c:pt idx="11">
                  <c:v>Cape May</c:v>
                </c:pt>
                <c:pt idx="12">
                  <c:v>Atlantic</c:v>
                </c:pt>
                <c:pt idx="13">
                  <c:v>Union</c:v>
                </c:pt>
                <c:pt idx="14">
                  <c:v>Salem</c:v>
                </c:pt>
                <c:pt idx="15">
                  <c:v>Hudson</c:v>
                </c:pt>
                <c:pt idx="16">
                  <c:v>Passaic</c:v>
                </c:pt>
                <c:pt idx="17">
                  <c:v>Mercer</c:v>
                </c:pt>
                <c:pt idx="18">
                  <c:v>Camden</c:v>
                </c:pt>
                <c:pt idx="19">
                  <c:v>Essex</c:v>
                </c:pt>
                <c:pt idx="20">
                  <c:v>Cumberland</c:v>
                </c:pt>
              </c:strCache>
            </c:strRef>
          </c:cat>
          <c:val>
            <c:numRef>
              <c:f>Sheet1!$D$2:$D$22</c:f>
              <c:numCache>
                <c:formatCode>General</c:formatCode>
                <c:ptCount val="21"/>
                <c:pt idx="0">
                  <c:v>0.5</c:v>
                </c:pt>
                <c:pt idx="1">
                  <c:v>0.5</c:v>
                </c:pt>
                <c:pt idx="2">
                  <c:v>0.5</c:v>
                </c:pt>
                <c:pt idx="3">
                  <c:v>0.6</c:v>
                </c:pt>
                <c:pt idx="4">
                  <c:v>0.7</c:v>
                </c:pt>
                <c:pt idx="5">
                  <c:v>0.8</c:v>
                </c:pt>
                <c:pt idx="6">
                  <c:v>0.9</c:v>
                </c:pt>
                <c:pt idx="7">
                  <c:v>1</c:v>
                </c:pt>
                <c:pt idx="8">
                  <c:v>1.3</c:v>
                </c:pt>
                <c:pt idx="9">
                  <c:v>1.3</c:v>
                </c:pt>
                <c:pt idx="10">
                  <c:v>1.5</c:v>
                </c:pt>
                <c:pt idx="11">
                  <c:v>1.8</c:v>
                </c:pt>
                <c:pt idx="12">
                  <c:v>2.5</c:v>
                </c:pt>
                <c:pt idx="13">
                  <c:v>2.8</c:v>
                </c:pt>
                <c:pt idx="14">
                  <c:v>2.9</c:v>
                </c:pt>
                <c:pt idx="15">
                  <c:v>3.3</c:v>
                </c:pt>
                <c:pt idx="16">
                  <c:v>3.6</c:v>
                </c:pt>
                <c:pt idx="17">
                  <c:v>3.7</c:v>
                </c:pt>
                <c:pt idx="18">
                  <c:v>3.8</c:v>
                </c:pt>
                <c:pt idx="19">
                  <c:v>3.8</c:v>
                </c:pt>
                <c:pt idx="20">
                  <c:v>4.2</c:v>
                </c:pt>
              </c:numCache>
            </c:numRef>
          </c:val>
          <c:smooth val="0"/>
          <c:extLst>
            <c:ext xmlns:c16="http://schemas.microsoft.com/office/drawing/2014/chart" uri="{C3380CC4-5D6E-409C-BE32-E72D297353CC}">
              <c16:uniqueId val="{00000000-6A6B-4F7A-9D35-B0FC40E147CF}"/>
            </c:ext>
          </c:extLst>
        </c:ser>
        <c:dLbls>
          <c:showLegendKey val="0"/>
          <c:showVal val="0"/>
          <c:showCatName val="0"/>
          <c:showSerName val="0"/>
          <c:showPercent val="0"/>
          <c:showBubbleSize val="0"/>
        </c:dLbls>
        <c:marker val="1"/>
        <c:smooth val="0"/>
        <c:axId val="379076960"/>
        <c:axId val="379076568"/>
      </c:lineChart>
      <c:catAx>
        <c:axId val="3790757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9076176"/>
        <c:crosses val="autoZero"/>
        <c:auto val="1"/>
        <c:lblAlgn val="ctr"/>
        <c:lblOffset val="100"/>
        <c:noMultiLvlLbl val="0"/>
      </c:catAx>
      <c:valAx>
        <c:axId val="379076176"/>
        <c:scaling>
          <c:orientation val="minMax"/>
        </c:scaling>
        <c:delete val="0"/>
        <c:axPos val="l"/>
        <c:numFmt formatCode="General" sourceLinked="1"/>
        <c:majorTickMark val="none"/>
        <c:minorTickMark val="none"/>
        <c:tickLblPos val="none"/>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9075784"/>
        <c:crosses val="autoZero"/>
        <c:crossBetween val="between"/>
      </c:valAx>
      <c:valAx>
        <c:axId val="379076568"/>
        <c:scaling>
          <c:orientation val="minMax"/>
        </c:scaling>
        <c:delete val="0"/>
        <c:axPos val="r"/>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9076960"/>
        <c:crosses val="max"/>
        <c:crossBetween val="between"/>
      </c:valAx>
      <c:catAx>
        <c:axId val="379076960"/>
        <c:scaling>
          <c:orientation val="minMax"/>
        </c:scaling>
        <c:delete val="1"/>
        <c:axPos val="b"/>
        <c:numFmt formatCode="General" sourceLinked="1"/>
        <c:majorTickMark val="out"/>
        <c:minorTickMark val="none"/>
        <c:tickLblPos val="nextTo"/>
        <c:crossAx val="379076568"/>
        <c:crosses val="autoZero"/>
        <c:auto val="1"/>
        <c:lblAlgn val="ctr"/>
        <c:lblOffset val="100"/>
        <c:noMultiLvlLbl val="0"/>
      </c:catAx>
      <c:spPr>
        <a:noFill/>
        <a:ln>
          <a:noFill/>
        </a:ln>
        <a:effectLst/>
      </c:spPr>
    </c:plotArea>
    <c:legend>
      <c:legendPos val="t"/>
      <c:legendEntry>
        <c:idx val="0"/>
        <c:delete val="1"/>
      </c:legendEntry>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0.16924549676392386"/>
          <c:y val="0.19597785215895699"/>
          <c:w val="0.61270764791818322"/>
          <c:h val="0.78863229168083471"/>
        </c:manualLayout>
      </c:layout>
      <c:pieChart>
        <c:varyColors val="1"/>
        <c:ser>
          <c:idx val="0"/>
          <c:order val="0"/>
          <c:tx>
            <c:strRef>
              <c:f>Sheet1!$B$1</c:f>
              <c:strCache>
                <c:ptCount val="1"/>
                <c:pt idx="0">
                  <c:v>Column2</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C-CF75-4244-A626-75A8FBFC0599}"/>
              </c:ext>
            </c:extLst>
          </c:dPt>
          <c:dPt>
            <c:idx val="1"/>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D-CF75-4244-A626-75A8FBFC0599}"/>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E-CF75-4244-A626-75A8FBFC0599}"/>
              </c:ext>
            </c:extLst>
          </c:dPt>
          <c:dPt>
            <c:idx val="3"/>
            <c:bubble3D val="0"/>
            <c:spPr>
              <a:solidFill>
                <a:srgbClr val="C00000"/>
              </a:solidFill>
              <a:ln w="19050">
                <a:solidFill>
                  <a:schemeClr val="lt1"/>
                </a:solidFill>
              </a:ln>
              <a:effectLst/>
            </c:spPr>
            <c:extLst>
              <c:ext xmlns:c16="http://schemas.microsoft.com/office/drawing/2014/chart" uri="{C3380CC4-5D6E-409C-BE32-E72D297353CC}">
                <c16:uniqueId val="{0000000B-CF75-4244-A626-75A8FBFC0599}"/>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9-8D16-4C97-ADDD-95C7377C6427}"/>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B-8D16-4C97-ADDD-95C7377C6427}"/>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D-8D16-4C97-ADDD-95C7377C6427}"/>
              </c:ext>
            </c:extLst>
          </c:dPt>
          <c:dPt>
            <c:idx val="7"/>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F-8D16-4C97-ADDD-95C7377C6427}"/>
              </c:ext>
            </c:extLst>
          </c:dPt>
          <c:dPt>
            <c:idx val="8"/>
            <c:bubble3D val="0"/>
            <c:explosion val="19"/>
            <c:spPr>
              <a:solidFill>
                <a:schemeClr val="dk1">
                  <a:tint val="55000"/>
                </a:schemeClr>
              </a:solidFill>
              <a:ln w="19050">
                <a:solidFill>
                  <a:schemeClr val="lt1"/>
                </a:solidFill>
              </a:ln>
              <a:effectLst/>
            </c:spPr>
            <c:extLst>
              <c:ext xmlns:c16="http://schemas.microsoft.com/office/drawing/2014/chart" uri="{C3380CC4-5D6E-409C-BE32-E72D297353CC}">
                <c16:uniqueId val="{0000000A-CF75-4244-A626-75A8FBFC0599}"/>
              </c:ext>
            </c:extLst>
          </c:dPt>
          <c:dLbls>
            <c:dLbl>
              <c:idx val="0"/>
              <c:layout>
                <c:manualLayout>
                  <c:x val="-0.19661875889641212"/>
                  <c:y val="-3.1967614073929965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C-CF75-4244-A626-75A8FBFC0599}"/>
                </c:ext>
              </c:extLst>
            </c:dLbl>
            <c:dLbl>
              <c:idx val="1"/>
              <c:layout>
                <c:manualLayout>
                  <c:x val="7.2285361310428656E-3"/>
                  <c:y val="-3.0685329307261661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D-CF75-4244-A626-75A8FBFC0599}"/>
                </c:ext>
              </c:extLst>
            </c:dLbl>
            <c:dLbl>
              <c:idx val="2"/>
              <c:layout>
                <c:manualLayout>
                  <c:x val="-4.1055409662619349E-2"/>
                  <c:y val="0.1659219304259510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E-CF75-4244-A626-75A8FBFC0599}"/>
                </c:ext>
              </c:extLst>
            </c:dLbl>
            <c:dLbl>
              <c:idx val="3"/>
              <c:layout>
                <c:manualLayout>
                  <c:x val="-7.4834963811341876E-3"/>
                  <c:y val="-6.5675143095696436E-4"/>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B-CF75-4244-A626-75A8FBFC0599}"/>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Sheet1!$A$2:$A$5</c:f>
              <c:strCache>
                <c:ptCount val="4"/>
                <c:pt idx="0">
                  <c:v>Murder</c:v>
                </c:pt>
                <c:pt idx="1">
                  <c:v>Rape</c:v>
                </c:pt>
                <c:pt idx="2">
                  <c:v>Robbery</c:v>
                </c:pt>
                <c:pt idx="3">
                  <c:v>Aggravated Assault</c:v>
                </c:pt>
              </c:strCache>
            </c:strRef>
          </c:cat>
          <c:val>
            <c:numRef>
              <c:f>Sheet1!$B$2:$B$5</c:f>
              <c:numCache>
                <c:formatCode>General</c:formatCode>
                <c:ptCount val="4"/>
                <c:pt idx="0">
                  <c:v>3</c:v>
                </c:pt>
                <c:pt idx="1">
                  <c:v>42</c:v>
                </c:pt>
                <c:pt idx="2">
                  <c:v>43</c:v>
                </c:pt>
                <c:pt idx="3">
                  <c:v>179</c:v>
                </c:pt>
              </c:numCache>
            </c:numRef>
          </c:val>
          <c:extLst>
            <c:ext xmlns:c16="http://schemas.microsoft.com/office/drawing/2014/chart" uri="{C3380CC4-5D6E-409C-BE32-E72D297353CC}">
              <c16:uniqueId val="{00000000-CF75-4244-A626-75A8FBFC0599}"/>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pieChart>
        <c:varyColors val="1"/>
        <c:ser>
          <c:idx val="0"/>
          <c:order val="0"/>
          <c:tx>
            <c:strRef>
              <c:f>Sheet1!$B$1</c:f>
              <c:strCache>
                <c:ptCount val="1"/>
                <c:pt idx="0">
                  <c:v>Count</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1-5E99-47CB-AD62-97A1DF6719AF}"/>
              </c:ext>
            </c:extLst>
          </c:dPt>
          <c:dPt>
            <c:idx val="1"/>
            <c:bubble3D val="0"/>
            <c:spPr>
              <a:solidFill>
                <a:srgbClr val="C00000"/>
              </a:solidFill>
              <a:ln w="19050">
                <a:solidFill>
                  <a:schemeClr val="lt1"/>
                </a:solidFill>
              </a:ln>
              <a:effectLst/>
            </c:spPr>
            <c:extLst>
              <c:ext xmlns:c16="http://schemas.microsoft.com/office/drawing/2014/chart" uri="{C3380CC4-5D6E-409C-BE32-E72D297353CC}">
                <c16:uniqueId val="{00000002-5E99-47CB-AD62-97A1DF6719AF}"/>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3-5E99-47CB-AD62-97A1DF6719AF}"/>
              </c:ext>
            </c:extLst>
          </c:dPt>
          <c:dPt>
            <c:idx val="3"/>
            <c:bubble3D val="0"/>
            <c:explosion val="26"/>
            <c:spPr>
              <a:solidFill>
                <a:schemeClr val="dk1">
                  <a:tint val="98500"/>
                </a:schemeClr>
              </a:solidFill>
              <a:ln w="19050">
                <a:solidFill>
                  <a:schemeClr val="lt1"/>
                </a:solidFill>
              </a:ln>
              <a:effectLst/>
            </c:spPr>
            <c:extLst>
              <c:ext xmlns:c16="http://schemas.microsoft.com/office/drawing/2014/chart" uri="{C3380CC4-5D6E-409C-BE32-E72D297353CC}">
                <c16:uniqueId val="{00000007-56C3-4AE5-937C-2AED0AC58FA8}"/>
              </c:ext>
            </c:extLst>
          </c:dPt>
          <c:dLbls>
            <c:dLbl>
              <c:idx val="0"/>
              <c:layout>
                <c:manualLayout>
                  <c:x val="3.7721840064538055E-2"/>
                  <c:y val="6.1907015758477235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1-5E99-47CB-AD62-97A1DF6719AF}"/>
                </c:ext>
              </c:extLst>
            </c:dLbl>
            <c:dLbl>
              <c:idx val="1"/>
              <c:layout>
                <c:manualLayout>
                  <c:x val="0.36402540666401562"/>
                  <c:y val="8.4689438521271074E-4"/>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2-5E99-47CB-AD62-97A1DF6719AF}"/>
                </c:ext>
              </c:extLst>
            </c:dLbl>
            <c:dLbl>
              <c:idx val="2"/>
              <c:layout>
                <c:manualLayout>
                  <c:x val="-5.0497024644545196E-2"/>
                  <c:y val="2.6045793539164044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3-5E99-47CB-AD62-97A1DF6719AF}"/>
                </c:ext>
              </c:extLst>
            </c:dLbl>
            <c:dLbl>
              <c:idx val="3"/>
              <c:layout>
                <c:manualLayout>
                  <c:x val="3.7529092688297461E-2"/>
                  <c:y val="4.0740752621975101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7-56C3-4AE5-937C-2AED0AC58FA8}"/>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Sheet1!$A$2:$A$4</c:f>
              <c:strCache>
                <c:ptCount val="3"/>
                <c:pt idx="0">
                  <c:v>Burglary</c:v>
                </c:pt>
                <c:pt idx="1">
                  <c:v>Larceny</c:v>
                </c:pt>
                <c:pt idx="2">
                  <c:v>Motor Vehicle Theft</c:v>
                </c:pt>
              </c:strCache>
            </c:strRef>
          </c:cat>
          <c:val>
            <c:numRef>
              <c:f>Sheet1!$B$2:$B$4</c:f>
              <c:numCache>
                <c:formatCode>General</c:formatCode>
                <c:ptCount val="3"/>
                <c:pt idx="0">
                  <c:v>426</c:v>
                </c:pt>
                <c:pt idx="1">
                  <c:v>2396</c:v>
                </c:pt>
                <c:pt idx="2">
                  <c:v>204</c:v>
                </c:pt>
              </c:numCache>
            </c:numRef>
          </c:val>
          <c:extLst>
            <c:ext xmlns:c16="http://schemas.microsoft.com/office/drawing/2014/chart" uri="{C3380CC4-5D6E-409C-BE32-E72D297353CC}">
              <c16:uniqueId val="{00000000-5E99-47CB-AD62-97A1DF6719AF}"/>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9.7785556102362212E-2"/>
          <c:y val="7.5792886091647325E-3"/>
          <c:w val="0.88658944389763783"/>
          <c:h val="0.88857709698127474"/>
        </c:manualLayout>
      </c:layout>
      <c:barChart>
        <c:barDir val="bar"/>
        <c:grouping val="clustered"/>
        <c:varyColors val="0"/>
        <c:ser>
          <c:idx val="0"/>
          <c:order val="0"/>
          <c:tx>
            <c:strRef>
              <c:f>Sheet1!$B$1</c:f>
              <c:strCache>
                <c:ptCount val="1"/>
                <c:pt idx="0">
                  <c:v>Rate per 1,000 youth</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Ocean</c:v>
                </c:pt>
                <c:pt idx="1">
                  <c:v>Hunterdon</c:v>
                </c:pt>
                <c:pt idx="2">
                  <c:v>Somerset</c:v>
                </c:pt>
                <c:pt idx="3">
                  <c:v>Union</c:v>
                </c:pt>
                <c:pt idx="4">
                  <c:v>Warren</c:v>
                </c:pt>
                <c:pt idx="5">
                  <c:v>Middlesex</c:v>
                </c:pt>
                <c:pt idx="6">
                  <c:v>Morris</c:v>
                </c:pt>
                <c:pt idx="7">
                  <c:v>Bergen</c:v>
                </c:pt>
                <c:pt idx="8">
                  <c:v>Sussex</c:v>
                </c:pt>
                <c:pt idx="9">
                  <c:v>Gloucester</c:v>
                </c:pt>
                <c:pt idx="10">
                  <c:v>Hudson</c:v>
                </c:pt>
                <c:pt idx="11">
                  <c:v>Burlington</c:v>
                </c:pt>
                <c:pt idx="12">
                  <c:v>Essex</c:v>
                </c:pt>
                <c:pt idx="13">
                  <c:v>Monmouth</c:v>
                </c:pt>
                <c:pt idx="14">
                  <c:v>Atlantic</c:v>
                </c:pt>
                <c:pt idx="15">
                  <c:v>Mercer</c:v>
                </c:pt>
                <c:pt idx="16">
                  <c:v>Passaic</c:v>
                </c:pt>
                <c:pt idx="17">
                  <c:v>Cumberland</c:v>
                </c:pt>
                <c:pt idx="18">
                  <c:v>Salem</c:v>
                </c:pt>
                <c:pt idx="19">
                  <c:v>Camden</c:v>
                </c:pt>
                <c:pt idx="20">
                  <c:v>Cape May</c:v>
                </c:pt>
              </c:strCache>
            </c:strRef>
          </c:cat>
          <c:val>
            <c:numRef>
              <c:f>Sheet1!$B$2:$B$22</c:f>
              <c:numCache>
                <c:formatCode>General</c:formatCode>
                <c:ptCount val="21"/>
                <c:pt idx="0">
                  <c:v>5</c:v>
                </c:pt>
                <c:pt idx="1">
                  <c:v>6</c:v>
                </c:pt>
                <c:pt idx="2">
                  <c:v>6</c:v>
                </c:pt>
                <c:pt idx="3">
                  <c:v>6</c:v>
                </c:pt>
                <c:pt idx="4">
                  <c:v>6</c:v>
                </c:pt>
                <c:pt idx="5">
                  <c:v>7</c:v>
                </c:pt>
                <c:pt idx="7">
                  <c:v>8</c:v>
                </c:pt>
                <c:pt idx="8">
                  <c:v>8</c:v>
                </c:pt>
                <c:pt idx="9">
                  <c:v>9</c:v>
                </c:pt>
                <c:pt idx="10">
                  <c:v>9</c:v>
                </c:pt>
                <c:pt idx="11">
                  <c:v>10</c:v>
                </c:pt>
                <c:pt idx="12">
                  <c:v>10</c:v>
                </c:pt>
                <c:pt idx="13">
                  <c:v>11</c:v>
                </c:pt>
                <c:pt idx="14">
                  <c:v>12</c:v>
                </c:pt>
                <c:pt idx="15">
                  <c:v>15</c:v>
                </c:pt>
                <c:pt idx="16">
                  <c:v>15</c:v>
                </c:pt>
                <c:pt idx="17">
                  <c:v>16</c:v>
                </c:pt>
                <c:pt idx="18">
                  <c:v>17</c:v>
                </c:pt>
                <c:pt idx="19">
                  <c:v>23</c:v>
                </c:pt>
                <c:pt idx="20">
                  <c:v>31</c:v>
                </c:pt>
              </c:numCache>
            </c:numRef>
          </c:val>
          <c:extLst>
            <c:ext xmlns:c16="http://schemas.microsoft.com/office/drawing/2014/chart" uri="{C3380CC4-5D6E-409C-BE32-E72D297353CC}">
              <c16:uniqueId val="{00000000-C984-4440-AE17-A81DBF5F907F}"/>
            </c:ext>
          </c:extLst>
        </c:ser>
        <c:ser>
          <c:idx val="1"/>
          <c:order val="1"/>
          <c:tx>
            <c:strRef>
              <c:f>Sheet1!$C$1</c:f>
              <c:strCache>
                <c:ptCount val="1"/>
                <c:pt idx="0">
                  <c:v>County</c:v>
                </c:pt>
              </c:strCache>
            </c:strRef>
          </c:tx>
          <c:spPr>
            <a:solidFill>
              <a:schemeClr val="bg1">
                <a:lumMod val="75000"/>
              </a:schemeClr>
            </a:solidFill>
            <a:ln>
              <a:noFill/>
            </a:ln>
            <a:effectLst/>
          </c:spPr>
          <c:invertIfNegative val="0"/>
          <c:dPt>
            <c:idx val="16"/>
            <c:invertIfNegative val="0"/>
            <c:bubble3D val="0"/>
            <c:spPr>
              <a:solidFill>
                <a:schemeClr val="bg1">
                  <a:lumMod val="75000"/>
                </a:schemeClr>
              </a:solidFill>
              <a:ln>
                <a:noFill/>
              </a:ln>
              <a:effectLst/>
            </c:spPr>
            <c:extLst>
              <c:ext xmlns:c16="http://schemas.microsoft.com/office/drawing/2014/chart" uri="{C3380CC4-5D6E-409C-BE32-E72D297353CC}">
                <c16:uniqueId val="{00000005-C984-4440-AE17-A81DBF5F907F}"/>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Ocean</c:v>
                </c:pt>
                <c:pt idx="1">
                  <c:v>Hunterdon</c:v>
                </c:pt>
                <c:pt idx="2">
                  <c:v>Somerset</c:v>
                </c:pt>
                <c:pt idx="3">
                  <c:v>Union</c:v>
                </c:pt>
                <c:pt idx="4">
                  <c:v>Warren</c:v>
                </c:pt>
                <c:pt idx="5">
                  <c:v>Middlesex</c:v>
                </c:pt>
                <c:pt idx="6">
                  <c:v>Morris</c:v>
                </c:pt>
                <c:pt idx="7">
                  <c:v>Bergen</c:v>
                </c:pt>
                <c:pt idx="8">
                  <c:v>Sussex</c:v>
                </c:pt>
                <c:pt idx="9">
                  <c:v>Gloucester</c:v>
                </c:pt>
                <c:pt idx="10">
                  <c:v>Hudson</c:v>
                </c:pt>
                <c:pt idx="11">
                  <c:v>Burlington</c:v>
                </c:pt>
                <c:pt idx="12">
                  <c:v>Essex</c:v>
                </c:pt>
                <c:pt idx="13">
                  <c:v>Monmouth</c:v>
                </c:pt>
                <c:pt idx="14">
                  <c:v>Atlantic</c:v>
                </c:pt>
                <c:pt idx="15">
                  <c:v>Mercer</c:v>
                </c:pt>
                <c:pt idx="16">
                  <c:v>Passaic</c:v>
                </c:pt>
                <c:pt idx="17">
                  <c:v>Cumberland</c:v>
                </c:pt>
                <c:pt idx="18">
                  <c:v>Salem</c:v>
                </c:pt>
                <c:pt idx="19">
                  <c:v>Camden</c:v>
                </c:pt>
                <c:pt idx="20">
                  <c:v>Cape May</c:v>
                </c:pt>
              </c:strCache>
            </c:strRef>
          </c:cat>
          <c:val>
            <c:numRef>
              <c:f>Sheet1!$C$2:$C$22</c:f>
              <c:numCache>
                <c:formatCode>General</c:formatCode>
                <c:ptCount val="21"/>
                <c:pt idx="6">
                  <c:v>7</c:v>
                </c:pt>
              </c:numCache>
            </c:numRef>
          </c:val>
          <c:extLst>
            <c:ext xmlns:c16="http://schemas.microsoft.com/office/drawing/2014/chart" uri="{C3380CC4-5D6E-409C-BE32-E72D297353CC}">
              <c16:uniqueId val="{00000001-C984-4440-AE17-A81DBF5F907F}"/>
            </c:ext>
          </c:extLst>
        </c:ser>
        <c:ser>
          <c:idx val="2"/>
          <c:order val="2"/>
          <c:tx>
            <c:strRef>
              <c:f>Sheet1!$D$1</c:f>
              <c:strCache>
                <c:ptCount val="1"/>
                <c:pt idx="0">
                  <c:v>NJ Rate 10</c:v>
                </c:pt>
              </c:strCache>
            </c:strRef>
          </c:tx>
          <c:spPr>
            <a:no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Ocean</c:v>
                </c:pt>
                <c:pt idx="1">
                  <c:v>Hunterdon</c:v>
                </c:pt>
                <c:pt idx="2">
                  <c:v>Somerset</c:v>
                </c:pt>
                <c:pt idx="3">
                  <c:v>Union</c:v>
                </c:pt>
                <c:pt idx="4">
                  <c:v>Warren</c:v>
                </c:pt>
                <c:pt idx="5">
                  <c:v>Middlesex</c:v>
                </c:pt>
                <c:pt idx="6">
                  <c:v>Morris</c:v>
                </c:pt>
                <c:pt idx="7">
                  <c:v>Bergen</c:v>
                </c:pt>
                <c:pt idx="8">
                  <c:v>Sussex</c:v>
                </c:pt>
                <c:pt idx="9">
                  <c:v>Gloucester</c:v>
                </c:pt>
                <c:pt idx="10">
                  <c:v>Hudson</c:v>
                </c:pt>
                <c:pt idx="11">
                  <c:v>Burlington</c:v>
                </c:pt>
                <c:pt idx="12">
                  <c:v>Essex</c:v>
                </c:pt>
                <c:pt idx="13">
                  <c:v>Monmouth</c:v>
                </c:pt>
                <c:pt idx="14">
                  <c:v>Atlantic</c:v>
                </c:pt>
                <c:pt idx="15">
                  <c:v>Mercer</c:v>
                </c:pt>
                <c:pt idx="16">
                  <c:v>Passaic</c:v>
                </c:pt>
                <c:pt idx="17">
                  <c:v>Cumberland</c:v>
                </c:pt>
                <c:pt idx="18">
                  <c:v>Salem</c:v>
                </c:pt>
                <c:pt idx="19">
                  <c:v>Camden</c:v>
                </c:pt>
                <c:pt idx="20">
                  <c:v>Cape May</c:v>
                </c:pt>
              </c:strCache>
            </c:strRef>
          </c:cat>
          <c:val>
            <c:numRef>
              <c:f>Sheet1!$D$2:$D$22</c:f>
              <c:numCache>
                <c:formatCode>General</c:formatCode>
                <c:ptCount val="21"/>
                <c:pt idx="0">
                  <c:v>10</c:v>
                </c:pt>
                <c:pt idx="1">
                  <c:v>10</c:v>
                </c:pt>
                <c:pt idx="2">
                  <c:v>10</c:v>
                </c:pt>
                <c:pt idx="3">
                  <c:v>10</c:v>
                </c:pt>
                <c:pt idx="4">
                  <c:v>10</c:v>
                </c:pt>
                <c:pt idx="5">
                  <c:v>10</c:v>
                </c:pt>
                <c:pt idx="6">
                  <c:v>10</c:v>
                </c:pt>
                <c:pt idx="7">
                  <c:v>10</c:v>
                </c:pt>
                <c:pt idx="8">
                  <c:v>10</c:v>
                </c:pt>
                <c:pt idx="9">
                  <c:v>10</c:v>
                </c:pt>
                <c:pt idx="10">
                  <c:v>10</c:v>
                </c:pt>
                <c:pt idx="11">
                  <c:v>10</c:v>
                </c:pt>
                <c:pt idx="12">
                  <c:v>10</c:v>
                </c:pt>
                <c:pt idx="13">
                  <c:v>10</c:v>
                </c:pt>
                <c:pt idx="14">
                  <c:v>10</c:v>
                </c:pt>
                <c:pt idx="15">
                  <c:v>10</c:v>
                </c:pt>
                <c:pt idx="16">
                  <c:v>10</c:v>
                </c:pt>
                <c:pt idx="17">
                  <c:v>10</c:v>
                </c:pt>
                <c:pt idx="18">
                  <c:v>10</c:v>
                </c:pt>
                <c:pt idx="19">
                  <c:v>10</c:v>
                </c:pt>
                <c:pt idx="20">
                  <c:v>10</c:v>
                </c:pt>
              </c:numCache>
            </c:numRef>
          </c:val>
          <c:extLst>
            <c:ext xmlns:c16="http://schemas.microsoft.com/office/drawing/2014/chart" uri="{C3380CC4-5D6E-409C-BE32-E72D297353CC}">
              <c16:uniqueId val="{00000002-C984-4440-AE17-A81DBF5F907F}"/>
            </c:ext>
          </c:extLst>
        </c:ser>
        <c:dLbls>
          <c:showLegendKey val="0"/>
          <c:showVal val="0"/>
          <c:showCatName val="0"/>
          <c:showSerName val="0"/>
          <c:showPercent val="0"/>
          <c:showBubbleSize val="0"/>
        </c:dLbls>
        <c:gapWidth val="182"/>
        <c:axId val="379078528"/>
        <c:axId val="379078920"/>
      </c:barChart>
      <c:catAx>
        <c:axId val="379078528"/>
        <c:scaling>
          <c:orientation val="minMax"/>
        </c:scaling>
        <c:delete val="0"/>
        <c:axPos val="l"/>
        <c:numFmt formatCode="General" sourceLinked="1"/>
        <c:majorTickMark val="none"/>
        <c:minorTickMark val="none"/>
        <c:tickLblPos val="nextTo"/>
        <c:spPr>
          <a:solidFill>
            <a:schemeClr val="bg1"/>
          </a:solid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078920"/>
        <c:crosses val="autoZero"/>
        <c:auto val="1"/>
        <c:lblAlgn val="ctr"/>
        <c:lblOffset val="100"/>
        <c:noMultiLvlLbl val="0"/>
      </c:catAx>
      <c:valAx>
        <c:axId val="379078920"/>
        <c:scaling>
          <c:orientation val="minMax"/>
        </c:scaling>
        <c:delete val="1"/>
        <c:axPos val="b"/>
        <c:numFmt formatCode="General" sourceLinked="1"/>
        <c:majorTickMark val="none"/>
        <c:minorTickMark val="none"/>
        <c:tickLblPos val="nextTo"/>
        <c:crossAx val="379078528"/>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28552706692913388"/>
          <c:y val="0.924415688665161"/>
          <c:w val="9.17054625984252E-2"/>
          <c:h val="4.06828759998543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4762029746281714E-2"/>
          <c:y val="1.472233331594475E-2"/>
          <c:w val="0.93470836978710992"/>
          <c:h val="0.75557217131231635"/>
        </c:manualLayout>
      </c:layout>
      <c:lineChart>
        <c:grouping val="standard"/>
        <c:varyColors val="0"/>
        <c:ser>
          <c:idx val="0"/>
          <c:order val="0"/>
          <c:tx>
            <c:strRef>
              <c:f>Sheet1!$B$1</c:f>
              <c:strCache>
                <c:ptCount val="1"/>
                <c:pt idx="0">
                  <c:v>Morris County</c:v>
                </c:pt>
              </c:strCache>
            </c:strRef>
          </c:tx>
          <c:spPr>
            <a:ln w="28575" cap="rnd">
              <a:solidFill>
                <a:srgbClr val="C00000"/>
              </a:solidFill>
              <a:round/>
            </a:ln>
            <a:effectLst/>
          </c:spPr>
          <c:marker>
            <c:symbol val="squar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2012</c:v>
                </c:pt>
                <c:pt idx="1">
                  <c:v>2013</c:v>
                </c:pt>
                <c:pt idx="2">
                  <c:v>2014</c:v>
                </c:pt>
                <c:pt idx="3">
                  <c:v>2015</c:v>
                </c:pt>
                <c:pt idx="4">
                  <c:v>2016</c:v>
                </c:pt>
              </c:numCache>
            </c:numRef>
          </c:cat>
          <c:val>
            <c:numRef>
              <c:f>Sheet1!$B$2:$B$6</c:f>
              <c:numCache>
                <c:formatCode>General</c:formatCode>
                <c:ptCount val="5"/>
                <c:pt idx="0">
                  <c:v>10</c:v>
                </c:pt>
                <c:pt idx="1">
                  <c:v>8</c:v>
                </c:pt>
                <c:pt idx="2">
                  <c:v>7</c:v>
                </c:pt>
                <c:pt idx="3">
                  <c:v>7</c:v>
                </c:pt>
                <c:pt idx="4">
                  <c:v>7</c:v>
                </c:pt>
              </c:numCache>
            </c:numRef>
          </c:val>
          <c:smooth val="0"/>
          <c:extLst>
            <c:ext xmlns:c16="http://schemas.microsoft.com/office/drawing/2014/chart" uri="{C3380CC4-5D6E-409C-BE32-E72D297353CC}">
              <c16:uniqueId val="{00000000-C337-41A1-A164-B6645D0FA9D6}"/>
            </c:ext>
          </c:extLst>
        </c:ser>
        <c:ser>
          <c:idx val="1"/>
          <c:order val="1"/>
          <c:tx>
            <c:strRef>
              <c:f>Sheet1!$C$1</c:f>
              <c:strCache>
                <c:ptCount val="1"/>
                <c:pt idx="0">
                  <c:v>New Jersey</c:v>
                </c:pt>
              </c:strCache>
            </c:strRef>
          </c:tx>
          <c:spPr>
            <a:ln w="28575" cap="rnd">
              <a:solidFill>
                <a:schemeClr val="bg1">
                  <a:lumMod val="75000"/>
                </a:schemeClr>
              </a:solidFill>
              <a:round/>
            </a:ln>
            <a:effectLst/>
          </c:spPr>
          <c:marker>
            <c:symbol val="circle"/>
            <c:size val="5"/>
            <c:spPr>
              <a:solidFill>
                <a:schemeClr val="bg1">
                  <a:lumMod val="75000"/>
                </a:schemeClr>
              </a:solidFill>
              <a:ln w="9525">
                <a:solidFill>
                  <a:schemeClr val="bg1">
                    <a:lumMod val="75000"/>
                  </a:schemeClr>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2012</c:v>
                </c:pt>
                <c:pt idx="1">
                  <c:v>2013</c:v>
                </c:pt>
                <c:pt idx="2">
                  <c:v>2014</c:v>
                </c:pt>
                <c:pt idx="3">
                  <c:v>2015</c:v>
                </c:pt>
                <c:pt idx="4">
                  <c:v>2016</c:v>
                </c:pt>
              </c:numCache>
            </c:numRef>
          </c:cat>
          <c:val>
            <c:numRef>
              <c:f>Sheet1!$C$2:$C$6</c:f>
              <c:numCache>
                <c:formatCode>General</c:formatCode>
                <c:ptCount val="5"/>
                <c:pt idx="0">
                  <c:v>15</c:v>
                </c:pt>
                <c:pt idx="1">
                  <c:v>12</c:v>
                </c:pt>
                <c:pt idx="2">
                  <c:v>12</c:v>
                </c:pt>
                <c:pt idx="3">
                  <c:v>11</c:v>
                </c:pt>
                <c:pt idx="4">
                  <c:v>10</c:v>
                </c:pt>
              </c:numCache>
            </c:numRef>
          </c:val>
          <c:smooth val="0"/>
          <c:extLst>
            <c:ext xmlns:c16="http://schemas.microsoft.com/office/drawing/2014/chart" uri="{C3380CC4-5D6E-409C-BE32-E72D297353CC}">
              <c16:uniqueId val="{00000003-C337-41A1-A164-B6645D0FA9D6}"/>
            </c:ext>
          </c:extLst>
        </c:ser>
        <c:dLbls>
          <c:showLegendKey val="0"/>
          <c:showVal val="0"/>
          <c:showCatName val="0"/>
          <c:showSerName val="0"/>
          <c:showPercent val="0"/>
          <c:showBubbleSize val="0"/>
        </c:dLbls>
        <c:marker val="1"/>
        <c:smooth val="0"/>
        <c:axId val="379079704"/>
        <c:axId val="379080096"/>
      </c:lineChart>
      <c:catAx>
        <c:axId val="3790797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9080096"/>
        <c:crosses val="autoZero"/>
        <c:auto val="1"/>
        <c:lblAlgn val="ctr"/>
        <c:lblOffset val="100"/>
        <c:noMultiLvlLbl val="0"/>
      </c:catAx>
      <c:valAx>
        <c:axId val="379080096"/>
        <c:scaling>
          <c:orientation val="minMax"/>
          <c:max val="32"/>
          <c:min val="0"/>
        </c:scaling>
        <c:delete val="1"/>
        <c:axPos val="l"/>
        <c:numFmt formatCode="General" sourceLinked="1"/>
        <c:majorTickMark val="none"/>
        <c:minorTickMark val="none"/>
        <c:tickLblPos val="nextTo"/>
        <c:crossAx val="379079704"/>
        <c:crosses val="autoZero"/>
        <c:crossBetween val="between"/>
      </c:valAx>
      <c:spPr>
        <a:noFill/>
        <a:ln>
          <a:noFill/>
        </a:ln>
        <a:effectLst/>
      </c:spPr>
    </c:plotArea>
    <c:legend>
      <c:legendPos val="r"/>
      <c:layout>
        <c:manualLayout>
          <c:xMode val="edge"/>
          <c:yMode val="edge"/>
          <c:x val="0.3811892263467066"/>
          <c:y val="6.8140319163664999E-3"/>
          <c:w val="0.56722347206599166"/>
          <c:h val="8.917039072145227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Crime guns recovered</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95000"/>
                        <a:lumOff val="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Warren</c:v>
                </c:pt>
                <c:pt idx="1">
                  <c:v>Hunterdon</c:v>
                </c:pt>
                <c:pt idx="2">
                  <c:v>Sussex</c:v>
                </c:pt>
                <c:pt idx="3">
                  <c:v>Morris</c:v>
                </c:pt>
                <c:pt idx="4">
                  <c:v>Salem</c:v>
                </c:pt>
                <c:pt idx="5">
                  <c:v>Somerset</c:v>
                </c:pt>
                <c:pt idx="6">
                  <c:v>Cape May</c:v>
                </c:pt>
                <c:pt idx="7">
                  <c:v>Gloucester</c:v>
                </c:pt>
                <c:pt idx="8">
                  <c:v>Cumberland</c:v>
                </c:pt>
                <c:pt idx="9">
                  <c:v>Burlington</c:v>
                </c:pt>
                <c:pt idx="10">
                  <c:v>Bergen</c:v>
                </c:pt>
                <c:pt idx="11">
                  <c:v>Hudson</c:v>
                </c:pt>
                <c:pt idx="12">
                  <c:v>Monmouth</c:v>
                </c:pt>
                <c:pt idx="13">
                  <c:v>Ocean</c:v>
                </c:pt>
                <c:pt idx="14">
                  <c:v>Atlantic</c:v>
                </c:pt>
                <c:pt idx="15">
                  <c:v>Passaic</c:v>
                </c:pt>
                <c:pt idx="16">
                  <c:v>Middlesex</c:v>
                </c:pt>
                <c:pt idx="17">
                  <c:v>Union</c:v>
                </c:pt>
                <c:pt idx="18">
                  <c:v>Camden</c:v>
                </c:pt>
                <c:pt idx="19">
                  <c:v>Mercer</c:v>
                </c:pt>
                <c:pt idx="20">
                  <c:v>Essex</c:v>
                </c:pt>
              </c:strCache>
            </c:strRef>
          </c:cat>
          <c:val>
            <c:numRef>
              <c:f>Sheet1!$B$2:$B$22</c:f>
              <c:numCache>
                <c:formatCode>General</c:formatCode>
                <c:ptCount val="21"/>
                <c:pt idx="0">
                  <c:v>2</c:v>
                </c:pt>
                <c:pt idx="1">
                  <c:v>2</c:v>
                </c:pt>
                <c:pt idx="2">
                  <c:v>3</c:v>
                </c:pt>
                <c:pt idx="4">
                  <c:v>5</c:v>
                </c:pt>
                <c:pt idx="5">
                  <c:v>6</c:v>
                </c:pt>
                <c:pt idx="6">
                  <c:v>8</c:v>
                </c:pt>
                <c:pt idx="7">
                  <c:v>10</c:v>
                </c:pt>
                <c:pt idx="8">
                  <c:v>11</c:v>
                </c:pt>
                <c:pt idx="9">
                  <c:v>12</c:v>
                </c:pt>
                <c:pt idx="10">
                  <c:v>13</c:v>
                </c:pt>
                <c:pt idx="11">
                  <c:v>15</c:v>
                </c:pt>
                <c:pt idx="12">
                  <c:v>16</c:v>
                </c:pt>
                <c:pt idx="13">
                  <c:v>16</c:v>
                </c:pt>
                <c:pt idx="14">
                  <c:v>18</c:v>
                </c:pt>
                <c:pt idx="15">
                  <c:v>19</c:v>
                </c:pt>
                <c:pt idx="16">
                  <c:v>19</c:v>
                </c:pt>
                <c:pt idx="17">
                  <c:v>20</c:v>
                </c:pt>
                <c:pt idx="18">
                  <c:v>51</c:v>
                </c:pt>
                <c:pt idx="19">
                  <c:v>59</c:v>
                </c:pt>
                <c:pt idx="20">
                  <c:v>66</c:v>
                </c:pt>
              </c:numCache>
            </c:numRef>
          </c:val>
          <c:extLst>
            <c:ext xmlns:c16="http://schemas.microsoft.com/office/drawing/2014/chart" uri="{C3380CC4-5D6E-409C-BE32-E72D297353CC}">
              <c16:uniqueId val="{00000000-A602-4D18-B643-EB6B7BDC8976}"/>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Warren</c:v>
                </c:pt>
                <c:pt idx="1">
                  <c:v>Hunterdon</c:v>
                </c:pt>
                <c:pt idx="2">
                  <c:v>Sussex</c:v>
                </c:pt>
                <c:pt idx="3">
                  <c:v>Morris</c:v>
                </c:pt>
                <c:pt idx="4">
                  <c:v>Salem</c:v>
                </c:pt>
                <c:pt idx="5">
                  <c:v>Somerset</c:v>
                </c:pt>
                <c:pt idx="6">
                  <c:v>Cape May</c:v>
                </c:pt>
                <c:pt idx="7">
                  <c:v>Gloucester</c:v>
                </c:pt>
                <c:pt idx="8">
                  <c:v>Cumberland</c:v>
                </c:pt>
                <c:pt idx="9">
                  <c:v>Burlington</c:v>
                </c:pt>
                <c:pt idx="10">
                  <c:v>Bergen</c:v>
                </c:pt>
                <c:pt idx="11">
                  <c:v>Hudson</c:v>
                </c:pt>
                <c:pt idx="12">
                  <c:v>Monmouth</c:v>
                </c:pt>
                <c:pt idx="13">
                  <c:v>Ocean</c:v>
                </c:pt>
                <c:pt idx="14">
                  <c:v>Atlantic</c:v>
                </c:pt>
                <c:pt idx="15">
                  <c:v>Passaic</c:v>
                </c:pt>
                <c:pt idx="16">
                  <c:v>Middlesex</c:v>
                </c:pt>
                <c:pt idx="17">
                  <c:v>Union</c:v>
                </c:pt>
                <c:pt idx="18">
                  <c:v>Camden</c:v>
                </c:pt>
                <c:pt idx="19">
                  <c:v>Mercer</c:v>
                </c:pt>
                <c:pt idx="20">
                  <c:v>Essex</c:v>
                </c:pt>
              </c:strCache>
            </c:strRef>
          </c:cat>
          <c:val>
            <c:numRef>
              <c:f>Sheet1!$C$2:$C$22</c:f>
              <c:numCache>
                <c:formatCode>General</c:formatCode>
                <c:ptCount val="21"/>
                <c:pt idx="3">
                  <c:v>5</c:v>
                </c:pt>
              </c:numCache>
            </c:numRef>
          </c:val>
          <c:extLst>
            <c:ext xmlns:c16="http://schemas.microsoft.com/office/drawing/2014/chart" uri="{C3380CC4-5D6E-409C-BE32-E72D297353CC}">
              <c16:uniqueId val="{00000001-A602-4D18-B643-EB6B7BDC8976}"/>
            </c:ext>
          </c:extLst>
        </c:ser>
        <c:dLbls>
          <c:showLegendKey val="0"/>
          <c:showVal val="0"/>
          <c:showCatName val="0"/>
          <c:showSerName val="0"/>
          <c:showPercent val="0"/>
          <c:showBubbleSize val="0"/>
        </c:dLbls>
        <c:gapWidth val="182"/>
        <c:axId val="379945520"/>
        <c:axId val="379945912"/>
      </c:barChart>
      <c:catAx>
        <c:axId val="37994552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945912"/>
        <c:crosses val="autoZero"/>
        <c:auto val="1"/>
        <c:lblAlgn val="ctr"/>
        <c:lblOffset val="100"/>
        <c:noMultiLvlLbl val="0"/>
      </c:catAx>
      <c:valAx>
        <c:axId val="379945912"/>
        <c:scaling>
          <c:orientation val="minMax"/>
        </c:scaling>
        <c:delete val="1"/>
        <c:axPos val="b"/>
        <c:numFmt formatCode="General" sourceLinked="1"/>
        <c:majorTickMark val="none"/>
        <c:minorTickMark val="none"/>
        <c:tickLblPos val="nextTo"/>
        <c:crossAx val="379945520"/>
        <c:crosses val="autoZero"/>
        <c:crossBetween val="between"/>
      </c:valAx>
      <c:spPr>
        <a:noFill/>
        <a:ln>
          <a:noFill/>
        </a:ln>
        <a:effectLst/>
      </c:spPr>
    </c:plotArea>
    <c:legend>
      <c:legendPos val="b"/>
      <c:legendEntry>
        <c:idx val="0"/>
        <c:delete val="1"/>
      </c:legendEntry>
      <c:legendEntry>
        <c:idx val="1"/>
        <c:delete val="1"/>
      </c:legendEntry>
      <c:layout>
        <c:manualLayout>
          <c:xMode val="edge"/>
          <c:yMode val="edge"/>
          <c:x val="0.24063791830708664"/>
          <c:y val="0.94266265116494519"/>
          <c:w val="0.13838489370046275"/>
          <c:h val="3.774120092635328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4.5454545454545456E-2"/>
          <c:y val="0.52298856572458963"/>
          <c:w val="0.90909090909090906"/>
          <c:h val="0.30267363871931829"/>
        </c:manualLayout>
      </c:layout>
      <c:lineChart>
        <c:grouping val="standard"/>
        <c:varyColors val="0"/>
        <c:ser>
          <c:idx val="0"/>
          <c:order val="0"/>
          <c:tx>
            <c:strRef>
              <c:f>Sheet1!$B$1</c:f>
              <c:strCache>
                <c:ptCount val="1"/>
                <c:pt idx="0">
                  <c:v>Morris County</c:v>
                </c:pt>
              </c:strCache>
            </c:strRef>
          </c:tx>
          <c:spPr>
            <a:ln w="28575" cap="rnd">
              <a:solidFill>
                <a:srgbClr val="C00000"/>
              </a:solidFill>
              <a:round/>
            </a:ln>
            <a:effectLst/>
          </c:spPr>
          <c:marker>
            <c:symbol val="squar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Sheet1!$A$2:$A$13</c:f>
              <c:strCache>
                <c:ptCount val="12"/>
                <c:pt idx="0">
                  <c:v>19-Nov</c:v>
                </c:pt>
                <c:pt idx="1">
                  <c:v>19-Dec</c:v>
                </c:pt>
                <c:pt idx="2">
                  <c:v>20-Jan</c:v>
                </c:pt>
                <c:pt idx="3">
                  <c:v>20-Feb</c:v>
                </c:pt>
                <c:pt idx="4">
                  <c:v>20-Mar</c:v>
                </c:pt>
                <c:pt idx="5">
                  <c:v>20-Apr</c:v>
                </c:pt>
                <c:pt idx="6">
                  <c:v>20-May</c:v>
                </c:pt>
                <c:pt idx="7">
                  <c:v>20-Jun</c:v>
                </c:pt>
                <c:pt idx="8">
                  <c:v>20-Jul</c:v>
                </c:pt>
                <c:pt idx="9">
                  <c:v>20-Aug</c:v>
                </c:pt>
                <c:pt idx="10">
                  <c:v>20-Sep</c:v>
                </c:pt>
                <c:pt idx="11">
                  <c:v>20-Oct</c:v>
                </c:pt>
              </c:strCache>
            </c:strRef>
          </c:cat>
          <c:val>
            <c:numRef>
              <c:f>Sheet1!$B$2:$B$13</c:f>
              <c:numCache>
                <c:formatCode>General</c:formatCode>
                <c:ptCount val="12"/>
                <c:pt idx="0">
                  <c:v>5</c:v>
                </c:pt>
                <c:pt idx="1">
                  <c:v>7</c:v>
                </c:pt>
                <c:pt idx="2">
                  <c:v>1</c:v>
                </c:pt>
                <c:pt idx="3">
                  <c:v>8</c:v>
                </c:pt>
                <c:pt idx="4">
                  <c:v>6</c:v>
                </c:pt>
                <c:pt idx="5">
                  <c:v>7</c:v>
                </c:pt>
                <c:pt idx="6">
                  <c:v>10</c:v>
                </c:pt>
                <c:pt idx="7">
                  <c:v>6</c:v>
                </c:pt>
                <c:pt idx="8">
                  <c:v>6</c:v>
                </c:pt>
                <c:pt idx="9">
                  <c:v>3</c:v>
                </c:pt>
                <c:pt idx="10">
                  <c:v>5</c:v>
                </c:pt>
                <c:pt idx="11">
                  <c:v>5</c:v>
                </c:pt>
              </c:numCache>
            </c:numRef>
          </c:val>
          <c:smooth val="0"/>
          <c:extLst>
            <c:ext xmlns:c16="http://schemas.microsoft.com/office/drawing/2014/chart" uri="{C3380CC4-5D6E-409C-BE32-E72D297353CC}">
              <c16:uniqueId val="{00000000-9830-4563-B5F8-0E191FF24018}"/>
            </c:ext>
          </c:extLst>
        </c:ser>
        <c:dLbls>
          <c:showLegendKey val="0"/>
          <c:showVal val="0"/>
          <c:showCatName val="0"/>
          <c:showSerName val="0"/>
          <c:showPercent val="0"/>
          <c:showBubbleSize val="0"/>
        </c:dLbls>
        <c:marker val="1"/>
        <c:smooth val="0"/>
        <c:axId val="379946696"/>
        <c:axId val="379947088"/>
      </c:lineChart>
      <c:catAx>
        <c:axId val="379946696"/>
        <c:scaling>
          <c:orientation val="minMax"/>
        </c:scaling>
        <c:delete val="0"/>
        <c:axPos val="b"/>
        <c:numFmt formatCode="General" sourceLinked="0"/>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9947088"/>
        <c:crosses val="autoZero"/>
        <c:auto val="1"/>
        <c:lblAlgn val="ctr"/>
        <c:lblOffset val="100"/>
        <c:noMultiLvlLbl val="1"/>
      </c:catAx>
      <c:valAx>
        <c:axId val="379947088"/>
        <c:scaling>
          <c:orientation val="minMax"/>
        </c:scaling>
        <c:delete val="1"/>
        <c:axPos val="l"/>
        <c:numFmt formatCode="General" sourceLinked="1"/>
        <c:majorTickMark val="none"/>
        <c:minorTickMark val="none"/>
        <c:tickLblPos val="nextTo"/>
        <c:crossAx val="379946696"/>
        <c:crosses val="autoZero"/>
        <c:crossBetween val="between"/>
      </c:valAx>
      <c:spPr>
        <a:noFill/>
        <a:ln>
          <a:noFill/>
        </a:ln>
        <a:effectLst/>
      </c:spPr>
    </c:plotArea>
    <c:legend>
      <c:legendPos val="b"/>
      <c:legendEntry>
        <c:idx val="0"/>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ayout>
        <c:manualLayout>
          <c:xMode val="edge"/>
          <c:yMode val="edge"/>
          <c:x val="0.21022083691256105"/>
          <c:y val="2.3609850289105005E-2"/>
          <c:w val="0.65468042240061819"/>
          <c:h val="8.736460551638404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Crime guns recovered</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Sheet1!$A$2:$A$26</c:f>
              <c:strCache>
                <c:ptCount val="25"/>
                <c:pt idx="0">
                  <c:v>Depford</c:v>
                </c:pt>
                <c:pt idx="1">
                  <c:v>North Brunswick</c:v>
                </c:pt>
                <c:pt idx="2">
                  <c:v>New Brunsiwck</c:v>
                </c:pt>
                <c:pt idx="3">
                  <c:v>Paulsboro</c:v>
                </c:pt>
                <c:pt idx="4">
                  <c:v>Franklin Township</c:v>
                </c:pt>
                <c:pt idx="5">
                  <c:v>Marlboro</c:v>
                </c:pt>
                <c:pt idx="6">
                  <c:v>Woodridge</c:v>
                </c:pt>
                <c:pt idx="7">
                  <c:v>Linden</c:v>
                </c:pt>
                <c:pt idx="8">
                  <c:v>Asbury Park</c:v>
                </c:pt>
                <c:pt idx="9">
                  <c:v>Blackwood</c:v>
                </c:pt>
                <c:pt idx="10">
                  <c:v>Orange</c:v>
                </c:pt>
                <c:pt idx="11">
                  <c:v>Irvington</c:v>
                </c:pt>
                <c:pt idx="12">
                  <c:v>Ocean View</c:v>
                </c:pt>
                <c:pt idx="13">
                  <c:v>Hamilton</c:v>
                </c:pt>
                <c:pt idx="14">
                  <c:v>East Orange</c:v>
                </c:pt>
                <c:pt idx="15">
                  <c:v>Millville</c:v>
                </c:pt>
                <c:pt idx="16">
                  <c:v>Seaside Park</c:v>
                </c:pt>
                <c:pt idx="17">
                  <c:v>Ewing</c:v>
                </c:pt>
                <c:pt idx="18">
                  <c:v>Elizabeth</c:v>
                </c:pt>
                <c:pt idx="19">
                  <c:v>Atlantic City</c:v>
                </c:pt>
                <c:pt idx="20">
                  <c:v>Jersey City</c:v>
                </c:pt>
                <c:pt idx="21">
                  <c:v>Paterson</c:v>
                </c:pt>
                <c:pt idx="22">
                  <c:v>Camden</c:v>
                </c:pt>
                <c:pt idx="23">
                  <c:v>Trenton</c:v>
                </c:pt>
                <c:pt idx="24">
                  <c:v>Newark</c:v>
                </c:pt>
              </c:strCache>
            </c:strRef>
          </c:cat>
          <c:val>
            <c:numRef>
              <c:f>Sheet1!$B$2:$B$26</c:f>
              <c:numCache>
                <c:formatCode>General</c:formatCode>
                <c:ptCount val="25"/>
                <c:pt idx="0">
                  <c:v>3</c:v>
                </c:pt>
                <c:pt idx="1">
                  <c:v>3</c:v>
                </c:pt>
                <c:pt idx="2">
                  <c:v>3</c:v>
                </c:pt>
                <c:pt idx="3">
                  <c:v>3</c:v>
                </c:pt>
                <c:pt idx="4">
                  <c:v>3</c:v>
                </c:pt>
                <c:pt idx="5">
                  <c:v>3</c:v>
                </c:pt>
                <c:pt idx="6">
                  <c:v>4</c:v>
                </c:pt>
                <c:pt idx="7">
                  <c:v>4</c:v>
                </c:pt>
                <c:pt idx="8">
                  <c:v>4</c:v>
                </c:pt>
                <c:pt idx="9">
                  <c:v>4</c:v>
                </c:pt>
                <c:pt idx="10">
                  <c:v>5</c:v>
                </c:pt>
                <c:pt idx="11">
                  <c:v>5</c:v>
                </c:pt>
                <c:pt idx="12">
                  <c:v>5</c:v>
                </c:pt>
                <c:pt idx="13">
                  <c:v>6</c:v>
                </c:pt>
                <c:pt idx="14">
                  <c:v>6</c:v>
                </c:pt>
                <c:pt idx="15">
                  <c:v>6</c:v>
                </c:pt>
                <c:pt idx="16">
                  <c:v>7</c:v>
                </c:pt>
                <c:pt idx="17">
                  <c:v>9</c:v>
                </c:pt>
                <c:pt idx="18">
                  <c:v>9</c:v>
                </c:pt>
                <c:pt idx="19">
                  <c:v>10</c:v>
                </c:pt>
                <c:pt idx="20">
                  <c:v>13</c:v>
                </c:pt>
                <c:pt idx="21">
                  <c:v>16</c:v>
                </c:pt>
                <c:pt idx="22">
                  <c:v>39</c:v>
                </c:pt>
                <c:pt idx="23">
                  <c:v>42</c:v>
                </c:pt>
                <c:pt idx="24">
                  <c:v>44</c:v>
                </c:pt>
              </c:numCache>
            </c:numRef>
          </c:val>
          <c:extLst>
            <c:ext xmlns:c16="http://schemas.microsoft.com/office/drawing/2014/chart" uri="{C3380CC4-5D6E-409C-BE32-E72D297353CC}">
              <c16:uniqueId val="{00000000-2D6F-4CDA-A50B-0F48185ACA6B}"/>
            </c:ext>
          </c:extLst>
        </c:ser>
        <c:dLbls>
          <c:showLegendKey val="0"/>
          <c:showVal val="0"/>
          <c:showCatName val="0"/>
          <c:showSerName val="0"/>
          <c:showPercent val="0"/>
          <c:showBubbleSize val="0"/>
        </c:dLbls>
        <c:gapWidth val="219"/>
        <c:overlap val="-27"/>
        <c:axId val="382906824"/>
        <c:axId val="382907216"/>
      </c:barChart>
      <c:catAx>
        <c:axId val="3829068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7216"/>
        <c:crosses val="autoZero"/>
        <c:auto val="1"/>
        <c:lblAlgn val="ctr"/>
        <c:lblOffset val="100"/>
        <c:noMultiLvlLbl val="0"/>
      </c:catAx>
      <c:valAx>
        <c:axId val="3829072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682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bar"/>
        <c:grouping val="clustered"/>
        <c:varyColors val="0"/>
        <c:ser>
          <c:idx val="0"/>
          <c:order val="0"/>
          <c:tx>
            <c:strRef>
              <c:f>Sheet1!$B$1</c:f>
              <c:strCache>
                <c:ptCount val="1"/>
                <c:pt idx="0">
                  <c:v># DV incidents</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Salem</c:v>
                </c:pt>
                <c:pt idx="2">
                  <c:v>Sussex</c:v>
                </c:pt>
                <c:pt idx="3">
                  <c:v>Warren</c:v>
                </c:pt>
                <c:pt idx="4">
                  <c:v>Cape May</c:v>
                </c:pt>
                <c:pt idx="5">
                  <c:v>Morris</c:v>
                </c:pt>
                <c:pt idx="6">
                  <c:v>Somerset</c:v>
                </c:pt>
                <c:pt idx="7">
                  <c:v>Mercer</c:v>
                </c:pt>
                <c:pt idx="8">
                  <c:v>Gloucester</c:v>
                </c:pt>
                <c:pt idx="9">
                  <c:v>Passaic</c:v>
                </c:pt>
                <c:pt idx="10">
                  <c:v>Cumberland</c:v>
                </c:pt>
                <c:pt idx="11">
                  <c:v>Hudson</c:v>
                </c:pt>
                <c:pt idx="12">
                  <c:v>Union</c:v>
                </c:pt>
                <c:pt idx="13">
                  <c:v>Atlantic</c:v>
                </c:pt>
                <c:pt idx="14">
                  <c:v>Bergen</c:v>
                </c:pt>
                <c:pt idx="15">
                  <c:v>Monmouth</c:v>
                </c:pt>
                <c:pt idx="16">
                  <c:v>Burlington</c:v>
                </c:pt>
                <c:pt idx="17">
                  <c:v>Middlesex</c:v>
                </c:pt>
                <c:pt idx="18">
                  <c:v>Ocean</c:v>
                </c:pt>
                <c:pt idx="19">
                  <c:v>Essex</c:v>
                </c:pt>
                <c:pt idx="20">
                  <c:v>Camden</c:v>
                </c:pt>
              </c:strCache>
            </c:strRef>
          </c:cat>
          <c:val>
            <c:numRef>
              <c:f>Sheet1!$B$2:$B$22</c:f>
              <c:numCache>
                <c:formatCode>General</c:formatCode>
                <c:ptCount val="21"/>
                <c:pt idx="0">
                  <c:v>570</c:v>
                </c:pt>
                <c:pt idx="1">
                  <c:v>773</c:v>
                </c:pt>
                <c:pt idx="2" formatCode="#,##0">
                  <c:v>1265</c:v>
                </c:pt>
                <c:pt idx="3" formatCode="#,##0">
                  <c:v>1311</c:v>
                </c:pt>
                <c:pt idx="4" formatCode="#,##0">
                  <c:v>1339</c:v>
                </c:pt>
                <c:pt idx="6" formatCode="#,##0">
                  <c:v>1840</c:v>
                </c:pt>
                <c:pt idx="7" formatCode="#,##0">
                  <c:v>2139</c:v>
                </c:pt>
                <c:pt idx="8" formatCode="#,##0">
                  <c:v>2417</c:v>
                </c:pt>
                <c:pt idx="9" formatCode="#,##0">
                  <c:v>2451</c:v>
                </c:pt>
                <c:pt idx="10">
                  <c:v>2510</c:v>
                </c:pt>
                <c:pt idx="11" formatCode="#,##0">
                  <c:v>2656</c:v>
                </c:pt>
                <c:pt idx="12" formatCode="#,##0">
                  <c:v>3054</c:v>
                </c:pt>
                <c:pt idx="13" formatCode="#,##0">
                  <c:v>3187</c:v>
                </c:pt>
                <c:pt idx="14" formatCode="#,##0">
                  <c:v>3410</c:v>
                </c:pt>
                <c:pt idx="15" formatCode="#,##0">
                  <c:v>3514</c:v>
                </c:pt>
                <c:pt idx="16" formatCode="#,##0">
                  <c:v>3747</c:v>
                </c:pt>
                <c:pt idx="17" formatCode="#,##0">
                  <c:v>4336</c:v>
                </c:pt>
                <c:pt idx="18" formatCode="#,##0">
                  <c:v>4372</c:v>
                </c:pt>
                <c:pt idx="19" formatCode="#,##0">
                  <c:v>6420</c:v>
                </c:pt>
                <c:pt idx="20" formatCode="#,##0">
                  <c:v>6532</c:v>
                </c:pt>
              </c:numCache>
            </c:numRef>
          </c:val>
          <c:extLst>
            <c:ext xmlns:c16="http://schemas.microsoft.com/office/drawing/2014/chart" uri="{C3380CC4-5D6E-409C-BE32-E72D297353CC}">
              <c16:uniqueId val="{00000000-60C0-4D87-9985-5101B63AFA72}"/>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Salem</c:v>
                </c:pt>
                <c:pt idx="2">
                  <c:v>Sussex</c:v>
                </c:pt>
                <c:pt idx="3">
                  <c:v>Warren</c:v>
                </c:pt>
                <c:pt idx="4">
                  <c:v>Cape May</c:v>
                </c:pt>
                <c:pt idx="5">
                  <c:v>Morris</c:v>
                </c:pt>
                <c:pt idx="6">
                  <c:v>Somerset</c:v>
                </c:pt>
                <c:pt idx="7">
                  <c:v>Mercer</c:v>
                </c:pt>
                <c:pt idx="8">
                  <c:v>Gloucester</c:v>
                </c:pt>
                <c:pt idx="9">
                  <c:v>Passaic</c:v>
                </c:pt>
                <c:pt idx="10">
                  <c:v>Cumberland</c:v>
                </c:pt>
                <c:pt idx="11">
                  <c:v>Hudson</c:v>
                </c:pt>
                <c:pt idx="12">
                  <c:v>Union</c:v>
                </c:pt>
                <c:pt idx="13">
                  <c:v>Atlantic</c:v>
                </c:pt>
                <c:pt idx="14">
                  <c:v>Bergen</c:v>
                </c:pt>
                <c:pt idx="15">
                  <c:v>Monmouth</c:v>
                </c:pt>
                <c:pt idx="16">
                  <c:v>Burlington</c:v>
                </c:pt>
                <c:pt idx="17">
                  <c:v>Middlesex</c:v>
                </c:pt>
                <c:pt idx="18">
                  <c:v>Ocean</c:v>
                </c:pt>
                <c:pt idx="19">
                  <c:v>Essex</c:v>
                </c:pt>
                <c:pt idx="20">
                  <c:v>Camden</c:v>
                </c:pt>
              </c:strCache>
            </c:strRef>
          </c:cat>
          <c:val>
            <c:numRef>
              <c:f>Sheet1!$C$2:$C$22</c:f>
              <c:numCache>
                <c:formatCode>General</c:formatCode>
                <c:ptCount val="21"/>
                <c:pt idx="5">
                  <c:v>1802</c:v>
                </c:pt>
              </c:numCache>
            </c:numRef>
          </c:val>
          <c:extLst>
            <c:ext xmlns:c16="http://schemas.microsoft.com/office/drawing/2014/chart" uri="{C3380CC4-5D6E-409C-BE32-E72D297353CC}">
              <c16:uniqueId val="{00000003-60C0-4D87-9985-5101B63AFA72}"/>
            </c:ext>
          </c:extLst>
        </c:ser>
        <c:dLbls>
          <c:showLegendKey val="0"/>
          <c:showVal val="0"/>
          <c:showCatName val="0"/>
          <c:showSerName val="0"/>
          <c:showPercent val="0"/>
          <c:showBubbleSize val="0"/>
        </c:dLbls>
        <c:gapWidth val="182"/>
        <c:axId val="379950224"/>
        <c:axId val="379950616"/>
      </c:barChart>
      <c:catAx>
        <c:axId val="3799502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950616"/>
        <c:crosses val="autoZero"/>
        <c:auto val="1"/>
        <c:lblAlgn val="ctr"/>
        <c:lblOffset val="100"/>
        <c:noMultiLvlLbl val="0"/>
      </c:catAx>
      <c:valAx>
        <c:axId val="379950616"/>
        <c:scaling>
          <c:orientation val="minMax"/>
        </c:scaling>
        <c:delete val="1"/>
        <c:axPos val="b"/>
        <c:numFmt formatCode="General" sourceLinked="1"/>
        <c:majorTickMark val="none"/>
        <c:minorTickMark val="none"/>
        <c:tickLblPos val="nextTo"/>
        <c:crossAx val="37995022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DV incidents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dLbl>
              <c:idx val="2"/>
              <c:layout>
                <c:manualLayout>
                  <c:x val="-1.6113053613053721E-2"/>
                  <c:y val="-2.8365278766899767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8090-4EBA-9F46-6C406603834E}"/>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General</c:formatCode>
                <c:ptCount val="5"/>
                <c:pt idx="0">
                  <c:v>1867</c:v>
                </c:pt>
                <c:pt idx="1">
                  <c:v>2017</c:v>
                </c:pt>
                <c:pt idx="2">
                  <c:v>1764</c:v>
                </c:pt>
                <c:pt idx="3">
                  <c:v>1689</c:v>
                </c:pt>
                <c:pt idx="4">
                  <c:v>1802</c:v>
                </c:pt>
              </c:numCache>
            </c:numRef>
          </c:val>
          <c:smooth val="0"/>
          <c:extLst>
            <c:ext xmlns:c16="http://schemas.microsoft.com/office/drawing/2014/chart" uri="{C3380CC4-5D6E-409C-BE32-E72D297353CC}">
              <c16:uniqueId val="{00000000-B77B-4290-9C31-4B7F1C941F7C}"/>
            </c:ext>
          </c:extLst>
        </c:ser>
        <c:dLbls>
          <c:showLegendKey val="0"/>
          <c:showVal val="0"/>
          <c:showCatName val="0"/>
          <c:showSerName val="0"/>
          <c:showPercent val="0"/>
          <c:showBubbleSize val="0"/>
        </c:dLbls>
        <c:marker val="1"/>
        <c:smooth val="0"/>
        <c:axId val="379951400"/>
        <c:axId val="379951792"/>
      </c:lineChart>
      <c:catAx>
        <c:axId val="3799514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951792"/>
        <c:crosses val="autoZero"/>
        <c:auto val="1"/>
        <c:lblAlgn val="ctr"/>
        <c:lblOffset val="100"/>
        <c:noMultiLvlLbl val="0"/>
      </c:catAx>
      <c:valAx>
        <c:axId val="3799517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951400"/>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Sheet1!$A$2</c:f>
              <c:strCache>
                <c:ptCount val="1"/>
                <c:pt idx="0">
                  <c:v>Parsippany-Troy Hills</c:v>
                </c:pt>
              </c:strCache>
            </c:strRef>
          </c:tx>
          <c:spPr>
            <a:ln w="28575" cap="rnd">
              <a:solidFill>
                <a:srgbClr val="C00000"/>
              </a:solidFill>
              <a:round/>
            </a:ln>
            <a:effectLst/>
          </c:spPr>
          <c:marker>
            <c:symbol val="triangle"/>
            <c:size val="5"/>
            <c:spPr>
              <a:solidFill>
                <a:srgbClr val="C00000"/>
              </a:solidFill>
              <a:ln w="9525">
                <a:solidFill>
                  <a:srgbClr val="C00000"/>
                </a:solidFill>
              </a:ln>
              <a:effectLst/>
            </c:spPr>
          </c:marker>
          <c:cat>
            <c:strRef>
              <c:f>Sheet1!$B$1:$H$1</c:f>
              <c:strCache>
                <c:ptCount val="7"/>
                <c:pt idx="0">
                  <c:v>2013</c:v>
                </c:pt>
                <c:pt idx="1">
                  <c:v>2014</c:v>
                </c:pt>
                <c:pt idx="2">
                  <c:v>2015</c:v>
                </c:pt>
                <c:pt idx="3">
                  <c:v>2016</c:v>
                </c:pt>
                <c:pt idx="4">
                  <c:v>2017</c:v>
                </c:pt>
                <c:pt idx="5">
                  <c:v>2018</c:v>
                </c:pt>
                <c:pt idx="6">
                  <c:v>2019</c:v>
                </c:pt>
              </c:strCache>
            </c:strRef>
          </c:cat>
          <c:val>
            <c:numRef>
              <c:f>Sheet1!$B$2:$H$2</c:f>
              <c:numCache>
                <c:formatCode>General</c:formatCode>
                <c:ptCount val="7"/>
                <c:pt idx="0">
                  <c:v>145</c:v>
                </c:pt>
                <c:pt idx="1">
                  <c:v>182</c:v>
                </c:pt>
                <c:pt idx="2">
                  <c:v>172</c:v>
                </c:pt>
                <c:pt idx="3">
                  <c:v>144</c:v>
                </c:pt>
                <c:pt idx="4">
                  <c:v>118</c:v>
                </c:pt>
                <c:pt idx="5">
                  <c:v>168</c:v>
                </c:pt>
                <c:pt idx="6">
                  <c:v>142</c:v>
                </c:pt>
              </c:numCache>
            </c:numRef>
          </c:val>
          <c:smooth val="0"/>
          <c:extLst>
            <c:ext xmlns:c16="http://schemas.microsoft.com/office/drawing/2014/chart" uri="{C3380CC4-5D6E-409C-BE32-E72D297353CC}">
              <c16:uniqueId val="{00000000-DC12-400E-9C0F-86066DE46CF4}"/>
            </c:ext>
          </c:extLst>
        </c:ser>
        <c:ser>
          <c:idx val="1"/>
          <c:order val="1"/>
          <c:tx>
            <c:strRef>
              <c:f>Sheet1!$A$3</c:f>
              <c:strCache>
                <c:ptCount val="1"/>
                <c:pt idx="0">
                  <c:v>Randolph Twp. </c:v>
                </c:pt>
              </c:strCache>
            </c:strRef>
          </c:tx>
          <c:spPr>
            <a:ln w="28575" cap="rnd">
              <a:solidFill>
                <a:srgbClr val="C00000"/>
              </a:solidFill>
              <a:prstDash val="sysDash"/>
              <a:round/>
            </a:ln>
            <a:effectLst/>
          </c:spPr>
          <c:marker>
            <c:symbol val="square"/>
            <c:size val="5"/>
            <c:spPr>
              <a:solidFill>
                <a:srgbClr val="C00000"/>
              </a:solidFill>
              <a:ln w="9525">
                <a:solidFill>
                  <a:srgbClr val="C00000"/>
                </a:solidFill>
              </a:ln>
              <a:effectLst/>
            </c:spPr>
          </c:marker>
          <c:cat>
            <c:strRef>
              <c:f>Sheet1!$B$1:$H$1</c:f>
              <c:strCache>
                <c:ptCount val="7"/>
                <c:pt idx="0">
                  <c:v>2013</c:v>
                </c:pt>
                <c:pt idx="1">
                  <c:v>2014</c:v>
                </c:pt>
                <c:pt idx="2">
                  <c:v>2015</c:v>
                </c:pt>
                <c:pt idx="3">
                  <c:v>2016</c:v>
                </c:pt>
                <c:pt idx="4">
                  <c:v>2017</c:v>
                </c:pt>
                <c:pt idx="5">
                  <c:v>2018</c:v>
                </c:pt>
                <c:pt idx="6">
                  <c:v>2019</c:v>
                </c:pt>
              </c:strCache>
            </c:strRef>
          </c:cat>
          <c:val>
            <c:numRef>
              <c:f>Sheet1!$B$3:$H$3</c:f>
              <c:numCache>
                <c:formatCode>General</c:formatCode>
                <c:ptCount val="7"/>
                <c:pt idx="0">
                  <c:v>250</c:v>
                </c:pt>
                <c:pt idx="1">
                  <c:v>180</c:v>
                </c:pt>
                <c:pt idx="2">
                  <c:v>214</c:v>
                </c:pt>
                <c:pt idx="3">
                  <c:v>185</c:v>
                </c:pt>
                <c:pt idx="4">
                  <c:v>134</c:v>
                </c:pt>
                <c:pt idx="5">
                  <c:v>124</c:v>
                </c:pt>
                <c:pt idx="6">
                  <c:v>134</c:v>
                </c:pt>
              </c:numCache>
            </c:numRef>
          </c:val>
          <c:smooth val="0"/>
          <c:extLst>
            <c:ext xmlns:c16="http://schemas.microsoft.com/office/drawing/2014/chart" uri="{C3380CC4-5D6E-409C-BE32-E72D297353CC}">
              <c16:uniqueId val="{00000001-DC12-400E-9C0F-86066DE46CF4}"/>
            </c:ext>
          </c:extLst>
        </c:ser>
        <c:ser>
          <c:idx val="2"/>
          <c:order val="2"/>
          <c:tx>
            <c:strRef>
              <c:f>Sheet1!$A$4</c:f>
              <c:strCache>
                <c:ptCount val="1"/>
                <c:pt idx="0">
                  <c:v>Dover Town </c:v>
                </c:pt>
              </c:strCache>
            </c:strRef>
          </c:tx>
          <c:spPr>
            <a:ln w="28575" cap="rnd">
              <a:solidFill>
                <a:schemeClr val="tx1"/>
              </a:solidFill>
              <a:prstDash val="sysDash"/>
              <a:round/>
            </a:ln>
            <a:effectLst/>
          </c:spPr>
          <c:marker>
            <c:symbol val="triangle"/>
            <c:size val="5"/>
            <c:spPr>
              <a:solidFill>
                <a:schemeClr val="tx1"/>
              </a:solidFill>
              <a:ln w="9525">
                <a:solidFill>
                  <a:schemeClr val="tx1"/>
                </a:solidFill>
              </a:ln>
              <a:effectLst/>
            </c:spPr>
          </c:marker>
          <c:cat>
            <c:strRef>
              <c:f>Sheet1!$B$1:$H$1</c:f>
              <c:strCache>
                <c:ptCount val="7"/>
                <c:pt idx="0">
                  <c:v>2013</c:v>
                </c:pt>
                <c:pt idx="1">
                  <c:v>2014</c:v>
                </c:pt>
                <c:pt idx="2">
                  <c:v>2015</c:v>
                </c:pt>
                <c:pt idx="3">
                  <c:v>2016</c:v>
                </c:pt>
                <c:pt idx="4">
                  <c:v>2017</c:v>
                </c:pt>
                <c:pt idx="5">
                  <c:v>2018</c:v>
                </c:pt>
                <c:pt idx="6">
                  <c:v>2019</c:v>
                </c:pt>
              </c:strCache>
            </c:strRef>
          </c:cat>
          <c:val>
            <c:numRef>
              <c:f>Sheet1!$B$4:$H$4</c:f>
              <c:numCache>
                <c:formatCode>General</c:formatCode>
                <c:ptCount val="7"/>
                <c:pt idx="0">
                  <c:v>102</c:v>
                </c:pt>
                <c:pt idx="1">
                  <c:v>87</c:v>
                </c:pt>
                <c:pt idx="2">
                  <c:v>75</c:v>
                </c:pt>
                <c:pt idx="3">
                  <c:v>104</c:v>
                </c:pt>
                <c:pt idx="4">
                  <c:v>76</c:v>
                </c:pt>
                <c:pt idx="5">
                  <c:v>83</c:v>
                </c:pt>
                <c:pt idx="6">
                  <c:v>113</c:v>
                </c:pt>
              </c:numCache>
            </c:numRef>
          </c:val>
          <c:smooth val="0"/>
          <c:extLst>
            <c:ext xmlns:c16="http://schemas.microsoft.com/office/drawing/2014/chart" uri="{C3380CC4-5D6E-409C-BE32-E72D297353CC}">
              <c16:uniqueId val="{00000002-DC12-400E-9C0F-86066DE46CF4}"/>
            </c:ext>
          </c:extLst>
        </c:ser>
        <c:ser>
          <c:idx val="3"/>
          <c:order val="3"/>
          <c:tx>
            <c:strRef>
              <c:f>Sheet1!$A$5</c:f>
              <c:strCache>
                <c:ptCount val="1"/>
                <c:pt idx="0">
                  <c:v>Morristown Town </c:v>
                </c:pt>
              </c:strCache>
            </c:strRef>
          </c:tx>
          <c:spPr>
            <a:ln w="28575" cap="rnd">
              <a:solidFill>
                <a:schemeClr val="bg1">
                  <a:lumMod val="75000"/>
                </a:schemeClr>
              </a:solidFill>
              <a:round/>
            </a:ln>
            <a:effectLst/>
          </c:spPr>
          <c:marker>
            <c:symbol val="circle"/>
            <c:size val="5"/>
            <c:spPr>
              <a:solidFill>
                <a:schemeClr val="bg1">
                  <a:lumMod val="75000"/>
                </a:schemeClr>
              </a:solidFill>
              <a:ln w="9525">
                <a:solidFill>
                  <a:schemeClr val="bg1">
                    <a:lumMod val="75000"/>
                  </a:schemeClr>
                </a:solidFill>
              </a:ln>
              <a:effectLst/>
            </c:spPr>
          </c:marker>
          <c:cat>
            <c:strRef>
              <c:f>Sheet1!$B$1:$H$1</c:f>
              <c:strCache>
                <c:ptCount val="7"/>
                <c:pt idx="0">
                  <c:v>2013</c:v>
                </c:pt>
                <c:pt idx="1">
                  <c:v>2014</c:v>
                </c:pt>
                <c:pt idx="2">
                  <c:v>2015</c:v>
                </c:pt>
                <c:pt idx="3">
                  <c:v>2016</c:v>
                </c:pt>
                <c:pt idx="4">
                  <c:v>2017</c:v>
                </c:pt>
                <c:pt idx="5">
                  <c:v>2018</c:v>
                </c:pt>
                <c:pt idx="6">
                  <c:v>2019</c:v>
                </c:pt>
              </c:strCache>
            </c:strRef>
          </c:cat>
          <c:val>
            <c:numRef>
              <c:f>Sheet1!$B$5:$H$5</c:f>
              <c:numCache>
                <c:formatCode>General</c:formatCode>
                <c:ptCount val="7"/>
                <c:pt idx="0">
                  <c:v>95</c:v>
                </c:pt>
                <c:pt idx="1">
                  <c:v>65</c:v>
                </c:pt>
                <c:pt idx="2">
                  <c:v>0</c:v>
                </c:pt>
                <c:pt idx="3">
                  <c:v>68</c:v>
                </c:pt>
                <c:pt idx="4">
                  <c:v>100</c:v>
                </c:pt>
                <c:pt idx="5">
                  <c:v>100</c:v>
                </c:pt>
                <c:pt idx="6">
                  <c:v>102</c:v>
                </c:pt>
              </c:numCache>
            </c:numRef>
          </c:val>
          <c:smooth val="0"/>
          <c:extLst>
            <c:ext xmlns:c16="http://schemas.microsoft.com/office/drawing/2014/chart" uri="{C3380CC4-5D6E-409C-BE32-E72D297353CC}">
              <c16:uniqueId val="{00000003-DC12-400E-9C0F-86066DE46CF4}"/>
            </c:ext>
          </c:extLst>
        </c:ser>
        <c:ser>
          <c:idx val="4"/>
          <c:order val="4"/>
          <c:tx>
            <c:strRef>
              <c:f>Sheet1!$A$6</c:f>
              <c:strCache>
                <c:ptCount val="1"/>
                <c:pt idx="0">
                  <c:v>Rockaway Twp. </c:v>
                </c:pt>
              </c:strCache>
            </c:strRef>
          </c:tx>
          <c:spPr>
            <a:ln w="28575" cap="rnd">
              <a:solidFill>
                <a:schemeClr val="bg1">
                  <a:lumMod val="75000"/>
                </a:schemeClr>
              </a:solidFill>
              <a:prstDash val="sysDot"/>
              <a:round/>
            </a:ln>
            <a:effectLst/>
          </c:spPr>
          <c:marker>
            <c:symbol val="diamond"/>
            <c:size val="5"/>
            <c:spPr>
              <a:solidFill>
                <a:schemeClr val="bg1">
                  <a:lumMod val="75000"/>
                </a:schemeClr>
              </a:solidFill>
              <a:ln w="9525">
                <a:solidFill>
                  <a:schemeClr val="bg1">
                    <a:lumMod val="75000"/>
                  </a:schemeClr>
                </a:solidFill>
              </a:ln>
              <a:effectLst/>
            </c:spPr>
          </c:marker>
          <c:cat>
            <c:strRef>
              <c:f>Sheet1!$B$1:$H$1</c:f>
              <c:strCache>
                <c:ptCount val="7"/>
                <c:pt idx="0">
                  <c:v>2013</c:v>
                </c:pt>
                <c:pt idx="1">
                  <c:v>2014</c:v>
                </c:pt>
                <c:pt idx="2">
                  <c:v>2015</c:v>
                </c:pt>
                <c:pt idx="3">
                  <c:v>2016</c:v>
                </c:pt>
                <c:pt idx="4">
                  <c:v>2017</c:v>
                </c:pt>
                <c:pt idx="5">
                  <c:v>2018</c:v>
                </c:pt>
                <c:pt idx="6">
                  <c:v>2019</c:v>
                </c:pt>
              </c:strCache>
            </c:strRef>
          </c:cat>
          <c:val>
            <c:numRef>
              <c:f>Sheet1!$B$6:$H$6</c:f>
              <c:numCache>
                <c:formatCode>General</c:formatCode>
                <c:ptCount val="7"/>
                <c:pt idx="0">
                  <c:v>75</c:v>
                </c:pt>
                <c:pt idx="1">
                  <c:v>89</c:v>
                </c:pt>
                <c:pt idx="2">
                  <c:v>63</c:v>
                </c:pt>
                <c:pt idx="3">
                  <c:v>65</c:v>
                </c:pt>
                <c:pt idx="4">
                  <c:v>80</c:v>
                </c:pt>
                <c:pt idx="5">
                  <c:v>70</c:v>
                </c:pt>
                <c:pt idx="6">
                  <c:v>101</c:v>
                </c:pt>
              </c:numCache>
            </c:numRef>
          </c:val>
          <c:smooth val="0"/>
          <c:extLst>
            <c:ext xmlns:c16="http://schemas.microsoft.com/office/drawing/2014/chart" uri="{C3380CC4-5D6E-409C-BE32-E72D297353CC}">
              <c16:uniqueId val="{00000004-DC12-400E-9C0F-86066DE46CF4}"/>
            </c:ext>
          </c:extLst>
        </c:ser>
        <c:ser>
          <c:idx val="5"/>
          <c:order val="5"/>
          <c:tx>
            <c:strRef>
              <c:f>Sheet1!$A$7</c:f>
              <c:strCache>
                <c:ptCount val="1"/>
                <c:pt idx="0">
                  <c:v>Denville Twp. </c:v>
                </c:pt>
              </c:strCache>
            </c:strRef>
          </c:tx>
          <c:spPr>
            <a:ln w="28575" cap="rnd">
              <a:solidFill>
                <a:schemeClr val="bg1">
                  <a:lumMod val="75000"/>
                </a:schemeClr>
              </a:solidFill>
              <a:prstDash val="dash"/>
              <a:round/>
            </a:ln>
            <a:effectLst/>
          </c:spPr>
          <c:marker>
            <c:symbol val="dash"/>
            <c:size val="5"/>
            <c:spPr>
              <a:solidFill>
                <a:schemeClr val="bg1">
                  <a:lumMod val="75000"/>
                </a:schemeClr>
              </a:solidFill>
              <a:ln w="9525">
                <a:solidFill>
                  <a:schemeClr val="bg1">
                    <a:lumMod val="75000"/>
                  </a:schemeClr>
                </a:solidFill>
              </a:ln>
              <a:effectLst/>
            </c:spPr>
          </c:marker>
          <c:cat>
            <c:strRef>
              <c:f>Sheet1!$B$1:$H$1</c:f>
              <c:strCache>
                <c:ptCount val="7"/>
                <c:pt idx="0">
                  <c:v>2013</c:v>
                </c:pt>
                <c:pt idx="1">
                  <c:v>2014</c:v>
                </c:pt>
                <c:pt idx="2">
                  <c:v>2015</c:v>
                </c:pt>
                <c:pt idx="3">
                  <c:v>2016</c:v>
                </c:pt>
                <c:pt idx="4">
                  <c:v>2017</c:v>
                </c:pt>
                <c:pt idx="5">
                  <c:v>2018</c:v>
                </c:pt>
                <c:pt idx="6">
                  <c:v>2019</c:v>
                </c:pt>
              </c:strCache>
            </c:strRef>
          </c:cat>
          <c:val>
            <c:numRef>
              <c:f>Sheet1!$B$7:$H$7</c:f>
              <c:numCache>
                <c:formatCode>General</c:formatCode>
                <c:ptCount val="7"/>
                <c:pt idx="0">
                  <c:v>101</c:v>
                </c:pt>
                <c:pt idx="1">
                  <c:v>87</c:v>
                </c:pt>
                <c:pt idx="2">
                  <c:v>67</c:v>
                </c:pt>
                <c:pt idx="3">
                  <c:v>99</c:v>
                </c:pt>
                <c:pt idx="4">
                  <c:v>129</c:v>
                </c:pt>
                <c:pt idx="5">
                  <c:v>87</c:v>
                </c:pt>
                <c:pt idx="6">
                  <c:v>96</c:v>
                </c:pt>
              </c:numCache>
            </c:numRef>
          </c:val>
          <c:smooth val="0"/>
          <c:extLst>
            <c:ext xmlns:c16="http://schemas.microsoft.com/office/drawing/2014/chart" uri="{C3380CC4-5D6E-409C-BE32-E72D297353CC}">
              <c16:uniqueId val="{00000005-DC12-400E-9C0F-86066DE46CF4}"/>
            </c:ext>
          </c:extLst>
        </c:ser>
        <c:ser>
          <c:idx val="6"/>
          <c:order val="6"/>
          <c:tx>
            <c:strRef>
              <c:f>Sheet1!$A$8</c:f>
              <c:strCache>
                <c:ptCount val="1"/>
                <c:pt idx="0">
                  <c:v>Butler Boro </c:v>
                </c:pt>
              </c:strCache>
            </c:strRef>
          </c:tx>
          <c:spPr>
            <a:ln w="28575" cap="rnd">
              <a:solidFill>
                <a:srgbClr val="C00000"/>
              </a:solidFill>
              <a:prstDash val="dashDot"/>
              <a:round/>
            </a:ln>
            <a:effectLst/>
          </c:spPr>
          <c:marker>
            <c:symbol val="circle"/>
            <c:size val="5"/>
            <c:spPr>
              <a:solidFill>
                <a:srgbClr val="C00000"/>
              </a:solidFill>
              <a:ln w="9525">
                <a:solidFill>
                  <a:srgbClr val="C00000"/>
                </a:solidFill>
              </a:ln>
              <a:effectLst/>
            </c:spPr>
          </c:marker>
          <c:cat>
            <c:strRef>
              <c:f>Sheet1!$B$1:$H$1</c:f>
              <c:strCache>
                <c:ptCount val="7"/>
                <c:pt idx="0">
                  <c:v>2013</c:v>
                </c:pt>
                <c:pt idx="1">
                  <c:v>2014</c:v>
                </c:pt>
                <c:pt idx="2">
                  <c:v>2015</c:v>
                </c:pt>
                <c:pt idx="3">
                  <c:v>2016</c:v>
                </c:pt>
                <c:pt idx="4">
                  <c:v>2017</c:v>
                </c:pt>
                <c:pt idx="5">
                  <c:v>2018</c:v>
                </c:pt>
                <c:pt idx="6">
                  <c:v>2019</c:v>
                </c:pt>
              </c:strCache>
            </c:strRef>
          </c:cat>
          <c:val>
            <c:numRef>
              <c:f>Sheet1!$B$8:$H$8</c:f>
              <c:numCache>
                <c:formatCode>General</c:formatCode>
                <c:ptCount val="7"/>
                <c:pt idx="0">
                  <c:v>78</c:v>
                </c:pt>
                <c:pt idx="1">
                  <c:v>91</c:v>
                </c:pt>
                <c:pt idx="2">
                  <c:v>99</c:v>
                </c:pt>
                <c:pt idx="3">
                  <c:v>60</c:v>
                </c:pt>
                <c:pt idx="4">
                  <c:v>45</c:v>
                </c:pt>
                <c:pt idx="5">
                  <c:v>87</c:v>
                </c:pt>
                <c:pt idx="6">
                  <c:v>93</c:v>
                </c:pt>
              </c:numCache>
            </c:numRef>
          </c:val>
          <c:smooth val="0"/>
          <c:extLst>
            <c:ext xmlns:c16="http://schemas.microsoft.com/office/drawing/2014/chart" uri="{C3380CC4-5D6E-409C-BE32-E72D297353CC}">
              <c16:uniqueId val="{00000006-DC12-400E-9C0F-86066DE46CF4}"/>
            </c:ext>
          </c:extLst>
        </c:ser>
        <c:ser>
          <c:idx val="7"/>
          <c:order val="7"/>
          <c:tx>
            <c:strRef>
              <c:f>Sheet1!$A$9</c:f>
              <c:strCache>
                <c:ptCount val="1"/>
                <c:pt idx="0">
                  <c:v>Mount Olive </c:v>
                </c:pt>
              </c:strCache>
            </c:strRef>
          </c:tx>
          <c:spPr>
            <a:ln w="28575" cap="rnd">
              <a:solidFill>
                <a:schemeClr val="tx1"/>
              </a:solidFill>
              <a:round/>
            </a:ln>
            <a:effectLst/>
          </c:spPr>
          <c:marker>
            <c:symbol val="circle"/>
            <c:size val="5"/>
            <c:spPr>
              <a:solidFill>
                <a:schemeClr val="tx1"/>
              </a:solidFill>
              <a:ln w="9525">
                <a:solidFill>
                  <a:schemeClr val="tx1"/>
                </a:solidFill>
              </a:ln>
              <a:effectLst/>
            </c:spPr>
          </c:marker>
          <c:cat>
            <c:strRef>
              <c:f>Sheet1!$B$1:$H$1</c:f>
              <c:strCache>
                <c:ptCount val="7"/>
                <c:pt idx="0">
                  <c:v>2013</c:v>
                </c:pt>
                <c:pt idx="1">
                  <c:v>2014</c:v>
                </c:pt>
                <c:pt idx="2">
                  <c:v>2015</c:v>
                </c:pt>
                <c:pt idx="3">
                  <c:v>2016</c:v>
                </c:pt>
                <c:pt idx="4">
                  <c:v>2017</c:v>
                </c:pt>
                <c:pt idx="5">
                  <c:v>2018</c:v>
                </c:pt>
                <c:pt idx="6">
                  <c:v>2019</c:v>
                </c:pt>
              </c:strCache>
            </c:strRef>
          </c:cat>
          <c:val>
            <c:numRef>
              <c:f>Sheet1!$B$9:$H$9</c:f>
              <c:numCache>
                <c:formatCode>General</c:formatCode>
                <c:ptCount val="7"/>
                <c:pt idx="0">
                  <c:v>178</c:v>
                </c:pt>
                <c:pt idx="1">
                  <c:v>172</c:v>
                </c:pt>
                <c:pt idx="2">
                  <c:v>158</c:v>
                </c:pt>
                <c:pt idx="3">
                  <c:v>141</c:v>
                </c:pt>
                <c:pt idx="4">
                  <c:v>102</c:v>
                </c:pt>
                <c:pt idx="5">
                  <c:v>89</c:v>
                </c:pt>
                <c:pt idx="6">
                  <c:v>78</c:v>
                </c:pt>
              </c:numCache>
            </c:numRef>
          </c:val>
          <c:smooth val="0"/>
          <c:extLst>
            <c:ext xmlns:c16="http://schemas.microsoft.com/office/drawing/2014/chart" uri="{C3380CC4-5D6E-409C-BE32-E72D297353CC}">
              <c16:uniqueId val="{00000008-EBBA-4677-A301-59B30819F665}"/>
            </c:ext>
          </c:extLst>
        </c:ser>
        <c:ser>
          <c:idx val="8"/>
          <c:order val="8"/>
          <c:tx>
            <c:strRef>
              <c:f>Sheet1!$A$10</c:f>
              <c:strCache>
                <c:ptCount val="1"/>
                <c:pt idx="0">
                  <c:v>Roxbury Twp. </c:v>
                </c:pt>
              </c:strCache>
            </c:strRef>
          </c:tx>
          <c:spPr>
            <a:ln w="28575" cap="rnd">
              <a:solidFill>
                <a:schemeClr val="bg1">
                  <a:lumMod val="75000"/>
                </a:schemeClr>
              </a:solidFill>
              <a:prstDash val="lgDash"/>
              <a:round/>
            </a:ln>
            <a:effectLst/>
          </c:spPr>
          <c:marker>
            <c:symbol val="diamond"/>
            <c:size val="5"/>
            <c:spPr>
              <a:solidFill>
                <a:schemeClr val="bg1">
                  <a:lumMod val="75000"/>
                </a:schemeClr>
              </a:solidFill>
              <a:ln w="9525">
                <a:solidFill>
                  <a:schemeClr val="bg1">
                    <a:lumMod val="75000"/>
                  </a:schemeClr>
                </a:solidFill>
              </a:ln>
              <a:effectLst/>
            </c:spPr>
          </c:marker>
          <c:cat>
            <c:strRef>
              <c:f>Sheet1!$B$1:$H$1</c:f>
              <c:strCache>
                <c:ptCount val="7"/>
                <c:pt idx="0">
                  <c:v>2013</c:v>
                </c:pt>
                <c:pt idx="1">
                  <c:v>2014</c:v>
                </c:pt>
                <c:pt idx="2">
                  <c:v>2015</c:v>
                </c:pt>
                <c:pt idx="3">
                  <c:v>2016</c:v>
                </c:pt>
                <c:pt idx="4">
                  <c:v>2017</c:v>
                </c:pt>
                <c:pt idx="5">
                  <c:v>2018</c:v>
                </c:pt>
                <c:pt idx="6">
                  <c:v>2019</c:v>
                </c:pt>
              </c:strCache>
            </c:strRef>
          </c:cat>
          <c:val>
            <c:numRef>
              <c:f>Sheet1!$B$10:$H$10</c:f>
              <c:numCache>
                <c:formatCode>General</c:formatCode>
                <c:ptCount val="7"/>
                <c:pt idx="0">
                  <c:v>93</c:v>
                </c:pt>
                <c:pt idx="1">
                  <c:v>96</c:v>
                </c:pt>
                <c:pt idx="2">
                  <c:v>90</c:v>
                </c:pt>
                <c:pt idx="3">
                  <c:v>97</c:v>
                </c:pt>
                <c:pt idx="4">
                  <c:v>83</c:v>
                </c:pt>
                <c:pt idx="5">
                  <c:v>74</c:v>
                </c:pt>
                <c:pt idx="6">
                  <c:v>77</c:v>
                </c:pt>
              </c:numCache>
            </c:numRef>
          </c:val>
          <c:smooth val="0"/>
          <c:extLst>
            <c:ext xmlns:c16="http://schemas.microsoft.com/office/drawing/2014/chart" uri="{C3380CC4-5D6E-409C-BE32-E72D297353CC}">
              <c16:uniqueId val="{00000009-EBBA-4677-A301-59B30819F665}"/>
            </c:ext>
          </c:extLst>
        </c:ser>
        <c:ser>
          <c:idx val="9"/>
          <c:order val="9"/>
          <c:tx>
            <c:strRef>
              <c:f>Sheet1!$A$11</c:f>
              <c:strCache>
                <c:ptCount val="1"/>
                <c:pt idx="0">
                  <c:v>Jefferson Twp. </c:v>
                </c:pt>
              </c:strCache>
            </c:strRef>
          </c:tx>
          <c:spPr>
            <a:ln w="28575" cap="rnd">
              <a:solidFill>
                <a:schemeClr val="tx1"/>
              </a:solidFill>
              <a:prstDash val="sysDot"/>
              <a:round/>
            </a:ln>
            <a:effectLst/>
          </c:spPr>
          <c:marker>
            <c:symbol val="circle"/>
            <c:size val="5"/>
            <c:spPr>
              <a:solidFill>
                <a:schemeClr val="tx1"/>
              </a:solidFill>
              <a:ln w="9525">
                <a:solidFill>
                  <a:schemeClr val="tx1"/>
                </a:solidFill>
              </a:ln>
              <a:effectLst/>
            </c:spPr>
          </c:marker>
          <c:cat>
            <c:strRef>
              <c:f>Sheet1!$B$1:$H$1</c:f>
              <c:strCache>
                <c:ptCount val="7"/>
                <c:pt idx="0">
                  <c:v>2013</c:v>
                </c:pt>
                <c:pt idx="1">
                  <c:v>2014</c:v>
                </c:pt>
                <c:pt idx="2">
                  <c:v>2015</c:v>
                </c:pt>
                <c:pt idx="3">
                  <c:v>2016</c:v>
                </c:pt>
                <c:pt idx="4">
                  <c:v>2017</c:v>
                </c:pt>
                <c:pt idx="5">
                  <c:v>2018</c:v>
                </c:pt>
                <c:pt idx="6">
                  <c:v>2019</c:v>
                </c:pt>
              </c:strCache>
            </c:strRef>
          </c:cat>
          <c:val>
            <c:numRef>
              <c:f>Sheet1!$B$11:$H$11</c:f>
              <c:numCache>
                <c:formatCode>General</c:formatCode>
                <c:ptCount val="7"/>
                <c:pt idx="0">
                  <c:v>94</c:v>
                </c:pt>
                <c:pt idx="1">
                  <c:v>90</c:v>
                </c:pt>
                <c:pt idx="2">
                  <c:v>75</c:v>
                </c:pt>
                <c:pt idx="3">
                  <c:v>113</c:v>
                </c:pt>
                <c:pt idx="4">
                  <c:v>104</c:v>
                </c:pt>
                <c:pt idx="5">
                  <c:v>103</c:v>
                </c:pt>
                <c:pt idx="6">
                  <c:v>76</c:v>
                </c:pt>
              </c:numCache>
            </c:numRef>
          </c:val>
          <c:smooth val="0"/>
          <c:extLst>
            <c:ext xmlns:c16="http://schemas.microsoft.com/office/drawing/2014/chart" uri="{C3380CC4-5D6E-409C-BE32-E72D297353CC}">
              <c16:uniqueId val="{0000000A-EBBA-4677-A301-59B30819F665}"/>
            </c:ext>
          </c:extLst>
        </c:ser>
        <c:dLbls>
          <c:showLegendKey val="0"/>
          <c:showVal val="0"/>
          <c:showCatName val="0"/>
          <c:showSerName val="0"/>
          <c:showPercent val="0"/>
          <c:showBubbleSize val="0"/>
        </c:dLbls>
        <c:marker val="1"/>
        <c:smooth val="0"/>
        <c:axId val="379952576"/>
        <c:axId val="380649656"/>
      </c:lineChart>
      <c:catAx>
        <c:axId val="3799525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0649656"/>
        <c:crosses val="autoZero"/>
        <c:auto val="1"/>
        <c:lblAlgn val="ctr"/>
        <c:lblOffset val="100"/>
        <c:noMultiLvlLbl val="0"/>
      </c:catAx>
      <c:valAx>
        <c:axId val="3806496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9952576"/>
        <c:crosses val="autoZero"/>
        <c:crossBetween val="between"/>
      </c:valAx>
      <c:dTable>
        <c:showHorzBorder val="1"/>
        <c:showVertBorder val="1"/>
        <c:showOutline val="1"/>
        <c:showKeys val="1"/>
        <c:spPr>
          <a:noFill/>
          <a:ln w="9525" cap="flat" cmpd="sng" algn="ctr">
            <a:solidFill>
              <a:schemeClr val="tx1">
                <a:lumMod val="15000"/>
                <a:lumOff val="85000"/>
              </a:schemeClr>
            </a:solidFill>
            <a:round/>
          </a:ln>
          <a:effectLst/>
        </c:spPr>
        <c:txPr>
          <a:bodyPr rot="0" spcFirstLastPara="1" vertOverflow="ellipsis" vert="horz" wrap="square" anchor="ctr" anchorCtr="1"/>
          <a:lstStyle/>
          <a:p>
            <a:pPr rtl="0">
              <a:defRPr sz="8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dTable>
      <c:spPr>
        <a:noFill/>
        <a:ln>
          <a:noFill/>
        </a:ln>
        <a:effectLst/>
      </c:spPr>
    </c:plotArea>
    <c:plotVisOnly val="1"/>
    <c:dispBlanksAs val="zero"/>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0.18958329232283461"/>
          <c:y val="4.6874997116449491E-3"/>
          <c:w val="0.61302103838582678"/>
          <c:h val="0.85499270466031752"/>
        </c:manualLayout>
      </c:layout>
      <c:doughnutChart>
        <c:varyColors val="1"/>
        <c:ser>
          <c:idx val="0"/>
          <c:order val="0"/>
          <c:tx>
            <c:strRef>
              <c:f>Sheet1!$B$1</c:f>
              <c:strCache>
                <c:ptCount val="1"/>
                <c:pt idx="0">
                  <c:v>2019</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4-D320-4A31-BCFD-13DA331548F2}"/>
              </c:ext>
            </c:extLst>
          </c:dPt>
          <c:dPt>
            <c:idx val="1"/>
            <c:bubble3D val="0"/>
            <c:spPr>
              <a:solidFill>
                <a:srgbClr val="C00000"/>
              </a:solidFill>
              <a:ln w="19050">
                <a:solidFill>
                  <a:schemeClr val="lt1"/>
                </a:solidFill>
              </a:ln>
              <a:effectLst/>
            </c:spPr>
            <c:extLst>
              <c:ext xmlns:c16="http://schemas.microsoft.com/office/drawing/2014/chart" uri="{C3380CC4-5D6E-409C-BE32-E72D297353CC}">
                <c16:uniqueId val="{00000003-9A81-4FD8-AC5D-DB8C459DCEE9}"/>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A-D320-4A31-BCFD-13DA331548F2}"/>
              </c:ext>
            </c:extLst>
          </c:dPt>
          <c:dPt>
            <c:idx val="3"/>
            <c:bubble3D val="0"/>
            <c:spPr>
              <a:solidFill>
                <a:schemeClr val="dk1">
                  <a:tint val="98500"/>
                </a:schemeClr>
              </a:solidFill>
              <a:ln w="19050">
                <a:solidFill>
                  <a:schemeClr val="lt1"/>
                </a:solidFill>
              </a:ln>
              <a:effectLst/>
            </c:spPr>
            <c:extLst>
              <c:ext xmlns:c16="http://schemas.microsoft.com/office/drawing/2014/chart" uri="{C3380CC4-5D6E-409C-BE32-E72D297353CC}">
                <c16:uniqueId val="{0000000C-D320-4A31-BCFD-13DA331548F2}"/>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B-D320-4A31-BCFD-13DA331548F2}"/>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9-D320-4A31-BCFD-13DA331548F2}"/>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8-D320-4A31-BCFD-13DA331548F2}"/>
              </c:ext>
            </c:extLst>
          </c:dPt>
          <c:dPt>
            <c:idx val="7"/>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7-D320-4A31-BCFD-13DA331548F2}"/>
              </c:ext>
            </c:extLst>
          </c:dPt>
          <c:dPt>
            <c:idx val="8"/>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6-D320-4A31-BCFD-13DA331548F2}"/>
              </c:ext>
            </c:extLst>
          </c:dPt>
          <c:dPt>
            <c:idx val="9"/>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5-D320-4A31-BCFD-13DA331548F2}"/>
              </c:ext>
            </c:extLst>
          </c:dPt>
          <c:dPt>
            <c:idx val="10"/>
            <c:bubble3D val="0"/>
            <c:spPr>
              <a:solidFill>
                <a:schemeClr val="dk1">
                  <a:tint val="98500"/>
                </a:schemeClr>
              </a:solidFill>
              <a:ln w="19050">
                <a:solidFill>
                  <a:schemeClr val="lt1"/>
                </a:solidFill>
              </a:ln>
              <a:effectLst/>
            </c:spPr>
            <c:extLst>
              <c:ext xmlns:c16="http://schemas.microsoft.com/office/drawing/2014/chart" uri="{C3380CC4-5D6E-409C-BE32-E72D297353CC}">
                <c16:uniqueId val="{00000002-D320-4A31-BCFD-13DA331548F2}"/>
              </c:ext>
            </c:extLst>
          </c:dPt>
          <c:dPt>
            <c:idx val="11"/>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1-D320-4A31-BCFD-13DA331548F2}"/>
              </c:ext>
            </c:extLst>
          </c:dPt>
          <c:dPt>
            <c:idx val="12"/>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19-9A81-4FD8-AC5D-DB8C459DCEE9}"/>
              </c:ext>
            </c:extLst>
          </c:dPt>
          <c:dPt>
            <c:idx val="13"/>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3-D320-4A31-BCFD-13DA331548F2}"/>
              </c:ext>
            </c:extLst>
          </c:dPt>
          <c:dPt>
            <c:idx val="14"/>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1D-5C32-4293-8D3D-2F76DA07A176}"/>
              </c:ext>
            </c:extLst>
          </c:dPt>
          <c:dPt>
            <c:idx val="15"/>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1F-5C32-4293-8D3D-2F76DA07A176}"/>
              </c:ext>
            </c:extLst>
          </c:dPt>
          <c:dPt>
            <c:idx val="16"/>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21-5C32-4293-8D3D-2F76DA07A176}"/>
              </c:ext>
            </c:extLst>
          </c:dPt>
          <c:dPt>
            <c:idx val="17"/>
            <c:bubble3D val="0"/>
            <c:spPr>
              <a:solidFill>
                <a:schemeClr val="dk1">
                  <a:tint val="98500"/>
                </a:schemeClr>
              </a:solidFill>
              <a:ln w="19050">
                <a:solidFill>
                  <a:schemeClr val="lt1"/>
                </a:solidFill>
              </a:ln>
              <a:effectLst/>
            </c:spPr>
            <c:extLst>
              <c:ext xmlns:c16="http://schemas.microsoft.com/office/drawing/2014/chart" uri="{C3380CC4-5D6E-409C-BE32-E72D297353CC}">
                <c16:uniqueId val="{00000023-5C32-4293-8D3D-2F76DA07A176}"/>
              </c:ext>
            </c:extLst>
          </c:dPt>
          <c:dPt>
            <c:idx val="18"/>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25-5C32-4293-8D3D-2F76DA07A176}"/>
              </c:ext>
            </c:extLst>
          </c:dPt>
          <c:dLbls>
            <c:dLbl>
              <c:idx val="0"/>
              <c:layout>
                <c:manualLayout>
                  <c:x val="0.18437500000000001"/>
                  <c:y val="-8.7170000204197448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4-D320-4A31-BCFD-13DA331548F2}"/>
                </c:ext>
              </c:extLst>
            </c:dLbl>
            <c:dLbl>
              <c:idx val="1"/>
              <c:layout>
                <c:manualLayout>
                  <c:x val="9.6875000000000003E-2"/>
                  <c:y val="-1.525475003573455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3-9A81-4FD8-AC5D-DB8C459DCEE9}"/>
                </c:ext>
              </c:extLst>
            </c:dLbl>
            <c:dLbl>
              <c:idx val="2"/>
              <c:layout>
                <c:manualLayout>
                  <c:x val="0.24531249999999999"/>
                  <c:y val="0.15690600036755539"/>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A-D320-4A31-BCFD-13DA331548F2}"/>
                </c:ext>
              </c:extLst>
            </c:dLbl>
            <c:dLbl>
              <c:idx val="3"/>
              <c:layout>
                <c:manualLayout>
                  <c:x val="-4.0625000000000001E-2"/>
                  <c:y val="0.12857575030119106"/>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C-D320-4A31-BCFD-13DA331548F2}"/>
                </c:ext>
              </c:extLst>
            </c:dLbl>
            <c:dLbl>
              <c:idx val="4"/>
              <c:layout>
                <c:manualLayout>
                  <c:x val="0.24531249999999999"/>
                  <c:y val="0.20702875048496891"/>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B-D320-4A31-BCFD-13DA331548F2}"/>
                </c:ext>
              </c:extLst>
            </c:dLbl>
            <c:dLbl>
              <c:idx val="5"/>
              <c:layout>
                <c:manualLayout>
                  <c:x val="0.25624999999999998"/>
                  <c:y val="2.179250005104936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9-D320-4A31-BCFD-13DA331548F2}"/>
                </c:ext>
              </c:extLst>
            </c:dLbl>
            <c:dLbl>
              <c:idx val="6"/>
              <c:layout>
                <c:manualLayout>
                  <c:x val="0.19218750000000001"/>
                  <c:y val="7.1915250168462883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8-D320-4A31-BCFD-13DA331548F2}"/>
                </c:ext>
              </c:extLst>
            </c:dLbl>
            <c:dLbl>
              <c:idx val="7"/>
              <c:layout>
                <c:manualLayout>
                  <c:x val="0.12343749999999988"/>
                  <c:y val="0.1460097503420307"/>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7-D320-4A31-BCFD-13DA331548F2}"/>
                </c:ext>
              </c:extLst>
            </c:dLbl>
            <c:dLbl>
              <c:idx val="8"/>
              <c:layout>
                <c:manualLayout>
                  <c:x val="5.3124999999999999E-2"/>
                  <c:y val="0.1874155004390245"/>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6-D320-4A31-BCFD-13DA331548F2}"/>
                </c:ext>
              </c:extLst>
            </c:dLbl>
            <c:dLbl>
              <c:idx val="9"/>
              <c:layout>
                <c:manualLayout>
                  <c:x val="-7.3437500000000003E-2"/>
                  <c:y val="0.20267025047475906"/>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5-D320-4A31-BCFD-13DA331548F2}"/>
                </c:ext>
              </c:extLst>
            </c:dLbl>
            <c:dLbl>
              <c:idx val="10"/>
              <c:layout>
                <c:manualLayout>
                  <c:x val="-0.14687500000000006"/>
                  <c:y val="0.11484374293530125"/>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2-D320-4A31-BCFD-13DA331548F2}"/>
                </c:ext>
              </c:extLst>
            </c:dLbl>
            <c:dLbl>
              <c:idx val="11"/>
              <c:layout>
                <c:manualLayout>
                  <c:x val="-0.22187499999999999"/>
                  <c:y val="6.5624995963029287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1-D320-4A31-BCFD-13DA331548F2}"/>
                </c:ext>
              </c:extLst>
            </c:dLbl>
            <c:dLbl>
              <c:idx val="12"/>
              <c:layout>
                <c:manualLayout>
                  <c:x val="-0.121875"/>
                  <c:y val="-5.0122750117413531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19-9A81-4FD8-AC5D-DB8C459DCEE9}"/>
                </c:ext>
              </c:extLst>
            </c:dLbl>
            <c:dLbl>
              <c:idx val="13"/>
              <c:layout>
                <c:manualLayout>
                  <c:x val="-0.21250000000000002"/>
                  <c:y val="-8.9349250209302386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3-D320-4A31-BCFD-13DA331548F2}"/>
                </c:ext>
              </c:extLst>
            </c:dLbl>
            <c:dLbl>
              <c:idx val="14"/>
              <c:layout>
                <c:manualLayout>
                  <c:x val="-0.18212627740581294"/>
                  <c:y val="-1.3990140439345494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1D-5C32-4293-8D3D-2F76DA07A176}"/>
                </c:ext>
              </c:extLst>
            </c:dLbl>
            <c:dLbl>
              <c:idx val="15"/>
              <c:layout>
                <c:manualLayout>
                  <c:x val="3.8915871240558307E-2"/>
                  <c:y val="9.7930983075418448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1F-5C32-4293-8D3D-2F76DA07A176}"/>
                </c:ext>
              </c:extLst>
            </c:dLbl>
            <c:dLbl>
              <c:idx val="16"/>
              <c:layout>
                <c:manualLayout>
                  <c:x val="-0.11830424857129725"/>
                  <c:y val="-4.1970421318036466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21-5C32-4293-8D3D-2F76DA07A176}"/>
                </c:ext>
              </c:extLst>
            </c:dLbl>
            <c:dLbl>
              <c:idx val="17"/>
              <c:layout>
                <c:manualLayout>
                  <c:x val="8.0945012180361278E-2"/>
                  <c:y val="0.15855492497924889"/>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23-5C32-4293-8D3D-2F76DA07A176}"/>
                </c:ext>
              </c:extLst>
            </c:dLbl>
            <c:dLbl>
              <c:idx val="18"/>
              <c:layout>
                <c:manualLayout>
                  <c:x val="-2.3349522744334925E-2"/>
                  <c:y val="0.21451548673663084"/>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25-5C32-4293-8D3D-2F76DA07A176}"/>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Sheet1!$A$2:$A$20</c:f>
              <c:strCache>
                <c:ptCount val="19"/>
                <c:pt idx="0">
                  <c:v>Homicide</c:v>
                </c:pt>
                <c:pt idx="1">
                  <c:v>Assault</c:v>
                </c:pt>
                <c:pt idx="2">
                  <c:v>Terroristic threats</c:v>
                </c:pt>
                <c:pt idx="3">
                  <c:v>Kidnapping</c:v>
                </c:pt>
                <c:pt idx="4">
                  <c:v>Criminal restraint</c:v>
                </c:pt>
                <c:pt idx="5">
                  <c:v>False imprisonment</c:v>
                </c:pt>
                <c:pt idx="6">
                  <c:v>Sexual assault</c:v>
                </c:pt>
                <c:pt idx="7">
                  <c:v>Criminal sexual conduct</c:v>
                </c:pt>
                <c:pt idx="8">
                  <c:v>Lewdness</c:v>
                </c:pt>
                <c:pt idx="9">
                  <c:v>Criminal mischief</c:v>
                </c:pt>
                <c:pt idx="10">
                  <c:v>Burglary</c:v>
                </c:pt>
                <c:pt idx="11">
                  <c:v>Criminal trespass</c:v>
                </c:pt>
                <c:pt idx="12">
                  <c:v>Harassment</c:v>
                </c:pt>
                <c:pt idx="13">
                  <c:v>Stalking</c:v>
                </c:pt>
                <c:pt idx="14">
                  <c:v>Criminal Coercion</c:v>
                </c:pt>
                <c:pt idx="15">
                  <c:v>Contempt of Court</c:v>
                </c:pt>
                <c:pt idx="16">
                  <c:v>Other Crime Causing SBI</c:v>
                </c:pt>
                <c:pt idx="17">
                  <c:v>Robbery</c:v>
                </c:pt>
                <c:pt idx="18">
                  <c:v>Cyber Harassment</c:v>
                </c:pt>
              </c:strCache>
            </c:strRef>
          </c:cat>
          <c:val>
            <c:numRef>
              <c:f>Sheet1!$B$2:$B$20</c:f>
              <c:numCache>
                <c:formatCode>#,##0</c:formatCode>
                <c:ptCount val="19"/>
                <c:pt idx="0" formatCode="General">
                  <c:v>39</c:v>
                </c:pt>
                <c:pt idx="1">
                  <c:v>25693</c:v>
                </c:pt>
                <c:pt idx="2">
                  <c:v>2040</c:v>
                </c:pt>
                <c:pt idx="3" formatCode="General">
                  <c:v>26</c:v>
                </c:pt>
                <c:pt idx="4" formatCode="General">
                  <c:v>129</c:v>
                </c:pt>
                <c:pt idx="5" formatCode="General">
                  <c:v>67</c:v>
                </c:pt>
                <c:pt idx="6" formatCode="General">
                  <c:v>224</c:v>
                </c:pt>
                <c:pt idx="7" formatCode="General">
                  <c:v>56</c:v>
                </c:pt>
                <c:pt idx="8" formatCode="General">
                  <c:v>7</c:v>
                </c:pt>
                <c:pt idx="9">
                  <c:v>4092</c:v>
                </c:pt>
                <c:pt idx="10" formatCode="General">
                  <c:v>577</c:v>
                </c:pt>
                <c:pt idx="11" formatCode="General">
                  <c:v>264</c:v>
                </c:pt>
                <c:pt idx="12">
                  <c:v>24679</c:v>
                </c:pt>
                <c:pt idx="13" formatCode="General">
                  <c:v>245</c:v>
                </c:pt>
                <c:pt idx="14" formatCode="General">
                  <c:v>16</c:v>
                </c:pt>
                <c:pt idx="15" formatCode="General">
                  <c:v>2492</c:v>
                </c:pt>
                <c:pt idx="16" formatCode="General">
                  <c:v>56</c:v>
                </c:pt>
                <c:pt idx="17" formatCode="General">
                  <c:v>161</c:v>
                </c:pt>
                <c:pt idx="18" formatCode="General">
                  <c:v>287</c:v>
                </c:pt>
              </c:numCache>
            </c:numRef>
          </c:val>
          <c:extLst>
            <c:ext xmlns:c16="http://schemas.microsoft.com/office/drawing/2014/chart" uri="{C3380CC4-5D6E-409C-BE32-E72D297353CC}">
              <c16:uniqueId val="{00000000-D320-4A31-BCFD-13DA331548F2}"/>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0.23715064115594811"/>
          <c:y val="8.8281121537824719E-2"/>
          <c:w val="0.51978091066895571"/>
          <c:h val="0.82343775692435062"/>
        </c:manualLayout>
      </c:layout>
      <c:doughnutChart>
        <c:varyColors val="1"/>
        <c:ser>
          <c:idx val="0"/>
          <c:order val="0"/>
          <c:tx>
            <c:strRef>
              <c:f>Sheet1!$B$1</c:f>
              <c:strCache>
                <c:ptCount val="1"/>
                <c:pt idx="0">
                  <c:v>2019</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E-8FDA-461A-863D-0289773ABB37}"/>
              </c:ext>
            </c:extLst>
          </c:dPt>
          <c:dPt>
            <c:idx val="1"/>
            <c:bubble3D val="0"/>
            <c:spPr>
              <a:solidFill>
                <a:srgbClr val="C00000"/>
              </a:solidFill>
              <a:ln w="19050">
                <a:solidFill>
                  <a:schemeClr val="lt1"/>
                </a:solidFill>
              </a:ln>
              <a:effectLst/>
            </c:spPr>
            <c:extLst>
              <c:ext xmlns:c16="http://schemas.microsoft.com/office/drawing/2014/chart" uri="{C3380CC4-5D6E-409C-BE32-E72D297353CC}">
                <c16:uniqueId val="{0000000F-8FDA-461A-863D-0289773ABB37}"/>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6-8FDA-461A-863D-0289773ABB37}"/>
              </c:ext>
            </c:extLst>
          </c:dPt>
          <c:dPt>
            <c:idx val="3"/>
            <c:bubble3D val="0"/>
            <c:spPr>
              <a:solidFill>
                <a:schemeClr val="dk1">
                  <a:tint val="98500"/>
                </a:schemeClr>
              </a:solidFill>
              <a:ln w="19050">
                <a:solidFill>
                  <a:schemeClr val="lt1"/>
                </a:solidFill>
              </a:ln>
              <a:effectLst/>
            </c:spPr>
            <c:extLst>
              <c:ext xmlns:c16="http://schemas.microsoft.com/office/drawing/2014/chart" uri="{C3380CC4-5D6E-409C-BE32-E72D297353CC}">
                <c16:uniqueId val="{00000009-8FDA-461A-863D-0289773ABB37}"/>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8-8FDA-461A-863D-0289773ABB37}"/>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7-8FDA-461A-863D-0289773ABB37}"/>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B-8FDA-461A-863D-0289773ABB37}"/>
              </c:ext>
            </c:extLst>
          </c:dPt>
          <c:dPt>
            <c:idx val="7"/>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5-8FDA-461A-863D-0289773ABB37}"/>
              </c:ext>
            </c:extLst>
          </c:dPt>
          <c:dPt>
            <c:idx val="8"/>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A-8FDA-461A-863D-0289773ABB37}"/>
              </c:ext>
            </c:extLst>
          </c:dPt>
          <c:dPt>
            <c:idx val="9"/>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4-8FDA-461A-863D-0289773ABB37}"/>
              </c:ext>
            </c:extLst>
          </c:dPt>
          <c:dPt>
            <c:idx val="10"/>
            <c:bubble3D val="0"/>
            <c:spPr>
              <a:solidFill>
                <a:schemeClr val="dk1">
                  <a:tint val="98500"/>
                </a:schemeClr>
              </a:solidFill>
              <a:ln w="19050">
                <a:solidFill>
                  <a:schemeClr val="lt1"/>
                </a:solidFill>
              </a:ln>
              <a:effectLst/>
            </c:spPr>
            <c:extLst>
              <c:ext xmlns:c16="http://schemas.microsoft.com/office/drawing/2014/chart" uri="{C3380CC4-5D6E-409C-BE32-E72D297353CC}">
                <c16:uniqueId val="{00000003-8FDA-461A-863D-0289773ABB37}"/>
              </c:ext>
            </c:extLst>
          </c:dPt>
          <c:dPt>
            <c:idx val="11"/>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2-8FDA-461A-863D-0289773ABB37}"/>
              </c:ext>
            </c:extLst>
          </c:dPt>
          <c:dPt>
            <c:idx val="12"/>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C-8FDA-461A-863D-0289773ABB37}"/>
              </c:ext>
            </c:extLst>
          </c:dPt>
          <c:dPt>
            <c:idx val="13"/>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D-8FDA-461A-863D-0289773ABB37}"/>
              </c:ext>
            </c:extLst>
          </c:dPt>
          <c:dPt>
            <c:idx val="14"/>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1D-30ED-475B-86B2-3D1C58B1EF88}"/>
              </c:ext>
            </c:extLst>
          </c:dPt>
          <c:dPt>
            <c:idx val="15"/>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1F-30ED-475B-86B2-3D1C58B1EF88}"/>
              </c:ext>
            </c:extLst>
          </c:dPt>
          <c:dPt>
            <c:idx val="16"/>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21-30ED-475B-86B2-3D1C58B1EF88}"/>
              </c:ext>
            </c:extLst>
          </c:dPt>
          <c:dPt>
            <c:idx val="17"/>
            <c:bubble3D val="0"/>
            <c:spPr>
              <a:solidFill>
                <a:srgbClr val="C00000"/>
              </a:solidFill>
              <a:ln w="19050">
                <a:solidFill>
                  <a:schemeClr val="lt1"/>
                </a:solidFill>
              </a:ln>
              <a:effectLst/>
            </c:spPr>
            <c:extLst>
              <c:ext xmlns:c16="http://schemas.microsoft.com/office/drawing/2014/chart" uri="{C3380CC4-5D6E-409C-BE32-E72D297353CC}">
                <c16:uniqueId val="{00000023-30ED-475B-86B2-3D1C58B1EF88}"/>
              </c:ext>
            </c:extLst>
          </c:dPt>
          <c:dPt>
            <c:idx val="18"/>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25-30ED-475B-86B2-3D1C58B1EF88}"/>
              </c:ext>
            </c:extLst>
          </c:dPt>
          <c:dLbls>
            <c:dLbl>
              <c:idx val="0"/>
              <c:layout>
                <c:manualLayout>
                  <c:x val="8.9228647637810646E-2"/>
                  <c:y val="-0.1101562432236563"/>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E-8FDA-461A-863D-0289773ABB37}"/>
                </c:ext>
              </c:extLst>
            </c:dLbl>
            <c:dLbl>
              <c:idx val="1"/>
              <c:layout>
                <c:manualLayout>
                  <c:x val="-4.3091536941852124E-2"/>
                  <c:y val="-0.1101562432236563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F-8FDA-461A-863D-0289773ABB37}"/>
                </c:ext>
              </c:extLst>
            </c:dLbl>
            <c:dLbl>
              <c:idx val="2"/>
              <c:layout>
                <c:manualLayout>
                  <c:x val="-0.23454703905205121"/>
                  <c:y val="2.3437498558224528E-3"/>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6-8FDA-461A-863D-0289773ABB37}"/>
                </c:ext>
              </c:extLst>
            </c:dLbl>
            <c:dLbl>
              <c:idx val="3"/>
              <c:layout>
                <c:manualLayout>
                  <c:x val="0.14391256277040027"/>
                  <c:y val="-6.7968745818851761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9-8FDA-461A-863D-0289773ABB37}"/>
                </c:ext>
              </c:extLst>
            </c:dLbl>
            <c:dLbl>
              <c:idx val="4"/>
              <c:layout>
                <c:manualLayout>
                  <c:x val="-3.5342588022429029E-3"/>
                  <c:y val="-8.2031244953786608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8-8FDA-461A-863D-0289773ABB37}"/>
                </c:ext>
              </c:extLst>
            </c:dLbl>
            <c:dLbl>
              <c:idx val="5"/>
              <c:layout>
                <c:manualLayout>
                  <c:x val="-0.16873461792459479"/>
                  <c:y val="-3.9843747548982067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7-8FDA-461A-863D-0289773ABB37}"/>
                </c:ext>
              </c:extLst>
            </c:dLbl>
            <c:dLbl>
              <c:idx val="6"/>
              <c:layout>
                <c:manualLayout>
                  <c:x val="-6.0916134772696216E-2"/>
                  <c:y val="8.2031244953786567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B-8FDA-461A-863D-0289773ABB37}"/>
                </c:ext>
              </c:extLst>
            </c:dLbl>
            <c:dLbl>
              <c:idx val="7"/>
              <c:layout>
                <c:manualLayout>
                  <c:x val="3.5595842204704631E-2"/>
                  <c:y val="-9.3749994232898967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5-8FDA-461A-863D-0289773ABB37}"/>
                </c:ext>
              </c:extLst>
            </c:dLbl>
            <c:dLbl>
              <c:idx val="8"/>
              <c:layout>
                <c:manualLayout>
                  <c:x val="8.7444335627726133E-2"/>
                  <c:y val="-6.5624995963029301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A-8FDA-461A-863D-0289773ABB37}"/>
                </c:ext>
              </c:extLst>
            </c:dLbl>
            <c:dLbl>
              <c:idx val="9"/>
              <c:layout>
                <c:manualLayout>
                  <c:x val="0.12190239788841463"/>
                  <c:y val="-1.1718749279112373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4-8FDA-461A-863D-0289773ABB37}"/>
                </c:ext>
              </c:extLst>
            </c:dLbl>
            <c:dLbl>
              <c:idx val="10"/>
              <c:layout>
                <c:manualLayout>
                  <c:x val="0.11408984419276161"/>
                  <c:y val="-7.4999995386319199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3-8FDA-461A-863D-0289773ABB37}"/>
                </c:ext>
              </c:extLst>
            </c:dLbl>
            <c:dLbl>
              <c:idx val="11"/>
              <c:layout>
                <c:manualLayout>
                  <c:x val="0.11796228003785056"/>
                  <c:y val="-2.3437498558224745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2-8FDA-461A-863D-0289773ABB37}"/>
                </c:ext>
              </c:extLst>
            </c:dLbl>
            <c:dLbl>
              <c:idx val="12"/>
              <c:layout>
                <c:manualLayout>
                  <c:x val="0.1152679304601759"/>
                  <c:y val="1.4062499134934847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C-8FDA-461A-863D-0289773ABB37}"/>
                </c:ext>
              </c:extLst>
            </c:dLbl>
            <c:dLbl>
              <c:idx val="13"/>
              <c:layout>
                <c:manualLayout>
                  <c:x val="9.6979460433460618E-2"/>
                  <c:y val="-7.9687495097964217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D-8FDA-461A-863D-0289773ABB37}"/>
                </c:ext>
              </c:extLst>
            </c:dLbl>
            <c:dLbl>
              <c:idx val="14"/>
              <c:layout>
                <c:manualLayout>
                  <c:x val="1.3315065793083357E-2"/>
                  <c:y val="-7.031249567467440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1D-30ED-475B-86B2-3D1C58B1EF88}"/>
                </c:ext>
              </c:extLst>
            </c:dLbl>
            <c:dLbl>
              <c:idx val="15"/>
              <c:layout>
                <c:manualLayout>
                  <c:x val="7.9890394758500474E-2"/>
                  <c:y val="7.9687495097964134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1F-30ED-475B-86B2-3D1C58B1EF88}"/>
                </c:ext>
              </c:extLst>
            </c:dLbl>
            <c:dLbl>
              <c:idx val="16"/>
              <c:layout>
                <c:manualLayout>
                  <c:x val="-2.2191776321805686E-2"/>
                  <c:y val="9.1406244377076507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21-30ED-475B-86B2-3D1C58B1EF88}"/>
                </c:ext>
              </c:extLst>
            </c:dLbl>
            <c:dLbl>
              <c:idx val="17"/>
              <c:layout>
                <c:manualLayout>
                  <c:x val="-8.5808201777648654E-2"/>
                  <c:y val="7.0312495674674236E-3"/>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23-30ED-475B-86B2-3D1C58B1EF88}"/>
                </c:ext>
              </c:extLst>
            </c:dLbl>
            <c:dLbl>
              <c:idx val="18"/>
              <c:layout>
                <c:manualLayout>
                  <c:x val="-0.10799997809945434"/>
                  <c:y val="-6.7968745818851761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25-30ED-475B-86B2-3D1C58B1EF88}"/>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Sheet1!$A$2:$A$20</c:f>
              <c:strCache>
                <c:ptCount val="19"/>
                <c:pt idx="0">
                  <c:v>Homicide</c:v>
                </c:pt>
                <c:pt idx="1">
                  <c:v>Criminal restraint</c:v>
                </c:pt>
                <c:pt idx="2">
                  <c:v>False imprisonment</c:v>
                </c:pt>
                <c:pt idx="3">
                  <c:v>Criminal Sexual Contact</c:v>
                </c:pt>
                <c:pt idx="4">
                  <c:v>Lewdness</c:v>
                </c:pt>
                <c:pt idx="5">
                  <c:v>Criminal trespass</c:v>
                </c:pt>
                <c:pt idx="6">
                  <c:v>Criminal mischief</c:v>
                </c:pt>
                <c:pt idx="7">
                  <c:v>Stalking</c:v>
                </c:pt>
                <c:pt idx="8">
                  <c:v>Criminal Coercion</c:v>
                </c:pt>
                <c:pt idx="9">
                  <c:v>Contempt of Court</c:v>
                </c:pt>
                <c:pt idx="10">
                  <c:v>Other Crime Causing SBI</c:v>
                </c:pt>
                <c:pt idx="11">
                  <c:v>Sexual Assault</c:v>
                </c:pt>
                <c:pt idx="12">
                  <c:v>Robbery</c:v>
                </c:pt>
                <c:pt idx="13">
                  <c:v>Assault</c:v>
                </c:pt>
                <c:pt idx="14">
                  <c:v>Burglary</c:v>
                </c:pt>
                <c:pt idx="15">
                  <c:v>Kidnapping</c:v>
                </c:pt>
                <c:pt idx="16">
                  <c:v>Terroristic Threats</c:v>
                </c:pt>
                <c:pt idx="17">
                  <c:v>Harassment</c:v>
                </c:pt>
                <c:pt idx="18">
                  <c:v>Cyber Harassment</c:v>
                </c:pt>
              </c:strCache>
            </c:strRef>
          </c:cat>
          <c:val>
            <c:numRef>
              <c:f>Sheet1!$B$2:$B$20</c:f>
              <c:numCache>
                <c:formatCode>#,##0</c:formatCode>
                <c:ptCount val="19"/>
                <c:pt idx="0" formatCode="General">
                  <c:v>2</c:v>
                </c:pt>
                <c:pt idx="1">
                  <c:v>7</c:v>
                </c:pt>
                <c:pt idx="2" formatCode="General">
                  <c:v>4</c:v>
                </c:pt>
                <c:pt idx="3" formatCode="General">
                  <c:v>4</c:v>
                </c:pt>
                <c:pt idx="4" formatCode="General">
                  <c:v>0</c:v>
                </c:pt>
                <c:pt idx="5" formatCode="General">
                  <c:v>15</c:v>
                </c:pt>
                <c:pt idx="6" formatCode="General">
                  <c:v>129</c:v>
                </c:pt>
                <c:pt idx="7" formatCode="General">
                  <c:v>6</c:v>
                </c:pt>
                <c:pt idx="8" formatCode="General">
                  <c:v>0</c:v>
                </c:pt>
                <c:pt idx="9">
                  <c:v>77</c:v>
                </c:pt>
                <c:pt idx="10" formatCode="General">
                  <c:v>4</c:v>
                </c:pt>
                <c:pt idx="11" formatCode="General">
                  <c:v>6</c:v>
                </c:pt>
                <c:pt idx="12">
                  <c:v>3</c:v>
                </c:pt>
                <c:pt idx="13" formatCode="General">
                  <c:v>667</c:v>
                </c:pt>
                <c:pt idx="14" formatCode="General">
                  <c:v>6</c:v>
                </c:pt>
                <c:pt idx="15" formatCode="General">
                  <c:v>1</c:v>
                </c:pt>
                <c:pt idx="16" formatCode="General">
                  <c:v>53</c:v>
                </c:pt>
                <c:pt idx="17" formatCode="General">
                  <c:v>854</c:v>
                </c:pt>
                <c:pt idx="18" formatCode="General">
                  <c:v>16</c:v>
                </c:pt>
              </c:numCache>
            </c:numRef>
          </c:val>
          <c:extLst>
            <c:ext xmlns:c16="http://schemas.microsoft.com/office/drawing/2014/chart" uri="{C3380CC4-5D6E-409C-BE32-E72D297353CC}">
              <c16:uniqueId val="{00000000-8FDA-461A-863D-0289773ABB37}"/>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deaths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General</c:formatCode>
                <c:ptCount val="5"/>
                <c:pt idx="0">
                  <c:v>44</c:v>
                </c:pt>
                <c:pt idx="1">
                  <c:v>71</c:v>
                </c:pt>
                <c:pt idx="2">
                  <c:v>89</c:v>
                </c:pt>
                <c:pt idx="3">
                  <c:v>94</c:v>
                </c:pt>
                <c:pt idx="4">
                  <c:v>86</c:v>
                </c:pt>
              </c:numCache>
            </c:numRef>
          </c:val>
          <c:smooth val="0"/>
          <c:extLst>
            <c:ext xmlns:c16="http://schemas.microsoft.com/office/drawing/2014/chart" uri="{C3380CC4-5D6E-409C-BE32-E72D297353CC}">
              <c16:uniqueId val="{00000000-EFD2-4CDE-9649-FC6E4AC0CB44}"/>
            </c:ext>
          </c:extLst>
        </c:ser>
        <c:dLbls>
          <c:showLegendKey val="0"/>
          <c:showVal val="0"/>
          <c:showCatName val="0"/>
          <c:showSerName val="0"/>
          <c:showPercent val="0"/>
          <c:showBubbleSize val="0"/>
        </c:dLbls>
        <c:marker val="1"/>
        <c:smooth val="0"/>
        <c:axId val="380651616"/>
        <c:axId val="380652008"/>
      </c:lineChart>
      <c:catAx>
        <c:axId val="3806516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80652008"/>
        <c:crosses val="autoZero"/>
        <c:auto val="1"/>
        <c:lblAlgn val="ctr"/>
        <c:lblOffset val="100"/>
        <c:noMultiLvlLbl val="0"/>
      </c:catAx>
      <c:valAx>
        <c:axId val="380652008"/>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80651616"/>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5221435928103926E-2"/>
          <c:y val="4.2078842055059962E-2"/>
          <c:w val="0.90608126515831089"/>
          <c:h val="0.84531184453137953"/>
        </c:manualLayout>
      </c:layout>
      <c:barChart>
        <c:barDir val="bar"/>
        <c:grouping val="clustered"/>
        <c:varyColors val="0"/>
        <c:ser>
          <c:idx val="0"/>
          <c:order val="0"/>
          <c:tx>
            <c:strRef>
              <c:f>Sheet1!$B$1</c:f>
              <c:strCache>
                <c:ptCount val="1"/>
                <c:pt idx="0">
                  <c:v>% change</c:v>
                </c:pt>
              </c:strCache>
            </c:strRef>
          </c:tx>
          <c:spPr>
            <a:solidFill>
              <a:srgbClr val="C00000"/>
            </a:solidFill>
            <a:ln>
              <a:noFill/>
            </a:ln>
            <a:effectLst/>
          </c:spPr>
          <c:invertIfNegative val="0"/>
          <c:dLbls>
            <c:dLbl>
              <c:idx val="0"/>
              <c:layout>
                <c:manualLayout>
                  <c:x val="0"/>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F556-4113-9208-D0A7408EF1DC}"/>
                </c:ext>
              </c:extLst>
            </c:dLbl>
            <c:numFmt formatCode="0.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Sussex</c:v>
                </c:pt>
                <c:pt idx="3">
                  <c:v>Essex</c:v>
                </c:pt>
                <c:pt idx="4">
                  <c:v>Camden</c:v>
                </c:pt>
                <c:pt idx="5">
                  <c:v>Bergen</c:v>
                </c:pt>
                <c:pt idx="6">
                  <c:v>Burlington</c:v>
                </c:pt>
                <c:pt idx="7">
                  <c:v>Middlesex</c:v>
                </c:pt>
                <c:pt idx="8">
                  <c:v>Union</c:v>
                </c:pt>
                <c:pt idx="9">
                  <c:v>Hudson</c:v>
                </c:pt>
                <c:pt idx="10">
                  <c:v>Gloucester</c:v>
                </c:pt>
                <c:pt idx="11">
                  <c:v>Atlantic</c:v>
                </c:pt>
                <c:pt idx="12">
                  <c:v>Ocean</c:v>
                </c:pt>
                <c:pt idx="13">
                  <c:v>Morris</c:v>
                </c:pt>
                <c:pt idx="14">
                  <c:v>Somerset</c:v>
                </c:pt>
                <c:pt idx="15">
                  <c:v>Passaic</c:v>
                </c:pt>
                <c:pt idx="16">
                  <c:v>Monmouth</c:v>
                </c:pt>
                <c:pt idx="17">
                  <c:v>Cumberland</c:v>
                </c:pt>
                <c:pt idx="18">
                  <c:v>Mercer</c:v>
                </c:pt>
                <c:pt idx="19">
                  <c:v>Warren</c:v>
                </c:pt>
                <c:pt idx="20">
                  <c:v>Hunterdon</c:v>
                </c:pt>
              </c:strCache>
            </c:strRef>
          </c:cat>
          <c:val>
            <c:numRef>
              <c:f>Sheet1!$B$2:$B$22</c:f>
              <c:numCache>
                <c:formatCode>0%</c:formatCode>
                <c:ptCount val="21"/>
                <c:pt idx="0">
                  <c:v>0.38709677419354799</c:v>
                </c:pt>
                <c:pt idx="1">
                  <c:v>0.25531914893617003</c:v>
                </c:pt>
                <c:pt idx="2">
                  <c:v>0.17142857142857101</c:v>
                </c:pt>
                <c:pt idx="3">
                  <c:v>9.7435897435897395E-2</c:v>
                </c:pt>
                <c:pt idx="4">
                  <c:v>3.3434650455927001E-2</c:v>
                </c:pt>
                <c:pt idx="5">
                  <c:v>3.1847133757961797E-2</c:v>
                </c:pt>
                <c:pt idx="6">
                  <c:v>1.8633540372670801E-2</c:v>
                </c:pt>
                <c:pt idx="7">
                  <c:v>-1.43540669856459E-2</c:v>
                </c:pt>
                <c:pt idx="8">
                  <c:v>-0.02</c:v>
                </c:pt>
                <c:pt idx="9">
                  <c:v>-2.7173913043478298E-2</c:v>
                </c:pt>
                <c:pt idx="10">
                  <c:v>-4.8275862068965503E-2</c:v>
                </c:pt>
                <c:pt idx="11">
                  <c:v>-5.2631578947368397E-2</c:v>
                </c:pt>
                <c:pt idx="12">
                  <c:v>-5.99078341013825E-2</c:v>
                </c:pt>
                <c:pt idx="14">
                  <c:v>-9.6153846153846201E-2</c:v>
                </c:pt>
                <c:pt idx="15">
                  <c:v>-0.12755102040816299</c:v>
                </c:pt>
                <c:pt idx="16">
                  <c:v>-0.15384615384615399</c:v>
                </c:pt>
                <c:pt idx="17">
                  <c:v>-0.19469026548672599</c:v>
                </c:pt>
                <c:pt idx="18">
                  <c:v>-0.21768707482993199</c:v>
                </c:pt>
                <c:pt idx="19">
                  <c:v>-0.33333333333333298</c:v>
                </c:pt>
                <c:pt idx="20">
                  <c:v>-0.35</c:v>
                </c:pt>
              </c:numCache>
            </c:numRef>
          </c:val>
          <c:extLst>
            <c:ext xmlns:c16="http://schemas.microsoft.com/office/drawing/2014/chart" uri="{C3380CC4-5D6E-409C-BE32-E72D297353CC}">
              <c16:uniqueId val="{00000000-04A8-4177-BB48-8FD7C5AB59AC}"/>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Sussex</c:v>
                </c:pt>
                <c:pt idx="3">
                  <c:v>Essex</c:v>
                </c:pt>
                <c:pt idx="4">
                  <c:v>Camden</c:v>
                </c:pt>
                <c:pt idx="5">
                  <c:v>Bergen</c:v>
                </c:pt>
                <c:pt idx="6">
                  <c:v>Burlington</c:v>
                </c:pt>
                <c:pt idx="7">
                  <c:v>Middlesex</c:v>
                </c:pt>
                <c:pt idx="8">
                  <c:v>Union</c:v>
                </c:pt>
                <c:pt idx="9">
                  <c:v>Hudson</c:v>
                </c:pt>
                <c:pt idx="10">
                  <c:v>Gloucester</c:v>
                </c:pt>
                <c:pt idx="11">
                  <c:v>Atlantic</c:v>
                </c:pt>
                <c:pt idx="12">
                  <c:v>Ocean</c:v>
                </c:pt>
                <c:pt idx="13">
                  <c:v>Morris</c:v>
                </c:pt>
                <c:pt idx="14">
                  <c:v>Somerset</c:v>
                </c:pt>
                <c:pt idx="15">
                  <c:v>Passaic</c:v>
                </c:pt>
                <c:pt idx="16">
                  <c:v>Monmouth</c:v>
                </c:pt>
                <c:pt idx="17">
                  <c:v>Cumberland</c:v>
                </c:pt>
                <c:pt idx="18">
                  <c:v>Mercer</c:v>
                </c:pt>
                <c:pt idx="19">
                  <c:v>Warren</c:v>
                </c:pt>
                <c:pt idx="20">
                  <c:v>Hunterdon</c:v>
                </c:pt>
              </c:strCache>
            </c:strRef>
          </c:cat>
          <c:val>
            <c:numRef>
              <c:f>Sheet1!$C$2:$C$22</c:f>
              <c:numCache>
                <c:formatCode>General</c:formatCode>
                <c:ptCount val="21"/>
                <c:pt idx="13">
                  <c:v>-8.5106382978723402E-2</c:v>
                </c:pt>
              </c:numCache>
            </c:numRef>
          </c:val>
          <c:extLst>
            <c:ext xmlns:c16="http://schemas.microsoft.com/office/drawing/2014/chart" uri="{C3380CC4-5D6E-409C-BE32-E72D297353CC}">
              <c16:uniqueId val="{00000001-04A8-4177-BB48-8FD7C5AB59AC}"/>
            </c:ext>
          </c:extLst>
        </c:ser>
        <c:ser>
          <c:idx val="2"/>
          <c:order val="2"/>
          <c:tx>
            <c:strRef>
              <c:f>Sheet1!$D$1</c:f>
              <c:strCache>
                <c:ptCount val="1"/>
                <c:pt idx="0">
                  <c:v>NJ -3% change</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Salem</c:v>
                </c:pt>
                <c:pt idx="1">
                  <c:v>Cape May</c:v>
                </c:pt>
                <c:pt idx="2">
                  <c:v>Sussex</c:v>
                </c:pt>
                <c:pt idx="3">
                  <c:v>Essex</c:v>
                </c:pt>
                <c:pt idx="4">
                  <c:v>Camden</c:v>
                </c:pt>
                <c:pt idx="5">
                  <c:v>Bergen</c:v>
                </c:pt>
                <c:pt idx="6">
                  <c:v>Burlington</c:v>
                </c:pt>
                <c:pt idx="7">
                  <c:v>Middlesex</c:v>
                </c:pt>
                <c:pt idx="8">
                  <c:v>Union</c:v>
                </c:pt>
                <c:pt idx="9">
                  <c:v>Hudson</c:v>
                </c:pt>
                <c:pt idx="10">
                  <c:v>Gloucester</c:v>
                </c:pt>
                <c:pt idx="11">
                  <c:v>Atlantic</c:v>
                </c:pt>
                <c:pt idx="12">
                  <c:v>Ocean</c:v>
                </c:pt>
                <c:pt idx="13">
                  <c:v>Morris</c:v>
                </c:pt>
                <c:pt idx="14">
                  <c:v>Somerset</c:v>
                </c:pt>
                <c:pt idx="15">
                  <c:v>Passaic</c:v>
                </c:pt>
                <c:pt idx="16">
                  <c:v>Monmouth</c:v>
                </c:pt>
                <c:pt idx="17">
                  <c:v>Cumberland</c:v>
                </c:pt>
                <c:pt idx="18">
                  <c:v>Mercer</c:v>
                </c:pt>
                <c:pt idx="19">
                  <c:v>Warren</c:v>
                </c:pt>
                <c:pt idx="20">
                  <c:v>Hunterdon</c:v>
                </c:pt>
              </c:strCache>
            </c:strRef>
          </c:cat>
          <c:val>
            <c:numRef>
              <c:f>Sheet1!$D$2:$D$22</c:f>
              <c:numCache>
                <c:formatCode>0%</c:formatCode>
                <c:ptCount val="21"/>
                <c:pt idx="0">
                  <c:v>-0.03</c:v>
                </c:pt>
                <c:pt idx="1">
                  <c:v>-0.03</c:v>
                </c:pt>
                <c:pt idx="2">
                  <c:v>-0.03</c:v>
                </c:pt>
                <c:pt idx="3">
                  <c:v>-0.03</c:v>
                </c:pt>
                <c:pt idx="4">
                  <c:v>-0.03</c:v>
                </c:pt>
                <c:pt idx="5">
                  <c:v>-0.03</c:v>
                </c:pt>
                <c:pt idx="6">
                  <c:v>-0.03</c:v>
                </c:pt>
                <c:pt idx="7">
                  <c:v>-0.03</c:v>
                </c:pt>
                <c:pt idx="8">
                  <c:v>-0.03</c:v>
                </c:pt>
                <c:pt idx="9">
                  <c:v>-0.03</c:v>
                </c:pt>
                <c:pt idx="10">
                  <c:v>-0.03</c:v>
                </c:pt>
                <c:pt idx="11">
                  <c:v>-0.03</c:v>
                </c:pt>
                <c:pt idx="12">
                  <c:v>-0.03</c:v>
                </c:pt>
                <c:pt idx="13">
                  <c:v>-0.03</c:v>
                </c:pt>
                <c:pt idx="14">
                  <c:v>-0.03</c:v>
                </c:pt>
                <c:pt idx="15">
                  <c:v>-0.03</c:v>
                </c:pt>
                <c:pt idx="16">
                  <c:v>-0.03</c:v>
                </c:pt>
                <c:pt idx="17">
                  <c:v>-0.03</c:v>
                </c:pt>
                <c:pt idx="18">
                  <c:v>-0.03</c:v>
                </c:pt>
                <c:pt idx="19">
                  <c:v>-0.03</c:v>
                </c:pt>
                <c:pt idx="20">
                  <c:v>-0.03</c:v>
                </c:pt>
              </c:numCache>
            </c:numRef>
          </c:val>
          <c:extLst>
            <c:ext xmlns:c16="http://schemas.microsoft.com/office/drawing/2014/chart" uri="{C3380CC4-5D6E-409C-BE32-E72D297353CC}">
              <c16:uniqueId val="{00000002-04A8-4177-BB48-8FD7C5AB59AC}"/>
            </c:ext>
          </c:extLst>
        </c:ser>
        <c:dLbls>
          <c:showLegendKey val="0"/>
          <c:showVal val="0"/>
          <c:showCatName val="0"/>
          <c:showSerName val="0"/>
          <c:showPercent val="0"/>
          <c:showBubbleSize val="0"/>
        </c:dLbls>
        <c:gapWidth val="182"/>
        <c:axId val="380652792"/>
        <c:axId val="380653184"/>
      </c:barChart>
      <c:catAx>
        <c:axId val="380652792"/>
        <c:scaling>
          <c:orientation val="maxMin"/>
        </c:scaling>
        <c:delete val="0"/>
        <c:axPos val="l"/>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0653184"/>
        <c:crosses val="autoZero"/>
        <c:auto val="1"/>
        <c:lblAlgn val="ctr"/>
        <c:lblOffset val="100"/>
        <c:noMultiLvlLbl val="0"/>
      </c:catAx>
      <c:valAx>
        <c:axId val="380653184"/>
        <c:scaling>
          <c:orientation val="minMax"/>
          <c:min val="-0.5"/>
        </c:scaling>
        <c:delete val="1"/>
        <c:axPos val="t"/>
        <c:numFmt formatCode="0%" sourceLinked="1"/>
        <c:majorTickMark val="out"/>
        <c:minorTickMark val="none"/>
        <c:tickLblPos val="nextTo"/>
        <c:crossAx val="380652792"/>
        <c:crosses val="autoZero"/>
        <c:crossBetween val="between"/>
      </c:valAx>
      <c:spPr>
        <a:noFill/>
        <a:ln>
          <a:noFill/>
        </a:ln>
        <a:effectLst/>
      </c:spPr>
    </c:plotArea>
    <c:legend>
      <c:legendPos val="b"/>
      <c:legendEntry>
        <c:idx val="0"/>
        <c:delete val="1"/>
      </c:legendEntry>
      <c:legendEntry>
        <c:idx val="1"/>
        <c:delete val="1"/>
      </c:legendEntry>
      <c:legendEntry>
        <c:idx val="2"/>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3"/>
        <c:delete val="1"/>
      </c:legendEntry>
      <c:layout>
        <c:manualLayout>
          <c:xMode val="edge"/>
          <c:yMode val="edge"/>
          <c:x val="0.39439304980826312"/>
          <c:y val="0.88904297508930297"/>
          <c:w val="0.21320728111827608"/>
          <c:h val="3.7643997166028641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21890501728762449"/>
          <c:y val="3.7115972069500389E-2"/>
          <c:w val="0.7419938552172296"/>
          <c:h val="0.92088982620519144"/>
        </c:manualLayout>
      </c:layout>
      <c:barChart>
        <c:barDir val="bar"/>
        <c:grouping val="clustered"/>
        <c:varyColors val="0"/>
        <c:ser>
          <c:idx val="0"/>
          <c:order val="0"/>
          <c:tx>
            <c:strRef>
              <c:f>Sheet1!$B$1</c:f>
              <c:strCache>
                <c:ptCount val="1"/>
                <c:pt idx="0">
                  <c:v>% change</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Cape May</c:v>
                </c:pt>
                <c:pt idx="1">
                  <c:v>Warren</c:v>
                </c:pt>
                <c:pt idx="2">
                  <c:v>Middlesex</c:v>
                </c:pt>
                <c:pt idx="3">
                  <c:v>Hunterdon</c:v>
                </c:pt>
                <c:pt idx="4">
                  <c:v>Sussex</c:v>
                </c:pt>
                <c:pt idx="5">
                  <c:v>Essex</c:v>
                </c:pt>
                <c:pt idx="6">
                  <c:v>Morris</c:v>
                </c:pt>
                <c:pt idx="7">
                  <c:v>Somerset</c:v>
                </c:pt>
                <c:pt idx="8">
                  <c:v>Camden</c:v>
                </c:pt>
                <c:pt idx="9">
                  <c:v>Burlington</c:v>
                </c:pt>
                <c:pt idx="10">
                  <c:v>Atlantic</c:v>
                </c:pt>
                <c:pt idx="11">
                  <c:v>Ocean</c:v>
                </c:pt>
                <c:pt idx="12">
                  <c:v>Union</c:v>
                </c:pt>
                <c:pt idx="13">
                  <c:v>Gloucester</c:v>
                </c:pt>
                <c:pt idx="14">
                  <c:v>Bergen</c:v>
                </c:pt>
                <c:pt idx="15">
                  <c:v>Monmouth</c:v>
                </c:pt>
                <c:pt idx="16">
                  <c:v>Hudson</c:v>
                </c:pt>
                <c:pt idx="17">
                  <c:v>Mercer</c:v>
                </c:pt>
                <c:pt idx="18">
                  <c:v>Passaic</c:v>
                </c:pt>
                <c:pt idx="19">
                  <c:v>Cumberland</c:v>
                </c:pt>
                <c:pt idx="20">
                  <c:v>Salem</c:v>
                </c:pt>
              </c:strCache>
            </c:strRef>
          </c:cat>
          <c:val>
            <c:numRef>
              <c:f>Sheet1!$B$2:$B$22</c:f>
              <c:numCache>
                <c:formatCode>0%</c:formatCode>
                <c:ptCount val="21"/>
                <c:pt idx="0">
                  <c:v>0.246991766941102</c:v>
                </c:pt>
                <c:pt idx="1">
                  <c:v>0.19891193471608301</c:v>
                </c:pt>
                <c:pt idx="2">
                  <c:v>0.12720045428733701</c:v>
                </c:pt>
                <c:pt idx="3">
                  <c:v>0.100794351279788</c:v>
                </c:pt>
                <c:pt idx="4">
                  <c:v>2.5752167261601198E-2</c:v>
                </c:pt>
                <c:pt idx="5">
                  <c:v>-4.6490004649000501E-2</c:v>
                </c:pt>
                <c:pt idx="7">
                  <c:v>-5.63046377241073E-2</c:v>
                </c:pt>
                <c:pt idx="8">
                  <c:v>-6.5494238932686494E-2</c:v>
                </c:pt>
                <c:pt idx="9">
                  <c:v>-7.4297188755020102E-2</c:v>
                </c:pt>
                <c:pt idx="10">
                  <c:v>-0.113578680203046</c:v>
                </c:pt>
                <c:pt idx="11">
                  <c:v>-0.119961916851793</c:v>
                </c:pt>
                <c:pt idx="12">
                  <c:v>-0.140679140679141</c:v>
                </c:pt>
                <c:pt idx="13">
                  <c:v>-0.150105708245243</c:v>
                </c:pt>
                <c:pt idx="14">
                  <c:v>-0.175625259085256</c:v>
                </c:pt>
                <c:pt idx="15">
                  <c:v>-0.22277501381979001</c:v>
                </c:pt>
                <c:pt idx="16">
                  <c:v>-0.230092204526404</c:v>
                </c:pt>
                <c:pt idx="17">
                  <c:v>-0.27638769053781997</c:v>
                </c:pt>
                <c:pt idx="18" formatCode="General">
                  <c:v>-0.33211963589076698</c:v>
                </c:pt>
                <c:pt idx="19">
                  <c:v>-0.33959466139396899</c:v>
                </c:pt>
                <c:pt idx="20">
                  <c:v>-0.389174478379196</c:v>
                </c:pt>
              </c:numCache>
            </c:numRef>
          </c:val>
          <c:extLst>
            <c:ext xmlns:c16="http://schemas.microsoft.com/office/drawing/2014/chart" uri="{C3380CC4-5D6E-409C-BE32-E72D297353CC}">
              <c16:uniqueId val="{00000000-8BE7-430E-9687-D96D4C848B5C}"/>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Cape May</c:v>
                </c:pt>
                <c:pt idx="1">
                  <c:v>Warren</c:v>
                </c:pt>
                <c:pt idx="2">
                  <c:v>Middlesex</c:v>
                </c:pt>
                <c:pt idx="3">
                  <c:v>Hunterdon</c:v>
                </c:pt>
                <c:pt idx="4">
                  <c:v>Sussex</c:v>
                </c:pt>
                <c:pt idx="5">
                  <c:v>Essex</c:v>
                </c:pt>
                <c:pt idx="6">
                  <c:v>Morris</c:v>
                </c:pt>
                <c:pt idx="7">
                  <c:v>Somerset</c:v>
                </c:pt>
                <c:pt idx="8">
                  <c:v>Camden</c:v>
                </c:pt>
                <c:pt idx="9">
                  <c:v>Burlington</c:v>
                </c:pt>
                <c:pt idx="10">
                  <c:v>Atlantic</c:v>
                </c:pt>
                <c:pt idx="11">
                  <c:v>Ocean</c:v>
                </c:pt>
                <c:pt idx="12">
                  <c:v>Union</c:v>
                </c:pt>
                <c:pt idx="13">
                  <c:v>Gloucester</c:v>
                </c:pt>
                <c:pt idx="14">
                  <c:v>Bergen</c:v>
                </c:pt>
                <c:pt idx="15">
                  <c:v>Monmouth</c:v>
                </c:pt>
                <c:pt idx="16">
                  <c:v>Hudson</c:v>
                </c:pt>
                <c:pt idx="17">
                  <c:v>Mercer</c:v>
                </c:pt>
                <c:pt idx="18">
                  <c:v>Passaic</c:v>
                </c:pt>
                <c:pt idx="19">
                  <c:v>Cumberland</c:v>
                </c:pt>
                <c:pt idx="20">
                  <c:v>Salem</c:v>
                </c:pt>
              </c:strCache>
            </c:strRef>
          </c:cat>
          <c:val>
            <c:numRef>
              <c:f>Sheet1!$C$2:$C$22</c:f>
              <c:numCache>
                <c:formatCode>General</c:formatCode>
                <c:ptCount val="21"/>
                <c:pt idx="6">
                  <c:v>-5.3124437241130897E-2</c:v>
                </c:pt>
              </c:numCache>
            </c:numRef>
          </c:val>
          <c:extLst>
            <c:ext xmlns:c16="http://schemas.microsoft.com/office/drawing/2014/chart" uri="{C3380CC4-5D6E-409C-BE32-E72D297353CC}">
              <c16:uniqueId val="{00000003-8BE7-430E-9687-D96D4C848B5C}"/>
            </c:ext>
          </c:extLst>
        </c:ser>
        <c:ser>
          <c:idx val="2"/>
          <c:order val="2"/>
          <c:tx>
            <c:strRef>
              <c:f>Sheet1!$D$1</c:f>
              <c:strCache>
                <c:ptCount val="1"/>
                <c:pt idx="0">
                  <c:v>NJ % change -12%</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Cape May</c:v>
                </c:pt>
                <c:pt idx="1">
                  <c:v>Warren</c:v>
                </c:pt>
                <c:pt idx="2">
                  <c:v>Middlesex</c:v>
                </c:pt>
                <c:pt idx="3">
                  <c:v>Hunterdon</c:v>
                </c:pt>
                <c:pt idx="4">
                  <c:v>Sussex</c:v>
                </c:pt>
                <c:pt idx="5">
                  <c:v>Essex</c:v>
                </c:pt>
                <c:pt idx="6">
                  <c:v>Morris</c:v>
                </c:pt>
                <c:pt idx="7">
                  <c:v>Somerset</c:v>
                </c:pt>
                <c:pt idx="8">
                  <c:v>Camden</c:v>
                </c:pt>
                <c:pt idx="9">
                  <c:v>Burlington</c:v>
                </c:pt>
                <c:pt idx="10">
                  <c:v>Atlantic</c:v>
                </c:pt>
                <c:pt idx="11">
                  <c:v>Ocean</c:v>
                </c:pt>
                <c:pt idx="12">
                  <c:v>Union</c:v>
                </c:pt>
                <c:pt idx="13">
                  <c:v>Gloucester</c:v>
                </c:pt>
                <c:pt idx="14">
                  <c:v>Bergen</c:v>
                </c:pt>
                <c:pt idx="15">
                  <c:v>Monmouth</c:v>
                </c:pt>
                <c:pt idx="16">
                  <c:v>Hudson</c:v>
                </c:pt>
                <c:pt idx="17">
                  <c:v>Mercer</c:v>
                </c:pt>
                <c:pt idx="18">
                  <c:v>Passaic</c:v>
                </c:pt>
                <c:pt idx="19">
                  <c:v>Cumberland</c:v>
                </c:pt>
                <c:pt idx="20">
                  <c:v>Salem</c:v>
                </c:pt>
              </c:strCache>
            </c:strRef>
          </c:cat>
          <c:val>
            <c:numRef>
              <c:f>Sheet1!$D$2:$D$22</c:f>
              <c:numCache>
                <c:formatCode>0%</c:formatCode>
                <c:ptCount val="21"/>
                <c:pt idx="0">
                  <c:v>-0.12</c:v>
                </c:pt>
                <c:pt idx="1">
                  <c:v>-0.12</c:v>
                </c:pt>
                <c:pt idx="2">
                  <c:v>-0.12</c:v>
                </c:pt>
                <c:pt idx="3">
                  <c:v>-0.12</c:v>
                </c:pt>
                <c:pt idx="4">
                  <c:v>-0.12</c:v>
                </c:pt>
                <c:pt idx="5">
                  <c:v>-0.12</c:v>
                </c:pt>
                <c:pt idx="6">
                  <c:v>-0.12</c:v>
                </c:pt>
                <c:pt idx="7">
                  <c:v>-0.12</c:v>
                </c:pt>
                <c:pt idx="8">
                  <c:v>-0.12</c:v>
                </c:pt>
                <c:pt idx="9">
                  <c:v>-0.12</c:v>
                </c:pt>
                <c:pt idx="10">
                  <c:v>-0.12</c:v>
                </c:pt>
                <c:pt idx="11">
                  <c:v>-0.12</c:v>
                </c:pt>
                <c:pt idx="12">
                  <c:v>-0.12</c:v>
                </c:pt>
                <c:pt idx="13">
                  <c:v>-0.12</c:v>
                </c:pt>
                <c:pt idx="14">
                  <c:v>-0.12</c:v>
                </c:pt>
                <c:pt idx="15">
                  <c:v>-0.12</c:v>
                </c:pt>
                <c:pt idx="16">
                  <c:v>-0.12</c:v>
                </c:pt>
                <c:pt idx="17">
                  <c:v>-0.12</c:v>
                </c:pt>
                <c:pt idx="18">
                  <c:v>-0.12</c:v>
                </c:pt>
                <c:pt idx="19">
                  <c:v>-0.12</c:v>
                </c:pt>
                <c:pt idx="20">
                  <c:v>-0.12</c:v>
                </c:pt>
              </c:numCache>
            </c:numRef>
          </c:val>
          <c:extLst>
            <c:ext xmlns:c16="http://schemas.microsoft.com/office/drawing/2014/chart" uri="{C3380CC4-5D6E-409C-BE32-E72D297353CC}">
              <c16:uniqueId val="{00000004-8BE7-430E-9687-D96D4C848B5C}"/>
            </c:ext>
          </c:extLst>
        </c:ser>
        <c:dLbls>
          <c:showLegendKey val="0"/>
          <c:showVal val="0"/>
          <c:showCatName val="0"/>
          <c:showSerName val="0"/>
          <c:showPercent val="0"/>
          <c:showBubbleSize val="0"/>
        </c:dLbls>
        <c:gapWidth val="182"/>
        <c:axId val="380653968"/>
        <c:axId val="380654360"/>
      </c:barChart>
      <c:catAx>
        <c:axId val="380653968"/>
        <c:scaling>
          <c:orientation val="maxMin"/>
        </c:scaling>
        <c:delete val="0"/>
        <c:axPos val="l"/>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0654360"/>
        <c:crosses val="autoZero"/>
        <c:auto val="1"/>
        <c:lblAlgn val="ctr"/>
        <c:lblOffset val="100"/>
        <c:noMultiLvlLbl val="0"/>
      </c:catAx>
      <c:valAx>
        <c:axId val="380654360"/>
        <c:scaling>
          <c:orientation val="minMax"/>
        </c:scaling>
        <c:delete val="1"/>
        <c:axPos val="t"/>
        <c:numFmt formatCode="0%" sourceLinked="1"/>
        <c:majorTickMark val="none"/>
        <c:minorTickMark val="none"/>
        <c:tickLblPos val="nextTo"/>
        <c:crossAx val="380653968"/>
        <c:crosses val="autoZero"/>
        <c:crossBetween val="between"/>
      </c:valAx>
      <c:spPr>
        <a:noFill/>
        <a:ln>
          <a:noFill/>
        </a:ln>
        <a:effectLst/>
      </c:spPr>
    </c:plotArea>
    <c:legend>
      <c:legendPos val="b"/>
      <c:legendEntry>
        <c:idx val="0"/>
        <c:delete val="1"/>
      </c:legendEntry>
      <c:legendEntry>
        <c:idx val="1"/>
        <c:delete val="1"/>
      </c:legendEntry>
      <c:legendEntry>
        <c:idx val="3"/>
        <c:delete val="1"/>
      </c:legendEntry>
      <c:layout>
        <c:manualLayout>
          <c:xMode val="edge"/>
          <c:yMode val="edge"/>
          <c:x val="0.38993424461071985"/>
          <c:y val="0"/>
          <c:w val="0.34098926132456259"/>
          <c:h val="3.7354705216620647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Pop per 1 death</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dLbl>
              <c:idx val="2"/>
              <c:layout>
                <c:manualLayout>
                  <c:x val="-1.3423740092305117E-2"/>
                  <c:y val="-4.3195123578361479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F10E-4394-8008-4EFD09C8AEAE}"/>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2014</c:v>
                </c:pt>
                <c:pt idx="1">
                  <c:v>2015</c:v>
                </c:pt>
                <c:pt idx="2">
                  <c:v>2016</c:v>
                </c:pt>
                <c:pt idx="3">
                  <c:v>2017</c:v>
                </c:pt>
                <c:pt idx="4">
                  <c:v>2018</c:v>
                </c:pt>
              </c:numCache>
            </c:numRef>
          </c:cat>
          <c:val>
            <c:numRef>
              <c:f>Sheet1!$B$2:$B$6</c:f>
              <c:numCache>
                <c:formatCode>General</c:formatCode>
                <c:ptCount val="5"/>
                <c:pt idx="0">
                  <c:v>9706</c:v>
                </c:pt>
                <c:pt idx="1">
                  <c:v>11237</c:v>
                </c:pt>
                <c:pt idx="2">
                  <c:v>6985</c:v>
                </c:pt>
                <c:pt idx="3" formatCode="#,##0">
                  <c:v>5553</c:v>
                </c:pt>
                <c:pt idx="4" formatCode="#,##0">
                  <c:v>5258</c:v>
                </c:pt>
              </c:numCache>
            </c:numRef>
          </c:val>
          <c:smooth val="0"/>
          <c:extLst>
            <c:ext xmlns:c16="http://schemas.microsoft.com/office/drawing/2014/chart" uri="{C3380CC4-5D6E-409C-BE32-E72D297353CC}">
              <c16:uniqueId val="{00000000-1F9F-4529-9652-66D15CE27E6D}"/>
            </c:ext>
          </c:extLst>
        </c:ser>
        <c:dLbls>
          <c:showLegendKey val="0"/>
          <c:showVal val="0"/>
          <c:showCatName val="0"/>
          <c:showSerName val="0"/>
          <c:showPercent val="0"/>
          <c:showBubbleSize val="0"/>
        </c:dLbls>
        <c:marker val="1"/>
        <c:smooth val="0"/>
        <c:axId val="380655144"/>
        <c:axId val="380655536"/>
      </c:lineChart>
      <c:catAx>
        <c:axId val="3806551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80655536"/>
        <c:crosses val="autoZero"/>
        <c:auto val="1"/>
        <c:lblAlgn val="ctr"/>
        <c:lblOffset val="100"/>
        <c:noMultiLvlLbl val="0"/>
      </c:catAx>
      <c:valAx>
        <c:axId val="380655536"/>
        <c:scaling>
          <c:orientation val="minMax"/>
        </c:scaling>
        <c:delete val="0"/>
        <c:axPos val="l"/>
        <c:title>
          <c:tx>
            <c:rich>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r>
                  <a:rPr lang="en-US" sz="900" dirty="0">
                    <a:solidFill>
                      <a:schemeClr val="tx1"/>
                    </a:solidFill>
                    <a:latin typeface="Franklin Gothic Medium" panose="020B0603020102020204" pitchFamily="34" charset="0"/>
                  </a:rPr>
                  <a:t>Population for every 1 death</a:t>
                </a:r>
              </a:p>
            </c:rich>
          </c:tx>
          <c:overlay val="0"/>
          <c:spPr>
            <a:noFill/>
            <a:ln>
              <a:noFill/>
            </a:ln>
            <a:effectLst/>
          </c:spPr>
          <c:txPr>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8065514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doughnutChart>
        <c:varyColors val="1"/>
        <c:ser>
          <c:idx val="0"/>
          <c:order val="0"/>
          <c:tx>
            <c:strRef>
              <c:f>Sheet1!$A$2</c:f>
              <c:strCache>
                <c:ptCount val="1"/>
                <c:pt idx="0">
                  <c:v>Morris</c:v>
                </c:pt>
              </c:strCache>
            </c:strRef>
          </c:tx>
          <c:dPt>
            <c:idx val="0"/>
            <c:bubble3D val="0"/>
            <c:spPr>
              <a:solidFill>
                <a:srgbClr val="C00000"/>
              </a:solidFill>
              <a:ln w="19050">
                <a:solidFill>
                  <a:schemeClr val="lt1"/>
                </a:solidFill>
              </a:ln>
              <a:effectLst/>
            </c:spPr>
            <c:extLst>
              <c:ext xmlns:c16="http://schemas.microsoft.com/office/drawing/2014/chart" uri="{C3380CC4-5D6E-409C-BE32-E72D297353CC}">
                <c16:uniqueId val="{00000002-2542-40EB-8EDA-07035534AFCB}"/>
              </c:ext>
            </c:extLst>
          </c:dPt>
          <c:dPt>
            <c:idx val="1"/>
            <c:bubble3D val="0"/>
            <c:spPr>
              <a:solidFill>
                <a:srgbClr val="C00000"/>
              </a:solidFill>
              <a:ln w="19050">
                <a:solidFill>
                  <a:schemeClr val="lt1"/>
                </a:solidFill>
              </a:ln>
              <a:effectLst/>
            </c:spPr>
            <c:extLst>
              <c:ext xmlns:c16="http://schemas.microsoft.com/office/drawing/2014/chart" uri="{C3380CC4-5D6E-409C-BE32-E72D297353CC}">
                <c16:uniqueId val="{00000003-2542-40EB-8EDA-07035534AFCB}"/>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4-2542-40EB-8EDA-07035534AFCB}"/>
              </c:ext>
            </c:extLst>
          </c:dPt>
          <c:dPt>
            <c:idx val="3"/>
            <c:bubble3D val="0"/>
            <c:spPr>
              <a:solidFill>
                <a:schemeClr val="bg1">
                  <a:lumMod val="75000"/>
                </a:schemeClr>
              </a:solidFill>
              <a:ln w="19050">
                <a:solidFill>
                  <a:schemeClr val="lt1"/>
                </a:solidFill>
              </a:ln>
              <a:effectLst/>
            </c:spPr>
            <c:extLst>
              <c:ext xmlns:c16="http://schemas.microsoft.com/office/drawing/2014/chart" uri="{C3380CC4-5D6E-409C-BE32-E72D297353CC}">
                <c16:uniqueId val="{00000005-2542-40EB-8EDA-07035534AFCB}"/>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6-2542-40EB-8EDA-07035534AFCB}"/>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1-2542-40EB-8EDA-07035534AFCB}"/>
              </c:ext>
            </c:extLst>
          </c:dPt>
          <c:dLbls>
            <c:dLbl>
              <c:idx val="0"/>
              <c:layout>
                <c:manualLayout>
                  <c:x val="0.10625"/>
                  <c:y val="-2.109374870240231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2-2542-40EB-8EDA-07035534AFCB}"/>
                </c:ext>
              </c:extLst>
            </c:dLbl>
            <c:dLbl>
              <c:idx val="1"/>
              <c:layout>
                <c:manualLayout>
                  <c:x val="3.7499999999999943E-2"/>
                  <c:y val="0.11484374293530107"/>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3-2542-40EB-8EDA-07035534AFCB}"/>
                </c:ext>
              </c:extLst>
            </c:dLbl>
            <c:dLbl>
              <c:idx val="2"/>
              <c:layout>
                <c:manualLayout>
                  <c:x val="-9.8437499999999997E-2"/>
                  <c:y val="1.640624899075732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4-2542-40EB-8EDA-07035534AFCB}"/>
                </c:ext>
              </c:extLst>
            </c:dLbl>
            <c:dLbl>
              <c:idx val="3"/>
              <c:layout>
                <c:manualLayout>
                  <c:x val="-0.10000000000000002"/>
                  <c:y val="1.4062499134934847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5-2542-40EB-8EDA-07035534AFCB}"/>
                </c:ext>
              </c:extLst>
            </c:dLbl>
            <c:dLbl>
              <c:idx val="4"/>
              <c:layout>
                <c:manualLayout>
                  <c:x val="-0.10781250000000001"/>
                  <c:y val="-4.9218746972271965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6-2542-40EB-8EDA-07035534AFCB}"/>
                </c:ext>
              </c:extLst>
            </c:dLbl>
            <c:dLbl>
              <c:idx val="5"/>
              <c:layout>
                <c:manualLayout>
                  <c:x val="-4.6874999999999998E-3"/>
                  <c:y val="-8.4374994809609083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1-2542-40EB-8EDA-07035534AFCB}"/>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Sheet1!$B$1:$G$1</c:f>
              <c:strCache>
                <c:ptCount val="6"/>
                <c:pt idx="0">
                  <c:v>Alcohol</c:v>
                </c:pt>
                <c:pt idx="1">
                  <c:v>Heroin</c:v>
                </c:pt>
                <c:pt idx="2">
                  <c:v>Other Opiates</c:v>
                </c:pt>
                <c:pt idx="3">
                  <c:v>Cocaine</c:v>
                </c:pt>
                <c:pt idx="4">
                  <c:v>Marijuana</c:v>
                </c:pt>
                <c:pt idx="5">
                  <c:v>Other Drugs</c:v>
                </c:pt>
              </c:strCache>
            </c:strRef>
          </c:cat>
          <c:val>
            <c:numRef>
              <c:f>Sheet1!$B$2:$G$2</c:f>
              <c:numCache>
                <c:formatCode>0%</c:formatCode>
                <c:ptCount val="6"/>
                <c:pt idx="0">
                  <c:v>0.39</c:v>
                </c:pt>
                <c:pt idx="1">
                  <c:v>0.39</c:v>
                </c:pt>
                <c:pt idx="2">
                  <c:v>0.05</c:v>
                </c:pt>
                <c:pt idx="3">
                  <c:v>0.05</c:v>
                </c:pt>
                <c:pt idx="4">
                  <c:v>0.08</c:v>
                </c:pt>
                <c:pt idx="5">
                  <c:v>0.05</c:v>
                </c:pt>
              </c:numCache>
            </c:numRef>
          </c:val>
          <c:extLst>
            <c:ext xmlns:c16="http://schemas.microsoft.com/office/drawing/2014/chart" uri="{C3380CC4-5D6E-409C-BE32-E72D297353CC}">
              <c16:uniqueId val="{00000000-2542-40EB-8EDA-07035534AFCB}"/>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barChart>
        <c:barDir val="bar"/>
        <c:grouping val="clustered"/>
        <c:varyColors val="1"/>
        <c:ser>
          <c:idx val="0"/>
          <c:order val="0"/>
          <c:tx>
            <c:strRef>
              <c:f>Sheet1!$B$1</c:f>
              <c:strCache>
                <c:ptCount val="1"/>
                <c:pt idx="0">
                  <c:v># of Programs</c:v>
                </c:pt>
              </c:strCache>
            </c:strRef>
          </c:tx>
          <c:invertIfNegative val="0"/>
          <c:dPt>
            <c:idx val="0"/>
            <c:invertIfNegative val="0"/>
            <c:bubble3D val="0"/>
            <c:spPr>
              <a:solidFill>
                <a:schemeClr val="dk1">
                  <a:tint val="88500"/>
                </a:schemeClr>
              </a:solidFill>
              <a:ln>
                <a:noFill/>
              </a:ln>
              <a:effectLst/>
            </c:spPr>
            <c:extLst>
              <c:ext xmlns:c16="http://schemas.microsoft.com/office/drawing/2014/chart" uri="{C3380CC4-5D6E-409C-BE32-E72D297353CC}">
                <c16:uniqueId val="{00000001-69C9-402B-95AD-BB01203BDF94}"/>
              </c:ext>
            </c:extLst>
          </c:dPt>
          <c:dPt>
            <c:idx val="1"/>
            <c:invertIfNegative val="0"/>
            <c:bubble3D val="0"/>
            <c:spPr>
              <a:solidFill>
                <a:schemeClr val="dk1">
                  <a:tint val="55000"/>
                </a:schemeClr>
              </a:solidFill>
              <a:ln>
                <a:noFill/>
              </a:ln>
              <a:effectLst/>
            </c:spPr>
            <c:extLst>
              <c:ext xmlns:c16="http://schemas.microsoft.com/office/drawing/2014/chart" uri="{C3380CC4-5D6E-409C-BE32-E72D297353CC}">
                <c16:uniqueId val="{00000003-69C9-402B-95AD-BB01203BDF94}"/>
              </c:ext>
            </c:extLst>
          </c:dPt>
          <c:dPt>
            <c:idx val="2"/>
            <c:invertIfNegative val="0"/>
            <c:bubble3D val="0"/>
            <c:spPr>
              <a:solidFill>
                <a:schemeClr val="dk1">
                  <a:tint val="75000"/>
                </a:schemeClr>
              </a:solidFill>
              <a:ln>
                <a:noFill/>
              </a:ln>
              <a:effectLst/>
            </c:spPr>
            <c:extLst>
              <c:ext xmlns:c16="http://schemas.microsoft.com/office/drawing/2014/chart" uri="{C3380CC4-5D6E-409C-BE32-E72D297353CC}">
                <c16:uniqueId val="{00000005-69C9-402B-95AD-BB01203BDF94}"/>
              </c:ext>
            </c:extLst>
          </c:dPt>
          <c:dPt>
            <c:idx val="3"/>
            <c:invertIfNegative val="0"/>
            <c:bubble3D val="0"/>
            <c:spPr>
              <a:solidFill>
                <a:srgbClr val="C00000"/>
              </a:solidFill>
              <a:ln>
                <a:noFill/>
              </a:ln>
              <a:effectLst/>
            </c:spPr>
            <c:extLst>
              <c:ext xmlns:c16="http://schemas.microsoft.com/office/drawing/2014/chart" uri="{C3380CC4-5D6E-409C-BE32-E72D297353CC}">
                <c16:uniqueId val="{00000007-69C9-402B-95AD-BB01203BDF94}"/>
              </c:ext>
            </c:extLst>
          </c:dPt>
          <c:dPt>
            <c:idx val="4"/>
            <c:invertIfNegative val="0"/>
            <c:bubble3D val="0"/>
            <c:spPr>
              <a:solidFill>
                <a:schemeClr val="dk1">
                  <a:tint val="30000"/>
                </a:schemeClr>
              </a:solidFill>
              <a:ln>
                <a:noFill/>
              </a:ln>
              <a:effectLst/>
            </c:spPr>
            <c:extLst>
              <c:ext xmlns:c16="http://schemas.microsoft.com/office/drawing/2014/chart" uri="{C3380CC4-5D6E-409C-BE32-E72D297353CC}">
                <c16:uniqueId val="{00000009-69C9-402B-95AD-BB01203BDF94}"/>
              </c:ext>
            </c:extLst>
          </c:dPt>
          <c:dPt>
            <c:idx val="5"/>
            <c:invertIfNegative val="0"/>
            <c:bubble3D val="0"/>
            <c:spPr>
              <a:solidFill>
                <a:schemeClr val="dk1">
                  <a:tint val="60000"/>
                </a:schemeClr>
              </a:solidFill>
              <a:ln>
                <a:noFill/>
              </a:ln>
              <a:effectLst/>
            </c:spPr>
            <c:extLst>
              <c:ext xmlns:c16="http://schemas.microsoft.com/office/drawing/2014/chart" uri="{C3380CC4-5D6E-409C-BE32-E72D297353CC}">
                <c16:uniqueId val="{0000000B-69C9-402B-95AD-BB01203BDF94}"/>
              </c:ext>
            </c:extLst>
          </c:dPt>
          <c:dPt>
            <c:idx val="6"/>
            <c:invertIfNegative val="0"/>
            <c:bubble3D val="0"/>
            <c:spPr>
              <a:solidFill>
                <a:schemeClr val="dk1">
                  <a:tint val="80000"/>
                </a:schemeClr>
              </a:solidFill>
              <a:ln>
                <a:noFill/>
              </a:ln>
              <a:effectLst/>
            </c:spPr>
            <c:extLst>
              <c:ext xmlns:c16="http://schemas.microsoft.com/office/drawing/2014/chart" uri="{C3380CC4-5D6E-409C-BE32-E72D297353CC}">
                <c16:uniqueId val="{0000000D-69C9-402B-95AD-BB01203BDF94}"/>
              </c:ext>
            </c:extLst>
          </c:dPt>
          <c:dPt>
            <c:idx val="7"/>
            <c:invertIfNegative val="0"/>
            <c:bubble3D val="0"/>
            <c:spPr>
              <a:solidFill>
                <a:schemeClr val="dk1">
                  <a:tint val="88500"/>
                </a:schemeClr>
              </a:solidFill>
              <a:ln>
                <a:noFill/>
              </a:ln>
              <a:effectLst/>
            </c:spPr>
            <c:extLst>
              <c:ext xmlns:c16="http://schemas.microsoft.com/office/drawing/2014/chart" uri="{C3380CC4-5D6E-409C-BE32-E72D297353CC}">
                <c16:uniqueId val="{0000000F-69C9-402B-95AD-BB01203BDF94}"/>
              </c:ext>
            </c:extLst>
          </c:dPt>
          <c:dPt>
            <c:idx val="8"/>
            <c:invertIfNegative val="0"/>
            <c:bubble3D val="0"/>
            <c:spPr>
              <a:solidFill>
                <a:schemeClr val="dk1">
                  <a:tint val="55000"/>
                </a:schemeClr>
              </a:solidFill>
              <a:ln>
                <a:noFill/>
              </a:ln>
              <a:effectLst/>
            </c:spPr>
            <c:extLst>
              <c:ext xmlns:c16="http://schemas.microsoft.com/office/drawing/2014/chart" uri="{C3380CC4-5D6E-409C-BE32-E72D297353CC}">
                <c16:uniqueId val="{00000011-69C9-402B-95AD-BB01203BDF94}"/>
              </c:ext>
            </c:extLst>
          </c:dPt>
          <c:dPt>
            <c:idx val="9"/>
            <c:invertIfNegative val="0"/>
            <c:bubble3D val="0"/>
            <c:spPr>
              <a:solidFill>
                <a:schemeClr val="dk1">
                  <a:tint val="75000"/>
                </a:schemeClr>
              </a:solidFill>
              <a:ln>
                <a:noFill/>
              </a:ln>
              <a:effectLst/>
            </c:spPr>
            <c:extLst>
              <c:ext xmlns:c16="http://schemas.microsoft.com/office/drawing/2014/chart" uri="{C3380CC4-5D6E-409C-BE32-E72D297353CC}">
                <c16:uniqueId val="{00000013-69C9-402B-95AD-BB01203BDF94}"/>
              </c:ext>
            </c:extLst>
          </c:dPt>
          <c:dPt>
            <c:idx val="10"/>
            <c:invertIfNegative val="0"/>
            <c:bubble3D val="0"/>
            <c:spPr>
              <a:solidFill>
                <a:srgbClr val="C00000"/>
              </a:solidFill>
              <a:ln>
                <a:noFill/>
              </a:ln>
              <a:effectLst/>
            </c:spPr>
            <c:extLst>
              <c:ext xmlns:c16="http://schemas.microsoft.com/office/drawing/2014/chart" uri="{C3380CC4-5D6E-409C-BE32-E72D297353CC}">
                <c16:uniqueId val="{00000015-69C9-402B-95AD-BB01203BDF94}"/>
              </c:ext>
            </c:extLst>
          </c:dPt>
          <c:dPt>
            <c:idx val="11"/>
            <c:invertIfNegative val="0"/>
            <c:bubble3D val="0"/>
            <c:spPr>
              <a:solidFill>
                <a:schemeClr val="dk1">
                  <a:tint val="30000"/>
                </a:schemeClr>
              </a:solidFill>
              <a:ln>
                <a:noFill/>
              </a:ln>
              <a:effectLst/>
            </c:spPr>
            <c:extLst>
              <c:ext xmlns:c16="http://schemas.microsoft.com/office/drawing/2014/chart" uri="{C3380CC4-5D6E-409C-BE32-E72D297353CC}">
                <c16:uniqueId val="{00000017-69C9-402B-95AD-BB01203BDF94}"/>
              </c:ext>
            </c:extLst>
          </c:dPt>
          <c:dPt>
            <c:idx val="12"/>
            <c:invertIfNegative val="0"/>
            <c:bubble3D val="0"/>
            <c:spPr>
              <a:solidFill>
                <a:schemeClr val="dk1">
                  <a:tint val="60000"/>
                </a:schemeClr>
              </a:solidFill>
              <a:ln>
                <a:noFill/>
              </a:ln>
              <a:effectLst/>
            </c:spPr>
            <c:extLst>
              <c:ext xmlns:c16="http://schemas.microsoft.com/office/drawing/2014/chart" uri="{C3380CC4-5D6E-409C-BE32-E72D297353CC}">
                <c16:uniqueId val="{00000019-69C9-402B-95AD-BB01203BDF94}"/>
              </c:ext>
            </c:extLst>
          </c:dPt>
          <c:dPt>
            <c:idx val="13"/>
            <c:invertIfNegative val="0"/>
            <c:bubble3D val="0"/>
            <c:spPr>
              <a:solidFill>
                <a:schemeClr val="dk1">
                  <a:tint val="80000"/>
                </a:schemeClr>
              </a:solidFill>
              <a:ln>
                <a:noFill/>
              </a:ln>
              <a:effectLst/>
            </c:spPr>
            <c:extLst>
              <c:ext xmlns:c16="http://schemas.microsoft.com/office/drawing/2014/chart" uri="{C3380CC4-5D6E-409C-BE32-E72D297353CC}">
                <c16:uniqueId val="{0000001B-69C9-402B-95AD-BB01203BDF94}"/>
              </c:ext>
            </c:extLst>
          </c:dPt>
          <c:dPt>
            <c:idx val="14"/>
            <c:invertIfNegative val="0"/>
            <c:bubble3D val="0"/>
            <c:spPr>
              <a:solidFill>
                <a:schemeClr val="dk1">
                  <a:tint val="88500"/>
                </a:schemeClr>
              </a:solidFill>
              <a:ln>
                <a:noFill/>
              </a:ln>
              <a:effectLst/>
            </c:spPr>
            <c:extLst>
              <c:ext xmlns:c16="http://schemas.microsoft.com/office/drawing/2014/chart" uri="{C3380CC4-5D6E-409C-BE32-E72D297353CC}">
                <c16:uniqueId val="{0000001D-69C9-402B-95AD-BB01203BDF94}"/>
              </c:ext>
            </c:extLst>
          </c:dPt>
          <c:dPt>
            <c:idx val="15"/>
            <c:invertIfNegative val="0"/>
            <c:bubble3D val="0"/>
            <c:spPr>
              <a:solidFill>
                <a:schemeClr val="dk1">
                  <a:tint val="55000"/>
                </a:schemeClr>
              </a:solidFill>
              <a:ln>
                <a:noFill/>
              </a:ln>
              <a:effectLst/>
            </c:spPr>
            <c:extLst>
              <c:ext xmlns:c16="http://schemas.microsoft.com/office/drawing/2014/chart" uri="{C3380CC4-5D6E-409C-BE32-E72D297353CC}">
                <c16:uniqueId val="{0000001F-69C9-402B-95AD-BB01203BDF94}"/>
              </c:ext>
            </c:extLst>
          </c:dPt>
          <c:dPt>
            <c:idx val="16"/>
            <c:invertIfNegative val="0"/>
            <c:bubble3D val="0"/>
            <c:spPr>
              <a:solidFill>
                <a:schemeClr val="dk1">
                  <a:tint val="75000"/>
                </a:schemeClr>
              </a:solidFill>
              <a:ln>
                <a:noFill/>
              </a:ln>
              <a:effectLst/>
            </c:spPr>
            <c:extLst>
              <c:ext xmlns:c16="http://schemas.microsoft.com/office/drawing/2014/chart" uri="{C3380CC4-5D6E-409C-BE32-E72D297353CC}">
                <c16:uniqueId val="{00000021-69C9-402B-95AD-BB01203BDF94}"/>
              </c:ext>
            </c:extLst>
          </c:dPt>
          <c:dPt>
            <c:idx val="17"/>
            <c:invertIfNegative val="0"/>
            <c:bubble3D val="0"/>
            <c:spPr>
              <a:solidFill>
                <a:srgbClr val="C00000"/>
              </a:solidFill>
              <a:ln>
                <a:noFill/>
              </a:ln>
              <a:effectLst/>
            </c:spPr>
            <c:extLst>
              <c:ext xmlns:c16="http://schemas.microsoft.com/office/drawing/2014/chart" uri="{C3380CC4-5D6E-409C-BE32-E72D297353CC}">
                <c16:uniqueId val="{00000023-69C9-402B-95AD-BB01203BDF94}"/>
              </c:ext>
            </c:extLst>
          </c:dPt>
          <c:dPt>
            <c:idx val="18"/>
            <c:invertIfNegative val="0"/>
            <c:bubble3D val="0"/>
            <c:spPr>
              <a:solidFill>
                <a:schemeClr val="dk1">
                  <a:tint val="30000"/>
                </a:schemeClr>
              </a:solidFill>
              <a:ln>
                <a:noFill/>
              </a:ln>
              <a:effectLst/>
            </c:spPr>
            <c:extLst>
              <c:ext xmlns:c16="http://schemas.microsoft.com/office/drawing/2014/chart" uri="{C3380CC4-5D6E-409C-BE32-E72D297353CC}">
                <c16:uniqueId val="{00000025-69C9-402B-95AD-BB01203BDF94}"/>
              </c:ext>
            </c:extLst>
          </c:dPt>
          <c:dPt>
            <c:idx val="19"/>
            <c:invertIfNegative val="0"/>
            <c:bubble3D val="0"/>
            <c:spPr>
              <a:solidFill>
                <a:schemeClr val="dk1">
                  <a:tint val="60000"/>
                </a:schemeClr>
              </a:solidFill>
              <a:ln>
                <a:noFill/>
              </a:ln>
              <a:effectLst/>
            </c:spPr>
            <c:extLst>
              <c:ext xmlns:c16="http://schemas.microsoft.com/office/drawing/2014/chart" uri="{C3380CC4-5D6E-409C-BE32-E72D297353CC}">
                <c16:uniqueId val="{00000027-69C9-402B-95AD-BB01203BDF94}"/>
              </c:ext>
            </c:extLst>
          </c:dPt>
          <c:dPt>
            <c:idx val="20"/>
            <c:invertIfNegative val="0"/>
            <c:bubble3D val="0"/>
            <c:spPr>
              <a:solidFill>
                <a:srgbClr val="C00000"/>
              </a:solidFill>
              <a:ln>
                <a:noFill/>
              </a:ln>
              <a:effectLst/>
            </c:spPr>
            <c:extLst>
              <c:ext xmlns:c16="http://schemas.microsoft.com/office/drawing/2014/chart" uri="{C3380CC4-5D6E-409C-BE32-E72D297353CC}">
                <c16:uniqueId val="{00000029-69C9-402B-95AD-BB01203BDF94}"/>
              </c:ext>
            </c:extLst>
          </c:dPt>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Acute Care Family Support</c:v>
                </c:pt>
                <c:pt idx="1">
                  <c:v>County Mental Health Board</c:v>
                </c:pt>
                <c:pt idx="2">
                  <c:v>Emergency Services</c:v>
                </c:pt>
                <c:pt idx="3">
                  <c:v>Homeless Services (PATH)</c:v>
                </c:pt>
                <c:pt idx="4">
                  <c:v>Integrated Case Management Services</c:v>
                </c:pt>
                <c:pt idx="5">
                  <c:v>Intensive Family Support</c:v>
                </c:pt>
                <c:pt idx="6">
                  <c:v>Intensive Outpatient Tx and Support Services</c:v>
                </c:pt>
                <c:pt idx="7">
                  <c:v>Involuntary Outpatient Commitment</c:v>
                </c:pt>
                <c:pt idx="8">
                  <c:v>Justice Involved Services</c:v>
                </c:pt>
                <c:pt idx="9">
                  <c:v>Outpatient</c:v>
                </c:pt>
                <c:pt idx="10">
                  <c:v>Partial Care</c:v>
                </c:pt>
                <c:pt idx="11">
                  <c:v>Program of Assertive Community Treatment (PACT)</c:v>
                </c:pt>
                <c:pt idx="12">
                  <c:v>Residential Intensive Support Team (RIST)</c:v>
                </c:pt>
                <c:pt idx="13">
                  <c:v>Residential Services</c:v>
                </c:pt>
                <c:pt idx="14">
                  <c:v>Self-Help Center</c:v>
                </c:pt>
                <c:pt idx="15">
                  <c:v>Short Term Care Facility</c:v>
                </c:pt>
                <c:pt idx="16">
                  <c:v>Supported Education</c:v>
                </c:pt>
                <c:pt idx="17">
                  <c:v>Supported Employment</c:v>
                </c:pt>
                <c:pt idx="18">
                  <c:v>Supportive Housing</c:v>
                </c:pt>
                <c:pt idx="19">
                  <c:v>Systems Advocacy</c:v>
                </c:pt>
                <c:pt idx="20">
                  <c:v>Primary Screening Services</c:v>
                </c:pt>
              </c:strCache>
            </c:strRef>
          </c:cat>
          <c:val>
            <c:numRef>
              <c:f>Sheet1!$B$2:$B$22</c:f>
              <c:numCache>
                <c:formatCode>General</c:formatCode>
                <c:ptCount val="21"/>
                <c:pt idx="0">
                  <c:v>0</c:v>
                </c:pt>
                <c:pt idx="1">
                  <c:v>1</c:v>
                </c:pt>
                <c:pt idx="2">
                  <c:v>2</c:v>
                </c:pt>
                <c:pt idx="3">
                  <c:v>1</c:v>
                </c:pt>
                <c:pt idx="4">
                  <c:v>1</c:v>
                </c:pt>
                <c:pt idx="5">
                  <c:v>1</c:v>
                </c:pt>
                <c:pt idx="6">
                  <c:v>1</c:v>
                </c:pt>
                <c:pt idx="7">
                  <c:v>1</c:v>
                </c:pt>
                <c:pt idx="8">
                  <c:v>1</c:v>
                </c:pt>
                <c:pt idx="9">
                  <c:v>2</c:v>
                </c:pt>
                <c:pt idx="10">
                  <c:v>1</c:v>
                </c:pt>
                <c:pt idx="11">
                  <c:v>1</c:v>
                </c:pt>
                <c:pt idx="12">
                  <c:v>1</c:v>
                </c:pt>
                <c:pt idx="13">
                  <c:v>3</c:v>
                </c:pt>
                <c:pt idx="14">
                  <c:v>2</c:v>
                </c:pt>
                <c:pt idx="15">
                  <c:v>1</c:v>
                </c:pt>
                <c:pt idx="16">
                  <c:v>1</c:v>
                </c:pt>
                <c:pt idx="17">
                  <c:v>1</c:v>
                </c:pt>
                <c:pt idx="18">
                  <c:v>4</c:v>
                </c:pt>
                <c:pt idx="19">
                  <c:v>2</c:v>
                </c:pt>
                <c:pt idx="20">
                  <c:v>1</c:v>
                </c:pt>
              </c:numCache>
            </c:numRef>
          </c:val>
          <c:extLst>
            <c:ext xmlns:c16="http://schemas.microsoft.com/office/drawing/2014/chart" uri="{C3380CC4-5D6E-409C-BE32-E72D297353CC}">
              <c16:uniqueId val="{00000000-DB58-4427-98AE-BF994D851C05}"/>
            </c:ext>
          </c:extLst>
        </c:ser>
        <c:dLbls>
          <c:showLegendKey val="0"/>
          <c:showVal val="0"/>
          <c:showCatName val="0"/>
          <c:showSerName val="0"/>
          <c:showPercent val="0"/>
          <c:showBubbleSize val="0"/>
        </c:dLbls>
        <c:gapWidth val="182"/>
        <c:axId val="380656712"/>
        <c:axId val="380657104"/>
      </c:barChart>
      <c:catAx>
        <c:axId val="38065671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80657104"/>
        <c:crosses val="autoZero"/>
        <c:auto val="1"/>
        <c:lblAlgn val="ctr"/>
        <c:lblOffset val="100"/>
        <c:noMultiLvlLbl val="0"/>
      </c:catAx>
      <c:valAx>
        <c:axId val="380657104"/>
        <c:scaling>
          <c:orientation val="minMax"/>
        </c:scaling>
        <c:delete val="1"/>
        <c:axPos val="b"/>
        <c:numFmt formatCode="General" sourceLinked="1"/>
        <c:majorTickMark val="none"/>
        <c:minorTickMark val="none"/>
        <c:tickLblPos val="nextTo"/>
        <c:crossAx val="380656712"/>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Bergen</c:v>
                </c:pt>
                <c:pt idx="2">
                  <c:v>Essex</c:v>
                </c:pt>
                <c:pt idx="3">
                  <c:v>Cumberland</c:v>
                </c:pt>
                <c:pt idx="4">
                  <c:v>Hudson</c:v>
                </c:pt>
                <c:pt idx="5">
                  <c:v>Morris</c:v>
                </c:pt>
                <c:pt idx="6">
                  <c:v>Middlesex</c:v>
                </c:pt>
                <c:pt idx="7">
                  <c:v>Sussex</c:v>
                </c:pt>
                <c:pt idx="8">
                  <c:v>Gloucester</c:v>
                </c:pt>
                <c:pt idx="9">
                  <c:v>Passaic</c:v>
                </c:pt>
                <c:pt idx="10">
                  <c:v>Monmouth</c:v>
                </c:pt>
                <c:pt idx="11">
                  <c:v>Ocean</c:v>
                </c:pt>
                <c:pt idx="12">
                  <c:v>Atlantic</c:v>
                </c:pt>
                <c:pt idx="13">
                  <c:v>Somerset</c:v>
                </c:pt>
                <c:pt idx="14">
                  <c:v>Salem</c:v>
                </c:pt>
                <c:pt idx="15">
                  <c:v>Union</c:v>
                </c:pt>
                <c:pt idx="16">
                  <c:v>Warren</c:v>
                </c:pt>
                <c:pt idx="17">
                  <c:v>Burlington</c:v>
                </c:pt>
                <c:pt idx="18">
                  <c:v>Cape May</c:v>
                </c:pt>
                <c:pt idx="19">
                  <c:v>Mercer</c:v>
                </c:pt>
                <c:pt idx="20">
                  <c:v>Camden</c:v>
                </c:pt>
              </c:strCache>
            </c:strRef>
          </c:cat>
          <c:val>
            <c:numRef>
              <c:f>Sheet1!$B$2:$B$22</c:f>
              <c:numCache>
                <c:formatCode>0.0%</c:formatCode>
                <c:ptCount val="21"/>
                <c:pt idx="0">
                  <c:v>6.2E-2</c:v>
                </c:pt>
                <c:pt idx="1">
                  <c:v>7.9000000000000001E-2</c:v>
                </c:pt>
                <c:pt idx="2">
                  <c:v>0.08</c:v>
                </c:pt>
                <c:pt idx="3">
                  <c:v>0.10299999999999999</c:v>
                </c:pt>
                <c:pt idx="4">
                  <c:v>0.113</c:v>
                </c:pt>
                <c:pt idx="6">
                  <c:v>0.12</c:v>
                </c:pt>
                <c:pt idx="7">
                  <c:v>0.124</c:v>
                </c:pt>
                <c:pt idx="8">
                  <c:v>0.129</c:v>
                </c:pt>
                <c:pt idx="9">
                  <c:v>0.13300000000000001</c:v>
                </c:pt>
                <c:pt idx="10">
                  <c:v>0.13500000000000001</c:v>
                </c:pt>
                <c:pt idx="11">
                  <c:v>0.13500000000000001</c:v>
                </c:pt>
                <c:pt idx="12">
                  <c:v>0.13800000000000001</c:v>
                </c:pt>
                <c:pt idx="13">
                  <c:v>0.13900000000000001</c:v>
                </c:pt>
                <c:pt idx="14">
                  <c:v>0.14000000000000001</c:v>
                </c:pt>
                <c:pt idx="15">
                  <c:v>0.14299999999999999</c:v>
                </c:pt>
                <c:pt idx="16">
                  <c:v>0.14499999999999999</c:v>
                </c:pt>
                <c:pt idx="17">
                  <c:v>0.158</c:v>
                </c:pt>
                <c:pt idx="18">
                  <c:v>0.159</c:v>
                </c:pt>
                <c:pt idx="19">
                  <c:v>0.16800000000000001</c:v>
                </c:pt>
                <c:pt idx="20">
                  <c:v>0.17399999999999999</c:v>
                </c:pt>
              </c:numCache>
            </c:numRef>
          </c:val>
          <c:extLst>
            <c:ext xmlns:c16="http://schemas.microsoft.com/office/drawing/2014/chart" uri="{C3380CC4-5D6E-409C-BE32-E72D297353CC}">
              <c16:uniqueId val="{00000000-04BA-46A4-86D3-05D635EF69B4}"/>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Bergen</c:v>
                </c:pt>
                <c:pt idx="2">
                  <c:v>Essex</c:v>
                </c:pt>
                <c:pt idx="3">
                  <c:v>Cumberland</c:v>
                </c:pt>
                <c:pt idx="4">
                  <c:v>Hudson</c:v>
                </c:pt>
                <c:pt idx="5">
                  <c:v>Morris</c:v>
                </c:pt>
                <c:pt idx="6">
                  <c:v>Middlesex</c:v>
                </c:pt>
                <c:pt idx="7">
                  <c:v>Sussex</c:v>
                </c:pt>
                <c:pt idx="8">
                  <c:v>Gloucester</c:v>
                </c:pt>
                <c:pt idx="9">
                  <c:v>Passaic</c:v>
                </c:pt>
                <c:pt idx="10">
                  <c:v>Monmouth</c:v>
                </c:pt>
                <c:pt idx="11">
                  <c:v>Ocean</c:v>
                </c:pt>
                <c:pt idx="12">
                  <c:v>Atlantic</c:v>
                </c:pt>
                <c:pt idx="13">
                  <c:v>Somerset</c:v>
                </c:pt>
                <c:pt idx="14">
                  <c:v>Salem</c:v>
                </c:pt>
                <c:pt idx="15">
                  <c:v>Union</c:v>
                </c:pt>
                <c:pt idx="16">
                  <c:v>Warren</c:v>
                </c:pt>
                <c:pt idx="17">
                  <c:v>Burlington</c:v>
                </c:pt>
                <c:pt idx="18">
                  <c:v>Cape May</c:v>
                </c:pt>
                <c:pt idx="19">
                  <c:v>Mercer</c:v>
                </c:pt>
                <c:pt idx="20">
                  <c:v>Camden</c:v>
                </c:pt>
              </c:strCache>
            </c:strRef>
          </c:cat>
          <c:val>
            <c:numRef>
              <c:f>Sheet1!$C$2:$C$22</c:f>
              <c:numCache>
                <c:formatCode>General</c:formatCode>
                <c:ptCount val="21"/>
                <c:pt idx="5">
                  <c:v>0.11799999999999999</c:v>
                </c:pt>
              </c:numCache>
            </c:numRef>
          </c:val>
          <c:extLst>
            <c:ext xmlns:c16="http://schemas.microsoft.com/office/drawing/2014/chart" uri="{C3380CC4-5D6E-409C-BE32-E72D297353CC}">
              <c16:uniqueId val="{00000001-04BA-46A4-86D3-05D635EF69B4}"/>
            </c:ext>
          </c:extLst>
        </c:ser>
        <c:ser>
          <c:idx val="2"/>
          <c:order val="2"/>
          <c:tx>
            <c:strRef>
              <c:f>Sheet1!$D$1</c:f>
              <c:strCache>
                <c:ptCount val="1"/>
                <c:pt idx="0">
                  <c:v>NJ Overall 12.1%</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Hunterdon</c:v>
                </c:pt>
                <c:pt idx="1">
                  <c:v>Bergen</c:v>
                </c:pt>
                <c:pt idx="2">
                  <c:v>Essex</c:v>
                </c:pt>
                <c:pt idx="3">
                  <c:v>Cumberland</c:v>
                </c:pt>
                <c:pt idx="4">
                  <c:v>Hudson</c:v>
                </c:pt>
                <c:pt idx="5">
                  <c:v>Morris</c:v>
                </c:pt>
                <c:pt idx="6">
                  <c:v>Middlesex</c:v>
                </c:pt>
                <c:pt idx="7">
                  <c:v>Sussex</c:v>
                </c:pt>
                <c:pt idx="8">
                  <c:v>Gloucester</c:v>
                </c:pt>
                <c:pt idx="9">
                  <c:v>Passaic</c:v>
                </c:pt>
                <c:pt idx="10">
                  <c:v>Monmouth</c:v>
                </c:pt>
                <c:pt idx="11">
                  <c:v>Ocean</c:v>
                </c:pt>
                <c:pt idx="12">
                  <c:v>Atlantic</c:v>
                </c:pt>
                <c:pt idx="13">
                  <c:v>Somerset</c:v>
                </c:pt>
                <c:pt idx="14">
                  <c:v>Salem</c:v>
                </c:pt>
                <c:pt idx="15">
                  <c:v>Union</c:v>
                </c:pt>
                <c:pt idx="16">
                  <c:v>Warren</c:v>
                </c:pt>
                <c:pt idx="17">
                  <c:v>Burlington</c:v>
                </c:pt>
                <c:pt idx="18">
                  <c:v>Cape May</c:v>
                </c:pt>
                <c:pt idx="19">
                  <c:v>Mercer</c:v>
                </c:pt>
                <c:pt idx="20">
                  <c:v>Camden</c:v>
                </c:pt>
              </c:strCache>
            </c:strRef>
          </c:cat>
          <c:val>
            <c:numRef>
              <c:f>Sheet1!$D$2:$D$22</c:f>
              <c:numCache>
                <c:formatCode>0.0%</c:formatCode>
                <c:ptCount val="21"/>
                <c:pt idx="0">
                  <c:v>0.121</c:v>
                </c:pt>
                <c:pt idx="1">
                  <c:v>0.121</c:v>
                </c:pt>
                <c:pt idx="2">
                  <c:v>0.121</c:v>
                </c:pt>
                <c:pt idx="3">
                  <c:v>0.121</c:v>
                </c:pt>
                <c:pt idx="4">
                  <c:v>0.121</c:v>
                </c:pt>
                <c:pt idx="5">
                  <c:v>0.121</c:v>
                </c:pt>
                <c:pt idx="6">
                  <c:v>0.121</c:v>
                </c:pt>
                <c:pt idx="7">
                  <c:v>0.121</c:v>
                </c:pt>
                <c:pt idx="8">
                  <c:v>0.121</c:v>
                </c:pt>
                <c:pt idx="9">
                  <c:v>0.121</c:v>
                </c:pt>
                <c:pt idx="10">
                  <c:v>0.121</c:v>
                </c:pt>
                <c:pt idx="11">
                  <c:v>0.121</c:v>
                </c:pt>
                <c:pt idx="12">
                  <c:v>0.121</c:v>
                </c:pt>
                <c:pt idx="13">
                  <c:v>0.121</c:v>
                </c:pt>
                <c:pt idx="14">
                  <c:v>0.121</c:v>
                </c:pt>
                <c:pt idx="15">
                  <c:v>0.121</c:v>
                </c:pt>
                <c:pt idx="16">
                  <c:v>0.121</c:v>
                </c:pt>
                <c:pt idx="17">
                  <c:v>0.121</c:v>
                </c:pt>
                <c:pt idx="18">
                  <c:v>0.121</c:v>
                </c:pt>
                <c:pt idx="19">
                  <c:v>0.121</c:v>
                </c:pt>
                <c:pt idx="20">
                  <c:v>0.121</c:v>
                </c:pt>
              </c:numCache>
            </c:numRef>
          </c:val>
          <c:extLst>
            <c:ext xmlns:c16="http://schemas.microsoft.com/office/drawing/2014/chart" uri="{C3380CC4-5D6E-409C-BE32-E72D297353CC}">
              <c16:uniqueId val="{00000003-04BA-46A4-86D3-05D635EF69B4}"/>
            </c:ext>
          </c:extLst>
        </c:ser>
        <c:dLbls>
          <c:showLegendKey val="0"/>
          <c:showVal val="0"/>
          <c:showCatName val="0"/>
          <c:showSerName val="0"/>
          <c:showPercent val="0"/>
          <c:showBubbleSize val="0"/>
        </c:dLbls>
        <c:gapWidth val="182"/>
        <c:axId val="382046816"/>
        <c:axId val="382047208"/>
      </c:barChart>
      <c:catAx>
        <c:axId val="38204681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47208"/>
        <c:crosses val="autoZero"/>
        <c:auto val="1"/>
        <c:lblAlgn val="ctr"/>
        <c:lblOffset val="100"/>
        <c:noMultiLvlLbl val="0"/>
      </c:catAx>
      <c:valAx>
        <c:axId val="382047208"/>
        <c:scaling>
          <c:orientation val="minMax"/>
        </c:scaling>
        <c:delete val="1"/>
        <c:axPos val="b"/>
        <c:numFmt formatCode="0.0%" sourceLinked="1"/>
        <c:majorTickMark val="none"/>
        <c:minorTickMark val="none"/>
        <c:tickLblPos val="nextTo"/>
        <c:crossAx val="382046816"/>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52953254732842447"/>
          <c:y val="0.92865042873932724"/>
          <c:w val="0.2399515323371392"/>
          <c:h val="3.341980240993467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332012475713262"/>
          <c:y val="6.5454554825276276E-2"/>
          <c:w val="0.83667987524286735"/>
          <c:h val="0.8188815775063103"/>
        </c:manualLayout>
      </c:layout>
      <c:lineChart>
        <c:grouping val="standard"/>
        <c:varyColors val="0"/>
        <c:ser>
          <c:idx val="0"/>
          <c:order val="0"/>
          <c:tx>
            <c:strRef>
              <c:f>Sheet1!$B$1</c:f>
              <c:strCache>
                <c:ptCount val="1"/>
                <c:pt idx="0">
                  <c:v>Percent</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2013</c:v>
                </c:pt>
                <c:pt idx="1">
                  <c:v>2014</c:v>
                </c:pt>
                <c:pt idx="2">
                  <c:v>2015</c:v>
                </c:pt>
                <c:pt idx="3">
                  <c:v>2016</c:v>
                </c:pt>
                <c:pt idx="4">
                  <c:v>2017</c:v>
                </c:pt>
              </c:numCache>
            </c:numRef>
          </c:cat>
          <c:val>
            <c:numRef>
              <c:f>Sheet1!$B$2:$B$6</c:f>
              <c:numCache>
                <c:formatCode>0.0%</c:formatCode>
                <c:ptCount val="5"/>
                <c:pt idx="0">
                  <c:v>6.5000000000000002E-2</c:v>
                </c:pt>
                <c:pt idx="1">
                  <c:v>7.1999999999999995E-2</c:v>
                </c:pt>
                <c:pt idx="2">
                  <c:v>6.9000000000000006E-2</c:v>
                </c:pt>
                <c:pt idx="3">
                  <c:v>5.7000000000000002E-2</c:v>
                </c:pt>
                <c:pt idx="4">
                  <c:v>0.11799999999999999</c:v>
                </c:pt>
              </c:numCache>
            </c:numRef>
          </c:val>
          <c:smooth val="0"/>
          <c:extLst>
            <c:ext xmlns:c16="http://schemas.microsoft.com/office/drawing/2014/chart" uri="{C3380CC4-5D6E-409C-BE32-E72D297353CC}">
              <c16:uniqueId val="{00000000-2551-4554-B4A9-75BF515071EB}"/>
            </c:ext>
          </c:extLst>
        </c:ser>
        <c:dLbls>
          <c:showLegendKey val="0"/>
          <c:showVal val="0"/>
          <c:showCatName val="0"/>
          <c:showSerName val="0"/>
          <c:showPercent val="0"/>
          <c:showBubbleSize val="0"/>
        </c:dLbls>
        <c:marker val="1"/>
        <c:smooth val="0"/>
        <c:axId val="382047992"/>
        <c:axId val="382048384"/>
      </c:lineChart>
      <c:catAx>
        <c:axId val="3820479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48384"/>
        <c:crosses val="autoZero"/>
        <c:auto val="1"/>
        <c:lblAlgn val="ctr"/>
        <c:lblOffset val="100"/>
        <c:noMultiLvlLbl val="0"/>
      </c:catAx>
      <c:valAx>
        <c:axId val="382048384"/>
        <c:scaling>
          <c:orientation val="minMax"/>
          <c:max val="0.30000000000000004"/>
        </c:scaling>
        <c:delete val="0"/>
        <c:axPos val="l"/>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47992"/>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9013124661000574"/>
          <c:y val="4.6075091515290038E-2"/>
          <c:w val="0.78215227679579491"/>
          <c:h val="0.88737199851817994"/>
        </c:manualLayout>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White, non-Hispanic</c:v>
                </c:pt>
                <c:pt idx="1">
                  <c:v>Black/African American, non-Hispanic</c:v>
                </c:pt>
                <c:pt idx="2">
                  <c:v>Hispanic/Latino</c:v>
                </c:pt>
                <c:pt idx="3">
                  <c:v>Asian, non-Hispanic</c:v>
                </c:pt>
                <c:pt idx="4">
                  <c:v>Other, non-Hispanic</c:v>
                </c:pt>
              </c:strCache>
            </c:strRef>
          </c:cat>
          <c:val>
            <c:numRef>
              <c:f>Sheet1!$B$2:$B$6</c:f>
              <c:numCache>
                <c:formatCode>General</c:formatCode>
                <c:ptCount val="5"/>
                <c:pt idx="0" formatCode="0.00%">
                  <c:v>0.13100000000000001</c:v>
                </c:pt>
              </c:numCache>
            </c:numRef>
          </c:val>
          <c:extLst>
            <c:ext xmlns:c16="http://schemas.microsoft.com/office/drawing/2014/chart" uri="{C3380CC4-5D6E-409C-BE32-E72D297353CC}">
              <c16:uniqueId val="{00000000-5BC7-46A8-A5A7-0ADB9F3F5A6E}"/>
            </c:ext>
          </c:extLst>
        </c:ser>
        <c:dLbls>
          <c:showLegendKey val="0"/>
          <c:showVal val="0"/>
          <c:showCatName val="0"/>
          <c:showSerName val="0"/>
          <c:showPercent val="0"/>
          <c:showBubbleSize val="0"/>
        </c:dLbls>
        <c:gapWidth val="182"/>
        <c:axId val="382049168"/>
        <c:axId val="382049560"/>
      </c:barChart>
      <c:catAx>
        <c:axId val="382049168"/>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49560"/>
        <c:crosses val="autoZero"/>
        <c:auto val="1"/>
        <c:lblAlgn val="ctr"/>
        <c:lblOffset val="100"/>
        <c:noMultiLvlLbl val="0"/>
      </c:catAx>
      <c:valAx>
        <c:axId val="382049560"/>
        <c:scaling>
          <c:orientation val="minMax"/>
          <c:max val="0.30000000000000004"/>
        </c:scaling>
        <c:delete val="1"/>
        <c:axPos val="t"/>
        <c:numFmt formatCode="0.00%" sourceLinked="1"/>
        <c:majorTickMark val="none"/>
        <c:minorTickMark val="none"/>
        <c:tickLblPos val="nextTo"/>
        <c:crossAx val="382049168"/>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Men</c:v>
                </c:pt>
                <c:pt idx="1">
                  <c:v>Women</c:v>
                </c:pt>
              </c:strCache>
            </c:strRef>
          </c:cat>
          <c:val>
            <c:numRef>
              <c:f>Sheet1!$B$2:$B$3</c:f>
              <c:numCache>
                <c:formatCode>0.0%</c:formatCode>
                <c:ptCount val="2"/>
                <c:pt idx="0">
                  <c:v>0.111</c:v>
                </c:pt>
                <c:pt idx="1">
                  <c:v>0.123</c:v>
                </c:pt>
              </c:numCache>
            </c:numRef>
          </c:val>
          <c:extLst>
            <c:ext xmlns:c16="http://schemas.microsoft.com/office/drawing/2014/chart" uri="{C3380CC4-5D6E-409C-BE32-E72D297353CC}">
              <c16:uniqueId val="{00000000-22CC-4E1F-891A-AB117FB994A7}"/>
            </c:ext>
          </c:extLst>
        </c:ser>
        <c:dLbls>
          <c:showLegendKey val="0"/>
          <c:showVal val="0"/>
          <c:showCatName val="0"/>
          <c:showSerName val="0"/>
          <c:showPercent val="0"/>
          <c:showBubbleSize val="0"/>
        </c:dLbls>
        <c:gapWidth val="182"/>
        <c:axId val="382050344"/>
        <c:axId val="382050736"/>
      </c:barChart>
      <c:catAx>
        <c:axId val="38205034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50736"/>
        <c:crosses val="autoZero"/>
        <c:auto val="1"/>
        <c:lblAlgn val="ctr"/>
        <c:lblOffset val="100"/>
        <c:noMultiLvlLbl val="0"/>
      </c:catAx>
      <c:valAx>
        <c:axId val="382050736"/>
        <c:scaling>
          <c:orientation val="minMax"/>
          <c:max val="0.30000000000000004"/>
          <c:min val="0"/>
        </c:scaling>
        <c:delete val="1"/>
        <c:axPos val="b"/>
        <c:numFmt formatCode="0.0%" sourceLinked="1"/>
        <c:majorTickMark val="none"/>
        <c:minorTickMark val="none"/>
        <c:tickLblPos val="nextTo"/>
        <c:crossAx val="38205034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Bergen</c:v>
                </c:pt>
                <c:pt idx="1">
                  <c:v>Essex</c:v>
                </c:pt>
                <c:pt idx="2">
                  <c:v>Monmouth</c:v>
                </c:pt>
                <c:pt idx="3">
                  <c:v>Middlesex</c:v>
                </c:pt>
                <c:pt idx="4">
                  <c:v>Warren</c:v>
                </c:pt>
                <c:pt idx="5">
                  <c:v>Morris</c:v>
                </c:pt>
                <c:pt idx="6">
                  <c:v>Hunterdon</c:v>
                </c:pt>
                <c:pt idx="7">
                  <c:v>Burlington</c:v>
                </c:pt>
                <c:pt idx="8">
                  <c:v>Ocean</c:v>
                </c:pt>
                <c:pt idx="9">
                  <c:v>Union</c:v>
                </c:pt>
                <c:pt idx="10">
                  <c:v>Passaic</c:v>
                </c:pt>
                <c:pt idx="11">
                  <c:v>Salem</c:v>
                </c:pt>
                <c:pt idx="12">
                  <c:v>Sussex</c:v>
                </c:pt>
                <c:pt idx="13">
                  <c:v>Cape May</c:v>
                </c:pt>
                <c:pt idx="14">
                  <c:v>Somerset</c:v>
                </c:pt>
                <c:pt idx="15">
                  <c:v>Atlantic</c:v>
                </c:pt>
                <c:pt idx="16">
                  <c:v>Gloucester</c:v>
                </c:pt>
                <c:pt idx="17">
                  <c:v>Hudson</c:v>
                </c:pt>
                <c:pt idx="18">
                  <c:v>Cumberland</c:v>
                </c:pt>
                <c:pt idx="19">
                  <c:v>Camden</c:v>
                </c:pt>
                <c:pt idx="20">
                  <c:v>Mercer</c:v>
                </c:pt>
              </c:strCache>
            </c:strRef>
          </c:cat>
          <c:val>
            <c:numRef>
              <c:f>Sheet1!$B$2:$B$22</c:f>
              <c:numCache>
                <c:formatCode>0.0%</c:formatCode>
                <c:ptCount val="21"/>
                <c:pt idx="0">
                  <c:v>8.2000000000000003E-2</c:v>
                </c:pt>
                <c:pt idx="1">
                  <c:v>0.112</c:v>
                </c:pt>
                <c:pt idx="2">
                  <c:v>0.13200000000000001</c:v>
                </c:pt>
                <c:pt idx="3">
                  <c:v>0.13600000000000001</c:v>
                </c:pt>
                <c:pt idx="4">
                  <c:v>0.13600000000000001</c:v>
                </c:pt>
                <c:pt idx="6">
                  <c:v>0.14399999999999999</c:v>
                </c:pt>
                <c:pt idx="7">
                  <c:v>0.14699999999999999</c:v>
                </c:pt>
                <c:pt idx="8">
                  <c:v>0.14899999999999999</c:v>
                </c:pt>
                <c:pt idx="9">
                  <c:v>0.14899999999999999</c:v>
                </c:pt>
                <c:pt idx="10">
                  <c:v>0.151</c:v>
                </c:pt>
                <c:pt idx="11">
                  <c:v>0.16400000000000001</c:v>
                </c:pt>
                <c:pt idx="12">
                  <c:v>0.16600000000000001</c:v>
                </c:pt>
                <c:pt idx="13">
                  <c:v>0.18</c:v>
                </c:pt>
                <c:pt idx="14">
                  <c:v>0.185</c:v>
                </c:pt>
                <c:pt idx="15">
                  <c:v>0.187</c:v>
                </c:pt>
                <c:pt idx="16">
                  <c:v>0.19</c:v>
                </c:pt>
                <c:pt idx="17">
                  <c:v>0.192</c:v>
                </c:pt>
                <c:pt idx="18">
                  <c:v>0.19400000000000001</c:v>
                </c:pt>
                <c:pt idx="19">
                  <c:v>0.19500000000000001</c:v>
                </c:pt>
                <c:pt idx="20">
                  <c:v>0.20100000000000001</c:v>
                </c:pt>
              </c:numCache>
            </c:numRef>
          </c:val>
          <c:extLst>
            <c:ext xmlns:c16="http://schemas.microsoft.com/office/drawing/2014/chart" uri="{C3380CC4-5D6E-409C-BE32-E72D297353CC}">
              <c16:uniqueId val="{00000000-CD7C-4B71-B01A-BFE42ACAFB42}"/>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Bergen</c:v>
                </c:pt>
                <c:pt idx="1">
                  <c:v>Essex</c:v>
                </c:pt>
                <c:pt idx="2">
                  <c:v>Monmouth</c:v>
                </c:pt>
                <c:pt idx="3">
                  <c:v>Middlesex</c:v>
                </c:pt>
                <c:pt idx="4">
                  <c:v>Warren</c:v>
                </c:pt>
                <c:pt idx="5">
                  <c:v>Morris</c:v>
                </c:pt>
                <c:pt idx="6">
                  <c:v>Hunterdon</c:v>
                </c:pt>
                <c:pt idx="7">
                  <c:v>Burlington</c:v>
                </c:pt>
                <c:pt idx="8">
                  <c:v>Ocean</c:v>
                </c:pt>
                <c:pt idx="9">
                  <c:v>Union</c:v>
                </c:pt>
                <c:pt idx="10">
                  <c:v>Passaic</c:v>
                </c:pt>
                <c:pt idx="11">
                  <c:v>Salem</c:v>
                </c:pt>
                <c:pt idx="12">
                  <c:v>Sussex</c:v>
                </c:pt>
                <c:pt idx="13">
                  <c:v>Cape May</c:v>
                </c:pt>
                <c:pt idx="14">
                  <c:v>Somerset</c:v>
                </c:pt>
                <c:pt idx="15">
                  <c:v>Atlantic</c:v>
                </c:pt>
                <c:pt idx="16">
                  <c:v>Gloucester</c:v>
                </c:pt>
                <c:pt idx="17">
                  <c:v>Hudson</c:v>
                </c:pt>
                <c:pt idx="18">
                  <c:v>Cumberland</c:v>
                </c:pt>
                <c:pt idx="19">
                  <c:v>Camden</c:v>
                </c:pt>
                <c:pt idx="20">
                  <c:v>Mercer</c:v>
                </c:pt>
              </c:strCache>
            </c:strRef>
          </c:cat>
          <c:val>
            <c:numRef>
              <c:f>Sheet1!$C$2:$C$22</c:f>
              <c:numCache>
                <c:formatCode>General</c:formatCode>
                <c:ptCount val="21"/>
                <c:pt idx="5">
                  <c:v>0.14299999999999999</c:v>
                </c:pt>
              </c:numCache>
            </c:numRef>
          </c:val>
          <c:extLst>
            <c:ext xmlns:c16="http://schemas.microsoft.com/office/drawing/2014/chart" uri="{C3380CC4-5D6E-409C-BE32-E72D297353CC}">
              <c16:uniqueId val="{00000001-CD7C-4B71-B01A-BFE42ACAFB42}"/>
            </c:ext>
          </c:extLst>
        </c:ser>
        <c:ser>
          <c:idx val="2"/>
          <c:order val="2"/>
          <c:tx>
            <c:strRef>
              <c:f>Sheet1!$D$1</c:f>
              <c:strCache>
                <c:ptCount val="1"/>
                <c:pt idx="0">
                  <c:v>NJ Overall 14.8%</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Bergen</c:v>
                </c:pt>
                <c:pt idx="1">
                  <c:v>Essex</c:v>
                </c:pt>
                <c:pt idx="2">
                  <c:v>Monmouth</c:v>
                </c:pt>
                <c:pt idx="3">
                  <c:v>Middlesex</c:v>
                </c:pt>
                <c:pt idx="4">
                  <c:v>Warren</c:v>
                </c:pt>
                <c:pt idx="5">
                  <c:v>Morris</c:v>
                </c:pt>
                <c:pt idx="6">
                  <c:v>Hunterdon</c:v>
                </c:pt>
                <c:pt idx="7">
                  <c:v>Burlington</c:v>
                </c:pt>
                <c:pt idx="8">
                  <c:v>Ocean</c:v>
                </c:pt>
                <c:pt idx="9">
                  <c:v>Union</c:v>
                </c:pt>
                <c:pt idx="10">
                  <c:v>Passaic</c:v>
                </c:pt>
                <c:pt idx="11">
                  <c:v>Salem</c:v>
                </c:pt>
                <c:pt idx="12">
                  <c:v>Sussex</c:v>
                </c:pt>
                <c:pt idx="13">
                  <c:v>Cape May</c:v>
                </c:pt>
                <c:pt idx="14">
                  <c:v>Somerset</c:v>
                </c:pt>
                <c:pt idx="15">
                  <c:v>Atlantic</c:v>
                </c:pt>
                <c:pt idx="16">
                  <c:v>Gloucester</c:v>
                </c:pt>
                <c:pt idx="17">
                  <c:v>Hudson</c:v>
                </c:pt>
                <c:pt idx="18">
                  <c:v>Cumberland</c:v>
                </c:pt>
                <c:pt idx="19">
                  <c:v>Camden</c:v>
                </c:pt>
                <c:pt idx="20">
                  <c:v>Mercer</c:v>
                </c:pt>
              </c:strCache>
            </c:strRef>
          </c:cat>
          <c:val>
            <c:numRef>
              <c:f>Sheet1!$D$2:$D$22</c:f>
              <c:numCache>
                <c:formatCode>0.0%</c:formatCode>
                <c:ptCount val="21"/>
                <c:pt idx="0">
                  <c:v>0.14799999999999999</c:v>
                </c:pt>
                <c:pt idx="1">
                  <c:v>0.14799999999999999</c:v>
                </c:pt>
                <c:pt idx="2">
                  <c:v>0.14799999999999999</c:v>
                </c:pt>
                <c:pt idx="3">
                  <c:v>0.14799999999999999</c:v>
                </c:pt>
                <c:pt idx="4">
                  <c:v>0.14799999999999999</c:v>
                </c:pt>
                <c:pt idx="5">
                  <c:v>0.14799999999999999</c:v>
                </c:pt>
                <c:pt idx="6">
                  <c:v>0.14799999999999999</c:v>
                </c:pt>
                <c:pt idx="7">
                  <c:v>0.14799999999999999</c:v>
                </c:pt>
                <c:pt idx="8">
                  <c:v>0.14799999999999999</c:v>
                </c:pt>
                <c:pt idx="9">
                  <c:v>0.14799999999999999</c:v>
                </c:pt>
                <c:pt idx="10">
                  <c:v>0.14799999999999999</c:v>
                </c:pt>
                <c:pt idx="11">
                  <c:v>0.14799999999999999</c:v>
                </c:pt>
                <c:pt idx="12">
                  <c:v>0.14799999999999999</c:v>
                </c:pt>
                <c:pt idx="13">
                  <c:v>0.14799999999999999</c:v>
                </c:pt>
                <c:pt idx="14">
                  <c:v>0.14799999999999999</c:v>
                </c:pt>
                <c:pt idx="15">
                  <c:v>0.14799999999999999</c:v>
                </c:pt>
                <c:pt idx="16">
                  <c:v>0.14799999999999999</c:v>
                </c:pt>
                <c:pt idx="17">
                  <c:v>0.14799999999999999</c:v>
                </c:pt>
                <c:pt idx="18">
                  <c:v>0.14799999999999999</c:v>
                </c:pt>
                <c:pt idx="19">
                  <c:v>0.14799999999999999</c:v>
                </c:pt>
                <c:pt idx="20">
                  <c:v>0.14799999999999999</c:v>
                </c:pt>
              </c:numCache>
            </c:numRef>
          </c:val>
          <c:extLst>
            <c:ext xmlns:c16="http://schemas.microsoft.com/office/drawing/2014/chart" uri="{C3380CC4-5D6E-409C-BE32-E72D297353CC}">
              <c16:uniqueId val="{00000002-CD7C-4B71-B01A-BFE42ACAFB42}"/>
            </c:ext>
          </c:extLst>
        </c:ser>
        <c:dLbls>
          <c:showLegendKey val="0"/>
          <c:showVal val="0"/>
          <c:showCatName val="0"/>
          <c:showSerName val="0"/>
          <c:showPercent val="0"/>
          <c:showBubbleSize val="0"/>
        </c:dLbls>
        <c:gapWidth val="182"/>
        <c:axId val="382051520"/>
        <c:axId val="382051912"/>
      </c:barChart>
      <c:catAx>
        <c:axId val="38205152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51912"/>
        <c:crosses val="autoZero"/>
        <c:auto val="1"/>
        <c:lblAlgn val="ctr"/>
        <c:lblOffset val="100"/>
        <c:noMultiLvlLbl val="0"/>
      </c:catAx>
      <c:valAx>
        <c:axId val="382051912"/>
        <c:scaling>
          <c:orientation val="minMax"/>
        </c:scaling>
        <c:delete val="1"/>
        <c:axPos val="b"/>
        <c:numFmt formatCode="0.0%" sourceLinked="1"/>
        <c:majorTickMark val="none"/>
        <c:minorTickMark val="none"/>
        <c:tickLblPos val="nextTo"/>
        <c:crossAx val="382051520"/>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54265376707994006"/>
          <c:y val="0.93355499226980188"/>
          <c:w val="0.17220478232177813"/>
          <c:h val="3.578425196850394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110582326005385"/>
          <c:y val="7.1850645292856952E-2"/>
          <c:w val="0.80378857891741462"/>
          <c:h val="0.78310877220773834"/>
        </c:manualLayout>
      </c:layout>
      <c:lineChart>
        <c:grouping val="standard"/>
        <c:varyColors val="0"/>
        <c:ser>
          <c:idx val="0"/>
          <c:order val="0"/>
          <c:tx>
            <c:strRef>
              <c:f>Sheet1!$B$1</c:f>
              <c:strCache>
                <c:ptCount val="1"/>
                <c:pt idx="0">
                  <c:v>Percent</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2013</c:v>
                </c:pt>
                <c:pt idx="1">
                  <c:v>2014</c:v>
                </c:pt>
                <c:pt idx="2">
                  <c:v>2015</c:v>
                </c:pt>
                <c:pt idx="3">
                  <c:v>2016</c:v>
                </c:pt>
                <c:pt idx="4">
                  <c:v>2017</c:v>
                </c:pt>
              </c:numCache>
            </c:numRef>
          </c:cat>
          <c:val>
            <c:numRef>
              <c:f>Sheet1!$B$2:$B$6</c:f>
              <c:numCache>
                <c:formatCode>0.0%</c:formatCode>
                <c:ptCount val="5"/>
                <c:pt idx="0">
                  <c:v>0.13200000000000001</c:v>
                </c:pt>
                <c:pt idx="1">
                  <c:v>0.13800000000000001</c:v>
                </c:pt>
                <c:pt idx="2">
                  <c:v>9.7000000000000003E-2</c:v>
                </c:pt>
                <c:pt idx="3">
                  <c:v>7.5999999999999998E-2</c:v>
                </c:pt>
                <c:pt idx="4">
                  <c:v>0.14299999999999999</c:v>
                </c:pt>
              </c:numCache>
            </c:numRef>
          </c:val>
          <c:smooth val="0"/>
          <c:extLst>
            <c:ext xmlns:c16="http://schemas.microsoft.com/office/drawing/2014/chart" uri="{C3380CC4-5D6E-409C-BE32-E72D297353CC}">
              <c16:uniqueId val="{00000000-804B-4F67-81B2-9D09B799B5F9}"/>
            </c:ext>
          </c:extLst>
        </c:ser>
        <c:dLbls>
          <c:showLegendKey val="0"/>
          <c:showVal val="0"/>
          <c:showCatName val="0"/>
          <c:showSerName val="0"/>
          <c:showPercent val="0"/>
          <c:showBubbleSize val="0"/>
        </c:dLbls>
        <c:marker val="1"/>
        <c:smooth val="0"/>
        <c:axId val="382052696"/>
        <c:axId val="382053088"/>
      </c:lineChart>
      <c:catAx>
        <c:axId val="3820526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82053088"/>
        <c:crosses val="autoZero"/>
        <c:auto val="1"/>
        <c:lblAlgn val="ctr"/>
        <c:lblOffset val="100"/>
        <c:noMultiLvlLbl val="0"/>
      </c:catAx>
      <c:valAx>
        <c:axId val="382053088"/>
        <c:scaling>
          <c:orientation val="minMax"/>
          <c:max val="0.30000000000000004"/>
        </c:scaling>
        <c:delete val="0"/>
        <c:axPos val="l"/>
        <c:numFmt formatCode="0.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82052696"/>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White, non-Hispanic</c:v>
                </c:pt>
                <c:pt idx="1">
                  <c:v>Black/African American, non-Hispanic</c:v>
                </c:pt>
                <c:pt idx="2">
                  <c:v>Hispanic/Latino</c:v>
                </c:pt>
                <c:pt idx="3">
                  <c:v>Asian, non-Hispanic</c:v>
                </c:pt>
                <c:pt idx="4">
                  <c:v>Other, non-Hispanic</c:v>
                </c:pt>
              </c:strCache>
            </c:strRef>
          </c:cat>
          <c:val>
            <c:numRef>
              <c:f>Sheet1!$B$2:$B$6</c:f>
              <c:numCache>
                <c:formatCode>General</c:formatCode>
                <c:ptCount val="5"/>
                <c:pt idx="0" formatCode="0.00%">
                  <c:v>0.17</c:v>
                </c:pt>
              </c:numCache>
            </c:numRef>
          </c:val>
          <c:extLst>
            <c:ext xmlns:c16="http://schemas.microsoft.com/office/drawing/2014/chart" uri="{C3380CC4-5D6E-409C-BE32-E72D297353CC}">
              <c16:uniqueId val="{00000000-5BC7-46A8-A5A7-0ADB9F3F5A6E}"/>
            </c:ext>
          </c:extLst>
        </c:ser>
        <c:dLbls>
          <c:showLegendKey val="0"/>
          <c:showVal val="0"/>
          <c:showCatName val="0"/>
          <c:showSerName val="0"/>
          <c:showPercent val="0"/>
          <c:showBubbleSize val="0"/>
        </c:dLbls>
        <c:gapWidth val="182"/>
        <c:axId val="382053872"/>
        <c:axId val="382902512"/>
      </c:barChart>
      <c:catAx>
        <c:axId val="382053872"/>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2512"/>
        <c:crosses val="autoZero"/>
        <c:auto val="1"/>
        <c:lblAlgn val="ctr"/>
        <c:lblOffset val="100"/>
        <c:noMultiLvlLbl val="0"/>
      </c:catAx>
      <c:valAx>
        <c:axId val="382902512"/>
        <c:scaling>
          <c:orientation val="minMax"/>
          <c:max val="0.30000000000000004"/>
        </c:scaling>
        <c:delete val="1"/>
        <c:axPos val="t"/>
        <c:numFmt formatCode="0.00%" sourceLinked="1"/>
        <c:majorTickMark val="none"/>
        <c:minorTickMark val="none"/>
        <c:tickLblPos val="nextTo"/>
        <c:crossAx val="382053872"/>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8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2383536148890479"/>
          <c:y val="6.3646879639969151E-2"/>
          <c:w val="0.75116463851109516"/>
          <c:h val="0.87270624072006175"/>
        </c:manualLayout>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Men</c:v>
                </c:pt>
                <c:pt idx="1">
                  <c:v>Women</c:v>
                </c:pt>
              </c:strCache>
            </c:strRef>
          </c:cat>
          <c:val>
            <c:numRef>
              <c:f>Sheet1!$B$2:$B$3</c:f>
              <c:numCache>
                <c:formatCode>0.0%</c:formatCode>
                <c:ptCount val="2"/>
                <c:pt idx="0">
                  <c:v>0.122</c:v>
                </c:pt>
                <c:pt idx="1">
                  <c:v>0.161</c:v>
                </c:pt>
              </c:numCache>
            </c:numRef>
          </c:val>
          <c:extLst>
            <c:ext xmlns:c16="http://schemas.microsoft.com/office/drawing/2014/chart" uri="{C3380CC4-5D6E-409C-BE32-E72D297353CC}">
              <c16:uniqueId val="{00000000-22CC-4E1F-891A-AB117FB994A7}"/>
            </c:ext>
          </c:extLst>
        </c:ser>
        <c:dLbls>
          <c:showLegendKey val="0"/>
          <c:showVal val="0"/>
          <c:showCatName val="0"/>
          <c:showSerName val="0"/>
          <c:showPercent val="0"/>
          <c:showBubbleSize val="0"/>
        </c:dLbls>
        <c:gapWidth val="182"/>
        <c:axId val="382903296"/>
        <c:axId val="382903688"/>
      </c:barChart>
      <c:catAx>
        <c:axId val="38290329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3688"/>
        <c:crosses val="autoZero"/>
        <c:auto val="1"/>
        <c:lblAlgn val="ctr"/>
        <c:lblOffset val="100"/>
        <c:noMultiLvlLbl val="0"/>
      </c:catAx>
      <c:valAx>
        <c:axId val="382903688"/>
        <c:scaling>
          <c:orientation val="minMax"/>
          <c:max val="0.30000000000000004"/>
          <c:min val="0"/>
        </c:scaling>
        <c:delete val="1"/>
        <c:axPos val="b"/>
        <c:numFmt formatCode="0.0%" sourceLinked="1"/>
        <c:majorTickMark val="none"/>
        <c:minorTickMark val="none"/>
        <c:tickLblPos val="nextTo"/>
        <c:crossAx val="382903296"/>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8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4002074758133066E-2"/>
          <c:y val="2.4261572049140711E-2"/>
          <c:w val="0.89592326285297763"/>
          <c:h val="0.90272672630115924"/>
        </c:manualLayout>
      </c:layout>
      <c:barChart>
        <c:barDir val="bar"/>
        <c:grouping val="clustered"/>
        <c:varyColors val="0"/>
        <c:ser>
          <c:idx val="1"/>
          <c:order val="0"/>
          <c:tx>
            <c:strRef>
              <c:f>Sheet1!$B$1</c:f>
              <c:strCache>
                <c:ptCount val="1"/>
                <c:pt idx="0">
                  <c:v>2018 Copy This County</c:v>
                </c:pt>
              </c:strCache>
            </c:strRef>
          </c:tx>
          <c:spPr>
            <a:solidFill>
              <a:srgbClr val="FFFF00"/>
            </a:solidFill>
            <a:ln>
              <a:noFill/>
            </a:ln>
            <a:effectLst/>
          </c:spPr>
          <c:invertIfNegative val="0"/>
          <c:cat>
            <c:strRef>
              <c:f>Sheet1!$A$2:$A$22</c:f>
              <c:strCache>
                <c:ptCount val="21"/>
                <c:pt idx="0">
                  <c:v>Salem</c:v>
                </c:pt>
                <c:pt idx="1">
                  <c:v>Cape May</c:v>
                </c:pt>
                <c:pt idx="2">
                  <c:v>Warren</c:v>
                </c:pt>
                <c:pt idx="3">
                  <c:v>Hunterdon</c:v>
                </c:pt>
                <c:pt idx="4">
                  <c:v>Sussex</c:v>
                </c:pt>
                <c:pt idx="5">
                  <c:v>Cumberland</c:v>
                </c:pt>
                <c:pt idx="6">
                  <c:v>Atlantic</c:v>
                </c:pt>
                <c:pt idx="7">
                  <c:v>Gloucester</c:v>
                </c:pt>
                <c:pt idx="8">
                  <c:v>Somerset</c:v>
                </c:pt>
                <c:pt idx="9">
                  <c:v>Mercer</c:v>
                </c:pt>
                <c:pt idx="10">
                  <c:v>Hudson</c:v>
                </c:pt>
                <c:pt idx="11">
                  <c:v>Morris</c:v>
                </c:pt>
                <c:pt idx="12">
                  <c:v>Burlington</c:v>
                </c:pt>
                <c:pt idx="13">
                  <c:v>Passaic</c:v>
                </c:pt>
                <c:pt idx="14">
                  <c:v>Ocean</c:v>
                </c:pt>
                <c:pt idx="15">
                  <c:v>Camden</c:v>
                </c:pt>
                <c:pt idx="16">
                  <c:v>Union</c:v>
                </c:pt>
                <c:pt idx="17">
                  <c:v>Monmouth</c:v>
                </c:pt>
                <c:pt idx="18">
                  <c:v>Middlesex</c:v>
                </c:pt>
                <c:pt idx="19">
                  <c:v>Essex</c:v>
                </c:pt>
                <c:pt idx="20">
                  <c:v>Bergen</c:v>
                </c:pt>
              </c:strCache>
            </c:strRef>
          </c:cat>
          <c:val>
            <c:numRef>
              <c:f>Sheet1!$B$2:$B$22</c:f>
              <c:numCache>
                <c:formatCode>General</c:formatCode>
                <c:ptCount val="21"/>
                <c:pt idx="11" formatCode="0">
                  <c:v>13526</c:v>
                </c:pt>
              </c:numCache>
            </c:numRef>
          </c:val>
          <c:extLst>
            <c:ext xmlns:c16="http://schemas.microsoft.com/office/drawing/2014/chart" uri="{C3380CC4-5D6E-409C-BE32-E72D297353CC}">
              <c16:uniqueId val="{00000001-5C21-4D9A-A4DC-1AC977C056DD}"/>
            </c:ext>
          </c:extLst>
        </c:ser>
        <c:ser>
          <c:idx val="0"/>
          <c:order val="1"/>
          <c:tx>
            <c:strRef>
              <c:f>Sheet1!$C$1</c:f>
              <c:strCache>
                <c:ptCount val="1"/>
                <c:pt idx="0">
                  <c:v>2018</c:v>
                </c:pt>
              </c:strCache>
            </c:strRef>
          </c:tx>
          <c:spPr>
            <a:solidFill>
              <a:schemeClr val="bg1">
                <a:lumMod val="75000"/>
              </a:schemeClr>
            </a:solidFill>
            <a:ln>
              <a:noFill/>
            </a:ln>
            <a:effectLst/>
          </c:spPr>
          <c:invertIfNegative val="0"/>
          <c:cat>
            <c:strRef>
              <c:f>Sheet1!$A$2:$A$22</c:f>
              <c:strCache>
                <c:ptCount val="21"/>
                <c:pt idx="0">
                  <c:v>Salem</c:v>
                </c:pt>
                <c:pt idx="1">
                  <c:v>Cape May</c:v>
                </c:pt>
                <c:pt idx="2">
                  <c:v>Warren</c:v>
                </c:pt>
                <c:pt idx="3">
                  <c:v>Hunterdon</c:v>
                </c:pt>
                <c:pt idx="4">
                  <c:v>Sussex</c:v>
                </c:pt>
                <c:pt idx="5">
                  <c:v>Cumberland</c:v>
                </c:pt>
                <c:pt idx="6">
                  <c:v>Atlantic</c:v>
                </c:pt>
                <c:pt idx="7">
                  <c:v>Gloucester</c:v>
                </c:pt>
                <c:pt idx="8">
                  <c:v>Somerset</c:v>
                </c:pt>
                <c:pt idx="9">
                  <c:v>Mercer</c:v>
                </c:pt>
                <c:pt idx="10">
                  <c:v>Hudson</c:v>
                </c:pt>
                <c:pt idx="11">
                  <c:v>Morris</c:v>
                </c:pt>
                <c:pt idx="12">
                  <c:v>Burlington</c:v>
                </c:pt>
                <c:pt idx="13">
                  <c:v>Passaic</c:v>
                </c:pt>
                <c:pt idx="14">
                  <c:v>Ocean</c:v>
                </c:pt>
                <c:pt idx="15">
                  <c:v>Camden</c:v>
                </c:pt>
                <c:pt idx="16">
                  <c:v>Union</c:v>
                </c:pt>
                <c:pt idx="17">
                  <c:v>Monmouth</c:v>
                </c:pt>
                <c:pt idx="18">
                  <c:v>Middlesex</c:v>
                </c:pt>
                <c:pt idx="19">
                  <c:v>Essex</c:v>
                </c:pt>
                <c:pt idx="20">
                  <c:v>Bergen</c:v>
                </c:pt>
              </c:strCache>
            </c:strRef>
          </c:cat>
          <c:val>
            <c:numRef>
              <c:f>Sheet1!$C$2:$C$22</c:f>
              <c:numCache>
                <c:formatCode>0</c:formatCode>
                <c:ptCount val="21"/>
                <c:pt idx="0">
                  <c:v>2059</c:v>
                </c:pt>
                <c:pt idx="1">
                  <c:v>2411</c:v>
                </c:pt>
                <c:pt idx="2" formatCode="General">
                  <c:v>2970</c:v>
                </c:pt>
                <c:pt idx="3">
                  <c:v>3500</c:v>
                </c:pt>
                <c:pt idx="4">
                  <c:v>4284</c:v>
                </c:pt>
                <c:pt idx="5">
                  <c:v>5051</c:v>
                </c:pt>
                <c:pt idx="6">
                  <c:v>7754</c:v>
                </c:pt>
                <c:pt idx="7">
                  <c:v>8997</c:v>
                </c:pt>
                <c:pt idx="8">
                  <c:v>9004</c:v>
                </c:pt>
                <c:pt idx="9">
                  <c:v>10275</c:v>
                </c:pt>
                <c:pt idx="10">
                  <c:v>12627</c:v>
                </c:pt>
                <c:pt idx="11">
                  <c:v>13526</c:v>
                </c:pt>
                <c:pt idx="12">
                  <c:v>13311</c:v>
                </c:pt>
                <c:pt idx="13" formatCode="General">
                  <c:v>14469</c:v>
                </c:pt>
                <c:pt idx="14">
                  <c:v>16605</c:v>
                </c:pt>
                <c:pt idx="15">
                  <c:v>15638</c:v>
                </c:pt>
                <c:pt idx="16">
                  <c:v>15217</c:v>
                </c:pt>
                <c:pt idx="17">
                  <c:v>18203</c:v>
                </c:pt>
                <c:pt idx="18">
                  <c:v>18515</c:v>
                </c:pt>
                <c:pt idx="19">
                  <c:v>22189</c:v>
                </c:pt>
                <c:pt idx="20">
                  <c:v>24354</c:v>
                </c:pt>
              </c:numCache>
            </c:numRef>
          </c:val>
          <c:extLst>
            <c:ext xmlns:c16="http://schemas.microsoft.com/office/drawing/2014/chart" uri="{C3380CC4-5D6E-409C-BE32-E72D297353CC}">
              <c16:uniqueId val="{00000000-5C21-4D9A-A4DC-1AC977C056DD}"/>
            </c:ext>
          </c:extLst>
        </c:ser>
        <c:ser>
          <c:idx val="3"/>
          <c:order val="2"/>
          <c:tx>
            <c:strRef>
              <c:f>Sheet1!$D$1</c:f>
              <c:strCache>
                <c:ptCount val="1"/>
                <c:pt idx="0">
                  <c:v>2019</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Warren</c:v>
                </c:pt>
                <c:pt idx="3">
                  <c:v>Hunterdon</c:v>
                </c:pt>
                <c:pt idx="4">
                  <c:v>Sussex</c:v>
                </c:pt>
                <c:pt idx="5">
                  <c:v>Cumberland</c:v>
                </c:pt>
                <c:pt idx="6">
                  <c:v>Atlantic</c:v>
                </c:pt>
                <c:pt idx="7">
                  <c:v>Gloucester</c:v>
                </c:pt>
                <c:pt idx="8">
                  <c:v>Somerset</c:v>
                </c:pt>
                <c:pt idx="9">
                  <c:v>Mercer</c:v>
                </c:pt>
                <c:pt idx="10">
                  <c:v>Hudson</c:v>
                </c:pt>
                <c:pt idx="11">
                  <c:v>Morris</c:v>
                </c:pt>
                <c:pt idx="12">
                  <c:v>Burlington</c:v>
                </c:pt>
                <c:pt idx="13">
                  <c:v>Passaic</c:v>
                </c:pt>
                <c:pt idx="14">
                  <c:v>Ocean</c:v>
                </c:pt>
                <c:pt idx="15">
                  <c:v>Camden</c:v>
                </c:pt>
                <c:pt idx="16">
                  <c:v>Union</c:v>
                </c:pt>
                <c:pt idx="17">
                  <c:v>Monmouth</c:v>
                </c:pt>
                <c:pt idx="18">
                  <c:v>Middlesex</c:v>
                </c:pt>
                <c:pt idx="19">
                  <c:v>Essex</c:v>
                </c:pt>
                <c:pt idx="20">
                  <c:v>Bergen</c:v>
                </c:pt>
              </c:strCache>
            </c:strRef>
          </c:cat>
          <c:val>
            <c:numRef>
              <c:f>Sheet1!$D$2:$D$22</c:f>
              <c:numCache>
                <c:formatCode>General</c:formatCode>
                <c:ptCount val="21"/>
                <c:pt idx="0">
                  <c:v>2056</c:v>
                </c:pt>
                <c:pt idx="1">
                  <c:v>2359</c:v>
                </c:pt>
                <c:pt idx="2">
                  <c:v>2936</c:v>
                </c:pt>
                <c:pt idx="3">
                  <c:v>3529</c:v>
                </c:pt>
                <c:pt idx="4">
                  <c:v>4177</c:v>
                </c:pt>
                <c:pt idx="5">
                  <c:v>4995</c:v>
                </c:pt>
                <c:pt idx="6">
                  <c:v>7577</c:v>
                </c:pt>
                <c:pt idx="7">
                  <c:v>8896</c:v>
                </c:pt>
                <c:pt idx="8">
                  <c:v>9004</c:v>
                </c:pt>
                <c:pt idx="9">
                  <c:v>9860</c:v>
                </c:pt>
                <c:pt idx="10">
                  <c:v>12496</c:v>
                </c:pt>
                <c:pt idx="11">
                  <c:v>13101</c:v>
                </c:pt>
                <c:pt idx="12">
                  <c:v>13284</c:v>
                </c:pt>
                <c:pt idx="13">
                  <c:v>14186</c:v>
                </c:pt>
                <c:pt idx="14">
                  <c:v>14364</c:v>
                </c:pt>
                <c:pt idx="15">
                  <c:v>14788</c:v>
                </c:pt>
                <c:pt idx="16">
                  <c:v>14961</c:v>
                </c:pt>
                <c:pt idx="17">
                  <c:v>17177</c:v>
                </c:pt>
                <c:pt idx="18">
                  <c:v>18583</c:v>
                </c:pt>
                <c:pt idx="19">
                  <c:v>22004</c:v>
                </c:pt>
                <c:pt idx="20">
                  <c:v>23642</c:v>
                </c:pt>
              </c:numCache>
            </c:numRef>
          </c:val>
          <c:extLst>
            <c:ext xmlns:c16="http://schemas.microsoft.com/office/drawing/2014/chart" uri="{C3380CC4-5D6E-409C-BE32-E72D297353CC}">
              <c16:uniqueId val="{00000003-5C21-4D9A-A4DC-1AC977C056DD}"/>
            </c:ext>
          </c:extLst>
        </c:ser>
        <c:ser>
          <c:idx val="4"/>
          <c:order val="3"/>
          <c:tx>
            <c:strRef>
              <c:f>Sheet1!$E$1</c:f>
              <c:strCache>
                <c:ptCount val="1"/>
                <c:pt idx="0">
                  <c:v>2019 Copy This County</c:v>
                </c:pt>
              </c:strCache>
            </c:strRef>
          </c:tx>
          <c:spPr>
            <a:solidFill>
              <a:srgbClr val="FFFF00"/>
            </a:solidFill>
            <a:ln>
              <a:noFill/>
            </a:ln>
            <a:effectLst/>
          </c:spPr>
          <c:invertIfNegative val="0"/>
          <c:cat>
            <c:strRef>
              <c:f>Sheet1!$A$2:$A$22</c:f>
              <c:strCache>
                <c:ptCount val="21"/>
                <c:pt idx="0">
                  <c:v>Salem</c:v>
                </c:pt>
                <c:pt idx="1">
                  <c:v>Cape May</c:v>
                </c:pt>
                <c:pt idx="2">
                  <c:v>Warren</c:v>
                </c:pt>
                <c:pt idx="3">
                  <c:v>Hunterdon</c:v>
                </c:pt>
                <c:pt idx="4">
                  <c:v>Sussex</c:v>
                </c:pt>
                <c:pt idx="5">
                  <c:v>Cumberland</c:v>
                </c:pt>
                <c:pt idx="6">
                  <c:v>Atlantic</c:v>
                </c:pt>
                <c:pt idx="7">
                  <c:v>Gloucester</c:v>
                </c:pt>
                <c:pt idx="8">
                  <c:v>Somerset</c:v>
                </c:pt>
                <c:pt idx="9">
                  <c:v>Mercer</c:v>
                </c:pt>
                <c:pt idx="10">
                  <c:v>Hudson</c:v>
                </c:pt>
                <c:pt idx="11">
                  <c:v>Morris</c:v>
                </c:pt>
                <c:pt idx="12">
                  <c:v>Burlington</c:v>
                </c:pt>
                <c:pt idx="13">
                  <c:v>Passaic</c:v>
                </c:pt>
                <c:pt idx="14">
                  <c:v>Ocean</c:v>
                </c:pt>
                <c:pt idx="15">
                  <c:v>Camden</c:v>
                </c:pt>
                <c:pt idx="16">
                  <c:v>Union</c:v>
                </c:pt>
                <c:pt idx="17">
                  <c:v>Monmouth</c:v>
                </c:pt>
                <c:pt idx="18">
                  <c:v>Middlesex</c:v>
                </c:pt>
                <c:pt idx="19">
                  <c:v>Essex</c:v>
                </c:pt>
                <c:pt idx="20">
                  <c:v>Bergen</c:v>
                </c:pt>
              </c:strCache>
            </c:strRef>
          </c:cat>
          <c:val>
            <c:numRef>
              <c:f>Sheet1!$E$2:$E$22</c:f>
              <c:numCache>
                <c:formatCode>General</c:formatCode>
                <c:ptCount val="21"/>
                <c:pt idx="11">
                  <c:v>13101</c:v>
                </c:pt>
              </c:numCache>
            </c:numRef>
          </c:val>
          <c:extLst>
            <c:ext xmlns:c16="http://schemas.microsoft.com/office/drawing/2014/chart" uri="{C3380CC4-5D6E-409C-BE32-E72D297353CC}">
              <c16:uniqueId val="{00000004-5C21-4D9A-A4DC-1AC977C056DD}"/>
            </c:ext>
          </c:extLst>
        </c:ser>
        <c:dLbls>
          <c:showLegendKey val="0"/>
          <c:showVal val="0"/>
          <c:showCatName val="0"/>
          <c:showSerName val="0"/>
          <c:showPercent val="0"/>
          <c:showBubbleSize val="0"/>
        </c:dLbls>
        <c:gapWidth val="182"/>
        <c:axId val="382904472"/>
        <c:axId val="382904864"/>
      </c:barChart>
      <c:catAx>
        <c:axId val="38290447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4864"/>
        <c:crosses val="autoZero"/>
        <c:auto val="1"/>
        <c:lblAlgn val="ctr"/>
        <c:lblOffset val="100"/>
        <c:noMultiLvlLbl val="0"/>
      </c:catAx>
      <c:valAx>
        <c:axId val="382904864"/>
        <c:scaling>
          <c:orientation val="minMax"/>
        </c:scaling>
        <c:delete val="1"/>
        <c:axPos val="b"/>
        <c:numFmt formatCode="General" sourceLinked="1"/>
        <c:majorTickMark val="none"/>
        <c:minorTickMark val="none"/>
        <c:tickLblPos val="nextTo"/>
        <c:crossAx val="382904472"/>
        <c:crosses val="autoZero"/>
        <c:crossBetween val="between"/>
      </c:valAx>
      <c:spPr>
        <a:noFill/>
        <a:ln>
          <a:noFill/>
        </a:ln>
        <a:effectLst/>
      </c:spPr>
    </c:plotArea>
    <c:legend>
      <c:legendPos val="b"/>
      <c:legendEntry>
        <c:idx val="0"/>
        <c:delete val="1"/>
      </c:legendEntry>
      <c:legendEntry>
        <c:idx val="3"/>
        <c:delete val="1"/>
      </c:legendEntry>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8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2018-2019</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Warren</c:v>
                </c:pt>
                <c:pt idx="3">
                  <c:v>Hunterdon</c:v>
                </c:pt>
                <c:pt idx="4">
                  <c:v>Sussex</c:v>
                </c:pt>
                <c:pt idx="5">
                  <c:v>Cumberland</c:v>
                </c:pt>
                <c:pt idx="6">
                  <c:v>Atlantic</c:v>
                </c:pt>
                <c:pt idx="7">
                  <c:v>Somerset</c:v>
                </c:pt>
                <c:pt idx="8">
                  <c:v>Gloucester</c:v>
                </c:pt>
                <c:pt idx="9">
                  <c:v>Mercer</c:v>
                </c:pt>
                <c:pt idx="10">
                  <c:v>Burlington</c:v>
                </c:pt>
                <c:pt idx="11">
                  <c:v>Morris</c:v>
                </c:pt>
                <c:pt idx="12">
                  <c:v>Camden</c:v>
                </c:pt>
                <c:pt idx="13">
                  <c:v>Monmouth</c:v>
                </c:pt>
                <c:pt idx="14">
                  <c:v>Union</c:v>
                </c:pt>
                <c:pt idx="15">
                  <c:v>Hudson</c:v>
                </c:pt>
                <c:pt idx="16">
                  <c:v>Passaic</c:v>
                </c:pt>
                <c:pt idx="17">
                  <c:v>Middlesex</c:v>
                </c:pt>
                <c:pt idx="18">
                  <c:v>Essex</c:v>
                </c:pt>
                <c:pt idx="19">
                  <c:v>Bergen</c:v>
                </c:pt>
                <c:pt idx="20">
                  <c:v>Ocean</c:v>
                </c:pt>
              </c:strCache>
            </c:strRef>
          </c:cat>
          <c:val>
            <c:numRef>
              <c:f>Sheet1!$B$2:$B$22</c:f>
              <c:numCache>
                <c:formatCode>General</c:formatCode>
                <c:ptCount val="21"/>
                <c:pt idx="0">
                  <c:v>75</c:v>
                </c:pt>
                <c:pt idx="1">
                  <c:v>97</c:v>
                </c:pt>
                <c:pt idx="2">
                  <c:v>116</c:v>
                </c:pt>
                <c:pt idx="3">
                  <c:v>126</c:v>
                </c:pt>
                <c:pt idx="4">
                  <c:v>171</c:v>
                </c:pt>
                <c:pt idx="5">
                  <c:v>196</c:v>
                </c:pt>
                <c:pt idx="6">
                  <c:v>386</c:v>
                </c:pt>
                <c:pt idx="7">
                  <c:v>404</c:v>
                </c:pt>
                <c:pt idx="8">
                  <c:v>418</c:v>
                </c:pt>
                <c:pt idx="9">
                  <c:v>459</c:v>
                </c:pt>
                <c:pt idx="10">
                  <c:v>509</c:v>
                </c:pt>
                <c:pt idx="12">
                  <c:v>740</c:v>
                </c:pt>
                <c:pt idx="13">
                  <c:v>904</c:v>
                </c:pt>
                <c:pt idx="14">
                  <c:v>931</c:v>
                </c:pt>
                <c:pt idx="15">
                  <c:v>1036</c:v>
                </c:pt>
                <c:pt idx="16">
                  <c:v>1073</c:v>
                </c:pt>
                <c:pt idx="17">
                  <c:v>1381</c:v>
                </c:pt>
                <c:pt idx="18">
                  <c:v>1401</c:v>
                </c:pt>
                <c:pt idx="19">
                  <c:v>1411</c:v>
                </c:pt>
                <c:pt idx="20">
                  <c:v>1667</c:v>
                </c:pt>
              </c:numCache>
            </c:numRef>
          </c:val>
          <c:extLst>
            <c:ext xmlns:c16="http://schemas.microsoft.com/office/drawing/2014/chart" uri="{C3380CC4-5D6E-409C-BE32-E72D297353CC}">
              <c16:uniqueId val="{00000000-5B0B-4DAF-BD31-BD4A36E8B26A}"/>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Warren</c:v>
                </c:pt>
                <c:pt idx="3">
                  <c:v>Hunterdon</c:v>
                </c:pt>
                <c:pt idx="4">
                  <c:v>Sussex</c:v>
                </c:pt>
                <c:pt idx="5">
                  <c:v>Cumberland</c:v>
                </c:pt>
                <c:pt idx="6">
                  <c:v>Atlantic</c:v>
                </c:pt>
                <c:pt idx="7">
                  <c:v>Somerset</c:v>
                </c:pt>
                <c:pt idx="8">
                  <c:v>Gloucester</c:v>
                </c:pt>
                <c:pt idx="9">
                  <c:v>Mercer</c:v>
                </c:pt>
                <c:pt idx="10">
                  <c:v>Burlington</c:v>
                </c:pt>
                <c:pt idx="11">
                  <c:v>Morris</c:v>
                </c:pt>
                <c:pt idx="12">
                  <c:v>Camden</c:v>
                </c:pt>
                <c:pt idx="13">
                  <c:v>Monmouth</c:v>
                </c:pt>
                <c:pt idx="14">
                  <c:v>Union</c:v>
                </c:pt>
                <c:pt idx="15">
                  <c:v>Hudson</c:v>
                </c:pt>
                <c:pt idx="16">
                  <c:v>Passaic</c:v>
                </c:pt>
                <c:pt idx="17">
                  <c:v>Middlesex</c:v>
                </c:pt>
                <c:pt idx="18">
                  <c:v>Essex</c:v>
                </c:pt>
                <c:pt idx="19">
                  <c:v>Bergen</c:v>
                </c:pt>
                <c:pt idx="20">
                  <c:v>Ocean</c:v>
                </c:pt>
              </c:strCache>
            </c:strRef>
          </c:cat>
          <c:val>
            <c:numRef>
              <c:f>Sheet1!$C$2:$C$22</c:f>
              <c:numCache>
                <c:formatCode>General</c:formatCode>
                <c:ptCount val="21"/>
                <c:pt idx="11">
                  <c:v>715</c:v>
                </c:pt>
              </c:numCache>
            </c:numRef>
          </c:val>
          <c:extLst>
            <c:ext xmlns:c16="http://schemas.microsoft.com/office/drawing/2014/chart" uri="{C3380CC4-5D6E-409C-BE32-E72D297353CC}">
              <c16:uniqueId val="{00000001-5B0B-4DAF-BD31-BD4A36E8B26A}"/>
            </c:ext>
          </c:extLst>
        </c:ser>
        <c:dLbls>
          <c:showLegendKey val="0"/>
          <c:showVal val="0"/>
          <c:showCatName val="0"/>
          <c:showSerName val="0"/>
          <c:showPercent val="0"/>
          <c:showBubbleSize val="0"/>
        </c:dLbls>
        <c:gapWidth val="219"/>
        <c:overlap val="-27"/>
        <c:axId val="382906824"/>
        <c:axId val="382907216"/>
      </c:barChart>
      <c:catAx>
        <c:axId val="3829068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7216"/>
        <c:crosses val="autoZero"/>
        <c:auto val="1"/>
        <c:lblAlgn val="ctr"/>
        <c:lblOffset val="100"/>
        <c:noMultiLvlLbl val="0"/>
      </c:catAx>
      <c:valAx>
        <c:axId val="3829072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682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13.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0.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2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6.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3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5.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56.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5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5.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66.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6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1.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72.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7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7">
  <cs:axisTitle>
    <cs:lnRef idx="0"/>
    <cs:fillRef idx="0"/>
    <cs:effectRef idx="0"/>
    <cs:fontRef idx="minor">
      <a:schemeClr val="tx2"/>
    </cs:fontRef>
    <cs:defRPr sz="1197"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1197" kern="1200"/>
  </cs:chartArea>
  <cs:dataLabel>
    <cs:lnRef idx="0"/>
    <cs:fillRef idx="0"/>
    <cs:effectRef idx="0"/>
    <cs:fontRef idx="minor">
      <a:schemeClr val="tx2"/>
    </cs:fontRef>
    <cs:defRPr sz="1197"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lumOff val="2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1197"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1197"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2128"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1197"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1197" kern="1200"/>
  </cs:valueAxis>
  <cs:wall>
    <cs:lnRef idx="0"/>
    <cs:fillRef idx="0"/>
    <cs:effectRef idx="0"/>
    <cs:fontRef idx="minor">
      <a:schemeClr val="tx2"/>
    </cs:fontRef>
  </cs:wall>
</cs:chartStyle>
</file>

<file path=ppt/charts/style4.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1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0.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2.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6.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8.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9.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0.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4.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9.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3.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5.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6.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7.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8.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2.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6.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8.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0.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3.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4.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6.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7.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4.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8.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0.63635</cdr:x>
      <cdr:y>0.88822</cdr:y>
    </cdr:from>
    <cdr:to>
      <cdr:x>0.8426</cdr:x>
      <cdr:y>0.93041</cdr:y>
    </cdr:to>
    <cdr:sp macro="" textlink="">
      <cdr:nvSpPr>
        <cdr:cNvPr id="4" name="TextBox 3"/>
        <cdr:cNvSpPr txBox="1"/>
      </cdr:nvSpPr>
      <cdr:spPr>
        <a:xfrm xmlns:a="http://schemas.openxmlformats.org/drawingml/2006/main">
          <a:off x="5172255" y="4812974"/>
          <a:ext cx="1676400" cy="22860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en-US" sz="1100" dirty="0"/>
        </a:p>
      </cdr:txBody>
    </cdr:sp>
  </cdr:relSizeAnchor>
</c:userShapes>
</file>

<file path=ppt/drawings/drawing2.xml><?xml version="1.0" encoding="utf-8"?>
<c:userShapes xmlns:c="http://schemas.openxmlformats.org/drawingml/2006/chart">
  <cdr:relSizeAnchor xmlns:cdr="http://schemas.openxmlformats.org/drawingml/2006/chartDrawing">
    <cdr:from>
      <cdr:x>0.51092</cdr:x>
      <cdr:y>0.78561</cdr:y>
    </cdr:from>
    <cdr:to>
      <cdr:x>0.66512</cdr:x>
      <cdr:y>0.82451</cdr:y>
    </cdr:to>
    <cdr:sp macro="" textlink="">
      <cdr:nvSpPr>
        <cdr:cNvPr id="2" name="TextBox 5"/>
        <cdr:cNvSpPr txBox="1"/>
      </cdr:nvSpPr>
      <cdr:spPr>
        <a:xfrm xmlns:a="http://schemas.openxmlformats.org/drawingml/2006/main">
          <a:off x="3104535" y="4662320"/>
          <a:ext cx="936971" cy="230859"/>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r>
            <a:rPr lang="en-US" sz="900" dirty="0">
              <a:latin typeface="Franklin Gothic Medium" panose="020B0603020102020204" pitchFamily="34" charset="0"/>
            </a:rPr>
            <a:t>NJ avg. 4.3%</a:t>
          </a: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AB5323F-6A16-4F6A-8B25-3A543FDCE62C}" type="datetimeFigureOut">
              <a:rPr lang="en-US" smtClean="0"/>
              <a:t>2/15/2021</a:t>
            </a:fld>
            <a:endParaRPr lang="en-US" dirty="0"/>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FBCB9161-36C9-4EBB-9A76-51E60A3AD9BA}" type="slidenum">
              <a:rPr lang="en-US" smtClean="0"/>
              <a:t>‹#›</a:t>
            </a:fld>
            <a:endParaRPr lang="en-US" dirty="0"/>
          </a:p>
        </p:txBody>
      </p:sp>
    </p:spTree>
    <p:extLst>
      <p:ext uri="{BB962C8B-B14F-4D97-AF65-F5344CB8AC3E}">
        <p14:creationId xmlns:p14="http://schemas.microsoft.com/office/powerpoint/2010/main" val="285955099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B2137B8-42A2-406D-8080-D538BA1B944C}" type="datetimeFigureOut">
              <a:rPr lang="en-US" smtClean="0"/>
              <a:t>2/15/2021</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D8348A3-7091-4FB3-AE37-CB43F4A5F199}" type="slidenum">
              <a:rPr lang="en-US" smtClean="0"/>
              <a:t>‹#›</a:t>
            </a:fld>
            <a:endParaRPr lang="en-US" dirty="0"/>
          </a:p>
        </p:txBody>
      </p:sp>
    </p:spTree>
    <p:extLst>
      <p:ext uri="{BB962C8B-B14F-4D97-AF65-F5344CB8AC3E}">
        <p14:creationId xmlns:p14="http://schemas.microsoft.com/office/powerpoint/2010/main" val="6485114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Revision </a:t>
            </a:r>
            <a:r>
              <a:rPr lang="en-US" smtClean="0"/>
              <a:t>2/15/2021</a:t>
            </a:r>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a:t>
            </a:fld>
            <a:endParaRPr lang="en-US" dirty="0"/>
          </a:p>
        </p:txBody>
      </p:sp>
    </p:spTree>
    <p:extLst>
      <p:ext uri="{BB962C8B-B14F-4D97-AF65-F5344CB8AC3E}">
        <p14:creationId xmlns:p14="http://schemas.microsoft.com/office/powerpoint/2010/main" val="14747161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Slider location indicates the level of need for this county (from Greater Need to Lesser Need), as compared to other counties in NJ. Some comparisons are based on count data, while other comparisons are based on percentage data. See full chart (# listed in first column) for more details.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When considering areas of need and reviewing charts, keep in mind:</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Percentages are comparable across counties, whether counties have large or small total population sizes.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Count data can also compare counties, but counts tend to increase as county population size increases. In other words, counts may indicate the total number of children or families with a need, but may not indicate how well or poorly a county is addressing that need.</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a:t>
            </a:fld>
            <a:endParaRPr lang="en-US" dirty="0"/>
          </a:p>
        </p:txBody>
      </p:sp>
    </p:spTree>
    <p:extLst>
      <p:ext uri="{BB962C8B-B14F-4D97-AF65-F5344CB8AC3E}">
        <p14:creationId xmlns:p14="http://schemas.microsoft.com/office/powerpoint/2010/main" val="276867059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Slider location indicates the level of need for this county (from Greater Need to Lesser Need), as compared to other counties in NJ. Some comparisons are based on count data, while other comparisons are based on percentage data. See full chart (# listed in first column) for more details.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When considering areas of need and reviewing charts, keep in mind:</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Percentages are comparable across counties, whether counties have large or small total population sizes.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Count data can also compare counties, but counts tend to increase as county population size increases. In other words, counts may indicate the total number of children or families with a need, but may not indicate how well or poorly a county is addressing that need.</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9</a:t>
            </a:fld>
            <a:endParaRPr lang="en-US" dirty="0"/>
          </a:p>
        </p:txBody>
      </p:sp>
    </p:spTree>
    <p:extLst>
      <p:ext uri="{BB962C8B-B14F-4D97-AF65-F5344CB8AC3E}">
        <p14:creationId xmlns:p14="http://schemas.microsoft.com/office/powerpoint/2010/main" val="167891344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Differences between the county and the state’s demographic make-up include higher proportions of White </a:t>
            </a:r>
            <a:r>
              <a:rPr lang="en-US" sz="1200" kern="1200" dirty="0" smtClean="0">
                <a:solidFill>
                  <a:schemeClr val="tx1"/>
                </a:solidFill>
                <a:effectLst/>
                <a:latin typeface="+mn-lt"/>
                <a:ea typeface="+mn-ea"/>
                <a:cs typeface="+mn-cs"/>
              </a:rPr>
              <a:t>and Asian residents</a:t>
            </a:r>
            <a:r>
              <a:rPr lang="en-US" sz="1200" kern="1200" dirty="0">
                <a:solidFill>
                  <a:schemeClr val="tx1"/>
                </a:solidFill>
                <a:effectLst/>
                <a:latin typeface="+mn-lt"/>
                <a:ea typeface="+mn-ea"/>
                <a:cs typeface="+mn-cs"/>
              </a:rPr>
              <a:t>, and lower proportions of </a:t>
            </a:r>
            <a:r>
              <a:rPr lang="en-US" sz="1200" kern="1200" dirty="0" smtClean="0">
                <a:solidFill>
                  <a:schemeClr val="tx1"/>
                </a:solidFill>
                <a:effectLst/>
                <a:latin typeface="+mn-lt"/>
                <a:ea typeface="+mn-ea"/>
                <a:cs typeface="+mn-cs"/>
              </a:rPr>
              <a:t>Black, </a:t>
            </a:r>
            <a:r>
              <a:rPr lang="en-US" sz="1200" kern="1200" dirty="0">
                <a:solidFill>
                  <a:schemeClr val="tx1"/>
                </a:solidFill>
                <a:effectLst/>
                <a:latin typeface="+mn-lt"/>
                <a:ea typeface="+mn-ea"/>
                <a:cs typeface="+mn-cs"/>
              </a:rPr>
              <a:t>‘Other</a:t>
            </a:r>
            <a:r>
              <a:rPr lang="en-US" sz="1200" kern="1200" dirty="0" smtClean="0">
                <a:solidFill>
                  <a:schemeClr val="tx1"/>
                </a:solidFill>
                <a:effectLst/>
                <a:latin typeface="+mn-lt"/>
                <a:ea typeface="+mn-ea"/>
                <a:cs typeface="+mn-cs"/>
              </a:rPr>
              <a:t>’, and Hispanic/Latino </a:t>
            </a:r>
            <a:r>
              <a:rPr lang="en-US" sz="1200" kern="1200" dirty="0">
                <a:solidFill>
                  <a:schemeClr val="tx1"/>
                </a:solidFill>
                <a:effectLst/>
                <a:latin typeface="+mn-lt"/>
                <a:ea typeface="+mn-ea"/>
                <a:cs typeface="+mn-cs"/>
              </a:rPr>
              <a:t>residents in this county.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11</a:t>
            </a:fld>
            <a:endParaRPr lang="en-US" dirty="0"/>
          </a:p>
        </p:txBody>
      </p:sp>
    </p:spTree>
    <p:extLst>
      <p:ext uri="{BB962C8B-B14F-4D97-AF65-F5344CB8AC3E}">
        <p14:creationId xmlns:p14="http://schemas.microsoft.com/office/powerpoint/2010/main" val="66647877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Over the last 5 years for which we have Census data, this county’s proportion of all ethnic/racial groups appear fairly steady.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12</a:t>
            </a:fld>
            <a:endParaRPr lang="en-US" dirty="0"/>
          </a:p>
        </p:txBody>
      </p:sp>
    </p:spTree>
    <p:extLst>
      <p:ext uri="{BB962C8B-B14F-4D97-AF65-F5344CB8AC3E}">
        <p14:creationId xmlns:p14="http://schemas.microsoft.com/office/powerpoint/2010/main" val="327199336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Mendham </a:t>
            </a:r>
            <a:r>
              <a:rPr lang="en-US" sz="1200" kern="1200" dirty="0" err="1" smtClean="0">
                <a:solidFill>
                  <a:schemeClr val="tx1"/>
                </a:solidFill>
                <a:effectLst/>
                <a:latin typeface="+mn-lt"/>
                <a:ea typeface="+mn-ea"/>
                <a:cs typeface="+mn-cs"/>
              </a:rPr>
              <a:t>Boro</a:t>
            </a:r>
            <a:r>
              <a:rPr lang="en-US" sz="1200" kern="1200" dirty="0" smtClean="0">
                <a:solidFill>
                  <a:schemeClr val="tx1"/>
                </a:solidFill>
                <a:effectLst/>
                <a:latin typeface="+mn-lt"/>
                <a:ea typeface="+mn-ea"/>
                <a:cs typeface="+mn-cs"/>
              </a:rPr>
              <a:t>, Mount Arlington, </a:t>
            </a:r>
            <a:r>
              <a:rPr lang="en-US" sz="1200" kern="1200" dirty="0">
                <a:solidFill>
                  <a:schemeClr val="tx1"/>
                </a:solidFill>
                <a:effectLst/>
                <a:latin typeface="+mn-lt"/>
                <a:ea typeface="+mn-ea"/>
                <a:cs typeface="+mn-cs"/>
              </a:rPr>
              <a:t>and Parsippany- Troy Hills are composed of mostly White </a:t>
            </a:r>
            <a:r>
              <a:rPr lang="en-US" sz="1200" kern="1200" dirty="0" smtClean="0">
                <a:solidFill>
                  <a:schemeClr val="tx1"/>
                </a:solidFill>
                <a:effectLst/>
                <a:latin typeface="+mn-lt"/>
                <a:ea typeface="+mn-ea"/>
                <a:cs typeface="+mn-cs"/>
              </a:rPr>
              <a:t>residents,</a:t>
            </a:r>
            <a:r>
              <a:rPr lang="en-US" sz="1200" kern="1200" baseline="0" dirty="0" smtClean="0">
                <a:solidFill>
                  <a:schemeClr val="tx1"/>
                </a:solidFill>
                <a:effectLst/>
                <a:latin typeface="+mn-lt"/>
                <a:ea typeface="+mn-ea"/>
                <a:cs typeface="+mn-cs"/>
              </a:rPr>
              <a:t> followed by Hispanic/Latino residents in Mount Arlington, and Asian residents in Parsippany-Troy Hills</a:t>
            </a:r>
            <a:r>
              <a:rPr lang="en-US" sz="1200" kern="1200" dirty="0" smtClean="0">
                <a:solidFill>
                  <a:schemeClr val="tx1"/>
                </a:solidFill>
                <a:effectLst/>
                <a:latin typeface="+mn-lt"/>
                <a:ea typeface="+mn-ea"/>
                <a:cs typeface="+mn-cs"/>
              </a:rPr>
              <a:t>.</a:t>
            </a:r>
            <a:endParaRPr lang="en-US" sz="1200" kern="1200" dirty="0">
              <a:solidFill>
                <a:schemeClr val="tx1"/>
              </a:solidFill>
              <a:effectLst/>
              <a:latin typeface="+mn-lt"/>
              <a:ea typeface="+mn-ea"/>
              <a:cs typeface="+mn-cs"/>
            </a:endParaRPr>
          </a:p>
          <a:p>
            <a:pPr marL="0" lvl="0" indent="0">
              <a:buFont typeface="Arial" panose="020B0604020202020204" pitchFamily="34" charset="0"/>
              <a:buNone/>
            </a:pPr>
            <a:r>
              <a:rPr lang="en-US" sz="1200" kern="1200" dirty="0">
                <a:solidFill>
                  <a:schemeClr val="tx1"/>
                </a:solidFill>
                <a:effectLst/>
                <a:latin typeface="+mn-lt"/>
                <a:ea typeface="+mn-ea"/>
                <a:cs typeface="+mn-cs"/>
              </a:rPr>
              <a:t>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To illustrate range of county diversity, municipalities are organized by highest, midrange, and lowest percentages of White residents, as this is the largest racial demographic in the state (70%).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Note: Percentages within municipality do not add up to 100% as individuals can identify as more than 1 race. </a:t>
            </a:r>
          </a:p>
          <a:p>
            <a:pPr marL="0" indent="0">
              <a:buFont typeface="Arial" panose="020B0604020202020204" pitchFamily="34" charset="0"/>
              <a:buNone/>
            </a:pP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County workbook</a:t>
            </a:r>
            <a:r>
              <a:rPr lang="en-US" sz="1200" kern="1200" dirty="0">
                <a:solidFill>
                  <a:schemeClr val="tx1"/>
                </a:solidFill>
                <a:effectLst/>
                <a:latin typeface="+mn-lt"/>
                <a:ea typeface="+mn-ea"/>
                <a:cs typeface="+mn-cs"/>
              </a:rPr>
              <a:t> may include data for additional municipalities.</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13</a:t>
            </a:fld>
            <a:endParaRPr lang="en-US" dirty="0"/>
          </a:p>
        </p:txBody>
      </p:sp>
    </p:spTree>
    <p:extLst>
      <p:ext uri="{BB962C8B-B14F-4D97-AF65-F5344CB8AC3E}">
        <p14:creationId xmlns:p14="http://schemas.microsoft.com/office/powerpoint/2010/main" val="10275843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percentage of foreign-born residents is</a:t>
            </a:r>
            <a:r>
              <a:rPr lang="en-US" sz="1200" kern="1200" baseline="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below the state average.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percentage of foreign-born residents has tended to remain mostly steady over time.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14</a:t>
            </a:fld>
            <a:endParaRPr lang="en-US" dirty="0"/>
          </a:p>
        </p:txBody>
      </p:sp>
    </p:spTree>
    <p:extLst>
      <p:ext uri="{BB962C8B-B14F-4D97-AF65-F5344CB8AC3E}">
        <p14:creationId xmlns:p14="http://schemas.microsoft.com/office/powerpoint/2010/main" val="249555528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Of the municipalities with data available for this county, Dover and Victory Gardens have the highest proportions of foreign-born residents.</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County workbook</a:t>
            </a:r>
            <a:r>
              <a:rPr lang="en-US" sz="1200" kern="1200" dirty="0">
                <a:solidFill>
                  <a:schemeClr val="tx1"/>
                </a:solidFill>
                <a:effectLst/>
                <a:latin typeface="+mn-lt"/>
                <a:ea typeface="+mn-ea"/>
                <a:cs typeface="+mn-cs"/>
              </a:rPr>
              <a:t> may include data for additional municipalities.</a:t>
            </a:r>
          </a:p>
          <a:p>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Municipality and county data on this slide are based on ACS 5-year estimates, which cannot be directly compared to county data using ACS 1-year estimates on the previous slide.</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15</a:t>
            </a:fld>
            <a:endParaRPr lang="en-US" dirty="0"/>
          </a:p>
        </p:txBody>
      </p:sp>
    </p:spTree>
    <p:extLst>
      <p:ext uri="{BB962C8B-B14F-4D97-AF65-F5344CB8AC3E}">
        <p14:creationId xmlns:p14="http://schemas.microsoft.com/office/powerpoint/2010/main" val="337521447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proportion of residents who speak English ONLY is above the state average.</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percentage of the population who speaks English ONLY has tended to remain mostly steady over time. </a:t>
            </a:r>
          </a:p>
          <a:p>
            <a:pPr marL="171450" lvl="0" indent="-171450">
              <a:buFont typeface="Arial" panose="020B0604020202020204" pitchFamily="34" charset="0"/>
              <a:buChar cha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kern="1200" baseline="0" dirty="0">
                <a:solidFill>
                  <a:schemeClr val="tx1"/>
                </a:solidFill>
                <a:effectLst/>
                <a:latin typeface="+mn-lt"/>
                <a:ea typeface="+mn-ea"/>
                <a:cs typeface="+mn-cs"/>
              </a:rPr>
              <a:t>For chart 1.7, all counties used 1-year 2019 ACS estimates except </a:t>
            </a:r>
            <a:r>
              <a:rPr lang="en-US" sz="1200" kern="1200" dirty="0">
                <a:solidFill>
                  <a:schemeClr val="tx1"/>
                </a:solidFill>
                <a:effectLst/>
                <a:latin typeface="+mn-lt"/>
                <a:ea typeface="+mn-ea"/>
                <a:cs typeface="+mn-cs"/>
              </a:rPr>
              <a:t>Salem</a:t>
            </a:r>
            <a:r>
              <a:rPr lang="en-US" sz="1200" kern="1200" baseline="0" dirty="0">
                <a:solidFill>
                  <a:schemeClr val="tx1"/>
                </a:solidFill>
                <a:effectLst/>
                <a:latin typeface="+mn-lt"/>
                <a:ea typeface="+mn-ea"/>
                <a:cs typeface="+mn-cs"/>
              </a:rPr>
              <a:t> County, which did not have 1-year ACS estimates available. Instead, the 5-year ACS estimate was used for Salem. </a:t>
            </a:r>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16</a:t>
            </a:fld>
            <a:endParaRPr lang="en-US" dirty="0"/>
          </a:p>
        </p:txBody>
      </p:sp>
    </p:spTree>
    <p:extLst>
      <p:ext uri="{BB962C8B-B14F-4D97-AF65-F5344CB8AC3E}">
        <p14:creationId xmlns:p14="http://schemas.microsoft.com/office/powerpoint/2010/main" val="126091450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Of the municipalities with data available for this county, Dover has the lowest proportion of residents who speak English-only, while Harding has the highest proportion of residents who speak English-only.</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To illustrate variation of language in this county, municipalities are organized by lowest, midrange, and highest percentages of English-only language speakers.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County workbook</a:t>
            </a:r>
            <a:r>
              <a:rPr lang="en-US" sz="1200" kern="1200" dirty="0">
                <a:solidFill>
                  <a:schemeClr val="tx1"/>
                </a:solidFill>
                <a:effectLst/>
                <a:latin typeface="+mn-lt"/>
                <a:ea typeface="+mn-ea"/>
                <a:cs typeface="+mn-cs"/>
              </a:rPr>
              <a:t> may include data for additional municipalities.</a:t>
            </a:r>
          </a:p>
          <a:p>
            <a:r>
              <a:rPr lang="en-US" sz="1200" kern="1200" dirty="0">
                <a:solidFill>
                  <a:schemeClr val="tx1"/>
                </a:solidFill>
                <a:effectLst/>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Municipality and county data on this slide are based on ACS 5-year estimates, which cannot be directly compared to county data using ACS 1-year estimates on the previous slide.</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17</a:t>
            </a:fld>
            <a:endParaRPr lang="en-US" dirty="0"/>
          </a:p>
        </p:txBody>
      </p:sp>
    </p:spTree>
    <p:extLst>
      <p:ext uri="{BB962C8B-B14F-4D97-AF65-F5344CB8AC3E}">
        <p14:creationId xmlns:p14="http://schemas.microsoft.com/office/powerpoint/2010/main" val="291460391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total number of children in this county is the 10th highest in NJ. (Note that total county population size has not been accounted for in this indicator).</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18</a:t>
            </a:fld>
            <a:endParaRPr lang="en-US" dirty="0"/>
          </a:p>
        </p:txBody>
      </p:sp>
    </p:spTree>
    <p:extLst>
      <p:ext uri="{BB962C8B-B14F-4D97-AF65-F5344CB8AC3E}">
        <p14:creationId xmlns:p14="http://schemas.microsoft.com/office/powerpoint/2010/main" val="46147424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children between the ages of 12-17 years old is the largest group. </a:t>
            </a:r>
          </a:p>
          <a:p>
            <a:r>
              <a:rPr lang="en-US" sz="1200" kern="1200" dirty="0">
                <a:solidFill>
                  <a:schemeClr val="tx1"/>
                </a:solidFill>
                <a:effectLst/>
                <a:latin typeface="+mn-lt"/>
                <a:ea typeface="+mn-ea"/>
                <a:cs typeface="+mn-cs"/>
              </a:rPr>
              <a:t> </a:t>
            </a:r>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19</a:t>
            </a:fld>
            <a:endParaRPr lang="en-US" dirty="0"/>
          </a:p>
        </p:txBody>
      </p:sp>
    </p:spTree>
    <p:extLst>
      <p:ext uri="{BB962C8B-B14F-4D97-AF65-F5344CB8AC3E}">
        <p14:creationId xmlns:p14="http://schemas.microsoft.com/office/powerpoint/2010/main" val="345968888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Of the municipalities with data available for this county, </a:t>
            </a:r>
            <a:r>
              <a:rPr lang="en-US" sz="1200" kern="1200" dirty="0" smtClean="0">
                <a:solidFill>
                  <a:schemeClr val="tx1"/>
                </a:solidFill>
                <a:effectLst/>
                <a:latin typeface="+mn-lt"/>
                <a:ea typeface="+mn-ea"/>
                <a:cs typeface="+mn-cs"/>
              </a:rPr>
              <a:t>Parsippany-Troy </a:t>
            </a:r>
            <a:r>
              <a:rPr lang="en-US" sz="1200" kern="1200" dirty="0">
                <a:solidFill>
                  <a:schemeClr val="tx1"/>
                </a:solidFill>
                <a:effectLst/>
                <a:latin typeface="+mn-lt"/>
                <a:ea typeface="+mn-ea"/>
                <a:cs typeface="+mn-cs"/>
              </a:rPr>
              <a:t>Hills </a:t>
            </a:r>
            <a:r>
              <a:rPr lang="en-US" sz="1200" kern="1200" dirty="0" smtClean="0">
                <a:solidFill>
                  <a:schemeClr val="tx1"/>
                </a:solidFill>
                <a:effectLst/>
                <a:latin typeface="+mn-lt"/>
                <a:ea typeface="+mn-ea"/>
                <a:cs typeface="+mn-cs"/>
              </a:rPr>
              <a:t>and Mount Olive have </a:t>
            </a:r>
            <a:r>
              <a:rPr lang="en-US" sz="1200" kern="1200" dirty="0">
                <a:solidFill>
                  <a:schemeClr val="tx1"/>
                </a:solidFill>
                <a:effectLst/>
                <a:latin typeface="+mn-lt"/>
                <a:ea typeface="+mn-ea"/>
                <a:cs typeface="+mn-cs"/>
              </a:rPr>
              <a:t>the highest numbers of children. </a:t>
            </a:r>
          </a:p>
          <a:p>
            <a:pPr marL="171450" lvl="0" indent="-171450">
              <a:buFont typeface="Arial" panose="020B0604020202020204" pitchFamily="34" charset="0"/>
              <a:buChar char="•"/>
            </a:pP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County workbook</a:t>
            </a:r>
            <a:r>
              <a:rPr lang="en-US" sz="1200" kern="1200" dirty="0">
                <a:solidFill>
                  <a:schemeClr val="tx1"/>
                </a:solidFill>
                <a:effectLst/>
                <a:latin typeface="+mn-lt"/>
                <a:ea typeface="+mn-ea"/>
                <a:cs typeface="+mn-cs"/>
              </a:rPr>
              <a:t> may include data for additional municipalities.</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20</a:t>
            </a:fld>
            <a:endParaRPr lang="en-US" dirty="0"/>
          </a:p>
        </p:txBody>
      </p:sp>
    </p:spTree>
    <p:extLst>
      <p:ext uri="{BB962C8B-B14F-4D97-AF65-F5344CB8AC3E}">
        <p14:creationId xmlns:p14="http://schemas.microsoft.com/office/powerpoint/2010/main" val="319588812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At the point in time of December 31, 2019, this county had the 7th lowest number of children served by CP&amp;P of NJ counties. (Note that county population size has not been accounted for in this indicator).</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number of children served (from workbook and the data table behind graph 1.13):</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In-home:  1140</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Out-of-home placement: 70</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In NJ, the numbers of children served: </a:t>
            </a:r>
          </a:p>
          <a:p>
            <a:r>
              <a:rPr lang="en-US" sz="1200" kern="1200" dirty="0">
                <a:solidFill>
                  <a:schemeClr val="tx1"/>
                </a:solidFill>
                <a:effectLst/>
                <a:latin typeface="+mn-lt"/>
                <a:ea typeface="+mn-ea"/>
                <a:cs typeface="+mn-cs"/>
              </a:rPr>
              <a:t>40,147 (in-home); 4,458 (out-of-home placement); 44,632 (total)</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As this data is from a single point-in-time (last day of the 2019 calendar year) the number of children served in total across the full year by CP&amp;P would be higher.</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21</a:t>
            </a:fld>
            <a:endParaRPr lang="en-US" dirty="0"/>
          </a:p>
        </p:txBody>
      </p:sp>
    </p:spTree>
    <p:extLst>
      <p:ext uri="{BB962C8B-B14F-4D97-AF65-F5344CB8AC3E}">
        <p14:creationId xmlns:p14="http://schemas.microsoft.com/office/powerpoint/2010/main" val="322505652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At the point in time of December 31 each year, the number of children in CP&amp;P out-of-home placements was lower in 2019 as compared to most previous years.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As this data is from a single point-in-time (last day of the 2019 calendar year) the number of children served in total across the full year by CP&amp;P would be higher.</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22</a:t>
            </a:fld>
            <a:endParaRPr lang="en-US" dirty="0"/>
          </a:p>
        </p:txBody>
      </p:sp>
    </p:spTree>
    <p:extLst>
      <p:ext uri="{BB962C8B-B14F-4D97-AF65-F5344CB8AC3E}">
        <p14:creationId xmlns:p14="http://schemas.microsoft.com/office/powerpoint/2010/main" val="306114745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percentage of families living in poverty is lower than the NJ average. </a:t>
            </a:r>
          </a:p>
          <a:p>
            <a:pPr marL="628650" lvl="1" indent="-171450">
              <a:buFont typeface="Arial" panose="020B0604020202020204" pitchFamily="34" charset="0"/>
              <a:buChar char="•"/>
            </a:pPr>
            <a:r>
              <a:rPr lang="en-US" sz="1200" kern="1200" dirty="0" smtClean="0">
                <a:solidFill>
                  <a:schemeClr val="tx1"/>
                </a:solidFill>
                <a:effectLst/>
                <a:latin typeface="+mn-lt"/>
                <a:ea typeface="+mn-ea"/>
                <a:cs typeface="+mn-cs"/>
              </a:rPr>
              <a:t>4 </a:t>
            </a:r>
            <a:r>
              <a:rPr lang="en-US" sz="1200" kern="1200" dirty="0">
                <a:solidFill>
                  <a:schemeClr val="tx1"/>
                </a:solidFill>
                <a:effectLst/>
                <a:latin typeface="+mn-lt"/>
                <a:ea typeface="+mn-ea"/>
                <a:cs typeface="+mn-cs"/>
              </a:rPr>
              <a:t>counties in NJ have higher or similar percentages of families living in poverty as compared to the U.S. national average. </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a:t>
            </a:r>
            <a:r>
              <a:rPr lang="en-US" sz="1200" kern="1200" baseline="0" dirty="0" smtClean="0">
                <a:solidFill>
                  <a:schemeClr val="tx1"/>
                </a:solidFill>
                <a:effectLst/>
                <a:latin typeface="+mn-lt"/>
                <a:ea typeface="+mn-ea"/>
                <a:cs typeface="+mn-cs"/>
              </a:rPr>
              <a:t> county’s</a:t>
            </a:r>
            <a:r>
              <a:rPr lang="en-US" sz="1200" kern="1200" dirty="0" smtClean="0">
                <a:solidFill>
                  <a:schemeClr val="tx1"/>
                </a:solidFill>
                <a:effectLst/>
                <a:latin typeface="+mn-lt"/>
                <a:ea typeface="+mn-ea"/>
                <a:cs typeface="+mn-cs"/>
              </a:rPr>
              <a:t> </a:t>
            </a:r>
            <a:r>
              <a:rPr lang="en-US" sz="1200" kern="1200" dirty="0">
                <a:solidFill>
                  <a:schemeClr val="tx1"/>
                </a:solidFill>
                <a:effectLst/>
                <a:latin typeface="+mn-lt"/>
                <a:ea typeface="+mn-ea"/>
                <a:cs typeface="+mn-cs"/>
              </a:rPr>
              <a:t>percentage of families living in poverty has tended to remain mostly steady over time.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Census Bureau’s determination of poverty status: </a:t>
            </a:r>
            <a:r>
              <a:rPr lang="en-US" sz="1200" kern="1200" dirty="0">
                <a:solidFill>
                  <a:schemeClr val="tx1"/>
                </a:solidFill>
                <a:effectLst/>
                <a:latin typeface="+mn-lt"/>
                <a:ea typeface="+mn-ea"/>
                <a:cs typeface="+mn-cs"/>
              </a:rPr>
              <a:t>Poverty</a:t>
            </a:r>
            <a:r>
              <a:rPr lang="en-US" sz="1200" kern="1200" baseline="0" dirty="0">
                <a:solidFill>
                  <a:schemeClr val="tx1"/>
                </a:solidFill>
                <a:effectLst/>
                <a:latin typeface="+mn-lt"/>
                <a:ea typeface="+mn-ea"/>
                <a:cs typeface="+mn-cs"/>
              </a:rPr>
              <a:t> status is based on </a:t>
            </a:r>
            <a:r>
              <a:rPr lang="en-US" sz="1200" kern="1200" dirty="0">
                <a:solidFill>
                  <a:schemeClr val="tx1"/>
                </a:solidFill>
                <a:effectLst/>
                <a:latin typeface="+mn-lt"/>
                <a:ea typeface="+mn-ea"/>
                <a:cs typeface="+mn-cs"/>
              </a:rPr>
              <a:t>total family income in the last 12 months, which is compared to a poverty threshold related to their</a:t>
            </a:r>
            <a:r>
              <a:rPr lang="en-US" sz="1200" kern="1200" baseline="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family size, number of related children,</a:t>
            </a:r>
            <a:r>
              <a:rPr lang="en-US" sz="1200" kern="1200" baseline="0" dirty="0">
                <a:solidFill>
                  <a:schemeClr val="tx1"/>
                </a:solidFill>
                <a:effectLst/>
                <a:latin typeface="+mn-lt"/>
                <a:ea typeface="+mn-ea"/>
                <a:cs typeface="+mn-cs"/>
              </a:rPr>
              <a:t> and for 1- and 2- person families, age of householder</a:t>
            </a:r>
            <a:r>
              <a:rPr lang="en-US" sz="1200" kern="1200" dirty="0">
                <a:solidFill>
                  <a:schemeClr val="tx1"/>
                </a:solidFill>
                <a:effectLst/>
                <a:latin typeface="+mn-lt"/>
                <a:ea typeface="+mn-ea"/>
                <a:cs typeface="+mn-cs"/>
              </a:rPr>
              <a:t>. If total family income is less than the threshold, then the family is considered “below the poverty level.” The income of people living in the household who are unrelated to the householder is not considered when determining the poverty status of a household, nor does their presence affect the family size in determining the appropriate threshold.</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24</a:t>
            </a:fld>
            <a:endParaRPr lang="en-US" dirty="0"/>
          </a:p>
        </p:txBody>
      </p:sp>
    </p:spTree>
    <p:extLst>
      <p:ext uri="{BB962C8B-B14F-4D97-AF65-F5344CB8AC3E}">
        <p14:creationId xmlns:p14="http://schemas.microsoft.com/office/powerpoint/2010/main" val="403573017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Of the municipalities with data available for this county, Victory </a:t>
            </a:r>
            <a:r>
              <a:rPr lang="en-US" sz="1200" kern="1200" dirty="0" err="1">
                <a:solidFill>
                  <a:schemeClr val="tx1"/>
                </a:solidFill>
                <a:effectLst/>
                <a:latin typeface="+mn-lt"/>
                <a:ea typeface="+mn-ea"/>
                <a:cs typeface="+mn-cs"/>
              </a:rPr>
              <a:t>Gradens</a:t>
            </a:r>
            <a:r>
              <a:rPr lang="en-US" sz="1200" kern="1200" dirty="0">
                <a:solidFill>
                  <a:schemeClr val="tx1"/>
                </a:solidFill>
                <a:effectLst/>
                <a:latin typeface="+mn-lt"/>
                <a:ea typeface="+mn-ea"/>
                <a:cs typeface="+mn-cs"/>
              </a:rPr>
              <a:t> and Netcong have the highest poverty rates.</a:t>
            </a:r>
          </a:p>
          <a:p>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County workbook</a:t>
            </a:r>
            <a:r>
              <a:rPr lang="en-US" sz="1200" kern="1200" dirty="0">
                <a:solidFill>
                  <a:schemeClr val="tx1"/>
                </a:solidFill>
                <a:effectLst/>
                <a:latin typeface="+mn-lt"/>
                <a:ea typeface="+mn-ea"/>
                <a:cs typeface="+mn-cs"/>
              </a:rPr>
              <a:t> may include data for additional municipalities.</a:t>
            </a:r>
          </a:p>
          <a:p>
            <a:r>
              <a:rPr lang="en-US" sz="1200" kern="1200" dirty="0">
                <a:solidFill>
                  <a:schemeClr val="tx1"/>
                </a:solidFill>
                <a:effectLst/>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Municipality and county data on this slide are based on ACS 5-year estimates, which cannot be directly compared to county data using ACS 1-year estimates on the previous slide.</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25</a:t>
            </a:fld>
            <a:endParaRPr lang="en-US" dirty="0"/>
          </a:p>
        </p:txBody>
      </p:sp>
    </p:spTree>
    <p:extLst>
      <p:ext uri="{BB962C8B-B14F-4D97-AF65-F5344CB8AC3E}">
        <p14:creationId xmlns:p14="http://schemas.microsoft.com/office/powerpoint/2010/main" val="256149250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most costly of</a:t>
            </a:r>
            <a:r>
              <a:rPr lang="en-US" sz="1200" kern="1200" baseline="0" dirty="0">
                <a:solidFill>
                  <a:schemeClr val="tx1"/>
                </a:solidFill>
                <a:effectLst/>
                <a:latin typeface="+mn-lt"/>
                <a:ea typeface="+mn-ea"/>
                <a:cs typeface="+mn-cs"/>
              </a:rPr>
              <a:t> these </a:t>
            </a:r>
            <a:r>
              <a:rPr lang="en-US" sz="1200" kern="1200" dirty="0">
                <a:solidFill>
                  <a:schemeClr val="tx1"/>
                </a:solidFill>
                <a:effectLst/>
                <a:latin typeface="+mn-lt"/>
                <a:ea typeface="+mn-ea"/>
                <a:cs typeface="+mn-cs"/>
              </a:rPr>
              <a:t>budget components in this county tends to be child care.</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 Economic Policy Institute’s Family Budget Calculator estimates community-specific costs for a two parent-two child family to provide a measure of economic security in America. This monthly cost of living budget estimates how much income a family is likely to need (across 7 components) to attain a modest yet adequate standard of living.</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Overall values for NJ are also not available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27</a:t>
            </a:fld>
            <a:endParaRPr lang="en-US" dirty="0"/>
          </a:p>
        </p:txBody>
      </p:sp>
    </p:spTree>
    <p:extLst>
      <p:ext uri="{BB962C8B-B14F-4D97-AF65-F5344CB8AC3E}">
        <p14:creationId xmlns:p14="http://schemas.microsoft.com/office/powerpoint/2010/main" val="374049975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 is the 4</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most expensive NJ county to live in, based on EPI’s Family Budget Calculator total annual cost of living estimates.</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Economic Policy Institute’s Family Budget Calculator estimates community-specific costs for a two-parent,</a:t>
            </a:r>
            <a:r>
              <a:rPr lang="en-US" sz="1200" kern="1200" baseline="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two-child family to provide a measure of economic security in America.</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An overall value for NJ is also not available. </a:t>
            </a:r>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28</a:t>
            </a:fld>
            <a:endParaRPr lang="en-US" dirty="0"/>
          </a:p>
        </p:txBody>
      </p:sp>
    </p:spTree>
    <p:extLst>
      <p:ext uri="{BB962C8B-B14F-4D97-AF65-F5344CB8AC3E}">
        <p14:creationId xmlns:p14="http://schemas.microsoft.com/office/powerpoint/2010/main" val="256451594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median household income is higher than both national median and state median.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median household income tended to increase over time.</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Median Household Income.</a:t>
            </a:r>
            <a:r>
              <a:rPr lang="en-US" sz="1200" kern="1200" dirty="0">
                <a:solidFill>
                  <a:schemeClr val="tx1"/>
                </a:solidFill>
                <a:effectLst/>
                <a:latin typeface="+mn-lt"/>
                <a:ea typeface="+mn-ea"/>
                <a:cs typeface="+mn-cs"/>
              </a:rPr>
              <a:t> This figure includes the income of the householder and all other individuals 15 years old and over in a household, whether they are related or not. The median is the middle of all incomes, meaning that exactly half of all people earn more and half earn less.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Median income tends to be a more accurate measurement than average income, as average income can be skewed by only a few incredibly high earners.</a:t>
            </a:r>
            <a:r>
              <a:rPr lang="en-US" sz="1200" kern="1200" baseline="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30</a:t>
            </a:fld>
            <a:endParaRPr lang="en-US" dirty="0"/>
          </a:p>
        </p:txBody>
      </p:sp>
    </p:spTree>
    <p:extLst>
      <p:ext uri="{BB962C8B-B14F-4D97-AF65-F5344CB8AC3E}">
        <p14:creationId xmlns:p14="http://schemas.microsoft.com/office/powerpoint/2010/main" val="422130416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Of the municipalities with data available for this county, Victory </a:t>
            </a:r>
            <a:r>
              <a:rPr lang="en-US" sz="1200" kern="1200" dirty="0" smtClean="0">
                <a:solidFill>
                  <a:schemeClr val="tx1"/>
                </a:solidFill>
                <a:effectLst/>
                <a:latin typeface="+mn-lt"/>
                <a:ea typeface="+mn-ea"/>
                <a:cs typeface="+mn-cs"/>
              </a:rPr>
              <a:t>Gardens </a:t>
            </a:r>
            <a:r>
              <a:rPr lang="en-US" sz="1200" kern="1200" dirty="0">
                <a:solidFill>
                  <a:schemeClr val="tx1"/>
                </a:solidFill>
                <a:effectLst/>
                <a:latin typeface="+mn-lt"/>
                <a:ea typeface="+mn-ea"/>
                <a:cs typeface="+mn-cs"/>
              </a:rPr>
              <a:t>and Netcong have the lowest median household income.</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Median Household Income.</a:t>
            </a:r>
            <a:r>
              <a:rPr lang="en-US" sz="1200" kern="1200" dirty="0">
                <a:solidFill>
                  <a:schemeClr val="tx1"/>
                </a:solidFill>
                <a:effectLst/>
                <a:latin typeface="+mn-lt"/>
                <a:ea typeface="+mn-ea"/>
                <a:cs typeface="+mn-cs"/>
              </a:rPr>
              <a:t> This figure includes the income of the householder and all other individuals 15 years old and over in a household, whether they are related or not. The median is the middle of all incomes, meaning that exactly half of all people earn more and half earn less.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Median income tends to be a more accurate measurement than average income, as average income can be skewed by only a few incredibly high earners.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County workbook</a:t>
            </a:r>
            <a:r>
              <a:rPr lang="en-US" sz="1200" kern="1200" dirty="0">
                <a:solidFill>
                  <a:schemeClr val="tx1"/>
                </a:solidFill>
                <a:effectLst/>
                <a:latin typeface="+mn-lt"/>
                <a:ea typeface="+mn-ea"/>
                <a:cs typeface="+mn-cs"/>
              </a:rPr>
              <a:t> may include data for additional municipalities.</a:t>
            </a:r>
          </a:p>
          <a:p>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Municipality and county data on this slide are based on ACS 5-year estimates, which cannot be directly compared to county data using ACS 1-year estimates on the previous slide.</a:t>
            </a:r>
          </a:p>
          <a:p>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31</a:t>
            </a:fld>
            <a:endParaRPr lang="en-US" dirty="0"/>
          </a:p>
        </p:txBody>
      </p:sp>
    </p:spTree>
    <p:extLst>
      <p:ext uri="{BB962C8B-B14F-4D97-AF65-F5344CB8AC3E}">
        <p14:creationId xmlns:p14="http://schemas.microsoft.com/office/powerpoint/2010/main" val="186170656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percentage of households experiencing severe cost burden is lower than the NJ average.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Severe Housing Cost Burden is the percentage of households that spend 50% or more of their household income on housing.</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33</a:t>
            </a:fld>
            <a:endParaRPr lang="en-US" dirty="0"/>
          </a:p>
        </p:txBody>
      </p:sp>
    </p:spTree>
    <p:extLst>
      <p:ext uri="{BB962C8B-B14F-4D97-AF65-F5344CB8AC3E}">
        <p14:creationId xmlns:p14="http://schemas.microsoft.com/office/powerpoint/2010/main" val="336408653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percentage of households experiencing severe housing burden has tended to remain mostly steady over</a:t>
            </a:r>
            <a:r>
              <a:rPr lang="en-US" sz="1200" kern="1200" baseline="0" dirty="0">
                <a:solidFill>
                  <a:schemeClr val="tx1"/>
                </a:solidFill>
                <a:effectLst/>
                <a:latin typeface="+mn-lt"/>
                <a:ea typeface="+mn-ea"/>
                <a:cs typeface="+mn-cs"/>
              </a:rPr>
              <a:t> time</a:t>
            </a:r>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Severe housing burden is defined as households with at least 1 of 4 housing problems including: overcrowding, high housing costs, lack of kitchen facilities, or lack of plumbing facilities.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 U.S. Department of Housing and Urban Development (HUD) periodically receives "custom tabulations" of data from the U.S. Census Bureau that are largely not available through standard Census products. These data, known as the "CHAS" data (Comprehensive Housing Affordability Strategy), demonstrate the extent of housing problems and housing needs, particularly for low income households. The CHAS data are used by local governments to plan how to spend HUD funds, and may also be used by HUD to distribute grant funds.</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p:txBody>
      </p:sp>
      <p:sp>
        <p:nvSpPr>
          <p:cNvPr id="4" name="Slide Number Placeholder 3"/>
          <p:cNvSpPr>
            <a:spLocks noGrp="1"/>
          </p:cNvSpPr>
          <p:nvPr>
            <p:ph type="sldNum" sz="quarter" idx="10"/>
          </p:nvPr>
        </p:nvSpPr>
        <p:spPr/>
        <p:txBody>
          <a:bodyPr/>
          <a:lstStyle/>
          <a:p>
            <a:fld id="{2D8348A3-7091-4FB3-AE37-CB43F4A5F199}" type="slidenum">
              <a:rPr lang="en-US" smtClean="0"/>
              <a:t>34</a:t>
            </a:fld>
            <a:endParaRPr lang="en-US" dirty="0"/>
          </a:p>
        </p:txBody>
      </p:sp>
    </p:spTree>
    <p:extLst>
      <p:ext uri="{BB962C8B-B14F-4D97-AF65-F5344CB8AC3E}">
        <p14:creationId xmlns:p14="http://schemas.microsoft.com/office/powerpoint/2010/main" val="397658722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food insecurity rate is lower than both the state average and the U.S. national average.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Speaker Notes: Food insecurity rates decreased for most counties from 2015-2017.  Feeding American made two improvements to the model used to estimate local food insecurity.  The estimates now account for disability status and reflect a refined definition of poverty. These changes both improve the accuracy of our estimates and align the model with the most up-to-date research on the key determinants of food insecurity. Due to this, data prior to 2018 won't be comparable to prior years.</a:t>
            </a:r>
          </a:p>
          <a:p>
            <a:endParaRPr lang="en-US" sz="1200" b="1"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b="0" kern="1200" dirty="0">
                <a:solidFill>
                  <a:schemeClr val="tx1"/>
                </a:solidFill>
                <a:effectLst/>
                <a:latin typeface="+mn-lt"/>
                <a:ea typeface="+mn-ea"/>
                <a:cs typeface="+mn-cs"/>
              </a:rPr>
              <a:t>.</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36</a:t>
            </a:fld>
            <a:endParaRPr lang="en-US" dirty="0"/>
          </a:p>
        </p:txBody>
      </p:sp>
    </p:spTree>
    <p:extLst>
      <p:ext uri="{BB962C8B-B14F-4D97-AF65-F5344CB8AC3E}">
        <p14:creationId xmlns:p14="http://schemas.microsoft.com/office/powerpoint/2010/main" val="360708999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In this county:</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number of women, infants and children enrolled in the WIC Nutrition Program has tended to decrease slightly between 2014 and 2018.</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number of children receiving FRL has tended to vary across the school years shown.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number of children receiving NJ SNAP benefits (formerly food stamps) has tended to decrease between 2016 and 2020.</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NJ SNAP</a:t>
            </a:r>
            <a:r>
              <a:rPr lang="en-US" sz="1200" kern="1200" dirty="0">
                <a:solidFill>
                  <a:schemeClr val="tx1"/>
                </a:solidFill>
                <a:effectLst/>
                <a:latin typeface="+mn-lt"/>
                <a:ea typeface="+mn-ea"/>
                <a:cs typeface="+mn-cs"/>
              </a:rPr>
              <a:t>, formerly </a:t>
            </a:r>
            <a:r>
              <a:rPr lang="en-US" sz="1200" b="1" kern="1200" dirty="0">
                <a:solidFill>
                  <a:schemeClr val="tx1"/>
                </a:solidFill>
                <a:effectLst/>
                <a:latin typeface="+mn-lt"/>
                <a:ea typeface="+mn-ea"/>
                <a:cs typeface="+mn-cs"/>
              </a:rPr>
              <a:t>Food Stamps</a:t>
            </a:r>
            <a:r>
              <a:rPr lang="en-US" sz="1200" kern="1200" dirty="0">
                <a:solidFill>
                  <a:schemeClr val="tx1"/>
                </a:solidFill>
                <a:effectLst/>
                <a:latin typeface="+mn-lt"/>
                <a:ea typeface="+mn-ea"/>
                <a:cs typeface="+mn-cs"/>
              </a:rPr>
              <a:t>, is </a:t>
            </a:r>
            <a:r>
              <a:rPr lang="en-US" sz="1200" b="1" kern="1200" dirty="0">
                <a:solidFill>
                  <a:schemeClr val="tx1"/>
                </a:solidFill>
                <a:effectLst/>
                <a:latin typeface="+mn-lt"/>
                <a:ea typeface="+mn-ea"/>
                <a:cs typeface="+mn-cs"/>
              </a:rPr>
              <a:t>New Jersey's Supplemental Nutrition Assistance Program</a:t>
            </a:r>
            <a:r>
              <a:rPr lang="en-US" sz="1200" kern="1200" dirty="0">
                <a:solidFill>
                  <a:schemeClr val="tx1"/>
                </a:solidFill>
                <a:effectLst/>
                <a:latin typeface="+mn-lt"/>
                <a:ea typeface="+mn-ea"/>
                <a:cs typeface="+mn-cs"/>
              </a:rPr>
              <a:t> that can help low-income families buy the groceries they need to eat healthy. </a:t>
            </a:r>
          </a:p>
          <a:p>
            <a:r>
              <a:rPr lang="en-US" sz="1200" kern="1200" dirty="0">
                <a:solidFill>
                  <a:schemeClr val="tx1"/>
                </a:solidFill>
                <a:effectLst/>
                <a:latin typeface="+mn-lt"/>
                <a:ea typeface="+mn-ea"/>
                <a:cs typeface="+mn-cs"/>
              </a:rPr>
              <a:t>Eligibility depends on several factors like income, household size, resources, etc.  Visit </a:t>
            </a:r>
            <a:r>
              <a:rPr lang="en-US" sz="1200" u="sng" kern="1200" dirty="0">
                <a:solidFill>
                  <a:schemeClr val="tx1"/>
                </a:solidFill>
                <a:effectLst/>
                <a:latin typeface="+mn-lt"/>
                <a:ea typeface="+mn-ea"/>
                <a:cs typeface="+mn-cs"/>
              </a:rPr>
              <a:t>https://www.nj.gov/humanservices/dfd/programs/njsnap/</a:t>
            </a:r>
            <a:r>
              <a:rPr lang="en-US" sz="1200" kern="1200" dirty="0">
                <a:solidFill>
                  <a:schemeClr val="tx1"/>
                </a:solidFill>
                <a:effectLst/>
                <a:latin typeface="+mn-lt"/>
                <a:ea typeface="+mn-ea"/>
                <a:cs typeface="+mn-cs"/>
              </a:rPr>
              <a:t>  for  information on eligibility standards and program participation</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37</a:t>
            </a:fld>
            <a:endParaRPr lang="en-US" dirty="0"/>
          </a:p>
        </p:txBody>
      </p:sp>
    </p:spTree>
    <p:extLst>
      <p:ext uri="{BB962C8B-B14F-4D97-AF65-F5344CB8AC3E}">
        <p14:creationId xmlns:p14="http://schemas.microsoft.com/office/powerpoint/2010/main" val="175422713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Infant, toddler, and pre-K median monthly childcare costs in this county tend to be on the high side for the state.</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Data includes responses from more than 1,000 daycare centers. Free daycare programs, such as Head Start, are not included in the analysis.</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39</a:t>
            </a:fld>
            <a:endParaRPr lang="en-US" dirty="0"/>
          </a:p>
        </p:txBody>
      </p:sp>
    </p:spTree>
    <p:extLst>
      <p:ext uri="{BB962C8B-B14F-4D97-AF65-F5344CB8AC3E}">
        <p14:creationId xmlns:p14="http://schemas.microsoft.com/office/powerpoint/2010/main" val="170767835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When compared to the county’s median household income, costs appear higher than expected for infant childcare and lower than expected for Toddler and Pre-K childcare.</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Data includes responses from more than 1,000 daycare centers. Free daycare programs, such as Head Start, are not included in the analysis.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40</a:t>
            </a:fld>
            <a:endParaRPr lang="en-US" dirty="0"/>
          </a:p>
        </p:txBody>
      </p:sp>
    </p:spTree>
    <p:extLst>
      <p:ext uri="{BB962C8B-B14F-4D97-AF65-F5344CB8AC3E}">
        <p14:creationId xmlns:p14="http://schemas.microsoft.com/office/powerpoint/2010/main" val="324450472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commuters tend to have a similar commute time to work as compared to the state average of 33.1 minutes.</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Only 3 counties in NJ have estimated average commute times shorter than the national average.</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average travel time to work has tended to remain mostly steady over time.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42</a:t>
            </a:fld>
            <a:endParaRPr lang="en-US" dirty="0"/>
          </a:p>
        </p:txBody>
      </p:sp>
    </p:spTree>
    <p:extLst>
      <p:ext uri="{BB962C8B-B14F-4D97-AF65-F5344CB8AC3E}">
        <p14:creationId xmlns:p14="http://schemas.microsoft.com/office/powerpoint/2010/main" val="192289362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Of the municipalities with data available for this county, Chester Twp and Chatham Borough have the longest average commute times.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(Note: Municipality and county data on this slide are based on ACS 5-year estimates, which cannot be directly compared to county data using ACS 1-year estimates on the previous slide).</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County workbook</a:t>
            </a:r>
            <a:r>
              <a:rPr lang="en-US" sz="1200" kern="1200" dirty="0">
                <a:solidFill>
                  <a:schemeClr val="tx1"/>
                </a:solidFill>
                <a:effectLst/>
                <a:latin typeface="+mn-lt"/>
                <a:ea typeface="+mn-ea"/>
                <a:cs typeface="+mn-cs"/>
              </a:rPr>
              <a:t> may include data for additional municipalities.</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43</a:t>
            </a:fld>
            <a:endParaRPr lang="en-US" dirty="0"/>
          </a:p>
        </p:txBody>
      </p:sp>
    </p:spTree>
    <p:extLst>
      <p:ext uri="{BB962C8B-B14F-4D97-AF65-F5344CB8AC3E}">
        <p14:creationId xmlns:p14="http://schemas.microsoft.com/office/powerpoint/2010/main" val="399362814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Residents in this county spend the </a:t>
            </a:r>
            <a:r>
              <a:rPr lang="en-US" sz="1200" kern="1200" dirty="0" smtClean="0">
                <a:solidFill>
                  <a:schemeClr val="tx1"/>
                </a:solidFill>
                <a:effectLst/>
                <a:latin typeface="+mn-lt"/>
                <a:ea typeface="+mn-ea"/>
                <a:cs typeface="+mn-cs"/>
              </a:rPr>
              <a:t>10</a:t>
            </a:r>
            <a:r>
              <a:rPr lang="en-US" sz="1200" kern="1200" baseline="30000" dirty="0" smtClean="0">
                <a:solidFill>
                  <a:schemeClr val="tx1"/>
                </a:solidFill>
                <a:effectLst/>
                <a:latin typeface="+mn-lt"/>
                <a:ea typeface="+mn-ea"/>
                <a:cs typeface="+mn-cs"/>
              </a:rPr>
              <a:t>th</a:t>
            </a:r>
            <a:r>
              <a:rPr lang="en-US" sz="1200" kern="120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lowest </a:t>
            </a:r>
            <a:r>
              <a:rPr lang="en-US" sz="1200" kern="1200" dirty="0">
                <a:solidFill>
                  <a:schemeClr val="tx1"/>
                </a:solidFill>
                <a:effectLst/>
                <a:latin typeface="+mn-lt"/>
                <a:ea typeface="+mn-ea"/>
                <a:cs typeface="+mn-cs"/>
              </a:rPr>
              <a:t>proportion of their income on transportation as compared to other NJ counties.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Transportation costs are largely a function of the characteristics of the neighborhood in which a household chooses to live. Neighborhood characteristics include job access, access to public transit, and density and walkability of neighborhood.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Results are based on a "typical regional" profile for income, commuters, and household size for the county. These values are included in Table 8.4 of the County workbook.</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An overall value for NJ is also not available.</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44</a:t>
            </a:fld>
            <a:endParaRPr lang="en-US" dirty="0"/>
          </a:p>
        </p:txBody>
      </p:sp>
    </p:spTree>
    <p:extLst>
      <p:ext uri="{BB962C8B-B14F-4D97-AF65-F5344CB8AC3E}">
        <p14:creationId xmlns:p14="http://schemas.microsoft.com/office/powerpoint/2010/main" val="216228375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annual cost of car ownership in this county is estimated to be the 7</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as compared to other NJ counties.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"Total Auto Cost" is the sum of "Annual Auto Ownership Cost" and "Annual Gas Cost". [“Annual Gas Cost” is based on the NJ state average of $2.30/gallon from December 10, 2020].  These values are included in Table 8.5 of the County workbook.</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An overall value for NJ is also not available.</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45</a:t>
            </a:fld>
            <a:endParaRPr lang="en-US" dirty="0"/>
          </a:p>
        </p:txBody>
      </p:sp>
    </p:spTree>
    <p:extLst>
      <p:ext uri="{BB962C8B-B14F-4D97-AF65-F5344CB8AC3E}">
        <p14:creationId xmlns:p14="http://schemas.microsoft.com/office/powerpoint/2010/main" val="173971988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percentage of minors without insurance is similar to the state average. </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Only 4 counties in NJ have estimated percentages of children without insurance that are higher than the national average.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percentage of minors without insurance has tended to vary over time.</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47</a:t>
            </a:fld>
            <a:endParaRPr lang="en-US" dirty="0"/>
          </a:p>
        </p:txBody>
      </p:sp>
    </p:spTree>
    <p:extLst>
      <p:ext uri="{BB962C8B-B14F-4D97-AF65-F5344CB8AC3E}">
        <p14:creationId xmlns:p14="http://schemas.microsoft.com/office/powerpoint/2010/main" val="89671046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Of the municipalities with data available for this county, Dover and Chester </a:t>
            </a:r>
            <a:r>
              <a:rPr lang="en-US" sz="1200" kern="1200" dirty="0" err="1">
                <a:solidFill>
                  <a:schemeClr val="tx1"/>
                </a:solidFill>
                <a:effectLst/>
                <a:latin typeface="+mn-lt"/>
                <a:ea typeface="+mn-ea"/>
                <a:cs typeface="+mn-cs"/>
              </a:rPr>
              <a:t>Boro</a:t>
            </a:r>
            <a:r>
              <a:rPr lang="en-US" sz="1200" kern="1200" dirty="0">
                <a:solidFill>
                  <a:schemeClr val="tx1"/>
                </a:solidFill>
                <a:effectLst/>
                <a:latin typeface="+mn-lt"/>
                <a:ea typeface="+mn-ea"/>
                <a:cs typeface="+mn-cs"/>
              </a:rPr>
              <a:t> have the largest percentages of minors without insurance.</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County workbook</a:t>
            </a:r>
            <a:r>
              <a:rPr lang="en-US" sz="1200" kern="1200" dirty="0">
                <a:solidFill>
                  <a:schemeClr val="tx1"/>
                </a:solidFill>
                <a:effectLst/>
                <a:latin typeface="+mn-lt"/>
                <a:ea typeface="+mn-ea"/>
                <a:cs typeface="+mn-cs"/>
              </a:rPr>
              <a:t> may include data for additional municipalities.</a:t>
            </a:r>
          </a:p>
          <a:p>
            <a:r>
              <a:rPr lang="en-US" sz="1200" kern="1200" dirty="0">
                <a:solidFill>
                  <a:schemeClr val="tx1"/>
                </a:solidFill>
                <a:effectLst/>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smtClean="0">
                <a:solidFill>
                  <a:schemeClr val="tx1"/>
                </a:solidFill>
                <a:effectLst/>
                <a:latin typeface="+mn-lt"/>
                <a:ea typeface="+mn-ea"/>
                <a:cs typeface="+mn-cs"/>
              </a:rPr>
              <a:t>Note:</a:t>
            </a:r>
            <a:r>
              <a:rPr lang="en-US" sz="1200" kern="1200" dirty="0" smtClean="0">
                <a:solidFill>
                  <a:schemeClr val="tx1"/>
                </a:solidFill>
                <a:effectLst/>
                <a:latin typeface="+mn-lt"/>
                <a:ea typeface="+mn-ea"/>
                <a:cs typeface="+mn-cs"/>
              </a:rPr>
              <a:t> Municipality and county data on this slide are based on ACS 5-year estimates, which cannot be directly compared to county data using ACS 1-year estimates on the previous slide.</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48</a:t>
            </a:fld>
            <a:endParaRPr lang="en-US" dirty="0"/>
          </a:p>
        </p:txBody>
      </p:sp>
    </p:spTree>
    <p:extLst>
      <p:ext uri="{BB962C8B-B14F-4D97-AF65-F5344CB8AC3E}">
        <p14:creationId xmlns:p14="http://schemas.microsoft.com/office/powerpoint/2010/main" val="4217812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Without accounting for population size, this county has the 7th lowest NJ Family Care Medicaid Participation of NJ counties.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49</a:t>
            </a:fld>
            <a:endParaRPr lang="en-US" dirty="0"/>
          </a:p>
        </p:txBody>
      </p:sp>
    </p:spTree>
    <p:extLst>
      <p:ext uri="{BB962C8B-B14F-4D97-AF65-F5344CB8AC3E}">
        <p14:creationId xmlns:p14="http://schemas.microsoft.com/office/powerpoint/2010/main" val="279726088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Across all counties, the majority of children have met all immunization requirements.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50</a:t>
            </a:fld>
            <a:endParaRPr lang="en-US" dirty="0"/>
          </a:p>
        </p:txBody>
      </p:sp>
    </p:spTree>
    <p:extLst>
      <p:ext uri="{BB962C8B-B14F-4D97-AF65-F5344CB8AC3E}">
        <p14:creationId xmlns:p14="http://schemas.microsoft.com/office/powerpoint/2010/main" val="22349666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child immunization rates </a:t>
            </a:r>
            <a:r>
              <a:rPr lang="en-US" sz="1200" kern="1200" dirty="0" smtClean="0">
                <a:solidFill>
                  <a:schemeClr val="tx1"/>
                </a:solidFill>
                <a:effectLst/>
                <a:latin typeface="+mn-lt"/>
                <a:ea typeface="+mn-ea"/>
                <a:cs typeface="+mn-cs"/>
              </a:rPr>
              <a:t>increased</a:t>
            </a:r>
            <a:r>
              <a:rPr lang="en-US" sz="1200" kern="1200" baseline="0" dirty="0" smtClean="0">
                <a:solidFill>
                  <a:schemeClr val="tx1"/>
                </a:solidFill>
                <a:effectLst/>
                <a:latin typeface="+mn-lt"/>
                <a:ea typeface="+mn-ea"/>
                <a:cs typeface="+mn-cs"/>
              </a:rPr>
              <a:t> from 2014-2015 and 2015-2016 and remained mostly stead over time</a:t>
            </a:r>
            <a:r>
              <a:rPr lang="en-US" sz="1200" kern="1200" dirty="0" smtClean="0">
                <a:solidFill>
                  <a:schemeClr val="tx1"/>
                </a:solidFill>
                <a:effectLst/>
                <a:latin typeface="+mn-lt"/>
                <a:ea typeface="+mn-ea"/>
                <a:cs typeface="+mn-cs"/>
              </a:rPr>
              <a:t>.</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p>
        </p:txBody>
      </p:sp>
      <p:sp>
        <p:nvSpPr>
          <p:cNvPr id="4" name="Slide Number Placeholder 3"/>
          <p:cNvSpPr>
            <a:spLocks noGrp="1"/>
          </p:cNvSpPr>
          <p:nvPr>
            <p:ph type="sldNum" sz="quarter" idx="10"/>
          </p:nvPr>
        </p:nvSpPr>
        <p:spPr/>
        <p:txBody>
          <a:bodyPr/>
          <a:lstStyle/>
          <a:p>
            <a:fld id="{2D8348A3-7091-4FB3-AE37-CB43F4A5F199}" type="slidenum">
              <a:rPr lang="en-US" smtClean="0"/>
              <a:t>51</a:t>
            </a:fld>
            <a:endParaRPr lang="en-US" dirty="0"/>
          </a:p>
        </p:txBody>
      </p:sp>
    </p:spTree>
    <p:extLst>
      <p:ext uri="{BB962C8B-B14F-4D97-AF65-F5344CB8AC3E}">
        <p14:creationId xmlns:p14="http://schemas.microsoft.com/office/powerpoint/2010/main" val="200059584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Without accounting for population size, this county has the </a:t>
            </a:r>
            <a:r>
              <a:rPr lang="en-US" sz="1200" kern="1200" dirty="0" smtClean="0">
                <a:solidFill>
                  <a:schemeClr val="tx1"/>
                </a:solidFill>
                <a:effectLst/>
                <a:latin typeface="+mn-lt"/>
                <a:ea typeface="+mn-ea"/>
                <a:cs typeface="+mn-cs"/>
              </a:rPr>
              <a:t>7th lowest </a:t>
            </a:r>
            <a:r>
              <a:rPr lang="en-US" sz="1200" kern="1200" dirty="0">
                <a:solidFill>
                  <a:schemeClr val="tx1"/>
                </a:solidFill>
                <a:effectLst/>
                <a:latin typeface="+mn-lt"/>
                <a:ea typeface="+mn-ea"/>
                <a:cs typeface="+mn-cs"/>
              </a:rPr>
              <a:t>reports of late or lack of prenatal care of the NJ counties.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a:t>
            </a:r>
            <a:r>
              <a:rPr lang="en-US" sz="1200" kern="1200" dirty="0">
                <a:solidFill>
                  <a:schemeClr val="tx1"/>
                </a:solidFill>
                <a:effectLst/>
                <a:latin typeface="+mn-lt"/>
                <a:ea typeface="+mn-ea"/>
                <a:cs typeface="+mn-cs"/>
              </a:rPr>
              <a:t>Cape May and Salem Counties do not have individual data available. All counties with fewer than 100,000 persons are combined together under the label "Unidentified Counties."</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Calculated as the number of births that occur to mothers who, on their child's birth certificate, reported receiving prenatal care only in the third trimester of their pregnancy, or who reported receiving no prenatal care.</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52</a:t>
            </a:fld>
            <a:endParaRPr lang="en-US" dirty="0"/>
          </a:p>
        </p:txBody>
      </p:sp>
    </p:spTree>
    <p:extLst>
      <p:ext uri="{BB962C8B-B14F-4D97-AF65-F5344CB8AC3E}">
        <p14:creationId xmlns:p14="http://schemas.microsoft.com/office/powerpoint/2010/main" val="245620253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reports of late or lack of prenatal care has varied over time.</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a:t>
            </a:r>
            <a:r>
              <a:rPr lang="en-US" sz="1200" kern="1200" dirty="0">
                <a:solidFill>
                  <a:schemeClr val="tx1"/>
                </a:solidFill>
                <a:effectLst/>
                <a:latin typeface="+mn-lt"/>
                <a:ea typeface="+mn-ea"/>
                <a:cs typeface="+mn-cs"/>
              </a:rPr>
              <a:t>Cape May and Salem Counties do not have individual data available. All counties with fewer than 100,000 persons are combined together under the label "Unidentified Counties."</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Calculated as the number of births that occur to mothers who, on their child's birth certificate, reported receiving prenatal care only in the third trimester of their pregnancy, or who reported receiving no prenatal care.</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53</a:t>
            </a:fld>
            <a:endParaRPr lang="en-US" dirty="0"/>
          </a:p>
        </p:txBody>
      </p:sp>
    </p:spTree>
    <p:extLst>
      <p:ext uri="{BB962C8B-B14F-4D97-AF65-F5344CB8AC3E}">
        <p14:creationId xmlns:p14="http://schemas.microsoft.com/office/powerpoint/2010/main" val="112790978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Employees in this county tend to earn a higher weekly wage as compared to the state average.</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average weekly wage has increased slightly over time. </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55</a:t>
            </a:fld>
            <a:endParaRPr lang="en-US" dirty="0"/>
          </a:p>
        </p:txBody>
      </p:sp>
    </p:spTree>
    <p:extLst>
      <p:ext uri="{BB962C8B-B14F-4D97-AF65-F5344CB8AC3E}">
        <p14:creationId xmlns:p14="http://schemas.microsoft.com/office/powerpoint/2010/main" val="115861638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county’s unemployment rate tends to be slightly lower than the state's rate and tends to follow a similar pattern across the year.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Starting in March 2020, unemployment rates tended to increase due to the COVID-19 pandemic</a:t>
            </a:r>
            <a:r>
              <a:rPr lang="en-US" sz="1200" kern="1200" baseline="0" dirty="0">
                <a:solidFill>
                  <a:schemeClr val="tx1"/>
                </a:solidFill>
                <a:effectLst/>
                <a:latin typeface="+mn-lt"/>
                <a:ea typeface="+mn-ea"/>
                <a:cs typeface="+mn-cs"/>
              </a:rPr>
              <a:t> and associated shutdowns.</a:t>
            </a:r>
            <a:endParaRPr lang="en-US" sz="1200" kern="1200" dirty="0">
              <a:solidFill>
                <a:schemeClr val="tx1"/>
              </a:solidFill>
              <a:effectLst/>
              <a:latin typeface="+mn-lt"/>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Not seasonally adjusted.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56</a:t>
            </a:fld>
            <a:endParaRPr lang="en-US" dirty="0"/>
          </a:p>
        </p:txBody>
      </p:sp>
    </p:spTree>
    <p:extLst>
      <p:ext uri="{BB962C8B-B14F-4D97-AF65-F5344CB8AC3E}">
        <p14:creationId xmlns:p14="http://schemas.microsoft.com/office/powerpoint/2010/main" val="30980527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median unemployment rate is lower than the state median.</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a:t>
            </a:r>
            <a:r>
              <a:rPr lang="en-US" sz="1200" kern="1200" dirty="0">
                <a:solidFill>
                  <a:schemeClr val="tx1"/>
                </a:solidFill>
                <a:effectLst/>
                <a:latin typeface="+mn-lt"/>
                <a:ea typeface="+mn-ea"/>
                <a:cs typeface="+mn-cs"/>
              </a:rPr>
              <a:t>Not seasonally adjusted.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57</a:t>
            </a:fld>
            <a:endParaRPr lang="en-US" dirty="0"/>
          </a:p>
        </p:txBody>
      </p:sp>
    </p:spTree>
    <p:extLst>
      <p:ext uri="{BB962C8B-B14F-4D97-AF65-F5344CB8AC3E}">
        <p14:creationId xmlns:p14="http://schemas.microsoft.com/office/powerpoint/2010/main" val="325441542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each NJ county, with the exception of Cape May, men tend to have higher annual incomes than women.</a:t>
            </a:r>
          </a:p>
        </p:txBody>
      </p:sp>
      <p:sp>
        <p:nvSpPr>
          <p:cNvPr id="4" name="Slide Number Placeholder 3"/>
          <p:cNvSpPr>
            <a:spLocks noGrp="1"/>
          </p:cNvSpPr>
          <p:nvPr>
            <p:ph type="sldNum" sz="quarter" idx="10"/>
          </p:nvPr>
        </p:nvSpPr>
        <p:spPr/>
        <p:txBody>
          <a:bodyPr/>
          <a:lstStyle/>
          <a:p>
            <a:fld id="{2D8348A3-7091-4FB3-AE37-CB43F4A5F199}" type="slidenum">
              <a:rPr lang="en-US" smtClean="0"/>
              <a:t>58</a:t>
            </a:fld>
            <a:endParaRPr lang="en-US" dirty="0"/>
          </a:p>
        </p:txBody>
      </p:sp>
    </p:spTree>
    <p:extLst>
      <p:ext uri="{BB962C8B-B14F-4D97-AF65-F5344CB8AC3E}">
        <p14:creationId xmlns:p14="http://schemas.microsoft.com/office/powerpoint/2010/main" val="198817168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state median income is higher than the national median income for both males and females.</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both males and females tend to have a higher median income than both the state average, and the national average.</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59</a:t>
            </a:fld>
            <a:endParaRPr lang="en-US" dirty="0"/>
          </a:p>
        </p:txBody>
      </p:sp>
    </p:spTree>
    <p:extLst>
      <p:ext uri="{BB962C8B-B14F-4D97-AF65-F5344CB8AC3E}">
        <p14:creationId xmlns:p14="http://schemas.microsoft.com/office/powerpoint/2010/main" val="326591342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median income for:</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males has increased slightly over time.</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females has increased slightly over time.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Men tended to earned about $25K more than women.</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60</a:t>
            </a:fld>
            <a:endParaRPr lang="en-US" dirty="0"/>
          </a:p>
        </p:txBody>
      </p:sp>
    </p:spTree>
    <p:extLst>
      <p:ext uri="{BB962C8B-B14F-4D97-AF65-F5344CB8AC3E}">
        <p14:creationId xmlns:p14="http://schemas.microsoft.com/office/powerpoint/2010/main" val="1313380439"/>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Three municipalities,</a:t>
            </a:r>
            <a:r>
              <a:rPr lang="en-US" sz="1200" kern="1200" baseline="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the highest, lowest, and a middling median income, were selected to illustrate the variation of income across municipalities.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County workbook</a:t>
            </a:r>
            <a:r>
              <a:rPr lang="en-US" sz="1200" kern="1200" dirty="0">
                <a:solidFill>
                  <a:schemeClr val="tx1"/>
                </a:solidFill>
                <a:effectLst/>
                <a:latin typeface="+mn-lt"/>
                <a:ea typeface="+mn-ea"/>
                <a:cs typeface="+mn-cs"/>
              </a:rPr>
              <a:t> may include data for additional municipalities.</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61</a:t>
            </a:fld>
            <a:endParaRPr lang="en-US" dirty="0"/>
          </a:p>
        </p:txBody>
      </p:sp>
    </p:spTree>
    <p:extLst>
      <p:ext uri="{BB962C8B-B14F-4D97-AF65-F5344CB8AC3E}">
        <p14:creationId xmlns:p14="http://schemas.microsoft.com/office/powerpoint/2010/main" val="3423217555"/>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violent crime rate [black line] is the 2</a:t>
            </a:r>
            <a:r>
              <a:rPr lang="en-US" sz="1200" kern="1200" baseline="30000" dirty="0">
                <a:solidFill>
                  <a:schemeClr val="tx1"/>
                </a:solidFill>
                <a:effectLst/>
                <a:latin typeface="+mn-lt"/>
                <a:ea typeface="+mn-ea"/>
                <a:cs typeface="+mn-cs"/>
              </a:rPr>
              <a:t>nd</a:t>
            </a:r>
            <a:r>
              <a:rPr lang="en-US" sz="1200" kern="1200" dirty="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lowest </a:t>
            </a:r>
            <a:r>
              <a:rPr lang="en-US" sz="1200" kern="1200" dirty="0">
                <a:solidFill>
                  <a:schemeClr val="tx1"/>
                </a:solidFill>
                <a:effectLst/>
                <a:latin typeface="+mn-lt"/>
                <a:ea typeface="+mn-ea"/>
                <a:cs typeface="+mn-cs"/>
              </a:rPr>
              <a:t>in the state. </a:t>
            </a:r>
          </a:p>
          <a:p>
            <a:r>
              <a:rPr lang="en-US" sz="1200" kern="1200" dirty="0">
                <a:solidFill>
                  <a:schemeClr val="tx1"/>
                </a:solidFill>
                <a:effectLst/>
                <a:latin typeface="+mn-lt"/>
                <a:ea typeface="+mn-ea"/>
                <a:cs typeface="+mn-cs"/>
              </a:rPr>
              <a:t>Comparisons of crime rates between counties should not be made without considering seasonal population volume, transience, tourism, and labor forces.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Info</a:t>
            </a:r>
            <a:r>
              <a:rPr lang="en-US" sz="1200" kern="1200" dirty="0">
                <a:solidFill>
                  <a:schemeClr val="tx1"/>
                </a:solidFill>
                <a:effectLst/>
                <a:latin typeface="+mn-lt"/>
                <a:ea typeface="+mn-ea"/>
                <a:cs typeface="+mn-cs"/>
              </a:rPr>
              <a:t>: Violent crime rates are based on permanent, year-round populations and refer to instances of murder, rape, robbery and aggravated assault.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63</a:t>
            </a:fld>
            <a:endParaRPr lang="en-US" dirty="0"/>
          </a:p>
        </p:txBody>
      </p:sp>
    </p:spTree>
    <p:extLst>
      <p:ext uri="{BB962C8B-B14F-4D97-AF65-F5344CB8AC3E}">
        <p14:creationId xmlns:p14="http://schemas.microsoft.com/office/powerpoint/2010/main" val="1525375600"/>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most violent crimes were attributed to aggravated assault and most nonviolent crimes were attributed to larceny.</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64</a:t>
            </a:fld>
            <a:endParaRPr lang="en-US" dirty="0"/>
          </a:p>
        </p:txBody>
      </p:sp>
    </p:spTree>
    <p:extLst>
      <p:ext uri="{BB962C8B-B14F-4D97-AF65-F5344CB8AC3E}">
        <p14:creationId xmlns:p14="http://schemas.microsoft.com/office/powerpoint/2010/main" val="4166977682"/>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juvenile arrest rate is the 7</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in the state.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This county’s rate has tended to decrease over time and is generally below the rate for NJ.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 NJ juvenile arrest rate is per 1,000 youth under age 18.</a:t>
            </a:r>
          </a:p>
          <a:p>
            <a:pPr marL="0" indent="0">
              <a:buFont typeface="Arial" panose="020B0604020202020204" pitchFamily="34" charset="0"/>
              <a:buNone/>
            </a:pP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65</a:t>
            </a:fld>
            <a:endParaRPr lang="en-US" dirty="0"/>
          </a:p>
        </p:txBody>
      </p:sp>
    </p:spTree>
    <p:extLst>
      <p:ext uri="{BB962C8B-B14F-4D97-AF65-F5344CB8AC3E}">
        <p14:creationId xmlns:p14="http://schemas.microsoft.com/office/powerpoint/2010/main" val="464859984"/>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Without accounting for population size, this county has the 4</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number of crime guns recovered of the NJ counties.</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Across the year, this county's number of recovered crime guns has varied.</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Total gun recovery numbers include (1) found property/turned in; (2) guns with possessors; and (3) individuals arrested with more than one crime gun.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66</a:t>
            </a:fld>
            <a:endParaRPr lang="en-US" dirty="0"/>
          </a:p>
        </p:txBody>
      </p:sp>
    </p:spTree>
    <p:extLst>
      <p:ext uri="{BB962C8B-B14F-4D97-AF65-F5344CB8AC3E}">
        <p14:creationId xmlns:p14="http://schemas.microsoft.com/office/powerpoint/2010/main" val="1603490663"/>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October, 2020, and without accounting for population size, municipalities with the most crime guns recovered were Newark, Trenton, and Camden.</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Total gun recovery numbers include (1) found property/turned in; (2) guns with possessors; and (3) individuals arrested with more than one crime gun.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67</a:t>
            </a:fld>
            <a:endParaRPr lang="en-US" dirty="0"/>
          </a:p>
        </p:txBody>
      </p:sp>
    </p:spTree>
    <p:extLst>
      <p:ext uri="{BB962C8B-B14F-4D97-AF65-F5344CB8AC3E}">
        <p14:creationId xmlns:p14="http://schemas.microsoft.com/office/powerpoint/2010/main" val="1721393083"/>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Without accounting for population size, this county has the 6</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number of reported domestic violence incidents of</a:t>
            </a:r>
            <a:r>
              <a:rPr lang="en-US" sz="1200" kern="1200" baseline="0" dirty="0">
                <a:solidFill>
                  <a:schemeClr val="tx1"/>
                </a:solidFill>
                <a:effectLst/>
                <a:latin typeface="+mn-lt"/>
                <a:ea typeface="+mn-ea"/>
                <a:cs typeface="+mn-cs"/>
              </a:rPr>
              <a:t> the</a:t>
            </a:r>
            <a:r>
              <a:rPr lang="en-US" sz="1200" kern="1200" dirty="0">
                <a:solidFill>
                  <a:schemeClr val="tx1"/>
                </a:solidFill>
                <a:effectLst/>
                <a:latin typeface="+mn-lt"/>
                <a:ea typeface="+mn-ea"/>
                <a:cs typeface="+mn-cs"/>
              </a:rPr>
              <a:t> NJ counties.</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 New Jersey State Police UCR Unit relies on the individual reporting agencies for accuracy of the reported data. </a:t>
            </a:r>
          </a:p>
          <a:p>
            <a:r>
              <a:rPr lang="en-US" sz="1200" kern="1200" dirty="0">
                <a:solidFill>
                  <a:schemeClr val="tx1"/>
                </a:solidFill>
                <a:effectLst/>
                <a:latin typeface="+mn-lt"/>
                <a:ea typeface="+mn-ea"/>
                <a:cs typeface="+mn-cs"/>
              </a:rPr>
              <a:t> </a:t>
            </a:r>
          </a:p>
        </p:txBody>
      </p:sp>
      <p:sp>
        <p:nvSpPr>
          <p:cNvPr id="4" name="Slide Number Placeholder 3"/>
          <p:cNvSpPr>
            <a:spLocks noGrp="1"/>
          </p:cNvSpPr>
          <p:nvPr>
            <p:ph type="sldNum" sz="quarter" idx="10"/>
          </p:nvPr>
        </p:nvSpPr>
        <p:spPr/>
        <p:txBody>
          <a:bodyPr/>
          <a:lstStyle/>
          <a:p>
            <a:fld id="{2D8348A3-7091-4FB3-AE37-CB43F4A5F199}" type="slidenum">
              <a:rPr lang="en-US" smtClean="0"/>
              <a:t>69</a:t>
            </a:fld>
            <a:endParaRPr lang="en-US" dirty="0"/>
          </a:p>
        </p:txBody>
      </p:sp>
    </p:spTree>
    <p:extLst>
      <p:ext uri="{BB962C8B-B14F-4D97-AF65-F5344CB8AC3E}">
        <p14:creationId xmlns:p14="http://schemas.microsoft.com/office/powerpoint/2010/main" val="4249661513"/>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number of domestic violence incidents in this county has tended to vary over time.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 New Jersey State Police UCR Unit relies on the individual reporting agencies for accuracy of the reported data. </a:t>
            </a:r>
          </a:p>
          <a:p>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70</a:t>
            </a:fld>
            <a:endParaRPr lang="en-US" dirty="0"/>
          </a:p>
        </p:txBody>
      </p:sp>
    </p:spTree>
    <p:extLst>
      <p:ext uri="{BB962C8B-B14F-4D97-AF65-F5344CB8AC3E}">
        <p14:creationId xmlns:p14="http://schemas.microsoft.com/office/powerpoint/2010/main" val="3667506129"/>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Of the municipalities with data available for this county, and without accounting for population size, Parsipanny-Troy Hills and Randolph Twp had the highest number of domestic violence incidents reported in the county. </a:t>
            </a:r>
          </a:p>
          <a:p>
            <a:pPr marL="171450" lvl="0" indent="-171450">
              <a:buFont typeface="Arial" panose="020B0604020202020204" pitchFamily="34" charset="0"/>
              <a:buChar char="•"/>
            </a:pPr>
            <a:r>
              <a:rPr lang="en-US" sz="1200" kern="1200">
                <a:solidFill>
                  <a:schemeClr val="tx1"/>
                </a:solidFill>
                <a:effectLst/>
                <a:latin typeface="+mn-lt"/>
                <a:ea typeface="+mn-ea"/>
                <a:cs typeface="+mn-cs"/>
              </a:rPr>
              <a:t>**There was a difference in the reporting of the data for year 2015 in the 2014-2015 report and the 2015-2016 report.</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County workbook</a:t>
            </a:r>
            <a:r>
              <a:rPr lang="en-US" sz="1200" kern="1200" dirty="0">
                <a:solidFill>
                  <a:schemeClr val="tx1"/>
                </a:solidFill>
                <a:effectLst/>
                <a:latin typeface="+mn-lt"/>
                <a:ea typeface="+mn-ea"/>
                <a:cs typeface="+mn-cs"/>
              </a:rPr>
              <a:t> may include data for additional municipalities.</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 New Jersey State Police UCR Unit relies on the individual reporting agencies for accuracy of the reported data.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71</a:t>
            </a:fld>
            <a:endParaRPr lang="en-US" dirty="0"/>
          </a:p>
        </p:txBody>
      </p:sp>
    </p:spTree>
    <p:extLst>
      <p:ext uri="{BB962C8B-B14F-4D97-AF65-F5344CB8AC3E}">
        <p14:creationId xmlns:p14="http://schemas.microsoft.com/office/powerpoint/2010/main" val="1020213626"/>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NJ, most domestic violence offenses were categorized as assault and harassment.</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 New Jersey State Police UCR Unit relies on the individual reporting agencies for accuracy of the reported data.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72</a:t>
            </a:fld>
            <a:endParaRPr lang="en-US" dirty="0"/>
          </a:p>
        </p:txBody>
      </p:sp>
    </p:spTree>
    <p:extLst>
      <p:ext uri="{BB962C8B-B14F-4D97-AF65-F5344CB8AC3E}">
        <p14:creationId xmlns:p14="http://schemas.microsoft.com/office/powerpoint/2010/main" val="3116120347"/>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the county, most domestic violence offenses were categorized as harassment.</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New Jersey State Police UCR Unit relies on the individual reporting agencies for accuracy of the reported data.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73</a:t>
            </a:fld>
            <a:endParaRPr lang="en-US" dirty="0"/>
          </a:p>
        </p:txBody>
      </p:sp>
    </p:spTree>
    <p:extLst>
      <p:ext uri="{BB962C8B-B14F-4D97-AF65-F5344CB8AC3E}">
        <p14:creationId xmlns:p14="http://schemas.microsoft.com/office/powerpoint/2010/main" val="340488974"/>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Across a two-year period (2018 to 2019), 7 counties experienced an increase in the percentage of suspected opioid deaths (positive percentages), while the remaining 14 NJ counties experienced a decrease (negative percentages).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-8.51% change indicates a decrease in suspected overdose deaths across 2018 to 2019.</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Between 2015 and 2019, the number of suspected opioid deaths in this county has tended to increase over time.</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75</a:t>
            </a:fld>
            <a:endParaRPr lang="en-US" dirty="0"/>
          </a:p>
        </p:txBody>
      </p:sp>
    </p:spTree>
    <p:extLst>
      <p:ext uri="{BB962C8B-B14F-4D97-AF65-F5344CB8AC3E}">
        <p14:creationId xmlns:p14="http://schemas.microsoft.com/office/powerpoint/2010/main" val="3327133335"/>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These measures indicate overdose deaths relative to the county population.</a:t>
            </a:r>
          </a:p>
          <a:p>
            <a:r>
              <a:rPr lang="en-US" sz="1200" kern="1200" dirty="0">
                <a:solidFill>
                  <a:schemeClr val="tx1"/>
                </a:solidFill>
                <a:effectLst/>
                <a:latin typeface="+mn-lt"/>
                <a:ea typeface="+mn-ea"/>
                <a:cs typeface="+mn-cs"/>
              </a:rPr>
              <a:t>Across a two-year period (2017 to 2018),  16 counties experienced an increasing trend of overdose deaths as a proportion of the population (negative % change), while the remaining 5 NJ counties experienced a decreasing trend (positive % change).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Across 2017 to 2018, the -5.3% change indicates an increasing trend in overdose deaths as a proportion of the population in this county.</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Across 2014-2018, the decreasing line indicates that more people have been dying of overdoses over time in this county.</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76</a:t>
            </a:fld>
            <a:endParaRPr lang="en-US" dirty="0"/>
          </a:p>
        </p:txBody>
      </p:sp>
    </p:spTree>
    <p:extLst>
      <p:ext uri="{BB962C8B-B14F-4D97-AF65-F5344CB8AC3E}">
        <p14:creationId xmlns:p14="http://schemas.microsoft.com/office/powerpoint/2010/main" val="2056237558"/>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most treatment center admissions were due to Heroin and alcohol usage.</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This statewide Substance Abuse Overview provides statistics on substance abuse treatment in New Jersey for calendar year 2018. In 2018, there were 89,629 treatment admissions and 87,516 discharges reported to the New Jersey Department of Health, Division of Mental Health and Addiction Services by substance abuse treatment providers. These data were submitted through the web-based New Jersey Substance Abuse Monitoring System (NJSAMS). This report is based on the information provided in the June 2019 NJSAMS download data.</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77</a:t>
            </a:fld>
            <a:endParaRPr lang="en-US" dirty="0"/>
          </a:p>
        </p:txBody>
      </p:sp>
    </p:spTree>
    <p:extLst>
      <p:ext uri="{BB962C8B-B14F-4D97-AF65-F5344CB8AC3E}">
        <p14:creationId xmlns:p14="http://schemas.microsoft.com/office/powerpoint/2010/main" val="3035079835"/>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largest numbers of mental health programs available include supportive housing, followed by residential services.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79</a:t>
            </a:fld>
            <a:endParaRPr lang="en-US" dirty="0"/>
          </a:p>
        </p:txBody>
      </p:sp>
    </p:spTree>
    <p:extLst>
      <p:ext uri="{BB962C8B-B14F-4D97-AF65-F5344CB8AC3E}">
        <p14:creationId xmlns:p14="http://schemas.microsoft.com/office/powerpoint/2010/main" val="1646936738"/>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estimated frequency (%) of mental health distress in this county is estimated to be the 6</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lowest </a:t>
            </a:r>
            <a:r>
              <a:rPr lang="en-US" sz="1200" kern="1200" dirty="0">
                <a:solidFill>
                  <a:schemeClr val="tx1"/>
                </a:solidFill>
                <a:effectLst/>
                <a:latin typeface="+mn-lt"/>
                <a:ea typeface="+mn-ea"/>
                <a:cs typeface="+mn-cs"/>
              </a:rPr>
              <a:t>as compared to other NJ counties.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percentage of the population reporting mental health distress in this phone survey has tended to increase over time.</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Frequent Mental distress: Based on responses indicating 14 or more of the past 30 days "not good".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Data from New Jersey Behavioral Risk Factor Survey Data - Age adjusted. The survey is conducted using scientific telephone survey methods. Excluded are adults living in group quarters such as college dormitories, nursing homes, military barracks, and prisons. Results have been weighted to the adult population by age, sex, and geographic area of residence. The data in this query module are collected and maintained by the New Jersey Department of Health, Center for Health Statistics, in collaboration with the US Centers for Disease Control and Prevention.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a:t>
            </a:r>
          </a:p>
        </p:txBody>
      </p:sp>
      <p:sp>
        <p:nvSpPr>
          <p:cNvPr id="4" name="Slide Number Placeholder 3"/>
          <p:cNvSpPr>
            <a:spLocks noGrp="1"/>
          </p:cNvSpPr>
          <p:nvPr>
            <p:ph type="sldNum" sz="quarter" idx="10"/>
          </p:nvPr>
        </p:nvSpPr>
        <p:spPr/>
        <p:txBody>
          <a:bodyPr/>
          <a:lstStyle/>
          <a:p>
            <a:fld id="{2D8348A3-7091-4FB3-AE37-CB43F4A5F199}" type="slidenum">
              <a:rPr lang="en-US" smtClean="0"/>
              <a:t>80</a:t>
            </a:fld>
            <a:endParaRPr lang="en-US" dirty="0"/>
          </a:p>
        </p:txBody>
      </p:sp>
    </p:spTree>
    <p:extLst>
      <p:ext uri="{BB962C8B-B14F-4D97-AF65-F5344CB8AC3E}">
        <p14:creationId xmlns:p14="http://schemas.microsoft.com/office/powerpoint/2010/main" val="434437781"/>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White residents reported symptoms of mental health </a:t>
            </a:r>
            <a:r>
              <a:rPr lang="en-US" sz="1200" kern="1200" dirty="0" smtClean="0">
                <a:solidFill>
                  <a:schemeClr val="tx1"/>
                </a:solidFill>
                <a:effectLst/>
                <a:latin typeface="+mn-lt"/>
                <a:ea typeface="+mn-ea"/>
                <a:cs typeface="+mn-cs"/>
              </a:rPr>
              <a:t>distress most frequently.</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Symptoms of mental health distress were reported by Women at a slightly higher rate as compared to Men.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Frequent Mental distress: Based on responses indicating 14 or more of the past 30 days "not good".</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Data from New Jersey Behavioral Risk Factor Survey Data - Age adjusted. The survey is conducted using scientific telephone survey methods. Excluded are adults living in group quarters such as college dormitories, nursing homes, military barracks, and prisons. Results have been weighted to the adult population by age, sex, and geographic area of residence. The data in this query module are collected and maintained by the New Jersey Department of Health, Center for Health Statistics, in collaboration with the US Centers for Disease Control and Prevention.</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81</a:t>
            </a:fld>
            <a:endParaRPr lang="en-US" dirty="0"/>
          </a:p>
        </p:txBody>
      </p:sp>
    </p:spTree>
    <p:extLst>
      <p:ext uri="{BB962C8B-B14F-4D97-AF65-F5344CB8AC3E}">
        <p14:creationId xmlns:p14="http://schemas.microsoft.com/office/powerpoint/2010/main" val="3287378403"/>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estimated frequency (%) of diagnosed depression in this county is estimated to be the 6</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lowest </a:t>
            </a:r>
            <a:r>
              <a:rPr lang="en-US" sz="1200" kern="1200" dirty="0">
                <a:solidFill>
                  <a:schemeClr val="tx1"/>
                </a:solidFill>
                <a:effectLst/>
                <a:latin typeface="+mn-lt"/>
                <a:ea typeface="+mn-ea"/>
                <a:cs typeface="+mn-cs"/>
              </a:rPr>
              <a:t>as compared to other NJ counties.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percentage of the population reporting depression in this phone survey has tended to vary over time.</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Depression: Based on responses indicating depression diagnosis from a professional at any time during one’s lifetime.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Data from New Jersey Behavioral Risk Factor Survey Data - Age adjusted. The survey is conducted using scientific telephone survey methods. Excluded are adults living in group quarters such as college dormitories, nursing homes, military barracks, and prisons. Results have been weighted to the adult population by age, sex, and geographic area of residence. The data in this query module are collected and maintained by the New Jersey Department of Health, Center for Health Statistics, in collaboration with the US Centers for Disease Control and Prevention.</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endParaRPr lang="en-US" sz="1200" b="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82</a:t>
            </a:fld>
            <a:endParaRPr lang="en-US" dirty="0"/>
          </a:p>
        </p:txBody>
      </p:sp>
    </p:spTree>
    <p:extLst>
      <p:ext uri="{BB962C8B-B14F-4D97-AF65-F5344CB8AC3E}">
        <p14:creationId xmlns:p14="http://schemas.microsoft.com/office/powerpoint/2010/main" val="1884240992"/>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kern="1200" dirty="0">
                <a:solidFill>
                  <a:schemeClr val="tx1"/>
                </a:solidFill>
                <a:effectLst/>
                <a:latin typeface="+mn-lt"/>
                <a:ea typeface="+mn-ea"/>
                <a:cs typeface="+mn-cs"/>
              </a:rPr>
              <a:t>In this county, White residents reported diagnosed depression most frequently.</a:t>
            </a:r>
          </a:p>
          <a:p>
            <a:pPr lvl="0"/>
            <a:r>
              <a:rPr lang="en-US" sz="1200" kern="1200" dirty="0">
                <a:solidFill>
                  <a:schemeClr val="tx1"/>
                </a:solidFill>
                <a:effectLst/>
                <a:latin typeface="+mn-lt"/>
                <a:ea typeface="+mn-ea"/>
                <a:cs typeface="+mn-cs"/>
              </a:rPr>
              <a:t>Diagnosed depression was reported by Women at a higher rate as compared to Men. </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Depression: Based on responses indicating depression diagnosis from a professional at any time during one’s lifetime.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Data from New Jersey Behavioral Risk Factor Survey Data - Age adjusted. The survey is conducted using scientific telephone survey methods. Excluded are adults living in group quarters such as college dormitories, nursing homes, military barracks, and prisons. Results have been weighted to the adult population by age, sex, and geographic area of residence. The data in this query module are collected and maintained by the New Jersey Department of Health, Center for Health Statistics, in collaboration with the US Centers for Disease Control and Prevention.</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83</a:t>
            </a:fld>
            <a:endParaRPr lang="en-US" dirty="0"/>
          </a:p>
        </p:txBody>
      </p:sp>
    </p:spTree>
    <p:extLst>
      <p:ext uri="{BB962C8B-B14F-4D97-AF65-F5344CB8AC3E}">
        <p14:creationId xmlns:p14="http://schemas.microsoft.com/office/powerpoint/2010/main" val="1902709415"/>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Without accounting for population size, this county has the 10th highest number of children enrolled in Special Ed services of the NJ counties. </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Charter schools were included in the county of registered address.</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85</a:t>
            </a:fld>
            <a:endParaRPr lang="en-US" dirty="0"/>
          </a:p>
        </p:txBody>
      </p:sp>
    </p:spTree>
    <p:extLst>
      <p:ext uri="{BB962C8B-B14F-4D97-AF65-F5344CB8AC3E}">
        <p14:creationId xmlns:p14="http://schemas.microsoft.com/office/powerpoint/2010/main" val="1565114431"/>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Without accounting for population size, this county has the </a:t>
            </a:r>
            <a:r>
              <a:rPr lang="en-US" sz="1200" kern="1200" dirty="0" smtClean="0">
                <a:solidFill>
                  <a:schemeClr val="tx1"/>
                </a:solidFill>
                <a:effectLst/>
                <a:latin typeface="+mn-lt"/>
                <a:ea typeface="+mn-ea"/>
                <a:cs typeface="+mn-cs"/>
              </a:rPr>
              <a:t>10th </a:t>
            </a:r>
            <a:r>
              <a:rPr lang="en-US" sz="1200" kern="1200" dirty="0">
                <a:solidFill>
                  <a:schemeClr val="tx1"/>
                </a:solidFill>
                <a:effectLst/>
                <a:latin typeface="+mn-lt"/>
                <a:ea typeface="+mn-ea"/>
                <a:cs typeface="+mn-cs"/>
              </a:rPr>
              <a:t>highest number of children receiving early intervention services of the NJ counties.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86</a:t>
            </a:fld>
            <a:endParaRPr lang="en-US" dirty="0"/>
          </a:p>
        </p:txBody>
      </p:sp>
    </p:spTree>
    <p:extLst>
      <p:ext uri="{BB962C8B-B14F-4D97-AF65-F5344CB8AC3E}">
        <p14:creationId xmlns:p14="http://schemas.microsoft.com/office/powerpoint/2010/main" val="967517067"/>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These lists of supports were identified by searching for providers who work with residents of this county. Many supports are available state-wide.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Did not include individual counselors. Is not an exhaustive list.</a:t>
            </a:r>
          </a:p>
          <a:p>
            <a:r>
              <a:rPr lang="en-US" sz="1200" kern="1200" dirty="0">
                <a:solidFill>
                  <a:schemeClr val="tx1"/>
                </a:solidFill>
                <a:effectLst/>
                <a:latin typeface="+mn-lt"/>
                <a:ea typeface="+mn-ea"/>
                <a:cs typeface="+mn-cs"/>
              </a:rPr>
              <a:t> </a:t>
            </a:r>
          </a:p>
          <a:p>
            <a:pPr defTabSz="904046">
              <a:defRPr/>
            </a:pPr>
            <a:r>
              <a:rPr lang="en-US" b="1" dirty="0"/>
              <a:t>Sources include:</a:t>
            </a:r>
          </a:p>
          <a:p>
            <a:pPr marL="0" marR="0" lvl="0" indent="0" algn="l" defTabSz="904046" rtl="0" eaLnBrk="1" fontAlgn="auto" latinLnBrk="0" hangingPunct="1">
              <a:lnSpc>
                <a:spcPct val="100000"/>
              </a:lnSpc>
              <a:spcBef>
                <a:spcPts val="0"/>
              </a:spcBef>
              <a:spcAft>
                <a:spcPts val="0"/>
              </a:spcAft>
              <a:buClrTx/>
              <a:buSzTx/>
              <a:buFontTx/>
              <a:buNone/>
              <a:tabLst/>
              <a:defRPr/>
            </a:pPr>
            <a:r>
              <a:rPr lang="en-US" dirty="0"/>
              <a:t>16.1.</a:t>
            </a:r>
            <a:r>
              <a:rPr kumimoji="0" lang="en-US" altLang="en-US" sz="1200" b="0" i="0" u="none" strike="noStrike" cap="none" normalizeH="0" baseline="0" dirty="0">
                <a:ln>
                  <a:noFill/>
                </a:ln>
                <a:solidFill>
                  <a:schemeClr val="tx1"/>
                </a:solidFill>
                <a:effectLst/>
                <a:latin typeface="Helvetica" pitchFamily="2" charset="0"/>
              </a:rPr>
              <a:t> </a:t>
            </a:r>
            <a:r>
              <a:rPr kumimoji="0" lang="en-US" altLang="en-US" sz="1200" b="0" i="0" u="sng" strike="noStrike" cap="none" normalizeH="0" baseline="0" dirty="0">
                <a:ln>
                  <a:noFill/>
                </a:ln>
                <a:solidFill>
                  <a:schemeClr val="tx1"/>
                </a:solidFill>
                <a:effectLst/>
                <a:latin typeface="Helvetica" pitchFamily="2" charset="0"/>
              </a:rPr>
              <a:t>http://</a:t>
            </a:r>
            <a:r>
              <a:rPr kumimoji="0" lang="en-US" altLang="en-US" sz="1200" b="0" i="0" u="sng" strike="noStrike" cap="none" normalizeH="0" baseline="0" dirty="0" err="1">
                <a:ln>
                  <a:noFill/>
                </a:ln>
                <a:solidFill>
                  <a:schemeClr val="tx1"/>
                </a:solidFill>
                <a:effectLst/>
                <a:latin typeface="Helvetica" pitchFamily="2" charset="0"/>
              </a:rPr>
              <a:t>www.morrissussexresourcenet.org</a:t>
            </a:r>
            <a:r>
              <a:rPr kumimoji="0" lang="en-US" altLang="en-US" sz="1200" b="0" i="0" u="sng" strike="noStrike" cap="none" normalizeH="0" baseline="0" dirty="0">
                <a:ln>
                  <a:noFill/>
                </a:ln>
                <a:solidFill>
                  <a:schemeClr val="tx1"/>
                </a:solidFill>
                <a:effectLst/>
                <a:latin typeface="Helvetica" pitchFamily="2" charset="0"/>
              </a:rPr>
              <a:t>/search/?action=</a:t>
            </a:r>
            <a:r>
              <a:rPr kumimoji="0" lang="en-US" altLang="en-US" sz="1200" b="0" i="0" u="sng" strike="noStrike" cap="none" normalizeH="0" baseline="0" dirty="0" err="1">
                <a:ln>
                  <a:noFill/>
                </a:ln>
                <a:solidFill>
                  <a:schemeClr val="tx1"/>
                </a:solidFill>
                <a:effectLst/>
                <a:latin typeface="Helvetica" pitchFamily="2" charset="0"/>
              </a:rPr>
              <a:t>dspresults</a:t>
            </a:r>
            <a:endParaRPr lang="en-US" dirty="0"/>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16.2. </a:t>
            </a:r>
            <a:r>
              <a:rPr lang="en-US" sz="1200" u="sng" kern="1200" dirty="0">
                <a:solidFill>
                  <a:schemeClr val="tx1"/>
                </a:solidFill>
                <a:effectLst/>
                <a:latin typeface="+mn-lt"/>
                <a:ea typeface="+mn-ea"/>
                <a:cs typeface="+mn-cs"/>
              </a:rPr>
              <a:t>https://www.probononj.org/ProviderDirectory.aspx</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88</a:t>
            </a:fld>
            <a:endParaRPr lang="en-US" dirty="0"/>
          </a:p>
        </p:txBody>
      </p:sp>
    </p:spTree>
    <p:extLst>
      <p:ext uri="{BB962C8B-B14F-4D97-AF65-F5344CB8AC3E}">
        <p14:creationId xmlns:p14="http://schemas.microsoft.com/office/powerpoint/2010/main" val="114061714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pn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8.jpe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8.jpeg"/><Relationship Id="rId1" Type="http://schemas.openxmlformats.org/officeDocument/2006/relationships/slideMaster" Target="../slideMasters/slideMaster2.xml"/><Relationship Id="rId5" Type="http://schemas.openxmlformats.org/officeDocument/2006/relationships/image" Target="../media/image4.png"/><Relationship Id="rId4" Type="http://schemas.openxmlformats.org/officeDocument/2006/relationships/image" Target="../media/image9.jpeg"/></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0.jpe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1.jpe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1.jpeg"/><Relationship Id="rId1" Type="http://schemas.openxmlformats.org/officeDocument/2006/relationships/slideMaster" Target="../slideMasters/slideMaster2.xml"/><Relationship Id="rId5" Type="http://schemas.openxmlformats.org/officeDocument/2006/relationships/image" Target="../media/image4.png"/><Relationship Id="rId4" Type="http://schemas.openxmlformats.org/officeDocument/2006/relationships/image" Target="../media/image12.jpeg"/></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3.pn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4.jpe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5.jpe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6.jpe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7.pn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8.jpe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4" name="Title 1">
            <a:extLst>
              <a:ext uri="{FF2B5EF4-FFF2-40B4-BE49-F238E27FC236}">
                <a16:creationId xmlns:a16="http://schemas.microsoft.com/office/drawing/2014/main" id="{CC239C0C-3EBC-40FD-BD92-673B44359819}"/>
              </a:ext>
            </a:extLst>
          </p:cNvPr>
          <p:cNvSpPr txBox="1">
            <a:spLocks/>
          </p:cNvSpPr>
          <p:nvPr userDrawn="1"/>
        </p:nvSpPr>
        <p:spPr>
          <a:xfrm>
            <a:off x="-67911" y="3884076"/>
            <a:ext cx="3246120" cy="29718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Morris County</a:t>
            </a:r>
          </a:p>
          <a:p>
            <a:pPr>
              <a:lnSpc>
                <a:spcPct val="90000"/>
              </a:lnSpc>
              <a:spcBef>
                <a:spcPts val="600"/>
              </a:spcBef>
            </a:pPr>
            <a:r>
              <a:rPr lang="en-US" sz="2400" spc="-100" dirty="0">
                <a:solidFill>
                  <a:schemeClr val="bg1"/>
                </a:solidFill>
                <a:latin typeface="Franklin Gothic Demi" panose="020B0703020102020204" pitchFamily="34" charset="0"/>
              </a:rPr>
              <a:t>New Jersey</a:t>
            </a:r>
          </a:p>
          <a:p>
            <a:pPr>
              <a:lnSpc>
                <a:spcPct val="90000"/>
              </a:lnSpc>
            </a:pPr>
            <a:endParaRPr lang="en-US" sz="32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97001868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9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6" name="TextBox 5">
            <a:extLst>
              <a:ext uri="{FF2B5EF4-FFF2-40B4-BE49-F238E27FC236}">
                <a16:creationId xmlns:a16="http://schemas.microsoft.com/office/drawing/2014/main" id="{724C2A62-A346-4098-AB70-834F82AE964D}"/>
              </a:ext>
            </a:extLst>
          </p:cNvPr>
          <p:cNvSpPr txBox="1"/>
          <p:nvPr userDrawn="1"/>
        </p:nvSpPr>
        <p:spPr>
          <a:xfrm>
            <a:off x="3581400" y="838200"/>
            <a:ext cx="8305800" cy="5093702"/>
          </a:xfrm>
          <a:prstGeom prst="rect">
            <a:avLst/>
          </a:prstGeom>
          <a:noFill/>
        </p:spPr>
        <p:txBody>
          <a:bodyPr wrap="square" rtlCol="0">
            <a:spAutoFit/>
          </a:bodyPr>
          <a:lstStyle/>
          <a:p>
            <a:r>
              <a:rPr lang="en-US" sz="1400" b="1" dirty="0">
                <a:solidFill>
                  <a:srgbClr val="C00000"/>
                </a:solidFill>
              </a:rPr>
              <a:t>County Overview</a:t>
            </a:r>
          </a:p>
          <a:p>
            <a:pPr lvl="1"/>
            <a:r>
              <a:rPr lang="en-US" sz="1200" dirty="0">
                <a:ea typeface="+mn-lt"/>
                <a:cs typeface="+mn-lt"/>
              </a:rPr>
              <a:t>0.1: </a:t>
            </a:r>
            <a:r>
              <a:rPr lang="en-US" sz="1200" b="1" dirty="0">
                <a:ea typeface="+mn-lt"/>
                <a:cs typeface="+mn-lt"/>
              </a:rPr>
              <a:t>County Overview: Basic Needs</a:t>
            </a:r>
            <a:r>
              <a:rPr lang="en-US" sz="1200" dirty="0">
                <a:ea typeface="+mn-lt"/>
                <a:cs typeface="+mn-lt"/>
              </a:rPr>
              <a:t> </a:t>
            </a:r>
            <a:endParaRPr lang="en-US" sz="1200" b="1" dirty="0">
              <a:ea typeface="+mn-lt"/>
              <a:cs typeface="+mn-lt"/>
            </a:endParaRPr>
          </a:p>
          <a:p>
            <a:pPr lvl="1"/>
            <a:r>
              <a:rPr lang="en-US" sz="1200" dirty="0">
                <a:ea typeface="+mn-lt"/>
                <a:cs typeface="+mn-lt"/>
              </a:rPr>
              <a:t>0.2: </a:t>
            </a:r>
            <a:r>
              <a:rPr lang="en-US" sz="1200" b="1" dirty="0">
                <a:ea typeface="+mn-lt"/>
                <a:cs typeface="+mn-lt"/>
              </a:rPr>
              <a:t>County Overview: Service Needs</a:t>
            </a:r>
            <a:endParaRPr lang="en-US" b="1" dirty="0"/>
          </a:p>
          <a:p>
            <a:pPr lvl="1"/>
            <a:endParaRPr lang="en-US" sz="1200" b="1" dirty="0">
              <a:solidFill>
                <a:srgbClr val="000000"/>
              </a:solidFill>
            </a:endParaRPr>
          </a:p>
          <a:p>
            <a:r>
              <a:rPr lang="en-US" sz="1400" b="1" dirty="0">
                <a:solidFill>
                  <a:srgbClr val="C00000"/>
                </a:solidFill>
              </a:rPr>
              <a:t>Demographics: Race/Ethnicity </a:t>
            </a:r>
            <a:endParaRPr lang="en-US" sz="1400" b="1" dirty="0">
              <a:solidFill>
                <a:srgbClr val="C00000"/>
              </a:solidFill>
              <a:cs typeface="Calibri"/>
            </a:endParaRPr>
          </a:p>
          <a:p>
            <a:pPr lvl="1"/>
            <a:r>
              <a:rPr lang="en-US" sz="1200" dirty="0"/>
              <a:t>1.1: </a:t>
            </a:r>
            <a:r>
              <a:rPr lang="en-US" sz="1200" b="1" dirty="0"/>
              <a:t>Racial/ethnic demographics (%) </a:t>
            </a:r>
            <a:r>
              <a:rPr lang="en-US" sz="800" b="1" dirty="0"/>
              <a:t> </a:t>
            </a:r>
            <a:endParaRPr lang="en-US" sz="800" b="1" dirty="0">
              <a:cs typeface="Calibri"/>
            </a:endParaRPr>
          </a:p>
          <a:p>
            <a:pPr lvl="1"/>
            <a:r>
              <a:rPr lang="en-US" sz="1200" dirty="0"/>
              <a:t>1.2: </a:t>
            </a:r>
            <a:r>
              <a:rPr lang="en-US" sz="1200" b="1" dirty="0"/>
              <a:t>Racial/ethnic demographics (%) over time</a:t>
            </a:r>
            <a:endParaRPr lang="en-US" sz="1200" b="1" dirty="0">
              <a:cs typeface="Calibri"/>
            </a:endParaRPr>
          </a:p>
          <a:p>
            <a:pPr lvl="1"/>
            <a:r>
              <a:rPr lang="en-US" sz="1200" dirty="0"/>
              <a:t>1.3: </a:t>
            </a:r>
            <a:r>
              <a:rPr lang="en-US" sz="1200" b="1" dirty="0"/>
              <a:t>Illustration of diversity by municipality (%)</a:t>
            </a:r>
            <a:endParaRPr lang="en-US" sz="1200" b="1" dirty="0">
              <a:cs typeface="Calibri"/>
            </a:endParaRPr>
          </a:p>
          <a:p>
            <a:endParaRPr lang="en-US" sz="1200" b="1" dirty="0">
              <a:solidFill>
                <a:schemeClr val="accent1">
                  <a:lumMod val="75000"/>
                </a:schemeClr>
              </a:solidFill>
            </a:endParaRPr>
          </a:p>
          <a:p>
            <a:r>
              <a:rPr lang="en-US" sz="1400" b="1" dirty="0">
                <a:solidFill>
                  <a:srgbClr val="C00000"/>
                </a:solidFill>
              </a:rPr>
              <a:t>Demographics: Nativity </a:t>
            </a:r>
            <a:endParaRPr lang="en-US" sz="1400" b="1" dirty="0">
              <a:solidFill>
                <a:srgbClr val="C00000"/>
              </a:solidFill>
              <a:cs typeface="Calibri"/>
            </a:endParaRPr>
          </a:p>
          <a:p>
            <a:pPr lvl="1"/>
            <a:r>
              <a:rPr lang="en-US" sz="1200" dirty="0"/>
              <a:t>1.4: </a:t>
            </a:r>
            <a:r>
              <a:rPr lang="en-US" sz="1200" b="1" dirty="0"/>
              <a:t>Population (%) foreign-born in NJ (by county)</a:t>
            </a:r>
            <a:endParaRPr lang="en-US" sz="1200" b="1" dirty="0">
              <a:cs typeface="Calibri"/>
            </a:endParaRPr>
          </a:p>
          <a:p>
            <a:pPr lvl="1"/>
            <a:r>
              <a:rPr lang="en-US" sz="1200" dirty="0"/>
              <a:t>1.5: </a:t>
            </a:r>
            <a:r>
              <a:rPr lang="en-US" sz="1200" b="1" dirty="0"/>
              <a:t>Population (%) foreign-born over time </a:t>
            </a:r>
            <a:endParaRPr lang="en-US" sz="1200" b="1" dirty="0">
              <a:cs typeface="Calibri"/>
            </a:endParaRPr>
          </a:p>
          <a:p>
            <a:pPr lvl="1"/>
            <a:r>
              <a:rPr lang="en-US" sz="1200" dirty="0"/>
              <a:t>1.6: </a:t>
            </a:r>
            <a:r>
              <a:rPr lang="en-US" sz="1200" b="1" dirty="0"/>
              <a:t>Population (%) foreign-born by municipality</a:t>
            </a:r>
            <a:endParaRPr lang="en-US" sz="1200" b="1" dirty="0">
              <a:cs typeface="Calibri"/>
            </a:endParaRPr>
          </a:p>
          <a:p>
            <a:endParaRPr lang="en-US" sz="1400" b="1" dirty="0">
              <a:solidFill>
                <a:schemeClr val="accent1">
                  <a:lumMod val="75000"/>
                </a:schemeClr>
              </a:solidFill>
            </a:endParaRPr>
          </a:p>
          <a:p>
            <a:r>
              <a:rPr lang="en-US" sz="1400" b="1" dirty="0">
                <a:solidFill>
                  <a:srgbClr val="C00000"/>
                </a:solidFill>
              </a:rPr>
              <a:t>Demographics: Language </a:t>
            </a:r>
            <a:endParaRPr lang="en-US" sz="1400" b="1" dirty="0">
              <a:solidFill>
                <a:srgbClr val="C00000"/>
              </a:solidFill>
              <a:cs typeface="Calibri"/>
            </a:endParaRPr>
          </a:p>
          <a:p>
            <a:pPr lvl="1"/>
            <a:r>
              <a:rPr lang="en-US" sz="1200" dirty="0"/>
              <a:t>1.7: </a:t>
            </a:r>
            <a:r>
              <a:rPr lang="en-US" sz="1200" b="1" dirty="0"/>
              <a:t>Population (%) English-only speakers in NJ (by county)</a:t>
            </a:r>
            <a:endParaRPr lang="en-US" sz="1200" b="1" dirty="0">
              <a:cs typeface="Calibri"/>
            </a:endParaRPr>
          </a:p>
          <a:p>
            <a:pPr lvl="1"/>
            <a:r>
              <a:rPr lang="en-US" sz="1200" dirty="0"/>
              <a:t>1.8: </a:t>
            </a:r>
            <a:r>
              <a:rPr lang="en-US" sz="1200" b="1" dirty="0"/>
              <a:t>Population (%) English-only speakers over time</a:t>
            </a:r>
            <a:endParaRPr lang="en-US" sz="1200" b="1" dirty="0">
              <a:cs typeface="Calibri"/>
            </a:endParaRPr>
          </a:p>
          <a:p>
            <a:pPr lvl="1"/>
            <a:r>
              <a:rPr lang="en-US" sz="1200" dirty="0"/>
              <a:t>1.9: </a:t>
            </a:r>
            <a:r>
              <a:rPr lang="en-US" sz="1200" b="1" dirty="0"/>
              <a:t>Population (%) English-only speakers by municipality</a:t>
            </a:r>
            <a:endParaRPr lang="en-US" sz="1200" b="1" dirty="0">
              <a:cs typeface="Calibri"/>
            </a:endParaRPr>
          </a:p>
          <a:p>
            <a:endParaRPr lang="en-US" sz="1300" b="1" dirty="0">
              <a:solidFill>
                <a:schemeClr val="accent1">
                  <a:lumMod val="75000"/>
                </a:schemeClr>
              </a:solidFill>
            </a:endParaRPr>
          </a:p>
          <a:p>
            <a:r>
              <a:rPr lang="en-US" sz="1400" b="1" dirty="0">
                <a:solidFill>
                  <a:srgbClr val="C00000"/>
                </a:solidFill>
              </a:rPr>
              <a:t>Demographics: Children &lt;18 years</a:t>
            </a:r>
            <a:endParaRPr lang="en-US" sz="1400" b="1" dirty="0">
              <a:solidFill>
                <a:srgbClr val="C00000"/>
              </a:solidFill>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1.10: </a:t>
            </a:r>
            <a:r>
              <a:rPr lang="en-US" sz="1200" b="1" dirty="0"/>
              <a:t>Children (#) under age 18 in NJ (by county)</a:t>
            </a:r>
            <a:endParaRPr lang="en-US" sz="12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1.11: </a:t>
            </a:r>
            <a:r>
              <a:rPr lang="en-US" sz="1200" b="1" dirty="0"/>
              <a:t>Children (#) per age category in NJ (by county)</a:t>
            </a:r>
            <a:endParaRPr lang="en-US" sz="1200" b="1" dirty="0">
              <a:cs typeface="Calibri"/>
            </a:endParaRPr>
          </a:p>
          <a:p>
            <a:pPr lvl="1"/>
            <a:r>
              <a:rPr lang="en-US" sz="1200" dirty="0"/>
              <a:t>1.12: </a:t>
            </a:r>
            <a:r>
              <a:rPr lang="en-US" sz="1200" b="1" dirty="0"/>
              <a:t>Children (%) per age category by municipality</a:t>
            </a:r>
            <a:endParaRPr lang="en-US" sz="1200" b="1" dirty="0">
              <a:cs typeface="Calibri"/>
            </a:endParaRPr>
          </a:p>
          <a:p>
            <a:pPr lvl="1"/>
            <a:r>
              <a:rPr lang="en-US" sz="1200" dirty="0"/>
              <a:t>1.13</a:t>
            </a:r>
            <a:r>
              <a:rPr lang="en-US" sz="1200" b="1" dirty="0"/>
              <a:t>:  Children (#)  in the care of CP&amp;P – in and out-of-home placements</a:t>
            </a:r>
            <a:endParaRPr lang="en-US" sz="1200" b="1" dirty="0">
              <a:cs typeface="Calibri"/>
            </a:endParaRPr>
          </a:p>
          <a:p>
            <a:pPr lvl="1"/>
            <a:r>
              <a:rPr lang="en-US" sz="1200" dirty="0"/>
              <a:t>1.14</a:t>
            </a:r>
            <a:r>
              <a:rPr lang="en-US" sz="1200" b="1" dirty="0"/>
              <a:t>:  Children (#) in CP&amp;P out-of-home placement – kin and non-kin placements</a:t>
            </a:r>
            <a:endParaRPr lang="en-US" sz="1200" b="1" dirty="0">
              <a:cs typeface="Calibri"/>
            </a:endParaRPr>
          </a:p>
        </p:txBody>
      </p:sp>
      <p:pic>
        <p:nvPicPr>
          <p:cNvPr id="7" name="Picture 6" descr="Image result for morris county nj map wikipedia">
            <a:extLst>
              <a:ext uri="{FF2B5EF4-FFF2-40B4-BE49-F238E27FC236}">
                <a16:creationId xmlns:a16="http://schemas.microsoft.com/office/drawing/2014/main" id="{0B8E2F35-456F-4C63-8088-6AA7DB3EB7E1}"/>
              </a:ext>
            </a:extLst>
          </p:cNvPr>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838200" y="76200"/>
            <a:ext cx="457200" cy="876300"/>
          </a:xfrm>
          <a:prstGeom prst="rect">
            <a:avLst/>
          </a:prstGeom>
          <a:noFill/>
          <a:ln>
            <a:noFill/>
          </a:ln>
        </p:spPr>
      </p:pic>
      <p:sp>
        <p:nvSpPr>
          <p:cNvPr id="8" name="TextBox 14">
            <a:extLst>
              <a:ext uri="{FF2B5EF4-FFF2-40B4-BE49-F238E27FC236}">
                <a16:creationId xmlns:a16="http://schemas.microsoft.com/office/drawing/2014/main" id="{6415ACE2-DAF9-44B9-94ED-2CC621CD57C9}"/>
              </a:ext>
            </a:extLst>
          </p:cNvPr>
          <p:cNvSpPr txBox="1"/>
          <p:nvPr userDrawn="1"/>
        </p:nvSpPr>
        <p:spPr>
          <a:xfrm>
            <a:off x="152400" y="42677"/>
            <a:ext cx="1066800" cy="52322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a:latin typeface="Franklin Gothic Medium Cond" panose="020B0606030402020204" pitchFamily="34" charset="0"/>
              </a:rPr>
              <a:t>Morris</a:t>
            </a:r>
          </a:p>
          <a:p>
            <a:r>
              <a:rPr lang="en-US" sz="1400" dirty="0">
                <a:latin typeface="Franklin Gothic Medium Cond" panose="020B0606030402020204" pitchFamily="34" charset="0"/>
              </a:rPr>
              <a:t>County</a:t>
            </a:r>
          </a:p>
        </p:txBody>
      </p:sp>
    </p:spTree>
    <p:extLst>
      <p:ext uri="{BB962C8B-B14F-4D97-AF65-F5344CB8AC3E}">
        <p14:creationId xmlns:p14="http://schemas.microsoft.com/office/powerpoint/2010/main" val="123711913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0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6" name="TextBox 5">
            <a:extLst>
              <a:ext uri="{FF2B5EF4-FFF2-40B4-BE49-F238E27FC236}">
                <a16:creationId xmlns:a16="http://schemas.microsoft.com/office/drawing/2014/main" id="{724C2A62-A346-4098-AB70-834F82AE964D}"/>
              </a:ext>
            </a:extLst>
          </p:cNvPr>
          <p:cNvSpPr txBox="1"/>
          <p:nvPr userDrawn="1"/>
        </p:nvSpPr>
        <p:spPr>
          <a:xfrm>
            <a:off x="3581400" y="838200"/>
            <a:ext cx="8305800" cy="4524315"/>
          </a:xfrm>
          <a:prstGeom prst="rect">
            <a:avLst/>
          </a:prstGeom>
          <a:noFill/>
        </p:spPr>
        <p:txBody>
          <a:bodyPr wrap="square" rtlCol="0">
            <a:spAutoFit/>
          </a:bodyPr>
          <a:lstStyle/>
          <a:p>
            <a:r>
              <a:rPr lang="en-US" sz="1400" b="1" dirty="0">
                <a:solidFill>
                  <a:srgbClr val="C00000"/>
                </a:solidFill>
              </a:rPr>
              <a:t>Poverty </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2.1: </a:t>
            </a:r>
            <a:r>
              <a:rPr lang="en-US" sz="1200" b="1" dirty="0"/>
              <a:t>NJ</a:t>
            </a:r>
            <a:r>
              <a:rPr lang="en-US" sz="1200" dirty="0"/>
              <a:t> f</a:t>
            </a:r>
            <a:r>
              <a:rPr lang="en-US" sz="1200" b="1" dirty="0"/>
              <a:t>amilies (%) with children under the age of 18 living in poverty (by county)</a:t>
            </a:r>
            <a:endParaRPr lang="en-US" sz="1200" b="1" dirty="0">
              <a:cs typeface="Calibri"/>
            </a:endParaRPr>
          </a:p>
          <a:p>
            <a:pPr lvl="1"/>
            <a:r>
              <a:rPr lang="en-US" sz="1200" dirty="0"/>
              <a:t>2.2: </a:t>
            </a:r>
            <a:r>
              <a:rPr lang="en-US" sz="1200" b="1" dirty="0"/>
              <a:t>Families (%) with children under the age of 18 living in poverty over time</a:t>
            </a:r>
            <a:endParaRPr lang="en-US" sz="1200" b="1" dirty="0">
              <a:cs typeface="Calibri"/>
            </a:endParaRPr>
          </a:p>
          <a:p>
            <a:pPr lvl="1"/>
            <a:r>
              <a:rPr lang="en-US" sz="1200" dirty="0"/>
              <a:t>2.3: </a:t>
            </a:r>
            <a:r>
              <a:rPr lang="en-US" sz="1200" b="1" dirty="0"/>
              <a:t>Families (%) with children under the age of 18 living in poverty by municipality</a:t>
            </a:r>
            <a:endParaRPr lang="en-US" sz="1200" b="1" dirty="0">
              <a:cs typeface="Calibri"/>
            </a:endParaRPr>
          </a:p>
          <a:p>
            <a:endParaRPr lang="en-US" sz="1200" b="1" dirty="0">
              <a:solidFill>
                <a:schemeClr val="accent1">
                  <a:lumMod val="75000"/>
                </a:schemeClr>
              </a:solidFill>
            </a:endParaRPr>
          </a:p>
          <a:p>
            <a:r>
              <a:rPr lang="en-US" sz="1400" b="1" dirty="0">
                <a:solidFill>
                  <a:srgbClr val="C00000"/>
                </a:solidFill>
              </a:rPr>
              <a:t>Cost of Living</a:t>
            </a:r>
            <a:endParaRPr lang="en-US" sz="1400" b="1" dirty="0">
              <a:solidFill>
                <a:srgbClr val="C00000"/>
              </a:solidFill>
              <a:cs typeface="Calibri"/>
            </a:endParaRPr>
          </a:p>
          <a:p>
            <a:pPr lvl="1"/>
            <a:r>
              <a:rPr lang="en-US" sz="1200" dirty="0"/>
              <a:t>3.1: </a:t>
            </a:r>
            <a:r>
              <a:rPr lang="en-US" sz="1200" b="1" dirty="0"/>
              <a:t>Monthly cost of living budget ($)</a:t>
            </a:r>
            <a:endParaRPr lang="en-US" sz="12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3.2: </a:t>
            </a:r>
            <a:r>
              <a:rPr lang="en-US" sz="1200" b="1" dirty="0"/>
              <a:t>Annual cost of living estimates in NJ (by county)($)</a:t>
            </a:r>
            <a:endParaRPr lang="en-US" sz="12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endParaRPr lang="en-US" sz="1400" b="1" dirty="0">
              <a:solidFill>
                <a:srgbClr val="376092"/>
              </a:solidFill>
              <a:cs typeface="Calibri"/>
            </a:endParaRPr>
          </a:p>
          <a:p>
            <a:r>
              <a:rPr lang="en-US" sz="1400" b="1" dirty="0">
                <a:solidFill>
                  <a:srgbClr val="C00000"/>
                </a:solidFill>
              </a:rPr>
              <a:t>Income</a:t>
            </a:r>
            <a:endParaRPr lang="en-US" sz="1400" b="1" dirty="0">
              <a:solidFill>
                <a:srgbClr val="C00000"/>
              </a:solidFill>
              <a:cs typeface="Calibri"/>
            </a:endParaRPr>
          </a:p>
          <a:p>
            <a:pPr lvl="1"/>
            <a:r>
              <a:rPr lang="en-US" sz="1200" dirty="0">
                <a:ea typeface="+mn-lt"/>
                <a:cs typeface="+mn-lt"/>
              </a:rPr>
              <a:t>4.1:</a:t>
            </a:r>
            <a:r>
              <a:rPr lang="en-US" sz="1200" b="1" dirty="0">
                <a:ea typeface="+mn-lt"/>
                <a:cs typeface="+mn-lt"/>
              </a:rPr>
              <a:t> Median household income ($) </a:t>
            </a:r>
            <a:r>
              <a:rPr lang="en-US" sz="1200" b="1" dirty="0"/>
              <a:t>in NJ (by county)</a:t>
            </a:r>
            <a:endParaRPr lang="en-US" sz="1200" b="1" dirty="0">
              <a:cs typeface="Calibri"/>
            </a:endParaRPr>
          </a:p>
          <a:p>
            <a:pPr lvl="1"/>
            <a:r>
              <a:rPr lang="en-US" sz="1200" dirty="0">
                <a:ea typeface="+mn-lt"/>
                <a:cs typeface="+mn-lt"/>
              </a:rPr>
              <a:t>4.2: </a:t>
            </a:r>
            <a:r>
              <a:rPr lang="en-US" sz="1200" b="1" dirty="0">
                <a:ea typeface="+mn-lt"/>
                <a:cs typeface="+mn-lt"/>
              </a:rPr>
              <a:t>Median household income ($) over time</a:t>
            </a:r>
            <a:endParaRPr lang="en-US" sz="1400" b="1" dirty="0">
              <a:solidFill>
                <a:srgbClr val="C00000"/>
              </a:solidFill>
            </a:endParaRPr>
          </a:p>
          <a:p>
            <a:pPr lvl="1"/>
            <a:r>
              <a:rPr lang="en-US" sz="1200" dirty="0">
                <a:solidFill>
                  <a:srgbClr val="000000"/>
                </a:solidFill>
                <a:cs typeface="Calibri"/>
              </a:rPr>
              <a:t>4.3: </a:t>
            </a:r>
            <a:r>
              <a:rPr lang="en-US" sz="1200" b="1" dirty="0">
                <a:solidFill>
                  <a:srgbClr val="000000"/>
                </a:solidFill>
                <a:cs typeface="Calibri"/>
              </a:rPr>
              <a:t>Median household income </a:t>
            </a:r>
            <a:r>
              <a:rPr lang="en-US" sz="1200" b="1" dirty="0">
                <a:ea typeface="+mn-lt"/>
                <a:cs typeface="+mn-lt"/>
              </a:rPr>
              <a:t>($) </a:t>
            </a:r>
            <a:r>
              <a:rPr lang="en-US" sz="1200" b="1" dirty="0">
                <a:solidFill>
                  <a:srgbClr val="000000"/>
                </a:solidFill>
                <a:cs typeface="Calibri"/>
              </a:rPr>
              <a:t>by municipality</a:t>
            </a:r>
          </a:p>
          <a:p>
            <a:pPr lvl="1" indent="-285750"/>
            <a:endParaRPr lang="en-US" sz="1200" b="1" dirty="0">
              <a:solidFill>
                <a:srgbClr val="000000"/>
              </a:solidFill>
              <a:cs typeface="Calibri"/>
            </a:endParaRPr>
          </a:p>
          <a:p>
            <a:pPr indent="-285750"/>
            <a:r>
              <a:rPr lang="en-US" sz="1400" b="1" dirty="0">
                <a:solidFill>
                  <a:srgbClr val="C00000"/>
                </a:solidFill>
                <a:cs typeface="Calibri"/>
              </a:rPr>
              <a:t>Housing</a:t>
            </a:r>
          </a:p>
          <a:p>
            <a:pPr lvl="1"/>
            <a:r>
              <a:rPr lang="en-US" sz="1200" dirty="0">
                <a:ea typeface="+mn-lt"/>
                <a:cs typeface="+mn-lt"/>
              </a:rPr>
              <a:t>5.1: </a:t>
            </a:r>
            <a:r>
              <a:rPr lang="en-US" sz="1200" b="1" dirty="0">
                <a:ea typeface="+mn-lt"/>
                <a:cs typeface="+mn-lt"/>
              </a:rPr>
              <a:t>Households</a:t>
            </a:r>
            <a:r>
              <a:rPr lang="en-US" sz="1200" b="1" baseline="0" dirty="0">
                <a:ea typeface="+mn-lt"/>
                <a:cs typeface="+mn-lt"/>
              </a:rPr>
              <a:t> </a:t>
            </a:r>
            <a:r>
              <a:rPr lang="en-US" sz="1200" b="1" dirty="0">
                <a:ea typeface="+mn-lt"/>
                <a:cs typeface="+mn-lt"/>
              </a:rPr>
              <a:t>(%) with severe cost burden</a:t>
            </a:r>
            <a:r>
              <a:rPr lang="en-US" sz="1200" b="1" baseline="0" dirty="0">
                <a:ea typeface="+mn-lt"/>
                <a:cs typeface="+mn-lt"/>
              </a:rPr>
              <a:t> for housing </a:t>
            </a:r>
            <a:r>
              <a:rPr lang="en-US" sz="1200" b="1" dirty="0"/>
              <a:t>(by county)</a:t>
            </a:r>
            <a:endParaRPr lang="en-US" sz="1200" b="1" dirty="0">
              <a:cs typeface="Calibri"/>
            </a:endParaRPr>
          </a:p>
          <a:p>
            <a:pPr lvl="1"/>
            <a:r>
              <a:rPr lang="en-US" sz="1200" dirty="0">
                <a:ea typeface="+mn-lt"/>
                <a:cs typeface="+mn-lt"/>
              </a:rPr>
              <a:t>5.2: </a:t>
            </a:r>
            <a:r>
              <a:rPr lang="en-US" sz="1200" b="1" dirty="0">
                <a:ea typeface="+mn-lt"/>
                <a:cs typeface="+mn-lt"/>
              </a:rPr>
              <a:t>H</a:t>
            </a:r>
            <a:r>
              <a:rPr lang="en-US" sz="1200" b="1" dirty="0"/>
              <a:t>ouseholds (%) with severe housing problems over time</a:t>
            </a:r>
            <a:endParaRPr lang="en-US" dirty="0">
              <a:solidFill>
                <a:srgbClr val="000000"/>
              </a:solidFill>
              <a:cs typeface="Calibri"/>
            </a:endParaRPr>
          </a:p>
          <a:p>
            <a:endParaRPr lang="en-US" sz="1200" b="1" dirty="0">
              <a:solidFill>
                <a:schemeClr val="accent1">
                  <a:lumMod val="75000"/>
                </a:schemeClr>
              </a:solidFill>
              <a:cs typeface="Calibri"/>
            </a:endParaRPr>
          </a:p>
          <a:p>
            <a:r>
              <a:rPr lang="en-US" sz="1400" b="1" dirty="0">
                <a:solidFill>
                  <a:srgbClr val="C00000"/>
                </a:solidFill>
              </a:rPr>
              <a:t>Food &amp; Nutrition </a:t>
            </a:r>
            <a:endParaRPr lang="en-US" sz="1400" b="1" dirty="0">
              <a:solidFill>
                <a:srgbClr val="C00000"/>
              </a:solidFill>
              <a:cs typeface="Calibri"/>
            </a:endParaRPr>
          </a:p>
          <a:p>
            <a:pPr lvl="1"/>
            <a:r>
              <a:rPr lang="en-US" sz="1200" dirty="0">
                <a:cs typeface="Calibri"/>
              </a:rPr>
              <a:t>6.1: </a:t>
            </a:r>
            <a:r>
              <a:rPr lang="en-US" sz="1200" b="1" dirty="0">
                <a:cs typeface="Calibri"/>
              </a:rPr>
              <a:t>Food insecurity (%) </a:t>
            </a:r>
            <a:r>
              <a:rPr lang="en-US" sz="1200" b="1" dirty="0"/>
              <a:t>in NJ (by county)</a:t>
            </a:r>
            <a:endParaRPr lang="en-US" sz="1200" b="1" dirty="0">
              <a:cs typeface="Calibri"/>
            </a:endParaRPr>
          </a:p>
          <a:p>
            <a:pPr lvl="1"/>
            <a:r>
              <a:rPr lang="en-US" sz="1200" dirty="0"/>
              <a:t>6.2: </a:t>
            </a:r>
            <a:r>
              <a:rPr lang="en-US" sz="1200" b="1" dirty="0"/>
              <a:t>Individuals (#) enrolled in WIC nutrition program </a:t>
            </a:r>
            <a:endParaRPr lang="en-US" sz="1200" b="1" dirty="0">
              <a:cs typeface="Calibri"/>
            </a:endParaRPr>
          </a:p>
          <a:p>
            <a:pPr lvl="1"/>
            <a:r>
              <a:rPr lang="en-US" sz="1200" dirty="0"/>
              <a:t>6.3: </a:t>
            </a:r>
            <a:r>
              <a:rPr lang="en-US" sz="1200" b="1" dirty="0"/>
              <a:t>Children (#) receiving free or reduced lunch</a:t>
            </a:r>
            <a:endParaRPr lang="en-US" sz="1200" dirty="0"/>
          </a:p>
          <a:p>
            <a:pPr lvl="1"/>
            <a:r>
              <a:rPr lang="en-US" sz="1200" dirty="0"/>
              <a:t>6.4: </a:t>
            </a:r>
            <a:r>
              <a:rPr lang="en-US" sz="1200" b="1" dirty="0"/>
              <a:t>Children (#) receiving NJ SNAP supplemental nutrition assistance</a:t>
            </a:r>
            <a:endParaRPr lang="en-US" sz="1200" b="1" dirty="0">
              <a:cs typeface="Calibri"/>
            </a:endParaRPr>
          </a:p>
        </p:txBody>
      </p:sp>
      <p:pic>
        <p:nvPicPr>
          <p:cNvPr id="7" name="Picture 6" descr="Image result for morris county nj map wikipedia">
            <a:extLst>
              <a:ext uri="{FF2B5EF4-FFF2-40B4-BE49-F238E27FC236}">
                <a16:creationId xmlns:a16="http://schemas.microsoft.com/office/drawing/2014/main" id="{0B8E2F35-456F-4C63-8088-6AA7DB3EB7E1}"/>
              </a:ext>
            </a:extLst>
          </p:cNvPr>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838200" y="76200"/>
            <a:ext cx="457200" cy="876300"/>
          </a:xfrm>
          <a:prstGeom prst="rect">
            <a:avLst/>
          </a:prstGeom>
          <a:noFill/>
          <a:ln>
            <a:noFill/>
          </a:ln>
        </p:spPr>
      </p:pic>
      <p:sp>
        <p:nvSpPr>
          <p:cNvPr id="8" name="TextBox 14">
            <a:extLst>
              <a:ext uri="{FF2B5EF4-FFF2-40B4-BE49-F238E27FC236}">
                <a16:creationId xmlns:a16="http://schemas.microsoft.com/office/drawing/2014/main" id="{6415ACE2-DAF9-44B9-94ED-2CC621CD57C9}"/>
              </a:ext>
            </a:extLst>
          </p:cNvPr>
          <p:cNvSpPr txBox="1"/>
          <p:nvPr userDrawn="1"/>
        </p:nvSpPr>
        <p:spPr>
          <a:xfrm>
            <a:off x="152400" y="42677"/>
            <a:ext cx="1066800" cy="52322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a:latin typeface="Franklin Gothic Medium Cond" panose="020B0606030402020204" pitchFamily="34" charset="0"/>
              </a:rPr>
              <a:t>Morris</a:t>
            </a:r>
          </a:p>
          <a:p>
            <a:r>
              <a:rPr lang="en-US" sz="1400" dirty="0">
                <a:latin typeface="Franklin Gothic Medium Cond" panose="020B0606030402020204" pitchFamily="34" charset="0"/>
              </a:rPr>
              <a:t>County</a:t>
            </a:r>
          </a:p>
        </p:txBody>
      </p:sp>
    </p:spTree>
    <p:extLst>
      <p:ext uri="{BB962C8B-B14F-4D97-AF65-F5344CB8AC3E}">
        <p14:creationId xmlns:p14="http://schemas.microsoft.com/office/powerpoint/2010/main" val="219633521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1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6" name="TextBox 5">
            <a:extLst>
              <a:ext uri="{FF2B5EF4-FFF2-40B4-BE49-F238E27FC236}">
                <a16:creationId xmlns:a16="http://schemas.microsoft.com/office/drawing/2014/main" id="{724C2A62-A346-4098-AB70-834F82AE964D}"/>
              </a:ext>
            </a:extLst>
          </p:cNvPr>
          <p:cNvSpPr txBox="1"/>
          <p:nvPr userDrawn="1"/>
        </p:nvSpPr>
        <p:spPr>
          <a:xfrm>
            <a:off x="3581400" y="838200"/>
            <a:ext cx="8305800" cy="3877985"/>
          </a:xfrm>
          <a:prstGeom prst="rect">
            <a:avLst/>
          </a:prstGeom>
          <a:noFill/>
        </p:spPr>
        <p:txBody>
          <a:bodyPr wrap="square" rtlCol="0">
            <a:spAutoFit/>
          </a:bodyPr>
          <a:lstStyle/>
          <a:p>
            <a:r>
              <a:rPr lang="en-US" sz="1400" b="1" dirty="0">
                <a:solidFill>
                  <a:srgbClr val="C00000"/>
                </a:solidFill>
              </a:rPr>
              <a:t>Child Care</a:t>
            </a:r>
            <a:endParaRPr lang="en-US" sz="1400" b="1" dirty="0">
              <a:solidFill>
                <a:srgbClr val="C00000"/>
              </a:solidFill>
              <a:cs typeface="Calibri"/>
            </a:endParaRPr>
          </a:p>
          <a:p>
            <a:pPr lvl="1"/>
            <a:r>
              <a:rPr lang="en-US" sz="1200" dirty="0"/>
              <a:t>7.1: </a:t>
            </a:r>
            <a:r>
              <a:rPr lang="en-US" sz="1200" b="1" dirty="0"/>
              <a:t>Median monthly childcare cost </a:t>
            </a:r>
            <a:r>
              <a:rPr lang="en-US" sz="1200" b="1" dirty="0">
                <a:ea typeface="+mn-lt"/>
                <a:cs typeface="+mn-lt"/>
              </a:rPr>
              <a:t>($) </a:t>
            </a:r>
            <a:r>
              <a:rPr lang="en-US" sz="1200" b="1" dirty="0"/>
              <a:t>of center-based care by age of child </a:t>
            </a:r>
            <a:endParaRPr lang="en-US" sz="1200" dirty="0"/>
          </a:p>
          <a:p>
            <a:pPr lvl="1"/>
            <a:r>
              <a:rPr lang="en-US" sz="1200" dirty="0"/>
              <a:t>7.2: </a:t>
            </a:r>
            <a:r>
              <a:rPr lang="en-US" sz="1200" b="1" dirty="0">
                <a:ea typeface="+mn-lt"/>
                <a:cs typeface="+mn-lt"/>
              </a:rPr>
              <a:t>Median monthly childcare cost ($) compared with average household income (by county)</a:t>
            </a:r>
            <a:endParaRPr lang="en-US" sz="1200" b="1" dirty="0">
              <a:cs typeface="Calibri"/>
            </a:endParaRPr>
          </a:p>
          <a:p>
            <a:pPr lvl="1"/>
            <a:endParaRPr lang="en-US" sz="1200" b="1" dirty="0">
              <a:solidFill>
                <a:srgbClr val="000000"/>
              </a:solidFill>
            </a:endParaRPr>
          </a:p>
          <a:p>
            <a:r>
              <a:rPr lang="en-US" sz="1400" b="1" dirty="0">
                <a:solidFill>
                  <a:srgbClr val="C00000"/>
                </a:solidFill>
              </a:rPr>
              <a:t>Transportation &amp; Commute</a:t>
            </a:r>
            <a:endParaRPr lang="en-US" sz="1400" b="1" dirty="0">
              <a:solidFill>
                <a:srgbClr val="C00000"/>
              </a:solidFill>
              <a:cs typeface="Calibri"/>
            </a:endParaRPr>
          </a:p>
          <a:p>
            <a:pPr lvl="1"/>
            <a:r>
              <a:rPr lang="en-US" sz="1200" dirty="0"/>
              <a:t>8.1: </a:t>
            </a:r>
            <a:r>
              <a:rPr lang="en-US" sz="1200" b="1" dirty="0"/>
              <a:t>Average commute (min) in NJ (by county)</a:t>
            </a:r>
            <a:endParaRPr lang="en-US" sz="1200" b="1" dirty="0">
              <a:cs typeface="Calibri"/>
            </a:endParaRPr>
          </a:p>
          <a:p>
            <a:pPr lvl="1"/>
            <a:r>
              <a:rPr lang="en-US" sz="1200" dirty="0"/>
              <a:t>8.2: </a:t>
            </a:r>
            <a:r>
              <a:rPr lang="en-US" sz="1200" b="1" dirty="0"/>
              <a:t>Average commute (min) over time</a:t>
            </a:r>
            <a:endParaRPr lang="en-US" sz="1200" b="1" dirty="0">
              <a:cs typeface="Calibri"/>
            </a:endParaRPr>
          </a:p>
          <a:p>
            <a:pPr lvl="1"/>
            <a:r>
              <a:rPr lang="en-US" sz="1200" dirty="0"/>
              <a:t>8.3</a:t>
            </a:r>
            <a:r>
              <a:rPr lang="en-US" sz="1200" b="1" dirty="0"/>
              <a:t>: Average commute (min) by municipality </a:t>
            </a:r>
            <a:endParaRPr lang="en-US" sz="1200" b="1" dirty="0">
              <a:cs typeface="Calibri"/>
            </a:endParaRPr>
          </a:p>
          <a:p>
            <a:pPr lvl="1"/>
            <a:r>
              <a:rPr lang="en-US" sz="1200" dirty="0"/>
              <a:t>8.4: </a:t>
            </a:r>
            <a:r>
              <a:rPr lang="en-US" sz="1200" b="1" dirty="0"/>
              <a:t>Cost of transportation as a percentage of income (%) in NJ (by county)</a:t>
            </a:r>
            <a:endParaRPr lang="en-US" sz="1200" b="1" dirty="0">
              <a:cs typeface="Calibri"/>
            </a:endParaRPr>
          </a:p>
          <a:p>
            <a:pPr lvl="1"/>
            <a:r>
              <a:rPr lang="en-US" sz="1200" dirty="0"/>
              <a:t>8.5: </a:t>
            </a:r>
            <a:r>
              <a:rPr lang="en-US" sz="1200" b="1" dirty="0"/>
              <a:t>Annual cost of car ownership ($) in NJ (by county)</a:t>
            </a:r>
            <a:endParaRPr lang="en-US" sz="1200" b="1" dirty="0">
              <a:cs typeface="Calibri"/>
            </a:endParaRPr>
          </a:p>
          <a:p>
            <a:endParaRPr lang="en-US" sz="1200" b="1" dirty="0">
              <a:solidFill>
                <a:srgbClr val="C00000"/>
              </a:solidFill>
            </a:endParaRPr>
          </a:p>
          <a:p>
            <a:r>
              <a:rPr lang="en-US" sz="1400" b="1" dirty="0">
                <a:solidFill>
                  <a:srgbClr val="C00000"/>
                </a:solidFill>
              </a:rPr>
              <a:t>Health Care &amp; Health Insurance</a:t>
            </a:r>
            <a:endParaRPr lang="en-US" sz="1400" b="1" dirty="0">
              <a:solidFill>
                <a:srgbClr val="C00000"/>
              </a:solidFill>
              <a:cs typeface="Calibri"/>
            </a:endParaRPr>
          </a:p>
          <a:p>
            <a:pPr lvl="1"/>
            <a:r>
              <a:rPr lang="en-US" sz="1200" dirty="0"/>
              <a:t>9.1: </a:t>
            </a:r>
            <a:r>
              <a:rPr lang="en-US" sz="1200" b="1" dirty="0"/>
              <a:t>Children under the age of 18 (%) without health insurance in NJ (by county)</a:t>
            </a:r>
            <a:endParaRPr lang="en-US" sz="1200" b="1" dirty="0">
              <a:cs typeface="Calibri"/>
            </a:endParaRPr>
          </a:p>
          <a:p>
            <a:pPr lvl="1"/>
            <a:r>
              <a:rPr lang="en-US" sz="1200" dirty="0"/>
              <a:t>9.2: </a:t>
            </a:r>
            <a:r>
              <a:rPr lang="en-US" sz="1200" b="1" dirty="0"/>
              <a:t>Children without health insurance (%) over time</a:t>
            </a:r>
            <a:endParaRPr lang="en-US" sz="1200" b="1" dirty="0">
              <a:cs typeface="Calibri"/>
            </a:endParaRPr>
          </a:p>
          <a:p>
            <a:pPr lvl="1"/>
            <a:r>
              <a:rPr lang="en-US" sz="1200" dirty="0"/>
              <a:t>9.3: </a:t>
            </a:r>
            <a:r>
              <a:rPr lang="en-US" sz="1200" b="1" dirty="0"/>
              <a:t>Children (%) without health insurance by municipality</a:t>
            </a:r>
            <a:endParaRPr lang="en-US" sz="1200" b="1" dirty="0">
              <a:cs typeface="Calibri"/>
            </a:endParaRPr>
          </a:p>
          <a:p>
            <a:pPr lvl="1"/>
            <a:r>
              <a:rPr lang="en-US" sz="1200" dirty="0"/>
              <a:t>9.4: </a:t>
            </a:r>
            <a:r>
              <a:rPr lang="en-US" sz="1200" b="1" dirty="0"/>
              <a:t>NJ Family Care Medicaid participation (#) in NJ (by county)</a:t>
            </a:r>
            <a:endParaRPr lang="en-US" sz="1200" b="1" dirty="0">
              <a:cs typeface="Calibri"/>
            </a:endParaRPr>
          </a:p>
          <a:p>
            <a:pPr lvl="1"/>
            <a:r>
              <a:rPr lang="en-US" sz="1200" dirty="0"/>
              <a:t>9.5: </a:t>
            </a:r>
            <a:r>
              <a:rPr lang="en-US" sz="1200" b="1" dirty="0"/>
              <a:t>Children meeting all immunization requirements (%) in NJ (by county)</a:t>
            </a:r>
            <a:endParaRPr lang="en-US" sz="1200" b="1" dirty="0">
              <a:cs typeface="Calibri"/>
            </a:endParaRPr>
          </a:p>
          <a:p>
            <a:pPr lvl="1"/>
            <a:r>
              <a:rPr lang="en-US" sz="1200" dirty="0"/>
              <a:t>9.6: </a:t>
            </a:r>
            <a:r>
              <a:rPr lang="en-US" sz="1200" b="1" dirty="0"/>
              <a:t>County immunization rates (%) (all grade types) </a:t>
            </a:r>
            <a:endParaRPr lang="en-US" sz="12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9.7: L</a:t>
            </a:r>
            <a:r>
              <a:rPr lang="en-US" sz="1200" b="1" dirty="0"/>
              <a:t>ate or lack of prenatal care reports (#) in NJ (by county)</a:t>
            </a:r>
            <a:endParaRPr lang="en-US" sz="1200" b="1" dirty="0">
              <a:cs typeface="Calibri"/>
            </a:endParaRPr>
          </a:p>
          <a:p>
            <a:pPr lvl="1"/>
            <a:r>
              <a:rPr lang="en-US" sz="1200" dirty="0"/>
              <a:t>9.8: </a:t>
            </a:r>
            <a:r>
              <a:rPr lang="en-US" sz="1200" b="1" dirty="0"/>
              <a:t>Late or lack of prenatal care reports (#) over time</a:t>
            </a:r>
            <a:endParaRPr lang="en-US" sz="1200" b="1" dirty="0">
              <a:cs typeface="Calibri"/>
            </a:endParaRPr>
          </a:p>
        </p:txBody>
      </p:sp>
      <p:pic>
        <p:nvPicPr>
          <p:cNvPr id="7" name="Picture 6" descr="Image result for morris county nj map wikipedia">
            <a:extLst>
              <a:ext uri="{FF2B5EF4-FFF2-40B4-BE49-F238E27FC236}">
                <a16:creationId xmlns:a16="http://schemas.microsoft.com/office/drawing/2014/main" id="{0B8E2F35-456F-4C63-8088-6AA7DB3EB7E1}"/>
              </a:ext>
            </a:extLst>
          </p:cNvPr>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838200" y="76200"/>
            <a:ext cx="457200" cy="876300"/>
          </a:xfrm>
          <a:prstGeom prst="rect">
            <a:avLst/>
          </a:prstGeom>
          <a:noFill/>
          <a:ln>
            <a:noFill/>
          </a:ln>
        </p:spPr>
      </p:pic>
      <p:sp>
        <p:nvSpPr>
          <p:cNvPr id="8" name="TextBox 14">
            <a:extLst>
              <a:ext uri="{FF2B5EF4-FFF2-40B4-BE49-F238E27FC236}">
                <a16:creationId xmlns:a16="http://schemas.microsoft.com/office/drawing/2014/main" id="{6415ACE2-DAF9-44B9-94ED-2CC621CD57C9}"/>
              </a:ext>
            </a:extLst>
          </p:cNvPr>
          <p:cNvSpPr txBox="1"/>
          <p:nvPr userDrawn="1"/>
        </p:nvSpPr>
        <p:spPr>
          <a:xfrm>
            <a:off x="152400" y="42677"/>
            <a:ext cx="1066800" cy="52322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a:latin typeface="Franklin Gothic Medium Cond" panose="020B0606030402020204" pitchFamily="34" charset="0"/>
              </a:rPr>
              <a:t>Morris</a:t>
            </a:r>
          </a:p>
          <a:p>
            <a:r>
              <a:rPr lang="en-US" sz="1400" dirty="0">
                <a:latin typeface="Franklin Gothic Medium Cond" panose="020B0606030402020204" pitchFamily="34" charset="0"/>
              </a:rPr>
              <a:t>County</a:t>
            </a:r>
          </a:p>
        </p:txBody>
      </p:sp>
    </p:spTree>
    <p:extLst>
      <p:ext uri="{BB962C8B-B14F-4D97-AF65-F5344CB8AC3E}">
        <p14:creationId xmlns:p14="http://schemas.microsoft.com/office/powerpoint/2010/main" val="135105974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2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6" name="TextBox 5">
            <a:extLst>
              <a:ext uri="{FF2B5EF4-FFF2-40B4-BE49-F238E27FC236}">
                <a16:creationId xmlns:a16="http://schemas.microsoft.com/office/drawing/2014/main" id="{724C2A62-A346-4098-AB70-834F82AE964D}"/>
              </a:ext>
            </a:extLst>
          </p:cNvPr>
          <p:cNvSpPr txBox="1"/>
          <p:nvPr userDrawn="1"/>
        </p:nvSpPr>
        <p:spPr>
          <a:xfrm>
            <a:off x="3581400" y="838200"/>
            <a:ext cx="8305800" cy="4832092"/>
          </a:xfrm>
          <a:prstGeom prst="rect">
            <a:avLst/>
          </a:prstGeom>
          <a:noFill/>
        </p:spPr>
        <p:txBody>
          <a:bodyPr wrap="square" rtlCol="0">
            <a:spAutoFit/>
          </a:bodyPr>
          <a:lstStyle/>
          <a:p>
            <a:r>
              <a:rPr lang="en-US" sz="1400" b="1" dirty="0">
                <a:solidFill>
                  <a:srgbClr val="C00000"/>
                </a:solidFill>
              </a:rPr>
              <a:t>Employment </a:t>
            </a:r>
          </a:p>
          <a:p>
            <a:pPr lvl="1"/>
            <a:r>
              <a:rPr lang="en-US" sz="1200" dirty="0"/>
              <a:t>10.1: </a:t>
            </a:r>
            <a:r>
              <a:rPr lang="en-US" sz="1200" b="1" dirty="0"/>
              <a:t>Weekly wages ($ avg) by quarter: state and county comparison </a:t>
            </a:r>
            <a:endParaRPr lang="en-US" sz="1200" b="1" dirty="0">
              <a:cs typeface="Calibri"/>
            </a:endParaRPr>
          </a:p>
          <a:p>
            <a:pPr lvl="1"/>
            <a:r>
              <a:rPr lang="en-US" sz="1200" dirty="0"/>
              <a:t>10.2: </a:t>
            </a:r>
            <a:r>
              <a:rPr lang="en-US" sz="1200" b="1" dirty="0"/>
              <a:t>Weekly wages ($ avg) over time </a:t>
            </a:r>
            <a:endParaRPr lang="en-US" sz="1200" b="1" dirty="0">
              <a:cs typeface="Calibri"/>
            </a:endParaRPr>
          </a:p>
          <a:p>
            <a:pPr lvl="1"/>
            <a:r>
              <a:rPr lang="en-US" sz="1200" dirty="0"/>
              <a:t>10.3: </a:t>
            </a:r>
            <a:r>
              <a:rPr lang="en-US" sz="1200" b="1" dirty="0"/>
              <a:t>Monthly unemployment rate from June 2018-May 2019: state and county comparison (unadjusted)</a:t>
            </a:r>
          </a:p>
          <a:p>
            <a:pPr lvl="1"/>
            <a:r>
              <a:rPr lang="en-US" sz="1200" dirty="0"/>
              <a:t>10.4: </a:t>
            </a:r>
            <a:r>
              <a:rPr lang="en-US" sz="1200" b="1" dirty="0"/>
              <a:t>Median unemployment rates, June 2018-May 2019 in NJ (by county)</a:t>
            </a:r>
            <a:endParaRPr lang="en-US" sz="1200" b="1" dirty="0">
              <a:cs typeface="Calibri"/>
            </a:endParaRPr>
          </a:p>
          <a:p>
            <a:pPr lvl="1"/>
            <a:r>
              <a:rPr lang="en-US" sz="1200" dirty="0"/>
              <a:t>10.5: </a:t>
            </a:r>
            <a:r>
              <a:rPr lang="en-US" sz="1200" b="1" dirty="0"/>
              <a:t>Median income ($) by sex in NJ (by county)</a:t>
            </a:r>
            <a:endParaRPr lang="en-US" sz="1200" b="1" dirty="0">
              <a:cs typeface="Calibri"/>
            </a:endParaRPr>
          </a:p>
          <a:p>
            <a:pPr lvl="1"/>
            <a:r>
              <a:rPr lang="en-US" sz="1200" dirty="0"/>
              <a:t>10.6: </a:t>
            </a:r>
            <a:r>
              <a:rPr lang="en-US" sz="1200" b="1" dirty="0"/>
              <a:t>Median income ($) by sex: national, state and county comparison</a:t>
            </a:r>
            <a:endParaRPr lang="en-US" sz="1200" b="1" dirty="0">
              <a:cs typeface="Calibri"/>
            </a:endParaRPr>
          </a:p>
          <a:p>
            <a:pPr lvl="1"/>
            <a:r>
              <a:rPr lang="en-US" sz="1200" dirty="0"/>
              <a:t>10.7: </a:t>
            </a:r>
            <a:r>
              <a:rPr lang="en-US" sz="1200" b="1" dirty="0"/>
              <a:t>Median income ($) by sex over time </a:t>
            </a:r>
            <a:endParaRPr lang="en-US" sz="1200" b="1" dirty="0">
              <a:cs typeface="Calibri"/>
            </a:endParaRPr>
          </a:p>
          <a:p>
            <a:pPr lvl="1"/>
            <a:r>
              <a:rPr lang="en-US" sz="1200" dirty="0"/>
              <a:t>10.8: </a:t>
            </a:r>
            <a:r>
              <a:rPr lang="en-US" sz="1200" b="1" dirty="0"/>
              <a:t>Median income ($) by sex by municipality</a:t>
            </a:r>
            <a:endParaRPr lang="en-US" sz="1200" b="1" dirty="0">
              <a:cs typeface="Calibri"/>
            </a:endParaRPr>
          </a:p>
          <a:p>
            <a:endParaRPr lang="en-US" sz="1200" b="1" dirty="0">
              <a:solidFill>
                <a:srgbClr val="C00000"/>
              </a:solidFill>
            </a:endParaRPr>
          </a:p>
          <a:p>
            <a:r>
              <a:rPr lang="en-US" sz="1400" b="1" dirty="0">
                <a:solidFill>
                  <a:srgbClr val="C00000"/>
                </a:solidFill>
              </a:rPr>
              <a:t>Community Safety </a:t>
            </a:r>
            <a:endParaRPr lang="en-US" sz="1400" b="1" dirty="0">
              <a:solidFill>
                <a:srgbClr val="C00000"/>
              </a:solidFill>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11.1</a:t>
            </a:r>
            <a:r>
              <a:rPr lang="en-US" sz="1200" dirty="0">
                <a:solidFill>
                  <a:schemeClr val="accent1">
                    <a:lumMod val="75000"/>
                  </a:schemeClr>
                </a:solidFill>
              </a:rPr>
              <a:t>:</a:t>
            </a:r>
            <a:r>
              <a:rPr lang="en-US" sz="1200" dirty="0"/>
              <a:t> </a:t>
            </a:r>
            <a:r>
              <a:rPr lang="en-US" sz="1200" b="1" dirty="0"/>
              <a:t>Violent crimes (#) &amp; crime rates (per 1,000) in NJ (by county)</a:t>
            </a:r>
            <a:endParaRPr lang="en-US" sz="1200" b="1" dirty="0">
              <a:cs typeface="Calibri"/>
            </a:endParaRPr>
          </a:p>
          <a:p>
            <a:pPr lvl="1"/>
            <a:r>
              <a:rPr lang="en-US" sz="1200" dirty="0"/>
              <a:t>11.2: </a:t>
            </a:r>
            <a:r>
              <a:rPr lang="en-US" sz="1200" b="1" dirty="0"/>
              <a:t>Crimes by type (#) </a:t>
            </a:r>
            <a:endParaRPr lang="en-US" sz="1200" b="1" dirty="0">
              <a:cs typeface="Calibri"/>
            </a:endParaRPr>
          </a:p>
          <a:p>
            <a:pPr lvl="1"/>
            <a:r>
              <a:rPr lang="en-US" sz="1200" dirty="0"/>
              <a:t>11.3:</a:t>
            </a:r>
            <a:r>
              <a:rPr lang="en-US" sz="1200" b="1" dirty="0"/>
              <a:t> Juvenile arrest rates (per 1,000) in NJ (by county)</a:t>
            </a:r>
            <a:endParaRPr lang="en-US" sz="1200" b="1" dirty="0">
              <a:cs typeface="Calibri"/>
            </a:endParaRPr>
          </a:p>
          <a:p>
            <a:pPr lvl="1"/>
            <a:r>
              <a:rPr lang="en-US" sz="1200" dirty="0"/>
              <a:t>11.4: </a:t>
            </a:r>
            <a:r>
              <a:rPr lang="en-US" sz="1200" b="1" dirty="0"/>
              <a:t>Juvenile arrest rates (per 1,000) over time </a:t>
            </a:r>
            <a:endParaRPr lang="en-US" sz="1200" b="1" dirty="0">
              <a:cs typeface="Calibri"/>
            </a:endParaRPr>
          </a:p>
          <a:p>
            <a:pPr lvl="1"/>
            <a:r>
              <a:rPr lang="en-US" sz="1200" dirty="0"/>
              <a:t>11.5: </a:t>
            </a:r>
            <a:r>
              <a:rPr lang="en-US" sz="1200" b="1" dirty="0"/>
              <a:t>Crime guns recovered (#)</a:t>
            </a:r>
            <a:r>
              <a:rPr lang="en-US" sz="1200" b="1" baseline="0" dirty="0"/>
              <a:t> in NJ (by county) </a:t>
            </a:r>
            <a:endParaRPr lang="en-US" sz="1200" b="1" dirty="0">
              <a:cs typeface="Calibri"/>
            </a:endParaRPr>
          </a:p>
          <a:p>
            <a:pPr lvl="1"/>
            <a:r>
              <a:rPr lang="en-US" sz="1200" dirty="0"/>
              <a:t>11.6: </a:t>
            </a:r>
            <a:r>
              <a:rPr lang="en-US" sz="1200" b="1" dirty="0"/>
              <a:t>Crime</a:t>
            </a:r>
            <a:r>
              <a:rPr lang="en-US" sz="1200" b="1" baseline="0" dirty="0"/>
              <a:t> guns recovered (#) across 6 months, in county</a:t>
            </a:r>
            <a:r>
              <a:rPr lang="en-US" sz="1200" b="1" dirty="0"/>
              <a:t> </a:t>
            </a:r>
            <a:endParaRPr lang="en-US" sz="1200" b="1" dirty="0">
              <a:cs typeface="Calibri"/>
            </a:endParaRPr>
          </a:p>
          <a:p>
            <a:pPr lvl="1"/>
            <a:r>
              <a:rPr lang="en-US" sz="1200" dirty="0"/>
              <a:t>11.7:</a:t>
            </a:r>
            <a:r>
              <a:rPr lang="en-US" sz="1200" b="1" dirty="0"/>
              <a:t> Municipalities in NJ with most crime guns recovered (#)</a:t>
            </a:r>
            <a:endParaRPr lang="en-US" sz="1200" b="1" dirty="0">
              <a:cs typeface="Calibri"/>
            </a:endParaRPr>
          </a:p>
          <a:p>
            <a:endParaRPr lang="en-US" sz="1400" b="1" dirty="0">
              <a:solidFill>
                <a:schemeClr val="accent1">
                  <a:lumMod val="75000"/>
                </a:schemeClr>
              </a:solidFill>
            </a:endParaRPr>
          </a:p>
          <a:p>
            <a:r>
              <a:rPr lang="en-US" sz="1400" b="1" dirty="0">
                <a:solidFill>
                  <a:srgbClr val="C00000"/>
                </a:solidFill>
              </a:rPr>
              <a:t>Domestic Violence </a:t>
            </a:r>
            <a:endParaRPr lang="en-US" sz="1400" b="1" dirty="0">
              <a:solidFill>
                <a:srgbClr val="C00000"/>
              </a:solidFill>
              <a:cs typeface="Calibri"/>
            </a:endParaRPr>
          </a:p>
          <a:p>
            <a:pPr lvl="1"/>
            <a:r>
              <a:rPr lang="en-US" sz="1200" dirty="0"/>
              <a:t>12.1: </a:t>
            </a:r>
            <a:r>
              <a:rPr lang="en-US" sz="1200" b="1" dirty="0"/>
              <a:t>Domestic violence incidents (# reported) in NJ (by county)</a:t>
            </a:r>
            <a:endParaRPr lang="en-US" sz="1200" b="1" dirty="0">
              <a:cs typeface="Calibri"/>
            </a:endParaRPr>
          </a:p>
          <a:p>
            <a:pPr lvl="1"/>
            <a:r>
              <a:rPr lang="en-US" sz="1200" dirty="0"/>
              <a:t>12.2: </a:t>
            </a:r>
            <a:r>
              <a:rPr lang="en-US" sz="1200" b="1" dirty="0"/>
              <a:t>Domestic violence incidents (# reported) over time </a:t>
            </a:r>
            <a:endParaRPr lang="en-US" sz="1200" b="1" dirty="0">
              <a:cs typeface="Calibri"/>
            </a:endParaRPr>
          </a:p>
          <a:p>
            <a:pPr lvl="1"/>
            <a:r>
              <a:rPr lang="en-US" sz="1200" dirty="0"/>
              <a:t>12.3: </a:t>
            </a:r>
            <a:r>
              <a:rPr lang="en-US" sz="1200" b="1" dirty="0"/>
              <a:t>Domestic violence incidents (# reported) by municipality</a:t>
            </a:r>
            <a:endParaRPr lang="en-US" sz="1200" b="1" dirty="0">
              <a:cs typeface="Calibri"/>
            </a:endParaRPr>
          </a:p>
          <a:p>
            <a:pPr lvl="1"/>
            <a:r>
              <a:rPr lang="en-US" sz="1200" dirty="0"/>
              <a:t>12.4: </a:t>
            </a:r>
            <a:r>
              <a:rPr lang="en-US" sz="1200" b="1" dirty="0"/>
              <a:t>Domestic violence offenses by type (%) in NJ </a:t>
            </a:r>
            <a:endParaRPr lang="en-US" sz="1200" b="1" dirty="0">
              <a:cs typeface="Calibri"/>
            </a:endParaRPr>
          </a:p>
          <a:p>
            <a:pPr lvl="1"/>
            <a:r>
              <a:rPr lang="en-US" sz="1200" dirty="0"/>
              <a:t>12.5: </a:t>
            </a:r>
            <a:r>
              <a:rPr lang="en-US" sz="1200" b="1" dirty="0"/>
              <a:t>Domestic violence arrests by offense (%) in NJ </a:t>
            </a:r>
            <a:endParaRPr lang="en-US" dirty="0"/>
          </a:p>
        </p:txBody>
      </p:sp>
      <p:pic>
        <p:nvPicPr>
          <p:cNvPr id="7" name="Picture 6" descr="Image result for morris county nj map wikipedia">
            <a:extLst>
              <a:ext uri="{FF2B5EF4-FFF2-40B4-BE49-F238E27FC236}">
                <a16:creationId xmlns:a16="http://schemas.microsoft.com/office/drawing/2014/main" id="{0B8E2F35-456F-4C63-8088-6AA7DB3EB7E1}"/>
              </a:ext>
            </a:extLst>
          </p:cNvPr>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838200" y="76200"/>
            <a:ext cx="457200" cy="876300"/>
          </a:xfrm>
          <a:prstGeom prst="rect">
            <a:avLst/>
          </a:prstGeom>
          <a:noFill/>
          <a:ln>
            <a:noFill/>
          </a:ln>
        </p:spPr>
      </p:pic>
      <p:sp>
        <p:nvSpPr>
          <p:cNvPr id="8" name="TextBox 14">
            <a:extLst>
              <a:ext uri="{FF2B5EF4-FFF2-40B4-BE49-F238E27FC236}">
                <a16:creationId xmlns:a16="http://schemas.microsoft.com/office/drawing/2014/main" id="{6415ACE2-DAF9-44B9-94ED-2CC621CD57C9}"/>
              </a:ext>
            </a:extLst>
          </p:cNvPr>
          <p:cNvSpPr txBox="1"/>
          <p:nvPr userDrawn="1"/>
        </p:nvSpPr>
        <p:spPr>
          <a:xfrm>
            <a:off x="152400" y="42677"/>
            <a:ext cx="1066800" cy="52322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a:latin typeface="Franklin Gothic Medium Cond" panose="020B0606030402020204" pitchFamily="34" charset="0"/>
              </a:rPr>
              <a:t>Morris</a:t>
            </a:r>
          </a:p>
          <a:p>
            <a:r>
              <a:rPr lang="en-US" sz="1400" dirty="0">
                <a:latin typeface="Franklin Gothic Medium Cond" panose="020B0606030402020204" pitchFamily="34" charset="0"/>
              </a:rPr>
              <a:t>County</a:t>
            </a:r>
          </a:p>
        </p:txBody>
      </p:sp>
    </p:spTree>
    <p:extLst>
      <p:ext uri="{BB962C8B-B14F-4D97-AF65-F5344CB8AC3E}">
        <p14:creationId xmlns:p14="http://schemas.microsoft.com/office/powerpoint/2010/main" val="326036557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3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6" name="TextBox 5">
            <a:extLst>
              <a:ext uri="{FF2B5EF4-FFF2-40B4-BE49-F238E27FC236}">
                <a16:creationId xmlns:a16="http://schemas.microsoft.com/office/drawing/2014/main" id="{724C2A62-A346-4098-AB70-834F82AE964D}"/>
              </a:ext>
            </a:extLst>
          </p:cNvPr>
          <p:cNvSpPr txBox="1"/>
          <p:nvPr userDrawn="1"/>
        </p:nvSpPr>
        <p:spPr>
          <a:xfrm>
            <a:off x="3581400" y="838200"/>
            <a:ext cx="8305800" cy="4893647"/>
          </a:xfrm>
          <a:prstGeom prst="rect">
            <a:avLst/>
          </a:prstGeom>
          <a:noFill/>
        </p:spPr>
        <p:txBody>
          <a:bodyPr wrap="square" rtlCol="0">
            <a:spAutoFit/>
          </a:bodyPr>
          <a:lstStyle/>
          <a:p>
            <a:r>
              <a:rPr lang="en-US" sz="1200" b="1" dirty="0">
                <a:solidFill>
                  <a:srgbClr val="C00000"/>
                </a:solidFill>
              </a:rPr>
              <a:t>Substance Abuse Treatments </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13.1: </a:t>
            </a:r>
            <a:r>
              <a:rPr lang="en-US" sz="1200" b="1" dirty="0"/>
              <a:t>Change (%) in suspected opioid overdose deaths in NJ (by county) between 2016 and 2018 </a:t>
            </a:r>
            <a:endParaRPr lang="en-US" sz="1200" b="1" dirty="0">
              <a:cs typeface="Calibri"/>
            </a:endParaRPr>
          </a:p>
          <a:p>
            <a:pPr lvl="1"/>
            <a:r>
              <a:rPr lang="en-US" sz="1200" dirty="0"/>
              <a:t>13.2: </a:t>
            </a:r>
            <a:r>
              <a:rPr lang="en-US" sz="1200" b="1" dirty="0"/>
              <a:t>Number of (#) suspected opioid deaths over time </a:t>
            </a:r>
            <a:endParaRPr lang="en-US" sz="1200" b="1" dirty="0">
              <a:cs typeface="Calibri"/>
            </a:endParaRPr>
          </a:p>
          <a:p>
            <a:pPr lvl="1"/>
            <a:r>
              <a:rPr lang="en-US" sz="1200" dirty="0"/>
              <a:t>13.3: </a:t>
            </a:r>
            <a:r>
              <a:rPr lang="en-US" sz="1200" b="1" dirty="0"/>
              <a:t>% change in population for every overdose death</a:t>
            </a:r>
            <a:endParaRPr lang="en-US" sz="1200" b="1" dirty="0">
              <a:cs typeface="Calibri"/>
            </a:endParaRPr>
          </a:p>
          <a:p>
            <a:pPr lvl="1"/>
            <a:r>
              <a:rPr lang="en-US" sz="1200" dirty="0"/>
              <a:t>13.4: </a:t>
            </a:r>
            <a:r>
              <a:rPr lang="en-US" sz="1200" b="1" dirty="0"/>
              <a:t>Population for every 1 overdose death over time</a:t>
            </a:r>
            <a:endParaRPr lang="en-US" sz="1200" b="1" dirty="0">
              <a:cs typeface="Calibri"/>
            </a:endParaRPr>
          </a:p>
          <a:p>
            <a:pPr lvl="1"/>
            <a:r>
              <a:rPr lang="en-US" sz="1200" dirty="0"/>
              <a:t>13.5: </a:t>
            </a:r>
            <a:r>
              <a:rPr lang="en-US" sz="1200" b="1" dirty="0"/>
              <a:t>Types of substances (%) identified at treatment center admissions</a:t>
            </a:r>
            <a:endParaRPr lang="en-US" sz="1200" b="1" dirty="0">
              <a:solidFill>
                <a:schemeClr val="accent1">
                  <a:lumMod val="75000"/>
                </a:schemeClr>
              </a:solidFill>
            </a:endParaRPr>
          </a:p>
          <a:p>
            <a:endParaRPr lang="en-US" sz="1200" b="1" dirty="0">
              <a:solidFill>
                <a:srgbClr val="CC0000"/>
              </a:solidFill>
            </a:endParaRPr>
          </a:p>
          <a:p>
            <a:r>
              <a:rPr lang="en-US" sz="1200" b="1" dirty="0">
                <a:solidFill>
                  <a:srgbClr val="CC0000"/>
                </a:solidFill>
              </a:rPr>
              <a:t>Mental Health </a:t>
            </a:r>
          </a:p>
          <a:p>
            <a:pPr lvl="1"/>
            <a:r>
              <a:rPr lang="en-US" sz="1200" dirty="0"/>
              <a:t>14.1: </a:t>
            </a:r>
            <a:r>
              <a:rPr lang="en-US" sz="1200" b="1" dirty="0"/>
              <a:t>Types of mental health programs (#)</a:t>
            </a:r>
            <a:endParaRPr lang="en-US" sz="12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14.2: </a:t>
            </a:r>
            <a:r>
              <a:rPr lang="en-US" sz="1200" b="1" dirty="0"/>
              <a:t>Frequency (%) of mental health distress in NJ (by county)</a:t>
            </a:r>
            <a:r>
              <a:rPr lang="en-US" sz="1200" b="1" dirty="0">
                <a:cs typeface="Calibri"/>
              </a:rPr>
              <a:t> </a:t>
            </a:r>
            <a:r>
              <a:rPr lang="en-US" sz="1200" b="1" dirty="0"/>
              <a:t>– age adjusted</a:t>
            </a:r>
            <a:endParaRPr lang="en-US" sz="1200" b="1" dirty="0">
              <a:cs typeface="Calibri"/>
            </a:endParaRPr>
          </a:p>
          <a:p>
            <a:pPr lvl="1"/>
            <a:r>
              <a:rPr lang="en-US" sz="1200" dirty="0"/>
              <a:t>14.3: </a:t>
            </a:r>
            <a:r>
              <a:rPr lang="en-US" sz="1200" b="1" dirty="0"/>
              <a:t>Frequency (%) of mental health distress over time - age adjusted</a:t>
            </a:r>
            <a:endParaRPr lang="en-US" sz="1200" b="1" dirty="0">
              <a:cs typeface="Calibri"/>
            </a:endParaRPr>
          </a:p>
          <a:p>
            <a:pPr lvl="1"/>
            <a:r>
              <a:rPr lang="en-US" sz="1200" dirty="0"/>
              <a:t>14.4: </a:t>
            </a:r>
            <a:r>
              <a:rPr lang="en-US" sz="1200" b="1" dirty="0"/>
              <a:t>Frequency (%) of mental health distress by race/ethnicity  - age adjusted</a:t>
            </a:r>
            <a:endParaRPr lang="en-US" sz="1200" b="1" dirty="0">
              <a:cs typeface="Calibri"/>
            </a:endParaRPr>
          </a:p>
          <a:p>
            <a:pPr lvl="1"/>
            <a:r>
              <a:rPr lang="en-US" sz="1200" dirty="0"/>
              <a:t>14.5: </a:t>
            </a:r>
            <a:r>
              <a:rPr lang="en-US" sz="1200" b="1" dirty="0"/>
              <a:t>Frequency (%) of mental health distress by sex – age adjusted</a:t>
            </a:r>
            <a:endParaRPr lang="en-US" sz="1200" b="1" dirty="0">
              <a:cs typeface="Calibri"/>
            </a:endParaRPr>
          </a:p>
          <a:p>
            <a:pPr lvl="1"/>
            <a:r>
              <a:rPr lang="en-US" sz="1200" dirty="0"/>
              <a:t>14.6: </a:t>
            </a:r>
            <a:r>
              <a:rPr lang="en-US" sz="1200" b="1" dirty="0"/>
              <a:t>Frequency of depression (%) in NJ (by county) </a:t>
            </a:r>
            <a:endParaRPr lang="en-US" sz="1200" b="1" dirty="0">
              <a:cs typeface="Calibri"/>
            </a:endParaRPr>
          </a:p>
          <a:p>
            <a:pPr lvl="1"/>
            <a:r>
              <a:rPr lang="en-US" sz="1200" dirty="0"/>
              <a:t>14.7: </a:t>
            </a:r>
            <a:r>
              <a:rPr lang="en-US" sz="1200" b="1" dirty="0"/>
              <a:t>Frequency of depression (%) over time </a:t>
            </a:r>
            <a:endParaRPr lang="en-US" sz="1200" b="1" dirty="0">
              <a:cs typeface="Calibri"/>
            </a:endParaRPr>
          </a:p>
          <a:p>
            <a:pPr lvl="1"/>
            <a:r>
              <a:rPr lang="en-US" sz="1200" dirty="0"/>
              <a:t>14.8: </a:t>
            </a:r>
            <a:r>
              <a:rPr lang="en-US" sz="1200" b="1" dirty="0"/>
              <a:t>Diagnosed depression by race/ethnicity</a:t>
            </a:r>
            <a:endParaRPr lang="en-US" sz="1200" b="1" dirty="0">
              <a:cs typeface="Calibri"/>
            </a:endParaRPr>
          </a:p>
          <a:p>
            <a:pPr lvl="1"/>
            <a:r>
              <a:rPr lang="en-US" sz="1200" dirty="0">
                <a:solidFill>
                  <a:srgbClr val="000000"/>
                </a:solidFill>
                <a:cs typeface="Calibri"/>
              </a:rPr>
              <a:t>14.9: </a:t>
            </a:r>
            <a:r>
              <a:rPr lang="en-US" sz="1200" b="1" dirty="0">
                <a:solidFill>
                  <a:srgbClr val="000000"/>
                </a:solidFill>
                <a:cs typeface="Calibri"/>
              </a:rPr>
              <a:t>Diagnosed depression by sex </a:t>
            </a:r>
            <a:endParaRPr lang="en-US" sz="1200" dirty="0">
              <a:solidFill>
                <a:srgbClr val="000000"/>
              </a:solidFill>
              <a:cs typeface="Calibri"/>
            </a:endParaRPr>
          </a:p>
          <a:p>
            <a:endParaRPr lang="en-US" sz="1200" b="1" dirty="0">
              <a:solidFill>
                <a:srgbClr val="CC0000"/>
              </a:solidFill>
            </a:endParaRPr>
          </a:p>
          <a:p>
            <a:r>
              <a:rPr lang="en-US" sz="1200" b="1" dirty="0">
                <a:solidFill>
                  <a:srgbClr val="CC0000"/>
                </a:solidFill>
              </a:rPr>
              <a:t>Education Resources</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15.1:</a:t>
            </a:r>
            <a:r>
              <a:rPr lang="en-US" sz="1200" b="1" dirty="0"/>
              <a:t> Children (#) receiving special education services in NJ (by county)</a:t>
            </a:r>
            <a:endParaRPr lang="en-US" sz="12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15.2:</a:t>
            </a:r>
            <a:r>
              <a:rPr lang="en-US" sz="1200" b="1" dirty="0"/>
              <a:t> Children (#) receiving early intervention services in NJ (by county)</a:t>
            </a:r>
            <a:endParaRPr lang="en-US" sz="1200" b="1" dirty="0">
              <a:cs typeface="Calibri"/>
            </a:endParaRPr>
          </a:p>
          <a:p>
            <a:endParaRPr lang="en-US" sz="1200" b="1" dirty="0">
              <a:solidFill>
                <a:srgbClr val="376092"/>
              </a:solidFill>
              <a:cs typeface="Calibri"/>
            </a:endParaRPr>
          </a:p>
          <a:p>
            <a:r>
              <a:rPr lang="en-US" sz="1200" b="1" dirty="0">
                <a:solidFill>
                  <a:srgbClr val="C00000"/>
                </a:solidFill>
              </a:rPr>
              <a:t>Resources</a:t>
            </a:r>
          </a:p>
          <a:p>
            <a:pPr lvl="1"/>
            <a:r>
              <a:rPr lang="en-US" sz="1200" dirty="0"/>
              <a:t>16.1: </a:t>
            </a:r>
            <a:r>
              <a:rPr lang="en-US" sz="1200" b="1" dirty="0"/>
              <a:t>Support for families including kinship </a:t>
            </a:r>
            <a:endParaRPr lang="en-US" sz="1200" b="1" dirty="0">
              <a:cs typeface="Calibri"/>
            </a:endParaRPr>
          </a:p>
          <a:p>
            <a:pPr lvl="1"/>
            <a:r>
              <a:rPr lang="en-US" sz="1200" dirty="0"/>
              <a:t>16.2: </a:t>
            </a:r>
            <a:r>
              <a:rPr lang="en-US" sz="1200" b="1" dirty="0"/>
              <a:t>Pro Bono legal/advocacy services</a:t>
            </a:r>
            <a:endParaRPr lang="en-US" sz="1200" b="1" dirty="0">
              <a:cs typeface="Calibri"/>
            </a:endParaRPr>
          </a:p>
        </p:txBody>
      </p:sp>
      <p:pic>
        <p:nvPicPr>
          <p:cNvPr id="7" name="Picture 6" descr="Image result for morris county nj map wikipedia">
            <a:extLst>
              <a:ext uri="{FF2B5EF4-FFF2-40B4-BE49-F238E27FC236}">
                <a16:creationId xmlns:a16="http://schemas.microsoft.com/office/drawing/2014/main" id="{0B8E2F35-456F-4C63-8088-6AA7DB3EB7E1}"/>
              </a:ext>
            </a:extLst>
          </p:cNvPr>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838200" y="76200"/>
            <a:ext cx="457200" cy="876300"/>
          </a:xfrm>
          <a:prstGeom prst="rect">
            <a:avLst/>
          </a:prstGeom>
          <a:noFill/>
          <a:ln>
            <a:noFill/>
          </a:ln>
        </p:spPr>
      </p:pic>
      <p:sp>
        <p:nvSpPr>
          <p:cNvPr id="8" name="TextBox 14">
            <a:extLst>
              <a:ext uri="{FF2B5EF4-FFF2-40B4-BE49-F238E27FC236}">
                <a16:creationId xmlns:a16="http://schemas.microsoft.com/office/drawing/2014/main" id="{6415ACE2-DAF9-44B9-94ED-2CC621CD57C9}"/>
              </a:ext>
            </a:extLst>
          </p:cNvPr>
          <p:cNvSpPr txBox="1"/>
          <p:nvPr userDrawn="1"/>
        </p:nvSpPr>
        <p:spPr>
          <a:xfrm>
            <a:off x="152400" y="42677"/>
            <a:ext cx="1066800" cy="52322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a:latin typeface="Franklin Gothic Medium Cond" panose="020B0606030402020204" pitchFamily="34" charset="0"/>
              </a:rPr>
              <a:t>Morris</a:t>
            </a:r>
          </a:p>
          <a:p>
            <a:r>
              <a:rPr lang="en-US" sz="1400" dirty="0">
                <a:latin typeface="Franklin Gothic Medium Cond" panose="020B0606030402020204" pitchFamily="34" charset="0"/>
              </a:rPr>
              <a:t>County</a:t>
            </a:r>
          </a:p>
        </p:txBody>
      </p:sp>
    </p:spTree>
    <p:extLst>
      <p:ext uri="{BB962C8B-B14F-4D97-AF65-F5344CB8AC3E}">
        <p14:creationId xmlns:p14="http://schemas.microsoft.com/office/powerpoint/2010/main" val="155875392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3" name="TextBox 2">
            <a:extLst>
              <a:ext uri="{FF2B5EF4-FFF2-40B4-BE49-F238E27FC236}">
                <a16:creationId xmlns:a16="http://schemas.microsoft.com/office/drawing/2014/main" id="{04C31D9B-6F70-4401-8D69-777939ED0DDC}"/>
              </a:ext>
            </a:extLst>
          </p:cNvPr>
          <p:cNvSpPr txBox="1"/>
          <p:nvPr userDrawn="1"/>
        </p:nvSpPr>
        <p:spPr>
          <a:xfrm>
            <a:off x="228600" y="5730451"/>
            <a:ext cx="2667000" cy="830997"/>
          </a:xfrm>
          <a:prstGeom prst="rect">
            <a:avLst/>
          </a:prstGeom>
          <a:solidFill>
            <a:schemeClr val="bg1"/>
          </a:solidFill>
        </p:spPr>
        <p:txBody>
          <a:bodyPr wrap="square" rtlCol="0">
            <a:spAutoFit/>
          </a:bodyPr>
          <a:lstStyle/>
          <a:p>
            <a:pPr algn="ctr"/>
            <a:r>
              <a:rPr lang="en-US" sz="1600" dirty="0"/>
              <a:t>Charts with an (*) correspond to possible focus group discussion topics</a:t>
            </a:r>
          </a:p>
        </p:txBody>
      </p:sp>
      <p:sp>
        <p:nvSpPr>
          <p:cNvPr id="4" name="TextBox 3">
            <a:extLst>
              <a:ext uri="{FF2B5EF4-FFF2-40B4-BE49-F238E27FC236}">
                <a16:creationId xmlns:a16="http://schemas.microsoft.com/office/drawing/2014/main" id="{29BA42A2-266A-403E-9C23-CC5751A92D5E}"/>
              </a:ext>
            </a:extLst>
          </p:cNvPr>
          <p:cNvSpPr txBox="1"/>
          <p:nvPr userDrawn="1"/>
        </p:nvSpPr>
        <p:spPr>
          <a:xfrm>
            <a:off x="533400" y="2590800"/>
            <a:ext cx="2057400" cy="2062103"/>
          </a:xfrm>
          <a:prstGeom prst="rect">
            <a:avLst/>
          </a:prstGeom>
          <a:noFill/>
        </p:spPr>
        <p:txBody>
          <a:bodyPr wrap="square" rtlCol="0">
            <a:spAutoFit/>
          </a:bodyPr>
          <a:lstStyle/>
          <a:p>
            <a:pPr algn="ctr"/>
            <a:r>
              <a:rPr lang="en-US" sz="4000" dirty="0">
                <a:solidFill>
                  <a:schemeClr val="bg1"/>
                </a:solidFill>
                <a:latin typeface="Franklin Gothic Demi" panose="020B0703020102020204" pitchFamily="34" charset="0"/>
              </a:rPr>
              <a:t>County Ranking </a:t>
            </a:r>
          </a:p>
          <a:p>
            <a:pPr algn="ctr"/>
            <a:r>
              <a:rPr lang="en-US" sz="2400" dirty="0">
                <a:solidFill>
                  <a:schemeClr val="bg1"/>
                </a:solidFill>
                <a:latin typeface="Franklin Gothic Demi" panose="020B0703020102020204" pitchFamily="34" charset="0"/>
              </a:rPr>
              <a:t>Service Needs</a:t>
            </a:r>
          </a:p>
        </p:txBody>
      </p:sp>
      <p:pic>
        <p:nvPicPr>
          <p:cNvPr id="6" name="Picture 5" descr="Image result for morris county nj map wikipedia">
            <a:extLst>
              <a:ext uri="{FF2B5EF4-FFF2-40B4-BE49-F238E27FC236}">
                <a16:creationId xmlns:a16="http://schemas.microsoft.com/office/drawing/2014/main" id="{0B8E2F35-456F-4C63-8088-6AA7DB3EB7E1}"/>
              </a:ext>
            </a:extLst>
          </p:cNvPr>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838200" y="76200"/>
            <a:ext cx="457200" cy="876300"/>
          </a:xfrm>
          <a:prstGeom prst="rect">
            <a:avLst/>
          </a:prstGeom>
          <a:noFill/>
          <a:ln>
            <a:noFill/>
          </a:ln>
        </p:spPr>
      </p:pic>
      <p:sp>
        <p:nvSpPr>
          <p:cNvPr id="7" name="TextBox 14">
            <a:extLst>
              <a:ext uri="{FF2B5EF4-FFF2-40B4-BE49-F238E27FC236}">
                <a16:creationId xmlns:a16="http://schemas.microsoft.com/office/drawing/2014/main" id="{6415ACE2-DAF9-44B9-94ED-2CC621CD57C9}"/>
              </a:ext>
            </a:extLst>
          </p:cNvPr>
          <p:cNvSpPr txBox="1"/>
          <p:nvPr userDrawn="1"/>
        </p:nvSpPr>
        <p:spPr>
          <a:xfrm>
            <a:off x="152400" y="42677"/>
            <a:ext cx="1066800" cy="52322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a:latin typeface="Franklin Gothic Medium Cond" panose="020B0606030402020204" pitchFamily="34" charset="0"/>
              </a:rPr>
              <a:t>Morris</a:t>
            </a:r>
          </a:p>
          <a:p>
            <a:r>
              <a:rPr lang="en-US" sz="1400" dirty="0">
                <a:latin typeface="Franklin Gothic Medium Cond" panose="020B0606030402020204" pitchFamily="34" charset="0"/>
              </a:rPr>
              <a:t>County</a:t>
            </a:r>
          </a:p>
        </p:txBody>
      </p:sp>
    </p:spTree>
    <p:extLst>
      <p:ext uri="{BB962C8B-B14F-4D97-AF65-F5344CB8AC3E}">
        <p14:creationId xmlns:p14="http://schemas.microsoft.com/office/powerpoint/2010/main" val="350944463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pic>
        <p:nvPicPr>
          <p:cNvPr id="4" name="Picture 3" descr="Image result for morris county nj map wikipedia">
            <a:extLst>
              <a:ext uri="{FF2B5EF4-FFF2-40B4-BE49-F238E27FC236}">
                <a16:creationId xmlns:a16="http://schemas.microsoft.com/office/drawing/2014/main" id="{0B8E2F35-456F-4C63-8088-6AA7DB3EB7E1}"/>
              </a:ext>
            </a:extLst>
          </p:cNvPr>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838200" y="76200"/>
            <a:ext cx="457200" cy="876300"/>
          </a:xfrm>
          <a:prstGeom prst="rect">
            <a:avLst/>
          </a:prstGeom>
          <a:noFill/>
          <a:ln>
            <a:noFill/>
          </a:ln>
        </p:spPr>
      </p:pic>
      <p:sp>
        <p:nvSpPr>
          <p:cNvPr id="6" name="TextBox 14">
            <a:extLst>
              <a:ext uri="{FF2B5EF4-FFF2-40B4-BE49-F238E27FC236}">
                <a16:creationId xmlns:a16="http://schemas.microsoft.com/office/drawing/2014/main" id="{6415ACE2-DAF9-44B9-94ED-2CC621CD57C9}"/>
              </a:ext>
            </a:extLst>
          </p:cNvPr>
          <p:cNvSpPr txBox="1"/>
          <p:nvPr userDrawn="1"/>
        </p:nvSpPr>
        <p:spPr>
          <a:xfrm>
            <a:off x="152400" y="42677"/>
            <a:ext cx="1066800" cy="52322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a:latin typeface="Franklin Gothic Medium Cond" panose="020B0606030402020204" pitchFamily="34" charset="0"/>
              </a:rPr>
              <a:t>Morris</a:t>
            </a:r>
          </a:p>
          <a:p>
            <a:r>
              <a:rPr lang="en-US" sz="1400" dirty="0">
                <a:latin typeface="Franklin Gothic Medium Cond" panose="020B0606030402020204" pitchFamily="34" charset="0"/>
              </a:rPr>
              <a:t>County</a:t>
            </a:r>
          </a:p>
        </p:txBody>
      </p:sp>
    </p:spTree>
    <p:extLst>
      <p:ext uri="{BB962C8B-B14F-4D97-AF65-F5344CB8AC3E}">
        <p14:creationId xmlns:p14="http://schemas.microsoft.com/office/powerpoint/2010/main" val="369390128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5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pic>
        <p:nvPicPr>
          <p:cNvPr id="4" name="Picture 3" descr="Image result for morris county nj map wikipedia">
            <a:extLst>
              <a:ext uri="{FF2B5EF4-FFF2-40B4-BE49-F238E27FC236}">
                <a16:creationId xmlns:a16="http://schemas.microsoft.com/office/drawing/2014/main" id="{0B8E2F35-456F-4C63-8088-6AA7DB3EB7E1}"/>
              </a:ext>
            </a:extLst>
          </p:cNvPr>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838200" y="76200"/>
            <a:ext cx="457200" cy="876300"/>
          </a:xfrm>
          <a:prstGeom prst="rect">
            <a:avLst/>
          </a:prstGeom>
          <a:noFill/>
          <a:ln>
            <a:noFill/>
          </a:ln>
        </p:spPr>
      </p:pic>
      <p:sp>
        <p:nvSpPr>
          <p:cNvPr id="6" name="TextBox 14">
            <a:extLst>
              <a:ext uri="{FF2B5EF4-FFF2-40B4-BE49-F238E27FC236}">
                <a16:creationId xmlns:a16="http://schemas.microsoft.com/office/drawing/2014/main" id="{6415ACE2-DAF9-44B9-94ED-2CC621CD57C9}"/>
              </a:ext>
            </a:extLst>
          </p:cNvPr>
          <p:cNvSpPr txBox="1"/>
          <p:nvPr userDrawn="1"/>
        </p:nvSpPr>
        <p:spPr>
          <a:xfrm>
            <a:off x="152400" y="42677"/>
            <a:ext cx="1066800" cy="52322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a:latin typeface="Franklin Gothic Medium Cond" panose="020B0606030402020204" pitchFamily="34" charset="0"/>
              </a:rPr>
              <a:t>Morris</a:t>
            </a:r>
          </a:p>
          <a:p>
            <a:r>
              <a:rPr lang="en-US" sz="1400" dirty="0">
                <a:latin typeface="Franklin Gothic Medium Cond" panose="020B0606030402020204" pitchFamily="34" charset="0"/>
              </a:rPr>
              <a:t>County</a:t>
            </a:r>
          </a:p>
        </p:txBody>
      </p:sp>
    </p:spTree>
    <p:extLst>
      <p:ext uri="{BB962C8B-B14F-4D97-AF65-F5344CB8AC3E}">
        <p14:creationId xmlns:p14="http://schemas.microsoft.com/office/powerpoint/2010/main" val="79365796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6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Rectangle 3">
            <a:extLst>
              <a:ext uri="{FF2B5EF4-FFF2-40B4-BE49-F238E27FC236}">
                <a16:creationId xmlns:a16="http://schemas.microsoft.com/office/drawing/2014/main" id="{A832EAD1-8823-4F78-A97A-6A1CEB1B4BF1}"/>
              </a:ext>
            </a:extLst>
          </p:cNvPr>
          <p:cNvSpPr/>
          <p:nvPr userDrawn="1"/>
        </p:nvSpPr>
        <p:spPr>
          <a:xfrm>
            <a:off x="3246120" y="228600"/>
            <a:ext cx="4572000" cy="6400800"/>
          </a:xfrm>
          <a:prstGeom prst="rect">
            <a:avLst/>
          </a:prstGeom>
        </p:spPr>
        <p:txBody>
          <a:bodyPr wrap="square">
            <a:noAutofit/>
          </a:bodyPr>
          <a:lstStyle/>
          <a:p>
            <a:r>
              <a:rPr lang="en-US" spc="-50" dirty="0">
                <a:latin typeface="Franklin Gothic Medium" panose="020B0603020102020204" pitchFamily="34" charset="0"/>
              </a:rPr>
              <a:t>16.1. Support for Families including Kinship</a:t>
            </a:r>
          </a:p>
          <a:p>
            <a:pPr lvl="1"/>
            <a:endParaRPr lang="en-US" sz="1100" dirty="0">
              <a:latin typeface="Franklin Gothic Medium" panose="020B0603020102020204" pitchFamily="34" charset="0"/>
            </a:endParaRPr>
          </a:p>
        </p:txBody>
      </p:sp>
      <p:sp>
        <p:nvSpPr>
          <p:cNvPr id="6" name="Rectangle 5">
            <a:extLst>
              <a:ext uri="{FF2B5EF4-FFF2-40B4-BE49-F238E27FC236}">
                <a16:creationId xmlns:a16="http://schemas.microsoft.com/office/drawing/2014/main" id="{D2972177-29B4-4859-B354-1D69B288A972}"/>
              </a:ext>
            </a:extLst>
          </p:cNvPr>
          <p:cNvSpPr/>
          <p:nvPr userDrawn="1"/>
        </p:nvSpPr>
        <p:spPr>
          <a:xfrm>
            <a:off x="8001000" y="182880"/>
            <a:ext cx="3886200" cy="822960"/>
          </a:xfrm>
          <a:prstGeom prst="rect">
            <a:avLst/>
          </a:prstGeom>
        </p:spPr>
        <p:txBody>
          <a:bodyPr anchor="t" anchorCtr="0">
            <a:noAutofit/>
          </a:bodyPr>
          <a:lstStyle/>
          <a:p>
            <a:r>
              <a:rPr lang="en-US" spc="-50" dirty="0">
                <a:latin typeface="Franklin Gothic Medium" panose="020B0603020102020204" pitchFamily="34" charset="0"/>
              </a:rPr>
              <a:t>16.2. Pro Bono Legal/Advocacy services</a:t>
            </a:r>
          </a:p>
        </p:txBody>
      </p:sp>
      <p:sp>
        <p:nvSpPr>
          <p:cNvPr id="7" name="Rectangle 6">
            <a:extLst>
              <a:ext uri="{FF2B5EF4-FFF2-40B4-BE49-F238E27FC236}">
                <a16:creationId xmlns:a16="http://schemas.microsoft.com/office/drawing/2014/main" id="{907F832F-DBC0-4F1C-9100-237B0BE509F8}"/>
              </a:ext>
            </a:extLst>
          </p:cNvPr>
          <p:cNvSpPr/>
          <p:nvPr userDrawn="1"/>
        </p:nvSpPr>
        <p:spPr>
          <a:xfrm>
            <a:off x="8001000" y="640080"/>
            <a:ext cx="3886200" cy="5577840"/>
          </a:xfrm>
          <a:prstGeom prst="rect">
            <a:avLst/>
          </a:prstGeom>
        </p:spPr>
        <p:txBody>
          <a:bodyPr wrap="square">
            <a:noAutofit/>
          </a:bodyPr>
          <a:lstStyle/>
          <a:p>
            <a:endParaRPr lang="en-US" sz="1400" dirty="0">
              <a:latin typeface="Franklin Gothic Medium" panose="020B0603020102020204" pitchFamily="34" charset="0"/>
            </a:endParaRPr>
          </a:p>
        </p:txBody>
      </p:sp>
      <p:sp>
        <p:nvSpPr>
          <p:cNvPr id="8" name="TextBox 7">
            <a:extLst>
              <a:ext uri="{FF2B5EF4-FFF2-40B4-BE49-F238E27FC236}">
                <a16:creationId xmlns:a16="http://schemas.microsoft.com/office/drawing/2014/main" id="{BAB4CE7F-09EF-441C-952D-B65CB5883507}"/>
              </a:ext>
            </a:extLst>
          </p:cNvPr>
          <p:cNvSpPr txBox="1"/>
          <p:nvPr userDrawn="1"/>
        </p:nvSpPr>
        <p:spPr>
          <a:xfrm>
            <a:off x="152400" y="2590800"/>
            <a:ext cx="2819400" cy="1077218"/>
          </a:xfrm>
          <a:prstGeom prst="rect">
            <a:avLst/>
          </a:prstGeom>
          <a:noFill/>
        </p:spPr>
        <p:txBody>
          <a:bodyPr wrap="square" rtlCol="0">
            <a:spAutoFit/>
          </a:bodyPr>
          <a:lstStyle/>
          <a:p>
            <a:pPr algn="ctr"/>
            <a:r>
              <a:rPr lang="en-US" sz="4000" dirty="0">
                <a:solidFill>
                  <a:schemeClr val="bg1"/>
                </a:solidFill>
                <a:latin typeface="Franklin Gothic Demi" panose="020B0703020102020204" pitchFamily="34" charset="0"/>
              </a:rPr>
              <a:t>Resources</a:t>
            </a:r>
          </a:p>
          <a:p>
            <a:pPr algn="ctr"/>
            <a:endParaRPr lang="en-US" sz="2400" dirty="0">
              <a:solidFill>
                <a:schemeClr val="bg1"/>
              </a:solidFill>
              <a:latin typeface="Franklin Gothic Demi" panose="020B0703020102020204" pitchFamily="34" charset="0"/>
            </a:endParaRPr>
          </a:p>
        </p:txBody>
      </p:sp>
      <p:pic>
        <p:nvPicPr>
          <p:cNvPr id="9" name="Picture 8" descr="Image result for morris county nj map wikipedia">
            <a:extLst>
              <a:ext uri="{FF2B5EF4-FFF2-40B4-BE49-F238E27FC236}">
                <a16:creationId xmlns:a16="http://schemas.microsoft.com/office/drawing/2014/main" id="{0B8E2F35-456F-4C63-8088-6AA7DB3EB7E1}"/>
              </a:ext>
            </a:extLst>
          </p:cNvPr>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838200" y="76200"/>
            <a:ext cx="457200" cy="876300"/>
          </a:xfrm>
          <a:prstGeom prst="rect">
            <a:avLst/>
          </a:prstGeom>
          <a:noFill/>
          <a:ln>
            <a:noFill/>
          </a:ln>
        </p:spPr>
      </p:pic>
      <p:sp>
        <p:nvSpPr>
          <p:cNvPr id="10" name="TextBox 14">
            <a:extLst>
              <a:ext uri="{FF2B5EF4-FFF2-40B4-BE49-F238E27FC236}">
                <a16:creationId xmlns:a16="http://schemas.microsoft.com/office/drawing/2014/main" id="{6415ACE2-DAF9-44B9-94ED-2CC621CD57C9}"/>
              </a:ext>
            </a:extLst>
          </p:cNvPr>
          <p:cNvSpPr txBox="1"/>
          <p:nvPr userDrawn="1"/>
        </p:nvSpPr>
        <p:spPr>
          <a:xfrm>
            <a:off x="152400" y="42677"/>
            <a:ext cx="1066800" cy="52322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a:latin typeface="Franklin Gothic Medium Cond" panose="020B0606030402020204" pitchFamily="34" charset="0"/>
              </a:rPr>
              <a:t>Morris</a:t>
            </a:r>
          </a:p>
          <a:p>
            <a:r>
              <a:rPr lang="en-US" sz="1400" dirty="0">
                <a:latin typeface="Franklin Gothic Medium Cond" panose="020B0606030402020204" pitchFamily="34" charset="0"/>
              </a:rPr>
              <a:t>County</a:t>
            </a:r>
          </a:p>
        </p:txBody>
      </p:sp>
    </p:spTree>
    <p:extLst>
      <p:ext uri="{BB962C8B-B14F-4D97-AF65-F5344CB8AC3E}">
        <p14:creationId xmlns:p14="http://schemas.microsoft.com/office/powerpoint/2010/main" val="282820371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66F5C736-7B9D-4255-9FEB-812A5C0ED28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7999"/>
          </a:xfrm>
          <a:prstGeom prst="rect">
            <a:avLst/>
          </a:prstGeom>
        </p:spPr>
      </p:pic>
      <p:pic>
        <p:nvPicPr>
          <p:cNvPr id="5" name="Picture 4">
            <a:extLst>
              <a:ext uri="{FF2B5EF4-FFF2-40B4-BE49-F238E27FC236}">
                <a16:creationId xmlns:a16="http://schemas.microsoft.com/office/drawing/2014/main" id="{E4ED2AF9-EB43-481C-A4B7-8CF909541BDA}"/>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81000" y="762000"/>
            <a:ext cx="4724400" cy="1853345"/>
          </a:xfrm>
          <a:prstGeom prst="roundRect">
            <a:avLst>
              <a:gd name="adj" fmla="val 4167"/>
            </a:avLst>
          </a:prstGeom>
          <a:solidFill>
            <a:srgbClr val="FFFFFF"/>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8A96A795-3F03-460A-B082-A81FDABD525D}"/>
              </a:ext>
            </a:extLst>
          </p:cNvPr>
          <p:cNvSpPr txBox="1"/>
          <p:nvPr userDrawn="1"/>
        </p:nvSpPr>
        <p:spPr>
          <a:xfrm>
            <a:off x="2023356" y="1334729"/>
            <a:ext cx="2903598" cy="707886"/>
          </a:xfrm>
          <a:prstGeom prst="rect">
            <a:avLst/>
          </a:prstGeom>
          <a:noFill/>
        </p:spPr>
        <p:txBody>
          <a:bodyPr wrap="square" rtlCol="0">
            <a:spAutoFit/>
          </a:bodyPr>
          <a:lstStyle/>
          <a:p>
            <a:r>
              <a:rPr lang="en-US" sz="4000" b="1" dirty="0">
                <a:latin typeface="Franklin Gothic Medium Cond" panose="020B0606030402020204" pitchFamily="34" charset="0"/>
              </a:rPr>
              <a:t>Demographics</a:t>
            </a:r>
          </a:p>
        </p:txBody>
      </p:sp>
      <p:pic>
        <p:nvPicPr>
          <p:cNvPr id="7" name="Picture 6" descr="Image result for morris county nj map wikipedia">
            <a:extLst>
              <a:ext uri="{FF2B5EF4-FFF2-40B4-BE49-F238E27FC236}">
                <a16:creationId xmlns:a16="http://schemas.microsoft.com/office/drawing/2014/main" id="{07E57586-3ED0-4E80-9DF8-13B9799A94DC}"/>
              </a:ext>
            </a:extLst>
          </p:cNvPr>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833670" y="1103959"/>
            <a:ext cx="734392" cy="1322402"/>
          </a:xfrm>
          <a:prstGeom prst="rect">
            <a:avLst/>
          </a:prstGeom>
          <a:noFill/>
          <a:ln>
            <a:noFill/>
          </a:ln>
        </p:spPr>
      </p:pic>
    </p:spTree>
    <p:extLst>
      <p:ext uri="{BB962C8B-B14F-4D97-AF65-F5344CB8AC3E}">
        <p14:creationId xmlns:p14="http://schemas.microsoft.com/office/powerpoint/2010/main" val="377924465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2" name="Picture 1">
            <a:extLst>
              <a:ext uri="{FF2B5EF4-FFF2-40B4-BE49-F238E27FC236}">
                <a16:creationId xmlns:a16="http://schemas.microsoft.com/office/drawing/2014/main" id="{CB45EDF9-4D1A-43F3-8EA0-815726163054}"/>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76200" y="0"/>
            <a:ext cx="12192000" cy="6857999"/>
          </a:xfrm>
          <a:prstGeom prst="rect">
            <a:avLst/>
          </a:prstGeom>
        </p:spPr>
      </p:pic>
      <p:pic>
        <p:nvPicPr>
          <p:cNvPr id="6" name="Picture 5">
            <a:extLst>
              <a:ext uri="{FF2B5EF4-FFF2-40B4-BE49-F238E27FC236}">
                <a16:creationId xmlns:a16="http://schemas.microsoft.com/office/drawing/2014/main" id="{096FD732-0D57-4579-8587-1B79102606D9}"/>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010400" y="42672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7" name="TextBox 6">
            <a:extLst>
              <a:ext uri="{FF2B5EF4-FFF2-40B4-BE49-F238E27FC236}">
                <a16:creationId xmlns:a16="http://schemas.microsoft.com/office/drawing/2014/main" id="{23C5A339-472B-49F0-8F52-53CE7CD69210}"/>
              </a:ext>
            </a:extLst>
          </p:cNvPr>
          <p:cNvSpPr txBox="1"/>
          <p:nvPr userDrawn="1"/>
        </p:nvSpPr>
        <p:spPr>
          <a:xfrm>
            <a:off x="8761844" y="4593707"/>
            <a:ext cx="2903598" cy="1200329"/>
          </a:xfrm>
          <a:prstGeom prst="rect">
            <a:avLst/>
          </a:prstGeom>
          <a:noFill/>
        </p:spPr>
        <p:txBody>
          <a:bodyPr wrap="square" rtlCol="0">
            <a:spAutoFit/>
          </a:bodyPr>
          <a:lstStyle/>
          <a:p>
            <a:r>
              <a:rPr lang="en-US" sz="7200" b="1" dirty="0">
                <a:latin typeface="Franklin Gothic Medium Cond" panose="020B0606030402020204" pitchFamily="34" charset="0"/>
              </a:rPr>
              <a:t>Poverty</a:t>
            </a:r>
          </a:p>
        </p:txBody>
      </p:sp>
      <p:pic>
        <p:nvPicPr>
          <p:cNvPr id="8" name="Picture 7" descr="Image result for morris county nj map wikipedia">
            <a:extLst>
              <a:ext uri="{FF2B5EF4-FFF2-40B4-BE49-F238E27FC236}">
                <a16:creationId xmlns:a16="http://schemas.microsoft.com/office/drawing/2014/main" id="{07E57586-3ED0-4E80-9DF8-13B9799A94DC}"/>
              </a:ext>
            </a:extLst>
          </p:cNvPr>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7518926" y="4505669"/>
            <a:ext cx="734392" cy="1322402"/>
          </a:xfrm>
          <a:prstGeom prst="rect">
            <a:avLst/>
          </a:prstGeom>
          <a:noFill/>
          <a:ln>
            <a:noFill/>
          </a:ln>
        </p:spPr>
      </p:pic>
    </p:spTree>
    <p:extLst>
      <p:ext uri="{BB962C8B-B14F-4D97-AF65-F5344CB8AC3E}">
        <p14:creationId xmlns:p14="http://schemas.microsoft.com/office/powerpoint/2010/main" val="269513184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4DFEB5E9-D863-4DBD-A441-5AC2C6F3E5F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6571"/>
          </a:xfrm>
          <a:prstGeom prst="rect">
            <a:avLst/>
          </a:prstGeom>
        </p:spPr>
      </p:pic>
      <p:grpSp>
        <p:nvGrpSpPr>
          <p:cNvPr id="5" name="Group 4">
            <a:extLst>
              <a:ext uri="{FF2B5EF4-FFF2-40B4-BE49-F238E27FC236}">
                <a16:creationId xmlns:a16="http://schemas.microsoft.com/office/drawing/2014/main" id="{1BCAB8D9-F799-4AEF-B933-AE1AD8F92648}"/>
              </a:ext>
            </a:extLst>
          </p:cNvPr>
          <p:cNvGrpSpPr/>
          <p:nvPr userDrawn="1"/>
        </p:nvGrpSpPr>
        <p:grpSpPr>
          <a:xfrm>
            <a:off x="609600" y="304800"/>
            <a:ext cx="4731099" cy="1853345"/>
            <a:chOff x="493293" y="804872"/>
            <a:chExt cx="4731099" cy="1853345"/>
          </a:xfrm>
        </p:grpSpPr>
        <p:pic>
          <p:nvPicPr>
            <p:cNvPr id="6" name="Picture 5">
              <a:extLst>
                <a:ext uri="{FF2B5EF4-FFF2-40B4-BE49-F238E27FC236}">
                  <a16:creationId xmlns:a16="http://schemas.microsoft.com/office/drawing/2014/main" id="{FBD6BB86-332A-4B62-8B32-15D760BE5F9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93293" y="804872"/>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9" name="TextBox 8">
              <a:extLst>
                <a:ext uri="{FF2B5EF4-FFF2-40B4-BE49-F238E27FC236}">
                  <a16:creationId xmlns:a16="http://schemas.microsoft.com/office/drawing/2014/main" id="{730F6C09-9FE9-4F9C-975D-75B41ED275CB}"/>
                </a:ext>
              </a:extLst>
            </p:cNvPr>
            <p:cNvSpPr txBox="1"/>
            <p:nvPr/>
          </p:nvSpPr>
          <p:spPr>
            <a:xfrm>
              <a:off x="2176392" y="881833"/>
              <a:ext cx="3048000" cy="769441"/>
            </a:xfrm>
            <a:prstGeom prst="rect">
              <a:avLst/>
            </a:prstGeom>
            <a:noFill/>
          </p:spPr>
          <p:txBody>
            <a:bodyPr wrap="square" rtlCol="0">
              <a:spAutoFit/>
            </a:bodyPr>
            <a:lstStyle/>
            <a:p>
              <a:r>
                <a:rPr lang="en-US" sz="4400" b="1" dirty="0">
                  <a:latin typeface="Franklin Gothic Medium Cond" panose="020B0606030402020204" pitchFamily="34" charset="0"/>
                </a:rPr>
                <a:t>Cost of Living</a:t>
              </a:r>
            </a:p>
          </p:txBody>
        </p:sp>
      </p:grpSp>
      <p:pic>
        <p:nvPicPr>
          <p:cNvPr id="7" name="Picture 6" descr="Image result for morris county nj map wikipedia">
            <a:extLst>
              <a:ext uri="{FF2B5EF4-FFF2-40B4-BE49-F238E27FC236}">
                <a16:creationId xmlns:a16="http://schemas.microsoft.com/office/drawing/2014/main" id="{07E57586-3ED0-4E80-9DF8-13B9799A94DC}"/>
              </a:ext>
            </a:extLst>
          </p:cNvPr>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1083954" y="490001"/>
            <a:ext cx="734392" cy="1322402"/>
          </a:xfrm>
          <a:prstGeom prst="rect">
            <a:avLst/>
          </a:prstGeom>
          <a:noFill/>
          <a:ln>
            <a:noFill/>
          </a:ln>
        </p:spPr>
      </p:pic>
    </p:spTree>
    <p:extLst>
      <p:ext uri="{BB962C8B-B14F-4D97-AF65-F5344CB8AC3E}">
        <p14:creationId xmlns:p14="http://schemas.microsoft.com/office/powerpoint/2010/main" val="403238994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2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4DFEB5E9-D863-4DBD-A441-5AC2C6F3E5F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6571"/>
          </a:xfrm>
          <a:prstGeom prst="rect">
            <a:avLst/>
          </a:prstGeom>
        </p:spPr>
      </p:pic>
      <p:grpSp>
        <p:nvGrpSpPr>
          <p:cNvPr id="5" name="Group 4">
            <a:extLst>
              <a:ext uri="{FF2B5EF4-FFF2-40B4-BE49-F238E27FC236}">
                <a16:creationId xmlns:a16="http://schemas.microsoft.com/office/drawing/2014/main" id="{1BCAB8D9-F799-4AEF-B933-AE1AD8F92648}"/>
              </a:ext>
            </a:extLst>
          </p:cNvPr>
          <p:cNvGrpSpPr/>
          <p:nvPr userDrawn="1"/>
        </p:nvGrpSpPr>
        <p:grpSpPr>
          <a:xfrm>
            <a:off x="609600" y="304800"/>
            <a:ext cx="4731099" cy="1853345"/>
            <a:chOff x="493293" y="804872"/>
            <a:chExt cx="4731099" cy="1853345"/>
          </a:xfrm>
        </p:grpSpPr>
        <p:pic>
          <p:nvPicPr>
            <p:cNvPr id="6" name="Picture 5">
              <a:extLst>
                <a:ext uri="{FF2B5EF4-FFF2-40B4-BE49-F238E27FC236}">
                  <a16:creationId xmlns:a16="http://schemas.microsoft.com/office/drawing/2014/main" id="{FBD6BB86-332A-4B62-8B32-15D760BE5F9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93293" y="804872"/>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9" name="TextBox 8">
              <a:extLst>
                <a:ext uri="{FF2B5EF4-FFF2-40B4-BE49-F238E27FC236}">
                  <a16:creationId xmlns:a16="http://schemas.microsoft.com/office/drawing/2014/main" id="{730F6C09-9FE9-4F9C-975D-75B41ED275CB}"/>
                </a:ext>
              </a:extLst>
            </p:cNvPr>
            <p:cNvSpPr txBox="1"/>
            <p:nvPr/>
          </p:nvSpPr>
          <p:spPr>
            <a:xfrm>
              <a:off x="2176392" y="881833"/>
              <a:ext cx="3048000" cy="769441"/>
            </a:xfrm>
            <a:prstGeom prst="rect">
              <a:avLst/>
            </a:prstGeom>
            <a:noFill/>
          </p:spPr>
          <p:txBody>
            <a:bodyPr wrap="square" rtlCol="0">
              <a:spAutoFit/>
            </a:bodyPr>
            <a:lstStyle/>
            <a:p>
              <a:r>
                <a:rPr lang="en-US" sz="4400" b="1" dirty="0">
                  <a:latin typeface="Franklin Gothic Medium Cond" panose="020B0606030402020204" pitchFamily="34" charset="0"/>
                </a:rPr>
                <a:t>Income</a:t>
              </a:r>
            </a:p>
          </p:txBody>
        </p:sp>
      </p:grpSp>
      <p:pic>
        <p:nvPicPr>
          <p:cNvPr id="7" name="Picture 6" descr="Image result for morris county nj map wikipedia">
            <a:extLst>
              <a:ext uri="{FF2B5EF4-FFF2-40B4-BE49-F238E27FC236}">
                <a16:creationId xmlns:a16="http://schemas.microsoft.com/office/drawing/2014/main" id="{07E57586-3ED0-4E80-9DF8-13B9799A94DC}"/>
              </a:ext>
            </a:extLst>
          </p:cNvPr>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1095578" y="570271"/>
            <a:ext cx="734392" cy="1322402"/>
          </a:xfrm>
          <a:prstGeom prst="rect">
            <a:avLst/>
          </a:prstGeom>
          <a:noFill/>
          <a:ln>
            <a:noFill/>
          </a:ln>
        </p:spPr>
      </p:pic>
    </p:spTree>
    <p:extLst>
      <p:ext uri="{BB962C8B-B14F-4D97-AF65-F5344CB8AC3E}">
        <p14:creationId xmlns:p14="http://schemas.microsoft.com/office/powerpoint/2010/main" val="424237600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10A454A9-238E-4A74-AD74-765825DCFBF0}"/>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7999"/>
          </a:xfrm>
          <a:prstGeom prst="rect">
            <a:avLst/>
          </a:prstGeom>
        </p:spPr>
      </p:pic>
      <p:pic>
        <p:nvPicPr>
          <p:cNvPr id="5" name="Picture 4">
            <a:extLst>
              <a:ext uri="{FF2B5EF4-FFF2-40B4-BE49-F238E27FC236}">
                <a16:creationId xmlns:a16="http://schemas.microsoft.com/office/drawing/2014/main" id="{96A4FB32-C435-4263-9524-1BB0A1C84F0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733800" y="2502327"/>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13">
            <a:extLst>
              <a:ext uri="{FF2B5EF4-FFF2-40B4-BE49-F238E27FC236}">
                <a16:creationId xmlns:a16="http://schemas.microsoft.com/office/drawing/2014/main" id="{3AF40970-FD84-481C-B0CF-4079892F9B0E}"/>
              </a:ext>
            </a:extLst>
          </p:cNvPr>
          <p:cNvSpPr txBox="1"/>
          <p:nvPr userDrawn="1"/>
        </p:nvSpPr>
        <p:spPr>
          <a:xfrm>
            <a:off x="5392560" y="2828834"/>
            <a:ext cx="2996282" cy="110799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6600" b="1" dirty="0">
                <a:latin typeface="Franklin Gothic Medium Cond" panose="020B0606030402020204" pitchFamily="34" charset="0"/>
              </a:rPr>
              <a:t>Housing</a:t>
            </a:r>
          </a:p>
        </p:txBody>
      </p:sp>
      <p:sp>
        <p:nvSpPr>
          <p:cNvPr id="7" name="TextBox 6">
            <a:extLst>
              <a:ext uri="{FF2B5EF4-FFF2-40B4-BE49-F238E27FC236}">
                <a16:creationId xmlns:a16="http://schemas.microsoft.com/office/drawing/2014/main" id="{00A02C48-69DB-42D2-83C3-681895ACF4BC}"/>
              </a:ext>
            </a:extLst>
          </p:cNvPr>
          <p:cNvSpPr txBox="1"/>
          <p:nvPr userDrawn="1"/>
        </p:nvSpPr>
        <p:spPr>
          <a:xfrm>
            <a:off x="5236780" y="3870435"/>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8" name="Picture 7" descr="Image result for morris county nj map wikipedia">
            <a:extLst>
              <a:ext uri="{FF2B5EF4-FFF2-40B4-BE49-F238E27FC236}">
                <a16:creationId xmlns:a16="http://schemas.microsoft.com/office/drawing/2014/main" id="{07E57586-3ED0-4E80-9DF8-13B9799A94DC}"/>
              </a:ext>
            </a:extLst>
          </p:cNvPr>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4176919" y="2767798"/>
            <a:ext cx="734392" cy="1322402"/>
          </a:xfrm>
          <a:prstGeom prst="rect">
            <a:avLst/>
          </a:prstGeom>
          <a:noFill/>
          <a:ln>
            <a:noFill/>
          </a:ln>
        </p:spPr>
      </p:pic>
    </p:spTree>
    <p:extLst>
      <p:ext uri="{BB962C8B-B14F-4D97-AF65-F5344CB8AC3E}">
        <p14:creationId xmlns:p14="http://schemas.microsoft.com/office/powerpoint/2010/main" val="254901003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9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8" name="Picture 7">
            <a:extLst>
              <a:ext uri="{FF2B5EF4-FFF2-40B4-BE49-F238E27FC236}">
                <a16:creationId xmlns:a16="http://schemas.microsoft.com/office/drawing/2014/main" id="{8AF24986-9BC6-4E38-90AB-8C3EE257C398}"/>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9" name="Picture 8">
            <a:extLst>
              <a:ext uri="{FF2B5EF4-FFF2-40B4-BE49-F238E27FC236}">
                <a16:creationId xmlns:a16="http://schemas.microsoft.com/office/drawing/2014/main" id="{AC3DE73D-58F9-4298-90C0-3FE3763E4E1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533400" y="3810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3EB612EC-87F9-4494-B2CC-1CB03AAF0513}"/>
              </a:ext>
            </a:extLst>
          </p:cNvPr>
          <p:cNvSpPr txBox="1"/>
          <p:nvPr userDrawn="1"/>
        </p:nvSpPr>
        <p:spPr>
          <a:xfrm>
            <a:off x="2247535" y="385271"/>
            <a:ext cx="3008701" cy="1785104"/>
          </a:xfrm>
          <a:prstGeom prst="rect">
            <a:avLst/>
          </a:prstGeom>
          <a:noFill/>
        </p:spPr>
        <p:txBody>
          <a:bodyPr wrap="square" rtlCol="0" anchor="t">
            <a:spAutoFit/>
          </a:bodyPr>
          <a:lstStyle/>
          <a:p>
            <a:r>
              <a:rPr lang="en-US" sz="4800" b="1" dirty="0">
                <a:latin typeface="Franklin Gothic Medium Cond"/>
              </a:rPr>
              <a:t>Food &amp; Nutrition</a:t>
            </a:r>
          </a:p>
          <a:p>
            <a:r>
              <a:rPr lang="en-US" sz="1400" dirty="0">
                <a:solidFill>
                  <a:srgbClr val="FF0000"/>
                </a:solidFill>
                <a:latin typeface="Franklin Gothic Medium Cond"/>
              </a:rPr>
              <a:t>(HSAC Basic Needs Assessment Category)</a:t>
            </a:r>
            <a:endParaRPr lang="en-US" sz="1400" dirty="0">
              <a:solidFill>
                <a:srgbClr val="FF0000"/>
              </a:solidFill>
              <a:latin typeface="Franklin Gothic Medium Cond" panose="020B0606030402020204" pitchFamily="34" charset="0"/>
            </a:endParaRPr>
          </a:p>
        </p:txBody>
      </p:sp>
      <p:pic>
        <p:nvPicPr>
          <p:cNvPr id="6" name="Picture 5" descr="Image result for morris county nj map wikipedia">
            <a:extLst>
              <a:ext uri="{FF2B5EF4-FFF2-40B4-BE49-F238E27FC236}">
                <a16:creationId xmlns:a16="http://schemas.microsoft.com/office/drawing/2014/main" id="{07E57586-3ED0-4E80-9DF8-13B9799A94DC}"/>
              </a:ext>
            </a:extLst>
          </p:cNvPr>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1023272" y="646471"/>
            <a:ext cx="734392" cy="1322402"/>
          </a:xfrm>
          <a:prstGeom prst="rect">
            <a:avLst/>
          </a:prstGeom>
          <a:noFill/>
          <a:ln>
            <a:noFill/>
          </a:ln>
        </p:spPr>
      </p:pic>
    </p:spTree>
    <p:extLst>
      <p:ext uri="{BB962C8B-B14F-4D97-AF65-F5344CB8AC3E}">
        <p14:creationId xmlns:p14="http://schemas.microsoft.com/office/powerpoint/2010/main" val="117642529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6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FDE8CFA5-1329-4A70-922B-8B5AA23F3DC4}"/>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5" name="Picture 4">
            <a:extLst>
              <a:ext uri="{FF2B5EF4-FFF2-40B4-BE49-F238E27FC236}">
                <a16:creationId xmlns:a16="http://schemas.microsoft.com/office/drawing/2014/main" id="{ECD37CF9-DF32-43F7-B089-BBDF818E353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533400" y="3810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5F5507AC-8EEE-480D-85C0-25B7840C5929}"/>
              </a:ext>
            </a:extLst>
          </p:cNvPr>
          <p:cNvSpPr txBox="1"/>
          <p:nvPr userDrawn="1"/>
        </p:nvSpPr>
        <p:spPr>
          <a:xfrm>
            <a:off x="2247535" y="385271"/>
            <a:ext cx="3008701" cy="1785104"/>
          </a:xfrm>
          <a:prstGeom prst="rect">
            <a:avLst/>
          </a:prstGeom>
          <a:noFill/>
        </p:spPr>
        <p:txBody>
          <a:bodyPr wrap="square" rtlCol="0" anchor="t">
            <a:spAutoFit/>
          </a:bodyPr>
          <a:lstStyle/>
          <a:p>
            <a:r>
              <a:rPr lang="en-US" sz="4800" b="1" dirty="0">
                <a:latin typeface="Franklin Gothic Medium Cond"/>
              </a:rPr>
              <a:t>Food &amp; Nutrition</a:t>
            </a:r>
          </a:p>
          <a:p>
            <a:r>
              <a:rPr lang="en-US" sz="1400" dirty="0">
                <a:solidFill>
                  <a:srgbClr val="FF0000"/>
                </a:solidFill>
                <a:latin typeface="Franklin Gothic Medium Cond"/>
              </a:rPr>
              <a:t>(HSAC Basic Needs Assessment Category)</a:t>
            </a:r>
            <a:endParaRPr lang="en-US" sz="1400" dirty="0">
              <a:solidFill>
                <a:srgbClr val="FF0000"/>
              </a:solidFill>
              <a:latin typeface="Franklin Gothic Medium Cond" panose="020B0606030402020204" pitchFamily="34" charset="0"/>
            </a:endParaRPr>
          </a:p>
        </p:txBody>
      </p:sp>
      <p:pic>
        <p:nvPicPr>
          <p:cNvPr id="7" name="Picture 6">
            <a:extLst>
              <a:ext uri="{FF2B5EF4-FFF2-40B4-BE49-F238E27FC236}">
                <a16:creationId xmlns:a16="http://schemas.microsoft.com/office/drawing/2014/main" id="{384513AF-2ABE-4805-ACFF-C954C4814CCD}"/>
              </a:ext>
            </a:extLst>
          </p:cNvPr>
          <p:cNvPicPr>
            <a:picLocks noChangeAspect="1"/>
          </p:cNvPicPr>
          <p:nvPr userDrawn="1"/>
        </p:nvPicPr>
        <p:blipFill rotWithShape="1">
          <a:blip r:embed="rId4" cstate="email">
            <a:extLst>
              <a:ext uri="{28A0092B-C50C-407E-A947-70E740481C1C}">
                <a14:useLocalDpi xmlns:a14="http://schemas.microsoft.com/office/drawing/2010/main"/>
              </a:ext>
            </a:extLst>
          </a:blip>
          <a:srcRect/>
          <a:stretch/>
        </p:blipFill>
        <p:spPr>
          <a:xfrm>
            <a:off x="-76200" y="-332002"/>
            <a:ext cx="12798552" cy="7200986"/>
          </a:xfrm>
          <a:prstGeom prst="rect">
            <a:avLst/>
          </a:prstGeom>
        </p:spPr>
      </p:pic>
      <p:pic>
        <p:nvPicPr>
          <p:cNvPr id="8" name="Picture 7">
            <a:extLst>
              <a:ext uri="{FF2B5EF4-FFF2-40B4-BE49-F238E27FC236}">
                <a16:creationId xmlns:a16="http://schemas.microsoft.com/office/drawing/2014/main" id="{40652BAF-2E41-4812-B92E-B54068E1EFEE}"/>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52400" y="304800"/>
            <a:ext cx="3311585"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9" name="TextBox 13">
            <a:extLst>
              <a:ext uri="{FF2B5EF4-FFF2-40B4-BE49-F238E27FC236}">
                <a16:creationId xmlns:a16="http://schemas.microsoft.com/office/drawing/2014/main" id="{130CFAD8-F011-46FF-AA7A-63169EF11632}"/>
              </a:ext>
            </a:extLst>
          </p:cNvPr>
          <p:cNvSpPr txBox="1"/>
          <p:nvPr userDrawn="1"/>
        </p:nvSpPr>
        <p:spPr>
          <a:xfrm>
            <a:off x="1717747" y="304800"/>
            <a:ext cx="1746238" cy="175432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5400" b="1" dirty="0">
                <a:latin typeface="Franklin Gothic Medium Cond" panose="020B0606030402020204" pitchFamily="34" charset="0"/>
              </a:rPr>
              <a:t>Child </a:t>
            </a:r>
          </a:p>
          <a:p>
            <a:r>
              <a:rPr lang="en-US" sz="5400" b="1" dirty="0">
                <a:latin typeface="Franklin Gothic Medium Cond" panose="020B0606030402020204" pitchFamily="34" charset="0"/>
              </a:rPr>
              <a:t>Care</a:t>
            </a:r>
          </a:p>
        </p:txBody>
      </p:sp>
      <p:sp>
        <p:nvSpPr>
          <p:cNvPr id="10" name="TextBox 9">
            <a:extLst>
              <a:ext uri="{FF2B5EF4-FFF2-40B4-BE49-F238E27FC236}">
                <a16:creationId xmlns:a16="http://schemas.microsoft.com/office/drawing/2014/main" id="{682848E8-DE33-4BC8-8CAB-C99ACB9A4FA3}"/>
              </a:ext>
            </a:extLst>
          </p:cNvPr>
          <p:cNvSpPr txBox="1"/>
          <p:nvPr userDrawn="1"/>
        </p:nvSpPr>
        <p:spPr>
          <a:xfrm>
            <a:off x="310056" y="1820918"/>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11" name="Picture 10" descr="Image result for morris county nj map wikipedia">
            <a:extLst>
              <a:ext uri="{FF2B5EF4-FFF2-40B4-BE49-F238E27FC236}">
                <a16:creationId xmlns:a16="http://schemas.microsoft.com/office/drawing/2014/main" id="{07E57586-3ED0-4E80-9DF8-13B9799A94DC}"/>
              </a:ext>
            </a:extLst>
          </p:cNvPr>
          <p:cNvPicPr/>
          <p:nvPr userDrawn="1"/>
        </p:nvPicPr>
        <p:blipFill>
          <a:blip r:embed="rId5" cstate="print">
            <a:extLst>
              <a:ext uri="{28A0092B-C50C-407E-A947-70E740481C1C}">
                <a14:useLocalDpi xmlns:a14="http://schemas.microsoft.com/office/drawing/2010/main" val="0"/>
              </a:ext>
            </a:extLst>
          </a:blip>
          <a:srcRect/>
          <a:stretch>
            <a:fillRect/>
          </a:stretch>
        </p:blipFill>
        <p:spPr bwMode="auto">
          <a:xfrm>
            <a:off x="615397" y="411344"/>
            <a:ext cx="734392" cy="1322402"/>
          </a:xfrm>
          <a:prstGeom prst="rect">
            <a:avLst/>
          </a:prstGeom>
          <a:noFill/>
          <a:ln>
            <a:noFill/>
          </a:ln>
        </p:spPr>
      </p:pic>
    </p:spTree>
    <p:extLst>
      <p:ext uri="{BB962C8B-B14F-4D97-AF65-F5344CB8AC3E}">
        <p14:creationId xmlns:p14="http://schemas.microsoft.com/office/powerpoint/2010/main" val="25627244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4FC3502E-998F-4187-BA0A-B415E6C52E45}"/>
              </a:ext>
            </a:extLst>
          </p:cNvPr>
          <p:cNvSpPr txBox="1"/>
          <p:nvPr userDrawn="1"/>
        </p:nvSpPr>
        <p:spPr>
          <a:xfrm>
            <a:off x="-203200" y="2859613"/>
            <a:ext cx="34544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Heading</a:t>
            </a:r>
          </a:p>
          <a:p>
            <a:pPr algn="ctr"/>
            <a:r>
              <a:rPr lang="en-US" sz="2400" b="1" dirty="0">
                <a:solidFill>
                  <a:schemeClr val="bg1"/>
                </a:solidFill>
                <a:latin typeface="Franklin Gothic Demi" panose="020B0703020102020204" pitchFamily="34" charset="0"/>
              </a:rPr>
              <a:t>Subheading</a:t>
            </a:r>
          </a:p>
        </p:txBody>
      </p:sp>
      <p:pic>
        <p:nvPicPr>
          <p:cNvPr id="3" name="Picture 2">
            <a:extLst>
              <a:ext uri="{FF2B5EF4-FFF2-40B4-BE49-F238E27FC236}">
                <a16:creationId xmlns:a16="http://schemas.microsoft.com/office/drawing/2014/main" id="{C8F83119-C4AE-406F-A81B-20842B60602C}"/>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 y="0"/>
            <a:ext cx="12191999" cy="6945384"/>
          </a:xfrm>
          <a:prstGeom prst="rect">
            <a:avLst/>
          </a:prstGeom>
        </p:spPr>
      </p:pic>
      <p:pic>
        <p:nvPicPr>
          <p:cNvPr id="4" name="Picture 3">
            <a:extLst>
              <a:ext uri="{FF2B5EF4-FFF2-40B4-BE49-F238E27FC236}">
                <a16:creationId xmlns:a16="http://schemas.microsoft.com/office/drawing/2014/main" id="{3DD60113-1A86-464F-8B99-C71DFBFE46EE}"/>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162800" y="47244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5" name="TextBox 4">
            <a:extLst>
              <a:ext uri="{FF2B5EF4-FFF2-40B4-BE49-F238E27FC236}">
                <a16:creationId xmlns:a16="http://schemas.microsoft.com/office/drawing/2014/main" id="{7796DCFA-88F5-4A5A-ABA3-09DF3983EF14}"/>
              </a:ext>
            </a:extLst>
          </p:cNvPr>
          <p:cNvSpPr txBox="1"/>
          <p:nvPr userDrawn="1"/>
        </p:nvSpPr>
        <p:spPr>
          <a:xfrm>
            <a:off x="8914244" y="5050907"/>
            <a:ext cx="2903598" cy="1200329"/>
          </a:xfrm>
          <a:prstGeom prst="rect">
            <a:avLst/>
          </a:prstGeom>
          <a:noFill/>
        </p:spPr>
        <p:txBody>
          <a:bodyPr wrap="square" rtlCol="0">
            <a:spAutoFit/>
          </a:bodyPr>
          <a:lstStyle/>
          <a:p>
            <a:r>
              <a:rPr lang="en-US" sz="3600" b="1" dirty="0">
                <a:latin typeface="Franklin Gothic Medium Cond" panose="020B0606030402020204" pitchFamily="34" charset="0"/>
              </a:rPr>
              <a:t>Transportation </a:t>
            </a:r>
          </a:p>
          <a:p>
            <a:r>
              <a:rPr lang="en-US" sz="3600" b="1" dirty="0">
                <a:latin typeface="Franklin Gothic Medium Cond" panose="020B0606030402020204" pitchFamily="34" charset="0"/>
              </a:rPr>
              <a:t>&amp; Commute</a:t>
            </a:r>
          </a:p>
        </p:txBody>
      </p:sp>
      <p:pic>
        <p:nvPicPr>
          <p:cNvPr id="6" name="Picture 5" descr="Image result for morris county nj map wikipedia">
            <a:extLst>
              <a:ext uri="{FF2B5EF4-FFF2-40B4-BE49-F238E27FC236}">
                <a16:creationId xmlns:a16="http://schemas.microsoft.com/office/drawing/2014/main" id="{07E57586-3ED0-4E80-9DF8-13B9799A94DC}"/>
              </a:ext>
            </a:extLst>
          </p:cNvPr>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7711056" y="4989870"/>
            <a:ext cx="734392" cy="1322402"/>
          </a:xfrm>
          <a:prstGeom prst="rect">
            <a:avLst/>
          </a:prstGeom>
          <a:noFill/>
          <a:ln>
            <a:noFill/>
          </a:ln>
        </p:spPr>
      </p:pic>
    </p:spTree>
    <p:extLst>
      <p:ext uri="{BB962C8B-B14F-4D97-AF65-F5344CB8AC3E}">
        <p14:creationId xmlns:p14="http://schemas.microsoft.com/office/powerpoint/2010/main" val="172821423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3_Title Slide">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4FC3502E-998F-4187-BA0A-B415E6C52E45}"/>
              </a:ext>
            </a:extLst>
          </p:cNvPr>
          <p:cNvSpPr txBox="1"/>
          <p:nvPr userDrawn="1"/>
        </p:nvSpPr>
        <p:spPr>
          <a:xfrm>
            <a:off x="-203200" y="2859613"/>
            <a:ext cx="34544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Heading</a:t>
            </a:r>
          </a:p>
          <a:p>
            <a:pPr algn="ctr"/>
            <a:r>
              <a:rPr lang="en-US" sz="2400" b="1" dirty="0">
                <a:solidFill>
                  <a:schemeClr val="bg1"/>
                </a:solidFill>
                <a:latin typeface="Franklin Gothic Demi" panose="020B0703020102020204" pitchFamily="34" charset="0"/>
              </a:rPr>
              <a:t>Subheading</a:t>
            </a:r>
          </a:p>
        </p:txBody>
      </p:sp>
      <p:pic>
        <p:nvPicPr>
          <p:cNvPr id="6" name="Picture 5">
            <a:extLst>
              <a:ext uri="{FF2B5EF4-FFF2-40B4-BE49-F238E27FC236}">
                <a16:creationId xmlns:a16="http://schemas.microsoft.com/office/drawing/2014/main" id="{EF28188C-2AC0-4DD2-8439-26A1A5C480D2}"/>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3048" y="20855"/>
            <a:ext cx="12188952" cy="6858000"/>
          </a:xfrm>
          <a:prstGeom prst="rect">
            <a:avLst/>
          </a:prstGeom>
        </p:spPr>
      </p:pic>
      <p:pic>
        <p:nvPicPr>
          <p:cNvPr id="7" name="Picture 6">
            <a:extLst>
              <a:ext uri="{FF2B5EF4-FFF2-40B4-BE49-F238E27FC236}">
                <a16:creationId xmlns:a16="http://schemas.microsoft.com/office/drawing/2014/main" id="{3AC79B5C-E6BE-4321-8E82-25DFB6222EC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57200" y="46482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9" name="TextBox 8">
            <a:extLst>
              <a:ext uri="{FF2B5EF4-FFF2-40B4-BE49-F238E27FC236}">
                <a16:creationId xmlns:a16="http://schemas.microsoft.com/office/drawing/2014/main" id="{30BAA93D-4E36-4F9D-9052-3C24B4E797BE}"/>
              </a:ext>
            </a:extLst>
          </p:cNvPr>
          <p:cNvSpPr txBox="1"/>
          <p:nvPr userDrawn="1"/>
        </p:nvSpPr>
        <p:spPr>
          <a:xfrm>
            <a:off x="2208644" y="4974707"/>
            <a:ext cx="2903598" cy="1077218"/>
          </a:xfrm>
          <a:prstGeom prst="rect">
            <a:avLst/>
          </a:prstGeom>
          <a:noFill/>
        </p:spPr>
        <p:txBody>
          <a:bodyPr wrap="square" rtlCol="0">
            <a:spAutoFit/>
          </a:bodyPr>
          <a:lstStyle/>
          <a:p>
            <a:r>
              <a:rPr lang="en-US" sz="3200" b="1" dirty="0">
                <a:latin typeface="Franklin Gothic Medium Cond" panose="020B0606030402020204" pitchFamily="34" charset="0"/>
              </a:rPr>
              <a:t>Health Care and Health Insurance</a:t>
            </a:r>
          </a:p>
        </p:txBody>
      </p:sp>
      <p:sp>
        <p:nvSpPr>
          <p:cNvPr id="10" name="TextBox 9">
            <a:extLst>
              <a:ext uri="{FF2B5EF4-FFF2-40B4-BE49-F238E27FC236}">
                <a16:creationId xmlns:a16="http://schemas.microsoft.com/office/drawing/2014/main" id="{592F63C4-5A79-49EE-B425-FE05CB86452D}"/>
              </a:ext>
            </a:extLst>
          </p:cNvPr>
          <p:cNvSpPr txBox="1"/>
          <p:nvPr userDrawn="1"/>
        </p:nvSpPr>
        <p:spPr>
          <a:xfrm>
            <a:off x="1952297" y="6051332"/>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11" name="Picture 10" descr="Image result for morris county nj map wikipedia">
            <a:extLst>
              <a:ext uri="{FF2B5EF4-FFF2-40B4-BE49-F238E27FC236}">
                <a16:creationId xmlns:a16="http://schemas.microsoft.com/office/drawing/2014/main" id="{07E57586-3ED0-4E80-9DF8-13B9799A94DC}"/>
              </a:ext>
            </a:extLst>
          </p:cNvPr>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1003932" y="4890512"/>
            <a:ext cx="734392" cy="1322402"/>
          </a:xfrm>
          <a:prstGeom prst="rect">
            <a:avLst/>
          </a:prstGeom>
          <a:noFill/>
          <a:ln>
            <a:noFill/>
          </a:ln>
        </p:spPr>
      </p:pic>
    </p:spTree>
    <p:extLst>
      <p:ext uri="{BB962C8B-B14F-4D97-AF65-F5344CB8AC3E}">
        <p14:creationId xmlns:p14="http://schemas.microsoft.com/office/powerpoint/2010/main" val="213035334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7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6B9CE06B-96DB-4C82-AF7D-F028557164B1}"/>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3048" y="20855"/>
            <a:ext cx="12188952" cy="6858000"/>
          </a:xfrm>
          <a:prstGeom prst="rect">
            <a:avLst/>
          </a:prstGeom>
        </p:spPr>
      </p:pic>
      <p:pic>
        <p:nvPicPr>
          <p:cNvPr id="5" name="Picture 4">
            <a:extLst>
              <a:ext uri="{FF2B5EF4-FFF2-40B4-BE49-F238E27FC236}">
                <a16:creationId xmlns:a16="http://schemas.microsoft.com/office/drawing/2014/main" id="{BD99E695-69A1-4899-B9CF-F2917F2FE263}"/>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57200" y="46482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36A8F752-D1B9-4646-9BC8-1D9D2CC429CE}"/>
              </a:ext>
            </a:extLst>
          </p:cNvPr>
          <p:cNvSpPr txBox="1"/>
          <p:nvPr userDrawn="1"/>
        </p:nvSpPr>
        <p:spPr>
          <a:xfrm>
            <a:off x="2208644" y="4974707"/>
            <a:ext cx="2903598" cy="1077218"/>
          </a:xfrm>
          <a:prstGeom prst="rect">
            <a:avLst/>
          </a:prstGeom>
          <a:noFill/>
        </p:spPr>
        <p:txBody>
          <a:bodyPr wrap="square" rtlCol="0">
            <a:spAutoFit/>
          </a:bodyPr>
          <a:lstStyle/>
          <a:p>
            <a:r>
              <a:rPr lang="en-US" sz="3200" b="1" dirty="0">
                <a:latin typeface="Franklin Gothic Medium Cond" panose="020B0606030402020204" pitchFamily="34" charset="0"/>
              </a:rPr>
              <a:t>Health Care and Health Insurance</a:t>
            </a:r>
          </a:p>
        </p:txBody>
      </p:sp>
      <p:sp>
        <p:nvSpPr>
          <p:cNvPr id="7" name="TextBox 6">
            <a:extLst>
              <a:ext uri="{FF2B5EF4-FFF2-40B4-BE49-F238E27FC236}">
                <a16:creationId xmlns:a16="http://schemas.microsoft.com/office/drawing/2014/main" id="{125F8F93-6246-4D08-85F1-558A5C9B01BE}"/>
              </a:ext>
            </a:extLst>
          </p:cNvPr>
          <p:cNvSpPr txBox="1"/>
          <p:nvPr userDrawn="1"/>
        </p:nvSpPr>
        <p:spPr>
          <a:xfrm>
            <a:off x="1952297" y="6051332"/>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8" name="Picture 7">
            <a:extLst>
              <a:ext uri="{FF2B5EF4-FFF2-40B4-BE49-F238E27FC236}">
                <a16:creationId xmlns:a16="http://schemas.microsoft.com/office/drawing/2014/main" id="{3B676B93-DB34-4DBF-BF0A-FA25667E4568}"/>
              </a:ext>
            </a:extLst>
          </p:cNvPr>
          <p:cNvPicPr>
            <a:picLocks noChangeAspect="1"/>
          </p:cNvPicPr>
          <p:nvPr userDrawn="1"/>
        </p:nvPicPr>
        <p:blipFill rotWithShape="1">
          <a:blip r:embed="rId4" cstate="email">
            <a:extLst>
              <a:ext uri="{28A0092B-C50C-407E-A947-70E740481C1C}">
                <a14:useLocalDpi xmlns:a14="http://schemas.microsoft.com/office/drawing/2010/main"/>
              </a:ext>
            </a:extLst>
          </a:blip>
          <a:srcRect/>
          <a:stretch/>
        </p:blipFill>
        <p:spPr>
          <a:xfrm>
            <a:off x="3048" y="0"/>
            <a:ext cx="12188952" cy="6858000"/>
          </a:xfrm>
          <a:prstGeom prst="rect">
            <a:avLst/>
          </a:prstGeom>
        </p:spPr>
      </p:pic>
      <p:pic>
        <p:nvPicPr>
          <p:cNvPr id="9" name="Picture 8">
            <a:extLst>
              <a:ext uri="{FF2B5EF4-FFF2-40B4-BE49-F238E27FC236}">
                <a16:creationId xmlns:a16="http://schemas.microsoft.com/office/drawing/2014/main" id="{186F6A74-500C-4413-8A03-2867873C2330}"/>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505200" y="2286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5328B499-FFAB-433A-AF7B-FFBB7F169CC2}"/>
              </a:ext>
            </a:extLst>
          </p:cNvPr>
          <p:cNvSpPr txBox="1"/>
          <p:nvPr userDrawn="1"/>
        </p:nvSpPr>
        <p:spPr>
          <a:xfrm>
            <a:off x="5281868" y="994764"/>
            <a:ext cx="2903598" cy="769441"/>
          </a:xfrm>
          <a:prstGeom prst="rect">
            <a:avLst/>
          </a:prstGeom>
          <a:noFill/>
        </p:spPr>
        <p:txBody>
          <a:bodyPr wrap="square" rtlCol="0">
            <a:spAutoFit/>
          </a:bodyPr>
          <a:lstStyle/>
          <a:p>
            <a:r>
              <a:rPr lang="en-US" sz="4400" b="1" dirty="0">
                <a:latin typeface="Franklin Gothic Medium Cond" panose="020B0606030402020204" pitchFamily="34" charset="0"/>
              </a:rPr>
              <a:t>Employment</a:t>
            </a:r>
          </a:p>
        </p:txBody>
      </p:sp>
      <p:sp>
        <p:nvSpPr>
          <p:cNvPr id="11" name="TextBox 10">
            <a:extLst>
              <a:ext uri="{FF2B5EF4-FFF2-40B4-BE49-F238E27FC236}">
                <a16:creationId xmlns:a16="http://schemas.microsoft.com/office/drawing/2014/main" id="{5625D79D-0AB1-46E9-BD4F-876C0506EAD3}"/>
              </a:ext>
            </a:extLst>
          </p:cNvPr>
          <p:cNvSpPr txBox="1"/>
          <p:nvPr userDrawn="1"/>
        </p:nvSpPr>
        <p:spPr>
          <a:xfrm>
            <a:off x="5013435" y="1715814"/>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12" name="Picture 11" descr="Image result for morris county nj map wikipedia">
            <a:extLst>
              <a:ext uri="{FF2B5EF4-FFF2-40B4-BE49-F238E27FC236}">
                <a16:creationId xmlns:a16="http://schemas.microsoft.com/office/drawing/2014/main" id="{07E57586-3ED0-4E80-9DF8-13B9799A94DC}"/>
              </a:ext>
            </a:extLst>
          </p:cNvPr>
          <p:cNvPicPr/>
          <p:nvPr userDrawn="1"/>
        </p:nvPicPr>
        <p:blipFill>
          <a:blip r:embed="rId5" cstate="print">
            <a:extLst>
              <a:ext uri="{28A0092B-C50C-407E-A947-70E740481C1C}">
                <a14:useLocalDpi xmlns:a14="http://schemas.microsoft.com/office/drawing/2010/main" val="0"/>
              </a:ext>
            </a:extLst>
          </a:blip>
          <a:srcRect/>
          <a:stretch>
            <a:fillRect/>
          </a:stretch>
        </p:blipFill>
        <p:spPr bwMode="auto">
          <a:xfrm>
            <a:off x="4046064" y="494071"/>
            <a:ext cx="734392" cy="1322402"/>
          </a:xfrm>
          <a:prstGeom prst="rect">
            <a:avLst/>
          </a:prstGeom>
          <a:noFill/>
          <a:ln>
            <a:noFill/>
          </a:ln>
        </p:spPr>
      </p:pic>
    </p:spTree>
    <p:extLst>
      <p:ext uri="{BB962C8B-B14F-4D97-AF65-F5344CB8AC3E}">
        <p14:creationId xmlns:p14="http://schemas.microsoft.com/office/powerpoint/2010/main" val="324902771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5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84C44159-EC09-4A32-B0AC-28D14D96429C}"/>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92000" cy="7315201"/>
          </a:xfrm>
          <a:prstGeom prst="rect">
            <a:avLst/>
          </a:prstGeom>
        </p:spPr>
      </p:pic>
      <p:pic>
        <p:nvPicPr>
          <p:cNvPr id="5" name="Picture 4">
            <a:extLst>
              <a:ext uri="{FF2B5EF4-FFF2-40B4-BE49-F238E27FC236}">
                <a16:creationId xmlns:a16="http://schemas.microsoft.com/office/drawing/2014/main" id="{DADF4E04-048E-4B46-855B-E2884F0F980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8305800" y="228600"/>
            <a:ext cx="343418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9571022A-03E4-48E6-9F2F-B0BD643836CC}"/>
              </a:ext>
            </a:extLst>
          </p:cNvPr>
          <p:cNvSpPr txBox="1"/>
          <p:nvPr userDrawn="1"/>
        </p:nvSpPr>
        <p:spPr>
          <a:xfrm>
            <a:off x="9811248" y="772850"/>
            <a:ext cx="1928731" cy="1077218"/>
          </a:xfrm>
          <a:prstGeom prst="rect">
            <a:avLst/>
          </a:prstGeom>
          <a:noFill/>
        </p:spPr>
        <p:txBody>
          <a:bodyPr wrap="square" rtlCol="0">
            <a:spAutoFit/>
          </a:bodyPr>
          <a:lstStyle/>
          <a:p>
            <a:r>
              <a:rPr lang="en-US" sz="3200" b="1" dirty="0">
                <a:latin typeface="Franklin Gothic Medium Cond" panose="020B0606030402020204" pitchFamily="34" charset="0"/>
              </a:rPr>
              <a:t>Community Safety</a:t>
            </a:r>
          </a:p>
        </p:txBody>
      </p:sp>
      <p:sp>
        <p:nvSpPr>
          <p:cNvPr id="7" name="TextBox 6">
            <a:extLst>
              <a:ext uri="{FF2B5EF4-FFF2-40B4-BE49-F238E27FC236}">
                <a16:creationId xmlns:a16="http://schemas.microsoft.com/office/drawing/2014/main" id="{4F7C3E4C-1198-4AE8-9837-3266C4E53436}"/>
              </a:ext>
            </a:extLst>
          </p:cNvPr>
          <p:cNvSpPr txBox="1"/>
          <p:nvPr userDrawn="1"/>
        </p:nvSpPr>
        <p:spPr>
          <a:xfrm>
            <a:off x="8573814" y="1715814"/>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8" name="Picture 7" descr="Image result for morris county nj map wikipedia">
            <a:extLst>
              <a:ext uri="{FF2B5EF4-FFF2-40B4-BE49-F238E27FC236}">
                <a16:creationId xmlns:a16="http://schemas.microsoft.com/office/drawing/2014/main" id="{07E57586-3ED0-4E80-9DF8-13B9799A94DC}"/>
              </a:ext>
            </a:extLst>
          </p:cNvPr>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8714575" y="357918"/>
            <a:ext cx="734392" cy="1322402"/>
          </a:xfrm>
          <a:prstGeom prst="rect">
            <a:avLst/>
          </a:prstGeom>
          <a:noFill/>
          <a:ln>
            <a:noFill/>
          </a:ln>
        </p:spPr>
      </p:pic>
    </p:spTree>
    <p:extLst>
      <p:ext uri="{BB962C8B-B14F-4D97-AF65-F5344CB8AC3E}">
        <p14:creationId xmlns:p14="http://schemas.microsoft.com/office/powerpoint/2010/main" val="236337049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4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8" name="Picture 7">
            <a:extLst>
              <a:ext uri="{FF2B5EF4-FFF2-40B4-BE49-F238E27FC236}">
                <a16:creationId xmlns:a16="http://schemas.microsoft.com/office/drawing/2014/main" id="{D8CF0246-90D4-4342-9144-BE4E6288FC67}"/>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9" name="Picture 8">
            <a:extLst>
              <a:ext uri="{FF2B5EF4-FFF2-40B4-BE49-F238E27FC236}">
                <a16:creationId xmlns:a16="http://schemas.microsoft.com/office/drawing/2014/main" id="{6959EDD6-BF02-43DC-A894-84F362702A9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8148145" y="228600"/>
            <a:ext cx="3736352" cy="203727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113118FD-AC70-4ABE-A3E1-A112A206ED47}"/>
              </a:ext>
            </a:extLst>
          </p:cNvPr>
          <p:cNvSpPr txBox="1"/>
          <p:nvPr userDrawn="1"/>
        </p:nvSpPr>
        <p:spPr>
          <a:xfrm>
            <a:off x="9852629" y="826863"/>
            <a:ext cx="2031868" cy="1319452"/>
          </a:xfrm>
          <a:prstGeom prst="rect">
            <a:avLst/>
          </a:prstGeom>
          <a:noFill/>
        </p:spPr>
        <p:txBody>
          <a:bodyPr wrap="square" rtlCol="0">
            <a:spAutoFit/>
          </a:bodyPr>
          <a:lstStyle/>
          <a:p>
            <a:r>
              <a:rPr lang="en-US" sz="3600" b="1" dirty="0">
                <a:latin typeface="Franklin Gothic Medium Cond" panose="020B0606030402020204" pitchFamily="34" charset="0"/>
              </a:rPr>
              <a:t>Domestic Violence</a:t>
            </a:r>
          </a:p>
        </p:txBody>
      </p:sp>
      <p:sp>
        <p:nvSpPr>
          <p:cNvPr id="11" name="TextBox 10">
            <a:extLst>
              <a:ext uri="{FF2B5EF4-FFF2-40B4-BE49-F238E27FC236}">
                <a16:creationId xmlns:a16="http://schemas.microsoft.com/office/drawing/2014/main" id="{4A4B456B-58D3-46EE-A8F9-BA110B4ED4BE}"/>
              </a:ext>
            </a:extLst>
          </p:cNvPr>
          <p:cNvSpPr txBox="1"/>
          <p:nvPr userDrawn="1"/>
        </p:nvSpPr>
        <p:spPr>
          <a:xfrm>
            <a:off x="8153401" y="1965437"/>
            <a:ext cx="3886199"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dirty="0">
                <a:solidFill>
                  <a:srgbClr val="FF0000"/>
                </a:solidFill>
                <a:latin typeface="Franklin Gothic Medium Cond"/>
              </a:rPr>
              <a:t>(HSAC Specialized Service Needs Assessment Category)</a:t>
            </a:r>
            <a:endParaRPr lang="en-US" sz="1400" dirty="0">
              <a:cs typeface="Calibri"/>
            </a:endParaRPr>
          </a:p>
        </p:txBody>
      </p:sp>
      <p:pic>
        <p:nvPicPr>
          <p:cNvPr id="7" name="Picture 6" descr="Image result for morris county nj map wikipedia">
            <a:extLst>
              <a:ext uri="{FF2B5EF4-FFF2-40B4-BE49-F238E27FC236}">
                <a16:creationId xmlns:a16="http://schemas.microsoft.com/office/drawing/2014/main" id="{07E57586-3ED0-4E80-9DF8-13B9799A94DC}"/>
              </a:ext>
            </a:extLst>
          </p:cNvPr>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8633191" y="528735"/>
            <a:ext cx="734392" cy="1322402"/>
          </a:xfrm>
          <a:prstGeom prst="rect">
            <a:avLst/>
          </a:prstGeom>
          <a:noFill/>
          <a:ln>
            <a:noFill/>
          </a:ln>
        </p:spPr>
      </p:pic>
    </p:spTree>
    <p:extLst>
      <p:ext uri="{BB962C8B-B14F-4D97-AF65-F5344CB8AC3E}">
        <p14:creationId xmlns:p14="http://schemas.microsoft.com/office/powerpoint/2010/main" val="365320107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8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8" name="Picture 7">
            <a:extLst>
              <a:ext uri="{FF2B5EF4-FFF2-40B4-BE49-F238E27FC236}">
                <a16:creationId xmlns:a16="http://schemas.microsoft.com/office/drawing/2014/main" id="{B1A49D1B-2D70-4ED6-A5AC-8B084D59494F}"/>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9" name="Picture 8">
            <a:extLst>
              <a:ext uri="{FF2B5EF4-FFF2-40B4-BE49-F238E27FC236}">
                <a16:creationId xmlns:a16="http://schemas.microsoft.com/office/drawing/2014/main" id="{1DD6641F-9D24-4F6B-BFA7-376C67FB66E4}"/>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932683" y="609600"/>
            <a:ext cx="3952100" cy="2010999"/>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65C16446-6B5C-4C6C-BF91-64E3860A7709}"/>
              </a:ext>
            </a:extLst>
          </p:cNvPr>
          <p:cNvSpPr txBox="1"/>
          <p:nvPr userDrawn="1"/>
        </p:nvSpPr>
        <p:spPr>
          <a:xfrm>
            <a:off x="9851107" y="717042"/>
            <a:ext cx="2100893" cy="1903557"/>
          </a:xfrm>
          <a:prstGeom prst="rect">
            <a:avLst/>
          </a:prstGeom>
          <a:noFill/>
        </p:spPr>
        <p:txBody>
          <a:bodyPr wrap="square" rtlCol="0">
            <a:spAutoFit/>
          </a:bodyPr>
          <a:lstStyle/>
          <a:p>
            <a:r>
              <a:rPr lang="en-US" sz="3600" b="1" dirty="0">
                <a:latin typeface="Franklin Gothic Medium Cond" panose="020B0606030402020204" pitchFamily="34" charset="0"/>
              </a:rPr>
              <a:t>Substance Use Disorder</a:t>
            </a:r>
          </a:p>
        </p:txBody>
      </p:sp>
      <p:sp>
        <p:nvSpPr>
          <p:cNvPr id="11" name="TextBox 10">
            <a:extLst>
              <a:ext uri="{FF2B5EF4-FFF2-40B4-BE49-F238E27FC236}">
                <a16:creationId xmlns:a16="http://schemas.microsoft.com/office/drawing/2014/main" id="{5AD76281-14BF-4866-BDC4-094D3BA2B54A}"/>
              </a:ext>
            </a:extLst>
          </p:cNvPr>
          <p:cNvSpPr txBox="1"/>
          <p:nvPr userDrawn="1"/>
        </p:nvSpPr>
        <p:spPr>
          <a:xfrm>
            <a:off x="8008883" y="2320161"/>
            <a:ext cx="3886199"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dirty="0">
                <a:solidFill>
                  <a:srgbClr val="FF0000"/>
                </a:solidFill>
                <a:latin typeface="Franklin Gothic Medium Cond"/>
              </a:rPr>
              <a:t>(HSAC Specialized Service Needs Assessment Category)</a:t>
            </a:r>
            <a:endParaRPr lang="en-US" sz="1400" dirty="0">
              <a:cs typeface="Calibri"/>
            </a:endParaRPr>
          </a:p>
        </p:txBody>
      </p:sp>
      <p:pic>
        <p:nvPicPr>
          <p:cNvPr id="7" name="Picture 6" descr="Image result for morris county nj map wikipedia">
            <a:extLst>
              <a:ext uri="{FF2B5EF4-FFF2-40B4-BE49-F238E27FC236}">
                <a16:creationId xmlns:a16="http://schemas.microsoft.com/office/drawing/2014/main" id="{07E57586-3ED0-4E80-9DF8-13B9799A94DC}"/>
              </a:ext>
            </a:extLst>
          </p:cNvPr>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8562799" y="885815"/>
            <a:ext cx="734392" cy="1322402"/>
          </a:xfrm>
          <a:prstGeom prst="rect">
            <a:avLst/>
          </a:prstGeom>
          <a:noFill/>
          <a:ln>
            <a:noFill/>
          </a:ln>
        </p:spPr>
      </p:pic>
    </p:spTree>
    <p:extLst>
      <p:ext uri="{BB962C8B-B14F-4D97-AF65-F5344CB8AC3E}">
        <p14:creationId xmlns:p14="http://schemas.microsoft.com/office/powerpoint/2010/main" val="167655288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0_Title Slide">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2/15/2021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
        <p:nvSpPr>
          <p:cNvPr id="9" name="TextBox 8">
            <a:extLst>
              <a:ext uri="{FF2B5EF4-FFF2-40B4-BE49-F238E27FC236}">
                <a16:creationId xmlns:a16="http://schemas.microsoft.com/office/drawing/2014/main" id="{47E8E618-6755-4A41-BF04-C0D9978DC96B}"/>
              </a:ext>
            </a:extLst>
          </p:cNvPr>
          <p:cNvSpPr txBox="1"/>
          <p:nvPr userDrawn="1"/>
        </p:nvSpPr>
        <p:spPr>
          <a:xfrm>
            <a:off x="9852629" y="826863"/>
            <a:ext cx="2031868" cy="1319452"/>
          </a:xfrm>
          <a:prstGeom prst="rect">
            <a:avLst/>
          </a:prstGeom>
          <a:noFill/>
        </p:spPr>
        <p:txBody>
          <a:bodyPr wrap="square" rtlCol="0">
            <a:spAutoFit/>
          </a:bodyPr>
          <a:lstStyle/>
          <a:p>
            <a:r>
              <a:rPr lang="en-US" sz="3600" b="1" dirty="0">
                <a:latin typeface="Franklin Gothic Medium Cond" panose="020B0606030402020204" pitchFamily="34" charset="0"/>
              </a:rPr>
              <a:t>Domestic Violence</a:t>
            </a:r>
          </a:p>
        </p:txBody>
      </p:sp>
      <p:pic>
        <p:nvPicPr>
          <p:cNvPr id="11" name="Picture 10">
            <a:extLst>
              <a:ext uri="{FF2B5EF4-FFF2-40B4-BE49-F238E27FC236}">
                <a16:creationId xmlns:a16="http://schemas.microsoft.com/office/drawing/2014/main" id="{B78BFE6B-63B2-4AE5-97BB-D6E453DDC468}"/>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3048" y="0"/>
            <a:ext cx="12188952" cy="6858000"/>
          </a:xfrm>
          <a:prstGeom prst="rect">
            <a:avLst/>
          </a:prstGeom>
        </p:spPr>
      </p:pic>
      <p:pic>
        <p:nvPicPr>
          <p:cNvPr id="12" name="Picture 11">
            <a:extLst>
              <a:ext uri="{FF2B5EF4-FFF2-40B4-BE49-F238E27FC236}">
                <a16:creationId xmlns:a16="http://schemas.microsoft.com/office/drawing/2014/main" id="{FAC0D846-7503-4817-BFFB-310E33768BBD}"/>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845973" y="332818"/>
            <a:ext cx="3848275" cy="1997862"/>
          </a:xfrm>
          <a:prstGeom prst="roundRect">
            <a:avLst>
              <a:gd name="adj" fmla="val 11945"/>
            </a:avLst>
          </a:prstGeom>
          <a:solidFill>
            <a:srgbClr val="FFFFFF">
              <a:alpha val="92000"/>
            </a:srgbClr>
          </a:solidFill>
          <a:ln w="28575" cap="sq">
            <a:solidFill>
              <a:srgbClr val="292929">
                <a:alpha val="63000"/>
              </a:srgbClr>
            </a:solidFill>
            <a:miter lim="800000"/>
          </a:ln>
          <a:effectLst>
            <a:outerShdw blurRad="50800" dist="50800" dir="5400000" algn="ctr" rotWithShape="0">
              <a:srgbClr val="000000">
                <a:alpha val="85000"/>
              </a:srgbClr>
            </a:outerShdw>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3" name="TextBox 12">
            <a:extLst>
              <a:ext uri="{FF2B5EF4-FFF2-40B4-BE49-F238E27FC236}">
                <a16:creationId xmlns:a16="http://schemas.microsoft.com/office/drawing/2014/main" id="{46BF300E-CEFA-4F70-97BD-31D901093FFD}"/>
              </a:ext>
            </a:extLst>
          </p:cNvPr>
          <p:cNvSpPr txBox="1"/>
          <p:nvPr userDrawn="1"/>
        </p:nvSpPr>
        <p:spPr>
          <a:xfrm>
            <a:off x="9663327" y="615026"/>
            <a:ext cx="2028295" cy="1559347"/>
          </a:xfrm>
          <a:prstGeom prst="rect">
            <a:avLst/>
          </a:prstGeom>
          <a:noFill/>
        </p:spPr>
        <p:txBody>
          <a:bodyPr wrap="square" rtlCol="0">
            <a:spAutoFit/>
          </a:bodyPr>
          <a:lstStyle/>
          <a:p>
            <a:r>
              <a:rPr lang="en-US" sz="4400" b="1" dirty="0">
                <a:latin typeface="Franklin Gothic Medium Cond" panose="020B0606030402020204" pitchFamily="34" charset="0"/>
              </a:rPr>
              <a:t>Mental</a:t>
            </a:r>
          </a:p>
          <a:p>
            <a:r>
              <a:rPr lang="en-US" sz="4400" b="1" dirty="0">
                <a:latin typeface="Franklin Gothic Medium Cond" panose="020B0606030402020204" pitchFamily="34" charset="0"/>
              </a:rPr>
              <a:t>Health</a:t>
            </a:r>
          </a:p>
        </p:txBody>
      </p:sp>
      <p:sp>
        <p:nvSpPr>
          <p:cNvPr id="14" name="TextBox 13">
            <a:extLst>
              <a:ext uri="{FF2B5EF4-FFF2-40B4-BE49-F238E27FC236}">
                <a16:creationId xmlns:a16="http://schemas.microsoft.com/office/drawing/2014/main" id="{2F1F8581-4B41-458F-BB9B-0979B04F7D76}"/>
              </a:ext>
            </a:extLst>
          </p:cNvPr>
          <p:cNvSpPr txBox="1"/>
          <p:nvPr userDrawn="1"/>
        </p:nvSpPr>
        <p:spPr>
          <a:xfrm>
            <a:off x="7943193" y="2031126"/>
            <a:ext cx="3886199"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dirty="0">
                <a:solidFill>
                  <a:srgbClr val="FF0000"/>
                </a:solidFill>
                <a:latin typeface="Franklin Gothic Medium Cond"/>
              </a:rPr>
              <a:t>(HSAC Specialized Service Needs Assessment Category)</a:t>
            </a:r>
            <a:endParaRPr lang="en-US" sz="1400" dirty="0">
              <a:cs typeface="Calibri"/>
            </a:endParaRPr>
          </a:p>
        </p:txBody>
      </p:sp>
      <p:pic>
        <p:nvPicPr>
          <p:cNvPr id="15" name="Picture 14" descr="Image result for morris county nj map wikipedia">
            <a:extLst>
              <a:ext uri="{FF2B5EF4-FFF2-40B4-BE49-F238E27FC236}">
                <a16:creationId xmlns:a16="http://schemas.microsoft.com/office/drawing/2014/main" id="{07E57586-3ED0-4E80-9DF8-13B9799A94DC}"/>
              </a:ext>
            </a:extLst>
          </p:cNvPr>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8467088" y="615026"/>
            <a:ext cx="734392" cy="1322402"/>
          </a:xfrm>
          <a:prstGeom prst="rect">
            <a:avLst/>
          </a:prstGeom>
          <a:noFill/>
          <a:ln>
            <a:noFill/>
          </a:ln>
        </p:spPr>
      </p:pic>
    </p:spTree>
    <p:extLst>
      <p:ext uri="{BB962C8B-B14F-4D97-AF65-F5344CB8AC3E}">
        <p14:creationId xmlns:p14="http://schemas.microsoft.com/office/powerpoint/2010/main" val="269037728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1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0808DD12-6064-4859-8CCF-DA9B6601399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25909" y="0"/>
            <a:ext cx="12243818" cy="6858000"/>
          </a:xfrm>
          <a:prstGeom prst="rect">
            <a:avLst/>
          </a:prstGeom>
        </p:spPr>
      </p:pic>
      <p:pic>
        <p:nvPicPr>
          <p:cNvPr id="5" name="Picture 4">
            <a:extLst>
              <a:ext uri="{FF2B5EF4-FFF2-40B4-BE49-F238E27FC236}">
                <a16:creationId xmlns:a16="http://schemas.microsoft.com/office/drawing/2014/main" id="{D0A8D18F-9BFF-4CE2-AE42-4BB708ACBDF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493000" y="203509"/>
            <a:ext cx="4004022" cy="1853345"/>
          </a:xfrm>
          <a:prstGeom prst="roundRect">
            <a:avLst>
              <a:gd name="adj" fmla="val 11945"/>
            </a:avLst>
          </a:prstGeom>
          <a:solidFill>
            <a:srgbClr val="FFFFFF">
              <a:alpha val="92000"/>
            </a:srgbClr>
          </a:solidFill>
          <a:ln w="28575" cap="sq">
            <a:solidFill>
              <a:srgbClr val="292929">
                <a:alpha val="63000"/>
              </a:srgbClr>
            </a:solidFill>
            <a:miter lim="800000"/>
          </a:ln>
          <a:effectLst>
            <a:outerShdw blurRad="50800" dist="50800" dir="5400000" algn="ctr" rotWithShape="0">
              <a:srgbClr val="000000">
                <a:alpha val="85000"/>
              </a:srgbClr>
            </a:outerShdw>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94461ACA-2A34-40B2-84C9-5CEA4AF9EFC7}"/>
              </a:ext>
            </a:extLst>
          </p:cNvPr>
          <p:cNvSpPr txBox="1"/>
          <p:nvPr userDrawn="1"/>
        </p:nvSpPr>
        <p:spPr>
          <a:xfrm>
            <a:off x="9093200" y="465303"/>
            <a:ext cx="2403822" cy="769441"/>
          </a:xfrm>
          <a:prstGeom prst="rect">
            <a:avLst/>
          </a:prstGeom>
          <a:noFill/>
        </p:spPr>
        <p:txBody>
          <a:bodyPr wrap="square" rtlCol="0">
            <a:spAutoFit/>
          </a:bodyPr>
          <a:lstStyle/>
          <a:p>
            <a:r>
              <a:rPr lang="en-US" sz="4400" b="1" dirty="0">
                <a:latin typeface="Franklin Gothic Medium Cond" panose="020B0606030402020204" pitchFamily="34" charset="0"/>
              </a:rPr>
              <a:t>Education</a:t>
            </a:r>
          </a:p>
        </p:txBody>
      </p:sp>
      <p:pic>
        <p:nvPicPr>
          <p:cNvPr id="7" name="Picture 6" descr="Image result for morris county nj map wikipedia">
            <a:extLst>
              <a:ext uri="{FF2B5EF4-FFF2-40B4-BE49-F238E27FC236}">
                <a16:creationId xmlns:a16="http://schemas.microsoft.com/office/drawing/2014/main" id="{07E57586-3ED0-4E80-9DF8-13B9799A94DC}"/>
              </a:ext>
            </a:extLst>
          </p:cNvPr>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7925904" y="448513"/>
            <a:ext cx="734392" cy="1322402"/>
          </a:xfrm>
          <a:prstGeom prst="rect">
            <a:avLst/>
          </a:prstGeom>
          <a:noFill/>
          <a:ln>
            <a:noFill/>
          </a:ln>
        </p:spPr>
      </p:pic>
    </p:spTree>
    <p:extLst>
      <p:ext uri="{BB962C8B-B14F-4D97-AF65-F5344CB8AC3E}">
        <p14:creationId xmlns:p14="http://schemas.microsoft.com/office/powerpoint/2010/main" val="58451871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5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7" name="Picture 6">
            <a:extLst>
              <a:ext uri="{FF2B5EF4-FFF2-40B4-BE49-F238E27FC236}">
                <a16:creationId xmlns:a16="http://schemas.microsoft.com/office/drawing/2014/main" id="{2FE670A5-A0F0-4972-A297-0673431946DE}"/>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8" name="Picture 7">
            <a:extLst>
              <a:ext uri="{FF2B5EF4-FFF2-40B4-BE49-F238E27FC236}">
                <a16:creationId xmlns:a16="http://schemas.microsoft.com/office/drawing/2014/main" id="{B4F8797E-0CD6-4CC6-87E5-0AE22FF5D1B2}"/>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81000" y="762000"/>
            <a:ext cx="40386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DC2364A2-C757-48C6-AA67-5B6F7FC57654}"/>
              </a:ext>
            </a:extLst>
          </p:cNvPr>
          <p:cNvSpPr txBox="1"/>
          <p:nvPr userDrawn="1"/>
        </p:nvSpPr>
        <p:spPr>
          <a:xfrm>
            <a:off x="2022469" y="1067316"/>
            <a:ext cx="2320932" cy="1323439"/>
          </a:xfrm>
          <a:prstGeom prst="rect">
            <a:avLst/>
          </a:prstGeom>
          <a:noFill/>
        </p:spPr>
        <p:txBody>
          <a:bodyPr wrap="square" rtlCol="0">
            <a:spAutoFit/>
          </a:bodyPr>
          <a:lstStyle/>
          <a:p>
            <a:r>
              <a:rPr lang="en-US" sz="4000" b="1" dirty="0">
                <a:latin typeface="Franklin Gothic Medium Cond" panose="020B0606030402020204" pitchFamily="34" charset="0"/>
              </a:rPr>
              <a:t>Community Resources</a:t>
            </a:r>
          </a:p>
        </p:txBody>
      </p:sp>
      <p:pic>
        <p:nvPicPr>
          <p:cNvPr id="6" name="Picture 5" descr="Image result for morris county nj map wikipedia">
            <a:extLst>
              <a:ext uri="{FF2B5EF4-FFF2-40B4-BE49-F238E27FC236}">
                <a16:creationId xmlns:a16="http://schemas.microsoft.com/office/drawing/2014/main" id="{07E57586-3ED0-4E80-9DF8-13B9799A94DC}"/>
              </a:ext>
            </a:extLst>
          </p:cNvPr>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833670" y="1103959"/>
            <a:ext cx="734392" cy="1322402"/>
          </a:xfrm>
          <a:prstGeom prst="rect">
            <a:avLst/>
          </a:prstGeom>
          <a:noFill/>
          <a:ln>
            <a:noFill/>
          </a:ln>
        </p:spPr>
      </p:pic>
    </p:spTree>
    <p:extLst>
      <p:ext uri="{BB962C8B-B14F-4D97-AF65-F5344CB8AC3E}">
        <p14:creationId xmlns:p14="http://schemas.microsoft.com/office/powerpoint/2010/main" val="394542054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8.xml"/><Relationship Id="rId13" Type="http://schemas.openxmlformats.org/officeDocument/2006/relationships/slideLayout" Target="../slideLayouts/slideLayout23.xml"/><Relationship Id="rId3" Type="http://schemas.openxmlformats.org/officeDocument/2006/relationships/slideLayout" Target="../slideLayouts/slideLayout13.xml"/><Relationship Id="rId7" Type="http://schemas.openxmlformats.org/officeDocument/2006/relationships/slideLayout" Target="../slideLayouts/slideLayout17.xml"/><Relationship Id="rId12" Type="http://schemas.openxmlformats.org/officeDocument/2006/relationships/slideLayout" Target="../slideLayouts/slideLayout22.xml"/><Relationship Id="rId17" Type="http://schemas.openxmlformats.org/officeDocument/2006/relationships/theme" Target="../theme/theme2.xml"/><Relationship Id="rId2" Type="http://schemas.openxmlformats.org/officeDocument/2006/relationships/slideLayout" Target="../slideLayouts/slideLayout12.xml"/><Relationship Id="rId16" Type="http://schemas.openxmlformats.org/officeDocument/2006/relationships/slideLayout" Target="../slideLayouts/slideLayout26.xml"/><Relationship Id="rId1" Type="http://schemas.openxmlformats.org/officeDocument/2006/relationships/slideLayout" Target="../slideLayouts/slideLayout11.xml"/><Relationship Id="rId6" Type="http://schemas.openxmlformats.org/officeDocument/2006/relationships/slideLayout" Target="../slideLayouts/slideLayout16.xml"/><Relationship Id="rId11" Type="http://schemas.openxmlformats.org/officeDocument/2006/relationships/slideLayout" Target="../slideLayouts/slideLayout21.xml"/><Relationship Id="rId5" Type="http://schemas.openxmlformats.org/officeDocument/2006/relationships/slideLayout" Target="../slideLayouts/slideLayout15.xml"/><Relationship Id="rId15" Type="http://schemas.openxmlformats.org/officeDocument/2006/relationships/slideLayout" Target="../slideLayouts/slideLayout25.xml"/><Relationship Id="rId10" Type="http://schemas.openxmlformats.org/officeDocument/2006/relationships/slideLayout" Target="../slideLayouts/slideLayout20.xml"/><Relationship Id="rId4" Type="http://schemas.openxmlformats.org/officeDocument/2006/relationships/slideLayout" Target="../slideLayouts/slideLayout14.xml"/><Relationship Id="rId9" Type="http://schemas.openxmlformats.org/officeDocument/2006/relationships/slideLayout" Target="../slideLayouts/slideLayout19.xml"/><Relationship Id="rId14" Type="http://schemas.openxmlformats.org/officeDocument/2006/relationships/slideLayout" Target="../slideLayouts/slideLayout2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2/15/2021</a:t>
            </a:fld>
            <a:endParaRPr lang="en-US" dirty="0"/>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1073152345"/>
      </p:ext>
    </p:extLst>
  </p:cSld>
  <p:clrMap bg1="lt1" tx1="dk1" bg2="lt2" tx2="dk2" accent1="accent1" accent2="accent2" accent3="accent3" accent4="accent4" accent5="accent5" accent6="accent6" hlink="hlink" folHlink="folHlink"/>
  <p:sldLayoutIdLst>
    <p:sldLayoutId id="2147483654" r:id="rId1"/>
    <p:sldLayoutId id="2147483685" r:id="rId2"/>
    <p:sldLayoutId id="2147483686" r:id="rId3"/>
    <p:sldLayoutId id="2147483687" r:id="rId4"/>
    <p:sldLayoutId id="2147483688" r:id="rId5"/>
    <p:sldLayoutId id="2147483689" r:id="rId6"/>
    <p:sldLayoutId id="2147483659" r:id="rId7"/>
    <p:sldLayoutId id="2147483658" r:id="rId8"/>
    <p:sldLayoutId id="2147483676" r:id="rId9"/>
    <p:sldLayoutId id="2147483690" r:id="rId10"/>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2/15/2021</a:t>
            </a:fld>
            <a:endParaRPr lang="en-US" dirty="0"/>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292913578"/>
      </p:ext>
    </p:extLst>
  </p:cSld>
  <p:clrMap bg1="lt1" tx1="dk1" bg2="lt2" tx2="dk2" accent1="accent1" accent2="accent2" accent3="accent3" accent4="accent4" accent5="accent5" accent6="accent6" hlink="hlink" folHlink="folHlink"/>
  <p:sldLayoutIdLst>
    <p:sldLayoutId id="2147483653" r:id="rId1"/>
    <p:sldLayoutId id="2147483656" r:id="rId2"/>
    <p:sldLayoutId id="2147483660" r:id="rId3"/>
    <p:sldLayoutId id="2147483678" r:id="rId4"/>
    <p:sldLayoutId id="2147483661" r:id="rId5"/>
    <p:sldLayoutId id="2147483677" r:id="rId6"/>
    <p:sldLayoutId id="2147483663" r:id="rId7"/>
    <p:sldLayoutId id="2147483657" r:id="rId8"/>
    <p:sldLayoutId id="2147483679" r:id="rId9"/>
    <p:sldLayoutId id="2147483664" r:id="rId10"/>
    <p:sldLayoutId id="2147483681" r:id="rId11"/>
    <p:sldLayoutId id="2147483680" r:id="rId12"/>
    <p:sldLayoutId id="2147483665" r:id="rId13"/>
    <p:sldLayoutId id="2147483672" r:id="rId14"/>
    <p:sldLayoutId id="2147483675" r:id="rId15"/>
    <p:sldLayoutId id="2147483674" r:id="rId16"/>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21.jpeg"/><Relationship Id="rId3" Type="http://schemas.openxmlformats.org/officeDocument/2006/relationships/slideLayout" Target="../slideLayouts/slideLayout17.xml"/><Relationship Id="rId7" Type="http://schemas.openxmlformats.org/officeDocument/2006/relationships/image" Target="../media/image20.jpeg"/><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image" Target="../media/image3.png"/><Relationship Id="rId5" Type="http://schemas.openxmlformats.org/officeDocument/2006/relationships/image" Target="../media/image19.jpeg"/><Relationship Id="rId4" Type="http://schemas.openxmlformats.org/officeDocument/2006/relationships/notesSlide" Target="../notesSlides/notesSlide1.xml"/><Relationship Id="rId9" Type="http://schemas.openxmlformats.org/officeDocument/2006/relationships/image" Target="../media/image22.png"/></Relationships>
</file>

<file path=ppt/slides/_rels/slide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3.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4.xml"/></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tags" Target="../tags/tag5.xml"/></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tags" Target="../tags/tag6.xml"/></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5.xml"/><Relationship Id="rId1" Type="http://schemas.openxmlformats.org/officeDocument/2006/relationships/tags" Target="../tags/tag7.xml"/></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tags" Target="../tags/tag8.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7.xml"/><Relationship Id="rId1" Type="http://schemas.openxmlformats.org/officeDocument/2006/relationships/tags" Target="../tags/tag9.xml"/><Relationship Id="rId4" Type="http://schemas.openxmlformats.org/officeDocument/2006/relationships/chart" Target="../charts/chart1.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7.xml"/><Relationship Id="rId1" Type="http://schemas.openxmlformats.org/officeDocument/2006/relationships/tags" Target="../tags/tag10.xml"/><Relationship Id="rId4" Type="http://schemas.openxmlformats.org/officeDocument/2006/relationships/chart" Target="../charts/char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1.xml.rels><?xml version="1.0" encoding="UTF-8" standalone="yes"?>
<Relationships xmlns="http://schemas.openxmlformats.org/package/2006/relationships"><Relationship Id="rId8" Type="http://schemas.openxmlformats.org/officeDocument/2006/relationships/notesSlide" Target="../notesSlides/notesSlide4.xml"/><Relationship Id="rId3" Type="http://schemas.openxmlformats.org/officeDocument/2006/relationships/tags" Target="../tags/tag13.xml"/><Relationship Id="rId7" Type="http://schemas.openxmlformats.org/officeDocument/2006/relationships/slideLayout" Target="../slideLayouts/slideLayout8.xml"/><Relationship Id="rId2" Type="http://schemas.openxmlformats.org/officeDocument/2006/relationships/tags" Target="../tags/tag12.xml"/><Relationship Id="rId1" Type="http://schemas.openxmlformats.org/officeDocument/2006/relationships/tags" Target="../tags/tag11.xml"/><Relationship Id="rId6" Type="http://schemas.openxmlformats.org/officeDocument/2006/relationships/tags" Target="../tags/tag16.xml"/><Relationship Id="rId5" Type="http://schemas.openxmlformats.org/officeDocument/2006/relationships/tags" Target="../tags/tag15.xml"/><Relationship Id="rId4" Type="http://schemas.openxmlformats.org/officeDocument/2006/relationships/tags" Target="../tags/tag14.xml"/><Relationship Id="rId9" Type="http://schemas.openxmlformats.org/officeDocument/2006/relationships/chart" Target="../charts/chart3.xml"/></Relationships>
</file>

<file path=ppt/slides/_rels/slide12.xml.rels><?xml version="1.0" encoding="UTF-8" standalone="yes"?>
<Relationships xmlns="http://schemas.openxmlformats.org/package/2006/relationships"><Relationship Id="rId8" Type="http://schemas.openxmlformats.org/officeDocument/2006/relationships/notesSlide" Target="../notesSlides/notesSlide5.xml"/><Relationship Id="rId3" Type="http://schemas.openxmlformats.org/officeDocument/2006/relationships/tags" Target="../tags/tag19.xml"/><Relationship Id="rId7" Type="http://schemas.openxmlformats.org/officeDocument/2006/relationships/slideLayout" Target="../slideLayouts/slideLayout8.xml"/><Relationship Id="rId2" Type="http://schemas.openxmlformats.org/officeDocument/2006/relationships/tags" Target="../tags/tag18.xml"/><Relationship Id="rId1" Type="http://schemas.openxmlformats.org/officeDocument/2006/relationships/tags" Target="../tags/tag17.xml"/><Relationship Id="rId6" Type="http://schemas.openxmlformats.org/officeDocument/2006/relationships/tags" Target="../tags/tag22.xml"/><Relationship Id="rId5" Type="http://schemas.openxmlformats.org/officeDocument/2006/relationships/tags" Target="../tags/tag21.xml"/><Relationship Id="rId4" Type="http://schemas.openxmlformats.org/officeDocument/2006/relationships/tags" Target="../tags/tag20.xml"/><Relationship Id="rId9" Type="http://schemas.openxmlformats.org/officeDocument/2006/relationships/chart" Target="../charts/chart4.xml"/></Relationships>
</file>

<file path=ppt/slides/_rels/slide13.xml.rels><?xml version="1.0" encoding="UTF-8" standalone="yes"?>
<Relationships xmlns="http://schemas.openxmlformats.org/package/2006/relationships"><Relationship Id="rId8" Type="http://schemas.openxmlformats.org/officeDocument/2006/relationships/tags" Target="../tags/tag30.xml"/><Relationship Id="rId3" Type="http://schemas.openxmlformats.org/officeDocument/2006/relationships/tags" Target="../tags/tag25.xml"/><Relationship Id="rId7" Type="http://schemas.openxmlformats.org/officeDocument/2006/relationships/tags" Target="../tags/tag29.xml"/><Relationship Id="rId12" Type="http://schemas.openxmlformats.org/officeDocument/2006/relationships/chart" Target="../charts/chart5.xml"/><Relationship Id="rId2" Type="http://schemas.openxmlformats.org/officeDocument/2006/relationships/tags" Target="../tags/tag24.xml"/><Relationship Id="rId1" Type="http://schemas.openxmlformats.org/officeDocument/2006/relationships/tags" Target="../tags/tag23.xml"/><Relationship Id="rId6" Type="http://schemas.openxmlformats.org/officeDocument/2006/relationships/tags" Target="../tags/tag28.xml"/><Relationship Id="rId11" Type="http://schemas.openxmlformats.org/officeDocument/2006/relationships/notesSlide" Target="../notesSlides/notesSlide6.xml"/><Relationship Id="rId5" Type="http://schemas.openxmlformats.org/officeDocument/2006/relationships/tags" Target="../tags/tag27.xml"/><Relationship Id="rId10" Type="http://schemas.openxmlformats.org/officeDocument/2006/relationships/slideLayout" Target="../slideLayouts/slideLayout8.xml"/><Relationship Id="rId4" Type="http://schemas.openxmlformats.org/officeDocument/2006/relationships/tags" Target="../tags/tag26.xml"/><Relationship Id="rId9" Type="http://schemas.openxmlformats.org/officeDocument/2006/relationships/tags" Target="../tags/tag31.xml"/></Relationships>
</file>

<file path=ppt/slides/_rels/slide14.xml.rels><?xml version="1.0" encoding="UTF-8" standalone="yes"?>
<Relationships xmlns="http://schemas.openxmlformats.org/package/2006/relationships"><Relationship Id="rId8" Type="http://schemas.openxmlformats.org/officeDocument/2006/relationships/tags" Target="../tags/tag39.xml"/><Relationship Id="rId13" Type="http://schemas.openxmlformats.org/officeDocument/2006/relationships/chart" Target="../charts/chart7.xml"/><Relationship Id="rId3" Type="http://schemas.openxmlformats.org/officeDocument/2006/relationships/tags" Target="../tags/tag34.xml"/><Relationship Id="rId7" Type="http://schemas.openxmlformats.org/officeDocument/2006/relationships/tags" Target="../tags/tag38.xml"/><Relationship Id="rId12" Type="http://schemas.openxmlformats.org/officeDocument/2006/relationships/chart" Target="../charts/chart6.xml"/><Relationship Id="rId2" Type="http://schemas.openxmlformats.org/officeDocument/2006/relationships/tags" Target="../tags/tag33.xml"/><Relationship Id="rId1" Type="http://schemas.openxmlformats.org/officeDocument/2006/relationships/tags" Target="../tags/tag32.xml"/><Relationship Id="rId6" Type="http://schemas.openxmlformats.org/officeDocument/2006/relationships/tags" Target="../tags/tag37.xml"/><Relationship Id="rId11" Type="http://schemas.openxmlformats.org/officeDocument/2006/relationships/notesSlide" Target="../notesSlides/notesSlide7.xml"/><Relationship Id="rId5" Type="http://schemas.openxmlformats.org/officeDocument/2006/relationships/tags" Target="../tags/tag36.xml"/><Relationship Id="rId10" Type="http://schemas.openxmlformats.org/officeDocument/2006/relationships/slideLayout" Target="../slideLayouts/slideLayout8.xml"/><Relationship Id="rId4" Type="http://schemas.openxmlformats.org/officeDocument/2006/relationships/tags" Target="../tags/tag35.xml"/><Relationship Id="rId9" Type="http://schemas.openxmlformats.org/officeDocument/2006/relationships/tags" Target="../tags/tag40.xml"/></Relationships>
</file>

<file path=ppt/slides/_rels/slide15.xml.rels><?xml version="1.0" encoding="UTF-8" standalone="yes"?>
<Relationships xmlns="http://schemas.openxmlformats.org/package/2006/relationships"><Relationship Id="rId8" Type="http://schemas.openxmlformats.org/officeDocument/2006/relationships/notesSlide" Target="../notesSlides/notesSlide8.xml"/><Relationship Id="rId3" Type="http://schemas.openxmlformats.org/officeDocument/2006/relationships/tags" Target="../tags/tag43.xml"/><Relationship Id="rId7" Type="http://schemas.openxmlformats.org/officeDocument/2006/relationships/slideLayout" Target="../slideLayouts/slideLayout8.xml"/><Relationship Id="rId2" Type="http://schemas.openxmlformats.org/officeDocument/2006/relationships/tags" Target="../tags/tag42.xml"/><Relationship Id="rId1" Type="http://schemas.openxmlformats.org/officeDocument/2006/relationships/tags" Target="../tags/tag41.xml"/><Relationship Id="rId6" Type="http://schemas.openxmlformats.org/officeDocument/2006/relationships/tags" Target="../tags/tag46.xml"/><Relationship Id="rId5" Type="http://schemas.openxmlformats.org/officeDocument/2006/relationships/tags" Target="../tags/tag45.xml"/><Relationship Id="rId4" Type="http://schemas.openxmlformats.org/officeDocument/2006/relationships/tags" Target="../tags/tag44.xml"/><Relationship Id="rId9" Type="http://schemas.openxmlformats.org/officeDocument/2006/relationships/chart" Target="../charts/chart8.xml"/></Relationships>
</file>

<file path=ppt/slides/_rels/slide16.xml.rels><?xml version="1.0" encoding="UTF-8" standalone="yes"?>
<Relationships xmlns="http://schemas.openxmlformats.org/package/2006/relationships"><Relationship Id="rId8" Type="http://schemas.openxmlformats.org/officeDocument/2006/relationships/tags" Target="../tags/tag54.xml"/><Relationship Id="rId3" Type="http://schemas.openxmlformats.org/officeDocument/2006/relationships/tags" Target="../tags/tag49.xml"/><Relationship Id="rId7" Type="http://schemas.openxmlformats.org/officeDocument/2006/relationships/tags" Target="../tags/tag53.xml"/><Relationship Id="rId12" Type="http://schemas.openxmlformats.org/officeDocument/2006/relationships/chart" Target="../charts/chart10.xml"/><Relationship Id="rId2" Type="http://schemas.openxmlformats.org/officeDocument/2006/relationships/tags" Target="../tags/tag48.xml"/><Relationship Id="rId1" Type="http://schemas.openxmlformats.org/officeDocument/2006/relationships/tags" Target="../tags/tag47.xml"/><Relationship Id="rId6" Type="http://schemas.openxmlformats.org/officeDocument/2006/relationships/tags" Target="../tags/tag52.xml"/><Relationship Id="rId11" Type="http://schemas.openxmlformats.org/officeDocument/2006/relationships/chart" Target="../charts/chart9.xml"/><Relationship Id="rId5" Type="http://schemas.openxmlformats.org/officeDocument/2006/relationships/tags" Target="../tags/tag51.xml"/><Relationship Id="rId10" Type="http://schemas.openxmlformats.org/officeDocument/2006/relationships/notesSlide" Target="../notesSlides/notesSlide9.xml"/><Relationship Id="rId4" Type="http://schemas.openxmlformats.org/officeDocument/2006/relationships/tags" Target="../tags/tag50.xml"/><Relationship Id="rId9"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8" Type="http://schemas.openxmlformats.org/officeDocument/2006/relationships/tags" Target="../tags/tag62.xml"/><Relationship Id="rId3" Type="http://schemas.openxmlformats.org/officeDocument/2006/relationships/tags" Target="../tags/tag57.xml"/><Relationship Id="rId7" Type="http://schemas.openxmlformats.org/officeDocument/2006/relationships/tags" Target="../tags/tag61.xml"/><Relationship Id="rId12" Type="http://schemas.openxmlformats.org/officeDocument/2006/relationships/chart" Target="../charts/chart11.xml"/><Relationship Id="rId2" Type="http://schemas.openxmlformats.org/officeDocument/2006/relationships/tags" Target="../tags/tag56.xml"/><Relationship Id="rId1" Type="http://schemas.openxmlformats.org/officeDocument/2006/relationships/tags" Target="../tags/tag55.xml"/><Relationship Id="rId6" Type="http://schemas.openxmlformats.org/officeDocument/2006/relationships/tags" Target="../tags/tag60.xml"/><Relationship Id="rId11" Type="http://schemas.openxmlformats.org/officeDocument/2006/relationships/notesSlide" Target="../notesSlides/notesSlide10.xml"/><Relationship Id="rId5" Type="http://schemas.openxmlformats.org/officeDocument/2006/relationships/tags" Target="../tags/tag59.xml"/><Relationship Id="rId10" Type="http://schemas.openxmlformats.org/officeDocument/2006/relationships/slideLayout" Target="../slideLayouts/slideLayout8.xml"/><Relationship Id="rId4" Type="http://schemas.openxmlformats.org/officeDocument/2006/relationships/tags" Target="../tags/tag58.xml"/><Relationship Id="rId9" Type="http://schemas.openxmlformats.org/officeDocument/2006/relationships/tags" Target="../tags/tag63.xml"/></Relationships>
</file>

<file path=ppt/slides/_rels/slide18.xml.rels><?xml version="1.0" encoding="UTF-8" standalone="yes"?>
<Relationships xmlns="http://schemas.openxmlformats.org/package/2006/relationships"><Relationship Id="rId8" Type="http://schemas.openxmlformats.org/officeDocument/2006/relationships/notesSlide" Target="../notesSlides/notesSlide11.xml"/><Relationship Id="rId3" Type="http://schemas.openxmlformats.org/officeDocument/2006/relationships/tags" Target="../tags/tag66.xml"/><Relationship Id="rId7" Type="http://schemas.openxmlformats.org/officeDocument/2006/relationships/slideLayout" Target="../slideLayouts/slideLayout8.xml"/><Relationship Id="rId2" Type="http://schemas.openxmlformats.org/officeDocument/2006/relationships/tags" Target="../tags/tag65.xml"/><Relationship Id="rId1" Type="http://schemas.openxmlformats.org/officeDocument/2006/relationships/tags" Target="../tags/tag64.xml"/><Relationship Id="rId6" Type="http://schemas.openxmlformats.org/officeDocument/2006/relationships/tags" Target="../tags/tag69.xml"/><Relationship Id="rId5" Type="http://schemas.openxmlformats.org/officeDocument/2006/relationships/tags" Target="../tags/tag68.xml"/><Relationship Id="rId4" Type="http://schemas.openxmlformats.org/officeDocument/2006/relationships/tags" Target="../tags/tag67.xml"/><Relationship Id="rId9" Type="http://schemas.openxmlformats.org/officeDocument/2006/relationships/chart" Target="../charts/chart12.xml"/></Relationships>
</file>

<file path=ppt/slides/_rels/slide19.xml.rels><?xml version="1.0" encoding="UTF-8" standalone="yes"?>
<Relationships xmlns="http://schemas.openxmlformats.org/package/2006/relationships"><Relationship Id="rId8" Type="http://schemas.openxmlformats.org/officeDocument/2006/relationships/notesSlide" Target="../notesSlides/notesSlide12.xml"/><Relationship Id="rId3" Type="http://schemas.openxmlformats.org/officeDocument/2006/relationships/tags" Target="../tags/tag72.xml"/><Relationship Id="rId7" Type="http://schemas.openxmlformats.org/officeDocument/2006/relationships/slideLayout" Target="../slideLayouts/slideLayout8.xml"/><Relationship Id="rId2" Type="http://schemas.openxmlformats.org/officeDocument/2006/relationships/tags" Target="../tags/tag71.xml"/><Relationship Id="rId1" Type="http://schemas.openxmlformats.org/officeDocument/2006/relationships/tags" Target="../tags/tag70.xml"/><Relationship Id="rId6" Type="http://schemas.openxmlformats.org/officeDocument/2006/relationships/tags" Target="../tags/tag75.xml"/><Relationship Id="rId5" Type="http://schemas.openxmlformats.org/officeDocument/2006/relationships/tags" Target="../tags/tag74.xml"/><Relationship Id="rId4" Type="http://schemas.openxmlformats.org/officeDocument/2006/relationships/tags" Target="../tags/tag73.xml"/><Relationship Id="rId9" Type="http://schemas.openxmlformats.org/officeDocument/2006/relationships/chart" Target="../charts/chart13.xml"/></Relationships>
</file>

<file path=ppt/slides/_rels/slide20.xml.rels><?xml version="1.0" encoding="UTF-8" standalone="yes"?>
<Relationships xmlns="http://schemas.openxmlformats.org/package/2006/relationships"><Relationship Id="rId8" Type="http://schemas.openxmlformats.org/officeDocument/2006/relationships/notesSlide" Target="../notesSlides/notesSlide13.xml"/><Relationship Id="rId3" Type="http://schemas.openxmlformats.org/officeDocument/2006/relationships/tags" Target="../tags/tag78.xml"/><Relationship Id="rId7" Type="http://schemas.openxmlformats.org/officeDocument/2006/relationships/slideLayout" Target="../slideLayouts/slideLayout8.xml"/><Relationship Id="rId2" Type="http://schemas.openxmlformats.org/officeDocument/2006/relationships/tags" Target="../tags/tag77.xml"/><Relationship Id="rId1" Type="http://schemas.openxmlformats.org/officeDocument/2006/relationships/tags" Target="../tags/tag76.xml"/><Relationship Id="rId6" Type="http://schemas.openxmlformats.org/officeDocument/2006/relationships/tags" Target="../tags/tag81.xml"/><Relationship Id="rId5" Type="http://schemas.openxmlformats.org/officeDocument/2006/relationships/tags" Target="../tags/tag80.xml"/><Relationship Id="rId4" Type="http://schemas.openxmlformats.org/officeDocument/2006/relationships/tags" Target="../tags/tag79.xml"/><Relationship Id="rId9" Type="http://schemas.openxmlformats.org/officeDocument/2006/relationships/chart" Target="../charts/chart14.xml"/></Relationships>
</file>

<file path=ppt/slides/_rels/slide21.xml.rels><?xml version="1.0" encoding="UTF-8" standalone="yes"?>
<Relationships xmlns="http://schemas.openxmlformats.org/package/2006/relationships"><Relationship Id="rId8" Type="http://schemas.openxmlformats.org/officeDocument/2006/relationships/notesSlide" Target="../notesSlides/notesSlide14.xml"/><Relationship Id="rId3" Type="http://schemas.openxmlformats.org/officeDocument/2006/relationships/tags" Target="../tags/tag84.xml"/><Relationship Id="rId7" Type="http://schemas.openxmlformats.org/officeDocument/2006/relationships/slideLayout" Target="../slideLayouts/slideLayout8.xml"/><Relationship Id="rId2" Type="http://schemas.openxmlformats.org/officeDocument/2006/relationships/tags" Target="../tags/tag83.xml"/><Relationship Id="rId1" Type="http://schemas.openxmlformats.org/officeDocument/2006/relationships/tags" Target="../tags/tag82.xml"/><Relationship Id="rId6" Type="http://schemas.openxmlformats.org/officeDocument/2006/relationships/tags" Target="../tags/tag87.xml"/><Relationship Id="rId5" Type="http://schemas.openxmlformats.org/officeDocument/2006/relationships/tags" Target="../tags/tag86.xml"/><Relationship Id="rId4" Type="http://schemas.openxmlformats.org/officeDocument/2006/relationships/tags" Target="../tags/tag85.xml"/><Relationship Id="rId9" Type="http://schemas.openxmlformats.org/officeDocument/2006/relationships/chart" Target="../charts/chart15.xml"/></Relationships>
</file>

<file path=ppt/slides/_rels/slide22.xml.rels><?xml version="1.0" encoding="UTF-8" standalone="yes"?>
<Relationships xmlns="http://schemas.openxmlformats.org/package/2006/relationships"><Relationship Id="rId8" Type="http://schemas.openxmlformats.org/officeDocument/2006/relationships/notesSlide" Target="../notesSlides/notesSlide15.xml"/><Relationship Id="rId3" Type="http://schemas.openxmlformats.org/officeDocument/2006/relationships/tags" Target="../tags/tag90.xml"/><Relationship Id="rId7" Type="http://schemas.openxmlformats.org/officeDocument/2006/relationships/slideLayout" Target="../slideLayouts/slideLayout8.xml"/><Relationship Id="rId2" Type="http://schemas.openxmlformats.org/officeDocument/2006/relationships/tags" Target="../tags/tag89.xml"/><Relationship Id="rId1" Type="http://schemas.openxmlformats.org/officeDocument/2006/relationships/tags" Target="../tags/tag88.xml"/><Relationship Id="rId6" Type="http://schemas.openxmlformats.org/officeDocument/2006/relationships/tags" Target="../tags/tag93.xml"/><Relationship Id="rId5" Type="http://schemas.openxmlformats.org/officeDocument/2006/relationships/tags" Target="../tags/tag92.xml"/><Relationship Id="rId4" Type="http://schemas.openxmlformats.org/officeDocument/2006/relationships/tags" Target="../tags/tag91.xml"/><Relationship Id="rId9" Type="http://schemas.openxmlformats.org/officeDocument/2006/relationships/chart" Target="../charts/chart1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8" Type="http://schemas.openxmlformats.org/officeDocument/2006/relationships/tags" Target="../tags/tag101.xml"/><Relationship Id="rId3" Type="http://schemas.openxmlformats.org/officeDocument/2006/relationships/tags" Target="../tags/tag96.xml"/><Relationship Id="rId7" Type="http://schemas.openxmlformats.org/officeDocument/2006/relationships/tags" Target="../tags/tag100.xml"/><Relationship Id="rId12" Type="http://schemas.openxmlformats.org/officeDocument/2006/relationships/chart" Target="../charts/chart18.xml"/><Relationship Id="rId2" Type="http://schemas.openxmlformats.org/officeDocument/2006/relationships/tags" Target="../tags/tag95.xml"/><Relationship Id="rId1" Type="http://schemas.openxmlformats.org/officeDocument/2006/relationships/tags" Target="../tags/tag94.xml"/><Relationship Id="rId6" Type="http://schemas.openxmlformats.org/officeDocument/2006/relationships/tags" Target="../tags/tag99.xml"/><Relationship Id="rId11" Type="http://schemas.openxmlformats.org/officeDocument/2006/relationships/chart" Target="../charts/chart17.xml"/><Relationship Id="rId5" Type="http://schemas.openxmlformats.org/officeDocument/2006/relationships/tags" Target="../tags/tag98.xml"/><Relationship Id="rId10" Type="http://schemas.openxmlformats.org/officeDocument/2006/relationships/notesSlide" Target="../notesSlides/notesSlide16.xml"/><Relationship Id="rId4" Type="http://schemas.openxmlformats.org/officeDocument/2006/relationships/tags" Target="../tags/tag97.xml"/><Relationship Id="rId9"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8" Type="http://schemas.openxmlformats.org/officeDocument/2006/relationships/chart" Target="../charts/chart19.xml"/><Relationship Id="rId3" Type="http://schemas.openxmlformats.org/officeDocument/2006/relationships/tags" Target="../tags/tag104.xml"/><Relationship Id="rId7" Type="http://schemas.openxmlformats.org/officeDocument/2006/relationships/notesSlide" Target="../notesSlides/notesSlide17.xml"/><Relationship Id="rId2" Type="http://schemas.openxmlformats.org/officeDocument/2006/relationships/tags" Target="../tags/tag103.xml"/><Relationship Id="rId1" Type="http://schemas.openxmlformats.org/officeDocument/2006/relationships/tags" Target="../tags/tag102.xml"/><Relationship Id="rId6" Type="http://schemas.openxmlformats.org/officeDocument/2006/relationships/slideLayout" Target="../slideLayouts/slideLayout8.xml"/><Relationship Id="rId5" Type="http://schemas.openxmlformats.org/officeDocument/2006/relationships/tags" Target="../tags/tag106.xml"/><Relationship Id="rId4" Type="http://schemas.openxmlformats.org/officeDocument/2006/relationships/tags" Target="../tags/tag10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8" Type="http://schemas.openxmlformats.org/officeDocument/2006/relationships/notesSlide" Target="../notesSlides/notesSlide18.xml"/><Relationship Id="rId3" Type="http://schemas.openxmlformats.org/officeDocument/2006/relationships/tags" Target="../tags/tag109.xml"/><Relationship Id="rId7" Type="http://schemas.openxmlformats.org/officeDocument/2006/relationships/slideLayout" Target="../slideLayouts/slideLayout8.xml"/><Relationship Id="rId2" Type="http://schemas.openxmlformats.org/officeDocument/2006/relationships/tags" Target="../tags/tag108.xml"/><Relationship Id="rId1" Type="http://schemas.openxmlformats.org/officeDocument/2006/relationships/tags" Target="../tags/tag107.xml"/><Relationship Id="rId6" Type="http://schemas.openxmlformats.org/officeDocument/2006/relationships/tags" Target="../tags/tag112.xml"/><Relationship Id="rId5" Type="http://schemas.openxmlformats.org/officeDocument/2006/relationships/tags" Target="../tags/tag111.xml"/><Relationship Id="rId4" Type="http://schemas.openxmlformats.org/officeDocument/2006/relationships/tags" Target="../tags/tag110.xml"/><Relationship Id="rId9" Type="http://schemas.openxmlformats.org/officeDocument/2006/relationships/chart" Target="../charts/chart20.xml"/></Relationships>
</file>

<file path=ppt/slides/_rels/slide28.xml.rels><?xml version="1.0" encoding="UTF-8" standalone="yes"?>
<Relationships xmlns="http://schemas.openxmlformats.org/package/2006/relationships"><Relationship Id="rId8" Type="http://schemas.openxmlformats.org/officeDocument/2006/relationships/chart" Target="../charts/chart21.xml"/><Relationship Id="rId3" Type="http://schemas.openxmlformats.org/officeDocument/2006/relationships/tags" Target="../tags/tag115.xml"/><Relationship Id="rId7" Type="http://schemas.openxmlformats.org/officeDocument/2006/relationships/notesSlide" Target="../notesSlides/notesSlide19.xml"/><Relationship Id="rId2" Type="http://schemas.openxmlformats.org/officeDocument/2006/relationships/tags" Target="../tags/tag114.xml"/><Relationship Id="rId1" Type="http://schemas.openxmlformats.org/officeDocument/2006/relationships/tags" Target="../tags/tag113.xml"/><Relationship Id="rId6" Type="http://schemas.openxmlformats.org/officeDocument/2006/relationships/slideLayout" Target="../slideLayouts/slideLayout8.xml"/><Relationship Id="rId5" Type="http://schemas.openxmlformats.org/officeDocument/2006/relationships/tags" Target="../tags/tag117.xml"/><Relationship Id="rId4" Type="http://schemas.openxmlformats.org/officeDocument/2006/relationships/tags" Target="../tags/tag116.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0.xml.rels><?xml version="1.0" encoding="UTF-8" standalone="yes"?>
<Relationships xmlns="http://schemas.openxmlformats.org/package/2006/relationships"><Relationship Id="rId8" Type="http://schemas.openxmlformats.org/officeDocument/2006/relationships/tags" Target="../tags/tag125.xml"/><Relationship Id="rId3" Type="http://schemas.openxmlformats.org/officeDocument/2006/relationships/tags" Target="../tags/tag120.xml"/><Relationship Id="rId7" Type="http://schemas.openxmlformats.org/officeDocument/2006/relationships/tags" Target="../tags/tag124.xml"/><Relationship Id="rId12" Type="http://schemas.openxmlformats.org/officeDocument/2006/relationships/chart" Target="../charts/chart23.xml"/><Relationship Id="rId2" Type="http://schemas.openxmlformats.org/officeDocument/2006/relationships/tags" Target="../tags/tag119.xml"/><Relationship Id="rId1" Type="http://schemas.openxmlformats.org/officeDocument/2006/relationships/tags" Target="../tags/tag118.xml"/><Relationship Id="rId6" Type="http://schemas.openxmlformats.org/officeDocument/2006/relationships/tags" Target="../tags/tag123.xml"/><Relationship Id="rId11" Type="http://schemas.openxmlformats.org/officeDocument/2006/relationships/chart" Target="../charts/chart22.xml"/><Relationship Id="rId5" Type="http://schemas.openxmlformats.org/officeDocument/2006/relationships/tags" Target="../tags/tag122.xml"/><Relationship Id="rId10" Type="http://schemas.openxmlformats.org/officeDocument/2006/relationships/notesSlide" Target="../notesSlides/notesSlide20.xml"/><Relationship Id="rId4" Type="http://schemas.openxmlformats.org/officeDocument/2006/relationships/tags" Target="../tags/tag121.xml"/><Relationship Id="rId9" Type="http://schemas.openxmlformats.org/officeDocument/2006/relationships/slideLayout" Target="../slideLayouts/slideLayout8.xml"/></Relationships>
</file>

<file path=ppt/slides/_rels/slide31.xml.rels><?xml version="1.0" encoding="UTF-8" standalone="yes"?>
<Relationships xmlns="http://schemas.openxmlformats.org/package/2006/relationships"><Relationship Id="rId8" Type="http://schemas.openxmlformats.org/officeDocument/2006/relationships/chart" Target="../charts/chart24.xml"/><Relationship Id="rId3" Type="http://schemas.openxmlformats.org/officeDocument/2006/relationships/tags" Target="../tags/tag128.xml"/><Relationship Id="rId7" Type="http://schemas.openxmlformats.org/officeDocument/2006/relationships/notesSlide" Target="../notesSlides/notesSlide21.xml"/><Relationship Id="rId2" Type="http://schemas.openxmlformats.org/officeDocument/2006/relationships/tags" Target="../tags/tag127.xml"/><Relationship Id="rId1" Type="http://schemas.openxmlformats.org/officeDocument/2006/relationships/tags" Target="../tags/tag126.xml"/><Relationship Id="rId6" Type="http://schemas.openxmlformats.org/officeDocument/2006/relationships/slideLayout" Target="../slideLayouts/slideLayout8.xml"/><Relationship Id="rId5" Type="http://schemas.openxmlformats.org/officeDocument/2006/relationships/tags" Target="../tags/tag130.xml"/><Relationship Id="rId4" Type="http://schemas.openxmlformats.org/officeDocument/2006/relationships/tags" Target="../tags/tag129.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33.xml.rels><?xml version="1.0" encoding="UTF-8" standalone="yes"?>
<Relationships xmlns="http://schemas.openxmlformats.org/package/2006/relationships"><Relationship Id="rId8" Type="http://schemas.openxmlformats.org/officeDocument/2006/relationships/notesSlide" Target="../notesSlides/notesSlide22.xml"/><Relationship Id="rId3" Type="http://schemas.openxmlformats.org/officeDocument/2006/relationships/tags" Target="../tags/tag133.xml"/><Relationship Id="rId7" Type="http://schemas.openxmlformats.org/officeDocument/2006/relationships/slideLayout" Target="../slideLayouts/slideLayout8.xml"/><Relationship Id="rId2" Type="http://schemas.openxmlformats.org/officeDocument/2006/relationships/tags" Target="../tags/tag132.xml"/><Relationship Id="rId1" Type="http://schemas.openxmlformats.org/officeDocument/2006/relationships/tags" Target="../tags/tag131.xml"/><Relationship Id="rId6" Type="http://schemas.openxmlformats.org/officeDocument/2006/relationships/tags" Target="../tags/tag136.xml"/><Relationship Id="rId5" Type="http://schemas.openxmlformats.org/officeDocument/2006/relationships/tags" Target="../tags/tag135.xml"/><Relationship Id="rId4" Type="http://schemas.openxmlformats.org/officeDocument/2006/relationships/tags" Target="../tags/tag134.xml"/><Relationship Id="rId9" Type="http://schemas.openxmlformats.org/officeDocument/2006/relationships/chart" Target="../charts/chart25.xml"/></Relationships>
</file>

<file path=ppt/slides/_rels/slide34.xml.rels><?xml version="1.0" encoding="UTF-8" standalone="yes"?>
<Relationships xmlns="http://schemas.openxmlformats.org/package/2006/relationships"><Relationship Id="rId8" Type="http://schemas.openxmlformats.org/officeDocument/2006/relationships/notesSlide" Target="../notesSlides/notesSlide23.xml"/><Relationship Id="rId3" Type="http://schemas.openxmlformats.org/officeDocument/2006/relationships/tags" Target="../tags/tag139.xml"/><Relationship Id="rId7" Type="http://schemas.openxmlformats.org/officeDocument/2006/relationships/slideLayout" Target="../slideLayouts/slideLayout8.xml"/><Relationship Id="rId2" Type="http://schemas.openxmlformats.org/officeDocument/2006/relationships/tags" Target="../tags/tag138.xml"/><Relationship Id="rId1" Type="http://schemas.openxmlformats.org/officeDocument/2006/relationships/tags" Target="../tags/tag137.xml"/><Relationship Id="rId6" Type="http://schemas.openxmlformats.org/officeDocument/2006/relationships/tags" Target="../tags/tag142.xml"/><Relationship Id="rId5" Type="http://schemas.openxmlformats.org/officeDocument/2006/relationships/tags" Target="../tags/tag141.xml"/><Relationship Id="rId4" Type="http://schemas.openxmlformats.org/officeDocument/2006/relationships/tags" Target="../tags/tag140.xml"/><Relationship Id="rId9" Type="http://schemas.openxmlformats.org/officeDocument/2006/relationships/chart" Target="../charts/chart26.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36.xml.rels><?xml version="1.0" encoding="UTF-8" standalone="yes"?>
<Relationships xmlns="http://schemas.openxmlformats.org/package/2006/relationships"><Relationship Id="rId8" Type="http://schemas.openxmlformats.org/officeDocument/2006/relationships/chart" Target="../charts/chart27.xml"/><Relationship Id="rId3" Type="http://schemas.openxmlformats.org/officeDocument/2006/relationships/tags" Target="../tags/tag145.xml"/><Relationship Id="rId7" Type="http://schemas.openxmlformats.org/officeDocument/2006/relationships/notesSlide" Target="../notesSlides/notesSlide24.xml"/><Relationship Id="rId2" Type="http://schemas.openxmlformats.org/officeDocument/2006/relationships/tags" Target="../tags/tag144.xml"/><Relationship Id="rId1" Type="http://schemas.openxmlformats.org/officeDocument/2006/relationships/tags" Target="../tags/tag143.xml"/><Relationship Id="rId6" Type="http://schemas.openxmlformats.org/officeDocument/2006/relationships/slideLayout" Target="../slideLayouts/slideLayout8.xml"/><Relationship Id="rId5" Type="http://schemas.openxmlformats.org/officeDocument/2006/relationships/tags" Target="../tags/tag147.xml"/><Relationship Id="rId4" Type="http://schemas.openxmlformats.org/officeDocument/2006/relationships/tags" Target="../tags/tag146.xml"/></Relationships>
</file>

<file path=ppt/slides/_rels/slide37.xml.rels><?xml version="1.0" encoding="UTF-8" standalone="yes"?>
<Relationships xmlns="http://schemas.openxmlformats.org/package/2006/relationships"><Relationship Id="rId8" Type="http://schemas.openxmlformats.org/officeDocument/2006/relationships/tags" Target="../tags/tag155.xml"/><Relationship Id="rId13" Type="http://schemas.openxmlformats.org/officeDocument/2006/relationships/notesSlide" Target="../notesSlides/notesSlide25.xml"/><Relationship Id="rId3" Type="http://schemas.openxmlformats.org/officeDocument/2006/relationships/tags" Target="../tags/tag150.xml"/><Relationship Id="rId7" Type="http://schemas.openxmlformats.org/officeDocument/2006/relationships/tags" Target="../tags/tag154.xml"/><Relationship Id="rId12" Type="http://schemas.openxmlformats.org/officeDocument/2006/relationships/slideLayout" Target="../slideLayouts/slideLayout8.xml"/><Relationship Id="rId2" Type="http://schemas.openxmlformats.org/officeDocument/2006/relationships/tags" Target="../tags/tag149.xml"/><Relationship Id="rId16" Type="http://schemas.openxmlformats.org/officeDocument/2006/relationships/chart" Target="../charts/chart30.xml"/><Relationship Id="rId1" Type="http://schemas.openxmlformats.org/officeDocument/2006/relationships/tags" Target="../tags/tag148.xml"/><Relationship Id="rId6" Type="http://schemas.openxmlformats.org/officeDocument/2006/relationships/tags" Target="../tags/tag153.xml"/><Relationship Id="rId11" Type="http://schemas.openxmlformats.org/officeDocument/2006/relationships/tags" Target="../tags/tag158.xml"/><Relationship Id="rId5" Type="http://schemas.openxmlformats.org/officeDocument/2006/relationships/tags" Target="../tags/tag152.xml"/><Relationship Id="rId15" Type="http://schemas.openxmlformats.org/officeDocument/2006/relationships/chart" Target="../charts/chart29.xml"/><Relationship Id="rId10" Type="http://schemas.openxmlformats.org/officeDocument/2006/relationships/tags" Target="../tags/tag157.xml"/><Relationship Id="rId4" Type="http://schemas.openxmlformats.org/officeDocument/2006/relationships/tags" Target="../tags/tag151.xml"/><Relationship Id="rId9" Type="http://schemas.openxmlformats.org/officeDocument/2006/relationships/tags" Target="../tags/tag156.xml"/><Relationship Id="rId14" Type="http://schemas.openxmlformats.org/officeDocument/2006/relationships/chart" Target="../charts/chart28.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39.xml.rels><?xml version="1.0" encoding="UTF-8" standalone="yes"?>
<Relationships xmlns="http://schemas.openxmlformats.org/package/2006/relationships"><Relationship Id="rId8" Type="http://schemas.openxmlformats.org/officeDocument/2006/relationships/chart" Target="../charts/chart31.xml"/><Relationship Id="rId3" Type="http://schemas.openxmlformats.org/officeDocument/2006/relationships/tags" Target="../tags/tag161.xml"/><Relationship Id="rId7" Type="http://schemas.openxmlformats.org/officeDocument/2006/relationships/notesSlide" Target="../notesSlides/notesSlide26.xml"/><Relationship Id="rId2" Type="http://schemas.openxmlformats.org/officeDocument/2006/relationships/tags" Target="../tags/tag160.xml"/><Relationship Id="rId1" Type="http://schemas.openxmlformats.org/officeDocument/2006/relationships/tags" Target="../tags/tag159.xml"/><Relationship Id="rId6" Type="http://schemas.openxmlformats.org/officeDocument/2006/relationships/slideLayout" Target="../slideLayouts/slideLayout8.xml"/><Relationship Id="rId5" Type="http://schemas.openxmlformats.org/officeDocument/2006/relationships/tags" Target="../tags/tag163.xml"/><Relationship Id="rId4" Type="http://schemas.openxmlformats.org/officeDocument/2006/relationships/tags" Target="../tags/tag162.xml"/></Relationships>
</file>

<file path=ppt/slides/_rels/slide40.xml.rels><?xml version="1.0" encoding="UTF-8" standalone="yes"?>
<Relationships xmlns="http://schemas.openxmlformats.org/package/2006/relationships"><Relationship Id="rId3" Type="http://schemas.openxmlformats.org/officeDocument/2006/relationships/tags" Target="../tags/tag166.xml"/><Relationship Id="rId7" Type="http://schemas.openxmlformats.org/officeDocument/2006/relationships/chart" Target="../charts/chart32.xml"/><Relationship Id="rId2" Type="http://schemas.openxmlformats.org/officeDocument/2006/relationships/tags" Target="../tags/tag165.xml"/><Relationship Id="rId1" Type="http://schemas.openxmlformats.org/officeDocument/2006/relationships/tags" Target="../tags/tag164.xml"/><Relationship Id="rId6" Type="http://schemas.openxmlformats.org/officeDocument/2006/relationships/notesSlide" Target="../notesSlides/notesSlide27.xml"/><Relationship Id="rId5" Type="http://schemas.openxmlformats.org/officeDocument/2006/relationships/slideLayout" Target="../slideLayouts/slideLayout8.xml"/><Relationship Id="rId4" Type="http://schemas.openxmlformats.org/officeDocument/2006/relationships/tags" Target="../tags/tag16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2.xml.rels><?xml version="1.0" encoding="UTF-8" standalone="yes"?>
<Relationships xmlns="http://schemas.openxmlformats.org/package/2006/relationships"><Relationship Id="rId8" Type="http://schemas.openxmlformats.org/officeDocument/2006/relationships/tags" Target="../tags/tag175.xml"/><Relationship Id="rId13" Type="http://schemas.openxmlformats.org/officeDocument/2006/relationships/chart" Target="../charts/chart33.xml"/><Relationship Id="rId3" Type="http://schemas.openxmlformats.org/officeDocument/2006/relationships/tags" Target="../tags/tag170.xml"/><Relationship Id="rId7" Type="http://schemas.openxmlformats.org/officeDocument/2006/relationships/tags" Target="../tags/tag174.xml"/><Relationship Id="rId12" Type="http://schemas.openxmlformats.org/officeDocument/2006/relationships/notesSlide" Target="../notesSlides/notesSlide28.xml"/><Relationship Id="rId2" Type="http://schemas.openxmlformats.org/officeDocument/2006/relationships/tags" Target="../tags/tag169.xml"/><Relationship Id="rId1" Type="http://schemas.openxmlformats.org/officeDocument/2006/relationships/tags" Target="../tags/tag168.xml"/><Relationship Id="rId6" Type="http://schemas.openxmlformats.org/officeDocument/2006/relationships/tags" Target="../tags/tag173.xml"/><Relationship Id="rId11" Type="http://schemas.openxmlformats.org/officeDocument/2006/relationships/slideLayout" Target="../slideLayouts/slideLayout8.xml"/><Relationship Id="rId5" Type="http://schemas.openxmlformats.org/officeDocument/2006/relationships/tags" Target="../tags/tag172.xml"/><Relationship Id="rId10" Type="http://schemas.openxmlformats.org/officeDocument/2006/relationships/tags" Target="../tags/tag177.xml"/><Relationship Id="rId4" Type="http://schemas.openxmlformats.org/officeDocument/2006/relationships/tags" Target="../tags/tag171.xml"/><Relationship Id="rId9" Type="http://schemas.openxmlformats.org/officeDocument/2006/relationships/tags" Target="../tags/tag176.xml"/><Relationship Id="rId14" Type="http://schemas.openxmlformats.org/officeDocument/2006/relationships/chart" Target="../charts/chart34.xml"/></Relationships>
</file>

<file path=ppt/slides/_rels/slide43.xml.rels><?xml version="1.0" encoding="UTF-8" standalone="yes"?>
<Relationships xmlns="http://schemas.openxmlformats.org/package/2006/relationships"><Relationship Id="rId8" Type="http://schemas.openxmlformats.org/officeDocument/2006/relationships/notesSlide" Target="../notesSlides/notesSlide29.xml"/><Relationship Id="rId3" Type="http://schemas.openxmlformats.org/officeDocument/2006/relationships/tags" Target="../tags/tag180.xml"/><Relationship Id="rId7" Type="http://schemas.openxmlformats.org/officeDocument/2006/relationships/slideLayout" Target="../slideLayouts/slideLayout8.xml"/><Relationship Id="rId2" Type="http://schemas.openxmlformats.org/officeDocument/2006/relationships/tags" Target="../tags/tag179.xml"/><Relationship Id="rId1" Type="http://schemas.openxmlformats.org/officeDocument/2006/relationships/tags" Target="../tags/tag178.xml"/><Relationship Id="rId6" Type="http://schemas.openxmlformats.org/officeDocument/2006/relationships/tags" Target="../tags/tag183.xml"/><Relationship Id="rId5" Type="http://schemas.openxmlformats.org/officeDocument/2006/relationships/tags" Target="../tags/tag182.xml"/><Relationship Id="rId4" Type="http://schemas.openxmlformats.org/officeDocument/2006/relationships/tags" Target="../tags/tag181.xml"/><Relationship Id="rId9" Type="http://schemas.openxmlformats.org/officeDocument/2006/relationships/chart" Target="../charts/chart35.xml"/></Relationships>
</file>

<file path=ppt/slides/_rels/slide44.xml.rels><?xml version="1.0" encoding="UTF-8" standalone="yes"?>
<Relationships xmlns="http://schemas.openxmlformats.org/package/2006/relationships"><Relationship Id="rId8" Type="http://schemas.openxmlformats.org/officeDocument/2006/relationships/notesSlide" Target="../notesSlides/notesSlide30.xml"/><Relationship Id="rId3" Type="http://schemas.openxmlformats.org/officeDocument/2006/relationships/tags" Target="../tags/tag186.xml"/><Relationship Id="rId7" Type="http://schemas.openxmlformats.org/officeDocument/2006/relationships/slideLayout" Target="../slideLayouts/slideLayout8.xml"/><Relationship Id="rId2" Type="http://schemas.openxmlformats.org/officeDocument/2006/relationships/tags" Target="../tags/tag185.xml"/><Relationship Id="rId1" Type="http://schemas.openxmlformats.org/officeDocument/2006/relationships/tags" Target="../tags/tag184.xml"/><Relationship Id="rId6" Type="http://schemas.openxmlformats.org/officeDocument/2006/relationships/tags" Target="../tags/tag189.xml"/><Relationship Id="rId5" Type="http://schemas.openxmlformats.org/officeDocument/2006/relationships/tags" Target="../tags/tag188.xml"/><Relationship Id="rId4" Type="http://schemas.openxmlformats.org/officeDocument/2006/relationships/tags" Target="../tags/tag187.xml"/><Relationship Id="rId9" Type="http://schemas.openxmlformats.org/officeDocument/2006/relationships/chart" Target="../charts/chart36.xml"/></Relationships>
</file>

<file path=ppt/slides/_rels/slide45.xml.rels><?xml version="1.0" encoding="UTF-8" standalone="yes"?>
<Relationships xmlns="http://schemas.openxmlformats.org/package/2006/relationships"><Relationship Id="rId8" Type="http://schemas.openxmlformats.org/officeDocument/2006/relationships/notesSlide" Target="../notesSlides/notesSlide31.xml"/><Relationship Id="rId3" Type="http://schemas.openxmlformats.org/officeDocument/2006/relationships/tags" Target="../tags/tag192.xml"/><Relationship Id="rId7" Type="http://schemas.openxmlformats.org/officeDocument/2006/relationships/slideLayout" Target="../slideLayouts/slideLayout8.xml"/><Relationship Id="rId2" Type="http://schemas.openxmlformats.org/officeDocument/2006/relationships/tags" Target="../tags/tag191.xml"/><Relationship Id="rId1" Type="http://schemas.openxmlformats.org/officeDocument/2006/relationships/tags" Target="../tags/tag190.xml"/><Relationship Id="rId6" Type="http://schemas.openxmlformats.org/officeDocument/2006/relationships/tags" Target="../tags/tag195.xml"/><Relationship Id="rId5" Type="http://schemas.openxmlformats.org/officeDocument/2006/relationships/tags" Target="../tags/tag194.xml"/><Relationship Id="rId4" Type="http://schemas.openxmlformats.org/officeDocument/2006/relationships/tags" Target="../tags/tag193.xml"/><Relationship Id="rId9" Type="http://schemas.openxmlformats.org/officeDocument/2006/relationships/chart" Target="../charts/chart3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47.xml.rels><?xml version="1.0" encoding="UTF-8" standalone="yes"?>
<Relationships xmlns="http://schemas.openxmlformats.org/package/2006/relationships"><Relationship Id="rId8" Type="http://schemas.openxmlformats.org/officeDocument/2006/relationships/tags" Target="../tags/tag203.xml"/><Relationship Id="rId3" Type="http://schemas.openxmlformats.org/officeDocument/2006/relationships/tags" Target="../tags/tag198.xml"/><Relationship Id="rId7" Type="http://schemas.openxmlformats.org/officeDocument/2006/relationships/tags" Target="../tags/tag202.xml"/><Relationship Id="rId12" Type="http://schemas.openxmlformats.org/officeDocument/2006/relationships/chart" Target="../charts/chart39.xml"/><Relationship Id="rId2" Type="http://schemas.openxmlformats.org/officeDocument/2006/relationships/tags" Target="../tags/tag197.xml"/><Relationship Id="rId1" Type="http://schemas.openxmlformats.org/officeDocument/2006/relationships/tags" Target="../tags/tag196.xml"/><Relationship Id="rId6" Type="http://schemas.openxmlformats.org/officeDocument/2006/relationships/tags" Target="../tags/tag201.xml"/><Relationship Id="rId11" Type="http://schemas.openxmlformats.org/officeDocument/2006/relationships/chart" Target="../charts/chart38.xml"/><Relationship Id="rId5" Type="http://schemas.openxmlformats.org/officeDocument/2006/relationships/tags" Target="../tags/tag200.xml"/><Relationship Id="rId10" Type="http://schemas.openxmlformats.org/officeDocument/2006/relationships/notesSlide" Target="../notesSlides/notesSlide32.xml"/><Relationship Id="rId4" Type="http://schemas.openxmlformats.org/officeDocument/2006/relationships/tags" Target="../tags/tag199.xml"/><Relationship Id="rId9" Type="http://schemas.openxmlformats.org/officeDocument/2006/relationships/slideLayout" Target="../slideLayouts/slideLayout8.xml"/></Relationships>
</file>

<file path=ppt/slides/_rels/slide48.xml.rels><?xml version="1.0" encoding="UTF-8" standalone="yes"?>
<Relationships xmlns="http://schemas.openxmlformats.org/package/2006/relationships"><Relationship Id="rId8" Type="http://schemas.openxmlformats.org/officeDocument/2006/relationships/chart" Target="../charts/chart40.xml"/><Relationship Id="rId3" Type="http://schemas.openxmlformats.org/officeDocument/2006/relationships/tags" Target="../tags/tag206.xml"/><Relationship Id="rId7" Type="http://schemas.openxmlformats.org/officeDocument/2006/relationships/notesSlide" Target="../notesSlides/notesSlide33.xml"/><Relationship Id="rId2" Type="http://schemas.openxmlformats.org/officeDocument/2006/relationships/tags" Target="../tags/tag205.xml"/><Relationship Id="rId1" Type="http://schemas.openxmlformats.org/officeDocument/2006/relationships/tags" Target="../tags/tag204.xml"/><Relationship Id="rId6" Type="http://schemas.openxmlformats.org/officeDocument/2006/relationships/slideLayout" Target="../slideLayouts/slideLayout8.xml"/><Relationship Id="rId5" Type="http://schemas.openxmlformats.org/officeDocument/2006/relationships/tags" Target="../tags/tag208.xml"/><Relationship Id="rId4" Type="http://schemas.openxmlformats.org/officeDocument/2006/relationships/tags" Target="../tags/tag207.xml"/></Relationships>
</file>

<file path=ppt/slides/_rels/slide49.xml.rels><?xml version="1.0" encoding="UTF-8" standalone="yes"?>
<Relationships xmlns="http://schemas.openxmlformats.org/package/2006/relationships"><Relationship Id="rId8" Type="http://schemas.openxmlformats.org/officeDocument/2006/relationships/chart" Target="../charts/chart41.xml"/><Relationship Id="rId3" Type="http://schemas.openxmlformats.org/officeDocument/2006/relationships/tags" Target="../tags/tag211.xml"/><Relationship Id="rId7" Type="http://schemas.openxmlformats.org/officeDocument/2006/relationships/notesSlide" Target="../notesSlides/notesSlide34.xml"/><Relationship Id="rId2" Type="http://schemas.openxmlformats.org/officeDocument/2006/relationships/tags" Target="../tags/tag210.xml"/><Relationship Id="rId1" Type="http://schemas.openxmlformats.org/officeDocument/2006/relationships/tags" Target="../tags/tag209.xml"/><Relationship Id="rId6" Type="http://schemas.openxmlformats.org/officeDocument/2006/relationships/slideLayout" Target="../slideLayouts/slideLayout8.xml"/><Relationship Id="rId5" Type="http://schemas.openxmlformats.org/officeDocument/2006/relationships/tags" Target="../tags/tag213.xml"/><Relationship Id="rId4" Type="http://schemas.openxmlformats.org/officeDocument/2006/relationships/tags" Target="../tags/tag212.xml"/></Relationships>
</file>

<file path=ppt/slides/_rels/slide50.xml.rels><?xml version="1.0" encoding="UTF-8" standalone="yes"?>
<Relationships xmlns="http://schemas.openxmlformats.org/package/2006/relationships"><Relationship Id="rId8" Type="http://schemas.openxmlformats.org/officeDocument/2006/relationships/chart" Target="../charts/chart42.xml"/><Relationship Id="rId3" Type="http://schemas.openxmlformats.org/officeDocument/2006/relationships/tags" Target="../tags/tag216.xml"/><Relationship Id="rId7" Type="http://schemas.openxmlformats.org/officeDocument/2006/relationships/notesSlide" Target="../notesSlides/notesSlide35.xml"/><Relationship Id="rId2" Type="http://schemas.openxmlformats.org/officeDocument/2006/relationships/tags" Target="../tags/tag215.xml"/><Relationship Id="rId1" Type="http://schemas.openxmlformats.org/officeDocument/2006/relationships/tags" Target="../tags/tag214.xml"/><Relationship Id="rId6" Type="http://schemas.openxmlformats.org/officeDocument/2006/relationships/slideLayout" Target="../slideLayouts/slideLayout8.xml"/><Relationship Id="rId5" Type="http://schemas.openxmlformats.org/officeDocument/2006/relationships/tags" Target="../tags/tag218.xml"/><Relationship Id="rId4" Type="http://schemas.openxmlformats.org/officeDocument/2006/relationships/tags" Target="../tags/tag217.xml"/></Relationships>
</file>

<file path=ppt/slides/_rels/slide51.xml.rels><?xml version="1.0" encoding="UTF-8" standalone="yes"?>
<Relationships xmlns="http://schemas.openxmlformats.org/package/2006/relationships"><Relationship Id="rId8" Type="http://schemas.openxmlformats.org/officeDocument/2006/relationships/chart" Target="../charts/chart43.xml"/><Relationship Id="rId3" Type="http://schemas.openxmlformats.org/officeDocument/2006/relationships/tags" Target="../tags/tag221.xml"/><Relationship Id="rId7" Type="http://schemas.openxmlformats.org/officeDocument/2006/relationships/notesSlide" Target="../notesSlides/notesSlide36.xml"/><Relationship Id="rId2" Type="http://schemas.openxmlformats.org/officeDocument/2006/relationships/tags" Target="../tags/tag220.xml"/><Relationship Id="rId1" Type="http://schemas.openxmlformats.org/officeDocument/2006/relationships/tags" Target="../tags/tag219.xml"/><Relationship Id="rId6" Type="http://schemas.openxmlformats.org/officeDocument/2006/relationships/slideLayout" Target="../slideLayouts/slideLayout8.xml"/><Relationship Id="rId5" Type="http://schemas.openxmlformats.org/officeDocument/2006/relationships/tags" Target="../tags/tag223.xml"/><Relationship Id="rId4" Type="http://schemas.openxmlformats.org/officeDocument/2006/relationships/tags" Target="../tags/tag222.xml"/></Relationships>
</file>

<file path=ppt/slides/_rels/slide52.xml.rels><?xml version="1.0" encoding="UTF-8" standalone="yes"?>
<Relationships xmlns="http://schemas.openxmlformats.org/package/2006/relationships"><Relationship Id="rId8" Type="http://schemas.openxmlformats.org/officeDocument/2006/relationships/chart" Target="../charts/chart44.xml"/><Relationship Id="rId3" Type="http://schemas.openxmlformats.org/officeDocument/2006/relationships/tags" Target="../tags/tag226.xml"/><Relationship Id="rId7" Type="http://schemas.openxmlformats.org/officeDocument/2006/relationships/notesSlide" Target="../notesSlides/notesSlide37.xml"/><Relationship Id="rId2" Type="http://schemas.openxmlformats.org/officeDocument/2006/relationships/tags" Target="../tags/tag225.xml"/><Relationship Id="rId1" Type="http://schemas.openxmlformats.org/officeDocument/2006/relationships/tags" Target="../tags/tag224.xml"/><Relationship Id="rId6" Type="http://schemas.openxmlformats.org/officeDocument/2006/relationships/slideLayout" Target="../slideLayouts/slideLayout8.xml"/><Relationship Id="rId5" Type="http://schemas.openxmlformats.org/officeDocument/2006/relationships/tags" Target="../tags/tag228.xml"/><Relationship Id="rId4" Type="http://schemas.openxmlformats.org/officeDocument/2006/relationships/tags" Target="../tags/tag227.xml"/></Relationships>
</file>

<file path=ppt/slides/_rels/slide53.xml.rels><?xml version="1.0" encoding="UTF-8" standalone="yes"?>
<Relationships xmlns="http://schemas.openxmlformats.org/package/2006/relationships"><Relationship Id="rId8" Type="http://schemas.openxmlformats.org/officeDocument/2006/relationships/chart" Target="../charts/chart45.xml"/><Relationship Id="rId3" Type="http://schemas.openxmlformats.org/officeDocument/2006/relationships/tags" Target="../tags/tag231.xml"/><Relationship Id="rId7" Type="http://schemas.openxmlformats.org/officeDocument/2006/relationships/notesSlide" Target="../notesSlides/notesSlide38.xml"/><Relationship Id="rId2" Type="http://schemas.openxmlformats.org/officeDocument/2006/relationships/tags" Target="../tags/tag230.xml"/><Relationship Id="rId1" Type="http://schemas.openxmlformats.org/officeDocument/2006/relationships/tags" Target="../tags/tag229.xml"/><Relationship Id="rId6" Type="http://schemas.openxmlformats.org/officeDocument/2006/relationships/slideLayout" Target="../slideLayouts/slideLayout8.xml"/><Relationship Id="rId5" Type="http://schemas.openxmlformats.org/officeDocument/2006/relationships/tags" Target="../tags/tag233.xml"/><Relationship Id="rId4" Type="http://schemas.openxmlformats.org/officeDocument/2006/relationships/tags" Target="../tags/tag23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55.xml.rels><?xml version="1.0" encoding="UTF-8" standalone="yes"?>
<Relationships xmlns="http://schemas.openxmlformats.org/package/2006/relationships"><Relationship Id="rId8" Type="http://schemas.openxmlformats.org/officeDocument/2006/relationships/tags" Target="../tags/tag241.xml"/><Relationship Id="rId13" Type="http://schemas.openxmlformats.org/officeDocument/2006/relationships/chart" Target="../charts/chart47.xml"/><Relationship Id="rId3" Type="http://schemas.openxmlformats.org/officeDocument/2006/relationships/tags" Target="../tags/tag236.xml"/><Relationship Id="rId7" Type="http://schemas.openxmlformats.org/officeDocument/2006/relationships/tags" Target="../tags/tag240.xml"/><Relationship Id="rId12" Type="http://schemas.openxmlformats.org/officeDocument/2006/relationships/chart" Target="../charts/chart46.xml"/><Relationship Id="rId2" Type="http://schemas.openxmlformats.org/officeDocument/2006/relationships/tags" Target="../tags/tag235.xml"/><Relationship Id="rId1" Type="http://schemas.openxmlformats.org/officeDocument/2006/relationships/tags" Target="../tags/tag234.xml"/><Relationship Id="rId6" Type="http://schemas.openxmlformats.org/officeDocument/2006/relationships/tags" Target="../tags/tag239.xml"/><Relationship Id="rId11" Type="http://schemas.openxmlformats.org/officeDocument/2006/relationships/notesSlide" Target="../notesSlides/notesSlide39.xml"/><Relationship Id="rId5" Type="http://schemas.openxmlformats.org/officeDocument/2006/relationships/tags" Target="../tags/tag238.xml"/><Relationship Id="rId10" Type="http://schemas.openxmlformats.org/officeDocument/2006/relationships/slideLayout" Target="../slideLayouts/slideLayout8.xml"/><Relationship Id="rId4" Type="http://schemas.openxmlformats.org/officeDocument/2006/relationships/tags" Target="../tags/tag237.xml"/><Relationship Id="rId9" Type="http://schemas.openxmlformats.org/officeDocument/2006/relationships/tags" Target="../tags/tag242.xml"/></Relationships>
</file>

<file path=ppt/slides/_rels/slide56.xml.rels><?xml version="1.0" encoding="UTF-8" standalone="yes"?>
<Relationships xmlns="http://schemas.openxmlformats.org/package/2006/relationships"><Relationship Id="rId8" Type="http://schemas.openxmlformats.org/officeDocument/2006/relationships/notesSlide" Target="../notesSlides/notesSlide40.xml"/><Relationship Id="rId3" Type="http://schemas.openxmlformats.org/officeDocument/2006/relationships/tags" Target="../tags/tag245.xml"/><Relationship Id="rId7" Type="http://schemas.openxmlformats.org/officeDocument/2006/relationships/slideLayout" Target="../slideLayouts/slideLayout8.xml"/><Relationship Id="rId2" Type="http://schemas.openxmlformats.org/officeDocument/2006/relationships/tags" Target="../tags/tag244.xml"/><Relationship Id="rId1" Type="http://schemas.openxmlformats.org/officeDocument/2006/relationships/tags" Target="../tags/tag243.xml"/><Relationship Id="rId6" Type="http://schemas.openxmlformats.org/officeDocument/2006/relationships/tags" Target="../tags/tag248.xml"/><Relationship Id="rId5" Type="http://schemas.openxmlformats.org/officeDocument/2006/relationships/tags" Target="../tags/tag247.xml"/><Relationship Id="rId4" Type="http://schemas.openxmlformats.org/officeDocument/2006/relationships/tags" Target="../tags/tag246.xml"/><Relationship Id="rId9" Type="http://schemas.openxmlformats.org/officeDocument/2006/relationships/chart" Target="../charts/chart48.xml"/></Relationships>
</file>

<file path=ppt/slides/_rels/slide57.xml.rels><?xml version="1.0" encoding="UTF-8" standalone="yes"?>
<Relationships xmlns="http://schemas.openxmlformats.org/package/2006/relationships"><Relationship Id="rId8" Type="http://schemas.openxmlformats.org/officeDocument/2006/relationships/notesSlide" Target="../notesSlides/notesSlide41.xml"/><Relationship Id="rId3" Type="http://schemas.openxmlformats.org/officeDocument/2006/relationships/tags" Target="../tags/tag251.xml"/><Relationship Id="rId7" Type="http://schemas.openxmlformats.org/officeDocument/2006/relationships/slideLayout" Target="../slideLayouts/slideLayout8.xml"/><Relationship Id="rId2" Type="http://schemas.openxmlformats.org/officeDocument/2006/relationships/tags" Target="../tags/tag250.xml"/><Relationship Id="rId1" Type="http://schemas.openxmlformats.org/officeDocument/2006/relationships/tags" Target="../tags/tag249.xml"/><Relationship Id="rId6" Type="http://schemas.openxmlformats.org/officeDocument/2006/relationships/tags" Target="../tags/tag254.xml"/><Relationship Id="rId5" Type="http://schemas.openxmlformats.org/officeDocument/2006/relationships/tags" Target="../tags/tag253.xml"/><Relationship Id="rId4" Type="http://schemas.openxmlformats.org/officeDocument/2006/relationships/tags" Target="../tags/tag252.xml"/><Relationship Id="rId9" Type="http://schemas.openxmlformats.org/officeDocument/2006/relationships/chart" Target="../charts/chart49.xml"/></Relationships>
</file>

<file path=ppt/slides/_rels/slide58.xml.rels><?xml version="1.0" encoding="UTF-8" standalone="yes"?>
<Relationships xmlns="http://schemas.openxmlformats.org/package/2006/relationships"><Relationship Id="rId8" Type="http://schemas.openxmlformats.org/officeDocument/2006/relationships/notesSlide" Target="../notesSlides/notesSlide42.xml"/><Relationship Id="rId3" Type="http://schemas.openxmlformats.org/officeDocument/2006/relationships/tags" Target="../tags/tag257.xml"/><Relationship Id="rId7" Type="http://schemas.openxmlformats.org/officeDocument/2006/relationships/slideLayout" Target="../slideLayouts/slideLayout8.xml"/><Relationship Id="rId2" Type="http://schemas.openxmlformats.org/officeDocument/2006/relationships/tags" Target="../tags/tag256.xml"/><Relationship Id="rId1" Type="http://schemas.openxmlformats.org/officeDocument/2006/relationships/tags" Target="../tags/tag255.xml"/><Relationship Id="rId6" Type="http://schemas.openxmlformats.org/officeDocument/2006/relationships/tags" Target="../tags/tag260.xml"/><Relationship Id="rId5" Type="http://schemas.openxmlformats.org/officeDocument/2006/relationships/tags" Target="../tags/tag259.xml"/><Relationship Id="rId4" Type="http://schemas.openxmlformats.org/officeDocument/2006/relationships/tags" Target="../tags/tag258.xml"/><Relationship Id="rId9" Type="http://schemas.openxmlformats.org/officeDocument/2006/relationships/chart" Target="../charts/chart50.xml"/></Relationships>
</file>

<file path=ppt/slides/_rels/slide59.xml.rels><?xml version="1.0" encoding="UTF-8" standalone="yes"?>
<Relationships xmlns="http://schemas.openxmlformats.org/package/2006/relationships"><Relationship Id="rId8" Type="http://schemas.openxmlformats.org/officeDocument/2006/relationships/chart" Target="../charts/chart51.xml"/><Relationship Id="rId3" Type="http://schemas.openxmlformats.org/officeDocument/2006/relationships/tags" Target="../tags/tag263.xml"/><Relationship Id="rId7" Type="http://schemas.openxmlformats.org/officeDocument/2006/relationships/notesSlide" Target="../notesSlides/notesSlide43.xml"/><Relationship Id="rId2" Type="http://schemas.openxmlformats.org/officeDocument/2006/relationships/tags" Target="../tags/tag262.xml"/><Relationship Id="rId1" Type="http://schemas.openxmlformats.org/officeDocument/2006/relationships/tags" Target="../tags/tag261.xml"/><Relationship Id="rId6" Type="http://schemas.openxmlformats.org/officeDocument/2006/relationships/slideLayout" Target="../slideLayouts/slideLayout8.xml"/><Relationship Id="rId5" Type="http://schemas.openxmlformats.org/officeDocument/2006/relationships/tags" Target="../tags/tag265.xml"/><Relationship Id="rId4" Type="http://schemas.openxmlformats.org/officeDocument/2006/relationships/tags" Target="../tags/tag264.xml"/></Relationships>
</file>

<file path=ppt/slides/_rels/slide60.xml.rels><?xml version="1.0" encoding="UTF-8" standalone="yes"?>
<Relationships xmlns="http://schemas.openxmlformats.org/package/2006/relationships"><Relationship Id="rId8" Type="http://schemas.openxmlformats.org/officeDocument/2006/relationships/chart" Target="../charts/chart52.xml"/><Relationship Id="rId3" Type="http://schemas.openxmlformats.org/officeDocument/2006/relationships/tags" Target="../tags/tag268.xml"/><Relationship Id="rId7" Type="http://schemas.openxmlformats.org/officeDocument/2006/relationships/notesSlide" Target="../notesSlides/notesSlide44.xml"/><Relationship Id="rId2" Type="http://schemas.openxmlformats.org/officeDocument/2006/relationships/tags" Target="../tags/tag267.xml"/><Relationship Id="rId1" Type="http://schemas.openxmlformats.org/officeDocument/2006/relationships/tags" Target="../tags/tag266.xml"/><Relationship Id="rId6" Type="http://schemas.openxmlformats.org/officeDocument/2006/relationships/slideLayout" Target="../slideLayouts/slideLayout8.xml"/><Relationship Id="rId5" Type="http://schemas.openxmlformats.org/officeDocument/2006/relationships/tags" Target="../tags/tag270.xml"/><Relationship Id="rId4" Type="http://schemas.openxmlformats.org/officeDocument/2006/relationships/tags" Target="../tags/tag269.xml"/></Relationships>
</file>

<file path=ppt/slides/_rels/slide61.xml.rels><?xml version="1.0" encoding="UTF-8" standalone="yes"?>
<Relationships xmlns="http://schemas.openxmlformats.org/package/2006/relationships"><Relationship Id="rId8" Type="http://schemas.openxmlformats.org/officeDocument/2006/relationships/tags" Target="../tags/tag278.xml"/><Relationship Id="rId3" Type="http://schemas.openxmlformats.org/officeDocument/2006/relationships/tags" Target="../tags/tag273.xml"/><Relationship Id="rId7" Type="http://schemas.openxmlformats.org/officeDocument/2006/relationships/tags" Target="../tags/tag277.xml"/><Relationship Id="rId12" Type="http://schemas.openxmlformats.org/officeDocument/2006/relationships/chart" Target="../charts/chart53.xml"/><Relationship Id="rId2" Type="http://schemas.openxmlformats.org/officeDocument/2006/relationships/tags" Target="../tags/tag272.xml"/><Relationship Id="rId1" Type="http://schemas.openxmlformats.org/officeDocument/2006/relationships/tags" Target="../tags/tag271.xml"/><Relationship Id="rId6" Type="http://schemas.openxmlformats.org/officeDocument/2006/relationships/tags" Target="../tags/tag276.xml"/><Relationship Id="rId11" Type="http://schemas.openxmlformats.org/officeDocument/2006/relationships/notesSlide" Target="../notesSlides/notesSlide45.xml"/><Relationship Id="rId5" Type="http://schemas.openxmlformats.org/officeDocument/2006/relationships/tags" Target="../tags/tag275.xml"/><Relationship Id="rId10" Type="http://schemas.openxmlformats.org/officeDocument/2006/relationships/slideLayout" Target="../slideLayouts/slideLayout8.xml"/><Relationship Id="rId4" Type="http://schemas.openxmlformats.org/officeDocument/2006/relationships/tags" Target="../tags/tag274.xml"/><Relationship Id="rId9" Type="http://schemas.openxmlformats.org/officeDocument/2006/relationships/tags" Target="../tags/tag279.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63.xml.rels><?xml version="1.0" encoding="UTF-8" standalone="yes"?>
<Relationships xmlns="http://schemas.openxmlformats.org/package/2006/relationships"><Relationship Id="rId8" Type="http://schemas.openxmlformats.org/officeDocument/2006/relationships/notesSlide" Target="../notesSlides/notesSlide46.xml"/><Relationship Id="rId3" Type="http://schemas.openxmlformats.org/officeDocument/2006/relationships/tags" Target="../tags/tag282.xml"/><Relationship Id="rId7" Type="http://schemas.openxmlformats.org/officeDocument/2006/relationships/slideLayout" Target="../slideLayouts/slideLayout8.xml"/><Relationship Id="rId2" Type="http://schemas.openxmlformats.org/officeDocument/2006/relationships/tags" Target="../tags/tag281.xml"/><Relationship Id="rId1" Type="http://schemas.openxmlformats.org/officeDocument/2006/relationships/tags" Target="../tags/tag280.xml"/><Relationship Id="rId6" Type="http://schemas.openxmlformats.org/officeDocument/2006/relationships/tags" Target="../tags/tag285.xml"/><Relationship Id="rId5" Type="http://schemas.openxmlformats.org/officeDocument/2006/relationships/tags" Target="../tags/tag284.xml"/><Relationship Id="rId4" Type="http://schemas.openxmlformats.org/officeDocument/2006/relationships/tags" Target="../tags/tag283.xml"/><Relationship Id="rId9" Type="http://schemas.openxmlformats.org/officeDocument/2006/relationships/chart" Target="../charts/chart54.xml"/></Relationships>
</file>

<file path=ppt/slides/_rels/slide64.xml.rels><?xml version="1.0" encoding="UTF-8" standalone="yes"?>
<Relationships xmlns="http://schemas.openxmlformats.org/package/2006/relationships"><Relationship Id="rId8" Type="http://schemas.openxmlformats.org/officeDocument/2006/relationships/tags" Target="../tags/tag293.xml"/><Relationship Id="rId13" Type="http://schemas.openxmlformats.org/officeDocument/2006/relationships/chart" Target="../charts/chart56.xml"/><Relationship Id="rId3" Type="http://schemas.openxmlformats.org/officeDocument/2006/relationships/tags" Target="../tags/tag288.xml"/><Relationship Id="rId7" Type="http://schemas.openxmlformats.org/officeDocument/2006/relationships/tags" Target="../tags/tag292.xml"/><Relationship Id="rId12" Type="http://schemas.openxmlformats.org/officeDocument/2006/relationships/chart" Target="../charts/chart55.xml"/><Relationship Id="rId2" Type="http://schemas.openxmlformats.org/officeDocument/2006/relationships/tags" Target="../tags/tag287.xml"/><Relationship Id="rId1" Type="http://schemas.openxmlformats.org/officeDocument/2006/relationships/tags" Target="../tags/tag286.xml"/><Relationship Id="rId6" Type="http://schemas.openxmlformats.org/officeDocument/2006/relationships/tags" Target="../tags/tag291.xml"/><Relationship Id="rId11" Type="http://schemas.openxmlformats.org/officeDocument/2006/relationships/notesSlide" Target="../notesSlides/notesSlide47.xml"/><Relationship Id="rId5" Type="http://schemas.openxmlformats.org/officeDocument/2006/relationships/tags" Target="../tags/tag290.xml"/><Relationship Id="rId10" Type="http://schemas.openxmlformats.org/officeDocument/2006/relationships/slideLayout" Target="../slideLayouts/slideLayout8.xml"/><Relationship Id="rId4" Type="http://schemas.openxmlformats.org/officeDocument/2006/relationships/tags" Target="../tags/tag289.xml"/><Relationship Id="rId9" Type="http://schemas.openxmlformats.org/officeDocument/2006/relationships/tags" Target="../tags/tag294.xml"/></Relationships>
</file>

<file path=ppt/slides/_rels/slide65.xml.rels><?xml version="1.0" encoding="UTF-8" standalone="yes"?>
<Relationships xmlns="http://schemas.openxmlformats.org/package/2006/relationships"><Relationship Id="rId8" Type="http://schemas.openxmlformats.org/officeDocument/2006/relationships/tags" Target="../tags/tag302.xml"/><Relationship Id="rId13" Type="http://schemas.openxmlformats.org/officeDocument/2006/relationships/chart" Target="../charts/chart58.xml"/><Relationship Id="rId3" Type="http://schemas.openxmlformats.org/officeDocument/2006/relationships/tags" Target="../tags/tag297.xml"/><Relationship Id="rId7" Type="http://schemas.openxmlformats.org/officeDocument/2006/relationships/tags" Target="../tags/tag301.xml"/><Relationship Id="rId12" Type="http://schemas.openxmlformats.org/officeDocument/2006/relationships/chart" Target="../charts/chart57.xml"/><Relationship Id="rId2" Type="http://schemas.openxmlformats.org/officeDocument/2006/relationships/tags" Target="../tags/tag296.xml"/><Relationship Id="rId1" Type="http://schemas.openxmlformats.org/officeDocument/2006/relationships/tags" Target="../tags/tag295.xml"/><Relationship Id="rId6" Type="http://schemas.openxmlformats.org/officeDocument/2006/relationships/tags" Target="../tags/tag300.xml"/><Relationship Id="rId11" Type="http://schemas.openxmlformats.org/officeDocument/2006/relationships/notesSlide" Target="../notesSlides/notesSlide48.xml"/><Relationship Id="rId5" Type="http://schemas.openxmlformats.org/officeDocument/2006/relationships/tags" Target="../tags/tag299.xml"/><Relationship Id="rId10" Type="http://schemas.openxmlformats.org/officeDocument/2006/relationships/slideLayout" Target="../slideLayouts/slideLayout8.xml"/><Relationship Id="rId4" Type="http://schemas.openxmlformats.org/officeDocument/2006/relationships/tags" Target="../tags/tag298.xml"/><Relationship Id="rId9" Type="http://schemas.openxmlformats.org/officeDocument/2006/relationships/tags" Target="../tags/tag303.xml"/></Relationships>
</file>

<file path=ppt/slides/_rels/slide66.xml.rels><?xml version="1.0" encoding="UTF-8" standalone="yes"?>
<Relationships xmlns="http://schemas.openxmlformats.org/package/2006/relationships"><Relationship Id="rId8" Type="http://schemas.openxmlformats.org/officeDocument/2006/relationships/tags" Target="../tags/tag311.xml"/><Relationship Id="rId3" Type="http://schemas.openxmlformats.org/officeDocument/2006/relationships/tags" Target="../tags/tag306.xml"/><Relationship Id="rId7" Type="http://schemas.openxmlformats.org/officeDocument/2006/relationships/tags" Target="../tags/tag310.xml"/><Relationship Id="rId12" Type="http://schemas.openxmlformats.org/officeDocument/2006/relationships/chart" Target="../charts/chart60.xml"/><Relationship Id="rId2" Type="http://schemas.openxmlformats.org/officeDocument/2006/relationships/tags" Target="../tags/tag305.xml"/><Relationship Id="rId1" Type="http://schemas.openxmlformats.org/officeDocument/2006/relationships/tags" Target="../tags/tag304.xml"/><Relationship Id="rId6" Type="http://schemas.openxmlformats.org/officeDocument/2006/relationships/tags" Target="../tags/tag309.xml"/><Relationship Id="rId11" Type="http://schemas.openxmlformats.org/officeDocument/2006/relationships/chart" Target="../charts/chart59.xml"/><Relationship Id="rId5" Type="http://schemas.openxmlformats.org/officeDocument/2006/relationships/tags" Target="../tags/tag308.xml"/><Relationship Id="rId10" Type="http://schemas.openxmlformats.org/officeDocument/2006/relationships/notesSlide" Target="../notesSlides/notesSlide49.xml"/><Relationship Id="rId4" Type="http://schemas.openxmlformats.org/officeDocument/2006/relationships/tags" Target="../tags/tag307.xml"/><Relationship Id="rId9" Type="http://schemas.openxmlformats.org/officeDocument/2006/relationships/slideLayout" Target="../slideLayouts/slideLayout8.xml"/></Relationships>
</file>

<file path=ppt/slides/_rels/slide67.xml.rels><?xml version="1.0" encoding="UTF-8" standalone="yes"?>
<Relationships xmlns="http://schemas.openxmlformats.org/package/2006/relationships"><Relationship Id="rId8" Type="http://schemas.openxmlformats.org/officeDocument/2006/relationships/chart" Target="../charts/chart61.xml"/><Relationship Id="rId3" Type="http://schemas.openxmlformats.org/officeDocument/2006/relationships/tags" Target="../tags/tag314.xml"/><Relationship Id="rId7" Type="http://schemas.openxmlformats.org/officeDocument/2006/relationships/notesSlide" Target="../notesSlides/notesSlide50.xml"/><Relationship Id="rId2" Type="http://schemas.openxmlformats.org/officeDocument/2006/relationships/tags" Target="../tags/tag313.xml"/><Relationship Id="rId1" Type="http://schemas.openxmlformats.org/officeDocument/2006/relationships/tags" Target="../tags/tag312.xml"/><Relationship Id="rId6" Type="http://schemas.openxmlformats.org/officeDocument/2006/relationships/slideLayout" Target="../slideLayouts/slideLayout8.xml"/><Relationship Id="rId5" Type="http://schemas.openxmlformats.org/officeDocument/2006/relationships/tags" Target="../tags/tag316.xml"/><Relationship Id="rId4" Type="http://schemas.openxmlformats.org/officeDocument/2006/relationships/tags" Target="../tags/tag315.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69.xml.rels><?xml version="1.0" encoding="UTF-8" standalone="yes"?>
<Relationships xmlns="http://schemas.openxmlformats.org/package/2006/relationships"><Relationship Id="rId8" Type="http://schemas.openxmlformats.org/officeDocument/2006/relationships/chart" Target="../charts/chart62.xml"/><Relationship Id="rId3" Type="http://schemas.openxmlformats.org/officeDocument/2006/relationships/tags" Target="../tags/tag319.xml"/><Relationship Id="rId7" Type="http://schemas.openxmlformats.org/officeDocument/2006/relationships/notesSlide" Target="../notesSlides/notesSlide51.xml"/><Relationship Id="rId2" Type="http://schemas.openxmlformats.org/officeDocument/2006/relationships/tags" Target="../tags/tag318.xml"/><Relationship Id="rId1" Type="http://schemas.openxmlformats.org/officeDocument/2006/relationships/tags" Target="../tags/tag317.xml"/><Relationship Id="rId6" Type="http://schemas.openxmlformats.org/officeDocument/2006/relationships/slideLayout" Target="../slideLayouts/slideLayout9.xml"/><Relationship Id="rId5" Type="http://schemas.openxmlformats.org/officeDocument/2006/relationships/tags" Target="../tags/tag321.xml"/><Relationship Id="rId4" Type="http://schemas.openxmlformats.org/officeDocument/2006/relationships/tags" Target="../tags/tag320.xml"/></Relationships>
</file>

<file path=ppt/slides/_rels/slide70.xml.rels><?xml version="1.0" encoding="UTF-8" standalone="yes"?>
<Relationships xmlns="http://schemas.openxmlformats.org/package/2006/relationships"><Relationship Id="rId8" Type="http://schemas.openxmlformats.org/officeDocument/2006/relationships/chart" Target="../charts/chart63.xml"/><Relationship Id="rId3" Type="http://schemas.openxmlformats.org/officeDocument/2006/relationships/tags" Target="../tags/tag324.xml"/><Relationship Id="rId7" Type="http://schemas.openxmlformats.org/officeDocument/2006/relationships/notesSlide" Target="../notesSlides/notesSlide52.xml"/><Relationship Id="rId2" Type="http://schemas.openxmlformats.org/officeDocument/2006/relationships/tags" Target="../tags/tag323.xml"/><Relationship Id="rId1" Type="http://schemas.openxmlformats.org/officeDocument/2006/relationships/tags" Target="../tags/tag322.xml"/><Relationship Id="rId6" Type="http://schemas.openxmlformats.org/officeDocument/2006/relationships/slideLayout" Target="../slideLayouts/slideLayout9.xml"/><Relationship Id="rId5" Type="http://schemas.openxmlformats.org/officeDocument/2006/relationships/tags" Target="../tags/tag326.xml"/><Relationship Id="rId4" Type="http://schemas.openxmlformats.org/officeDocument/2006/relationships/tags" Target="../tags/tag325.xml"/></Relationships>
</file>

<file path=ppt/slides/_rels/slide71.xml.rels><?xml version="1.0" encoding="UTF-8" standalone="yes"?>
<Relationships xmlns="http://schemas.openxmlformats.org/package/2006/relationships"><Relationship Id="rId8" Type="http://schemas.openxmlformats.org/officeDocument/2006/relationships/chart" Target="../charts/chart64.xml"/><Relationship Id="rId3" Type="http://schemas.openxmlformats.org/officeDocument/2006/relationships/tags" Target="../tags/tag329.xml"/><Relationship Id="rId7" Type="http://schemas.openxmlformats.org/officeDocument/2006/relationships/notesSlide" Target="../notesSlides/notesSlide53.xml"/><Relationship Id="rId2" Type="http://schemas.openxmlformats.org/officeDocument/2006/relationships/tags" Target="../tags/tag328.xml"/><Relationship Id="rId1" Type="http://schemas.openxmlformats.org/officeDocument/2006/relationships/tags" Target="../tags/tag327.xml"/><Relationship Id="rId6" Type="http://schemas.openxmlformats.org/officeDocument/2006/relationships/slideLayout" Target="../slideLayouts/slideLayout9.xml"/><Relationship Id="rId5" Type="http://schemas.openxmlformats.org/officeDocument/2006/relationships/tags" Target="../tags/tag331.xml"/><Relationship Id="rId4" Type="http://schemas.openxmlformats.org/officeDocument/2006/relationships/tags" Target="../tags/tag330.xml"/></Relationships>
</file>

<file path=ppt/slides/_rels/slide72.xml.rels><?xml version="1.0" encoding="UTF-8" standalone="yes"?>
<Relationships xmlns="http://schemas.openxmlformats.org/package/2006/relationships"><Relationship Id="rId8" Type="http://schemas.openxmlformats.org/officeDocument/2006/relationships/chart" Target="../charts/chart65.xml"/><Relationship Id="rId3" Type="http://schemas.openxmlformats.org/officeDocument/2006/relationships/tags" Target="../tags/tag334.xml"/><Relationship Id="rId7" Type="http://schemas.openxmlformats.org/officeDocument/2006/relationships/notesSlide" Target="../notesSlides/notesSlide54.xml"/><Relationship Id="rId2" Type="http://schemas.openxmlformats.org/officeDocument/2006/relationships/tags" Target="../tags/tag333.xml"/><Relationship Id="rId1" Type="http://schemas.openxmlformats.org/officeDocument/2006/relationships/tags" Target="../tags/tag332.xml"/><Relationship Id="rId6" Type="http://schemas.openxmlformats.org/officeDocument/2006/relationships/slideLayout" Target="../slideLayouts/slideLayout9.xml"/><Relationship Id="rId5" Type="http://schemas.openxmlformats.org/officeDocument/2006/relationships/tags" Target="../tags/tag336.xml"/><Relationship Id="rId4" Type="http://schemas.openxmlformats.org/officeDocument/2006/relationships/tags" Target="../tags/tag335.xml"/></Relationships>
</file>

<file path=ppt/slides/_rels/slide73.xml.rels><?xml version="1.0" encoding="UTF-8" standalone="yes"?>
<Relationships xmlns="http://schemas.openxmlformats.org/package/2006/relationships"><Relationship Id="rId8" Type="http://schemas.openxmlformats.org/officeDocument/2006/relationships/notesSlide" Target="../notesSlides/notesSlide55.xml"/><Relationship Id="rId3" Type="http://schemas.openxmlformats.org/officeDocument/2006/relationships/tags" Target="../tags/tag339.xml"/><Relationship Id="rId7" Type="http://schemas.openxmlformats.org/officeDocument/2006/relationships/slideLayout" Target="../slideLayouts/slideLayout9.xml"/><Relationship Id="rId2" Type="http://schemas.openxmlformats.org/officeDocument/2006/relationships/tags" Target="../tags/tag338.xml"/><Relationship Id="rId1" Type="http://schemas.openxmlformats.org/officeDocument/2006/relationships/tags" Target="../tags/tag337.xml"/><Relationship Id="rId6" Type="http://schemas.openxmlformats.org/officeDocument/2006/relationships/tags" Target="../tags/tag342.xml"/><Relationship Id="rId5" Type="http://schemas.openxmlformats.org/officeDocument/2006/relationships/tags" Target="../tags/tag341.xml"/><Relationship Id="rId4" Type="http://schemas.openxmlformats.org/officeDocument/2006/relationships/tags" Target="../tags/tag340.xml"/><Relationship Id="rId9" Type="http://schemas.openxmlformats.org/officeDocument/2006/relationships/chart" Target="../charts/chart66.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75.xml.rels><?xml version="1.0" encoding="UTF-8" standalone="yes"?>
<Relationships xmlns="http://schemas.openxmlformats.org/package/2006/relationships"><Relationship Id="rId8" Type="http://schemas.openxmlformats.org/officeDocument/2006/relationships/tags" Target="../tags/tag350.xml"/><Relationship Id="rId13" Type="http://schemas.openxmlformats.org/officeDocument/2006/relationships/chart" Target="../charts/chart68.xml"/><Relationship Id="rId3" Type="http://schemas.openxmlformats.org/officeDocument/2006/relationships/tags" Target="../tags/tag345.xml"/><Relationship Id="rId7" Type="http://schemas.openxmlformats.org/officeDocument/2006/relationships/tags" Target="../tags/tag349.xml"/><Relationship Id="rId12" Type="http://schemas.openxmlformats.org/officeDocument/2006/relationships/chart" Target="../charts/chart67.xml"/><Relationship Id="rId2" Type="http://schemas.openxmlformats.org/officeDocument/2006/relationships/tags" Target="../tags/tag344.xml"/><Relationship Id="rId1" Type="http://schemas.openxmlformats.org/officeDocument/2006/relationships/tags" Target="../tags/tag343.xml"/><Relationship Id="rId6" Type="http://schemas.openxmlformats.org/officeDocument/2006/relationships/tags" Target="../tags/tag348.xml"/><Relationship Id="rId11" Type="http://schemas.openxmlformats.org/officeDocument/2006/relationships/notesSlide" Target="../notesSlides/notesSlide56.xml"/><Relationship Id="rId5" Type="http://schemas.openxmlformats.org/officeDocument/2006/relationships/tags" Target="../tags/tag347.xml"/><Relationship Id="rId10" Type="http://schemas.openxmlformats.org/officeDocument/2006/relationships/slideLayout" Target="../slideLayouts/slideLayout9.xml"/><Relationship Id="rId4" Type="http://schemas.openxmlformats.org/officeDocument/2006/relationships/tags" Target="../tags/tag346.xml"/><Relationship Id="rId9" Type="http://schemas.openxmlformats.org/officeDocument/2006/relationships/tags" Target="../tags/tag351.xml"/></Relationships>
</file>

<file path=ppt/slides/_rels/slide76.xml.rels><?xml version="1.0" encoding="UTF-8" standalone="yes"?>
<Relationships xmlns="http://schemas.openxmlformats.org/package/2006/relationships"><Relationship Id="rId8" Type="http://schemas.openxmlformats.org/officeDocument/2006/relationships/tags" Target="../tags/tag359.xml"/><Relationship Id="rId3" Type="http://schemas.openxmlformats.org/officeDocument/2006/relationships/tags" Target="../tags/tag354.xml"/><Relationship Id="rId7" Type="http://schemas.openxmlformats.org/officeDocument/2006/relationships/tags" Target="../tags/tag358.xml"/><Relationship Id="rId12" Type="http://schemas.openxmlformats.org/officeDocument/2006/relationships/chart" Target="../charts/chart70.xml"/><Relationship Id="rId2" Type="http://schemas.openxmlformats.org/officeDocument/2006/relationships/tags" Target="../tags/tag353.xml"/><Relationship Id="rId1" Type="http://schemas.openxmlformats.org/officeDocument/2006/relationships/tags" Target="../tags/tag352.xml"/><Relationship Id="rId6" Type="http://schemas.openxmlformats.org/officeDocument/2006/relationships/tags" Target="../tags/tag357.xml"/><Relationship Id="rId11" Type="http://schemas.openxmlformats.org/officeDocument/2006/relationships/chart" Target="../charts/chart69.xml"/><Relationship Id="rId5" Type="http://schemas.openxmlformats.org/officeDocument/2006/relationships/tags" Target="../tags/tag356.xml"/><Relationship Id="rId10" Type="http://schemas.openxmlformats.org/officeDocument/2006/relationships/notesSlide" Target="../notesSlides/notesSlide57.xml"/><Relationship Id="rId4" Type="http://schemas.openxmlformats.org/officeDocument/2006/relationships/tags" Target="../tags/tag355.xml"/><Relationship Id="rId9" Type="http://schemas.openxmlformats.org/officeDocument/2006/relationships/slideLayout" Target="../slideLayouts/slideLayout9.xml"/></Relationships>
</file>

<file path=ppt/slides/_rels/slide77.xml.rels><?xml version="1.0" encoding="UTF-8" standalone="yes"?>
<Relationships xmlns="http://schemas.openxmlformats.org/package/2006/relationships"><Relationship Id="rId3" Type="http://schemas.openxmlformats.org/officeDocument/2006/relationships/tags" Target="../tags/tag362.xml"/><Relationship Id="rId7" Type="http://schemas.openxmlformats.org/officeDocument/2006/relationships/chart" Target="../charts/chart71.xml"/><Relationship Id="rId2" Type="http://schemas.openxmlformats.org/officeDocument/2006/relationships/tags" Target="../tags/tag361.xml"/><Relationship Id="rId1" Type="http://schemas.openxmlformats.org/officeDocument/2006/relationships/tags" Target="../tags/tag360.xml"/><Relationship Id="rId6" Type="http://schemas.openxmlformats.org/officeDocument/2006/relationships/notesSlide" Target="../notesSlides/notesSlide58.xml"/><Relationship Id="rId5" Type="http://schemas.openxmlformats.org/officeDocument/2006/relationships/slideLayout" Target="../slideLayouts/slideLayout9.xml"/><Relationship Id="rId4" Type="http://schemas.openxmlformats.org/officeDocument/2006/relationships/tags" Target="../tags/tag363.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79.xml.rels><?xml version="1.0" encoding="UTF-8" standalone="yes"?>
<Relationships xmlns="http://schemas.openxmlformats.org/package/2006/relationships"><Relationship Id="rId8" Type="http://schemas.openxmlformats.org/officeDocument/2006/relationships/chart" Target="../charts/chart72.xml"/><Relationship Id="rId3" Type="http://schemas.openxmlformats.org/officeDocument/2006/relationships/tags" Target="../tags/tag366.xml"/><Relationship Id="rId7" Type="http://schemas.openxmlformats.org/officeDocument/2006/relationships/notesSlide" Target="../notesSlides/notesSlide59.xml"/><Relationship Id="rId2" Type="http://schemas.openxmlformats.org/officeDocument/2006/relationships/tags" Target="../tags/tag365.xml"/><Relationship Id="rId1" Type="http://schemas.openxmlformats.org/officeDocument/2006/relationships/tags" Target="../tags/tag364.xml"/><Relationship Id="rId6" Type="http://schemas.openxmlformats.org/officeDocument/2006/relationships/slideLayout" Target="../slideLayouts/slideLayout9.xml"/><Relationship Id="rId5" Type="http://schemas.openxmlformats.org/officeDocument/2006/relationships/tags" Target="../tags/tag368.xml"/><Relationship Id="rId4" Type="http://schemas.openxmlformats.org/officeDocument/2006/relationships/tags" Target="../tags/tag367.xml"/></Relationships>
</file>

<file path=ppt/slides/_rels/slide80.xml.rels><?xml version="1.0" encoding="UTF-8" standalone="yes"?>
<Relationships xmlns="http://schemas.openxmlformats.org/package/2006/relationships"><Relationship Id="rId8" Type="http://schemas.openxmlformats.org/officeDocument/2006/relationships/tags" Target="../tags/tag376.xml"/><Relationship Id="rId3" Type="http://schemas.openxmlformats.org/officeDocument/2006/relationships/tags" Target="../tags/tag371.xml"/><Relationship Id="rId7" Type="http://schemas.openxmlformats.org/officeDocument/2006/relationships/tags" Target="../tags/tag375.xml"/><Relationship Id="rId12" Type="http://schemas.openxmlformats.org/officeDocument/2006/relationships/chart" Target="../charts/chart74.xml"/><Relationship Id="rId2" Type="http://schemas.openxmlformats.org/officeDocument/2006/relationships/tags" Target="../tags/tag370.xml"/><Relationship Id="rId1" Type="http://schemas.openxmlformats.org/officeDocument/2006/relationships/tags" Target="../tags/tag369.xml"/><Relationship Id="rId6" Type="http://schemas.openxmlformats.org/officeDocument/2006/relationships/tags" Target="../tags/tag374.xml"/><Relationship Id="rId11" Type="http://schemas.openxmlformats.org/officeDocument/2006/relationships/chart" Target="../charts/chart73.xml"/><Relationship Id="rId5" Type="http://schemas.openxmlformats.org/officeDocument/2006/relationships/tags" Target="../tags/tag373.xml"/><Relationship Id="rId10" Type="http://schemas.openxmlformats.org/officeDocument/2006/relationships/notesSlide" Target="../notesSlides/notesSlide60.xml"/><Relationship Id="rId4" Type="http://schemas.openxmlformats.org/officeDocument/2006/relationships/tags" Target="../tags/tag372.xml"/><Relationship Id="rId9" Type="http://schemas.openxmlformats.org/officeDocument/2006/relationships/slideLayout" Target="../slideLayouts/slideLayout9.xml"/></Relationships>
</file>

<file path=ppt/slides/_rels/slide81.xml.rels><?xml version="1.0" encoding="UTF-8" standalone="yes"?>
<Relationships xmlns="http://schemas.openxmlformats.org/package/2006/relationships"><Relationship Id="rId8" Type="http://schemas.openxmlformats.org/officeDocument/2006/relationships/tags" Target="../tags/tag384.xml"/><Relationship Id="rId13" Type="http://schemas.openxmlformats.org/officeDocument/2006/relationships/chart" Target="../charts/chart75.xml"/><Relationship Id="rId3" Type="http://schemas.openxmlformats.org/officeDocument/2006/relationships/tags" Target="../tags/tag379.xml"/><Relationship Id="rId7" Type="http://schemas.openxmlformats.org/officeDocument/2006/relationships/tags" Target="../tags/tag383.xml"/><Relationship Id="rId12" Type="http://schemas.openxmlformats.org/officeDocument/2006/relationships/notesSlide" Target="../notesSlides/notesSlide61.xml"/><Relationship Id="rId2" Type="http://schemas.openxmlformats.org/officeDocument/2006/relationships/tags" Target="../tags/tag378.xml"/><Relationship Id="rId1" Type="http://schemas.openxmlformats.org/officeDocument/2006/relationships/tags" Target="../tags/tag377.xml"/><Relationship Id="rId6" Type="http://schemas.openxmlformats.org/officeDocument/2006/relationships/tags" Target="../tags/tag382.xml"/><Relationship Id="rId11" Type="http://schemas.openxmlformats.org/officeDocument/2006/relationships/slideLayout" Target="../slideLayouts/slideLayout9.xml"/><Relationship Id="rId5" Type="http://schemas.openxmlformats.org/officeDocument/2006/relationships/tags" Target="../tags/tag381.xml"/><Relationship Id="rId10" Type="http://schemas.openxmlformats.org/officeDocument/2006/relationships/tags" Target="../tags/tag386.xml"/><Relationship Id="rId4" Type="http://schemas.openxmlformats.org/officeDocument/2006/relationships/tags" Target="../tags/tag380.xml"/><Relationship Id="rId9" Type="http://schemas.openxmlformats.org/officeDocument/2006/relationships/tags" Target="../tags/tag385.xml"/><Relationship Id="rId14" Type="http://schemas.openxmlformats.org/officeDocument/2006/relationships/chart" Target="../charts/chart76.xml"/></Relationships>
</file>

<file path=ppt/slides/_rels/slide82.xml.rels><?xml version="1.0" encoding="UTF-8" standalone="yes"?>
<Relationships xmlns="http://schemas.openxmlformats.org/package/2006/relationships"><Relationship Id="rId8" Type="http://schemas.openxmlformats.org/officeDocument/2006/relationships/tags" Target="../tags/tag394.xml"/><Relationship Id="rId13" Type="http://schemas.openxmlformats.org/officeDocument/2006/relationships/chart" Target="../charts/chart78.xml"/><Relationship Id="rId3" Type="http://schemas.openxmlformats.org/officeDocument/2006/relationships/tags" Target="../tags/tag389.xml"/><Relationship Id="rId7" Type="http://schemas.openxmlformats.org/officeDocument/2006/relationships/tags" Target="../tags/tag393.xml"/><Relationship Id="rId12" Type="http://schemas.openxmlformats.org/officeDocument/2006/relationships/chart" Target="../charts/chart77.xml"/><Relationship Id="rId2" Type="http://schemas.openxmlformats.org/officeDocument/2006/relationships/tags" Target="../tags/tag388.xml"/><Relationship Id="rId1" Type="http://schemas.openxmlformats.org/officeDocument/2006/relationships/tags" Target="../tags/tag387.xml"/><Relationship Id="rId6" Type="http://schemas.openxmlformats.org/officeDocument/2006/relationships/tags" Target="../tags/tag392.xml"/><Relationship Id="rId11" Type="http://schemas.openxmlformats.org/officeDocument/2006/relationships/notesSlide" Target="../notesSlides/notesSlide62.xml"/><Relationship Id="rId5" Type="http://schemas.openxmlformats.org/officeDocument/2006/relationships/tags" Target="../tags/tag391.xml"/><Relationship Id="rId10" Type="http://schemas.openxmlformats.org/officeDocument/2006/relationships/slideLayout" Target="../slideLayouts/slideLayout9.xml"/><Relationship Id="rId4" Type="http://schemas.openxmlformats.org/officeDocument/2006/relationships/tags" Target="../tags/tag390.xml"/><Relationship Id="rId9" Type="http://schemas.openxmlformats.org/officeDocument/2006/relationships/tags" Target="../tags/tag395.xml"/></Relationships>
</file>

<file path=ppt/slides/_rels/slide83.xml.rels><?xml version="1.0" encoding="UTF-8" standalone="yes"?>
<Relationships xmlns="http://schemas.openxmlformats.org/package/2006/relationships"><Relationship Id="rId8" Type="http://schemas.openxmlformats.org/officeDocument/2006/relationships/tags" Target="../tags/tag403.xml"/><Relationship Id="rId13" Type="http://schemas.openxmlformats.org/officeDocument/2006/relationships/chart" Target="../charts/chart79.xml"/><Relationship Id="rId3" Type="http://schemas.openxmlformats.org/officeDocument/2006/relationships/tags" Target="../tags/tag398.xml"/><Relationship Id="rId7" Type="http://schemas.openxmlformats.org/officeDocument/2006/relationships/tags" Target="../tags/tag402.xml"/><Relationship Id="rId12" Type="http://schemas.openxmlformats.org/officeDocument/2006/relationships/notesSlide" Target="../notesSlides/notesSlide63.xml"/><Relationship Id="rId2" Type="http://schemas.openxmlformats.org/officeDocument/2006/relationships/tags" Target="../tags/tag397.xml"/><Relationship Id="rId1" Type="http://schemas.openxmlformats.org/officeDocument/2006/relationships/tags" Target="../tags/tag396.xml"/><Relationship Id="rId6" Type="http://schemas.openxmlformats.org/officeDocument/2006/relationships/tags" Target="../tags/tag401.xml"/><Relationship Id="rId11" Type="http://schemas.openxmlformats.org/officeDocument/2006/relationships/slideLayout" Target="../slideLayouts/slideLayout9.xml"/><Relationship Id="rId5" Type="http://schemas.openxmlformats.org/officeDocument/2006/relationships/tags" Target="../tags/tag400.xml"/><Relationship Id="rId10" Type="http://schemas.openxmlformats.org/officeDocument/2006/relationships/tags" Target="../tags/tag405.xml"/><Relationship Id="rId4" Type="http://schemas.openxmlformats.org/officeDocument/2006/relationships/tags" Target="../tags/tag399.xml"/><Relationship Id="rId9" Type="http://schemas.openxmlformats.org/officeDocument/2006/relationships/tags" Target="../tags/tag404.xml"/><Relationship Id="rId14" Type="http://schemas.openxmlformats.org/officeDocument/2006/relationships/chart" Target="../charts/chart80.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85.xml.rels><?xml version="1.0" encoding="UTF-8" standalone="yes"?>
<Relationships xmlns="http://schemas.openxmlformats.org/package/2006/relationships"><Relationship Id="rId8" Type="http://schemas.openxmlformats.org/officeDocument/2006/relationships/notesSlide" Target="../notesSlides/notesSlide64.xml"/><Relationship Id="rId3" Type="http://schemas.openxmlformats.org/officeDocument/2006/relationships/tags" Target="../tags/tag408.xml"/><Relationship Id="rId7" Type="http://schemas.openxmlformats.org/officeDocument/2006/relationships/slideLayout" Target="../slideLayouts/slideLayout9.xml"/><Relationship Id="rId2" Type="http://schemas.openxmlformats.org/officeDocument/2006/relationships/tags" Target="../tags/tag407.xml"/><Relationship Id="rId1" Type="http://schemas.openxmlformats.org/officeDocument/2006/relationships/tags" Target="../tags/tag406.xml"/><Relationship Id="rId6" Type="http://schemas.openxmlformats.org/officeDocument/2006/relationships/tags" Target="../tags/tag411.xml"/><Relationship Id="rId5" Type="http://schemas.openxmlformats.org/officeDocument/2006/relationships/tags" Target="../tags/tag410.xml"/><Relationship Id="rId4" Type="http://schemas.openxmlformats.org/officeDocument/2006/relationships/tags" Target="../tags/tag409.xml"/><Relationship Id="rId9" Type="http://schemas.openxmlformats.org/officeDocument/2006/relationships/chart" Target="../charts/chart81.xml"/></Relationships>
</file>

<file path=ppt/slides/_rels/slide86.xml.rels><?xml version="1.0" encoding="UTF-8" standalone="yes"?>
<Relationships xmlns="http://schemas.openxmlformats.org/package/2006/relationships"><Relationship Id="rId8" Type="http://schemas.openxmlformats.org/officeDocument/2006/relationships/notesSlide" Target="../notesSlides/notesSlide65.xml"/><Relationship Id="rId3" Type="http://schemas.openxmlformats.org/officeDocument/2006/relationships/tags" Target="../tags/tag414.xml"/><Relationship Id="rId7" Type="http://schemas.openxmlformats.org/officeDocument/2006/relationships/slideLayout" Target="../slideLayouts/slideLayout9.xml"/><Relationship Id="rId2" Type="http://schemas.openxmlformats.org/officeDocument/2006/relationships/tags" Target="../tags/tag413.xml"/><Relationship Id="rId1" Type="http://schemas.openxmlformats.org/officeDocument/2006/relationships/tags" Target="../tags/tag412.xml"/><Relationship Id="rId6" Type="http://schemas.openxmlformats.org/officeDocument/2006/relationships/tags" Target="../tags/tag417.xml"/><Relationship Id="rId5" Type="http://schemas.openxmlformats.org/officeDocument/2006/relationships/tags" Target="../tags/tag416.xml"/><Relationship Id="rId4" Type="http://schemas.openxmlformats.org/officeDocument/2006/relationships/tags" Target="../tags/tag415.xml"/><Relationship Id="rId9" Type="http://schemas.openxmlformats.org/officeDocument/2006/relationships/chart" Target="../charts/chart8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2" descr="File:Downtown Madison NJ.JPG"/>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0" y="-533400"/>
            <a:ext cx="13002359" cy="7391399"/>
          </a:xfrm>
          <a:prstGeom prst="rect">
            <a:avLst/>
          </a:prstGeom>
          <a:noFill/>
          <a:extLst>
            <a:ext uri="{909E8E84-426E-40DD-AFC4-6F175D3DCCD1}">
              <a14:hiddenFill xmlns:a14="http://schemas.microsoft.com/office/drawing/2010/main">
                <a:solidFill>
                  <a:srgbClr val="FFFFFF"/>
                </a:solidFill>
              </a14:hiddenFill>
            </a:ext>
          </a:extLst>
        </p:spPr>
      </p:pic>
      <p:grpSp>
        <p:nvGrpSpPr>
          <p:cNvPr id="3" name="Group 2">
            <a:extLst>
              <a:ext uri="{FF2B5EF4-FFF2-40B4-BE49-F238E27FC236}">
                <a16:creationId xmlns:a16="http://schemas.microsoft.com/office/drawing/2014/main" id="{815B5B4D-A9A9-4143-B6E7-8797C1BF062D}"/>
              </a:ext>
            </a:extLst>
          </p:cNvPr>
          <p:cNvGrpSpPr/>
          <p:nvPr/>
        </p:nvGrpSpPr>
        <p:grpSpPr>
          <a:xfrm>
            <a:off x="6705600" y="4663535"/>
            <a:ext cx="5181600" cy="1875391"/>
            <a:chOff x="4908061" y="1905000"/>
            <a:chExt cx="5181600" cy="1875391"/>
          </a:xfrm>
        </p:grpSpPr>
        <p:pic>
          <p:nvPicPr>
            <p:cNvPr id="4" name="Picture 3">
              <a:extLst>
                <a:ext uri="{FF2B5EF4-FFF2-40B4-BE49-F238E27FC236}">
                  <a16:creationId xmlns:a16="http://schemas.microsoft.com/office/drawing/2014/main" id="{C812CEA8-59BB-4534-A81D-BA89B67CD1C0}"/>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4908061" y="1905000"/>
              <a:ext cx="5181600" cy="1853345"/>
            </a:xfrm>
            <a:prstGeom prst="roundRect">
              <a:avLst>
                <a:gd name="adj" fmla="val 4167"/>
              </a:avLst>
            </a:prstGeom>
            <a:solidFill>
              <a:srgbClr val="FFFFFF"/>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pic>
          <p:nvPicPr>
            <p:cNvPr id="5" name="Picture 4">
              <a:extLst>
                <a:ext uri="{FF2B5EF4-FFF2-40B4-BE49-F238E27FC236}">
                  <a16:creationId xmlns:a16="http://schemas.microsoft.com/office/drawing/2014/main" id="{6CC1119B-6BBD-4799-B5E1-DF6034BB1F37}"/>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6434382" y="2742267"/>
              <a:ext cx="1376588" cy="365760"/>
            </a:xfrm>
            <a:prstGeom prst="rect">
              <a:avLst/>
            </a:prstGeom>
          </p:spPr>
        </p:pic>
        <p:pic>
          <p:nvPicPr>
            <p:cNvPr id="6" name="Picture 5">
              <a:extLst>
                <a:ext uri="{FF2B5EF4-FFF2-40B4-BE49-F238E27FC236}">
                  <a16:creationId xmlns:a16="http://schemas.microsoft.com/office/drawing/2014/main" id="{24EBF13F-4C86-4920-AAF5-577A95616726}"/>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7994393" y="2746008"/>
              <a:ext cx="1499616" cy="365760"/>
            </a:xfrm>
            <a:prstGeom prst="rect">
              <a:avLst/>
            </a:prstGeom>
          </p:spPr>
        </p:pic>
        <p:sp>
          <p:nvSpPr>
            <p:cNvPr id="7" name="TextBox 14">
              <a:extLst>
                <a:ext uri="{FF2B5EF4-FFF2-40B4-BE49-F238E27FC236}">
                  <a16:creationId xmlns:a16="http://schemas.microsoft.com/office/drawing/2014/main" id="{E5E618A9-436B-421D-87F5-9E137C35562E}"/>
                </a:ext>
              </a:extLst>
            </p:cNvPr>
            <p:cNvSpPr txBox="1"/>
            <p:nvPr>
              <p:custDataLst>
                <p:tags r:id="rId1"/>
              </p:custDataLst>
            </p:nvPr>
          </p:nvSpPr>
          <p:spPr>
            <a:xfrm>
              <a:off x="6299170" y="1927046"/>
              <a:ext cx="3756206"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3600" b="1" dirty="0">
                  <a:latin typeface="Franklin Gothic Medium Cond" panose="020B0606030402020204" pitchFamily="34" charset="0"/>
                </a:rPr>
                <a:t>Morris County</a:t>
              </a:r>
            </a:p>
          </p:txBody>
        </p:sp>
        <p:sp>
          <p:nvSpPr>
            <p:cNvPr id="9" name="TextBox 8">
              <a:extLst>
                <a:ext uri="{FF2B5EF4-FFF2-40B4-BE49-F238E27FC236}">
                  <a16:creationId xmlns:a16="http://schemas.microsoft.com/office/drawing/2014/main" id="{A0C02DE9-6445-480F-B673-563AFA89806B}"/>
                </a:ext>
              </a:extLst>
            </p:cNvPr>
            <p:cNvSpPr txBox="1"/>
            <p:nvPr>
              <p:custDataLst>
                <p:tags r:id="rId2"/>
              </p:custDataLst>
            </p:nvPr>
          </p:nvSpPr>
          <p:spPr>
            <a:xfrm>
              <a:off x="5959853" y="3134060"/>
              <a:ext cx="4069080" cy="646331"/>
            </a:xfrm>
            <a:prstGeom prst="rect">
              <a:avLst/>
            </a:prstGeom>
            <a:noFill/>
          </p:spPr>
          <p:txBody>
            <a:bodyPr wrap="square" rtlCol="0">
              <a:spAutoFit/>
            </a:bodyPr>
            <a:lstStyle/>
            <a:p>
              <a:r>
                <a:rPr lang="en-US" b="1" dirty="0">
                  <a:solidFill>
                    <a:srgbClr val="C00000"/>
                  </a:solidFill>
                  <a:latin typeface="Franklin Gothic Medium Cond" panose="020B0606030402020204" pitchFamily="34" charset="0"/>
                </a:rPr>
                <a:t>A Profile of Family and Community Indicators
Updated February 2021</a:t>
              </a:r>
            </a:p>
          </p:txBody>
        </p:sp>
      </p:grpSp>
      <p:pic>
        <p:nvPicPr>
          <p:cNvPr id="11" name="Picture 10" descr="Image result for morris county nj map wikipedia">
            <a:extLst>
              <a:ext uri="{FF2B5EF4-FFF2-40B4-BE49-F238E27FC236}">
                <a16:creationId xmlns:a16="http://schemas.microsoft.com/office/drawing/2014/main" id="{1DAE2CDA-9C15-455D-B84E-34F5CD599BC4}"/>
              </a:ext>
            </a:extLst>
          </p:cNvPr>
          <p:cNvPicPr/>
          <p:nvPr/>
        </p:nvPicPr>
        <p:blipFill>
          <a:blip r:embed="rId9" cstate="email">
            <a:extLst>
              <a:ext uri="{28A0092B-C50C-407E-A947-70E740481C1C}">
                <a14:useLocalDpi xmlns:a14="http://schemas.microsoft.com/office/drawing/2010/main"/>
              </a:ext>
            </a:extLst>
          </a:blip>
          <a:srcRect/>
          <a:stretch>
            <a:fillRect/>
          </a:stretch>
        </p:blipFill>
        <p:spPr bwMode="auto">
          <a:xfrm>
            <a:off x="6819227" y="4800600"/>
            <a:ext cx="1094059" cy="1524000"/>
          </a:xfrm>
          <a:prstGeom prst="rect">
            <a:avLst/>
          </a:prstGeom>
          <a:noFill/>
          <a:ln>
            <a:noFill/>
          </a:ln>
        </p:spPr>
      </p:pic>
    </p:spTree>
    <p:extLst>
      <p:ext uri="{BB962C8B-B14F-4D97-AF65-F5344CB8AC3E}">
        <p14:creationId xmlns:p14="http://schemas.microsoft.com/office/powerpoint/2010/main" val="16441164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picture containing text, map&#10;&#10;Description automatically generated">
            <a:extLst>
              <a:ext uri="{FF2B5EF4-FFF2-40B4-BE49-F238E27FC236}">
                <a16:creationId xmlns:a16="http://schemas.microsoft.com/office/drawing/2014/main" id="{CA6DD71C-D72B-4D7D-ACD4-E3A25DBA0F2F}"/>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4724400" y="762000"/>
            <a:ext cx="5715000" cy="5257800"/>
          </a:xfrm>
          <a:prstGeom prst="rect">
            <a:avLst/>
          </a:prstGeom>
        </p:spPr>
      </p:pic>
      <p:pic>
        <p:nvPicPr>
          <p:cNvPr id="5" name="Picture 4" descr="Image result for morris county nj map wikipedia">
            <a:extLst>
              <a:ext uri="{FF2B5EF4-FFF2-40B4-BE49-F238E27FC236}">
                <a16:creationId xmlns:a16="http://schemas.microsoft.com/office/drawing/2014/main" id="{1DAE2CDA-9C15-455D-B84E-34F5CD599BC4}"/>
              </a:ext>
            </a:extLst>
          </p:cNvPr>
          <p:cNvPicPr/>
          <p:nvPr/>
        </p:nvPicPr>
        <p:blipFill>
          <a:blip r:embed="rId3" cstate="email">
            <a:extLst>
              <a:ext uri="{28A0092B-C50C-407E-A947-70E740481C1C}">
                <a14:useLocalDpi xmlns:a14="http://schemas.microsoft.com/office/drawing/2010/main"/>
              </a:ext>
            </a:extLst>
          </a:blip>
          <a:srcRect/>
          <a:stretch>
            <a:fillRect/>
          </a:stretch>
        </p:blipFill>
        <p:spPr bwMode="auto">
          <a:xfrm>
            <a:off x="609600" y="914400"/>
            <a:ext cx="1924050" cy="3409950"/>
          </a:xfrm>
          <a:prstGeom prst="rect">
            <a:avLst/>
          </a:prstGeom>
          <a:noFill/>
          <a:ln>
            <a:noFill/>
          </a:ln>
        </p:spPr>
      </p:pic>
    </p:spTree>
    <p:extLst>
      <p:ext uri="{BB962C8B-B14F-4D97-AF65-F5344CB8AC3E}">
        <p14:creationId xmlns:p14="http://schemas.microsoft.com/office/powerpoint/2010/main" val="36284081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custDataLst>
              <p:tags r:id="rId1"/>
            </p:custDataLst>
          </p:nvPr>
        </p:nvSpPr>
        <p:spPr>
          <a:xfrm>
            <a:off x="3581400" y="6400800"/>
            <a:ext cx="7772400" cy="246221"/>
          </a:xfrm>
          <a:prstGeom prst="rect">
            <a:avLst/>
          </a:prstGeom>
          <a:noFill/>
        </p:spPr>
        <p:txBody>
          <a:bodyPr wrap="square" rtlCol="0">
            <a:spAutoFit/>
          </a:bodyPr>
          <a:lstStyle/>
          <a:p>
            <a:r>
              <a:rPr lang="en-US" sz="1000" dirty="0">
                <a:latin typeface="Franklin Gothic Medium" panose="020B0603020102020204" pitchFamily="34" charset="0"/>
              </a:rPr>
              <a:t>Note: Additional data can be found in workbook.</a:t>
            </a:r>
          </a:p>
        </p:txBody>
      </p:sp>
    </p:spTree>
    <p:extLst>
      <p:ext uri="{BB962C8B-B14F-4D97-AF65-F5344CB8AC3E}">
        <p14:creationId xmlns:p14="http://schemas.microsoft.com/office/powerpoint/2010/main" val="40174874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custDataLst>
              <p:tags r:id="rId1"/>
            </p:custDataLst>
          </p:nvPr>
        </p:nvSpPr>
        <p:spPr>
          <a:xfrm>
            <a:off x="3581400" y="6400800"/>
            <a:ext cx="7772400" cy="246221"/>
          </a:xfrm>
          <a:prstGeom prst="rect">
            <a:avLst/>
          </a:prstGeom>
          <a:noFill/>
        </p:spPr>
        <p:txBody>
          <a:bodyPr wrap="square" rtlCol="0">
            <a:spAutoFit/>
          </a:bodyPr>
          <a:lstStyle/>
          <a:p>
            <a:r>
              <a:rPr lang="en-US" sz="1000" dirty="0">
                <a:latin typeface="Franklin Gothic Medium" panose="020B0603020102020204" pitchFamily="34" charset="0"/>
              </a:rPr>
              <a:t>Note: Additional data can be found in workbook.</a:t>
            </a:r>
          </a:p>
        </p:txBody>
      </p:sp>
    </p:spTree>
    <p:extLst>
      <p:ext uri="{BB962C8B-B14F-4D97-AF65-F5344CB8AC3E}">
        <p14:creationId xmlns:p14="http://schemas.microsoft.com/office/powerpoint/2010/main" val="19563356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custDataLst>
              <p:tags r:id="rId1"/>
            </p:custDataLst>
          </p:nvPr>
        </p:nvSpPr>
        <p:spPr>
          <a:xfrm>
            <a:off x="3581400" y="6400800"/>
            <a:ext cx="7772400" cy="246221"/>
          </a:xfrm>
          <a:prstGeom prst="rect">
            <a:avLst/>
          </a:prstGeom>
          <a:noFill/>
        </p:spPr>
        <p:txBody>
          <a:bodyPr wrap="square" rtlCol="0">
            <a:spAutoFit/>
          </a:bodyPr>
          <a:lstStyle/>
          <a:p>
            <a:r>
              <a:rPr lang="en-US" sz="1000" dirty="0">
                <a:latin typeface="Franklin Gothic Medium" panose="020B0603020102020204" pitchFamily="34" charset="0"/>
              </a:rPr>
              <a:t>Note: Additional data can be found in workbook.</a:t>
            </a:r>
          </a:p>
        </p:txBody>
      </p:sp>
    </p:spTree>
    <p:extLst>
      <p:ext uri="{BB962C8B-B14F-4D97-AF65-F5344CB8AC3E}">
        <p14:creationId xmlns:p14="http://schemas.microsoft.com/office/powerpoint/2010/main" val="12104068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custDataLst>
              <p:tags r:id="rId1"/>
            </p:custDataLst>
          </p:nvPr>
        </p:nvSpPr>
        <p:spPr>
          <a:xfrm>
            <a:off x="3581400" y="6400800"/>
            <a:ext cx="7772400" cy="246221"/>
          </a:xfrm>
          <a:prstGeom prst="rect">
            <a:avLst/>
          </a:prstGeom>
          <a:noFill/>
        </p:spPr>
        <p:txBody>
          <a:bodyPr wrap="square" rtlCol="0">
            <a:spAutoFit/>
          </a:bodyPr>
          <a:lstStyle/>
          <a:p>
            <a:r>
              <a:rPr lang="en-US" sz="1000" dirty="0">
                <a:latin typeface="Franklin Gothic Medium" panose="020B0603020102020204" pitchFamily="34" charset="0"/>
              </a:rPr>
              <a:t>Note: Additional data can be found in workbook.</a:t>
            </a:r>
          </a:p>
        </p:txBody>
      </p:sp>
    </p:spTree>
    <p:extLst>
      <p:ext uri="{BB962C8B-B14F-4D97-AF65-F5344CB8AC3E}">
        <p14:creationId xmlns:p14="http://schemas.microsoft.com/office/powerpoint/2010/main" val="3946720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custDataLst>
              <p:tags r:id="rId1"/>
            </p:custDataLst>
          </p:nvPr>
        </p:nvSpPr>
        <p:spPr>
          <a:xfrm>
            <a:off x="3581400" y="6400800"/>
            <a:ext cx="7772400" cy="246221"/>
          </a:xfrm>
          <a:prstGeom prst="rect">
            <a:avLst/>
          </a:prstGeom>
          <a:noFill/>
        </p:spPr>
        <p:txBody>
          <a:bodyPr wrap="square" rtlCol="0">
            <a:spAutoFit/>
          </a:bodyPr>
          <a:lstStyle/>
          <a:p>
            <a:r>
              <a:rPr lang="en-US" sz="1000" dirty="0">
                <a:latin typeface="Franklin Gothic Medium" panose="020B0603020102020204" pitchFamily="34" charset="0"/>
              </a:rPr>
              <a:t>Note: Additional data can be found in workbook.</a:t>
            </a:r>
          </a:p>
        </p:txBody>
      </p:sp>
    </p:spTree>
    <p:extLst>
      <p:ext uri="{BB962C8B-B14F-4D97-AF65-F5344CB8AC3E}">
        <p14:creationId xmlns:p14="http://schemas.microsoft.com/office/powerpoint/2010/main" val="18790893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2">
            <a:extLst>
              <a:ext uri="{FF2B5EF4-FFF2-40B4-BE49-F238E27FC236}">
                <a16:creationId xmlns:a16="http://schemas.microsoft.com/office/drawing/2014/main" id="{C5FD2A6E-4549-4582-9F6A-E2201AEF5586}"/>
              </a:ext>
            </a:extLst>
          </p:cNvPr>
          <p:cNvSpPr txBox="1">
            <a:spLocks/>
          </p:cNvSpPr>
          <p:nvPr>
            <p:custDataLst>
              <p:tags r:id="rId1"/>
            </p:custDataLst>
          </p:nvPr>
        </p:nvSpPr>
        <p:spPr>
          <a:xfrm>
            <a:off x="4164903" y="52814"/>
            <a:ext cx="7489309" cy="653143"/>
          </a:xfrm>
          <a:prstGeom prst="rect">
            <a:avLst/>
          </a:prstGeom>
        </p:spPr>
        <p:txBody>
          <a:bodyP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200" b="1" dirty="0">
                <a:latin typeface="Franklin Gothic Medium"/>
              </a:rPr>
              <a:t>0.1 Overview – Morris County Basic Needs</a:t>
            </a:r>
          </a:p>
        </p:txBody>
      </p:sp>
      <p:sp>
        <p:nvSpPr>
          <p:cNvPr id="3" name="TextBox 12">
            <a:extLst>
              <a:ext uri="{FF2B5EF4-FFF2-40B4-BE49-F238E27FC236}">
                <a16:creationId xmlns:a16="http://schemas.microsoft.com/office/drawing/2014/main" id="{C930BC7D-94F5-4A40-A6BB-CB148FB641CB}"/>
              </a:ext>
            </a:extLst>
          </p:cNvPr>
          <p:cNvSpPr txBox="1"/>
          <p:nvPr/>
        </p:nvSpPr>
        <p:spPr>
          <a:xfrm>
            <a:off x="7685661" y="544374"/>
            <a:ext cx="4372304" cy="323165"/>
          </a:xfrm>
          <a:prstGeom prst="rect">
            <a:avLst/>
          </a:prstGeom>
          <a:solidFill>
            <a:schemeClr val="bg1">
              <a:lumMod val="85000"/>
            </a:schemeClr>
          </a:solidFill>
          <a:ln>
            <a:solidFill>
              <a:schemeClr val="bg1"/>
            </a:solidFill>
          </a:ln>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500" b="1" dirty="0">
                <a:latin typeface="Franklin Gothic Book"/>
              </a:rPr>
              <a:t>Compared to Other Counties</a:t>
            </a:r>
            <a:endParaRPr lang="en-US" sz="1500" dirty="0">
              <a:cs typeface="Calibri"/>
            </a:endParaRPr>
          </a:p>
        </p:txBody>
      </p:sp>
      <p:sp>
        <p:nvSpPr>
          <p:cNvPr id="4" name="TextBox 1"/>
          <p:cNvSpPr txBox="1"/>
          <p:nvPr/>
        </p:nvSpPr>
        <p:spPr>
          <a:xfrm>
            <a:off x="7685661" y="792512"/>
            <a:ext cx="1340659" cy="323165"/>
          </a:xfrm>
          <a:prstGeom prst="rect">
            <a:avLst/>
          </a:prstGeom>
          <a:noFill/>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500" dirty="0">
                <a:solidFill>
                  <a:srgbClr val="FF0000"/>
                </a:solidFill>
                <a:latin typeface="Franklin Gothic Medium"/>
              </a:rPr>
              <a:t>Greater Need</a:t>
            </a:r>
          </a:p>
        </p:txBody>
      </p:sp>
      <p:sp>
        <p:nvSpPr>
          <p:cNvPr id="5" name="TextBox 4"/>
          <p:cNvSpPr txBox="1"/>
          <p:nvPr/>
        </p:nvSpPr>
        <p:spPr>
          <a:xfrm>
            <a:off x="10943436" y="819835"/>
            <a:ext cx="1248564" cy="323165"/>
          </a:xfrm>
          <a:prstGeom prst="rect">
            <a:avLst/>
          </a:prstGeom>
          <a:noFill/>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500" dirty="0">
                <a:solidFill>
                  <a:srgbClr val="92D050"/>
                </a:solidFill>
                <a:latin typeface="Franklin Gothic Medium"/>
              </a:rPr>
              <a:t>Lesser Need</a:t>
            </a:r>
          </a:p>
        </p:txBody>
      </p:sp>
      <p:graphicFrame>
        <p:nvGraphicFramePr>
          <p:cNvPr id="6" name="Table 5"/>
          <p:cNvGraphicFramePr>
            <a:graphicFrameLocks noGrp="1"/>
          </p:cNvGraphicFramePr>
          <p:nvPr>
            <p:extLst>
              <p:ext uri="{D42A27DB-BD31-4B8C-83A1-F6EECF244321}">
                <p14:modId xmlns:p14="http://schemas.microsoft.com/office/powerpoint/2010/main" val="3726352492"/>
              </p:ext>
            </p:extLst>
          </p:nvPr>
        </p:nvGraphicFramePr>
        <p:xfrm>
          <a:off x="3235258" y="544374"/>
          <a:ext cx="4450403" cy="6230149"/>
        </p:xfrm>
        <a:graphic>
          <a:graphicData uri="http://schemas.openxmlformats.org/drawingml/2006/table">
            <a:tbl>
              <a:tblPr firstRow="1" bandRow="1">
                <a:tableStyleId>{C083E6E3-FA7D-4D7B-A595-EF9225AFEA82}</a:tableStyleId>
              </a:tblPr>
              <a:tblGrid>
                <a:gridCol w="1020626">
                  <a:extLst>
                    <a:ext uri="{9D8B030D-6E8A-4147-A177-3AD203B41FA5}">
                      <a16:colId xmlns:a16="http://schemas.microsoft.com/office/drawing/2014/main" val="1629768082"/>
                    </a:ext>
                  </a:extLst>
                </a:gridCol>
                <a:gridCol w="3429777">
                  <a:extLst>
                    <a:ext uri="{9D8B030D-6E8A-4147-A177-3AD203B41FA5}">
                      <a16:colId xmlns:a16="http://schemas.microsoft.com/office/drawing/2014/main" val="2346253339"/>
                    </a:ext>
                  </a:extLst>
                </a:gridCol>
              </a:tblGrid>
              <a:tr h="442788">
                <a:tc>
                  <a:txBody>
                    <a:bodyPr/>
                    <a:lstStyle/>
                    <a:p>
                      <a:r>
                        <a:rPr lang="en-US" dirty="0">
                          <a:latin typeface="Franklin Gothic Book" panose="020B0503020102020204" pitchFamily="34" charset="0"/>
                        </a:rPr>
                        <a:t>Chart #</a:t>
                      </a:r>
                    </a:p>
                  </a:txBody>
                  <a:tcPr>
                    <a:lnL>
                      <a:noFill/>
                    </a:lnL>
                    <a:lnR>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pPr algn="ctr"/>
                      <a:r>
                        <a:rPr lang="en-US" dirty="0">
                          <a:latin typeface="Franklin Gothic Book" panose="020B0503020102020204" pitchFamily="34" charset="0"/>
                        </a:rPr>
                        <a:t>Data Description</a:t>
                      </a:r>
                    </a:p>
                  </a:txBody>
                  <a:tcPr>
                    <a:lnL>
                      <a:noFill/>
                    </a:lnL>
                    <a:lnR>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548188193"/>
                  </a:ext>
                </a:extLst>
              </a:tr>
              <a:tr h="494949">
                <a:tc>
                  <a:txBody>
                    <a:bodyPr/>
                    <a:lstStyle/>
                    <a:p>
                      <a:r>
                        <a:rPr lang="en-US" sz="1400" dirty="0">
                          <a:latin typeface="Franklin Gothic Book" panose="020B0503020102020204" pitchFamily="34" charset="0"/>
                        </a:rPr>
                        <a:t>2.1</a:t>
                      </a:r>
                    </a:p>
                  </a:txBody>
                  <a:tcPr>
                    <a:lnL>
                      <a:noFill/>
                    </a:lnL>
                    <a:lnR>
                      <a:noFill/>
                    </a:lnR>
                    <a:lnT w="12700" cmpd="sng">
                      <a:noFill/>
                    </a:lnT>
                    <a:lnB>
                      <a:noFill/>
                    </a:lnB>
                    <a:lnTlToBr w="12700" cmpd="sng">
                      <a:noFill/>
                      <a:prstDash val="solid"/>
                    </a:lnTlToBr>
                    <a:lnBlToTr w="12700" cmpd="sng">
                      <a:noFill/>
                      <a:prstDash val="solid"/>
                    </a:lnBlToTr>
                    <a:solidFill>
                      <a:schemeClr val="bg1"/>
                    </a:solidFill>
                  </a:tcPr>
                </a:tc>
                <a:tc>
                  <a:txBody>
                    <a:bodyPr/>
                    <a:lstStyle/>
                    <a:p>
                      <a:r>
                        <a:rPr lang="en-US" sz="1400" dirty="0">
                          <a:latin typeface="Franklin Gothic Book" panose="020B0503020102020204" pitchFamily="34" charset="0"/>
                        </a:rPr>
                        <a:t>Families</a:t>
                      </a:r>
                      <a:r>
                        <a:rPr lang="en-US" sz="1400" baseline="0" dirty="0">
                          <a:latin typeface="Franklin Gothic Book" panose="020B0503020102020204" pitchFamily="34" charset="0"/>
                        </a:rPr>
                        <a:t> with children under the age of 18 living in poverty</a:t>
                      </a:r>
                      <a:endParaRPr lang="en-US" sz="1400" dirty="0">
                        <a:latin typeface="Franklin Gothic Book" panose="020B0503020102020204" pitchFamily="34" charset="0"/>
                      </a:endParaRPr>
                    </a:p>
                  </a:txBody>
                  <a:tcPr>
                    <a:lnL>
                      <a:noFill/>
                    </a:lnL>
                    <a:lnR>
                      <a:noFill/>
                    </a:lnR>
                    <a:lnT w="12700" cmpd="sng">
                      <a:noFill/>
                    </a:lnT>
                    <a:lnB>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75994391"/>
                  </a:ext>
                </a:extLst>
              </a:tr>
              <a:tr h="488970">
                <a:tc>
                  <a:txBody>
                    <a:bodyPr/>
                    <a:lstStyle/>
                    <a:p>
                      <a:r>
                        <a:rPr lang="en-US" sz="1400" dirty="0">
                          <a:latin typeface="Franklin Gothic Book" panose="020B0503020102020204" pitchFamily="34" charset="0"/>
                        </a:rPr>
                        <a:t>4.1</a:t>
                      </a: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tc>
                  <a:txBody>
                    <a:bodyPr/>
                    <a:lstStyle/>
                    <a:p>
                      <a:r>
                        <a:rPr lang="en-US" sz="1400">
                          <a:latin typeface="Franklin Gothic Book" panose="020B0503020102020204" pitchFamily="34" charset="0"/>
                        </a:rPr>
                        <a:t>Median </a:t>
                      </a:r>
                      <a:r>
                        <a:rPr lang="en-US" sz="1400" dirty="0">
                          <a:latin typeface="Franklin Gothic Book" panose="020B0503020102020204" pitchFamily="34" charset="0"/>
                        </a:rPr>
                        <a:t>household income</a:t>
                      </a:r>
                      <a:endParaRPr lang="en-US" sz="1400" baseline="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906344095"/>
                  </a:ext>
                </a:extLst>
              </a:tr>
              <a:tr h="488970">
                <a:tc>
                  <a:txBody>
                    <a:bodyPr/>
                    <a:lstStyle/>
                    <a:p>
                      <a:r>
                        <a:rPr lang="en-US" sz="1400" dirty="0">
                          <a:latin typeface="Franklin Gothic Book" panose="020B0503020102020204" pitchFamily="34" charset="0"/>
                        </a:rPr>
                        <a:t>5.1*</a:t>
                      </a: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tc>
                  <a:txBody>
                    <a:bodyPr/>
                    <a:lstStyle/>
                    <a:p>
                      <a:r>
                        <a:rPr lang="en-US" sz="1400" dirty="0">
                          <a:latin typeface="Franklin Gothic Book" panose="020B0503020102020204" pitchFamily="34" charset="0"/>
                        </a:rPr>
                        <a:t>Household income</a:t>
                      </a:r>
                      <a:r>
                        <a:rPr lang="en-US" sz="1400" baseline="0" dirty="0">
                          <a:latin typeface="Franklin Gothic Book" panose="020B0503020102020204" pitchFamily="34" charset="0"/>
                        </a:rPr>
                        <a:t> spent on housing</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444431621"/>
                  </a:ext>
                </a:extLst>
              </a:tr>
              <a:tr h="698529">
                <a:tc>
                  <a:txBody>
                    <a:bodyPr/>
                    <a:lstStyle/>
                    <a:p>
                      <a:r>
                        <a:rPr lang="en-US" sz="1400" dirty="0">
                          <a:latin typeface="Franklin Gothic Book" panose="020B0503020102020204" pitchFamily="34" charset="0"/>
                        </a:rPr>
                        <a:t>6.1*</a:t>
                      </a: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tc>
                  <a:txBody>
                    <a:bodyPr/>
                    <a:lstStyle/>
                    <a:p>
                      <a:r>
                        <a:rPr lang="en-US" sz="1400" dirty="0">
                          <a:latin typeface="Franklin Gothic Book" panose="020B0503020102020204" pitchFamily="34" charset="0"/>
                        </a:rPr>
                        <a:t>Food insecurity</a:t>
                      </a: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470909238"/>
                  </a:ext>
                </a:extLst>
              </a:tr>
              <a:tr h="488970">
                <a:tc>
                  <a:txBody>
                    <a:bodyPr/>
                    <a:lstStyle/>
                    <a:p>
                      <a:r>
                        <a:rPr lang="en-US" sz="1400" dirty="0">
                          <a:latin typeface="Franklin Gothic Book" panose="020B0503020102020204" pitchFamily="34" charset="0"/>
                        </a:rPr>
                        <a:t>8.1</a:t>
                      </a: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tc>
                  <a:txBody>
                    <a:bodyPr/>
                    <a:lstStyle/>
                    <a:p>
                      <a:r>
                        <a:rPr lang="en-US" sz="1400" dirty="0">
                          <a:latin typeface="Franklin Gothic Book" panose="020B0503020102020204" pitchFamily="34" charset="0"/>
                        </a:rPr>
                        <a:t>Average minutes of travel time to work</a:t>
                      </a: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1684732751"/>
                  </a:ext>
                </a:extLst>
              </a:tr>
              <a:tr h="542152">
                <a:tc>
                  <a:txBody>
                    <a:bodyPr/>
                    <a:lstStyle/>
                    <a:p>
                      <a:r>
                        <a:rPr lang="en-US" sz="1400" dirty="0">
                          <a:latin typeface="Franklin Gothic Book" panose="020B0503020102020204" pitchFamily="34" charset="0"/>
                        </a:rPr>
                        <a:t>8.4</a:t>
                      </a: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tc>
                  <a:txBody>
                    <a:bodyPr/>
                    <a:lstStyle/>
                    <a:p>
                      <a:r>
                        <a:rPr lang="en-US" sz="1400" dirty="0">
                          <a:latin typeface="Franklin Gothic Book" panose="020B0503020102020204" pitchFamily="34" charset="0"/>
                        </a:rPr>
                        <a:t>Cost of transportation</a:t>
                      </a:r>
                      <a:r>
                        <a:rPr lang="en-US" sz="1400" baseline="0" dirty="0">
                          <a:latin typeface="Franklin Gothic Book" panose="020B0503020102020204" pitchFamily="34" charset="0"/>
                        </a:rPr>
                        <a:t> as a percentage of income in NJ</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3285491812"/>
                  </a:ext>
                </a:extLst>
              </a:tr>
              <a:tr h="494949">
                <a:tc>
                  <a:txBody>
                    <a:bodyPr/>
                    <a:lstStyle/>
                    <a:p>
                      <a:r>
                        <a:rPr lang="en-US" sz="1400" dirty="0">
                          <a:latin typeface="Franklin Gothic Book" panose="020B0503020102020204" pitchFamily="34" charset="0"/>
                        </a:rPr>
                        <a:t>9.1*</a:t>
                      </a: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tc>
                  <a:txBody>
                    <a:bodyPr/>
                    <a:lstStyle/>
                    <a:p>
                      <a:r>
                        <a:rPr lang="en-US" sz="1400" dirty="0">
                          <a:latin typeface="Franklin Gothic Book" panose="020B0503020102020204" pitchFamily="34" charset="0"/>
                        </a:rPr>
                        <a:t>Children</a:t>
                      </a:r>
                      <a:r>
                        <a:rPr lang="en-US" sz="1400" baseline="0" dirty="0">
                          <a:latin typeface="Franklin Gothic Book" panose="020B0503020102020204" pitchFamily="34" charset="0"/>
                        </a:rPr>
                        <a:t> under the age of 18 without health insurance</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2802183924"/>
                  </a:ext>
                </a:extLst>
              </a:tr>
              <a:tr h="494949">
                <a:tc>
                  <a:txBody>
                    <a:bodyPr/>
                    <a:lstStyle/>
                    <a:p>
                      <a:r>
                        <a:rPr lang="en-US" sz="1400" dirty="0">
                          <a:latin typeface="Franklin Gothic Book" panose="020B0503020102020204" pitchFamily="34" charset="0"/>
                        </a:rPr>
                        <a:t>9.4*</a:t>
                      </a:r>
                    </a:p>
                  </a:txBody>
                  <a:tcPr>
                    <a:lnL>
                      <a:noFill/>
                    </a:lnL>
                    <a:lnR>
                      <a:noFill/>
                    </a:lnR>
                    <a:lnT>
                      <a:noFill/>
                    </a:lnT>
                    <a:lnB>
                      <a:noFill/>
                    </a:lnB>
                    <a:lnTlToBr w="12700" cmpd="sng">
                      <a:noFill/>
                      <a:prstDash val="solid"/>
                    </a:lnTlToBr>
                    <a:lnBlToTr w="12700" cmpd="sng">
                      <a:noFill/>
                      <a:prstDash val="solid"/>
                    </a:lnBlToTr>
                    <a:solidFill>
                      <a:schemeClr val="tx1">
                        <a:lumMod val="85000"/>
                        <a:lumOff val="15000"/>
                        <a:alpha val="20000"/>
                      </a:schemeClr>
                    </a:solidFill>
                  </a:tcPr>
                </a:tc>
                <a:tc>
                  <a:txBody>
                    <a:bodyPr/>
                    <a:lstStyle/>
                    <a:p>
                      <a:r>
                        <a:rPr lang="en-US" sz="1400" dirty="0">
                          <a:latin typeface="Franklin Gothic Book" panose="020B0503020102020204" pitchFamily="34" charset="0"/>
                        </a:rPr>
                        <a:t>NJ Family Care Medicaid Participation (Children only)</a:t>
                      </a:r>
                    </a:p>
                  </a:txBody>
                  <a:tcPr>
                    <a:lnL>
                      <a:noFill/>
                    </a:lnL>
                    <a:lnR>
                      <a:noFill/>
                    </a:lnR>
                    <a:lnT>
                      <a:noFill/>
                    </a:lnT>
                    <a:lnB>
                      <a:noFill/>
                    </a:lnB>
                    <a:lnTlToBr w="12700" cmpd="sng">
                      <a:noFill/>
                      <a:prstDash val="solid"/>
                    </a:lnTlToBr>
                    <a:lnBlToTr w="12700" cmpd="sng">
                      <a:noFill/>
                      <a:prstDash val="solid"/>
                    </a:lnBlToTr>
                    <a:solidFill>
                      <a:schemeClr val="tx1">
                        <a:lumMod val="85000"/>
                        <a:lumOff val="15000"/>
                        <a:alpha val="20000"/>
                      </a:schemeClr>
                    </a:solidFill>
                  </a:tcPr>
                </a:tc>
                <a:extLst>
                  <a:ext uri="{0D108BD9-81ED-4DB2-BD59-A6C34878D82A}">
                    <a16:rowId xmlns:a16="http://schemas.microsoft.com/office/drawing/2014/main" val="3781309256"/>
                  </a:ext>
                </a:extLst>
              </a:tr>
              <a:tr h="494949">
                <a:tc>
                  <a:txBody>
                    <a:bodyPr/>
                    <a:lstStyle/>
                    <a:p>
                      <a:r>
                        <a:rPr lang="en-US" sz="1400" dirty="0">
                          <a:latin typeface="Franklin Gothic Book" panose="020B0503020102020204" pitchFamily="34" charset="0"/>
                        </a:rPr>
                        <a:t>9.5*</a:t>
                      </a:r>
                    </a:p>
                  </a:txBody>
                  <a:tcPr>
                    <a:lnL>
                      <a:noFill/>
                    </a:lnL>
                    <a:lnR>
                      <a:noFill/>
                    </a:lnR>
                    <a:lnT>
                      <a:noFill/>
                    </a:lnT>
                    <a:lnB w="12700" cmpd="sng">
                      <a:noFill/>
                    </a:lnB>
                    <a:lnTlToBr w="12700" cmpd="sng">
                      <a:noFill/>
                      <a:prstDash val="solid"/>
                    </a:lnTlToBr>
                    <a:lnBlToTr w="12700" cmpd="sng">
                      <a:noFill/>
                      <a:prstDash val="solid"/>
                    </a:lnBlToTr>
                    <a:solidFill>
                      <a:schemeClr val="bg1"/>
                    </a:solidFill>
                  </a:tcPr>
                </a:tc>
                <a:tc>
                  <a:txBody>
                    <a:bodyPr/>
                    <a:lstStyle/>
                    <a:p>
                      <a:r>
                        <a:rPr lang="en-US" sz="1400" dirty="0">
                          <a:latin typeface="Franklin Gothic Book" panose="020B0503020102020204" pitchFamily="34" charset="0"/>
                        </a:rPr>
                        <a:t>Percent of children meeting all immunization</a:t>
                      </a:r>
                      <a:r>
                        <a:rPr lang="en-US" sz="1400" baseline="0" dirty="0">
                          <a:latin typeface="Franklin Gothic Book" panose="020B0503020102020204" pitchFamily="34" charset="0"/>
                        </a:rPr>
                        <a:t> requirements</a:t>
                      </a:r>
                    </a:p>
                  </a:txBody>
                  <a:tcPr>
                    <a:lnL>
                      <a:noFill/>
                    </a:lnL>
                    <a:lnR>
                      <a:noFill/>
                    </a:lnR>
                    <a:lnT>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523121526"/>
                  </a:ext>
                </a:extLst>
              </a:tr>
              <a:tr h="488970">
                <a:tc>
                  <a:txBody>
                    <a:bodyPr/>
                    <a:lstStyle/>
                    <a:p>
                      <a:r>
                        <a:rPr lang="en-US" sz="1400" dirty="0">
                          <a:latin typeface="Franklin Gothic Book" panose="020B0503020102020204" pitchFamily="34" charset="0"/>
                        </a:rPr>
                        <a:t>9.7*</a:t>
                      </a:r>
                    </a:p>
                  </a:txBody>
                  <a:tcPr>
                    <a:lnL>
                      <a:noFill/>
                    </a:lnL>
                    <a:lnR>
                      <a:noFill/>
                    </a:lnR>
                    <a:lnT>
                      <a:noFill/>
                    </a:lnT>
                    <a:lnB w="12700" cmpd="sng">
                      <a:noFill/>
                    </a:lnB>
                    <a:lnTlToBr w="12700" cmpd="sng">
                      <a:noFill/>
                      <a:prstDash val="solid"/>
                    </a:lnTlToBr>
                    <a:lnBlToTr w="12700" cmpd="sng">
                      <a:noFill/>
                      <a:prstDash val="solid"/>
                    </a:lnBlToTr>
                    <a:solidFill>
                      <a:schemeClr val="tx1">
                        <a:lumMod val="85000"/>
                        <a:lumOff val="15000"/>
                        <a:alpha val="20000"/>
                      </a:schemeClr>
                    </a:solidFill>
                  </a:tcPr>
                </a:tc>
                <a:tc>
                  <a:txBody>
                    <a:bodyPr/>
                    <a:lstStyle/>
                    <a:p>
                      <a:r>
                        <a:rPr lang="en-US" sz="1400" baseline="0" dirty="0">
                          <a:latin typeface="Franklin Gothic Book" panose="020B0503020102020204" pitchFamily="34" charset="0"/>
                        </a:rPr>
                        <a:t>Reports of late or lack of prenatal care</a:t>
                      </a:r>
                    </a:p>
                  </a:txBody>
                  <a:tcPr>
                    <a:lnL>
                      <a:noFill/>
                    </a:lnL>
                    <a:lnR>
                      <a:noFill/>
                    </a:lnR>
                    <a:lnT>
                      <a:noFill/>
                    </a:lnT>
                    <a:lnB w="12700" cmpd="sng">
                      <a:noFill/>
                    </a:lnB>
                    <a:lnTlToBr w="12700" cmpd="sng">
                      <a:noFill/>
                      <a:prstDash val="solid"/>
                    </a:lnTlToBr>
                    <a:lnBlToTr w="12700" cmpd="sng">
                      <a:noFill/>
                      <a:prstDash val="solid"/>
                    </a:lnBlToTr>
                    <a:solidFill>
                      <a:schemeClr val="tx1">
                        <a:lumMod val="85000"/>
                        <a:lumOff val="15000"/>
                        <a:alpha val="20000"/>
                      </a:schemeClr>
                    </a:solidFill>
                  </a:tcPr>
                </a:tc>
                <a:extLst>
                  <a:ext uri="{0D108BD9-81ED-4DB2-BD59-A6C34878D82A}">
                    <a16:rowId xmlns:a16="http://schemas.microsoft.com/office/drawing/2014/main" val="1880348913"/>
                  </a:ext>
                </a:extLst>
              </a:tr>
              <a:tr h="494949">
                <a:tc>
                  <a:txBody>
                    <a:bodyPr/>
                    <a:lstStyle/>
                    <a:p>
                      <a:r>
                        <a:rPr lang="en-US" sz="1400" dirty="0">
                          <a:latin typeface="Franklin Gothic Book" panose="020B0503020102020204" pitchFamily="34" charset="0"/>
                        </a:rPr>
                        <a:t>10.4*</a:t>
                      </a:r>
                    </a:p>
                  </a:txBody>
                  <a:tcPr>
                    <a:lnL>
                      <a:noFill/>
                    </a:lnL>
                    <a:lnR>
                      <a:noFill/>
                    </a:lnR>
                    <a:lnT>
                      <a:noFill/>
                    </a:lnT>
                    <a:lnB w="12700" cmpd="sng">
                      <a:noFill/>
                    </a:lnB>
                    <a:lnTlToBr w="12700" cmpd="sng">
                      <a:noFill/>
                      <a:prstDash val="solid"/>
                    </a:lnTlToBr>
                    <a:lnBlToTr w="12700" cmpd="sng">
                      <a:noFill/>
                      <a:prstDash val="solid"/>
                    </a:lnBlToTr>
                    <a:solidFill>
                      <a:schemeClr val="bg1">
                        <a:alpha val="20000"/>
                      </a:schemeClr>
                    </a:solidFill>
                  </a:tcPr>
                </a:tc>
                <a:tc>
                  <a:txBody>
                    <a:bodyPr/>
                    <a:lstStyle/>
                    <a:p>
                      <a:r>
                        <a:rPr lang="en-US" sz="1400" baseline="0" dirty="0">
                          <a:latin typeface="Franklin Gothic Book" panose="020B0503020102020204" pitchFamily="34" charset="0"/>
                        </a:rPr>
                        <a:t>Median unemployment rates across counties</a:t>
                      </a:r>
                    </a:p>
                  </a:txBody>
                  <a:tcPr>
                    <a:lnL>
                      <a:noFill/>
                    </a:lnL>
                    <a:lnR>
                      <a:noFill/>
                    </a:lnR>
                    <a:lnT>
                      <a:noFill/>
                    </a:lnT>
                    <a:lnB w="12700" cmpd="sng">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80312173"/>
                  </a:ext>
                </a:extLst>
              </a:tr>
            </a:tbl>
          </a:graphicData>
        </a:graphic>
      </p:graphicFrame>
      <p:graphicFrame>
        <p:nvGraphicFramePr>
          <p:cNvPr id="7" name="Chart 6">
            <a:extLst>
              <a:ext uri="{FF2B5EF4-FFF2-40B4-BE49-F238E27FC236}">
                <a16:creationId xmlns:a16="http://schemas.microsoft.com/office/drawing/2014/main" id="{00000000-0008-0000-0100-000004000000}"/>
              </a:ext>
            </a:extLst>
          </p:cNvPr>
          <p:cNvGraphicFramePr>
            <a:graphicFrameLocks/>
          </p:cNvGraphicFramePr>
          <p:nvPr>
            <p:extLst>
              <p:ext uri="{D42A27DB-BD31-4B8C-83A1-F6EECF244321}">
                <p14:modId xmlns:p14="http://schemas.microsoft.com/office/powerpoint/2010/main" val="1097980465"/>
              </p:ext>
            </p:extLst>
          </p:nvPr>
        </p:nvGraphicFramePr>
        <p:xfrm>
          <a:off x="7543801" y="880768"/>
          <a:ext cx="4648200" cy="6129632"/>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26458683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2">
            <a:extLst>
              <a:ext uri="{FF2B5EF4-FFF2-40B4-BE49-F238E27FC236}">
                <a16:creationId xmlns:a16="http://schemas.microsoft.com/office/drawing/2014/main" id="{C5FD2A6E-4549-4582-9F6A-E2201AEF5586}"/>
              </a:ext>
            </a:extLst>
          </p:cNvPr>
          <p:cNvSpPr txBox="1">
            <a:spLocks/>
          </p:cNvSpPr>
          <p:nvPr>
            <p:custDataLst>
              <p:tags r:id="rId1"/>
            </p:custDataLst>
          </p:nvPr>
        </p:nvSpPr>
        <p:spPr>
          <a:xfrm>
            <a:off x="4164903" y="52814"/>
            <a:ext cx="7489309" cy="653143"/>
          </a:xfrm>
          <a:prstGeom prst="rect">
            <a:avLst/>
          </a:prstGeom>
        </p:spPr>
        <p:txBody>
          <a:bodyPr>
            <a:normAutofit fontScale="9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200" b="1" dirty="0">
                <a:latin typeface="Franklin Gothic Medium"/>
              </a:rPr>
              <a:t>0.2 Overview – Morris County Service Needs</a:t>
            </a:r>
          </a:p>
        </p:txBody>
      </p:sp>
      <p:sp>
        <p:nvSpPr>
          <p:cNvPr id="3" name="TextBox 2">
            <a:extLst>
              <a:ext uri="{FF2B5EF4-FFF2-40B4-BE49-F238E27FC236}">
                <a16:creationId xmlns:a16="http://schemas.microsoft.com/office/drawing/2014/main" id="{CDDCFF91-1C58-4D34-B8C7-9B82799E3EEF}"/>
              </a:ext>
            </a:extLst>
          </p:cNvPr>
          <p:cNvSpPr txBox="1"/>
          <p:nvPr/>
        </p:nvSpPr>
        <p:spPr>
          <a:xfrm>
            <a:off x="7159230" y="734874"/>
            <a:ext cx="4871545" cy="353943"/>
          </a:xfrm>
          <a:prstGeom prst="rect">
            <a:avLst/>
          </a:prstGeom>
          <a:solidFill>
            <a:schemeClr val="bg1">
              <a:lumMod val="85000"/>
            </a:schemeClr>
          </a:solidFill>
          <a:ln>
            <a:solidFill>
              <a:schemeClr val="bg1"/>
            </a:solidFill>
          </a:ln>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700" b="1" dirty="0">
                <a:latin typeface="Franklin Gothic Book"/>
              </a:rPr>
              <a:t>Compared to Other Counties</a:t>
            </a:r>
            <a:endParaRPr lang="en-US" dirty="0"/>
          </a:p>
        </p:txBody>
      </p:sp>
      <p:sp>
        <p:nvSpPr>
          <p:cNvPr id="4" name="TextBox 6"/>
          <p:cNvSpPr txBox="1"/>
          <p:nvPr/>
        </p:nvSpPr>
        <p:spPr>
          <a:xfrm>
            <a:off x="7104100" y="1083150"/>
            <a:ext cx="1275999" cy="323165"/>
          </a:xfrm>
          <a:prstGeom prst="rect">
            <a:avLst/>
          </a:prstGeom>
          <a:noFill/>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500" dirty="0">
                <a:solidFill>
                  <a:srgbClr val="FF0000"/>
                </a:solidFill>
                <a:latin typeface="Franklin Gothic Medium"/>
              </a:rPr>
              <a:t>Greater Need</a:t>
            </a:r>
          </a:p>
        </p:txBody>
      </p:sp>
      <p:sp>
        <p:nvSpPr>
          <p:cNvPr id="5" name="TextBox 7"/>
          <p:cNvSpPr txBox="1"/>
          <p:nvPr/>
        </p:nvSpPr>
        <p:spPr>
          <a:xfrm>
            <a:off x="10953168" y="1083151"/>
            <a:ext cx="1238832" cy="323165"/>
          </a:xfrm>
          <a:prstGeom prst="rect">
            <a:avLst/>
          </a:prstGeom>
          <a:noFill/>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500" dirty="0">
                <a:solidFill>
                  <a:srgbClr val="92D050"/>
                </a:solidFill>
                <a:latin typeface="Franklin Gothic Medium"/>
              </a:rPr>
              <a:t>Lesser Need</a:t>
            </a:r>
          </a:p>
        </p:txBody>
      </p:sp>
      <p:graphicFrame>
        <p:nvGraphicFramePr>
          <p:cNvPr id="6" name="Table 5"/>
          <p:cNvGraphicFramePr>
            <a:graphicFrameLocks noGrp="1"/>
          </p:cNvGraphicFramePr>
          <p:nvPr>
            <p:extLst>
              <p:ext uri="{D42A27DB-BD31-4B8C-83A1-F6EECF244321}">
                <p14:modId xmlns:p14="http://schemas.microsoft.com/office/powerpoint/2010/main" val="4037163280"/>
              </p:ext>
            </p:extLst>
          </p:nvPr>
        </p:nvGraphicFramePr>
        <p:xfrm>
          <a:off x="3214943" y="734876"/>
          <a:ext cx="3944287" cy="5891193"/>
        </p:xfrm>
        <a:graphic>
          <a:graphicData uri="http://schemas.openxmlformats.org/drawingml/2006/table">
            <a:tbl>
              <a:tblPr firstRow="1" bandRow="1">
                <a:tableStyleId>{C083E6E3-FA7D-4D7B-A595-EF9225AFEA82}</a:tableStyleId>
              </a:tblPr>
              <a:tblGrid>
                <a:gridCol w="1002095">
                  <a:extLst>
                    <a:ext uri="{9D8B030D-6E8A-4147-A177-3AD203B41FA5}">
                      <a16:colId xmlns:a16="http://schemas.microsoft.com/office/drawing/2014/main" val="1629768082"/>
                    </a:ext>
                  </a:extLst>
                </a:gridCol>
                <a:gridCol w="2942192">
                  <a:extLst>
                    <a:ext uri="{9D8B030D-6E8A-4147-A177-3AD203B41FA5}">
                      <a16:colId xmlns:a16="http://schemas.microsoft.com/office/drawing/2014/main" val="2346253339"/>
                    </a:ext>
                  </a:extLst>
                </a:gridCol>
              </a:tblGrid>
              <a:tr h="551889">
                <a:tc>
                  <a:txBody>
                    <a:bodyPr/>
                    <a:lstStyle/>
                    <a:p>
                      <a:r>
                        <a:rPr lang="en-US" dirty="0">
                          <a:latin typeface="Franklin Gothic Book" panose="020B0503020102020204" pitchFamily="34" charset="0"/>
                        </a:rPr>
                        <a:t>Chart #</a:t>
                      </a:r>
                    </a:p>
                  </a:txBody>
                  <a:tcPr>
                    <a:lnL>
                      <a:noFill/>
                    </a:lnL>
                    <a:lnR>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r>
                        <a:rPr lang="en-US" dirty="0">
                          <a:latin typeface="Franklin Gothic Book" panose="020B0503020102020204" pitchFamily="34" charset="0"/>
                        </a:rPr>
                        <a:t>Data Description</a:t>
                      </a:r>
                    </a:p>
                  </a:txBody>
                  <a:tcPr>
                    <a:lnL>
                      <a:noFill/>
                    </a:lnL>
                    <a:lnR>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548188193"/>
                  </a:ext>
                </a:extLst>
              </a:tr>
              <a:tr h="372493">
                <a:tc>
                  <a:txBody>
                    <a:bodyPr/>
                    <a:lstStyle/>
                    <a:p>
                      <a:r>
                        <a:rPr lang="en-US" dirty="0">
                          <a:latin typeface="Franklin Gothic Book" panose="020B0503020102020204" pitchFamily="34" charset="0"/>
                        </a:rPr>
                        <a:t>1.13*</a:t>
                      </a:r>
                    </a:p>
                  </a:txBody>
                  <a:tcPr>
                    <a:lnL>
                      <a:noFill/>
                    </a:lnL>
                    <a:lnR>
                      <a:noFill/>
                    </a:lnR>
                    <a:lnT w="12700" cmpd="sng">
                      <a:noFill/>
                    </a:lnT>
                    <a:lnB>
                      <a:noFill/>
                    </a:lnB>
                    <a:lnTlToBr w="12700" cmpd="sng">
                      <a:noFill/>
                      <a:prstDash val="solid"/>
                    </a:lnTlToBr>
                    <a:lnBlToTr w="12700" cmpd="sng">
                      <a:noFill/>
                      <a:prstDash val="solid"/>
                    </a:lnBlToTr>
                    <a:solidFill>
                      <a:schemeClr val="bg1"/>
                    </a:solidFill>
                  </a:tcPr>
                </a:tc>
                <a:tc>
                  <a:txBody>
                    <a:bodyPr/>
                    <a:lstStyle/>
                    <a:p>
                      <a:r>
                        <a:rPr lang="en-US" dirty="0">
                          <a:latin typeface="Franklin Gothic Book" panose="020B0503020102020204" pitchFamily="34" charset="0"/>
                        </a:rPr>
                        <a:t>Children served by CP&amp;P</a:t>
                      </a:r>
                    </a:p>
                  </a:txBody>
                  <a:tcPr>
                    <a:lnL>
                      <a:noFill/>
                    </a:lnL>
                    <a:lnR>
                      <a:noFill/>
                    </a:lnR>
                    <a:lnT w="12700" cmpd="sng">
                      <a:noFill/>
                    </a:lnT>
                    <a:lnB>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75994391"/>
                  </a:ext>
                </a:extLst>
              </a:tr>
              <a:tr h="609451">
                <a:tc>
                  <a:txBody>
                    <a:bodyPr/>
                    <a:lstStyle/>
                    <a:p>
                      <a:r>
                        <a:rPr lang="en-US" dirty="0">
                          <a:latin typeface="Franklin Gothic Book" panose="020B0503020102020204" pitchFamily="34" charset="0"/>
                        </a:rPr>
                        <a:t>11.1*</a:t>
                      </a: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tc>
                  <a:txBody>
                    <a:bodyPr/>
                    <a:lstStyle/>
                    <a:p>
                      <a:r>
                        <a:rPr lang="en-US" dirty="0">
                          <a:latin typeface="Franklin Gothic Book" panose="020B0503020102020204" pitchFamily="34" charset="0"/>
                        </a:rPr>
                        <a:t>Violent</a:t>
                      </a:r>
                      <a:r>
                        <a:rPr lang="en-US" baseline="0" dirty="0">
                          <a:latin typeface="Franklin Gothic Book" panose="020B0503020102020204" pitchFamily="34" charset="0"/>
                        </a:rPr>
                        <a:t> Crime Rate (per 1,000)</a:t>
                      </a: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906344095"/>
                  </a:ext>
                </a:extLst>
              </a:tr>
              <a:tr h="609451">
                <a:tc>
                  <a:txBody>
                    <a:bodyPr/>
                    <a:lstStyle/>
                    <a:p>
                      <a:r>
                        <a:rPr lang="en-US" dirty="0">
                          <a:latin typeface="Franklin Gothic Book" panose="020B0503020102020204" pitchFamily="34" charset="0"/>
                        </a:rPr>
                        <a:t>11.3*</a:t>
                      </a: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tc>
                  <a:txBody>
                    <a:bodyPr/>
                    <a:lstStyle/>
                    <a:p>
                      <a:r>
                        <a:rPr lang="en-US" dirty="0">
                          <a:latin typeface="Franklin Gothic Book" panose="020B0503020102020204" pitchFamily="34" charset="0"/>
                        </a:rPr>
                        <a:t>Juvenile</a:t>
                      </a:r>
                      <a:r>
                        <a:rPr lang="en-US" baseline="0" dirty="0">
                          <a:latin typeface="Franklin Gothic Book" panose="020B0503020102020204" pitchFamily="34" charset="0"/>
                        </a:rPr>
                        <a:t> arrest rates (per 1,000)</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444431621"/>
                  </a:ext>
                </a:extLst>
              </a:tr>
              <a:tr h="718182">
                <a:tc>
                  <a:txBody>
                    <a:bodyPr/>
                    <a:lstStyle/>
                    <a:p>
                      <a:r>
                        <a:rPr lang="en-US" dirty="0">
                          <a:latin typeface="Franklin Gothic Book" panose="020B0503020102020204" pitchFamily="34" charset="0"/>
                        </a:rPr>
                        <a:t>12.1*</a:t>
                      </a: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tc>
                  <a:txBody>
                    <a:bodyPr/>
                    <a:lstStyle/>
                    <a:p>
                      <a:r>
                        <a:rPr lang="en-US" dirty="0">
                          <a:latin typeface="Franklin Gothic Book" panose="020B0503020102020204" pitchFamily="34" charset="0"/>
                        </a:rPr>
                        <a:t>Domestic</a:t>
                      </a:r>
                      <a:r>
                        <a:rPr lang="en-US" baseline="0" dirty="0">
                          <a:latin typeface="Franklin Gothic Book" panose="020B0503020102020204" pitchFamily="34" charset="0"/>
                        </a:rPr>
                        <a:t> violence incidents reported to law enforcement</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470909238"/>
                  </a:ext>
                </a:extLst>
              </a:tr>
              <a:tr h="609451">
                <a:tc>
                  <a:txBody>
                    <a:bodyPr/>
                    <a:lstStyle/>
                    <a:p>
                      <a:r>
                        <a:rPr lang="en-US" dirty="0">
                          <a:latin typeface="Franklin Gothic Book" panose="020B0503020102020204" pitchFamily="34" charset="0"/>
                        </a:rPr>
                        <a:t>13.1*</a:t>
                      </a: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tc>
                  <a:txBody>
                    <a:bodyPr/>
                    <a:lstStyle/>
                    <a:p>
                      <a:r>
                        <a:rPr lang="en-US" dirty="0">
                          <a:latin typeface="Franklin Gothic Book" panose="020B0503020102020204" pitchFamily="34" charset="0"/>
                        </a:rPr>
                        <a:t>Change in suspected opioid</a:t>
                      </a:r>
                      <a:r>
                        <a:rPr lang="en-US" baseline="0" dirty="0">
                          <a:latin typeface="Franklin Gothic Book" panose="020B0503020102020204" pitchFamily="34" charset="0"/>
                        </a:rPr>
                        <a:t> overdose deaths</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1684732751"/>
                  </a:ext>
                </a:extLst>
              </a:tr>
              <a:tr h="675736">
                <a:tc>
                  <a:txBody>
                    <a:bodyPr/>
                    <a:lstStyle/>
                    <a:p>
                      <a:r>
                        <a:rPr lang="en-US" dirty="0">
                          <a:latin typeface="Franklin Gothic Book" panose="020B0503020102020204" pitchFamily="34" charset="0"/>
                        </a:rPr>
                        <a:t>14.2*</a:t>
                      </a: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tc>
                  <a:txBody>
                    <a:bodyPr/>
                    <a:lstStyle/>
                    <a:p>
                      <a:r>
                        <a:rPr lang="en-US" dirty="0">
                          <a:latin typeface="Franklin Gothic Book" panose="020B0503020102020204" pitchFamily="34" charset="0"/>
                        </a:rPr>
                        <a:t>Age adjusted frequency of mental</a:t>
                      </a:r>
                      <a:r>
                        <a:rPr lang="en-US" baseline="0" dirty="0">
                          <a:latin typeface="Franklin Gothic Book" panose="020B0503020102020204" pitchFamily="34" charset="0"/>
                        </a:rPr>
                        <a:t> health distress</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3285491812"/>
                  </a:ext>
                </a:extLst>
              </a:tr>
              <a:tr h="372493">
                <a:tc>
                  <a:txBody>
                    <a:bodyPr/>
                    <a:lstStyle/>
                    <a:p>
                      <a:r>
                        <a:rPr lang="en-US" dirty="0">
                          <a:latin typeface="Franklin Gothic Book" panose="020B0503020102020204" pitchFamily="34" charset="0"/>
                        </a:rPr>
                        <a:t>14.6*</a:t>
                      </a: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tc>
                  <a:txBody>
                    <a:bodyPr/>
                    <a:lstStyle/>
                    <a:p>
                      <a:r>
                        <a:rPr lang="en-US" dirty="0">
                          <a:latin typeface="Franklin Gothic Book" panose="020B0503020102020204" pitchFamily="34" charset="0"/>
                        </a:rPr>
                        <a:t>Frequency</a:t>
                      </a:r>
                      <a:r>
                        <a:rPr lang="en-US" baseline="0" dirty="0">
                          <a:latin typeface="Franklin Gothic Book" panose="020B0503020102020204" pitchFamily="34" charset="0"/>
                        </a:rPr>
                        <a:t> of depression</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2802183924"/>
                  </a:ext>
                </a:extLst>
              </a:tr>
              <a:tr h="609451">
                <a:tc>
                  <a:txBody>
                    <a:bodyPr/>
                    <a:lstStyle/>
                    <a:p>
                      <a:r>
                        <a:rPr lang="en-US" dirty="0">
                          <a:latin typeface="Franklin Gothic Book" panose="020B0503020102020204" pitchFamily="34" charset="0"/>
                        </a:rPr>
                        <a:t>15.1*</a:t>
                      </a:r>
                    </a:p>
                  </a:txBody>
                  <a:tcPr>
                    <a:lnL>
                      <a:noFill/>
                    </a:lnL>
                    <a:lnR>
                      <a:noFill/>
                    </a:lnR>
                    <a:lnT>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r>
                        <a:rPr lang="en-US" dirty="0">
                          <a:latin typeface="Franklin Gothic Book" panose="020B0503020102020204" pitchFamily="34" charset="0"/>
                        </a:rPr>
                        <a:t>Children receiving</a:t>
                      </a:r>
                      <a:r>
                        <a:rPr lang="en-US" baseline="0" dirty="0">
                          <a:latin typeface="Franklin Gothic Book" panose="020B0503020102020204" pitchFamily="34" charset="0"/>
                        </a:rPr>
                        <a:t> special education services</a:t>
                      </a:r>
                    </a:p>
                  </a:txBody>
                  <a:tcPr>
                    <a:lnL>
                      <a:noFill/>
                    </a:lnL>
                    <a:lnR>
                      <a:noFill/>
                    </a:lnR>
                    <a:lnT>
                      <a:noFill/>
                    </a:lnT>
                    <a:lnB w="12700" cmpd="sng">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2523121526"/>
                  </a:ext>
                </a:extLst>
              </a:tr>
              <a:tr h="609451">
                <a:tc>
                  <a:txBody>
                    <a:bodyPr/>
                    <a:lstStyle/>
                    <a:p>
                      <a:r>
                        <a:rPr lang="en-US" dirty="0">
                          <a:latin typeface="Franklin Gothic Book" panose="020B0503020102020204" pitchFamily="34" charset="0"/>
                        </a:rPr>
                        <a:t>15.2*</a:t>
                      </a:r>
                    </a:p>
                  </a:txBody>
                  <a:tcPr>
                    <a:lnL>
                      <a:noFill/>
                    </a:lnL>
                    <a:lnR>
                      <a:noFill/>
                    </a:lnR>
                    <a:lnT>
                      <a:noFill/>
                    </a:lnT>
                    <a:lnB w="12700" cmpd="sng">
                      <a:noFill/>
                    </a:lnB>
                    <a:lnTlToBr w="12700" cmpd="sng">
                      <a:noFill/>
                      <a:prstDash val="solid"/>
                    </a:lnTlToBr>
                    <a:lnBlToTr w="12700" cmpd="sng">
                      <a:noFill/>
                      <a:prstDash val="solid"/>
                    </a:lnBlToTr>
                    <a:solidFill>
                      <a:schemeClr val="bg1">
                        <a:alpha val="20000"/>
                      </a:schemeClr>
                    </a:solidFill>
                  </a:tcPr>
                </a:tc>
                <a:tc>
                  <a:txBody>
                    <a:bodyPr/>
                    <a:lstStyle/>
                    <a:p>
                      <a:r>
                        <a:rPr lang="en-US" baseline="0" dirty="0">
                          <a:latin typeface="Franklin Gothic Book" panose="020B0503020102020204" pitchFamily="34" charset="0"/>
                        </a:rPr>
                        <a:t>Children receiving early intervention services</a:t>
                      </a:r>
                    </a:p>
                  </a:txBody>
                  <a:tcPr>
                    <a:lnL>
                      <a:noFill/>
                    </a:lnL>
                    <a:lnR>
                      <a:noFill/>
                    </a:lnR>
                    <a:lnT>
                      <a:noFill/>
                    </a:lnT>
                    <a:lnB w="12700" cmpd="sng">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80312173"/>
                  </a:ext>
                </a:extLst>
              </a:tr>
            </a:tbl>
          </a:graphicData>
        </a:graphic>
      </p:graphicFrame>
      <p:graphicFrame>
        <p:nvGraphicFramePr>
          <p:cNvPr id="7" name="Chart 6">
            <a:extLst>
              <a:ext uri="{FF2B5EF4-FFF2-40B4-BE49-F238E27FC236}">
                <a16:creationId xmlns:a16="http://schemas.microsoft.com/office/drawing/2014/main" id="{00000000-0008-0000-0100-000005000000}"/>
              </a:ext>
            </a:extLst>
          </p:cNvPr>
          <p:cNvGraphicFramePr>
            <a:graphicFrameLocks/>
          </p:cNvGraphicFramePr>
          <p:nvPr>
            <p:extLst>
              <p:ext uri="{D42A27DB-BD31-4B8C-83A1-F6EECF244321}">
                <p14:modId xmlns:p14="http://schemas.microsoft.com/office/powerpoint/2010/main" val="4162011687"/>
              </p:ext>
            </p:extLst>
          </p:nvPr>
        </p:nvGraphicFramePr>
        <p:xfrm>
          <a:off x="7104100" y="1054231"/>
          <a:ext cx="5087900" cy="5814597"/>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34970189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7586259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679FEC1-1038-4F4C-AF5E-20F9660F713F}"/>
              </a:ext>
            </a:extLst>
          </p:cNvPr>
          <p:cNvSpPr txBox="1"/>
          <p:nvPr>
            <p:custDataLst>
              <p:tags r:id="rId1"/>
            </p:custDataLst>
          </p:nvPr>
        </p:nvSpPr>
        <p:spPr>
          <a:xfrm>
            <a:off x="3131126" y="6339858"/>
            <a:ext cx="9060873" cy="457200"/>
          </a:xfrm>
          <a:prstGeom prst="rect">
            <a:avLst/>
          </a:prstGeom>
          <a:noFill/>
        </p:spPr>
        <p:txBody>
          <a:bodyPr wrap="square" rtlCol="0" anchor="ctr" anchorCtr="0">
            <a:noAutofit/>
          </a:bodyPr>
          <a:lstStyle/>
          <a:p>
            <a:pPr algn="just"/>
            <a:r>
              <a:rPr lang="en-US" sz="1000" dirty="0">
                <a:latin typeface="Franklin Gothic Book"/>
              </a:rPr>
              <a:t>Note. Percentages add up to more than 100% because respondents to the 2019 American Community Survey were able to select more than one race. Additionally, Hispanic/Latino was a separate question from race that all respondents answered before selecting race. </a:t>
            </a:r>
            <a:endParaRPr lang="en-US" sz="1000" dirty="0">
              <a:latin typeface="Franklin Gothic Book" panose="020B0503020102020204" pitchFamily="34" charset="0"/>
            </a:endParaRPr>
          </a:p>
        </p:txBody>
      </p:sp>
      <p:sp>
        <p:nvSpPr>
          <p:cNvPr id="35" name="TextBox 34">
            <a:extLst>
              <a:ext uri="{FF2B5EF4-FFF2-40B4-BE49-F238E27FC236}">
                <a16:creationId xmlns:a16="http://schemas.microsoft.com/office/drawing/2014/main" id="{637C6209-88EE-456E-B8D9-14ED38F43877}"/>
              </a:ext>
            </a:extLst>
          </p:cNvPr>
          <p:cNvSpPr txBox="1"/>
          <p:nvPr>
            <p:custDataLst>
              <p:tags r:id="rId2"/>
            </p:custDataLst>
          </p:nvPr>
        </p:nvSpPr>
        <p:spPr>
          <a:xfrm>
            <a:off x="0" y="2667000"/>
            <a:ext cx="3124200" cy="646331"/>
          </a:xfrm>
          <a:prstGeom prst="rect">
            <a:avLst/>
          </a:prstGeom>
          <a:noFill/>
        </p:spPr>
        <p:txBody>
          <a:bodyPr wrap="square" rtlCol="0">
            <a:spAutoFit/>
          </a:bodyPr>
          <a:lstStyle/>
          <a:p>
            <a:r>
              <a:rPr lang="en-US" sz="3600" dirty="0">
                <a:solidFill>
                  <a:schemeClr val="bg1"/>
                </a:solidFill>
                <a:latin typeface="Franklin Gothic Demi" panose="020B0703020102020204" pitchFamily="34" charset="0"/>
              </a:rPr>
              <a:t>Demographics</a:t>
            </a:r>
          </a:p>
        </p:txBody>
      </p:sp>
      <p:sp>
        <p:nvSpPr>
          <p:cNvPr id="36" name="TextBox 35">
            <a:extLst>
              <a:ext uri="{FF2B5EF4-FFF2-40B4-BE49-F238E27FC236}">
                <a16:creationId xmlns:a16="http://schemas.microsoft.com/office/drawing/2014/main" id="{D615308F-EBF0-4F93-A255-42E9A4CA1699}"/>
              </a:ext>
            </a:extLst>
          </p:cNvPr>
          <p:cNvSpPr txBox="1"/>
          <p:nvPr>
            <p:custDataLst>
              <p:tags r:id="rId3"/>
            </p:custDataLst>
          </p:nvPr>
        </p:nvSpPr>
        <p:spPr>
          <a:xfrm>
            <a:off x="314145" y="3305563"/>
            <a:ext cx="2495909" cy="461665"/>
          </a:xfrm>
          <a:prstGeom prst="rect">
            <a:avLst/>
          </a:prstGeom>
          <a:noFill/>
        </p:spPr>
        <p:txBody>
          <a:bodyPr wrap="square" rtlCol="0">
            <a:spAutoFit/>
          </a:bodyPr>
          <a:lstStyle/>
          <a:p>
            <a:r>
              <a:rPr lang="en-US" sz="2400" dirty="0">
                <a:solidFill>
                  <a:schemeClr val="bg1"/>
                </a:solidFill>
                <a:latin typeface="Franklin Gothic Demi" panose="020B0703020102020204" pitchFamily="34" charset="0"/>
              </a:rPr>
              <a:t>Race/Ethnicity</a:t>
            </a:r>
          </a:p>
        </p:txBody>
      </p:sp>
      <p:graphicFrame>
        <p:nvGraphicFramePr>
          <p:cNvPr id="5" name="Chart 4">
            <a:extLst>
              <a:ext uri="{FF2B5EF4-FFF2-40B4-BE49-F238E27FC236}">
                <a16:creationId xmlns:a16="http://schemas.microsoft.com/office/drawing/2014/main" id="{DCD21000-6A2E-40A7-8520-652EF6116C4B}"/>
              </a:ext>
            </a:extLst>
          </p:cNvPr>
          <p:cNvGraphicFramePr/>
          <p:nvPr>
            <p:custDataLst>
              <p:tags r:id="rId4"/>
            </p:custDataLst>
            <p:extLst>
              <p:ext uri="{D42A27DB-BD31-4B8C-83A1-F6EECF244321}">
                <p14:modId xmlns:p14="http://schemas.microsoft.com/office/powerpoint/2010/main" val="274120661"/>
              </p:ext>
            </p:extLst>
          </p:nvPr>
        </p:nvGraphicFramePr>
        <p:xfrm>
          <a:off x="3539992" y="900593"/>
          <a:ext cx="8128000" cy="5271607"/>
        </p:xfrm>
        <a:graphic>
          <a:graphicData uri="http://schemas.openxmlformats.org/drawingml/2006/chart">
            <c:chart xmlns:c="http://schemas.openxmlformats.org/drawingml/2006/chart" xmlns:r="http://schemas.openxmlformats.org/officeDocument/2006/relationships" r:id="rId9"/>
          </a:graphicData>
        </a:graphic>
      </p:graphicFrame>
      <p:sp>
        <p:nvSpPr>
          <p:cNvPr id="6" name="TextBox 5">
            <a:extLst>
              <a:ext uri="{FF2B5EF4-FFF2-40B4-BE49-F238E27FC236}">
                <a16:creationId xmlns:a16="http://schemas.microsoft.com/office/drawing/2014/main" id="{F2F1A772-2FD6-4D6F-8AFF-A44BDF56F699}"/>
              </a:ext>
            </a:extLst>
          </p:cNvPr>
          <p:cNvSpPr txBox="1"/>
          <p:nvPr>
            <p:custDataLst>
              <p:tags r:id="rId5"/>
            </p:custDataLst>
          </p:nvPr>
        </p:nvSpPr>
        <p:spPr>
          <a:xfrm>
            <a:off x="3124200" y="-425"/>
            <a:ext cx="8229600" cy="400110"/>
          </a:xfrm>
          <a:prstGeom prst="rect">
            <a:avLst/>
          </a:prstGeom>
          <a:noFill/>
        </p:spPr>
        <p:txBody>
          <a:bodyPr wrap="square" rtlCol="0">
            <a:spAutoFit/>
          </a:bodyPr>
          <a:lstStyle/>
          <a:p>
            <a:pPr>
              <a:defRPr sz="1400" b="0" i="0" u="none" strike="noStrike" kern="1200" spc="0" baseline="0">
                <a:solidFill>
                  <a:prstClr val="black"/>
                </a:solidFill>
                <a:latin typeface="+mn-lt"/>
                <a:ea typeface="+mn-ea"/>
                <a:cs typeface="+mn-cs"/>
              </a:defRPr>
            </a:pPr>
            <a:r>
              <a:rPr lang="en-US" sz="2000" dirty="0">
                <a:latin typeface="Franklin Gothic Medium" panose="020B0603020102020204" pitchFamily="34" charset="0"/>
              </a:rPr>
              <a:t>1.1 Racial/ethnic demographics (%) </a:t>
            </a:r>
          </a:p>
        </p:txBody>
      </p:sp>
      <p:sp>
        <p:nvSpPr>
          <p:cNvPr id="3" name="TextBox 2">
            <a:extLst>
              <a:ext uri="{FF2B5EF4-FFF2-40B4-BE49-F238E27FC236}">
                <a16:creationId xmlns:a16="http://schemas.microsoft.com/office/drawing/2014/main" id="{23C3F140-43C9-4DB8-91BF-A9DFD2C0E68A}"/>
              </a:ext>
            </a:extLst>
          </p:cNvPr>
          <p:cNvSpPr txBox="1"/>
          <p:nvPr>
            <p:custDataLst>
              <p:tags r:id="rId6"/>
            </p:custDataLst>
          </p:nvPr>
        </p:nvSpPr>
        <p:spPr>
          <a:xfrm>
            <a:off x="3131127" y="299331"/>
            <a:ext cx="6442208" cy="276999"/>
          </a:xfrm>
          <a:prstGeom prst="rect">
            <a:avLst/>
          </a:prstGeom>
          <a:noFill/>
        </p:spPr>
        <p:txBody>
          <a:bodyPr wrap="square" rtlCol="0">
            <a:spAutoFit/>
          </a:bodyPr>
          <a:lstStyle/>
          <a:p>
            <a:r>
              <a:rPr lang="en-US" sz="1200" dirty="0">
                <a:latin typeface="Franklin Gothic Medium" panose="020B0603020102020204" pitchFamily="34" charset="0"/>
              </a:rPr>
              <a:t>Source: 1-yr American Community Survey, estimates 2019</a:t>
            </a:r>
          </a:p>
        </p:txBody>
      </p:sp>
    </p:spTree>
    <p:extLst>
      <p:ext uri="{BB962C8B-B14F-4D97-AF65-F5344CB8AC3E}">
        <p14:creationId xmlns:p14="http://schemas.microsoft.com/office/powerpoint/2010/main" val="227118821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679FEC1-1038-4F4C-AF5E-20F9660F713F}"/>
              </a:ext>
            </a:extLst>
          </p:cNvPr>
          <p:cNvSpPr txBox="1"/>
          <p:nvPr>
            <p:custDataLst>
              <p:tags r:id="rId1"/>
            </p:custDataLst>
          </p:nvPr>
        </p:nvSpPr>
        <p:spPr>
          <a:xfrm>
            <a:off x="3124200" y="6334184"/>
            <a:ext cx="9067800" cy="457200"/>
          </a:xfrm>
          <a:prstGeom prst="rect">
            <a:avLst/>
          </a:prstGeom>
          <a:noFill/>
        </p:spPr>
        <p:txBody>
          <a:bodyPr wrap="square" rtlCol="0" anchor="ctr" anchorCtr="0">
            <a:noAutofit/>
          </a:bodyPr>
          <a:lstStyle/>
          <a:p>
            <a:pPr algn="just"/>
            <a:r>
              <a:rPr lang="en-US" sz="1000" dirty="0">
                <a:latin typeface="Franklin Gothic Book"/>
              </a:rPr>
              <a:t>Note. Percentages add up to more than 100% because respondents to the 2019 American Community Survey were able to select more than one race. Additionally, Hispanic/Latino was a separate question from race that all respondents answered before selecting race. </a:t>
            </a:r>
            <a:endParaRPr lang="en-US" sz="1000" dirty="0">
              <a:latin typeface="Franklin Gothic Book" panose="020B0503020102020204" pitchFamily="34" charset="0"/>
            </a:endParaRPr>
          </a:p>
        </p:txBody>
      </p:sp>
      <p:sp>
        <p:nvSpPr>
          <p:cNvPr id="35" name="TextBox 34">
            <a:extLst>
              <a:ext uri="{FF2B5EF4-FFF2-40B4-BE49-F238E27FC236}">
                <a16:creationId xmlns:a16="http://schemas.microsoft.com/office/drawing/2014/main" id="{637C6209-88EE-456E-B8D9-14ED38F43877}"/>
              </a:ext>
            </a:extLst>
          </p:cNvPr>
          <p:cNvSpPr txBox="1"/>
          <p:nvPr>
            <p:custDataLst>
              <p:tags r:id="rId2"/>
            </p:custDataLst>
          </p:nvPr>
        </p:nvSpPr>
        <p:spPr>
          <a:xfrm>
            <a:off x="0" y="2667000"/>
            <a:ext cx="3124200" cy="646331"/>
          </a:xfrm>
          <a:prstGeom prst="rect">
            <a:avLst/>
          </a:prstGeom>
          <a:noFill/>
        </p:spPr>
        <p:txBody>
          <a:bodyPr wrap="square" rtlCol="0">
            <a:spAutoFit/>
          </a:bodyPr>
          <a:lstStyle/>
          <a:p>
            <a:r>
              <a:rPr lang="en-US" sz="3600" dirty="0">
                <a:solidFill>
                  <a:schemeClr val="bg1"/>
                </a:solidFill>
                <a:latin typeface="Franklin Gothic Demi" panose="020B0703020102020204" pitchFamily="34" charset="0"/>
              </a:rPr>
              <a:t>Demographics</a:t>
            </a:r>
          </a:p>
        </p:txBody>
      </p:sp>
      <p:sp>
        <p:nvSpPr>
          <p:cNvPr id="6" name="TextBox 5">
            <a:extLst>
              <a:ext uri="{FF2B5EF4-FFF2-40B4-BE49-F238E27FC236}">
                <a16:creationId xmlns:a16="http://schemas.microsoft.com/office/drawing/2014/main" id="{F2F1A772-2FD6-4D6F-8AFF-A44BDF56F699}"/>
              </a:ext>
            </a:extLst>
          </p:cNvPr>
          <p:cNvSpPr txBox="1"/>
          <p:nvPr>
            <p:custDataLst>
              <p:tags r:id="rId3"/>
            </p:custDataLst>
          </p:nvPr>
        </p:nvSpPr>
        <p:spPr>
          <a:xfrm>
            <a:off x="3124200" y="0"/>
            <a:ext cx="8229600"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1.2 Racial/ethnic demographics (%) over time, in county</a:t>
            </a:r>
          </a:p>
          <a:p>
            <a:pPr>
              <a:defRPr sz="1400" b="0" i="0" u="none" strike="noStrike" kern="1200" spc="0" baseline="0">
                <a:solidFill>
                  <a:prstClr val="black"/>
                </a:solidFill>
                <a:latin typeface="Franklin Gothic Medium" panose="020B0603020102020204" pitchFamily="34" charset="0"/>
                <a:ea typeface="+mn-ea"/>
                <a:cs typeface="+mn-cs"/>
              </a:defRPr>
            </a:pP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4"/>
            </p:custDataLst>
          </p:nvPr>
        </p:nvSpPr>
        <p:spPr>
          <a:xfrm>
            <a:off x="3124200" y="318337"/>
            <a:ext cx="6442208" cy="276999"/>
          </a:xfrm>
          <a:prstGeom prst="rect">
            <a:avLst/>
          </a:prstGeom>
          <a:noFill/>
        </p:spPr>
        <p:txBody>
          <a:bodyPr wrap="square" rtlCol="0">
            <a:spAutoFit/>
          </a:bodyPr>
          <a:lstStyle/>
          <a:p>
            <a:r>
              <a:rPr lang="en-US" sz="1200" dirty="0">
                <a:latin typeface="Franklin Gothic Medium" panose="020B0603020102020204" pitchFamily="34" charset="0"/>
              </a:rPr>
              <a:t>Source: 1-yr American Community Survey, estimates 2015-19 </a:t>
            </a:r>
          </a:p>
        </p:txBody>
      </p:sp>
      <p:graphicFrame>
        <p:nvGraphicFramePr>
          <p:cNvPr id="8" name="Chart 7">
            <a:extLst>
              <a:ext uri="{FF2B5EF4-FFF2-40B4-BE49-F238E27FC236}">
                <a16:creationId xmlns:a16="http://schemas.microsoft.com/office/drawing/2014/main" id="{72A05DEF-BF97-458F-BBDC-EDA83CD22FE8}"/>
              </a:ext>
            </a:extLst>
          </p:cNvPr>
          <p:cNvGraphicFramePr/>
          <p:nvPr>
            <p:custDataLst>
              <p:tags r:id="rId5"/>
            </p:custDataLst>
            <p:extLst>
              <p:ext uri="{D42A27DB-BD31-4B8C-83A1-F6EECF244321}">
                <p14:modId xmlns:p14="http://schemas.microsoft.com/office/powerpoint/2010/main" val="1323832383"/>
              </p:ext>
            </p:extLst>
          </p:nvPr>
        </p:nvGraphicFramePr>
        <p:xfrm>
          <a:off x="3438392" y="802064"/>
          <a:ext cx="8128000" cy="5418667"/>
        </p:xfrm>
        <a:graphic>
          <a:graphicData uri="http://schemas.openxmlformats.org/drawingml/2006/chart">
            <c:chart xmlns:c="http://schemas.openxmlformats.org/drawingml/2006/chart" xmlns:r="http://schemas.openxmlformats.org/officeDocument/2006/relationships" r:id="rId9"/>
          </a:graphicData>
        </a:graphic>
      </p:graphicFrame>
      <p:sp>
        <p:nvSpPr>
          <p:cNvPr id="9" name="TextBox 8">
            <a:extLst>
              <a:ext uri="{FF2B5EF4-FFF2-40B4-BE49-F238E27FC236}">
                <a16:creationId xmlns:a16="http://schemas.microsoft.com/office/drawing/2014/main" id="{BFF3512B-D1FA-4071-B1FF-E1C8512CD182}"/>
              </a:ext>
            </a:extLst>
          </p:cNvPr>
          <p:cNvSpPr txBox="1"/>
          <p:nvPr>
            <p:custDataLst>
              <p:tags r:id="rId6"/>
            </p:custDataLst>
          </p:nvPr>
        </p:nvSpPr>
        <p:spPr>
          <a:xfrm>
            <a:off x="314145" y="3305563"/>
            <a:ext cx="2495909" cy="461665"/>
          </a:xfrm>
          <a:prstGeom prst="rect">
            <a:avLst/>
          </a:prstGeom>
          <a:noFill/>
        </p:spPr>
        <p:txBody>
          <a:bodyPr wrap="square" rtlCol="0">
            <a:spAutoFit/>
          </a:bodyPr>
          <a:lstStyle/>
          <a:p>
            <a:r>
              <a:rPr lang="en-US" sz="2400" dirty="0">
                <a:solidFill>
                  <a:schemeClr val="bg1"/>
                </a:solidFill>
                <a:latin typeface="Franklin Gothic Demi" panose="020B0703020102020204" pitchFamily="34" charset="0"/>
              </a:rPr>
              <a:t>Race/Ethnicity</a:t>
            </a:r>
          </a:p>
        </p:txBody>
      </p:sp>
    </p:spTree>
    <p:extLst>
      <p:ext uri="{BB962C8B-B14F-4D97-AF65-F5344CB8AC3E}">
        <p14:creationId xmlns:p14="http://schemas.microsoft.com/office/powerpoint/2010/main" val="215946605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679FEC1-1038-4F4C-AF5E-20F9660F713F}"/>
              </a:ext>
            </a:extLst>
          </p:cNvPr>
          <p:cNvSpPr txBox="1"/>
          <p:nvPr>
            <p:custDataLst>
              <p:tags r:id="rId1"/>
            </p:custDataLst>
          </p:nvPr>
        </p:nvSpPr>
        <p:spPr>
          <a:xfrm>
            <a:off x="3134263" y="6324600"/>
            <a:ext cx="9067800" cy="457200"/>
          </a:xfrm>
          <a:prstGeom prst="rect">
            <a:avLst/>
          </a:prstGeom>
          <a:noFill/>
        </p:spPr>
        <p:txBody>
          <a:bodyPr wrap="square" rtlCol="0" anchor="ctr" anchorCtr="0">
            <a:noAutofit/>
          </a:bodyPr>
          <a:lstStyle/>
          <a:p>
            <a:pPr algn="just"/>
            <a:r>
              <a:rPr lang="en-US" sz="1000" dirty="0">
                <a:latin typeface="Franklin Gothic Book" panose="020B0503020102020204" pitchFamily="34" charset="0"/>
              </a:rPr>
              <a:t>Three municipalities were selected to illustrate how diversity ranges within the county</a:t>
            </a:r>
          </a:p>
          <a:p>
            <a:pPr algn="just"/>
            <a:r>
              <a:rPr lang="en-US" sz="1000" dirty="0">
                <a:latin typeface="Franklin Gothic Book" panose="020B0503020102020204" pitchFamily="34" charset="0"/>
              </a:rPr>
              <a:t>Note. Percentages add up to more than 100% because respondents to the 2019 American Community Survey were able to select more than one race. Additionally, Hispanic/Latino was a separate question from race that all respondents answered before selecting race. </a:t>
            </a:r>
          </a:p>
        </p:txBody>
      </p:sp>
      <p:sp>
        <p:nvSpPr>
          <p:cNvPr id="35" name="TextBox 34">
            <a:extLst>
              <a:ext uri="{FF2B5EF4-FFF2-40B4-BE49-F238E27FC236}">
                <a16:creationId xmlns:a16="http://schemas.microsoft.com/office/drawing/2014/main" id="{637C6209-88EE-456E-B8D9-14ED38F43877}"/>
              </a:ext>
            </a:extLst>
          </p:cNvPr>
          <p:cNvSpPr txBox="1"/>
          <p:nvPr>
            <p:custDataLst>
              <p:tags r:id="rId2"/>
            </p:custDataLst>
          </p:nvPr>
        </p:nvSpPr>
        <p:spPr>
          <a:xfrm>
            <a:off x="0" y="2667000"/>
            <a:ext cx="3124200" cy="646331"/>
          </a:xfrm>
          <a:prstGeom prst="rect">
            <a:avLst/>
          </a:prstGeom>
          <a:noFill/>
        </p:spPr>
        <p:txBody>
          <a:bodyPr wrap="square" rtlCol="0">
            <a:spAutoFit/>
          </a:bodyPr>
          <a:lstStyle/>
          <a:p>
            <a:r>
              <a:rPr lang="en-US" sz="3600" dirty="0">
                <a:solidFill>
                  <a:schemeClr val="bg1"/>
                </a:solidFill>
                <a:latin typeface="Franklin Gothic Demi" panose="020B0703020102020204" pitchFamily="34" charset="0"/>
              </a:rPr>
              <a:t>Demographics</a:t>
            </a:r>
          </a:p>
        </p:txBody>
      </p:sp>
      <p:sp>
        <p:nvSpPr>
          <p:cNvPr id="6" name="TextBox 5">
            <a:extLst>
              <a:ext uri="{FF2B5EF4-FFF2-40B4-BE49-F238E27FC236}">
                <a16:creationId xmlns:a16="http://schemas.microsoft.com/office/drawing/2014/main" id="{F2F1A772-2FD6-4D6F-8AFF-A44BDF56F699}"/>
              </a:ext>
            </a:extLst>
          </p:cNvPr>
          <p:cNvSpPr txBox="1"/>
          <p:nvPr>
            <p:custDataLst>
              <p:tags r:id="rId3"/>
            </p:custDataLst>
          </p:nvPr>
        </p:nvSpPr>
        <p:spPr>
          <a:xfrm>
            <a:off x="3124200" y="11502"/>
            <a:ext cx="8229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1.3. Illustration of diversity by municipality (%)</a:t>
            </a:r>
          </a:p>
        </p:txBody>
      </p:sp>
      <p:sp>
        <p:nvSpPr>
          <p:cNvPr id="3" name="TextBox 2">
            <a:extLst>
              <a:ext uri="{FF2B5EF4-FFF2-40B4-BE49-F238E27FC236}">
                <a16:creationId xmlns:a16="http://schemas.microsoft.com/office/drawing/2014/main" id="{23C3F140-43C9-4DB8-91BF-A9DFD2C0E68A}"/>
              </a:ext>
            </a:extLst>
          </p:cNvPr>
          <p:cNvSpPr txBox="1"/>
          <p:nvPr>
            <p:custDataLst>
              <p:tags r:id="rId4"/>
            </p:custDataLst>
          </p:nvPr>
        </p:nvSpPr>
        <p:spPr>
          <a:xfrm>
            <a:off x="3124200" y="373168"/>
            <a:ext cx="6442208" cy="276999"/>
          </a:xfrm>
          <a:prstGeom prst="rect">
            <a:avLst/>
          </a:prstGeom>
          <a:noFill/>
        </p:spPr>
        <p:txBody>
          <a:bodyPr wrap="square" rtlCol="0">
            <a:spAutoFit/>
          </a:bodyPr>
          <a:lstStyle/>
          <a:p>
            <a:r>
              <a:rPr lang="en-US" sz="1200" dirty="0">
                <a:latin typeface="Franklin Gothic Medium" panose="020B0603020102020204" pitchFamily="34" charset="0"/>
              </a:rPr>
              <a:t>Source: 5-yr American Community Survey, estimates 2019 </a:t>
            </a:r>
          </a:p>
        </p:txBody>
      </p:sp>
      <p:sp>
        <p:nvSpPr>
          <p:cNvPr id="9" name="TextBox 8">
            <a:extLst>
              <a:ext uri="{FF2B5EF4-FFF2-40B4-BE49-F238E27FC236}">
                <a16:creationId xmlns:a16="http://schemas.microsoft.com/office/drawing/2014/main" id="{CC9F58E5-24ED-4C67-9993-BEB81437903B}"/>
              </a:ext>
            </a:extLst>
          </p:cNvPr>
          <p:cNvSpPr txBox="1"/>
          <p:nvPr>
            <p:custDataLst>
              <p:tags r:id="rId5"/>
            </p:custDataLst>
          </p:nvPr>
        </p:nvSpPr>
        <p:spPr>
          <a:xfrm>
            <a:off x="4419600" y="5630735"/>
            <a:ext cx="1748369" cy="457200"/>
          </a:xfrm>
          <a:prstGeom prst="rect">
            <a:avLst/>
          </a:prstGeom>
          <a:noFill/>
        </p:spPr>
        <p:txBody>
          <a:bodyPr wrap="square" rtlCol="0">
            <a:noAutofit/>
          </a:bodyPr>
          <a:lstStyle/>
          <a:p>
            <a:pPr algn="ctr"/>
            <a:r>
              <a:rPr lang="en-US" sz="900" dirty="0">
                <a:latin typeface="Franklin Gothic Medium" panose="020B0603020102020204" pitchFamily="34" charset="0"/>
              </a:rPr>
              <a:t>Highest percentage of white residents</a:t>
            </a:r>
          </a:p>
        </p:txBody>
      </p:sp>
      <p:sp>
        <p:nvSpPr>
          <p:cNvPr id="10" name="TextBox 9">
            <a:extLst>
              <a:ext uri="{FF2B5EF4-FFF2-40B4-BE49-F238E27FC236}">
                <a16:creationId xmlns:a16="http://schemas.microsoft.com/office/drawing/2014/main" id="{44FD4BB8-FA38-4951-909A-1549BE46DACE}"/>
              </a:ext>
            </a:extLst>
          </p:cNvPr>
          <p:cNvSpPr txBox="1"/>
          <p:nvPr>
            <p:custDataLst>
              <p:tags r:id="rId6"/>
            </p:custDataLst>
          </p:nvPr>
        </p:nvSpPr>
        <p:spPr>
          <a:xfrm>
            <a:off x="7002468" y="5630735"/>
            <a:ext cx="1748369" cy="457200"/>
          </a:xfrm>
          <a:prstGeom prst="rect">
            <a:avLst/>
          </a:prstGeom>
          <a:noFill/>
        </p:spPr>
        <p:txBody>
          <a:bodyPr wrap="square" rtlCol="0">
            <a:noAutofit/>
          </a:bodyPr>
          <a:lstStyle/>
          <a:p>
            <a:pPr algn="ctr"/>
            <a:r>
              <a:rPr lang="en-US" sz="900" dirty="0">
                <a:latin typeface="Franklin Gothic Medium" panose="020B0603020102020204" pitchFamily="34" charset="0"/>
              </a:rPr>
              <a:t>Middling percentage of white residents</a:t>
            </a:r>
          </a:p>
        </p:txBody>
      </p:sp>
      <p:sp>
        <p:nvSpPr>
          <p:cNvPr id="11" name="TextBox 10">
            <a:extLst>
              <a:ext uri="{FF2B5EF4-FFF2-40B4-BE49-F238E27FC236}">
                <a16:creationId xmlns:a16="http://schemas.microsoft.com/office/drawing/2014/main" id="{551DA22E-DF73-4F6C-BBA2-C4112399BD55}"/>
              </a:ext>
            </a:extLst>
          </p:cNvPr>
          <p:cNvSpPr txBox="1"/>
          <p:nvPr>
            <p:custDataLst>
              <p:tags r:id="rId7"/>
            </p:custDataLst>
          </p:nvPr>
        </p:nvSpPr>
        <p:spPr>
          <a:xfrm>
            <a:off x="9900728" y="5609554"/>
            <a:ext cx="1371600" cy="457200"/>
          </a:xfrm>
          <a:prstGeom prst="rect">
            <a:avLst/>
          </a:prstGeom>
          <a:noFill/>
        </p:spPr>
        <p:txBody>
          <a:bodyPr wrap="square" rtlCol="0">
            <a:noAutofit/>
          </a:bodyPr>
          <a:lstStyle/>
          <a:p>
            <a:pPr algn="ctr"/>
            <a:r>
              <a:rPr lang="en-US" sz="900" dirty="0">
                <a:latin typeface="Franklin Gothic Medium" panose="020B0603020102020204" pitchFamily="34" charset="0"/>
              </a:rPr>
              <a:t>Lowest percentage of white residents</a:t>
            </a:r>
          </a:p>
        </p:txBody>
      </p:sp>
      <p:graphicFrame>
        <p:nvGraphicFramePr>
          <p:cNvPr id="7" name="Chart 6">
            <a:extLst>
              <a:ext uri="{FF2B5EF4-FFF2-40B4-BE49-F238E27FC236}">
                <a16:creationId xmlns:a16="http://schemas.microsoft.com/office/drawing/2014/main" id="{DA75C4A1-479D-41F5-842D-2D22B91D27C6}"/>
              </a:ext>
            </a:extLst>
          </p:cNvPr>
          <p:cNvGraphicFramePr/>
          <p:nvPr>
            <p:custDataLst>
              <p:tags r:id="rId8"/>
            </p:custDataLst>
            <p:extLst>
              <p:ext uri="{D42A27DB-BD31-4B8C-83A1-F6EECF244321}">
                <p14:modId xmlns:p14="http://schemas.microsoft.com/office/powerpoint/2010/main" val="4004349605"/>
              </p:ext>
            </p:extLst>
          </p:nvPr>
        </p:nvGraphicFramePr>
        <p:xfrm>
          <a:off x="3400964" y="896692"/>
          <a:ext cx="8534399" cy="5064616"/>
        </p:xfrm>
        <a:graphic>
          <a:graphicData uri="http://schemas.openxmlformats.org/drawingml/2006/chart">
            <c:chart xmlns:c="http://schemas.openxmlformats.org/drawingml/2006/chart" xmlns:r="http://schemas.openxmlformats.org/officeDocument/2006/relationships" r:id="rId12"/>
          </a:graphicData>
        </a:graphic>
      </p:graphicFrame>
      <p:sp>
        <p:nvSpPr>
          <p:cNvPr id="12" name="TextBox 11">
            <a:extLst>
              <a:ext uri="{FF2B5EF4-FFF2-40B4-BE49-F238E27FC236}">
                <a16:creationId xmlns:a16="http://schemas.microsoft.com/office/drawing/2014/main" id="{7AE17516-CBA9-4259-9D58-EAD0C6ED9602}"/>
              </a:ext>
            </a:extLst>
          </p:cNvPr>
          <p:cNvSpPr txBox="1"/>
          <p:nvPr>
            <p:custDataLst>
              <p:tags r:id="rId9"/>
            </p:custDataLst>
          </p:nvPr>
        </p:nvSpPr>
        <p:spPr>
          <a:xfrm>
            <a:off x="314145" y="3305563"/>
            <a:ext cx="2495909" cy="461665"/>
          </a:xfrm>
          <a:prstGeom prst="rect">
            <a:avLst/>
          </a:prstGeom>
          <a:noFill/>
        </p:spPr>
        <p:txBody>
          <a:bodyPr wrap="square" rtlCol="0">
            <a:spAutoFit/>
          </a:bodyPr>
          <a:lstStyle/>
          <a:p>
            <a:r>
              <a:rPr lang="en-US" sz="2400" dirty="0">
                <a:solidFill>
                  <a:schemeClr val="bg1"/>
                </a:solidFill>
                <a:latin typeface="Franklin Gothic Demi" panose="020B0703020102020204" pitchFamily="34" charset="0"/>
              </a:rPr>
              <a:t>Race/Ethnicity</a:t>
            </a:r>
          </a:p>
        </p:txBody>
      </p:sp>
    </p:spTree>
    <p:extLst>
      <p:ext uri="{BB962C8B-B14F-4D97-AF65-F5344CB8AC3E}">
        <p14:creationId xmlns:p14="http://schemas.microsoft.com/office/powerpoint/2010/main" val="17204549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dirty="0">
                <a:solidFill>
                  <a:schemeClr val="bg1"/>
                </a:solidFill>
                <a:latin typeface="Franklin Gothic Demi" panose="020B0703020102020204" pitchFamily="34" charset="0"/>
              </a:rPr>
              <a:t>Demographics</a:t>
            </a: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23460"/>
            <a:ext cx="8229600" cy="400110"/>
          </a:xfrm>
          <a:prstGeom prst="rect">
            <a:avLst/>
          </a:prstGeom>
          <a:noFill/>
        </p:spPr>
        <p:txBody>
          <a:bodyPr wrap="square" rtlCol="0">
            <a:spAutoFit/>
          </a:bodyPr>
          <a:lstStyle/>
          <a:p>
            <a:pPr>
              <a:defRPr sz="1400" b="0" i="0" u="none" strike="noStrike" baseline="0">
                <a:solidFill>
                  <a:prstClr val="black"/>
                </a:solidFill>
                <a:latin typeface="Franklin Gothic Medium" panose="020B0603020102020204" pitchFamily="34" charset="0"/>
                <a:ea typeface="+mn-ea"/>
                <a:cs typeface="+mn-cs"/>
              </a:defRPr>
            </a:pPr>
            <a:r>
              <a:rPr lang="en-US" sz="2000" spc="-50" dirty="0"/>
              <a:t>1.4. Population (%) foreign-born in NJ (by county)</a:t>
            </a:r>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84810"/>
            <a:ext cx="6442208" cy="276999"/>
          </a:xfrm>
          <a:prstGeom prst="rect">
            <a:avLst/>
          </a:prstGeom>
          <a:noFill/>
        </p:spPr>
        <p:txBody>
          <a:bodyPr wrap="square" rtlCol="0">
            <a:spAutoFit/>
          </a:bodyPr>
          <a:lstStyle/>
          <a:p>
            <a:r>
              <a:rPr lang="en-US" sz="1200" dirty="0">
                <a:latin typeface="Franklin Gothic Medium" panose="020B0603020102020204" pitchFamily="34" charset="0"/>
              </a:rPr>
              <a:t>Source: 1-yr American Community Survey, estimates 2019 </a:t>
            </a:r>
          </a:p>
        </p:txBody>
      </p:sp>
      <p:sp>
        <p:nvSpPr>
          <p:cNvPr id="12" name="TextBox 11">
            <a:extLst>
              <a:ext uri="{FF2B5EF4-FFF2-40B4-BE49-F238E27FC236}">
                <a16:creationId xmlns:a16="http://schemas.microsoft.com/office/drawing/2014/main" id="{6D9D5BC2-ED80-456F-86F2-D3CC287654B1}"/>
              </a:ext>
            </a:extLst>
          </p:cNvPr>
          <p:cNvSpPr txBox="1"/>
          <p:nvPr>
            <p:custDataLst>
              <p:tags r:id="rId4"/>
            </p:custDataLst>
          </p:nvPr>
        </p:nvSpPr>
        <p:spPr>
          <a:xfrm>
            <a:off x="9448800" y="3962400"/>
            <a:ext cx="2743200" cy="531991"/>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pc="-50" dirty="0"/>
              <a:t>1.5. Population (%) foreign-born over time, in county</a:t>
            </a:r>
          </a:p>
        </p:txBody>
      </p:sp>
      <p:sp>
        <p:nvSpPr>
          <p:cNvPr id="13" name="TextBox 12">
            <a:extLst>
              <a:ext uri="{FF2B5EF4-FFF2-40B4-BE49-F238E27FC236}">
                <a16:creationId xmlns:a16="http://schemas.microsoft.com/office/drawing/2014/main" id="{25D3552C-FA1A-4A6E-ADE5-1106B51689B7}"/>
              </a:ext>
            </a:extLst>
          </p:cNvPr>
          <p:cNvSpPr txBox="1"/>
          <p:nvPr>
            <p:custDataLst>
              <p:tags r:id="rId5"/>
            </p:custDataLst>
          </p:nvPr>
        </p:nvSpPr>
        <p:spPr>
          <a:xfrm>
            <a:off x="9448800" y="4495800"/>
            <a:ext cx="2743200" cy="369332"/>
          </a:xfrm>
          <a:prstGeom prst="rect">
            <a:avLst/>
          </a:prstGeom>
          <a:noFill/>
        </p:spPr>
        <p:txBody>
          <a:bodyPr wrap="square" rtlCol="0">
            <a:spAutoFit/>
          </a:bodyPr>
          <a:lstStyle/>
          <a:p>
            <a:r>
              <a:rPr lang="en-US" sz="900" dirty="0">
                <a:latin typeface="Franklin Gothic Medium" panose="020B0603020102020204" pitchFamily="34" charset="0"/>
              </a:rPr>
              <a:t>Source: 1-yr American Community Survey, estimates 2015-19 </a:t>
            </a:r>
          </a:p>
        </p:txBody>
      </p:sp>
      <p:graphicFrame>
        <p:nvGraphicFramePr>
          <p:cNvPr id="10" name="Chart 9">
            <a:extLst>
              <a:ext uri="{FF2B5EF4-FFF2-40B4-BE49-F238E27FC236}">
                <a16:creationId xmlns:a16="http://schemas.microsoft.com/office/drawing/2014/main" id="{C18DCAEB-52FC-495F-BEB6-7C5DD9A89122}"/>
              </a:ext>
            </a:extLst>
          </p:cNvPr>
          <p:cNvGraphicFramePr/>
          <p:nvPr>
            <p:custDataLst>
              <p:tags r:id="rId6"/>
            </p:custDataLst>
            <p:extLst>
              <p:ext uri="{D42A27DB-BD31-4B8C-83A1-F6EECF244321}">
                <p14:modId xmlns:p14="http://schemas.microsoft.com/office/powerpoint/2010/main" val="247928142"/>
              </p:ext>
            </p:extLst>
          </p:nvPr>
        </p:nvGraphicFramePr>
        <p:xfrm>
          <a:off x="9372600" y="4648200"/>
          <a:ext cx="2743200" cy="1701805"/>
        </p:xfrm>
        <a:graphic>
          <a:graphicData uri="http://schemas.openxmlformats.org/drawingml/2006/chart">
            <c:chart xmlns:c="http://schemas.openxmlformats.org/drawingml/2006/chart" xmlns:r="http://schemas.openxmlformats.org/officeDocument/2006/relationships" r:id="rId12"/>
          </a:graphicData>
        </a:graphic>
      </p:graphicFrame>
      <p:sp>
        <p:nvSpPr>
          <p:cNvPr id="11" name="TextBox 10">
            <a:extLst>
              <a:ext uri="{FF2B5EF4-FFF2-40B4-BE49-F238E27FC236}">
                <a16:creationId xmlns:a16="http://schemas.microsoft.com/office/drawing/2014/main" id="{EA030E36-1ECD-432A-BE3F-A102E2914877}"/>
              </a:ext>
            </a:extLst>
          </p:cNvPr>
          <p:cNvSpPr txBox="1"/>
          <p:nvPr>
            <p:custDataLst>
              <p:tags r:id="rId7"/>
            </p:custDataLst>
          </p:nvPr>
        </p:nvSpPr>
        <p:spPr>
          <a:xfrm>
            <a:off x="314145" y="3305563"/>
            <a:ext cx="2495909"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Nativity</a:t>
            </a:r>
          </a:p>
        </p:txBody>
      </p:sp>
      <p:graphicFrame>
        <p:nvGraphicFramePr>
          <p:cNvPr id="7" name="Chart 6">
            <a:extLst>
              <a:ext uri="{FF2B5EF4-FFF2-40B4-BE49-F238E27FC236}">
                <a16:creationId xmlns:a16="http://schemas.microsoft.com/office/drawing/2014/main" id="{0942D5D0-9BF4-4337-AA96-51C97E21B71A}"/>
              </a:ext>
            </a:extLst>
          </p:cNvPr>
          <p:cNvGraphicFramePr/>
          <p:nvPr>
            <p:custDataLst>
              <p:tags r:id="rId8"/>
            </p:custDataLst>
            <p:extLst>
              <p:ext uri="{D42A27DB-BD31-4B8C-83A1-F6EECF244321}">
                <p14:modId xmlns:p14="http://schemas.microsoft.com/office/powerpoint/2010/main" val="3554535243"/>
              </p:ext>
            </p:extLst>
          </p:nvPr>
        </p:nvGraphicFramePr>
        <p:xfrm>
          <a:off x="3352800" y="763727"/>
          <a:ext cx="8128000" cy="5418667"/>
        </p:xfrm>
        <a:graphic>
          <a:graphicData uri="http://schemas.openxmlformats.org/drawingml/2006/chart">
            <c:chart xmlns:c="http://schemas.openxmlformats.org/drawingml/2006/chart" xmlns:r="http://schemas.openxmlformats.org/officeDocument/2006/relationships" r:id="rId13"/>
          </a:graphicData>
        </a:graphic>
      </p:graphicFrame>
      <p:sp>
        <p:nvSpPr>
          <p:cNvPr id="14" name="TextBox 13">
            <a:extLst>
              <a:ext uri="{FF2B5EF4-FFF2-40B4-BE49-F238E27FC236}">
                <a16:creationId xmlns:a16="http://schemas.microsoft.com/office/drawing/2014/main" id="{52525163-DC8D-493A-9F4D-5A5118421A44}"/>
              </a:ext>
            </a:extLst>
          </p:cNvPr>
          <p:cNvSpPr txBox="1"/>
          <p:nvPr>
            <p:custDataLst>
              <p:tags r:id="rId9"/>
            </p:custDataLst>
          </p:nvPr>
        </p:nvSpPr>
        <p:spPr>
          <a:xfrm>
            <a:off x="3124200" y="6481503"/>
            <a:ext cx="6442208" cy="246221"/>
          </a:xfrm>
          <a:prstGeom prst="rect">
            <a:avLst/>
          </a:prstGeom>
          <a:noFill/>
        </p:spPr>
        <p:txBody>
          <a:bodyPr wrap="square" rtlCol="0">
            <a:spAutoFit/>
          </a:bodyPr>
          <a:lstStyle/>
          <a:p>
            <a:r>
              <a:rPr lang="en-US" sz="1000" dirty="0">
                <a:latin typeface="Franklin Gothic Book" panose="020B0503020102020204" pitchFamily="34" charset="0"/>
              </a:rPr>
              <a:t>Foreign-born refers to those who were not a US citizen at birth</a:t>
            </a:r>
          </a:p>
        </p:txBody>
      </p:sp>
    </p:spTree>
    <p:extLst>
      <p:ext uri="{BB962C8B-B14F-4D97-AF65-F5344CB8AC3E}">
        <p14:creationId xmlns:p14="http://schemas.microsoft.com/office/powerpoint/2010/main" val="237982039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dirty="0">
                <a:solidFill>
                  <a:schemeClr val="bg1"/>
                </a:solidFill>
                <a:latin typeface="Franklin Gothic Demi" panose="020B0703020102020204" pitchFamily="34" charset="0"/>
              </a:rPr>
              <a:t>Demographics</a:t>
            </a: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0"/>
            <a:ext cx="8229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1.6. Population (%) foreign-born by municipality</a:t>
            </a:r>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54379"/>
            <a:ext cx="6442208" cy="276999"/>
          </a:xfrm>
          <a:prstGeom prst="rect">
            <a:avLst/>
          </a:prstGeom>
          <a:noFill/>
        </p:spPr>
        <p:txBody>
          <a:bodyPr wrap="square" rtlCol="0">
            <a:spAutoFit/>
          </a:bodyPr>
          <a:lstStyle/>
          <a:p>
            <a:r>
              <a:rPr lang="en-US" sz="1200" dirty="0">
                <a:latin typeface="Franklin Gothic Medium" panose="020B0603020102020204" pitchFamily="34" charset="0"/>
              </a:rPr>
              <a:t>Source: 5-yr American Community Survey, estimates 2019</a:t>
            </a:r>
          </a:p>
        </p:txBody>
      </p:sp>
      <p:sp>
        <p:nvSpPr>
          <p:cNvPr id="13" name="TextBox 12">
            <a:extLst>
              <a:ext uri="{FF2B5EF4-FFF2-40B4-BE49-F238E27FC236}">
                <a16:creationId xmlns:a16="http://schemas.microsoft.com/office/drawing/2014/main" id="{25D3552C-FA1A-4A6E-ADE5-1106B51689B7}"/>
              </a:ext>
            </a:extLst>
          </p:cNvPr>
          <p:cNvSpPr txBox="1"/>
          <p:nvPr>
            <p:custDataLst>
              <p:tags r:id="rId4"/>
            </p:custDataLst>
          </p:nvPr>
        </p:nvSpPr>
        <p:spPr>
          <a:xfrm>
            <a:off x="3276600" y="6400800"/>
            <a:ext cx="8915400" cy="400110"/>
          </a:xfrm>
          <a:prstGeom prst="rect">
            <a:avLst/>
          </a:prstGeom>
          <a:noFill/>
        </p:spPr>
        <p:txBody>
          <a:bodyPr wrap="square" rtlCol="0">
            <a:spAutoFit/>
          </a:bodyPr>
          <a:lstStyle/>
          <a:p>
            <a:r>
              <a:rPr lang="en-US" sz="1000" dirty="0">
                <a:latin typeface="Franklin Gothic Book" panose="020B0503020102020204" pitchFamily="34" charset="0"/>
              </a:rPr>
              <a:t>Note: The 10 municipalities with the highest percentage of foreign born are displayed</a:t>
            </a:r>
          </a:p>
          <a:p>
            <a:r>
              <a:rPr lang="en-US" sz="1000" dirty="0">
                <a:latin typeface="Franklin Gothic Book" panose="020B0503020102020204" pitchFamily="34" charset="0"/>
              </a:rPr>
              <a:t>Foreign-born refers to those who were not a US citizen at birth</a:t>
            </a:r>
          </a:p>
        </p:txBody>
      </p:sp>
      <p:sp>
        <p:nvSpPr>
          <p:cNvPr id="8" name="TextBox 7">
            <a:extLst>
              <a:ext uri="{FF2B5EF4-FFF2-40B4-BE49-F238E27FC236}">
                <a16:creationId xmlns:a16="http://schemas.microsoft.com/office/drawing/2014/main" id="{E72844FA-7766-425F-9E83-42AEF51020D3}"/>
              </a:ext>
            </a:extLst>
          </p:cNvPr>
          <p:cNvSpPr txBox="1"/>
          <p:nvPr>
            <p:custDataLst>
              <p:tags r:id="rId5"/>
            </p:custDataLst>
          </p:nvPr>
        </p:nvSpPr>
        <p:spPr>
          <a:xfrm>
            <a:off x="314145" y="3305563"/>
            <a:ext cx="2495909"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Nativity</a:t>
            </a:r>
          </a:p>
        </p:txBody>
      </p:sp>
      <p:graphicFrame>
        <p:nvGraphicFramePr>
          <p:cNvPr id="7" name="Chart 6">
            <a:extLst>
              <a:ext uri="{FF2B5EF4-FFF2-40B4-BE49-F238E27FC236}">
                <a16:creationId xmlns:a16="http://schemas.microsoft.com/office/drawing/2014/main" id="{4B288D9C-D3BF-4AC3-9A8A-B58C8EA94EBB}"/>
              </a:ext>
            </a:extLst>
          </p:cNvPr>
          <p:cNvGraphicFramePr/>
          <p:nvPr>
            <p:custDataLst>
              <p:tags r:id="rId6"/>
            </p:custDataLst>
            <p:extLst>
              <p:ext uri="{D42A27DB-BD31-4B8C-83A1-F6EECF244321}">
                <p14:modId xmlns:p14="http://schemas.microsoft.com/office/powerpoint/2010/main" val="1211801383"/>
              </p:ext>
            </p:extLst>
          </p:nvPr>
        </p:nvGraphicFramePr>
        <p:xfrm>
          <a:off x="3327400" y="731469"/>
          <a:ext cx="8128000" cy="5418667"/>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159576217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dirty="0">
                <a:solidFill>
                  <a:schemeClr val="bg1"/>
                </a:solidFill>
                <a:latin typeface="Franklin Gothic Demi" panose="020B0703020102020204" pitchFamily="34" charset="0"/>
              </a:rPr>
              <a:t>Demographics</a:t>
            </a: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0"/>
            <a:ext cx="8229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1.7. Population (%) English-only speakers in NJ (by county)</a:t>
            </a:r>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58173" y="354755"/>
            <a:ext cx="6442208" cy="276999"/>
          </a:xfrm>
          <a:prstGeom prst="rect">
            <a:avLst/>
          </a:prstGeom>
          <a:noFill/>
        </p:spPr>
        <p:txBody>
          <a:bodyPr wrap="square" rtlCol="0">
            <a:spAutoFit/>
          </a:bodyPr>
          <a:lstStyle/>
          <a:p>
            <a:r>
              <a:rPr lang="en-US" sz="1200" dirty="0">
                <a:latin typeface="Franklin Gothic Medium" panose="020B0603020102020204" pitchFamily="34" charset="0"/>
              </a:rPr>
              <a:t>Source: 1-yr American Community Survey, estimates 2019 </a:t>
            </a:r>
          </a:p>
        </p:txBody>
      </p:sp>
      <p:sp>
        <p:nvSpPr>
          <p:cNvPr id="12" name="TextBox 11">
            <a:extLst>
              <a:ext uri="{FF2B5EF4-FFF2-40B4-BE49-F238E27FC236}">
                <a16:creationId xmlns:a16="http://schemas.microsoft.com/office/drawing/2014/main" id="{6D9D5BC2-ED80-456F-86F2-D3CC287654B1}"/>
              </a:ext>
            </a:extLst>
          </p:cNvPr>
          <p:cNvSpPr txBox="1"/>
          <p:nvPr>
            <p:custDataLst>
              <p:tags r:id="rId4"/>
            </p:custDataLst>
          </p:nvPr>
        </p:nvSpPr>
        <p:spPr>
          <a:xfrm>
            <a:off x="9600381" y="4414046"/>
            <a:ext cx="2362200" cy="738664"/>
          </a:xfrm>
          <a:prstGeom prst="rect">
            <a:avLst/>
          </a:prstGeom>
          <a:noFill/>
        </p:spPr>
        <p:txBody>
          <a:bodyPr wrap="square" rtlCol="0">
            <a:spAutoFit/>
          </a:bodyPr>
          <a:lstStyle/>
          <a:p>
            <a:pPr>
              <a:defRPr sz="1400" b="0" i="0" u="none" strike="noStrike" kern="1200" spc="0" baseline="0">
                <a:solidFill>
                  <a:prstClr val="black">
                    <a:lumMod val="65000"/>
                    <a:lumOff val="35000"/>
                  </a:prstClr>
                </a:solidFill>
                <a:latin typeface="+mn-lt"/>
                <a:ea typeface="+mn-ea"/>
                <a:cs typeface="+mn-cs"/>
              </a:defRPr>
            </a:pPr>
            <a:r>
              <a:rPr lang="en-US" sz="1400" dirty="0">
                <a:latin typeface="Franklin Gothic Medium" panose="020B0603020102020204" pitchFamily="34" charset="0"/>
              </a:rPr>
              <a:t>1.8. Population (%) English only speakers over time, in county</a:t>
            </a:r>
          </a:p>
        </p:txBody>
      </p:sp>
      <p:sp>
        <p:nvSpPr>
          <p:cNvPr id="13" name="TextBox 12">
            <a:extLst>
              <a:ext uri="{FF2B5EF4-FFF2-40B4-BE49-F238E27FC236}">
                <a16:creationId xmlns:a16="http://schemas.microsoft.com/office/drawing/2014/main" id="{25D3552C-FA1A-4A6E-ADE5-1106B51689B7}"/>
              </a:ext>
            </a:extLst>
          </p:cNvPr>
          <p:cNvSpPr txBox="1"/>
          <p:nvPr>
            <p:custDataLst>
              <p:tags r:id="rId5"/>
            </p:custDataLst>
          </p:nvPr>
        </p:nvSpPr>
        <p:spPr>
          <a:xfrm>
            <a:off x="9615621" y="5152710"/>
            <a:ext cx="2438400" cy="369332"/>
          </a:xfrm>
          <a:prstGeom prst="rect">
            <a:avLst/>
          </a:prstGeom>
          <a:noFill/>
        </p:spPr>
        <p:txBody>
          <a:bodyPr wrap="square" rtlCol="0">
            <a:spAutoFit/>
          </a:bodyPr>
          <a:lstStyle/>
          <a:p>
            <a:r>
              <a:rPr lang="en-US" sz="900" dirty="0">
                <a:latin typeface="Franklin Gothic Medium" panose="020B0603020102020204" pitchFamily="34" charset="0"/>
              </a:rPr>
              <a:t>Source: 1-yr American Community Survey, estimates 2015-19 </a:t>
            </a:r>
          </a:p>
        </p:txBody>
      </p:sp>
      <p:graphicFrame>
        <p:nvGraphicFramePr>
          <p:cNvPr id="10" name="Chart 9">
            <a:extLst>
              <a:ext uri="{FF2B5EF4-FFF2-40B4-BE49-F238E27FC236}">
                <a16:creationId xmlns:a16="http://schemas.microsoft.com/office/drawing/2014/main" id="{C18DCAEB-52FC-495F-BEB6-7C5DD9A89122}"/>
              </a:ext>
            </a:extLst>
          </p:cNvPr>
          <p:cNvGraphicFramePr/>
          <p:nvPr>
            <p:custDataLst>
              <p:tags r:id="rId6"/>
            </p:custDataLst>
            <p:extLst>
              <p:ext uri="{D42A27DB-BD31-4B8C-83A1-F6EECF244321}">
                <p14:modId xmlns:p14="http://schemas.microsoft.com/office/powerpoint/2010/main" val="2905066973"/>
              </p:ext>
            </p:extLst>
          </p:nvPr>
        </p:nvGraphicFramePr>
        <p:xfrm>
          <a:off x="9136485" y="5115007"/>
          <a:ext cx="3352800" cy="1632163"/>
        </p:xfrm>
        <a:graphic>
          <a:graphicData uri="http://schemas.openxmlformats.org/drawingml/2006/chart">
            <c:chart xmlns:c="http://schemas.openxmlformats.org/drawingml/2006/chart" xmlns:r="http://schemas.openxmlformats.org/officeDocument/2006/relationships" r:id="rId11"/>
          </a:graphicData>
        </a:graphic>
      </p:graphicFrame>
      <p:sp>
        <p:nvSpPr>
          <p:cNvPr id="11" name="TextBox 10">
            <a:extLst>
              <a:ext uri="{FF2B5EF4-FFF2-40B4-BE49-F238E27FC236}">
                <a16:creationId xmlns:a16="http://schemas.microsoft.com/office/drawing/2014/main" id="{C927D978-F06E-4D33-BA41-598ECDE33F0C}"/>
              </a:ext>
            </a:extLst>
          </p:cNvPr>
          <p:cNvSpPr txBox="1"/>
          <p:nvPr>
            <p:custDataLst>
              <p:tags r:id="rId7"/>
            </p:custDataLst>
          </p:nvPr>
        </p:nvSpPr>
        <p:spPr>
          <a:xfrm>
            <a:off x="314145" y="3305563"/>
            <a:ext cx="2495909"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Language</a:t>
            </a:r>
          </a:p>
        </p:txBody>
      </p:sp>
      <p:graphicFrame>
        <p:nvGraphicFramePr>
          <p:cNvPr id="7" name="Chart 6">
            <a:extLst>
              <a:ext uri="{FF2B5EF4-FFF2-40B4-BE49-F238E27FC236}">
                <a16:creationId xmlns:a16="http://schemas.microsoft.com/office/drawing/2014/main" id="{E8361A94-828D-40D1-A51F-9244685FE9F8}"/>
              </a:ext>
            </a:extLst>
          </p:cNvPr>
          <p:cNvGraphicFramePr/>
          <p:nvPr>
            <p:custDataLst>
              <p:tags r:id="rId8"/>
            </p:custDataLst>
            <p:extLst>
              <p:ext uri="{D42A27DB-BD31-4B8C-83A1-F6EECF244321}">
                <p14:modId xmlns:p14="http://schemas.microsoft.com/office/powerpoint/2010/main" val="2955400143"/>
              </p:ext>
            </p:extLst>
          </p:nvPr>
        </p:nvGraphicFramePr>
        <p:xfrm>
          <a:off x="3175000" y="610440"/>
          <a:ext cx="8128000" cy="5135982"/>
        </p:xfrm>
        <a:graphic>
          <a:graphicData uri="http://schemas.openxmlformats.org/drawingml/2006/chart">
            <c:chart xmlns:c="http://schemas.openxmlformats.org/drawingml/2006/chart" xmlns:r="http://schemas.openxmlformats.org/officeDocument/2006/relationships" r:id="rId12"/>
          </a:graphicData>
        </a:graphic>
      </p:graphicFrame>
    </p:spTree>
    <p:extLst>
      <p:ext uri="{BB962C8B-B14F-4D97-AF65-F5344CB8AC3E}">
        <p14:creationId xmlns:p14="http://schemas.microsoft.com/office/powerpoint/2010/main" val="414058318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dirty="0">
                <a:solidFill>
                  <a:schemeClr val="bg1"/>
                </a:solidFill>
                <a:latin typeface="Franklin Gothic Demi" panose="020B0703020102020204" pitchFamily="34" charset="0"/>
              </a:rPr>
              <a:t>Demographics</a:t>
            </a: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0"/>
            <a:ext cx="8229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1.9  Illustration of English-only speakers (%) by municipality</a:t>
            </a:r>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81000"/>
            <a:ext cx="6442208" cy="276999"/>
          </a:xfrm>
          <a:prstGeom prst="rect">
            <a:avLst/>
          </a:prstGeom>
          <a:noFill/>
        </p:spPr>
        <p:txBody>
          <a:bodyPr wrap="square" rtlCol="0">
            <a:spAutoFit/>
          </a:bodyPr>
          <a:lstStyle/>
          <a:p>
            <a:r>
              <a:rPr lang="en-US" sz="1200" dirty="0">
                <a:latin typeface="Franklin Gothic Medium" panose="020B0603020102020204" pitchFamily="34" charset="0"/>
              </a:rPr>
              <a:t>Source: 5-yr American Community Survey, estimates 2019 </a:t>
            </a:r>
          </a:p>
        </p:txBody>
      </p:sp>
      <p:sp>
        <p:nvSpPr>
          <p:cNvPr id="13" name="TextBox 12">
            <a:extLst>
              <a:ext uri="{FF2B5EF4-FFF2-40B4-BE49-F238E27FC236}">
                <a16:creationId xmlns:a16="http://schemas.microsoft.com/office/drawing/2014/main" id="{25D3552C-FA1A-4A6E-ADE5-1106B51689B7}"/>
              </a:ext>
            </a:extLst>
          </p:cNvPr>
          <p:cNvSpPr txBox="1"/>
          <p:nvPr>
            <p:custDataLst>
              <p:tags r:id="rId4"/>
            </p:custDataLst>
          </p:nvPr>
        </p:nvSpPr>
        <p:spPr>
          <a:xfrm>
            <a:off x="3124200" y="6553200"/>
            <a:ext cx="9067800" cy="246221"/>
          </a:xfrm>
          <a:prstGeom prst="rect">
            <a:avLst/>
          </a:prstGeom>
          <a:noFill/>
        </p:spPr>
        <p:txBody>
          <a:bodyPr wrap="square" rtlCol="0">
            <a:spAutoFit/>
          </a:bodyPr>
          <a:lstStyle/>
          <a:p>
            <a:pPr algn="just"/>
            <a:r>
              <a:rPr lang="en-US" sz="1000" dirty="0">
                <a:latin typeface="Franklin Gothic Book" panose="020B0503020102020204" pitchFamily="34" charset="0"/>
              </a:rPr>
              <a:t>Note: Three municipalities were selected to illustrate how diversity ranges within the county</a:t>
            </a:r>
          </a:p>
        </p:txBody>
      </p:sp>
      <p:sp>
        <p:nvSpPr>
          <p:cNvPr id="8" name="TextBox 7">
            <a:extLst>
              <a:ext uri="{FF2B5EF4-FFF2-40B4-BE49-F238E27FC236}">
                <a16:creationId xmlns:a16="http://schemas.microsoft.com/office/drawing/2014/main" id="{3C601884-37CE-4709-B9A2-AA661DC25FDC}"/>
              </a:ext>
            </a:extLst>
          </p:cNvPr>
          <p:cNvSpPr txBox="1"/>
          <p:nvPr>
            <p:custDataLst>
              <p:tags r:id="rId5"/>
            </p:custDataLst>
          </p:nvPr>
        </p:nvSpPr>
        <p:spPr>
          <a:xfrm>
            <a:off x="314145" y="3305563"/>
            <a:ext cx="2495909"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Language</a:t>
            </a:r>
          </a:p>
        </p:txBody>
      </p:sp>
      <p:graphicFrame>
        <p:nvGraphicFramePr>
          <p:cNvPr id="7" name="Chart 6">
            <a:extLst>
              <a:ext uri="{FF2B5EF4-FFF2-40B4-BE49-F238E27FC236}">
                <a16:creationId xmlns:a16="http://schemas.microsoft.com/office/drawing/2014/main" id="{575A8066-233A-42C7-B1CD-AC6325CE8C7D}"/>
              </a:ext>
            </a:extLst>
          </p:cNvPr>
          <p:cNvGraphicFramePr/>
          <p:nvPr>
            <p:custDataLst>
              <p:tags r:id="rId6"/>
            </p:custDataLst>
            <p:extLst>
              <p:ext uri="{D42A27DB-BD31-4B8C-83A1-F6EECF244321}">
                <p14:modId xmlns:p14="http://schemas.microsoft.com/office/powerpoint/2010/main" val="8835160"/>
              </p:ext>
            </p:extLst>
          </p:nvPr>
        </p:nvGraphicFramePr>
        <p:xfrm>
          <a:off x="3463745" y="415591"/>
          <a:ext cx="8128000" cy="5418667"/>
        </p:xfrm>
        <a:graphic>
          <a:graphicData uri="http://schemas.openxmlformats.org/drawingml/2006/chart">
            <c:chart xmlns:c="http://schemas.openxmlformats.org/drawingml/2006/chart" xmlns:r="http://schemas.openxmlformats.org/officeDocument/2006/relationships" r:id="rId12"/>
          </a:graphicData>
        </a:graphic>
      </p:graphicFrame>
      <p:sp>
        <p:nvSpPr>
          <p:cNvPr id="9" name="TextBox 8">
            <a:extLst>
              <a:ext uri="{FF2B5EF4-FFF2-40B4-BE49-F238E27FC236}">
                <a16:creationId xmlns:a16="http://schemas.microsoft.com/office/drawing/2014/main" id="{B2608317-8663-47E1-A39F-639DCDECBEDC}"/>
              </a:ext>
            </a:extLst>
          </p:cNvPr>
          <p:cNvSpPr txBox="1"/>
          <p:nvPr>
            <p:custDataLst>
              <p:tags r:id="rId7"/>
            </p:custDataLst>
          </p:nvPr>
        </p:nvSpPr>
        <p:spPr>
          <a:xfrm>
            <a:off x="3161145" y="4811860"/>
            <a:ext cx="1427480" cy="369332"/>
          </a:xfrm>
          <a:prstGeom prst="rect">
            <a:avLst/>
          </a:prstGeom>
          <a:noFill/>
        </p:spPr>
        <p:txBody>
          <a:bodyPr wrap="square" rtlCol="0">
            <a:spAutoFit/>
          </a:bodyPr>
          <a:lstStyle/>
          <a:p>
            <a:pPr algn="ctr"/>
            <a:r>
              <a:rPr lang="en-US" sz="900" dirty="0">
                <a:latin typeface="Franklin Gothic Medium" panose="020B0603020102020204" pitchFamily="34" charset="0"/>
              </a:rPr>
              <a:t>Highest % of English-Only speakers</a:t>
            </a:r>
          </a:p>
        </p:txBody>
      </p:sp>
      <p:sp>
        <p:nvSpPr>
          <p:cNvPr id="10" name="TextBox 9">
            <a:extLst>
              <a:ext uri="{FF2B5EF4-FFF2-40B4-BE49-F238E27FC236}">
                <a16:creationId xmlns:a16="http://schemas.microsoft.com/office/drawing/2014/main" id="{B7C67ADB-AAC2-42A8-A1B2-54B04EACD87A}"/>
              </a:ext>
            </a:extLst>
          </p:cNvPr>
          <p:cNvSpPr txBox="1"/>
          <p:nvPr>
            <p:custDataLst>
              <p:tags r:id="rId8"/>
            </p:custDataLst>
          </p:nvPr>
        </p:nvSpPr>
        <p:spPr>
          <a:xfrm>
            <a:off x="3141980" y="3289050"/>
            <a:ext cx="1468120" cy="369332"/>
          </a:xfrm>
          <a:prstGeom prst="rect">
            <a:avLst/>
          </a:prstGeom>
          <a:noFill/>
        </p:spPr>
        <p:txBody>
          <a:bodyPr wrap="square" rtlCol="0">
            <a:spAutoFit/>
          </a:bodyPr>
          <a:lstStyle/>
          <a:p>
            <a:pPr algn="ctr"/>
            <a:r>
              <a:rPr lang="en-US" sz="900" dirty="0">
                <a:latin typeface="Franklin Gothic Medium" panose="020B0603020102020204" pitchFamily="34" charset="0"/>
              </a:rPr>
              <a:t>Middling % of English-Only speakers</a:t>
            </a:r>
          </a:p>
        </p:txBody>
      </p:sp>
      <p:sp>
        <p:nvSpPr>
          <p:cNvPr id="11" name="TextBox 10">
            <a:extLst>
              <a:ext uri="{FF2B5EF4-FFF2-40B4-BE49-F238E27FC236}">
                <a16:creationId xmlns:a16="http://schemas.microsoft.com/office/drawing/2014/main" id="{ED5B1D83-9F6E-4C35-AB54-98DB96A97484}"/>
              </a:ext>
            </a:extLst>
          </p:cNvPr>
          <p:cNvSpPr txBox="1"/>
          <p:nvPr>
            <p:custDataLst>
              <p:tags r:id="rId9"/>
            </p:custDataLst>
          </p:nvPr>
        </p:nvSpPr>
        <p:spPr>
          <a:xfrm>
            <a:off x="3147060" y="1593767"/>
            <a:ext cx="1463040" cy="369332"/>
          </a:xfrm>
          <a:prstGeom prst="rect">
            <a:avLst/>
          </a:prstGeom>
          <a:noFill/>
        </p:spPr>
        <p:txBody>
          <a:bodyPr wrap="square" rtlCol="0">
            <a:spAutoFit/>
          </a:bodyPr>
          <a:lstStyle/>
          <a:p>
            <a:pPr algn="ctr"/>
            <a:r>
              <a:rPr lang="en-US" sz="900" dirty="0">
                <a:latin typeface="Franklin Gothic Medium" panose="020B0603020102020204" pitchFamily="34" charset="0"/>
              </a:rPr>
              <a:t>Lowest % of English-Only speakers</a:t>
            </a:r>
          </a:p>
        </p:txBody>
      </p:sp>
    </p:spTree>
    <p:extLst>
      <p:ext uri="{BB962C8B-B14F-4D97-AF65-F5344CB8AC3E}">
        <p14:creationId xmlns:p14="http://schemas.microsoft.com/office/powerpoint/2010/main" val="162103852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dirty="0">
                <a:solidFill>
                  <a:schemeClr val="bg1"/>
                </a:solidFill>
                <a:latin typeface="Franklin Gothic Demi" panose="020B0703020102020204" pitchFamily="34" charset="0"/>
              </a:rPr>
              <a:t>Demographics</a:t>
            </a: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0"/>
            <a:ext cx="8229600" cy="400110"/>
          </a:xfrm>
          <a:prstGeom prst="rect">
            <a:avLst/>
          </a:prstGeom>
          <a:noFill/>
        </p:spPr>
        <p:txBody>
          <a:bodyPr wrap="square" rtlCol="0">
            <a:spAutoFit/>
          </a:bodyPr>
          <a:lstStyle/>
          <a:p>
            <a:r>
              <a:rPr lang="en-US" sz="2000" spc="-50" dirty="0">
                <a:latin typeface="Franklin Gothic Medium"/>
              </a:rPr>
              <a:t>1.10 Children (#) under age 18 in NJ (by county)</a:t>
            </a:r>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33982"/>
            <a:ext cx="6442208" cy="276999"/>
          </a:xfrm>
          <a:prstGeom prst="rect">
            <a:avLst/>
          </a:prstGeom>
          <a:noFill/>
        </p:spPr>
        <p:txBody>
          <a:bodyPr wrap="square" rtlCol="0">
            <a:spAutoFit/>
          </a:bodyPr>
          <a:lstStyle/>
          <a:p>
            <a:r>
              <a:rPr lang="en-US" sz="1200" dirty="0">
                <a:latin typeface="Franklin Gothic Medium" panose="020B0603020102020204" pitchFamily="34" charset="0"/>
              </a:rPr>
              <a:t>Source: 1-yr American Community Survey, estimates 2019 </a:t>
            </a:r>
          </a:p>
        </p:txBody>
      </p:sp>
      <p:sp>
        <p:nvSpPr>
          <p:cNvPr id="11" name="TextBox 10">
            <a:extLst>
              <a:ext uri="{FF2B5EF4-FFF2-40B4-BE49-F238E27FC236}">
                <a16:creationId xmlns:a16="http://schemas.microsoft.com/office/drawing/2014/main" id="{EA479F0A-A0E6-485C-9C2B-C83B183E4D09}"/>
              </a:ext>
            </a:extLst>
          </p:cNvPr>
          <p:cNvSpPr txBox="1"/>
          <p:nvPr>
            <p:custDataLst>
              <p:tags r:id="rId4"/>
            </p:custDataLst>
          </p:nvPr>
        </p:nvSpPr>
        <p:spPr>
          <a:xfrm>
            <a:off x="314145" y="3305563"/>
            <a:ext cx="2495909"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Children &lt; 18 </a:t>
            </a:r>
          </a:p>
        </p:txBody>
      </p:sp>
      <p:graphicFrame>
        <p:nvGraphicFramePr>
          <p:cNvPr id="5" name="Chart 4">
            <a:extLst>
              <a:ext uri="{FF2B5EF4-FFF2-40B4-BE49-F238E27FC236}">
                <a16:creationId xmlns:a16="http://schemas.microsoft.com/office/drawing/2014/main" id="{23696CFA-9B58-49C1-81FC-5A07C276384E}"/>
              </a:ext>
            </a:extLst>
          </p:cNvPr>
          <p:cNvGraphicFramePr/>
          <p:nvPr>
            <p:custDataLst>
              <p:tags r:id="rId5"/>
            </p:custDataLst>
            <p:extLst>
              <p:ext uri="{D42A27DB-BD31-4B8C-83A1-F6EECF244321}">
                <p14:modId xmlns:p14="http://schemas.microsoft.com/office/powerpoint/2010/main" val="571591116"/>
              </p:ext>
            </p:extLst>
          </p:nvPr>
        </p:nvGraphicFramePr>
        <p:xfrm>
          <a:off x="3208973" y="734092"/>
          <a:ext cx="8668882" cy="5789925"/>
        </p:xfrm>
        <a:graphic>
          <a:graphicData uri="http://schemas.openxmlformats.org/drawingml/2006/chart">
            <c:chart xmlns:c="http://schemas.openxmlformats.org/drawingml/2006/chart" xmlns:r="http://schemas.openxmlformats.org/officeDocument/2006/relationships" r:id="rId9"/>
          </a:graphicData>
        </a:graphic>
      </p:graphicFrame>
      <p:sp>
        <p:nvSpPr>
          <p:cNvPr id="2" name="TextBox 1"/>
          <p:cNvSpPr txBox="1"/>
          <p:nvPr>
            <p:custDataLst>
              <p:tags r:id="rId6"/>
            </p:custDataLst>
          </p:nvPr>
        </p:nvSpPr>
        <p:spPr>
          <a:xfrm>
            <a:off x="3208973" y="6393212"/>
            <a:ext cx="7315200" cy="400110"/>
          </a:xfrm>
          <a:prstGeom prst="rect">
            <a:avLst/>
          </a:prstGeom>
          <a:noFill/>
        </p:spPr>
        <p:txBody>
          <a:bodyPr wrap="square" rtlCol="0">
            <a:spAutoFit/>
          </a:bodyPr>
          <a:lstStyle/>
          <a:p>
            <a:r>
              <a:rPr lang="en-US" sz="1000" dirty="0">
                <a:latin typeface="Franklin Gothic Book" panose="020B0503020102020204" pitchFamily="34" charset="0"/>
              </a:rPr>
              <a:t>Note that county population size has not been accounted for in this indicator. The number of children estimated to be in group settings across the state (6,253 or 0.32% of total youth population) is not included above. </a:t>
            </a:r>
          </a:p>
        </p:txBody>
      </p:sp>
    </p:spTree>
    <p:extLst>
      <p:ext uri="{BB962C8B-B14F-4D97-AF65-F5344CB8AC3E}">
        <p14:creationId xmlns:p14="http://schemas.microsoft.com/office/powerpoint/2010/main" val="304126594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B4348D46-854C-4916-9B52-1BB44CE9C1B4}"/>
              </a:ext>
            </a:extLst>
          </p:cNvPr>
          <p:cNvSpPr/>
          <p:nvPr/>
        </p:nvSpPr>
        <p:spPr>
          <a:xfrm>
            <a:off x="3438345" y="797701"/>
            <a:ext cx="7949428" cy="304800"/>
          </a:xfrm>
          <a:prstGeom prst="rect">
            <a:avLst/>
          </a:prstGeom>
          <a:solidFill>
            <a:schemeClr val="bg1"/>
          </a:solidFill>
          <a:ln w="31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dirty="0">
                <a:solidFill>
                  <a:schemeClr val="bg1"/>
                </a:solidFill>
                <a:latin typeface="Franklin Gothic Demi" panose="020B0703020102020204" pitchFamily="34" charset="0"/>
              </a:rPr>
              <a:t>Demographics</a:t>
            </a: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60943"/>
            <a:ext cx="8229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latin typeface="Franklin Gothic Medium" panose="020B0603020102020204" pitchFamily="34" charset="0"/>
              </a:rPr>
              <a:t>1.11 Children (# and relative percentages) per age category in NJ (by county)</a:t>
            </a:r>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33982"/>
            <a:ext cx="6442208" cy="276999"/>
          </a:xfrm>
          <a:prstGeom prst="rect">
            <a:avLst/>
          </a:prstGeom>
          <a:noFill/>
        </p:spPr>
        <p:txBody>
          <a:bodyPr wrap="square" rtlCol="0">
            <a:spAutoFit/>
          </a:bodyPr>
          <a:lstStyle/>
          <a:p>
            <a:r>
              <a:rPr lang="en-US" sz="1200" dirty="0">
                <a:latin typeface="Franklin Gothic Medium" panose="020B0603020102020204" pitchFamily="34" charset="0"/>
              </a:rPr>
              <a:t>Source: 1-yr American Community Survey, estimates 2019 </a:t>
            </a:r>
          </a:p>
        </p:txBody>
      </p:sp>
      <p:sp>
        <p:nvSpPr>
          <p:cNvPr id="7" name="TextBox 6">
            <a:extLst>
              <a:ext uri="{FF2B5EF4-FFF2-40B4-BE49-F238E27FC236}">
                <a16:creationId xmlns:a16="http://schemas.microsoft.com/office/drawing/2014/main" id="{AA1D4207-D81B-4F5B-B848-57CA126796FD}"/>
              </a:ext>
            </a:extLst>
          </p:cNvPr>
          <p:cNvSpPr txBox="1"/>
          <p:nvPr>
            <p:custDataLst>
              <p:tags r:id="rId4"/>
            </p:custDataLst>
          </p:nvPr>
        </p:nvSpPr>
        <p:spPr>
          <a:xfrm>
            <a:off x="3124200" y="6400800"/>
            <a:ext cx="9067800" cy="457200"/>
          </a:xfrm>
          <a:prstGeom prst="rect">
            <a:avLst/>
          </a:prstGeom>
          <a:noFill/>
        </p:spPr>
        <p:txBody>
          <a:bodyPr wrap="square" rtlCol="0" anchor="ctr" anchorCtr="0">
            <a:noAutofit/>
          </a:bodyPr>
          <a:lstStyle/>
          <a:p>
            <a:pPr algn="just"/>
            <a:r>
              <a:rPr lang="en-US" sz="1000" dirty="0">
                <a:latin typeface="Franklin Gothic Book"/>
              </a:rPr>
              <a:t>Note. The number of children estimated to be in group settings across the state (6,253 or 0.32% of total youth population) is not included above.</a:t>
            </a:r>
          </a:p>
        </p:txBody>
      </p:sp>
      <p:sp>
        <p:nvSpPr>
          <p:cNvPr id="8" name="TextBox 7">
            <a:extLst>
              <a:ext uri="{FF2B5EF4-FFF2-40B4-BE49-F238E27FC236}">
                <a16:creationId xmlns:a16="http://schemas.microsoft.com/office/drawing/2014/main" id="{5F33EA43-50DB-4E7F-A06E-C341E3D531B0}"/>
              </a:ext>
            </a:extLst>
          </p:cNvPr>
          <p:cNvSpPr txBox="1"/>
          <p:nvPr>
            <p:custDataLst>
              <p:tags r:id="rId5"/>
            </p:custDataLst>
          </p:nvPr>
        </p:nvSpPr>
        <p:spPr>
          <a:xfrm>
            <a:off x="314145" y="3305563"/>
            <a:ext cx="2495909"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Children &lt; 18 </a:t>
            </a:r>
          </a:p>
        </p:txBody>
      </p:sp>
      <p:graphicFrame>
        <p:nvGraphicFramePr>
          <p:cNvPr id="5" name="Chart 4">
            <a:extLst>
              <a:ext uri="{FF2B5EF4-FFF2-40B4-BE49-F238E27FC236}">
                <a16:creationId xmlns:a16="http://schemas.microsoft.com/office/drawing/2014/main" id="{D623E41E-85D4-44FF-8D6A-724773842090}"/>
              </a:ext>
            </a:extLst>
          </p:cNvPr>
          <p:cNvGraphicFramePr/>
          <p:nvPr>
            <p:custDataLst>
              <p:tags r:id="rId6"/>
            </p:custDataLst>
            <p:extLst>
              <p:ext uri="{D42A27DB-BD31-4B8C-83A1-F6EECF244321}">
                <p14:modId xmlns:p14="http://schemas.microsoft.com/office/powerpoint/2010/main" val="3366931699"/>
              </p:ext>
            </p:extLst>
          </p:nvPr>
        </p:nvGraphicFramePr>
        <p:xfrm>
          <a:off x="3436758" y="610981"/>
          <a:ext cx="8128000" cy="5804352"/>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414124858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dirty="0">
                <a:solidFill>
                  <a:schemeClr val="bg1"/>
                </a:solidFill>
                <a:latin typeface="Franklin Gothic Demi" panose="020B0703020102020204" pitchFamily="34" charset="0"/>
              </a:rPr>
              <a:t>Demographics</a:t>
            </a: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5138"/>
            <a:ext cx="8229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1.12 Total children (#)  by municipality</a:t>
            </a:r>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33982"/>
            <a:ext cx="6442208" cy="276999"/>
          </a:xfrm>
          <a:prstGeom prst="rect">
            <a:avLst/>
          </a:prstGeom>
          <a:noFill/>
        </p:spPr>
        <p:txBody>
          <a:bodyPr wrap="square" rtlCol="0">
            <a:spAutoFit/>
          </a:bodyPr>
          <a:lstStyle/>
          <a:p>
            <a:r>
              <a:rPr lang="en-US" sz="1200" dirty="0">
                <a:latin typeface="Franklin Gothic Medium" panose="020B0603020102020204" pitchFamily="34" charset="0"/>
              </a:rPr>
              <a:t>Source: 5-yr American Community Survey, estimates 2019</a:t>
            </a:r>
          </a:p>
        </p:txBody>
      </p:sp>
      <p:sp>
        <p:nvSpPr>
          <p:cNvPr id="8" name="TextBox 7">
            <a:extLst>
              <a:ext uri="{FF2B5EF4-FFF2-40B4-BE49-F238E27FC236}">
                <a16:creationId xmlns:a16="http://schemas.microsoft.com/office/drawing/2014/main" id="{D11CC28B-09EB-48A0-B16E-F0CE4C68F8F5}"/>
              </a:ext>
            </a:extLst>
          </p:cNvPr>
          <p:cNvSpPr txBox="1"/>
          <p:nvPr>
            <p:custDataLst>
              <p:tags r:id="rId4"/>
            </p:custDataLst>
          </p:nvPr>
        </p:nvSpPr>
        <p:spPr>
          <a:xfrm>
            <a:off x="3124200" y="6400800"/>
            <a:ext cx="9067800" cy="457200"/>
          </a:xfrm>
          <a:prstGeom prst="rect">
            <a:avLst/>
          </a:prstGeom>
          <a:noFill/>
        </p:spPr>
        <p:txBody>
          <a:bodyPr wrap="square" rtlCol="0" anchor="ctr" anchorCtr="0">
            <a:noAutofit/>
          </a:bodyPr>
          <a:lstStyle/>
          <a:p>
            <a:pPr algn="just"/>
            <a:r>
              <a:rPr lang="en-US" sz="1000" dirty="0">
                <a:latin typeface="Franklin Gothic Book" panose="020B0503020102020204" pitchFamily="34" charset="0"/>
              </a:rPr>
              <a:t>Note: Data shown are limited to the municipalities with available data or the 20 municipalities with the highest number of children aged &lt;18. . The number of children estimated to be in group settings across the state (6,253 or 0.32% of total youth population) is not included above. </a:t>
            </a:r>
          </a:p>
        </p:txBody>
      </p:sp>
      <p:sp>
        <p:nvSpPr>
          <p:cNvPr id="12" name="TextBox 11">
            <a:extLst>
              <a:ext uri="{FF2B5EF4-FFF2-40B4-BE49-F238E27FC236}">
                <a16:creationId xmlns:a16="http://schemas.microsoft.com/office/drawing/2014/main" id="{D87FF5FE-4FD5-45B3-90E1-56233F98AE0B}"/>
              </a:ext>
            </a:extLst>
          </p:cNvPr>
          <p:cNvSpPr txBox="1"/>
          <p:nvPr>
            <p:custDataLst>
              <p:tags r:id="rId5"/>
            </p:custDataLst>
          </p:nvPr>
        </p:nvSpPr>
        <p:spPr>
          <a:xfrm>
            <a:off x="314145" y="3305563"/>
            <a:ext cx="2495909"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Children &lt; 18 </a:t>
            </a:r>
          </a:p>
        </p:txBody>
      </p:sp>
      <p:graphicFrame>
        <p:nvGraphicFramePr>
          <p:cNvPr id="5" name="Chart 4">
            <a:extLst>
              <a:ext uri="{FF2B5EF4-FFF2-40B4-BE49-F238E27FC236}">
                <a16:creationId xmlns:a16="http://schemas.microsoft.com/office/drawing/2014/main" id="{80A8053F-0BCD-42C8-93C1-CD035916B3DC}"/>
              </a:ext>
            </a:extLst>
          </p:cNvPr>
          <p:cNvGraphicFramePr/>
          <p:nvPr>
            <p:custDataLst>
              <p:tags r:id="rId6"/>
            </p:custDataLst>
            <p:extLst>
              <p:ext uri="{D42A27DB-BD31-4B8C-83A1-F6EECF244321}">
                <p14:modId xmlns:p14="http://schemas.microsoft.com/office/powerpoint/2010/main" val="4026118720"/>
              </p:ext>
            </p:extLst>
          </p:nvPr>
        </p:nvGraphicFramePr>
        <p:xfrm>
          <a:off x="3487189" y="610982"/>
          <a:ext cx="8128000" cy="5183032"/>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282949839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dirty="0">
                <a:solidFill>
                  <a:schemeClr val="bg1"/>
                </a:solidFill>
                <a:latin typeface="Franklin Gothic Demi" panose="020B0703020102020204" pitchFamily="34" charset="0"/>
              </a:rPr>
              <a:t>Demographics</a:t>
            </a: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5138"/>
            <a:ext cx="8229600"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dirty="0">
                <a:latin typeface="Franklin Gothic Medium" panose="020B0603020102020204" pitchFamily="34" charset="0"/>
              </a:rPr>
              <a:t>1.13 Children (#) in the care of CP&amp;P – in and out-of-home placements (by county)</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73413" y="623496"/>
            <a:ext cx="6442208" cy="276999"/>
          </a:xfrm>
          <a:prstGeom prst="rect">
            <a:avLst/>
          </a:prstGeom>
          <a:noFill/>
        </p:spPr>
        <p:txBody>
          <a:bodyPr wrap="square" rtlCol="0">
            <a:spAutoFit/>
          </a:bodyPr>
          <a:lstStyle/>
          <a:p>
            <a:r>
              <a:rPr lang="en-US" sz="1200" dirty="0">
                <a:latin typeface="Franklin Gothic Medium" panose="020B0603020102020204" pitchFamily="34" charset="0"/>
              </a:rPr>
              <a:t>Source: Department of Children and Families, December 31, 2019 </a:t>
            </a:r>
          </a:p>
        </p:txBody>
      </p:sp>
      <p:sp>
        <p:nvSpPr>
          <p:cNvPr id="13" name="TextBox 12">
            <a:extLst>
              <a:ext uri="{FF2B5EF4-FFF2-40B4-BE49-F238E27FC236}">
                <a16:creationId xmlns:a16="http://schemas.microsoft.com/office/drawing/2014/main" id="{4DA8209D-068F-4599-AF59-8B0F2FB5B908}"/>
              </a:ext>
            </a:extLst>
          </p:cNvPr>
          <p:cNvSpPr txBox="1"/>
          <p:nvPr>
            <p:custDataLst>
              <p:tags r:id="rId4"/>
            </p:custDataLst>
          </p:nvPr>
        </p:nvSpPr>
        <p:spPr>
          <a:xfrm>
            <a:off x="314145" y="3305563"/>
            <a:ext cx="2495909"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CP&amp;P</a:t>
            </a:r>
          </a:p>
        </p:txBody>
      </p:sp>
      <p:graphicFrame>
        <p:nvGraphicFramePr>
          <p:cNvPr id="7" name="Chart 6">
            <a:extLst>
              <a:ext uri="{FF2B5EF4-FFF2-40B4-BE49-F238E27FC236}">
                <a16:creationId xmlns:a16="http://schemas.microsoft.com/office/drawing/2014/main" id="{CE4B44E3-49C1-4A0D-9782-9B0034F73A8A}"/>
              </a:ext>
            </a:extLst>
          </p:cNvPr>
          <p:cNvGraphicFramePr/>
          <p:nvPr>
            <p:custDataLst>
              <p:tags r:id="rId5"/>
            </p:custDataLst>
            <p:extLst>
              <p:ext uri="{D42A27DB-BD31-4B8C-83A1-F6EECF244321}">
                <p14:modId xmlns:p14="http://schemas.microsoft.com/office/powerpoint/2010/main" val="3586548685"/>
              </p:ext>
            </p:extLst>
          </p:nvPr>
        </p:nvGraphicFramePr>
        <p:xfrm>
          <a:off x="3173413" y="728148"/>
          <a:ext cx="8942387" cy="5418667"/>
        </p:xfrm>
        <a:graphic>
          <a:graphicData uri="http://schemas.openxmlformats.org/drawingml/2006/chart">
            <c:chart xmlns:c="http://schemas.openxmlformats.org/drawingml/2006/chart" xmlns:r="http://schemas.openxmlformats.org/officeDocument/2006/relationships" r:id="rId9"/>
          </a:graphicData>
        </a:graphic>
      </p:graphicFrame>
      <p:sp>
        <p:nvSpPr>
          <p:cNvPr id="10" name="TextBox 9">
            <a:extLst>
              <a:ext uri="{FF2B5EF4-FFF2-40B4-BE49-F238E27FC236}">
                <a16:creationId xmlns:a16="http://schemas.microsoft.com/office/drawing/2014/main" id="{41FD7A72-B42F-40D6-9D44-49E76B3F7024}"/>
              </a:ext>
            </a:extLst>
          </p:cNvPr>
          <p:cNvSpPr txBox="1"/>
          <p:nvPr>
            <p:custDataLst>
              <p:tags r:id="rId6"/>
            </p:custDataLst>
          </p:nvPr>
        </p:nvSpPr>
        <p:spPr>
          <a:xfrm>
            <a:off x="3124201" y="6364222"/>
            <a:ext cx="9067800" cy="493777"/>
          </a:xfrm>
          <a:prstGeom prst="rect">
            <a:avLst/>
          </a:prstGeom>
          <a:noFill/>
        </p:spPr>
        <p:txBody>
          <a:bodyPr wrap="square" rtlCol="0" anchor="ctr" anchorCtr="0">
            <a:noAutofit/>
          </a:bodyPr>
          <a:lstStyle/>
          <a:p>
            <a:r>
              <a:rPr lang="en-US" sz="1000" dirty="0">
                <a:latin typeface="Franklin Gothic Book"/>
              </a:rPr>
              <a:t>Note: A total of 44,632 children were being served by New Jersey CP&amp;P on December 31, 2019.  This includes 3,020 children with no county reported. Note that total county population size has not been accounted for in this indicator.</a:t>
            </a:r>
            <a:endParaRPr lang="en-US" dirty="0"/>
          </a:p>
        </p:txBody>
      </p:sp>
    </p:spTree>
    <p:extLst>
      <p:ext uri="{BB962C8B-B14F-4D97-AF65-F5344CB8AC3E}">
        <p14:creationId xmlns:p14="http://schemas.microsoft.com/office/powerpoint/2010/main" val="277577123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dirty="0">
                <a:solidFill>
                  <a:schemeClr val="bg1"/>
                </a:solidFill>
                <a:latin typeface="Franklin Gothic Demi" panose="020B0703020102020204" pitchFamily="34" charset="0"/>
              </a:rPr>
              <a:t>Demographics</a:t>
            </a: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199" y="-5138"/>
            <a:ext cx="9067799" cy="646331"/>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dirty="0">
                <a:latin typeface="Franklin Gothic Medium" panose="020B0603020102020204" pitchFamily="34" charset="0"/>
              </a:rPr>
              <a:t>1.14 Children (#) in CP&amp;P out-of-home placement – kin and non-kin, in county </a:t>
            </a:r>
          </a:p>
          <a:p>
            <a:pPr>
              <a:defRPr sz="1400" b="0" i="0" u="none" strike="noStrike" kern="1200" spc="0" baseline="0">
                <a:solidFill>
                  <a:prstClr val="black"/>
                </a:solidFill>
                <a:latin typeface="Franklin Gothic Medium" panose="020B0603020102020204" pitchFamily="34" charset="0"/>
                <a:ea typeface="+mn-ea"/>
                <a:cs typeface="+mn-cs"/>
              </a:defRPr>
            </a:pPr>
            <a:endParaRPr lang="en-US" sz="16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07372" y="543878"/>
            <a:ext cx="6442208" cy="276999"/>
          </a:xfrm>
          <a:prstGeom prst="rect">
            <a:avLst/>
          </a:prstGeom>
          <a:noFill/>
        </p:spPr>
        <p:txBody>
          <a:bodyPr wrap="square" rtlCol="0">
            <a:spAutoFit/>
          </a:bodyPr>
          <a:lstStyle/>
          <a:p>
            <a:r>
              <a:rPr lang="en-US" sz="1200" dirty="0">
                <a:latin typeface="Franklin Gothic Medium" panose="020B0603020102020204" pitchFamily="34" charset="0"/>
              </a:rPr>
              <a:t>Source: Department of Children and Families, December 31, 2019 </a:t>
            </a:r>
          </a:p>
        </p:txBody>
      </p:sp>
      <p:sp>
        <p:nvSpPr>
          <p:cNvPr id="13" name="TextBox 12">
            <a:extLst>
              <a:ext uri="{FF2B5EF4-FFF2-40B4-BE49-F238E27FC236}">
                <a16:creationId xmlns:a16="http://schemas.microsoft.com/office/drawing/2014/main" id="{4DA8209D-068F-4599-AF59-8B0F2FB5B908}"/>
              </a:ext>
            </a:extLst>
          </p:cNvPr>
          <p:cNvSpPr txBox="1"/>
          <p:nvPr>
            <p:custDataLst>
              <p:tags r:id="rId4"/>
            </p:custDataLst>
          </p:nvPr>
        </p:nvSpPr>
        <p:spPr>
          <a:xfrm>
            <a:off x="314145" y="3305563"/>
            <a:ext cx="2495909"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CP&amp;P</a:t>
            </a:r>
          </a:p>
        </p:txBody>
      </p:sp>
      <p:sp>
        <p:nvSpPr>
          <p:cNvPr id="8" name="TextBox 7">
            <a:extLst>
              <a:ext uri="{FF2B5EF4-FFF2-40B4-BE49-F238E27FC236}">
                <a16:creationId xmlns:a16="http://schemas.microsoft.com/office/drawing/2014/main" id="{4E1F951F-B0A9-4BFE-BA2F-CF1174204657}"/>
              </a:ext>
            </a:extLst>
          </p:cNvPr>
          <p:cNvSpPr txBox="1"/>
          <p:nvPr>
            <p:custDataLst>
              <p:tags r:id="rId5"/>
            </p:custDataLst>
          </p:nvPr>
        </p:nvSpPr>
        <p:spPr>
          <a:xfrm>
            <a:off x="3107372" y="6295418"/>
            <a:ext cx="9084627" cy="562582"/>
          </a:xfrm>
          <a:prstGeom prst="rect">
            <a:avLst/>
          </a:prstGeom>
          <a:noFill/>
        </p:spPr>
        <p:txBody>
          <a:bodyPr wrap="square" rtlCol="0" anchor="ctr" anchorCtr="0">
            <a:noAutofit/>
          </a:bodyPr>
          <a:lstStyle/>
          <a:p>
            <a:pPr algn="just"/>
            <a:r>
              <a:rPr lang="en-US" sz="1000" dirty="0">
                <a:latin typeface="Franklin Gothic Book"/>
              </a:rPr>
              <a:t>Note: Non-Kinship Placements include placements with non-kinship resource families, congregate care, and independent living. (Indicator to be included in the HSAC final report). Note that total county population size has not been accounted for in this indicator.</a:t>
            </a:r>
            <a:endParaRPr lang="en-US" sz="1000" dirty="0">
              <a:latin typeface="Franklin Gothic Book"/>
              <a:cs typeface="Calibri"/>
            </a:endParaRPr>
          </a:p>
        </p:txBody>
      </p:sp>
      <p:graphicFrame>
        <p:nvGraphicFramePr>
          <p:cNvPr id="5" name="Chart 4">
            <a:extLst>
              <a:ext uri="{FF2B5EF4-FFF2-40B4-BE49-F238E27FC236}">
                <a16:creationId xmlns:a16="http://schemas.microsoft.com/office/drawing/2014/main" id="{4F292997-B8FF-4EB4-BB5B-86B890275FEA}"/>
              </a:ext>
            </a:extLst>
          </p:cNvPr>
          <p:cNvGraphicFramePr/>
          <p:nvPr>
            <p:custDataLst>
              <p:tags r:id="rId6"/>
            </p:custDataLst>
            <p:extLst>
              <p:ext uri="{D42A27DB-BD31-4B8C-83A1-F6EECF244321}">
                <p14:modId xmlns:p14="http://schemas.microsoft.com/office/powerpoint/2010/main" val="2822463417"/>
              </p:ext>
            </p:extLst>
          </p:nvPr>
        </p:nvGraphicFramePr>
        <p:xfrm>
          <a:off x="3208972" y="740395"/>
          <a:ext cx="8830628" cy="5418667"/>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367887681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78398934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F1B452D-CC07-4FF3-B025-4ED14E4B8D10}"/>
              </a:ext>
            </a:extLst>
          </p:cNvPr>
          <p:cNvSpPr txBox="1"/>
          <p:nvPr>
            <p:custDataLst>
              <p:tags r:id="rId1"/>
            </p:custDataLst>
          </p:nvPr>
        </p:nvSpPr>
        <p:spPr>
          <a:xfrm>
            <a:off x="0" y="2667000"/>
            <a:ext cx="3124200" cy="646331"/>
          </a:xfrm>
          <a:prstGeom prst="rect">
            <a:avLst/>
          </a:prstGeom>
          <a:noFill/>
        </p:spPr>
        <p:txBody>
          <a:bodyPr wrap="square" rtlCol="0">
            <a:spAutoFit/>
          </a:bodyPr>
          <a:lstStyle/>
          <a:p>
            <a:pPr algn="ctr"/>
            <a:r>
              <a:rPr lang="en-US" sz="3600" dirty="0">
                <a:solidFill>
                  <a:schemeClr val="bg1"/>
                </a:solidFill>
                <a:latin typeface="Franklin Gothic Demi" panose="020B0703020102020204" pitchFamily="34" charset="0"/>
              </a:rPr>
              <a:t>Poverty</a:t>
            </a:r>
          </a:p>
        </p:txBody>
      </p:sp>
      <p:sp>
        <p:nvSpPr>
          <p:cNvPr id="3" name="TextBox 2">
            <a:extLst>
              <a:ext uri="{FF2B5EF4-FFF2-40B4-BE49-F238E27FC236}">
                <a16:creationId xmlns:a16="http://schemas.microsoft.com/office/drawing/2014/main" id="{D901B8CF-A296-4E3F-94DC-8C39BACD68C5}"/>
              </a:ext>
            </a:extLst>
          </p:cNvPr>
          <p:cNvSpPr txBox="1"/>
          <p:nvPr>
            <p:custDataLst>
              <p:tags r:id="rId2"/>
            </p:custDataLst>
          </p:nvPr>
        </p:nvSpPr>
        <p:spPr>
          <a:xfrm>
            <a:off x="3124200" y="0"/>
            <a:ext cx="91696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2.1. NJ families (%) with children under the age of 18 living in poverty (by county)</a:t>
            </a:r>
          </a:p>
        </p:txBody>
      </p:sp>
      <p:sp>
        <p:nvSpPr>
          <p:cNvPr id="4" name="TextBox 3">
            <a:extLst>
              <a:ext uri="{FF2B5EF4-FFF2-40B4-BE49-F238E27FC236}">
                <a16:creationId xmlns:a16="http://schemas.microsoft.com/office/drawing/2014/main" id="{3BB82868-40C9-4602-8EAB-D0480DF64BD5}"/>
              </a:ext>
            </a:extLst>
          </p:cNvPr>
          <p:cNvSpPr txBox="1"/>
          <p:nvPr>
            <p:custDataLst>
              <p:tags r:id="rId3"/>
            </p:custDataLst>
          </p:nvPr>
        </p:nvSpPr>
        <p:spPr>
          <a:xfrm>
            <a:off x="3124200" y="394972"/>
            <a:ext cx="6442208" cy="276999"/>
          </a:xfrm>
          <a:prstGeom prst="rect">
            <a:avLst/>
          </a:prstGeom>
          <a:noFill/>
        </p:spPr>
        <p:txBody>
          <a:bodyPr wrap="square" rtlCol="0">
            <a:spAutoFit/>
          </a:bodyPr>
          <a:lstStyle/>
          <a:p>
            <a:r>
              <a:rPr lang="en-US" sz="1200" dirty="0">
                <a:latin typeface="Franklin Gothic Medium" panose="020B0603020102020204" pitchFamily="34" charset="0"/>
              </a:rPr>
              <a:t>Source: 1-yr American Community Survey, estimates 2019 </a:t>
            </a:r>
          </a:p>
        </p:txBody>
      </p:sp>
      <p:sp>
        <p:nvSpPr>
          <p:cNvPr id="5" name="TextBox 4">
            <a:extLst>
              <a:ext uri="{FF2B5EF4-FFF2-40B4-BE49-F238E27FC236}">
                <a16:creationId xmlns:a16="http://schemas.microsoft.com/office/drawing/2014/main" id="{06C3A3C0-1AF6-4A05-85BE-E9713651FAD4}"/>
              </a:ext>
            </a:extLst>
          </p:cNvPr>
          <p:cNvSpPr txBox="1"/>
          <p:nvPr>
            <p:custDataLst>
              <p:tags r:id="rId4"/>
            </p:custDataLst>
          </p:nvPr>
        </p:nvSpPr>
        <p:spPr>
          <a:xfrm>
            <a:off x="3124200" y="6391175"/>
            <a:ext cx="9067800" cy="457200"/>
          </a:xfrm>
          <a:prstGeom prst="rect">
            <a:avLst/>
          </a:prstGeom>
          <a:noFill/>
        </p:spPr>
        <p:txBody>
          <a:bodyPr wrap="square" rtlCol="0" anchor="ctr" anchorCtr="0">
            <a:noAutofit/>
          </a:bodyPr>
          <a:lstStyle/>
          <a:p>
            <a:pPr algn="just"/>
            <a:r>
              <a:rPr lang="en-US" sz="1000" dirty="0">
                <a:latin typeface="Franklin Gothic Book" panose="020B0503020102020204" pitchFamily="34" charset="0"/>
              </a:rPr>
              <a:t>Explanation. Families “living in poverty” earn an income below the threshold appropriate for that person’s family size and composition. Federal guidelines can be found at https://aspe.hhs.gov/poverty-guidelines</a:t>
            </a:r>
          </a:p>
        </p:txBody>
      </p:sp>
      <p:sp>
        <p:nvSpPr>
          <p:cNvPr id="6" name="TextBox 5">
            <a:extLst>
              <a:ext uri="{FF2B5EF4-FFF2-40B4-BE49-F238E27FC236}">
                <a16:creationId xmlns:a16="http://schemas.microsoft.com/office/drawing/2014/main" id="{1097EEE0-F631-4AE5-A488-8C3566FEDAFB}"/>
              </a:ext>
            </a:extLst>
          </p:cNvPr>
          <p:cNvSpPr txBox="1"/>
          <p:nvPr>
            <p:custDataLst>
              <p:tags r:id="rId5"/>
            </p:custDataLst>
          </p:nvPr>
        </p:nvSpPr>
        <p:spPr>
          <a:xfrm>
            <a:off x="8534400" y="4299304"/>
            <a:ext cx="3581400" cy="738664"/>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dirty="0"/>
              <a:t>2.2. Families (%) with children under the age of 18 living in poverty over time, in county</a:t>
            </a:r>
          </a:p>
          <a:p>
            <a:pPr>
              <a:defRPr sz="1400" b="0" i="0" u="none" strike="noStrike" kern="1200" spc="0" baseline="0">
                <a:solidFill>
                  <a:prstClr val="black"/>
                </a:solidFill>
                <a:latin typeface="Franklin Gothic Medium" panose="020B0603020102020204" pitchFamily="34" charset="0"/>
                <a:ea typeface="+mn-ea"/>
                <a:cs typeface="+mn-cs"/>
              </a:defRPr>
            </a:pPr>
            <a:endParaRPr lang="en-US" sz="1400" spc="-50" dirty="0"/>
          </a:p>
        </p:txBody>
      </p:sp>
      <p:sp>
        <p:nvSpPr>
          <p:cNvPr id="7" name="TextBox 6">
            <a:extLst>
              <a:ext uri="{FF2B5EF4-FFF2-40B4-BE49-F238E27FC236}">
                <a16:creationId xmlns:a16="http://schemas.microsoft.com/office/drawing/2014/main" id="{E6D917B4-E7F9-4F68-A243-32EBE6806CBA}"/>
              </a:ext>
            </a:extLst>
          </p:cNvPr>
          <p:cNvSpPr txBox="1"/>
          <p:nvPr>
            <p:custDataLst>
              <p:tags r:id="rId6"/>
            </p:custDataLst>
          </p:nvPr>
        </p:nvSpPr>
        <p:spPr>
          <a:xfrm>
            <a:off x="8534400" y="4769824"/>
            <a:ext cx="3657600" cy="230832"/>
          </a:xfrm>
          <a:prstGeom prst="rect">
            <a:avLst/>
          </a:prstGeom>
          <a:noFill/>
        </p:spPr>
        <p:txBody>
          <a:bodyPr wrap="square" rtlCol="0">
            <a:spAutoFit/>
          </a:bodyPr>
          <a:lstStyle/>
          <a:p>
            <a:r>
              <a:rPr lang="en-US" sz="900" dirty="0">
                <a:latin typeface="Franklin Gothic Medium" panose="020B0603020102020204" pitchFamily="34" charset="0"/>
              </a:rPr>
              <a:t>Source: 1-yr American Community Survey, estimates 2015-19 </a:t>
            </a:r>
          </a:p>
        </p:txBody>
      </p:sp>
      <p:graphicFrame>
        <p:nvGraphicFramePr>
          <p:cNvPr id="10" name="Chart 9">
            <a:extLst>
              <a:ext uri="{FF2B5EF4-FFF2-40B4-BE49-F238E27FC236}">
                <a16:creationId xmlns:a16="http://schemas.microsoft.com/office/drawing/2014/main" id="{6BCCAD5D-DFE7-496B-A80E-91E44ECA0E0E}"/>
              </a:ext>
            </a:extLst>
          </p:cNvPr>
          <p:cNvGraphicFramePr/>
          <p:nvPr>
            <p:custDataLst>
              <p:tags r:id="rId7"/>
            </p:custDataLst>
            <p:extLst>
              <p:ext uri="{D42A27DB-BD31-4B8C-83A1-F6EECF244321}">
                <p14:modId xmlns:p14="http://schemas.microsoft.com/office/powerpoint/2010/main" val="826774270"/>
              </p:ext>
            </p:extLst>
          </p:nvPr>
        </p:nvGraphicFramePr>
        <p:xfrm>
          <a:off x="3150217" y="671972"/>
          <a:ext cx="7517783" cy="5618762"/>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13" name="Chart 12">
            <a:extLst>
              <a:ext uri="{FF2B5EF4-FFF2-40B4-BE49-F238E27FC236}">
                <a16:creationId xmlns:a16="http://schemas.microsoft.com/office/drawing/2014/main" id="{27E738E0-3DA0-4DDC-B335-FC3024CE241D}"/>
              </a:ext>
            </a:extLst>
          </p:cNvPr>
          <p:cNvGraphicFramePr/>
          <p:nvPr>
            <p:custDataLst>
              <p:tags r:id="rId8"/>
            </p:custDataLst>
            <p:extLst>
              <p:ext uri="{D42A27DB-BD31-4B8C-83A1-F6EECF244321}">
                <p14:modId xmlns:p14="http://schemas.microsoft.com/office/powerpoint/2010/main" val="278796535"/>
              </p:ext>
            </p:extLst>
          </p:nvPr>
        </p:nvGraphicFramePr>
        <p:xfrm>
          <a:off x="8458200" y="4876800"/>
          <a:ext cx="3733800" cy="1413933"/>
        </p:xfrm>
        <a:graphic>
          <a:graphicData uri="http://schemas.openxmlformats.org/drawingml/2006/chart">
            <c:chart xmlns:c="http://schemas.openxmlformats.org/drawingml/2006/chart" xmlns:r="http://schemas.openxmlformats.org/officeDocument/2006/relationships" r:id="rId12"/>
          </a:graphicData>
        </a:graphic>
      </p:graphicFrame>
    </p:spTree>
    <p:extLst>
      <p:ext uri="{BB962C8B-B14F-4D97-AF65-F5344CB8AC3E}">
        <p14:creationId xmlns:p14="http://schemas.microsoft.com/office/powerpoint/2010/main" val="136945099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F1B452D-CC07-4FF3-B025-4ED14E4B8D10}"/>
              </a:ext>
            </a:extLst>
          </p:cNvPr>
          <p:cNvSpPr txBox="1"/>
          <p:nvPr>
            <p:custDataLst>
              <p:tags r:id="rId1"/>
            </p:custDataLst>
          </p:nvPr>
        </p:nvSpPr>
        <p:spPr>
          <a:xfrm>
            <a:off x="0" y="2667000"/>
            <a:ext cx="3124200" cy="646331"/>
          </a:xfrm>
          <a:prstGeom prst="rect">
            <a:avLst/>
          </a:prstGeom>
          <a:noFill/>
        </p:spPr>
        <p:txBody>
          <a:bodyPr wrap="square" rtlCol="0">
            <a:spAutoFit/>
          </a:bodyPr>
          <a:lstStyle/>
          <a:p>
            <a:pPr algn="ctr"/>
            <a:r>
              <a:rPr lang="en-US" sz="3600" dirty="0">
                <a:solidFill>
                  <a:schemeClr val="bg1"/>
                </a:solidFill>
                <a:latin typeface="Franklin Gothic Demi" panose="020B0703020102020204" pitchFamily="34" charset="0"/>
              </a:rPr>
              <a:t>Poverty</a:t>
            </a:r>
          </a:p>
        </p:txBody>
      </p:sp>
      <p:sp>
        <p:nvSpPr>
          <p:cNvPr id="3" name="TextBox 2">
            <a:extLst>
              <a:ext uri="{FF2B5EF4-FFF2-40B4-BE49-F238E27FC236}">
                <a16:creationId xmlns:a16="http://schemas.microsoft.com/office/drawing/2014/main" id="{D901B8CF-A296-4E3F-94DC-8C39BACD68C5}"/>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2.3.  Families (%) with children under the age of 18 living in poverty by municipality</a:t>
            </a:r>
          </a:p>
        </p:txBody>
      </p:sp>
      <p:sp>
        <p:nvSpPr>
          <p:cNvPr id="4" name="TextBox 3">
            <a:extLst>
              <a:ext uri="{FF2B5EF4-FFF2-40B4-BE49-F238E27FC236}">
                <a16:creationId xmlns:a16="http://schemas.microsoft.com/office/drawing/2014/main" id="{3BB82868-40C9-4602-8EAB-D0480DF64BD5}"/>
              </a:ext>
            </a:extLst>
          </p:cNvPr>
          <p:cNvSpPr txBox="1"/>
          <p:nvPr>
            <p:custDataLst>
              <p:tags r:id="rId3"/>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5-yr American Community Survey estimates, 2019 </a:t>
            </a:r>
          </a:p>
        </p:txBody>
      </p:sp>
      <p:sp>
        <p:nvSpPr>
          <p:cNvPr id="5" name="TextBox 4">
            <a:extLst>
              <a:ext uri="{FF2B5EF4-FFF2-40B4-BE49-F238E27FC236}">
                <a16:creationId xmlns:a16="http://schemas.microsoft.com/office/drawing/2014/main" id="{06C3A3C0-1AF6-4A05-85BE-E9713651FAD4}"/>
              </a:ext>
            </a:extLst>
          </p:cNvPr>
          <p:cNvSpPr txBox="1"/>
          <p:nvPr>
            <p:custDataLst>
              <p:tags r:id="rId4"/>
            </p:custDataLst>
          </p:nvPr>
        </p:nvSpPr>
        <p:spPr>
          <a:xfrm>
            <a:off x="3201122" y="5791200"/>
            <a:ext cx="8990878" cy="1081097"/>
          </a:xfrm>
          <a:prstGeom prst="rect">
            <a:avLst/>
          </a:prstGeom>
          <a:noFill/>
        </p:spPr>
        <p:txBody>
          <a:bodyPr wrap="square" rtlCol="0" anchor="ctr" anchorCtr="0">
            <a:noAutofit/>
          </a:bodyPr>
          <a:lstStyle/>
          <a:p>
            <a:pPr algn="just"/>
            <a:r>
              <a:rPr lang="en-US" sz="1000" dirty="0">
                <a:latin typeface="Franklin Gothic Book" panose="020B0503020102020204" pitchFamily="34" charset="0"/>
              </a:rPr>
              <a:t>Note: The municipalities with the highest percentage of families with children under the age of 18 living in poverty are displayed</a:t>
            </a:r>
          </a:p>
          <a:p>
            <a:pPr algn="just"/>
            <a:r>
              <a:rPr lang="en-US" sz="1000" dirty="0">
                <a:latin typeface="Franklin Gothic Book" panose="020B0503020102020204" pitchFamily="34" charset="0"/>
              </a:rPr>
              <a:t> (up to 10 municipalities). Dashed line represents % of families in poverty across the county</a:t>
            </a:r>
          </a:p>
          <a:p>
            <a:pPr algn="just"/>
            <a:r>
              <a:rPr lang="en-US" sz="1000" dirty="0">
                <a:latin typeface="Franklin Gothic Book" panose="020B0503020102020204" pitchFamily="34" charset="0"/>
              </a:rPr>
              <a:t>Projection errors may reduce the accuracy of some forecasts</a:t>
            </a:r>
          </a:p>
          <a:p>
            <a:pPr algn="just"/>
            <a:r>
              <a:rPr lang="en-US" sz="1000" dirty="0">
                <a:latin typeface="Franklin Gothic Book" panose="020B0503020102020204" pitchFamily="34" charset="0"/>
              </a:rPr>
              <a:t>Explanation. Families “living in poverty” earn an income below the threshold appropriate for that person’s family size and composition. Federal guidelines can be at https://aspe.hhs.gov/poverty-guidelines</a:t>
            </a:r>
          </a:p>
        </p:txBody>
      </p:sp>
      <p:graphicFrame>
        <p:nvGraphicFramePr>
          <p:cNvPr id="8" name="Chart 7">
            <a:extLst>
              <a:ext uri="{FF2B5EF4-FFF2-40B4-BE49-F238E27FC236}">
                <a16:creationId xmlns:a16="http://schemas.microsoft.com/office/drawing/2014/main" id="{A625FA15-507F-4730-83A8-EC11826F2ADA}"/>
              </a:ext>
            </a:extLst>
          </p:cNvPr>
          <p:cNvGraphicFramePr/>
          <p:nvPr>
            <p:custDataLst>
              <p:tags r:id="rId5"/>
            </p:custDataLst>
            <p:extLst>
              <p:ext uri="{D42A27DB-BD31-4B8C-83A1-F6EECF244321}">
                <p14:modId xmlns:p14="http://schemas.microsoft.com/office/powerpoint/2010/main" val="1048291659"/>
              </p:ext>
            </p:extLst>
          </p:nvPr>
        </p:nvGraphicFramePr>
        <p:xfrm>
          <a:off x="3289983" y="762000"/>
          <a:ext cx="8521018" cy="5029200"/>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354614895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37663063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3C6B64-C1D0-4D7F-9C20-420176EC5D9D}"/>
              </a:ext>
            </a:extLst>
          </p:cNvPr>
          <p:cNvSpPr txBox="1">
            <a:spLocks/>
          </p:cNvSpPr>
          <p:nvPr>
            <p:custDataLst>
              <p:tags r:id="rId1"/>
            </p:custDataLst>
          </p:nvPr>
        </p:nvSpPr>
        <p:spPr>
          <a:xfrm>
            <a:off x="0" y="685800"/>
            <a:ext cx="312420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Cost of </a:t>
            </a:r>
          </a:p>
          <a:p>
            <a:pPr>
              <a:lnSpc>
                <a:spcPct val="90000"/>
              </a:lnSpc>
            </a:pPr>
            <a:r>
              <a:rPr lang="en-US" spc="-200" dirty="0">
                <a:solidFill>
                  <a:schemeClr val="bg1"/>
                </a:solidFill>
                <a:latin typeface="Franklin Gothic Demi" panose="020B0703020102020204" pitchFamily="34" charset="0"/>
              </a:rPr>
              <a:t>Living</a:t>
            </a:r>
          </a:p>
        </p:txBody>
      </p:sp>
      <p:sp>
        <p:nvSpPr>
          <p:cNvPr id="3" name="TextBox 2">
            <a:extLst>
              <a:ext uri="{FF2B5EF4-FFF2-40B4-BE49-F238E27FC236}">
                <a16:creationId xmlns:a16="http://schemas.microsoft.com/office/drawing/2014/main" id="{78767D51-245A-4A68-B2AB-5C16354BFBAC}"/>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3.1  Monthly cost of living budget ($), by county</a:t>
            </a:r>
          </a:p>
        </p:txBody>
      </p:sp>
      <p:sp>
        <p:nvSpPr>
          <p:cNvPr id="4" name="TextBox 3">
            <a:extLst>
              <a:ext uri="{FF2B5EF4-FFF2-40B4-BE49-F238E27FC236}">
                <a16:creationId xmlns:a16="http://schemas.microsoft.com/office/drawing/2014/main" id="{4A0F956A-D376-402D-A72E-EB05CF05E727}"/>
              </a:ext>
            </a:extLst>
          </p:cNvPr>
          <p:cNvSpPr txBox="1"/>
          <p:nvPr>
            <p:custDataLst>
              <p:tags r:id="rId3"/>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Economic Policy Institute, 2018</a:t>
            </a:r>
          </a:p>
        </p:txBody>
      </p:sp>
      <p:sp>
        <p:nvSpPr>
          <p:cNvPr id="5" name="TextBox 4">
            <a:extLst>
              <a:ext uri="{FF2B5EF4-FFF2-40B4-BE49-F238E27FC236}">
                <a16:creationId xmlns:a16="http://schemas.microsoft.com/office/drawing/2014/main" id="{E55353FD-25E9-47CD-9D90-F5049F121EA9}"/>
              </a:ext>
            </a:extLst>
          </p:cNvPr>
          <p:cNvSpPr txBox="1"/>
          <p:nvPr>
            <p:custDataLst>
              <p:tags r:id="rId4"/>
            </p:custDataLst>
          </p:nvPr>
        </p:nvSpPr>
        <p:spPr>
          <a:xfrm>
            <a:off x="3562725" y="1197114"/>
            <a:ext cx="7867275" cy="707886"/>
          </a:xfrm>
          <a:prstGeom prst="rect">
            <a:avLst/>
          </a:prstGeom>
          <a:noFill/>
        </p:spPr>
        <p:txBody>
          <a:bodyPr wrap="square" rtlCol="0">
            <a:spAutoFit/>
          </a:bodyPr>
          <a:lstStyle/>
          <a:p>
            <a:pPr algn="ctr">
              <a:defRPr sz="1400" b="0" i="0" u="none" strike="noStrike" kern="1200" spc="0" baseline="0">
                <a:solidFill>
                  <a:prstClr val="black"/>
                </a:solidFill>
                <a:latin typeface="Franklin Gothic Medium" panose="020B0603020102020204" pitchFamily="34" charset="0"/>
                <a:ea typeface="+mn-ea"/>
                <a:cs typeface="+mn-cs"/>
              </a:defRPr>
            </a:pPr>
            <a:r>
              <a:rPr lang="en-US" sz="2000" dirty="0">
                <a:latin typeface="Franklin Gothic Medium"/>
                <a:cs typeface="Calibri"/>
              </a:rPr>
              <a:t>The Economic Policy Institute divides the family cost of living budget into these seven components</a:t>
            </a:r>
            <a:endParaRPr lang="en-US" sz="2000" dirty="0"/>
          </a:p>
        </p:txBody>
      </p:sp>
      <p:sp>
        <p:nvSpPr>
          <p:cNvPr id="6" name="TextBox 5">
            <a:extLst>
              <a:ext uri="{FF2B5EF4-FFF2-40B4-BE49-F238E27FC236}">
                <a16:creationId xmlns:a16="http://schemas.microsoft.com/office/drawing/2014/main" id="{BAA5C187-1944-4103-8369-D7EBDC90705C}"/>
              </a:ext>
            </a:extLst>
          </p:cNvPr>
          <p:cNvSpPr txBox="1"/>
          <p:nvPr>
            <p:custDataLst>
              <p:tags r:id="rId5"/>
            </p:custDataLst>
          </p:nvPr>
        </p:nvSpPr>
        <p:spPr>
          <a:xfrm>
            <a:off x="3124200" y="6225134"/>
            <a:ext cx="9067800" cy="632866"/>
          </a:xfrm>
          <a:prstGeom prst="rect">
            <a:avLst/>
          </a:prstGeom>
          <a:noFill/>
        </p:spPr>
        <p:txBody>
          <a:bodyPr wrap="square" rtlCol="0" anchor="ctr" anchorCtr="0">
            <a:noAutofit/>
          </a:bodyPr>
          <a:lstStyle/>
          <a:p>
            <a:pPr algn="just"/>
            <a:r>
              <a:rPr lang="en-US" sz="1000" dirty="0">
                <a:latin typeface="Franklin Gothic Book" panose="020B0503020102020204" pitchFamily="34" charset="0"/>
              </a:rPr>
              <a:t>March 2018 estimate (in 2017 dollars) for a two parent, two child family to attain a “modest yet adequate standard of living”. Estimates include costs associated with 7 components: housing, food, childcare, transportation, health care, “other necessities” and taxes.</a:t>
            </a:r>
          </a:p>
        </p:txBody>
      </p:sp>
      <p:graphicFrame>
        <p:nvGraphicFramePr>
          <p:cNvPr id="9" name="Chart 8">
            <a:extLst>
              <a:ext uri="{FF2B5EF4-FFF2-40B4-BE49-F238E27FC236}">
                <a16:creationId xmlns:a16="http://schemas.microsoft.com/office/drawing/2014/main" id="{341D5D88-5EF1-4FD0-A0E2-7387675ACA71}"/>
              </a:ext>
            </a:extLst>
          </p:cNvPr>
          <p:cNvGraphicFramePr/>
          <p:nvPr>
            <p:custDataLst>
              <p:tags r:id="rId6"/>
            </p:custDataLst>
            <p:extLst>
              <p:ext uri="{D42A27DB-BD31-4B8C-83A1-F6EECF244321}">
                <p14:modId xmlns:p14="http://schemas.microsoft.com/office/powerpoint/2010/main" val="2516248145"/>
              </p:ext>
            </p:extLst>
          </p:nvPr>
        </p:nvGraphicFramePr>
        <p:xfrm>
          <a:off x="4572000" y="1752600"/>
          <a:ext cx="6324600" cy="4385733"/>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405811480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3C6B64-C1D0-4D7F-9C20-420176EC5D9D}"/>
              </a:ext>
            </a:extLst>
          </p:cNvPr>
          <p:cNvSpPr txBox="1">
            <a:spLocks/>
          </p:cNvSpPr>
          <p:nvPr>
            <p:custDataLst>
              <p:tags r:id="rId1"/>
            </p:custDataLst>
          </p:nvPr>
        </p:nvSpPr>
        <p:spPr>
          <a:xfrm>
            <a:off x="0" y="685800"/>
            <a:ext cx="312420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Cost of </a:t>
            </a:r>
          </a:p>
          <a:p>
            <a:pPr>
              <a:lnSpc>
                <a:spcPct val="90000"/>
              </a:lnSpc>
            </a:pPr>
            <a:r>
              <a:rPr lang="en-US" spc="-200" dirty="0">
                <a:solidFill>
                  <a:schemeClr val="bg1"/>
                </a:solidFill>
                <a:latin typeface="Franklin Gothic Demi" panose="020B0703020102020204" pitchFamily="34" charset="0"/>
              </a:rPr>
              <a:t>Living</a:t>
            </a:r>
          </a:p>
        </p:txBody>
      </p:sp>
      <p:sp>
        <p:nvSpPr>
          <p:cNvPr id="3" name="TextBox 2">
            <a:extLst>
              <a:ext uri="{FF2B5EF4-FFF2-40B4-BE49-F238E27FC236}">
                <a16:creationId xmlns:a16="http://schemas.microsoft.com/office/drawing/2014/main" id="{78767D51-245A-4A68-B2AB-5C16354BFBAC}"/>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3.2  Annual cost of living estimates ($) in NJ (by county)</a:t>
            </a:r>
          </a:p>
        </p:txBody>
      </p:sp>
      <p:sp>
        <p:nvSpPr>
          <p:cNvPr id="4" name="TextBox 3">
            <a:extLst>
              <a:ext uri="{FF2B5EF4-FFF2-40B4-BE49-F238E27FC236}">
                <a16:creationId xmlns:a16="http://schemas.microsoft.com/office/drawing/2014/main" id="{4A0F956A-D376-402D-A72E-EB05CF05E727}"/>
              </a:ext>
            </a:extLst>
          </p:cNvPr>
          <p:cNvSpPr txBox="1"/>
          <p:nvPr>
            <p:custDataLst>
              <p:tags r:id="rId3"/>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Economic Policy Institute, 2018</a:t>
            </a:r>
          </a:p>
        </p:txBody>
      </p:sp>
      <p:sp>
        <p:nvSpPr>
          <p:cNvPr id="6" name="TextBox 5">
            <a:extLst>
              <a:ext uri="{FF2B5EF4-FFF2-40B4-BE49-F238E27FC236}">
                <a16:creationId xmlns:a16="http://schemas.microsoft.com/office/drawing/2014/main" id="{BAA5C187-1944-4103-8369-D7EBDC90705C}"/>
              </a:ext>
            </a:extLst>
          </p:cNvPr>
          <p:cNvSpPr txBox="1"/>
          <p:nvPr>
            <p:custDataLst>
              <p:tags r:id="rId4"/>
            </p:custDataLst>
          </p:nvPr>
        </p:nvSpPr>
        <p:spPr>
          <a:xfrm>
            <a:off x="3098901" y="6383785"/>
            <a:ext cx="9067800" cy="400110"/>
          </a:xfrm>
          <a:prstGeom prst="rect">
            <a:avLst/>
          </a:prstGeom>
          <a:noFill/>
        </p:spPr>
        <p:txBody>
          <a:bodyPr wrap="square" rtlCol="0" anchor="ctr" anchorCtr="0">
            <a:noAutofit/>
          </a:bodyPr>
          <a:lstStyle/>
          <a:p>
            <a:pPr algn="just"/>
            <a:r>
              <a:rPr lang="en-US" sz="1000" dirty="0">
                <a:latin typeface="Franklin Gothic Book" panose="020B0503020102020204" pitchFamily="34" charset="0"/>
              </a:rPr>
              <a:t>March 2018 estimate (in 2017 dollars) for a two parent, two child family to attain a “modest yet adequate standard of living”. Estimates include costs associated with 7 components: housing, food, childcare, transportation, health care, “other necessities” and taxes.</a:t>
            </a:r>
          </a:p>
        </p:txBody>
      </p:sp>
      <p:graphicFrame>
        <p:nvGraphicFramePr>
          <p:cNvPr id="9" name="Chart 8"/>
          <p:cNvGraphicFramePr/>
          <p:nvPr>
            <p:custDataLst>
              <p:tags r:id="rId5"/>
            </p:custDataLst>
            <p:extLst>
              <p:ext uri="{D42A27DB-BD31-4B8C-83A1-F6EECF244321}">
                <p14:modId xmlns:p14="http://schemas.microsoft.com/office/powerpoint/2010/main" val="3233321116"/>
              </p:ext>
            </p:extLst>
          </p:nvPr>
        </p:nvGraphicFramePr>
        <p:xfrm>
          <a:off x="3396875" y="711113"/>
          <a:ext cx="8128000" cy="5418667"/>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392473596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16985632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A9A0533-0D56-417A-AD4B-5BFAD35C92CE}"/>
              </a:ext>
            </a:extLst>
          </p:cNvPr>
          <p:cNvSpPr txBox="1"/>
          <p:nvPr>
            <p:custDataLst>
              <p:tags r:id="rId1"/>
            </p:custDataLst>
          </p:nvPr>
        </p:nvSpPr>
        <p:spPr>
          <a:xfrm>
            <a:off x="0" y="2667000"/>
            <a:ext cx="3124200" cy="646331"/>
          </a:xfrm>
          <a:prstGeom prst="rect">
            <a:avLst/>
          </a:prstGeom>
          <a:noFill/>
        </p:spPr>
        <p:txBody>
          <a:bodyPr wrap="square" rtlCol="0">
            <a:spAutoFit/>
          </a:bodyPr>
          <a:lstStyle/>
          <a:p>
            <a:pPr algn="ctr"/>
            <a:r>
              <a:rPr lang="en-US" sz="3600" dirty="0">
                <a:solidFill>
                  <a:schemeClr val="bg1"/>
                </a:solidFill>
                <a:latin typeface="Franklin Gothic Demi" panose="020B0703020102020204" pitchFamily="34" charset="0"/>
              </a:rPr>
              <a:t>Income</a:t>
            </a:r>
          </a:p>
        </p:txBody>
      </p:sp>
      <p:sp>
        <p:nvSpPr>
          <p:cNvPr id="3" name="TextBox 2">
            <a:extLst>
              <a:ext uri="{FF2B5EF4-FFF2-40B4-BE49-F238E27FC236}">
                <a16:creationId xmlns:a16="http://schemas.microsoft.com/office/drawing/2014/main" id="{6E5AC2AA-A4D0-4DA0-A964-6950A77A0FE9}"/>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4.1 Median household income ($) in NJ (by county)</a:t>
            </a:r>
          </a:p>
        </p:txBody>
      </p:sp>
      <p:sp>
        <p:nvSpPr>
          <p:cNvPr id="4" name="TextBox 3">
            <a:extLst>
              <a:ext uri="{FF2B5EF4-FFF2-40B4-BE49-F238E27FC236}">
                <a16:creationId xmlns:a16="http://schemas.microsoft.com/office/drawing/2014/main" id="{F657EBA3-AB38-4134-B791-174BB4790C82}"/>
              </a:ext>
            </a:extLst>
          </p:cNvPr>
          <p:cNvSpPr txBox="1"/>
          <p:nvPr>
            <p:custDataLst>
              <p:tags r:id="rId3"/>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1-yr American Community Survey estimates, 2019 inflation adjusted dollars</a:t>
            </a:r>
          </a:p>
        </p:txBody>
      </p:sp>
      <p:sp>
        <p:nvSpPr>
          <p:cNvPr id="5" name="TextBox 4">
            <a:extLst>
              <a:ext uri="{FF2B5EF4-FFF2-40B4-BE49-F238E27FC236}">
                <a16:creationId xmlns:a16="http://schemas.microsoft.com/office/drawing/2014/main" id="{A5FA234A-08BF-4515-94E5-36823B8C58F4}"/>
              </a:ext>
            </a:extLst>
          </p:cNvPr>
          <p:cNvSpPr txBox="1"/>
          <p:nvPr>
            <p:custDataLst>
              <p:tags r:id="rId4"/>
            </p:custDataLst>
          </p:nvPr>
        </p:nvSpPr>
        <p:spPr>
          <a:xfrm>
            <a:off x="3124200" y="6278880"/>
            <a:ext cx="9067800" cy="579120"/>
          </a:xfrm>
          <a:prstGeom prst="rect">
            <a:avLst/>
          </a:prstGeom>
          <a:noFill/>
        </p:spPr>
        <p:txBody>
          <a:bodyPr wrap="square" rtlCol="0" anchor="ctr" anchorCtr="0">
            <a:noAutofit/>
          </a:bodyPr>
          <a:lstStyle/>
          <a:p>
            <a:pPr algn="just"/>
            <a:r>
              <a:rPr lang="en-US" sz="1000" dirty="0">
                <a:latin typeface="Franklin Gothic Book" panose="020B0503020102020204" pitchFamily="34" charset="0"/>
              </a:rPr>
              <a:t>Median Household Income. This figure includes the income of the householder and all other individuals 15 years old and over in a household, whether they are related or not. The median is the middle of all incomes, meaning that exactly half of all people earn more and half earn less. This is a more accurate measurement than average household income, as averages can be skewed by only a few incredibly high earners</a:t>
            </a:r>
          </a:p>
          <a:p>
            <a:pPr algn="just"/>
            <a:endParaRPr lang="en-US" sz="1000" dirty="0">
              <a:latin typeface="Franklin Gothic Book" panose="020B0503020102020204" pitchFamily="34" charset="0"/>
            </a:endParaRPr>
          </a:p>
        </p:txBody>
      </p:sp>
      <p:sp>
        <p:nvSpPr>
          <p:cNvPr id="6" name="TextBox 5">
            <a:extLst>
              <a:ext uri="{FF2B5EF4-FFF2-40B4-BE49-F238E27FC236}">
                <a16:creationId xmlns:a16="http://schemas.microsoft.com/office/drawing/2014/main" id="{B5CEA87E-4FCD-470A-957C-3E457E539B42}"/>
              </a:ext>
            </a:extLst>
          </p:cNvPr>
          <p:cNvSpPr txBox="1"/>
          <p:nvPr>
            <p:custDataLst>
              <p:tags r:id="rId5"/>
            </p:custDataLst>
          </p:nvPr>
        </p:nvSpPr>
        <p:spPr>
          <a:xfrm>
            <a:off x="8754050" y="3621018"/>
            <a:ext cx="3392432"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dirty="0"/>
              <a:t>4.2  Median household income ($) over time, in county </a:t>
            </a:r>
          </a:p>
        </p:txBody>
      </p:sp>
      <p:sp>
        <p:nvSpPr>
          <p:cNvPr id="7" name="TextBox 6">
            <a:extLst>
              <a:ext uri="{FF2B5EF4-FFF2-40B4-BE49-F238E27FC236}">
                <a16:creationId xmlns:a16="http://schemas.microsoft.com/office/drawing/2014/main" id="{8D99D7C5-3E23-440D-BF67-8652DDC1B075}"/>
              </a:ext>
            </a:extLst>
          </p:cNvPr>
          <p:cNvSpPr txBox="1"/>
          <p:nvPr>
            <p:custDataLst>
              <p:tags r:id="rId6"/>
            </p:custDataLst>
          </p:nvPr>
        </p:nvSpPr>
        <p:spPr>
          <a:xfrm>
            <a:off x="8798129" y="4083907"/>
            <a:ext cx="3089071" cy="369332"/>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dirty="0"/>
              <a:t>Source: 1-yr American Community Survey estimates, 2019 inflation adjusted dollars</a:t>
            </a:r>
          </a:p>
        </p:txBody>
      </p:sp>
      <p:graphicFrame>
        <p:nvGraphicFramePr>
          <p:cNvPr id="10" name="Chart 9">
            <a:extLst>
              <a:ext uri="{FF2B5EF4-FFF2-40B4-BE49-F238E27FC236}">
                <a16:creationId xmlns:a16="http://schemas.microsoft.com/office/drawing/2014/main" id="{C55691D5-74E6-4B02-A164-EF4C1C89FEA3}"/>
              </a:ext>
            </a:extLst>
          </p:cNvPr>
          <p:cNvGraphicFramePr/>
          <p:nvPr>
            <p:custDataLst>
              <p:tags r:id="rId7"/>
            </p:custDataLst>
            <p:extLst>
              <p:ext uri="{D42A27DB-BD31-4B8C-83A1-F6EECF244321}">
                <p14:modId xmlns:p14="http://schemas.microsoft.com/office/powerpoint/2010/main" val="3761022732"/>
              </p:ext>
            </p:extLst>
          </p:nvPr>
        </p:nvGraphicFramePr>
        <p:xfrm>
          <a:off x="8798128" y="4453239"/>
          <a:ext cx="2936672" cy="1691640"/>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13" name="Chart 12">
            <a:extLst>
              <a:ext uri="{FF2B5EF4-FFF2-40B4-BE49-F238E27FC236}">
                <a16:creationId xmlns:a16="http://schemas.microsoft.com/office/drawing/2014/main" id="{D5FEE7DF-038D-46AC-82B9-BB5D48D075E3}"/>
              </a:ext>
            </a:extLst>
          </p:cNvPr>
          <p:cNvGraphicFramePr/>
          <p:nvPr>
            <p:custDataLst>
              <p:tags r:id="rId8"/>
            </p:custDataLst>
            <p:extLst>
              <p:ext uri="{D42A27DB-BD31-4B8C-83A1-F6EECF244321}">
                <p14:modId xmlns:p14="http://schemas.microsoft.com/office/powerpoint/2010/main" val="457643569"/>
              </p:ext>
            </p:extLst>
          </p:nvPr>
        </p:nvGraphicFramePr>
        <p:xfrm>
          <a:off x="3161481" y="609600"/>
          <a:ext cx="5636647" cy="5334000"/>
        </p:xfrm>
        <a:graphic>
          <a:graphicData uri="http://schemas.openxmlformats.org/drawingml/2006/chart">
            <c:chart xmlns:c="http://schemas.openxmlformats.org/drawingml/2006/chart" xmlns:r="http://schemas.openxmlformats.org/officeDocument/2006/relationships" r:id="rId12"/>
          </a:graphicData>
        </a:graphic>
      </p:graphicFrame>
    </p:spTree>
    <p:extLst>
      <p:ext uri="{BB962C8B-B14F-4D97-AF65-F5344CB8AC3E}">
        <p14:creationId xmlns:p14="http://schemas.microsoft.com/office/powerpoint/2010/main" val="205184250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E360519-4E8F-45DC-8ED6-511ED061A17A}"/>
              </a:ext>
            </a:extLst>
          </p:cNvPr>
          <p:cNvSpPr txBox="1"/>
          <p:nvPr>
            <p:custDataLst>
              <p:tags r:id="rId1"/>
            </p:custDataLst>
          </p:nvPr>
        </p:nvSpPr>
        <p:spPr>
          <a:xfrm>
            <a:off x="0" y="2667000"/>
            <a:ext cx="3124200" cy="646331"/>
          </a:xfrm>
          <a:prstGeom prst="rect">
            <a:avLst/>
          </a:prstGeom>
          <a:noFill/>
        </p:spPr>
        <p:txBody>
          <a:bodyPr wrap="square" rtlCol="0">
            <a:spAutoFit/>
          </a:bodyPr>
          <a:lstStyle/>
          <a:p>
            <a:pPr algn="ctr"/>
            <a:r>
              <a:rPr lang="en-US" sz="3600" dirty="0">
                <a:solidFill>
                  <a:schemeClr val="bg1"/>
                </a:solidFill>
                <a:latin typeface="Franklin Gothic Demi" panose="020B0703020102020204" pitchFamily="34" charset="0"/>
              </a:rPr>
              <a:t>Income</a:t>
            </a:r>
          </a:p>
        </p:txBody>
      </p:sp>
      <p:sp>
        <p:nvSpPr>
          <p:cNvPr id="3" name="TextBox 2">
            <a:extLst>
              <a:ext uri="{FF2B5EF4-FFF2-40B4-BE49-F238E27FC236}">
                <a16:creationId xmlns:a16="http://schemas.microsoft.com/office/drawing/2014/main" id="{FE1BA681-76A4-4419-9053-F8AC62612D41}"/>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4.3 Median household income ($) by municipality</a:t>
            </a:r>
          </a:p>
        </p:txBody>
      </p:sp>
      <p:sp>
        <p:nvSpPr>
          <p:cNvPr id="4" name="TextBox 3">
            <a:extLst>
              <a:ext uri="{FF2B5EF4-FFF2-40B4-BE49-F238E27FC236}">
                <a16:creationId xmlns:a16="http://schemas.microsoft.com/office/drawing/2014/main" id="{A0139384-F8FD-4C14-BA4A-B1A2BC8D8CA8}"/>
              </a:ext>
            </a:extLst>
          </p:cNvPr>
          <p:cNvSpPr txBox="1"/>
          <p:nvPr>
            <p:custDataLst>
              <p:tags r:id="rId3"/>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5-yr American Community Survey estimates, income in past 12 months, 2019 inflation adjusted dollars</a:t>
            </a:r>
          </a:p>
        </p:txBody>
      </p:sp>
      <p:sp>
        <p:nvSpPr>
          <p:cNvPr id="5" name="TextBox 4">
            <a:extLst>
              <a:ext uri="{FF2B5EF4-FFF2-40B4-BE49-F238E27FC236}">
                <a16:creationId xmlns:a16="http://schemas.microsoft.com/office/drawing/2014/main" id="{83798050-8880-439A-BBDA-F29A4C4C84D3}"/>
              </a:ext>
            </a:extLst>
          </p:cNvPr>
          <p:cNvSpPr txBox="1"/>
          <p:nvPr>
            <p:custDataLst>
              <p:tags r:id="rId4"/>
            </p:custDataLst>
          </p:nvPr>
        </p:nvSpPr>
        <p:spPr>
          <a:xfrm>
            <a:off x="3124200" y="6081242"/>
            <a:ext cx="9067800" cy="776758"/>
          </a:xfrm>
          <a:prstGeom prst="rect">
            <a:avLst/>
          </a:prstGeom>
          <a:noFill/>
        </p:spPr>
        <p:txBody>
          <a:bodyPr wrap="square" rtlCol="0" anchor="ctr" anchorCtr="0">
            <a:noAutofit/>
          </a:bodyPr>
          <a:lstStyle/>
          <a:p>
            <a:pPr algn="just"/>
            <a:r>
              <a:rPr lang="en-US" sz="1000" dirty="0">
                <a:latin typeface="Franklin Gothic Book"/>
              </a:rPr>
              <a:t>Note: The municipalities with the lowest median income are displayed (up to 10 municipalities). </a:t>
            </a:r>
          </a:p>
          <a:p>
            <a:pPr algn="just"/>
            <a:r>
              <a:rPr lang="en-US" sz="1000" dirty="0">
                <a:latin typeface="Franklin Gothic Book"/>
              </a:rPr>
              <a:t>Median Household Income. This figure includes the income of the householder and all other individuals 15 years old and over in a household, whether they are related or not. The median is the middle of all incomes, meaning that exactly half of all people earn more and half earn less. This is a more accurate measurement than average household income, as averages can be skewed by only a few incredibly high earners</a:t>
            </a:r>
          </a:p>
          <a:p>
            <a:pPr algn="just"/>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C8CDEEDC-84CA-45AB-98DD-D1CA56414C02}"/>
              </a:ext>
            </a:extLst>
          </p:cNvPr>
          <p:cNvGraphicFramePr/>
          <p:nvPr>
            <p:custDataLst>
              <p:tags r:id="rId5"/>
            </p:custDataLst>
            <p:extLst>
              <p:ext uri="{D42A27DB-BD31-4B8C-83A1-F6EECF244321}">
                <p14:modId xmlns:p14="http://schemas.microsoft.com/office/powerpoint/2010/main" val="3552146944"/>
              </p:ext>
            </p:extLst>
          </p:nvPr>
        </p:nvGraphicFramePr>
        <p:xfrm>
          <a:off x="3124200" y="581799"/>
          <a:ext cx="9017201" cy="5317754"/>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248698094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82304417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A346D45-B16E-4C8A-A229-0A64DDCB3EF5}"/>
              </a:ext>
            </a:extLst>
          </p:cNvPr>
          <p:cNvSpPr txBox="1"/>
          <p:nvPr>
            <p:custDataLst>
              <p:tags r:id="rId1"/>
            </p:custDataLst>
          </p:nvPr>
        </p:nvSpPr>
        <p:spPr>
          <a:xfrm>
            <a:off x="0" y="2667000"/>
            <a:ext cx="3124200" cy="646331"/>
          </a:xfrm>
          <a:prstGeom prst="rect">
            <a:avLst/>
          </a:prstGeom>
          <a:noFill/>
        </p:spPr>
        <p:txBody>
          <a:bodyPr wrap="square" rtlCol="0">
            <a:spAutoFit/>
          </a:bodyPr>
          <a:lstStyle/>
          <a:p>
            <a:pPr algn="ctr"/>
            <a:r>
              <a:rPr lang="en-US" sz="3600" dirty="0">
                <a:solidFill>
                  <a:schemeClr val="bg1"/>
                </a:solidFill>
                <a:latin typeface="Franklin Gothic Demi" panose="020B0703020102020204" pitchFamily="34" charset="0"/>
              </a:rPr>
              <a:t>Housing</a:t>
            </a:r>
          </a:p>
        </p:txBody>
      </p:sp>
      <p:sp>
        <p:nvSpPr>
          <p:cNvPr id="4" name="TextBox 3">
            <a:extLst>
              <a:ext uri="{FF2B5EF4-FFF2-40B4-BE49-F238E27FC236}">
                <a16:creationId xmlns:a16="http://schemas.microsoft.com/office/drawing/2014/main" id="{EAE1E2E9-CF92-42A9-A6B1-96EB0336D058}"/>
              </a:ext>
            </a:extLst>
          </p:cNvPr>
          <p:cNvSpPr txBox="1"/>
          <p:nvPr>
            <p:custDataLst>
              <p:tags r:id="rId2"/>
            </p:custDataLst>
          </p:nvPr>
        </p:nvSpPr>
        <p:spPr>
          <a:xfrm>
            <a:off x="0" y="3244335"/>
            <a:ext cx="3124200"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Burden</a:t>
            </a:r>
          </a:p>
        </p:txBody>
      </p:sp>
      <p:sp>
        <p:nvSpPr>
          <p:cNvPr id="5" name="TextBox 4">
            <a:extLst>
              <a:ext uri="{FF2B5EF4-FFF2-40B4-BE49-F238E27FC236}">
                <a16:creationId xmlns:a16="http://schemas.microsoft.com/office/drawing/2014/main" id="{3D65B476-24F6-44AF-B2A2-E29817A6AC91}"/>
              </a:ext>
            </a:extLst>
          </p:cNvPr>
          <p:cNvSpPr txBox="1"/>
          <p:nvPr>
            <p:custDataLst>
              <p:tags r:id="rId3"/>
            </p:custDataLst>
          </p:nvPr>
        </p:nvSpPr>
        <p:spPr>
          <a:xfrm>
            <a:off x="3124200" y="6184256"/>
            <a:ext cx="9067800" cy="673744"/>
          </a:xfrm>
          <a:prstGeom prst="rect">
            <a:avLst/>
          </a:prstGeom>
          <a:noFill/>
        </p:spPr>
        <p:txBody>
          <a:bodyPr wrap="square" rtlCol="0" anchor="ctr" anchorCtr="0">
            <a:noAutofit/>
          </a:bodyPr>
          <a:lstStyle/>
          <a:p>
            <a:pPr algn="just"/>
            <a:r>
              <a:rPr lang="en-US" sz="1000" dirty="0">
                <a:latin typeface="Franklin Gothic Book" panose="020B0503020102020204" pitchFamily="34" charset="0"/>
              </a:rPr>
              <a:t>Explanation. 50% of income or more spent on housing is considered severe cost burden. (Indicator to be included in the HSAC final report in the Housing Overview)</a:t>
            </a:r>
            <a:endParaRPr lang="en-US" dirty="0">
              <a:latin typeface="Franklin Gothic Book" panose="020B0503020102020204" pitchFamily="34" charset="0"/>
            </a:endParaRPr>
          </a:p>
        </p:txBody>
      </p:sp>
      <p:graphicFrame>
        <p:nvGraphicFramePr>
          <p:cNvPr id="7" name="Chart 6">
            <a:extLst>
              <a:ext uri="{FF2B5EF4-FFF2-40B4-BE49-F238E27FC236}">
                <a16:creationId xmlns:a16="http://schemas.microsoft.com/office/drawing/2014/main" id="{969C220A-261C-4CE0-99C9-6E9FA736C751}"/>
              </a:ext>
            </a:extLst>
          </p:cNvPr>
          <p:cNvGraphicFramePr/>
          <p:nvPr>
            <p:custDataLst>
              <p:tags r:id="rId4"/>
            </p:custDataLst>
            <p:extLst>
              <p:ext uri="{D42A27DB-BD31-4B8C-83A1-F6EECF244321}">
                <p14:modId xmlns:p14="http://schemas.microsoft.com/office/powerpoint/2010/main" val="1351467805"/>
              </p:ext>
            </p:extLst>
          </p:nvPr>
        </p:nvGraphicFramePr>
        <p:xfrm>
          <a:off x="3478078" y="914400"/>
          <a:ext cx="8128000" cy="5108264"/>
        </p:xfrm>
        <a:graphic>
          <a:graphicData uri="http://schemas.openxmlformats.org/drawingml/2006/chart">
            <c:chart xmlns:c="http://schemas.openxmlformats.org/drawingml/2006/chart" xmlns:r="http://schemas.openxmlformats.org/officeDocument/2006/relationships" r:id="rId9"/>
          </a:graphicData>
        </a:graphic>
      </p:graphicFrame>
      <p:sp>
        <p:nvSpPr>
          <p:cNvPr id="8" name="TextBox 7">
            <a:extLst>
              <a:ext uri="{FF2B5EF4-FFF2-40B4-BE49-F238E27FC236}">
                <a16:creationId xmlns:a16="http://schemas.microsoft.com/office/drawing/2014/main" id="{20D89510-F281-4702-B2C2-1FC6A92D9DC9}"/>
              </a:ext>
            </a:extLst>
          </p:cNvPr>
          <p:cNvSpPr txBox="1"/>
          <p:nvPr>
            <p:custDataLst>
              <p:tags r:id="rId5"/>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5.1 Households (%) with severe cost burden for housing (by county)</a:t>
            </a:r>
          </a:p>
        </p:txBody>
      </p:sp>
      <p:sp>
        <p:nvSpPr>
          <p:cNvPr id="9" name="TextBox 8">
            <a:extLst>
              <a:ext uri="{FF2B5EF4-FFF2-40B4-BE49-F238E27FC236}">
                <a16:creationId xmlns:a16="http://schemas.microsoft.com/office/drawing/2014/main" id="{FA600F96-B4BF-44FD-9917-82FF815E2CA1}"/>
              </a:ext>
            </a:extLst>
          </p:cNvPr>
          <p:cNvSpPr txBox="1"/>
          <p:nvPr>
            <p:custDataLst>
              <p:tags r:id="rId6"/>
            </p:custDataLst>
          </p:nvPr>
        </p:nvSpPr>
        <p:spPr>
          <a:xfrm>
            <a:off x="3124200" y="304800"/>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2020 data obtained from the County Health Rankings and Roadmaps – Robert Wood Johnson Foundation, American Community Survey (US Census)</a:t>
            </a:r>
          </a:p>
        </p:txBody>
      </p:sp>
    </p:spTree>
    <p:extLst>
      <p:ext uri="{BB962C8B-B14F-4D97-AF65-F5344CB8AC3E}">
        <p14:creationId xmlns:p14="http://schemas.microsoft.com/office/powerpoint/2010/main" val="340760501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A346D45-B16E-4C8A-A229-0A64DDCB3EF5}"/>
              </a:ext>
            </a:extLst>
          </p:cNvPr>
          <p:cNvSpPr txBox="1"/>
          <p:nvPr>
            <p:custDataLst>
              <p:tags r:id="rId1"/>
            </p:custDataLst>
          </p:nvPr>
        </p:nvSpPr>
        <p:spPr>
          <a:xfrm>
            <a:off x="0" y="2667000"/>
            <a:ext cx="3124200" cy="646331"/>
          </a:xfrm>
          <a:prstGeom prst="rect">
            <a:avLst/>
          </a:prstGeom>
          <a:noFill/>
        </p:spPr>
        <p:txBody>
          <a:bodyPr wrap="square" rtlCol="0">
            <a:spAutoFit/>
          </a:bodyPr>
          <a:lstStyle/>
          <a:p>
            <a:pPr algn="ctr"/>
            <a:r>
              <a:rPr lang="en-US" sz="3600" dirty="0">
                <a:solidFill>
                  <a:schemeClr val="bg1"/>
                </a:solidFill>
                <a:latin typeface="Franklin Gothic Demi" panose="020B0703020102020204" pitchFamily="34" charset="0"/>
              </a:rPr>
              <a:t>Housing</a:t>
            </a:r>
          </a:p>
        </p:txBody>
      </p:sp>
      <p:sp>
        <p:nvSpPr>
          <p:cNvPr id="4" name="TextBox 3">
            <a:extLst>
              <a:ext uri="{FF2B5EF4-FFF2-40B4-BE49-F238E27FC236}">
                <a16:creationId xmlns:a16="http://schemas.microsoft.com/office/drawing/2014/main" id="{EAE1E2E9-CF92-42A9-A6B1-96EB0336D058}"/>
              </a:ext>
            </a:extLst>
          </p:cNvPr>
          <p:cNvSpPr txBox="1"/>
          <p:nvPr>
            <p:custDataLst>
              <p:tags r:id="rId2"/>
            </p:custDataLst>
          </p:nvPr>
        </p:nvSpPr>
        <p:spPr>
          <a:xfrm>
            <a:off x="0" y="3244335"/>
            <a:ext cx="3124200"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Burden</a:t>
            </a:r>
          </a:p>
        </p:txBody>
      </p:sp>
      <p:sp>
        <p:nvSpPr>
          <p:cNvPr id="5" name="TextBox 4">
            <a:extLst>
              <a:ext uri="{FF2B5EF4-FFF2-40B4-BE49-F238E27FC236}">
                <a16:creationId xmlns:a16="http://schemas.microsoft.com/office/drawing/2014/main" id="{3D7BB37E-AF06-48B5-9AF4-D788B9803EE3}"/>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5.2 Households (%) with severe housing problems* over time, in county</a:t>
            </a:r>
          </a:p>
        </p:txBody>
      </p:sp>
      <p:sp>
        <p:nvSpPr>
          <p:cNvPr id="6" name="TextBox 5">
            <a:extLst>
              <a:ext uri="{FF2B5EF4-FFF2-40B4-BE49-F238E27FC236}">
                <a16:creationId xmlns:a16="http://schemas.microsoft.com/office/drawing/2014/main" id="{A6068CEE-7A20-409D-BAF6-9DCD2C2864AC}"/>
              </a:ext>
            </a:extLst>
          </p:cNvPr>
          <p:cNvSpPr txBox="1"/>
          <p:nvPr>
            <p:custDataLst>
              <p:tags r:id="rId4"/>
            </p:custDataLst>
          </p:nvPr>
        </p:nvSpPr>
        <p:spPr>
          <a:xfrm>
            <a:off x="3124200" y="261610"/>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2020 data obtained from the County Health Rankings and Roadmaps – Robert Wood Johnson Foundation, American Community Survey (US Census)</a:t>
            </a:r>
          </a:p>
        </p:txBody>
      </p:sp>
      <p:sp>
        <p:nvSpPr>
          <p:cNvPr id="7" name="TextBox 6">
            <a:extLst>
              <a:ext uri="{FF2B5EF4-FFF2-40B4-BE49-F238E27FC236}">
                <a16:creationId xmlns:a16="http://schemas.microsoft.com/office/drawing/2014/main" id="{FFA22E4B-0402-4197-A9F4-9F6F34E99BE1}"/>
              </a:ext>
            </a:extLst>
          </p:cNvPr>
          <p:cNvSpPr txBox="1"/>
          <p:nvPr>
            <p:custDataLst>
              <p:tags r:id="rId5"/>
            </p:custDataLst>
          </p:nvPr>
        </p:nvSpPr>
        <p:spPr>
          <a:xfrm>
            <a:off x="3137598" y="6277839"/>
            <a:ext cx="9067800" cy="548640"/>
          </a:xfrm>
          <a:prstGeom prst="rect">
            <a:avLst/>
          </a:prstGeom>
          <a:noFill/>
        </p:spPr>
        <p:txBody>
          <a:bodyPr wrap="square" rtlCol="0" anchor="ctr" anchorCtr="0">
            <a:noAutofit/>
          </a:bodyPr>
          <a:lstStyle/>
          <a:p>
            <a:pPr algn="just"/>
            <a:r>
              <a:rPr lang="en-US" sz="1000" dirty="0">
                <a:latin typeface="Franklin Gothic Book"/>
              </a:rPr>
              <a:t>*Households with at least 1 of 4 housing problems: 1) Overcrowding, determined by high persons-per-room, persons-per-bedroom, or unit square footage-per-person; 2) Severe cost burden, 3) Lack of kitchen facilities, or 4) Lack of plumbing facilities.</a:t>
            </a:r>
          </a:p>
        </p:txBody>
      </p:sp>
      <p:graphicFrame>
        <p:nvGraphicFramePr>
          <p:cNvPr id="9" name="Chart 8">
            <a:extLst>
              <a:ext uri="{FF2B5EF4-FFF2-40B4-BE49-F238E27FC236}">
                <a16:creationId xmlns:a16="http://schemas.microsoft.com/office/drawing/2014/main" id="{94F4506F-17AD-425C-84E3-2A1935DBDD51}"/>
              </a:ext>
            </a:extLst>
          </p:cNvPr>
          <p:cNvGraphicFramePr/>
          <p:nvPr>
            <p:custDataLst>
              <p:tags r:id="rId6"/>
            </p:custDataLst>
            <p:extLst>
              <p:ext uri="{D42A27DB-BD31-4B8C-83A1-F6EECF244321}">
                <p14:modId xmlns:p14="http://schemas.microsoft.com/office/powerpoint/2010/main" val="243571119"/>
              </p:ext>
            </p:extLst>
          </p:nvPr>
        </p:nvGraphicFramePr>
        <p:xfrm>
          <a:off x="3453994" y="800220"/>
          <a:ext cx="8128000" cy="5418667"/>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185800863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14607482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F96894-EEB4-4C8C-9692-0D6645623E8F}"/>
              </a:ext>
            </a:extLst>
          </p:cNvPr>
          <p:cNvSpPr txBox="1">
            <a:spLocks/>
          </p:cNvSpPr>
          <p:nvPr>
            <p:custDataLst>
              <p:tags r:id="rId1"/>
            </p:custDataLst>
          </p:nvPr>
        </p:nvSpPr>
        <p:spPr>
          <a:xfrm>
            <a:off x="0" y="70977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Food &amp; Nutrition</a:t>
            </a:r>
          </a:p>
        </p:txBody>
      </p:sp>
      <p:sp>
        <p:nvSpPr>
          <p:cNvPr id="3" name="TextBox 2">
            <a:extLst>
              <a:ext uri="{FF2B5EF4-FFF2-40B4-BE49-F238E27FC236}">
                <a16:creationId xmlns:a16="http://schemas.microsoft.com/office/drawing/2014/main" id="{8F68B93C-0756-4BF7-A434-C565E7A1B4B1}"/>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6.1 Food insecurity (%) in NJ (by county)</a:t>
            </a:r>
          </a:p>
        </p:txBody>
      </p:sp>
      <p:sp>
        <p:nvSpPr>
          <p:cNvPr id="4" name="TextBox 3">
            <a:extLst>
              <a:ext uri="{FF2B5EF4-FFF2-40B4-BE49-F238E27FC236}">
                <a16:creationId xmlns:a16="http://schemas.microsoft.com/office/drawing/2014/main" id="{0E26B67E-3C26-44E5-AED5-24D6DA0811A2}"/>
              </a:ext>
            </a:extLst>
          </p:cNvPr>
          <p:cNvSpPr txBox="1"/>
          <p:nvPr>
            <p:custDataLst>
              <p:tags r:id="rId3"/>
            </p:custDataLst>
          </p:nvPr>
        </p:nvSpPr>
        <p:spPr>
          <a:xfrm>
            <a:off x="3124201" y="400110"/>
            <a:ext cx="8915400" cy="276999"/>
          </a:xfrm>
          <a:prstGeom prst="rect">
            <a:avLst/>
          </a:prstGeom>
          <a:noFill/>
        </p:spPr>
        <p:txBody>
          <a:bodyPr wrap="square" rtlCol="0">
            <a:spAutoFit/>
          </a:bodyPr>
          <a:lstStyle/>
          <a:p>
            <a:pPr>
              <a:defRPr sz="1400" b="0" i="0" u="none" strike="noStrike" kern="1200" spc="0" baseline="0">
                <a:solidFill>
                  <a:prstClr val="black">
                    <a:lumMod val="65000"/>
                    <a:lumOff val="35000"/>
                  </a:prstClr>
                </a:solidFill>
                <a:latin typeface="+mn-lt"/>
                <a:ea typeface="+mn-ea"/>
                <a:cs typeface="+mn-cs"/>
              </a:defRPr>
            </a:pPr>
            <a:r>
              <a:rPr lang="en-US" sz="1200" dirty="0">
                <a:latin typeface="Franklin Gothic Medium" panose="020B0603020102020204" pitchFamily="34" charset="0"/>
              </a:rPr>
              <a:t>Source: https://map.feedingamerica.org/county/2018/overall/new-jersey/</a:t>
            </a:r>
            <a:endParaRPr lang="en-US" sz="1050" dirty="0">
              <a:latin typeface="Franklin Gothic Medium" panose="020B0603020102020204" pitchFamily="34" charset="0"/>
            </a:endParaRPr>
          </a:p>
        </p:txBody>
      </p:sp>
      <p:sp>
        <p:nvSpPr>
          <p:cNvPr id="5" name="TextBox 4">
            <a:extLst>
              <a:ext uri="{FF2B5EF4-FFF2-40B4-BE49-F238E27FC236}">
                <a16:creationId xmlns:a16="http://schemas.microsoft.com/office/drawing/2014/main" id="{C48B52DC-9999-4633-A5F7-1758ADE23982}"/>
              </a:ext>
            </a:extLst>
          </p:cNvPr>
          <p:cNvSpPr txBox="1"/>
          <p:nvPr>
            <p:custDataLst>
              <p:tags r:id="rId4"/>
            </p:custDataLst>
          </p:nvPr>
        </p:nvSpPr>
        <p:spPr>
          <a:xfrm>
            <a:off x="3136115" y="6443683"/>
            <a:ext cx="9017201" cy="400110"/>
          </a:xfrm>
          <a:prstGeom prst="rect">
            <a:avLst/>
          </a:prstGeom>
          <a:noFill/>
        </p:spPr>
        <p:txBody>
          <a:bodyPr wrap="square" rtlCol="0" anchor="ctr" anchorCtr="0">
            <a:noAutofit/>
          </a:bodyPr>
          <a:lstStyle/>
          <a:p>
            <a:pPr algn="just"/>
            <a:r>
              <a:rPr lang="en-US" sz="1000" dirty="0">
                <a:latin typeface="Franklin Gothic Book" panose="020B0503020102020204" pitchFamily="34" charset="0"/>
              </a:rPr>
              <a:t>Food insecurity is defined by the Life Science Research Office as the limited or uncertain availability of nutritionally adequate and safe foods or limited or uncertain ability to acquire nutritionally adequate and safe foods in societally acceptable ways. (Indicator to be included in the HSAC final report in the Food Overview)</a:t>
            </a:r>
          </a:p>
        </p:txBody>
      </p:sp>
      <p:graphicFrame>
        <p:nvGraphicFramePr>
          <p:cNvPr id="8" name="Chart 7">
            <a:extLst>
              <a:ext uri="{FF2B5EF4-FFF2-40B4-BE49-F238E27FC236}">
                <a16:creationId xmlns:a16="http://schemas.microsoft.com/office/drawing/2014/main" id="{C263C86E-AAC8-4D8C-A9A1-1DBFBA619BE4}"/>
              </a:ext>
            </a:extLst>
          </p:cNvPr>
          <p:cNvGraphicFramePr/>
          <p:nvPr>
            <p:custDataLst>
              <p:tags r:id="rId5"/>
            </p:custDataLst>
            <p:extLst>
              <p:ext uri="{D42A27DB-BD31-4B8C-83A1-F6EECF244321}">
                <p14:modId xmlns:p14="http://schemas.microsoft.com/office/powerpoint/2010/main" val="715022008"/>
              </p:ext>
            </p:extLst>
          </p:nvPr>
        </p:nvGraphicFramePr>
        <p:xfrm>
          <a:off x="3527732" y="1143000"/>
          <a:ext cx="8128000" cy="4995333"/>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191544771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BA9A01-1C57-4D47-B67D-44EE83DE5BDF}"/>
              </a:ext>
            </a:extLst>
          </p:cNvPr>
          <p:cNvSpPr txBox="1">
            <a:spLocks/>
          </p:cNvSpPr>
          <p:nvPr>
            <p:custDataLst>
              <p:tags r:id="rId1"/>
            </p:custDataLst>
          </p:nvPr>
        </p:nvSpPr>
        <p:spPr>
          <a:xfrm>
            <a:off x="0" y="70977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Food &amp; Nutrition</a:t>
            </a:r>
          </a:p>
        </p:txBody>
      </p:sp>
      <p:sp>
        <p:nvSpPr>
          <p:cNvPr id="3" name="TextBox 2">
            <a:extLst>
              <a:ext uri="{FF2B5EF4-FFF2-40B4-BE49-F238E27FC236}">
                <a16:creationId xmlns:a16="http://schemas.microsoft.com/office/drawing/2014/main" id="{B2C0C821-4DE0-437D-9E42-50BB8F260387}"/>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6.2 Individuals (#) enrolled in WIC nutrition program, in county </a:t>
            </a:r>
          </a:p>
        </p:txBody>
      </p:sp>
      <p:sp>
        <p:nvSpPr>
          <p:cNvPr id="4" name="TextBox 3">
            <a:extLst>
              <a:ext uri="{FF2B5EF4-FFF2-40B4-BE49-F238E27FC236}">
                <a16:creationId xmlns:a16="http://schemas.microsoft.com/office/drawing/2014/main" id="{CDFB650D-66FA-4CFE-826A-6FDF164E1E2E}"/>
              </a:ext>
            </a:extLst>
          </p:cNvPr>
          <p:cNvSpPr txBox="1"/>
          <p:nvPr>
            <p:custDataLst>
              <p:tags r:id="rId3"/>
            </p:custDataLst>
          </p:nvPr>
        </p:nvSpPr>
        <p:spPr>
          <a:xfrm>
            <a:off x="3124200" y="26161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New Jersey Department of Health and Senior Services via Annie E Casey Kids Count</a:t>
            </a:r>
          </a:p>
        </p:txBody>
      </p:sp>
      <p:sp>
        <p:nvSpPr>
          <p:cNvPr id="5" name="TextBox 4">
            <a:extLst>
              <a:ext uri="{FF2B5EF4-FFF2-40B4-BE49-F238E27FC236}">
                <a16:creationId xmlns:a16="http://schemas.microsoft.com/office/drawing/2014/main" id="{48F37D0C-0600-4CE2-8EAB-D33AB6F4FD32}"/>
              </a:ext>
            </a:extLst>
          </p:cNvPr>
          <p:cNvSpPr txBox="1"/>
          <p:nvPr>
            <p:custDataLst>
              <p:tags r:id="rId4"/>
            </p:custDataLst>
          </p:nvPr>
        </p:nvSpPr>
        <p:spPr>
          <a:xfrm>
            <a:off x="3124200" y="1995284"/>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6.3 Children (#) receiving free or reduced lunch, in county</a:t>
            </a:r>
          </a:p>
        </p:txBody>
      </p:sp>
      <p:sp>
        <p:nvSpPr>
          <p:cNvPr id="6" name="TextBox 5">
            <a:extLst>
              <a:ext uri="{FF2B5EF4-FFF2-40B4-BE49-F238E27FC236}">
                <a16:creationId xmlns:a16="http://schemas.microsoft.com/office/drawing/2014/main" id="{2B7791FE-6F64-474B-BE64-642AC69AC777}"/>
              </a:ext>
            </a:extLst>
          </p:cNvPr>
          <p:cNvSpPr txBox="1"/>
          <p:nvPr>
            <p:custDataLst>
              <p:tags r:id="rId5"/>
            </p:custDataLst>
          </p:nvPr>
        </p:nvSpPr>
        <p:spPr>
          <a:xfrm>
            <a:off x="3098598" y="4571299"/>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6.4 Children (#) receiving NJ SNAP supplemental nutrition assistance, in county</a:t>
            </a:r>
          </a:p>
        </p:txBody>
      </p:sp>
      <p:sp>
        <p:nvSpPr>
          <p:cNvPr id="7" name="TextBox 6">
            <a:extLst>
              <a:ext uri="{FF2B5EF4-FFF2-40B4-BE49-F238E27FC236}">
                <a16:creationId xmlns:a16="http://schemas.microsoft.com/office/drawing/2014/main" id="{B33F6D90-205C-400E-9E04-C7340B6D0A4E}"/>
              </a:ext>
            </a:extLst>
          </p:cNvPr>
          <p:cNvSpPr txBox="1"/>
          <p:nvPr>
            <p:custDataLst>
              <p:tags r:id="rId6"/>
            </p:custDataLst>
          </p:nvPr>
        </p:nvSpPr>
        <p:spPr>
          <a:xfrm>
            <a:off x="3124200" y="2278314"/>
            <a:ext cx="9017202" cy="276999"/>
          </a:xfrm>
          <a:prstGeom prst="rect">
            <a:avLst/>
          </a:prstGeom>
          <a:noFill/>
        </p:spPr>
        <p:txBody>
          <a:bodyPr wrap="square" rtlCol="0">
            <a:spAutoFit/>
          </a:bodyPr>
          <a:lstStyle/>
          <a:p>
            <a:pPr>
              <a:defRPr sz="1862" b="0" i="0" u="none" strike="noStrike" kern="1200" spc="0" baseline="0">
                <a:solidFill>
                  <a:prstClr val="black"/>
                </a:solidFill>
                <a:latin typeface="Franklin Gothic Medium" panose="020B0603020102020204" pitchFamily="34" charset="0"/>
                <a:ea typeface="+mn-ea"/>
                <a:cs typeface="+mn-cs"/>
              </a:defRPr>
            </a:pPr>
            <a:r>
              <a:rPr lang="en-US" sz="1200" dirty="0"/>
              <a:t>Sources: New Jersey Department of Agriculture via Annie E Casey Kids County</a:t>
            </a:r>
          </a:p>
        </p:txBody>
      </p:sp>
      <p:sp>
        <p:nvSpPr>
          <p:cNvPr id="8" name="TextBox 7">
            <a:extLst>
              <a:ext uri="{FF2B5EF4-FFF2-40B4-BE49-F238E27FC236}">
                <a16:creationId xmlns:a16="http://schemas.microsoft.com/office/drawing/2014/main" id="{E1A40887-94F0-4112-83E4-C3F1D899D767}"/>
              </a:ext>
            </a:extLst>
          </p:cNvPr>
          <p:cNvSpPr txBox="1"/>
          <p:nvPr>
            <p:custDataLst>
              <p:tags r:id="rId7"/>
            </p:custDataLst>
          </p:nvPr>
        </p:nvSpPr>
        <p:spPr>
          <a:xfrm>
            <a:off x="3069924" y="4803877"/>
            <a:ext cx="8429551"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New Jersey Department of Human Services, Division of Family Development via Annie E Casey</a:t>
            </a:r>
          </a:p>
          <a:p>
            <a:pPr>
              <a:defRPr sz="1400" b="0" i="0" u="none" strike="noStrike" kern="1200" spc="0" baseline="0">
                <a:solidFill>
                  <a:prstClr val="black"/>
                </a:solidFill>
                <a:latin typeface="Franklin Gothic Medium" panose="020B0603020102020204" pitchFamily="34" charset="0"/>
                <a:ea typeface="+mn-ea"/>
                <a:cs typeface="+mn-cs"/>
              </a:defRPr>
            </a:pPr>
            <a:endParaRPr lang="en-US" sz="1200" dirty="0"/>
          </a:p>
        </p:txBody>
      </p:sp>
      <p:graphicFrame>
        <p:nvGraphicFramePr>
          <p:cNvPr id="14" name="Chart 13">
            <a:extLst>
              <a:ext uri="{FF2B5EF4-FFF2-40B4-BE49-F238E27FC236}">
                <a16:creationId xmlns:a16="http://schemas.microsoft.com/office/drawing/2014/main" id="{B548F827-A6E0-4F7C-91CE-378267664566}"/>
              </a:ext>
            </a:extLst>
          </p:cNvPr>
          <p:cNvGraphicFramePr/>
          <p:nvPr>
            <p:custDataLst>
              <p:tags r:id="rId8"/>
            </p:custDataLst>
            <p:extLst>
              <p:ext uri="{D42A27DB-BD31-4B8C-83A1-F6EECF244321}">
                <p14:modId xmlns:p14="http://schemas.microsoft.com/office/powerpoint/2010/main" val="1673463939"/>
              </p:ext>
            </p:extLst>
          </p:nvPr>
        </p:nvGraphicFramePr>
        <p:xfrm>
          <a:off x="3174799" y="531291"/>
          <a:ext cx="8369742" cy="1402581"/>
        </p:xfrm>
        <a:graphic>
          <a:graphicData uri="http://schemas.openxmlformats.org/drawingml/2006/chart">
            <c:chart xmlns:c="http://schemas.openxmlformats.org/drawingml/2006/chart" xmlns:r="http://schemas.openxmlformats.org/officeDocument/2006/relationships" r:id="rId14"/>
          </a:graphicData>
        </a:graphic>
      </p:graphicFrame>
      <p:graphicFrame>
        <p:nvGraphicFramePr>
          <p:cNvPr id="17" name="Chart 16">
            <a:extLst>
              <a:ext uri="{FF2B5EF4-FFF2-40B4-BE49-F238E27FC236}">
                <a16:creationId xmlns:a16="http://schemas.microsoft.com/office/drawing/2014/main" id="{BE2B3FCB-B76E-4C03-A4B7-85305D1B0134}"/>
              </a:ext>
            </a:extLst>
          </p:cNvPr>
          <p:cNvGraphicFramePr/>
          <p:nvPr>
            <p:custDataLst>
              <p:tags r:id="rId9"/>
            </p:custDataLst>
            <p:extLst>
              <p:ext uri="{D42A27DB-BD31-4B8C-83A1-F6EECF244321}">
                <p14:modId xmlns:p14="http://schemas.microsoft.com/office/powerpoint/2010/main" val="2386114879"/>
              </p:ext>
            </p:extLst>
          </p:nvPr>
        </p:nvGraphicFramePr>
        <p:xfrm>
          <a:off x="3246120" y="2794768"/>
          <a:ext cx="8298420" cy="1701032"/>
        </p:xfrm>
        <a:graphic>
          <a:graphicData uri="http://schemas.openxmlformats.org/drawingml/2006/chart">
            <c:chart xmlns:c="http://schemas.openxmlformats.org/drawingml/2006/chart" xmlns:r="http://schemas.openxmlformats.org/officeDocument/2006/relationships" r:id="rId15"/>
          </a:graphicData>
        </a:graphic>
      </p:graphicFrame>
      <p:graphicFrame>
        <p:nvGraphicFramePr>
          <p:cNvPr id="20" name="Chart 19">
            <a:extLst>
              <a:ext uri="{FF2B5EF4-FFF2-40B4-BE49-F238E27FC236}">
                <a16:creationId xmlns:a16="http://schemas.microsoft.com/office/drawing/2014/main" id="{071DDE21-2E7A-4AD2-B6B0-4120BED9B7B1}"/>
              </a:ext>
            </a:extLst>
          </p:cNvPr>
          <p:cNvGraphicFramePr/>
          <p:nvPr>
            <p:custDataLst>
              <p:tags r:id="rId10"/>
            </p:custDataLst>
            <p:extLst>
              <p:ext uri="{D42A27DB-BD31-4B8C-83A1-F6EECF244321}">
                <p14:modId xmlns:p14="http://schemas.microsoft.com/office/powerpoint/2010/main" val="630378786"/>
              </p:ext>
            </p:extLst>
          </p:nvPr>
        </p:nvGraphicFramePr>
        <p:xfrm>
          <a:off x="3246120" y="5175921"/>
          <a:ext cx="8298420" cy="1421356"/>
        </p:xfrm>
        <a:graphic>
          <a:graphicData uri="http://schemas.openxmlformats.org/drawingml/2006/chart">
            <c:chart xmlns:c="http://schemas.openxmlformats.org/drawingml/2006/chart" xmlns:r="http://schemas.openxmlformats.org/officeDocument/2006/relationships" r:id="rId16"/>
          </a:graphicData>
        </a:graphic>
      </p:graphicFrame>
      <p:sp>
        <p:nvSpPr>
          <p:cNvPr id="9" name="TextBox 8"/>
          <p:cNvSpPr txBox="1"/>
          <p:nvPr>
            <p:custDataLst>
              <p:tags r:id="rId11"/>
            </p:custDataLst>
          </p:nvPr>
        </p:nvSpPr>
        <p:spPr>
          <a:xfrm>
            <a:off x="3142673" y="6541859"/>
            <a:ext cx="6659880" cy="400110"/>
          </a:xfrm>
          <a:prstGeom prst="rect">
            <a:avLst/>
          </a:prstGeom>
          <a:noFill/>
        </p:spPr>
        <p:txBody>
          <a:bodyPr wrap="square" rtlCol="0">
            <a:spAutoFit/>
          </a:bodyPr>
          <a:lstStyle/>
          <a:p>
            <a:r>
              <a:rPr lang="en-US" sz="1000" dirty="0">
                <a:latin typeface="Franklin Gothic Book" panose="020B0503020102020204" pitchFamily="34" charset="0"/>
              </a:rPr>
              <a:t>Note that total county population size has not been accounted for in these indicators.</a:t>
            </a:r>
          </a:p>
          <a:p>
            <a:endParaRPr lang="en-US" sz="1000" dirty="0">
              <a:latin typeface="Franklin Gothic Book" panose="020B0503020102020204" pitchFamily="34" charset="0"/>
            </a:endParaRPr>
          </a:p>
        </p:txBody>
      </p:sp>
    </p:spTree>
    <p:extLst>
      <p:ext uri="{BB962C8B-B14F-4D97-AF65-F5344CB8AC3E}">
        <p14:creationId xmlns:p14="http://schemas.microsoft.com/office/powerpoint/2010/main" val="357482300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97748744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1DFF63-749B-42CB-896F-B12C21CA27ED}"/>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200" spc="-200" dirty="0">
                <a:solidFill>
                  <a:schemeClr val="bg1"/>
                </a:solidFill>
                <a:latin typeface="Franklin Gothic Demi" panose="020B0703020102020204" pitchFamily="34" charset="0"/>
              </a:rPr>
              <a:t>Child Care</a:t>
            </a:r>
          </a:p>
        </p:txBody>
      </p:sp>
      <p:sp>
        <p:nvSpPr>
          <p:cNvPr id="3" name="TextBox 2">
            <a:extLst>
              <a:ext uri="{FF2B5EF4-FFF2-40B4-BE49-F238E27FC236}">
                <a16:creationId xmlns:a16="http://schemas.microsoft.com/office/drawing/2014/main" id="{7B24DF73-7A10-4396-AFFE-F8D932D87777}"/>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7.1: Median monthly childcare cost ($) of center-based care by age of child </a:t>
            </a:r>
          </a:p>
        </p:txBody>
      </p:sp>
      <p:sp>
        <p:nvSpPr>
          <p:cNvPr id="4" name="TextBox 3">
            <a:extLst>
              <a:ext uri="{FF2B5EF4-FFF2-40B4-BE49-F238E27FC236}">
                <a16:creationId xmlns:a16="http://schemas.microsoft.com/office/drawing/2014/main" id="{0E4AD1AB-1035-409F-8AFD-183422452017}"/>
              </a:ext>
            </a:extLst>
          </p:cNvPr>
          <p:cNvSpPr txBox="1"/>
          <p:nvPr>
            <p:custDataLst>
              <p:tags r:id="rId3"/>
            </p:custDataLst>
          </p:nvPr>
        </p:nvSpPr>
        <p:spPr>
          <a:xfrm>
            <a:off x="3124200" y="30597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Rutgers University data collection on behalf of the NJ Department of Human Services, 2017</a:t>
            </a:r>
          </a:p>
        </p:txBody>
      </p:sp>
      <p:sp>
        <p:nvSpPr>
          <p:cNvPr id="5" name="TextBox 4">
            <a:extLst>
              <a:ext uri="{FF2B5EF4-FFF2-40B4-BE49-F238E27FC236}">
                <a16:creationId xmlns:a16="http://schemas.microsoft.com/office/drawing/2014/main" id="{A9F95FDA-5B54-4629-820C-BFA5ACE14476}"/>
              </a:ext>
            </a:extLst>
          </p:cNvPr>
          <p:cNvSpPr txBox="1"/>
          <p:nvPr>
            <p:custDataLst>
              <p:tags r:id="rId4"/>
            </p:custDataLst>
          </p:nvPr>
        </p:nvSpPr>
        <p:spPr>
          <a:xfrm>
            <a:off x="3124200" y="6358718"/>
            <a:ext cx="8678839" cy="377589"/>
          </a:xfrm>
          <a:prstGeom prst="rect">
            <a:avLst/>
          </a:prstGeom>
          <a:noFill/>
        </p:spPr>
        <p:txBody>
          <a:bodyPr wrap="square" rtlCol="0" anchor="ctr" anchorCtr="0">
            <a:noAutofit/>
          </a:bodyPr>
          <a:lstStyle/>
          <a:p>
            <a:pPr algn="just"/>
            <a:r>
              <a:rPr lang="en-US" sz="1000" dirty="0">
                <a:latin typeface="Franklin Gothic Book"/>
              </a:rPr>
              <a:t>(Indicator to be included in the HSAC final report)</a:t>
            </a:r>
            <a:endParaRPr lang="en-US" dirty="0">
              <a:cs typeface="Calibri"/>
            </a:endParaRPr>
          </a:p>
        </p:txBody>
      </p:sp>
      <p:graphicFrame>
        <p:nvGraphicFramePr>
          <p:cNvPr id="8" name="Chart 7">
            <a:extLst>
              <a:ext uri="{FF2B5EF4-FFF2-40B4-BE49-F238E27FC236}">
                <a16:creationId xmlns:a16="http://schemas.microsoft.com/office/drawing/2014/main" id="{C9A51C3F-C227-495C-858B-86CC20DD47D2}"/>
              </a:ext>
            </a:extLst>
          </p:cNvPr>
          <p:cNvGraphicFramePr/>
          <p:nvPr>
            <p:custDataLst>
              <p:tags r:id="rId5"/>
            </p:custDataLst>
            <p:extLst>
              <p:ext uri="{D42A27DB-BD31-4B8C-83A1-F6EECF244321}">
                <p14:modId xmlns:p14="http://schemas.microsoft.com/office/powerpoint/2010/main" val="869935743"/>
              </p:ext>
            </p:extLst>
          </p:nvPr>
        </p:nvGraphicFramePr>
        <p:xfrm>
          <a:off x="3280202" y="914400"/>
          <a:ext cx="8128000" cy="5075393"/>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415933061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1DFF63-749B-42CB-896F-B12C21CA27ED}"/>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200" spc="-200" dirty="0">
                <a:solidFill>
                  <a:schemeClr val="bg1"/>
                </a:solidFill>
                <a:latin typeface="Franklin Gothic Demi" panose="020B0703020102020204" pitchFamily="34" charset="0"/>
              </a:rPr>
              <a:t>Child Care</a:t>
            </a:r>
          </a:p>
        </p:txBody>
      </p:sp>
      <p:sp>
        <p:nvSpPr>
          <p:cNvPr id="3" name="TextBox 2">
            <a:extLst>
              <a:ext uri="{FF2B5EF4-FFF2-40B4-BE49-F238E27FC236}">
                <a16:creationId xmlns:a16="http://schemas.microsoft.com/office/drawing/2014/main" id="{D7CCE802-8D3A-4DE9-82E5-C34DC5B0145D}"/>
              </a:ext>
            </a:extLst>
          </p:cNvPr>
          <p:cNvSpPr txBox="1"/>
          <p:nvPr>
            <p:custDataLst>
              <p:tags r:id="rId2"/>
            </p:custDataLst>
          </p:nvPr>
        </p:nvSpPr>
        <p:spPr>
          <a:xfrm>
            <a:off x="3124200"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7.2: Median monthly child care cost ($) of center-based care by age of child compared with median household income (by county) </a:t>
            </a:r>
          </a:p>
        </p:txBody>
      </p:sp>
      <p:sp>
        <p:nvSpPr>
          <p:cNvPr id="4" name="TextBox 3">
            <a:extLst>
              <a:ext uri="{FF2B5EF4-FFF2-40B4-BE49-F238E27FC236}">
                <a16:creationId xmlns:a16="http://schemas.microsoft.com/office/drawing/2014/main" id="{A53CCD5A-EE97-4FE1-AE21-DD09C7CC1D42}"/>
              </a:ext>
            </a:extLst>
          </p:cNvPr>
          <p:cNvSpPr txBox="1"/>
          <p:nvPr>
            <p:custDataLst>
              <p:tags r:id="rId3"/>
            </p:custDataLst>
          </p:nvPr>
        </p:nvSpPr>
        <p:spPr>
          <a:xfrm>
            <a:off x="3124200" y="615033"/>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Rutgers University data collection on behalf of the NJ Department of Human Services, 2017. Median household income is sourced from ACS, Income in the past 12 months (in 2019 inflation adjusted dollars), 1-yr estimates.</a:t>
            </a:r>
          </a:p>
        </p:txBody>
      </p:sp>
      <p:graphicFrame>
        <p:nvGraphicFramePr>
          <p:cNvPr id="7" name="Chart 6">
            <a:extLst>
              <a:ext uri="{FF2B5EF4-FFF2-40B4-BE49-F238E27FC236}">
                <a16:creationId xmlns:a16="http://schemas.microsoft.com/office/drawing/2014/main" id="{6616DC5F-1858-4EB9-A294-9BAE538DE1E7}"/>
              </a:ext>
            </a:extLst>
          </p:cNvPr>
          <p:cNvGraphicFramePr/>
          <p:nvPr>
            <p:custDataLst>
              <p:tags r:id="rId4"/>
            </p:custDataLst>
            <p:extLst>
              <p:ext uri="{D42A27DB-BD31-4B8C-83A1-F6EECF244321}">
                <p14:modId xmlns:p14="http://schemas.microsoft.com/office/powerpoint/2010/main" val="1793396503"/>
              </p:ext>
            </p:extLst>
          </p:nvPr>
        </p:nvGraphicFramePr>
        <p:xfrm>
          <a:off x="3124200" y="990600"/>
          <a:ext cx="9067800" cy="5418667"/>
        </p:xfrm>
        <a:graphic>
          <a:graphicData uri="http://schemas.openxmlformats.org/drawingml/2006/chart">
            <c:chart xmlns:c="http://schemas.openxmlformats.org/drawingml/2006/chart" xmlns:r="http://schemas.openxmlformats.org/officeDocument/2006/relationships" r:id="rId7"/>
          </a:graphicData>
        </a:graphic>
      </p:graphicFrame>
    </p:spTree>
    <p:extLst>
      <p:ext uri="{BB962C8B-B14F-4D97-AF65-F5344CB8AC3E}">
        <p14:creationId xmlns:p14="http://schemas.microsoft.com/office/powerpoint/2010/main" val="42965842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0834856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C48D25C-329E-430E-9BD1-9CD97D97D74C}"/>
              </a:ext>
            </a:extLst>
          </p:cNvPr>
          <p:cNvSpPr txBox="1"/>
          <p:nvPr>
            <p:custDataLst>
              <p:tags r:id="rId1"/>
            </p:custDataLst>
          </p:nvPr>
        </p:nvSpPr>
        <p:spPr>
          <a:xfrm>
            <a:off x="0" y="2667000"/>
            <a:ext cx="3124200" cy="1200329"/>
          </a:xfrm>
          <a:prstGeom prst="rect">
            <a:avLst/>
          </a:prstGeom>
          <a:noFill/>
        </p:spPr>
        <p:txBody>
          <a:bodyPr wrap="square" rtlCol="0">
            <a:spAutoFit/>
          </a:bodyPr>
          <a:lstStyle/>
          <a:p>
            <a:pPr algn="ctr"/>
            <a:r>
              <a:rPr lang="en-US" sz="3600" dirty="0">
                <a:solidFill>
                  <a:schemeClr val="bg1"/>
                </a:solidFill>
                <a:latin typeface="Franklin Gothic Demi" panose="020B0703020102020204" pitchFamily="34" charset="0"/>
              </a:rPr>
              <a:t>Transportation &amp; Commute</a:t>
            </a:r>
          </a:p>
        </p:txBody>
      </p:sp>
      <p:sp>
        <p:nvSpPr>
          <p:cNvPr id="3" name="TextBox 2">
            <a:extLst>
              <a:ext uri="{FF2B5EF4-FFF2-40B4-BE49-F238E27FC236}">
                <a16:creationId xmlns:a16="http://schemas.microsoft.com/office/drawing/2014/main" id="{7A542AD8-C87F-499B-A7A2-6821B02D79D9}"/>
              </a:ext>
            </a:extLst>
          </p:cNvPr>
          <p:cNvSpPr txBox="1"/>
          <p:nvPr>
            <p:custDataLst>
              <p:tags r:id="rId2"/>
            </p:custDataLst>
          </p:nvPr>
        </p:nvSpPr>
        <p:spPr>
          <a:xfrm>
            <a:off x="580845" y="3844302"/>
            <a:ext cx="1962509"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Travel Time</a:t>
            </a:r>
          </a:p>
        </p:txBody>
      </p:sp>
      <p:sp>
        <p:nvSpPr>
          <p:cNvPr id="5" name="TextBox 4">
            <a:extLst>
              <a:ext uri="{FF2B5EF4-FFF2-40B4-BE49-F238E27FC236}">
                <a16:creationId xmlns:a16="http://schemas.microsoft.com/office/drawing/2014/main" id="{99C90B8E-7216-4493-B987-DDDC0FC24476}"/>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8.1: Average commute (minutes) in NJ (by county)</a:t>
            </a:r>
          </a:p>
        </p:txBody>
      </p:sp>
      <p:sp>
        <p:nvSpPr>
          <p:cNvPr id="6" name="TextBox 5">
            <a:extLst>
              <a:ext uri="{FF2B5EF4-FFF2-40B4-BE49-F238E27FC236}">
                <a16:creationId xmlns:a16="http://schemas.microsoft.com/office/drawing/2014/main" id="{3E752AD9-1038-422B-B961-87FB65647F3B}"/>
              </a:ext>
            </a:extLst>
          </p:cNvPr>
          <p:cNvSpPr txBox="1"/>
          <p:nvPr>
            <p:custDataLst>
              <p:tags r:id="rId4"/>
            </p:custDataLst>
          </p:nvPr>
        </p:nvSpPr>
        <p:spPr>
          <a:xfrm>
            <a:off x="8838714" y="4126360"/>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dirty="0"/>
              <a:t>8.2: Average commute (minutes) over time, in county</a:t>
            </a:r>
          </a:p>
        </p:txBody>
      </p:sp>
      <p:sp>
        <p:nvSpPr>
          <p:cNvPr id="7" name="TextBox 6">
            <a:extLst>
              <a:ext uri="{FF2B5EF4-FFF2-40B4-BE49-F238E27FC236}">
                <a16:creationId xmlns:a16="http://schemas.microsoft.com/office/drawing/2014/main" id="{C74F6283-37D7-46EC-ADFB-C81AB1DFF31E}"/>
              </a:ext>
            </a:extLst>
          </p:cNvPr>
          <p:cNvSpPr txBox="1"/>
          <p:nvPr>
            <p:custDataLst>
              <p:tags r:id="rId5"/>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1-yr American Community Survey estimates, 2019</a:t>
            </a:r>
          </a:p>
        </p:txBody>
      </p:sp>
      <p:sp>
        <p:nvSpPr>
          <p:cNvPr id="8" name="Rectangle 7">
            <a:extLst>
              <a:ext uri="{FF2B5EF4-FFF2-40B4-BE49-F238E27FC236}">
                <a16:creationId xmlns:a16="http://schemas.microsoft.com/office/drawing/2014/main" id="{6DC9AEBA-AAE1-4940-8E78-A4D0939BFC25}"/>
              </a:ext>
            </a:extLst>
          </p:cNvPr>
          <p:cNvSpPr/>
          <p:nvPr>
            <p:custDataLst>
              <p:tags r:id="rId6"/>
            </p:custDataLst>
          </p:nvPr>
        </p:nvSpPr>
        <p:spPr>
          <a:xfrm>
            <a:off x="8838714" y="4557247"/>
            <a:ext cx="3244799" cy="230832"/>
          </a:xfrm>
          <a:prstGeom prst="rect">
            <a:avLst/>
          </a:prstGeom>
        </p:spPr>
        <p:txBody>
          <a:bodyPr wrap="non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dirty="0"/>
              <a:t>Source: 1-yr American Community Survey estimates, 2015-19</a:t>
            </a:r>
          </a:p>
        </p:txBody>
      </p:sp>
      <p:graphicFrame>
        <p:nvGraphicFramePr>
          <p:cNvPr id="11" name="Chart 10">
            <a:extLst>
              <a:ext uri="{FF2B5EF4-FFF2-40B4-BE49-F238E27FC236}">
                <a16:creationId xmlns:a16="http://schemas.microsoft.com/office/drawing/2014/main" id="{56E4394C-E199-4113-9E20-F5A917764195}"/>
              </a:ext>
            </a:extLst>
          </p:cNvPr>
          <p:cNvGraphicFramePr/>
          <p:nvPr>
            <p:custDataLst>
              <p:tags r:id="rId7"/>
            </p:custDataLst>
            <p:extLst>
              <p:ext uri="{D42A27DB-BD31-4B8C-83A1-F6EECF244321}">
                <p14:modId xmlns:p14="http://schemas.microsoft.com/office/powerpoint/2010/main" val="2307252969"/>
              </p:ext>
            </p:extLst>
          </p:nvPr>
        </p:nvGraphicFramePr>
        <p:xfrm>
          <a:off x="3201004" y="538609"/>
          <a:ext cx="6857396" cy="5813451"/>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14" name="Chart 13">
            <a:extLst>
              <a:ext uri="{FF2B5EF4-FFF2-40B4-BE49-F238E27FC236}">
                <a16:creationId xmlns:a16="http://schemas.microsoft.com/office/drawing/2014/main" id="{BA5EC918-E63D-452B-ADD8-946BB4D5822F}"/>
              </a:ext>
            </a:extLst>
          </p:cNvPr>
          <p:cNvGraphicFramePr/>
          <p:nvPr>
            <p:custDataLst>
              <p:tags r:id="rId8"/>
            </p:custDataLst>
            <p:extLst>
              <p:ext uri="{D42A27DB-BD31-4B8C-83A1-F6EECF244321}">
                <p14:modId xmlns:p14="http://schemas.microsoft.com/office/powerpoint/2010/main" val="3068867186"/>
              </p:ext>
            </p:extLst>
          </p:nvPr>
        </p:nvGraphicFramePr>
        <p:xfrm>
          <a:off x="8991600" y="4818861"/>
          <a:ext cx="3225314" cy="1533200"/>
        </p:xfrm>
        <a:graphic>
          <a:graphicData uri="http://schemas.openxmlformats.org/drawingml/2006/chart">
            <c:chart xmlns:c="http://schemas.openxmlformats.org/drawingml/2006/chart" xmlns:r="http://schemas.openxmlformats.org/officeDocument/2006/relationships" r:id="rId14"/>
          </a:graphicData>
        </a:graphic>
      </p:graphicFrame>
      <p:sp>
        <p:nvSpPr>
          <p:cNvPr id="4" name="TextBox 3"/>
          <p:cNvSpPr txBox="1"/>
          <p:nvPr>
            <p:custDataLst>
              <p:tags r:id="rId9"/>
            </p:custDataLst>
          </p:nvPr>
        </p:nvSpPr>
        <p:spPr>
          <a:xfrm>
            <a:off x="8366039" y="6037522"/>
            <a:ext cx="1524000" cy="230832"/>
          </a:xfrm>
          <a:prstGeom prst="rect">
            <a:avLst/>
          </a:prstGeom>
          <a:noFill/>
        </p:spPr>
        <p:txBody>
          <a:bodyPr wrap="square" rtlCol="0">
            <a:spAutoFit/>
          </a:bodyPr>
          <a:lstStyle/>
          <a:p>
            <a:r>
              <a:rPr lang="en-US" sz="900" dirty="0">
                <a:latin typeface="Franklin Gothic Medium" panose="020B0603020102020204" pitchFamily="34" charset="0"/>
              </a:rPr>
              <a:t>NJ avg. 33.1</a:t>
            </a:r>
          </a:p>
        </p:txBody>
      </p:sp>
      <p:sp>
        <p:nvSpPr>
          <p:cNvPr id="12" name="TextBox 11"/>
          <p:cNvSpPr txBox="1"/>
          <p:nvPr>
            <p:custDataLst>
              <p:tags r:id="rId10"/>
            </p:custDataLst>
          </p:nvPr>
        </p:nvSpPr>
        <p:spPr>
          <a:xfrm>
            <a:off x="7632801" y="6055775"/>
            <a:ext cx="1524000" cy="230832"/>
          </a:xfrm>
          <a:prstGeom prst="rect">
            <a:avLst/>
          </a:prstGeom>
          <a:noFill/>
        </p:spPr>
        <p:txBody>
          <a:bodyPr wrap="square" rtlCol="0">
            <a:spAutoFit/>
          </a:bodyPr>
          <a:lstStyle/>
          <a:p>
            <a:r>
              <a:rPr lang="en-US" sz="900" dirty="0">
                <a:latin typeface="Franklin Gothic Medium" panose="020B0603020102020204" pitchFamily="34" charset="0"/>
              </a:rPr>
              <a:t>US avg. 27.6</a:t>
            </a:r>
          </a:p>
        </p:txBody>
      </p:sp>
    </p:spTree>
    <p:extLst>
      <p:ext uri="{BB962C8B-B14F-4D97-AF65-F5344CB8AC3E}">
        <p14:creationId xmlns:p14="http://schemas.microsoft.com/office/powerpoint/2010/main" val="303205068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C48D25C-329E-430E-9BD1-9CD97D97D74C}"/>
              </a:ext>
            </a:extLst>
          </p:cNvPr>
          <p:cNvSpPr txBox="1"/>
          <p:nvPr>
            <p:custDataLst>
              <p:tags r:id="rId1"/>
            </p:custDataLst>
          </p:nvPr>
        </p:nvSpPr>
        <p:spPr>
          <a:xfrm>
            <a:off x="0" y="2667000"/>
            <a:ext cx="3124200" cy="1200329"/>
          </a:xfrm>
          <a:prstGeom prst="rect">
            <a:avLst/>
          </a:prstGeom>
          <a:noFill/>
        </p:spPr>
        <p:txBody>
          <a:bodyPr wrap="square" rtlCol="0">
            <a:spAutoFit/>
          </a:bodyPr>
          <a:lstStyle/>
          <a:p>
            <a:pPr algn="ctr"/>
            <a:r>
              <a:rPr lang="en-US" sz="3600" dirty="0">
                <a:solidFill>
                  <a:schemeClr val="bg1"/>
                </a:solidFill>
                <a:latin typeface="Franklin Gothic Demi" panose="020B0703020102020204" pitchFamily="34" charset="0"/>
              </a:rPr>
              <a:t>Transportation &amp; Commute</a:t>
            </a:r>
          </a:p>
        </p:txBody>
      </p:sp>
      <p:sp>
        <p:nvSpPr>
          <p:cNvPr id="3" name="TextBox 2">
            <a:extLst>
              <a:ext uri="{FF2B5EF4-FFF2-40B4-BE49-F238E27FC236}">
                <a16:creationId xmlns:a16="http://schemas.microsoft.com/office/drawing/2014/main" id="{7A542AD8-C87F-499B-A7A2-6821B02D79D9}"/>
              </a:ext>
            </a:extLst>
          </p:cNvPr>
          <p:cNvSpPr txBox="1"/>
          <p:nvPr>
            <p:custDataLst>
              <p:tags r:id="rId2"/>
            </p:custDataLst>
          </p:nvPr>
        </p:nvSpPr>
        <p:spPr>
          <a:xfrm>
            <a:off x="580845" y="3844302"/>
            <a:ext cx="1962509"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Travel Time</a:t>
            </a:r>
          </a:p>
        </p:txBody>
      </p:sp>
      <p:sp>
        <p:nvSpPr>
          <p:cNvPr id="4" name="TextBox 3">
            <a:extLst>
              <a:ext uri="{FF2B5EF4-FFF2-40B4-BE49-F238E27FC236}">
                <a16:creationId xmlns:a16="http://schemas.microsoft.com/office/drawing/2014/main" id="{74B5CBB0-7B0E-4EB1-9764-1B378AC2458C}"/>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8.3: Average commute (minutes) by municipality </a:t>
            </a:r>
          </a:p>
        </p:txBody>
      </p:sp>
      <p:sp>
        <p:nvSpPr>
          <p:cNvPr id="5" name="TextBox 4">
            <a:extLst>
              <a:ext uri="{FF2B5EF4-FFF2-40B4-BE49-F238E27FC236}">
                <a16:creationId xmlns:a16="http://schemas.microsoft.com/office/drawing/2014/main" id="{B5111BD3-756E-49EE-B140-0AB7211D1D5D}"/>
              </a:ext>
            </a:extLst>
          </p:cNvPr>
          <p:cNvSpPr txBox="1"/>
          <p:nvPr>
            <p:custDataLst>
              <p:tags r:id="rId4"/>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5-yr American Community Survey estimates, 2019</a:t>
            </a:r>
          </a:p>
        </p:txBody>
      </p:sp>
      <p:graphicFrame>
        <p:nvGraphicFramePr>
          <p:cNvPr id="8" name="Chart 7">
            <a:extLst>
              <a:ext uri="{FF2B5EF4-FFF2-40B4-BE49-F238E27FC236}">
                <a16:creationId xmlns:a16="http://schemas.microsoft.com/office/drawing/2014/main" id="{8F415636-26D9-43DD-BBAD-4EB1FB4A0CC2}"/>
              </a:ext>
            </a:extLst>
          </p:cNvPr>
          <p:cNvGraphicFramePr/>
          <p:nvPr>
            <p:custDataLst>
              <p:tags r:id="rId5"/>
            </p:custDataLst>
            <p:extLst>
              <p:ext uri="{D42A27DB-BD31-4B8C-83A1-F6EECF244321}">
                <p14:modId xmlns:p14="http://schemas.microsoft.com/office/powerpoint/2010/main" val="1653494491"/>
              </p:ext>
            </p:extLst>
          </p:nvPr>
        </p:nvGraphicFramePr>
        <p:xfrm>
          <a:off x="3486030" y="661720"/>
          <a:ext cx="8128000" cy="5418667"/>
        </p:xfrm>
        <a:graphic>
          <a:graphicData uri="http://schemas.openxmlformats.org/drawingml/2006/chart">
            <c:chart xmlns:c="http://schemas.openxmlformats.org/drawingml/2006/chart" xmlns:r="http://schemas.openxmlformats.org/officeDocument/2006/relationships" r:id="rId9"/>
          </a:graphicData>
        </a:graphic>
      </p:graphicFrame>
      <p:sp>
        <p:nvSpPr>
          <p:cNvPr id="6" name="Rectangle 5"/>
          <p:cNvSpPr/>
          <p:nvPr>
            <p:custDataLst>
              <p:tags r:id="rId6"/>
            </p:custDataLst>
          </p:nvPr>
        </p:nvSpPr>
        <p:spPr>
          <a:xfrm>
            <a:off x="3139440" y="6477000"/>
            <a:ext cx="6096000" cy="230832"/>
          </a:xfrm>
          <a:prstGeom prst="rect">
            <a:avLst/>
          </a:prstGeom>
        </p:spPr>
        <p:txBody>
          <a:bodyPr>
            <a:spAutoFit/>
          </a:bodyPr>
          <a:lstStyle/>
          <a:p>
            <a:r>
              <a:rPr lang="en-US" sz="900" dirty="0">
                <a:latin typeface="Franklin Gothic Medium" panose="020B0603020102020204" pitchFamily="34" charset="0"/>
              </a:rPr>
              <a:t>Note: The 10 municipalities with the longest commute are displayed (up to 10 municipalities)</a:t>
            </a:r>
          </a:p>
        </p:txBody>
      </p:sp>
    </p:spTree>
    <p:extLst>
      <p:ext uri="{BB962C8B-B14F-4D97-AF65-F5344CB8AC3E}">
        <p14:creationId xmlns:p14="http://schemas.microsoft.com/office/powerpoint/2010/main" val="292082550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C48D25C-329E-430E-9BD1-9CD97D97D74C}"/>
              </a:ext>
            </a:extLst>
          </p:cNvPr>
          <p:cNvSpPr txBox="1"/>
          <p:nvPr>
            <p:custDataLst>
              <p:tags r:id="rId1"/>
            </p:custDataLst>
          </p:nvPr>
        </p:nvSpPr>
        <p:spPr>
          <a:xfrm>
            <a:off x="0" y="2667000"/>
            <a:ext cx="3124200" cy="1200329"/>
          </a:xfrm>
          <a:prstGeom prst="rect">
            <a:avLst/>
          </a:prstGeom>
          <a:noFill/>
        </p:spPr>
        <p:txBody>
          <a:bodyPr wrap="square" rtlCol="0">
            <a:spAutoFit/>
          </a:bodyPr>
          <a:lstStyle/>
          <a:p>
            <a:pPr algn="ctr"/>
            <a:r>
              <a:rPr lang="en-US" sz="3600" dirty="0">
                <a:solidFill>
                  <a:schemeClr val="bg1"/>
                </a:solidFill>
                <a:latin typeface="Franklin Gothic Demi" panose="020B0703020102020204" pitchFamily="34" charset="0"/>
              </a:rPr>
              <a:t>Transportation &amp; Commute</a:t>
            </a:r>
          </a:p>
        </p:txBody>
      </p:sp>
      <p:sp>
        <p:nvSpPr>
          <p:cNvPr id="3" name="TextBox 2">
            <a:extLst>
              <a:ext uri="{FF2B5EF4-FFF2-40B4-BE49-F238E27FC236}">
                <a16:creationId xmlns:a16="http://schemas.microsoft.com/office/drawing/2014/main" id="{7A542AD8-C87F-499B-A7A2-6821B02D79D9}"/>
              </a:ext>
            </a:extLst>
          </p:cNvPr>
          <p:cNvSpPr txBox="1"/>
          <p:nvPr>
            <p:custDataLst>
              <p:tags r:id="rId2"/>
            </p:custDataLst>
          </p:nvPr>
        </p:nvSpPr>
        <p:spPr>
          <a:xfrm>
            <a:off x="580845" y="3844302"/>
            <a:ext cx="1962509"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Cost</a:t>
            </a:r>
          </a:p>
        </p:txBody>
      </p:sp>
      <p:sp>
        <p:nvSpPr>
          <p:cNvPr id="5" name="TextBox 4">
            <a:extLst>
              <a:ext uri="{FF2B5EF4-FFF2-40B4-BE49-F238E27FC236}">
                <a16:creationId xmlns:a16="http://schemas.microsoft.com/office/drawing/2014/main" id="{93CB33D4-828E-458B-AC3A-B9109324A6DB}"/>
              </a:ext>
            </a:extLst>
          </p:cNvPr>
          <p:cNvSpPr txBox="1"/>
          <p:nvPr>
            <p:custDataLst>
              <p:tags r:id="rId3"/>
            </p:custDataLst>
          </p:nvPr>
        </p:nvSpPr>
        <p:spPr>
          <a:xfrm>
            <a:off x="3124200" y="332601"/>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Housing and Transportation Affordability Index from Center for Neighborhood Technology, 2017, https://htaindex.cnt.org/map</a:t>
            </a:r>
          </a:p>
        </p:txBody>
      </p:sp>
      <p:sp>
        <p:nvSpPr>
          <p:cNvPr id="6" name="TextBox 5">
            <a:extLst>
              <a:ext uri="{FF2B5EF4-FFF2-40B4-BE49-F238E27FC236}">
                <a16:creationId xmlns:a16="http://schemas.microsoft.com/office/drawing/2014/main" id="{3A56BE81-C73A-4F8B-B768-1224F227A560}"/>
              </a:ext>
            </a:extLst>
          </p:cNvPr>
          <p:cNvSpPr txBox="1"/>
          <p:nvPr>
            <p:custDataLst>
              <p:tags r:id="rId4"/>
            </p:custDataLst>
          </p:nvPr>
        </p:nvSpPr>
        <p:spPr>
          <a:xfrm>
            <a:off x="3180028" y="6400800"/>
            <a:ext cx="8229600" cy="457200"/>
          </a:xfrm>
          <a:prstGeom prst="rect">
            <a:avLst/>
          </a:prstGeom>
          <a:noFill/>
        </p:spPr>
        <p:txBody>
          <a:bodyPr wrap="square" rtlCol="0" anchor="ctr" anchorCtr="0">
            <a:noAutofit/>
          </a:bodyPr>
          <a:lstStyle/>
          <a:p>
            <a:pPr algn="just"/>
            <a:r>
              <a:rPr lang="en-US" sz="1000" dirty="0">
                <a:latin typeface="Franklin Gothic Book"/>
              </a:rPr>
              <a:t>Note. % calculated from a “typical regional” family profile.</a:t>
            </a:r>
          </a:p>
        </p:txBody>
      </p:sp>
      <p:sp>
        <p:nvSpPr>
          <p:cNvPr id="13" name="TextBox 12">
            <a:extLst>
              <a:ext uri="{FF2B5EF4-FFF2-40B4-BE49-F238E27FC236}">
                <a16:creationId xmlns:a16="http://schemas.microsoft.com/office/drawing/2014/main" id="{42D60627-DF7E-438D-AE19-E103F3AE780E}"/>
              </a:ext>
            </a:extLst>
          </p:cNvPr>
          <p:cNvSpPr txBox="1"/>
          <p:nvPr>
            <p:custDataLst>
              <p:tags r:id="rId5"/>
            </p:custDataLst>
          </p:nvPr>
        </p:nvSpPr>
        <p:spPr>
          <a:xfrm>
            <a:off x="3124200" y="-1"/>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8.4 Cost of transportation as a percentage of income (%) in NJ (by county)</a:t>
            </a:r>
          </a:p>
        </p:txBody>
      </p:sp>
      <p:graphicFrame>
        <p:nvGraphicFramePr>
          <p:cNvPr id="9" name="Chart 8"/>
          <p:cNvGraphicFramePr/>
          <p:nvPr>
            <p:custDataLst>
              <p:tags r:id="rId6"/>
            </p:custDataLst>
            <p:extLst>
              <p:ext uri="{D42A27DB-BD31-4B8C-83A1-F6EECF244321}">
                <p14:modId xmlns:p14="http://schemas.microsoft.com/office/powerpoint/2010/main" val="409850206"/>
              </p:ext>
            </p:extLst>
          </p:nvPr>
        </p:nvGraphicFramePr>
        <p:xfrm>
          <a:off x="3230828" y="772642"/>
          <a:ext cx="8128000" cy="5418667"/>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371060588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C48D25C-329E-430E-9BD1-9CD97D97D74C}"/>
              </a:ext>
            </a:extLst>
          </p:cNvPr>
          <p:cNvSpPr txBox="1"/>
          <p:nvPr>
            <p:custDataLst>
              <p:tags r:id="rId1"/>
            </p:custDataLst>
          </p:nvPr>
        </p:nvSpPr>
        <p:spPr>
          <a:xfrm>
            <a:off x="0" y="2667000"/>
            <a:ext cx="3124200" cy="1200329"/>
          </a:xfrm>
          <a:prstGeom prst="rect">
            <a:avLst/>
          </a:prstGeom>
          <a:noFill/>
        </p:spPr>
        <p:txBody>
          <a:bodyPr wrap="square" rtlCol="0">
            <a:spAutoFit/>
          </a:bodyPr>
          <a:lstStyle/>
          <a:p>
            <a:pPr algn="ctr"/>
            <a:r>
              <a:rPr lang="en-US" sz="3600" dirty="0">
                <a:solidFill>
                  <a:schemeClr val="bg1"/>
                </a:solidFill>
                <a:latin typeface="Franklin Gothic Demi" panose="020B0703020102020204" pitchFamily="34" charset="0"/>
              </a:rPr>
              <a:t>Transportation &amp; Commute</a:t>
            </a:r>
          </a:p>
        </p:txBody>
      </p:sp>
      <p:sp>
        <p:nvSpPr>
          <p:cNvPr id="3" name="TextBox 2">
            <a:extLst>
              <a:ext uri="{FF2B5EF4-FFF2-40B4-BE49-F238E27FC236}">
                <a16:creationId xmlns:a16="http://schemas.microsoft.com/office/drawing/2014/main" id="{7A542AD8-C87F-499B-A7A2-6821B02D79D9}"/>
              </a:ext>
            </a:extLst>
          </p:cNvPr>
          <p:cNvSpPr txBox="1"/>
          <p:nvPr>
            <p:custDataLst>
              <p:tags r:id="rId2"/>
            </p:custDataLst>
          </p:nvPr>
        </p:nvSpPr>
        <p:spPr>
          <a:xfrm>
            <a:off x="580845" y="3844302"/>
            <a:ext cx="1962509"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Cost</a:t>
            </a:r>
          </a:p>
        </p:txBody>
      </p:sp>
      <p:sp>
        <p:nvSpPr>
          <p:cNvPr id="4" name="TextBox 3">
            <a:extLst>
              <a:ext uri="{FF2B5EF4-FFF2-40B4-BE49-F238E27FC236}">
                <a16:creationId xmlns:a16="http://schemas.microsoft.com/office/drawing/2014/main" id="{590EF0E1-8996-4F11-8951-3B71F6E12DDA}"/>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8.5 Annual Total Auto Cost ($) in NJ (by county)</a:t>
            </a:r>
          </a:p>
        </p:txBody>
      </p:sp>
      <p:sp>
        <p:nvSpPr>
          <p:cNvPr id="5" name="TextBox 4">
            <a:extLst>
              <a:ext uri="{FF2B5EF4-FFF2-40B4-BE49-F238E27FC236}">
                <a16:creationId xmlns:a16="http://schemas.microsoft.com/office/drawing/2014/main" id="{BB383137-AE11-45EB-945F-9B3D6ED3203A}"/>
              </a:ext>
            </a:extLst>
          </p:cNvPr>
          <p:cNvSpPr txBox="1"/>
          <p:nvPr>
            <p:custDataLst>
              <p:tags r:id="rId4"/>
            </p:custDataLst>
          </p:nvPr>
        </p:nvSpPr>
        <p:spPr>
          <a:xfrm>
            <a:off x="3124200" y="332601"/>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Housing and Transportation Affordability Index from Center for Neighborhood Technology, 2020, https://htaindex.cnt.org/total-driving-costs/</a:t>
            </a:r>
          </a:p>
        </p:txBody>
      </p:sp>
      <p:sp>
        <p:nvSpPr>
          <p:cNvPr id="6" name="TextBox 5">
            <a:extLst>
              <a:ext uri="{FF2B5EF4-FFF2-40B4-BE49-F238E27FC236}">
                <a16:creationId xmlns:a16="http://schemas.microsoft.com/office/drawing/2014/main" id="{EE411A7E-1B29-4E83-BB33-C7ECD092E327}"/>
              </a:ext>
            </a:extLst>
          </p:cNvPr>
          <p:cNvSpPr txBox="1"/>
          <p:nvPr>
            <p:custDataLst>
              <p:tags r:id="rId5"/>
            </p:custDataLst>
          </p:nvPr>
        </p:nvSpPr>
        <p:spPr>
          <a:xfrm>
            <a:off x="3180028" y="6400800"/>
            <a:ext cx="8229600" cy="457200"/>
          </a:xfrm>
          <a:prstGeom prst="rect">
            <a:avLst/>
          </a:prstGeom>
          <a:noFill/>
        </p:spPr>
        <p:txBody>
          <a:bodyPr wrap="square" rtlCol="0" anchor="ctr" anchorCtr="0">
            <a:noAutofit/>
          </a:bodyPr>
          <a:lstStyle/>
          <a:p>
            <a:pPr algn="just"/>
            <a:r>
              <a:rPr lang="en-US" sz="1000" dirty="0">
                <a:latin typeface="Franklin Gothic Book"/>
              </a:rPr>
              <a:t>Note. "Total Auto Cost" is the sum of "Annual Auto Ownership Cost" and "Annual Gas Cost".</a:t>
            </a:r>
          </a:p>
        </p:txBody>
      </p:sp>
      <p:graphicFrame>
        <p:nvGraphicFramePr>
          <p:cNvPr id="9" name="Chart 8">
            <a:extLst>
              <a:ext uri="{FF2B5EF4-FFF2-40B4-BE49-F238E27FC236}">
                <a16:creationId xmlns:a16="http://schemas.microsoft.com/office/drawing/2014/main" id="{FD49B56F-913D-4CCA-9BEB-63EA88DC2E39}"/>
              </a:ext>
            </a:extLst>
          </p:cNvPr>
          <p:cNvGraphicFramePr/>
          <p:nvPr>
            <p:custDataLst>
              <p:tags r:id="rId6"/>
            </p:custDataLst>
            <p:extLst>
              <p:ext uri="{D42A27DB-BD31-4B8C-83A1-F6EECF244321}">
                <p14:modId xmlns:p14="http://schemas.microsoft.com/office/powerpoint/2010/main" val="4073066078"/>
              </p:ext>
            </p:extLst>
          </p:nvPr>
        </p:nvGraphicFramePr>
        <p:xfrm>
          <a:off x="3296005" y="762000"/>
          <a:ext cx="8128000" cy="5533369"/>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373387962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70126909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Health Care &amp; Health Insurance</a:t>
            </a:r>
          </a:p>
        </p:txBody>
      </p:sp>
      <p:sp>
        <p:nvSpPr>
          <p:cNvPr id="3" name="TextBox 2">
            <a:extLst>
              <a:ext uri="{FF2B5EF4-FFF2-40B4-BE49-F238E27FC236}">
                <a16:creationId xmlns:a16="http://schemas.microsoft.com/office/drawing/2014/main" id="{688BB022-E734-4637-87B2-2D45C68194E3}"/>
              </a:ext>
            </a:extLst>
          </p:cNvPr>
          <p:cNvSpPr txBox="1"/>
          <p:nvPr>
            <p:custDataLst>
              <p:tags r:id="rId2"/>
            </p:custDataLst>
          </p:nvPr>
        </p:nvSpPr>
        <p:spPr>
          <a:xfrm>
            <a:off x="8534400" y="4299304"/>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dirty="0"/>
              <a:t>9.2: Children without health insurance (%) over time, in county</a:t>
            </a:r>
          </a:p>
        </p:txBody>
      </p:sp>
      <p:sp>
        <p:nvSpPr>
          <p:cNvPr id="4" name="TextBox 3">
            <a:extLst>
              <a:ext uri="{FF2B5EF4-FFF2-40B4-BE49-F238E27FC236}">
                <a16:creationId xmlns:a16="http://schemas.microsoft.com/office/drawing/2014/main" id="{9653F561-1EDC-48E5-B097-6C9F9AF5098D}"/>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9.1: Children under the age of 18 (%) without health insurance in NJ (by county)</a:t>
            </a:r>
          </a:p>
        </p:txBody>
      </p:sp>
      <p:sp>
        <p:nvSpPr>
          <p:cNvPr id="5" name="TextBox 4">
            <a:extLst>
              <a:ext uri="{FF2B5EF4-FFF2-40B4-BE49-F238E27FC236}">
                <a16:creationId xmlns:a16="http://schemas.microsoft.com/office/drawing/2014/main" id="{89D331FF-4B86-422C-B1D9-E617DE35BE04}"/>
              </a:ext>
            </a:extLst>
          </p:cNvPr>
          <p:cNvSpPr txBox="1"/>
          <p:nvPr>
            <p:custDataLst>
              <p:tags r:id="rId4"/>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1-yr American Community Survey estimates, 2019</a:t>
            </a:r>
          </a:p>
        </p:txBody>
      </p:sp>
      <p:sp>
        <p:nvSpPr>
          <p:cNvPr id="6" name="Rectangle 5">
            <a:extLst>
              <a:ext uri="{FF2B5EF4-FFF2-40B4-BE49-F238E27FC236}">
                <a16:creationId xmlns:a16="http://schemas.microsoft.com/office/drawing/2014/main" id="{7280E78C-0866-4F47-9D1D-E8B165FE5867}"/>
              </a:ext>
            </a:extLst>
          </p:cNvPr>
          <p:cNvSpPr/>
          <p:nvPr>
            <p:custDataLst>
              <p:tags r:id="rId5"/>
            </p:custDataLst>
          </p:nvPr>
        </p:nvSpPr>
        <p:spPr>
          <a:xfrm>
            <a:off x="8534400" y="4822524"/>
            <a:ext cx="3244799" cy="230832"/>
          </a:xfrm>
          <a:prstGeom prst="rect">
            <a:avLst/>
          </a:prstGeom>
        </p:spPr>
        <p:txBody>
          <a:bodyPr wrap="non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dirty="0"/>
              <a:t>Source: 1-yr American Community Survey estimates, 2015-19</a:t>
            </a:r>
          </a:p>
        </p:txBody>
      </p:sp>
      <p:graphicFrame>
        <p:nvGraphicFramePr>
          <p:cNvPr id="9" name="Chart 8">
            <a:extLst>
              <a:ext uri="{FF2B5EF4-FFF2-40B4-BE49-F238E27FC236}">
                <a16:creationId xmlns:a16="http://schemas.microsoft.com/office/drawing/2014/main" id="{418B8D52-7F42-4108-BECB-FF57BCA7F8DB}"/>
              </a:ext>
            </a:extLst>
          </p:cNvPr>
          <p:cNvGraphicFramePr/>
          <p:nvPr>
            <p:custDataLst>
              <p:tags r:id="rId6"/>
            </p:custDataLst>
            <p:extLst>
              <p:ext uri="{D42A27DB-BD31-4B8C-83A1-F6EECF244321}">
                <p14:modId xmlns:p14="http://schemas.microsoft.com/office/powerpoint/2010/main" val="1042491836"/>
              </p:ext>
            </p:extLst>
          </p:nvPr>
        </p:nvGraphicFramePr>
        <p:xfrm>
          <a:off x="3143865" y="538609"/>
          <a:ext cx="6076336" cy="5934670"/>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12" name="Chart 11">
            <a:extLst>
              <a:ext uri="{FF2B5EF4-FFF2-40B4-BE49-F238E27FC236}">
                <a16:creationId xmlns:a16="http://schemas.microsoft.com/office/drawing/2014/main" id="{FFC6FF81-62BA-45FE-B936-E6458FAF1C41}"/>
              </a:ext>
            </a:extLst>
          </p:cNvPr>
          <p:cNvGraphicFramePr/>
          <p:nvPr>
            <p:custDataLst>
              <p:tags r:id="rId7"/>
            </p:custDataLst>
            <p:extLst>
              <p:ext uri="{D42A27DB-BD31-4B8C-83A1-F6EECF244321}">
                <p14:modId xmlns:p14="http://schemas.microsoft.com/office/powerpoint/2010/main" val="2138391577"/>
              </p:ext>
            </p:extLst>
          </p:nvPr>
        </p:nvGraphicFramePr>
        <p:xfrm>
          <a:off x="8686800" y="5078938"/>
          <a:ext cx="3581400" cy="1608197"/>
        </p:xfrm>
        <a:graphic>
          <a:graphicData uri="http://schemas.openxmlformats.org/drawingml/2006/chart">
            <c:chart xmlns:c="http://schemas.openxmlformats.org/drawingml/2006/chart" xmlns:r="http://schemas.openxmlformats.org/officeDocument/2006/relationships" r:id="rId12"/>
          </a:graphicData>
        </a:graphic>
      </p:graphicFrame>
      <p:sp>
        <p:nvSpPr>
          <p:cNvPr id="11" name="TextBox 5"/>
          <p:cNvSpPr txBox="1"/>
          <p:nvPr>
            <p:custDataLst>
              <p:tags r:id="rId8"/>
            </p:custDataLst>
          </p:nvPr>
        </p:nvSpPr>
        <p:spPr>
          <a:xfrm>
            <a:off x="7164334" y="5181600"/>
            <a:ext cx="936933" cy="230832"/>
          </a:xfrm>
          <a:prstGeom prst="rect">
            <a:avLst/>
          </a:prstGeom>
          <a:noFill/>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900" dirty="0">
                <a:latin typeface="Franklin Gothic Medium" panose="020B0603020102020204" pitchFamily="34" charset="0"/>
              </a:rPr>
              <a:t>US avg. 5.7%</a:t>
            </a:r>
          </a:p>
        </p:txBody>
      </p:sp>
    </p:spTree>
    <p:extLst>
      <p:ext uri="{BB962C8B-B14F-4D97-AF65-F5344CB8AC3E}">
        <p14:creationId xmlns:p14="http://schemas.microsoft.com/office/powerpoint/2010/main" val="179784312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Health Care &amp; Health Insurance</a:t>
            </a:r>
          </a:p>
        </p:txBody>
      </p:sp>
      <p:sp>
        <p:nvSpPr>
          <p:cNvPr id="3" name="TextBox 2">
            <a:extLst>
              <a:ext uri="{FF2B5EF4-FFF2-40B4-BE49-F238E27FC236}">
                <a16:creationId xmlns:a16="http://schemas.microsoft.com/office/drawing/2014/main" id="{881C5ACB-34C7-4932-BDEC-B358A8351F8A}"/>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9.3: Children (%) without health insurance by municipality</a:t>
            </a:r>
          </a:p>
        </p:txBody>
      </p:sp>
      <p:sp>
        <p:nvSpPr>
          <p:cNvPr id="4" name="TextBox 3">
            <a:extLst>
              <a:ext uri="{FF2B5EF4-FFF2-40B4-BE49-F238E27FC236}">
                <a16:creationId xmlns:a16="http://schemas.microsoft.com/office/drawing/2014/main" id="{4794A8DD-ADD9-48D7-A1CF-A0310FDDB054}"/>
              </a:ext>
            </a:extLst>
          </p:cNvPr>
          <p:cNvSpPr txBox="1"/>
          <p:nvPr>
            <p:custDataLst>
              <p:tags r:id="rId3"/>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5-yr American Community Survey estimates, 2019</a:t>
            </a:r>
          </a:p>
        </p:txBody>
      </p:sp>
      <p:graphicFrame>
        <p:nvGraphicFramePr>
          <p:cNvPr id="7" name="Chart 6">
            <a:extLst>
              <a:ext uri="{FF2B5EF4-FFF2-40B4-BE49-F238E27FC236}">
                <a16:creationId xmlns:a16="http://schemas.microsoft.com/office/drawing/2014/main" id="{E322ECAB-DD0A-4A30-B723-351CFEEBDB0E}"/>
              </a:ext>
            </a:extLst>
          </p:cNvPr>
          <p:cNvGraphicFramePr/>
          <p:nvPr>
            <p:custDataLst>
              <p:tags r:id="rId4"/>
            </p:custDataLst>
            <p:extLst>
              <p:ext uri="{D42A27DB-BD31-4B8C-83A1-F6EECF244321}">
                <p14:modId xmlns:p14="http://schemas.microsoft.com/office/powerpoint/2010/main" val="999610695"/>
              </p:ext>
            </p:extLst>
          </p:nvPr>
        </p:nvGraphicFramePr>
        <p:xfrm>
          <a:off x="3612025" y="746188"/>
          <a:ext cx="8128000" cy="5959412"/>
        </p:xfrm>
        <a:graphic>
          <a:graphicData uri="http://schemas.openxmlformats.org/drawingml/2006/chart">
            <c:chart xmlns:c="http://schemas.openxmlformats.org/drawingml/2006/chart" xmlns:r="http://schemas.openxmlformats.org/officeDocument/2006/relationships" r:id="rId8"/>
          </a:graphicData>
        </a:graphic>
      </p:graphicFrame>
      <p:sp>
        <p:nvSpPr>
          <p:cNvPr id="5" name="Rectangle 4"/>
          <p:cNvSpPr/>
          <p:nvPr>
            <p:custDataLst>
              <p:tags r:id="rId5"/>
            </p:custDataLst>
          </p:nvPr>
        </p:nvSpPr>
        <p:spPr>
          <a:xfrm>
            <a:off x="3124200" y="6518278"/>
            <a:ext cx="6096000" cy="230832"/>
          </a:xfrm>
          <a:prstGeom prst="rect">
            <a:avLst/>
          </a:prstGeom>
        </p:spPr>
        <p:txBody>
          <a:bodyPr>
            <a:spAutoFit/>
          </a:bodyPr>
          <a:lstStyle/>
          <a:p>
            <a:r>
              <a:rPr lang="en-US" sz="900" dirty="0">
                <a:latin typeface="Franklin Gothic Book" panose="020B0503020102020204" pitchFamily="34" charset="0"/>
              </a:rPr>
              <a:t>Note: Up to the 10 municipalities with the highest percentage of children without health insurance are displayed</a:t>
            </a:r>
          </a:p>
        </p:txBody>
      </p:sp>
    </p:spTree>
    <p:extLst>
      <p:ext uri="{BB962C8B-B14F-4D97-AF65-F5344CB8AC3E}">
        <p14:creationId xmlns:p14="http://schemas.microsoft.com/office/powerpoint/2010/main" val="274918802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Health Care &amp; Health Insurance</a:t>
            </a:r>
          </a:p>
        </p:txBody>
      </p:sp>
      <p:sp>
        <p:nvSpPr>
          <p:cNvPr id="3" name="TextBox 2">
            <a:extLst>
              <a:ext uri="{FF2B5EF4-FFF2-40B4-BE49-F238E27FC236}">
                <a16:creationId xmlns:a16="http://schemas.microsoft.com/office/drawing/2014/main" id="{5542B1C6-882E-433E-BCE7-2939AB68B79F}"/>
              </a:ext>
            </a:extLst>
          </p:cNvPr>
          <p:cNvSpPr txBox="1"/>
          <p:nvPr>
            <p:custDataLst>
              <p:tags r:id="rId2"/>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lumMod val="65000"/>
                    <a:lumOff val="35000"/>
                  </a:prstClr>
                </a:solidFill>
                <a:latin typeface="+mn-lt"/>
                <a:ea typeface="+mn-ea"/>
                <a:cs typeface="+mn-cs"/>
              </a:defRPr>
            </a:pPr>
            <a:r>
              <a:rPr lang="en-US" sz="1200" dirty="0">
                <a:latin typeface="Franklin Gothic Medium" panose="020B0603020102020204" pitchFamily="34" charset="0"/>
              </a:rPr>
              <a:t>Source: New Jersey Department of Human Services</a:t>
            </a:r>
          </a:p>
        </p:txBody>
      </p:sp>
      <p:sp>
        <p:nvSpPr>
          <p:cNvPr id="4" name="TextBox 3">
            <a:extLst>
              <a:ext uri="{FF2B5EF4-FFF2-40B4-BE49-F238E27FC236}">
                <a16:creationId xmlns:a16="http://schemas.microsoft.com/office/drawing/2014/main" id="{3F23468B-A664-4B02-8FC9-BAF16A8219EE}"/>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9.4: NJ Family Care Medicaid participation (#) in NJ (by county)</a:t>
            </a:r>
          </a:p>
        </p:txBody>
      </p:sp>
      <p:sp>
        <p:nvSpPr>
          <p:cNvPr id="5" name="Rectangle 4">
            <a:extLst>
              <a:ext uri="{FF2B5EF4-FFF2-40B4-BE49-F238E27FC236}">
                <a16:creationId xmlns:a16="http://schemas.microsoft.com/office/drawing/2014/main" id="{7A07DFBC-DD8A-475A-AFBF-8FA283CEA817}"/>
              </a:ext>
            </a:extLst>
          </p:cNvPr>
          <p:cNvSpPr/>
          <p:nvPr>
            <p:custDataLst>
              <p:tags r:id="rId4"/>
            </p:custDataLst>
          </p:nvPr>
        </p:nvSpPr>
        <p:spPr>
          <a:xfrm>
            <a:off x="3113585" y="6307238"/>
            <a:ext cx="9038431" cy="553998"/>
          </a:xfrm>
          <a:prstGeom prst="rect">
            <a:avLst/>
          </a:prstGeom>
        </p:spPr>
        <p:txBody>
          <a:bodyPr wrap="square">
            <a:spAutoFit/>
          </a:bodyPr>
          <a:lstStyle/>
          <a:p>
            <a:r>
              <a:rPr lang="en-US" sz="1000" dirty="0">
                <a:latin typeface="Franklin Gothic Book" panose="020B0503020102020204" pitchFamily="34" charset="0"/>
              </a:rPr>
              <a:t>Note: Non-ABD Medicaid is for children age 18 and younger if their family's total income before taxes is at or below 350% of the Federal Poverty Level (ex., $6,723 per month in a family of four). Parents may also be eligible if earned income is at or below 133% of the Federal Poverty Level ($2,555 monthly for a family of four)." Note that total county population size has not been account for in this indicator.</a:t>
            </a:r>
          </a:p>
        </p:txBody>
      </p:sp>
      <p:graphicFrame>
        <p:nvGraphicFramePr>
          <p:cNvPr id="8" name="Chart 7">
            <a:extLst>
              <a:ext uri="{FF2B5EF4-FFF2-40B4-BE49-F238E27FC236}">
                <a16:creationId xmlns:a16="http://schemas.microsoft.com/office/drawing/2014/main" id="{8A37EF8B-42C7-4D36-9F97-76A41EE8BCF4}"/>
              </a:ext>
            </a:extLst>
          </p:cNvPr>
          <p:cNvGraphicFramePr/>
          <p:nvPr>
            <p:custDataLst>
              <p:tags r:id="rId5"/>
            </p:custDataLst>
            <p:extLst>
              <p:ext uri="{D42A27DB-BD31-4B8C-83A1-F6EECF244321}">
                <p14:modId xmlns:p14="http://schemas.microsoft.com/office/powerpoint/2010/main" val="2628039958"/>
              </p:ext>
            </p:extLst>
          </p:nvPr>
        </p:nvGraphicFramePr>
        <p:xfrm>
          <a:off x="3178954" y="685800"/>
          <a:ext cx="9017202" cy="5545238"/>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30121807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Health Care &amp; Health Insurance</a:t>
            </a:r>
          </a:p>
        </p:txBody>
      </p:sp>
      <p:sp>
        <p:nvSpPr>
          <p:cNvPr id="3" name="TextBox 2">
            <a:extLst>
              <a:ext uri="{FF2B5EF4-FFF2-40B4-BE49-F238E27FC236}">
                <a16:creationId xmlns:a16="http://schemas.microsoft.com/office/drawing/2014/main" id="{09218974-499E-46A7-9047-511AB397C8FF}"/>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9.5: Children meeting all immunization requirements (%) in NJ (by county)</a:t>
            </a:r>
          </a:p>
        </p:txBody>
      </p:sp>
      <p:sp>
        <p:nvSpPr>
          <p:cNvPr id="4" name="TextBox 3">
            <a:extLst>
              <a:ext uri="{FF2B5EF4-FFF2-40B4-BE49-F238E27FC236}">
                <a16:creationId xmlns:a16="http://schemas.microsoft.com/office/drawing/2014/main" id="{694899BA-4830-4C45-9950-0C0104187BF6}"/>
              </a:ext>
            </a:extLst>
          </p:cNvPr>
          <p:cNvSpPr txBox="1"/>
          <p:nvPr>
            <p:custDataLst>
              <p:tags r:id="rId3"/>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The New Jersey Annual Immunization Status Reports, 2019-2020</a:t>
            </a:r>
          </a:p>
        </p:txBody>
      </p:sp>
      <p:sp>
        <p:nvSpPr>
          <p:cNvPr id="5" name="Rectangle 4">
            <a:extLst>
              <a:ext uri="{FF2B5EF4-FFF2-40B4-BE49-F238E27FC236}">
                <a16:creationId xmlns:a16="http://schemas.microsoft.com/office/drawing/2014/main" id="{381E7737-D087-456C-9F55-24C5C5F3DCA8}"/>
              </a:ext>
            </a:extLst>
          </p:cNvPr>
          <p:cNvSpPr/>
          <p:nvPr>
            <p:custDataLst>
              <p:tags r:id="rId4"/>
            </p:custDataLst>
          </p:nvPr>
        </p:nvSpPr>
        <p:spPr>
          <a:xfrm>
            <a:off x="3167424" y="6306921"/>
            <a:ext cx="9017201" cy="400110"/>
          </a:xfrm>
          <a:prstGeom prst="rect">
            <a:avLst/>
          </a:prstGeom>
        </p:spPr>
        <p:txBody>
          <a:bodyPr wrap="square" anchor="t">
            <a:spAutoFit/>
          </a:bodyPr>
          <a:lstStyle/>
          <a:p>
            <a:r>
              <a:rPr lang="en-US" sz="1000" dirty="0">
                <a:solidFill>
                  <a:srgbClr val="000000"/>
                </a:solidFill>
                <a:latin typeface="Franklin Gothic Book" panose="020B0503020102020204" pitchFamily="34" charset="0"/>
              </a:rPr>
              <a:t>Note: Percentages are calculated across these grade types: Pre-Kindergarten, Kindergarten, First Grade, Sixth Grade, and Transfers. Children with unknown immunization status were considered as not having met all immunization requirements.</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FBFA3A14-63D6-445B-9F00-706CD4E77B54}"/>
              </a:ext>
            </a:extLst>
          </p:cNvPr>
          <p:cNvGraphicFramePr/>
          <p:nvPr>
            <p:custDataLst>
              <p:tags r:id="rId5"/>
            </p:custDataLst>
            <p:extLst>
              <p:ext uri="{D42A27DB-BD31-4B8C-83A1-F6EECF244321}">
                <p14:modId xmlns:p14="http://schemas.microsoft.com/office/powerpoint/2010/main" val="478712262"/>
              </p:ext>
            </p:extLst>
          </p:nvPr>
        </p:nvGraphicFramePr>
        <p:xfrm>
          <a:off x="3167424" y="779556"/>
          <a:ext cx="8717280" cy="5557167"/>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282979043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Health Care &amp; Health Insurance</a:t>
            </a:r>
          </a:p>
        </p:txBody>
      </p:sp>
      <p:sp>
        <p:nvSpPr>
          <p:cNvPr id="3" name="TextBox 2">
            <a:extLst>
              <a:ext uri="{FF2B5EF4-FFF2-40B4-BE49-F238E27FC236}">
                <a16:creationId xmlns:a16="http://schemas.microsoft.com/office/drawing/2014/main" id="{CDD63F83-0952-4660-9D2F-94FD8BABEC82}"/>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9.6: County immunization rates (%) (all grade types), in county</a:t>
            </a:r>
          </a:p>
        </p:txBody>
      </p:sp>
      <p:sp>
        <p:nvSpPr>
          <p:cNvPr id="4" name="TextBox 3">
            <a:extLst>
              <a:ext uri="{FF2B5EF4-FFF2-40B4-BE49-F238E27FC236}">
                <a16:creationId xmlns:a16="http://schemas.microsoft.com/office/drawing/2014/main" id="{EDF8735F-8CFF-455C-BF95-F91003B995BC}"/>
              </a:ext>
            </a:extLst>
          </p:cNvPr>
          <p:cNvSpPr txBox="1"/>
          <p:nvPr>
            <p:custDataLst>
              <p:tags r:id="rId3"/>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New Jersey Annual Immunization Status Reports, 2014-2020</a:t>
            </a:r>
          </a:p>
        </p:txBody>
      </p:sp>
      <p:sp>
        <p:nvSpPr>
          <p:cNvPr id="5" name="Rectangle 4">
            <a:extLst>
              <a:ext uri="{FF2B5EF4-FFF2-40B4-BE49-F238E27FC236}">
                <a16:creationId xmlns:a16="http://schemas.microsoft.com/office/drawing/2014/main" id="{FA892BEA-1CBB-4C7C-BD66-54DEC15CC127}"/>
              </a:ext>
            </a:extLst>
          </p:cNvPr>
          <p:cNvSpPr/>
          <p:nvPr>
            <p:custDataLst>
              <p:tags r:id="rId4"/>
            </p:custDataLst>
          </p:nvPr>
        </p:nvSpPr>
        <p:spPr>
          <a:xfrm>
            <a:off x="3246120" y="6203985"/>
            <a:ext cx="8483424" cy="400110"/>
          </a:xfrm>
          <a:prstGeom prst="rect">
            <a:avLst/>
          </a:prstGeom>
        </p:spPr>
        <p:txBody>
          <a:bodyPr wrap="square">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000" dirty="0">
                <a:solidFill>
                  <a:srgbClr val="000000"/>
                </a:solidFill>
                <a:latin typeface="Franklin Gothic Book" panose="020B0503020102020204" pitchFamily="34" charset="0"/>
              </a:rPr>
              <a:t>Note: Percentages are calculated across these grade types: Pre-Kindergarten, Kindergarten, First Grade, Sixth Grade, and Transfers. Children with unknown immunization status were considered as not having met all immunization requirements.</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4E1AF40E-516C-4A00-8325-6B92ECB8172F}"/>
              </a:ext>
            </a:extLst>
          </p:cNvPr>
          <p:cNvGraphicFramePr/>
          <p:nvPr>
            <p:custDataLst>
              <p:tags r:id="rId5"/>
            </p:custDataLst>
            <p:extLst>
              <p:ext uri="{D42A27DB-BD31-4B8C-83A1-F6EECF244321}">
                <p14:modId xmlns:p14="http://schemas.microsoft.com/office/powerpoint/2010/main" val="668810415"/>
              </p:ext>
            </p:extLst>
          </p:nvPr>
        </p:nvGraphicFramePr>
        <p:xfrm>
          <a:off x="3246120" y="1070868"/>
          <a:ext cx="8128000" cy="5072390"/>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210066008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Health Care &amp; Health Insurance</a:t>
            </a:r>
          </a:p>
        </p:txBody>
      </p:sp>
      <p:sp>
        <p:nvSpPr>
          <p:cNvPr id="3" name="TextBox 2">
            <a:extLst>
              <a:ext uri="{FF2B5EF4-FFF2-40B4-BE49-F238E27FC236}">
                <a16:creationId xmlns:a16="http://schemas.microsoft.com/office/drawing/2014/main" id="{5FF511CD-5723-4745-A097-71345B69B5B8}"/>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9.7: Late or lack of prenatal care reports (#) in NJ (by county)</a:t>
            </a:r>
          </a:p>
        </p:txBody>
      </p:sp>
      <p:sp>
        <p:nvSpPr>
          <p:cNvPr id="4" name="TextBox 3">
            <a:extLst>
              <a:ext uri="{FF2B5EF4-FFF2-40B4-BE49-F238E27FC236}">
                <a16:creationId xmlns:a16="http://schemas.microsoft.com/office/drawing/2014/main" id="{82EEA8AE-DE84-40F5-B813-3072EF416025}"/>
              </a:ext>
            </a:extLst>
          </p:cNvPr>
          <p:cNvSpPr txBox="1"/>
          <p:nvPr>
            <p:custDataLst>
              <p:tags r:id="rId3"/>
            </p:custDataLst>
          </p:nvPr>
        </p:nvSpPr>
        <p:spPr>
          <a:xfrm>
            <a:off x="3124200" y="327512"/>
            <a:ext cx="8400675" cy="276999"/>
          </a:xfrm>
          <a:prstGeom prst="rect">
            <a:avLst/>
          </a:prstGeom>
          <a:noFill/>
        </p:spPr>
        <p:txBody>
          <a:bodyPr wrap="square" rtlCol="0">
            <a:spAutoFit/>
          </a:bodyPr>
          <a:lstStyle/>
          <a:p>
            <a:pPr>
              <a:defRPr sz="1400" b="0" i="0" u="none" strike="noStrike" kern="1200" spc="0" baseline="0">
                <a:solidFill>
                  <a:prstClr val="black"/>
                </a:solidFill>
                <a:latin typeface="+mn-lt"/>
                <a:ea typeface="+mn-ea"/>
                <a:cs typeface="+mn-cs"/>
              </a:defRPr>
            </a:pPr>
            <a:r>
              <a:rPr lang="en-US" sz="1200" dirty="0">
                <a:latin typeface="Franklin Gothic Medium" panose="020B0603020102020204" pitchFamily="34" charset="0"/>
              </a:rPr>
              <a:t>Source: Center for Disease Control and Prevention (2018-2019)</a:t>
            </a:r>
          </a:p>
        </p:txBody>
      </p:sp>
      <p:sp>
        <p:nvSpPr>
          <p:cNvPr id="5" name="TextBox 4">
            <a:extLst>
              <a:ext uri="{FF2B5EF4-FFF2-40B4-BE49-F238E27FC236}">
                <a16:creationId xmlns:a16="http://schemas.microsoft.com/office/drawing/2014/main" id="{8FCEFA68-B826-48AB-BD6F-AC0F6EC24BB4}"/>
              </a:ext>
            </a:extLst>
          </p:cNvPr>
          <p:cNvSpPr txBox="1"/>
          <p:nvPr>
            <p:custDataLst>
              <p:tags r:id="rId4"/>
            </p:custDataLst>
          </p:nvPr>
        </p:nvSpPr>
        <p:spPr>
          <a:xfrm>
            <a:off x="3124200" y="6399784"/>
            <a:ext cx="8400675" cy="400110"/>
          </a:xfrm>
          <a:prstGeom prst="rect">
            <a:avLst/>
          </a:prstGeom>
          <a:noFill/>
        </p:spPr>
        <p:txBody>
          <a:bodyPr wrap="square" rtlCol="0">
            <a:spAutoFit/>
          </a:bodyPr>
          <a:lstStyle/>
          <a:p>
            <a:pPr>
              <a:defRPr sz="1400" b="0" i="0" u="none" strike="noStrike" kern="1200" spc="0" baseline="0">
                <a:solidFill>
                  <a:prstClr val="black"/>
                </a:solidFill>
                <a:latin typeface="+mn-lt"/>
                <a:ea typeface="+mn-ea"/>
                <a:cs typeface="+mn-cs"/>
              </a:defRPr>
            </a:pPr>
            <a:r>
              <a:rPr lang="en-US" sz="1000" dirty="0">
                <a:latin typeface="Franklin Gothic Book" panose="020B0503020102020204" pitchFamily="34" charset="0"/>
              </a:rPr>
              <a:t>Note: Cape May and Salem County do not have any data available. For all counties with fewer than 100,000 persons are combined together under the label "Unidentified Counties." Note that total county population size has not been accounted for in this indicator.</a:t>
            </a:r>
          </a:p>
        </p:txBody>
      </p:sp>
      <p:graphicFrame>
        <p:nvGraphicFramePr>
          <p:cNvPr id="8" name="Chart 7">
            <a:extLst>
              <a:ext uri="{FF2B5EF4-FFF2-40B4-BE49-F238E27FC236}">
                <a16:creationId xmlns:a16="http://schemas.microsoft.com/office/drawing/2014/main" id="{7B302115-04A3-4DBE-A1E7-01C9E16937B9}"/>
              </a:ext>
            </a:extLst>
          </p:cNvPr>
          <p:cNvGraphicFramePr/>
          <p:nvPr>
            <p:custDataLst>
              <p:tags r:id="rId5"/>
            </p:custDataLst>
            <p:extLst>
              <p:ext uri="{D42A27DB-BD31-4B8C-83A1-F6EECF244321}">
                <p14:modId xmlns:p14="http://schemas.microsoft.com/office/powerpoint/2010/main" val="965689404"/>
              </p:ext>
            </p:extLst>
          </p:nvPr>
        </p:nvGraphicFramePr>
        <p:xfrm>
          <a:off x="3246120" y="800221"/>
          <a:ext cx="8641080" cy="5780780"/>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221375467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Health Care &amp; Health Insurance</a:t>
            </a:r>
          </a:p>
        </p:txBody>
      </p:sp>
      <p:sp>
        <p:nvSpPr>
          <p:cNvPr id="3" name="TextBox 2">
            <a:extLst>
              <a:ext uri="{FF2B5EF4-FFF2-40B4-BE49-F238E27FC236}">
                <a16:creationId xmlns:a16="http://schemas.microsoft.com/office/drawing/2014/main" id="{EAF3FCCC-F2C9-4D7D-80DD-1E419145F91A}"/>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9.8: Late or lack of prenatal care reports (#) over time, in county</a:t>
            </a:r>
          </a:p>
        </p:txBody>
      </p:sp>
      <p:sp>
        <p:nvSpPr>
          <p:cNvPr id="4" name="TextBox 3">
            <a:extLst>
              <a:ext uri="{FF2B5EF4-FFF2-40B4-BE49-F238E27FC236}">
                <a16:creationId xmlns:a16="http://schemas.microsoft.com/office/drawing/2014/main" id="{22F5BF9B-BC2A-43FB-8C62-09502A8EFF7A}"/>
              </a:ext>
            </a:extLst>
          </p:cNvPr>
          <p:cNvSpPr txBox="1"/>
          <p:nvPr>
            <p:custDataLst>
              <p:tags r:id="rId3"/>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Center for Disease Control and Prevention</a:t>
            </a:r>
          </a:p>
        </p:txBody>
      </p:sp>
      <p:sp>
        <p:nvSpPr>
          <p:cNvPr id="5" name="TextBox 4">
            <a:extLst>
              <a:ext uri="{FF2B5EF4-FFF2-40B4-BE49-F238E27FC236}">
                <a16:creationId xmlns:a16="http://schemas.microsoft.com/office/drawing/2014/main" id="{1829BA43-71E5-4339-9949-516C60129AC2}"/>
              </a:ext>
            </a:extLst>
          </p:cNvPr>
          <p:cNvSpPr txBox="1"/>
          <p:nvPr>
            <p:custDataLst>
              <p:tags r:id="rId4"/>
            </p:custDataLst>
          </p:nvPr>
        </p:nvSpPr>
        <p:spPr>
          <a:xfrm>
            <a:off x="3167424" y="6460518"/>
            <a:ext cx="8229600" cy="309350"/>
          </a:xfrm>
          <a:prstGeom prst="rect">
            <a:avLst/>
          </a:prstGeom>
          <a:noFill/>
        </p:spPr>
        <p:txBody>
          <a:bodyPr wrap="square" rtlCol="0" anchor="ctr" anchorCtr="0">
            <a:noAutofit/>
          </a:bodyPr>
          <a:lstStyle/>
          <a:p>
            <a:pPr algn="just"/>
            <a:r>
              <a:rPr lang="en-US" sz="1000" dirty="0">
                <a:latin typeface="Franklin Gothic Book"/>
              </a:rPr>
              <a:t>(Indicator to be included in the HSAC final report) Note that total county population size has not been accounted for in this indicator</a:t>
            </a:r>
            <a:endParaRPr lang="en-US" dirty="0">
              <a:cs typeface="Calibri"/>
            </a:endParaRPr>
          </a:p>
        </p:txBody>
      </p:sp>
      <p:graphicFrame>
        <p:nvGraphicFramePr>
          <p:cNvPr id="8" name="Chart 7">
            <a:extLst>
              <a:ext uri="{FF2B5EF4-FFF2-40B4-BE49-F238E27FC236}">
                <a16:creationId xmlns:a16="http://schemas.microsoft.com/office/drawing/2014/main" id="{3B67DCD7-E1BB-4989-903F-2F41A27F8BB0}"/>
              </a:ext>
            </a:extLst>
          </p:cNvPr>
          <p:cNvGraphicFramePr/>
          <p:nvPr>
            <p:custDataLst>
              <p:tags r:id="rId5"/>
            </p:custDataLst>
            <p:extLst>
              <p:ext uri="{D42A27DB-BD31-4B8C-83A1-F6EECF244321}">
                <p14:modId xmlns:p14="http://schemas.microsoft.com/office/powerpoint/2010/main" val="1486346572"/>
              </p:ext>
            </p:extLst>
          </p:nvPr>
        </p:nvGraphicFramePr>
        <p:xfrm>
          <a:off x="3476885" y="1003555"/>
          <a:ext cx="8128000" cy="5418667"/>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205814316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99090928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568C37E-D667-44A2-BFA0-DC64208C3DED}"/>
              </a:ext>
            </a:extLst>
          </p:cNvPr>
          <p:cNvSpPr txBox="1"/>
          <p:nvPr>
            <p:custDataLst>
              <p:tags r:id="rId1"/>
            </p:custDataLst>
          </p:nvPr>
        </p:nvSpPr>
        <p:spPr>
          <a:xfrm>
            <a:off x="0" y="2667000"/>
            <a:ext cx="3124200" cy="630942"/>
          </a:xfrm>
          <a:prstGeom prst="rect">
            <a:avLst/>
          </a:prstGeom>
          <a:noFill/>
        </p:spPr>
        <p:txBody>
          <a:bodyPr wrap="square" rtlCol="0">
            <a:spAutoFit/>
          </a:bodyPr>
          <a:lstStyle/>
          <a:p>
            <a:pPr algn="ctr"/>
            <a:r>
              <a:rPr lang="en-US" sz="3500" dirty="0">
                <a:solidFill>
                  <a:schemeClr val="bg1"/>
                </a:solidFill>
                <a:latin typeface="Franklin Gothic Demi" panose="020B0703020102020204" pitchFamily="34" charset="0"/>
              </a:rPr>
              <a:t>Employment</a:t>
            </a:r>
          </a:p>
        </p:txBody>
      </p:sp>
      <p:sp>
        <p:nvSpPr>
          <p:cNvPr id="3" name="TextBox 2">
            <a:extLst>
              <a:ext uri="{FF2B5EF4-FFF2-40B4-BE49-F238E27FC236}">
                <a16:creationId xmlns:a16="http://schemas.microsoft.com/office/drawing/2014/main" id="{4FABAF5E-6273-4748-8DA5-D4138D6F7385}"/>
              </a:ext>
            </a:extLst>
          </p:cNvPr>
          <p:cNvSpPr txBox="1"/>
          <p:nvPr>
            <p:custDataLst>
              <p:tags r:id="rId2"/>
            </p:custDataLst>
          </p:nvPr>
        </p:nvSpPr>
        <p:spPr>
          <a:xfrm>
            <a:off x="1" y="3297942"/>
            <a:ext cx="3124200"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Wages</a:t>
            </a:r>
          </a:p>
        </p:txBody>
      </p:sp>
      <p:sp>
        <p:nvSpPr>
          <p:cNvPr id="4" name="TextBox 3">
            <a:extLst>
              <a:ext uri="{FF2B5EF4-FFF2-40B4-BE49-F238E27FC236}">
                <a16:creationId xmlns:a16="http://schemas.microsoft.com/office/drawing/2014/main" id="{5460E7E0-088E-45B4-B44C-AAD3EAD52921}"/>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10.1: Weekly wages ($ avg) by quarter: state and county comparison </a:t>
            </a:r>
          </a:p>
        </p:txBody>
      </p:sp>
      <p:sp>
        <p:nvSpPr>
          <p:cNvPr id="5" name="TextBox 4">
            <a:extLst>
              <a:ext uri="{FF2B5EF4-FFF2-40B4-BE49-F238E27FC236}">
                <a16:creationId xmlns:a16="http://schemas.microsoft.com/office/drawing/2014/main" id="{1C4FE151-6F3B-43D7-AE41-96411E675649}"/>
              </a:ext>
            </a:extLst>
          </p:cNvPr>
          <p:cNvSpPr txBox="1"/>
          <p:nvPr>
            <p:custDataLst>
              <p:tags r:id="rId4"/>
            </p:custDataLst>
          </p:nvPr>
        </p:nvSpPr>
        <p:spPr>
          <a:xfrm>
            <a:off x="3124200" y="332479"/>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Bureau of Labor Statistics 2019 estimates</a:t>
            </a:r>
          </a:p>
        </p:txBody>
      </p:sp>
      <p:sp>
        <p:nvSpPr>
          <p:cNvPr id="6" name="TextBox 5">
            <a:extLst>
              <a:ext uri="{FF2B5EF4-FFF2-40B4-BE49-F238E27FC236}">
                <a16:creationId xmlns:a16="http://schemas.microsoft.com/office/drawing/2014/main" id="{02B25BE0-BD5A-426E-BEBE-D2A9F8EEA019}"/>
              </a:ext>
            </a:extLst>
          </p:cNvPr>
          <p:cNvSpPr txBox="1"/>
          <p:nvPr>
            <p:custDataLst>
              <p:tags r:id="rId5"/>
            </p:custDataLst>
          </p:nvPr>
        </p:nvSpPr>
        <p:spPr>
          <a:xfrm>
            <a:off x="3124200" y="358882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10.2: Weekly wages ($ avg) over time, in county</a:t>
            </a:r>
          </a:p>
        </p:txBody>
      </p:sp>
      <p:sp>
        <p:nvSpPr>
          <p:cNvPr id="7" name="TextBox 6">
            <a:extLst>
              <a:ext uri="{FF2B5EF4-FFF2-40B4-BE49-F238E27FC236}">
                <a16:creationId xmlns:a16="http://schemas.microsoft.com/office/drawing/2014/main" id="{51D4E69C-92D5-47B2-8A28-E5F3CCB3AB40}"/>
              </a:ext>
            </a:extLst>
          </p:cNvPr>
          <p:cNvSpPr txBox="1"/>
          <p:nvPr>
            <p:custDataLst>
              <p:tags r:id="rId6"/>
            </p:custDataLst>
          </p:nvPr>
        </p:nvSpPr>
        <p:spPr>
          <a:xfrm>
            <a:off x="3124200" y="3921299"/>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Bureau of Labor Statistics 2017-2019 estimates</a:t>
            </a:r>
          </a:p>
        </p:txBody>
      </p:sp>
      <p:sp>
        <p:nvSpPr>
          <p:cNvPr id="9" name="TextBox 8">
            <a:extLst>
              <a:ext uri="{FF2B5EF4-FFF2-40B4-BE49-F238E27FC236}">
                <a16:creationId xmlns:a16="http://schemas.microsoft.com/office/drawing/2014/main" id="{6845E052-7AEC-4E04-A7DC-1B969472DC89}"/>
              </a:ext>
            </a:extLst>
          </p:cNvPr>
          <p:cNvSpPr txBox="1"/>
          <p:nvPr>
            <p:custDataLst>
              <p:tags r:id="rId7"/>
            </p:custDataLst>
          </p:nvPr>
        </p:nvSpPr>
        <p:spPr>
          <a:xfrm>
            <a:off x="3147848" y="6340366"/>
            <a:ext cx="8229600" cy="457200"/>
          </a:xfrm>
          <a:prstGeom prst="rect">
            <a:avLst/>
          </a:prstGeom>
          <a:noFill/>
        </p:spPr>
        <p:txBody>
          <a:bodyPr wrap="square" rtlCol="0" anchor="ctr" anchorCtr="0">
            <a:noAutofit/>
          </a:bodyPr>
          <a:lstStyle/>
          <a:p>
            <a:pPr algn="just"/>
            <a:r>
              <a:rPr lang="en-US" sz="1000" dirty="0">
                <a:latin typeface="Franklin Gothic Book"/>
              </a:rPr>
              <a:t>Note. Average weekly wages were calculated using unrounded data. Average weekly wage in total covered all industries, for all establishment sizes in all counties.</a:t>
            </a:r>
          </a:p>
        </p:txBody>
      </p:sp>
      <p:graphicFrame>
        <p:nvGraphicFramePr>
          <p:cNvPr id="15" name="Chart 14">
            <a:extLst>
              <a:ext uri="{FF2B5EF4-FFF2-40B4-BE49-F238E27FC236}">
                <a16:creationId xmlns:a16="http://schemas.microsoft.com/office/drawing/2014/main" id="{CE5DD107-438B-4DB0-9C72-CE0AA18D6593}"/>
              </a:ext>
            </a:extLst>
          </p:cNvPr>
          <p:cNvGraphicFramePr/>
          <p:nvPr>
            <p:custDataLst>
              <p:tags r:id="rId8"/>
            </p:custDataLst>
            <p:extLst>
              <p:ext uri="{D42A27DB-BD31-4B8C-83A1-F6EECF244321}">
                <p14:modId xmlns:p14="http://schemas.microsoft.com/office/powerpoint/2010/main" val="1734104618"/>
              </p:ext>
            </p:extLst>
          </p:nvPr>
        </p:nvGraphicFramePr>
        <p:xfrm>
          <a:off x="3278036" y="850288"/>
          <a:ext cx="8290063" cy="2667663"/>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18" name="Chart 17">
            <a:extLst>
              <a:ext uri="{FF2B5EF4-FFF2-40B4-BE49-F238E27FC236}">
                <a16:creationId xmlns:a16="http://schemas.microsoft.com/office/drawing/2014/main" id="{CCD80C60-42CD-4381-9408-35B49E27B583}"/>
              </a:ext>
            </a:extLst>
          </p:cNvPr>
          <p:cNvGraphicFramePr/>
          <p:nvPr>
            <p:custDataLst>
              <p:tags r:id="rId9"/>
            </p:custDataLst>
            <p:extLst>
              <p:ext uri="{D42A27DB-BD31-4B8C-83A1-F6EECF244321}">
                <p14:modId xmlns:p14="http://schemas.microsoft.com/office/powerpoint/2010/main" val="2081746459"/>
              </p:ext>
            </p:extLst>
          </p:nvPr>
        </p:nvGraphicFramePr>
        <p:xfrm>
          <a:off x="3278035" y="4296471"/>
          <a:ext cx="8795977" cy="2099733"/>
        </p:xfrm>
        <a:graphic>
          <a:graphicData uri="http://schemas.openxmlformats.org/drawingml/2006/chart">
            <c:chart xmlns:c="http://schemas.openxmlformats.org/drawingml/2006/chart" xmlns:r="http://schemas.openxmlformats.org/officeDocument/2006/relationships" r:id="rId13"/>
          </a:graphicData>
        </a:graphic>
      </p:graphicFrame>
    </p:spTree>
    <p:extLst>
      <p:ext uri="{BB962C8B-B14F-4D97-AF65-F5344CB8AC3E}">
        <p14:creationId xmlns:p14="http://schemas.microsoft.com/office/powerpoint/2010/main" val="110312200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568C37E-D667-44A2-BFA0-DC64208C3DED}"/>
              </a:ext>
            </a:extLst>
          </p:cNvPr>
          <p:cNvSpPr txBox="1"/>
          <p:nvPr>
            <p:custDataLst>
              <p:tags r:id="rId1"/>
            </p:custDataLst>
          </p:nvPr>
        </p:nvSpPr>
        <p:spPr>
          <a:xfrm>
            <a:off x="0" y="2667000"/>
            <a:ext cx="3124200" cy="630942"/>
          </a:xfrm>
          <a:prstGeom prst="rect">
            <a:avLst/>
          </a:prstGeom>
          <a:noFill/>
        </p:spPr>
        <p:txBody>
          <a:bodyPr wrap="square" rtlCol="0">
            <a:spAutoFit/>
          </a:bodyPr>
          <a:lstStyle/>
          <a:p>
            <a:pPr algn="ctr"/>
            <a:r>
              <a:rPr lang="en-US" sz="3500" dirty="0">
                <a:solidFill>
                  <a:schemeClr val="bg1"/>
                </a:solidFill>
                <a:latin typeface="Franklin Gothic Demi" panose="020B0703020102020204" pitchFamily="34" charset="0"/>
              </a:rPr>
              <a:t>Employment</a:t>
            </a:r>
          </a:p>
        </p:txBody>
      </p:sp>
      <p:sp>
        <p:nvSpPr>
          <p:cNvPr id="3" name="TextBox 2">
            <a:extLst>
              <a:ext uri="{FF2B5EF4-FFF2-40B4-BE49-F238E27FC236}">
                <a16:creationId xmlns:a16="http://schemas.microsoft.com/office/drawing/2014/main" id="{4FABAF5E-6273-4748-8DA5-D4138D6F7385}"/>
              </a:ext>
            </a:extLst>
          </p:cNvPr>
          <p:cNvSpPr txBox="1"/>
          <p:nvPr>
            <p:custDataLst>
              <p:tags r:id="rId2"/>
            </p:custDataLst>
          </p:nvPr>
        </p:nvSpPr>
        <p:spPr>
          <a:xfrm>
            <a:off x="1" y="3297943"/>
            <a:ext cx="3124200"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Unemployment Rates</a:t>
            </a:r>
          </a:p>
        </p:txBody>
      </p:sp>
      <p:sp>
        <p:nvSpPr>
          <p:cNvPr id="4" name="TextBox 3">
            <a:extLst>
              <a:ext uri="{FF2B5EF4-FFF2-40B4-BE49-F238E27FC236}">
                <a16:creationId xmlns:a16="http://schemas.microsoft.com/office/drawing/2014/main" id="{32A6EB60-7F9A-4D7D-A429-79DC101B9978}"/>
              </a:ext>
            </a:extLst>
          </p:cNvPr>
          <p:cNvSpPr txBox="1"/>
          <p:nvPr>
            <p:custDataLst>
              <p:tags r:id="rId3"/>
            </p:custDataLst>
          </p:nvPr>
        </p:nvSpPr>
        <p:spPr>
          <a:xfrm>
            <a:off x="3124200"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10.3: Monthly unemployment rate from Oct 2019-Sept 2020: state and county comparison (unadjusted)</a:t>
            </a:r>
          </a:p>
        </p:txBody>
      </p:sp>
      <p:sp>
        <p:nvSpPr>
          <p:cNvPr id="5" name="TextBox 4">
            <a:extLst>
              <a:ext uri="{FF2B5EF4-FFF2-40B4-BE49-F238E27FC236}">
                <a16:creationId xmlns:a16="http://schemas.microsoft.com/office/drawing/2014/main" id="{40520375-29F6-4289-B719-5927C7C43F43}"/>
              </a:ext>
            </a:extLst>
          </p:cNvPr>
          <p:cNvSpPr txBox="1"/>
          <p:nvPr>
            <p:custDataLst>
              <p:tags r:id="rId4"/>
            </p:custDataLst>
          </p:nvPr>
        </p:nvSpPr>
        <p:spPr>
          <a:xfrm>
            <a:off x="3124200" y="64004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Bureau of Labor Statistics, 2019-2020</a:t>
            </a:r>
          </a:p>
        </p:txBody>
      </p:sp>
      <p:sp>
        <p:nvSpPr>
          <p:cNvPr id="6" name="TextBox 5">
            <a:extLst>
              <a:ext uri="{FF2B5EF4-FFF2-40B4-BE49-F238E27FC236}">
                <a16:creationId xmlns:a16="http://schemas.microsoft.com/office/drawing/2014/main" id="{B59D3033-2B43-489F-BACA-87BB7C319905}"/>
              </a:ext>
            </a:extLst>
          </p:cNvPr>
          <p:cNvSpPr txBox="1"/>
          <p:nvPr>
            <p:custDataLst>
              <p:tags r:id="rId5"/>
            </p:custDataLst>
          </p:nvPr>
        </p:nvSpPr>
        <p:spPr>
          <a:xfrm>
            <a:off x="3167424" y="6239090"/>
            <a:ext cx="9024576" cy="606623"/>
          </a:xfrm>
          <a:prstGeom prst="rect">
            <a:avLst/>
          </a:prstGeom>
          <a:noFill/>
        </p:spPr>
        <p:txBody>
          <a:bodyPr wrap="square" rtlCol="0" anchor="ctr" anchorCtr="0">
            <a:noAutofit/>
          </a:bodyPr>
          <a:lstStyle/>
          <a:p>
            <a:pPr algn="just"/>
            <a:r>
              <a:rPr lang="en-US" sz="1000" dirty="0">
                <a:latin typeface="Franklin Gothic Book" panose="020B0503020102020204" pitchFamily="34" charset="0"/>
              </a:rPr>
              <a:t>Unemployment is defined by the Bureau of Labor Statistics as people who don’t have a job, have actively looked for work in the past month, and are currently available for work. The unemployment rate is calculated by dividing the total number of unemployed persons with the total number of employed and unemployed persons (Indicator to be included in the HSAC final report in the Employment Overview)</a:t>
            </a:r>
          </a:p>
          <a:p>
            <a:pPr algn="just"/>
            <a:endParaRPr lang="en-US" sz="1000" dirty="0">
              <a:latin typeface="Franklin Gothic Book"/>
            </a:endParaRPr>
          </a:p>
        </p:txBody>
      </p:sp>
      <p:graphicFrame>
        <p:nvGraphicFramePr>
          <p:cNvPr id="9" name="Chart 8">
            <a:extLst>
              <a:ext uri="{FF2B5EF4-FFF2-40B4-BE49-F238E27FC236}">
                <a16:creationId xmlns:a16="http://schemas.microsoft.com/office/drawing/2014/main" id="{ACA742A0-88F1-4D24-BBE1-7EB473CE07FE}"/>
              </a:ext>
            </a:extLst>
          </p:cNvPr>
          <p:cNvGraphicFramePr/>
          <p:nvPr>
            <p:custDataLst>
              <p:tags r:id="rId6"/>
            </p:custDataLst>
            <p:extLst>
              <p:ext uri="{D42A27DB-BD31-4B8C-83A1-F6EECF244321}">
                <p14:modId xmlns:p14="http://schemas.microsoft.com/office/powerpoint/2010/main" val="1718114615"/>
              </p:ext>
            </p:extLst>
          </p:nvPr>
        </p:nvGraphicFramePr>
        <p:xfrm>
          <a:off x="3256425" y="1219200"/>
          <a:ext cx="8839200" cy="4850866"/>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28736594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568C37E-D667-44A2-BFA0-DC64208C3DED}"/>
              </a:ext>
            </a:extLst>
          </p:cNvPr>
          <p:cNvSpPr txBox="1"/>
          <p:nvPr>
            <p:custDataLst>
              <p:tags r:id="rId1"/>
            </p:custDataLst>
          </p:nvPr>
        </p:nvSpPr>
        <p:spPr>
          <a:xfrm>
            <a:off x="0" y="2667000"/>
            <a:ext cx="3124200" cy="630942"/>
          </a:xfrm>
          <a:prstGeom prst="rect">
            <a:avLst/>
          </a:prstGeom>
          <a:noFill/>
        </p:spPr>
        <p:txBody>
          <a:bodyPr wrap="square" rtlCol="0">
            <a:spAutoFit/>
          </a:bodyPr>
          <a:lstStyle/>
          <a:p>
            <a:pPr algn="ctr"/>
            <a:r>
              <a:rPr lang="en-US" sz="3500" dirty="0">
                <a:solidFill>
                  <a:schemeClr val="bg1"/>
                </a:solidFill>
                <a:latin typeface="Franklin Gothic Demi" panose="020B0703020102020204" pitchFamily="34" charset="0"/>
              </a:rPr>
              <a:t>Employment</a:t>
            </a:r>
          </a:p>
        </p:txBody>
      </p:sp>
      <p:sp>
        <p:nvSpPr>
          <p:cNvPr id="3" name="TextBox 2">
            <a:extLst>
              <a:ext uri="{FF2B5EF4-FFF2-40B4-BE49-F238E27FC236}">
                <a16:creationId xmlns:a16="http://schemas.microsoft.com/office/drawing/2014/main" id="{4FABAF5E-6273-4748-8DA5-D4138D6F7385}"/>
              </a:ext>
            </a:extLst>
          </p:cNvPr>
          <p:cNvSpPr txBox="1"/>
          <p:nvPr>
            <p:custDataLst>
              <p:tags r:id="rId2"/>
            </p:custDataLst>
          </p:nvPr>
        </p:nvSpPr>
        <p:spPr>
          <a:xfrm>
            <a:off x="1" y="3297943"/>
            <a:ext cx="3124200"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Unemployment Rates</a:t>
            </a:r>
          </a:p>
        </p:txBody>
      </p:sp>
      <p:sp>
        <p:nvSpPr>
          <p:cNvPr id="4" name="TextBox 3">
            <a:extLst>
              <a:ext uri="{FF2B5EF4-FFF2-40B4-BE49-F238E27FC236}">
                <a16:creationId xmlns:a16="http://schemas.microsoft.com/office/drawing/2014/main" id="{32A6EB60-7F9A-4D7D-A429-79DC101B9978}"/>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10.4: Median unemployment rates, Oct 2019-Sept 2020 in NJ (by county)</a:t>
            </a:r>
          </a:p>
        </p:txBody>
      </p:sp>
      <p:sp>
        <p:nvSpPr>
          <p:cNvPr id="5" name="TextBox 4">
            <a:extLst>
              <a:ext uri="{FF2B5EF4-FFF2-40B4-BE49-F238E27FC236}">
                <a16:creationId xmlns:a16="http://schemas.microsoft.com/office/drawing/2014/main" id="{40520375-29F6-4289-B719-5927C7C43F43}"/>
              </a:ext>
            </a:extLst>
          </p:cNvPr>
          <p:cNvSpPr txBox="1"/>
          <p:nvPr>
            <p:custDataLst>
              <p:tags r:id="rId4"/>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Bureau of Labor Statistics</a:t>
            </a:r>
          </a:p>
        </p:txBody>
      </p:sp>
      <p:sp>
        <p:nvSpPr>
          <p:cNvPr id="6" name="TextBox 5">
            <a:extLst>
              <a:ext uri="{FF2B5EF4-FFF2-40B4-BE49-F238E27FC236}">
                <a16:creationId xmlns:a16="http://schemas.microsoft.com/office/drawing/2014/main" id="{B59D3033-2B43-489F-BACA-87BB7C319905}"/>
              </a:ext>
            </a:extLst>
          </p:cNvPr>
          <p:cNvSpPr txBox="1"/>
          <p:nvPr>
            <p:custDataLst>
              <p:tags r:id="rId5"/>
            </p:custDataLst>
          </p:nvPr>
        </p:nvSpPr>
        <p:spPr>
          <a:xfrm>
            <a:off x="3167424" y="6239090"/>
            <a:ext cx="9024576" cy="606623"/>
          </a:xfrm>
          <a:prstGeom prst="rect">
            <a:avLst/>
          </a:prstGeom>
          <a:noFill/>
        </p:spPr>
        <p:txBody>
          <a:bodyPr wrap="square" rtlCol="0" anchor="ctr" anchorCtr="0">
            <a:noAutofit/>
          </a:bodyPr>
          <a:lstStyle/>
          <a:p>
            <a:pPr algn="just"/>
            <a:r>
              <a:rPr lang="en-US" sz="1000" dirty="0">
                <a:latin typeface="Franklin Gothic Book" panose="020B0503020102020204" pitchFamily="34" charset="0"/>
              </a:rPr>
              <a:t>Unemployment is defined by the Bureau of Labor Statistics as people who don’t have a job, have actively looked for work in the past month, and are currently available for work. The unemployment rate is calculated by dividing the total number of unemployed persons with the total number of employed and unemployed persons (Indicator to be included in the HSAC final report in the Employment Overview)</a:t>
            </a:r>
          </a:p>
          <a:p>
            <a:pPr algn="just"/>
            <a:endParaRPr lang="en-US" sz="1000" dirty="0">
              <a:latin typeface="Franklin Gothic Book"/>
            </a:endParaRPr>
          </a:p>
        </p:txBody>
      </p:sp>
      <p:graphicFrame>
        <p:nvGraphicFramePr>
          <p:cNvPr id="10" name="Chart 9">
            <a:extLst>
              <a:ext uri="{FF2B5EF4-FFF2-40B4-BE49-F238E27FC236}">
                <a16:creationId xmlns:a16="http://schemas.microsoft.com/office/drawing/2014/main" id="{6EDEB70E-3D72-41F0-88C1-593488DADC24}"/>
              </a:ext>
            </a:extLst>
          </p:cNvPr>
          <p:cNvGraphicFramePr/>
          <p:nvPr>
            <p:custDataLst>
              <p:tags r:id="rId6"/>
            </p:custDataLst>
            <p:extLst>
              <p:ext uri="{D42A27DB-BD31-4B8C-83A1-F6EECF244321}">
                <p14:modId xmlns:p14="http://schemas.microsoft.com/office/powerpoint/2010/main" val="151249560"/>
              </p:ext>
            </p:extLst>
          </p:nvPr>
        </p:nvGraphicFramePr>
        <p:xfrm>
          <a:off x="3276600" y="795485"/>
          <a:ext cx="8463425" cy="5418667"/>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270477609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568C37E-D667-44A2-BFA0-DC64208C3DED}"/>
              </a:ext>
            </a:extLst>
          </p:cNvPr>
          <p:cNvSpPr txBox="1"/>
          <p:nvPr>
            <p:custDataLst>
              <p:tags r:id="rId1"/>
            </p:custDataLst>
          </p:nvPr>
        </p:nvSpPr>
        <p:spPr>
          <a:xfrm>
            <a:off x="0" y="2667000"/>
            <a:ext cx="3124200" cy="630942"/>
          </a:xfrm>
          <a:prstGeom prst="rect">
            <a:avLst/>
          </a:prstGeom>
          <a:noFill/>
        </p:spPr>
        <p:txBody>
          <a:bodyPr wrap="square" rtlCol="0">
            <a:spAutoFit/>
          </a:bodyPr>
          <a:lstStyle/>
          <a:p>
            <a:pPr algn="ctr"/>
            <a:r>
              <a:rPr lang="en-US" sz="3500" dirty="0">
                <a:solidFill>
                  <a:schemeClr val="bg1"/>
                </a:solidFill>
                <a:latin typeface="Franklin Gothic Demi" panose="020B0703020102020204" pitchFamily="34" charset="0"/>
              </a:rPr>
              <a:t>Employment</a:t>
            </a:r>
          </a:p>
        </p:txBody>
      </p:sp>
      <p:sp>
        <p:nvSpPr>
          <p:cNvPr id="3" name="TextBox 2">
            <a:extLst>
              <a:ext uri="{FF2B5EF4-FFF2-40B4-BE49-F238E27FC236}">
                <a16:creationId xmlns:a16="http://schemas.microsoft.com/office/drawing/2014/main" id="{4FABAF5E-6273-4748-8DA5-D4138D6F7385}"/>
              </a:ext>
            </a:extLst>
          </p:cNvPr>
          <p:cNvSpPr txBox="1"/>
          <p:nvPr>
            <p:custDataLst>
              <p:tags r:id="rId2"/>
            </p:custDataLst>
          </p:nvPr>
        </p:nvSpPr>
        <p:spPr>
          <a:xfrm>
            <a:off x="1" y="3297943"/>
            <a:ext cx="3124200"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Income by Sex</a:t>
            </a:r>
          </a:p>
        </p:txBody>
      </p:sp>
      <p:sp>
        <p:nvSpPr>
          <p:cNvPr id="5" name="TextBox 4">
            <a:extLst>
              <a:ext uri="{FF2B5EF4-FFF2-40B4-BE49-F238E27FC236}">
                <a16:creationId xmlns:a16="http://schemas.microsoft.com/office/drawing/2014/main" id="{CCA327D4-6867-4DA4-8249-4CEA05235026}"/>
              </a:ext>
            </a:extLst>
          </p:cNvPr>
          <p:cNvSpPr txBox="1"/>
          <p:nvPr>
            <p:custDataLst>
              <p:tags r:id="rId3"/>
            </p:custDataLst>
          </p:nvPr>
        </p:nvSpPr>
        <p:spPr>
          <a:xfrm>
            <a:off x="3124200" y="332601"/>
            <a:ext cx="8400675" cy="2616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100" dirty="0"/>
              <a:t>Source: American Community Survey. Selected economic characteristics. 2019, American Community Survey, 1-yr estimates.</a:t>
            </a:r>
          </a:p>
        </p:txBody>
      </p:sp>
      <p:sp>
        <p:nvSpPr>
          <p:cNvPr id="6" name="TextBox 5">
            <a:extLst>
              <a:ext uri="{FF2B5EF4-FFF2-40B4-BE49-F238E27FC236}">
                <a16:creationId xmlns:a16="http://schemas.microsoft.com/office/drawing/2014/main" id="{B79396B7-AA38-43E7-B10D-1E60C66FB6C6}"/>
              </a:ext>
            </a:extLst>
          </p:cNvPr>
          <p:cNvSpPr txBox="1"/>
          <p:nvPr>
            <p:custDataLst>
              <p:tags r:id="rId4"/>
            </p:custDataLst>
          </p:nvPr>
        </p:nvSpPr>
        <p:spPr>
          <a:xfrm>
            <a:off x="3167424" y="6309360"/>
            <a:ext cx="8948376" cy="457200"/>
          </a:xfrm>
          <a:prstGeom prst="rect">
            <a:avLst/>
          </a:prstGeom>
          <a:noFill/>
        </p:spPr>
        <p:txBody>
          <a:bodyPr wrap="square" rtlCol="0" anchor="ctr" anchorCtr="0">
            <a:noAutofit/>
          </a:bodyPr>
          <a:lstStyle/>
          <a:p>
            <a:pPr algn="just"/>
            <a:endParaRPr lang="en-US" sz="1000" dirty="0">
              <a:latin typeface="Franklin Gothic Book"/>
            </a:endParaRPr>
          </a:p>
        </p:txBody>
      </p:sp>
      <p:graphicFrame>
        <p:nvGraphicFramePr>
          <p:cNvPr id="9" name="Chart 8">
            <a:extLst>
              <a:ext uri="{FF2B5EF4-FFF2-40B4-BE49-F238E27FC236}">
                <a16:creationId xmlns:a16="http://schemas.microsoft.com/office/drawing/2014/main" id="{56CDD5B0-2315-4EF7-8784-74B8A8C2F193}"/>
              </a:ext>
            </a:extLst>
          </p:cNvPr>
          <p:cNvGraphicFramePr/>
          <p:nvPr>
            <p:custDataLst>
              <p:tags r:id="rId5"/>
            </p:custDataLst>
            <p:extLst>
              <p:ext uri="{D42A27DB-BD31-4B8C-83A1-F6EECF244321}">
                <p14:modId xmlns:p14="http://schemas.microsoft.com/office/powerpoint/2010/main" val="2191334695"/>
              </p:ext>
            </p:extLst>
          </p:nvPr>
        </p:nvGraphicFramePr>
        <p:xfrm>
          <a:off x="3167424" y="645401"/>
          <a:ext cx="8948376" cy="5602999"/>
        </p:xfrm>
        <a:graphic>
          <a:graphicData uri="http://schemas.openxmlformats.org/drawingml/2006/chart">
            <c:chart xmlns:c="http://schemas.openxmlformats.org/drawingml/2006/chart" xmlns:r="http://schemas.openxmlformats.org/officeDocument/2006/relationships" r:id="rId9"/>
          </a:graphicData>
        </a:graphic>
      </p:graphicFrame>
      <p:sp>
        <p:nvSpPr>
          <p:cNvPr id="11" name="TextBox 10">
            <a:extLst>
              <a:ext uri="{FF2B5EF4-FFF2-40B4-BE49-F238E27FC236}">
                <a16:creationId xmlns:a16="http://schemas.microsoft.com/office/drawing/2014/main" id="{76CAD56D-4BA1-4CB7-824A-80234649B61F}"/>
              </a:ext>
            </a:extLst>
          </p:cNvPr>
          <p:cNvSpPr txBox="1"/>
          <p:nvPr>
            <p:custDataLst>
              <p:tags r:id="rId6"/>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10.5: Median income ($) by sex in NJ (by county)</a:t>
            </a:r>
          </a:p>
        </p:txBody>
      </p:sp>
    </p:spTree>
    <p:extLst>
      <p:ext uri="{BB962C8B-B14F-4D97-AF65-F5344CB8AC3E}">
        <p14:creationId xmlns:p14="http://schemas.microsoft.com/office/powerpoint/2010/main" val="400965225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568C37E-D667-44A2-BFA0-DC64208C3DED}"/>
              </a:ext>
            </a:extLst>
          </p:cNvPr>
          <p:cNvSpPr txBox="1"/>
          <p:nvPr>
            <p:custDataLst>
              <p:tags r:id="rId1"/>
            </p:custDataLst>
          </p:nvPr>
        </p:nvSpPr>
        <p:spPr>
          <a:xfrm>
            <a:off x="0" y="2667000"/>
            <a:ext cx="3124200" cy="630942"/>
          </a:xfrm>
          <a:prstGeom prst="rect">
            <a:avLst/>
          </a:prstGeom>
          <a:noFill/>
        </p:spPr>
        <p:txBody>
          <a:bodyPr wrap="square" rtlCol="0">
            <a:spAutoFit/>
          </a:bodyPr>
          <a:lstStyle/>
          <a:p>
            <a:pPr algn="ctr"/>
            <a:r>
              <a:rPr lang="en-US" sz="3500" dirty="0">
                <a:solidFill>
                  <a:schemeClr val="bg1"/>
                </a:solidFill>
                <a:latin typeface="Franklin Gothic Demi" panose="020B0703020102020204" pitchFamily="34" charset="0"/>
              </a:rPr>
              <a:t>Employment</a:t>
            </a:r>
          </a:p>
        </p:txBody>
      </p:sp>
      <p:sp>
        <p:nvSpPr>
          <p:cNvPr id="3" name="TextBox 2">
            <a:extLst>
              <a:ext uri="{FF2B5EF4-FFF2-40B4-BE49-F238E27FC236}">
                <a16:creationId xmlns:a16="http://schemas.microsoft.com/office/drawing/2014/main" id="{4FABAF5E-6273-4748-8DA5-D4138D6F7385}"/>
              </a:ext>
            </a:extLst>
          </p:cNvPr>
          <p:cNvSpPr txBox="1"/>
          <p:nvPr>
            <p:custDataLst>
              <p:tags r:id="rId2"/>
            </p:custDataLst>
          </p:nvPr>
        </p:nvSpPr>
        <p:spPr>
          <a:xfrm>
            <a:off x="1" y="3297943"/>
            <a:ext cx="3124200"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Income by Sex</a:t>
            </a:r>
          </a:p>
        </p:txBody>
      </p:sp>
      <p:sp>
        <p:nvSpPr>
          <p:cNvPr id="4" name="TextBox 3">
            <a:extLst>
              <a:ext uri="{FF2B5EF4-FFF2-40B4-BE49-F238E27FC236}">
                <a16:creationId xmlns:a16="http://schemas.microsoft.com/office/drawing/2014/main" id="{DB6B655D-E73A-4643-92F9-79EF976B0D06}"/>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10.6: Median income ($) by sex: national, state and county comparison</a:t>
            </a:r>
          </a:p>
        </p:txBody>
      </p:sp>
      <p:sp>
        <p:nvSpPr>
          <p:cNvPr id="5" name="TextBox 4">
            <a:extLst>
              <a:ext uri="{FF2B5EF4-FFF2-40B4-BE49-F238E27FC236}">
                <a16:creationId xmlns:a16="http://schemas.microsoft.com/office/drawing/2014/main" id="{7AB8F5B6-AB4A-4B63-B999-03F926D6F48D}"/>
              </a:ext>
            </a:extLst>
          </p:cNvPr>
          <p:cNvSpPr txBox="1"/>
          <p:nvPr>
            <p:custDataLst>
              <p:tags r:id="rId4"/>
            </p:custDataLst>
          </p:nvPr>
        </p:nvSpPr>
        <p:spPr>
          <a:xfrm>
            <a:off x="3124200" y="357775"/>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1-yr American Community Survey estimates representing median earnings in dollars for full-time, year-round workers in 2019</a:t>
            </a:r>
          </a:p>
        </p:txBody>
      </p:sp>
      <p:graphicFrame>
        <p:nvGraphicFramePr>
          <p:cNvPr id="8" name="Chart 7">
            <a:extLst>
              <a:ext uri="{FF2B5EF4-FFF2-40B4-BE49-F238E27FC236}">
                <a16:creationId xmlns:a16="http://schemas.microsoft.com/office/drawing/2014/main" id="{827C949A-3CA3-41F3-9672-91DB377BFA41}"/>
              </a:ext>
            </a:extLst>
          </p:cNvPr>
          <p:cNvGraphicFramePr/>
          <p:nvPr>
            <p:custDataLst>
              <p:tags r:id="rId5"/>
            </p:custDataLst>
            <p:extLst>
              <p:ext uri="{D42A27DB-BD31-4B8C-83A1-F6EECF244321}">
                <p14:modId xmlns:p14="http://schemas.microsoft.com/office/powerpoint/2010/main" val="820473652"/>
              </p:ext>
            </p:extLst>
          </p:nvPr>
        </p:nvGraphicFramePr>
        <p:xfrm>
          <a:off x="3612025" y="588608"/>
          <a:ext cx="7741775" cy="6116992"/>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386379257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568C37E-D667-44A2-BFA0-DC64208C3DED}"/>
              </a:ext>
            </a:extLst>
          </p:cNvPr>
          <p:cNvSpPr txBox="1"/>
          <p:nvPr>
            <p:custDataLst>
              <p:tags r:id="rId1"/>
            </p:custDataLst>
          </p:nvPr>
        </p:nvSpPr>
        <p:spPr>
          <a:xfrm>
            <a:off x="0" y="2667000"/>
            <a:ext cx="3124200" cy="630942"/>
          </a:xfrm>
          <a:prstGeom prst="rect">
            <a:avLst/>
          </a:prstGeom>
          <a:noFill/>
        </p:spPr>
        <p:txBody>
          <a:bodyPr wrap="square" rtlCol="0">
            <a:spAutoFit/>
          </a:bodyPr>
          <a:lstStyle/>
          <a:p>
            <a:pPr algn="ctr"/>
            <a:r>
              <a:rPr lang="en-US" sz="3500" dirty="0">
                <a:solidFill>
                  <a:schemeClr val="bg1"/>
                </a:solidFill>
                <a:latin typeface="Franklin Gothic Demi" panose="020B0703020102020204" pitchFamily="34" charset="0"/>
              </a:rPr>
              <a:t>Employment</a:t>
            </a:r>
          </a:p>
        </p:txBody>
      </p:sp>
      <p:sp>
        <p:nvSpPr>
          <p:cNvPr id="3" name="TextBox 2">
            <a:extLst>
              <a:ext uri="{FF2B5EF4-FFF2-40B4-BE49-F238E27FC236}">
                <a16:creationId xmlns:a16="http://schemas.microsoft.com/office/drawing/2014/main" id="{4FABAF5E-6273-4748-8DA5-D4138D6F7385}"/>
              </a:ext>
            </a:extLst>
          </p:cNvPr>
          <p:cNvSpPr txBox="1"/>
          <p:nvPr>
            <p:custDataLst>
              <p:tags r:id="rId2"/>
            </p:custDataLst>
          </p:nvPr>
        </p:nvSpPr>
        <p:spPr>
          <a:xfrm>
            <a:off x="1" y="3297943"/>
            <a:ext cx="3124200"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Income by Sex</a:t>
            </a:r>
          </a:p>
        </p:txBody>
      </p:sp>
      <p:sp>
        <p:nvSpPr>
          <p:cNvPr id="4" name="TextBox 3">
            <a:extLst>
              <a:ext uri="{FF2B5EF4-FFF2-40B4-BE49-F238E27FC236}">
                <a16:creationId xmlns:a16="http://schemas.microsoft.com/office/drawing/2014/main" id="{B31874F4-72C5-444A-A128-02C259D0204B}"/>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10.7: Median income ($) by sex over time, in county</a:t>
            </a:r>
          </a:p>
        </p:txBody>
      </p:sp>
      <p:sp>
        <p:nvSpPr>
          <p:cNvPr id="5" name="TextBox 4">
            <a:extLst>
              <a:ext uri="{FF2B5EF4-FFF2-40B4-BE49-F238E27FC236}">
                <a16:creationId xmlns:a16="http://schemas.microsoft.com/office/drawing/2014/main" id="{E14B3017-3660-4ED4-8559-22D3D0F4738F}"/>
              </a:ext>
            </a:extLst>
          </p:cNvPr>
          <p:cNvSpPr txBox="1"/>
          <p:nvPr>
            <p:custDataLst>
              <p:tags r:id="rId4"/>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1-yr American Community Survey estimates for median earnings for full-time, year-round workers, 2015-19 </a:t>
            </a:r>
          </a:p>
        </p:txBody>
      </p:sp>
      <p:graphicFrame>
        <p:nvGraphicFramePr>
          <p:cNvPr id="8" name="Chart 7">
            <a:extLst>
              <a:ext uri="{FF2B5EF4-FFF2-40B4-BE49-F238E27FC236}">
                <a16:creationId xmlns:a16="http://schemas.microsoft.com/office/drawing/2014/main" id="{E6BB556B-F4FB-463C-8892-F1BF36735009}"/>
              </a:ext>
            </a:extLst>
          </p:cNvPr>
          <p:cNvGraphicFramePr/>
          <p:nvPr>
            <p:custDataLst>
              <p:tags r:id="rId5"/>
            </p:custDataLst>
            <p:extLst>
              <p:ext uri="{D42A27DB-BD31-4B8C-83A1-F6EECF244321}">
                <p14:modId xmlns:p14="http://schemas.microsoft.com/office/powerpoint/2010/main" val="759644734"/>
              </p:ext>
            </p:extLst>
          </p:nvPr>
        </p:nvGraphicFramePr>
        <p:xfrm>
          <a:off x="3167425" y="819441"/>
          <a:ext cx="8986722" cy="5886159"/>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260412750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568C37E-D667-44A2-BFA0-DC64208C3DED}"/>
              </a:ext>
            </a:extLst>
          </p:cNvPr>
          <p:cNvSpPr txBox="1"/>
          <p:nvPr>
            <p:custDataLst>
              <p:tags r:id="rId1"/>
            </p:custDataLst>
          </p:nvPr>
        </p:nvSpPr>
        <p:spPr>
          <a:xfrm>
            <a:off x="0" y="2667000"/>
            <a:ext cx="3124200" cy="630942"/>
          </a:xfrm>
          <a:prstGeom prst="rect">
            <a:avLst/>
          </a:prstGeom>
          <a:noFill/>
        </p:spPr>
        <p:txBody>
          <a:bodyPr wrap="square" rtlCol="0">
            <a:spAutoFit/>
          </a:bodyPr>
          <a:lstStyle/>
          <a:p>
            <a:pPr algn="ctr"/>
            <a:r>
              <a:rPr lang="en-US" sz="3500" dirty="0">
                <a:solidFill>
                  <a:schemeClr val="bg1"/>
                </a:solidFill>
                <a:latin typeface="Franklin Gothic Demi" panose="020B0703020102020204" pitchFamily="34" charset="0"/>
              </a:rPr>
              <a:t>Employment</a:t>
            </a:r>
          </a:p>
        </p:txBody>
      </p:sp>
      <p:sp>
        <p:nvSpPr>
          <p:cNvPr id="3" name="TextBox 2">
            <a:extLst>
              <a:ext uri="{FF2B5EF4-FFF2-40B4-BE49-F238E27FC236}">
                <a16:creationId xmlns:a16="http://schemas.microsoft.com/office/drawing/2014/main" id="{4FABAF5E-6273-4748-8DA5-D4138D6F7385}"/>
              </a:ext>
            </a:extLst>
          </p:cNvPr>
          <p:cNvSpPr txBox="1"/>
          <p:nvPr>
            <p:custDataLst>
              <p:tags r:id="rId2"/>
            </p:custDataLst>
          </p:nvPr>
        </p:nvSpPr>
        <p:spPr>
          <a:xfrm>
            <a:off x="1" y="3297943"/>
            <a:ext cx="3124200"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Income by Sex</a:t>
            </a:r>
          </a:p>
        </p:txBody>
      </p:sp>
      <p:sp>
        <p:nvSpPr>
          <p:cNvPr id="4" name="TextBox 3">
            <a:extLst>
              <a:ext uri="{FF2B5EF4-FFF2-40B4-BE49-F238E27FC236}">
                <a16:creationId xmlns:a16="http://schemas.microsoft.com/office/drawing/2014/main" id="{A695B689-92C8-40F4-801E-2D22B6289D93}"/>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10.8: Median income ($) by sex by municipality</a:t>
            </a:r>
          </a:p>
        </p:txBody>
      </p:sp>
      <p:sp>
        <p:nvSpPr>
          <p:cNvPr id="5" name="TextBox 4">
            <a:extLst>
              <a:ext uri="{FF2B5EF4-FFF2-40B4-BE49-F238E27FC236}">
                <a16:creationId xmlns:a16="http://schemas.microsoft.com/office/drawing/2014/main" id="{2E01F2B0-D26B-43BB-8DB9-8A16A94CFA64}"/>
              </a:ext>
            </a:extLst>
          </p:cNvPr>
          <p:cNvSpPr txBox="1"/>
          <p:nvPr>
            <p:custDataLst>
              <p:tags r:id="rId4"/>
            </p:custDataLst>
          </p:nvPr>
        </p:nvSpPr>
        <p:spPr>
          <a:xfrm>
            <a:off x="3124200" y="367958"/>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5-yr American Community Survey estimates for median earnings for full-time, year-round workers, 2019 </a:t>
            </a:r>
          </a:p>
        </p:txBody>
      </p:sp>
      <p:sp>
        <p:nvSpPr>
          <p:cNvPr id="7" name="TextBox 6">
            <a:extLst>
              <a:ext uri="{FF2B5EF4-FFF2-40B4-BE49-F238E27FC236}">
                <a16:creationId xmlns:a16="http://schemas.microsoft.com/office/drawing/2014/main" id="{0C452605-7654-4E2B-B9D2-6A47B7387096}"/>
              </a:ext>
            </a:extLst>
          </p:cNvPr>
          <p:cNvSpPr txBox="1"/>
          <p:nvPr>
            <p:custDataLst>
              <p:tags r:id="rId5"/>
            </p:custDataLst>
          </p:nvPr>
        </p:nvSpPr>
        <p:spPr>
          <a:xfrm>
            <a:off x="3167424" y="6400800"/>
            <a:ext cx="8229600" cy="457200"/>
          </a:xfrm>
          <a:prstGeom prst="rect">
            <a:avLst/>
          </a:prstGeom>
          <a:noFill/>
        </p:spPr>
        <p:txBody>
          <a:bodyPr wrap="square" rtlCol="0" anchor="ctr" anchorCtr="0">
            <a:noAutofit/>
          </a:bodyPr>
          <a:lstStyle/>
          <a:p>
            <a:pPr algn="just"/>
            <a:r>
              <a:rPr lang="en-US" sz="1000" dirty="0">
                <a:latin typeface="Franklin Gothic Book" panose="020B0503020102020204" pitchFamily="34" charset="0"/>
              </a:rPr>
              <a:t>To illustrate diversity in median income, the highest, the middling, and the lowest median income municipalities are provided.</a:t>
            </a:r>
          </a:p>
        </p:txBody>
      </p:sp>
      <p:sp>
        <p:nvSpPr>
          <p:cNvPr id="8" name="TextBox 7">
            <a:extLst>
              <a:ext uri="{FF2B5EF4-FFF2-40B4-BE49-F238E27FC236}">
                <a16:creationId xmlns:a16="http://schemas.microsoft.com/office/drawing/2014/main" id="{B2608317-8663-47E1-A39F-639DCDECBEDC}"/>
              </a:ext>
            </a:extLst>
          </p:cNvPr>
          <p:cNvSpPr txBox="1"/>
          <p:nvPr>
            <p:custDataLst>
              <p:tags r:id="rId6"/>
            </p:custDataLst>
          </p:nvPr>
        </p:nvSpPr>
        <p:spPr>
          <a:xfrm>
            <a:off x="4495800" y="5982101"/>
            <a:ext cx="1828800" cy="369332"/>
          </a:xfrm>
          <a:prstGeom prst="rect">
            <a:avLst/>
          </a:prstGeom>
          <a:noFill/>
        </p:spPr>
        <p:txBody>
          <a:bodyPr wrap="square" rtlCol="0">
            <a:spAutoFit/>
          </a:bodyPr>
          <a:lstStyle/>
          <a:p>
            <a:pPr algn="ctr"/>
            <a:r>
              <a:rPr lang="en-US" sz="900" dirty="0">
                <a:latin typeface="Franklin Gothic Medium" panose="020B0603020102020204" pitchFamily="34" charset="0"/>
              </a:rPr>
              <a:t>Highest median income municipality</a:t>
            </a:r>
          </a:p>
        </p:txBody>
      </p:sp>
      <p:sp>
        <p:nvSpPr>
          <p:cNvPr id="9" name="TextBox 8">
            <a:extLst>
              <a:ext uri="{FF2B5EF4-FFF2-40B4-BE49-F238E27FC236}">
                <a16:creationId xmlns:a16="http://schemas.microsoft.com/office/drawing/2014/main" id="{B7C67ADB-AAC2-42A8-A1B2-54B04EACD87A}"/>
              </a:ext>
            </a:extLst>
          </p:cNvPr>
          <p:cNvSpPr txBox="1"/>
          <p:nvPr>
            <p:custDataLst>
              <p:tags r:id="rId7"/>
            </p:custDataLst>
          </p:nvPr>
        </p:nvSpPr>
        <p:spPr>
          <a:xfrm>
            <a:off x="7010400" y="5935860"/>
            <a:ext cx="1828800" cy="369332"/>
          </a:xfrm>
          <a:prstGeom prst="rect">
            <a:avLst/>
          </a:prstGeom>
          <a:noFill/>
        </p:spPr>
        <p:txBody>
          <a:bodyPr wrap="square" rtlCol="0">
            <a:spAutoFit/>
          </a:bodyPr>
          <a:lstStyle/>
          <a:p>
            <a:pPr algn="ctr"/>
            <a:r>
              <a:rPr lang="en-US" sz="900" dirty="0">
                <a:latin typeface="Franklin Gothic Medium" panose="020B0603020102020204" pitchFamily="34" charset="0"/>
              </a:rPr>
              <a:t>Middling median income municipality</a:t>
            </a:r>
          </a:p>
        </p:txBody>
      </p:sp>
      <p:sp>
        <p:nvSpPr>
          <p:cNvPr id="10" name="TextBox 9">
            <a:extLst>
              <a:ext uri="{FF2B5EF4-FFF2-40B4-BE49-F238E27FC236}">
                <a16:creationId xmlns:a16="http://schemas.microsoft.com/office/drawing/2014/main" id="{ED5B1D83-9F6E-4C35-AB54-98DB96A97484}"/>
              </a:ext>
            </a:extLst>
          </p:cNvPr>
          <p:cNvSpPr txBox="1"/>
          <p:nvPr>
            <p:custDataLst>
              <p:tags r:id="rId8"/>
            </p:custDataLst>
          </p:nvPr>
        </p:nvSpPr>
        <p:spPr>
          <a:xfrm>
            <a:off x="9677400" y="5948413"/>
            <a:ext cx="1828800" cy="369332"/>
          </a:xfrm>
          <a:prstGeom prst="rect">
            <a:avLst/>
          </a:prstGeom>
          <a:noFill/>
        </p:spPr>
        <p:txBody>
          <a:bodyPr wrap="square" rtlCol="0">
            <a:spAutoFit/>
          </a:bodyPr>
          <a:lstStyle/>
          <a:p>
            <a:pPr algn="ctr"/>
            <a:r>
              <a:rPr lang="en-US" sz="900" dirty="0">
                <a:latin typeface="Franklin Gothic Medium" panose="020B0603020102020204" pitchFamily="34" charset="0"/>
              </a:rPr>
              <a:t>Lowest median income municipality</a:t>
            </a:r>
          </a:p>
        </p:txBody>
      </p:sp>
      <p:graphicFrame>
        <p:nvGraphicFramePr>
          <p:cNvPr id="13" name="Chart 12">
            <a:extLst>
              <a:ext uri="{FF2B5EF4-FFF2-40B4-BE49-F238E27FC236}">
                <a16:creationId xmlns:a16="http://schemas.microsoft.com/office/drawing/2014/main" id="{F46C91F5-D5D1-4392-B748-E50100F55CE6}"/>
              </a:ext>
            </a:extLst>
          </p:cNvPr>
          <p:cNvGraphicFramePr/>
          <p:nvPr>
            <p:custDataLst>
              <p:tags r:id="rId9"/>
            </p:custDataLst>
            <p:extLst>
              <p:ext uri="{D42A27DB-BD31-4B8C-83A1-F6EECF244321}">
                <p14:modId xmlns:p14="http://schemas.microsoft.com/office/powerpoint/2010/main" val="814437219"/>
              </p:ext>
            </p:extLst>
          </p:nvPr>
        </p:nvGraphicFramePr>
        <p:xfrm>
          <a:off x="3276600" y="719666"/>
          <a:ext cx="8686800" cy="5436287"/>
        </p:xfrm>
        <a:graphic>
          <a:graphicData uri="http://schemas.openxmlformats.org/drawingml/2006/chart">
            <c:chart xmlns:c="http://schemas.openxmlformats.org/drawingml/2006/chart" xmlns:r="http://schemas.openxmlformats.org/officeDocument/2006/relationships" r:id="rId12"/>
          </a:graphicData>
        </a:graphic>
      </p:graphicFrame>
    </p:spTree>
    <p:extLst>
      <p:ext uri="{BB962C8B-B14F-4D97-AF65-F5344CB8AC3E}">
        <p14:creationId xmlns:p14="http://schemas.microsoft.com/office/powerpoint/2010/main" val="92763638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244637776"/>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B86BAE2-4661-4C8A-B2B4-E14D32A11D64}"/>
              </a:ext>
            </a:extLst>
          </p:cNvPr>
          <p:cNvSpPr txBox="1"/>
          <p:nvPr>
            <p:custDataLst>
              <p:tags r:id="rId1"/>
            </p:custDataLst>
          </p:nvPr>
        </p:nvSpPr>
        <p:spPr>
          <a:xfrm>
            <a:off x="0" y="2667000"/>
            <a:ext cx="3124200" cy="1169551"/>
          </a:xfrm>
          <a:prstGeom prst="rect">
            <a:avLst/>
          </a:prstGeom>
          <a:noFill/>
        </p:spPr>
        <p:txBody>
          <a:bodyPr wrap="square" rtlCol="0">
            <a:spAutoFit/>
          </a:bodyPr>
          <a:lstStyle/>
          <a:p>
            <a:pPr algn="ctr"/>
            <a:r>
              <a:rPr lang="en-US" sz="3500" dirty="0">
                <a:solidFill>
                  <a:schemeClr val="bg1"/>
                </a:solidFill>
                <a:latin typeface="Franklin Gothic Demi" panose="020B0703020102020204" pitchFamily="34" charset="0"/>
              </a:rPr>
              <a:t>Community Safety</a:t>
            </a:r>
          </a:p>
        </p:txBody>
      </p:sp>
      <p:sp>
        <p:nvSpPr>
          <p:cNvPr id="3" name="TextBox 2">
            <a:extLst>
              <a:ext uri="{FF2B5EF4-FFF2-40B4-BE49-F238E27FC236}">
                <a16:creationId xmlns:a16="http://schemas.microsoft.com/office/drawing/2014/main" id="{652C7DD3-0BAB-4078-987E-45FA5D0B4D6B}"/>
              </a:ext>
            </a:extLst>
          </p:cNvPr>
          <p:cNvSpPr txBox="1"/>
          <p:nvPr>
            <p:custDataLst>
              <p:tags r:id="rId2"/>
            </p:custDataLst>
          </p:nvPr>
        </p:nvSpPr>
        <p:spPr>
          <a:xfrm>
            <a:off x="-2771" y="3836551"/>
            <a:ext cx="3124200"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Violent Crimes</a:t>
            </a:r>
          </a:p>
        </p:txBody>
      </p:sp>
      <p:graphicFrame>
        <p:nvGraphicFramePr>
          <p:cNvPr id="6" name="Chart 5">
            <a:extLst>
              <a:ext uri="{FF2B5EF4-FFF2-40B4-BE49-F238E27FC236}">
                <a16:creationId xmlns:a16="http://schemas.microsoft.com/office/drawing/2014/main" id="{5739B93F-4A5B-4396-A20F-8AC3C73474B2}"/>
              </a:ext>
            </a:extLst>
          </p:cNvPr>
          <p:cNvGraphicFramePr/>
          <p:nvPr>
            <p:custDataLst>
              <p:tags r:id="rId3"/>
            </p:custDataLst>
            <p:extLst>
              <p:ext uri="{D42A27DB-BD31-4B8C-83A1-F6EECF244321}">
                <p14:modId xmlns:p14="http://schemas.microsoft.com/office/powerpoint/2010/main" val="2025029237"/>
              </p:ext>
            </p:extLst>
          </p:nvPr>
        </p:nvGraphicFramePr>
        <p:xfrm>
          <a:off x="3197889" y="972304"/>
          <a:ext cx="9017202" cy="5486399"/>
        </p:xfrm>
        <a:graphic>
          <a:graphicData uri="http://schemas.openxmlformats.org/drawingml/2006/chart">
            <c:chart xmlns:c="http://schemas.openxmlformats.org/drawingml/2006/chart" xmlns:r="http://schemas.openxmlformats.org/officeDocument/2006/relationships" r:id="rId9"/>
          </a:graphicData>
        </a:graphic>
      </p:graphicFrame>
      <p:sp>
        <p:nvSpPr>
          <p:cNvPr id="7" name="TextBox 6">
            <a:extLst>
              <a:ext uri="{FF2B5EF4-FFF2-40B4-BE49-F238E27FC236}">
                <a16:creationId xmlns:a16="http://schemas.microsoft.com/office/drawing/2014/main" id="{C6393DE2-9354-4FEF-B0F4-E7804AE9F1FF}"/>
              </a:ext>
            </a:extLst>
          </p:cNvPr>
          <p:cNvSpPr txBox="1"/>
          <p:nvPr>
            <p:custDataLst>
              <p:tags r:id="rId4"/>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11.1: Violent crimes (#) &amp; crime rates (per 1,000) in NJ (by county)</a:t>
            </a:r>
          </a:p>
        </p:txBody>
      </p:sp>
      <p:sp>
        <p:nvSpPr>
          <p:cNvPr id="8" name="TextBox 7">
            <a:extLst>
              <a:ext uri="{FF2B5EF4-FFF2-40B4-BE49-F238E27FC236}">
                <a16:creationId xmlns:a16="http://schemas.microsoft.com/office/drawing/2014/main" id="{D1FC86CD-1799-4FD2-AD44-43785103A0B2}"/>
              </a:ext>
            </a:extLst>
          </p:cNvPr>
          <p:cNvSpPr txBox="1"/>
          <p:nvPr>
            <p:custDataLst>
              <p:tags r:id="rId5"/>
            </p:custDataLst>
          </p:nvPr>
        </p:nvSpPr>
        <p:spPr>
          <a:xfrm>
            <a:off x="3124200" y="367958"/>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Uniform Crime Reports, 2019</a:t>
            </a:r>
          </a:p>
        </p:txBody>
      </p:sp>
      <p:sp>
        <p:nvSpPr>
          <p:cNvPr id="9" name="TextBox 8">
            <a:extLst>
              <a:ext uri="{FF2B5EF4-FFF2-40B4-BE49-F238E27FC236}">
                <a16:creationId xmlns:a16="http://schemas.microsoft.com/office/drawing/2014/main" id="{9FC647B6-373D-4070-BC94-C661BCE08F57}"/>
              </a:ext>
            </a:extLst>
          </p:cNvPr>
          <p:cNvSpPr txBox="1"/>
          <p:nvPr>
            <p:custDataLst>
              <p:tags r:id="rId6"/>
            </p:custDataLst>
          </p:nvPr>
        </p:nvSpPr>
        <p:spPr>
          <a:xfrm>
            <a:off x="3138054" y="6458703"/>
            <a:ext cx="3926915" cy="423081"/>
          </a:xfrm>
          <a:prstGeom prst="rect">
            <a:avLst/>
          </a:prstGeom>
          <a:noFill/>
        </p:spPr>
        <p:txBody>
          <a:bodyPr wrap="square" rtlCol="0" anchor="ctr" anchorCtr="0">
            <a:noAutofit/>
          </a:bodyPr>
          <a:lstStyle/>
          <a:p>
            <a:pPr algn="just"/>
            <a:r>
              <a:rPr lang="en-US" sz="1000" dirty="0">
                <a:latin typeface="Franklin Gothic Book"/>
              </a:rPr>
              <a:t>(Indicator to be included in the HSAC final report)</a:t>
            </a:r>
            <a:endParaRPr lang="en-US" dirty="0">
              <a:cs typeface="Calibri"/>
            </a:endParaRPr>
          </a:p>
        </p:txBody>
      </p:sp>
    </p:spTree>
    <p:extLst>
      <p:ext uri="{BB962C8B-B14F-4D97-AF65-F5344CB8AC3E}">
        <p14:creationId xmlns:p14="http://schemas.microsoft.com/office/powerpoint/2010/main" val="6997982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B86BAE2-4661-4C8A-B2B4-E14D32A11D64}"/>
              </a:ext>
            </a:extLst>
          </p:cNvPr>
          <p:cNvSpPr txBox="1"/>
          <p:nvPr>
            <p:custDataLst>
              <p:tags r:id="rId1"/>
            </p:custDataLst>
          </p:nvPr>
        </p:nvSpPr>
        <p:spPr>
          <a:xfrm>
            <a:off x="0" y="2667000"/>
            <a:ext cx="3124200" cy="1169551"/>
          </a:xfrm>
          <a:prstGeom prst="rect">
            <a:avLst/>
          </a:prstGeom>
          <a:noFill/>
        </p:spPr>
        <p:txBody>
          <a:bodyPr wrap="square" rtlCol="0">
            <a:spAutoFit/>
          </a:bodyPr>
          <a:lstStyle/>
          <a:p>
            <a:pPr algn="ctr"/>
            <a:r>
              <a:rPr lang="en-US" sz="3500" dirty="0">
                <a:solidFill>
                  <a:schemeClr val="bg1"/>
                </a:solidFill>
                <a:latin typeface="Franklin Gothic Demi" panose="020B0703020102020204" pitchFamily="34" charset="0"/>
              </a:rPr>
              <a:t>Community Safety</a:t>
            </a:r>
          </a:p>
        </p:txBody>
      </p:sp>
      <p:sp>
        <p:nvSpPr>
          <p:cNvPr id="3" name="TextBox 2">
            <a:extLst>
              <a:ext uri="{FF2B5EF4-FFF2-40B4-BE49-F238E27FC236}">
                <a16:creationId xmlns:a16="http://schemas.microsoft.com/office/drawing/2014/main" id="{652C7DD3-0BAB-4078-987E-45FA5D0B4D6B}"/>
              </a:ext>
            </a:extLst>
          </p:cNvPr>
          <p:cNvSpPr txBox="1"/>
          <p:nvPr>
            <p:custDataLst>
              <p:tags r:id="rId2"/>
            </p:custDataLst>
          </p:nvPr>
        </p:nvSpPr>
        <p:spPr>
          <a:xfrm>
            <a:off x="-2771" y="3836551"/>
            <a:ext cx="3124200"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Violent Crimes</a:t>
            </a:r>
          </a:p>
        </p:txBody>
      </p:sp>
      <p:sp>
        <p:nvSpPr>
          <p:cNvPr id="4" name="TextBox 3">
            <a:extLst>
              <a:ext uri="{FF2B5EF4-FFF2-40B4-BE49-F238E27FC236}">
                <a16:creationId xmlns:a16="http://schemas.microsoft.com/office/drawing/2014/main" id="{93B6AE13-26AE-4032-8756-C436FB8501CD}"/>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11.2: Crimes by type (#), in county </a:t>
            </a:r>
          </a:p>
        </p:txBody>
      </p:sp>
      <p:sp>
        <p:nvSpPr>
          <p:cNvPr id="5" name="TextBox 4">
            <a:extLst>
              <a:ext uri="{FF2B5EF4-FFF2-40B4-BE49-F238E27FC236}">
                <a16:creationId xmlns:a16="http://schemas.microsoft.com/office/drawing/2014/main" id="{2B706DCB-BC93-46C0-8C81-8A9CAC43833E}"/>
              </a:ext>
            </a:extLst>
          </p:cNvPr>
          <p:cNvSpPr txBox="1"/>
          <p:nvPr>
            <p:custDataLst>
              <p:tags r:id="rId4"/>
            </p:custDataLst>
          </p:nvPr>
        </p:nvSpPr>
        <p:spPr>
          <a:xfrm>
            <a:off x="3124200" y="367958"/>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New Jersey Uniform Crime Report, 2019</a:t>
            </a:r>
          </a:p>
        </p:txBody>
      </p:sp>
      <p:sp>
        <p:nvSpPr>
          <p:cNvPr id="6" name="TextBox 1">
            <a:extLst>
              <a:ext uri="{FF2B5EF4-FFF2-40B4-BE49-F238E27FC236}">
                <a16:creationId xmlns:a16="http://schemas.microsoft.com/office/drawing/2014/main" id="{77715F71-F82F-4E0F-8ECD-9EA16F4946A3}"/>
              </a:ext>
            </a:extLst>
          </p:cNvPr>
          <p:cNvSpPr txBox="1"/>
          <p:nvPr>
            <p:custDataLst>
              <p:tags r:id="rId5"/>
            </p:custDataLst>
          </p:nvPr>
        </p:nvSpPr>
        <p:spPr>
          <a:xfrm>
            <a:off x="3167424" y="1219200"/>
            <a:ext cx="1785576" cy="381000"/>
          </a:xfrm>
          <a:prstGeom prst="rect">
            <a:avLst/>
          </a:prstGeom>
        </p:spPr>
        <p:txBody>
          <a:bodyPr wrap="non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800" b="1" dirty="0">
                <a:solidFill>
                  <a:srgbClr val="C00000"/>
                </a:solidFill>
                <a:latin typeface="Arial" panose="020B0604020202020204" pitchFamily="34" charset="0"/>
                <a:cs typeface="Arial" panose="020B0604020202020204" pitchFamily="34" charset="0"/>
              </a:rPr>
              <a:t>Violent Crimes</a:t>
            </a:r>
          </a:p>
        </p:txBody>
      </p:sp>
      <p:sp>
        <p:nvSpPr>
          <p:cNvPr id="7" name="TextBox 1">
            <a:extLst>
              <a:ext uri="{FF2B5EF4-FFF2-40B4-BE49-F238E27FC236}">
                <a16:creationId xmlns:a16="http://schemas.microsoft.com/office/drawing/2014/main" id="{8B5FAD08-232D-4A8E-932D-0BBA51B0C0A6}"/>
              </a:ext>
            </a:extLst>
          </p:cNvPr>
          <p:cNvSpPr txBox="1"/>
          <p:nvPr>
            <p:custDataLst>
              <p:tags r:id="rId6"/>
            </p:custDataLst>
          </p:nvPr>
        </p:nvSpPr>
        <p:spPr>
          <a:xfrm>
            <a:off x="7882579" y="1219200"/>
            <a:ext cx="1490021" cy="381000"/>
          </a:xfrm>
          <a:prstGeom prst="rect">
            <a:avLst/>
          </a:prstGeom>
        </p:spPr>
        <p:txBody>
          <a:bodyPr wrap="non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800" b="1" dirty="0">
                <a:solidFill>
                  <a:srgbClr val="C00000"/>
                </a:solidFill>
                <a:latin typeface="Arial" panose="020B0604020202020204" pitchFamily="34" charset="0"/>
                <a:cs typeface="Arial" panose="020B0604020202020204" pitchFamily="34" charset="0"/>
              </a:rPr>
              <a:t>Nonviolent Crimes</a:t>
            </a:r>
          </a:p>
        </p:txBody>
      </p:sp>
      <p:graphicFrame>
        <p:nvGraphicFramePr>
          <p:cNvPr id="10" name="Chart 9">
            <a:extLst>
              <a:ext uri="{FF2B5EF4-FFF2-40B4-BE49-F238E27FC236}">
                <a16:creationId xmlns:a16="http://schemas.microsoft.com/office/drawing/2014/main" id="{30D83AB6-DF07-4F3F-99D3-75425F78BF3C}"/>
              </a:ext>
            </a:extLst>
          </p:cNvPr>
          <p:cNvGraphicFramePr/>
          <p:nvPr>
            <p:custDataLst>
              <p:tags r:id="rId7"/>
            </p:custDataLst>
            <p:extLst>
              <p:ext uri="{D42A27DB-BD31-4B8C-83A1-F6EECF244321}">
                <p14:modId xmlns:p14="http://schemas.microsoft.com/office/powerpoint/2010/main" val="337034536"/>
              </p:ext>
            </p:extLst>
          </p:nvPr>
        </p:nvGraphicFramePr>
        <p:xfrm>
          <a:off x="2743201" y="1617495"/>
          <a:ext cx="5029200" cy="3428999"/>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14" name="Chart 13">
            <a:extLst>
              <a:ext uri="{FF2B5EF4-FFF2-40B4-BE49-F238E27FC236}">
                <a16:creationId xmlns:a16="http://schemas.microsoft.com/office/drawing/2014/main" id="{A1C99942-63B1-4B59-A858-D906ADEEAF92}"/>
              </a:ext>
            </a:extLst>
          </p:cNvPr>
          <p:cNvGraphicFramePr/>
          <p:nvPr>
            <p:custDataLst>
              <p:tags r:id="rId8"/>
            </p:custDataLst>
            <p:extLst>
              <p:ext uri="{D42A27DB-BD31-4B8C-83A1-F6EECF244321}">
                <p14:modId xmlns:p14="http://schemas.microsoft.com/office/powerpoint/2010/main" val="2713108602"/>
              </p:ext>
            </p:extLst>
          </p:nvPr>
        </p:nvGraphicFramePr>
        <p:xfrm>
          <a:off x="7399810" y="1862342"/>
          <a:ext cx="3945579" cy="3428999"/>
        </p:xfrm>
        <a:graphic>
          <a:graphicData uri="http://schemas.openxmlformats.org/drawingml/2006/chart">
            <c:chart xmlns:c="http://schemas.openxmlformats.org/drawingml/2006/chart" xmlns:r="http://schemas.openxmlformats.org/officeDocument/2006/relationships" r:id="rId13"/>
          </a:graphicData>
        </a:graphic>
      </p:graphicFrame>
      <p:sp>
        <p:nvSpPr>
          <p:cNvPr id="8" name="TextBox 7"/>
          <p:cNvSpPr txBox="1"/>
          <p:nvPr>
            <p:custDataLst>
              <p:tags r:id="rId9"/>
            </p:custDataLst>
          </p:nvPr>
        </p:nvSpPr>
        <p:spPr>
          <a:xfrm>
            <a:off x="3167424" y="6385615"/>
            <a:ext cx="6553200" cy="246221"/>
          </a:xfrm>
          <a:prstGeom prst="rect">
            <a:avLst/>
          </a:prstGeom>
          <a:noFill/>
        </p:spPr>
        <p:txBody>
          <a:bodyPr wrap="square" rtlCol="0">
            <a:spAutoFit/>
          </a:bodyPr>
          <a:lstStyle/>
          <a:p>
            <a:r>
              <a:rPr lang="en-US" sz="1000" dirty="0">
                <a:latin typeface="Franklin Gothic Book" panose="020B0503020102020204" pitchFamily="34" charset="0"/>
              </a:rPr>
              <a:t>Note that total county population size has not been accounted for in this indicator</a:t>
            </a:r>
          </a:p>
        </p:txBody>
      </p:sp>
    </p:spTree>
    <p:extLst>
      <p:ext uri="{BB962C8B-B14F-4D97-AF65-F5344CB8AC3E}">
        <p14:creationId xmlns:p14="http://schemas.microsoft.com/office/powerpoint/2010/main" val="3771806983"/>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B86BAE2-4661-4C8A-B2B4-E14D32A11D64}"/>
              </a:ext>
            </a:extLst>
          </p:cNvPr>
          <p:cNvSpPr txBox="1"/>
          <p:nvPr>
            <p:custDataLst>
              <p:tags r:id="rId1"/>
            </p:custDataLst>
          </p:nvPr>
        </p:nvSpPr>
        <p:spPr>
          <a:xfrm>
            <a:off x="0" y="2667000"/>
            <a:ext cx="3124200" cy="1169551"/>
          </a:xfrm>
          <a:prstGeom prst="rect">
            <a:avLst/>
          </a:prstGeom>
          <a:noFill/>
        </p:spPr>
        <p:txBody>
          <a:bodyPr wrap="square" rtlCol="0">
            <a:spAutoFit/>
          </a:bodyPr>
          <a:lstStyle/>
          <a:p>
            <a:pPr algn="ctr"/>
            <a:r>
              <a:rPr lang="en-US" sz="3500" dirty="0">
                <a:solidFill>
                  <a:schemeClr val="bg1"/>
                </a:solidFill>
                <a:latin typeface="Franklin Gothic Demi" panose="020B0703020102020204" pitchFamily="34" charset="0"/>
              </a:rPr>
              <a:t>Community Safety</a:t>
            </a:r>
          </a:p>
        </p:txBody>
      </p:sp>
      <p:sp>
        <p:nvSpPr>
          <p:cNvPr id="3" name="TextBox 2">
            <a:extLst>
              <a:ext uri="{FF2B5EF4-FFF2-40B4-BE49-F238E27FC236}">
                <a16:creationId xmlns:a16="http://schemas.microsoft.com/office/drawing/2014/main" id="{652C7DD3-0BAB-4078-987E-45FA5D0B4D6B}"/>
              </a:ext>
            </a:extLst>
          </p:cNvPr>
          <p:cNvSpPr txBox="1"/>
          <p:nvPr>
            <p:custDataLst>
              <p:tags r:id="rId2"/>
            </p:custDataLst>
          </p:nvPr>
        </p:nvSpPr>
        <p:spPr>
          <a:xfrm>
            <a:off x="-2771" y="3836551"/>
            <a:ext cx="3124200"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Juvenile Arrests</a:t>
            </a:r>
          </a:p>
        </p:txBody>
      </p:sp>
      <p:sp>
        <p:nvSpPr>
          <p:cNvPr id="4" name="TextBox 3">
            <a:extLst>
              <a:ext uri="{FF2B5EF4-FFF2-40B4-BE49-F238E27FC236}">
                <a16:creationId xmlns:a16="http://schemas.microsoft.com/office/drawing/2014/main" id="{087B01F3-4262-4A4D-BF8D-278099585A3A}"/>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11.3: Juvenile arrest rates (per 1,000) in NJ (by county)</a:t>
            </a:r>
          </a:p>
        </p:txBody>
      </p:sp>
      <p:sp>
        <p:nvSpPr>
          <p:cNvPr id="5" name="TextBox 4">
            <a:extLst>
              <a:ext uri="{FF2B5EF4-FFF2-40B4-BE49-F238E27FC236}">
                <a16:creationId xmlns:a16="http://schemas.microsoft.com/office/drawing/2014/main" id="{D5DFABFF-ED32-4ECB-B259-2ECD21246C79}"/>
              </a:ext>
            </a:extLst>
          </p:cNvPr>
          <p:cNvSpPr txBox="1"/>
          <p:nvPr>
            <p:custDataLst>
              <p:tags r:id="rId4"/>
            </p:custDataLst>
          </p:nvPr>
        </p:nvSpPr>
        <p:spPr>
          <a:xfrm>
            <a:off x="3124200" y="367958"/>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Annie E Casey Kids Count Data using raw data from NJ Department of Law and Public Safety, Division of NJ State Police, Uniform Crime Reports, updated 5.1.2020</a:t>
            </a:r>
          </a:p>
        </p:txBody>
      </p:sp>
      <p:sp>
        <p:nvSpPr>
          <p:cNvPr id="6" name="TextBox 5">
            <a:extLst>
              <a:ext uri="{FF2B5EF4-FFF2-40B4-BE49-F238E27FC236}">
                <a16:creationId xmlns:a16="http://schemas.microsoft.com/office/drawing/2014/main" id="{B71A774A-233A-4B4B-B1E2-285F829D28EF}"/>
              </a:ext>
            </a:extLst>
          </p:cNvPr>
          <p:cNvSpPr txBox="1"/>
          <p:nvPr>
            <p:custDataLst>
              <p:tags r:id="rId5"/>
            </p:custDataLst>
          </p:nvPr>
        </p:nvSpPr>
        <p:spPr>
          <a:xfrm>
            <a:off x="8534400" y="4299304"/>
            <a:ext cx="3581400" cy="307777"/>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dirty="0"/>
              <a:t>11.4: Juvenile arrest rates (per 1,000) over time </a:t>
            </a:r>
          </a:p>
        </p:txBody>
      </p:sp>
      <p:sp>
        <p:nvSpPr>
          <p:cNvPr id="7" name="Rectangle 6">
            <a:extLst>
              <a:ext uri="{FF2B5EF4-FFF2-40B4-BE49-F238E27FC236}">
                <a16:creationId xmlns:a16="http://schemas.microsoft.com/office/drawing/2014/main" id="{9AD4FCF7-F106-40E3-BBCA-74503FA22216}"/>
              </a:ext>
            </a:extLst>
          </p:cNvPr>
          <p:cNvSpPr/>
          <p:nvPr>
            <p:custDataLst>
              <p:tags r:id="rId6"/>
            </p:custDataLst>
          </p:nvPr>
        </p:nvSpPr>
        <p:spPr>
          <a:xfrm>
            <a:off x="8534400" y="4598225"/>
            <a:ext cx="3607002" cy="3693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dirty="0"/>
              <a:t>Source: Safety, Division of NJ State Police, Uniform Crime Reports. Updated 5.1.2020</a:t>
            </a:r>
          </a:p>
        </p:txBody>
      </p:sp>
      <p:graphicFrame>
        <p:nvGraphicFramePr>
          <p:cNvPr id="10" name="Chart 9">
            <a:extLst>
              <a:ext uri="{FF2B5EF4-FFF2-40B4-BE49-F238E27FC236}">
                <a16:creationId xmlns:a16="http://schemas.microsoft.com/office/drawing/2014/main" id="{0CBD6A5B-3822-4EF0-9900-05F6EEAC93FA}"/>
              </a:ext>
            </a:extLst>
          </p:cNvPr>
          <p:cNvGraphicFramePr/>
          <p:nvPr>
            <p:custDataLst>
              <p:tags r:id="rId7"/>
            </p:custDataLst>
            <p:extLst>
              <p:ext uri="{D42A27DB-BD31-4B8C-83A1-F6EECF244321}">
                <p14:modId xmlns:p14="http://schemas.microsoft.com/office/powerpoint/2010/main" val="3754177299"/>
              </p:ext>
            </p:extLst>
          </p:nvPr>
        </p:nvGraphicFramePr>
        <p:xfrm>
          <a:off x="3167424" y="990600"/>
          <a:ext cx="8128000" cy="5026857"/>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13" name="Chart 12">
            <a:extLst>
              <a:ext uri="{FF2B5EF4-FFF2-40B4-BE49-F238E27FC236}">
                <a16:creationId xmlns:a16="http://schemas.microsoft.com/office/drawing/2014/main" id="{0E211059-7ECC-4DD5-8380-E0E52FD5B072}"/>
              </a:ext>
            </a:extLst>
          </p:cNvPr>
          <p:cNvGraphicFramePr/>
          <p:nvPr>
            <p:custDataLst>
              <p:tags r:id="rId8"/>
            </p:custDataLst>
            <p:extLst>
              <p:ext uri="{D42A27DB-BD31-4B8C-83A1-F6EECF244321}">
                <p14:modId xmlns:p14="http://schemas.microsoft.com/office/powerpoint/2010/main" val="1135747008"/>
              </p:ext>
            </p:extLst>
          </p:nvPr>
        </p:nvGraphicFramePr>
        <p:xfrm>
          <a:off x="8534400" y="5056530"/>
          <a:ext cx="3429000" cy="1725270"/>
        </p:xfrm>
        <a:graphic>
          <a:graphicData uri="http://schemas.openxmlformats.org/drawingml/2006/chart">
            <c:chart xmlns:c="http://schemas.openxmlformats.org/drawingml/2006/chart" xmlns:r="http://schemas.openxmlformats.org/officeDocument/2006/relationships" r:id="rId13"/>
          </a:graphicData>
        </a:graphic>
      </p:graphicFrame>
      <p:sp>
        <p:nvSpPr>
          <p:cNvPr id="14" name="TextBox 13">
            <a:extLst>
              <a:ext uri="{FF2B5EF4-FFF2-40B4-BE49-F238E27FC236}">
                <a16:creationId xmlns:a16="http://schemas.microsoft.com/office/drawing/2014/main" id="{820D3C38-49F4-4A34-A3DA-EDD91FBD524B}"/>
              </a:ext>
            </a:extLst>
          </p:cNvPr>
          <p:cNvSpPr txBox="1"/>
          <p:nvPr>
            <p:custDataLst>
              <p:tags r:id="rId9"/>
            </p:custDataLst>
          </p:nvPr>
        </p:nvSpPr>
        <p:spPr>
          <a:xfrm>
            <a:off x="3167424" y="6475762"/>
            <a:ext cx="8229600" cy="411708"/>
          </a:xfrm>
          <a:prstGeom prst="rect">
            <a:avLst/>
          </a:prstGeom>
          <a:noFill/>
        </p:spPr>
        <p:txBody>
          <a:bodyPr wrap="square" rtlCol="0" anchor="ctr" anchorCtr="0">
            <a:noAutofit/>
          </a:bodyPr>
          <a:lstStyle/>
          <a:p>
            <a:pPr algn="just"/>
            <a:r>
              <a:rPr lang="en-US" sz="1000" dirty="0">
                <a:latin typeface="Franklin Gothic Book"/>
              </a:rPr>
              <a:t>(Indicator to be included in the HSAC final report)</a:t>
            </a:r>
            <a:endParaRPr lang="en-US" dirty="0">
              <a:cs typeface="Calibri"/>
            </a:endParaRPr>
          </a:p>
        </p:txBody>
      </p:sp>
    </p:spTree>
    <p:extLst>
      <p:ext uri="{BB962C8B-B14F-4D97-AF65-F5344CB8AC3E}">
        <p14:creationId xmlns:p14="http://schemas.microsoft.com/office/powerpoint/2010/main" val="848185274"/>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B86BAE2-4661-4C8A-B2B4-E14D32A11D64}"/>
              </a:ext>
            </a:extLst>
          </p:cNvPr>
          <p:cNvSpPr txBox="1"/>
          <p:nvPr>
            <p:custDataLst>
              <p:tags r:id="rId1"/>
            </p:custDataLst>
          </p:nvPr>
        </p:nvSpPr>
        <p:spPr>
          <a:xfrm>
            <a:off x="0" y="2667000"/>
            <a:ext cx="3124200" cy="1169551"/>
          </a:xfrm>
          <a:prstGeom prst="rect">
            <a:avLst/>
          </a:prstGeom>
          <a:noFill/>
        </p:spPr>
        <p:txBody>
          <a:bodyPr wrap="square" rtlCol="0">
            <a:spAutoFit/>
          </a:bodyPr>
          <a:lstStyle/>
          <a:p>
            <a:pPr algn="ctr"/>
            <a:r>
              <a:rPr lang="en-US" sz="3500" dirty="0">
                <a:solidFill>
                  <a:schemeClr val="bg1"/>
                </a:solidFill>
                <a:latin typeface="Franklin Gothic Demi" panose="020B0703020102020204" pitchFamily="34" charset="0"/>
              </a:rPr>
              <a:t>Community Safety</a:t>
            </a:r>
          </a:p>
        </p:txBody>
      </p:sp>
      <p:sp>
        <p:nvSpPr>
          <p:cNvPr id="3" name="TextBox 2">
            <a:extLst>
              <a:ext uri="{FF2B5EF4-FFF2-40B4-BE49-F238E27FC236}">
                <a16:creationId xmlns:a16="http://schemas.microsoft.com/office/drawing/2014/main" id="{652C7DD3-0BAB-4078-987E-45FA5D0B4D6B}"/>
              </a:ext>
            </a:extLst>
          </p:cNvPr>
          <p:cNvSpPr txBox="1"/>
          <p:nvPr>
            <p:custDataLst>
              <p:tags r:id="rId2"/>
            </p:custDataLst>
          </p:nvPr>
        </p:nvSpPr>
        <p:spPr>
          <a:xfrm>
            <a:off x="-2771" y="3836551"/>
            <a:ext cx="3124200"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Gun Data</a:t>
            </a:r>
          </a:p>
        </p:txBody>
      </p:sp>
      <p:sp>
        <p:nvSpPr>
          <p:cNvPr id="4" name="TextBox 3">
            <a:extLst>
              <a:ext uri="{FF2B5EF4-FFF2-40B4-BE49-F238E27FC236}">
                <a16:creationId xmlns:a16="http://schemas.microsoft.com/office/drawing/2014/main" id="{D92942F3-E7F5-48C6-A02D-FF39DEFC02F2}"/>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11.5: Crime guns recovered (#) in NJ (by county)</a:t>
            </a:r>
          </a:p>
        </p:txBody>
      </p:sp>
      <p:sp>
        <p:nvSpPr>
          <p:cNvPr id="5" name="TextBox 4">
            <a:extLst>
              <a:ext uri="{FF2B5EF4-FFF2-40B4-BE49-F238E27FC236}">
                <a16:creationId xmlns:a16="http://schemas.microsoft.com/office/drawing/2014/main" id="{FA0EED93-B310-41A9-8FAB-D685D8630550}"/>
              </a:ext>
            </a:extLst>
          </p:cNvPr>
          <p:cNvSpPr txBox="1"/>
          <p:nvPr>
            <p:custDataLst>
              <p:tags r:id="rId4"/>
            </p:custDataLst>
          </p:nvPr>
        </p:nvSpPr>
        <p:spPr>
          <a:xfrm>
            <a:off x="3124200" y="367958"/>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NJGUNStat reports, NJ State Police, Office of the Attorney General (October, 2020)</a:t>
            </a:r>
          </a:p>
        </p:txBody>
      </p:sp>
      <p:sp>
        <p:nvSpPr>
          <p:cNvPr id="6" name="TextBox 5">
            <a:extLst>
              <a:ext uri="{FF2B5EF4-FFF2-40B4-BE49-F238E27FC236}">
                <a16:creationId xmlns:a16="http://schemas.microsoft.com/office/drawing/2014/main" id="{926CB281-1681-4BB3-9120-6C3578DDA53A}"/>
              </a:ext>
            </a:extLst>
          </p:cNvPr>
          <p:cNvSpPr txBox="1"/>
          <p:nvPr>
            <p:custDataLst>
              <p:tags r:id="rId5"/>
            </p:custDataLst>
          </p:nvPr>
        </p:nvSpPr>
        <p:spPr>
          <a:xfrm>
            <a:off x="8534400" y="3429000"/>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dirty="0"/>
              <a:t>11.6: Crime guns recovered (#) November 2019-October 2020, in county</a:t>
            </a:r>
          </a:p>
        </p:txBody>
      </p:sp>
      <p:sp>
        <p:nvSpPr>
          <p:cNvPr id="7" name="Rectangle 6">
            <a:extLst>
              <a:ext uri="{FF2B5EF4-FFF2-40B4-BE49-F238E27FC236}">
                <a16:creationId xmlns:a16="http://schemas.microsoft.com/office/drawing/2014/main" id="{379C6644-D98B-48B0-A18E-4DF7742328AC}"/>
              </a:ext>
            </a:extLst>
          </p:cNvPr>
          <p:cNvSpPr/>
          <p:nvPr>
            <p:custDataLst>
              <p:tags r:id="rId6"/>
            </p:custDataLst>
          </p:nvPr>
        </p:nvSpPr>
        <p:spPr>
          <a:xfrm>
            <a:off x="8534400" y="3886200"/>
            <a:ext cx="3581400" cy="3693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dirty="0"/>
              <a:t>Source: NJGUNStat reports, NJ State Police, Office of the Attorney General (November 2019-October 2020)</a:t>
            </a:r>
          </a:p>
        </p:txBody>
      </p:sp>
      <p:graphicFrame>
        <p:nvGraphicFramePr>
          <p:cNvPr id="10" name="Chart 9">
            <a:extLst>
              <a:ext uri="{FF2B5EF4-FFF2-40B4-BE49-F238E27FC236}">
                <a16:creationId xmlns:a16="http://schemas.microsoft.com/office/drawing/2014/main" id="{CF824E93-3D1E-4D00-912B-6C59D6E37CBF}"/>
              </a:ext>
            </a:extLst>
          </p:cNvPr>
          <p:cNvGraphicFramePr/>
          <p:nvPr>
            <p:custDataLst>
              <p:tags r:id="rId7"/>
            </p:custDataLst>
            <p:extLst>
              <p:ext uri="{D42A27DB-BD31-4B8C-83A1-F6EECF244321}">
                <p14:modId xmlns:p14="http://schemas.microsoft.com/office/powerpoint/2010/main" val="2928458088"/>
              </p:ext>
            </p:extLst>
          </p:nvPr>
        </p:nvGraphicFramePr>
        <p:xfrm>
          <a:off x="3303761" y="677333"/>
          <a:ext cx="6754639" cy="5418667"/>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13" name="Chart 12">
            <a:extLst>
              <a:ext uri="{FF2B5EF4-FFF2-40B4-BE49-F238E27FC236}">
                <a16:creationId xmlns:a16="http://schemas.microsoft.com/office/drawing/2014/main" id="{F0BD3702-B879-44F9-ABF9-0B2754526C02}"/>
              </a:ext>
            </a:extLst>
          </p:cNvPr>
          <p:cNvGraphicFramePr/>
          <p:nvPr>
            <p:custDataLst>
              <p:tags r:id="rId8"/>
            </p:custDataLst>
            <p:extLst>
              <p:ext uri="{D42A27DB-BD31-4B8C-83A1-F6EECF244321}">
                <p14:modId xmlns:p14="http://schemas.microsoft.com/office/powerpoint/2010/main" val="825470770"/>
              </p:ext>
            </p:extLst>
          </p:nvPr>
        </p:nvGraphicFramePr>
        <p:xfrm>
          <a:off x="8561196" y="4255532"/>
          <a:ext cx="3478404" cy="2494733"/>
        </p:xfrm>
        <a:graphic>
          <a:graphicData uri="http://schemas.openxmlformats.org/drawingml/2006/chart">
            <c:chart xmlns:c="http://schemas.openxmlformats.org/drawingml/2006/chart" xmlns:r="http://schemas.openxmlformats.org/officeDocument/2006/relationships" r:id="rId12"/>
          </a:graphicData>
        </a:graphic>
      </p:graphicFrame>
    </p:spTree>
    <p:extLst>
      <p:ext uri="{BB962C8B-B14F-4D97-AF65-F5344CB8AC3E}">
        <p14:creationId xmlns:p14="http://schemas.microsoft.com/office/powerpoint/2010/main" val="1110410650"/>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B86BAE2-4661-4C8A-B2B4-E14D32A11D64}"/>
              </a:ext>
            </a:extLst>
          </p:cNvPr>
          <p:cNvSpPr txBox="1"/>
          <p:nvPr>
            <p:custDataLst>
              <p:tags r:id="rId1"/>
            </p:custDataLst>
          </p:nvPr>
        </p:nvSpPr>
        <p:spPr>
          <a:xfrm>
            <a:off x="0" y="2667000"/>
            <a:ext cx="3124200" cy="1169551"/>
          </a:xfrm>
          <a:prstGeom prst="rect">
            <a:avLst/>
          </a:prstGeom>
          <a:noFill/>
        </p:spPr>
        <p:txBody>
          <a:bodyPr wrap="square" rtlCol="0">
            <a:spAutoFit/>
          </a:bodyPr>
          <a:lstStyle/>
          <a:p>
            <a:pPr algn="ctr"/>
            <a:r>
              <a:rPr lang="en-US" sz="3500" dirty="0">
                <a:solidFill>
                  <a:schemeClr val="bg1"/>
                </a:solidFill>
                <a:latin typeface="Franklin Gothic Demi" panose="020B0703020102020204" pitchFamily="34" charset="0"/>
              </a:rPr>
              <a:t>Community Safety</a:t>
            </a:r>
          </a:p>
        </p:txBody>
      </p:sp>
      <p:sp>
        <p:nvSpPr>
          <p:cNvPr id="3" name="TextBox 2">
            <a:extLst>
              <a:ext uri="{FF2B5EF4-FFF2-40B4-BE49-F238E27FC236}">
                <a16:creationId xmlns:a16="http://schemas.microsoft.com/office/drawing/2014/main" id="{652C7DD3-0BAB-4078-987E-45FA5D0B4D6B}"/>
              </a:ext>
            </a:extLst>
          </p:cNvPr>
          <p:cNvSpPr txBox="1"/>
          <p:nvPr>
            <p:custDataLst>
              <p:tags r:id="rId2"/>
            </p:custDataLst>
          </p:nvPr>
        </p:nvSpPr>
        <p:spPr>
          <a:xfrm>
            <a:off x="-2771" y="3836551"/>
            <a:ext cx="3124200"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Gun Data</a:t>
            </a:r>
          </a:p>
        </p:txBody>
      </p:sp>
      <p:sp>
        <p:nvSpPr>
          <p:cNvPr id="4" name="TextBox 3">
            <a:extLst>
              <a:ext uri="{FF2B5EF4-FFF2-40B4-BE49-F238E27FC236}">
                <a16:creationId xmlns:a16="http://schemas.microsoft.com/office/drawing/2014/main" id="{0D95A209-5020-458E-AF44-12AE48655653}"/>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11.7: Municipalities in NJ with most crime guns recovered (#)</a:t>
            </a:r>
          </a:p>
        </p:txBody>
      </p:sp>
      <p:sp>
        <p:nvSpPr>
          <p:cNvPr id="5" name="TextBox 4">
            <a:extLst>
              <a:ext uri="{FF2B5EF4-FFF2-40B4-BE49-F238E27FC236}">
                <a16:creationId xmlns:a16="http://schemas.microsoft.com/office/drawing/2014/main" id="{4A09F014-E8A6-40A8-8CF5-D7108D852D8E}"/>
              </a:ext>
            </a:extLst>
          </p:cNvPr>
          <p:cNvSpPr txBox="1"/>
          <p:nvPr>
            <p:custDataLst>
              <p:tags r:id="rId4"/>
            </p:custDataLst>
          </p:nvPr>
        </p:nvSpPr>
        <p:spPr>
          <a:xfrm>
            <a:off x="3121429" y="30566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NJGUNStat reports, NJ State Police, Office of the Attorney General (October, 2020)</a:t>
            </a:r>
          </a:p>
        </p:txBody>
      </p:sp>
      <p:graphicFrame>
        <p:nvGraphicFramePr>
          <p:cNvPr id="12" name="Chart 11">
            <a:extLst>
              <a:ext uri="{FF2B5EF4-FFF2-40B4-BE49-F238E27FC236}">
                <a16:creationId xmlns:a16="http://schemas.microsoft.com/office/drawing/2014/main" id="{D3582146-253E-4F22-A2F5-BCBFD2EBF1F6}"/>
              </a:ext>
            </a:extLst>
          </p:cNvPr>
          <p:cNvGraphicFramePr/>
          <p:nvPr>
            <p:custDataLst>
              <p:tags r:id="rId5"/>
            </p:custDataLst>
            <p:extLst>
              <p:ext uri="{D42A27DB-BD31-4B8C-83A1-F6EECF244321}">
                <p14:modId xmlns:p14="http://schemas.microsoft.com/office/powerpoint/2010/main" val="4171727317"/>
              </p:ext>
            </p:extLst>
          </p:nvPr>
        </p:nvGraphicFramePr>
        <p:xfrm>
          <a:off x="3319000" y="990114"/>
          <a:ext cx="8644399" cy="5486886"/>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972409474"/>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649205694"/>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dirty="0">
                <a:solidFill>
                  <a:schemeClr val="bg1"/>
                </a:solidFill>
                <a:latin typeface="Franklin Gothic Demi" panose="020B0703020102020204" pitchFamily="34" charset="0"/>
              </a:rPr>
              <a:t>Domestic</a:t>
            </a:r>
          </a:p>
          <a:p>
            <a:pPr>
              <a:lnSpc>
                <a:spcPct val="90000"/>
              </a:lnSpc>
            </a:pPr>
            <a:r>
              <a:rPr lang="en-US" sz="4800" spc="-200" dirty="0">
                <a:solidFill>
                  <a:schemeClr val="bg1"/>
                </a:solidFill>
                <a:latin typeface="Franklin Gothic Demi" panose="020B0703020102020204" pitchFamily="34" charset="0"/>
              </a:rPr>
              <a:t>Violence</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EE060E3A-A72E-4BBE-9A79-AC6BFDFAEB5E}"/>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12.1: Domestic violence incidents (# reported) in NJ (by county)</a:t>
            </a:r>
          </a:p>
        </p:txBody>
      </p:sp>
      <p:sp>
        <p:nvSpPr>
          <p:cNvPr id="4" name="TextBox 3">
            <a:extLst>
              <a:ext uri="{FF2B5EF4-FFF2-40B4-BE49-F238E27FC236}">
                <a16:creationId xmlns:a16="http://schemas.microsoft.com/office/drawing/2014/main" id="{F442D254-E271-4971-833B-DE01120C1424}"/>
              </a:ext>
            </a:extLst>
          </p:cNvPr>
          <p:cNvSpPr txBox="1"/>
          <p:nvPr>
            <p:custDataLst>
              <p:tags r:id="rId3"/>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New Jersey State Police annual domestic violence reports, 2019</a:t>
            </a:r>
          </a:p>
        </p:txBody>
      </p:sp>
      <p:sp>
        <p:nvSpPr>
          <p:cNvPr id="5" name="TextBox 4">
            <a:extLst>
              <a:ext uri="{FF2B5EF4-FFF2-40B4-BE49-F238E27FC236}">
                <a16:creationId xmlns:a16="http://schemas.microsoft.com/office/drawing/2014/main" id="{0A7343B1-599C-4F26-91B4-F17BFD1B4CC1}"/>
              </a:ext>
            </a:extLst>
          </p:cNvPr>
          <p:cNvSpPr txBox="1"/>
          <p:nvPr>
            <p:custDataLst>
              <p:tags r:id="rId4"/>
            </p:custDataLst>
          </p:nvPr>
        </p:nvSpPr>
        <p:spPr>
          <a:xfrm>
            <a:off x="3124200" y="6324600"/>
            <a:ext cx="9017202" cy="457200"/>
          </a:xfrm>
          <a:prstGeom prst="rect">
            <a:avLst/>
          </a:prstGeom>
          <a:noFill/>
        </p:spPr>
        <p:txBody>
          <a:bodyPr wrap="square" rtlCol="0" anchor="ctr" anchorCtr="0">
            <a:noAutofit/>
          </a:bodyPr>
          <a:lstStyle/>
          <a:p>
            <a:pPr algn="just"/>
            <a:r>
              <a:rPr lang="en-US" sz="1000" dirty="0">
                <a:latin typeface="Franklin Gothic Book" panose="020B0503020102020204" pitchFamily="34" charset="0"/>
              </a:rPr>
              <a:t>Explanation. The NJ State Police define “domestic violence incidents” as inclusive of: Homicide, assault, terroristic threats, kidnapping, criminal restraint, false imprisonment, sexual assault, criminal sexual assault, lewdness, criminal mischief, burglary, criminal trespass, harassment &amp; stalking. Note that total county population size has not been accounted for in this indicator.</a:t>
            </a:r>
          </a:p>
        </p:txBody>
      </p:sp>
      <p:graphicFrame>
        <p:nvGraphicFramePr>
          <p:cNvPr id="8" name="Chart 7">
            <a:extLst>
              <a:ext uri="{FF2B5EF4-FFF2-40B4-BE49-F238E27FC236}">
                <a16:creationId xmlns:a16="http://schemas.microsoft.com/office/drawing/2014/main" id="{66E00E27-8358-46F8-8263-9970F1EAD8ED}"/>
              </a:ext>
            </a:extLst>
          </p:cNvPr>
          <p:cNvGraphicFramePr/>
          <p:nvPr>
            <p:custDataLst>
              <p:tags r:id="rId5"/>
            </p:custDataLst>
            <p:extLst>
              <p:ext uri="{D42A27DB-BD31-4B8C-83A1-F6EECF244321}">
                <p14:modId xmlns:p14="http://schemas.microsoft.com/office/powerpoint/2010/main" val="2670444850"/>
              </p:ext>
            </p:extLst>
          </p:nvPr>
        </p:nvGraphicFramePr>
        <p:xfrm>
          <a:off x="3319001" y="719666"/>
          <a:ext cx="8128000" cy="5418667"/>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2887803417"/>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dirty="0">
                <a:solidFill>
                  <a:schemeClr val="bg1"/>
                </a:solidFill>
                <a:latin typeface="Franklin Gothic Demi" panose="020B0703020102020204" pitchFamily="34" charset="0"/>
              </a:rPr>
              <a:t>Domestic</a:t>
            </a:r>
          </a:p>
          <a:p>
            <a:pPr>
              <a:lnSpc>
                <a:spcPct val="90000"/>
              </a:lnSpc>
            </a:pPr>
            <a:r>
              <a:rPr lang="en-US" sz="4800" spc="-200" dirty="0">
                <a:solidFill>
                  <a:schemeClr val="bg1"/>
                </a:solidFill>
                <a:latin typeface="Franklin Gothic Demi" panose="020B0703020102020204" pitchFamily="34" charset="0"/>
              </a:rPr>
              <a:t>Violence</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F1BB69A2-1F1C-478E-BDF4-B77422B6B261}"/>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12.2: Domestic violence incidents (# reported) over time, in county </a:t>
            </a:r>
          </a:p>
        </p:txBody>
      </p:sp>
      <p:sp>
        <p:nvSpPr>
          <p:cNvPr id="4" name="TextBox 3">
            <a:extLst>
              <a:ext uri="{FF2B5EF4-FFF2-40B4-BE49-F238E27FC236}">
                <a16:creationId xmlns:a16="http://schemas.microsoft.com/office/drawing/2014/main" id="{DCB0414E-B44F-43F5-903E-8683E43A7D21}"/>
              </a:ext>
            </a:extLst>
          </p:cNvPr>
          <p:cNvSpPr txBox="1"/>
          <p:nvPr>
            <p:custDataLst>
              <p:tags r:id="rId3"/>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New Jersey State Police annual domestic violence reports, 2015-2019</a:t>
            </a:r>
          </a:p>
        </p:txBody>
      </p:sp>
      <p:sp>
        <p:nvSpPr>
          <p:cNvPr id="5" name="TextBox 4">
            <a:extLst>
              <a:ext uri="{FF2B5EF4-FFF2-40B4-BE49-F238E27FC236}">
                <a16:creationId xmlns:a16="http://schemas.microsoft.com/office/drawing/2014/main" id="{3501A9F9-3862-41A7-B73A-6B8AC365A646}"/>
              </a:ext>
            </a:extLst>
          </p:cNvPr>
          <p:cNvSpPr txBox="1"/>
          <p:nvPr>
            <p:custDataLst>
              <p:tags r:id="rId4"/>
            </p:custDataLst>
          </p:nvPr>
        </p:nvSpPr>
        <p:spPr>
          <a:xfrm>
            <a:off x="3124200" y="6400800"/>
            <a:ext cx="9001962" cy="457200"/>
          </a:xfrm>
          <a:prstGeom prst="rect">
            <a:avLst/>
          </a:prstGeom>
          <a:noFill/>
        </p:spPr>
        <p:txBody>
          <a:bodyPr wrap="square" rtlCol="0" anchor="ctr" anchorCtr="0">
            <a:noAutofit/>
          </a:bodyPr>
          <a:lstStyle/>
          <a:p>
            <a:pPr algn="just"/>
            <a:r>
              <a:rPr lang="en-US" sz="1000" dirty="0">
                <a:latin typeface="Franklin Gothic Book"/>
              </a:rPr>
              <a:t>Explanation. The NJ State Police define “domestic violence incidents” as inclusive of: Homicide, assault, terroristic threats, kidnapping, criminal restraint, false imprisonment, sexual assault, criminal sexual assault, lewdness, criminal mischief, burglary, criminal trespass, harassment &amp; stalking. </a:t>
            </a:r>
            <a:endParaRPr lang="en-US" sz="1000" dirty="0">
              <a:solidFill>
                <a:srgbClr val="FF0000"/>
              </a:solidFill>
              <a:latin typeface="Franklin Gothic Book"/>
            </a:endParaRPr>
          </a:p>
        </p:txBody>
      </p:sp>
      <p:graphicFrame>
        <p:nvGraphicFramePr>
          <p:cNvPr id="8" name="Chart 7">
            <a:extLst>
              <a:ext uri="{FF2B5EF4-FFF2-40B4-BE49-F238E27FC236}">
                <a16:creationId xmlns:a16="http://schemas.microsoft.com/office/drawing/2014/main" id="{243A5A88-D7E2-4661-8214-D4F12F6DFAF9}"/>
              </a:ext>
            </a:extLst>
          </p:cNvPr>
          <p:cNvGraphicFramePr/>
          <p:nvPr>
            <p:custDataLst>
              <p:tags r:id="rId5"/>
            </p:custDataLst>
            <p:extLst>
              <p:ext uri="{D42A27DB-BD31-4B8C-83A1-F6EECF244321}">
                <p14:modId xmlns:p14="http://schemas.microsoft.com/office/powerpoint/2010/main" val="1100580608"/>
              </p:ext>
            </p:extLst>
          </p:nvPr>
        </p:nvGraphicFramePr>
        <p:xfrm>
          <a:off x="3246120" y="719666"/>
          <a:ext cx="8717280" cy="5418667"/>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3285780351"/>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dirty="0">
                <a:solidFill>
                  <a:schemeClr val="bg1"/>
                </a:solidFill>
                <a:latin typeface="Franklin Gothic Demi" panose="020B0703020102020204" pitchFamily="34" charset="0"/>
              </a:rPr>
              <a:t>Domestic</a:t>
            </a:r>
          </a:p>
          <a:p>
            <a:pPr>
              <a:lnSpc>
                <a:spcPct val="90000"/>
              </a:lnSpc>
            </a:pPr>
            <a:r>
              <a:rPr lang="en-US" sz="4800" spc="-200" dirty="0">
                <a:solidFill>
                  <a:schemeClr val="bg1"/>
                </a:solidFill>
                <a:latin typeface="Franklin Gothic Demi" panose="020B0703020102020204" pitchFamily="34" charset="0"/>
              </a:rPr>
              <a:t>Violence</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A1547B99-2B53-45DC-A3E7-B629C6FCD1BC}"/>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12.3: Domestic violence incidents (# reported) over time, by municipality</a:t>
            </a:r>
          </a:p>
        </p:txBody>
      </p:sp>
      <p:sp>
        <p:nvSpPr>
          <p:cNvPr id="4" name="TextBox 3">
            <a:extLst>
              <a:ext uri="{FF2B5EF4-FFF2-40B4-BE49-F238E27FC236}">
                <a16:creationId xmlns:a16="http://schemas.microsoft.com/office/drawing/2014/main" id="{4FAACC2F-7ECE-451F-AD04-91D8232FA6D8}"/>
              </a:ext>
            </a:extLst>
          </p:cNvPr>
          <p:cNvSpPr txBox="1"/>
          <p:nvPr>
            <p:custDataLst>
              <p:tags r:id="rId3"/>
            </p:custDataLst>
          </p:nvPr>
        </p:nvSpPr>
        <p:spPr>
          <a:xfrm>
            <a:off x="3162344" y="35171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New Jersey State Policy annual domestic violence reports, 2013-2019</a:t>
            </a:r>
          </a:p>
        </p:txBody>
      </p:sp>
      <p:sp>
        <p:nvSpPr>
          <p:cNvPr id="5" name="TextBox 4">
            <a:extLst>
              <a:ext uri="{FF2B5EF4-FFF2-40B4-BE49-F238E27FC236}">
                <a16:creationId xmlns:a16="http://schemas.microsoft.com/office/drawing/2014/main" id="{AEEEC400-4BA1-4A28-8748-40749C82324F}"/>
              </a:ext>
            </a:extLst>
          </p:cNvPr>
          <p:cNvSpPr txBox="1"/>
          <p:nvPr>
            <p:custDataLst>
              <p:tags r:id="rId4"/>
            </p:custDataLst>
          </p:nvPr>
        </p:nvSpPr>
        <p:spPr>
          <a:xfrm>
            <a:off x="3164638" y="6220054"/>
            <a:ext cx="9001962" cy="457200"/>
          </a:xfrm>
          <a:prstGeom prst="rect">
            <a:avLst/>
          </a:prstGeom>
          <a:noFill/>
        </p:spPr>
        <p:txBody>
          <a:bodyPr wrap="square" rtlCol="0" anchor="ctr" anchorCtr="0">
            <a:noAutofit/>
          </a:bodyPr>
          <a:lstStyle/>
          <a:p>
            <a:pPr algn="just"/>
            <a:r>
              <a:rPr lang="en-US" sz="1000" dirty="0">
                <a:latin typeface="Franklin Gothic Book" panose="020B0503020102020204" pitchFamily="34" charset="0"/>
              </a:rPr>
              <a:t>Explanation. The NJ State Police define “domestic violence incidents” as inclusive of: Homicide, assault, terroristic threats, kidnapping, criminal restraint, false imprisonment, sexual assault, criminal sexual assault, lewdness, criminal mischief, burglary, criminal trespass, harassment &amp; stalking.</a:t>
            </a:r>
          </a:p>
          <a:p>
            <a:pPr algn="just"/>
            <a:r>
              <a:rPr lang="en-US" sz="1000" dirty="0">
                <a:latin typeface="Franklin Gothic Book" panose="020B0503020102020204" pitchFamily="34" charset="0"/>
              </a:rPr>
              <a:t>Note. These are the 10 municipalities (if available) with the highest rates in the county in 2019. Workbook may include more municipalities. Note that total county population size has not been accounted for in this indicator</a:t>
            </a:r>
          </a:p>
        </p:txBody>
      </p:sp>
      <p:graphicFrame>
        <p:nvGraphicFramePr>
          <p:cNvPr id="8" name="Chart 7">
            <a:extLst>
              <a:ext uri="{FF2B5EF4-FFF2-40B4-BE49-F238E27FC236}">
                <a16:creationId xmlns:a16="http://schemas.microsoft.com/office/drawing/2014/main" id="{EC466FDC-4547-41C9-B6D8-CD24349E323B}"/>
              </a:ext>
            </a:extLst>
          </p:cNvPr>
          <p:cNvGraphicFramePr/>
          <p:nvPr>
            <p:custDataLst>
              <p:tags r:id="rId5"/>
            </p:custDataLst>
            <p:extLst>
              <p:ext uri="{D42A27DB-BD31-4B8C-83A1-F6EECF244321}">
                <p14:modId xmlns:p14="http://schemas.microsoft.com/office/powerpoint/2010/main" val="1114059403"/>
              </p:ext>
            </p:extLst>
          </p:nvPr>
        </p:nvGraphicFramePr>
        <p:xfrm>
          <a:off x="3455338" y="533763"/>
          <a:ext cx="8203261" cy="5686291"/>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3969866141"/>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dirty="0">
                <a:solidFill>
                  <a:schemeClr val="bg1"/>
                </a:solidFill>
                <a:latin typeface="Franklin Gothic Demi" panose="020B0703020102020204" pitchFamily="34" charset="0"/>
              </a:rPr>
              <a:t>Domestic</a:t>
            </a:r>
          </a:p>
          <a:p>
            <a:pPr>
              <a:lnSpc>
                <a:spcPct val="90000"/>
              </a:lnSpc>
            </a:pPr>
            <a:r>
              <a:rPr lang="en-US" sz="4800" spc="-200" dirty="0">
                <a:solidFill>
                  <a:schemeClr val="bg1"/>
                </a:solidFill>
                <a:latin typeface="Franklin Gothic Demi" panose="020B0703020102020204" pitchFamily="34" charset="0"/>
              </a:rPr>
              <a:t>Violence</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E006A1D3-66B2-4257-A4FD-D1CD21D11B7A}"/>
              </a:ext>
            </a:extLst>
          </p:cNvPr>
          <p:cNvSpPr txBox="1"/>
          <p:nvPr>
            <p:custDataLst>
              <p:tags r:id="rId2"/>
            </p:custDataLst>
          </p:nvPr>
        </p:nvSpPr>
        <p:spPr>
          <a:xfrm>
            <a:off x="-2771" y="3836551"/>
            <a:ext cx="3124200" cy="424732"/>
          </a:xfrm>
          <a:prstGeom prst="rect">
            <a:avLst/>
          </a:prstGeom>
          <a:noFill/>
        </p:spPr>
        <p:txBody>
          <a:bodyPr wrap="square" rtlCol="0">
            <a:spAutoFit/>
          </a:bodyPr>
          <a:lstStyle/>
          <a:p>
            <a:pPr algn="ctr">
              <a:lnSpc>
                <a:spcPct val="90000"/>
              </a:lnSpc>
            </a:pPr>
            <a:r>
              <a:rPr lang="en-US" sz="2400" spc="-100" dirty="0">
                <a:solidFill>
                  <a:schemeClr val="bg1"/>
                </a:solidFill>
                <a:latin typeface="Franklin Gothic Demi" panose="020B0703020102020204" pitchFamily="34" charset="0"/>
              </a:rPr>
              <a:t>Offenses statewide</a:t>
            </a:r>
          </a:p>
        </p:txBody>
      </p:sp>
      <p:sp>
        <p:nvSpPr>
          <p:cNvPr id="4" name="TextBox 3">
            <a:extLst>
              <a:ext uri="{FF2B5EF4-FFF2-40B4-BE49-F238E27FC236}">
                <a16:creationId xmlns:a16="http://schemas.microsoft.com/office/drawing/2014/main" id="{8D86E130-38FE-44C3-B9F6-DB0AF6D4605F}"/>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12.4: Domestic violence offenses by type (#) in NJ </a:t>
            </a:r>
          </a:p>
        </p:txBody>
      </p:sp>
      <p:sp>
        <p:nvSpPr>
          <p:cNvPr id="5" name="TextBox 4">
            <a:extLst>
              <a:ext uri="{FF2B5EF4-FFF2-40B4-BE49-F238E27FC236}">
                <a16:creationId xmlns:a16="http://schemas.microsoft.com/office/drawing/2014/main" id="{5F4684B8-E7D8-4803-9754-410B9F1AF8CC}"/>
              </a:ext>
            </a:extLst>
          </p:cNvPr>
          <p:cNvSpPr txBox="1"/>
          <p:nvPr>
            <p:custDataLst>
              <p:tags r:id="rId4"/>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New Jersey State Policy annual domestic violence reports, 2019</a:t>
            </a:r>
          </a:p>
        </p:txBody>
      </p:sp>
      <p:graphicFrame>
        <p:nvGraphicFramePr>
          <p:cNvPr id="8" name="Chart 7">
            <a:extLst>
              <a:ext uri="{FF2B5EF4-FFF2-40B4-BE49-F238E27FC236}">
                <a16:creationId xmlns:a16="http://schemas.microsoft.com/office/drawing/2014/main" id="{13DE6344-CB45-4F6B-8F33-42A74FD6608E}"/>
              </a:ext>
            </a:extLst>
          </p:cNvPr>
          <p:cNvGraphicFramePr/>
          <p:nvPr>
            <p:custDataLst>
              <p:tags r:id="rId5"/>
            </p:custDataLst>
            <p:extLst>
              <p:ext uri="{D42A27DB-BD31-4B8C-83A1-F6EECF244321}">
                <p14:modId xmlns:p14="http://schemas.microsoft.com/office/powerpoint/2010/main" val="3727270735"/>
              </p:ext>
            </p:extLst>
          </p:nvPr>
        </p:nvGraphicFramePr>
        <p:xfrm>
          <a:off x="3581400" y="954107"/>
          <a:ext cx="8158625" cy="5446693"/>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1188879239"/>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dirty="0">
                <a:solidFill>
                  <a:schemeClr val="bg1"/>
                </a:solidFill>
                <a:latin typeface="Franklin Gothic Demi" panose="020B0703020102020204" pitchFamily="34" charset="0"/>
              </a:rPr>
              <a:t>Domestic</a:t>
            </a:r>
          </a:p>
          <a:p>
            <a:pPr>
              <a:lnSpc>
                <a:spcPct val="90000"/>
              </a:lnSpc>
            </a:pPr>
            <a:r>
              <a:rPr lang="en-US" sz="4800" spc="-200" dirty="0">
                <a:solidFill>
                  <a:schemeClr val="bg1"/>
                </a:solidFill>
                <a:latin typeface="Franklin Gothic Demi" panose="020B0703020102020204" pitchFamily="34" charset="0"/>
              </a:rPr>
              <a:t>Violence</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E006A1D3-66B2-4257-A4FD-D1CD21D11B7A}"/>
              </a:ext>
            </a:extLst>
          </p:cNvPr>
          <p:cNvSpPr txBox="1"/>
          <p:nvPr>
            <p:custDataLst>
              <p:tags r:id="rId2"/>
            </p:custDataLst>
          </p:nvPr>
        </p:nvSpPr>
        <p:spPr>
          <a:xfrm>
            <a:off x="-2771" y="3836551"/>
            <a:ext cx="3124200" cy="424732"/>
          </a:xfrm>
          <a:prstGeom prst="rect">
            <a:avLst/>
          </a:prstGeom>
          <a:noFill/>
        </p:spPr>
        <p:txBody>
          <a:bodyPr wrap="square" rtlCol="0">
            <a:spAutoFit/>
          </a:bodyPr>
          <a:lstStyle/>
          <a:p>
            <a:pPr algn="ctr">
              <a:lnSpc>
                <a:spcPct val="90000"/>
              </a:lnSpc>
            </a:pPr>
            <a:r>
              <a:rPr lang="en-US" sz="2400" spc="-100" dirty="0">
                <a:solidFill>
                  <a:schemeClr val="bg1"/>
                </a:solidFill>
                <a:latin typeface="Franklin Gothic Demi" panose="020B0703020102020204" pitchFamily="34" charset="0"/>
              </a:rPr>
              <a:t>Offenses countywide</a:t>
            </a:r>
          </a:p>
        </p:txBody>
      </p:sp>
      <p:sp>
        <p:nvSpPr>
          <p:cNvPr id="4" name="TextBox 3">
            <a:extLst>
              <a:ext uri="{FF2B5EF4-FFF2-40B4-BE49-F238E27FC236}">
                <a16:creationId xmlns:a16="http://schemas.microsoft.com/office/drawing/2014/main" id="{4A17D82D-1BD5-4743-BE06-CA35D8E899E8}"/>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12.5: Domestic violence offenses by type (#) in County </a:t>
            </a:r>
          </a:p>
        </p:txBody>
      </p:sp>
      <p:sp>
        <p:nvSpPr>
          <p:cNvPr id="5" name="TextBox 4">
            <a:extLst>
              <a:ext uri="{FF2B5EF4-FFF2-40B4-BE49-F238E27FC236}">
                <a16:creationId xmlns:a16="http://schemas.microsoft.com/office/drawing/2014/main" id="{B9A87B01-F842-4F86-B69D-A27D7A2EDD89}"/>
              </a:ext>
            </a:extLst>
          </p:cNvPr>
          <p:cNvSpPr txBox="1"/>
          <p:nvPr>
            <p:custDataLst>
              <p:tags r:id="rId4"/>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New Jersey State Policy annual domestic violence reports, 2019</a:t>
            </a:r>
          </a:p>
        </p:txBody>
      </p:sp>
      <p:graphicFrame>
        <p:nvGraphicFramePr>
          <p:cNvPr id="8" name="Chart 7">
            <a:extLst>
              <a:ext uri="{FF2B5EF4-FFF2-40B4-BE49-F238E27FC236}">
                <a16:creationId xmlns:a16="http://schemas.microsoft.com/office/drawing/2014/main" id="{95E84ED8-84A1-4025-ADB3-B327C3556C6D}"/>
              </a:ext>
            </a:extLst>
          </p:cNvPr>
          <p:cNvGraphicFramePr/>
          <p:nvPr>
            <p:custDataLst>
              <p:tags r:id="rId5"/>
            </p:custDataLst>
            <p:extLst>
              <p:ext uri="{D42A27DB-BD31-4B8C-83A1-F6EECF244321}">
                <p14:modId xmlns:p14="http://schemas.microsoft.com/office/powerpoint/2010/main" val="3297276174"/>
              </p:ext>
            </p:extLst>
          </p:nvPr>
        </p:nvGraphicFramePr>
        <p:xfrm>
          <a:off x="3455338" y="1219200"/>
          <a:ext cx="8584261" cy="5418667"/>
        </p:xfrm>
        <a:graphic>
          <a:graphicData uri="http://schemas.openxmlformats.org/drawingml/2006/chart">
            <c:chart xmlns:c="http://schemas.openxmlformats.org/drawingml/2006/chart" xmlns:r="http://schemas.openxmlformats.org/officeDocument/2006/relationships" r:id="rId9"/>
          </a:graphicData>
        </a:graphic>
      </p:graphicFrame>
      <p:sp>
        <p:nvSpPr>
          <p:cNvPr id="6" name="TextBox 5"/>
          <p:cNvSpPr txBox="1"/>
          <p:nvPr>
            <p:custDataLst>
              <p:tags r:id="rId6"/>
            </p:custDataLst>
          </p:nvPr>
        </p:nvSpPr>
        <p:spPr>
          <a:xfrm>
            <a:off x="3246120" y="6453222"/>
            <a:ext cx="7746062" cy="246221"/>
          </a:xfrm>
          <a:prstGeom prst="rect">
            <a:avLst/>
          </a:prstGeom>
          <a:noFill/>
        </p:spPr>
        <p:txBody>
          <a:bodyPr wrap="square" rtlCol="0">
            <a:spAutoFit/>
          </a:bodyPr>
          <a:lstStyle/>
          <a:p>
            <a:r>
              <a:rPr lang="en-US" sz="1000" dirty="0">
                <a:latin typeface="Franklin Gothic Book" panose="020B0503020102020204" pitchFamily="34" charset="0"/>
              </a:rPr>
              <a:t>Note that total county population size has not been accounted for in this indicator.</a:t>
            </a:r>
          </a:p>
        </p:txBody>
      </p:sp>
    </p:spTree>
    <p:extLst>
      <p:ext uri="{BB962C8B-B14F-4D97-AF65-F5344CB8AC3E}">
        <p14:creationId xmlns:p14="http://schemas.microsoft.com/office/powerpoint/2010/main" val="2114730444"/>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575387565"/>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dirty="0">
                <a:solidFill>
                  <a:schemeClr val="bg1"/>
                </a:solidFill>
                <a:latin typeface="Franklin Gothic Demi" panose="020B0703020102020204" pitchFamily="34" charset="0"/>
              </a:rPr>
              <a:t>Substance Use Disorder</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E006A1D3-66B2-4257-A4FD-D1CD21D11B7A}"/>
              </a:ext>
            </a:extLst>
          </p:cNvPr>
          <p:cNvSpPr txBox="1"/>
          <p:nvPr>
            <p:custDataLst>
              <p:tags r:id="rId2"/>
            </p:custDataLst>
          </p:nvPr>
        </p:nvSpPr>
        <p:spPr>
          <a:xfrm>
            <a:off x="0" y="4114800"/>
            <a:ext cx="3124200" cy="757130"/>
          </a:xfrm>
          <a:prstGeom prst="rect">
            <a:avLst/>
          </a:prstGeom>
          <a:noFill/>
        </p:spPr>
        <p:txBody>
          <a:bodyPr wrap="square" rtlCol="0">
            <a:spAutoFit/>
          </a:bodyPr>
          <a:lstStyle/>
          <a:p>
            <a:pPr algn="ctr">
              <a:lnSpc>
                <a:spcPct val="90000"/>
              </a:lnSpc>
            </a:pPr>
            <a:r>
              <a:rPr lang="en-US" sz="2400" spc="-100" dirty="0">
                <a:solidFill>
                  <a:schemeClr val="bg1"/>
                </a:solidFill>
                <a:latin typeface="Franklin Gothic Demi" panose="020B0703020102020204" pitchFamily="34" charset="0"/>
              </a:rPr>
              <a:t>Suspected Opioid Deaths</a:t>
            </a:r>
          </a:p>
        </p:txBody>
      </p:sp>
      <p:sp>
        <p:nvSpPr>
          <p:cNvPr id="4" name="TextBox 3">
            <a:extLst>
              <a:ext uri="{FF2B5EF4-FFF2-40B4-BE49-F238E27FC236}">
                <a16:creationId xmlns:a16="http://schemas.microsoft.com/office/drawing/2014/main" id="{CF53E4AD-3E47-4240-B176-AD235410A6D3}"/>
              </a:ext>
            </a:extLst>
          </p:cNvPr>
          <p:cNvSpPr txBox="1"/>
          <p:nvPr>
            <p:custDataLst>
              <p:tags r:id="rId3"/>
            </p:custDataLst>
          </p:nvPr>
        </p:nvSpPr>
        <p:spPr>
          <a:xfrm>
            <a:off x="3124200"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13.1: Change (%) in suspected opioid overdose deaths in NJ (by county) between 2018 and 2019 </a:t>
            </a:r>
          </a:p>
        </p:txBody>
      </p:sp>
      <p:sp>
        <p:nvSpPr>
          <p:cNvPr id="5" name="TextBox 4">
            <a:extLst>
              <a:ext uri="{FF2B5EF4-FFF2-40B4-BE49-F238E27FC236}">
                <a16:creationId xmlns:a16="http://schemas.microsoft.com/office/drawing/2014/main" id="{C20C6F73-5238-4D06-BC93-CECFA8F0CBFC}"/>
              </a:ext>
            </a:extLst>
          </p:cNvPr>
          <p:cNvSpPr txBox="1"/>
          <p:nvPr>
            <p:custDataLst>
              <p:tags r:id="rId4"/>
            </p:custDataLst>
          </p:nvPr>
        </p:nvSpPr>
        <p:spPr>
          <a:xfrm>
            <a:off x="3124200" y="6374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NJ Cares - Office of the Attorney General</a:t>
            </a:r>
          </a:p>
        </p:txBody>
      </p:sp>
      <p:sp>
        <p:nvSpPr>
          <p:cNvPr id="6" name="TextBox 5">
            <a:extLst>
              <a:ext uri="{FF2B5EF4-FFF2-40B4-BE49-F238E27FC236}">
                <a16:creationId xmlns:a16="http://schemas.microsoft.com/office/drawing/2014/main" id="{08998BB9-5F64-4A41-A09B-4A8FDE9F142D}"/>
              </a:ext>
            </a:extLst>
          </p:cNvPr>
          <p:cNvSpPr txBox="1"/>
          <p:nvPr>
            <p:custDataLst>
              <p:tags r:id="rId5"/>
            </p:custDataLst>
          </p:nvPr>
        </p:nvSpPr>
        <p:spPr>
          <a:xfrm>
            <a:off x="8534400" y="3337580"/>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dirty="0"/>
              <a:t>13.2: Number of (#) suspected opioid deaths over time, in county</a:t>
            </a:r>
          </a:p>
        </p:txBody>
      </p:sp>
      <p:sp>
        <p:nvSpPr>
          <p:cNvPr id="7" name="Rectangle 6">
            <a:extLst>
              <a:ext uri="{FF2B5EF4-FFF2-40B4-BE49-F238E27FC236}">
                <a16:creationId xmlns:a16="http://schemas.microsoft.com/office/drawing/2014/main" id="{01CCA3F2-6399-4A1F-A98C-957BA85D803B}"/>
              </a:ext>
            </a:extLst>
          </p:cNvPr>
          <p:cNvSpPr/>
          <p:nvPr>
            <p:custDataLst>
              <p:tags r:id="rId6"/>
            </p:custDataLst>
          </p:nvPr>
        </p:nvSpPr>
        <p:spPr>
          <a:xfrm>
            <a:off x="8534400" y="3813115"/>
            <a:ext cx="3581400" cy="2308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dirty="0"/>
              <a:t>Source: NJ Cares - Office of the Attorney General</a:t>
            </a:r>
          </a:p>
        </p:txBody>
      </p:sp>
      <p:graphicFrame>
        <p:nvGraphicFramePr>
          <p:cNvPr id="10" name="Chart 9">
            <a:extLst>
              <a:ext uri="{FF2B5EF4-FFF2-40B4-BE49-F238E27FC236}">
                <a16:creationId xmlns:a16="http://schemas.microsoft.com/office/drawing/2014/main" id="{B2A2F454-9897-4DF4-90C1-75065B03B360}"/>
              </a:ext>
            </a:extLst>
          </p:cNvPr>
          <p:cNvGraphicFramePr/>
          <p:nvPr>
            <p:custDataLst>
              <p:tags r:id="rId7"/>
            </p:custDataLst>
            <p:extLst>
              <p:ext uri="{D42A27DB-BD31-4B8C-83A1-F6EECF244321}">
                <p14:modId xmlns:p14="http://schemas.microsoft.com/office/powerpoint/2010/main" val="360313009"/>
              </p:ext>
            </p:extLst>
          </p:nvPr>
        </p:nvGraphicFramePr>
        <p:xfrm>
          <a:off x="8534400" y="4043947"/>
          <a:ext cx="3281680" cy="2328333"/>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16" name="Chart 15">
            <a:extLst>
              <a:ext uri="{FF2B5EF4-FFF2-40B4-BE49-F238E27FC236}">
                <a16:creationId xmlns:a16="http://schemas.microsoft.com/office/drawing/2014/main" id="{91286CBF-9323-481C-A733-5173DADB8631}"/>
              </a:ext>
            </a:extLst>
          </p:cNvPr>
          <p:cNvGraphicFramePr/>
          <p:nvPr>
            <p:custDataLst>
              <p:tags r:id="rId8"/>
            </p:custDataLst>
            <p:extLst>
              <p:ext uri="{D42A27DB-BD31-4B8C-83A1-F6EECF244321}">
                <p14:modId xmlns:p14="http://schemas.microsoft.com/office/powerpoint/2010/main" val="4203020474"/>
              </p:ext>
            </p:extLst>
          </p:nvPr>
        </p:nvGraphicFramePr>
        <p:xfrm>
          <a:off x="3164074" y="914400"/>
          <a:ext cx="5446526" cy="5481059"/>
        </p:xfrm>
        <a:graphic>
          <a:graphicData uri="http://schemas.openxmlformats.org/drawingml/2006/chart">
            <c:chart xmlns:c="http://schemas.openxmlformats.org/drawingml/2006/chart" xmlns:r="http://schemas.openxmlformats.org/officeDocument/2006/relationships" r:id="rId13"/>
          </a:graphicData>
        </a:graphic>
      </p:graphicFrame>
      <p:sp>
        <p:nvSpPr>
          <p:cNvPr id="8" name="TextBox 7"/>
          <p:cNvSpPr txBox="1"/>
          <p:nvPr>
            <p:custDataLst>
              <p:tags r:id="rId9"/>
            </p:custDataLst>
          </p:nvPr>
        </p:nvSpPr>
        <p:spPr>
          <a:xfrm>
            <a:off x="8536709" y="6355372"/>
            <a:ext cx="3617726" cy="400110"/>
          </a:xfrm>
          <a:prstGeom prst="rect">
            <a:avLst/>
          </a:prstGeom>
          <a:noFill/>
        </p:spPr>
        <p:txBody>
          <a:bodyPr wrap="square" rtlCol="0">
            <a:spAutoFit/>
          </a:bodyPr>
          <a:lstStyle/>
          <a:p>
            <a:r>
              <a:rPr lang="en-US" sz="1000" dirty="0">
                <a:latin typeface="Franklin Gothic Book" panose="020B0503020102020204" pitchFamily="34" charset="0"/>
              </a:rPr>
              <a:t>Note that total county population size has not been accounted for in this indicator</a:t>
            </a:r>
          </a:p>
        </p:txBody>
      </p:sp>
    </p:spTree>
    <p:extLst>
      <p:ext uri="{BB962C8B-B14F-4D97-AF65-F5344CB8AC3E}">
        <p14:creationId xmlns:p14="http://schemas.microsoft.com/office/powerpoint/2010/main" val="2659288428"/>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dirty="0">
                <a:solidFill>
                  <a:schemeClr val="bg1"/>
                </a:solidFill>
                <a:latin typeface="Franklin Gothic Demi" panose="020B0703020102020204" pitchFamily="34" charset="0"/>
              </a:rPr>
              <a:t>Substance Use Disorder</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F8643434-6E27-4792-BCBB-CF207A083807}"/>
              </a:ext>
            </a:extLst>
          </p:cNvPr>
          <p:cNvSpPr txBox="1"/>
          <p:nvPr>
            <p:custDataLst>
              <p:tags r:id="rId2"/>
            </p:custDataLst>
          </p:nvPr>
        </p:nvSpPr>
        <p:spPr>
          <a:xfrm>
            <a:off x="3124200" y="0"/>
            <a:ext cx="3919176"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13.3: % change in population for every overdose death (by county)</a:t>
            </a:r>
          </a:p>
        </p:txBody>
      </p:sp>
      <p:sp>
        <p:nvSpPr>
          <p:cNvPr id="4" name="TextBox 3">
            <a:extLst>
              <a:ext uri="{FF2B5EF4-FFF2-40B4-BE49-F238E27FC236}">
                <a16:creationId xmlns:a16="http://schemas.microsoft.com/office/drawing/2014/main" id="{EE2B3891-F212-449A-9F8B-4FF041E115A0}"/>
              </a:ext>
            </a:extLst>
          </p:cNvPr>
          <p:cNvSpPr txBox="1"/>
          <p:nvPr>
            <p:custDataLst>
              <p:tags r:id="rId3"/>
            </p:custDataLst>
          </p:nvPr>
        </p:nvSpPr>
        <p:spPr>
          <a:xfrm>
            <a:off x="3124200" y="649069"/>
            <a:ext cx="3446736" cy="461665"/>
          </a:xfrm>
          <a:prstGeom prst="rect">
            <a:avLst/>
          </a:prstGeom>
          <a:noFill/>
        </p:spPr>
        <p:txBody>
          <a:bodyPr wrap="square" rtlCol="0">
            <a:spAutoFit/>
          </a:bodyPr>
          <a:lstStyle/>
          <a:p>
            <a:pPr>
              <a:defRPr sz="1400" b="0" i="0" u="none" strike="noStrike" baseline="0">
                <a:solidFill>
                  <a:prstClr val="black"/>
                </a:solidFill>
                <a:latin typeface="Franklin Gothic Medium" panose="020B0603020102020204" pitchFamily="34" charset="0"/>
                <a:ea typeface="+mn-ea"/>
                <a:cs typeface="+mn-cs"/>
              </a:defRPr>
            </a:pPr>
            <a:r>
              <a:rPr lang="en-US" sz="1200" dirty="0"/>
              <a:t>Source: NJ Cares - Office of the Attorney General (2017-2018)</a:t>
            </a:r>
          </a:p>
        </p:txBody>
      </p:sp>
      <p:sp>
        <p:nvSpPr>
          <p:cNvPr id="5" name="TextBox 4">
            <a:extLst>
              <a:ext uri="{FF2B5EF4-FFF2-40B4-BE49-F238E27FC236}">
                <a16:creationId xmlns:a16="http://schemas.microsoft.com/office/drawing/2014/main" id="{3808CB95-230E-45F8-9B0B-B912567ACAA8}"/>
              </a:ext>
            </a:extLst>
          </p:cNvPr>
          <p:cNvSpPr txBox="1"/>
          <p:nvPr>
            <p:custDataLst>
              <p:tags r:id="rId4"/>
            </p:custDataLst>
          </p:nvPr>
        </p:nvSpPr>
        <p:spPr>
          <a:xfrm>
            <a:off x="7772400" y="0"/>
            <a:ext cx="3919176"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13.4: Population for every 1 overdose death over time, in county</a:t>
            </a:r>
          </a:p>
        </p:txBody>
      </p:sp>
      <p:sp>
        <p:nvSpPr>
          <p:cNvPr id="6" name="TextBox 5">
            <a:extLst>
              <a:ext uri="{FF2B5EF4-FFF2-40B4-BE49-F238E27FC236}">
                <a16:creationId xmlns:a16="http://schemas.microsoft.com/office/drawing/2014/main" id="{B09B946D-6552-4189-BA88-5BF735441C01}"/>
              </a:ext>
            </a:extLst>
          </p:cNvPr>
          <p:cNvSpPr txBox="1"/>
          <p:nvPr>
            <p:custDataLst>
              <p:tags r:id="rId5"/>
            </p:custDataLst>
          </p:nvPr>
        </p:nvSpPr>
        <p:spPr>
          <a:xfrm>
            <a:off x="7772400" y="649068"/>
            <a:ext cx="3446736" cy="276999"/>
          </a:xfrm>
          <a:prstGeom prst="rect">
            <a:avLst/>
          </a:prstGeom>
          <a:noFill/>
        </p:spPr>
        <p:txBody>
          <a:bodyPr wrap="square" rtlCol="0">
            <a:spAutoFit/>
          </a:bodyPr>
          <a:lstStyle/>
          <a:p>
            <a:pPr>
              <a:defRPr sz="1400" b="0" i="0" u="none" strike="noStrike" baseline="0">
                <a:solidFill>
                  <a:prstClr val="black"/>
                </a:solidFill>
                <a:latin typeface="Franklin Gothic Medium" panose="020B0603020102020204" pitchFamily="34" charset="0"/>
                <a:ea typeface="+mn-ea"/>
                <a:cs typeface="+mn-cs"/>
              </a:defRPr>
            </a:pPr>
            <a:r>
              <a:rPr lang="en-US" sz="1200" dirty="0"/>
              <a:t>Source: NJ Cares - Office of the Attorney General</a:t>
            </a:r>
          </a:p>
        </p:txBody>
      </p:sp>
      <p:sp>
        <p:nvSpPr>
          <p:cNvPr id="7" name="TextBox 6">
            <a:extLst>
              <a:ext uri="{FF2B5EF4-FFF2-40B4-BE49-F238E27FC236}">
                <a16:creationId xmlns:a16="http://schemas.microsoft.com/office/drawing/2014/main" id="{3EEDDB8D-B776-4711-8A2B-0741AEE608DB}"/>
              </a:ext>
            </a:extLst>
          </p:cNvPr>
          <p:cNvSpPr txBox="1"/>
          <p:nvPr>
            <p:custDataLst>
              <p:tags r:id="rId6"/>
            </p:custDataLst>
          </p:nvPr>
        </p:nvSpPr>
        <p:spPr>
          <a:xfrm>
            <a:off x="3167424" y="6400800"/>
            <a:ext cx="9024576" cy="457200"/>
          </a:xfrm>
          <a:prstGeom prst="rect">
            <a:avLst/>
          </a:prstGeom>
          <a:noFill/>
        </p:spPr>
        <p:txBody>
          <a:bodyPr wrap="square" rtlCol="0" anchor="ctr" anchorCtr="0">
            <a:noAutofit/>
          </a:bodyPr>
          <a:lstStyle/>
          <a:p>
            <a:pPr algn="just"/>
            <a:r>
              <a:rPr lang="en-US" sz="1000" dirty="0">
                <a:latin typeface="Franklin Gothic Book" panose="020B0503020102020204" pitchFamily="34" charset="0"/>
              </a:rPr>
              <a:t>Explanation: Chart 13.3 indicates an increasing trend of overdose deaths for most NJ counties. In Chart 13.4, the lower the population for every 1 overdose, the more people are dying of overdoses."</a:t>
            </a:r>
          </a:p>
        </p:txBody>
      </p:sp>
      <p:graphicFrame>
        <p:nvGraphicFramePr>
          <p:cNvPr id="10" name="Chart 9">
            <a:extLst>
              <a:ext uri="{FF2B5EF4-FFF2-40B4-BE49-F238E27FC236}">
                <a16:creationId xmlns:a16="http://schemas.microsoft.com/office/drawing/2014/main" id="{91AA4964-1BE0-4CBF-B1F9-07CB8FBF53E7}"/>
              </a:ext>
            </a:extLst>
          </p:cNvPr>
          <p:cNvGraphicFramePr/>
          <p:nvPr>
            <p:custDataLst>
              <p:tags r:id="rId7"/>
            </p:custDataLst>
            <p:extLst>
              <p:ext uri="{D42A27DB-BD31-4B8C-83A1-F6EECF244321}">
                <p14:modId xmlns:p14="http://schemas.microsoft.com/office/powerpoint/2010/main" val="3416901673"/>
              </p:ext>
            </p:extLst>
          </p:nvPr>
        </p:nvGraphicFramePr>
        <p:xfrm>
          <a:off x="3246120" y="1154668"/>
          <a:ext cx="3572787" cy="5474732"/>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13" name="Chart 12">
            <a:extLst>
              <a:ext uri="{FF2B5EF4-FFF2-40B4-BE49-F238E27FC236}">
                <a16:creationId xmlns:a16="http://schemas.microsoft.com/office/drawing/2014/main" id="{BEF1AF45-3DCE-4EA4-A463-7912F7A4AC72}"/>
              </a:ext>
            </a:extLst>
          </p:cNvPr>
          <p:cNvGraphicFramePr/>
          <p:nvPr>
            <p:custDataLst>
              <p:tags r:id="rId8"/>
            </p:custDataLst>
            <p:extLst>
              <p:ext uri="{D42A27DB-BD31-4B8C-83A1-F6EECF244321}">
                <p14:modId xmlns:p14="http://schemas.microsoft.com/office/powerpoint/2010/main" val="3035596481"/>
              </p:ext>
            </p:extLst>
          </p:nvPr>
        </p:nvGraphicFramePr>
        <p:xfrm>
          <a:off x="7772400" y="1499827"/>
          <a:ext cx="3919176" cy="3852333"/>
        </p:xfrm>
        <a:graphic>
          <a:graphicData uri="http://schemas.openxmlformats.org/drawingml/2006/chart">
            <c:chart xmlns:c="http://schemas.openxmlformats.org/drawingml/2006/chart" xmlns:r="http://schemas.openxmlformats.org/officeDocument/2006/relationships" r:id="rId12"/>
          </a:graphicData>
        </a:graphic>
      </p:graphicFrame>
    </p:spTree>
    <p:extLst>
      <p:ext uri="{BB962C8B-B14F-4D97-AF65-F5344CB8AC3E}">
        <p14:creationId xmlns:p14="http://schemas.microsoft.com/office/powerpoint/2010/main" val="1209761155"/>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45743" y="607367"/>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dirty="0">
                <a:solidFill>
                  <a:schemeClr val="bg1"/>
                </a:solidFill>
                <a:latin typeface="Franklin Gothic Demi" panose="020B0703020102020204" pitchFamily="34" charset="0"/>
              </a:rPr>
              <a:t>Substance Use Disorder</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456EB777-6223-416D-ABBD-CE25284BE9FA}"/>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13.5: Types of substances (%) identified at treatment center admissions, in county</a:t>
            </a:r>
          </a:p>
        </p:txBody>
      </p:sp>
      <p:sp>
        <p:nvSpPr>
          <p:cNvPr id="4" name="TextBox 3">
            <a:extLst>
              <a:ext uri="{FF2B5EF4-FFF2-40B4-BE49-F238E27FC236}">
                <a16:creationId xmlns:a16="http://schemas.microsoft.com/office/drawing/2014/main" id="{D125BE4E-0061-46F5-A0CA-98249B3D89BD}"/>
              </a:ext>
            </a:extLst>
          </p:cNvPr>
          <p:cNvSpPr txBox="1"/>
          <p:nvPr>
            <p:custDataLst>
              <p:tags r:id="rId3"/>
            </p:custDataLst>
          </p:nvPr>
        </p:nvSpPr>
        <p:spPr>
          <a:xfrm>
            <a:off x="3124200" y="376535"/>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Department of Health Division of Mental Health and Addiction Services Office of Planning, Research, Evaluation and Prevention, September 2019 Report. </a:t>
            </a:r>
          </a:p>
        </p:txBody>
      </p:sp>
      <p:graphicFrame>
        <p:nvGraphicFramePr>
          <p:cNvPr id="7" name="Chart 6">
            <a:extLst>
              <a:ext uri="{FF2B5EF4-FFF2-40B4-BE49-F238E27FC236}">
                <a16:creationId xmlns:a16="http://schemas.microsoft.com/office/drawing/2014/main" id="{C3235813-9A9C-4983-814A-BFB09D9C6738}"/>
              </a:ext>
            </a:extLst>
          </p:cNvPr>
          <p:cNvGraphicFramePr/>
          <p:nvPr>
            <p:custDataLst>
              <p:tags r:id="rId4"/>
            </p:custDataLst>
            <p:extLst>
              <p:ext uri="{D42A27DB-BD31-4B8C-83A1-F6EECF244321}">
                <p14:modId xmlns:p14="http://schemas.microsoft.com/office/powerpoint/2010/main" val="1690792172"/>
              </p:ext>
            </p:extLst>
          </p:nvPr>
        </p:nvGraphicFramePr>
        <p:xfrm>
          <a:off x="3459526" y="826177"/>
          <a:ext cx="8128000" cy="5418667"/>
        </p:xfrm>
        <a:graphic>
          <a:graphicData uri="http://schemas.openxmlformats.org/drawingml/2006/chart">
            <c:chart xmlns:c="http://schemas.openxmlformats.org/drawingml/2006/chart" xmlns:r="http://schemas.openxmlformats.org/officeDocument/2006/relationships" r:id="rId7"/>
          </a:graphicData>
        </a:graphic>
      </p:graphicFrame>
    </p:spTree>
    <p:extLst>
      <p:ext uri="{BB962C8B-B14F-4D97-AF65-F5344CB8AC3E}">
        <p14:creationId xmlns:p14="http://schemas.microsoft.com/office/powerpoint/2010/main" val="1274150970"/>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28413549"/>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dirty="0">
                <a:solidFill>
                  <a:schemeClr val="bg1"/>
                </a:solidFill>
                <a:latin typeface="Franklin Gothic Demi" panose="020B0703020102020204" pitchFamily="34" charset="0"/>
              </a:rPr>
              <a:t>Mental Health</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08B274AE-EC7C-498C-B91A-10632DE8EECA}"/>
              </a:ext>
            </a:extLst>
          </p:cNvPr>
          <p:cNvSpPr txBox="1"/>
          <p:nvPr>
            <p:custDataLst>
              <p:tags r:id="rId2"/>
            </p:custDataLst>
          </p:nvPr>
        </p:nvSpPr>
        <p:spPr>
          <a:xfrm>
            <a:off x="0" y="3886200"/>
            <a:ext cx="3124200" cy="424732"/>
          </a:xfrm>
          <a:prstGeom prst="rect">
            <a:avLst/>
          </a:prstGeom>
          <a:noFill/>
        </p:spPr>
        <p:txBody>
          <a:bodyPr wrap="square" rtlCol="0">
            <a:spAutoFit/>
          </a:bodyPr>
          <a:lstStyle/>
          <a:p>
            <a:pPr algn="ctr">
              <a:lnSpc>
                <a:spcPct val="90000"/>
              </a:lnSpc>
            </a:pPr>
            <a:r>
              <a:rPr lang="en-US" sz="2400" spc="-100" dirty="0">
                <a:solidFill>
                  <a:schemeClr val="bg1"/>
                </a:solidFill>
                <a:latin typeface="Franklin Gothic Demi" panose="020B0703020102020204" pitchFamily="34" charset="0"/>
              </a:rPr>
              <a:t>Programs</a:t>
            </a:r>
          </a:p>
        </p:txBody>
      </p:sp>
      <p:sp>
        <p:nvSpPr>
          <p:cNvPr id="4" name="TextBox 3">
            <a:extLst>
              <a:ext uri="{FF2B5EF4-FFF2-40B4-BE49-F238E27FC236}">
                <a16:creationId xmlns:a16="http://schemas.microsoft.com/office/drawing/2014/main" id="{301B4BDD-62CE-472D-AF18-5D0697B26C3B}"/>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14.1: Types of mental health programs (#), in county</a:t>
            </a:r>
          </a:p>
        </p:txBody>
      </p:sp>
      <p:sp>
        <p:nvSpPr>
          <p:cNvPr id="5" name="TextBox 4">
            <a:extLst>
              <a:ext uri="{FF2B5EF4-FFF2-40B4-BE49-F238E27FC236}">
                <a16:creationId xmlns:a16="http://schemas.microsoft.com/office/drawing/2014/main" id="{8107882D-EAD0-4FAF-BA00-8A9B5A88F6C4}"/>
              </a:ext>
            </a:extLst>
          </p:cNvPr>
          <p:cNvSpPr txBox="1"/>
          <p:nvPr>
            <p:custDataLst>
              <p:tags r:id="rId4"/>
            </p:custDataLst>
          </p:nvPr>
        </p:nvSpPr>
        <p:spPr>
          <a:xfrm>
            <a:off x="3124200" y="4088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NJ Department of Human Services, Directory of Mental Health Services, November 2017</a:t>
            </a:r>
          </a:p>
        </p:txBody>
      </p:sp>
      <p:graphicFrame>
        <p:nvGraphicFramePr>
          <p:cNvPr id="8" name="Chart 7">
            <a:extLst>
              <a:ext uri="{FF2B5EF4-FFF2-40B4-BE49-F238E27FC236}">
                <a16:creationId xmlns:a16="http://schemas.microsoft.com/office/drawing/2014/main" id="{9AC6D7FC-6D51-4DF1-A9B1-61A09A31390E}"/>
              </a:ext>
            </a:extLst>
          </p:cNvPr>
          <p:cNvGraphicFramePr/>
          <p:nvPr>
            <p:custDataLst>
              <p:tags r:id="rId5"/>
            </p:custDataLst>
            <p:extLst>
              <p:ext uri="{D42A27DB-BD31-4B8C-83A1-F6EECF244321}">
                <p14:modId xmlns:p14="http://schemas.microsoft.com/office/powerpoint/2010/main" val="2251815482"/>
              </p:ext>
            </p:extLst>
          </p:nvPr>
        </p:nvGraphicFramePr>
        <p:xfrm>
          <a:off x="3246120" y="823780"/>
          <a:ext cx="8128000" cy="5418667"/>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3289530739"/>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dirty="0">
                <a:solidFill>
                  <a:schemeClr val="bg1"/>
                </a:solidFill>
                <a:latin typeface="Franklin Gothic Demi" panose="020B0703020102020204" pitchFamily="34" charset="0"/>
              </a:rPr>
              <a:t>Mental Health</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08B274AE-EC7C-498C-B91A-10632DE8EECA}"/>
              </a:ext>
            </a:extLst>
          </p:cNvPr>
          <p:cNvSpPr txBox="1"/>
          <p:nvPr>
            <p:custDataLst>
              <p:tags r:id="rId2"/>
            </p:custDataLst>
          </p:nvPr>
        </p:nvSpPr>
        <p:spPr>
          <a:xfrm>
            <a:off x="0" y="3886200"/>
            <a:ext cx="3124200" cy="424732"/>
          </a:xfrm>
          <a:prstGeom prst="rect">
            <a:avLst/>
          </a:prstGeom>
          <a:noFill/>
        </p:spPr>
        <p:txBody>
          <a:bodyPr wrap="square" rtlCol="0">
            <a:spAutoFit/>
          </a:bodyPr>
          <a:lstStyle/>
          <a:p>
            <a:pPr algn="ctr">
              <a:lnSpc>
                <a:spcPct val="90000"/>
              </a:lnSpc>
            </a:pPr>
            <a:r>
              <a:rPr lang="en-US" sz="2400" spc="-100" dirty="0">
                <a:solidFill>
                  <a:schemeClr val="bg1"/>
                </a:solidFill>
                <a:latin typeface="Franklin Gothic Demi" panose="020B0703020102020204" pitchFamily="34" charset="0"/>
              </a:rPr>
              <a:t>Mental Health Distress</a:t>
            </a:r>
          </a:p>
        </p:txBody>
      </p:sp>
      <p:sp>
        <p:nvSpPr>
          <p:cNvPr id="4" name="TextBox 3">
            <a:extLst>
              <a:ext uri="{FF2B5EF4-FFF2-40B4-BE49-F238E27FC236}">
                <a16:creationId xmlns:a16="http://schemas.microsoft.com/office/drawing/2014/main" id="{0FDA4A31-9CCE-4B46-9C73-6F325F883FBC}"/>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14.2: Frequency (%) of mental health distress in NJ (by county) – age adjusted</a:t>
            </a:r>
          </a:p>
        </p:txBody>
      </p:sp>
      <p:sp>
        <p:nvSpPr>
          <p:cNvPr id="5" name="TextBox 4">
            <a:extLst>
              <a:ext uri="{FF2B5EF4-FFF2-40B4-BE49-F238E27FC236}">
                <a16:creationId xmlns:a16="http://schemas.microsoft.com/office/drawing/2014/main" id="{7BCBB176-3C1D-4DE3-8B27-D56EDC52FA22}"/>
              </a:ext>
            </a:extLst>
          </p:cNvPr>
          <p:cNvSpPr txBox="1"/>
          <p:nvPr>
            <p:custDataLst>
              <p:tags r:id="rId4"/>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NJ State Health Assessment data from the NJ Behavioral Risk Factor Survey, 2017</a:t>
            </a:r>
          </a:p>
        </p:txBody>
      </p:sp>
      <p:graphicFrame>
        <p:nvGraphicFramePr>
          <p:cNvPr id="8" name="Chart 7">
            <a:extLst>
              <a:ext uri="{FF2B5EF4-FFF2-40B4-BE49-F238E27FC236}">
                <a16:creationId xmlns:a16="http://schemas.microsoft.com/office/drawing/2014/main" id="{44951912-7FA3-42A2-A1F3-4F9159A521FF}"/>
              </a:ext>
            </a:extLst>
          </p:cNvPr>
          <p:cNvGraphicFramePr/>
          <p:nvPr>
            <p:custDataLst>
              <p:tags r:id="rId5"/>
            </p:custDataLst>
            <p:extLst>
              <p:ext uri="{D42A27DB-BD31-4B8C-83A1-F6EECF244321}">
                <p14:modId xmlns:p14="http://schemas.microsoft.com/office/powerpoint/2010/main" val="2641350291"/>
              </p:ext>
            </p:extLst>
          </p:nvPr>
        </p:nvGraphicFramePr>
        <p:xfrm>
          <a:off x="3252819" y="738664"/>
          <a:ext cx="4671981" cy="6119336"/>
        </p:xfrm>
        <a:graphic>
          <a:graphicData uri="http://schemas.openxmlformats.org/drawingml/2006/chart">
            <c:chart xmlns:c="http://schemas.openxmlformats.org/drawingml/2006/chart" xmlns:r="http://schemas.openxmlformats.org/officeDocument/2006/relationships" r:id="rId11"/>
          </a:graphicData>
        </a:graphic>
      </p:graphicFrame>
      <p:sp>
        <p:nvSpPr>
          <p:cNvPr id="9" name="TextBox 8">
            <a:extLst>
              <a:ext uri="{FF2B5EF4-FFF2-40B4-BE49-F238E27FC236}">
                <a16:creationId xmlns:a16="http://schemas.microsoft.com/office/drawing/2014/main" id="{5BD6E97D-1E6F-4D71-B062-9EAFDF33D04F}"/>
              </a:ext>
            </a:extLst>
          </p:cNvPr>
          <p:cNvSpPr txBox="1"/>
          <p:nvPr>
            <p:custDataLst>
              <p:tags r:id="rId6"/>
            </p:custDataLst>
          </p:nvPr>
        </p:nvSpPr>
        <p:spPr>
          <a:xfrm>
            <a:off x="8534400" y="3429000"/>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dirty="0"/>
              <a:t>14.3: Frequency (%) of mental health distress over time - age adjusted, in county</a:t>
            </a:r>
          </a:p>
        </p:txBody>
      </p:sp>
      <p:sp>
        <p:nvSpPr>
          <p:cNvPr id="10" name="Rectangle 9">
            <a:extLst>
              <a:ext uri="{FF2B5EF4-FFF2-40B4-BE49-F238E27FC236}">
                <a16:creationId xmlns:a16="http://schemas.microsoft.com/office/drawing/2014/main" id="{0468E016-2933-428E-BE81-58C2628BADF9}"/>
              </a:ext>
            </a:extLst>
          </p:cNvPr>
          <p:cNvSpPr/>
          <p:nvPr>
            <p:custDataLst>
              <p:tags r:id="rId7"/>
            </p:custDataLst>
          </p:nvPr>
        </p:nvSpPr>
        <p:spPr>
          <a:xfrm>
            <a:off x="8534400" y="3886200"/>
            <a:ext cx="3581400" cy="3693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dirty="0"/>
              <a:t>Source: NJ State Health Assessment data from the NJ Behavioral Risk Factor Survey, 2013-2017</a:t>
            </a:r>
          </a:p>
        </p:txBody>
      </p:sp>
      <p:graphicFrame>
        <p:nvGraphicFramePr>
          <p:cNvPr id="13" name="Chart 12">
            <a:extLst>
              <a:ext uri="{FF2B5EF4-FFF2-40B4-BE49-F238E27FC236}">
                <a16:creationId xmlns:a16="http://schemas.microsoft.com/office/drawing/2014/main" id="{06F582B7-453A-42F3-86AE-899A7E7B62C6}"/>
              </a:ext>
            </a:extLst>
          </p:cNvPr>
          <p:cNvGraphicFramePr/>
          <p:nvPr>
            <p:custDataLst>
              <p:tags r:id="rId8"/>
            </p:custDataLst>
            <p:extLst>
              <p:ext uri="{D42A27DB-BD31-4B8C-83A1-F6EECF244321}">
                <p14:modId xmlns:p14="http://schemas.microsoft.com/office/powerpoint/2010/main" val="2465653348"/>
              </p:ext>
            </p:extLst>
          </p:nvPr>
        </p:nvGraphicFramePr>
        <p:xfrm>
          <a:off x="8407400" y="4315877"/>
          <a:ext cx="3581400" cy="2328333"/>
        </p:xfrm>
        <a:graphic>
          <a:graphicData uri="http://schemas.openxmlformats.org/drawingml/2006/chart">
            <c:chart xmlns:c="http://schemas.openxmlformats.org/drawingml/2006/chart" xmlns:r="http://schemas.openxmlformats.org/officeDocument/2006/relationships" r:id="rId12"/>
          </a:graphicData>
        </a:graphic>
      </p:graphicFrame>
    </p:spTree>
    <p:extLst>
      <p:ext uri="{BB962C8B-B14F-4D97-AF65-F5344CB8AC3E}">
        <p14:creationId xmlns:p14="http://schemas.microsoft.com/office/powerpoint/2010/main" val="3188576035"/>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dirty="0">
                <a:solidFill>
                  <a:schemeClr val="bg1"/>
                </a:solidFill>
                <a:latin typeface="Franklin Gothic Demi" panose="020B0703020102020204" pitchFamily="34" charset="0"/>
              </a:rPr>
              <a:t>Mental Health</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08B274AE-EC7C-498C-B91A-10632DE8EECA}"/>
              </a:ext>
            </a:extLst>
          </p:cNvPr>
          <p:cNvSpPr txBox="1"/>
          <p:nvPr>
            <p:custDataLst>
              <p:tags r:id="rId2"/>
            </p:custDataLst>
          </p:nvPr>
        </p:nvSpPr>
        <p:spPr>
          <a:xfrm>
            <a:off x="0" y="3886200"/>
            <a:ext cx="3124200" cy="424732"/>
          </a:xfrm>
          <a:prstGeom prst="rect">
            <a:avLst/>
          </a:prstGeom>
          <a:noFill/>
        </p:spPr>
        <p:txBody>
          <a:bodyPr wrap="square" rtlCol="0">
            <a:spAutoFit/>
          </a:bodyPr>
          <a:lstStyle/>
          <a:p>
            <a:pPr algn="ctr">
              <a:lnSpc>
                <a:spcPct val="90000"/>
              </a:lnSpc>
            </a:pPr>
            <a:r>
              <a:rPr lang="en-US" sz="2400" spc="-100" dirty="0">
                <a:solidFill>
                  <a:schemeClr val="bg1"/>
                </a:solidFill>
                <a:latin typeface="Franklin Gothic Demi" panose="020B0703020102020204" pitchFamily="34" charset="0"/>
              </a:rPr>
              <a:t>Mental Health Distress</a:t>
            </a:r>
          </a:p>
        </p:txBody>
      </p:sp>
      <p:sp>
        <p:nvSpPr>
          <p:cNvPr id="4" name="TextBox 3">
            <a:extLst>
              <a:ext uri="{FF2B5EF4-FFF2-40B4-BE49-F238E27FC236}">
                <a16:creationId xmlns:a16="http://schemas.microsoft.com/office/drawing/2014/main" id="{E7C58009-F8F3-4AA5-A921-279FFE92CC64}"/>
              </a:ext>
            </a:extLst>
          </p:cNvPr>
          <p:cNvSpPr txBox="1"/>
          <p:nvPr>
            <p:custDataLst>
              <p:tags r:id="rId3"/>
            </p:custDataLst>
          </p:nvPr>
        </p:nvSpPr>
        <p:spPr>
          <a:xfrm>
            <a:off x="3124200" y="146695"/>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14.4: Frequency (%) of mental health distress by race/ethnicity  - age adjusted, in county </a:t>
            </a:r>
          </a:p>
        </p:txBody>
      </p:sp>
      <p:sp>
        <p:nvSpPr>
          <p:cNvPr id="5" name="TextBox 4">
            <a:extLst>
              <a:ext uri="{FF2B5EF4-FFF2-40B4-BE49-F238E27FC236}">
                <a16:creationId xmlns:a16="http://schemas.microsoft.com/office/drawing/2014/main" id="{2781DD26-43EB-422F-80F7-3027A2B3D66D}"/>
              </a:ext>
            </a:extLst>
          </p:cNvPr>
          <p:cNvSpPr txBox="1"/>
          <p:nvPr>
            <p:custDataLst>
              <p:tags r:id="rId4"/>
            </p:custDataLst>
          </p:nvPr>
        </p:nvSpPr>
        <p:spPr>
          <a:xfrm>
            <a:off x="3124199" y="733015"/>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NJ State Health Assessment data from the NJ Behavioral Risk Factor Survey, 2017</a:t>
            </a:r>
          </a:p>
        </p:txBody>
      </p:sp>
      <p:sp>
        <p:nvSpPr>
          <p:cNvPr id="6" name="TextBox 5">
            <a:extLst>
              <a:ext uri="{FF2B5EF4-FFF2-40B4-BE49-F238E27FC236}">
                <a16:creationId xmlns:a16="http://schemas.microsoft.com/office/drawing/2014/main" id="{390DE39C-EC98-4916-BA0E-2953EA2F8DD7}"/>
              </a:ext>
            </a:extLst>
          </p:cNvPr>
          <p:cNvSpPr txBox="1"/>
          <p:nvPr>
            <p:custDataLst>
              <p:tags r:id="rId5"/>
            </p:custDataLst>
          </p:nvPr>
        </p:nvSpPr>
        <p:spPr>
          <a:xfrm>
            <a:off x="3124200" y="354330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14.5: Frequency (%) of mental health distress by sex – age adjusted, in county</a:t>
            </a:r>
          </a:p>
        </p:txBody>
      </p:sp>
      <p:sp>
        <p:nvSpPr>
          <p:cNvPr id="7" name="TextBox 6">
            <a:extLst>
              <a:ext uri="{FF2B5EF4-FFF2-40B4-BE49-F238E27FC236}">
                <a16:creationId xmlns:a16="http://schemas.microsoft.com/office/drawing/2014/main" id="{CFFFB545-9206-4B25-8D39-3AE8D74ACB90}"/>
              </a:ext>
            </a:extLst>
          </p:cNvPr>
          <p:cNvSpPr txBox="1"/>
          <p:nvPr>
            <p:custDataLst>
              <p:tags r:id="rId6"/>
            </p:custDataLst>
          </p:nvPr>
        </p:nvSpPr>
        <p:spPr>
          <a:xfrm>
            <a:off x="3124200" y="38862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NJ State Health Assessment data from the NJ Behavioral Risk Factor Survey, 2017</a:t>
            </a:r>
          </a:p>
        </p:txBody>
      </p:sp>
      <p:sp>
        <p:nvSpPr>
          <p:cNvPr id="8" name="TextBox 7">
            <a:extLst>
              <a:ext uri="{FF2B5EF4-FFF2-40B4-BE49-F238E27FC236}">
                <a16:creationId xmlns:a16="http://schemas.microsoft.com/office/drawing/2014/main" id="{BA139A88-3BC0-4802-9727-94A9BC8F993C}"/>
              </a:ext>
            </a:extLst>
          </p:cNvPr>
          <p:cNvSpPr txBox="1"/>
          <p:nvPr>
            <p:custDataLst>
              <p:tags r:id="rId7"/>
            </p:custDataLst>
          </p:nvPr>
        </p:nvSpPr>
        <p:spPr>
          <a:xfrm>
            <a:off x="3194183" y="6377205"/>
            <a:ext cx="9057914" cy="457200"/>
          </a:xfrm>
          <a:prstGeom prst="rect">
            <a:avLst/>
          </a:prstGeom>
          <a:noFill/>
        </p:spPr>
        <p:txBody>
          <a:bodyPr wrap="square" rtlCol="0" anchor="ctr" anchorCtr="0">
            <a:noAutofit/>
          </a:bodyPr>
          <a:lstStyle/>
          <a:p>
            <a:pPr algn="just"/>
            <a:r>
              <a:rPr lang="en-US" sz="1000" dirty="0">
                <a:solidFill>
                  <a:srgbClr val="000000"/>
                </a:solidFill>
                <a:latin typeface="Franklin Gothic Book" panose="020B0503020102020204" pitchFamily="34" charset="0"/>
              </a:rPr>
              <a:t>Explanation. Mental health distress = % of respondents who indicated that 14 or more of the past 30 days were “not good”.</a:t>
            </a:r>
          </a:p>
        </p:txBody>
      </p:sp>
      <p:graphicFrame>
        <p:nvGraphicFramePr>
          <p:cNvPr id="11" name="Chart 10">
            <a:extLst>
              <a:ext uri="{FF2B5EF4-FFF2-40B4-BE49-F238E27FC236}">
                <a16:creationId xmlns:a16="http://schemas.microsoft.com/office/drawing/2014/main" id="{EA36EF48-D1F0-4F0C-91AE-0249DE9E90A2}"/>
              </a:ext>
            </a:extLst>
          </p:cNvPr>
          <p:cNvGraphicFramePr/>
          <p:nvPr>
            <p:custDataLst>
              <p:tags r:id="rId8"/>
            </p:custDataLst>
            <p:extLst>
              <p:ext uri="{D42A27DB-BD31-4B8C-83A1-F6EECF244321}">
                <p14:modId xmlns:p14="http://schemas.microsoft.com/office/powerpoint/2010/main" val="735090288"/>
              </p:ext>
            </p:extLst>
          </p:nvPr>
        </p:nvGraphicFramePr>
        <p:xfrm>
          <a:off x="3352800" y="828994"/>
          <a:ext cx="6873168" cy="2480733"/>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14" name="Chart 13">
            <a:extLst>
              <a:ext uri="{FF2B5EF4-FFF2-40B4-BE49-F238E27FC236}">
                <a16:creationId xmlns:a16="http://schemas.microsoft.com/office/drawing/2014/main" id="{E6206D6B-4B08-4AEA-AB1E-262656DC5234}"/>
              </a:ext>
            </a:extLst>
          </p:cNvPr>
          <p:cNvGraphicFramePr/>
          <p:nvPr>
            <p:custDataLst>
              <p:tags r:id="rId9"/>
            </p:custDataLst>
            <p:extLst>
              <p:ext uri="{D42A27DB-BD31-4B8C-83A1-F6EECF244321}">
                <p14:modId xmlns:p14="http://schemas.microsoft.com/office/powerpoint/2010/main" val="2367723057"/>
              </p:ext>
            </p:extLst>
          </p:nvPr>
        </p:nvGraphicFramePr>
        <p:xfrm>
          <a:off x="4165600" y="4148415"/>
          <a:ext cx="5588000" cy="2194923"/>
        </p:xfrm>
        <a:graphic>
          <a:graphicData uri="http://schemas.openxmlformats.org/drawingml/2006/chart">
            <c:chart xmlns:c="http://schemas.openxmlformats.org/drawingml/2006/chart" xmlns:r="http://schemas.openxmlformats.org/officeDocument/2006/relationships" r:id="rId14"/>
          </a:graphicData>
        </a:graphic>
      </p:graphicFrame>
      <p:sp>
        <p:nvSpPr>
          <p:cNvPr id="12" name="TextBox 11">
            <a:extLst>
              <a:ext uri="{FF2B5EF4-FFF2-40B4-BE49-F238E27FC236}">
                <a16:creationId xmlns:a16="http://schemas.microsoft.com/office/drawing/2014/main" id="{5D045361-96DA-4F45-A263-7B139F478415}"/>
              </a:ext>
            </a:extLst>
          </p:cNvPr>
          <p:cNvSpPr txBox="1"/>
          <p:nvPr>
            <p:custDataLst>
              <p:tags r:id="rId10"/>
            </p:custDataLst>
          </p:nvPr>
        </p:nvSpPr>
        <p:spPr>
          <a:xfrm>
            <a:off x="3203419" y="6311195"/>
            <a:ext cx="3995376" cy="246221"/>
          </a:xfrm>
          <a:prstGeom prst="rect">
            <a:avLst/>
          </a:prstGeom>
          <a:noFill/>
        </p:spPr>
        <p:txBody>
          <a:bodyPr wrap="square" rtlCol="0">
            <a:spAutoFit/>
          </a:bodyPr>
          <a:lstStyle/>
          <a:p>
            <a:r>
              <a:rPr lang="en-US" sz="1000" dirty="0">
                <a:latin typeface="Franklin Gothic Book" panose="020B0503020102020204" pitchFamily="34" charset="0"/>
              </a:rPr>
              <a:t>No data displayed means data are too small to calculate reliable rates.</a:t>
            </a:r>
            <a:endParaRPr lang="en-US" dirty="0"/>
          </a:p>
        </p:txBody>
      </p:sp>
    </p:spTree>
    <p:extLst>
      <p:ext uri="{BB962C8B-B14F-4D97-AF65-F5344CB8AC3E}">
        <p14:creationId xmlns:p14="http://schemas.microsoft.com/office/powerpoint/2010/main" val="1462406995"/>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dirty="0">
                <a:solidFill>
                  <a:schemeClr val="bg1"/>
                </a:solidFill>
                <a:latin typeface="Franklin Gothic Demi" panose="020B0703020102020204" pitchFamily="34" charset="0"/>
              </a:rPr>
              <a:t>Mental Health</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08B274AE-EC7C-498C-B91A-10632DE8EECA}"/>
              </a:ext>
            </a:extLst>
          </p:cNvPr>
          <p:cNvSpPr txBox="1"/>
          <p:nvPr>
            <p:custDataLst>
              <p:tags r:id="rId2"/>
            </p:custDataLst>
          </p:nvPr>
        </p:nvSpPr>
        <p:spPr>
          <a:xfrm>
            <a:off x="0" y="3886200"/>
            <a:ext cx="3124200" cy="424732"/>
          </a:xfrm>
          <a:prstGeom prst="rect">
            <a:avLst/>
          </a:prstGeom>
          <a:noFill/>
        </p:spPr>
        <p:txBody>
          <a:bodyPr wrap="square" rtlCol="0">
            <a:spAutoFit/>
          </a:bodyPr>
          <a:lstStyle/>
          <a:p>
            <a:pPr algn="ctr">
              <a:lnSpc>
                <a:spcPct val="90000"/>
              </a:lnSpc>
            </a:pPr>
            <a:r>
              <a:rPr lang="en-US" sz="2400" spc="-100" dirty="0">
                <a:solidFill>
                  <a:schemeClr val="bg1"/>
                </a:solidFill>
                <a:latin typeface="Franklin Gothic Demi" panose="020B0703020102020204" pitchFamily="34" charset="0"/>
              </a:rPr>
              <a:t>Diagnosed Depression</a:t>
            </a:r>
          </a:p>
        </p:txBody>
      </p:sp>
      <p:sp>
        <p:nvSpPr>
          <p:cNvPr id="4" name="TextBox 3">
            <a:extLst>
              <a:ext uri="{FF2B5EF4-FFF2-40B4-BE49-F238E27FC236}">
                <a16:creationId xmlns:a16="http://schemas.microsoft.com/office/drawing/2014/main" id="{C53A52EB-70D7-4AF5-A4D4-89A18F5CC56A}"/>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14.6: Frequency of diagnosed depression (%) in NJ (by county)  - age adjusted</a:t>
            </a:r>
          </a:p>
        </p:txBody>
      </p:sp>
      <p:sp>
        <p:nvSpPr>
          <p:cNvPr id="5" name="TextBox 4">
            <a:extLst>
              <a:ext uri="{FF2B5EF4-FFF2-40B4-BE49-F238E27FC236}">
                <a16:creationId xmlns:a16="http://schemas.microsoft.com/office/drawing/2014/main" id="{752B2E59-368D-4561-A5C1-DC9042BF25AB}"/>
              </a:ext>
            </a:extLst>
          </p:cNvPr>
          <p:cNvSpPr txBox="1"/>
          <p:nvPr>
            <p:custDataLst>
              <p:tags r:id="rId4"/>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NJ State Health Assessment data from the NJ Behavioral Risk Factor Survey, 2013-2017</a:t>
            </a:r>
          </a:p>
        </p:txBody>
      </p:sp>
      <p:sp>
        <p:nvSpPr>
          <p:cNvPr id="6" name="TextBox 5">
            <a:extLst>
              <a:ext uri="{FF2B5EF4-FFF2-40B4-BE49-F238E27FC236}">
                <a16:creationId xmlns:a16="http://schemas.microsoft.com/office/drawing/2014/main" id="{F15A34B5-6F58-4627-BDF4-701E7F24B8A7}"/>
              </a:ext>
            </a:extLst>
          </p:cNvPr>
          <p:cNvSpPr txBox="1"/>
          <p:nvPr>
            <p:custDataLst>
              <p:tags r:id="rId5"/>
            </p:custDataLst>
          </p:nvPr>
        </p:nvSpPr>
        <p:spPr>
          <a:xfrm>
            <a:off x="8534400" y="3250935"/>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dirty="0"/>
              <a:t>14.7: Frequency (%) of depression over time, in county</a:t>
            </a:r>
          </a:p>
        </p:txBody>
      </p:sp>
      <p:sp>
        <p:nvSpPr>
          <p:cNvPr id="7" name="Rectangle 6">
            <a:extLst>
              <a:ext uri="{FF2B5EF4-FFF2-40B4-BE49-F238E27FC236}">
                <a16:creationId xmlns:a16="http://schemas.microsoft.com/office/drawing/2014/main" id="{00F27AC9-A132-4413-AB6B-92E1D0F2FA8D}"/>
              </a:ext>
            </a:extLst>
          </p:cNvPr>
          <p:cNvSpPr/>
          <p:nvPr>
            <p:custDataLst>
              <p:tags r:id="rId6"/>
            </p:custDataLst>
          </p:nvPr>
        </p:nvSpPr>
        <p:spPr>
          <a:xfrm>
            <a:off x="8534400" y="3657600"/>
            <a:ext cx="3581400" cy="3693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dirty="0"/>
              <a:t>Source: NJ State Health Assessment data from the NJ Behavioral Risk Factor Survey, 2013-2017</a:t>
            </a:r>
          </a:p>
        </p:txBody>
      </p:sp>
      <p:sp>
        <p:nvSpPr>
          <p:cNvPr id="8" name="TextBox 7">
            <a:extLst>
              <a:ext uri="{FF2B5EF4-FFF2-40B4-BE49-F238E27FC236}">
                <a16:creationId xmlns:a16="http://schemas.microsoft.com/office/drawing/2014/main" id="{3DCEA526-37F3-412A-A852-0E66ECBA405E}"/>
              </a:ext>
            </a:extLst>
          </p:cNvPr>
          <p:cNvSpPr txBox="1"/>
          <p:nvPr>
            <p:custDataLst>
              <p:tags r:id="rId7"/>
            </p:custDataLst>
          </p:nvPr>
        </p:nvSpPr>
        <p:spPr>
          <a:xfrm>
            <a:off x="3167424" y="6339290"/>
            <a:ext cx="8495867" cy="457200"/>
          </a:xfrm>
          <a:prstGeom prst="rect">
            <a:avLst/>
          </a:prstGeom>
          <a:noFill/>
        </p:spPr>
        <p:txBody>
          <a:bodyPr wrap="square" rtlCol="0" anchor="ctr" anchorCtr="0">
            <a:noAutofit/>
          </a:bodyPr>
          <a:lstStyle/>
          <a:p>
            <a:pPr algn="just"/>
            <a:r>
              <a:rPr lang="en-US" sz="1000" dirty="0">
                <a:latin typeface="Franklin Gothic Book"/>
              </a:rPr>
              <a:t>Explanation. These rates represent the percentage of the population with depression diagnosis from a professional at any time during one’s lifetime.</a:t>
            </a:r>
            <a:endParaRPr lang="en-US" sz="1000" i="1" dirty="0">
              <a:latin typeface="Franklin Gothic Book"/>
            </a:endParaRPr>
          </a:p>
        </p:txBody>
      </p:sp>
      <p:graphicFrame>
        <p:nvGraphicFramePr>
          <p:cNvPr id="11" name="Chart 10">
            <a:extLst>
              <a:ext uri="{FF2B5EF4-FFF2-40B4-BE49-F238E27FC236}">
                <a16:creationId xmlns:a16="http://schemas.microsoft.com/office/drawing/2014/main" id="{22F07298-F47E-404C-BC6B-18ABDCCABBF1}"/>
              </a:ext>
            </a:extLst>
          </p:cNvPr>
          <p:cNvGraphicFramePr/>
          <p:nvPr>
            <p:custDataLst>
              <p:tags r:id="rId8"/>
            </p:custDataLst>
            <p:extLst>
              <p:ext uri="{D42A27DB-BD31-4B8C-83A1-F6EECF244321}">
                <p14:modId xmlns:p14="http://schemas.microsoft.com/office/powerpoint/2010/main" val="1963017593"/>
              </p:ext>
            </p:extLst>
          </p:nvPr>
        </p:nvGraphicFramePr>
        <p:xfrm>
          <a:off x="3167424" y="685800"/>
          <a:ext cx="5900376" cy="5715000"/>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14" name="Chart 13">
            <a:extLst>
              <a:ext uri="{FF2B5EF4-FFF2-40B4-BE49-F238E27FC236}">
                <a16:creationId xmlns:a16="http://schemas.microsoft.com/office/drawing/2014/main" id="{16A3EE50-7EEE-4B49-873E-2777915CC41A}"/>
              </a:ext>
            </a:extLst>
          </p:cNvPr>
          <p:cNvGraphicFramePr/>
          <p:nvPr>
            <p:custDataLst>
              <p:tags r:id="rId9"/>
            </p:custDataLst>
            <p:extLst>
              <p:ext uri="{D42A27DB-BD31-4B8C-83A1-F6EECF244321}">
                <p14:modId xmlns:p14="http://schemas.microsoft.com/office/powerpoint/2010/main" val="4070179881"/>
              </p:ext>
            </p:extLst>
          </p:nvPr>
        </p:nvGraphicFramePr>
        <p:xfrm>
          <a:off x="8542774" y="4174114"/>
          <a:ext cx="3255891" cy="1944311"/>
        </p:xfrm>
        <a:graphic>
          <a:graphicData uri="http://schemas.openxmlformats.org/drawingml/2006/chart">
            <c:chart xmlns:c="http://schemas.openxmlformats.org/drawingml/2006/chart" xmlns:r="http://schemas.openxmlformats.org/officeDocument/2006/relationships" r:id="rId13"/>
          </a:graphicData>
        </a:graphic>
      </p:graphicFrame>
    </p:spTree>
    <p:extLst>
      <p:ext uri="{BB962C8B-B14F-4D97-AF65-F5344CB8AC3E}">
        <p14:creationId xmlns:p14="http://schemas.microsoft.com/office/powerpoint/2010/main" val="722417580"/>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dirty="0">
                <a:solidFill>
                  <a:schemeClr val="bg1"/>
                </a:solidFill>
                <a:latin typeface="Franklin Gothic Demi" panose="020B0703020102020204" pitchFamily="34" charset="0"/>
              </a:rPr>
              <a:t>Mental Health</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08B274AE-EC7C-498C-B91A-10632DE8EECA}"/>
              </a:ext>
            </a:extLst>
          </p:cNvPr>
          <p:cNvSpPr txBox="1"/>
          <p:nvPr>
            <p:custDataLst>
              <p:tags r:id="rId2"/>
            </p:custDataLst>
          </p:nvPr>
        </p:nvSpPr>
        <p:spPr>
          <a:xfrm>
            <a:off x="0" y="3886200"/>
            <a:ext cx="3124200" cy="424732"/>
          </a:xfrm>
          <a:prstGeom prst="rect">
            <a:avLst/>
          </a:prstGeom>
          <a:noFill/>
        </p:spPr>
        <p:txBody>
          <a:bodyPr wrap="square" rtlCol="0">
            <a:spAutoFit/>
          </a:bodyPr>
          <a:lstStyle/>
          <a:p>
            <a:pPr algn="ctr">
              <a:lnSpc>
                <a:spcPct val="90000"/>
              </a:lnSpc>
            </a:pPr>
            <a:r>
              <a:rPr lang="en-US" sz="2400" spc="-100" dirty="0">
                <a:solidFill>
                  <a:schemeClr val="bg1"/>
                </a:solidFill>
                <a:latin typeface="Franklin Gothic Demi" panose="020B0703020102020204" pitchFamily="34" charset="0"/>
              </a:rPr>
              <a:t>Diagnosed Depression</a:t>
            </a:r>
          </a:p>
        </p:txBody>
      </p:sp>
      <p:sp>
        <p:nvSpPr>
          <p:cNvPr id="4" name="TextBox 3">
            <a:extLst>
              <a:ext uri="{FF2B5EF4-FFF2-40B4-BE49-F238E27FC236}">
                <a16:creationId xmlns:a16="http://schemas.microsoft.com/office/drawing/2014/main" id="{E7C58009-F8F3-4AA5-A921-279FFE92CC64}"/>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14.8: Diagnosed depression by race/ethnicity, in county</a:t>
            </a:r>
          </a:p>
        </p:txBody>
      </p:sp>
      <p:sp>
        <p:nvSpPr>
          <p:cNvPr id="5" name="TextBox 4">
            <a:extLst>
              <a:ext uri="{FF2B5EF4-FFF2-40B4-BE49-F238E27FC236}">
                <a16:creationId xmlns:a16="http://schemas.microsoft.com/office/drawing/2014/main" id="{2781DD26-43EB-422F-80F7-3027A2B3D66D}"/>
              </a:ext>
            </a:extLst>
          </p:cNvPr>
          <p:cNvSpPr txBox="1"/>
          <p:nvPr>
            <p:custDataLst>
              <p:tags r:id="rId4"/>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NJ State Health Assessment data from the NJ Behavioral Risk Factor Survey, 2017</a:t>
            </a:r>
          </a:p>
        </p:txBody>
      </p:sp>
      <p:sp>
        <p:nvSpPr>
          <p:cNvPr id="6" name="TextBox 5">
            <a:extLst>
              <a:ext uri="{FF2B5EF4-FFF2-40B4-BE49-F238E27FC236}">
                <a16:creationId xmlns:a16="http://schemas.microsoft.com/office/drawing/2014/main" id="{390DE39C-EC98-4916-BA0E-2953EA2F8DD7}"/>
              </a:ext>
            </a:extLst>
          </p:cNvPr>
          <p:cNvSpPr txBox="1"/>
          <p:nvPr>
            <p:custDataLst>
              <p:tags r:id="rId5"/>
            </p:custDataLst>
          </p:nvPr>
        </p:nvSpPr>
        <p:spPr>
          <a:xfrm>
            <a:off x="3124200" y="354330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14.9: Diagnosed depression by sex, in county  </a:t>
            </a:r>
          </a:p>
        </p:txBody>
      </p:sp>
      <p:sp>
        <p:nvSpPr>
          <p:cNvPr id="7" name="TextBox 6">
            <a:extLst>
              <a:ext uri="{FF2B5EF4-FFF2-40B4-BE49-F238E27FC236}">
                <a16:creationId xmlns:a16="http://schemas.microsoft.com/office/drawing/2014/main" id="{CFFFB545-9206-4B25-8D39-3AE8D74ACB90}"/>
              </a:ext>
            </a:extLst>
          </p:cNvPr>
          <p:cNvSpPr txBox="1"/>
          <p:nvPr>
            <p:custDataLst>
              <p:tags r:id="rId6"/>
            </p:custDataLst>
          </p:nvPr>
        </p:nvSpPr>
        <p:spPr>
          <a:xfrm>
            <a:off x="3124200" y="38862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NJ State Health Assessment data from the NJ Behavioral Risk Factor Survey, 2017</a:t>
            </a:r>
          </a:p>
        </p:txBody>
      </p:sp>
      <p:sp>
        <p:nvSpPr>
          <p:cNvPr id="8" name="TextBox 7">
            <a:extLst>
              <a:ext uri="{FF2B5EF4-FFF2-40B4-BE49-F238E27FC236}">
                <a16:creationId xmlns:a16="http://schemas.microsoft.com/office/drawing/2014/main" id="{BA139A88-3BC0-4802-9727-94A9BC8F993C}"/>
              </a:ext>
            </a:extLst>
          </p:cNvPr>
          <p:cNvSpPr txBox="1"/>
          <p:nvPr>
            <p:custDataLst>
              <p:tags r:id="rId7"/>
            </p:custDataLst>
          </p:nvPr>
        </p:nvSpPr>
        <p:spPr>
          <a:xfrm>
            <a:off x="3194183" y="6377205"/>
            <a:ext cx="9057914" cy="457200"/>
          </a:xfrm>
          <a:prstGeom prst="rect">
            <a:avLst/>
          </a:prstGeom>
          <a:noFill/>
        </p:spPr>
        <p:txBody>
          <a:bodyPr wrap="square" rtlCol="0" anchor="ctr" anchorCtr="0">
            <a:noAutofit/>
          </a:bodyPr>
          <a:lstStyle/>
          <a:p>
            <a:pPr algn="just"/>
            <a:r>
              <a:rPr lang="en-US" sz="1000" dirty="0">
                <a:solidFill>
                  <a:srgbClr val="000000"/>
                </a:solidFill>
                <a:latin typeface="Franklin Gothic Book" panose="020B0503020102020204" pitchFamily="34" charset="0"/>
              </a:rPr>
              <a:t>Explanation. These rates represent the percentage of the population with depression diagnosis from a professional at any time during one’s lifetime.</a:t>
            </a:r>
          </a:p>
        </p:txBody>
      </p:sp>
      <p:graphicFrame>
        <p:nvGraphicFramePr>
          <p:cNvPr id="11" name="Chart 10">
            <a:extLst>
              <a:ext uri="{FF2B5EF4-FFF2-40B4-BE49-F238E27FC236}">
                <a16:creationId xmlns:a16="http://schemas.microsoft.com/office/drawing/2014/main" id="{EA36EF48-D1F0-4F0C-91AE-0249DE9E90A2}"/>
              </a:ext>
            </a:extLst>
          </p:cNvPr>
          <p:cNvGraphicFramePr/>
          <p:nvPr>
            <p:custDataLst>
              <p:tags r:id="rId8"/>
            </p:custDataLst>
            <p:extLst>
              <p:ext uri="{D42A27DB-BD31-4B8C-83A1-F6EECF244321}">
                <p14:modId xmlns:p14="http://schemas.microsoft.com/office/powerpoint/2010/main" val="3994771709"/>
              </p:ext>
            </p:extLst>
          </p:nvPr>
        </p:nvGraphicFramePr>
        <p:xfrm>
          <a:off x="3352800" y="800461"/>
          <a:ext cx="6873168" cy="2480733"/>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14" name="Chart 13">
            <a:extLst>
              <a:ext uri="{FF2B5EF4-FFF2-40B4-BE49-F238E27FC236}">
                <a16:creationId xmlns:a16="http://schemas.microsoft.com/office/drawing/2014/main" id="{E6206D6B-4B08-4AEA-AB1E-262656DC5234}"/>
              </a:ext>
            </a:extLst>
          </p:cNvPr>
          <p:cNvGraphicFramePr/>
          <p:nvPr>
            <p:custDataLst>
              <p:tags r:id="rId9"/>
            </p:custDataLst>
            <p:extLst>
              <p:ext uri="{D42A27DB-BD31-4B8C-83A1-F6EECF244321}">
                <p14:modId xmlns:p14="http://schemas.microsoft.com/office/powerpoint/2010/main" val="714691041"/>
              </p:ext>
            </p:extLst>
          </p:nvPr>
        </p:nvGraphicFramePr>
        <p:xfrm>
          <a:off x="4165600" y="4148415"/>
          <a:ext cx="5588000" cy="2194923"/>
        </p:xfrm>
        <a:graphic>
          <a:graphicData uri="http://schemas.openxmlformats.org/drawingml/2006/chart">
            <c:chart xmlns:c="http://schemas.openxmlformats.org/drawingml/2006/chart" xmlns:r="http://schemas.openxmlformats.org/officeDocument/2006/relationships" r:id="rId14"/>
          </a:graphicData>
        </a:graphic>
      </p:graphicFrame>
      <p:sp>
        <p:nvSpPr>
          <p:cNvPr id="12" name="TextBox 11">
            <a:extLst>
              <a:ext uri="{FF2B5EF4-FFF2-40B4-BE49-F238E27FC236}">
                <a16:creationId xmlns:a16="http://schemas.microsoft.com/office/drawing/2014/main" id="{5D045361-96DA-4F45-A263-7B139F478415}"/>
              </a:ext>
            </a:extLst>
          </p:cNvPr>
          <p:cNvSpPr txBox="1"/>
          <p:nvPr>
            <p:custDataLst>
              <p:tags r:id="rId10"/>
            </p:custDataLst>
          </p:nvPr>
        </p:nvSpPr>
        <p:spPr>
          <a:xfrm>
            <a:off x="3194183" y="6315977"/>
            <a:ext cx="3995376" cy="246221"/>
          </a:xfrm>
          <a:prstGeom prst="rect">
            <a:avLst/>
          </a:prstGeom>
          <a:noFill/>
        </p:spPr>
        <p:txBody>
          <a:bodyPr wrap="square" rtlCol="0">
            <a:spAutoFit/>
          </a:bodyPr>
          <a:lstStyle/>
          <a:p>
            <a:r>
              <a:rPr lang="en-US" sz="1000" dirty="0">
                <a:latin typeface="Franklin Gothic Book" panose="020B0503020102020204" pitchFamily="34" charset="0"/>
              </a:rPr>
              <a:t>No data displayed means data are too small to calculate reliable rates.</a:t>
            </a:r>
            <a:endParaRPr lang="en-US" dirty="0"/>
          </a:p>
        </p:txBody>
      </p:sp>
    </p:spTree>
    <p:extLst>
      <p:ext uri="{BB962C8B-B14F-4D97-AF65-F5344CB8AC3E}">
        <p14:creationId xmlns:p14="http://schemas.microsoft.com/office/powerpoint/2010/main" val="1184245292"/>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4090589230"/>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dirty="0">
                <a:solidFill>
                  <a:schemeClr val="bg1"/>
                </a:solidFill>
                <a:latin typeface="Franklin Gothic Demi" panose="020B0703020102020204" pitchFamily="34" charset="0"/>
              </a:rPr>
              <a:t>Education</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08B274AE-EC7C-498C-B91A-10632DE8EECA}"/>
              </a:ext>
            </a:extLst>
          </p:cNvPr>
          <p:cNvSpPr txBox="1"/>
          <p:nvPr>
            <p:custDataLst>
              <p:tags r:id="rId2"/>
            </p:custDataLst>
          </p:nvPr>
        </p:nvSpPr>
        <p:spPr>
          <a:xfrm>
            <a:off x="-4156" y="3581400"/>
            <a:ext cx="3124200" cy="424732"/>
          </a:xfrm>
          <a:prstGeom prst="rect">
            <a:avLst/>
          </a:prstGeom>
          <a:noFill/>
        </p:spPr>
        <p:txBody>
          <a:bodyPr wrap="square" rtlCol="0">
            <a:spAutoFit/>
          </a:bodyPr>
          <a:lstStyle/>
          <a:p>
            <a:pPr algn="ctr">
              <a:lnSpc>
                <a:spcPct val="90000"/>
              </a:lnSpc>
            </a:pPr>
            <a:r>
              <a:rPr lang="en-US" sz="2400" spc="-100" dirty="0">
                <a:solidFill>
                  <a:schemeClr val="bg1"/>
                </a:solidFill>
                <a:latin typeface="Franklin Gothic Demi" panose="020B0703020102020204" pitchFamily="34" charset="0"/>
              </a:rPr>
              <a:t>Services</a:t>
            </a:r>
          </a:p>
        </p:txBody>
      </p:sp>
      <p:sp>
        <p:nvSpPr>
          <p:cNvPr id="4" name="TextBox 3">
            <a:extLst>
              <a:ext uri="{FF2B5EF4-FFF2-40B4-BE49-F238E27FC236}">
                <a16:creationId xmlns:a16="http://schemas.microsoft.com/office/drawing/2014/main" id="{03595BD6-D345-486A-800F-EE766903B9F0}"/>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15.1: Children (#) enrolled in special education services in NJ (by county)</a:t>
            </a:r>
          </a:p>
        </p:txBody>
      </p:sp>
      <p:sp>
        <p:nvSpPr>
          <p:cNvPr id="5" name="TextBox 4">
            <a:extLst>
              <a:ext uri="{FF2B5EF4-FFF2-40B4-BE49-F238E27FC236}">
                <a16:creationId xmlns:a16="http://schemas.microsoft.com/office/drawing/2014/main" id="{4B6DB604-6639-4C3A-A85B-0C6AC6704512}"/>
              </a:ext>
            </a:extLst>
          </p:cNvPr>
          <p:cNvSpPr txBox="1"/>
          <p:nvPr>
            <p:custDataLst>
              <p:tags r:id="rId4"/>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latin typeface="Franklin Gothic Medium" panose="020B0603020102020204" pitchFamily="34" charset="0"/>
              </a:rPr>
              <a:t>Source: New Jersey Department of Education Office of Special Education Programs, 2019 Special Education Data</a:t>
            </a:r>
            <a:endParaRPr lang="en-US" sz="1200" dirty="0"/>
          </a:p>
        </p:txBody>
      </p:sp>
      <p:sp>
        <p:nvSpPr>
          <p:cNvPr id="6" name="Rectangle 5">
            <a:extLst>
              <a:ext uri="{FF2B5EF4-FFF2-40B4-BE49-F238E27FC236}">
                <a16:creationId xmlns:a16="http://schemas.microsoft.com/office/drawing/2014/main" id="{6E7FD24F-F2C4-45EC-BACA-F10F588D30F7}"/>
              </a:ext>
            </a:extLst>
          </p:cNvPr>
          <p:cNvSpPr/>
          <p:nvPr>
            <p:custDataLst>
              <p:tags r:id="rId5"/>
            </p:custDataLst>
          </p:nvPr>
        </p:nvSpPr>
        <p:spPr>
          <a:xfrm>
            <a:off x="3174798" y="6459265"/>
            <a:ext cx="9017202" cy="246221"/>
          </a:xfrm>
          <a:prstGeom prst="rect">
            <a:avLst/>
          </a:prstGeom>
        </p:spPr>
        <p:txBody>
          <a:bodyPr wrap="square">
            <a:spAutoFit/>
          </a:bodyPr>
          <a:lstStyle/>
          <a:p>
            <a:pPr>
              <a:defRPr sz="1400" b="0" i="0" u="none" strike="noStrike" kern="1200" spc="0" baseline="0">
                <a:solidFill>
                  <a:prstClr val="black">
                    <a:lumMod val="65000"/>
                    <a:lumOff val="35000"/>
                  </a:prstClr>
                </a:solidFill>
                <a:latin typeface="+mn-lt"/>
                <a:ea typeface="+mn-ea"/>
                <a:cs typeface="+mn-cs"/>
              </a:defRPr>
            </a:pPr>
            <a:r>
              <a:rPr lang="en-US" sz="1000" dirty="0">
                <a:solidFill>
                  <a:schemeClr val="tx1">
                    <a:lumMod val="95000"/>
                    <a:lumOff val="5000"/>
                  </a:schemeClr>
                </a:solidFill>
                <a:latin typeface="Franklin Gothic Book" panose="020B0503020102020204" pitchFamily="34" charset="0"/>
              </a:rPr>
              <a:t>Note: Charter schools were included in the county of registered address. Note that total county population size has not been accounted for in this indicator</a:t>
            </a:r>
          </a:p>
        </p:txBody>
      </p:sp>
      <p:graphicFrame>
        <p:nvGraphicFramePr>
          <p:cNvPr id="9" name="Chart 8">
            <a:extLst>
              <a:ext uri="{FF2B5EF4-FFF2-40B4-BE49-F238E27FC236}">
                <a16:creationId xmlns:a16="http://schemas.microsoft.com/office/drawing/2014/main" id="{03FE697F-CF90-4546-BD74-AA2598928850}"/>
              </a:ext>
            </a:extLst>
          </p:cNvPr>
          <p:cNvGraphicFramePr/>
          <p:nvPr>
            <p:custDataLst>
              <p:tags r:id="rId6"/>
            </p:custDataLst>
            <p:extLst>
              <p:ext uri="{D42A27DB-BD31-4B8C-83A1-F6EECF244321}">
                <p14:modId xmlns:p14="http://schemas.microsoft.com/office/powerpoint/2010/main" val="1350565603"/>
              </p:ext>
            </p:extLst>
          </p:nvPr>
        </p:nvGraphicFramePr>
        <p:xfrm>
          <a:off x="3228171" y="615553"/>
          <a:ext cx="8856936" cy="5758077"/>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3902664604"/>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dirty="0">
                <a:solidFill>
                  <a:schemeClr val="bg1"/>
                </a:solidFill>
                <a:latin typeface="Franklin Gothic Demi" panose="020B0703020102020204" pitchFamily="34" charset="0"/>
              </a:rPr>
              <a:t>Education</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08B274AE-EC7C-498C-B91A-10632DE8EECA}"/>
              </a:ext>
            </a:extLst>
          </p:cNvPr>
          <p:cNvSpPr txBox="1"/>
          <p:nvPr>
            <p:custDataLst>
              <p:tags r:id="rId2"/>
            </p:custDataLst>
          </p:nvPr>
        </p:nvSpPr>
        <p:spPr>
          <a:xfrm>
            <a:off x="-4156" y="3581400"/>
            <a:ext cx="3124200" cy="424732"/>
          </a:xfrm>
          <a:prstGeom prst="rect">
            <a:avLst/>
          </a:prstGeom>
          <a:noFill/>
        </p:spPr>
        <p:txBody>
          <a:bodyPr wrap="square" rtlCol="0">
            <a:spAutoFit/>
          </a:bodyPr>
          <a:lstStyle/>
          <a:p>
            <a:pPr algn="ctr">
              <a:lnSpc>
                <a:spcPct val="90000"/>
              </a:lnSpc>
            </a:pPr>
            <a:r>
              <a:rPr lang="en-US" sz="2400" spc="-100" dirty="0">
                <a:solidFill>
                  <a:schemeClr val="bg1"/>
                </a:solidFill>
                <a:latin typeface="Franklin Gothic Demi" panose="020B0703020102020204" pitchFamily="34" charset="0"/>
              </a:rPr>
              <a:t>Services</a:t>
            </a:r>
          </a:p>
        </p:txBody>
      </p:sp>
      <p:sp>
        <p:nvSpPr>
          <p:cNvPr id="4" name="TextBox 3">
            <a:extLst>
              <a:ext uri="{FF2B5EF4-FFF2-40B4-BE49-F238E27FC236}">
                <a16:creationId xmlns:a16="http://schemas.microsoft.com/office/drawing/2014/main" id="{2CBA865F-FB5C-42A6-B459-D3BF0E7C9CCE}"/>
              </a:ext>
            </a:extLst>
          </p:cNvPr>
          <p:cNvSpPr txBox="1"/>
          <p:nvPr>
            <p:custDataLst>
              <p:tags r:id="rId3"/>
            </p:custDataLst>
          </p:nvPr>
        </p:nvSpPr>
        <p:spPr>
          <a:xfrm>
            <a:off x="3124200" y="0"/>
            <a:ext cx="9372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15.2: Children (#) receiving early intervention services in NJ (by county)</a:t>
            </a:r>
          </a:p>
        </p:txBody>
      </p:sp>
      <p:sp>
        <p:nvSpPr>
          <p:cNvPr id="5" name="TextBox 4">
            <a:extLst>
              <a:ext uri="{FF2B5EF4-FFF2-40B4-BE49-F238E27FC236}">
                <a16:creationId xmlns:a16="http://schemas.microsoft.com/office/drawing/2014/main" id="{CDBEDB54-7C21-4AD7-BF97-6D45B5AD2E2D}"/>
              </a:ext>
            </a:extLst>
          </p:cNvPr>
          <p:cNvSpPr txBox="1"/>
          <p:nvPr>
            <p:custDataLst>
              <p:tags r:id="rId4"/>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New Jersey Early Intervention System, 2018-2019</a:t>
            </a:r>
          </a:p>
        </p:txBody>
      </p:sp>
      <p:graphicFrame>
        <p:nvGraphicFramePr>
          <p:cNvPr id="8" name="Chart 7">
            <a:extLst>
              <a:ext uri="{FF2B5EF4-FFF2-40B4-BE49-F238E27FC236}">
                <a16:creationId xmlns:a16="http://schemas.microsoft.com/office/drawing/2014/main" id="{D3582146-253E-4F22-A2F5-BCBFD2EBF1F6}"/>
              </a:ext>
            </a:extLst>
          </p:cNvPr>
          <p:cNvGraphicFramePr/>
          <p:nvPr>
            <p:custDataLst>
              <p:tags r:id="rId5"/>
            </p:custDataLst>
            <p:extLst>
              <p:ext uri="{D42A27DB-BD31-4B8C-83A1-F6EECF244321}">
                <p14:modId xmlns:p14="http://schemas.microsoft.com/office/powerpoint/2010/main" val="4163056655"/>
              </p:ext>
            </p:extLst>
          </p:nvPr>
        </p:nvGraphicFramePr>
        <p:xfrm>
          <a:off x="3319000" y="990114"/>
          <a:ext cx="8644399" cy="5486886"/>
        </p:xfrm>
        <a:graphic>
          <a:graphicData uri="http://schemas.openxmlformats.org/drawingml/2006/chart">
            <c:chart xmlns:c="http://schemas.openxmlformats.org/drawingml/2006/chart" xmlns:r="http://schemas.openxmlformats.org/officeDocument/2006/relationships" r:id="rId9"/>
          </a:graphicData>
        </a:graphic>
      </p:graphicFrame>
      <p:sp>
        <p:nvSpPr>
          <p:cNvPr id="6" name="TextBox 5"/>
          <p:cNvSpPr txBox="1"/>
          <p:nvPr>
            <p:custDataLst>
              <p:tags r:id="rId6"/>
            </p:custDataLst>
          </p:nvPr>
        </p:nvSpPr>
        <p:spPr>
          <a:xfrm>
            <a:off x="3319000" y="6477000"/>
            <a:ext cx="8534400" cy="246221"/>
          </a:xfrm>
          <a:prstGeom prst="rect">
            <a:avLst/>
          </a:prstGeom>
          <a:noFill/>
        </p:spPr>
        <p:txBody>
          <a:bodyPr wrap="square" rtlCol="0">
            <a:spAutoFit/>
          </a:bodyPr>
          <a:lstStyle/>
          <a:p>
            <a:r>
              <a:rPr lang="en-US" sz="1000" dirty="0">
                <a:latin typeface="Franklin Gothic Book" panose="020B0503020102020204" pitchFamily="34" charset="0"/>
              </a:rPr>
              <a:t>Note that total county population has not been accounted for in this indicator</a:t>
            </a:r>
          </a:p>
        </p:txBody>
      </p:sp>
    </p:spTree>
    <p:extLst>
      <p:ext uri="{BB962C8B-B14F-4D97-AF65-F5344CB8AC3E}">
        <p14:creationId xmlns:p14="http://schemas.microsoft.com/office/powerpoint/2010/main" val="3209573703"/>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892601899"/>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2B41D0E-FD29-4A7B-92CA-967BC0DC354D}"/>
              </a:ext>
            </a:extLst>
          </p:cNvPr>
          <p:cNvSpPr/>
          <p:nvPr/>
        </p:nvSpPr>
        <p:spPr>
          <a:xfrm>
            <a:off x="3533175" y="588202"/>
            <a:ext cx="4132900" cy="5803727"/>
          </a:xfrm>
          <a:prstGeom prst="rect">
            <a:avLst/>
          </a:prstGeom>
        </p:spPr>
        <p:txBody>
          <a:bodyPr wrap="square">
            <a:noAutofit/>
          </a:bodyPr>
          <a:lstStyle/>
          <a:p>
            <a:endParaRPr lang="en-US" sz="1400" dirty="0">
              <a:latin typeface="Franklin Gothic Medium" panose="020B0603020102020204" pitchFamily="34" charset="0"/>
            </a:endParaRPr>
          </a:p>
          <a:p>
            <a:r>
              <a:rPr lang="en-US" sz="1400" spc="-20" dirty="0">
                <a:latin typeface="Franklin Gothic Medium" panose="020B0603020102020204" pitchFamily="34" charset="0"/>
              </a:rPr>
              <a:t>ACCESS Mental Health Services </a:t>
            </a:r>
            <a:r>
              <a:rPr lang="en-US" sz="1400" dirty="0">
                <a:solidFill>
                  <a:srgbClr val="C00000"/>
                </a:solidFill>
                <a:latin typeface="Franklin Gothic Medium" panose="020B0603020102020204" pitchFamily="34" charset="0"/>
              </a:rPr>
              <a:t>[Deaf &amp; Hard of Hearing]</a:t>
            </a:r>
          </a:p>
          <a:p>
            <a:endParaRPr lang="en-US" sz="1400" dirty="0">
              <a:latin typeface="Franklin Gothic Medium" panose="020B0603020102020204" pitchFamily="34" charset="0"/>
            </a:endParaRPr>
          </a:p>
          <a:p>
            <a:r>
              <a:rPr lang="en-US" sz="1400" spc="-20" dirty="0">
                <a:latin typeface="Franklin Gothic Medium" panose="020B0603020102020204" pitchFamily="34" charset="0"/>
              </a:rPr>
              <a:t>Arab American Counseling Services </a:t>
            </a:r>
            <a:r>
              <a:rPr lang="en-US" sz="1400" dirty="0">
                <a:solidFill>
                  <a:srgbClr val="C00000"/>
                </a:solidFill>
                <a:latin typeface="Franklin Gothic Medium" panose="020B0603020102020204" pitchFamily="34" charset="0"/>
              </a:rPr>
              <a:t>[Mental Health]</a:t>
            </a:r>
          </a:p>
          <a:p>
            <a:endParaRPr lang="en-US" sz="1400" dirty="0">
              <a:latin typeface="Franklin Gothic Medium" panose="020B0603020102020204" pitchFamily="34" charset="0"/>
            </a:endParaRPr>
          </a:p>
          <a:p>
            <a:r>
              <a:rPr lang="en-US" sz="1400" spc="-20" dirty="0">
                <a:latin typeface="Franklin Gothic Medium" panose="020B0603020102020204" pitchFamily="34" charset="0"/>
              </a:rPr>
              <a:t>ARC of Morris County </a:t>
            </a:r>
            <a:r>
              <a:rPr lang="en-US" sz="1400" dirty="0">
                <a:solidFill>
                  <a:srgbClr val="C00000"/>
                </a:solidFill>
                <a:latin typeface="Franklin Gothic Medium" panose="020B0603020102020204" pitchFamily="34" charset="0"/>
              </a:rPr>
              <a:t>[Developmental Disabilities]</a:t>
            </a:r>
          </a:p>
          <a:p>
            <a:endParaRPr lang="en-US" sz="1400" spc="-20" dirty="0">
              <a:solidFill>
                <a:srgbClr val="C00000"/>
              </a:solidFill>
              <a:latin typeface="Franklin Gothic Medium" panose="020B0603020102020204" pitchFamily="34" charset="0"/>
            </a:endParaRPr>
          </a:p>
          <a:p>
            <a:r>
              <a:rPr lang="en-US" sz="1400" spc="-20" dirty="0">
                <a:latin typeface="Franklin Gothic Medium" panose="020B0603020102020204" pitchFamily="34" charset="0"/>
              </a:rPr>
              <a:t>ASAPP HealthCare, Inc. </a:t>
            </a:r>
            <a:r>
              <a:rPr lang="en-US" sz="1400" dirty="0">
                <a:solidFill>
                  <a:srgbClr val="C00000"/>
                </a:solidFill>
                <a:latin typeface="Franklin Gothic Medium" panose="020B0603020102020204" pitchFamily="34" charset="0"/>
              </a:rPr>
              <a:t>[Behavioral &amp; Emotional Health]</a:t>
            </a:r>
          </a:p>
          <a:p>
            <a:endParaRPr lang="en-US" sz="1400" dirty="0">
              <a:latin typeface="Franklin Gothic Medium" panose="020B0603020102020204" pitchFamily="34" charset="0"/>
            </a:endParaRPr>
          </a:p>
          <a:p>
            <a:r>
              <a:rPr lang="en-US" sz="1400" spc="-20" dirty="0">
                <a:latin typeface="Franklin Gothic Medium" panose="020B0603020102020204" pitchFamily="34" charset="0"/>
              </a:rPr>
              <a:t>Ascend Treatment and Wellness Center </a:t>
            </a:r>
            <a:r>
              <a:rPr lang="en-US" sz="1400" dirty="0">
                <a:solidFill>
                  <a:srgbClr val="C00000"/>
                </a:solidFill>
                <a:latin typeface="Franklin Gothic Medium" panose="020B0603020102020204" pitchFamily="34" charset="0"/>
              </a:rPr>
              <a:t>[Addiction]</a:t>
            </a:r>
          </a:p>
          <a:p>
            <a:endParaRPr lang="en-US" sz="1400" dirty="0">
              <a:latin typeface="Franklin Gothic Medium" panose="020B0603020102020204" pitchFamily="34" charset="0"/>
            </a:endParaRPr>
          </a:p>
          <a:p>
            <a:r>
              <a:rPr lang="en-US" sz="1400" spc="-20" dirty="0">
                <a:latin typeface="Franklin Gothic Medium" panose="020B0603020102020204" pitchFamily="34" charset="0"/>
              </a:rPr>
              <a:t>Association for Special Children and Families  </a:t>
            </a:r>
            <a:r>
              <a:rPr lang="en-US" sz="1400" dirty="0">
                <a:solidFill>
                  <a:srgbClr val="C00000"/>
                </a:solidFill>
                <a:latin typeface="Franklin Gothic Medium" panose="020B0603020102020204" pitchFamily="34" charset="0"/>
              </a:rPr>
              <a:t>[Disabilities]</a:t>
            </a:r>
            <a:endParaRPr lang="en-US" sz="1400" dirty="0">
              <a:latin typeface="Franklin Gothic Medium" panose="020B0603020102020204" pitchFamily="34" charset="0"/>
            </a:endParaRPr>
          </a:p>
          <a:p>
            <a:endParaRPr lang="en-US" sz="1400" dirty="0">
              <a:latin typeface="Franklin Gothic Medium" panose="020B0603020102020204" pitchFamily="34" charset="0"/>
            </a:endParaRPr>
          </a:p>
          <a:p>
            <a:r>
              <a:rPr lang="en-US" sz="1400" spc="-20" dirty="0">
                <a:latin typeface="Franklin Gothic Medium" panose="020B0603020102020204" pitchFamily="34" charset="0"/>
              </a:rPr>
              <a:t>Baker Street Behavioral Health </a:t>
            </a:r>
            <a:r>
              <a:rPr lang="en-US" sz="1400" dirty="0">
                <a:solidFill>
                  <a:srgbClr val="C00000"/>
                </a:solidFill>
                <a:latin typeface="Franklin Gothic Medium" panose="020B0603020102020204" pitchFamily="34" charset="0"/>
              </a:rPr>
              <a:t>[Autism]</a:t>
            </a:r>
          </a:p>
          <a:p>
            <a:endParaRPr lang="en-US" sz="1400" dirty="0">
              <a:latin typeface="Franklin Gothic Medium" panose="020B0603020102020204" pitchFamily="34" charset="0"/>
            </a:endParaRPr>
          </a:p>
          <a:p>
            <a:r>
              <a:rPr lang="en-US" sz="1400" spc="-20" dirty="0">
                <a:latin typeface="Franklin Gothic Medium" panose="020B0603020102020204" pitchFamily="34" charset="0"/>
              </a:rPr>
              <a:t>Bethany Christian Services </a:t>
            </a:r>
            <a:r>
              <a:rPr lang="en-US" sz="1400" dirty="0">
                <a:solidFill>
                  <a:srgbClr val="C00000"/>
                </a:solidFill>
                <a:latin typeface="Franklin Gothic Medium" panose="020B0603020102020204" pitchFamily="34" charset="0"/>
              </a:rPr>
              <a:t>[Adoption]</a:t>
            </a:r>
          </a:p>
          <a:p>
            <a:endParaRPr lang="en-US" sz="1400" dirty="0">
              <a:latin typeface="Franklin Gothic Medium" panose="020B0603020102020204" pitchFamily="34" charset="0"/>
            </a:endParaRPr>
          </a:p>
          <a:p>
            <a:r>
              <a:rPr lang="en-US" sz="1400" spc="-20" dirty="0">
                <a:latin typeface="Franklin Gothic Medium" panose="020B0603020102020204" pitchFamily="34" charset="0"/>
              </a:rPr>
              <a:t>Birth Haven </a:t>
            </a:r>
            <a:r>
              <a:rPr lang="en-US" sz="1400" dirty="0">
                <a:solidFill>
                  <a:srgbClr val="C00000"/>
                </a:solidFill>
                <a:latin typeface="Franklin Gothic Medium" panose="020B0603020102020204" pitchFamily="34" charset="0"/>
              </a:rPr>
              <a:t>[Maternal Support]</a:t>
            </a:r>
          </a:p>
          <a:p>
            <a:endParaRPr lang="en-US" sz="1400" dirty="0">
              <a:latin typeface="Franklin Gothic Medium" panose="020B0603020102020204" pitchFamily="34" charset="0"/>
            </a:endParaRPr>
          </a:p>
          <a:p>
            <a:r>
              <a:rPr lang="en-US" sz="1600" spc="-20" dirty="0">
                <a:latin typeface="Franklin Gothic Medium" panose="020B0603020102020204" pitchFamily="34" charset="0"/>
              </a:rPr>
              <a:t>Bonnie Brae </a:t>
            </a:r>
            <a:r>
              <a:rPr lang="en-US" sz="1600" dirty="0">
                <a:solidFill>
                  <a:srgbClr val="C00000"/>
                </a:solidFill>
                <a:latin typeface="Franklin Gothic Medium" panose="020B0603020102020204" pitchFamily="34" charset="0"/>
              </a:rPr>
              <a:t>[In-home]</a:t>
            </a:r>
          </a:p>
          <a:p>
            <a:endParaRPr lang="en-US" sz="1600" spc="-20" dirty="0">
              <a:latin typeface="Franklin Gothic Medium" panose="020B0603020102020204" pitchFamily="34" charset="0"/>
            </a:endParaRPr>
          </a:p>
        </p:txBody>
      </p:sp>
      <p:sp>
        <p:nvSpPr>
          <p:cNvPr id="3" name="Rectangle 2">
            <a:extLst>
              <a:ext uri="{FF2B5EF4-FFF2-40B4-BE49-F238E27FC236}">
                <a16:creationId xmlns:a16="http://schemas.microsoft.com/office/drawing/2014/main" id="{39A523B2-8125-46AF-957F-76F6C672B22E}"/>
              </a:ext>
            </a:extLst>
          </p:cNvPr>
          <p:cNvSpPr/>
          <p:nvPr/>
        </p:nvSpPr>
        <p:spPr>
          <a:xfrm>
            <a:off x="7877433" y="684564"/>
            <a:ext cx="3886200" cy="5577840"/>
          </a:xfrm>
          <a:prstGeom prst="rect">
            <a:avLst/>
          </a:prstGeom>
        </p:spPr>
        <p:txBody>
          <a:bodyPr wrap="square">
            <a:noAutofit/>
          </a:bodyPr>
          <a:lstStyle/>
          <a:p>
            <a:r>
              <a:rPr lang="en-US" sz="1100" dirty="0">
                <a:solidFill>
                  <a:srgbClr val="C00000"/>
                </a:solidFill>
                <a:latin typeface="Franklin Gothic Medium" panose="020B0603020102020204" pitchFamily="34" charset="0"/>
              </a:rPr>
              <a:t>General</a:t>
            </a:r>
          </a:p>
          <a:p>
            <a:pPr fontAlgn="base"/>
            <a:r>
              <a:rPr lang="en-US" sz="1400" spc="-20" dirty="0">
                <a:latin typeface="Franklin Gothic Medium" panose="020B0603020102020204" pitchFamily="34" charset="0"/>
              </a:rPr>
              <a:t>  Legal Services of Northwest Jersey</a:t>
            </a:r>
          </a:p>
          <a:p>
            <a:pPr fontAlgn="base"/>
            <a:r>
              <a:rPr lang="en-US" sz="1400" spc="-20" dirty="0">
                <a:latin typeface="Franklin Gothic Medium" panose="020B0603020102020204" pitchFamily="34" charset="0"/>
              </a:rPr>
              <a:t>  Legal Services of New Jersey</a:t>
            </a:r>
          </a:p>
          <a:p>
            <a:pPr fontAlgn="base"/>
            <a:r>
              <a:rPr lang="en-US" sz="1400" spc="-20" dirty="0">
                <a:latin typeface="Franklin Gothic Medium" panose="020B0603020102020204" pitchFamily="34" charset="0"/>
              </a:rPr>
              <a:t>  ACLU of New Jersey</a:t>
            </a:r>
          </a:p>
          <a:p>
            <a:pPr fontAlgn="base"/>
            <a:r>
              <a:rPr lang="en-US" sz="1400" spc="-20" dirty="0">
                <a:latin typeface="Franklin Gothic Medium" panose="020B0603020102020204" pitchFamily="34" charset="0"/>
              </a:rPr>
              <a:t>  Volunteer Lawyers for Justice</a:t>
            </a:r>
          </a:p>
          <a:p>
            <a:r>
              <a:rPr lang="en-US" sz="1100" dirty="0">
                <a:solidFill>
                  <a:srgbClr val="C00000"/>
                </a:solidFill>
                <a:latin typeface="Franklin Gothic Medium" panose="020B0603020102020204" pitchFamily="34" charset="0"/>
              </a:rPr>
              <a:t>Immigration</a:t>
            </a:r>
          </a:p>
          <a:p>
            <a:r>
              <a:rPr lang="en-US" sz="1400" spc="-20" dirty="0">
                <a:latin typeface="Franklin Gothic Medium" panose="020B0603020102020204" pitchFamily="34" charset="0"/>
              </a:rPr>
              <a:t>  AFSC Immigrant Rights Program</a:t>
            </a:r>
          </a:p>
          <a:p>
            <a:r>
              <a:rPr lang="en-US" sz="1100" dirty="0">
                <a:solidFill>
                  <a:srgbClr val="C00000"/>
                </a:solidFill>
                <a:latin typeface="Franklin Gothic Medium" panose="020B0603020102020204" pitchFamily="34" charset="0"/>
              </a:rPr>
              <a:t>Disability</a:t>
            </a:r>
          </a:p>
          <a:p>
            <a:r>
              <a:rPr lang="en-US" sz="1400" spc="-20" dirty="0">
                <a:latin typeface="Franklin Gothic Medium" panose="020B0603020102020204" pitchFamily="34" charset="0"/>
              </a:rPr>
              <a:t>  Disability Rights NJ</a:t>
            </a:r>
          </a:p>
          <a:p>
            <a:r>
              <a:rPr lang="en-US" sz="1100" dirty="0">
                <a:solidFill>
                  <a:srgbClr val="C00000"/>
                </a:solidFill>
                <a:latin typeface="Franklin Gothic Medium" panose="020B0603020102020204" pitchFamily="34" charset="0"/>
              </a:rPr>
              <a:t>Education</a:t>
            </a:r>
          </a:p>
          <a:p>
            <a:r>
              <a:rPr lang="en-US" sz="1400" spc="-20" dirty="0">
                <a:latin typeface="Franklin Gothic Medium" panose="020B0603020102020204" pitchFamily="34" charset="0"/>
              </a:rPr>
              <a:t>  Education Law Center</a:t>
            </a:r>
          </a:p>
          <a:p>
            <a:r>
              <a:rPr lang="en-US" sz="1100" dirty="0">
                <a:solidFill>
                  <a:srgbClr val="C00000"/>
                </a:solidFill>
                <a:latin typeface="Franklin Gothic Medium" panose="020B0603020102020204" pitchFamily="34" charset="0"/>
              </a:rPr>
              <a:t>Intimate Partner Violence</a:t>
            </a:r>
          </a:p>
          <a:p>
            <a:r>
              <a:rPr lang="en-US" sz="1400" spc="-20" dirty="0">
                <a:latin typeface="Franklin Gothic Medium" panose="020B0603020102020204" pitchFamily="34" charset="0"/>
              </a:rPr>
              <a:t>  Manavi</a:t>
            </a:r>
            <a:r>
              <a:rPr lang="en-US" sz="1100" dirty="0">
                <a:latin typeface="Franklin Gothic Medium" panose="020B0603020102020204" pitchFamily="34" charset="0"/>
              </a:rPr>
              <a:t> </a:t>
            </a:r>
          </a:p>
          <a:p>
            <a:r>
              <a:rPr lang="en-US" sz="1100" dirty="0">
                <a:latin typeface="Franklin Gothic Medium" panose="020B0603020102020204" pitchFamily="34" charset="0"/>
              </a:rPr>
              <a:t>  Partners for Women and Justice</a:t>
            </a:r>
          </a:p>
          <a:p>
            <a:r>
              <a:rPr lang="en-US" sz="1100" dirty="0">
                <a:solidFill>
                  <a:srgbClr val="C00000"/>
                </a:solidFill>
                <a:latin typeface="Franklin Gothic Medium" panose="020B0603020102020204" pitchFamily="34" charset="0"/>
              </a:rPr>
              <a:t>Military</a:t>
            </a:r>
          </a:p>
          <a:p>
            <a:r>
              <a:rPr lang="en-US" sz="1400" spc="-20" dirty="0">
                <a:latin typeface="Franklin Gothic Medium" panose="020B0603020102020204" pitchFamily="34" charset="0"/>
              </a:rPr>
              <a:t>  Military Legal Assistance Program</a:t>
            </a:r>
          </a:p>
          <a:p>
            <a:r>
              <a:rPr lang="en-US" sz="1100" dirty="0">
                <a:solidFill>
                  <a:srgbClr val="C00000"/>
                </a:solidFill>
                <a:latin typeface="Franklin Gothic Medium" panose="020B0603020102020204" pitchFamily="34" charset="0"/>
              </a:rPr>
              <a:t>LGBTQ</a:t>
            </a:r>
          </a:p>
          <a:p>
            <a:r>
              <a:rPr lang="en-US" sz="1400" spc="-20" dirty="0">
                <a:latin typeface="Franklin Gothic Medium" panose="020B0603020102020204" pitchFamily="34" charset="0"/>
              </a:rPr>
              <a:t>  LGBT Bar Association of Greater NY</a:t>
            </a:r>
          </a:p>
          <a:p>
            <a:r>
              <a:rPr lang="en-US" sz="1100" dirty="0">
                <a:solidFill>
                  <a:srgbClr val="C00000"/>
                </a:solidFill>
                <a:latin typeface="Franklin Gothic Medium" panose="020B0603020102020204" pitchFamily="34" charset="0"/>
              </a:rPr>
              <a:t>Children</a:t>
            </a:r>
          </a:p>
          <a:p>
            <a:r>
              <a:rPr lang="en-US" sz="1400" spc="-20" dirty="0">
                <a:latin typeface="Franklin Gothic Medium" panose="020B0603020102020204" pitchFamily="34" charset="0"/>
              </a:rPr>
              <a:t>  Unchained at Last</a:t>
            </a:r>
            <a:r>
              <a:rPr lang="en-US" sz="1100" dirty="0">
                <a:latin typeface="Franklin Gothic Medium" panose="020B0603020102020204" pitchFamily="34" charset="0"/>
              </a:rPr>
              <a:t> </a:t>
            </a:r>
            <a:r>
              <a:rPr lang="en-US" sz="1100" dirty="0">
                <a:solidFill>
                  <a:srgbClr val="C00000"/>
                </a:solidFill>
                <a:latin typeface="Franklin Gothic Medium" panose="020B0603020102020204" pitchFamily="34" charset="0"/>
              </a:rPr>
              <a:t>[Child Marriage]</a:t>
            </a:r>
            <a:endParaRPr lang="en-US" sz="1400" spc="-20" dirty="0">
              <a:latin typeface="Franklin Gothic Medium" panose="020B0603020102020204" pitchFamily="34" charset="0"/>
            </a:endParaRPr>
          </a:p>
          <a:p>
            <a:pPr fontAlgn="base"/>
            <a:r>
              <a:rPr lang="en-US" sz="1400" spc="-20" dirty="0">
                <a:latin typeface="Franklin Gothic Medium" panose="020B0603020102020204" pitchFamily="34" charset="0"/>
              </a:rPr>
              <a:t>  </a:t>
            </a:r>
          </a:p>
          <a:p>
            <a:pPr fontAlgn="base"/>
            <a:r>
              <a:rPr lang="en-US" sz="1400" spc="-20" dirty="0">
                <a:latin typeface="Franklin Gothic Medium" panose="020B0603020102020204" pitchFamily="34" charset="0"/>
              </a:rPr>
              <a:t>  </a:t>
            </a:r>
          </a:p>
          <a:p>
            <a:endParaRPr lang="en-US" sz="2000" dirty="0">
              <a:solidFill>
                <a:srgbClr val="C00000"/>
              </a:solidFill>
              <a:latin typeface="Franklin Gothic Medium" panose="020B0603020102020204" pitchFamily="34" charset="0"/>
            </a:endParaRPr>
          </a:p>
        </p:txBody>
      </p:sp>
    </p:spTree>
    <p:extLst>
      <p:ext uri="{BB962C8B-B14F-4D97-AF65-F5344CB8AC3E}">
        <p14:creationId xmlns:p14="http://schemas.microsoft.com/office/powerpoint/2010/main" val="4050085077"/>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ENGAGE" val="{&quot;SavedSwatch&quot;:&quot;-1763274|-9800581|-14475488|-16743511|-749539|Rutgers&quot;,&quot;Id&quot;:&quot;602add8232343704841a742d&quot;,&quot;SmartGridHorizontal&quot;:0,&quot;LinkedExcelSources&quot;:{&quot;5fe23fb73839382b0c757267&quot;:&quot;{{Desktop}}\\Workbooks (Engage Attached)\\Morris_County_1-19-2021.xlsx&quot;},&quot;LinkedProjectSources&quot;:{},&quot;FlowConfig&quot;:{&quot;Canvas&quot;:{&quot;Slide&quot;:-1,&quot;Width&quot;:0,&quot;Height&quot;:0},&quot;Timeline&quot;:{&quot;Actions&quot;:[]}},&quot;LinkedSlideMergeSources&quot;:{},&quot;LinkedSharePointSlideMergeSources&quot;:{}}"/>
</p:tagLst>
</file>

<file path=ppt/tags/tag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VE1NYvShwAjTT73VWNrj_1608644967&quot;,&quot;DataType&quot;:1,&quot;ImageAutosize&quot;:1,&quot;ZIndexPreserved&quot;:true,&quot;ValueBgColor&quot;:false,&quot;ValueFontColor&quot;:false}"/>
</p:tagLst>
</file>

<file path=ppt/tags/tag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VDf0XESNV7UIekYxdz2n_1608644967&quot;,&quot;DataType&quot;:1,&quot;ImageAutosize&quot;:1,&quot;ZIndexPreserved&quot;:true,&quot;ValueBgColor&quot;:false,&quot;ValueFontColor&quot;:false}"/>
</p:tagLst>
</file>

<file path=ppt/tags/tag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AOEunTVTvyBD6paNMIQn_1608644968&quot;,&quot;DataType&quot;:1,&quot;ImageAutosize&quot;:1,&quot;ZIndexPreserved&quot;:true,&quot;ValueBgColor&quot;:false,&quot;ValueFontColor&quot;:false}"/>
</p:tagLst>
</file>

<file path=ppt/tags/tag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XZU6gY4Nh9N4WHwqS8QJ_1608644968&quot;,&quot;DataType&quot;:1,&quot;ImageAutosize&quot;:1,&quot;ZIndexPreserved&quot;:true,&quot;ValueBgColor&quot;:false,&quot;ValueFontColor&quot;:false}"/>
</p:tagLst>
</file>

<file path=ppt/tags/tag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VbVe1V04M9cshHw76fRj_1608644968&quot;,&quot;DataType&quot;:1,&quot;ImageAutosize&quot;:1,&quot;ZIndexPreserved&quot;:true,&quot;ValueBgColor&quot;:false,&quot;ValueFontColor&quot;:false}"/>
</p:tagLst>
</file>

<file path=ppt/tags/tag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mWhBzZOrJ5dC9NmU7UcS_1608644968&quot;,&quot;DataType&quot;:1,&quot;ImageAutosize&quot;:1,&quot;ZIndexPreserved&quot;:true,&quot;ValueBgColor&quot;:false,&quot;ValueFontColor&quot;:false}"/>
</p:tagLst>
</file>

<file path=ppt/tags/tag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1WPg0tJStF6GSfccW5ZI_1608644969&quot;,&quot;DataType&quot;:1,&quot;ImageAutosize&quot;:1,&quot;ZIndexPreserved&quot;:true,&quot;ValueBgColor&quot;:false,&quot;ValueFontColor&quot;:false}"/>
</p:tagLst>
</file>

<file path=ppt/tags/tag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r5tAavLQLUPQvEeaEOW8_1608644969&quot;,&quot;DataType&quot;:1,&quot;ImageAutosize&quot;:1,&quot;ZIndexPreserved&quot;:true,&quot;ValueBgColor&quot;:false,&quot;ValueFontColor&quot;:false}"/>
</p:tagLst>
</file>

<file path=ppt/tags/tag1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va6jii8In03BYmVzGCd9_1608644969&quot;,&quot;DataType&quot;:1,&quot;ImageAutosize&quot;:1,&quot;ZIndexPreserved&quot;:true,&quot;ValueBgColor&quot;:false,&quot;ValueFontColor&quot;:false}"/>
</p:tagLst>
</file>

<file path=ppt/tags/tag1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B8OkzKjCrvMUdOozfODI_1608644969&quot;,&quot;DataType&quot;:1,&quot;ImageAutosize&quot;:1,&quot;ZIndexPreserved&quot;:true,&quot;ValueBgColor&quot;:false,&quot;ValueFontColor&quot;:false}"/>
</p:tagLst>
</file>

<file path=ppt/tags/tag1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ugR57ROe4sAvY68YpORI_1608644970&quot;,&quot;DataType&quot;:1,&quot;ImageAutosize&quot;:1,&quot;ZIndexPreserved&quot;:true,&quot;ValueBgColor&quot;:false,&quot;ValueFontColor&quot;:false}"/>
</p:tagLst>
</file>

<file path=ppt/tags/tag1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KaDD9BvN4drARIC5l1za_1608644970&quot;,&quot;DataType&quot;:1,&quot;ImageAutosize&quot;:1,&quot;ZIndexPreserved&quot;:true,&quot;ValueBgColor&quot;:false,&quot;ValueFontColor&quot;:false}"/>
</p:tagLst>
</file>

<file path=ppt/tags/tag1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1CTgC8YASw1u0XTwcVDx_1608644970&quot;,&quot;DataType&quot;:1,&quot;ImageAutosize&quot;:1,&quot;ZIndexPreserved&quot;:true,&quot;ValueBgColor&quot;:false,&quot;ValueFontColor&quot;:false}"/>
</p:tagLst>
</file>

<file path=ppt/tags/tag1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otIGzGq2uiBWFsCIsGMv_1608644971&quot;,&quot;DataType&quot;:1,&quot;ImageAutosize&quot;:1,&quot;ZIndexPreserved&quot;:true,&quot;ValueBgColor&quot;:false,&quot;ValueFontColor&quot;:false}"/>
</p:tagLst>
</file>

<file path=ppt/tags/tag1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h7Hrfu9IayN0iAM335ji_1608644971&quot;,&quot;DataType&quot;:1,&quot;ImageAutosize&quot;:1,&quot;ZIndexPreserved&quot;:true,&quot;ValueBgColor&quot;:false,&quot;ValueFontColor&quot;:false}"/>
</p:tagLst>
</file>

<file path=ppt/tags/tag1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ImtReFTbHag5Bhm4DHLl_1608644971&quot;,&quot;DataType&quot;:1,&quot;ImageAutosize&quot;:1,&quot;ZIndexPreserved&quot;:true,&quot;ValueBgColor&quot;:false,&quot;ValueFontColor&quot;:false}"/>
</p:tagLst>
</file>

<file path=ppt/tags/tag1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UKawZzBllEroHMg3qkaw_1608644971&quot;,&quot;DataType&quot;:1,&quot;ImageAutosize&quot;:1,&quot;ZIndexPreserved&quot;:true,&quot;ValueBgColor&quot;:false,&quot;ValueFontColor&quot;:false}"/>
</p:tagLst>
</file>

<file path=ppt/tags/tag1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ST1LZ9pa2fzzpiX6cDh6_1608644971&quot;,&quot;DataType&quot;:1,&quot;ImageAutosize&quot;:1,&quot;ZIndexPreserved&quot;:true,&quot;ValueBgColor&quot;:false,&quot;ValueFontColor&quot;:false}"/>
</p:tagLst>
</file>

<file path=ppt/tags/tag2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Z2aHu2OvBKXjVI1I5RzS_1608644972&quot;,&quot;DataType&quot;:1,&quot;ImageAutosize&quot;:1,&quot;ZIndexPreserved&quot;:true,&quot;ValueBgColor&quot;:false,&quot;ValueFontColor&quot;:false}"/>
</p:tagLst>
</file>

<file path=ppt/tags/tag2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ZfQ805qNpcLc7syJOn6P_1608644972&quot;,&quot;DataType&quot;:1,&quot;ImageAutosize&quot;:1,&quot;ZIndexPreserved&quot;:true,&quot;ValueBgColor&quot;:false,&quot;ValueFontColor&quot;:false}"/>
</p:tagLst>
</file>

<file path=ppt/tags/tag2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PVAno9ANlSh2ZeyHSXOO_1608644973&quot;,&quot;DataType&quot;:1,&quot;ImageAutosize&quot;:1,&quot;ZIndexPreserved&quot;:true,&quot;ValueBgColor&quot;:false,&quot;ValueFontColor&quot;:false}"/>
</p:tagLst>
</file>

<file path=ppt/tags/tag2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T54WWIGOVmg2xE3U1G9O_1608644973&quot;,&quot;DataType&quot;:1,&quot;ImageAutosize&quot;:1,&quot;ZIndexPreserved&quot;:true,&quot;ValueBgColor&quot;:false,&quot;ValueFontColor&quot;:false}"/>
</p:tagLst>
</file>

<file path=ppt/tags/tag2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OJhKlznzkocvPYDDZcLv_1608644973&quot;,&quot;DataType&quot;:1,&quot;ImageAutosize&quot;:1,&quot;ZIndexPreserved&quot;:true,&quot;ValueBgColor&quot;:false,&quot;ValueFontColor&quot;:false}"/>
</p:tagLst>
</file>

<file path=ppt/tags/tag2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IXEhO8KUiiu8QeZLkN5V_1608644973&quot;,&quot;DataType&quot;:1,&quot;ImageAutosize&quot;:1,&quot;ZIndexPreserved&quot;:true,&quot;ValueBgColor&quot;:false,&quot;ValueFontColor&quot;:false}"/>
</p:tagLst>
</file>

<file path=ppt/tags/tag2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CzZxpXIO2AoaVvGBXAkQ_1608644974&quot;,&quot;DataType&quot;:1,&quot;ImageAutosize&quot;:1,&quot;ZIndexPreserved&quot;:true,&quot;ValueBgColor&quot;:false,&quot;ValueFontColor&quot;:false}"/>
</p:tagLst>
</file>

<file path=ppt/tags/tag2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j9hHGqEk1mbpQh3SO41j_1608644974&quot;,&quot;DataType&quot;:1,&quot;ImageAutosize&quot;:1,&quot;ZIndexPreserved&quot;:true,&quot;ValueBgColor&quot;:false,&quot;ValueFontColor&quot;:false}"/>
</p:tagLst>
</file>

<file path=ppt/tags/tag2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GG0wZsouklpg34SRIJvT_1608644974&quot;,&quot;DataType&quot;:1,&quot;ImageAutosize&quot;:1,&quot;ZIndexPreserved&quot;:true,&quot;ValueBgColor&quot;:false,&quot;ValueFontColor&quot;:false}"/>
</p:tagLst>
</file>

<file path=ppt/tags/tag2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JShaPVDlvGMSJjOG5ImD_1608644974&quot;,&quot;DataType&quot;:1,&quot;ImageAutosize&quot;:1,&quot;ZIndexPreserved&quot;:true,&quot;ValueBgColor&quot;:false,&quot;ValueFontColor&quot;:false}"/>
</p:tagLst>
</file>

<file path=ppt/tags/tag3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2tE4D3qQjoyD42sUrWmv_1608644974&quot;,&quot;DataType&quot;:1,&quot;ImageAutosize&quot;:1,&quot;ZIndexPreserved&quot;:true,&quot;ValueBgColor&quot;:false,&quot;ValueFontColor&quot;:false}"/>
</p:tagLst>
</file>

<file path=ppt/tags/tag3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sk0YJclm6sXVDmItOwFZ_1608644975&quot;,&quot;DataType&quot;:1,&quot;ImageAutosize&quot;:1,&quot;ZIndexPreserved&quot;:true,&quot;ValueBgColor&quot;:false,&quot;ValueFontColor&quot;:false}"/>
</p:tagLst>
</file>

<file path=ppt/tags/tag3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o6atGZWC5W48oH8GoUiF_1608644975&quot;,&quot;DataType&quot;:1,&quot;ImageAutosize&quot;:1,&quot;ZIndexPreserved&quot;:true,&quot;ValueBgColor&quot;:false,&quot;ValueFontColor&quot;:false}"/>
</p:tagLst>
</file>

<file path=ppt/tags/tag3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eRD2yJjtQtJR15gzzFqO_1608644975&quot;,&quot;DataType&quot;:1,&quot;ImageAutosize&quot;:1,&quot;ZIndexPreserved&quot;:true,&quot;ValueBgColor&quot;:false,&quot;ValueFontColor&quot;:false}"/>
</p:tagLst>
</file>

<file path=ppt/tags/tag3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DTIND1T5jgYKuwfAWpQA_1608644976&quot;,&quot;DataType&quot;:1,&quot;ImageAutosize&quot;:1,&quot;ZIndexPreserved&quot;:true,&quot;ValueBgColor&quot;:false,&quot;ValueFontColor&quot;:false}"/>
</p:tagLst>
</file>

<file path=ppt/tags/tag3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cWr7s8W7r9jPISAI518u_1608644976&quot;,&quot;DataType&quot;:1,&quot;ImageAutosize&quot;:1,&quot;ZIndexPreserved&quot;:true,&quot;ValueBgColor&quot;:false,&quot;ValueFontColor&quot;:false}"/>
</p:tagLst>
</file>

<file path=ppt/tags/tag3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5ea3FNLjgsL7AlG6TQxt_1608644976&quot;,&quot;DataType&quot;:1,&quot;ImageAutosize&quot;:1,&quot;ZIndexPreserved&quot;:true,&quot;ValueBgColor&quot;:false,&quot;ValueFontColor&quot;:false}"/>
</p:tagLst>
</file>

<file path=ppt/tags/tag3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D5VIXSLrMH4UFrnm93HM_1608644976&quot;,&quot;DataType&quot;:1,&quot;ImageAutosize&quot;:1,&quot;ZIndexPreserved&quot;:true,&quot;ValueBgColor&quot;:false,&quot;ValueFontColor&quot;:false}"/>
</p:tagLst>
</file>

<file path=ppt/tags/tag3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SVwJo4cYN6tnIsXUWUG9_1608644976&quot;,&quot;DataType&quot;:1,&quot;ImageAutosize&quot;:1,&quot;ZIndexPreserved&quot;:true,&quot;ValueBgColor&quot;:false,&quot;ValueFontColor&quot;:false}"/>
</p:tagLst>
</file>

<file path=ppt/tags/tag3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Ojr5NFSUVP1T9yzBFOE5_1608644977&quot;,&quot;DataType&quot;:1,&quot;ImageAutosize&quot;:1,&quot;ZIndexPreserved&quot;:true,&quot;ValueBgColor&quot;:false,&quot;ValueFontColor&quot;:false}"/>
</p:tagLst>
</file>

<file path=ppt/tags/tag4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ig68cqGCSbJxnIM5rX2l_1608644980&quot;,&quot;DataType&quot;:1,&quot;ImageAutosize&quot;:1,&quot;ZIndexPreserved&quot;:true,&quot;ValueBgColor&quot;:false,&quot;ValueFontColor&quot;:false}"/>
</p:tagLst>
</file>

<file path=ppt/tags/tag4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0coTMlCGpBc0VHkFRkeI_1608644980&quot;,&quot;DataType&quot;:1,&quot;ImageAutosize&quot;:1,&quot;ZIndexPreserved&quot;:true,&quot;ValueBgColor&quot;:false,&quot;ValueFontColor&quot;:false}"/>
</p:tagLst>
</file>

<file path=ppt/tags/tag4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rpWvV39jiYMX8T11sa1N_1608644980&quot;,&quot;DataType&quot;:1,&quot;ImageAutosize&quot;:1,&quot;ZIndexPreserved&quot;:true,&quot;ValueBgColor&quot;:false,&quot;ValueFontColor&quot;:false}"/>
</p:tagLst>
</file>

<file path=ppt/tags/tag4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7Gc5u8tNycMhgUSWNd9q_1608644980&quot;,&quot;DataType&quot;:1,&quot;ImageAutosize&quot;:1,&quot;ZIndexPreserved&quot;:true,&quot;ValueBgColor&quot;:false,&quot;ValueFontColor&quot;:false}"/>
</p:tagLst>
</file>

<file path=ppt/tags/tag4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plvKUapeOt55Bg4Vvxu9_1608644980&quot;,&quot;DataType&quot;:1,&quot;ImageAutosize&quot;:1,&quot;ZIndexPreserved&quot;:true,&quot;ValueBgColor&quot;:false,&quot;ValueFontColor&quot;:false}"/>
</p:tagLst>
</file>

<file path=ppt/tags/tag4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ko0gV6W21BHpU4iDQ2ch_1608644981&quot;,&quot;DataType&quot;:1,&quot;ImageAutosize&quot;:1,&quot;ZIndexPreserved&quot;:true,&quot;ValueBgColor&quot;:false,&quot;ValueFontColor&quot;:false}"/>
</p:tagLst>
</file>

<file path=ppt/tags/tag4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xGkOADSxoGSwP46f4UWz_1608644981&quot;,&quot;DataType&quot;:1,&quot;ImageAutosize&quot;:1,&quot;ZIndexPreserved&quot;:true,&quot;ValueBgColor&quot;:false,&quot;ValueFontColor&quot;:false}"/>
</p:tagLst>
</file>

<file path=ppt/tags/tag4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I9NBMaqgIGTmS1QEGUB7_1608644982&quot;,&quot;DataType&quot;:1,&quot;ImageAutosize&quot;:1,&quot;ZIndexPreserved&quot;:true,&quot;ValueBgColor&quot;:false,&quot;ValueFontColor&quot;:false}"/>
</p:tagLst>
</file>

<file path=ppt/tags/tag4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PBr4De141A14jq5Z0P44_1608644982&quot;,&quot;DataType&quot;:1,&quot;ImageAutosize&quot;:1,&quot;ZIndexPreserved&quot;:true,&quot;ValueBgColor&quot;:false,&quot;ValueFontColor&quot;:false}"/>
</p:tagLst>
</file>

<file path=ppt/tags/tag4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1L4ig1AQmrQkISTbyWB1_1608644982&quot;,&quot;DataType&quot;:1,&quot;ImageAutosize&quot;:1,&quot;ZIndexPreserved&quot;:true,&quot;ValueBgColor&quot;:false,&quot;ValueFontColor&quot;:false}"/>
</p:tagLst>
</file>

<file path=ppt/tags/tag5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jMcT2cyfAlorYUyWNfEf_1608644982&quot;,&quot;DataType&quot;:1,&quot;ImageAutosize&quot;:1,&quot;ZIndexPreserved&quot;:true,&quot;ValueBgColor&quot;:false,&quot;ValueFontColor&quot;:false}"/>
</p:tagLst>
</file>

<file path=ppt/tags/tag5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NWh3yHUBdQPnVWPpZwwq_1608644982&quot;,&quot;DataType&quot;:1,&quot;ImageAutosize&quot;:1,&quot;ZIndexPreserved&quot;:true,&quot;ValueBgColor&quot;:false,&quot;ValueFontColor&quot;:false}"/>
</p:tagLst>
</file>

<file path=ppt/tags/tag5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w4r1lczBETWajUQMIJxx_1608644983&quot;,&quot;DataType&quot;:1,&quot;ImageAutosize&quot;:1,&quot;ZIndexPreserved&quot;:true,&quot;ValueBgColor&quot;:false,&quot;ValueFontColor&quot;:false}"/>
</p:tagLst>
</file>

<file path=ppt/tags/tag5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D9n1ah9V1QkLs7DtIRIj_1608644983&quot;,&quot;DataType&quot;:1,&quot;ImageAutosize&quot;:1,&quot;ZIndexPreserved&quot;:true,&quot;ValueBgColor&quot;:false,&quot;ValueFontColor&quot;:false}"/>
</p:tagLst>
</file>

<file path=ppt/tags/tag5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PugdkWJE2pgJxEmi5ocf_1608644983&quot;,&quot;DataType&quot;:1,&quot;ImageAutosize&quot;:1,&quot;ZIndexPreserved&quot;:true,&quot;ValueBgColor&quot;:false,&quot;ValueFontColor&quot;:false}"/>
</p:tagLst>
</file>

<file path=ppt/tags/tag5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NDgpWF6WtupCar3AhJmv_1608644986&quot;,&quot;DataType&quot;:1,&quot;ImageAutosize&quot;:1,&quot;ZIndexPreserved&quot;:true,&quot;ValueBgColor&quot;:false,&quot;ValueFontColor&quot;:false}"/>
</p:tagLst>
</file>

<file path=ppt/tags/tag5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OxkKvPfjHajcEvl5izIe_1608644986&quot;,&quot;DataType&quot;:1,&quot;ImageAutosize&quot;:1,&quot;ZIndexPreserved&quot;:true,&quot;ValueBgColor&quot;:false,&quot;ValueFontColor&quot;:false}"/>
</p:tagLst>
</file>

<file path=ppt/tags/tag5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Pp8wEOU1aN8eRJvE8xth_1608644986&quot;,&quot;DataType&quot;:1,&quot;ImageAutosize&quot;:1,&quot;ZIndexPreserved&quot;:true,&quot;ValueBgColor&quot;:false,&quot;ValueFontColor&quot;:false}"/>
</p:tagLst>
</file>

<file path=ppt/tags/tag5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QhgNHxgc07QEuTNazyD6_1608644987&quot;,&quot;DataType&quot;:1,&quot;ImageAutosize&quot;:1,&quot;ZIndexPreserved&quot;:true,&quot;ValueBgColor&quot;:false,&quot;ValueFontColor&quot;:false}"/>
</p:tagLst>
</file>

<file path=ppt/tags/tag5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znf4xtR6gs0fxf5wHs8Z_1608644987&quot;,&quot;DataType&quot;:1,&quot;ImageAutosize&quot;:1,&quot;ZIndexPreserved&quot;:true,&quot;ValueBgColor&quot;:false,&quot;ValueFontColor&quot;:false}"/>
</p:tagLst>
</file>

<file path=ppt/tags/tag6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ZYtIvHYvJmJJkKpRGTNI_1608644987&quot;,&quot;DataType&quot;:1,&quot;ImageAutosize&quot;:1,&quot;ZIndexPreserved&quot;:true,&quot;ValueBgColor&quot;:false,&quot;ValueFontColor&quot;:false}"/>
</p:tagLst>
</file>

<file path=ppt/tags/tag6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dgjMlPKW8ljQIsdJ1stl_1608644987&quot;,&quot;DataType&quot;:1,&quot;ImageAutosize&quot;:1,&quot;ZIndexPreserved&quot;:true,&quot;ValueBgColor&quot;:false,&quot;ValueFontColor&quot;:false}"/>
</p:tagLst>
</file>

<file path=ppt/tags/tag6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zLOjhjQvUmOJyhodaP6D_1608644988&quot;,&quot;DataType&quot;:1,&quot;ImageAutosize&quot;:1,&quot;ZIndexPreserved&quot;:true,&quot;ValueBgColor&quot;:false,&quot;ValueFontColor&quot;:false}"/>
</p:tagLst>
</file>

<file path=ppt/tags/tag6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E4zA5G1mvcYQUjE1IJwD_1608644988&quot;,&quot;DataType&quot;:1,&quot;ImageAutosize&quot;:1,&quot;ZIndexPreserved&quot;:true,&quot;ValueBgColor&quot;:false,&quot;ValueFontColor&quot;:false}"/>
</p:tagLst>
</file>

<file path=ppt/tags/tag6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KahzrBNAbTZ1FtUTLWaV_1608644988&quot;,&quot;DataType&quot;:1,&quot;ImageAutosize&quot;:1,&quot;ZIndexPreserved&quot;:true,&quot;ValueBgColor&quot;:false,&quot;ValueFontColor&quot;:false}"/>
</p:tagLst>
</file>

<file path=ppt/tags/tag6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UPBmlXNiCkyU1Gf3qLtN_1608644988&quot;,&quot;DataType&quot;:1,&quot;ImageAutosize&quot;:1,&quot;ZIndexPreserved&quot;:true,&quot;ValueBgColor&quot;:false,&quot;ValueFontColor&quot;:false}"/>
</p:tagLst>
</file>

<file path=ppt/tags/tag6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yH3eFaAhfkrLLteMyxpd_1608644988&quot;,&quot;DataType&quot;:1,&quot;ImageAutosize&quot;:1,&quot;ZIndexPreserved&quot;:true,&quot;ValueBgColor&quot;:false,&quot;ValueFontColor&quot;:false}"/>
</p:tagLst>
</file>

<file path=ppt/tags/tag6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KbYitvmtQavKUEKU8sdW_1608644989&quot;,&quot;DataType&quot;:1,&quot;ImageAutosize&quot;:1,&quot;ZIndexPreserved&quot;:true,&quot;ValueBgColor&quot;:false,&quot;ValueFontColor&quot;:false}"/>
</p:tagLst>
</file>

<file path=ppt/tags/tag6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uyM6afAX77kjB275uj6u_1608644989&quot;,&quot;DataType&quot;:1,&quot;ImageAutosize&quot;:1,&quot;ZIndexPreserved&quot;:true,&quot;ValueBgColor&quot;:false,&quot;ValueFontColor&quot;:false}"/>
</p:tagLst>
</file>

<file path=ppt/tags/tag6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4lX9bIEdWvyVdgNyMk3c_1608644991&quot;,&quot;DataType&quot;:1,&quot;ImageAutosize&quot;:1,&quot;ZIndexPreserved&quot;:true,&quot;ValueBgColor&quot;:false,&quot;ValueFontColor&quot;:false}"/>
</p:tagLst>
</file>

<file path=ppt/tags/tag7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66zlWUkacnutlPi6eDNW_1608644991&quot;,&quot;DataType&quot;:1,&quot;ImageAutosize&quot;:1,&quot;ZIndexPreserved&quot;:true,&quot;ValueBgColor&quot;:false,&quot;ValueFontColor&quot;:false}"/>
</p:tagLst>
</file>

<file path=ppt/tags/tag7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YiCeQhX39WSpZph8bXfk_1608644991&quot;,&quot;DataType&quot;:1,&quot;ImageAutosize&quot;:1,&quot;ZIndexPreserved&quot;:true,&quot;ValueBgColor&quot;:false,&quot;ValueFontColor&quot;:false}"/>
</p:tagLst>
</file>

<file path=ppt/tags/tag7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iBleALAiJKi4wbF25kJX_1608644991&quot;,&quot;DataType&quot;:1,&quot;ImageAutosize&quot;:1,&quot;ZIndexPreserved&quot;:true,&quot;ValueBgColor&quot;:false,&quot;ValueFontColor&quot;:false}"/>
</p:tagLst>
</file>

<file path=ppt/tags/tag7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dXOayj8ZyjKeYYRoPnxs_1608644991&quot;,&quot;DataType&quot;:1,&quot;ImageAutosize&quot;:1,&quot;ZIndexPreserved&quot;:true,&quot;ValueBgColor&quot;:false,&quot;ValueFontColor&quot;:false}"/>
</p:tagLst>
</file>

<file path=ppt/tags/tag7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qEe5WnyebBw3gcrvK0R2_1608644992&quot;,&quot;DataType&quot;:1,&quot;ImageAutosize&quot;:1,&quot;ZIndexPreserved&quot;:true,&quot;ValueBgColor&quot;:false,&quot;ValueFontColor&quot;:false}"/>
</p:tagLst>
</file>

<file path=ppt/tags/tag7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pVzKUSgIP8qCar6lxuEf_1608644992&quot;,&quot;DataType&quot;:1,&quot;ImageAutosize&quot;:1,&quot;ZIndexPreserved&quot;:true,&quot;ValueBgColor&quot;:false,&quot;ValueFontColor&quot;:false}"/>
</p:tagLst>
</file>

<file path=ppt/tags/tag7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WiuWDpN3DRCwqfd7vgsI_1608644996&quot;,&quot;DataType&quot;:1,&quot;ImageAutosize&quot;:1,&quot;ZIndexPreserved&quot;:true,&quot;ValueBgColor&quot;:false,&quot;ValueFontColor&quot;:false}"/>
</p:tagLst>
</file>

<file path=ppt/tags/tag7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c0b6sS1YOMCq38cYrvjv_1608644996&quot;,&quot;DataType&quot;:1,&quot;ImageAutosize&quot;:1,&quot;ZIndexPreserved&quot;:true,&quot;ValueBgColor&quot;:false,&quot;ValueFontColor&quot;:false}"/>
</p:tagLst>
</file>

<file path=ppt/tags/tag7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DxvKOFioH25mIBFEo5f6_1608644996&quot;,&quot;DataType&quot;:1,&quot;ImageAutosize&quot;:1,&quot;ZIndexPreserved&quot;:true,&quot;ValueBgColor&quot;:false,&quot;ValueFontColor&quot;:false}"/>
</p:tagLst>
</file>

<file path=ppt/tags/tag7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TMbrcK3BCq42pQKfjjRP_1608644996&quot;,&quot;DataType&quot;:1,&quot;ImageAutosize&quot;:1,&quot;ZIndexPreserved&quot;:true,&quot;ValueBgColor&quot;:false,&quot;ValueFontColor&quot;:false}"/>
</p:tagLst>
</file>

<file path=ppt/tags/tag8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lB4IzqupJKGXT9tHpZbA_1608644997&quot;,&quot;DataType&quot;:1,&quot;ImageAutosize&quot;:1,&quot;ZIndexPreserved&quot;:true,&quot;ValueBgColor&quot;:false,&quot;ValueFontColor&quot;:false}"/>
</p:tagLst>
</file>

<file path=ppt/tags/tag8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CT9xk5CFrmiiZitIHoSs_1608644997&quot;,&quot;DataType&quot;:1,&quot;ImageAutosize&quot;:1,&quot;ZIndexPreserved&quot;:true,&quot;ValueBgColor&quot;:false,&quot;ValueFontColor&quot;:false}"/>
</p:tagLst>
</file>

<file path=ppt/tags/tag8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7wDYIAQHEpMstWUe4a9x_1608644998&quot;,&quot;DataType&quot;:1,&quot;ImageAutosize&quot;:1,&quot;ZIndexPreserved&quot;:true,&quot;ValueBgColor&quot;:false,&quot;ValueFontColor&quot;:false}"/>
</p:tagLst>
</file>

<file path=ppt/tags/tag8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8G107gDdB7S1Y9zKPjn4_1608644998&quot;,&quot;DataType&quot;:1,&quot;ImageAutosize&quot;:1,&quot;ZIndexPreserved&quot;:true,&quot;ValueBgColor&quot;:false,&quot;ValueFontColor&quot;:false}"/>
</p:tagLst>
</file>

<file path=ppt/tags/tag8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wUyjSzVjyJJ9dW09vaMw_1608644998&quot;,&quot;DataType&quot;:1,&quot;ImageAutosize&quot;:1,&quot;ZIndexPreserved&quot;:true,&quot;ValueBgColor&quot;:false,&quot;ValueFontColor&quot;:false}"/>
</p:tagLst>
</file>

<file path=ppt/tags/tag8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ameQlQsLeFVRBKWkcrax_1608644999&quot;,&quot;DataType&quot;:1,&quot;ImageAutosize&quot;:1,&quot;ZIndexPreserved&quot;:true,&quot;ValueBgColor&quot;:false,&quot;ValueFontColor&quot;:false}"/>
</p:tagLst>
</file>

<file path=ppt/tags/tag8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07JeVPesA0CQOWSGFzvY_1608644999&quot;,&quot;DataType&quot;:1,&quot;ImageAutosize&quot;:1,&quot;ZIndexPreserved&quot;:true,&quot;ValueBgColor&quot;:false,&quot;ValueFontColor&quot;:false}"/>
</p:tagLst>
</file>

<file path=ppt/tags/tag8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id2VTcT8qwTNC2OPhytK_1608645003&quot;,&quot;DataType&quot;:1,&quot;ImageAutosize&quot;:1,&quot;ZIndexPreserved&quot;:true,&quot;ValueBgColor&quot;:false,&quot;ValueFontColor&quot;:false}"/>
</p:tagLst>
</file>

<file path=ppt/tags/tag8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Nkd87yKRRMKwsV6rVkXw_1608645003&quot;,&quot;DataType&quot;:1,&quot;ImageAutosize&quot;:1,&quot;ZIndexPreserved&quot;:true,&quot;ValueBgColor&quot;:false,&quot;ValueFontColor&quot;:false}"/>
</p:tagLst>
</file>

<file path=ppt/tags/tag8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4cjX5KqcAdvaJpeLcpev_1608645003&quot;,&quot;DataType&quot;:1,&quot;ImageAutosize&quot;:1,&quot;ZIndexPreserved&quot;:true,&quot;ValueBgColor&quot;:false,&quot;ValueFontColor&quot;:false}"/>
</p:tagLst>
</file>

<file path=ppt/tags/tag9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6YM8JHzk1KACssCfQIUE_1608645004&quot;,&quot;DataType&quot;:1,&quot;ImageAutosize&quot;:1,&quot;ZIndexPreserved&quot;:true,&quot;ValueBgColor&quot;:false,&quot;ValueFontColor&quot;:false}"/>
</p:tagLst>
</file>

<file path=ppt/tags/tag9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hXy9ck2Nq4IJVv1WyAKp_1608645004&quot;,&quot;DataType&quot;:1,&quot;ImageAutosize&quot;:1,&quot;ZIndexPreserved&quot;:true,&quot;ValueBgColor&quot;:false,&quot;ValueFontColor&quot;:false}"/>
</p:tagLst>
</file>

<file path=ppt/tags/tag9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tQG9jismIH7buI1C9NJD_1608645004&quot;,&quot;DataType&quot;:1,&quot;ImageAutosize&quot;:1,&quot;ZIndexPreserved&quot;:true,&quot;ValueBgColor&quot;:false,&quot;ValueFontColor&quot;:false}"/>
</p:tagLst>
</file>

<file path=ppt/tags/tag9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i7eW7zWmXzhEnaxG12ne_1608645004&quot;,&quot;DataType&quot;:1,&quot;ImageAutosize&quot;:1,&quot;ZIndexPreserved&quot;:true,&quot;ValueBgColor&quot;:false,&quot;ValueFontColor&quot;:false}"/>
</p:tagLst>
</file>

<file path=ppt/tags/tag9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QYtXSfLjhgmoPs0nvnLa_1608645005&quot;,&quot;DataType&quot;:1,&quot;ImageAutosize&quot;:1,&quot;ZIndexPreserved&quot;:true,&quot;ValueBgColor&quot;:false,&quot;ValueFontColor&quot;:false}"/>
</p:tagLst>
</file>

<file path=ppt/tags/tag9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R9ev9u2LY5M0eKuYBUOs_1608645005&quot;,&quot;DataType&quot;:1,&quot;ImageAutosize&quot;:1,&quot;ZIndexPreserved&quot;:true,&quot;ValueBgColor&quot;:false,&quot;ValueFontColor&quot;:false}"/>
</p:tagLst>
</file>

<file path=ppt/tags/tag9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SMJ5bha7KhUNX4P6Wcoz_1608645005&quot;,&quot;DataType&quot;:1,&quot;ImageAutosize&quot;:1,&quot;ZIndexPreserved&quot;:true,&quot;ValueBgColor&quot;:false,&quot;ValueFontColor&quot;:false}"/>
</p:tagLst>
</file>

<file path=ppt/tags/tag9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kkvB7Zu9LA0vBtr9OvJM_1608645006&quot;,&quot;DataType&quot;:1,&quot;ImageAutosize&quot;:1,&quot;ZIndexPreserved&quot;:true,&quot;ValueBgColor&quot;:false,&quot;ValueFontColor&quot;:false}"/>
</p:tagLst>
</file>

<file path=ppt/tags/tag9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TBxqReR2X8VGHrErDhMN_1608645006&quot;,&quot;DataType&quot;:1,&quot;ImageAutosize&quot;:1,&quot;ZIndexPreserved&quot;:true,&quot;ValueBgColor&quot;:false,&quot;ValueFontColor&quot;:false}"/>
</p:tagLst>
</file>

<file path=ppt/tags/tag9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XOCdte0MZHZhIoc20BcS_1608645006&quot;,&quot;DataType&quot;:1,&quot;ImageAutosize&quot;:1,&quot;ZIndexPreserved&quot;:true,&quot;ValueBgColor&quot;:false,&quot;ValueFontColor&quot;:false}"/>
</p:tagLst>
</file>

<file path=ppt/tags/tag10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AtSUsi8LLE4hweNP5IQM_1608645006&quot;,&quot;DataType&quot;:1,&quot;ImageAutosize&quot;:1,&quot;ZIndexPreserved&quot;:true,&quot;ValueBgColor&quot;:false,&quot;ValueFontColor&quot;:false}"/>
</p:tagLst>
</file>

<file path=ppt/tags/tag10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uutXdxelVk7lE7H6s8XT_1608645010&quot;,&quot;DataType&quot;:1,&quot;ImageAutosize&quot;:1,&quot;ZIndexPreserved&quot;:true,&quot;ValueBgColor&quot;:false,&quot;ValueFontColor&quot;:false}"/>
</p:tagLst>
</file>

<file path=ppt/tags/tag10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ma8tniLwxMxjwrFdZdHH_1608645010&quot;,&quot;DataType&quot;:1,&quot;ImageAutosize&quot;:1,&quot;ZIndexPreserved&quot;:true,&quot;ValueBgColor&quot;:false,&quot;ValueFontColor&quot;:false}"/>
</p:tagLst>
</file>

<file path=ppt/tags/tag10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sgM13iHZL7VbOjCpVm9G_1608645010&quot;,&quot;DataType&quot;:1,&quot;ImageAutosize&quot;:1,&quot;ZIndexPreserved&quot;:true,&quot;ValueBgColor&quot;:false,&quot;ValueFontColor&quot;:false}"/>
</p:tagLst>
</file>

<file path=ppt/tags/tag10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TeJ7IOF6Ah68hOOVwD9o_1608645011&quot;,&quot;DataType&quot;:1,&quot;ImageAutosize&quot;:1,&quot;ZIndexPreserved&quot;:true,&quot;ValueBgColor&quot;:false,&quot;ValueFontColor&quot;:false}"/>
</p:tagLst>
</file>

<file path=ppt/tags/tag10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tOIDnz7CW4w6Gvu6Bwp5_1608645011&quot;,&quot;DataType&quot;:1,&quot;ImageAutosize&quot;:1,&quot;ZIndexPreserved&quot;:true,&quot;ValueBgColor&quot;:false,&quot;ValueFontColor&quot;:false}"/>
</p:tagLst>
</file>

<file path=ppt/tags/tag10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ONhJifqJUtgD6vJNjokN_1608645011&quot;,&quot;DataType&quot;:1,&quot;ImageAutosize&quot;:1,&quot;ZIndexPreserved&quot;:true,&quot;ValueBgColor&quot;:false,&quot;ValueFontColor&quot;:false}"/>
</p:tagLst>
</file>

<file path=ppt/tags/tag10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BHixf8Y9uWGqdItdRdsw_1608645013&quot;,&quot;DataType&quot;:1,&quot;ImageAutosize&quot;:1,&quot;ZIndexPreserved&quot;:true,&quot;ValueBgColor&quot;:false,&quot;ValueFontColor&quot;:false}"/>
</p:tagLst>
</file>

<file path=ppt/tags/tag10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E8sP3wKeMyggq70sTlvw_1608645013&quot;,&quot;DataType&quot;:1,&quot;ImageAutosize&quot;:1,&quot;ZIndexPreserved&quot;:true,&quot;ValueBgColor&quot;:false,&quot;ValueFontColor&quot;:false}"/>
</p:tagLst>
</file>

<file path=ppt/tags/tag10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aXJFFdpE2KpFvVKJg8Wm_1608645013&quot;,&quot;DataType&quot;:1,&quot;ImageAutosize&quot;:1,&quot;ZIndexPreserved&quot;:true,&quot;ValueBgColor&quot;:false,&quot;ValueFontColor&quot;:false}"/>
</p:tagLst>
</file>

<file path=ppt/tags/tag11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L6tOuPaUu8ei5eU4fbCO_1608645013&quot;,&quot;DataType&quot;:1,&quot;ImageAutosize&quot;:1,&quot;ZIndexPreserved&quot;:true,&quot;ValueBgColor&quot;:false,&quot;ValueFontColor&quot;:false}"/>
</p:tagLst>
</file>

<file path=ppt/tags/tag11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s4RlWso7VNrVuUf6VvJr_1608645013&quot;,&quot;DataType&quot;:1,&quot;ImageAutosize&quot;:1,&quot;ZIndexPreserved&quot;:true,&quot;ValueBgColor&quot;:false,&quot;ValueFontColor&quot;:false}"/>
</p:tagLst>
</file>

<file path=ppt/tags/tag11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hnjmtD67UDqXSvRg4hpv_1608645014&quot;,&quot;DataType&quot;:1,&quot;ImageAutosize&quot;:1,&quot;ZIndexPreserved&quot;:true,&quot;ValueBgColor&quot;:false,&quot;ValueFontColor&quot;:false}"/>
</p:tagLst>
</file>

<file path=ppt/tags/tag11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RzBRhREW7sg225orTjKU_1608645014&quot;,&quot;DataType&quot;:1,&quot;ImageAutosize&quot;:1,&quot;ZIndexPreserved&quot;:true,&quot;ValueBgColor&quot;:false,&quot;ValueFontColor&quot;:false}"/>
</p:tagLst>
</file>

<file path=ppt/tags/tag11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CnU1CKbjtDxjzdLmsB1N_1608645015&quot;,&quot;DataType&quot;:1,&quot;ImageAutosize&quot;:1,&quot;ZIndexPreserved&quot;:true,&quot;ValueBgColor&quot;:false,&quot;ValueFontColor&quot;:false}"/>
</p:tagLst>
</file>

<file path=ppt/tags/tag11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FTyCwsSa4dFJie8LIQeu_1608645015&quot;,&quot;DataType&quot;:1,&quot;ImageAutosize&quot;:1,&quot;ZIndexPreserved&quot;:true,&quot;ValueBgColor&quot;:false,&quot;ValueFontColor&quot;:false}"/>
</p:tagLst>
</file>

<file path=ppt/tags/tag11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52alPVrg3zGmQKvtW7GC_1608645015&quot;,&quot;DataType&quot;:1,&quot;ImageAutosize&quot;:1,&quot;ZIndexPreserved&quot;:true,&quot;ValueBgColor&quot;:false,&quot;ValueFontColor&quot;:false}"/>
</p:tagLst>
</file>

<file path=ppt/tags/tag11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4nzXuKfNsCeXhDhg2PUa_1608645015&quot;,&quot;DataType&quot;:1,&quot;ImageAutosize&quot;:1,&quot;ZIndexPreserved&quot;:true,&quot;ValueBgColor&quot;:false,&quot;ValueFontColor&quot;:false}"/>
</p:tagLst>
</file>

<file path=ppt/tags/tag11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K0WEsFla42O75YmCskCP_1608645017&quot;,&quot;DataType&quot;:1,&quot;ImageAutosize&quot;:1,&quot;ZIndexPreserved&quot;:true,&quot;ValueBgColor&quot;:false,&quot;ValueFontColor&quot;:false}"/>
</p:tagLst>
</file>

<file path=ppt/tags/tag11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yBBA8Mz3o1qVNCLRHejR_1608645018&quot;,&quot;DataType&quot;:1,&quot;ImageAutosize&quot;:1,&quot;ZIndexPreserved&quot;:true,&quot;ValueBgColor&quot;:false,&quot;ValueFontColor&quot;:false}"/>
</p:tagLst>
</file>

<file path=ppt/tags/tag12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1aMyrae2tJb8Yxh6LKLY_1608645018&quot;,&quot;DataType&quot;:1,&quot;ImageAutosize&quot;:1,&quot;ZIndexPreserved&quot;:true,&quot;ValueBgColor&quot;:false,&quot;ValueFontColor&quot;:false}"/>
</p:tagLst>
</file>

<file path=ppt/tags/tag12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AD9I5r9HOB9X8l8EP9Le_1608645018&quot;,&quot;DataType&quot;:1,&quot;ImageAutosize&quot;:1,&quot;ZIndexPreserved&quot;:true,&quot;ValueBgColor&quot;:false,&quot;ValueFontColor&quot;:false}"/>
</p:tagLst>
</file>

<file path=ppt/tags/tag12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1ekuuZhSLpG5AlWGRqk9_1608645018&quot;,&quot;DataType&quot;:1,&quot;ImageAutosize&quot;:1,&quot;ZIndexPreserved&quot;:true,&quot;ValueBgColor&quot;:false,&quot;ValueFontColor&quot;:false}"/>
</p:tagLst>
</file>

<file path=ppt/tags/tag12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RLSiM8OFnyfV8KYPpAip_1608645018&quot;,&quot;DataType&quot;:1,&quot;ImageAutosize&quot;:1,&quot;ZIndexPreserved&quot;:true,&quot;ValueBgColor&quot;:false,&quot;ValueFontColor&quot;:false}"/>
</p:tagLst>
</file>

<file path=ppt/tags/tag12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Tryjwy7MmRu7DQJxwSmz_1608645018&quot;,&quot;DataType&quot;:1,&quot;ImageAutosize&quot;:1,&quot;ZIndexPreserved&quot;:true,&quot;ValueBgColor&quot;:false,&quot;ValueFontColor&quot;:false}"/>
</p:tagLst>
</file>

<file path=ppt/tags/tag12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QqmchBgfV9dYaBNOcILg_1608645019&quot;,&quot;DataType&quot;:1,&quot;ImageAutosize&quot;:1,&quot;ZIndexPreserved&quot;:true,&quot;ValueBgColor&quot;:false,&quot;ValueFontColor&quot;:false}"/>
</p:tagLst>
</file>

<file path=ppt/tags/tag12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U0xF5arNtH3UtfkveCBD_1608645023&quot;,&quot;DataType&quot;:1,&quot;ImageAutosize&quot;:1,&quot;ZIndexPreserved&quot;:true,&quot;ValueBgColor&quot;:false,&quot;ValueFontColor&quot;:false}"/>
</p:tagLst>
</file>

<file path=ppt/tags/tag12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Psc6yCBDrFCzPqRDzxDN_1608645023&quot;,&quot;DataType&quot;:1,&quot;ImageAutosize&quot;:1,&quot;ZIndexPreserved&quot;:true,&quot;ValueBgColor&quot;:false,&quot;ValueFontColor&quot;:false}"/>
</p:tagLst>
</file>

<file path=ppt/tags/tag12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icSxqAsTiqe1qd265pPY_1608645024&quot;,&quot;DataType&quot;:1,&quot;ImageAutosize&quot;:1,&quot;ZIndexPreserved&quot;:true,&quot;ValueBgColor&quot;:false,&quot;ValueFontColor&quot;:false}"/>
</p:tagLst>
</file>

<file path=ppt/tags/tag12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Ff3bRosVdFjPuxnKCNRS_1608645024&quot;,&quot;DataType&quot;:1,&quot;ImageAutosize&quot;:1,&quot;ZIndexPreserved&quot;:true,&quot;ValueBgColor&quot;:false,&quot;ValueFontColor&quot;:false}"/>
</p:tagLst>
</file>

<file path=ppt/tags/tag13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5rWRNAQ2qibZD1Eq7xBr_1608645024&quot;,&quot;DataType&quot;:1,&quot;ImageAutosize&quot;:1,&quot;ZIndexPreserved&quot;:true,&quot;ValueBgColor&quot;:false,&quot;ValueFontColor&quot;:false}"/>
</p:tagLst>
</file>

<file path=ppt/tags/tag13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gfHR8C5QLSCYati4Jaid_1608645025&quot;,&quot;DataType&quot;:1,&quot;ImageAutosize&quot;:1,&quot;ZIndexPreserved&quot;:true,&quot;ValueBgColor&quot;:false,&quot;ValueFontColor&quot;:false}"/>
</p:tagLst>
</file>

<file path=ppt/tags/tag13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vNvBXSqlMhkMTBLPQD0J_1608645025&quot;,&quot;DataType&quot;:1,&quot;ImageAutosize&quot;:1,&quot;ZIndexPreserved&quot;:true,&quot;ValueBgColor&quot;:false,&quot;ValueFontColor&quot;:false}"/>
</p:tagLst>
</file>

<file path=ppt/tags/tag13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6aap4Iiuccxn1CEsOxsm_1608645025&quot;,&quot;DataType&quot;:1,&quot;ImageAutosize&quot;:1,&quot;ZIndexPreserved&quot;:true,&quot;ValueBgColor&quot;:false,&quot;ValueFontColor&quot;:false}"/>
</p:tagLst>
</file>

<file path=ppt/tags/tag13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KNgbMSZDsuJOaPoRgs1a_1608645026&quot;,&quot;DataType&quot;:1,&quot;ImageAutosize&quot;:1,&quot;ZIndexPreserved&quot;:true,&quot;ValueBgColor&quot;:false,&quot;ValueFontColor&quot;:false}"/>
</p:tagLst>
</file>

<file path=ppt/tags/tag13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WElfPMuyapFZ0U2TdO2a_1608645028&quot;,&quot;DataType&quot;:1,&quot;ImageAutosize&quot;:1,&quot;ZIndexPreserved&quot;:true,&quot;ValueBgColor&quot;:false,&quot;ValueFontColor&quot;:false}"/>
</p:tagLst>
</file>

<file path=ppt/tags/tag13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0GdTyym4siWn9Q6FsEYz_1608645028&quot;,&quot;DataType&quot;:1,&quot;ImageAutosize&quot;:1,&quot;ZIndexPreserved&quot;:true,&quot;ValueBgColor&quot;:false,&quot;ValueFontColor&quot;:false}"/>
</p:tagLst>
</file>

<file path=ppt/tags/tag13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JrBg2Uv9N0kI7SdGcHQd_1608645029&quot;,&quot;DataType&quot;:1,&quot;ImageAutosize&quot;:1,&quot;ZIndexPreserved&quot;:true,&quot;ValueBgColor&quot;:false,&quot;ValueFontColor&quot;:false}"/>
</p:tagLst>
</file>

<file path=ppt/tags/tag13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s1B4NQoWc1CpoeaFm4cF_1608645029&quot;,&quot;DataType&quot;:1,&quot;ImageAutosize&quot;:1,&quot;ZIndexPreserved&quot;:true,&quot;ValueBgColor&quot;:false,&quot;ValueFontColor&quot;:false}"/>
</p:tagLst>
</file>

<file path=ppt/tags/tag13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D19s5DNFRQuomTUghsgL_1608645029&quot;,&quot;DataType&quot;:1,&quot;ImageAutosize&quot;:1,&quot;ZIndexPreserved&quot;:true,&quot;ValueBgColor&quot;:false,&quot;ValueFontColor&quot;:false}"/>
</p:tagLst>
</file>

<file path=ppt/tags/tag14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PpH89nPRziKRzfrZaFfv_1608645029&quot;,&quot;DataType&quot;:1,&quot;ImageAutosize&quot;:1,&quot;ZIndexPreserved&quot;:true,&quot;ValueBgColor&quot;:false,&quot;ValueFontColor&quot;:false}"/>
</p:tagLst>
</file>

<file path=ppt/tags/tag14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t1ZqzG1eO3qd1j8CdZPv_1608645029&quot;,&quot;DataType&quot;:1,&quot;ImageAutosize&quot;:1,&quot;ZIndexPreserved&quot;:true,&quot;ValueBgColor&quot;:false,&quot;ValueFontColor&quot;:false}"/>
</p:tagLst>
</file>

<file path=ppt/tags/tag14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pQ9ULl8X5E1CMGFIuuNU_1608645030&quot;,&quot;DataType&quot;:1,&quot;ImageAutosize&quot;:1,&quot;ZIndexPreserved&quot;:true,&quot;ValueBgColor&quot;:false,&quot;ValueFontColor&quot;:false}"/>
</p:tagLst>
</file>

<file path=ppt/tags/tag14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URc63Xr7PjTzPeOCwooR_1608645031&quot;,&quot;DataType&quot;:1,&quot;ImageAutosize&quot;:1,&quot;ZIndexPreserved&quot;:true,&quot;ValueBgColor&quot;:false,&quot;ValueFontColor&quot;:false}"/>
</p:tagLst>
</file>

<file path=ppt/tags/tag14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SSlsSZYvST1vhDHzloyW_1608645031&quot;,&quot;DataType&quot;:1,&quot;ImageAutosize&quot;:1,&quot;ZIndexPreserved&quot;:true,&quot;ValueBgColor&quot;:false,&quot;ValueFontColor&quot;:false}"/>
</p:tagLst>
</file>

<file path=ppt/tags/tag14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c5wIRGPymXixMzEhtLNp_1608645031&quot;,&quot;DataType&quot;:1,&quot;ImageAutosize&quot;:1,&quot;ZIndexPreserved&quot;:true,&quot;ValueBgColor&quot;:false,&quot;ValueFontColor&quot;:false}"/>
</p:tagLst>
</file>

<file path=ppt/tags/tag14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JzzIesg0QgbBgH2VYWjN_1608645031&quot;,&quot;DataType&quot;:1,&quot;ImageAutosize&quot;:1,&quot;ZIndexPreserved&quot;:true,&quot;ValueBgColor&quot;:false,&quot;ValueFontColor&quot;:false}"/>
</p:tagLst>
</file>

<file path=ppt/tags/tag14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2yqXLGigxQbl2GSwyBQK_1608645032&quot;,&quot;DataType&quot;:1,&quot;ImageAutosize&quot;:1,&quot;ZIndexPreserved&quot;:true,&quot;ValueBgColor&quot;:false,&quot;ValueFontColor&quot;:false}"/>
</p:tagLst>
</file>

<file path=ppt/tags/tag14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paEgxINWjQFYObcaiZNZ_1608645036&quot;,&quot;DataType&quot;:1,&quot;ImageAutosize&quot;:1,&quot;ZIndexPreserved&quot;:true,&quot;ValueBgColor&quot;:false,&quot;ValueFontColor&quot;:false}"/>
</p:tagLst>
</file>

<file path=ppt/tags/tag14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O6TFjaanYaQPaq4NBkWb_1608645036&quot;,&quot;DataType&quot;:1,&quot;ImageAutosize&quot;:1,&quot;ZIndexPreserved&quot;:true,&quot;ValueBgColor&quot;:false,&quot;ValueFontColor&quot;:false}"/>
</p:tagLst>
</file>

<file path=ppt/tags/tag15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x1jfnooFcptFqS4SVkQA_1608645036&quot;,&quot;DataType&quot;:1,&quot;ImageAutosize&quot;:1,&quot;ZIndexPreserved&quot;:true,&quot;ValueBgColor&quot;:false,&quot;ValueFontColor&quot;:false}"/>
</p:tagLst>
</file>

<file path=ppt/tags/tag15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jjeenQumjNh8amoEYTOW_1608645036&quot;,&quot;DataType&quot;:1,&quot;ImageAutosize&quot;:1,&quot;ZIndexPreserved&quot;:true,&quot;ValueBgColor&quot;:false,&quot;ValueFontColor&quot;:false}"/>
</p:tagLst>
</file>

<file path=ppt/tags/tag15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puZlanz6vSN83LFtWn4q_1608645036&quot;,&quot;DataType&quot;:1,&quot;ImageAutosize&quot;:1,&quot;ZIndexPreserved&quot;:true,&quot;ValueBgColor&quot;:false,&quot;ValueFontColor&quot;:false}"/>
</p:tagLst>
</file>

<file path=ppt/tags/tag15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v53ZMeuNCiQqaICtS3Ax_1608645037&quot;,&quot;DataType&quot;:1,&quot;ImageAutosize&quot;:1,&quot;ZIndexPreserved&quot;:true,&quot;ValueBgColor&quot;:false,&quot;ValueFontColor&quot;:false}"/>
</p:tagLst>
</file>

<file path=ppt/tags/tag15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2dt2wdSqLoF20Sha5X63_1608645037&quot;,&quot;DataType&quot;:1,&quot;ImageAutosize&quot;:1,&quot;ZIndexPreserved&quot;:true,&quot;ValueBgColor&quot;:false,&quot;ValueFontColor&quot;:false}"/>
</p:tagLst>
</file>

<file path=ppt/tags/tag15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iJTA3zBVrDZrzF6DMlNS_1608645037&quot;,&quot;DataType&quot;:1,&quot;ImageAutosize&quot;:1,&quot;ZIndexPreserved&quot;:true,&quot;ValueBgColor&quot;:false,&quot;ValueFontColor&quot;:false}"/>
</p:tagLst>
</file>

<file path=ppt/tags/tag15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BgEcPCGvkSUctEGaGbNP_1608645038&quot;,&quot;DataType&quot;:1,&quot;ImageAutosize&quot;:1,&quot;ZIndexPreserved&quot;:true,&quot;ValueBgColor&quot;:false,&quot;ValueFontColor&quot;:false}"/>
</p:tagLst>
</file>

<file path=ppt/tags/tag15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lJi1p2C61sWE3UHvFznq_1608645038&quot;,&quot;DataType&quot;:1,&quot;ImageAutosize&quot;:1,&quot;ZIndexPreserved&quot;:true,&quot;ValueBgColor&quot;:false,&quot;ValueFontColor&quot;:false}"/>
</p:tagLst>
</file>

<file path=ppt/tags/tag15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Vo9koEeBc24lVrqmg2eY_1608645039&quot;,&quot;DataType&quot;:1,&quot;ImageAutosize&quot;:1,&quot;ZIndexPreserved&quot;:true,&quot;ValueBgColor&quot;:false,&quot;ValueFontColor&quot;:false}"/>
</p:tagLst>
</file>

<file path=ppt/tags/tag15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lDVt4fOd0uIQdvEX4Kev_1608645039&quot;,&quot;DataType&quot;:1,&quot;ImageAutosize&quot;:1,&quot;ZIndexPreserved&quot;:true,&quot;ValueBgColor&quot;:false,&quot;ValueFontColor&quot;:false}"/>
</p:tagLst>
</file>

<file path=ppt/tags/tag16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YuixNn8TNt9kxpMZnKwY_1608645040&quot;,&quot;DataType&quot;:1,&quot;ImageAutosize&quot;:1,&quot;ZIndexPreserved&quot;:true,&quot;ValueBgColor&quot;:false,&quot;ValueFontColor&quot;:false}"/>
</p:tagLst>
</file>

<file path=ppt/tags/tag16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zhKvuf4yZTQtkETQ1LOa_1608645040&quot;,&quot;DataType&quot;:1,&quot;ImageAutosize&quot;:1,&quot;ZIndexPreserved&quot;:true,&quot;ValueBgColor&quot;:false,&quot;ValueFontColor&quot;:false}"/>
</p:tagLst>
</file>

<file path=ppt/tags/tag16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DEsXQHrxse6Bw0CAsBMV_1608645040&quot;,&quot;DataType&quot;:1,&quot;ImageAutosize&quot;:1,&quot;ZIndexPreserved&quot;:true,&quot;ValueBgColor&quot;:false,&quot;ValueFontColor&quot;:false}"/>
</p:tagLst>
</file>

<file path=ppt/tags/tag16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gJpbeiXXGGIgkvnjThVt_1608645040&quot;,&quot;DataType&quot;:1,&quot;ImageAutosize&quot;:1,&quot;ZIndexPreserved&quot;:true,&quot;ValueBgColor&quot;:false,&quot;ValueFontColor&quot;:false}"/>
</p:tagLst>
</file>

<file path=ppt/tags/tag16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xPjwSirUn8yEB9gvPvoF_1608645041&quot;,&quot;DataType&quot;:1,&quot;ImageAutosize&quot;:1,&quot;ZIndexPreserved&quot;:true,&quot;ValueBgColor&quot;:false,&quot;ValueFontColor&quot;:false}"/>
</p:tagLst>
</file>

<file path=ppt/tags/tag16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k2FiWZJVW6paDhH4qbI1_1608645041&quot;,&quot;DataType&quot;:1,&quot;ImageAutosize&quot;:1,&quot;ZIndexPreserved&quot;:true,&quot;ValueBgColor&quot;:false,&quot;ValueFontColor&quot;:false}"/>
</p:tagLst>
</file>

<file path=ppt/tags/tag16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X8IH55AYW5gDtQILcGkj_1608645041&quot;,&quot;DataType&quot;:1,&quot;ImageAutosize&quot;:1,&quot;ZIndexPreserved&quot;:true,&quot;ValueBgColor&quot;:false,&quot;ValueFontColor&quot;:false}"/>
</p:tagLst>
</file>

<file path=ppt/tags/tag16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84ihrPzCCByqovsQ8Thq_1608645042&quot;,&quot;DataType&quot;:1,&quot;ImageAutosize&quot;:1,&quot;ZIndexPreserved&quot;:true,&quot;ValueBgColor&quot;:false,&quot;ValueFontColor&quot;:false}"/>
</p:tagLst>
</file>

<file path=ppt/tags/tag16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BRSwnXW9qkdBTyYqw2t7_1608645047&quot;,&quot;DataType&quot;:1,&quot;ImageAutosize&quot;:1,&quot;ZIndexPreserved&quot;:true,&quot;ValueBgColor&quot;:false,&quot;ValueFontColor&quot;:false}"/>
</p:tagLst>
</file>

<file path=ppt/tags/tag16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X3rwgzUdTPKfgpGF3dVa_1608645047&quot;,&quot;DataType&quot;:1,&quot;ImageAutosize&quot;:1,&quot;ZIndexPreserved&quot;:true,&quot;ValueBgColor&quot;:false,&quot;ValueFontColor&quot;:false}"/>
</p:tagLst>
</file>

<file path=ppt/tags/tag17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qt0jFthvR0k4IZWph4jJ_1608645047&quot;,&quot;DataType&quot;:1,&quot;ImageAutosize&quot;:1,&quot;ZIndexPreserved&quot;:true,&quot;ValueBgColor&quot;:false,&quot;ValueFontColor&quot;:false}"/>
</p:tagLst>
</file>

<file path=ppt/tags/tag17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e2K71NxhnNAe9k0cKBUb_1608645047&quot;,&quot;DataType&quot;:1,&quot;ImageAutosize&quot;:1,&quot;ZIndexPreserved&quot;:true,&quot;ValueBgColor&quot;:false,&quot;ValueFontColor&quot;:false}"/>
</p:tagLst>
</file>

<file path=ppt/tags/tag17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YnN6XXgH95iwkkz1Nom3_1608645048&quot;,&quot;DataType&quot;:1,&quot;ImageAutosize&quot;:1,&quot;ZIndexPreserved&quot;:true,&quot;ValueBgColor&quot;:false,&quot;ValueFontColor&quot;:false}"/>
</p:tagLst>
</file>

<file path=ppt/tags/tag17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5ewXSTf3KBsce2yDCoai_1608645048&quot;,&quot;DataType&quot;:1,&quot;ImageAutosize&quot;:1,&quot;ZIndexPreserved&quot;:true,&quot;ValueBgColor&quot;:false,&quot;ValueFontColor&quot;:false}"/>
</p:tagLst>
</file>

<file path=ppt/tags/tag17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zOgauO9FzM2RA4np3Aqv_1608645049&quot;,&quot;DataType&quot;:1,&quot;ImageAutosize&quot;:1,&quot;ZIndexPreserved&quot;:true,&quot;ValueBgColor&quot;:false,&quot;ValueFontColor&quot;:false}"/>
</p:tagLst>
</file>

<file path=ppt/tags/tag17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hnJJza9aoo53fmnPZkqc_1608645052&quot;,&quot;DataType&quot;:1,&quot;ImageAutosize&quot;:1,&quot;ZIndexPreserved&quot;:true,&quot;ValueBgColor&quot;:false,&quot;ValueFontColor&quot;:false}"/>
</p:tagLst>
</file>

<file path=ppt/tags/tag17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7ofA1AFVvJ6MHM7Xiu0m_1608645053&quot;,&quot;DataType&quot;:1,&quot;ImageAutosize&quot;:1,&quot;ZIndexPreserved&quot;:true,&quot;ValueBgColor&quot;:false,&quot;ValueFontColor&quot;:false}"/>
</p:tagLst>
</file>

<file path=ppt/tags/tag17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6qhpOs6IL6xRlDbDvCCu_1608645053&quot;,&quot;DataType&quot;:1,&quot;ImageAutosize&quot;:1,&quot;ZIndexPreserved&quot;:true,&quot;ValueBgColor&quot;:false,&quot;ValueFontColor&quot;:false}"/>
</p:tagLst>
</file>

<file path=ppt/tags/tag17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RNcY50UaxZm2upHe65bl_1608645054&quot;,&quot;DataType&quot;:1,&quot;ImageAutosize&quot;:1,&quot;ZIndexPreserved&quot;:true,&quot;ValueBgColor&quot;:false,&quot;ValueFontColor&quot;:false}"/>
</p:tagLst>
</file>

<file path=ppt/tags/tag17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aJoG7zKoWxCT8EhEsx3C_1608645054&quot;,&quot;DataType&quot;:1,&quot;ImageAutosize&quot;:1,&quot;ZIndexPreserved&quot;:true,&quot;ValueBgColor&quot;:false,&quot;ValueFontColor&quot;:false}"/>
</p:tagLst>
</file>

<file path=ppt/tags/tag18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Ox2sVhn8Kq4abVs1SRdc_1608645054&quot;,&quot;DataType&quot;:1,&quot;ImageAutosize&quot;:1,&quot;ZIndexPreserved&quot;:true,&quot;ValueBgColor&quot;:false,&quot;ValueFontColor&quot;:false}"/>
</p:tagLst>
</file>

<file path=ppt/tags/tag18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XCwXyN4yXc5uNVRMVlZo_1608645054&quot;,&quot;DataType&quot;:1,&quot;ImageAutosize&quot;:1,&quot;ZIndexPreserved&quot;:true,&quot;ValueBgColor&quot;:false,&quot;ValueFontColor&quot;:false}"/>
</p:tagLst>
</file>

<file path=ppt/tags/tag18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E03YD1xLxZzqPfxWPHvN_1608645054&quot;,&quot;DataType&quot;:1,&quot;ImageAutosize&quot;:1,&quot;ZIndexPreserved&quot;:true,&quot;ValueBgColor&quot;:false,&quot;ValueFontColor&quot;:false}"/>
</p:tagLst>
</file>

<file path=ppt/tags/tag18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W8pYgXlArR4tAB20t5eZ_1608645056&quot;,&quot;DataType&quot;:1,&quot;ImageAutosize&quot;:1,&quot;ZIndexPreserved&quot;:true,&quot;ValueBgColor&quot;:false,&quot;ValueFontColor&quot;:false}"/>
</p:tagLst>
</file>

<file path=ppt/tags/tag18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Z9PCMZ87WEIo84vJOlTy_1608645056&quot;,&quot;DataType&quot;:1,&quot;ImageAutosize&quot;:1,&quot;ZIndexPreserved&quot;:true,&quot;ValueBgColor&quot;:false,&quot;ValueFontColor&quot;:false}"/>
</p:tagLst>
</file>

<file path=ppt/tags/tag18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1WEIftkrjQ8PnYLivqE1_1608645056&quot;,&quot;DataType&quot;:1,&quot;ImageAutosize&quot;:1,&quot;ZIndexPreserved&quot;:true,&quot;ValueBgColor&quot;:false,&quot;ValueFontColor&quot;:false}"/>
</p:tagLst>
</file>

<file path=ppt/tags/tag18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SmgPbvCuqN2kzgQDXJjN_1608645056&quot;,&quot;DataType&quot;:1,&quot;ImageAutosize&quot;:1,&quot;ZIndexPreserved&quot;:true,&quot;ValueBgColor&quot;:false,&quot;ValueFontColor&quot;:false}"/>
</p:tagLst>
</file>

<file path=ppt/tags/tag18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z4KjvPSRLteW6vfZddhb_1608645056&quot;,&quot;DataType&quot;:1,&quot;ImageAutosize&quot;:1,&quot;ZIndexPreserved&quot;:true,&quot;ValueBgColor&quot;:false,&quot;ValueFontColor&quot;:false}"/>
</p:tagLst>
</file>

<file path=ppt/tags/tag18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0ZzpHGYVakG9Kz7bwqyo_1608645057&quot;,&quot;DataType&quot;:1,&quot;ImageAutosize&quot;:1,&quot;ZIndexPreserved&quot;:true,&quot;ValueBgColor&quot;:false,&quot;ValueFontColor&quot;:false}"/>
</p:tagLst>
</file>

<file path=ppt/tags/tag18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1cLhQ3qvq1RHdAfHNTVg_1608645057&quot;,&quot;DataType&quot;:1,&quot;ImageAutosize&quot;:1,&quot;ZIndexPreserved&quot;:true,&quot;ValueBgColor&quot;:false,&quot;ValueFontColor&quot;:false}"/>
</p:tagLst>
</file>

<file path=ppt/tags/tag19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D2OAy2pWEdt4Te2LnYO4_1608645060&quot;,&quot;DataType&quot;:1,&quot;ImageAutosize&quot;:1,&quot;ZIndexPreserved&quot;:true,&quot;ValueBgColor&quot;:false,&quot;ValueFontColor&quot;:false}"/>
</p:tagLst>
</file>

<file path=ppt/tags/tag19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Cj3z8I9VUNmhArnqPdhe_1608645061&quot;,&quot;DataType&quot;:1,&quot;ImageAutosize&quot;:1,&quot;ZIndexPreserved&quot;:true,&quot;ValueBgColor&quot;:false,&quot;ValueFontColor&quot;:false}"/>
</p:tagLst>
</file>

<file path=ppt/tags/tag19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MmSoHU4Ia2lKAiojeQHZ_1608645061&quot;,&quot;DataType&quot;:1,&quot;ImageAutosize&quot;:1,&quot;ZIndexPreserved&quot;:true,&quot;ValueBgColor&quot;:false,&quot;ValueFontColor&quot;:false}"/>
</p:tagLst>
</file>

<file path=ppt/tags/tag19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KzTLoJrzpysUtMG6iHiO_1608645061&quot;,&quot;DataType&quot;:1,&quot;ImageAutosize&quot;:1,&quot;ZIndexPreserved&quot;:true,&quot;ValueBgColor&quot;:false,&quot;ValueFontColor&quot;:false}"/>
</p:tagLst>
</file>

<file path=ppt/tags/tag19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YUVaZK0Y7vxTykbPX4zG_1608645061&quot;,&quot;DataType&quot;:1,&quot;ImageAutosize&quot;:1,&quot;ZIndexPreserved&quot;:true,&quot;ValueBgColor&quot;:false,&quot;ValueFontColor&quot;:false}"/>
</p:tagLst>
</file>

<file path=ppt/tags/tag19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8HZwoYjGEo64YhyqtiFe_1608645061&quot;,&quot;DataType&quot;:1,&quot;ImageAutosize&quot;:1,&quot;ZIndexPreserved&quot;:true,&quot;ValueBgColor&quot;:false,&quot;ValueFontColor&quot;:false}"/>
</p:tagLst>
</file>

<file path=ppt/tags/tag19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Y6hBDNlpvdkmaGNR1OQt_1608645065&quot;,&quot;DataType&quot;:1,&quot;ImageAutosize&quot;:1,&quot;ZIndexPreserved&quot;:true,&quot;ValueBgColor&quot;:false,&quot;ValueFontColor&quot;:false}"/>
</p:tagLst>
</file>

<file path=ppt/tags/tag19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atkt62jKMSrVCT8ZhMaR_1608645065&quot;,&quot;DataType&quot;:1,&quot;ImageAutosize&quot;:1,&quot;ZIndexPreserved&quot;:true,&quot;ValueBgColor&quot;:false,&quot;ValueFontColor&quot;:false}"/>
</p:tagLst>
</file>

<file path=ppt/tags/tag19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sDFCDXlBJgpu7uMBG33O_1608645065&quot;,&quot;DataType&quot;:1,&quot;ImageAutosize&quot;:1,&quot;ZIndexPreserved&quot;:true,&quot;ValueBgColor&quot;:false,&quot;ValueFontColor&quot;:false}"/>
</p:tagLst>
</file>

<file path=ppt/tags/tag19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Wi2zR7uiWJRCdOMEsr8t_1608645065&quot;,&quot;DataType&quot;:1,&quot;ImageAutosize&quot;:1,&quot;ZIndexPreserved&quot;:true,&quot;ValueBgColor&quot;:false,&quot;ValueFontColor&quot;:false}"/>
</p:tagLst>
</file>

<file path=ppt/tags/tag20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njfHDEsL1yEok91OcD7D_1608645065&quot;,&quot;DataType&quot;:1,&quot;ImageAutosize&quot;:1,&quot;ZIndexPreserved&quot;:true,&quot;ValueBgColor&quot;:false,&quot;ValueFontColor&quot;:false}"/>
</p:tagLst>
</file>

<file path=ppt/tags/tag20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7VMnd4IGqNVILOCyxfwo_1608645066&quot;,&quot;DataType&quot;:1,&quot;ImageAutosize&quot;:1,&quot;ZIndexPreserved&quot;:true,&quot;ValueBgColor&quot;:false,&quot;ValueFontColor&quot;:false}"/>
</p:tagLst>
</file>

<file path=ppt/tags/tag20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onsz1UOls6Hwmvkp3uV3_1608645070&quot;,&quot;DataType&quot;:1,&quot;ImageAutosize&quot;:1,&quot;ZIndexPreserved&quot;:true,&quot;ValueBgColor&quot;:false,&quot;ValueFontColor&quot;:false}"/>
</p:tagLst>
</file>

<file path=ppt/tags/tag20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HDmyjjHzc88c35lNPufG_1608645070&quot;,&quot;DataType&quot;:1,&quot;ImageAutosize&quot;:1,&quot;ZIndexPreserved&quot;:true,&quot;ValueBgColor&quot;:false,&quot;ValueFontColor&quot;:false}"/>
</p:tagLst>
</file>

<file path=ppt/tags/tag20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r0CqFzqTL9FQGzfFpESM_1608645071&quot;,&quot;DataType&quot;:1,&quot;ImageAutosize&quot;:1,&quot;ZIndexPreserved&quot;:true,&quot;ValueBgColor&quot;:false,&quot;ValueFontColor&quot;:false}"/>
</p:tagLst>
</file>

<file path=ppt/tags/tag20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25jsRTX5SRMIASHUTWI2_1608645071&quot;,&quot;DataType&quot;:1,&quot;ImageAutosize&quot;:1,&quot;ZIndexPreserved&quot;:true,&quot;ValueBgColor&quot;:false,&quot;ValueFontColor&quot;:false}"/>
</p:tagLst>
</file>

<file path=ppt/tags/tag20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kd8pmI4stAN4hZo4VmdW_1608645071&quot;,&quot;DataType&quot;:1,&quot;ImageAutosize&quot;:1,&quot;ZIndexPreserved&quot;:true,&quot;ValueBgColor&quot;:false,&quot;ValueFontColor&quot;:false}"/>
</p:tagLst>
</file>

<file path=ppt/tags/tag20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pelRpmCzCI6ghB5yoFDI_1608645071&quot;,&quot;DataType&quot;:1,&quot;ImageAutosize&quot;:1,&quot;ZIndexPreserved&quot;:true,&quot;ValueBgColor&quot;:false,&quot;ValueFontColor&quot;:false}"/>
</p:tagLst>
</file>

<file path=ppt/tags/tag20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gji330Kbp7GqjrIQwqBh_1608645072&quot;,&quot;DataType&quot;:1,&quot;ImageAutosize&quot;:1,&quot;ZIndexPreserved&quot;:true,&quot;ValueBgColor&quot;:false,&quot;ValueFontColor&quot;:false}"/>
</p:tagLst>
</file>

<file path=ppt/tags/tag20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VGMBiYvY6UE2fny34XKU_1608645073&quot;,&quot;DataType&quot;:1,&quot;ImageAutosize&quot;:1,&quot;ZIndexPreserved&quot;:true,&quot;ValueBgColor&quot;:false,&quot;ValueFontColor&quot;:false}"/>
</p:tagLst>
</file>

<file path=ppt/tags/tag21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qBktoEjbk6KpEhYqol0j_1608645073&quot;,&quot;DataType&quot;:1,&quot;ImageAutosize&quot;:1,&quot;ZIndexPreserved&quot;:true,&quot;ValueBgColor&quot;:false,&quot;ValueFontColor&quot;:false}"/>
</p:tagLst>
</file>

<file path=ppt/tags/tag21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CaZvBDueLlN9DaWcpO88_1608645073&quot;,&quot;DataType&quot;:1,&quot;ImageAutosize&quot;:1,&quot;ZIndexPreserved&quot;:true,&quot;ValueBgColor&quot;:false,&quot;ValueFontColor&quot;:false}"/>
</p:tagLst>
</file>

<file path=ppt/tags/tag21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LeEWKjTGpduhu424UxFd_1608645073&quot;,&quot;DataType&quot;:1,&quot;ImageAutosize&quot;:1,&quot;ZIndexPreserved&quot;:true,&quot;ValueBgColor&quot;:false,&quot;ValueFontColor&quot;:false}"/>
</p:tagLst>
</file>

<file path=ppt/tags/tag21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7FrYR5lkAqiwQ3tai82w_1608645074&quot;,&quot;DataType&quot;:1,&quot;ImageAutosize&quot;:1,&quot;ZIndexPreserved&quot;:true,&quot;ValueBgColor&quot;:false,&quot;ValueFontColor&quot;:false}"/>
</p:tagLst>
</file>

<file path=ppt/tags/tag21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YCooI2x6mC3oXEcdsTQc_1608645079&quot;,&quot;DataType&quot;:1,&quot;ImageAutosize&quot;:1,&quot;ZIndexPreserved&quot;:true,&quot;ValueBgColor&quot;:false,&quot;ValueFontColor&quot;:false}"/>
</p:tagLst>
</file>

<file path=ppt/tags/tag21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vFpepGGdFphiWMplKhrt_1608645079&quot;,&quot;DataType&quot;:1,&quot;ImageAutosize&quot;:1,&quot;ZIndexPreserved&quot;:true,&quot;ValueBgColor&quot;:false,&quot;ValueFontColor&quot;:false}"/>
</p:tagLst>
</file>

<file path=ppt/tags/tag21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rMCdYEwtQBfPHrVwdmA7_1608645079&quot;,&quot;DataType&quot;:1,&quot;ImageAutosize&quot;:1,&quot;ZIndexPreserved&quot;:true,&quot;ValueBgColor&quot;:false,&quot;ValueFontColor&quot;:false}"/>
</p:tagLst>
</file>

<file path=ppt/tags/tag21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x7RqYUKp1ADJQJoT9fcW_1608645079&quot;,&quot;DataType&quot;:1,&quot;ImageAutosize&quot;:1,&quot;ZIndexPreserved&quot;:true,&quot;ValueBgColor&quot;:false,&quot;ValueFontColor&quot;:false}"/>
</p:tagLst>
</file>

<file path=ppt/tags/tag21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hmMNAS5VUChUv55pFhy6_1608645079&quot;,&quot;DataType&quot;:1,&quot;ImageAutosize&quot;:1,&quot;ZIndexPreserved&quot;:true,&quot;ValueBgColor&quot;:false,&quot;ValueFontColor&quot;:false}"/>
</p:tagLst>
</file>

<file path=ppt/tags/tag21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eSlY8uXrU5nBIH03cAZd_1608645083&quot;,&quot;DataType&quot;:1,&quot;ImageAutosize&quot;:1,&quot;ZIndexPreserved&quot;:true,&quot;ValueBgColor&quot;:false,&quot;ValueFontColor&quot;:false}"/>
</p:tagLst>
</file>

<file path=ppt/tags/tag22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LUf5rPlepZNOFy80R9du_1608645083&quot;,&quot;DataType&quot;:1,&quot;ImageAutosize&quot;:1,&quot;ZIndexPreserved&quot;:true,&quot;ValueBgColor&quot;:false,&quot;ValueFontColor&quot;:false}"/>
</p:tagLst>
</file>

<file path=ppt/tags/tag22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T1fN8mZ9R2PNcFCmiQHH_1608645083&quot;,&quot;DataType&quot;:1,&quot;ImageAutosize&quot;:1,&quot;ZIndexPreserved&quot;:true,&quot;ValueBgColor&quot;:false,&quot;ValueFontColor&quot;:false}"/>
</p:tagLst>
</file>

<file path=ppt/tags/tag22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a3JCAi6NMiVFxRqwDVVd_1608645083&quot;,&quot;DataType&quot;:1,&quot;ImageAutosize&quot;:1,&quot;ZIndexPreserved&quot;:true,&quot;ValueBgColor&quot;:false,&quot;ValueFontColor&quot;:false}"/>
</p:tagLst>
</file>

<file path=ppt/tags/tag22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chtxSGNSg4LKdpuoKhAf_1608645084&quot;,&quot;DataType&quot;:1,&quot;ImageAutosize&quot;:1,&quot;ZIndexPreserved&quot;:true,&quot;ValueBgColor&quot;:false,&quot;ValueFontColor&quot;:false}"/>
</p:tagLst>
</file>

<file path=ppt/tags/tag22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RJp2R5a0X7p9yiA5CWr5_1608645085&quot;,&quot;DataType&quot;:1,&quot;ImageAutosize&quot;:1,&quot;ZIndexPreserved&quot;:true,&quot;ValueBgColor&quot;:false,&quot;ValueFontColor&quot;:false}"/>
</p:tagLst>
</file>

<file path=ppt/tags/tag22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LicjFqjnzGHLTN47kfEJ_1608645085&quot;,&quot;DataType&quot;:1,&quot;ImageAutosize&quot;:1,&quot;ZIndexPreserved&quot;:true,&quot;ValueBgColor&quot;:false,&quot;ValueFontColor&quot;:false}"/>
</p:tagLst>
</file>

<file path=ppt/tags/tag22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zNz9wHlKfNa4hvjYIYge_1608645085&quot;,&quot;DataType&quot;:1,&quot;ImageAutosize&quot;:1,&quot;ZIndexPreserved&quot;:true,&quot;ValueBgColor&quot;:false,&quot;ValueFontColor&quot;:false}"/>
</p:tagLst>
</file>

<file path=ppt/tags/tag22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t2Xlr6cvsugxS0t6qcJM_1608645085&quot;,&quot;DataType&quot;:1,&quot;ImageAutosize&quot;:1,&quot;ZIndexPreserved&quot;:true,&quot;ValueBgColor&quot;:false,&quot;ValueFontColor&quot;:false}"/>
</p:tagLst>
</file>

<file path=ppt/tags/tag22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Uk9gU9yxRDUVh1WkFhc1_1608645086&quot;,&quot;DataType&quot;:1,&quot;ImageAutosize&quot;:1,&quot;ZIndexPreserved&quot;:true,&quot;ValueBgColor&quot;:false,&quot;ValueFontColor&quot;:false}"/>
</p:tagLst>
</file>

<file path=ppt/tags/tag22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NaWG9WfyGIwEFZlpLoc4_1608645088&quot;,&quot;DataType&quot;:1,&quot;ImageAutosize&quot;:1,&quot;ZIndexPreserved&quot;:true,&quot;ValueBgColor&quot;:false,&quot;ValueFontColor&quot;:false}"/>
</p:tagLst>
</file>

<file path=ppt/tags/tag23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bmENOao3UuhZ8NG6iagn_1608645088&quot;,&quot;DataType&quot;:1,&quot;ImageAutosize&quot;:1,&quot;ZIndexPreserved&quot;:true,&quot;ValueBgColor&quot;:false,&quot;ValueFontColor&quot;:false}"/>
</p:tagLst>
</file>

<file path=ppt/tags/tag23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YdCkGu670bcOqE0ys0Fh_1608645089&quot;,&quot;DataType&quot;:1,&quot;ImageAutosize&quot;:1,&quot;ZIndexPreserved&quot;:true,&quot;ValueBgColor&quot;:false,&quot;ValueFontColor&quot;:false}"/>
</p:tagLst>
</file>

<file path=ppt/tags/tag23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49MaPiodqYpiTlvCdoD1_1608645089&quot;,&quot;DataType&quot;:1,&quot;ImageAutosize&quot;:1,&quot;ZIndexPreserved&quot;:true,&quot;ValueBgColor&quot;:false,&quot;ValueFontColor&quot;:false}"/>
</p:tagLst>
</file>

<file path=ppt/tags/tag23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jiFS1LFs1nLUi5m9xs9T_1608645089&quot;,&quot;DataType&quot;:1,&quot;ImageAutosize&quot;:1,&quot;ZIndexPreserved&quot;:true,&quot;ValueBgColor&quot;:false,&quot;ValueFontColor&quot;:false}"/>
</p:tagLst>
</file>

<file path=ppt/tags/tag23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zrwavjEIMirC173mpJxy_1608645090&quot;,&quot;DataType&quot;:1,&quot;ImageAutosize&quot;:1,&quot;ZIndexPreserved&quot;:true,&quot;ValueBgColor&quot;:false,&quot;ValueFontColor&quot;:false}"/>
</p:tagLst>
</file>

<file path=ppt/tags/tag23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BK3tE8IpAJGalF2EbZJK_1608645090&quot;,&quot;DataType&quot;:1,&quot;ImageAutosize&quot;:1,&quot;ZIndexPreserved&quot;:true,&quot;ValueBgColor&quot;:false,&quot;ValueFontColor&quot;:false}"/>
</p:tagLst>
</file>

<file path=ppt/tags/tag23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DYl3tlaEFEHkMWuheOWQ_1608645090&quot;,&quot;DataType&quot;:1,&quot;ImageAutosize&quot;:1,&quot;ZIndexPreserved&quot;:true,&quot;ValueBgColor&quot;:false,&quot;ValueFontColor&quot;:false}"/>
</p:tagLst>
</file>

<file path=ppt/tags/tag23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9lr6KhBKzomLoRI59E4l_1608645090&quot;,&quot;DataType&quot;:1,&quot;ImageAutosize&quot;:1,&quot;ZIndexPreserved&quot;:true,&quot;ValueBgColor&quot;:false,&quot;ValueFontColor&quot;:false}"/>
</p:tagLst>
</file>

<file path=ppt/tags/tag23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GzcK7vNwqNxkDYuqmww0_1608645090&quot;,&quot;DataType&quot;:1,&quot;ImageAutosize&quot;:1,&quot;ZIndexPreserved&quot;:true,&quot;ValueBgColor&quot;:false,&quot;ValueFontColor&quot;:false}"/>
</p:tagLst>
</file>

<file path=ppt/tags/tag23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APlObCgMKsoiNv4nnjkF_1608645091&quot;,&quot;DataType&quot;:1,&quot;ImageAutosize&quot;:1,&quot;ZIndexPreserved&quot;:true,&quot;ValueBgColor&quot;:false,&quot;ValueFontColor&quot;:false}"/>
</p:tagLst>
</file>

<file path=ppt/tags/tag24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LLpwWJfrY8RZAhttEUXr_1608645091&quot;,&quot;DataType&quot;:1,&quot;ImageAutosize&quot;:1,&quot;ZIndexPreserved&quot;:true,&quot;ValueBgColor&quot;:false,&quot;ValueFontColor&quot;:false}"/>
</p:tagLst>
</file>

<file path=ppt/tags/tag24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nwgqr9kQYAAlogWJ3cAm_1608645091&quot;,&quot;DataType&quot;:1,&quot;ImageAutosize&quot;:1,&quot;ZIndexPreserved&quot;:true,&quot;ValueBgColor&quot;:false,&quot;ValueFontColor&quot;:false}"/>
</p:tagLst>
</file>

<file path=ppt/tags/tag24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RwLBVLRBNtEBw7s87YaV_1608645092&quot;,&quot;DataType&quot;:1,&quot;ImageAutosize&quot;:1,&quot;ZIndexPreserved&quot;:true,&quot;ValueBgColor&quot;:false,&quot;ValueFontColor&quot;:false}"/>
</p:tagLst>
</file>

<file path=ppt/tags/tag24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E9WPW2PTIlHB30pSYmjk_1608645092&quot;,&quot;DataType&quot;:1,&quot;ImageAutosize&quot;:1,&quot;ZIndexPreserved&quot;:true,&quot;ValueBgColor&quot;:false,&quot;ValueFontColor&quot;:false}"/>
</p:tagLst>
</file>

<file path=ppt/tags/tag24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KwyN0Dvn8mpvIBQgH7bB_1608645093&quot;,&quot;DataType&quot;:1,&quot;ImageAutosize&quot;:1,&quot;ZIndexPreserved&quot;:true,&quot;ValueBgColor&quot;:false,&quot;ValueFontColor&quot;:false}"/>
</p:tagLst>
</file>

<file path=ppt/tags/tag24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4BuKwR86fRkJUpSNGj9o_1608645093&quot;,&quot;DataType&quot;:1,&quot;ImageAutosize&quot;:1,&quot;ZIndexPreserved&quot;:true,&quot;ValueBgColor&quot;:false,&quot;ValueFontColor&quot;:false}"/>
</p:tagLst>
</file>

<file path=ppt/tags/tag24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WhY1utORyJg7ws9ZbFGi_1608645093&quot;,&quot;DataType&quot;:1,&quot;ImageAutosize&quot;:1,&quot;ZIndexPreserved&quot;:true,&quot;ValueBgColor&quot;:false,&quot;ValueFontColor&quot;:false}"/>
</p:tagLst>
</file>

<file path=ppt/tags/tag24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nxmqSgav8UoUGXFAEkx1_1608645093&quot;,&quot;DataType&quot;:1,&quot;ImageAutosize&quot;:1,&quot;ZIndexPreserved&quot;:true,&quot;ValueBgColor&quot;:false,&quot;ValueFontColor&quot;:false}"/>
</p:tagLst>
</file>

<file path=ppt/tags/tag24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A0DHYoipbjtyapSmwnfo_1608645093&quot;,&quot;DataType&quot;:1,&quot;ImageAutosize&quot;:1,&quot;ZIndexPreserved&quot;:true,&quot;ValueBgColor&quot;:false,&quot;ValueFontColor&quot;:false}"/>
</p:tagLst>
</file>

<file path=ppt/tags/tag24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yFD8MOqY3vuCmpy7bJFR_1608645095&quot;,&quot;DataType&quot;:1,&quot;ImageAutosize&quot;:1,&quot;ZIndexPreserved&quot;:true,&quot;ValueBgColor&quot;:false,&quot;ValueFontColor&quot;:false}"/>
</p:tagLst>
</file>

<file path=ppt/tags/tag25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CYadU7qH3nU1Lj4G4Myq_1608645095&quot;,&quot;DataType&quot;:1,&quot;ImageAutosize&quot;:1,&quot;ZIndexPreserved&quot;:true,&quot;ValueBgColor&quot;:false,&quot;ValueFontColor&quot;:false}"/>
</p:tagLst>
</file>

<file path=ppt/tags/tag25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ANiT0m6y82QK5TDZDK1y_1608645095&quot;,&quot;DataType&quot;:1,&quot;ImageAutosize&quot;:1,&quot;ZIndexPreserved&quot;:true,&quot;ValueBgColor&quot;:false,&quot;ValueFontColor&quot;:false}"/>
</p:tagLst>
</file>

<file path=ppt/tags/tag25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KxP1SPF2uzFbP72Q0ibc_1608645095&quot;,&quot;DataType&quot;:1,&quot;ImageAutosize&quot;:1,&quot;ZIndexPreserved&quot;:true,&quot;ValueBgColor&quot;:false,&quot;ValueFontColor&quot;:false}"/>
</p:tagLst>
</file>

<file path=ppt/tags/tag25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ILd4N6TGXBSfXrWJ2SDN_1608645096&quot;,&quot;DataType&quot;:1,&quot;ImageAutosize&quot;:1,&quot;ZIndexPreserved&quot;:true,&quot;ValueBgColor&quot;:false,&quot;ValueFontColor&quot;:false}"/>
</p:tagLst>
</file>

<file path=ppt/tags/tag25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UawJDcupDTvbVADoqCTs_1608645096&quot;,&quot;DataType&quot;:1,&quot;ImageAutosize&quot;:1,&quot;ZIndexPreserved&quot;:true,&quot;ValueBgColor&quot;:false,&quot;ValueFontColor&quot;:false}"/>
</p:tagLst>
</file>

<file path=ppt/tags/tag25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adeL4arrG8j9iugroAmi_1608645099&quot;,&quot;DataType&quot;:1,&quot;ImageAutosize&quot;:1,&quot;ZIndexPreserved&quot;:true,&quot;ValueBgColor&quot;:false,&quot;ValueFontColor&quot;:false}"/>
</p:tagLst>
</file>

<file path=ppt/tags/tag25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VqYiFBLZiBAshOA7Owiw_1608645099&quot;,&quot;DataType&quot;:1,&quot;ImageAutosize&quot;:1,&quot;ZIndexPreserved&quot;:true,&quot;ValueBgColor&quot;:false,&quot;ValueFontColor&quot;:false}"/>
</p:tagLst>
</file>

<file path=ppt/tags/tag25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OYHIIX3hl0Y67PEY1z4O_1608645100&quot;,&quot;DataType&quot;:1,&quot;ImageAutosize&quot;:1,&quot;ZIndexPreserved&quot;:true,&quot;ValueBgColor&quot;:false,&quot;ValueFontColor&quot;:false}"/>
</p:tagLst>
</file>

<file path=ppt/tags/tag258.xml><?xml version="1.0" encoding="utf-8"?>
<p:tagLst xmlns:a="http://schemas.openxmlformats.org/drawingml/2006/main" xmlns:r="http://schemas.openxmlformats.org/officeDocument/2006/relationships" xmlns:p="http://schemas.openxmlformats.org/presentationml/2006/main">
  <p:tag name="ATMTEMSEXCEL" val=""/>
</p:tagLst>
</file>

<file path=ppt/tags/tag25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pdD0F6vzUD8sPxdTp9P0_1608645100&quot;,&quot;DataType&quot;:1,&quot;ImageAutosize&quot;:1,&quot;ZIndexPreserved&quot;:true,&quot;ValueBgColor&quot;:false,&quot;ValueFontColor&quot;:false}"/>
</p:tagLst>
</file>

<file path=ppt/tags/tag26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JsVRDa87xuhiKXLwxk4O_1608645103&quot;,&quot;DataType&quot;:1,&quot;ImageAutosize&quot;:1,&quot;ZIndexPreserved&quot;:true,&quot;ValueBgColor&quot;:false,&quot;ValueFontColor&quot;:false}"/>
</p:tagLst>
</file>

<file path=ppt/tags/tag26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hlh3MhD5vXUuaVyaj0bi_1608645104&quot;,&quot;DataType&quot;:1,&quot;ImageAutosize&quot;:1,&quot;ZIndexPreserved&quot;:true,&quot;ValueBgColor&quot;:false,&quot;ValueFontColor&quot;:false}"/>
</p:tagLst>
</file>

<file path=ppt/tags/tag26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DRBHjMaxO4w1E4smYxHA_1608645104&quot;,&quot;DataType&quot;:1,&quot;ImageAutosize&quot;:1,&quot;ZIndexPreserved&quot;:true,&quot;ValueBgColor&quot;:false,&quot;ValueFontColor&quot;:false}"/>
</p:tagLst>
</file>

<file path=ppt/tags/tag26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eHTqvzG3nwVp8B4Sgfhb_1608645105&quot;,&quot;DataType&quot;:1,&quot;ImageAutosize&quot;:1,&quot;ZIndexPreserved&quot;:true,&quot;ValueBgColor&quot;:false,&quot;ValueFontColor&quot;:false}"/>
</p:tagLst>
</file>

<file path=ppt/tags/tag26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PZbCm4kUl6AMnABmcZdx_1608645105&quot;,&quot;DataType&quot;:1,&quot;ImageAutosize&quot;:1,&quot;ZIndexPreserved&quot;:true,&quot;ValueBgColor&quot;:false,&quot;ValueFontColor&quot;:false}"/>
</p:tagLst>
</file>

<file path=ppt/tags/tag26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by7cdDex0tgYQELdNsoJ_1608645105&quot;,&quot;DataType&quot;:1,&quot;ImageAutosize&quot;:1,&quot;ZIndexPreserved&quot;:true,&quot;ValueBgColor&quot;:false,&quot;ValueFontColor&quot;:false}"/>
</p:tagLst>
</file>

<file path=ppt/tags/tag26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BKfJoGyEiZWB3BLYxCGi_1608645106&quot;,&quot;DataType&quot;:1,&quot;ImageAutosize&quot;:1,&quot;ZIndexPreserved&quot;:true,&quot;ValueBgColor&quot;:false,&quot;ValueFontColor&quot;:false}"/>
</p:tagLst>
</file>

<file path=ppt/tags/tag26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2ZopifUbq0TujoqLeeaM_1608645106&quot;,&quot;DataType&quot;:1,&quot;ImageAutosize&quot;:1,&quot;ZIndexPreserved&quot;:true,&quot;ValueBgColor&quot;:false,&quot;ValueFontColor&quot;:false}"/>
</p:tagLst>
</file>

<file path=ppt/tags/tag26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tqCb5Ime0KKR68OHWS2z_1608645106&quot;,&quot;DataType&quot;:1,&quot;ImageAutosize&quot;:1,&quot;ZIndexPreserved&quot;:true,&quot;ValueBgColor&quot;:false,&quot;ValueFontColor&quot;:false}"/>
</p:tagLst>
</file>

<file path=ppt/tags/tag26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tNmWNJSPt67rXgc8buaO_1608645106&quot;,&quot;DataType&quot;:1,&quot;ImageAutosize&quot;:1,&quot;ZIndexPreserved&quot;:true,&quot;ValueBgColor&quot;:false,&quot;ValueFontColor&quot;:false}"/>
</p:tagLst>
</file>

<file path=ppt/tags/tag27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dv2Xvnf9B2RgSRAYFUt8_1608645107&quot;,&quot;DataType&quot;:1,&quot;ImageAutosize&quot;:1,&quot;ZIndexPreserved&quot;:true,&quot;ValueBgColor&quot;:false,&quot;ValueFontColor&quot;:false}"/>
</p:tagLst>
</file>

<file path=ppt/tags/tag27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bv8h0wUfC6EJfYTuoEjK_1608645108&quot;,&quot;DataType&quot;:1,&quot;ImageAutosize&quot;:1,&quot;ZIndexPreserved&quot;:true,&quot;ValueBgColor&quot;:false,&quot;ValueFontColor&quot;:false}"/>
</p:tagLst>
</file>

<file path=ppt/tags/tag27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HOlD37tr1IluECxG9kD0_1608645108&quot;,&quot;DataType&quot;:1,&quot;ImageAutosize&quot;:1,&quot;ZIndexPreserved&quot;:true,&quot;ValueBgColor&quot;:false,&quot;ValueFontColor&quot;:false}"/>
</p:tagLst>
</file>

<file path=ppt/tags/tag27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uyufJBKcLWoSmmYi4L4l_1608645108&quot;,&quot;DataType&quot;:1,&quot;ImageAutosize&quot;:1,&quot;ZIndexPreserved&quot;:true,&quot;ValueBgColor&quot;:false,&quot;ValueFontColor&quot;:false}"/>
</p:tagLst>
</file>

<file path=ppt/tags/tag27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0BaB0xGw7b3NEV6itjYR_1608645108&quot;,&quot;DataType&quot;:1,&quot;ImageAutosize&quot;:1,&quot;ZIndexPreserved&quot;:true,&quot;ValueBgColor&quot;:false,&quot;ValueFontColor&quot;:false}"/>
</p:tagLst>
</file>

<file path=ppt/tags/tag27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9fTuHUiCmRq4B0S9gZof_1608645108&quot;,&quot;DataType&quot;:1,&quot;ImageAutosize&quot;:1,&quot;ZIndexPreserved&quot;:true,&quot;ValueBgColor&quot;:false,&quot;ValueFontColor&quot;:false}"/>
</p:tagLst>
</file>

<file path=ppt/tags/tag27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FJB0cRQ3w556vKmYnu3K_1608645109&quot;,&quot;DataType&quot;:1,&quot;ImageAutosize&quot;:1,&quot;ZIndexPreserved&quot;:true,&quot;ValueBgColor&quot;:false,&quot;ValueFontColor&quot;:false}"/>
</p:tagLst>
</file>

<file path=ppt/tags/tag27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3K73brppatZRP9PDg7ul_1608645109&quot;,&quot;DataType&quot;:1,&quot;ImageAutosize&quot;:1,&quot;ZIndexPreserved&quot;:true,&quot;ValueBgColor&quot;:false,&quot;ValueFontColor&quot;:false}"/>
</p:tagLst>
</file>

<file path=ppt/tags/tag27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yQPNHx0tqKv52jaepj5D_1608645109&quot;,&quot;DataType&quot;:1,&quot;ImageAutosize&quot;:1,&quot;ZIndexPreserved&quot;:true,&quot;ValueBgColor&quot;:false,&quot;ValueFontColor&quot;:false}"/>
</p:tagLst>
</file>

<file path=ppt/tags/tag27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stDX73Sc0JLGgnC712TE_1608645109&quot;,&quot;DataType&quot;:1,&quot;ImageAutosize&quot;:1,&quot;ZIndexPreserved&quot;:true,&quot;ValueBgColor&quot;:false,&quot;ValueFontColor&quot;:false}"/>
</p:tagLst>
</file>

<file path=ppt/tags/tag28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z8LjRhkJvmU1FWDYvGig_1608645110&quot;,&quot;DataType&quot;:1,&quot;ImageAutosize&quot;:1,&quot;ZIndexPreserved&quot;:true,&quot;ValueBgColor&quot;:false,&quot;ValueFontColor&quot;:false}"/>
</p:tagLst>
</file>

<file path=ppt/tags/tag28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ri2PAIRt5MgoYzfXV88o_1608645110&quot;,&quot;DataType&quot;:1,&quot;ImageAutosize&quot;:1,&quot;ZIndexPreserved&quot;:true,&quot;ValueBgColor&quot;:false,&quot;ValueFontColor&quot;:false}"/>
</p:tagLst>
</file>

<file path=ppt/tags/tag28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psdEiDiRPQDUVIb8ysNa_1608645110&quot;,&quot;DataType&quot;:1,&quot;ImageAutosize&quot;:1,&quot;ZIndexPreserved&quot;:true,&quot;ValueBgColor&quot;:false,&quot;ValueFontColor&quot;:false}"/>
</p:tagLst>
</file>

<file path=ppt/tags/tag28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SzqYAIumoRD20liPXzl8_1608645113&quot;,&quot;DataType&quot;:1,&quot;ImageAutosize&quot;:1,&quot;ZIndexPreserved&quot;:true,&quot;ValueBgColor&quot;:false,&quot;ValueFontColor&quot;:false}"/>
</p:tagLst>
</file>

<file path=ppt/tags/tag28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VrudNQkntMEjr3AUZ2jj_1608645113&quot;,&quot;DataType&quot;:1,&quot;ImageAutosize&quot;:1,&quot;ZIndexPreserved&quot;:true,&quot;ValueBgColor&quot;:false,&quot;ValueFontColor&quot;:false}"/>
</p:tagLst>
</file>

<file path=ppt/tags/tag28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8fePx3oJcwGr6HHAUJMV_1608645113&quot;,&quot;DataType&quot;:1,&quot;ImageAutosize&quot;:1,&quot;ZIndexPreserved&quot;:true,&quot;ValueBgColor&quot;:false,&quot;ValueFontColor&quot;:false}"/>
</p:tagLst>
</file>

<file path=ppt/tags/tag28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xPQUoJ72dALpz2dJKKkU_1608645114&quot;,&quot;DataType&quot;:1,&quot;ImageAutosize&quot;:1,&quot;ZIndexPreserved&quot;:true,&quot;ValueBgColor&quot;:false,&quot;ValueFontColor&quot;:false}"/>
</p:tagLst>
</file>

<file path=ppt/tags/tag28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UghWu92FjoYJVBiDhACe_1608645114&quot;,&quot;DataType&quot;:1,&quot;ImageAutosize&quot;:1,&quot;ZIndexPreserved&quot;:true,&quot;ValueBgColor&quot;:false,&quot;ValueFontColor&quot;:false}"/>
</p:tagLst>
</file>

<file path=ppt/tags/tag28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zLq1WRXq9KYErG8d2xaE_1608645114&quot;,&quot;DataType&quot;:1,&quot;ImageAutosize&quot;:1,&quot;ZIndexPreserved&quot;:true,&quot;ValueBgColor&quot;:false,&quot;ValueFontColor&quot;:false}"/>
</p:tagLst>
</file>

<file path=ppt/tags/tag28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ZWCbwPd067rdgTbs6vid_1608645114&quot;,&quot;DataType&quot;:1,&quot;ImageAutosize&quot;:1,&quot;ZIndexPreserved&quot;:true,&quot;ValueBgColor&quot;:false,&quot;ValueFontColor&quot;:false}"/>
</p:tagLst>
</file>

<file path=ppt/tags/tag29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lnLxUg61vPgYBxmqDgbj_1608645115&quot;,&quot;DataType&quot;:1,&quot;ImageAutosize&quot;:1,&quot;ZIndexPreserved&quot;:true,&quot;ValueBgColor&quot;:false,&quot;ValueFontColor&quot;:false}"/>
</p:tagLst>
</file>

<file path=ppt/tags/tag29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dFiUxqUB4hvbSyHmFkmu_1608645115&quot;,&quot;DataType&quot;:1,&quot;ImageAutosize&quot;:1,&quot;ZIndexPreserved&quot;:true,&quot;ValueBgColor&quot;:false,&quot;ValueFontColor&quot;:false}"/>
</p:tagLst>
</file>

<file path=ppt/tags/tag29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erZmxfSWTqDvH6zDkWwB_1608645115&quot;,&quot;DataType&quot;:1,&quot;ImageAutosize&quot;:1,&quot;ZIndexPreserved&quot;:true,&quot;ValueBgColor&quot;:false,&quot;ValueFontColor&quot;:false}"/>
</p:tagLst>
</file>

<file path=ppt/tags/tag29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Fo8twBe0cheKfaY6s9B6_1608645116&quot;,&quot;DataType&quot;:1,&quot;ImageAutosize&quot;:1,&quot;ZIndexPreserved&quot;:true,&quot;ValueBgColor&quot;:false,&quot;ValueFontColor&quot;:false}"/>
</p:tagLst>
</file>

<file path=ppt/tags/tag29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QdxZktgGj156hvlb7CUE_1608645116&quot;,&quot;DataType&quot;:1,&quot;ImageAutosize&quot;:1,&quot;ZIndexPreserved&quot;:true,&quot;ValueBgColor&quot;:false,&quot;ValueFontColor&quot;:false}"/>
</p:tagLst>
</file>

<file path=ppt/tags/tag29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Xdhm9l2VtDB5WujbViUh_1608645116&quot;,&quot;DataType&quot;:1,&quot;ImageAutosize&quot;:1,&quot;ZIndexPreserved&quot;:true,&quot;ValueBgColor&quot;:false,&quot;ValueFontColor&quot;:false}"/>
</p:tagLst>
</file>

<file path=ppt/tags/tag29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phyUk66y0sXXD0esZO10_1608645117&quot;,&quot;DataType&quot;:1,&quot;ImageAutosize&quot;:1,&quot;ZIndexPreserved&quot;:true,&quot;ValueBgColor&quot;:false,&quot;ValueFontColor&quot;:false}"/>
</p:tagLst>
</file>

<file path=ppt/tags/tag29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PxzQxwRbqCl5LP5EwC4V_1608645117&quot;,&quot;DataType&quot;:1,&quot;ImageAutosize&quot;:1,&quot;ZIndexPreserved&quot;:true,&quot;ValueBgColor&quot;:false,&quot;ValueFontColor&quot;:false}"/>
</p:tagLst>
</file>

<file path=ppt/tags/tag29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Cn5tdeSYTvieDkIkMa5E_1608645117&quot;,&quot;DataType&quot;:1,&quot;ImageAutosize&quot;:1,&quot;ZIndexPreserved&quot;:true,&quot;ValueBgColor&quot;:false,&quot;ValueFontColor&quot;:false}"/>
</p:tagLst>
</file>

<file path=ppt/tags/tag29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lUDlQBaT1gdX1DdywFIM_1608645117&quot;,&quot;DataType&quot;:1,&quot;ImageAutosize&quot;:1,&quot;ZIndexPreserved&quot;:true,&quot;ValueBgColor&quot;:false,&quot;ValueFontColor&quot;:false}"/>
</p:tagLst>
</file>

<file path=ppt/tags/tag30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VUJu3EuvNHv6h93SYu7n_1608645117&quot;,&quot;DataType&quot;:1,&quot;ImageAutosize&quot;:1,&quot;ZIndexPreserved&quot;:true,&quot;ValueBgColor&quot;:false,&quot;ValueFontColor&quot;:false}"/>
</p:tagLst>
</file>

<file path=ppt/tags/tag30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Sz3GrJXcsEX8xfmBgtRB_1608645118&quot;,&quot;DataType&quot;:1,&quot;ImageAutosize&quot;:1,&quot;ZIndexPreserved&quot;:true,&quot;ValueBgColor&quot;:false,&quot;ValueFontColor&quot;:false}"/>
</p:tagLst>
</file>

<file path=ppt/tags/tag30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6PFzwQQQgiGzWzf0ViJs_1608645121&quot;,&quot;DataType&quot;:1,&quot;ImageAutosize&quot;:1,&quot;ZIndexPreserved&quot;:true,&quot;ValueBgColor&quot;:false,&quot;ValueFontColor&quot;:false}"/>
</p:tagLst>
</file>

<file path=ppt/tags/tag30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XBbod8ewuic3j6VG22gO_1608645122&quot;,&quot;DataType&quot;:1,&quot;ImageAutosize&quot;:1,&quot;ZIndexPreserved&quot;:true,&quot;ValueBgColor&quot;:false,&quot;ValueFontColor&quot;:false}"/>
</p:tagLst>
</file>

<file path=ppt/tags/tag30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SuSUJcpWMPYV3AnAix7T_1608645122&quot;,&quot;DataType&quot;:1,&quot;ImageAutosize&quot;:1,&quot;ZIndexPreserved&quot;:true,&quot;ValueBgColor&quot;:false,&quot;ValueFontColor&quot;:false}"/>
</p:tagLst>
</file>

<file path=ppt/tags/tag30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M5EumatfRrjX3ez5PMEI_1608645122&quot;,&quot;DataType&quot;:1,&quot;ImageAutosize&quot;:1,&quot;ZIndexPreserved&quot;:true,&quot;ValueBgColor&quot;:false,&quot;ValueFontColor&quot;:false}"/>
</p:tagLst>
</file>

<file path=ppt/tags/tag30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GR3LvInEY39RHAj6R65W_1608645122&quot;,&quot;DataType&quot;:1,&quot;ImageAutosize&quot;:1,&quot;ZIndexPreserved&quot;:true,&quot;ValueBgColor&quot;:false,&quot;ValueFontColor&quot;:false}"/>
</p:tagLst>
</file>

<file path=ppt/tags/tag30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tz7oZbF40fs8R18LBgZ1_1608645122&quot;,&quot;DataType&quot;:1,&quot;ImageAutosize&quot;:1,&quot;ZIndexPreserved&quot;:true,&quot;ValueBgColor&quot;:false,&quot;ValueFontColor&quot;:false}"/>
</p:tagLst>
</file>

<file path=ppt/tags/tag30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6fIafW5R51ZJIoRa7cpB_1608645123&quot;,&quot;DataType&quot;:1,&quot;ImageAutosize&quot;:1,&quot;ZIndexPreserved&quot;:true,&quot;ValueBgColor&quot;:false,&quot;ValueFontColor&quot;:false}"/>
</p:tagLst>
</file>

<file path=ppt/tags/tag30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vovdqxvfEMnXcMgldBJa_1608645123&quot;,&quot;DataType&quot;:1,&quot;ImageAutosize&quot;:1,&quot;ZIndexPreserved&quot;:true,&quot;ValueBgColor&quot;:false,&quot;ValueFontColor&quot;:false}"/>
</p:tagLst>
</file>

<file path=ppt/tags/tag31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pf4LBC3XcdlDXF164g17_1608645123&quot;,&quot;DataType&quot;:1,&quot;ImageAutosize&quot;:1,&quot;ZIndexPreserved&quot;:true,&quot;ValueBgColor&quot;:false,&quot;ValueFontColor&quot;:false}"/>
</p:tagLst>
</file>

<file path=ppt/tags/tag31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DnYiDx7t2VlNURzbPeOU_1608645126&quot;,&quot;DataType&quot;:1,&quot;ImageAutosize&quot;:1,&quot;ZIndexPreserved&quot;:true,&quot;ValueBgColor&quot;:false,&quot;ValueFontColor&quot;:false}"/>
</p:tagLst>
</file>

<file path=ppt/tags/tag31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qTSDYS2OWD5fgcJ9WaGS_1608645127&quot;,&quot;DataType&quot;:1,&quot;ImageAutosize&quot;:1,&quot;ZIndexPreserved&quot;:true,&quot;ValueBgColor&quot;:false,&quot;ValueFontColor&quot;:false}"/>
</p:tagLst>
</file>

<file path=ppt/tags/tag31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NjqQk1dQpj93pRB6tguI_1608645127&quot;,&quot;DataType&quot;:1,&quot;ImageAutosize&quot;:1,&quot;ZIndexPreserved&quot;:true,&quot;ValueBgColor&quot;:false,&quot;ValueFontColor&quot;:false}"/>
</p:tagLst>
</file>

<file path=ppt/tags/tag31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L16A1rHqk8lpPftMUKoj_1608645127&quot;,&quot;DataType&quot;:1,&quot;ImageAutosize&quot;:1,&quot;ZIndexPreserved&quot;:true,&quot;ValueBgColor&quot;:false,&quot;ValueFontColor&quot;:false}"/>
</p:tagLst>
</file>

<file path=ppt/tags/tag31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MntvFFxGFynyJPM9MXlH_1608645127&quot;,&quot;DataType&quot;:1,&quot;ImageAutosize&quot;:1,&quot;ZIndexPreserved&quot;:true,&quot;ValueBgColor&quot;:false,&quot;ValueFontColor&quot;:false}"/>
</p:tagLst>
</file>

<file path=ppt/tags/tag31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urBr18OHJllGpC5pAqEC_1608645128&quot;,&quot;DataType&quot;:1,&quot;ImageAutosize&quot;:1,&quot;ZIndexPreserved&quot;:true,&quot;ValueBgColor&quot;:false,&quot;ValueFontColor&quot;:false}"/>
</p:tagLst>
</file>

<file path=ppt/tags/tag31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l3AmUfffDEpqCOmfycFO_1608645130&quot;,&quot;DataType&quot;:1,&quot;ImageAutosize&quot;:1,&quot;ZIndexPreserved&quot;:true,&quot;ValueBgColor&quot;:false,&quot;ValueFontColor&quot;:false}"/>
</p:tagLst>
</file>

<file path=ppt/tags/tag31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GwlpPQv2N2ZySRNM3gut_1608645130&quot;,&quot;DataType&quot;:1,&quot;ImageAutosize&quot;:1,&quot;ZIndexPreserved&quot;:true,&quot;ValueBgColor&quot;:false,&quot;ValueFontColor&quot;:false}"/>
</p:tagLst>
</file>

<file path=ppt/tags/tag31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V3Zj0vIZBrjrjdSewKhT_1608645130&quot;,&quot;DataType&quot;:1,&quot;ImageAutosize&quot;:1,&quot;ZIndexPreserved&quot;:true,&quot;ValueBgColor&quot;:false,&quot;ValueFontColor&quot;:false}"/>
</p:tagLst>
</file>

<file path=ppt/tags/tag32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QbjiKtM4nagq6Hl6u2RZ_1608645131&quot;,&quot;DataType&quot;:1,&quot;ImageAutosize&quot;:1,&quot;ZIndexPreserved&quot;:true,&quot;ValueBgColor&quot;:false,&quot;ValueFontColor&quot;:false}"/>
</p:tagLst>
</file>

<file path=ppt/tags/tag32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ulDuzVUX78ls5bhBRALW_1608645131&quot;,&quot;DataType&quot;:1,&quot;ImageAutosize&quot;:1,&quot;ZIndexPreserved&quot;:true,&quot;ValueBgColor&quot;:false,&quot;ValueFontColor&quot;:false}"/>
</p:tagLst>
</file>

<file path=ppt/tags/tag32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1yGZajn44s3YsuVbZrQu_1608645134&quot;,&quot;DataType&quot;:1,&quot;ImageAutosize&quot;:1,&quot;ZIndexPreserved&quot;:true,&quot;ValueBgColor&quot;:false,&quot;ValueFontColor&quot;:false}"/>
</p:tagLst>
</file>

<file path=ppt/tags/tag32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gfM12beuuI1EFvC8Tt6w_1608645134&quot;,&quot;DataType&quot;:1,&quot;ImageAutosize&quot;:1,&quot;ZIndexPreserved&quot;:true,&quot;ValueBgColor&quot;:false,&quot;ValueFontColor&quot;:false}"/>
</p:tagLst>
</file>

<file path=ppt/tags/tag32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32ACAuvWAx80DZNy8R5s_1608645134&quot;,&quot;DataType&quot;:1,&quot;ImageAutosize&quot;:1,&quot;ZIndexPreserved&quot;:true,&quot;ValueBgColor&quot;:false,&quot;ValueFontColor&quot;:false}"/>
</p:tagLst>
</file>

<file path=ppt/tags/tag32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JeTVrsD0ja1XiMwfrhTQ_1608645134&quot;,&quot;DataType&quot;:1,&quot;ImageAutosize&quot;:1,&quot;ZIndexPreserved&quot;:true,&quot;ValueBgColor&quot;:false,&quot;ValueFontColor&quot;:false}"/>
</p:tagLst>
</file>

<file path=ppt/tags/tag32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bCsXKN3PVuSUssg5oLbY_1608645134&quot;,&quot;DataType&quot;:1,&quot;ImageAutosize&quot;:1,&quot;ZIndexPreserved&quot;:true,&quot;ValueBgColor&quot;:false,&quot;ValueFontColor&quot;:false}"/>
</p:tagLst>
</file>

<file path=ppt/tags/tag32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vzj8rGLBr2nOoXfyij3D_1608645135&quot;,&quot;DataType&quot;:1,&quot;ImageAutosize&quot;:1,&quot;ZIndexPreserved&quot;:true,&quot;ValueBgColor&quot;:false,&quot;ValueFontColor&quot;:false}"/>
</p:tagLst>
</file>

<file path=ppt/tags/tag32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LboLrZJOI5ESi0Go44NH_1608645135&quot;,&quot;DataType&quot;:1,&quot;ImageAutosize&quot;:1,&quot;ZIndexPreserved&quot;:true,&quot;ValueBgColor&quot;:false,&quot;ValueFontColor&quot;:false}"/>
</p:tagLst>
</file>

<file path=ppt/tags/tag32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sw9bGe0sKrY077D3D76K_1608645135&quot;,&quot;DataType&quot;:1,&quot;ImageAutosize&quot;:1,&quot;ZIndexPreserved&quot;:true,&quot;ValueBgColor&quot;:false,&quot;ValueFontColor&quot;:false}"/>
</p:tagLst>
</file>

<file path=ppt/tags/tag33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YL87cN19vpzynWxF4lEC_1608645136&quot;,&quot;DataType&quot;:1,&quot;ImageAutosize&quot;:1,&quot;ZIndexPreserved&quot;:true,&quot;ValueBgColor&quot;:false,&quot;ValueFontColor&quot;:false}"/>
</p:tagLst>
</file>

<file path=ppt/tags/tag33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gqP8nfYC8maaWhobyZxR_1608645136&quot;,&quot;DataType&quot;:1,&quot;ImageAutosize&quot;:1,&quot;ZIndexPreserved&quot;:true,&quot;ValueBgColor&quot;:false,&quot;ValueFontColor&quot;:false}"/>
</p:tagLst>
</file>

<file path=ppt/tags/tag33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7UmAd0IWtDs8nJg8Hx2A_1608645139&quot;,&quot;DataType&quot;:1,&quot;ImageAutosize&quot;:1,&quot;ZIndexPreserved&quot;:true,&quot;ValueBgColor&quot;:false,&quot;ValueFontColor&quot;:false}"/>
</p:tagLst>
</file>

<file path=ppt/tags/tag33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aceHaXEx78SXCjDH1adS_1608645139&quot;,&quot;DataType&quot;:1,&quot;ImageAutosize&quot;:1,&quot;ZIndexPreserved&quot;:true,&quot;ValueBgColor&quot;:false,&quot;ValueFontColor&quot;:false}"/>
</p:tagLst>
</file>

<file path=ppt/tags/tag33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RPl80g74vdNzikvrGByD_1608645139&quot;,&quot;DataType&quot;:1,&quot;ImageAutosize&quot;:1,&quot;ZIndexPreserved&quot;:true,&quot;ValueBgColor&quot;:false,&quot;ValueFontColor&quot;:false}"/>
</p:tagLst>
</file>

<file path=ppt/tags/tag33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qTbxmF61awT6Lns76obe_1608645139&quot;,&quot;DataType&quot;:1,&quot;ImageAutosize&quot;:1,&quot;ZIndexPreserved&quot;:true,&quot;ValueBgColor&quot;:false,&quot;ValueFontColor&quot;:false}"/>
</p:tagLst>
</file>

<file path=ppt/tags/tag33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JLb9GvCxoXSbsegnKytv_1608645140&quot;,&quot;DataType&quot;:1,&quot;ImageAutosize&quot;:1,&quot;ZIndexPreserved&quot;:true,&quot;ValueBgColor&quot;:false,&quot;ValueFontColor&quot;:false}"/>
</p:tagLst>
</file>

<file path=ppt/tags/tag33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kVucvjtCKbx4OSUB6hgR_1608645141&quot;,&quot;DataType&quot;:1,&quot;ImageAutosize&quot;:1,&quot;ZIndexPreserved&quot;:true,&quot;ValueBgColor&quot;:false,&quot;ValueFontColor&quot;:false}"/>
</p:tagLst>
</file>

<file path=ppt/tags/tag33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9YWuHg6lnyYRb9aAIK5d_1608645142&quot;,&quot;DataType&quot;:1,&quot;ImageAutosize&quot;:1,&quot;ZIndexPreserved&quot;:true,&quot;ValueBgColor&quot;:false,&quot;ValueFontColor&quot;:false}"/>
</p:tagLst>
</file>

<file path=ppt/tags/tag33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mvY1bPF8BBwDIToxfCef_1608645142&quot;,&quot;DataType&quot;:1,&quot;ImageAutosize&quot;:1,&quot;ZIndexPreserved&quot;:true,&quot;ValueBgColor&quot;:false,&quot;ValueFontColor&quot;:false}"/>
</p:tagLst>
</file>

<file path=ppt/tags/tag34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sOAkhKkN1YozylTUSS5V_1608645142&quot;,&quot;DataType&quot;:1,&quot;ImageAutosize&quot;:1,&quot;ZIndexPreserved&quot;:true,&quot;ValueBgColor&quot;:false,&quot;ValueFontColor&quot;:false}"/>
</p:tagLst>
</file>

<file path=ppt/tags/tag34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aHB1VnFPi4BOtHX293S5_1608645142&quot;,&quot;DataType&quot;:1,&quot;ImageAutosize&quot;:1,&quot;ZIndexPreserved&quot;:true,&quot;ValueBgColor&quot;:false,&quot;ValueFontColor&quot;:false}"/>
</p:tagLst>
</file>

<file path=ppt/tags/tag34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SVFfe3YrDLNyUrABGy2L_1608645143&quot;,&quot;DataType&quot;:1,&quot;ImageAutosize&quot;:1,&quot;ZIndexPreserved&quot;:true,&quot;ValueBgColor&quot;:false,&quot;ValueFontColor&quot;:false}"/>
</p:tagLst>
</file>

<file path=ppt/tags/tag34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wJRbyzqjK8dh9gg2UYzr_1608645144&quot;,&quot;DataType&quot;:1,&quot;ImageAutosize&quot;:1,&quot;ZIndexPreserved&quot;:true,&quot;ValueBgColor&quot;:false,&quot;ValueFontColor&quot;:false}"/>
</p:tagLst>
</file>

<file path=ppt/tags/tag34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29ANBYqGiLiyScb8sSMc_1608645144&quot;,&quot;DataType&quot;:1,&quot;ImageAutosize&quot;:1,&quot;ZIndexPreserved&quot;:true,&quot;ValueBgColor&quot;:false,&quot;ValueFontColor&quot;:false}"/>
</p:tagLst>
</file>

<file path=ppt/tags/tag34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xdCYLt02ISOBygIBhJkb_1608645144&quot;,&quot;DataType&quot;:1,&quot;ImageAutosize&quot;:1,&quot;ZIndexPreserved&quot;:true,&quot;ValueBgColor&quot;:false,&quot;ValueFontColor&quot;:false}"/>
</p:tagLst>
</file>

<file path=ppt/tags/tag34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RZqzR16YVRBYZahZRrmj_1608645144&quot;,&quot;DataType&quot;:1,&quot;ImageAutosize&quot;:1,&quot;ZIndexPreserved&quot;:true,&quot;ValueBgColor&quot;:false,&quot;ValueFontColor&quot;:false}"/>
</p:tagLst>
</file>

<file path=ppt/tags/tag34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oyrCcbBFXIiOCsqZdiPO_1608645145&quot;,&quot;DataType&quot;:1,&quot;ImageAutosize&quot;:1,&quot;ZIndexPreserved&quot;:true,&quot;ValueBgColor&quot;:false,&quot;ValueFontColor&quot;:false}"/>
</p:tagLst>
</file>

<file path=ppt/tags/tag34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tl53c7ajlQQImtlCxC5z_1608645145&quot;,&quot;DataType&quot;:1,&quot;ImageAutosize&quot;:1,&quot;ZIndexPreserved&quot;:true,&quot;ValueBgColor&quot;:false,&quot;ValueFontColor&quot;:false}"/>
</p:tagLst>
</file>

<file path=ppt/tags/tag34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arO6OZZjA73iatKxY7ns_1608645145&quot;,&quot;DataType&quot;:1,&quot;ImageAutosize&quot;:1,&quot;ZIndexPreserved&quot;:true,&quot;ValueBgColor&quot;:false,&quot;ValueFontColor&quot;:false}"/>
</p:tagLst>
</file>

<file path=ppt/tags/tag35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3K4QGOUoktosyjFIhCt7_1608645146&quot;,&quot;DataType&quot;:1,&quot;ImageAutosize&quot;:1,&quot;ZIndexPreserved&quot;:true,&quot;ValueBgColor&quot;:false,&quot;ValueFontColor&quot;:false}"/>
</p:tagLst>
</file>

<file path=ppt/tags/tag35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YirXDle5oPDR1r6mhPlJ_1608645149&quot;,&quot;DataType&quot;:1,&quot;ImageAutosize&quot;:1,&quot;ZIndexPreserved&quot;:true,&quot;ValueBgColor&quot;:false,&quot;ValueFontColor&quot;:false}"/>
</p:tagLst>
</file>

<file path=ppt/tags/tag35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O9UAKKk8SOCz1UPTUNzM_1608645149&quot;,&quot;DataType&quot;:1,&quot;ImageAutosize&quot;:1,&quot;ZIndexPreserved&quot;:true,&quot;ValueBgColor&quot;:false,&quot;ValueFontColor&quot;:false}"/>
</p:tagLst>
</file>

<file path=ppt/tags/tag35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afZ7lOnPU4w1bFxpADbz_1608645149&quot;,&quot;DataType&quot;:1,&quot;ImageAutosize&quot;:1,&quot;ZIndexPreserved&quot;:true,&quot;ValueBgColor&quot;:false,&quot;ValueFontColor&quot;:false}"/>
</p:tagLst>
</file>

<file path=ppt/tags/tag35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xyMz97bUpOdEnScKAPyG_1608645150&quot;,&quot;DataType&quot;:1,&quot;ImageAutosize&quot;:1,&quot;ZIndexPreserved&quot;:true,&quot;ValueBgColor&quot;:false,&quot;ValueFontColor&quot;:false}"/>
</p:tagLst>
</file>

<file path=ppt/tags/tag35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QOjSPSxG95eOwoNjCT3L_1608645150&quot;,&quot;DataType&quot;:1,&quot;ImageAutosize&quot;:1,&quot;ZIndexPreserved&quot;:true,&quot;ValueBgColor&quot;:false,&quot;ValueFontColor&quot;:false}"/>
</p:tagLst>
</file>

<file path=ppt/tags/tag35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9lZFrU676CWX9iBJB04V_1608645150&quot;,&quot;DataType&quot;:1,&quot;ImageAutosize&quot;:1,&quot;ZIndexPreserved&quot;:true,&quot;ValueBgColor&quot;:false,&quot;ValueFontColor&quot;:false}"/>
</p:tagLst>
</file>

<file path=ppt/tags/tag35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ta3xFOmVy5UjM2YhRLM0_1608645150&quot;,&quot;DataType&quot;:1,&quot;ImageAutosize&quot;:1,&quot;ZIndexPreserved&quot;:true,&quot;ValueBgColor&quot;:false,&quot;ValueFontColor&quot;:false}"/>
</p:tagLst>
</file>

<file path=ppt/tags/tag35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q79USNGBB8PPKE6ZcbZb_1608645151&quot;,&quot;DataType&quot;:1,&quot;ImageAutosize&quot;:1,&quot;ZIndexPreserved&quot;:true,&quot;ValueBgColor&quot;:false,&quot;ValueFontColor&quot;:false}"/>
</p:tagLst>
</file>

<file path=ppt/tags/tag35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DElrywkgkT4FeP51ltMB_1608645154&quot;,&quot;DataType&quot;:1,&quot;ImageAutosize&quot;:1,&quot;ZIndexPreserved&quot;:true,&quot;ValueBgColor&quot;:false,&quot;ValueFontColor&quot;:false}"/>
</p:tagLst>
</file>

<file path=ppt/tags/tag36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yk56DgnDPWisDUccsQmk_1608645155&quot;,&quot;DataType&quot;:1,&quot;ImageAutosize&quot;:1,&quot;ZIndexPreserved&quot;:true,&quot;ValueBgColor&quot;:false,&quot;ValueFontColor&quot;:false}"/>
</p:tagLst>
</file>

<file path=ppt/tags/tag36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cdwB7l0oFYxENmCIKliv_1608645155&quot;,&quot;DataType&quot;:1,&quot;ImageAutosize&quot;:1,&quot;ZIndexPreserved&quot;:true,&quot;ValueBgColor&quot;:false,&quot;ValueFontColor&quot;:false}"/>
</p:tagLst>
</file>

<file path=ppt/tags/tag36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736TjnsRYzmGnnzyP4Tf_1608645155&quot;,&quot;DataType&quot;:1,&quot;ImageAutosize&quot;:1,&quot;ZIndexPreserved&quot;:true,&quot;ValueBgColor&quot;:false,&quot;ValueFontColor&quot;:false}"/>
</p:tagLst>
</file>

<file path=ppt/tags/tag36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EQSBBwJPeSRrckPnThaZ_1608645155&quot;,&quot;DataType&quot;:1,&quot;ImageAutosize&quot;:1,&quot;ZIndexPreserved&quot;:true,&quot;ValueBgColor&quot;:false,&quot;ValueFontColor&quot;:false}"/>
</p:tagLst>
</file>

<file path=ppt/tags/tag36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uAVHTP2zUZGtM1QKymXh_1608645156&quot;,&quot;DataType&quot;:1,&quot;ImageAutosize&quot;:1,&quot;ZIndexPreserved&quot;:true,&quot;ValueBgColor&quot;:false,&quot;ValueFontColor&quot;:false}"/>
</p:tagLst>
</file>

<file path=ppt/tags/tag36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LFHSidwtU4HQQVfi5iFo_1608645156&quot;,&quot;DataType&quot;:1,&quot;ImageAutosize&quot;:1,&quot;ZIndexPreserved&quot;:true,&quot;ValueBgColor&quot;:false,&quot;ValueFontColor&quot;:false}"/>
</p:tagLst>
</file>

<file path=ppt/tags/tag36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169q0LNCkdsavDxsddBP_1608645156&quot;,&quot;DataType&quot;:1,&quot;ImageAutosize&quot;:1,&quot;ZIndexPreserved&quot;:true,&quot;ValueBgColor&quot;:false,&quot;ValueFontColor&quot;:false}"/>
</p:tagLst>
</file>

<file path=ppt/tags/tag36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K4RFtjR6obCCiuzi596Z_1608645156&quot;,&quot;DataType&quot;:1,&quot;ImageAutosize&quot;:1,&quot;ZIndexPreserved&quot;:true,&quot;ValueBgColor&quot;:false,&quot;ValueFontColor&quot;:false}"/>
</p:tagLst>
</file>

<file path=ppt/tags/tag36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cpfmAYGYT9r8EK4JXxkz_1608645157&quot;,&quot;DataType&quot;:1,&quot;ImageAutosize&quot;:1,&quot;ZIndexPreserved&quot;:true,&quot;ValueBgColor&quot;:false,&quot;ValueFontColor&quot;:false}"/>
</p:tagLst>
</file>

<file path=ppt/tags/tag36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6mYWv0plErFAhumxgBjj_1608645159&quot;,&quot;DataType&quot;:1,&quot;ImageAutosize&quot;:1,&quot;ZIndexPreserved&quot;:true,&quot;ValueBgColor&quot;:false,&quot;ValueFontColor&quot;:false}"/>
</p:tagLst>
</file>

<file path=ppt/tags/tag37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RJc0cM5MPWcoy0fBbh8F_1608645159&quot;,&quot;DataType&quot;:1,&quot;ImageAutosize&quot;:1,&quot;ZIndexPreserved&quot;:true,&quot;ValueBgColor&quot;:false,&quot;ValueFontColor&quot;:false}"/>
</p:tagLst>
</file>

<file path=ppt/tags/tag37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apEegzDCw53xM7j33kMU_1608645160&quot;,&quot;DataType&quot;:1,&quot;ImageAutosize&quot;:1,&quot;ZIndexPreserved&quot;:true,&quot;ValueBgColor&quot;:false,&quot;ValueFontColor&quot;:false}"/>
</p:tagLst>
</file>

<file path=ppt/tags/tag37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H9AzeSE7jr0CybkXuz15_1608645160&quot;,&quot;DataType&quot;:1,&quot;ImageAutosize&quot;:1,&quot;ZIndexPreserved&quot;:true,&quot;ValueBgColor&quot;:false,&quot;ValueFontColor&quot;:false}"/>
</p:tagLst>
</file>

<file path=ppt/tags/tag37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FhSit76hcBAXI4lMip2P_1608645160&quot;,&quot;DataType&quot;:1,&quot;ImageAutosize&quot;:1,&quot;ZIndexPreserved&quot;:true,&quot;ValueBgColor&quot;:false,&quot;ValueFontColor&quot;:false}"/>
</p:tagLst>
</file>

<file path=ppt/tags/tag37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nnRtJBznDAAGaSStZHFK_1608645163&quot;,&quot;DataType&quot;:1,&quot;ImageAutosize&quot;:1,&quot;ZIndexPreserved&quot;:true,&quot;ValueBgColor&quot;:false,&quot;ValueFontColor&quot;:false}"/>
</p:tagLst>
</file>

<file path=ppt/tags/tag37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QZvNYbOwp4B4Pjf3fHT9_1608645163&quot;,&quot;DataType&quot;:1,&quot;ImageAutosize&quot;:1,&quot;ZIndexPreserved&quot;:true,&quot;ValueBgColor&quot;:false,&quot;ValueFontColor&quot;:false}"/>
</p:tagLst>
</file>

<file path=ppt/tags/tag37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283pzSa0C50EtX8ZHTAp_1608645164&quot;,&quot;DataType&quot;:1,&quot;ImageAutosize&quot;:1,&quot;ZIndexPreserved&quot;:true,&quot;ValueBgColor&quot;:false,&quot;ValueFontColor&quot;:false}"/>
</p:tagLst>
</file>

<file path=ppt/tags/tag37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N3mnzaRD3JUuY1M0k3rR_1608645165&quot;,&quot;DataType&quot;:1,&quot;ImageAutosize&quot;:1,&quot;ZIndexPreserved&quot;:true,&quot;ValueBgColor&quot;:false,&quot;ValueFontColor&quot;:false}"/>
</p:tagLst>
</file>

<file path=ppt/tags/tag37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eQXv8vYL9Pm7r1axxffB_1608645165&quot;,&quot;DataType&quot;:1,&quot;ImageAutosize&quot;:1,&quot;ZIndexPreserved&quot;:true,&quot;ValueBgColor&quot;:false,&quot;ValueFontColor&quot;:false}"/>
</p:tagLst>
</file>

<file path=ppt/tags/tag37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NXYBKZbdZUqAm9YA8joq_1608645165&quot;,&quot;DataType&quot;:1,&quot;ImageAutosize&quot;:1,&quot;ZIndexPreserved&quot;:true,&quot;ValueBgColor&quot;:false,&quot;ValueFontColor&quot;:false}"/>
</p:tagLst>
</file>

<file path=ppt/tags/tag38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cvzL8STaH0ayz9FW6KcV_1608645165&quot;,&quot;DataType&quot;:1,&quot;ImageAutosize&quot;:1,&quot;ZIndexPreserved&quot;:true,&quot;ValueBgColor&quot;:false,&quot;ValueFontColor&quot;:false}"/>
</p:tagLst>
</file>

<file path=ppt/tags/tag38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C2qFMxrNsHSYNyDPhwKR_1608645165&quot;,&quot;DataType&quot;:1,&quot;ImageAutosize&quot;:1,&quot;ZIndexPreserved&quot;:true,&quot;ValueBgColor&quot;:false,&quot;ValueFontColor&quot;:false}"/>
</p:tagLst>
</file>

<file path=ppt/tags/tag38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0Edqthrdx4lPfJs8Fs9p_1608645166&quot;,&quot;DataType&quot;:1,&quot;ImageAutosize&quot;:1,&quot;ZIndexPreserved&quot;:true,&quot;ValueBgColor&quot;:false,&quot;ValueFontColor&quot;:false}"/>
</p:tagLst>
</file>

<file path=ppt/tags/tag38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9OQYd026b4yrDAemAfqu_1608645166&quot;,&quot;DataType&quot;:1,&quot;ImageAutosize&quot;:1,&quot;ZIndexPreserved&quot;:true,&quot;ValueBgColor&quot;:false,&quot;ValueFontColor&quot;:false}"/>
</p:tagLst>
</file>

<file path=ppt/tags/tag38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3evQDJLVRRsUsmltSeKx_1608645166&quot;,&quot;DataType&quot;:1,&quot;ImageAutosize&quot;:1,&quot;ZIndexPreserved&quot;:true,&quot;ValueBgColor&quot;:false,&quot;ValueFontColor&quot;:false}"/>
</p:tagLst>
</file>

<file path=ppt/tags/tag38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dottDeJM2XNAYDZKDAON_1608645167&quot;,&quot;DataType&quot;:1,&quot;ImageAutosize&quot;:1,&quot;ZIndexPreserved&quot;:true,&quot;ValueBgColor&quot;:false,&quot;ValueFontColor&quot;:false}"/>
</p:tagLst>
</file>

<file path=ppt/tags/tag38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JPaaXpF8kGlzUihbYxsB_1608645167&quot;,&quot;DataType&quot;:1,&quot;ImageAutosize&quot;:1,&quot;ZIndexPreserved&quot;:true,&quot;ValueBgColor&quot;:false,&quot;ValueFontColor&quot;:false}"/>
</p:tagLst>
</file>

<file path=ppt/tags/tag38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z5YFUMtme0lEUmRzSEwo_1608645167&quot;,&quot;DataType&quot;:1,&quot;ImageAutosize&quot;:1,&quot;ZIndexPreserved&quot;:true,&quot;ValueBgColor&quot;:false,&quot;ValueFontColor&quot;:false}"/>
</p:tagLst>
</file>

<file path=ppt/tags/tag38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vdIE4pBNZjMEYlNZlreR_1608645168&quot;,&quot;DataType&quot;:1,&quot;ImageAutosize&quot;:1,&quot;ZIndexPreserved&quot;:true,&quot;ValueBgColor&quot;:false,&quot;ValueFontColor&quot;:false}"/>
</p:tagLst>
</file>

<file path=ppt/tags/tag38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YaUDjx4ACv0WwjHgnqfT_1608645168&quot;,&quot;DataType&quot;:1,&quot;ImageAutosize&quot;:1,&quot;ZIndexPreserved&quot;:true,&quot;ValueBgColor&quot;:false,&quot;ValueFontColor&quot;:false}"/>
</p:tagLst>
</file>

<file path=ppt/tags/tag39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4LHt4HVBXIryi1JZ0eHs_1608645168&quot;,&quot;DataType&quot;:1,&quot;ImageAutosize&quot;:1,&quot;ZIndexPreserved&quot;:true,&quot;ValueBgColor&quot;:false,&quot;ValueFontColor&quot;:false}"/>
</p:tagLst>
</file>

<file path=ppt/tags/tag39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02frT2kNKhvISDAATVyc_1608645168&quot;,&quot;DataType&quot;:1,&quot;ImageAutosize&quot;:1,&quot;ZIndexPreserved&quot;:true,&quot;ValueBgColor&quot;:false,&quot;ValueFontColor&quot;:false}"/>
</p:tagLst>
</file>

<file path=ppt/tags/tag39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U65dsB8JF4TT4MDiKn4e_1608645168&quot;,&quot;DataType&quot;:1,&quot;ImageAutosize&quot;:1,&quot;ZIndexPreserved&quot;:true,&quot;ValueBgColor&quot;:false,&quot;ValueFontColor&quot;:false}"/>
</p:tagLst>
</file>

<file path=ppt/tags/tag39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4ZbsiorM0MfruBTOGbJS_1608645169&quot;,&quot;DataType&quot;:1,&quot;ImageAutosize&quot;:1,&quot;ZIndexPreserved&quot;:true,&quot;ValueBgColor&quot;:false,&quot;ValueFontColor&quot;:false}"/>
</p:tagLst>
</file>

<file path=ppt/tags/tag39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xwcUbfrwQZONbAI1lbd3_1608645169&quot;,&quot;DataType&quot;:1,&quot;ImageAutosize&quot;:1,&quot;ZIndexPreserved&quot;:true,&quot;ValueBgColor&quot;:false,&quot;ValueFontColor&quot;:false}"/>
</p:tagLst>
</file>

<file path=ppt/tags/tag39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mRzikmPKRjtCgt8i9e9H_1608645172&quot;,&quot;DataType&quot;:1,&quot;ImageAutosize&quot;:1,&quot;ZIndexPreserved&quot;:true,&quot;ValueBgColor&quot;:false,&quot;ValueFontColor&quot;:false}"/>
</p:tagLst>
</file>

<file path=ppt/tags/tag39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uHw9PwtQ1BzvyC14oBNr_1608645173&quot;,&quot;DataType&quot;:1,&quot;ImageAutosize&quot;:1,&quot;ZIndexPreserved&quot;:true,&quot;ValueBgColor&quot;:false,&quot;ValueFontColor&quot;:false}"/>
</p:tagLst>
</file>

<file path=ppt/tags/tag39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F1vhmOBXoFQ5MUCA7YDs_1608645173&quot;,&quot;DataType&quot;:1,&quot;ImageAutosize&quot;:1,&quot;ZIndexPreserved&quot;:true,&quot;ValueBgColor&quot;:false,&quot;ValueFontColor&quot;:false}"/>
</p:tagLst>
</file>

<file path=ppt/tags/tag39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sm1Ebes8KBS6qFN83BCR_1608645173&quot;,&quot;DataType&quot;:1,&quot;ImageAutosize&quot;:1,&quot;ZIndexPreserved&quot;:true,&quot;ValueBgColor&quot;:false,&quot;ValueFontColor&quot;:false}"/>
</p:tagLst>
</file>

<file path=ppt/tags/tag39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M552iQkmpYQdRTvJnr9v_1608645174&quot;,&quot;DataType&quot;:1,&quot;ImageAutosize&quot;:1,&quot;ZIndexPreserved&quot;:true,&quot;ValueBgColor&quot;:false,&quot;ValueFontColor&quot;:false}"/>
</p:tagLst>
</file>

<file path=ppt/tags/tag40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F95795tdrwIU7vassn0K_1608645174&quot;,&quot;DataType&quot;:1,&quot;ImageAutosize&quot;:1,&quot;ZIndexPreserved&quot;:true,&quot;ValueBgColor&quot;:false,&quot;ValueFontColor&quot;:false}"/>
</p:tagLst>
</file>

<file path=ppt/tags/tag40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Sg6FEPfr7SxrsPpRwv3G_1608645174&quot;,&quot;DataType&quot;:1,&quot;ImageAutosize&quot;:1,&quot;ZIndexPreserved&quot;:true,&quot;ValueBgColor&quot;:false,&quot;ValueFontColor&quot;:false}"/>
</p:tagLst>
</file>

<file path=ppt/tags/tag40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R3QLaMjfGujHHOFvICsn_1608645174&quot;,&quot;DataType&quot;:1,&quot;ImageAutosize&quot;:1,&quot;ZIndexPreserved&quot;:true,&quot;ValueBgColor&quot;:false,&quot;ValueFontColor&quot;:false}"/>
</p:tagLst>
</file>

<file path=ppt/tags/tag40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8wKCdoqiWDtkPPBMWfTL_1608645175&quot;,&quot;DataType&quot;:1,&quot;ImageAutosize&quot;:1,&quot;ZIndexPreserved&quot;:true,&quot;ValueBgColor&quot;:false,&quot;ValueFontColor&quot;:false}"/>
</p:tagLst>
</file>

<file path=ppt/tags/tag40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tWXSaW6vZfkfpq5KkJOH_1608645175&quot;,&quot;DataType&quot;:1,&quot;ImageAutosize&quot;:1,&quot;ZIndexPreserved&quot;:true,&quot;ValueBgColor&quot;:false,&quot;ValueFontColor&quot;:false}"/>
</p:tagLst>
</file>

<file path=ppt/tags/tag40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cCO3Y5ckESwgRUvd3DfT_1608645176&quot;,&quot;DataType&quot;:1,&quot;ImageAutosize&quot;:1,&quot;ZIndexPreserved&quot;:true,&quot;ValueBgColor&quot;:false,&quot;ValueFontColor&quot;:false}"/>
</p:tagLst>
</file>

<file path=ppt/tags/tag40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Et8GfJjvbccnFkm3WSNc_1608645176&quot;,&quot;DataType&quot;:1,&quot;ImageAutosize&quot;:1,&quot;ZIndexPreserved&quot;:true,&quot;ValueBgColor&quot;:false,&quot;ValueFontColor&quot;:false}"/>
</p:tagLst>
</file>

<file path=ppt/tags/tag40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Rd5ndGe194v1KlD5D416_1608645176&quot;,&quot;DataType&quot;:1,&quot;ImageAutosize&quot;:1,&quot;ZIndexPreserved&quot;:true,&quot;ValueBgColor&quot;:false,&quot;ValueFontColor&quot;:false}"/>
</p:tagLst>
</file>

<file path=ppt/tags/tag40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lP2a5PqnA2seyWUEYQ4p_1608645176&quot;,&quot;DataType&quot;:1,&quot;ImageAutosize&quot;:1,&quot;ZIndexPreserved&quot;:true,&quot;ValueBgColor&quot;:false,&quot;ValueFontColor&quot;:false}"/>
</p:tagLst>
</file>

<file path=ppt/tags/tag40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AHSynn4QtsizSmlIptkl_1608645177&quot;,&quot;DataType&quot;:1,&quot;ImageAutosize&quot;:1,&quot;ZIndexPreserved&quot;:true,&quot;ValueBgColor&quot;:false,&quot;ValueFontColor&quot;:false}"/>
</p:tagLst>
</file>

<file path=ppt/tags/tag41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toSaMqhaBCFwh5GDvd9N_1608645177&quot;,&quot;DataType&quot;:1,&quot;ImageAutosize&quot;:1,&quot;ZIndexPreserved&quot;:true,&quot;ValueBgColor&quot;:false,&quot;ValueFontColor&quot;:false}"/>
</p:tagLst>
</file>

<file path=ppt/tags/tag41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f9qEKvLgeNfZduu8sSph_1608645177&quot;,&quot;DataType&quot;:1,&quot;ImageAutosize&quot;:1,&quot;ZIndexPreserved&quot;:true,&quot;ValueBgColor&quot;:false,&quot;ValueFontColor&quot;:false}"/>
</p:tagLst>
</file>

<file path=ppt/tags/tag41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isGDNwZNvWqPiXbyph7w_1608645181&quot;,&quot;DataType&quot;:1,&quot;ImageAutosize&quot;:1,&quot;ZIndexPreserved&quot;:true,&quot;ValueBgColor&quot;:false,&quot;ValueFontColor&quot;:false}"/>
</p:tagLst>
</file>

<file path=ppt/tags/tag41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jTnp7v0RdOHpPCCz9Qow_1608645181&quot;,&quot;DataType&quot;:1,&quot;ImageAutosize&quot;:1,&quot;ZIndexPreserved&quot;:true,&quot;ValueBgColor&quot;:false,&quot;ValueFontColor&quot;:false}"/>
</p:tagLst>
</file>

<file path=ppt/tags/tag41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3lLtgGSiLubsyQtG33z8_1608645181&quot;,&quot;DataType&quot;:1,&quot;ImageAutosize&quot;:1,&quot;ZIndexPreserved&quot;:true,&quot;ValueBgColor&quot;:false,&quot;ValueFontColor&quot;:false}"/>
</p:tagLst>
</file>

<file path=ppt/tags/tag41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ISZ93lYw7CwRxq11rFJ9_1608645182&quot;,&quot;DataType&quot;:1,&quot;ImageAutosize&quot;:1,&quot;ZIndexPreserved&quot;:true,&quot;ValueBgColor&quot;:false,&quot;ValueFontColor&quot;:false}"/>
</p:tagLst>
</file>

<file path=ppt/tags/tag41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2sCgwFImmABW6a2L1T9I_1608645182&quot;,&quot;DataType&quot;:1,&quot;ImageAutosize&quot;:1,&quot;ZIndexPreserved&quot;:true,&quot;ValueBgColor&quot;:false,&quot;ValueFontColor&quot;:false}"/>
</p:tagLst>
</file>

<file path=ppt/tags/tag41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TfJUCmbArQDZkt2KJgf6_1608645184&quot;,&quot;DataType&quot;:1,&quot;ImageAutosize&quot;:1,&quot;ZIndexPreserved&quot;:true,&quot;ValueBgColor&quot;:false,&quot;ValueFontColor&quot;:false}"/>
</p:tagLst>
</file>

<file path=ppt/theme/theme1.xml><?xml version="1.0" encoding="utf-8"?>
<a:theme xmlns:a="http://schemas.openxmlformats.org/drawingml/2006/main" name="Charts">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Charts">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22140</TotalTime>
  <Words>9555</Words>
  <Application>Microsoft Office PowerPoint</Application>
  <PresentationFormat>Widescreen</PresentationFormat>
  <Paragraphs>818</Paragraphs>
  <Slides>88</Slides>
  <Notes>66</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88</vt:i4>
      </vt:variant>
    </vt:vector>
  </HeadingPairs>
  <TitlesOfParts>
    <vt:vector size="97" baseType="lpstr">
      <vt:lpstr>Arial</vt:lpstr>
      <vt:lpstr>Calibri</vt:lpstr>
      <vt:lpstr>Franklin Gothic Book</vt:lpstr>
      <vt:lpstr>Franklin Gothic Demi</vt:lpstr>
      <vt:lpstr>Franklin Gothic Medium</vt:lpstr>
      <vt:lpstr>Franklin Gothic Medium Cond</vt:lpstr>
      <vt:lpstr>Helvetica</vt:lpstr>
      <vt:lpstr>Charts</vt:lpstr>
      <vt:lpstr>1_Charts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Kate Golden</dc:creator>
  <cp:lastModifiedBy>Tina Gajda</cp:lastModifiedBy>
  <cp:revision>1453</cp:revision>
  <dcterms:created xsi:type="dcterms:W3CDTF">2006-08-16T00:00:00Z</dcterms:created>
  <dcterms:modified xsi:type="dcterms:W3CDTF">2021-02-15T20:45:55Z</dcterms:modified>
</cp:coreProperties>
</file>