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78225" autoAdjust="0"/>
  </p:normalViewPr>
  <p:slideViewPr>
    <p:cSldViewPr>
      <p:cViewPr varScale="1">
        <p:scale>
          <a:sx n="71" d="100"/>
          <a:sy n="71" d="100"/>
        </p:scale>
        <p:origin x="1037" y="6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orris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orris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Overview'!$A$3,'0. Overview'!$A$29,'0. Overview'!$A$51,'0. Overview'!$A$71,'0. Overview'!$A$100,'0. Overview'!$A$125,'0. Overview'!$A$147,'0. Overview'!$A$157,'0. Overview'!$A$185,'0. Overview'!$A$202)</c:f>
              <c:strCache>
                <c:ptCount val="10"/>
                <c:pt idx="0">
                  <c:v>Morris</c:v>
                </c:pt>
                <c:pt idx="1">
                  <c:v>Morris</c:v>
                </c:pt>
                <c:pt idx="2">
                  <c:v>Morris</c:v>
                </c:pt>
                <c:pt idx="3">
                  <c:v>Morris</c:v>
                </c:pt>
                <c:pt idx="4">
                  <c:v>Morris</c:v>
                </c:pt>
                <c:pt idx="5">
                  <c:v>Morris</c:v>
                </c:pt>
                <c:pt idx="6">
                  <c:v>Morris</c:v>
                </c:pt>
                <c:pt idx="7">
                  <c:v>Morris</c:v>
                </c:pt>
                <c:pt idx="8">
                  <c:v>Morris</c:v>
                </c:pt>
                <c:pt idx="9">
                  <c:v>Morris</c:v>
                </c:pt>
              </c:strCache>
            </c:strRef>
          </c:cat>
          <c:val>
            <c:numRef>
              <c:f>('0. Overview'!$C$3,'0. Overview'!$C$29,'0. Overview'!$C$51,'0. Overview'!$C$71,'0. Overview'!$C$100,'0. Overview'!$C$125,'0. Overview'!$C$147,'0. Overview'!$C$157,'0. Overview'!$C$185,'0. Overview'!$C$202)</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D5A9-4EE8-988F-3433014FD99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Overview'!$A$3,'0. Overview'!$A$29,'0. Overview'!$A$51,'0. Overview'!$A$71,'0. Overview'!$A$100,'0. Overview'!$A$125,'0. Overview'!$A$147,'0. Overview'!$A$157,'0. Overview'!$A$185,'0. Overview'!$A$202)</c:f>
              <c:strCache>
                <c:ptCount val="10"/>
                <c:pt idx="0">
                  <c:v>Morris</c:v>
                </c:pt>
                <c:pt idx="1">
                  <c:v>Morris</c:v>
                </c:pt>
                <c:pt idx="2">
                  <c:v>Morris</c:v>
                </c:pt>
                <c:pt idx="3">
                  <c:v>Morris</c:v>
                </c:pt>
                <c:pt idx="4">
                  <c:v>Morris</c:v>
                </c:pt>
                <c:pt idx="5">
                  <c:v>Morris</c:v>
                </c:pt>
                <c:pt idx="6">
                  <c:v>Morris</c:v>
                </c:pt>
                <c:pt idx="7">
                  <c:v>Morris</c:v>
                </c:pt>
                <c:pt idx="8">
                  <c:v>Morris</c:v>
                </c:pt>
                <c:pt idx="9">
                  <c:v>Morris</c:v>
                </c:pt>
              </c:strCache>
            </c:strRef>
          </c:cat>
          <c:val>
            <c:numRef>
              <c:f>('0. Overview'!$D$3,'0. Overview'!$D$29,'0. Overview'!$D$51,'0. Overview'!$D$71,'0. Overview'!$D$100,'0. Overview'!$D$125,'0. Overview'!$D$147,'0. Overview'!$D$157,'0. Overview'!$D$185,'0. Overview'!$D$202)</c:f>
              <c:numCache>
                <c:formatCode>General</c:formatCode>
                <c:ptCount val="10"/>
                <c:pt idx="0">
                  <c:v>20.875</c:v>
                </c:pt>
                <c:pt idx="1">
                  <c:v>16.875</c:v>
                </c:pt>
                <c:pt idx="2">
                  <c:v>16.875</c:v>
                </c:pt>
                <c:pt idx="3">
                  <c:v>18.875</c:v>
                </c:pt>
                <c:pt idx="4">
                  <c:v>11.875</c:v>
                </c:pt>
                <c:pt idx="5">
                  <c:v>8.875</c:v>
                </c:pt>
                <c:pt idx="6">
                  <c:v>8.875</c:v>
                </c:pt>
                <c:pt idx="7">
                  <c:v>20.875</c:v>
                </c:pt>
                <c:pt idx="8">
                  <c:v>12.875</c:v>
                </c:pt>
                <c:pt idx="9">
                  <c:v>19.875</c:v>
                </c:pt>
              </c:numCache>
            </c:numRef>
          </c:val>
          <c:extLst>
            <c:ext xmlns:c16="http://schemas.microsoft.com/office/drawing/2014/chart" uri="{C3380CC4-5D6E-409C-BE32-E72D297353CC}">
              <c16:uniqueId val="{00000001-D5A9-4EE8-988F-3433014FD999}"/>
            </c:ext>
          </c:extLst>
        </c:ser>
        <c:ser>
          <c:idx val="3"/>
          <c:order val="2"/>
          <c:spPr>
            <a:solidFill>
              <a:schemeClr val="bg1">
                <a:lumMod val="65000"/>
              </a:schemeClr>
            </a:solidFill>
            <a:ln>
              <a:solidFill>
                <a:schemeClr val="tx1">
                  <a:lumMod val="95000"/>
                  <a:lumOff val="5000"/>
                </a:schemeClr>
              </a:solidFill>
            </a:ln>
            <a:effectLst/>
          </c:spPr>
          <c:invertIfNegative val="0"/>
          <c:cat>
            <c:strRef>
              <c:f>('0. Overview'!$A$3,'0. Overview'!$A$29,'0. Overview'!$A$51,'0. Overview'!$A$71,'0. Overview'!$A$100,'0. Overview'!$A$125,'0. Overview'!$A$147,'0. Overview'!$A$157,'0. Overview'!$A$185,'0. Overview'!$A$202)</c:f>
              <c:strCache>
                <c:ptCount val="10"/>
                <c:pt idx="0">
                  <c:v>Morris</c:v>
                </c:pt>
                <c:pt idx="1">
                  <c:v>Morris</c:v>
                </c:pt>
                <c:pt idx="2">
                  <c:v>Morris</c:v>
                </c:pt>
                <c:pt idx="3">
                  <c:v>Morris</c:v>
                </c:pt>
                <c:pt idx="4">
                  <c:v>Morris</c:v>
                </c:pt>
                <c:pt idx="5">
                  <c:v>Morris</c:v>
                </c:pt>
                <c:pt idx="6">
                  <c:v>Morris</c:v>
                </c:pt>
                <c:pt idx="7">
                  <c:v>Morris</c:v>
                </c:pt>
                <c:pt idx="8">
                  <c:v>Morris</c:v>
                </c:pt>
                <c:pt idx="9">
                  <c:v>Morris</c:v>
                </c:pt>
              </c:strCache>
            </c:strRef>
          </c:cat>
          <c:val>
            <c:numRef>
              <c:f>('0. Overview'!$E$3,'0. Overview'!$E$29,'0. Overview'!$E$51,'0. Overview'!$E$71,'0. Overview'!$E$100,'0. Overview'!$E$125,'0. Overview'!$E$147,'0. Overview'!$E$157,'0. Overview'!$E$185,'0. Overview'!$E$202)</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D5A9-4EE8-988F-3433014FD99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Overview'!$A$229,'0. Overview'!$A$252,'0. Overview'!$A$277,'0. Overview'!$A$304,'0. Overview'!$A$321,'0. Overview'!$A$340,'0.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Overview'!$C$229,'0. Overview'!$C$252,'0. Overview'!$C$277,'0. Overview'!$C$304,'0. Overview'!$C$321,'0. Overview'!$C$340,'0. Overview'!$C$372,'0. Overview'!$C$396,'0. Overview'!$C$413)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1C8-44C7-9889-68143BE8B446}"/>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Overview'!$A$229,'0. Overview'!$A$252,'0. Overview'!$A$277,'0. Overview'!$A$304,'0. Overview'!$A$321,'0. Overview'!$A$340,'0.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Overview'!$D$229,'0. Overview'!$D$252,'0. Overview'!$D$277,'0. Overview'!$D$304,'0. Overview'!$D$321,'0. Overview'!$D$340,'0. Overview'!$D$372,'0. Overview'!$D$396,'0. Overview'!$D$413)</c:f>
              <c:numCache>
                <c:formatCode>General</c:formatCode>
                <c:ptCount val="9"/>
                <c:pt idx="0">
                  <c:v>19.875</c:v>
                </c:pt>
                <c:pt idx="1">
                  <c:v>18.875</c:v>
                </c:pt>
                <c:pt idx="2">
                  <c:v>15.875</c:v>
                </c:pt>
                <c:pt idx="3">
                  <c:v>10.875</c:v>
                </c:pt>
                <c:pt idx="4">
                  <c:v>16.875</c:v>
                </c:pt>
                <c:pt idx="5">
                  <c:v>19.875</c:v>
                </c:pt>
                <c:pt idx="6">
                  <c:v>9.875</c:v>
                </c:pt>
                <c:pt idx="7">
                  <c:v>9.875</c:v>
                </c:pt>
                <c:pt idx="8">
                  <c:v>14.875</c:v>
                </c:pt>
              </c:numCache>
            </c:numRef>
          </c:val>
          <c:extLst>
            <c:ext xmlns:c16="http://schemas.microsoft.com/office/drawing/2014/chart" uri="{C3380CC4-5D6E-409C-BE32-E72D297353CC}">
              <c16:uniqueId val="{00000001-A1C8-44C7-9889-68143BE8B446}"/>
            </c:ext>
          </c:extLst>
        </c:ser>
        <c:ser>
          <c:idx val="3"/>
          <c:order val="2"/>
          <c:spPr>
            <a:solidFill>
              <a:schemeClr val="bg2">
                <a:lumMod val="75000"/>
              </a:schemeClr>
            </a:solidFill>
            <a:ln>
              <a:solidFill>
                <a:schemeClr val="tx1"/>
              </a:solidFill>
            </a:ln>
            <a:effectLst/>
          </c:spPr>
          <c:invertIfNegative val="0"/>
          <c:cat>
            <c:strRef>
              <c:f>('0. Overview'!$A$229,'0. Overview'!$A$252,'0. Overview'!$A$277,'0. Overview'!$A$304,'0. Overview'!$A$321,'0. Overview'!$A$340,'0.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Overview'!$E$229,'0. Overview'!$E$252,'0. Overview'!$E$277,'0. Overview'!$E$304,'0. Overview'!$E$321,'0. Overview'!$E$340,'0. Overview'!$E$372,'0. Overview'!$E$396,'0. Overview'!$E$413)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1C8-44C7-9889-68143BE8B446}"/>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Morris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4.2000000000000003E-2</c:v>
                </c:pt>
                <c:pt idx="2">
                  <c:v>5.0000000000000001E-3</c:v>
                </c:pt>
                <c:pt idx="3">
                  <c:v>0.12</c:v>
                </c:pt>
                <c:pt idx="4">
                  <c:v>1E-3</c:v>
                </c:pt>
                <c:pt idx="5">
                  <c:v>2.1000000000000001E-2</c:v>
                </c:pt>
                <c:pt idx="6">
                  <c:v>0.13900000000000001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0.83599999999999997</c:v>
                </c:pt>
                <c:pt idx="1">
                  <c:v>0.82399999999999995</c:v>
                </c:pt>
                <c:pt idx="2">
                  <c:v>0.83299999999999996</c:v>
                </c:pt>
                <c:pt idx="3">
                  <c:v>0.84</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4.2000000000000003E-2</c:v>
                </c:pt>
                <c:pt idx="1">
                  <c:v>0.04</c:v>
                </c:pt>
                <c:pt idx="2">
                  <c:v>4.2000000000000003E-2</c:v>
                </c:pt>
                <c:pt idx="3">
                  <c:v>4.4999999999999998E-2</c:v>
                </c:pt>
                <c:pt idx="4">
                  <c:v>4.2000000000000003E-2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2.9082062007874016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F8-4C0F-BEF5-F6EB277CD57A}"/>
                </c:ext>
              </c:extLst>
            </c:dLbl>
            <c:dLbl>
              <c:idx val="1"/>
              <c:layout>
                <c:manualLayout>
                  <c:x val="-3.5332062007874018E-2"/>
                  <c:y val="-2.1334029199432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F8-4C0F-BEF5-F6EB277CD57A}"/>
                </c:ext>
              </c:extLst>
            </c:dLbl>
            <c:dLbl>
              <c:idx val="2"/>
              <c:layout>
                <c:manualLayout>
                  <c:x val="-4.0019562007874071E-2"/>
                  <c:y val="-1.6646529487787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F8-4C0F-BEF5-F6EB277CD57A}"/>
                </c:ext>
              </c:extLst>
            </c:dLbl>
            <c:dLbl>
              <c:idx val="3"/>
              <c:layout>
                <c:manualLayout>
                  <c:x val="-3.6894562007874013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F8-4C0F-BEF5-F6EB277CD57A}"/>
                </c:ext>
              </c:extLst>
            </c:dLbl>
            <c:dLbl>
              <c:idx val="4"/>
              <c:layout>
                <c:manualLayout>
                  <c:x val="-3.2207062007874016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F8-4C0F-BEF5-F6EB277CD57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1E-3</c:v>
                </c:pt>
                <c:pt idx="2">
                  <c:v>7.0000000000000001E-3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1"/>
              <c:layout>
                <c:manualLayout>
                  <c:x val="-6.4851500984251964E-2"/>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8EE-40B4-94F1-FA7501D83418}"/>
                </c:ext>
              </c:extLst>
            </c:dLbl>
            <c:dLbl>
              <c:idx val="2"/>
              <c:layout>
                <c:manualLayout>
                  <c:x val="-6.0164000984252022E-2"/>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8EE-40B4-94F1-FA7501D83418}"/>
                </c:ext>
              </c:extLst>
            </c:dLbl>
            <c:dLbl>
              <c:idx val="3"/>
              <c:layout>
                <c:manualLayout>
                  <c:x val="-5.8601500984251965E-2"/>
                  <c:y val="2.5781248414047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8EE-40B4-94F1-FA7501D83418}"/>
                </c:ext>
              </c:extLst>
            </c:dLbl>
            <c:dLbl>
              <c:idx val="4"/>
              <c:layout>
                <c:manualLayout>
                  <c:x val="-5.5476500984252081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E-40B4-94F1-FA7501D834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0.113</c:v>
                </c:pt>
                <c:pt idx="1">
                  <c:v>0.11600000000000001</c:v>
                </c:pt>
                <c:pt idx="2">
                  <c:v>0.11700000000000001</c:v>
                </c:pt>
                <c:pt idx="3">
                  <c:v>0.11700000000000001</c:v>
                </c:pt>
                <c:pt idx="4">
                  <c:v>0.12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0.13</c:v>
                </c:pt>
                <c:pt idx="1">
                  <c:v>0.13300000000000001</c:v>
                </c:pt>
                <c:pt idx="2">
                  <c:v>0.13600000000000001</c:v>
                </c:pt>
                <c:pt idx="3">
                  <c:v>0.13700000000000001</c:v>
                </c:pt>
                <c:pt idx="4">
                  <c:v>0.13900000000000001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45</c:v>
                </c:pt>
                <c:pt idx="1">
                  <c:v>45</c:v>
                </c:pt>
                <c:pt idx="2">
                  <c:v>44</c:v>
                </c:pt>
                <c:pt idx="3">
                  <c:v>44</c:v>
                </c:pt>
                <c:pt idx="4">
                  <c:v>49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5" formatCode="0.00">
                  <c:v>49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0.189</c:v>
                </c:pt>
                <c:pt idx="1">
                  <c:v>0.19600000000000001</c:v>
                </c:pt>
                <c:pt idx="2">
                  <c:v>0.20399999999999999</c:v>
                </c:pt>
                <c:pt idx="3">
                  <c:v>0.19400000000000001</c:v>
                </c:pt>
                <c:pt idx="4">
                  <c:v>0.20599999999999999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2">
                  <c:v>0.20599999999999999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c:v>
                </c:pt>
                <c:pt idx="1">
                  <c:v>Victory Gardens</c:v>
                </c:pt>
                <c:pt idx="2">
                  <c:v>Parsippany-Troy Hills</c:v>
                </c:pt>
                <c:pt idx="3">
                  <c:v>Wharton</c:v>
                </c:pt>
                <c:pt idx="4">
                  <c:v>Morristown</c:v>
                </c:pt>
                <c:pt idx="5">
                  <c:v>Mine Hill </c:v>
                </c:pt>
                <c:pt idx="6">
                  <c:v>Rockaway Boro</c:v>
                </c:pt>
                <c:pt idx="7">
                  <c:v>Boonton Town</c:v>
                </c:pt>
                <c:pt idx="8">
                  <c:v>East Hanover</c:v>
                </c:pt>
                <c:pt idx="9">
                  <c:v>Randolph</c:v>
                </c:pt>
              </c:strCache>
            </c:strRef>
          </c:cat>
          <c:val>
            <c:numRef>
              <c:f>Sheet1!$B$2:$B$11</c:f>
              <c:numCache>
                <c:formatCode>0.00%</c:formatCode>
                <c:ptCount val="10"/>
                <c:pt idx="0">
                  <c:v>0.45900000000000002</c:v>
                </c:pt>
                <c:pt idx="1">
                  <c:v>0.45500000000000002</c:v>
                </c:pt>
                <c:pt idx="2">
                  <c:v>0.38400000000000001</c:v>
                </c:pt>
                <c:pt idx="3">
                  <c:v>0.36799999999999999</c:v>
                </c:pt>
                <c:pt idx="4">
                  <c:v>0.26300000000000001</c:v>
                </c:pt>
                <c:pt idx="5">
                  <c:v>0.255</c:v>
                </c:pt>
                <c:pt idx="6">
                  <c:v>0.24399999999999999</c:v>
                </c:pt>
                <c:pt idx="7">
                  <c:v>0.23400000000000001</c:v>
                </c:pt>
                <c:pt idx="8">
                  <c:v>0.222</c:v>
                </c:pt>
                <c:pt idx="9">
                  <c:v>0.21199999999999999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Morris county avg 19.3%</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Dover</c:v>
                </c:pt>
                <c:pt idx="1">
                  <c:v>Victory Gardens</c:v>
                </c:pt>
                <c:pt idx="2">
                  <c:v>Parsippany-Troy Hills</c:v>
                </c:pt>
                <c:pt idx="3">
                  <c:v>Wharton</c:v>
                </c:pt>
                <c:pt idx="4">
                  <c:v>Morristown</c:v>
                </c:pt>
                <c:pt idx="5">
                  <c:v>Mine Hill </c:v>
                </c:pt>
                <c:pt idx="6">
                  <c:v>Rockaway Boro</c:v>
                </c:pt>
                <c:pt idx="7">
                  <c:v>Boonton Town</c:v>
                </c:pt>
                <c:pt idx="8">
                  <c:v>East Hanover</c:v>
                </c:pt>
                <c:pt idx="9">
                  <c:v>Randolph</c:v>
                </c:pt>
              </c:strCache>
            </c:strRef>
          </c:cat>
          <c:val>
            <c:numRef>
              <c:f>Sheet1!$C$2:$C$11</c:f>
              <c:numCache>
                <c:formatCode>0%</c:formatCode>
                <c:ptCount val="10"/>
                <c:pt idx="0">
                  <c:v>0.193</c:v>
                </c:pt>
                <c:pt idx="1">
                  <c:v>0.193</c:v>
                </c:pt>
                <c:pt idx="2">
                  <c:v>0.193</c:v>
                </c:pt>
                <c:pt idx="3">
                  <c:v>0.193</c:v>
                </c:pt>
                <c:pt idx="4">
                  <c:v>0.193</c:v>
                </c:pt>
                <c:pt idx="5">
                  <c:v>0.193</c:v>
                </c:pt>
                <c:pt idx="6">
                  <c:v>0.193</c:v>
                </c:pt>
                <c:pt idx="7">
                  <c:v>0.193</c:v>
                </c:pt>
                <c:pt idx="8">
                  <c:v>0.193</c:v>
                </c:pt>
                <c:pt idx="9">
                  <c:v>0.193</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0.76500000000000001</c:v>
                </c:pt>
                <c:pt idx="1">
                  <c:v>0.748</c:v>
                </c:pt>
                <c:pt idx="2">
                  <c:v>0.748</c:v>
                </c:pt>
                <c:pt idx="3">
                  <c:v>0.755</c:v>
                </c:pt>
                <c:pt idx="4">
                  <c:v>0.746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0">
                  <c:v>0.746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1">
                  <c:v>102167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28636</c:v>
                </c:pt>
                <c:pt idx="1">
                  <c:v>35735</c:v>
                </c:pt>
                <c:pt idx="2">
                  <c:v>37796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868110236221"/>
          <c:y val="2.6953335422200752E-2"/>
          <c:w val="0.809444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Parsippany-Troy Hills</c:v>
                </c:pt>
                <c:pt idx="1">
                  <c:v>Mount Olive</c:v>
                </c:pt>
                <c:pt idx="2">
                  <c:v>Randolph</c:v>
                </c:pt>
                <c:pt idx="3">
                  <c:v>Montville</c:v>
                </c:pt>
                <c:pt idx="4">
                  <c:v>Rockaway Twp</c:v>
                </c:pt>
                <c:pt idx="5">
                  <c:v>Roxbury</c:v>
                </c:pt>
                <c:pt idx="6">
                  <c:v>Washington</c:v>
                </c:pt>
                <c:pt idx="7">
                  <c:v>Morris</c:v>
                </c:pt>
                <c:pt idx="8">
                  <c:v>Jefferson</c:v>
                </c:pt>
                <c:pt idx="9">
                  <c:v>Dover</c:v>
                </c:pt>
                <c:pt idx="10">
                  <c:v>Madison</c:v>
                </c:pt>
                <c:pt idx="11">
                  <c:v>Denville</c:v>
                </c:pt>
                <c:pt idx="12">
                  <c:v>Pequannock</c:v>
                </c:pt>
                <c:pt idx="13">
                  <c:v>Chatham Twp</c:v>
                </c:pt>
                <c:pt idx="14">
                  <c:v>Hanover</c:v>
                </c:pt>
                <c:pt idx="15">
                  <c:v>Chatham Boro</c:v>
                </c:pt>
                <c:pt idx="16">
                  <c:v>Morristown</c:v>
                </c:pt>
                <c:pt idx="17">
                  <c:v>Kinnelon</c:v>
                </c:pt>
                <c:pt idx="18">
                  <c:v>East Hanover</c:v>
                </c:pt>
                <c:pt idx="19">
                  <c:v>Lincoln Park</c:v>
                </c:pt>
              </c:strCache>
            </c:strRef>
          </c:cat>
          <c:val>
            <c:numRef>
              <c:f>Sheet1!$B$2:$B$21</c:f>
              <c:numCache>
                <c:formatCode>0</c:formatCode>
                <c:ptCount val="20"/>
                <c:pt idx="0">
                  <c:v>9938</c:v>
                </c:pt>
                <c:pt idx="1">
                  <c:v>6891</c:v>
                </c:pt>
                <c:pt idx="2">
                  <c:v>6026</c:v>
                </c:pt>
                <c:pt idx="3">
                  <c:v>5019</c:v>
                </c:pt>
                <c:pt idx="4">
                  <c:v>5005</c:v>
                </c:pt>
                <c:pt idx="5">
                  <c:v>4865</c:v>
                </c:pt>
                <c:pt idx="6">
                  <c:v>4604</c:v>
                </c:pt>
                <c:pt idx="7">
                  <c:v>4430</c:v>
                </c:pt>
                <c:pt idx="8">
                  <c:v>4135</c:v>
                </c:pt>
                <c:pt idx="9">
                  <c:v>3989</c:v>
                </c:pt>
                <c:pt idx="10">
                  <c:v>3700</c:v>
                </c:pt>
                <c:pt idx="11">
                  <c:v>3530</c:v>
                </c:pt>
                <c:pt idx="12">
                  <c:v>3013</c:v>
                </c:pt>
                <c:pt idx="13">
                  <c:v>2974</c:v>
                </c:pt>
                <c:pt idx="14">
                  <c:v>2937</c:v>
                </c:pt>
                <c:pt idx="15">
                  <c:v>2852</c:v>
                </c:pt>
                <c:pt idx="16">
                  <c:v>2720</c:v>
                </c:pt>
                <c:pt idx="17">
                  <c:v>2547</c:v>
                </c:pt>
                <c:pt idx="18">
                  <c:v>2032</c:v>
                </c:pt>
                <c:pt idx="19">
                  <c:v>1923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0.15</c:v>
                </c:pt>
                <c:pt idx="1">
                  <c:v>0.15</c:v>
                </c:pt>
                <c:pt idx="2">
                  <c:v>0.15</c:v>
                </c:pt>
                <c:pt idx="3">
                  <c:v>0.15</c:v>
                </c:pt>
                <c:pt idx="4">
                  <c:v>0.13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8">
                  <c:v>0.13</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1560</c:v>
                </c:pt>
                <c:pt idx="1">
                  <c:v>870</c:v>
                </c:pt>
                <c:pt idx="2">
                  <c:v>1634</c:v>
                </c:pt>
                <c:pt idx="3">
                  <c:v>1226</c:v>
                </c:pt>
                <c:pt idx="4">
                  <c:v>1125</c:v>
                </c:pt>
                <c:pt idx="5">
                  <c:v>980</c:v>
                </c:pt>
                <c:pt idx="6">
                  <c:v>1282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7">
                  <c:v>104121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101661</c:v>
                </c:pt>
                <c:pt idx="1">
                  <c:v>106985</c:v>
                </c:pt>
                <c:pt idx="2">
                  <c:v>114732</c:v>
                </c:pt>
                <c:pt idx="3">
                  <c:v>112288</c:v>
                </c:pt>
                <c:pt idx="4">
                  <c:v>116283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20" formatCode="_(&quot;$&quot;* #,##0_);_(&quot;$&quot;* \(#,##0\);_(&quot;$&quot;* &quot;-&quot;??_);_(@_)">
                  <c:v>116283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c:v>
                </c:pt>
                <c:pt idx="1">
                  <c:v>Netcong</c:v>
                </c:pt>
                <c:pt idx="2">
                  <c:v>Dover</c:v>
                </c:pt>
                <c:pt idx="3">
                  <c:v>Mount Arlington</c:v>
                </c:pt>
                <c:pt idx="4">
                  <c:v>Wharton</c:v>
                </c:pt>
                <c:pt idx="5">
                  <c:v>Boonton Town</c:v>
                </c:pt>
                <c:pt idx="6">
                  <c:v>Mount Olive</c:v>
                </c:pt>
                <c:pt idx="7">
                  <c:v>Mine Hill </c:v>
                </c:pt>
                <c:pt idx="8">
                  <c:v>Butler</c:v>
                </c:pt>
                <c:pt idx="9">
                  <c:v>Morristown</c:v>
                </c:pt>
              </c:strCache>
            </c:strRef>
          </c:cat>
          <c:val>
            <c:numRef>
              <c:f>Sheet1!$B$2:$B$11</c:f>
              <c:numCache>
                <c:formatCode>_("$"* #,##0_);_("$"* \(#,##0\);_("$"* "-"??_);_(@_)</c:formatCode>
                <c:ptCount val="10"/>
                <c:pt idx="0">
                  <c:v>54792</c:v>
                </c:pt>
                <c:pt idx="1">
                  <c:v>69375</c:v>
                </c:pt>
                <c:pt idx="2">
                  <c:v>71903</c:v>
                </c:pt>
                <c:pt idx="3">
                  <c:v>77043</c:v>
                </c:pt>
                <c:pt idx="4">
                  <c:v>80000</c:v>
                </c:pt>
                <c:pt idx="5">
                  <c:v>87027</c:v>
                </c:pt>
                <c:pt idx="6">
                  <c:v>88073</c:v>
                </c:pt>
                <c:pt idx="7">
                  <c:v>91219</c:v>
                </c:pt>
                <c:pt idx="8">
                  <c:v>95446</c:v>
                </c:pt>
                <c:pt idx="9">
                  <c:v>96545</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Morris median $115,527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Victory Gardens</c:v>
                </c:pt>
                <c:pt idx="1">
                  <c:v>Netcong</c:v>
                </c:pt>
                <c:pt idx="2">
                  <c:v>Dover</c:v>
                </c:pt>
                <c:pt idx="3">
                  <c:v>Mount Arlington</c:v>
                </c:pt>
                <c:pt idx="4">
                  <c:v>Wharton</c:v>
                </c:pt>
                <c:pt idx="5">
                  <c:v>Boonton Town</c:v>
                </c:pt>
                <c:pt idx="6">
                  <c:v>Mount Olive</c:v>
                </c:pt>
                <c:pt idx="7">
                  <c:v>Mine Hill </c:v>
                </c:pt>
                <c:pt idx="8">
                  <c:v>Butler</c:v>
                </c:pt>
                <c:pt idx="9">
                  <c:v>Morristown</c:v>
                </c:pt>
              </c:strCache>
            </c:strRef>
          </c:cat>
          <c:val>
            <c:numRef>
              <c:f>Sheet1!$C$2:$C$11</c:f>
              <c:numCache>
                <c:formatCode>"$"#,##0</c:formatCode>
                <c:ptCount val="10"/>
                <c:pt idx="0">
                  <c:v>115527</c:v>
                </c:pt>
                <c:pt idx="1">
                  <c:v>115527</c:v>
                </c:pt>
                <c:pt idx="2">
                  <c:v>115527</c:v>
                </c:pt>
                <c:pt idx="3">
                  <c:v>115527</c:v>
                </c:pt>
                <c:pt idx="4">
                  <c:v>115527</c:v>
                </c:pt>
                <c:pt idx="5">
                  <c:v>115527</c:v>
                </c:pt>
                <c:pt idx="6">
                  <c:v>115527</c:v>
                </c:pt>
                <c:pt idx="7">
                  <c:v>115527</c:v>
                </c:pt>
                <c:pt idx="8">
                  <c:v>115527</c:v>
                </c:pt>
                <c:pt idx="9">
                  <c:v>115527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628370156104983"/>
          <c:y val="0.95602824049401303"/>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4" formatCode="0%">
                  <c:v>5.2999999999999999E-2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4.8000000000000001E-2</c:v>
                </c:pt>
                <c:pt idx="1">
                  <c:v>4.7E-2</c:v>
                </c:pt>
                <c:pt idx="2">
                  <c:v>4.3999999999999997E-2</c:v>
                </c:pt>
                <c:pt idx="3">
                  <c:v>0.05</c:v>
                </c:pt>
                <c:pt idx="4">
                  <c:v>5.2999999999999999E-2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c:v>
                </c:pt>
                <c:pt idx="1">
                  <c:v>Netcong</c:v>
                </c:pt>
                <c:pt idx="2">
                  <c:v>Morristown</c:v>
                </c:pt>
                <c:pt idx="3">
                  <c:v>Wharton</c:v>
                </c:pt>
                <c:pt idx="4">
                  <c:v>Dover</c:v>
                </c:pt>
                <c:pt idx="5">
                  <c:v>Mine Hill </c:v>
                </c:pt>
                <c:pt idx="6">
                  <c:v>Mount Olive</c:v>
                </c:pt>
                <c:pt idx="7">
                  <c:v>Riverdale</c:v>
                </c:pt>
                <c:pt idx="8">
                  <c:v>Rockaway Twp</c:v>
                </c:pt>
                <c:pt idx="9">
                  <c:v>Pequannock</c:v>
                </c:pt>
              </c:strCache>
            </c:strRef>
          </c:cat>
          <c:val>
            <c:numRef>
              <c:f>Sheet1!$B$2:$B$11</c:f>
              <c:numCache>
                <c:formatCode>0%</c:formatCode>
                <c:ptCount val="10"/>
                <c:pt idx="0">
                  <c:v>0.34899999999999998</c:v>
                </c:pt>
                <c:pt idx="1">
                  <c:v>0.191</c:v>
                </c:pt>
                <c:pt idx="2">
                  <c:v>0.16400000000000001</c:v>
                </c:pt>
                <c:pt idx="3">
                  <c:v>0.129</c:v>
                </c:pt>
                <c:pt idx="4">
                  <c:v>0.108</c:v>
                </c:pt>
                <c:pt idx="5">
                  <c:v>9.1999999999999998E-2</c:v>
                </c:pt>
                <c:pt idx="6">
                  <c:v>7.4999999999999997E-2</c:v>
                </c:pt>
                <c:pt idx="7">
                  <c:v>6.2E-2</c:v>
                </c:pt>
                <c:pt idx="8">
                  <c:v>6.2E-2</c:v>
                </c:pt>
                <c:pt idx="9">
                  <c:v>5.8000000000000003E-2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Morris County avg 4.5%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Victory Gardens</c:v>
                </c:pt>
                <c:pt idx="1">
                  <c:v>Netcong</c:v>
                </c:pt>
                <c:pt idx="2">
                  <c:v>Morristown</c:v>
                </c:pt>
                <c:pt idx="3">
                  <c:v>Wharton</c:v>
                </c:pt>
                <c:pt idx="4">
                  <c:v>Dover</c:v>
                </c:pt>
                <c:pt idx="5">
                  <c:v>Mine Hill </c:v>
                </c:pt>
                <c:pt idx="6">
                  <c:v>Mount Olive</c:v>
                </c:pt>
                <c:pt idx="7">
                  <c:v>Riverdale</c:v>
                </c:pt>
                <c:pt idx="8">
                  <c:v>Rockaway Twp</c:v>
                </c:pt>
                <c:pt idx="9">
                  <c:v>Pequannock</c:v>
                </c:pt>
              </c:strCache>
            </c:strRef>
          </c:cat>
          <c:val>
            <c:numRef>
              <c:f>Sheet1!$C$2:$C$11</c:f>
              <c:numCache>
                <c:formatCode>0%</c:formatCode>
                <c:ptCount val="10"/>
                <c:pt idx="0">
                  <c:v>4.4999999999999998E-2</c:v>
                </c:pt>
                <c:pt idx="1">
                  <c:v>4.4999999999999998E-2</c:v>
                </c:pt>
                <c:pt idx="2">
                  <c:v>4.4999999999999998E-2</c:v>
                </c:pt>
                <c:pt idx="3">
                  <c:v>4.4999999999999998E-2</c:v>
                </c:pt>
                <c:pt idx="4">
                  <c:v>4.4999999999999998E-2</c:v>
                </c:pt>
                <c:pt idx="5">
                  <c:v>4.4999999999999998E-2</c:v>
                </c:pt>
                <c:pt idx="6">
                  <c:v>4.4999999999999998E-2</c:v>
                </c:pt>
                <c:pt idx="7">
                  <c:v>4.4999999999999998E-2</c:v>
                </c:pt>
                <c:pt idx="8">
                  <c:v>4.4999999999999998E-2</c:v>
                </c:pt>
                <c:pt idx="9">
                  <c:v>4.4999999999999998E-2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5.9001635720051279E-2"/>
          <c:y val="0.92248508709138632"/>
          <c:w val="0.19526129389704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4">
                  <c:v>0.13702354290999999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0.17</c:v>
                </c:pt>
                <c:pt idx="1">
                  <c:v>0.17</c:v>
                </c:pt>
                <c:pt idx="2">
                  <c:v>0.17</c:v>
                </c:pt>
                <c:pt idx="3">
                  <c:v>0.17</c:v>
                </c:pt>
                <c:pt idx="4">
                  <c:v>0.16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2" formatCode="0.0%">
                  <c:v>5.8000000000000003E-2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5.2999999999999999E-2</c:v>
                </c:pt>
                <c:pt idx="1">
                  <c:v>5.8000000000000003E-2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3007</c:v>
                </c:pt>
                <c:pt idx="1">
                  <c:v>2837</c:v>
                </c:pt>
                <c:pt idx="2">
                  <c:v>2654</c:v>
                </c:pt>
                <c:pt idx="3">
                  <c:v>2413</c:v>
                </c:pt>
                <c:pt idx="4">
                  <c:v>2501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7059</c:v>
                </c:pt>
                <c:pt idx="1">
                  <c:v>6963</c:v>
                </c:pt>
                <c:pt idx="2">
                  <c:v>6994</c:v>
                </c:pt>
                <c:pt idx="3">
                  <c:v>6923</c:v>
                </c:pt>
                <c:pt idx="4">
                  <c:v>7261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5680</c:v>
                </c:pt>
                <c:pt idx="1">
                  <c:v>5024</c:v>
                </c:pt>
                <c:pt idx="2">
                  <c:v>4771</c:v>
                </c:pt>
                <c:pt idx="3">
                  <c:v>4045</c:v>
                </c:pt>
                <c:pt idx="4">
                  <c:v>4241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Morris</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1375</c:v>
                </c:pt>
                <c:pt idx="1">
                  <c:v>1154</c:v>
                </c:pt>
                <c:pt idx="2">
                  <c:v>1025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20">
                  <c:v>1375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20" formatCode="&quot;$&quot;#,##0_);[Red]\(&quot;$&quot;#,##0\)">
                  <c:v>1025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1">
                  <c:v>32.200000000000003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31.4</c:v>
                </c:pt>
                <c:pt idx="1">
                  <c:v>30.7</c:v>
                </c:pt>
                <c:pt idx="2">
                  <c:v>31.4</c:v>
                </c:pt>
                <c:pt idx="3" formatCode="0.0">
                  <c:v>31</c:v>
                </c:pt>
                <c:pt idx="4" formatCode="0.0">
                  <c:v>32.200000000000003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1"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9" formatCode="0%">
                  <c:v>2.7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2" formatCode="0.0%">
                  <c:v>3.9E-2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1.7999999999999999E-2</c:v>
                </c:pt>
                <c:pt idx="2">
                  <c:v>1.4999999999999999E-2</c:v>
                </c:pt>
                <c:pt idx="3">
                  <c:v>2.7E-2</c:v>
                </c:pt>
                <c:pt idx="4">
                  <c:v>3.9E-2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c:v>
                </c:pt>
                <c:pt idx="1">
                  <c:v>Chester Boro</c:v>
                </c:pt>
                <c:pt idx="2">
                  <c:v>Victory Gardens</c:v>
                </c:pt>
                <c:pt idx="3">
                  <c:v>Riverdale</c:v>
                </c:pt>
                <c:pt idx="4">
                  <c:v>Mount Arlington</c:v>
                </c:pt>
                <c:pt idx="5">
                  <c:v>Mine Hill </c:v>
                </c:pt>
                <c:pt idx="6">
                  <c:v>Butler</c:v>
                </c:pt>
                <c:pt idx="7">
                  <c:v>Netcong</c:v>
                </c:pt>
                <c:pt idx="8">
                  <c:v>Rockaway Boro</c:v>
                </c:pt>
                <c:pt idx="9">
                  <c:v>Jefferson</c:v>
                </c:pt>
              </c:strCache>
            </c:strRef>
          </c:cat>
          <c:val>
            <c:numRef>
              <c:f>Sheet1!$B$2:$B$11</c:f>
              <c:numCache>
                <c:formatCode>0.0%</c:formatCode>
                <c:ptCount val="10"/>
                <c:pt idx="0">
                  <c:v>0.109</c:v>
                </c:pt>
                <c:pt idx="1">
                  <c:v>0.10100000000000001</c:v>
                </c:pt>
                <c:pt idx="2">
                  <c:v>7.5999999999999998E-2</c:v>
                </c:pt>
                <c:pt idx="3">
                  <c:v>7.0000000000000007E-2</c:v>
                </c:pt>
                <c:pt idx="4">
                  <c:v>6.4000000000000001E-2</c:v>
                </c:pt>
                <c:pt idx="5">
                  <c:v>4.8000000000000001E-2</c:v>
                </c:pt>
                <c:pt idx="6">
                  <c:v>4.7E-2</c:v>
                </c:pt>
                <c:pt idx="7">
                  <c:v>4.4999999999999998E-2</c:v>
                </c:pt>
                <c:pt idx="8">
                  <c:v>4.3999999999999997E-2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Morris County avg 2.3%</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Dover</c:v>
                </c:pt>
                <c:pt idx="1">
                  <c:v>Chester Boro</c:v>
                </c:pt>
                <c:pt idx="2">
                  <c:v>Victory Gardens</c:v>
                </c:pt>
                <c:pt idx="3">
                  <c:v>Riverdale</c:v>
                </c:pt>
                <c:pt idx="4">
                  <c:v>Mount Arlington</c:v>
                </c:pt>
                <c:pt idx="5">
                  <c:v>Mine Hill </c:v>
                </c:pt>
                <c:pt idx="6">
                  <c:v>Butler</c:v>
                </c:pt>
                <c:pt idx="7">
                  <c:v>Netcong</c:v>
                </c:pt>
                <c:pt idx="8">
                  <c:v>Rockaway Boro</c:v>
                </c:pt>
                <c:pt idx="9">
                  <c:v>Jefferson</c:v>
                </c:pt>
              </c:strCache>
            </c:strRef>
          </c:cat>
          <c:val>
            <c:numRef>
              <c:f>Sheet1!$C$2:$C$11</c:f>
              <c:numCache>
                <c:formatCode>0.00%</c:formatCode>
                <c:ptCount val="10"/>
                <c:pt idx="0">
                  <c:v>2.3E-2</c:v>
                </c:pt>
                <c:pt idx="1">
                  <c:v>2.3E-2</c:v>
                </c:pt>
                <c:pt idx="2">
                  <c:v>2.3E-2</c:v>
                </c:pt>
                <c:pt idx="3">
                  <c:v>2.3E-2</c:v>
                </c:pt>
                <c:pt idx="4">
                  <c:v>2.3E-2</c:v>
                </c:pt>
                <c:pt idx="5">
                  <c:v>2.3E-2</c:v>
                </c:pt>
                <c:pt idx="6">
                  <c:v>2.3E-2</c:v>
                </c:pt>
                <c:pt idx="7">
                  <c:v>2.3E-2</c:v>
                </c:pt>
                <c:pt idx="8">
                  <c:v>2.3E-2</c:v>
                </c:pt>
                <c:pt idx="9">
                  <c:v>2.3E-2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992531988188975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4">
                  <c:v>12316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4">
                  <c:v>3719</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3">
                  <c:v>0.82840000000000003</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3">
                  <c:v>0.70330000000000004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20">
                  <c:v>0.95899999999999996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0.95099999999999996</c:v>
                </c:pt>
                <c:pt idx="1">
                  <c:v>0.95099999999999996</c:v>
                </c:pt>
                <c:pt idx="2">
                  <c:v>0.94899999999999995</c:v>
                </c:pt>
                <c:pt idx="3">
                  <c:v>0.93799999999999994</c:v>
                </c:pt>
                <c:pt idx="4">
                  <c:v>0.93600000000000005</c:v>
                </c:pt>
                <c:pt idx="5">
                  <c:v>0.95899999999999996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7">
                  <c:v>183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Morris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3469884152411982E-2"/>
                  <c:y val="3.6921654813800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C8-4E96-802F-72C444395D3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0.06</c:v>
                </c:pt>
                <c:pt idx="1">
                  <c:v>5.6000000000000001E-2</c:v>
                </c:pt>
                <c:pt idx="2">
                  <c:v>7.6999999999999999E-2</c:v>
                </c:pt>
                <c:pt idx="3">
                  <c:v>5.7000000000000002E-2</c:v>
                </c:pt>
                <c:pt idx="4">
                  <c:v>6.3E-2</c:v>
                </c:pt>
                <c:pt idx="5">
                  <c:v>6.6000000000000003E-2</c:v>
                </c:pt>
                <c:pt idx="6">
                  <c:v>6.3E-2</c:v>
                </c:pt>
                <c:pt idx="7">
                  <c:v>5.6000000000000001E-2</c:v>
                </c:pt>
                <c:pt idx="8">
                  <c:v>5.5E-2</c:v>
                </c:pt>
                <c:pt idx="9">
                  <c:v>6.3E-2</c:v>
                </c:pt>
                <c:pt idx="10">
                  <c:v>5.8999999999999997E-2</c:v>
                </c:pt>
                <c:pt idx="11" formatCode="0.00%">
                  <c:v>5.2999999999999999E-2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General</c:formatCode>
                <c:ptCount val="21"/>
                <c:pt idx="0" formatCode="0.0%">
                  <c:v>5.3999999999999999E-2</c:v>
                </c:pt>
                <c:pt idx="2" formatCode="0.0%">
                  <c:v>6.0499999999999998E-2</c:v>
                </c:pt>
                <c:pt idx="3" formatCode="0.0%">
                  <c:v>6.0999999999999999E-2</c:v>
                </c:pt>
                <c:pt idx="4" formatCode="0.0%">
                  <c:v>6.3500000000000001E-2</c:v>
                </c:pt>
                <c:pt idx="5" formatCode="0.0%">
                  <c:v>6.5500000000000003E-2</c:v>
                </c:pt>
                <c:pt idx="6" formatCode="0.0%">
                  <c:v>6.6500000000000004E-2</c:v>
                </c:pt>
                <c:pt idx="7" formatCode="0.0%">
                  <c:v>6.8500000000000005E-2</c:v>
                </c:pt>
                <c:pt idx="8" formatCode="0.0%">
                  <c:v>6.8500000000000005E-2</c:v>
                </c:pt>
                <c:pt idx="9" formatCode="0.0%">
                  <c:v>6.9000000000000006E-2</c:v>
                </c:pt>
                <c:pt idx="10" formatCode="0.0%">
                  <c:v>7.0999999999999994E-2</c:v>
                </c:pt>
                <c:pt idx="11" formatCode="0.0%">
                  <c:v>7.3499999999999996E-2</c:v>
                </c:pt>
                <c:pt idx="12" formatCode="0.0%">
                  <c:v>7.9000000000000001E-2</c:v>
                </c:pt>
                <c:pt idx="13" formatCode="0.0%">
                  <c:v>8.0500000000000002E-2</c:v>
                </c:pt>
                <c:pt idx="14" formatCode="0.0%">
                  <c:v>8.1500000000000003E-2</c:v>
                </c:pt>
                <c:pt idx="15" formatCode="0.0%">
                  <c:v>8.4000000000000005E-2</c:v>
                </c:pt>
                <c:pt idx="16" formatCode="0.0%">
                  <c:v>8.7499999999999994E-2</c:v>
                </c:pt>
                <c:pt idx="17" formatCode="0.0%">
                  <c:v>9.0999999999999998E-2</c:v>
                </c:pt>
                <c:pt idx="18" formatCode="0.0%">
                  <c:v>9.6000000000000002E-2</c:v>
                </c:pt>
                <c:pt idx="19" formatCode="0.0%">
                  <c:v>0.10050000000000001</c:v>
                </c:pt>
                <c:pt idx="20" formatCode="0.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
                  <c:v>5.9499999999999997E-2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7" formatCode="0.0%">
                  <c:v>3.4668200000000003E-2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3.1108E-2</c:v>
                </c:pt>
                <c:pt idx="1">
                  <c:v>3.07972E-2</c:v>
                </c:pt>
                <c:pt idx="2">
                  <c:v>3.1550500000000002E-2</c:v>
                </c:pt>
                <c:pt idx="3">
                  <c:v>3.5549400000000002E-2</c:v>
                </c:pt>
                <c:pt idx="4">
                  <c:v>3.4668200000000003E-2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5.000000000000001E-2"/>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0.94917980000000002</c:v>
                </c:pt>
                <c:pt idx="1">
                  <c:v>0.94753330000000002</c:v>
                </c:pt>
                <c:pt idx="2">
                  <c:v>0.94966439999999996</c:v>
                </c:pt>
                <c:pt idx="3">
                  <c:v>0.95576640000000002</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20">
                  <c:v>0.96</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0.88200000000000001</c:v>
                </c:pt>
                <c:pt idx="1">
                  <c:v>0.91200000000000003</c:v>
                </c:pt>
                <c:pt idx="2">
                  <c:v>0.92100000000000004</c:v>
                </c:pt>
                <c:pt idx="3">
                  <c:v>0.92500000000000004</c:v>
                </c:pt>
                <c:pt idx="4">
                  <c:v>0.93200000000000005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95000000000000007"/>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8">
                  <c:v>0.93200000000000005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
                  <c:v>39.5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19</c:v>
                </c:pt>
                <c:pt idx="2">
                  <c:v>35</c:v>
                </c:pt>
                <c:pt idx="3">
                  <c:v>137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1871514928480712E-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350</c:v>
                </c:pt>
                <c:pt idx="1">
                  <c:v>2332</c:v>
                </c:pt>
                <c:pt idx="2">
                  <c:v>254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2">
                  <c:v>4.1375099999999998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388700335020475"/>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6.8703799999999999</c:v>
                </c:pt>
                <c:pt idx="1">
                  <c:v>6.59511</c:v>
                </c:pt>
                <c:pt idx="2">
                  <c:v>5.5028199999999998</c:v>
                </c:pt>
                <c:pt idx="3">
                  <c:v>4.0664899999999999</c:v>
                </c:pt>
                <c:pt idx="4">
                  <c:v>4.1375099999999998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6">
                  <c:v>40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6">
                  <c:v>215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10.1</c:v>
                </c:pt>
                <c:pt idx="1">
                  <c:v>10.1</c:v>
                </c:pt>
                <c:pt idx="2">
                  <c:v>10.3</c:v>
                </c:pt>
                <c:pt idx="3">
                  <c:v>10.9</c:v>
                </c:pt>
                <c:pt idx="4">
                  <c:v>11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3">
                  <c:v>11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5">
                  <c:v>1802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6113053613053721E-2"/>
                  <c:y val="-2.836527876689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98B-4DE4-9106-4C72792FB61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1867</c:v>
                </c:pt>
                <c:pt idx="1">
                  <c:v>2017</c:v>
                </c:pt>
                <c:pt idx="2">
                  <c:v>1764</c:v>
                </c:pt>
                <c:pt idx="3">
                  <c:v>1689</c:v>
                </c:pt>
                <c:pt idx="4">
                  <c:v>1802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8817856307024603E-3"/>
                  <c:y val="-0.1332456857009297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3.5248229288461753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854</c:v>
                </c:pt>
                <c:pt idx="1">
                  <c:v>667</c:v>
                </c:pt>
                <c:pt idx="2">
                  <c:v>129</c:v>
                </c:pt>
                <c:pt idx="3">
                  <c:v>77</c:v>
                </c:pt>
                <c:pt idx="4" formatCode="#,##0">
                  <c:v>53</c:v>
                </c:pt>
                <c:pt idx="5">
                  <c:v>16</c:v>
                </c:pt>
                <c:pt idx="6">
                  <c:v>58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20">
                  <c:v>91140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20">
                  <c:v>67965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86933</c:v>
                </c:pt>
                <c:pt idx="1">
                  <c:v>86629</c:v>
                </c:pt>
                <c:pt idx="2">
                  <c:v>89595</c:v>
                </c:pt>
                <c:pt idx="3">
                  <c:v>91179</c:v>
                </c:pt>
                <c:pt idx="4">
                  <c:v>91140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61404</c:v>
                </c:pt>
                <c:pt idx="1">
                  <c:v>61067</c:v>
                </c:pt>
                <c:pt idx="2">
                  <c:v>62993</c:v>
                </c:pt>
                <c:pt idx="3">
                  <c:v>66206</c:v>
                </c:pt>
                <c:pt idx="4">
                  <c:v>67965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1">
                  <c:v>180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44</c:v>
                </c:pt>
                <c:pt idx="1">
                  <c:v>71</c:v>
                </c:pt>
                <c:pt idx="2">
                  <c:v>89</c:v>
                </c:pt>
                <c:pt idx="3">
                  <c:v>88</c:v>
                </c:pt>
                <c:pt idx="4">
                  <c:v>86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0">
                  <c:v>-2.27272727272727E-2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4.6875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0.10625"/>
                  <c:y val="-3.281249798151464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7.0312499999999972E-2"/>
                  <c:y val="-6.7968745818851761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8.3531250000000001E-2"/>
                      <c:h val="5.4386807677976892E-2"/>
                    </c:manualLayout>
                  </c15:layout>
                </c:ext>
                <c:ext xmlns:c16="http://schemas.microsoft.com/office/drawing/2014/chart" uri="{C3380CC4-5D6E-409C-BE32-E72D297353CC}">
                  <c16:uniqueId val="{00000005-2542-40EB-8EDA-07035534AFCB}"/>
                </c:ext>
              </c:extLst>
            </c:dLbl>
            <c:dLbl>
              <c:idx val="4"/>
              <c:layout>
                <c:manualLayout>
                  <c:x val="-0.10937499999999997"/>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0.41</c:v>
                </c:pt>
                <c:pt idx="1">
                  <c:v>0.38</c:v>
                </c:pt>
                <c:pt idx="2">
                  <c:v>0.05</c:v>
                </c:pt>
                <c:pt idx="3">
                  <c:v>0.05</c:v>
                </c:pt>
                <c:pt idx="4">
                  <c:v>0.06</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3</c:v>
                </c:pt>
                <c:pt idx="3">
                  <c:v>1</c:v>
                </c:pt>
                <c:pt idx="4">
                  <c:v>1</c:v>
                </c:pt>
                <c:pt idx="5">
                  <c:v>1</c:v>
                </c:pt>
                <c:pt idx="6">
                  <c:v>1</c:v>
                </c:pt>
                <c:pt idx="7">
                  <c:v>0</c:v>
                </c:pt>
                <c:pt idx="8">
                  <c:v>1</c:v>
                </c:pt>
                <c:pt idx="9">
                  <c:v>2</c:v>
                </c:pt>
                <c:pt idx="10">
                  <c:v>1</c:v>
                </c:pt>
                <c:pt idx="11">
                  <c:v>1</c:v>
                </c:pt>
                <c:pt idx="12">
                  <c:v>1</c:v>
                </c:pt>
                <c:pt idx="13">
                  <c:v>3</c:v>
                </c:pt>
                <c:pt idx="14">
                  <c:v>2</c:v>
                </c:pt>
                <c:pt idx="15">
                  <c:v>1</c:v>
                </c:pt>
                <c:pt idx="16">
                  <c:v>1</c:v>
                </c:pt>
                <c:pt idx="17">
                  <c:v>1</c:v>
                </c:pt>
                <c:pt idx="18">
                  <c:v>4</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4">
                  <c:v>7.4999999999999997E-2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7.1999999999999995E-2</c:v>
                </c:pt>
                <c:pt idx="1">
                  <c:v>6.9000000000000006E-2</c:v>
                </c:pt>
                <c:pt idx="2">
                  <c:v>5.7000000000000002E-2</c:v>
                </c:pt>
                <c:pt idx="3">
                  <c:v>0.11799999999999999</c:v>
                </c:pt>
                <c:pt idx="4">
                  <c:v>7.4999999999999997E-2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5.8000000000000003E-2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4.2000000000000003E-2</c:v>
                </c:pt>
                <c:pt idx="1">
                  <c:v>0.114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General</c:formatCode>
                <c:ptCount val="21"/>
                <c:pt idx="0" formatCode="0.0%">
                  <c:v>6.9000000000000006E-2</c:v>
                </c:pt>
                <c:pt idx="2" formatCode="0.0%">
                  <c:v>7.5999999999999998E-2</c:v>
                </c:pt>
                <c:pt idx="3" formatCode="0.0%">
                  <c:v>8.6999999999999994E-2</c:v>
                </c:pt>
                <c:pt idx="4" formatCode="0.0%">
                  <c:v>8.6999999999999994E-2</c:v>
                </c:pt>
                <c:pt idx="5" formatCode="0.0%">
                  <c:v>9.4E-2</c:v>
                </c:pt>
                <c:pt idx="6" formatCode="0.0%">
                  <c:v>0.106</c:v>
                </c:pt>
                <c:pt idx="7" formatCode="0.0%">
                  <c:v>0.123</c:v>
                </c:pt>
                <c:pt idx="8" formatCode="0.0%">
                  <c:v>0.124</c:v>
                </c:pt>
                <c:pt idx="9" formatCode="0.0%">
                  <c:v>0.125</c:v>
                </c:pt>
                <c:pt idx="10" formatCode="0.0%">
                  <c:v>0.13100000000000001</c:v>
                </c:pt>
                <c:pt idx="11" formatCode="0.0%">
                  <c:v>0.14299999999999999</c:v>
                </c:pt>
                <c:pt idx="12" formatCode="0.0%">
                  <c:v>0.14699999999999999</c:v>
                </c:pt>
                <c:pt idx="13" formatCode="0.0%">
                  <c:v>0.159</c:v>
                </c:pt>
                <c:pt idx="14" formatCode="0.0%">
                  <c:v>0.16500000000000001</c:v>
                </c:pt>
                <c:pt idx="15" formatCode="0.0%">
                  <c:v>0.186</c:v>
                </c:pt>
                <c:pt idx="16" formatCode="0.0%">
                  <c:v>0.20200000000000001</c:v>
                </c:pt>
                <c:pt idx="17" formatCode="0.0%">
                  <c:v>0.22</c:v>
                </c:pt>
                <c:pt idx="18" formatCode="0.0%">
                  <c:v>0.23699999999999999</c:v>
                </c:pt>
                <c:pt idx="19" formatCode="0.0%">
                  <c:v>0.25800000000000001</c:v>
                </c:pt>
                <c:pt idx="20" formatCode="0.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
                  <c:v>7.0999999999999994E-2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526079693904247"/>
          <c:y val="0.9113328083989501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0.13800000000000001</c:v>
                </c:pt>
                <c:pt idx="1">
                  <c:v>9.7000000000000003E-2</c:v>
                </c:pt>
                <c:pt idx="2">
                  <c:v>7.5999999999999998E-2</c:v>
                </c:pt>
                <c:pt idx="3">
                  <c:v>0.14299999999999999</c:v>
                </c:pt>
                <c:pt idx="4">
                  <c:v>7.0999999999999994E-2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9.5000000000000001E-2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7.3999999999999996E-2</c:v>
                </c:pt>
                <c:pt idx="1">
                  <c:v>6.8000000000000005E-2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3">
                  <c:v>6.9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1" formatCode="0">
                  <c:v>13101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1">
                  <c:v>12731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1">
                  <c:v>749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0">
                  <c:v>606</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162-4462-9B2F-1A848DD24C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627</c:v>
                </c:pt>
                <c:pt idx="1">
                  <c:v>620</c:v>
                </c:pt>
                <c:pt idx="2">
                  <c:v>597</c:v>
                </c:pt>
                <c:pt idx="3">
                  <c:v>615</c:v>
                </c:pt>
                <c:pt idx="4">
                  <c:v>606</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326C-4134-976D-4941325455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7">
                  <c:v>1.0999999999999999E-2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3">
                  <c:v>270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6">
                  <c:v>710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6">
                  <c:v>710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64</c:v>
                </c:pt>
                <c:pt idx="1">
                  <c:v>63</c:v>
                </c:pt>
                <c:pt idx="2">
                  <c:v>53</c:v>
                </c:pt>
                <c:pt idx="3">
                  <c:v>49</c:v>
                </c:pt>
                <c:pt idx="4">
                  <c:v>44</c:v>
                </c:pt>
                <c:pt idx="5">
                  <c:v>31</c:v>
                </c:pt>
                <c:pt idx="6">
                  <c:v>24</c:v>
                </c:pt>
                <c:pt idx="7">
                  <c:v>26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110</c:v>
                </c:pt>
                <c:pt idx="1">
                  <c:v>92</c:v>
                </c:pt>
                <c:pt idx="2">
                  <c:v>102</c:v>
                </c:pt>
                <c:pt idx="3">
                  <c:v>93</c:v>
                </c:pt>
                <c:pt idx="4">
                  <c:v>67</c:v>
                </c:pt>
                <c:pt idx="5">
                  <c:v>64</c:v>
                </c:pt>
                <c:pt idx="6">
                  <c:v>46</c:v>
                </c:pt>
                <c:pt idx="7">
                  <c:v>42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5">
                  <c:v>1060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4">
                  <c:v>4.24</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bonnie-brae.org/" TargetMode="External"/><Relationship Id="rId3" Type="http://schemas.openxmlformats.org/officeDocument/2006/relationships/hyperlink" Target="http://www.morrissussexresourcenet.org/search/?action=dspresults" TargetMode="External"/><Relationship Id="rId7" Type="http://schemas.openxmlformats.org/officeDocument/2006/relationships/hyperlink" Target="https://www.bakerstreetpsych.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ascendnj.com/" TargetMode="External"/><Relationship Id="rId4" Type="http://schemas.openxmlformats.org/officeDocument/2006/relationships/hyperlink" Target="https://asapphealthcare.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 African American, Hispanic/ Latino, and “Other” minority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residents has tended to remain fairly steady by racial/ethnic groups.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Victory Gardens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fairly steady over time. </a:t>
            </a: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800" b="1" kern="1200" dirty="0">
                <a:effectLs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Parsippany-Troy Hills and Mount Olive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decreased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latin typeface="Calibri" panose="020F0502020204030204" pitchFamily="34" charset="0"/>
                <a:ea typeface="Calibri" panose="020F0502020204030204" pitchFamily="34" charset="0"/>
                <a:cs typeface="Calibri" panose="020F0502020204030204" pitchFamily="34" charset="0"/>
              </a:rPr>
              <a:t>? Chart 2.5</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Netcong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Netcong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over the two years shown.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highlight>
                <a:srgbClr val="FFFF00"/>
              </a:highligh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slightly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slightly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Chester Boro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82.84% of Morris County’s population has received at least one dose of the COVID-19 vaccination.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70.33% of Morris County’s population has been fully vaccinated against COVID-19.  </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494639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varied slightly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highest high school graduation rate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remain steady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the state.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slightly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$23K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-2.27% change indicates a slight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highlight>
                  <a:srgbClr val="FFFF00"/>
                </a:highlight>
                <a:latin typeface="Calibri" panose="020F0502020204030204" pitchFamily="34" charset="0"/>
                <a:ea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residential services and emergency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a:t>
            </a:r>
            <a:r>
              <a:rPr lang="en-US" sz="1200" kern="1200">
                <a:solidFill>
                  <a:schemeClr val="tx1"/>
                </a:solidFill>
                <a:effectLst/>
                <a:latin typeface="+mn-lt"/>
                <a:ea typeface="+mn-ea"/>
                <a:cs typeface="+mn-cs"/>
              </a:rPr>
              <a:t>, frequency of reported symptoms of mental health distress were not available for most races/ethnicities.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slightly lower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7</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642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and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http://www.morrissussexresourcenet.org/search/?action=dspresults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https://ascendnj.com/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https://www.bakerstreetpsych.com/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https://www.bonnie-brae.org/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5</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Morris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Image result for morris county nj map wikipedia">
            <a:extLst>
              <a:ext uri="{FF2B5EF4-FFF2-40B4-BE49-F238E27FC236}">
                <a16:creationId xmlns:a16="http://schemas.microsoft.com/office/drawing/2014/main" id="{1DAE2CDA-9C15-455D-B84E-34F5CD599BC4}"/>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92C1084D-9661-4C44-B13C-457529AE939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F0680F6C-38C1-4B8D-AEC8-9B4165F89B8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18AE308E-BBC2-4452-89D4-ED2EE605F55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25EED60B-8D35-4CA1-8BE7-E4E256D9786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0AC462E5-AF53-4D6F-9DB4-1E0BE2B68EF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2287212A-0352-460E-8EF4-94E979008A1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9D35FE16-9A3F-4B3F-BDEF-0A3D9EC541B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A5C94266-1944-4682-A3C9-57F257012F6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B791D77A-1CC5-4D2A-A730-3CF1ED72C9E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EC93CE22-D526-494F-A12B-E56E0630959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FAA195DE-71C7-4A5F-AEAB-07C1DF790B8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0A5C2283-0A67-48C8-A98E-884A850AEE3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3003682A-F79E-4F2B-9098-E06FEC78B2E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8" name="Picture 7" descr="Image result for morris county nj map wikipedia">
            <a:extLst>
              <a:ext uri="{FF2B5EF4-FFF2-40B4-BE49-F238E27FC236}">
                <a16:creationId xmlns:a16="http://schemas.microsoft.com/office/drawing/2014/main" id="{948E1B03-DFA4-4334-B664-9219380593F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B9CD5151-7637-40F1-B0BD-CCCE91C1963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8" name="Picture 7" descr="Image result for morris county nj map wikipedia">
            <a:extLst>
              <a:ext uri="{FF2B5EF4-FFF2-40B4-BE49-F238E27FC236}">
                <a16:creationId xmlns:a16="http://schemas.microsoft.com/office/drawing/2014/main" id="{BF85FB28-C4A0-40D0-B138-23C76BF787B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8560171C-6F61-4A9B-93BE-BFB78E4C48D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12" name="Picture 11" descr="Image result for morris county nj map wikipedia">
            <a:extLst>
              <a:ext uri="{FF2B5EF4-FFF2-40B4-BE49-F238E27FC236}">
                <a16:creationId xmlns:a16="http://schemas.microsoft.com/office/drawing/2014/main" id="{C6628696-D8B4-453E-9717-99471AC4A04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6539"/>
            <a:ext cx="553209" cy="953236"/>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morris county nj map wikipedia">
            <a:extLst>
              <a:ext uri="{FF2B5EF4-FFF2-40B4-BE49-F238E27FC236}">
                <a16:creationId xmlns:a16="http://schemas.microsoft.com/office/drawing/2014/main" id="{1DAE2CDA-9C15-455D-B84E-34F5CD599BC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823319"/>
            <a:ext cx="914400" cy="173070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morris county nj map wikipedia">
            <a:extLst>
              <a:ext uri="{FF2B5EF4-FFF2-40B4-BE49-F238E27FC236}">
                <a16:creationId xmlns:a16="http://schemas.microsoft.com/office/drawing/2014/main" id="{0BC20F73-7F86-4B83-925C-48DC19F0E04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391400" y="4328519"/>
            <a:ext cx="914400" cy="173070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morris county nj map wikipedia">
            <a:extLst>
              <a:ext uri="{FF2B5EF4-FFF2-40B4-BE49-F238E27FC236}">
                <a16:creationId xmlns:a16="http://schemas.microsoft.com/office/drawing/2014/main" id="{268CF7D7-00E9-450A-9CF0-BAD7C42FDED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93950" y="381761"/>
            <a:ext cx="914400" cy="173070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morris county nj map wikipedia">
            <a:extLst>
              <a:ext uri="{FF2B5EF4-FFF2-40B4-BE49-F238E27FC236}">
                <a16:creationId xmlns:a16="http://schemas.microsoft.com/office/drawing/2014/main" id="{E579A8C6-598A-49EE-AC8E-12EDBA340AA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93950" y="381761"/>
            <a:ext cx="914400" cy="173070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orris county nj map wikipedia">
            <a:extLst>
              <a:ext uri="{FF2B5EF4-FFF2-40B4-BE49-F238E27FC236}">
                <a16:creationId xmlns:a16="http://schemas.microsoft.com/office/drawing/2014/main" id="{CC171ED2-032C-40B7-8FD6-6931FC94EC1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05980" y="2517479"/>
            <a:ext cx="914400" cy="173070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morris county nj map wikipedia">
            <a:extLst>
              <a:ext uri="{FF2B5EF4-FFF2-40B4-BE49-F238E27FC236}">
                <a16:creationId xmlns:a16="http://schemas.microsoft.com/office/drawing/2014/main" id="{FF874872-87CC-4FBF-BF96-20CA4122094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34050" y="442319"/>
            <a:ext cx="914400" cy="173070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orris county nj map wikipedia">
            <a:extLst>
              <a:ext uri="{FF2B5EF4-FFF2-40B4-BE49-F238E27FC236}">
                <a16:creationId xmlns:a16="http://schemas.microsoft.com/office/drawing/2014/main" id="{B1B42107-0DD7-4531-8A4C-B65672554F37}"/>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85800" y="366119"/>
            <a:ext cx="777314" cy="145479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morris county nj map wikipedia">
            <a:extLst>
              <a:ext uri="{FF2B5EF4-FFF2-40B4-BE49-F238E27FC236}">
                <a16:creationId xmlns:a16="http://schemas.microsoft.com/office/drawing/2014/main" id="{6992F17B-EBE9-41CD-A628-343724D0481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54021" y="4923671"/>
            <a:ext cx="777314" cy="145479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orris county nj map wikipedia">
            <a:extLst>
              <a:ext uri="{FF2B5EF4-FFF2-40B4-BE49-F238E27FC236}">
                <a16:creationId xmlns:a16="http://schemas.microsoft.com/office/drawing/2014/main" id="{12AE293D-615D-4132-BD56-BB847887805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16092" y="4847472"/>
            <a:ext cx="777314" cy="145479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morris county nj map wikipedia">
            <a:extLst>
              <a:ext uri="{FF2B5EF4-FFF2-40B4-BE49-F238E27FC236}">
                <a16:creationId xmlns:a16="http://schemas.microsoft.com/office/drawing/2014/main" id="{F6415CD0-243D-4297-8D4B-7B735EBD7B5D}"/>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45940" y="422597"/>
            <a:ext cx="777314" cy="145479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orris county nj map wikipedia">
            <a:extLst>
              <a:ext uri="{FF2B5EF4-FFF2-40B4-BE49-F238E27FC236}">
                <a16:creationId xmlns:a16="http://schemas.microsoft.com/office/drawing/2014/main" id="{E492764A-5CD2-4B6D-83E5-DB246C041E6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64461" y="337838"/>
            <a:ext cx="777314" cy="145479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morris county nj map wikipedia">
            <a:extLst>
              <a:ext uri="{FF2B5EF4-FFF2-40B4-BE49-F238E27FC236}">
                <a16:creationId xmlns:a16="http://schemas.microsoft.com/office/drawing/2014/main" id="{351E9647-66CE-492F-9936-64C1E64A3F5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76508" y="519836"/>
            <a:ext cx="777314" cy="145479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morris county nj map wikipedia">
            <a:extLst>
              <a:ext uri="{FF2B5EF4-FFF2-40B4-BE49-F238E27FC236}">
                <a16:creationId xmlns:a16="http://schemas.microsoft.com/office/drawing/2014/main" id="{0DC375EE-8AEA-40F1-972A-5F30D7B1841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03238" y="832111"/>
            <a:ext cx="777314" cy="145479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morris county nj map wikipedia">
            <a:extLst>
              <a:ext uri="{FF2B5EF4-FFF2-40B4-BE49-F238E27FC236}">
                <a16:creationId xmlns:a16="http://schemas.microsoft.com/office/drawing/2014/main" id="{5E644ACB-7425-4099-AAD3-23B51C675CE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94272" y="556094"/>
            <a:ext cx="777314" cy="145479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orris county nj map wikipedia">
            <a:extLst>
              <a:ext uri="{FF2B5EF4-FFF2-40B4-BE49-F238E27FC236}">
                <a16:creationId xmlns:a16="http://schemas.microsoft.com/office/drawing/2014/main" id="{FE20787A-B13A-403A-82BF-A4BFB04AC17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3868" y="402780"/>
            <a:ext cx="777314" cy="1454799"/>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orris county nj map wikipedia">
            <a:extLst>
              <a:ext uri="{FF2B5EF4-FFF2-40B4-BE49-F238E27FC236}">
                <a16:creationId xmlns:a16="http://schemas.microsoft.com/office/drawing/2014/main" id="{8A3E8357-7ABE-47EC-B45B-DDA879B4468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50001" y="402780"/>
            <a:ext cx="777314" cy="1454799"/>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morris county nj map wikipedia">
            <a:extLst>
              <a:ext uri="{FF2B5EF4-FFF2-40B4-BE49-F238E27FC236}">
                <a16:creationId xmlns:a16="http://schemas.microsoft.com/office/drawing/2014/main" id="{EB2DB88C-5B15-4237-B2A1-4D4BBFE650D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24800" y="323363"/>
            <a:ext cx="777314" cy="1454799"/>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morris county nj map wikipedia">
            <a:extLst>
              <a:ext uri="{FF2B5EF4-FFF2-40B4-BE49-F238E27FC236}">
                <a16:creationId xmlns:a16="http://schemas.microsoft.com/office/drawing/2014/main" id="{567C1F3D-75A1-4496-BD20-470137C58C1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13078" y="961272"/>
            <a:ext cx="777314" cy="145479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FC10C1-2618-41DB-8731-3F3917CC7F0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200" y="-230505"/>
            <a:ext cx="12877800" cy="762190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Morris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Image result for morris county nj map wikipedia">
            <a:extLst>
              <a:ext uri="{FF2B5EF4-FFF2-40B4-BE49-F238E27FC236}">
                <a16:creationId xmlns:a16="http://schemas.microsoft.com/office/drawing/2014/main" id="{1DAE2CDA-9C15-455D-B84E-34F5CD599BC4}"/>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37651" y="4866729"/>
            <a:ext cx="791795" cy="1446956"/>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morris county nj map wikipedia">
            <a:extLst>
              <a:ext uri="{FF2B5EF4-FFF2-40B4-BE49-F238E27FC236}">
                <a16:creationId xmlns:a16="http://schemas.microsoft.com/office/drawing/2014/main" id="{1DAE2CDA-9C15-455D-B84E-34F5CD599BC4}"/>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800" y="914400"/>
            <a:ext cx="1924050" cy="3409950"/>
          </a:xfrm>
          <a:prstGeom prst="rect">
            <a:avLst/>
          </a:prstGeom>
          <a:noFill/>
          <a:ln>
            <a:noFill/>
          </a:ln>
        </p:spPr>
      </p:pic>
      <p:pic>
        <p:nvPicPr>
          <p:cNvPr id="5" name="Picture 4" descr="A picture containing text, map&#10;&#10;Description automatically generated">
            <a:extLst>
              <a:ext uri="{FF2B5EF4-FFF2-40B4-BE49-F238E27FC236}">
                <a16:creationId xmlns:a16="http://schemas.microsoft.com/office/drawing/2014/main" id="{CA6DD71C-D72B-4D7D-ACD4-E3A25DBA0F2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48200" y="800100"/>
            <a:ext cx="5715000" cy="52578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Morris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664923671"/>
              </p:ext>
            </p:extLst>
          </p:nvPr>
        </p:nvGraphicFramePr>
        <p:xfrm>
          <a:off x="7543801" y="862185"/>
          <a:ext cx="4800599" cy="614821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Morris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3622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065188042"/>
              </p:ext>
            </p:extLst>
          </p:nvPr>
        </p:nvGraphicFramePr>
        <p:xfrm>
          <a:off x="7010400" y="1065305"/>
          <a:ext cx="5334000" cy="602129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5548623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27520307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4774120"/>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287356227"/>
              </p:ext>
            </p:extLst>
          </p:nvPr>
        </p:nvGraphicFramePr>
        <p:xfrm>
          <a:off x="3249706" y="567672"/>
          <a:ext cx="6520665" cy="57569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0194020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66311356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88620999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83262226"/>
              </p:ext>
            </p:extLst>
          </p:nvPr>
        </p:nvGraphicFramePr>
        <p:xfrm>
          <a:off x="9105081" y="522583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26783411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22872491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225759751"/>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02054498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75098517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763535468"/>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70009696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20854575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35641019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3651787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03301674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14984727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95484169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61374793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19287102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60407426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368083627"/>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48223213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52153518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19073988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40143100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06180814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98493171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28503276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66985698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101230186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54858831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10088605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920741809"/>
              </p:ext>
            </p:extLst>
          </p:nvPr>
        </p:nvGraphicFramePr>
        <p:xfrm>
          <a:off x="8534400" y="5053356"/>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59434439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08388645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9578050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56531030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78678859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72013888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49039970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428385630"/>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864608298"/>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984248467"/>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08897036"/>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595882521"/>
              </p:ext>
            </p:extLst>
          </p:nvPr>
        </p:nvGraphicFramePr>
        <p:xfrm>
          <a:off x="3144347" y="612485"/>
          <a:ext cx="6981872" cy="586451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062571031"/>
              </p:ext>
            </p:extLst>
          </p:nvPr>
        </p:nvGraphicFramePr>
        <p:xfrm>
          <a:off x="8458200" y="4620984"/>
          <a:ext cx="3569063"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4031266096"/>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5536663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5430362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44903497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5579394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262178563"/>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729268853"/>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11675612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716563850"/>
              </p:ext>
            </p:extLst>
          </p:nvPr>
        </p:nvGraphicFramePr>
        <p:xfrm>
          <a:off x="3197889" y="705775"/>
          <a:ext cx="6665302" cy="60760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12045836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00821294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25182953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59554159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62663790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7650869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34275812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098111442"/>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252112190"/>
              </p:ext>
            </p:extLst>
          </p:nvPr>
        </p:nvGraphicFramePr>
        <p:xfrm>
          <a:off x="3568801" y="762000"/>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40052374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40427136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561775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09093954"/>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41109910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62831000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99507275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89290703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7451037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8216612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09577865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843845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5543743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18857596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00927081"/>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17746698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4088561551"/>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458128774"/>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88376857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ACCESS Mental Health Services </a:t>
            </a:r>
            <a:r>
              <a:rPr lang="en-US" sz="1200" dirty="0">
                <a:solidFill>
                  <a:srgbClr val="C00000"/>
                </a:solidFill>
                <a:latin typeface="Franklin Gothic Medium" panose="020B0603020102020204" pitchFamily="34" charset="0"/>
              </a:rPr>
              <a:t>[Deaf &amp; Hard of Hearing]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Arab American Counseling Services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of Morris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Ascend Treatment and Wellness Center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Baker Street Behavioral Health </a:t>
            </a:r>
            <a:r>
              <a:rPr lang="en-US" sz="1200" dirty="0">
                <a:solidFill>
                  <a:srgbClr val="C00000"/>
                </a:solidFill>
                <a:latin typeface="Franklin Gothic Medium" panose="020B0603020102020204" pitchFamily="34" charset="0"/>
              </a:rPr>
              <a:t>[Autism]</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Bethany Christian Services </a:t>
            </a:r>
            <a:r>
              <a:rPr lang="en-US" sz="1200" dirty="0">
                <a:solidFill>
                  <a:srgbClr val="C00000"/>
                </a:solidFill>
                <a:latin typeface="Franklin Gothic Medium" panose="020B0603020102020204" pitchFamily="34" charset="0"/>
              </a:rPr>
              <a:t>[Adoption]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Birth Haven </a:t>
            </a:r>
            <a:r>
              <a:rPr lang="en-US" sz="1200" dirty="0">
                <a:solidFill>
                  <a:srgbClr val="C00000"/>
                </a:solidFill>
                <a:latin typeface="Franklin Gothic Medium" panose="020B0603020102020204" pitchFamily="34" charset="0"/>
              </a:rPr>
              <a:t>[Maternal Support]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Bonnie Brae </a:t>
            </a:r>
            <a:r>
              <a:rPr lang="en-US" sz="1200" dirty="0">
                <a:solidFill>
                  <a:srgbClr val="C00000"/>
                </a:solidFill>
                <a:latin typeface="Franklin Gothic Medium" panose="020B0603020102020204" pitchFamily="34" charset="0"/>
              </a:rPr>
              <a:t>[In-home]</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www.morrissussexresourcenet.org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643962366"/>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New Jersey</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Woman and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eab541354356f81a85e8&quot;,&quot;SmartGridHorizontal&quot;:0,&quot;LinkedExcelSources&quot;:{&quot;618a971e383938345c058b52&quot;:&quot;{{Desktop}}\\County Workbooks\\Morris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24910</TotalTime>
  <Words>9971</Words>
  <Application>Microsoft Office PowerPoint</Application>
  <PresentationFormat>Widescreen</PresentationFormat>
  <Paragraphs>853</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1725</cp:revision>
  <dcterms:created xsi:type="dcterms:W3CDTF">2006-08-16T00:00:00Z</dcterms:created>
  <dcterms:modified xsi:type="dcterms:W3CDTF">2021-12-01T03:23:33Z</dcterms:modified>
</cp:coreProperties>
</file>