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1.xml" ContentType="application/vnd.openxmlformats-officedocument.presentationml.notesSlide+xml"/>
  <Override PartName="/ppt/tags/tag8.xml" ContentType="application/vnd.openxmlformats-officedocument.presentationml.tags+xml"/>
  <Override PartName="/ppt/notesSlides/notesSlide2.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notesSlides/notesSlide5.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notesSlides/notesSlide6.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notesSlides/notesSlide7.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8.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notesSlides/notesSlide9.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drawings/drawing1.xml" ContentType="application/vnd.openxmlformats-officedocument.drawingml.chartshape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notesSlides/notesSlide10.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notesSlides/notesSlide11.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notesSlides/notesSlide12.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notesSlides/notesSlide13.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notesSlides/notesSlide14.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notesSlides/notesSlide15.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notesSlides/notesSlide16.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notesSlides/notesSlide17.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notesSlides/notesSlide18.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notesSlides/notesSlide19.xml" ContentType="application/vnd.openxmlformats-officedocument.presentationml.notesSlid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notesSlides/notesSlide20.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notesSlides/notesSlide21.xml" ContentType="application/vnd.openxmlformats-officedocument.presentationml.notesSlid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notesSlides/notesSlide22.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23.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notesSlides/notesSlide24.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notesSlides/notesSlide25.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notesSlides/notesSlide26.xml" ContentType="application/vnd.openxmlformats-officedocument.presentationml.notesSlid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notesSlides/notesSlide27.xml" ContentType="application/vnd.openxmlformats-officedocument.presentationml.notesSlid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notesSlides/notesSlide28.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notesSlides/notesSlide29.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notesSlides/notesSlide30.xml" ContentType="application/vnd.openxmlformats-officedocument.presentationml.notesSlid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notesSlides/notesSlide31.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notesSlides/notesSlide32.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drawings/drawing2.xml" ContentType="application/vnd.openxmlformats-officedocument.drawingml.chartshapes+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notesSlides/notesSlide33.xml" ContentType="application/vnd.openxmlformats-officedocument.presentationml.notesSlide+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notesSlides/notesSlide34.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notesSlides/notesSlide35.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notesSlides/notesSlide36.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notesSlides/notesSlide37.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notesSlides/notesSlide38.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notesSlides/notesSlide39.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notesSlides/notesSlide40.xml" ContentType="application/vnd.openxmlformats-officedocument.presentationml.notesSlid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notesSlides/notesSlide41.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notesSlides/notesSlide42.xml" ContentType="application/vnd.openxmlformats-officedocument.presentationml.notesSlid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notesSlides/notesSlide43.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notesSlides/notesSlide44.xml" ContentType="application/vnd.openxmlformats-officedocument.presentationml.notesSlid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notesSlides/notesSlide45.xml" ContentType="application/vnd.openxmlformats-officedocument.presentationml.notesSlid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notesSlides/notesSlide46.xml" ContentType="application/vnd.openxmlformats-officedocument.presentationml.notesSlid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notesSlides/notesSlide47.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notesSlides/notesSlide48.xml" ContentType="application/vnd.openxmlformats-officedocument.presentationml.notesSlid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notesSlides/notesSlide49.xml" ContentType="application/vnd.openxmlformats-officedocument.presentationml.notesSlid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notesSlides/notesSlide50.xml" ContentType="application/vnd.openxmlformats-officedocument.presentationml.notesSlid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notesSlides/notesSlide51.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notesSlides/notesSlide52.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notesSlides/notesSlide53.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notesSlides/notesSlide54.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notesSlides/notesSlide55.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notesSlides/notesSlide56.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notesSlides/notesSlide57.xml" ContentType="application/vnd.openxmlformats-officedocument.presentationml.notesSlid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notesSlides/notesSlide58.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notesSlides/notesSlide59.xml" ContentType="application/vnd.openxmlformats-officedocument.presentationml.notesSlid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notesSlides/notesSlide60.xml" ContentType="application/vnd.openxmlformats-officedocument.presentationml.notesSlid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notesSlides/notesSlide61.xml" ContentType="application/vnd.openxmlformats-officedocument.presentationml.notesSlid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notesSlides/notesSlide62.xml" ContentType="application/vnd.openxmlformats-officedocument.presentationml.notesSlid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notesSlides/notesSlide63.xml" ContentType="application/vnd.openxmlformats-officedocument.presentationml.notesSlid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notesSlides/notesSlide64.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notesSlides/notesSlide65.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notesSlides/notesSlide66.xml" ContentType="application/vnd.openxmlformats-officedocument.presentationml.notesSlide+xml"/>
  <Override PartName="/ppt/charts/chart83.xml" ContentType="application/vnd.openxmlformats-officedocument.drawingml.chart+xml"/>
  <Override PartName="/ppt/charts/style83.xml" ContentType="application/vnd.ms-office.chartstyle+xml"/>
  <Override PartName="/ppt/charts/colors83.xml" ContentType="application/vnd.ms-office.chartcolorstyle+xml"/>
  <Override PartName="/ppt/notesSlides/notesSlide6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3"/>
  </p:notesMasterIdLst>
  <p:handoutMasterIdLst>
    <p:handoutMasterId r:id="rId94"/>
  </p:handoutMasterIdLst>
  <p:sldIdLst>
    <p:sldId id="468" r:id="rId3"/>
    <p:sldId id="467" r:id="rId4"/>
    <p:sldId id="454" r:id="rId5"/>
    <p:sldId id="455" r:id="rId6"/>
    <p:sldId id="456" r:id="rId7"/>
    <p:sldId id="457" r:id="rId8"/>
    <p:sldId id="458" r:id="rId9"/>
    <p:sldId id="459" r:id="rId10"/>
    <p:sldId id="258" r:id="rId11"/>
    <p:sldId id="379" r:id="rId12"/>
    <p:sldId id="259" r:id="rId13"/>
    <p:sldId id="364" r:id="rId14"/>
    <p:sldId id="365" r:id="rId15"/>
    <p:sldId id="366" r:id="rId16"/>
    <p:sldId id="367" r:id="rId17"/>
    <p:sldId id="368" r:id="rId18"/>
    <p:sldId id="370" r:id="rId19"/>
    <p:sldId id="371" r:id="rId20"/>
    <p:sldId id="372" r:id="rId21"/>
    <p:sldId id="373" r:id="rId22"/>
    <p:sldId id="374" r:id="rId23"/>
    <p:sldId id="460" r:id="rId24"/>
    <p:sldId id="380" r:id="rId25"/>
    <p:sldId id="375" r:id="rId26"/>
    <p:sldId id="378" r:id="rId27"/>
    <p:sldId id="376" r:id="rId28"/>
    <p:sldId id="465" r:id="rId29"/>
    <p:sldId id="461" r:id="rId30"/>
    <p:sldId id="390" r:id="rId31"/>
    <p:sldId id="381" r:id="rId32"/>
    <p:sldId id="382" r:id="rId33"/>
    <p:sldId id="383" r:id="rId34"/>
    <p:sldId id="393" r:id="rId35"/>
    <p:sldId id="418" r:id="rId36"/>
    <p:sldId id="388" r:id="rId37"/>
    <p:sldId id="389" r:id="rId38"/>
    <p:sldId id="386" r:id="rId39"/>
    <p:sldId id="387" r:id="rId40"/>
    <p:sldId id="396" r:id="rId41"/>
    <p:sldId id="394" r:id="rId42"/>
    <p:sldId id="395" r:id="rId43"/>
    <p:sldId id="397" r:id="rId44"/>
    <p:sldId id="401" r:id="rId45"/>
    <p:sldId id="417" r:id="rId46"/>
    <p:sldId id="415" r:id="rId47"/>
    <p:sldId id="416" r:id="rId48"/>
    <p:sldId id="402" r:id="rId49"/>
    <p:sldId id="403" r:id="rId50"/>
    <p:sldId id="404" r:id="rId51"/>
    <p:sldId id="405" r:id="rId52"/>
    <p:sldId id="406" r:id="rId53"/>
    <p:sldId id="407" r:id="rId54"/>
    <p:sldId id="408" r:id="rId55"/>
    <p:sldId id="409" r:id="rId56"/>
    <p:sldId id="410" r:id="rId57"/>
    <p:sldId id="411" r:id="rId58"/>
    <p:sldId id="412" r:id="rId59"/>
    <p:sldId id="462" r:id="rId60"/>
    <p:sldId id="425" r:id="rId61"/>
    <p:sldId id="419" r:id="rId62"/>
    <p:sldId id="420" r:id="rId63"/>
    <p:sldId id="422" r:id="rId64"/>
    <p:sldId id="423" r:id="rId65"/>
    <p:sldId id="424" r:id="rId66"/>
    <p:sldId id="426" r:id="rId67"/>
    <p:sldId id="427" r:id="rId68"/>
    <p:sldId id="429" r:id="rId69"/>
    <p:sldId id="430" r:id="rId70"/>
    <p:sldId id="431" r:id="rId71"/>
    <p:sldId id="436" r:id="rId72"/>
    <p:sldId id="437" r:id="rId73"/>
    <p:sldId id="438" r:id="rId74"/>
    <p:sldId id="440" r:id="rId75"/>
    <p:sldId id="441" r:id="rId76"/>
    <p:sldId id="432" r:id="rId77"/>
    <p:sldId id="442" r:id="rId78"/>
    <p:sldId id="443" r:id="rId79"/>
    <p:sldId id="466" r:id="rId80"/>
    <p:sldId id="433" r:id="rId81"/>
    <p:sldId id="445" r:id="rId82"/>
    <p:sldId id="446" r:id="rId83"/>
    <p:sldId id="447" r:id="rId84"/>
    <p:sldId id="448" r:id="rId85"/>
    <p:sldId id="463" r:id="rId86"/>
    <p:sldId id="434" r:id="rId87"/>
    <p:sldId id="449" r:id="rId88"/>
    <p:sldId id="451" r:id="rId89"/>
    <p:sldId id="452" r:id="rId90"/>
    <p:sldId id="435" r:id="rId91"/>
    <p:sldId id="464" r:id="rId92"/>
  </p:sldIdLst>
  <p:sldSz cx="12192000" cy="6858000"/>
  <p:notesSz cx="7010400" cy="9296400"/>
  <p:custDataLst>
    <p:tags r:id="rId9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25" autoAdjust="0"/>
    <p:restoredTop sz="87383" autoAdjust="0"/>
  </p:normalViewPr>
  <p:slideViewPr>
    <p:cSldViewPr>
      <p:cViewPr varScale="1">
        <p:scale>
          <a:sx n="105" d="100"/>
          <a:sy n="105" d="100"/>
        </p:scale>
        <p:origin x="858" y="138"/>
      </p:cViewPr>
      <p:guideLst>
        <p:guide orient="horz" pos="2112"/>
        <p:guide pos="3888"/>
      </p:guideLst>
    </p:cSldViewPr>
  </p:slideViewPr>
  <p:notesTextViewPr>
    <p:cViewPr>
      <p:scale>
        <a:sx n="100" d="100"/>
        <a:sy n="100" d="100"/>
      </p:scale>
      <p:origin x="0" y="0"/>
    </p:cViewPr>
  </p:notesTextViewPr>
  <p:notesViewPr>
    <p:cSldViewPr>
      <p:cViewPr varScale="1">
        <p:scale>
          <a:sx n="75" d="100"/>
          <a:sy n="75" d="100"/>
        </p:scale>
        <p:origin x="848" y="7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tags" Target="tags/tag1.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handoutMaster" Target="handoutMasters/handoutMaster1.xml"/><Relationship Id="rId9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notesMaster" Target="notesMasters/notesMaster1.xml"/><Relationship Id="rId98"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chartUserShapes" Target="../drawings/drawing1.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7.xml"/><Relationship Id="rId1" Type="http://schemas.microsoft.com/office/2011/relationships/chartStyle" Target="style37.xml"/><Relationship Id="rId4" Type="http://schemas.openxmlformats.org/officeDocument/2006/relationships/chartUserShapes" Target="../drawings/drawing2.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38.xml"/><Relationship Id="rId1" Type="http://schemas.microsoft.com/office/2011/relationships/chartStyle" Target="style38.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80.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81.xlsx"/><Relationship Id="rId2" Type="http://schemas.microsoft.com/office/2011/relationships/chartColorStyle" Target="colors82.xml"/><Relationship Id="rId1" Type="http://schemas.microsoft.com/office/2011/relationships/chartStyle" Target="style82.xml"/></Relationships>
</file>

<file path=ppt/charts/_rels/chart83.xml.rels><?xml version="1.0" encoding="UTF-8" standalone="yes"?>
<Relationships xmlns="http://schemas.openxmlformats.org/package/2006/relationships"><Relationship Id="rId3" Type="http://schemas.openxmlformats.org/officeDocument/2006/relationships/package" Target="../embeddings/Microsoft_Excel_Worksheet82.xlsx"/><Relationship Id="rId2" Type="http://schemas.microsoft.com/office/2011/relationships/chartColorStyle" Target="colors83.xml"/><Relationship Id="rId1" Type="http://schemas.microsoft.com/office/2011/relationships/chartStyle" Target="style8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Morris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0.83299999999999996</c:v>
                </c:pt>
                <c:pt idx="1">
                  <c:v>3.9E-2</c:v>
                </c:pt>
                <c:pt idx="2">
                  <c:v>4.0000000000000001E-3</c:v>
                </c:pt>
                <c:pt idx="3">
                  <c:v>0.112</c:v>
                </c:pt>
                <c:pt idx="4">
                  <c:v>1E-3</c:v>
                </c:pt>
                <c:pt idx="5">
                  <c:v>3.3000000000000002E-2</c:v>
                </c:pt>
                <c:pt idx="6">
                  <c:v>0.13</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0.69899999999999995</c:v>
                </c:pt>
                <c:pt idx="1">
                  <c:v>0.14799999999999999</c:v>
                </c:pt>
                <c:pt idx="2">
                  <c:v>7.0000000000000001E-3</c:v>
                </c:pt>
                <c:pt idx="3">
                  <c:v>0.10299999999999999</c:v>
                </c:pt>
                <c:pt idx="4">
                  <c:v>1E-3</c:v>
                </c:pt>
                <c:pt idx="5">
                  <c:v>7.0000000000000007E-2</c:v>
                </c:pt>
                <c:pt idx="6">
                  <c:v>0.19700000000000001</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712581384"/>
        <c:axId val="712581776"/>
      </c:barChart>
      <c:catAx>
        <c:axId val="712581384"/>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2581776"/>
        <c:crosses val="autoZero"/>
        <c:auto val="1"/>
        <c:lblAlgn val="ctr"/>
        <c:lblOffset val="100"/>
        <c:noMultiLvlLbl val="0"/>
      </c:catAx>
      <c:valAx>
        <c:axId val="712581776"/>
        <c:scaling>
          <c:orientation val="minMax"/>
          <c:max val="1"/>
        </c:scaling>
        <c:delete val="1"/>
        <c:axPos val="l"/>
        <c:numFmt formatCode="0%" sourceLinked="1"/>
        <c:majorTickMark val="none"/>
        <c:minorTickMark val="none"/>
        <c:tickLblPos val="nextTo"/>
        <c:crossAx val="712581384"/>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c:formatCode>
                <c:ptCount val="5"/>
                <c:pt idx="0">
                  <c:v>0.83799999999999997</c:v>
                </c:pt>
                <c:pt idx="1">
                  <c:v>0.83399999999999996</c:v>
                </c:pt>
                <c:pt idx="2">
                  <c:v>0.83299999999999996</c:v>
                </c:pt>
                <c:pt idx="3">
                  <c:v>0.83299999999999996</c:v>
                </c:pt>
                <c:pt idx="4">
                  <c:v>0.83299999999999996</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dLbl>
              <c:idx val="0"/>
              <c:layout>
                <c:manualLayout>
                  <c:x val="-2.2832062007874014E-2"/>
                  <c:y val="-2.8365278766899683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5EF5-4AD2-8927-5A3816471F3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Sheet1!$C$2:$C$6</c:f>
              <c:numCache>
                <c:formatCode>0%</c:formatCode>
                <c:ptCount val="5"/>
                <c:pt idx="0">
                  <c:v>3.6999999999999998E-2</c:v>
                </c:pt>
                <c:pt idx="1">
                  <c:v>3.6999999999999998E-2</c:v>
                </c:pt>
                <c:pt idx="2">
                  <c:v>3.9E-2</c:v>
                </c:pt>
                <c:pt idx="3">
                  <c:v>3.9E-2</c:v>
                </c:pt>
                <c:pt idx="4">
                  <c:v>3.9E-2</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dLbl>
              <c:idx val="0"/>
              <c:layout>
                <c:manualLayout>
                  <c:x val="-3.9414000984251969E-2"/>
                  <c:y val="-2.3437498558224745E-3"/>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5EF5-4AD2-8927-5A3816471F3C}"/>
                </c:ext>
              </c:extLst>
            </c:dLbl>
            <c:dLbl>
              <c:idx val="1"/>
              <c:layout>
                <c:manualLayout>
                  <c:x val="-4.5664000984251968E-2"/>
                  <c:y val="-1.6406248990757322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5EF5-4AD2-8927-5A3816471F3C}"/>
                </c:ext>
              </c:extLst>
            </c:dLbl>
            <c:dLbl>
              <c:idx val="2"/>
              <c:layout>
                <c:manualLayout>
                  <c:x val="-4.2539000984252028E-2"/>
                  <c:y val="-1.8749998846579796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5EF5-4AD2-8927-5A3816471F3C}"/>
                </c:ext>
              </c:extLst>
            </c:dLbl>
            <c:dLbl>
              <c:idx val="3"/>
              <c:layout>
                <c:manualLayout>
                  <c:x val="-4.5664000984251968E-2"/>
                  <c:y val="-1.8749998846579796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5EF5-4AD2-8927-5A3816471F3C}"/>
                </c:ext>
              </c:extLst>
            </c:dLbl>
            <c:dLbl>
              <c:idx val="4"/>
              <c:layout>
                <c:manualLayout>
                  <c:x val="-5.1914000984252084E-2"/>
                  <c:y val="-1.6406248990757322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5EF5-4AD2-8927-5A3816471F3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l"/>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Sheet1!$D$2:$D$6</c:f>
              <c:numCache>
                <c:formatCode>0%</c:formatCode>
                <c:ptCount val="5"/>
                <c:pt idx="0">
                  <c:v>4.0000000000000001E-3</c:v>
                </c:pt>
                <c:pt idx="1">
                  <c:v>4.0000000000000001E-3</c:v>
                </c:pt>
                <c:pt idx="2">
                  <c:v>3.0000000000000001E-3</c:v>
                </c:pt>
                <c:pt idx="3">
                  <c:v>3.0000000000000001E-3</c:v>
                </c:pt>
                <c:pt idx="4">
                  <c:v>4.0000000000000001E-3</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dLbl>
              <c:idx val="0"/>
              <c:layout>
                <c:manualLayout>
                  <c:x val="-3.0863312007874014E-2"/>
                  <c:y val="1.3130904704053599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5EF5-4AD2-8927-5A3816471F3C}"/>
                </c:ext>
              </c:extLst>
            </c:dLbl>
            <c:dLbl>
              <c:idx val="1"/>
              <c:layout>
                <c:manualLayout>
                  <c:x val="-2.9300812007874016E-2"/>
                  <c:y val="1.5474654559875902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5EF5-4AD2-8927-5A3816471F3C}"/>
                </c:ext>
              </c:extLst>
            </c:dLbl>
            <c:dLbl>
              <c:idx val="2"/>
              <c:layout>
                <c:manualLayout>
                  <c:x val="-2.9300812007874016E-2"/>
                  <c:y val="1.7818404415698375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8-5EF5-4AD2-8927-5A3816471F3C}"/>
                </c:ext>
              </c:extLst>
            </c:dLbl>
            <c:dLbl>
              <c:idx val="3"/>
              <c:layout>
                <c:manualLayout>
                  <c:x val="-2.9300812007874131E-2"/>
                  <c:y val="2.0162154271521023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9-5EF5-4AD2-8927-5A3816471F3C}"/>
                </c:ext>
              </c:extLst>
            </c:dLbl>
            <c:dLbl>
              <c:idx val="4"/>
              <c:layout>
                <c:manualLayout>
                  <c:x val="-2.773831200787413E-2"/>
                  <c:y val="2.2505904127343497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A-5EF5-4AD2-8927-5A3816471F3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Sheet1!$E$2:$E$6</c:f>
              <c:numCache>
                <c:formatCode>0%</c:formatCode>
                <c:ptCount val="5"/>
                <c:pt idx="0">
                  <c:v>0.10199999999999999</c:v>
                </c:pt>
                <c:pt idx="1">
                  <c:v>0.105</c:v>
                </c:pt>
                <c:pt idx="2">
                  <c:v>0.108</c:v>
                </c:pt>
                <c:pt idx="3">
                  <c:v>0.11</c:v>
                </c:pt>
                <c:pt idx="4">
                  <c:v>0.112</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Sheet1!$F$2:$F$6</c:f>
              <c:numCache>
                <c:formatCode>0%</c:formatCode>
                <c:ptCount val="5"/>
                <c:pt idx="0">
                  <c:v>0.11799999999999999</c:v>
                </c:pt>
                <c:pt idx="1">
                  <c:v>0.122</c:v>
                </c:pt>
                <c:pt idx="2">
                  <c:v>0.124</c:v>
                </c:pt>
                <c:pt idx="3">
                  <c:v>0.127</c:v>
                </c:pt>
                <c:pt idx="4">
                  <c:v>0.13</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712584128"/>
        <c:axId val="712582952"/>
      </c:lineChart>
      <c:catAx>
        <c:axId val="712584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12582952"/>
        <c:crosses val="autoZero"/>
        <c:auto val="1"/>
        <c:lblAlgn val="ctr"/>
        <c:lblOffset val="100"/>
        <c:noMultiLvlLbl val="0"/>
      </c:catAx>
      <c:valAx>
        <c:axId val="712582952"/>
        <c:scaling>
          <c:orientation val="minMax"/>
        </c:scaling>
        <c:delete val="1"/>
        <c:axPos val="l"/>
        <c:numFmt formatCode="0%" sourceLinked="1"/>
        <c:majorTickMark val="none"/>
        <c:minorTickMark val="none"/>
        <c:tickLblPos val="nextTo"/>
        <c:crossAx val="712584128"/>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26170126332268E-2"/>
          <c:y val="5.0654580722408173E-2"/>
          <c:w val="0.91351008858267713"/>
          <c:h val="0.83590305760594685"/>
        </c:manualLayout>
      </c:layout>
      <c:barChart>
        <c:barDir val="col"/>
        <c:grouping val="clustered"/>
        <c:varyColors val="0"/>
        <c:ser>
          <c:idx val="0"/>
          <c:order val="0"/>
          <c:tx>
            <c:strRef>
              <c:f>Sheet1!$B$1</c:f>
              <c:strCache>
                <c:ptCount val="1"/>
                <c:pt idx="0">
                  <c:v>White</c:v>
                </c:pt>
              </c:strCache>
            </c:strRef>
          </c:tx>
          <c:spPr>
            <a:solidFill>
              <a:schemeClr val="bg1"/>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Mendham Boro</c:v>
                </c:pt>
                <c:pt idx="1">
                  <c:v>Roxbury</c:v>
                </c:pt>
                <c:pt idx="2">
                  <c:v>Wharton</c:v>
                </c:pt>
              </c:strCache>
            </c:strRef>
          </c:cat>
          <c:val>
            <c:numRef>
              <c:f>Sheet1!$B$2:$B$4</c:f>
              <c:numCache>
                <c:formatCode>0%</c:formatCode>
                <c:ptCount val="3"/>
                <c:pt idx="0">
                  <c:v>0.96599999999999997</c:v>
                </c:pt>
                <c:pt idx="1">
                  <c:v>0.88400000000000001</c:v>
                </c:pt>
                <c:pt idx="2">
                  <c:v>0.57399999999999995</c:v>
                </c:pt>
              </c:numCache>
            </c:numRef>
          </c:val>
          <c:extLst>
            <c:ext xmlns:c16="http://schemas.microsoft.com/office/drawing/2014/chart" uri="{C3380CC4-5D6E-409C-BE32-E72D297353CC}">
              <c16:uniqueId val="{00000000-B271-4421-881E-79EF7090C540}"/>
            </c:ext>
          </c:extLst>
        </c:ser>
        <c:ser>
          <c:idx val="1"/>
          <c:order val="1"/>
          <c:tx>
            <c:strRef>
              <c:f>Sheet1!$C$1</c:f>
              <c:strCache>
                <c:ptCount val="1"/>
                <c:pt idx="0">
                  <c:v>Black/ African American</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Mendham Boro</c:v>
                </c:pt>
                <c:pt idx="1">
                  <c:v>Roxbury</c:v>
                </c:pt>
                <c:pt idx="2">
                  <c:v>Wharton</c:v>
                </c:pt>
              </c:strCache>
            </c:strRef>
          </c:cat>
          <c:val>
            <c:numRef>
              <c:f>Sheet1!$C$2:$C$4</c:f>
              <c:numCache>
                <c:formatCode>0%</c:formatCode>
                <c:ptCount val="3"/>
                <c:pt idx="0">
                  <c:v>1.4E-2</c:v>
                </c:pt>
                <c:pt idx="1">
                  <c:v>4.8000000000000001E-2</c:v>
                </c:pt>
                <c:pt idx="2">
                  <c:v>3.5000000000000003E-2</c:v>
                </c:pt>
              </c:numCache>
            </c:numRef>
          </c:val>
          <c:extLst>
            <c:ext xmlns:c16="http://schemas.microsoft.com/office/drawing/2014/chart" uri="{C3380CC4-5D6E-409C-BE32-E72D297353CC}">
              <c16:uniqueId val="{00000001-B271-4421-881E-79EF7090C540}"/>
            </c:ext>
          </c:extLst>
        </c:ser>
        <c:ser>
          <c:idx val="2"/>
          <c:order val="2"/>
          <c:tx>
            <c:strRef>
              <c:f>Sheet1!$D$1</c:f>
              <c:strCache>
                <c:ptCount val="1"/>
                <c:pt idx="0">
                  <c:v>Asian</c:v>
                </c:pt>
              </c:strCache>
            </c:strRef>
          </c:tx>
          <c:spPr>
            <a:pattFill prst="ltDnDiag">
              <a:fgClr>
                <a:schemeClr val="tx1"/>
              </a:fgClr>
              <a:bgClr>
                <a:schemeClr val="bg1"/>
              </a:bgClr>
            </a:patt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Mendham Boro</c:v>
                </c:pt>
                <c:pt idx="1">
                  <c:v>Roxbury</c:v>
                </c:pt>
                <c:pt idx="2">
                  <c:v>Wharton</c:v>
                </c:pt>
              </c:strCache>
            </c:strRef>
          </c:cat>
          <c:val>
            <c:numRef>
              <c:f>Sheet1!$D$2:$D$4</c:f>
              <c:numCache>
                <c:formatCode>0%</c:formatCode>
                <c:ptCount val="3"/>
                <c:pt idx="0">
                  <c:v>2.5000000000000001E-2</c:v>
                </c:pt>
                <c:pt idx="1">
                  <c:v>5.8000000000000003E-2</c:v>
                </c:pt>
                <c:pt idx="2">
                  <c:v>0.1</c:v>
                </c:pt>
              </c:numCache>
            </c:numRef>
          </c:val>
          <c:extLst>
            <c:ext xmlns:c16="http://schemas.microsoft.com/office/drawing/2014/chart" uri="{C3380CC4-5D6E-409C-BE32-E72D297353CC}">
              <c16:uniqueId val="{00000002-B271-4421-881E-79EF7090C540}"/>
            </c:ext>
          </c:extLst>
        </c:ser>
        <c:ser>
          <c:idx val="3"/>
          <c:order val="3"/>
          <c:tx>
            <c:strRef>
              <c:f>Sheet1!$E$1</c:f>
              <c:strCache>
                <c:ptCount val="1"/>
                <c:pt idx="0">
                  <c:v>Hispanic/ Latino</c:v>
                </c:pt>
              </c:strCache>
            </c:strRef>
          </c:tx>
          <c:spPr>
            <a:solidFill>
              <a:srgbClr val="C00000"/>
            </a:solidFill>
            <a:ln>
              <a:solidFill>
                <a:schemeClr val="tx1"/>
              </a:solidFill>
            </a:ln>
            <a:effectLst/>
          </c:spPr>
          <c:invertIfNegative val="0"/>
          <c:dLbls>
            <c:dLbl>
              <c:idx val="0"/>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BE0B-4088-AE19-C4FF4BC17644}"/>
                </c:ext>
              </c:extLst>
            </c:dLbl>
            <c:dLbl>
              <c:idx val="1"/>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BE0B-4088-AE19-C4FF4BC17644}"/>
                </c:ext>
              </c:extLst>
            </c:dLbl>
            <c:dLbl>
              <c:idx val="2"/>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BE0B-4088-AE19-C4FF4BC1764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Mendham Boro</c:v>
                </c:pt>
                <c:pt idx="1">
                  <c:v>Roxbury</c:v>
                </c:pt>
                <c:pt idx="2">
                  <c:v>Wharton</c:v>
                </c:pt>
              </c:strCache>
            </c:strRef>
          </c:cat>
          <c:val>
            <c:numRef>
              <c:f>Sheet1!$E$2:$E$4</c:f>
              <c:numCache>
                <c:formatCode>0%</c:formatCode>
                <c:ptCount val="3"/>
                <c:pt idx="0">
                  <c:v>5.5E-2</c:v>
                </c:pt>
                <c:pt idx="1">
                  <c:v>0.10199999999999999</c:v>
                </c:pt>
                <c:pt idx="2">
                  <c:v>0.505</c:v>
                </c:pt>
              </c:numCache>
            </c:numRef>
          </c:val>
          <c:extLst>
            <c:ext xmlns:c16="http://schemas.microsoft.com/office/drawing/2014/chart" uri="{C3380CC4-5D6E-409C-BE32-E72D297353CC}">
              <c16:uniqueId val="{00000000-BE0B-4088-AE19-C4FF4BC17644}"/>
            </c:ext>
          </c:extLst>
        </c:ser>
        <c:dLbls>
          <c:showLegendKey val="0"/>
          <c:showVal val="0"/>
          <c:showCatName val="0"/>
          <c:showSerName val="0"/>
          <c:showPercent val="0"/>
          <c:showBubbleSize val="0"/>
        </c:dLbls>
        <c:gapWidth val="109"/>
        <c:overlap val="-14"/>
        <c:axId val="712580600"/>
        <c:axId val="712582560"/>
      </c:barChart>
      <c:catAx>
        <c:axId val="712580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2582560"/>
        <c:crosses val="autoZero"/>
        <c:auto val="1"/>
        <c:lblAlgn val="ctr"/>
        <c:lblOffset val="100"/>
        <c:noMultiLvlLbl val="0"/>
      </c:catAx>
      <c:valAx>
        <c:axId val="712582560"/>
        <c:scaling>
          <c:orientation val="minMax"/>
        </c:scaling>
        <c:delete val="1"/>
        <c:axPos val="l"/>
        <c:numFmt formatCode="0%" sourceLinked="1"/>
        <c:majorTickMark val="none"/>
        <c:minorTickMark val="none"/>
        <c:tickLblPos val="nextTo"/>
        <c:crossAx val="712580600"/>
        <c:crosses val="autoZero"/>
        <c:crossBetween val="between"/>
      </c:valAx>
      <c:spPr>
        <a:noFill/>
        <a:ln>
          <a:noFill/>
        </a:ln>
        <a:effectLst/>
      </c:spPr>
    </c:plotArea>
    <c:legend>
      <c:legendPos val="b"/>
      <c:layout>
        <c:manualLayout>
          <c:xMode val="edge"/>
          <c:yMode val="edge"/>
          <c:x val="0.44083341535433068"/>
          <c:y val="0"/>
          <c:w val="0.41930146457881806"/>
          <c:h val="4.037956678255567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c:formatCode>
                <c:ptCount val="5"/>
                <c:pt idx="0">
                  <c:v>0.185</c:v>
                </c:pt>
                <c:pt idx="1">
                  <c:v>0.187</c:v>
                </c:pt>
                <c:pt idx="2">
                  <c:v>0.188</c:v>
                </c:pt>
                <c:pt idx="3">
                  <c:v>0.189</c:v>
                </c:pt>
                <c:pt idx="4">
                  <c:v>0.19</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712578640"/>
        <c:axId val="712579032"/>
      </c:lineChart>
      <c:catAx>
        <c:axId val="712578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12579032"/>
        <c:crosses val="autoZero"/>
        <c:auto val="1"/>
        <c:lblAlgn val="ctr"/>
        <c:lblOffset val="100"/>
        <c:noMultiLvlLbl val="0"/>
      </c:catAx>
      <c:valAx>
        <c:axId val="712579032"/>
        <c:scaling>
          <c:orientation val="minMax"/>
          <c:max val="1"/>
        </c:scaling>
        <c:delete val="1"/>
        <c:axPos val="l"/>
        <c:numFmt formatCode="0%" sourceLinked="1"/>
        <c:majorTickMark val="none"/>
        <c:minorTickMark val="none"/>
        <c:tickLblPos val="nextTo"/>
        <c:crossAx val="71257864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Gloucester</c:v>
                </c:pt>
                <c:pt idx="3">
                  <c:v>Sussex</c:v>
                </c:pt>
                <c:pt idx="4">
                  <c:v>Ocean</c:v>
                </c:pt>
                <c:pt idx="5">
                  <c:v>Hunterdon</c:v>
                </c:pt>
                <c:pt idx="6">
                  <c:v>Warren</c:v>
                </c:pt>
                <c:pt idx="7">
                  <c:v>Burlington</c:v>
                </c:pt>
                <c:pt idx="8">
                  <c:v>Cumberland</c:v>
                </c:pt>
                <c:pt idx="9">
                  <c:v>Camden</c:v>
                </c:pt>
                <c:pt idx="10">
                  <c:v>Monmouth</c:v>
                </c:pt>
                <c:pt idx="11">
                  <c:v>Atlantic</c:v>
                </c:pt>
                <c:pt idx="12">
                  <c:v>Morris</c:v>
                </c:pt>
                <c:pt idx="13">
                  <c:v>Mercer</c:v>
                </c:pt>
                <c:pt idx="14">
                  <c:v>Somerset</c:v>
                </c:pt>
                <c:pt idx="15">
                  <c:v>Essex</c:v>
                </c:pt>
                <c:pt idx="16">
                  <c:v>Passaic</c:v>
                </c:pt>
                <c:pt idx="17">
                  <c:v>Union</c:v>
                </c:pt>
                <c:pt idx="18">
                  <c:v>Bergen</c:v>
                </c:pt>
                <c:pt idx="19">
                  <c:v>Middlesex</c:v>
                </c:pt>
                <c:pt idx="20">
                  <c:v>Hudson</c:v>
                </c:pt>
              </c:strCache>
            </c:strRef>
          </c:cat>
          <c:val>
            <c:numRef>
              <c:f>Sheet1!$B$2:$B$22</c:f>
              <c:numCache>
                <c:formatCode>0%</c:formatCode>
                <c:ptCount val="21"/>
                <c:pt idx="0">
                  <c:v>4.8000000000000001E-2</c:v>
                </c:pt>
                <c:pt idx="1">
                  <c:v>4.9000000000000002E-2</c:v>
                </c:pt>
                <c:pt idx="2">
                  <c:v>5.5E-2</c:v>
                </c:pt>
                <c:pt idx="3">
                  <c:v>0.08</c:v>
                </c:pt>
                <c:pt idx="4">
                  <c:v>0.08</c:v>
                </c:pt>
                <c:pt idx="5">
                  <c:v>8.7999999999999995E-2</c:v>
                </c:pt>
                <c:pt idx="6">
                  <c:v>9.2999999999999999E-2</c:v>
                </c:pt>
                <c:pt idx="7">
                  <c:v>9.4E-2</c:v>
                </c:pt>
                <c:pt idx="8">
                  <c:v>0.105</c:v>
                </c:pt>
                <c:pt idx="9">
                  <c:v>0.111</c:v>
                </c:pt>
                <c:pt idx="10">
                  <c:v>0.13500000000000001</c:v>
                </c:pt>
                <c:pt idx="11">
                  <c:v>0.16300000000000001</c:v>
                </c:pt>
                <c:pt idx="13">
                  <c:v>0.222</c:v>
                </c:pt>
                <c:pt idx="14" formatCode="General">
                  <c:v>0.24603679391328301</c:v>
                </c:pt>
                <c:pt idx="15">
                  <c:v>0.25850000000000001</c:v>
                </c:pt>
                <c:pt idx="16">
                  <c:v>0.29099999999999998</c:v>
                </c:pt>
                <c:pt idx="17">
                  <c:v>0.299049020311491</c:v>
                </c:pt>
                <c:pt idx="18">
                  <c:v>0.30499999999999999</c:v>
                </c:pt>
                <c:pt idx="19" formatCode="General">
                  <c:v>0.32600000000000001</c:v>
                </c:pt>
                <c:pt idx="20" formatCode="General">
                  <c:v>0.43</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Gloucester</c:v>
                </c:pt>
                <c:pt idx="3">
                  <c:v>Sussex</c:v>
                </c:pt>
                <c:pt idx="4">
                  <c:v>Ocean</c:v>
                </c:pt>
                <c:pt idx="5">
                  <c:v>Hunterdon</c:v>
                </c:pt>
                <c:pt idx="6">
                  <c:v>Warren</c:v>
                </c:pt>
                <c:pt idx="7">
                  <c:v>Burlington</c:v>
                </c:pt>
                <c:pt idx="8">
                  <c:v>Cumberland</c:v>
                </c:pt>
                <c:pt idx="9">
                  <c:v>Camden</c:v>
                </c:pt>
                <c:pt idx="10">
                  <c:v>Monmouth</c:v>
                </c:pt>
                <c:pt idx="11">
                  <c:v>Atlantic</c:v>
                </c:pt>
                <c:pt idx="12">
                  <c:v>Morris</c:v>
                </c:pt>
                <c:pt idx="13">
                  <c:v>Mercer</c:v>
                </c:pt>
                <c:pt idx="14">
                  <c:v>Somerset</c:v>
                </c:pt>
                <c:pt idx="15">
                  <c:v>Essex</c:v>
                </c:pt>
                <c:pt idx="16">
                  <c:v>Passaic</c:v>
                </c:pt>
                <c:pt idx="17">
                  <c:v>Union</c:v>
                </c:pt>
                <c:pt idx="18">
                  <c:v>Bergen</c:v>
                </c:pt>
                <c:pt idx="19">
                  <c:v>Middlesex</c:v>
                </c:pt>
                <c:pt idx="20">
                  <c:v>Hudson</c:v>
                </c:pt>
              </c:strCache>
            </c:strRef>
          </c:cat>
          <c:val>
            <c:numRef>
              <c:f>Sheet1!$C$2:$C$22</c:f>
              <c:numCache>
                <c:formatCode>General</c:formatCode>
                <c:ptCount val="21"/>
                <c:pt idx="12">
                  <c:v>0.19</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22%</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Cape May</c:v>
                </c:pt>
                <c:pt idx="1">
                  <c:v>Salem</c:v>
                </c:pt>
                <c:pt idx="2">
                  <c:v>Gloucester</c:v>
                </c:pt>
                <c:pt idx="3">
                  <c:v>Sussex</c:v>
                </c:pt>
                <c:pt idx="4">
                  <c:v>Ocean</c:v>
                </c:pt>
                <c:pt idx="5">
                  <c:v>Hunterdon</c:v>
                </c:pt>
                <c:pt idx="6">
                  <c:v>Warren</c:v>
                </c:pt>
                <c:pt idx="7">
                  <c:v>Burlington</c:v>
                </c:pt>
                <c:pt idx="8">
                  <c:v>Cumberland</c:v>
                </c:pt>
                <c:pt idx="9">
                  <c:v>Camden</c:v>
                </c:pt>
                <c:pt idx="10">
                  <c:v>Monmouth</c:v>
                </c:pt>
                <c:pt idx="11">
                  <c:v>Atlantic</c:v>
                </c:pt>
                <c:pt idx="12">
                  <c:v>Morris</c:v>
                </c:pt>
                <c:pt idx="13">
                  <c:v>Mercer</c:v>
                </c:pt>
                <c:pt idx="14">
                  <c:v>Somerset</c:v>
                </c:pt>
                <c:pt idx="15">
                  <c:v>Essex</c:v>
                </c:pt>
                <c:pt idx="16">
                  <c:v>Passaic</c:v>
                </c:pt>
                <c:pt idx="17">
                  <c:v>Union</c:v>
                </c:pt>
                <c:pt idx="18">
                  <c:v>Bergen</c:v>
                </c:pt>
                <c:pt idx="19">
                  <c:v>Middlesex</c:v>
                </c:pt>
                <c:pt idx="20">
                  <c:v>Hudson</c:v>
                </c:pt>
              </c:strCache>
            </c:strRef>
          </c:cat>
          <c:val>
            <c:numRef>
              <c:f>Sheet1!$D$2:$D$22</c:f>
              <c:numCache>
                <c:formatCode>0%</c:formatCode>
                <c:ptCount val="21"/>
                <c:pt idx="0">
                  <c:v>0.22</c:v>
                </c:pt>
                <c:pt idx="1">
                  <c:v>0.22</c:v>
                </c:pt>
                <c:pt idx="2">
                  <c:v>0.22</c:v>
                </c:pt>
                <c:pt idx="3">
                  <c:v>0.22</c:v>
                </c:pt>
                <c:pt idx="4">
                  <c:v>0.22</c:v>
                </c:pt>
                <c:pt idx="5">
                  <c:v>0.22</c:v>
                </c:pt>
                <c:pt idx="6">
                  <c:v>0.22</c:v>
                </c:pt>
                <c:pt idx="7">
                  <c:v>0.22</c:v>
                </c:pt>
                <c:pt idx="8">
                  <c:v>0.22</c:v>
                </c:pt>
                <c:pt idx="9">
                  <c:v>0.22</c:v>
                </c:pt>
                <c:pt idx="10">
                  <c:v>0.22</c:v>
                </c:pt>
                <c:pt idx="11">
                  <c:v>0.22</c:v>
                </c:pt>
                <c:pt idx="12">
                  <c:v>0.22</c:v>
                </c:pt>
                <c:pt idx="13">
                  <c:v>0.22</c:v>
                </c:pt>
                <c:pt idx="14">
                  <c:v>0.22</c:v>
                </c:pt>
                <c:pt idx="15">
                  <c:v>0.22</c:v>
                </c:pt>
                <c:pt idx="16">
                  <c:v>0.22</c:v>
                </c:pt>
                <c:pt idx="17">
                  <c:v>0.22</c:v>
                </c:pt>
                <c:pt idx="18">
                  <c:v>0.22</c:v>
                </c:pt>
                <c:pt idx="19" formatCode="General">
                  <c:v>0.22</c:v>
                </c:pt>
                <c:pt idx="20" formatCode="General">
                  <c:v>0.22</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712584520"/>
        <c:axId val="362901448"/>
      </c:barChart>
      <c:catAx>
        <c:axId val="712584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62901448"/>
        <c:crosses val="autoZero"/>
        <c:auto val="1"/>
        <c:lblAlgn val="ctr"/>
        <c:lblOffset val="100"/>
        <c:noMultiLvlLbl val="0"/>
      </c:catAx>
      <c:valAx>
        <c:axId val="362901448"/>
        <c:scaling>
          <c:orientation val="minMax"/>
        </c:scaling>
        <c:delete val="1"/>
        <c:axPos val="b"/>
        <c:numFmt formatCode="0%" sourceLinked="1"/>
        <c:majorTickMark val="none"/>
        <c:minorTickMark val="none"/>
        <c:tickLblPos val="nextTo"/>
        <c:crossAx val="712584520"/>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2260051673228344"/>
          <c:y val="0.92860015203001034"/>
          <c:w val="0.10108993602362205"/>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Dover</c:v>
                </c:pt>
                <c:pt idx="1">
                  <c:v>Parsippany-Troy Hills</c:v>
                </c:pt>
                <c:pt idx="2">
                  <c:v>Victory Gradens</c:v>
                </c:pt>
                <c:pt idx="3">
                  <c:v>Wharton</c:v>
                </c:pt>
                <c:pt idx="4">
                  <c:v>Morristown</c:v>
                </c:pt>
                <c:pt idx="5">
                  <c:v>East Hanover</c:v>
                </c:pt>
                <c:pt idx="6">
                  <c:v>Rockaway Boro</c:v>
                </c:pt>
                <c:pt idx="7">
                  <c:v>Mine Hill </c:v>
                </c:pt>
                <c:pt idx="8">
                  <c:v>Montville</c:v>
                </c:pt>
                <c:pt idx="9">
                  <c:v>Randolph</c:v>
                </c:pt>
              </c:strCache>
            </c:strRef>
          </c:cat>
          <c:val>
            <c:numRef>
              <c:f>Sheet1!$B$2:$B$11</c:f>
              <c:numCache>
                <c:formatCode>0.00%</c:formatCode>
                <c:ptCount val="10"/>
                <c:pt idx="0">
                  <c:v>0.47099999999999997</c:v>
                </c:pt>
                <c:pt idx="1">
                  <c:v>0.371</c:v>
                </c:pt>
                <c:pt idx="2">
                  <c:v>0.35899999999999999</c:v>
                </c:pt>
                <c:pt idx="3">
                  <c:v>0.33200000000000002</c:v>
                </c:pt>
                <c:pt idx="4">
                  <c:v>0.32400000000000001</c:v>
                </c:pt>
                <c:pt idx="5">
                  <c:v>0.22900000000000001</c:v>
                </c:pt>
                <c:pt idx="6">
                  <c:v>0.21</c:v>
                </c:pt>
                <c:pt idx="7">
                  <c:v>0.20300000000000001</c:v>
                </c:pt>
                <c:pt idx="8">
                  <c:v>0.2</c:v>
                </c:pt>
                <c:pt idx="9">
                  <c:v>0.19800000000000001</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Morris county avg 19.0</c:v>
                </c:pt>
              </c:strCache>
            </c:strRef>
          </c:tx>
          <c:spPr>
            <a:noFill/>
            <a:ln>
              <a:noFill/>
            </a:ln>
            <a:effectLst/>
          </c:spPr>
          <c:invertIfNegative val="0"/>
          <c:trendline>
            <c:name>Passaic avg 29%</c:name>
            <c:spPr>
              <a:ln w="19050" cap="rnd">
                <a:solidFill>
                  <a:schemeClr val="accent3"/>
                </a:solidFill>
                <a:prstDash val="sysDot"/>
              </a:ln>
              <a:effectLst/>
            </c:spPr>
            <c:trendlineType val="linear"/>
            <c:dispRSqr val="0"/>
            <c:dispEq val="0"/>
          </c:trendline>
          <c:cat>
            <c:strRef>
              <c:f>Sheet1!$A$2:$A$11</c:f>
              <c:strCache>
                <c:ptCount val="10"/>
                <c:pt idx="0">
                  <c:v>Dover</c:v>
                </c:pt>
                <c:pt idx="1">
                  <c:v>Parsippany-Troy Hills</c:v>
                </c:pt>
                <c:pt idx="2">
                  <c:v>Victory Gradens</c:v>
                </c:pt>
                <c:pt idx="3">
                  <c:v>Wharton</c:v>
                </c:pt>
                <c:pt idx="4">
                  <c:v>Morristown</c:v>
                </c:pt>
                <c:pt idx="5">
                  <c:v>East Hanover</c:v>
                </c:pt>
                <c:pt idx="6">
                  <c:v>Rockaway Boro</c:v>
                </c:pt>
                <c:pt idx="7">
                  <c:v>Mine Hill </c:v>
                </c:pt>
                <c:pt idx="8">
                  <c:v>Montville</c:v>
                </c:pt>
                <c:pt idx="9">
                  <c:v>Randolph</c:v>
                </c:pt>
              </c:strCache>
            </c:strRef>
          </c:cat>
          <c:val>
            <c:numRef>
              <c:f>Sheet1!$C$2:$C$11</c:f>
              <c:numCache>
                <c:formatCode>0%</c:formatCode>
                <c:ptCount val="10"/>
                <c:pt idx="0">
                  <c:v>0.19</c:v>
                </c:pt>
                <c:pt idx="1">
                  <c:v>0.19</c:v>
                </c:pt>
                <c:pt idx="2">
                  <c:v>0.19</c:v>
                </c:pt>
                <c:pt idx="3">
                  <c:v>0.19</c:v>
                </c:pt>
                <c:pt idx="4">
                  <c:v>0.19</c:v>
                </c:pt>
                <c:pt idx="5">
                  <c:v>0.19</c:v>
                </c:pt>
                <c:pt idx="6">
                  <c:v>0.19</c:v>
                </c:pt>
                <c:pt idx="7">
                  <c:v>0.19</c:v>
                </c:pt>
                <c:pt idx="8">
                  <c:v>0.19</c:v>
                </c:pt>
                <c:pt idx="9">
                  <c:v>0.19</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362901840"/>
        <c:axId val="362903016"/>
      </c:barChart>
      <c:catAx>
        <c:axId val="3629018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62903016"/>
        <c:crosses val="autoZero"/>
        <c:auto val="1"/>
        <c:lblAlgn val="ctr"/>
        <c:lblOffset val="100"/>
        <c:noMultiLvlLbl val="0"/>
      </c:catAx>
      <c:valAx>
        <c:axId val="362903016"/>
        <c:scaling>
          <c:orientation val="minMax"/>
        </c:scaling>
        <c:delete val="1"/>
        <c:axPos val="b"/>
        <c:numFmt formatCode="0.00%" sourceLinked="1"/>
        <c:majorTickMark val="none"/>
        <c:minorTickMark val="none"/>
        <c:tickLblPos val="nextTo"/>
        <c:crossAx val="362901840"/>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25962573818897638"/>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6.0452295512151664E-2"/>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c:formatCode>
                <c:ptCount val="5"/>
                <c:pt idx="0">
                  <c:v>0.76100000000000001</c:v>
                </c:pt>
                <c:pt idx="1">
                  <c:v>0.755</c:v>
                </c:pt>
                <c:pt idx="2">
                  <c:v>0.755</c:v>
                </c:pt>
                <c:pt idx="3">
                  <c:v>0.75600000000000001</c:v>
                </c:pt>
                <c:pt idx="4">
                  <c:v>0.75700000000000001</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62905368"/>
        <c:axId val="362906544"/>
      </c:lineChart>
      <c:catAx>
        <c:axId val="362905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62906544"/>
        <c:crosses val="autoZero"/>
        <c:auto val="1"/>
        <c:lblAlgn val="ctr"/>
        <c:lblOffset val="100"/>
        <c:noMultiLvlLbl val="0"/>
      </c:catAx>
      <c:valAx>
        <c:axId val="362906544"/>
        <c:scaling>
          <c:orientation val="minMax"/>
          <c:max val="1"/>
        </c:scaling>
        <c:delete val="1"/>
        <c:axPos val="l"/>
        <c:numFmt formatCode="0%" sourceLinked="1"/>
        <c:majorTickMark val="out"/>
        <c:minorTickMark val="none"/>
        <c:tickLblPos val="nextTo"/>
        <c:crossAx val="36290536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9348056102362206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Union</c:v>
                </c:pt>
                <c:pt idx="3">
                  <c:v>Middlesex</c:v>
                </c:pt>
                <c:pt idx="4">
                  <c:v>Bergen</c:v>
                </c:pt>
                <c:pt idx="5">
                  <c:v>Essex</c:v>
                </c:pt>
                <c:pt idx="6">
                  <c:v>Somerset</c:v>
                </c:pt>
                <c:pt idx="7">
                  <c:v>Mercer</c:v>
                </c:pt>
                <c:pt idx="8">
                  <c:v>Cumberland</c:v>
                </c:pt>
                <c:pt idx="9">
                  <c:v>Atlantic</c:v>
                </c:pt>
                <c:pt idx="10">
                  <c:v>Morris</c:v>
                </c:pt>
                <c:pt idx="11">
                  <c:v>Camden</c:v>
                </c:pt>
                <c:pt idx="12">
                  <c:v>Monmouth</c:v>
                </c:pt>
                <c:pt idx="13">
                  <c:v>Burlington</c:v>
                </c:pt>
                <c:pt idx="14">
                  <c:v>Ocean</c:v>
                </c:pt>
                <c:pt idx="15">
                  <c:v>Warren</c:v>
                </c:pt>
                <c:pt idx="16">
                  <c:v>Hunterdon</c:v>
                </c:pt>
                <c:pt idx="17">
                  <c:v>Sussex</c:v>
                </c:pt>
                <c:pt idx="18">
                  <c:v>Cape May</c:v>
                </c:pt>
                <c:pt idx="19">
                  <c:v>Gloucester</c:v>
                </c:pt>
                <c:pt idx="20">
                  <c:v>Salem</c:v>
                </c:pt>
              </c:strCache>
            </c:strRef>
          </c:cat>
          <c:val>
            <c:numRef>
              <c:f>Sheet1!$B$2:$B$22</c:f>
              <c:numCache>
                <c:formatCode>General</c:formatCode>
                <c:ptCount val="21"/>
                <c:pt idx="0" formatCode="0%">
                  <c:v>0.40799999999999997</c:v>
                </c:pt>
                <c:pt idx="1">
                  <c:v>0.51800000000000002</c:v>
                </c:pt>
                <c:pt idx="2" formatCode="0%">
                  <c:v>0.56399999999999995</c:v>
                </c:pt>
                <c:pt idx="3" formatCode="0%">
                  <c:v>0.56899999999999995</c:v>
                </c:pt>
                <c:pt idx="4" formatCode="0%">
                  <c:v>0.60099999999999998</c:v>
                </c:pt>
                <c:pt idx="5" formatCode="0%">
                  <c:v>0.65400000000000003</c:v>
                </c:pt>
                <c:pt idx="6" formatCode="0%">
                  <c:v>0.69599999999999995</c:v>
                </c:pt>
                <c:pt idx="7" formatCode="0%">
                  <c:v>0.70299999999999996</c:v>
                </c:pt>
                <c:pt idx="8" formatCode="0%">
                  <c:v>0.72</c:v>
                </c:pt>
                <c:pt idx="9" formatCode="0%">
                  <c:v>0.72799999999999998</c:v>
                </c:pt>
                <c:pt idx="11" formatCode="0%">
                  <c:v>0.79500000000000004</c:v>
                </c:pt>
                <c:pt idx="12" formatCode="0%">
                  <c:v>0.82499999999999996</c:v>
                </c:pt>
                <c:pt idx="13" formatCode="0%">
                  <c:v>0.87</c:v>
                </c:pt>
                <c:pt idx="14" formatCode="0%">
                  <c:v>0.873</c:v>
                </c:pt>
                <c:pt idx="15" formatCode="0%">
                  <c:v>0.88500000000000001</c:v>
                </c:pt>
                <c:pt idx="16" formatCode="0%">
                  <c:v>0.89600000000000002</c:v>
                </c:pt>
                <c:pt idx="17" formatCode="0%">
                  <c:v>0.90300000000000002</c:v>
                </c:pt>
                <c:pt idx="18" formatCode="0%">
                  <c:v>0.90700000000000003</c:v>
                </c:pt>
                <c:pt idx="19">
                  <c:v>0.91200000000000003</c:v>
                </c:pt>
                <c:pt idx="20">
                  <c:v>0.91300000000000003</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Union</c:v>
                </c:pt>
                <c:pt idx="3">
                  <c:v>Middlesex</c:v>
                </c:pt>
                <c:pt idx="4">
                  <c:v>Bergen</c:v>
                </c:pt>
                <c:pt idx="5">
                  <c:v>Essex</c:v>
                </c:pt>
                <c:pt idx="6">
                  <c:v>Somerset</c:v>
                </c:pt>
                <c:pt idx="7">
                  <c:v>Mercer</c:v>
                </c:pt>
                <c:pt idx="8">
                  <c:v>Cumberland</c:v>
                </c:pt>
                <c:pt idx="9">
                  <c:v>Atlantic</c:v>
                </c:pt>
                <c:pt idx="10">
                  <c:v>Morris</c:v>
                </c:pt>
                <c:pt idx="11">
                  <c:v>Camden</c:v>
                </c:pt>
                <c:pt idx="12">
                  <c:v>Monmouth</c:v>
                </c:pt>
                <c:pt idx="13">
                  <c:v>Burlington</c:v>
                </c:pt>
                <c:pt idx="14">
                  <c:v>Ocean</c:v>
                </c:pt>
                <c:pt idx="15">
                  <c:v>Warren</c:v>
                </c:pt>
                <c:pt idx="16">
                  <c:v>Hunterdon</c:v>
                </c:pt>
                <c:pt idx="17">
                  <c:v>Sussex</c:v>
                </c:pt>
                <c:pt idx="18">
                  <c:v>Cape May</c:v>
                </c:pt>
                <c:pt idx="19">
                  <c:v>Gloucester</c:v>
                </c:pt>
                <c:pt idx="20">
                  <c:v>Salem</c:v>
                </c:pt>
              </c:strCache>
            </c:strRef>
          </c:cat>
          <c:val>
            <c:numRef>
              <c:f>Sheet1!$C$2:$C$22</c:f>
              <c:numCache>
                <c:formatCode>General</c:formatCode>
                <c:ptCount val="21"/>
                <c:pt idx="10">
                  <c:v>0.75700000000000001</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69%</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Union</c:v>
                </c:pt>
                <c:pt idx="3">
                  <c:v>Middlesex</c:v>
                </c:pt>
                <c:pt idx="4">
                  <c:v>Bergen</c:v>
                </c:pt>
                <c:pt idx="5">
                  <c:v>Essex</c:v>
                </c:pt>
                <c:pt idx="6">
                  <c:v>Somerset</c:v>
                </c:pt>
                <c:pt idx="7">
                  <c:v>Mercer</c:v>
                </c:pt>
                <c:pt idx="8">
                  <c:v>Cumberland</c:v>
                </c:pt>
                <c:pt idx="9">
                  <c:v>Atlantic</c:v>
                </c:pt>
                <c:pt idx="10">
                  <c:v>Morris</c:v>
                </c:pt>
                <c:pt idx="11">
                  <c:v>Camden</c:v>
                </c:pt>
                <c:pt idx="12">
                  <c:v>Monmouth</c:v>
                </c:pt>
                <c:pt idx="13">
                  <c:v>Burlington</c:v>
                </c:pt>
                <c:pt idx="14">
                  <c:v>Ocean</c:v>
                </c:pt>
                <c:pt idx="15">
                  <c:v>Warren</c:v>
                </c:pt>
                <c:pt idx="16">
                  <c:v>Hunterdon</c:v>
                </c:pt>
                <c:pt idx="17">
                  <c:v>Sussex</c:v>
                </c:pt>
                <c:pt idx="18">
                  <c:v>Cape May</c:v>
                </c:pt>
                <c:pt idx="19">
                  <c:v>Gloucester</c:v>
                </c:pt>
                <c:pt idx="20">
                  <c:v>Salem</c:v>
                </c:pt>
              </c:strCache>
            </c:strRef>
          </c:cat>
          <c:val>
            <c:numRef>
              <c:f>Sheet1!$D$2:$D$22</c:f>
              <c:numCache>
                <c:formatCode>0%</c:formatCode>
                <c:ptCount val="21"/>
                <c:pt idx="0">
                  <c:v>0.69</c:v>
                </c:pt>
                <c:pt idx="1">
                  <c:v>0.69</c:v>
                </c:pt>
                <c:pt idx="2">
                  <c:v>0.69</c:v>
                </c:pt>
                <c:pt idx="3">
                  <c:v>0.69</c:v>
                </c:pt>
                <c:pt idx="4">
                  <c:v>0.69</c:v>
                </c:pt>
                <c:pt idx="5">
                  <c:v>0.69</c:v>
                </c:pt>
                <c:pt idx="6">
                  <c:v>0.69</c:v>
                </c:pt>
                <c:pt idx="7">
                  <c:v>0.69</c:v>
                </c:pt>
                <c:pt idx="8">
                  <c:v>0.69</c:v>
                </c:pt>
                <c:pt idx="9">
                  <c:v>0.69</c:v>
                </c:pt>
                <c:pt idx="10">
                  <c:v>0.69</c:v>
                </c:pt>
                <c:pt idx="11">
                  <c:v>0.69</c:v>
                </c:pt>
                <c:pt idx="12">
                  <c:v>0.69</c:v>
                </c:pt>
                <c:pt idx="13">
                  <c:v>0.69</c:v>
                </c:pt>
                <c:pt idx="14">
                  <c:v>0.69</c:v>
                </c:pt>
                <c:pt idx="15">
                  <c:v>0.69</c:v>
                </c:pt>
                <c:pt idx="16">
                  <c:v>0.69</c:v>
                </c:pt>
                <c:pt idx="17">
                  <c:v>0.69</c:v>
                </c:pt>
                <c:pt idx="18">
                  <c:v>0.69</c:v>
                </c:pt>
                <c:pt idx="19" formatCode="General">
                  <c:v>0.69</c:v>
                </c:pt>
                <c:pt idx="20" formatCode="General">
                  <c:v>0.69</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362904192"/>
        <c:axId val="362901056"/>
      </c:barChart>
      <c:catAx>
        <c:axId val="36290419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62901056"/>
        <c:crosses val="autoZero"/>
        <c:auto val="1"/>
        <c:lblAlgn val="ctr"/>
        <c:lblOffset val="100"/>
        <c:noMultiLvlLbl val="0"/>
      </c:catAx>
      <c:valAx>
        <c:axId val="362901056"/>
        <c:scaling>
          <c:orientation val="minMax"/>
        </c:scaling>
        <c:delete val="1"/>
        <c:axPos val="b"/>
        <c:numFmt formatCode="0%" sourceLinked="1"/>
        <c:majorTickMark val="none"/>
        <c:minorTickMark val="none"/>
        <c:tickLblPos val="nextTo"/>
        <c:crossAx val="362904192"/>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4603801673228345"/>
          <c:y val="0.92625640217418781"/>
          <c:w val="0.1010899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109018208661418E-2"/>
          <c:y val="3.5156247837337118E-2"/>
          <c:w val="0.88390981791338585"/>
          <c:h val="0.89663380311061747"/>
        </c:manualLayout>
      </c:layout>
      <c:barChart>
        <c:barDir val="bar"/>
        <c:grouping val="clustered"/>
        <c:varyColors val="0"/>
        <c:ser>
          <c:idx val="1"/>
          <c:order val="1"/>
          <c:tx>
            <c:strRef>
              <c:f>Sheet1!$C$1</c:f>
              <c:strCache>
                <c:ptCount val="1"/>
                <c:pt idx="0">
                  <c:v>NJ avg 69%</c:v>
                </c:pt>
              </c:strCache>
            </c:strRef>
          </c:tx>
          <c:spPr>
            <a:solidFill>
              <a:schemeClr val="bg1"/>
            </a:solidFill>
            <a:ln>
              <a:solidFill>
                <a:schemeClr val="bg1"/>
              </a:solidFill>
            </a:ln>
            <a:effectLst/>
          </c:spPr>
          <c:invertIfNegative val="0"/>
          <c:cat>
            <c:strRef>
              <c:f>Sheet1!$A$2:$A$4</c:f>
              <c:strCache>
                <c:ptCount val="3"/>
                <c:pt idx="0">
                  <c:v>Mendham Twp. </c:v>
                </c:pt>
                <c:pt idx="1">
                  <c:v>Madison Boro </c:v>
                </c:pt>
                <c:pt idx="2">
                  <c:v>Dover Town </c:v>
                </c:pt>
              </c:strCache>
            </c:strRef>
          </c:cat>
          <c:val>
            <c:numRef>
              <c:f>Sheet1!$C$2:$C$4</c:f>
              <c:numCache>
                <c:formatCode>0%</c:formatCode>
                <c:ptCount val="3"/>
                <c:pt idx="0">
                  <c:v>0.69</c:v>
                </c:pt>
                <c:pt idx="1">
                  <c:v>0.69</c:v>
                </c:pt>
                <c:pt idx="2">
                  <c:v>0.69</c:v>
                </c:pt>
              </c:numCache>
            </c:numRef>
          </c:val>
          <c:extLst>
            <c:ext xmlns:c16="http://schemas.microsoft.com/office/drawing/2014/chart" uri="{C3380CC4-5D6E-409C-BE32-E72D297353CC}">
              <c16:uniqueId val="{00000001-DFB7-40F8-B00C-329BFDAA0288}"/>
            </c:ext>
          </c:extLst>
        </c:ser>
        <c:ser>
          <c:idx val="2"/>
          <c:order val="2"/>
          <c:tx>
            <c:strRef>
              <c:f>Sheet1!$D$1</c:f>
              <c:strCache>
                <c:ptCount val="1"/>
                <c:pt idx="0">
                  <c:v>Morris County avg 75.7%</c:v>
                </c:pt>
              </c:strCache>
            </c:strRef>
          </c:tx>
          <c:spPr>
            <a:solidFill>
              <a:schemeClr val="bg1"/>
            </a:solidFill>
            <a:ln>
              <a:solidFill>
                <a:schemeClr val="bg1"/>
              </a:solidFill>
            </a:ln>
            <a:effectLst/>
          </c:spPr>
          <c:invertIfNegative val="0"/>
          <c:trendline>
            <c:spPr>
              <a:ln w="19050" cap="rnd">
                <a:solidFill>
                  <a:schemeClr val="accent3"/>
                </a:solidFill>
                <a:prstDash val="sysDot"/>
              </a:ln>
              <a:effectLst/>
            </c:spPr>
            <c:trendlineType val="linear"/>
            <c:dispRSqr val="0"/>
            <c:dispEq val="0"/>
          </c:trendline>
          <c:cat>
            <c:strRef>
              <c:f>Sheet1!$A$2:$A$4</c:f>
              <c:strCache>
                <c:ptCount val="3"/>
                <c:pt idx="0">
                  <c:v>Mendham Twp. </c:v>
                </c:pt>
                <c:pt idx="1">
                  <c:v>Madison Boro </c:v>
                </c:pt>
                <c:pt idx="2">
                  <c:v>Dover Town </c:v>
                </c:pt>
              </c:strCache>
            </c:strRef>
          </c:cat>
          <c:val>
            <c:numRef>
              <c:f>Sheet1!$D$2:$D$4</c:f>
              <c:numCache>
                <c:formatCode>0%</c:formatCode>
                <c:ptCount val="3"/>
                <c:pt idx="0">
                  <c:v>0.75700000000000001</c:v>
                </c:pt>
                <c:pt idx="1">
                  <c:v>0.75700000000000001</c:v>
                </c:pt>
                <c:pt idx="2">
                  <c:v>0.75700000000000001</c:v>
                </c:pt>
              </c:numCache>
            </c:numRef>
          </c:val>
          <c:extLst>
            <c:ext xmlns:c16="http://schemas.microsoft.com/office/drawing/2014/chart" uri="{C3380CC4-5D6E-409C-BE32-E72D297353CC}">
              <c16:uniqueId val="{00000002-DFB7-40F8-B00C-329BFDAA0288}"/>
            </c:ext>
          </c:extLst>
        </c:ser>
        <c:dLbls>
          <c:showLegendKey val="0"/>
          <c:showVal val="0"/>
          <c:showCatName val="0"/>
          <c:showSerName val="0"/>
          <c:showPercent val="0"/>
          <c:showBubbleSize val="0"/>
        </c:dLbls>
        <c:gapWidth val="500"/>
        <c:overlap val="26"/>
        <c:axId val="362899880"/>
        <c:axId val="362907328"/>
      </c:barChar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Mendham Twp. </c:v>
                </c:pt>
                <c:pt idx="1">
                  <c:v>Madison Boro </c:v>
                </c:pt>
                <c:pt idx="2">
                  <c:v>Dover Town </c:v>
                </c:pt>
              </c:strCache>
            </c:strRef>
          </c:cat>
          <c:val>
            <c:numRef>
              <c:f>Sheet1!$B$2:$B$4</c:f>
              <c:numCache>
                <c:formatCode>0%</c:formatCode>
                <c:ptCount val="3"/>
                <c:pt idx="0">
                  <c:v>0.91800000000000004</c:v>
                </c:pt>
                <c:pt idx="1">
                  <c:v>0.82199999999999995</c:v>
                </c:pt>
                <c:pt idx="2">
                  <c:v>0.312</c:v>
                </c:pt>
              </c:numCache>
            </c:numRef>
          </c:val>
          <c:extLst>
            <c:ext xmlns:c16="http://schemas.microsoft.com/office/drawing/2014/chart" uri="{C3380CC4-5D6E-409C-BE32-E72D297353CC}">
              <c16:uniqueId val="{00000000-DFB7-40F8-B00C-329BFDAA0288}"/>
            </c:ext>
          </c:extLst>
        </c:ser>
        <c:dLbls>
          <c:showLegendKey val="0"/>
          <c:showVal val="0"/>
          <c:showCatName val="0"/>
          <c:showSerName val="0"/>
          <c:showPercent val="0"/>
          <c:showBubbleSize val="0"/>
        </c:dLbls>
        <c:gapWidth val="500"/>
        <c:axId val="362900664"/>
        <c:axId val="362903408"/>
      </c:barChart>
      <c:catAx>
        <c:axId val="362899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62907328"/>
        <c:crosses val="autoZero"/>
        <c:auto val="1"/>
        <c:lblAlgn val="ctr"/>
        <c:lblOffset val="100"/>
        <c:noMultiLvlLbl val="0"/>
      </c:catAx>
      <c:valAx>
        <c:axId val="362907328"/>
        <c:scaling>
          <c:orientation val="minMax"/>
        </c:scaling>
        <c:delete val="1"/>
        <c:axPos val="b"/>
        <c:numFmt formatCode="0%" sourceLinked="1"/>
        <c:majorTickMark val="none"/>
        <c:minorTickMark val="none"/>
        <c:tickLblPos val="nextTo"/>
        <c:crossAx val="362899880"/>
        <c:crosses val="autoZero"/>
        <c:crossBetween val="between"/>
      </c:valAx>
      <c:valAx>
        <c:axId val="362903408"/>
        <c:scaling>
          <c:orientation val="minMax"/>
        </c:scaling>
        <c:delete val="1"/>
        <c:axPos val="t"/>
        <c:numFmt formatCode="0%" sourceLinked="1"/>
        <c:majorTickMark val="out"/>
        <c:minorTickMark val="none"/>
        <c:tickLblPos val="nextTo"/>
        <c:crossAx val="362900664"/>
        <c:crosses val="max"/>
        <c:crossBetween val="between"/>
      </c:valAx>
      <c:catAx>
        <c:axId val="362900664"/>
        <c:scaling>
          <c:orientation val="minMax"/>
        </c:scaling>
        <c:delete val="1"/>
        <c:axPos val="l"/>
        <c:numFmt formatCode="General" sourceLinked="1"/>
        <c:majorTickMark val="out"/>
        <c:minorTickMark val="none"/>
        <c:tickLblPos val="nextTo"/>
        <c:crossAx val="362903408"/>
        <c:crosses val="autoZero"/>
        <c:auto val="1"/>
        <c:lblAlgn val="ctr"/>
        <c:lblOffset val="100"/>
        <c:noMultiLvlLbl val="0"/>
      </c:cat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4837598425196854"/>
          <c:y val="0.81610015895053156"/>
          <c:w val="0.42042999507874013"/>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6.5803961191207138E-3"/>
          <c:w val="0.87045976632280841"/>
          <c:h val="0.92716589593129439"/>
        </c:manualLayout>
      </c:layout>
      <c:barChart>
        <c:barDir val="bar"/>
        <c:grouping val="clustered"/>
        <c:varyColors val="0"/>
        <c:ser>
          <c:idx val="0"/>
          <c:order val="0"/>
          <c:tx>
            <c:strRef>
              <c:f>Sheet1!$B$1</c:f>
              <c:strCache>
                <c:ptCount val="1"/>
                <c:pt idx="0">
                  <c:v>Population_Under18_2017</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Union</c:v>
                </c:pt>
                <c:pt idx="15">
                  <c:v>Monmouth</c:v>
                </c:pt>
                <c:pt idx="16">
                  <c:v>Hudson</c:v>
                </c:pt>
                <c:pt idx="17">
                  <c:v>Ocean</c:v>
                </c:pt>
                <c:pt idx="18">
                  <c:v>Middlesex</c:v>
                </c:pt>
                <c:pt idx="19">
                  <c:v>Essex</c:v>
                </c:pt>
                <c:pt idx="20">
                  <c:v>Bergen</c:v>
                </c:pt>
              </c:strCache>
            </c:strRef>
          </c:cat>
          <c:val>
            <c:numRef>
              <c:f>Sheet1!$B$2:$B$22</c:f>
              <c:numCache>
                <c:formatCode>General</c:formatCode>
                <c:ptCount val="21"/>
                <c:pt idx="0">
                  <c:v>13537</c:v>
                </c:pt>
                <c:pt idx="1">
                  <c:v>16226</c:v>
                </c:pt>
                <c:pt idx="2">
                  <c:v>21574</c:v>
                </c:pt>
                <c:pt idx="3">
                  <c:v>25185</c:v>
                </c:pt>
                <c:pt idx="4">
                  <c:v>27726</c:v>
                </c:pt>
                <c:pt idx="5">
                  <c:v>35909</c:v>
                </c:pt>
                <c:pt idx="6">
                  <c:v>58004</c:v>
                </c:pt>
                <c:pt idx="7">
                  <c:v>64660</c:v>
                </c:pt>
                <c:pt idx="8">
                  <c:v>74088</c:v>
                </c:pt>
                <c:pt idx="9">
                  <c:v>79885</c:v>
                </c:pt>
                <c:pt idx="10">
                  <c:v>93897</c:v>
                </c:pt>
                <c:pt idx="12">
                  <c:v>116574</c:v>
                </c:pt>
                <c:pt idx="13">
                  <c:v>122793</c:v>
                </c:pt>
                <c:pt idx="14">
                  <c:v>131375</c:v>
                </c:pt>
                <c:pt idx="15">
                  <c:v>133950</c:v>
                </c:pt>
                <c:pt idx="16">
                  <c:v>140021</c:v>
                </c:pt>
                <c:pt idx="17">
                  <c:v>141981</c:v>
                </c:pt>
                <c:pt idx="18">
                  <c:v>182068</c:v>
                </c:pt>
                <c:pt idx="19">
                  <c:v>190780</c:v>
                </c:pt>
                <c:pt idx="20">
                  <c:v>201470</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Union</c:v>
                </c:pt>
                <c:pt idx="15">
                  <c:v>Monmouth</c:v>
                </c:pt>
                <c:pt idx="16">
                  <c:v>Hudson</c:v>
                </c:pt>
                <c:pt idx="17">
                  <c:v>Ocean</c:v>
                </c:pt>
                <c:pt idx="18">
                  <c:v>Middlesex</c:v>
                </c:pt>
                <c:pt idx="19">
                  <c:v>Essex</c:v>
                </c:pt>
                <c:pt idx="20">
                  <c:v>Bergen</c:v>
                </c:pt>
              </c:strCache>
            </c:strRef>
          </c:cat>
          <c:val>
            <c:numRef>
              <c:f>Sheet1!$C$2:$C$22</c:f>
              <c:numCache>
                <c:formatCode>General</c:formatCode>
                <c:ptCount val="21"/>
                <c:pt idx="11">
                  <c:v>107093</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62906936"/>
        <c:axId val="362903800"/>
      </c:barChart>
      <c:catAx>
        <c:axId val="3629069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62903800"/>
        <c:crosses val="autoZero"/>
        <c:auto val="1"/>
        <c:lblAlgn val="ctr"/>
        <c:lblOffset val="100"/>
        <c:noMultiLvlLbl val="0"/>
      </c:catAx>
      <c:valAx>
        <c:axId val="362903800"/>
        <c:scaling>
          <c:orientation val="minMax"/>
        </c:scaling>
        <c:delete val="1"/>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6290693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1.5625E-2"/>
          <c:y val="2.406814748657559E-2"/>
          <c:w val="0.96562499999999996"/>
          <c:h val="0.90350223418565934"/>
        </c:manualLayout>
      </c:layout>
      <c:barChart>
        <c:barDir val="bar"/>
        <c:grouping val="percentStacked"/>
        <c:varyColors val="0"/>
        <c:ser>
          <c:idx val="1"/>
          <c:order val="1"/>
          <c:tx>
            <c:strRef>
              <c:f>Sheet1!$C$1</c:f>
              <c:strCache>
                <c:ptCount val="1"/>
                <c:pt idx="0">
                  <c:v># &lt;18 who are &lt;6</c:v>
                </c:pt>
              </c:strCache>
            </c:strRef>
          </c:tx>
          <c:spPr>
            <a:solidFill>
              <a:schemeClr val="dk1">
                <a:tint val="5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Sheet1!$C$2:$C$23</c:f>
              <c:numCache>
                <c:formatCode>#,##0</c:formatCode>
                <c:ptCount val="22"/>
                <c:pt idx="0">
                  <c:v>18611</c:v>
                </c:pt>
                <c:pt idx="1">
                  <c:v>61212</c:v>
                </c:pt>
                <c:pt idx="2">
                  <c:v>28408</c:v>
                </c:pt>
                <c:pt idx="3">
                  <c:v>38601</c:v>
                </c:pt>
                <c:pt idx="4">
                  <c:v>5269</c:v>
                </c:pt>
                <c:pt idx="5">
                  <c:v>12200</c:v>
                </c:pt>
                <c:pt idx="6">
                  <c:v>63390</c:v>
                </c:pt>
                <c:pt idx="7">
                  <c:v>19414</c:v>
                </c:pt>
                <c:pt idx="8">
                  <c:v>55224</c:v>
                </c:pt>
                <c:pt idx="9">
                  <c:v>5817</c:v>
                </c:pt>
                <c:pt idx="10">
                  <c:v>25369</c:v>
                </c:pt>
                <c:pt idx="11">
                  <c:v>58587</c:v>
                </c:pt>
                <c:pt idx="12">
                  <c:v>38909</c:v>
                </c:pt>
                <c:pt idx="13">
                  <c:v>30381</c:v>
                </c:pt>
                <c:pt idx="14">
                  <c:v>47891</c:v>
                </c:pt>
                <c:pt idx="15">
                  <c:v>41961</c:v>
                </c:pt>
                <c:pt idx="16">
                  <c:v>4304</c:v>
                </c:pt>
                <c:pt idx="17">
                  <c:v>21264</c:v>
                </c:pt>
                <c:pt idx="18">
                  <c:v>8385</c:v>
                </c:pt>
                <c:pt idx="19">
                  <c:v>42604</c:v>
                </c:pt>
                <c:pt idx="20">
                  <c:v>6187</c:v>
                </c:pt>
                <c:pt idx="21">
                  <c:v>633988</c:v>
                </c:pt>
              </c:numCache>
            </c:numRef>
          </c:val>
          <c:extLst>
            <c:ext xmlns:c16="http://schemas.microsoft.com/office/drawing/2014/chart" uri="{C3380CC4-5D6E-409C-BE32-E72D297353CC}">
              <c16:uniqueId val="{00000001-E1BA-475B-8D05-6FF6AB4D6188}"/>
            </c:ext>
          </c:extLst>
        </c:ser>
        <c:ser>
          <c:idx val="2"/>
          <c:order val="2"/>
          <c:tx>
            <c:strRef>
              <c:f>Sheet1!$D$1</c:f>
              <c:strCache>
                <c:ptCount val="1"/>
                <c:pt idx="0">
                  <c:v># &lt;18 who are between 6 &amp; 11</c:v>
                </c:pt>
              </c:strCache>
            </c:strRef>
          </c:tx>
          <c:spPr>
            <a:pattFill prst="ltDnDiag">
              <a:fgClr>
                <a:schemeClr val="tx1"/>
              </a:fgClr>
              <a:bgClr>
                <a:schemeClr val="bg1"/>
              </a:bgClr>
            </a:pattFill>
            <a:ln>
              <a:solidFill>
                <a:schemeClr val="tx1"/>
              </a:solidFill>
            </a:ln>
            <a:effectLst/>
          </c:spPr>
          <c:invertIfNegative val="0"/>
          <c:dLbls>
            <c:spPr>
              <a:solidFill>
                <a:schemeClr val="bg1"/>
              </a:solidFill>
              <a:ln>
                <a:solidFill>
                  <a:schemeClr val="bg1">
                    <a:lumMod val="75000"/>
                  </a:schemeClr>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Sheet1!$D$2:$D$23</c:f>
              <c:numCache>
                <c:formatCode>#,##0</c:formatCode>
                <c:ptCount val="22"/>
                <c:pt idx="0">
                  <c:v>19498</c:v>
                </c:pt>
                <c:pt idx="1">
                  <c:v>68055</c:v>
                </c:pt>
                <c:pt idx="2">
                  <c:v>32885</c:v>
                </c:pt>
                <c:pt idx="3">
                  <c:v>38964</c:v>
                </c:pt>
                <c:pt idx="4">
                  <c:v>6019</c:v>
                </c:pt>
                <c:pt idx="5">
                  <c:v>12947</c:v>
                </c:pt>
                <c:pt idx="6">
                  <c:v>63512</c:v>
                </c:pt>
                <c:pt idx="7">
                  <c:v>22761</c:v>
                </c:pt>
                <c:pt idx="8">
                  <c:v>42839</c:v>
                </c:pt>
                <c:pt idx="9">
                  <c:v>8803</c:v>
                </c:pt>
                <c:pt idx="10">
                  <c:v>26076</c:v>
                </c:pt>
                <c:pt idx="11">
                  <c:v>61764</c:v>
                </c:pt>
                <c:pt idx="12">
                  <c:v>47478</c:v>
                </c:pt>
                <c:pt idx="13">
                  <c:v>37167</c:v>
                </c:pt>
                <c:pt idx="14">
                  <c:v>45608</c:v>
                </c:pt>
                <c:pt idx="15">
                  <c:v>39106</c:v>
                </c:pt>
                <c:pt idx="16">
                  <c:v>4917</c:v>
                </c:pt>
                <c:pt idx="17">
                  <c:v>26060</c:v>
                </c:pt>
                <c:pt idx="18">
                  <c:v>9984</c:v>
                </c:pt>
                <c:pt idx="19">
                  <c:v>43651</c:v>
                </c:pt>
                <c:pt idx="20">
                  <c:v>7310</c:v>
                </c:pt>
                <c:pt idx="21">
                  <c:v>665404</c:v>
                </c:pt>
              </c:numCache>
            </c:numRef>
          </c:val>
          <c:extLst>
            <c:ext xmlns:c16="http://schemas.microsoft.com/office/drawing/2014/chart" uri="{C3380CC4-5D6E-409C-BE32-E72D297353CC}">
              <c16:uniqueId val="{00000000-C27A-4A4F-A7C6-7A298A78E64A}"/>
            </c:ext>
          </c:extLst>
        </c:ser>
        <c:ser>
          <c:idx val="3"/>
          <c:order val="3"/>
          <c:tx>
            <c:strRef>
              <c:f>Sheet1!$E$1</c:f>
              <c:strCache>
                <c:ptCount val="1"/>
                <c:pt idx="0">
                  <c:v># &lt;18 who are between 12 and 17</c:v>
                </c:pt>
              </c:strCache>
            </c:strRef>
          </c:tx>
          <c:spPr>
            <a:solidFill>
              <a:srgbClr val="C00000"/>
            </a:solidFill>
            <a:ln>
              <a:noFill/>
            </a:ln>
            <a:effectLst/>
          </c:spPr>
          <c:invertIfNegative val="0"/>
          <c:dLbls>
            <c:spPr>
              <a:solidFill>
                <a:schemeClr val="bg1"/>
              </a:solidFill>
              <a:ln>
                <a:solidFill>
                  <a:schemeClr val="dk1">
                    <a:lumMod val="25000"/>
                    <a:lumOff val="75000"/>
                  </a:schemeClr>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Sheet1!$E$2:$E$23</c:f>
              <c:numCache>
                <c:formatCode>#,##0</c:formatCode>
                <c:ptCount val="22"/>
                <c:pt idx="0">
                  <c:v>21503</c:v>
                </c:pt>
                <c:pt idx="1">
                  <c:v>72532</c:v>
                </c:pt>
                <c:pt idx="2">
                  <c:v>33987</c:v>
                </c:pt>
                <c:pt idx="3">
                  <c:v>40227</c:v>
                </c:pt>
                <c:pt idx="4">
                  <c:v>5541</c:v>
                </c:pt>
                <c:pt idx="5">
                  <c:v>11543</c:v>
                </c:pt>
                <c:pt idx="6">
                  <c:v>63773</c:v>
                </c:pt>
                <c:pt idx="7">
                  <c:v>23896</c:v>
                </c:pt>
                <c:pt idx="8">
                  <c:v>40571</c:v>
                </c:pt>
                <c:pt idx="9">
                  <c:v>10521</c:v>
                </c:pt>
                <c:pt idx="10">
                  <c:v>28810</c:v>
                </c:pt>
                <c:pt idx="11">
                  <c:v>62837</c:v>
                </c:pt>
                <c:pt idx="12">
                  <c:v>51336</c:v>
                </c:pt>
                <c:pt idx="13">
                  <c:v>41776</c:v>
                </c:pt>
                <c:pt idx="14">
                  <c:v>45527</c:v>
                </c:pt>
                <c:pt idx="15">
                  <c:v>41837</c:v>
                </c:pt>
                <c:pt idx="16">
                  <c:v>4762</c:v>
                </c:pt>
                <c:pt idx="17">
                  <c:v>28301</c:v>
                </c:pt>
                <c:pt idx="18">
                  <c:v>11694</c:v>
                </c:pt>
                <c:pt idx="19">
                  <c:v>44975</c:v>
                </c:pt>
                <c:pt idx="20">
                  <c:v>8850</c:v>
                </c:pt>
                <c:pt idx="21">
                  <c:v>694799</c:v>
                </c:pt>
              </c:numCache>
            </c:numRef>
          </c:val>
          <c:extLst>
            <c:ext xmlns:c16="http://schemas.microsoft.com/office/drawing/2014/chart" uri="{C3380CC4-5D6E-409C-BE32-E72D297353CC}">
              <c16:uniqueId val="{00000000-6385-469E-91DA-42A65CB3B71D}"/>
            </c:ext>
          </c:extLst>
        </c:ser>
        <c:dLbls>
          <c:showLegendKey val="0"/>
          <c:showVal val="0"/>
          <c:showCatName val="0"/>
          <c:showSerName val="0"/>
          <c:showPercent val="0"/>
          <c:showBubbleSize val="0"/>
        </c:dLbls>
        <c:gapWidth val="150"/>
        <c:overlap val="100"/>
        <c:axId val="388681048"/>
        <c:axId val="388678696"/>
      </c:barChart>
      <c:barChart>
        <c:barDir val="bar"/>
        <c:grouping val="clustered"/>
        <c:varyColors val="0"/>
        <c:ser>
          <c:idx val="0"/>
          <c:order val="0"/>
          <c:tx>
            <c:strRef>
              <c:f>Sheet1!$B$1</c:f>
              <c:strCache>
                <c:ptCount val="1"/>
                <c:pt idx="0">
                  <c:v>Copy County</c:v>
                </c:pt>
              </c:strCache>
            </c:strRef>
          </c:tx>
          <c:spPr>
            <a:solidFill>
              <a:srgbClr val="FFFF00"/>
            </a:solidFill>
            <a:ln>
              <a:noFill/>
            </a:ln>
            <a:effectLst/>
          </c:spPr>
          <c:invertIfNegative val="0"/>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Sheet1!$B$2:$B$23</c:f>
              <c:numCache>
                <c:formatCode>General</c:formatCode>
                <c:ptCount val="22"/>
                <c:pt idx="13">
                  <c:v>1</c:v>
                </c:pt>
              </c:numCache>
            </c:numRef>
          </c:val>
          <c:extLst>
            <c:ext xmlns:c16="http://schemas.microsoft.com/office/drawing/2014/chart" uri="{C3380CC4-5D6E-409C-BE32-E72D297353CC}">
              <c16:uniqueId val="{00000000-E1BA-475B-8D05-6FF6AB4D6188}"/>
            </c:ext>
          </c:extLst>
        </c:ser>
        <c:ser>
          <c:idx val="4"/>
          <c:order val="4"/>
          <c:tx>
            <c:strRef>
              <c:f>Sheet1!$F$1</c:f>
              <c:strCache>
                <c:ptCount val="1"/>
                <c:pt idx="0">
                  <c:v>Copy County 2</c:v>
                </c:pt>
              </c:strCache>
            </c:strRef>
          </c:tx>
          <c:spPr>
            <a:solidFill>
              <a:srgbClr val="FFFF00"/>
            </a:solidFill>
            <a:ln>
              <a:noFill/>
            </a:ln>
            <a:effectLst/>
          </c:spPr>
          <c:invertIfNegative val="0"/>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Sheet1!$F$2:$F$23</c:f>
              <c:numCache>
                <c:formatCode>General</c:formatCode>
                <c:ptCount val="22"/>
                <c:pt idx="13">
                  <c:v>1</c:v>
                </c:pt>
              </c:numCache>
            </c:numRef>
          </c:val>
          <c:extLst>
            <c:ext xmlns:c16="http://schemas.microsoft.com/office/drawing/2014/chart" uri="{C3380CC4-5D6E-409C-BE32-E72D297353CC}">
              <c16:uniqueId val="{00000001-6385-469E-91DA-42A65CB3B71D}"/>
            </c:ext>
          </c:extLst>
        </c:ser>
        <c:dLbls>
          <c:showLegendKey val="0"/>
          <c:showVal val="0"/>
          <c:showCatName val="0"/>
          <c:showSerName val="0"/>
          <c:showPercent val="0"/>
          <c:showBubbleSize val="0"/>
        </c:dLbls>
        <c:gapWidth val="100"/>
        <c:overlap val="-100"/>
        <c:axId val="388678304"/>
        <c:axId val="388679872"/>
      </c:barChart>
      <c:valAx>
        <c:axId val="388678696"/>
        <c:scaling>
          <c:orientation val="minMax"/>
        </c:scaling>
        <c:delete val="0"/>
        <c:axPos val="t"/>
        <c:numFmt formatCode="0%"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388681048"/>
        <c:crosses val="max"/>
        <c:crossBetween val="between"/>
      </c:valAx>
      <c:catAx>
        <c:axId val="388681048"/>
        <c:scaling>
          <c:orientation val="minMax"/>
        </c:scaling>
        <c:delete val="0"/>
        <c:axPos val="l"/>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388678696"/>
        <c:crosses val="autoZero"/>
        <c:auto val="1"/>
        <c:lblAlgn val="ctr"/>
        <c:lblOffset val="100"/>
        <c:noMultiLvlLbl val="0"/>
      </c:catAx>
      <c:valAx>
        <c:axId val="388679872"/>
        <c:scaling>
          <c:orientation val="minMax"/>
          <c:max val="1"/>
        </c:scaling>
        <c:delete val="1"/>
        <c:axPos val="b"/>
        <c:numFmt formatCode="General" sourceLinked="1"/>
        <c:majorTickMark val="out"/>
        <c:minorTickMark val="none"/>
        <c:tickLblPos val="nextTo"/>
        <c:crossAx val="388678304"/>
        <c:crosses val="autoZero"/>
        <c:crossBetween val="between"/>
      </c:valAx>
      <c:catAx>
        <c:axId val="388678304"/>
        <c:scaling>
          <c:orientation val="minMax"/>
        </c:scaling>
        <c:delete val="1"/>
        <c:axPos val="r"/>
        <c:numFmt formatCode="General" sourceLinked="1"/>
        <c:majorTickMark val="out"/>
        <c:minorTickMark val="none"/>
        <c:tickLblPos val="nextTo"/>
        <c:crossAx val="388679872"/>
        <c:crosses val="max"/>
        <c:auto val="1"/>
        <c:lblAlgn val="ctr"/>
        <c:lblOffset val="100"/>
        <c:noMultiLvlLbl val="0"/>
      </c:catAx>
      <c:spPr>
        <a:noFill/>
        <a:ln>
          <a:noFill/>
        </a:ln>
        <a:effectLst/>
      </c:spPr>
    </c:plotArea>
    <c:legend>
      <c:legendPos val="b"/>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prstDash val="solid"/>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Sheet1!$B$1</c:f>
              <c:strCache>
                <c:ptCount val="1"/>
                <c:pt idx="0">
                  <c:v>&lt; 6 years</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New Jersey</c:v>
                </c:pt>
                <c:pt idx="1">
                  <c:v>Parsippany-Troy Hills</c:v>
                </c:pt>
                <c:pt idx="2">
                  <c:v>Mount Olive</c:v>
                </c:pt>
              </c:strCache>
            </c:strRef>
          </c:cat>
          <c:val>
            <c:numRef>
              <c:f>Sheet1!$B$2:$B$4</c:f>
              <c:numCache>
                <c:formatCode>0%</c:formatCode>
                <c:ptCount val="3"/>
                <c:pt idx="0">
                  <c:v>0.318</c:v>
                </c:pt>
                <c:pt idx="1">
                  <c:v>0.32500000000000001</c:v>
                </c:pt>
                <c:pt idx="2">
                  <c:v>0.26600000000000001</c:v>
                </c:pt>
              </c:numCache>
            </c:numRef>
          </c:val>
          <c:extLst>
            <c:ext xmlns:c16="http://schemas.microsoft.com/office/drawing/2014/chart" uri="{C3380CC4-5D6E-409C-BE32-E72D297353CC}">
              <c16:uniqueId val="{00000000-6482-4CBC-BB12-35CB246AF4A0}"/>
            </c:ext>
          </c:extLst>
        </c:ser>
        <c:ser>
          <c:idx val="1"/>
          <c:order val="1"/>
          <c:tx>
            <c:strRef>
              <c:f>Sheet1!$C$1</c:f>
              <c:strCache>
                <c:ptCount val="1"/>
                <c:pt idx="0">
                  <c:v>6 - 11 years</c:v>
                </c:pt>
              </c:strCache>
            </c:strRef>
          </c:tx>
          <c:spPr>
            <a:pattFill prst="ltDnDiag">
              <a:fgClr>
                <a:schemeClr val="tx1"/>
              </a:fgClr>
              <a:bgClr>
                <a:schemeClr val="bg1"/>
              </a:bgClr>
            </a:pattFill>
            <a:ln>
              <a:solidFill>
                <a:schemeClr val="tx1"/>
              </a:solid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New Jersey</c:v>
                </c:pt>
                <c:pt idx="1">
                  <c:v>Parsippany-Troy Hills</c:v>
                </c:pt>
                <c:pt idx="2">
                  <c:v>Mount Olive</c:v>
                </c:pt>
              </c:strCache>
            </c:strRef>
          </c:cat>
          <c:val>
            <c:numRef>
              <c:f>Sheet1!$C$2:$C$4</c:f>
              <c:numCache>
                <c:formatCode>0%</c:formatCode>
                <c:ptCount val="3"/>
                <c:pt idx="0">
                  <c:v>0.33400000000000002</c:v>
                </c:pt>
                <c:pt idx="1">
                  <c:v>0.32400000000000001</c:v>
                </c:pt>
                <c:pt idx="2">
                  <c:v>0.35</c:v>
                </c:pt>
              </c:numCache>
            </c:numRef>
          </c:val>
          <c:extLst>
            <c:ext xmlns:c16="http://schemas.microsoft.com/office/drawing/2014/chart" uri="{C3380CC4-5D6E-409C-BE32-E72D297353CC}">
              <c16:uniqueId val="{00000001-6482-4CBC-BB12-35CB246AF4A0}"/>
            </c:ext>
          </c:extLst>
        </c:ser>
        <c:ser>
          <c:idx val="2"/>
          <c:order val="2"/>
          <c:tx>
            <c:strRef>
              <c:f>Sheet1!$D$1</c:f>
              <c:strCache>
                <c:ptCount val="1"/>
                <c:pt idx="0">
                  <c:v>12 - 17 years</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New Jersey</c:v>
                </c:pt>
                <c:pt idx="1">
                  <c:v>Parsippany-Troy Hills</c:v>
                </c:pt>
                <c:pt idx="2">
                  <c:v>Mount Olive</c:v>
                </c:pt>
              </c:strCache>
            </c:strRef>
          </c:cat>
          <c:val>
            <c:numRef>
              <c:f>Sheet1!$D$2:$D$4</c:f>
              <c:numCache>
                <c:formatCode>0%</c:formatCode>
                <c:ptCount val="3"/>
                <c:pt idx="0">
                  <c:v>0.34799999999999998</c:v>
                </c:pt>
                <c:pt idx="1">
                  <c:v>0.35099999999999998</c:v>
                </c:pt>
                <c:pt idx="2">
                  <c:v>0.38400000000000001</c:v>
                </c:pt>
              </c:numCache>
            </c:numRef>
          </c:val>
          <c:extLst>
            <c:ext xmlns:c16="http://schemas.microsoft.com/office/drawing/2014/chart" uri="{C3380CC4-5D6E-409C-BE32-E72D297353CC}">
              <c16:uniqueId val="{00000002-6482-4CBC-BB12-35CB246AF4A0}"/>
            </c:ext>
          </c:extLst>
        </c:ser>
        <c:dLbls>
          <c:showLegendKey val="0"/>
          <c:showVal val="0"/>
          <c:showCatName val="0"/>
          <c:showSerName val="0"/>
          <c:showPercent val="0"/>
          <c:showBubbleSize val="0"/>
        </c:dLbls>
        <c:gapWidth val="150"/>
        <c:overlap val="100"/>
        <c:axId val="388677912"/>
        <c:axId val="388676344"/>
      </c:barChart>
      <c:catAx>
        <c:axId val="3886779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8676344"/>
        <c:crosses val="autoZero"/>
        <c:auto val="1"/>
        <c:lblAlgn val="ctr"/>
        <c:lblOffset val="100"/>
        <c:noMultiLvlLbl val="0"/>
      </c:catAx>
      <c:valAx>
        <c:axId val="388676344"/>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8677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Sheet1!$C$2:$C$22</c:f>
              <c:numCache>
                <c:formatCode>General</c:formatCode>
                <c:ptCount val="21"/>
                <c:pt idx="0">
                  <c:v>295</c:v>
                </c:pt>
                <c:pt idx="1">
                  <c:v>460</c:v>
                </c:pt>
                <c:pt idx="2">
                  <c:v>538</c:v>
                </c:pt>
                <c:pt idx="3">
                  <c:v>583</c:v>
                </c:pt>
                <c:pt idx="4">
                  <c:v>700</c:v>
                </c:pt>
                <c:pt idx="5">
                  <c:v>947</c:v>
                </c:pt>
                <c:pt idx="6">
                  <c:v>1247</c:v>
                </c:pt>
                <c:pt idx="7">
                  <c:v>1498</c:v>
                </c:pt>
                <c:pt idx="8">
                  <c:v>1540</c:v>
                </c:pt>
                <c:pt idx="9">
                  <c:v>1739</c:v>
                </c:pt>
                <c:pt idx="10">
                  <c:v>1803</c:v>
                </c:pt>
                <c:pt idx="11">
                  <c:v>1837</c:v>
                </c:pt>
                <c:pt idx="12">
                  <c:v>1799</c:v>
                </c:pt>
                <c:pt idx="13">
                  <c:v>1768</c:v>
                </c:pt>
                <c:pt idx="14">
                  <c:v>2113</c:v>
                </c:pt>
                <c:pt idx="15">
                  <c:v>2442</c:v>
                </c:pt>
                <c:pt idx="16">
                  <c:v>2575</c:v>
                </c:pt>
                <c:pt idx="17">
                  <c:v>3034</c:v>
                </c:pt>
                <c:pt idx="18">
                  <c:v>3128</c:v>
                </c:pt>
                <c:pt idx="19">
                  <c:v>4801</c:v>
                </c:pt>
                <c:pt idx="20">
                  <c:v>4980</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Sheet1!$D$2:$D$22</c:f>
              <c:numCache>
                <c:formatCode>General</c:formatCode>
                <c:ptCount val="21"/>
                <c:pt idx="0">
                  <c:v>29</c:v>
                </c:pt>
                <c:pt idx="1">
                  <c:v>45</c:v>
                </c:pt>
                <c:pt idx="2">
                  <c:v>117</c:v>
                </c:pt>
                <c:pt idx="3">
                  <c:v>159</c:v>
                </c:pt>
                <c:pt idx="4">
                  <c:v>79</c:v>
                </c:pt>
                <c:pt idx="5">
                  <c:v>71</c:v>
                </c:pt>
                <c:pt idx="6">
                  <c:v>95</c:v>
                </c:pt>
                <c:pt idx="7">
                  <c:v>305</c:v>
                </c:pt>
                <c:pt idx="8">
                  <c:v>321</c:v>
                </c:pt>
                <c:pt idx="9">
                  <c:v>261</c:v>
                </c:pt>
                <c:pt idx="10">
                  <c:v>233</c:v>
                </c:pt>
                <c:pt idx="11">
                  <c:v>212</c:v>
                </c:pt>
                <c:pt idx="12">
                  <c:v>259</c:v>
                </c:pt>
                <c:pt idx="13">
                  <c:v>315</c:v>
                </c:pt>
                <c:pt idx="14">
                  <c:v>266</c:v>
                </c:pt>
                <c:pt idx="15">
                  <c:v>243</c:v>
                </c:pt>
                <c:pt idx="16">
                  <c:v>359</c:v>
                </c:pt>
                <c:pt idx="17">
                  <c:v>288</c:v>
                </c:pt>
                <c:pt idx="18">
                  <c:v>210</c:v>
                </c:pt>
                <c:pt idx="19">
                  <c:v>658</c:v>
                </c:pt>
                <c:pt idx="20">
                  <c:v>1004</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Sheet1!$E$2:$E$22</c:f>
              <c:numCache>
                <c:formatCode>General</c:formatCode>
                <c:ptCount val="21"/>
                <c:pt idx="0">
                  <c:v>324</c:v>
                </c:pt>
                <c:pt idx="1">
                  <c:v>505</c:v>
                </c:pt>
                <c:pt idx="2">
                  <c:v>655</c:v>
                </c:pt>
                <c:pt idx="3">
                  <c:v>742</c:v>
                </c:pt>
                <c:pt idx="4">
                  <c:v>779</c:v>
                </c:pt>
                <c:pt idx="5">
                  <c:v>1018</c:v>
                </c:pt>
                <c:pt idx="6">
                  <c:v>1342</c:v>
                </c:pt>
                <c:pt idx="7">
                  <c:v>1803</c:v>
                </c:pt>
                <c:pt idx="8">
                  <c:v>1861</c:v>
                </c:pt>
                <c:pt idx="9">
                  <c:v>2000</c:v>
                </c:pt>
                <c:pt idx="10">
                  <c:v>2036</c:v>
                </c:pt>
                <c:pt idx="11">
                  <c:v>2049</c:v>
                </c:pt>
                <c:pt idx="12">
                  <c:v>2058</c:v>
                </c:pt>
                <c:pt idx="13">
                  <c:v>2083</c:v>
                </c:pt>
                <c:pt idx="14">
                  <c:v>2379</c:v>
                </c:pt>
                <c:pt idx="15">
                  <c:v>2685</c:v>
                </c:pt>
                <c:pt idx="16">
                  <c:v>2934</c:v>
                </c:pt>
                <c:pt idx="17">
                  <c:v>3322</c:v>
                </c:pt>
                <c:pt idx="18">
                  <c:v>3338</c:v>
                </c:pt>
                <c:pt idx="19">
                  <c:v>5459</c:v>
                </c:pt>
                <c:pt idx="20">
                  <c:v>5984</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88675560"/>
        <c:axId val="388677520"/>
      </c:barChart>
      <c:barChart>
        <c:barDir val="bar"/>
        <c:grouping val="clustered"/>
        <c:varyColors val="0"/>
        <c:ser>
          <c:idx val="0"/>
          <c:order val="0"/>
          <c:tx>
            <c:strRef>
              <c:f>Sheet1!$B$1</c:f>
              <c:strCache>
                <c:ptCount val="1"/>
                <c:pt idx="0">
                  <c:v>County copy total 1</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Sheet1!$B$2:$B$22</c:f>
              <c:numCache>
                <c:formatCode>General</c:formatCode>
                <c:ptCount val="21"/>
                <c:pt idx="6">
                  <c:v>1342</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County copy total 2</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Sheet1!$F$2:$F$22</c:f>
              <c:numCache>
                <c:formatCode>General</c:formatCode>
                <c:ptCount val="21"/>
                <c:pt idx="6">
                  <c:v>1342</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388679088"/>
        <c:axId val="388669680"/>
      </c:barChart>
      <c:catAx>
        <c:axId val="388675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8677520"/>
        <c:crosses val="autoZero"/>
        <c:auto val="1"/>
        <c:lblAlgn val="ctr"/>
        <c:lblOffset val="100"/>
        <c:noMultiLvlLbl val="0"/>
      </c:catAx>
      <c:valAx>
        <c:axId val="388677520"/>
        <c:scaling>
          <c:orientation val="minMax"/>
          <c:max val="7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8675560"/>
        <c:crosses val="autoZero"/>
        <c:crossBetween val="between"/>
      </c:valAx>
      <c:valAx>
        <c:axId val="388669680"/>
        <c:scaling>
          <c:orientation val="minMax"/>
          <c:max val="7000"/>
        </c:scaling>
        <c:delete val="1"/>
        <c:axPos val="t"/>
        <c:numFmt formatCode="General" sourceLinked="1"/>
        <c:majorTickMark val="out"/>
        <c:minorTickMark val="none"/>
        <c:tickLblPos val="nextTo"/>
        <c:crossAx val="388679088"/>
        <c:crosses val="max"/>
        <c:crossBetween val="between"/>
      </c:valAx>
      <c:catAx>
        <c:axId val="388679088"/>
        <c:scaling>
          <c:orientation val="minMax"/>
        </c:scaling>
        <c:delete val="1"/>
        <c:axPos val="l"/>
        <c:numFmt formatCode="General" sourceLinked="1"/>
        <c:majorTickMark val="out"/>
        <c:minorTickMark val="none"/>
        <c:tickLblPos val="nextTo"/>
        <c:crossAx val="388669680"/>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2011</c:v>
                </c:pt>
                <c:pt idx="1">
                  <c:v>2012</c:v>
                </c:pt>
                <c:pt idx="2">
                  <c:v>2013</c:v>
                </c:pt>
                <c:pt idx="3">
                  <c:v>2014</c:v>
                </c:pt>
                <c:pt idx="4">
                  <c:v>2015</c:v>
                </c:pt>
                <c:pt idx="5">
                  <c:v>2016</c:v>
                </c:pt>
                <c:pt idx="6">
                  <c:v>2017</c:v>
                </c:pt>
                <c:pt idx="7">
                  <c:v>2018</c:v>
                </c:pt>
              </c:numCache>
            </c:numRef>
          </c:cat>
          <c:val>
            <c:numRef>
              <c:f>Sheet1!$B$2:$B$9</c:f>
              <c:numCache>
                <c:formatCode>General</c:formatCode>
                <c:ptCount val="8"/>
                <c:pt idx="0">
                  <c:v>85</c:v>
                </c:pt>
                <c:pt idx="1">
                  <c:v>84</c:v>
                </c:pt>
                <c:pt idx="2">
                  <c:v>64</c:v>
                </c:pt>
                <c:pt idx="3">
                  <c:v>63</c:v>
                </c:pt>
                <c:pt idx="4">
                  <c:v>53</c:v>
                </c:pt>
                <c:pt idx="5">
                  <c:v>49</c:v>
                </c:pt>
                <c:pt idx="6">
                  <c:v>44</c:v>
                </c:pt>
                <c:pt idx="7">
                  <c:v>31</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2011</c:v>
                </c:pt>
                <c:pt idx="1">
                  <c:v>2012</c:v>
                </c:pt>
                <c:pt idx="2">
                  <c:v>2013</c:v>
                </c:pt>
                <c:pt idx="3">
                  <c:v>2014</c:v>
                </c:pt>
                <c:pt idx="4">
                  <c:v>2015</c:v>
                </c:pt>
                <c:pt idx="5">
                  <c:v>2016</c:v>
                </c:pt>
                <c:pt idx="6">
                  <c:v>2017</c:v>
                </c:pt>
                <c:pt idx="7">
                  <c:v>2018</c:v>
                </c:pt>
              </c:numCache>
            </c:numRef>
          </c:cat>
          <c:val>
            <c:numRef>
              <c:f>Sheet1!$C$2:$C$9</c:f>
              <c:numCache>
                <c:formatCode>General</c:formatCode>
                <c:ptCount val="8"/>
                <c:pt idx="0">
                  <c:v>103</c:v>
                </c:pt>
                <c:pt idx="1">
                  <c:v>100</c:v>
                </c:pt>
                <c:pt idx="2">
                  <c:v>110</c:v>
                </c:pt>
                <c:pt idx="3">
                  <c:v>92</c:v>
                </c:pt>
                <c:pt idx="4">
                  <c:v>102</c:v>
                </c:pt>
                <c:pt idx="5">
                  <c:v>93</c:v>
                </c:pt>
                <c:pt idx="6">
                  <c:v>67</c:v>
                </c:pt>
                <c:pt idx="7">
                  <c:v>64</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388670856"/>
        <c:axId val="388667720"/>
      </c:barChart>
      <c:catAx>
        <c:axId val="388670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8667720"/>
        <c:crosses val="autoZero"/>
        <c:auto val="1"/>
        <c:lblAlgn val="ctr"/>
        <c:lblOffset val="100"/>
        <c:noMultiLvlLbl val="0"/>
      </c:catAx>
      <c:valAx>
        <c:axId val="388667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8670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 </c:v>
                </c:pt>
                <c:pt idx="4">
                  <c:v>Burlington</c:v>
                </c:pt>
                <c:pt idx="5">
                  <c:v>Bergen</c:v>
                </c:pt>
                <c:pt idx="6">
                  <c:v>Monmouth</c:v>
                </c:pt>
                <c:pt idx="7">
                  <c:v>Middlesex</c:v>
                </c:pt>
                <c:pt idx="8">
                  <c:v>Gloucester</c:v>
                </c:pt>
                <c:pt idx="9">
                  <c:v>Warren</c:v>
                </c:pt>
                <c:pt idx="10">
                  <c:v>Union</c:v>
                </c:pt>
                <c:pt idx="11">
                  <c:v>Mercer</c:v>
                </c:pt>
                <c:pt idx="12">
                  <c:v>Ocean</c:v>
                </c:pt>
                <c:pt idx="13">
                  <c:v>Cape May </c:v>
                </c:pt>
                <c:pt idx="14">
                  <c:v>Camden</c:v>
                </c:pt>
                <c:pt idx="15">
                  <c:v>Essex</c:v>
                </c:pt>
                <c:pt idx="16">
                  <c:v>Salem</c:v>
                </c:pt>
                <c:pt idx="17">
                  <c:v>Atlantic</c:v>
                </c:pt>
                <c:pt idx="18">
                  <c:v>Hudson</c:v>
                </c:pt>
                <c:pt idx="19">
                  <c:v>Passaic</c:v>
                </c:pt>
                <c:pt idx="20">
                  <c:v>Cumberland</c:v>
                </c:pt>
              </c:strCache>
            </c:strRef>
          </c:cat>
          <c:val>
            <c:numRef>
              <c:f>Sheet1!$B$2:$B$22</c:f>
              <c:numCache>
                <c:formatCode>General</c:formatCode>
                <c:ptCount val="21"/>
                <c:pt idx="0" formatCode="0%">
                  <c:v>3.9E-2</c:v>
                </c:pt>
                <c:pt idx="2" formatCode="0%">
                  <c:v>4.2000000000000003E-2</c:v>
                </c:pt>
                <c:pt idx="3" formatCode="0%">
                  <c:v>5.7000000000000002E-2</c:v>
                </c:pt>
                <c:pt idx="4" formatCode="0%">
                  <c:v>7.0000000000000007E-2</c:v>
                </c:pt>
                <c:pt idx="5" formatCode="0%">
                  <c:v>7.5999999999999998E-2</c:v>
                </c:pt>
                <c:pt idx="6" formatCode="0%">
                  <c:v>8.1000000000000003E-2</c:v>
                </c:pt>
                <c:pt idx="7" formatCode="0%">
                  <c:v>8.5999999999999993E-2</c:v>
                </c:pt>
                <c:pt idx="8" formatCode="0%">
                  <c:v>8.7999999999999995E-2</c:v>
                </c:pt>
                <c:pt idx="9" formatCode="0%">
                  <c:v>0.10299999999999999</c:v>
                </c:pt>
                <c:pt idx="10" formatCode="0%">
                  <c:v>0.115</c:v>
                </c:pt>
                <c:pt idx="11" formatCode="0%">
                  <c:v>0.124</c:v>
                </c:pt>
                <c:pt idx="12" formatCode="0%">
                  <c:v>0.127</c:v>
                </c:pt>
                <c:pt idx="13" formatCode="0%">
                  <c:v>0.13600000000000001</c:v>
                </c:pt>
                <c:pt idx="14" formatCode="0%">
                  <c:v>0.155</c:v>
                </c:pt>
                <c:pt idx="15" formatCode="0%">
                  <c:v>0.19600000000000001</c:v>
                </c:pt>
                <c:pt idx="16" formatCode="0%">
                  <c:v>0.19900000000000001</c:v>
                </c:pt>
                <c:pt idx="17" formatCode="0%">
                  <c:v>0.20200000000000001</c:v>
                </c:pt>
                <c:pt idx="18" formatCode="0%">
                  <c:v>0.20799999999999999</c:v>
                </c:pt>
                <c:pt idx="19" formatCode="0%">
                  <c:v>0.218</c:v>
                </c:pt>
                <c:pt idx="20" formatCode="0%">
                  <c:v>0.219</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 </c:v>
                </c:pt>
                <c:pt idx="4">
                  <c:v>Burlington</c:v>
                </c:pt>
                <c:pt idx="5">
                  <c:v>Bergen</c:v>
                </c:pt>
                <c:pt idx="6">
                  <c:v>Monmouth</c:v>
                </c:pt>
                <c:pt idx="7">
                  <c:v>Middlesex</c:v>
                </c:pt>
                <c:pt idx="8">
                  <c:v>Gloucester</c:v>
                </c:pt>
                <c:pt idx="9">
                  <c:v>Warren</c:v>
                </c:pt>
                <c:pt idx="10">
                  <c:v>Union</c:v>
                </c:pt>
                <c:pt idx="11">
                  <c:v>Mercer</c:v>
                </c:pt>
                <c:pt idx="12">
                  <c:v>Ocean</c:v>
                </c:pt>
                <c:pt idx="13">
                  <c:v>Cape May </c:v>
                </c:pt>
                <c:pt idx="14">
                  <c:v>Camden</c:v>
                </c:pt>
                <c:pt idx="15">
                  <c:v>Essex</c:v>
                </c:pt>
                <c:pt idx="16">
                  <c:v>Salem</c:v>
                </c:pt>
                <c:pt idx="17">
                  <c:v>Atlantic</c:v>
                </c:pt>
                <c:pt idx="18">
                  <c:v>Hudson</c:v>
                </c:pt>
                <c:pt idx="19">
                  <c:v>Passaic</c:v>
                </c:pt>
                <c:pt idx="20">
                  <c:v>Cumberland</c:v>
                </c:pt>
              </c:strCache>
            </c:strRef>
          </c:cat>
          <c:val>
            <c:numRef>
              <c:f>Sheet1!$C$2:$C$22</c:f>
              <c:numCache>
                <c:formatCode>0%</c:formatCode>
                <c:ptCount val="21"/>
                <c:pt idx="1">
                  <c:v>4.1000000000000002E-2</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17%</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Somerset</c:v>
                </c:pt>
                <c:pt idx="3">
                  <c:v>Sussex </c:v>
                </c:pt>
                <c:pt idx="4">
                  <c:v>Burlington</c:v>
                </c:pt>
                <c:pt idx="5">
                  <c:v>Bergen</c:v>
                </c:pt>
                <c:pt idx="6">
                  <c:v>Monmouth</c:v>
                </c:pt>
                <c:pt idx="7">
                  <c:v>Middlesex</c:v>
                </c:pt>
                <c:pt idx="8">
                  <c:v>Gloucester</c:v>
                </c:pt>
                <c:pt idx="9">
                  <c:v>Warren</c:v>
                </c:pt>
                <c:pt idx="10">
                  <c:v>Union</c:v>
                </c:pt>
                <c:pt idx="11">
                  <c:v>Mercer</c:v>
                </c:pt>
                <c:pt idx="12">
                  <c:v>Ocean</c:v>
                </c:pt>
                <c:pt idx="13">
                  <c:v>Cape May </c:v>
                </c:pt>
                <c:pt idx="14">
                  <c:v>Camden</c:v>
                </c:pt>
                <c:pt idx="15">
                  <c:v>Essex</c:v>
                </c:pt>
                <c:pt idx="16">
                  <c:v>Salem</c:v>
                </c:pt>
                <c:pt idx="17">
                  <c:v>Atlantic</c:v>
                </c:pt>
                <c:pt idx="18">
                  <c:v>Hudson</c:v>
                </c:pt>
                <c:pt idx="19">
                  <c:v>Passaic</c:v>
                </c:pt>
                <c:pt idx="20">
                  <c:v>Cumberland</c:v>
                </c:pt>
              </c:strCache>
            </c:strRef>
          </c:cat>
          <c:val>
            <c:numRef>
              <c:f>Sheet1!$D$2:$D$22</c:f>
              <c:numCache>
                <c:formatCode>0%</c:formatCode>
                <c:ptCount val="21"/>
                <c:pt idx="0">
                  <c:v>0.16700000000000001</c:v>
                </c:pt>
                <c:pt idx="1">
                  <c:v>0.16700000000000001</c:v>
                </c:pt>
                <c:pt idx="2">
                  <c:v>0.16700000000000001</c:v>
                </c:pt>
                <c:pt idx="3">
                  <c:v>0.16700000000000001</c:v>
                </c:pt>
                <c:pt idx="4">
                  <c:v>0.16700000000000001</c:v>
                </c:pt>
                <c:pt idx="5">
                  <c:v>0.16700000000000001</c:v>
                </c:pt>
                <c:pt idx="6">
                  <c:v>0.16700000000000001</c:v>
                </c:pt>
                <c:pt idx="7">
                  <c:v>0.16700000000000001</c:v>
                </c:pt>
                <c:pt idx="8">
                  <c:v>0.16700000000000001</c:v>
                </c:pt>
                <c:pt idx="9">
                  <c:v>0.16700000000000001</c:v>
                </c:pt>
                <c:pt idx="10">
                  <c:v>0.16700000000000001</c:v>
                </c:pt>
                <c:pt idx="11">
                  <c:v>0.16700000000000001</c:v>
                </c:pt>
                <c:pt idx="12">
                  <c:v>0.16700000000000001</c:v>
                </c:pt>
                <c:pt idx="13">
                  <c:v>0.16700000000000001</c:v>
                </c:pt>
                <c:pt idx="14">
                  <c:v>0.16700000000000001</c:v>
                </c:pt>
                <c:pt idx="15">
                  <c:v>0.16700000000000001</c:v>
                </c:pt>
                <c:pt idx="16">
                  <c:v>0.16700000000000001</c:v>
                </c:pt>
                <c:pt idx="17">
                  <c:v>0.16700000000000001</c:v>
                </c:pt>
                <c:pt idx="18">
                  <c:v>0.16700000000000001</c:v>
                </c:pt>
                <c:pt idx="19">
                  <c:v>0.16700000000000001</c:v>
                </c:pt>
                <c:pt idx="20">
                  <c:v>0.16700000000000001</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12%</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Morris</c:v>
                </c:pt>
                <c:pt idx="2">
                  <c:v>Somerset</c:v>
                </c:pt>
                <c:pt idx="3">
                  <c:v>Sussex </c:v>
                </c:pt>
                <c:pt idx="4">
                  <c:v>Burlington</c:v>
                </c:pt>
                <c:pt idx="5">
                  <c:v>Bergen</c:v>
                </c:pt>
                <c:pt idx="6">
                  <c:v>Monmouth</c:v>
                </c:pt>
                <c:pt idx="7">
                  <c:v>Middlesex</c:v>
                </c:pt>
                <c:pt idx="8">
                  <c:v>Gloucester</c:v>
                </c:pt>
                <c:pt idx="9">
                  <c:v>Warren</c:v>
                </c:pt>
                <c:pt idx="10">
                  <c:v>Union</c:v>
                </c:pt>
                <c:pt idx="11">
                  <c:v>Mercer</c:v>
                </c:pt>
                <c:pt idx="12">
                  <c:v>Ocean</c:v>
                </c:pt>
                <c:pt idx="13">
                  <c:v>Cape May </c:v>
                </c:pt>
                <c:pt idx="14">
                  <c:v>Camden</c:v>
                </c:pt>
                <c:pt idx="15">
                  <c:v>Essex</c:v>
                </c:pt>
                <c:pt idx="16">
                  <c:v>Salem</c:v>
                </c:pt>
                <c:pt idx="17">
                  <c:v>Atlantic</c:v>
                </c:pt>
                <c:pt idx="18">
                  <c:v>Hudson</c:v>
                </c:pt>
                <c:pt idx="19">
                  <c:v>Passaic</c:v>
                </c:pt>
                <c:pt idx="20">
                  <c:v>Cumberland</c:v>
                </c:pt>
              </c:strCache>
            </c:strRef>
          </c:cat>
          <c:val>
            <c:numRef>
              <c:f>Sheet1!$E$2:$E$22</c:f>
              <c:numCache>
                <c:formatCode>0%</c:formatCode>
                <c:ptCount val="21"/>
                <c:pt idx="0">
                  <c:v>0.123</c:v>
                </c:pt>
                <c:pt idx="1">
                  <c:v>0.123</c:v>
                </c:pt>
                <c:pt idx="2">
                  <c:v>0.123</c:v>
                </c:pt>
                <c:pt idx="3">
                  <c:v>0.123</c:v>
                </c:pt>
                <c:pt idx="4">
                  <c:v>0.123</c:v>
                </c:pt>
                <c:pt idx="5">
                  <c:v>0.123</c:v>
                </c:pt>
                <c:pt idx="6">
                  <c:v>0.123</c:v>
                </c:pt>
                <c:pt idx="7">
                  <c:v>0.123</c:v>
                </c:pt>
                <c:pt idx="8">
                  <c:v>0.123</c:v>
                </c:pt>
                <c:pt idx="9">
                  <c:v>0.123</c:v>
                </c:pt>
                <c:pt idx="10">
                  <c:v>0.123</c:v>
                </c:pt>
                <c:pt idx="11">
                  <c:v>0.123</c:v>
                </c:pt>
                <c:pt idx="12">
                  <c:v>0.123</c:v>
                </c:pt>
                <c:pt idx="13">
                  <c:v>0.123</c:v>
                </c:pt>
                <c:pt idx="14">
                  <c:v>0.123</c:v>
                </c:pt>
                <c:pt idx="15">
                  <c:v>0.123</c:v>
                </c:pt>
                <c:pt idx="16">
                  <c:v>0.123</c:v>
                </c:pt>
                <c:pt idx="17">
                  <c:v>0.123</c:v>
                </c:pt>
                <c:pt idx="18">
                  <c:v>0.123</c:v>
                </c:pt>
                <c:pt idx="19">
                  <c:v>0.123</c:v>
                </c:pt>
                <c:pt idx="20">
                  <c:v>0.123</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88674776"/>
        <c:axId val="388673992"/>
      </c:barChart>
      <c:catAx>
        <c:axId val="3886747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8673992"/>
        <c:crosses val="autoZero"/>
        <c:auto val="1"/>
        <c:lblAlgn val="ctr"/>
        <c:lblOffset val="100"/>
        <c:noMultiLvlLbl val="0"/>
      </c:catAx>
      <c:valAx>
        <c:axId val="388673992"/>
        <c:scaling>
          <c:orientation val="minMax"/>
          <c:max val="0.25"/>
          <c:min val="0"/>
        </c:scaling>
        <c:delete val="1"/>
        <c:axPos val="b"/>
        <c:numFmt formatCode="0%" sourceLinked="1"/>
        <c:majorTickMark val="out"/>
        <c:minorTickMark val="none"/>
        <c:tickLblPos val="nextTo"/>
        <c:crossAx val="388674776"/>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7880170257641116"/>
          <c:y val="0.81435812936317087"/>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c:formatCode>
                <c:ptCount val="5"/>
                <c:pt idx="0">
                  <c:v>4.3999999999999997E-2</c:v>
                </c:pt>
                <c:pt idx="1">
                  <c:v>4.4999999999999998E-2</c:v>
                </c:pt>
                <c:pt idx="2">
                  <c:v>4.2999999999999997E-2</c:v>
                </c:pt>
                <c:pt idx="3">
                  <c:v>4.3999999999999997E-2</c:v>
                </c:pt>
                <c:pt idx="4">
                  <c:v>4.1000000000000002E-2</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88670072"/>
        <c:axId val="388671248"/>
      </c:lineChart>
      <c:catAx>
        <c:axId val="388670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8671248"/>
        <c:crosses val="autoZero"/>
        <c:auto val="1"/>
        <c:lblAlgn val="ctr"/>
        <c:lblOffset val="100"/>
        <c:noMultiLvlLbl val="0"/>
      </c:catAx>
      <c:valAx>
        <c:axId val="388671248"/>
        <c:scaling>
          <c:orientation val="minMax"/>
          <c:max val="1"/>
          <c:min val="0"/>
        </c:scaling>
        <c:delete val="1"/>
        <c:axPos val="l"/>
        <c:numFmt formatCode="0%" sourceLinked="1"/>
        <c:majorTickMark val="out"/>
        <c:minorTickMark val="none"/>
        <c:tickLblPos val="nextTo"/>
        <c:crossAx val="3886700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Victory Gardens </c:v>
                </c:pt>
                <c:pt idx="1">
                  <c:v>Netcong Boro </c:v>
                </c:pt>
                <c:pt idx="2">
                  <c:v>Dover Town </c:v>
                </c:pt>
                <c:pt idx="3">
                  <c:v>Morristown Town </c:v>
                </c:pt>
                <c:pt idx="4">
                  <c:v>Riverdale Boro </c:v>
                </c:pt>
                <c:pt idx="5">
                  <c:v>Boonton Town </c:v>
                </c:pt>
                <c:pt idx="6">
                  <c:v>East Hanover </c:v>
                </c:pt>
                <c:pt idx="7">
                  <c:v>Mount Olive </c:v>
                </c:pt>
                <c:pt idx="8">
                  <c:v>Wharton Boro</c:v>
                </c:pt>
                <c:pt idx="9">
                  <c:v>Pequannock </c:v>
                </c:pt>
              </c:strCache>
            </c:strRef>
          </c:cat>
          <c:val>
            <c:numRef>
              <c:f>Sheet1!$B$2:$B$11</c:f>
              <c:numCache>
                <c:formatCode>0%</c:formatCode>
                <c:ptCount val="10"/>
                <c:pt idx="0">
                  <c:v>0.45800000000000002</c:v>
                </c:pt>
                <c:pt idx="1">
                  <c:v>0.215</c:v>
                </c:pt>
                <c:pt idx="2">
                  <c:v>0.10299999999999999</c:v>
                </c:pt>
                <c:pt idx="3">
                  <c:v>9.8000000000000004E-2</c:v>
                </c:pt>
                <c:pt idx="4">
                  <c:v>9.1999999999999998E-2</c:v>
                </c:pt>
                <c:pt idx="5">
                  <c:v>8.7999999999999995E-2</c:v>
                </c:pt>
                <c:pt idx="6">
                  <c:v>7.8E-2</c:v>
                </c:pt>
                <c:pt idx="7">
                  <c:v>7.4999999999999997E-2</c:v>
                </c:pt>
                <c:pt idx="8">
                  <c:v>6.3E-2</c:v>
                </c:pt>
                <c:pt idx="9">
                  <c:v>5.6000000000000001E-2</c:v>
                </c:pt>
              </c:numCache>
            </c:numRef>
          </c:val>
          <c:extLst>
            <c:ext xmlns:c16="http://schemas.microsoft.com/office/drawing/2014/chart" uri="{C3380CC4-5D6E-409C-BE32-E72D297353CC}">
              <c16:uniqueId val="{00000000-9387-42DF-8A2C-FECD6E8874E8}"/>
            </c:ext>
          </c:extLst>
        </c:ser>
        <c:ser>
          <c:idx val="3"/>
          <c:order val="1"/>
          <c:tx>
            <c:strRef>
              <c:f>Sheet1!$C$1</c:f>
              <c:strCache>
                <c:ptCount val="1"/>
                <c:pt idx="0">
                  <c:v>NJ 12%</c:v>
                </c:pt>
              </c:strCache>
            </c:strRef>
          </c:tx>
          <c:spPr>
            <a:solidFill>
              <a:schemeClr val="bg1"/>
            </a:solidFill>
            <a:ln w="19050">
              <a:noFill/>
              <a:prstDash val="sysDot"/>
            </a:ln>
            <a:effectLst/>
          </c:spPr>
          <c:invertIfNegative val="0"/>
          <c:cat>
            <c:strRef>
              <c:f>Sheet1!$A$2:$A$11</c:f>
              <c:strCache>
                <c:ptCount val="10"/>
                <c:pt idx="0">
                  <c:v>Victory Gardens </c:v>
                </c:pt>
                <c:pt idx="1">
                  <c:v>Netcong Boro </c:v>
                </c:pt>
                <c:pt idx="2">
                  <c:v>Dover Town </c:v>
                </c:pt>
                <c:pt idx="3">
                  <c:v>Morristown Town </c:v>
                </c:pt>
                <c:pt idx="4">
                  <c:v>Riverdale Boro </c:v>
                </c:pt>
                <c:pt idx="5">
                  <c:v>Boonton Town </c:v>
                </c:pt>
                <c:pt idx="6">
                  <c:v>East Hanover </c:v>
                </c:pt>
                <c:pt idx="7">
                  <c:v>Mount Olive </c:v>
                </c:pt>
                <c:pt idx="8">
                  <c:v>Wharton Boro</c:v>
                </c:pt>
                <c:pt idx="9">
                  <c:v>Pequannock </c:v>
                </c:pt>
              </c:strCache>
            </c:strRef>
          </c:cat>
          <c:val>
            <c:numRef>
              <c:f>Sheet1!$C$2:$C$11</c:f>
              <c:numCache>
                <c:formatCode>0%</c:formatCode>
                <c:ptCount val="10"/>
                <c:pt idx="0">
                  <c:v>0.12</c:v>
                </c:pt>
                <c:pt idx="1">
                  <c:v>0.12</c:v>
                </c:pt>
                <c:pt idx="2">
                  <c:v>0.12</c:v>
                </c:pt>
                <c:pt idx="3">
                  <c:v>0.12</c:v>
                </c:pt>
                <c:pt idx="4">
                  <c:v>0.12</c:v>
                </c:pt>
                <c:pt idx="5">
                  <c:v>0.12</c:v>
                </c:pt>
                <c:pt idx="6">
                  <c:v>0.12</c:v>
                </c:pt>
                <c:pt idx="7">
                  <c:v>0.12</c:v>
                </c:pt>
                <c:pt idx="8">
                  <c:v>0.12</c:v>
                </c:pt>
                <c:pt idx="9">
                  <c:v>0.12</c:v>
                </c:pt>
              </c:numCache>
            </c:numRef>
          </c:val>
          <c:extLst>
            <c:ext xmlns:c16="http://schemas.microsoft.com/office/drawing/2014/chart" uri="{C3380CC4-5D6E-409C-BE32-E72D297353CC}">
              <c16:uniqueId val="{00000003-9387-42DF-8A2C-FECD6E8874E8}"/>
            </c:ext>
          </c:extLst>
        </c:ser>
        <c:ser>
          <c:idx val="2"/>
          <c:order val="2"/>
          <c:tx>
            <c:strRef>
              <c:f>Sheet1!$D$1</c:f>
              <c:strCache>
                <c:ptCount val="1"/>
                <c:pt idx="0">
                  <c:v>US 17%</c:v>
                </c:pt>
              </c:strCache>
            </c:strRef>
          </c:tx>
          <c:spPr>
            <a:solidFill>
              <a:schemeClr val="bg1"/>
            </a:solidFill>
            <a:ln w="19050">
              <a:noFill/>
              <a:prstDash val="sysDot"/>
            </a:ln>
            <a:effectLst/>
          </c:spPr>
          <c:invertIfNegative val="0"/>
          <c:cat>
            <c:strRef>
              <c:f>Sheet1!$A$2:$A$11</c:f>
              <c:strCache>
                <c:ptCount val="10"/>
                <c:pt idx="0">
                  <c:v>Victory Gardens </c:v>
                </c:pt>
                <c:pt idx="1">
                  <c:v>Netcong Boro </c:v>
                </c:pt>
                <c:pt idx="2">
                  <c:v>Dover Town </c:v>
                </c:pt>
                <c:pt idx="3">
                  <c:v>Morristown Town </c:v>
                </c:pt>
                <c:pt idx="4">
                  <c:v>Riverdale Boro </c:v>
                </c:pt>
                <c:pt idx="5">
                  <c:v>Boonton Town </c:v>
                </c:pt>
                <c:pt idx="6">
                  <c:v>East Hanover </c:v>
                </c:pt>
                <c:pt idx="7">
                  <c:v>Mount Olive </c:v>
                </c:pt>
                <c:pt idx="8">
                  <c:v>Wharton Boro</c:v>
                </c:pt>
                <c:pt idx="9">
                  <c:v>Pequannock </c:v>
                </c:pt>
              </c:strCache>
            </c:strRef>
          </c:cat>
          <c:val>
            <c:numRef>
              <c:f>Sheet1!$D$2:$D$11</c:f>
              <c:numCache>
                <c:formatCode>0%</c:formatCode>
                <c:ptCount val="10"/>
                <c:pt idx="0">
                  <c:v>0.17</c:v>
                </c:pt>
                <c:pt idx="1">
                  <c:v>0.17</c:v>
                </c:pt>
                <c:pt idx="2">
                  <c:v>0.17</c:v>
                </c:pt>
                <c:pt idx="3">
                  <c:v>0.17</c:v>
                </c:pt>
                <c:pt idx="4">
                  <c:v>0.17</c:v>
                </c:pt>
                <c:pt idx="5">
                  <c:v>0.17</c:v>
                </c:pt>
                <c:pt idx="6">
                  <c:v>0.17</c:v>
                </c:pt>
                <c:pt idx="7">
                  <c:v>0.17</c:v>
                </c:pt>
                <c:pt idx="8">
                  <c:v>0.17</c:v>
                </c:pt>
                <c:pt idx="9">
                  <c:v>0.17</c:v>
                </c:pt>
              </c:numCache>
            </c:numRef>
          </c:val>
          <c:extLst>
            <c:ext xmlns:c16="http://schemas.microsoft.com/office/drawing/2014/chart" uri="{C3380CC4-5D6E-409C-BE32-E72D297353CC}">
              <c16:uniqueId val="{00000002-9387-42DF-8A2C-FECD6E8874E8}"/>
            </c:ext>
          </c:extLst>
        </c:ser>
        <c:ser>
          <c:idx val="1"/>
          <c:order val="3"/>
          <c:tx>
            <c:strRef>
              <c:f>Sheet1!$E$1</c:f>
              <c:strCache>
                <c:ptCount val="1"/>
                <c:pt idx="0">
                  <c:v>Morris County avg 4%</c:v>
                </c:pt>
              </c:strCache>
            </c:strRef>
          </c:tx>
          <c:spPr>
            <a:solidFill>
              <a:schemeClr val="bg1"/>
            </a:solidFill>
            <a:ln w="19050">
              <a:noFill/>
              <a:prstDash val="sysDot"/>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Victory Gardens </c:v>
                </c:pt>
                <c:pt idx="1">
                  <c:v>Netcong Boro </c:v>
                </c:pt>
                <c:pt idx="2">
                  <c:v>Dover Town </c:v>
                </c:pt>
                <c:pt idx="3">
                  <c:v>Morristown Town </c:v>
                </c:pt>
                <c:pt idx="4">
                  <c:v>Riverdale Boro </c:v>
                </c:pt>
                <c:pt idx="5">
                  <c:v>Boonton Town </c:v>
                </c:pt>
                <c:pt idx="6">
                  <c:v>East Hanover </c:v>
                </c:pt>
                <c:pt idx="7">
                  <c:v>Mount Olive </c:v>
                </c:pt>
                <c:pt idx="8">
                  <c:v>Wharton Boro</c:v>
                </c:pt>
                <c:pt idx="9">
                  <c:v>Pequannock </c:v>
                </c:pt>
              </c:strCache>
            </c:strRef>
          </c:cat>
          <c:val>
            <c:numRef>
              <c:f>Sheet1!$E$2:$E$11</c:f>
              <c:numCache>
                <c:formatCode>0%</c:formatCode>
                <c:ptCount val="10"/>
                <c:pt idx="0">
                  <c:v>4.1000000000000002E-2</c:v>
                </c:pt>
                <c:pt idx="1">
                  <c:v>4.1000000000000002E-2</c:v>
                </c:pt>
                <c:pt idx="2">
                  <c:v>4.1000000000000002E-2</c:v>
                </c:pt>
                <c:pt idx="3">
                  <c:v>4.1000000000000002E-2</c:v>
                </c:pt>
                <c:pt idx="4">
                  <c:v>4.1000000000000002E-2</c:v>
                </c:pt>
                <c:pt idx="5">
                  <c:v>4.1000000000000002E-2</c:v>
                </c:pt>
                <c:pt idx="6">
                  <c:v>4.1000000000000002E-2</c:v>
                </c:pt>
                <c:pt idx="7">
                  <c:v>4.1000000000000002E-2</c:v>
                </c:pt>
                <c:pt idx="8">
                  <c:v>4.1000000000000002E-2</c:v>
                </c:pt>
                <c:pt idx="9">
                  <c:v>4.1000000000000002E-2</c:v>
                </c:pt>
              </c:numCache>
            </c:numRef>
          </c:val>
          <c:extLst>
            <c:ext xmlns:c16="http://schemas.microsoft.com/office/drawing/2014/chart" uri="{C3380CC4-5D6E-409C-BE32-E72D297353CC}">
              <c16:uniqueId val="{00000001-9387-42DF-8A2C-FECD6E8874E8}"/>
            </c:ext>
          </c:extLst>
        </c:ser>
        <c:dLbls>
          <c:showLegendKey val="0"/>
          <c:showVal val="0"/>
          <c:showCatName val="0"/>
          <c:showSerName val="0"/>
          <c:showPercent val="0"/>
          <c:showBubbleSize val="0"/>
        </c:dLbls>
        <c:gapWidth val="182"/>
        <c:axId val="388665368"/>
        <c:axId val="388671640"/>
      </c:barChart>
      <c:catAx>
        <c:axId val="388665368"/>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8671640"/>
        <c:crosses val="autoZero"/>
        <c:auto val="1"/>
        <c:lblAlgn val="ctr"/>
        <c:lblOffset val="100"/>
        <c:noMultiLvlLbl val="0"/>
      </c:catAx>
      <c:valAx>
        <c:axId val="388671640"/>
        <c:scaling>
          <c:orientation val="minMax"/>
          <c:max val="0.8"/>
        </c:scaling>
        <c:delete val="1"/>
        <c:axPos val="b"/>
        <c:numFmt formatCode="0%" sourceLinked="1"/>
        <c:majorTickMark val="out"/>
        <c:minorTickMark val="none"/>
        <c:tickLblPos val="nextTo"/>
        <c:crossAx val="388665368"/>
        <c:crosses val="autoZero"/>
        <c:crossBetween val="between"/>
      </c:valAx>
      <c:spPr>
        <a:noFill/>
        <a:ln>
          <a:noFill/>
        </a:ln>
        <a:effectLst/>
      </c:spPr>
    </c:plotArea>
    <c:legend>
      <c:legendPos val="r"/>
      <c:legendEntry>
        <c:idx val="1"/>
        <c:delete val="1"/>
      </c:legendEntry>
      <c:legendEntry>
        <c:idx val="2"/>
        <c:delete val="1"/>
      </c:legendEntry>
      <c:legendEntry>
        <c:idx val="3"/>
        <c:delete val="1"/>
      </c:legendEntry>
      <c:legendEntry>
        <c:idx val="4"/>
        <c:delete val="1"/>
      </c:legendEntry>
      <c:layout>
        <c:manualLayout>
          <c:xMode val="edge"/>
          <c:yMode val="edge"/>
          <c:x val="2.4721694051109858E-2"/>
          <c:y val="0.92501033961663881"/>
          <c:w val="0.24198564068283859"/>
          <c:h val="7.422174500914657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Morris</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Child Care</c:v>
                </c:pt>
                <c:pt idx="3">
                  <c:v>Transportation</c:v>
                </c:pt>
                <c:pt idx="4">
                  <c:v>Health Care</c:v>
                </c:pt>
                <c:pt idx="5">
                  <c:v>Other Necessities</c:v>
                </c:pt>
                <c:pt idx="6">
                  <c:v>Taxes</c:v>
                </c:pt>
              </c:strCache>
            </c:strRef>
          </c:cat>
          <c:val>
            <c:numRef>
              <c:f>Sheet1!$B$2:$H$2</c:f>
              <c:numCache>
                <c:formatCode>_("$"* #,##0_);_("$"* \(#,##0\);_("$"* "-"??_);_(@_)</c:formatCode>
                <c:ptCount val="7"/>
                <c:pt idx="0">
                  <c:v>1560</c:v>
                </c:pt>
                <c:pt idx="1">
                  <c:v>870</c:v>
                </c:pt>
                <c:pt idx="2">
                  <c:v>1634</c:v>
                </c:pt>
                <c:pt idx="3">
                  <c:v>1226</c:v>
                </c:pt>
                <c:pt idx="4">
                  <c:v>1125</c:v>
                </c:pt>
                <c:pt idx="5">
                  <c:v>980</c:v>
                </c:pt>
                <c:pt idx="6">
                  <c:v>1282</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Sheet1!$B$2:$B$22</c:f>
              <c:numCache>
                <c:formatCode>"$"#,##0_);[Red]\("$"#,##0\)</c:formatCode>
                <c:ptCount val="21"/>
                <c:pt idx="0">
                  <c:v>87509</c:v>
                </c:pt>
                <c:pt idx="1">
                  <c:v>87920</c:v>
                </c:pt>
                <c:pt idx="2">
                  <c:v>91520</c:v>
                </c:pt>
                <c:pt idx="3">
                  <c:v>91592</c:v>
                </c:pt>
                <c:pt idx="4">
                  <c:v>91949</c:v>
                </c:pt>
                <c:pt idx="5">
                  <c:v>92286</c:v>
                </c:pt>
                <c:pt idx="6">
                  <c:v>92937</c:v>
                </c:pt>
                <c:pt idx="7">
                  <c:v>93158</c:v>
                </c:pt>
                <c:pt idx="8">
                  <c:v>94171</c:v>
                </c:pt>
                <c:pt idx="9">
                  <c:v>94533</c:v>
                </c:pt>
                <c:pt idx="10">
                  <c:v>94960</c:v>
                </c:pt>
                <c:pt idx="11">
                  <c:v>95493</c:v>
                </c:pt>
                <c:pt idx="12">
                  <c:v>97494</c:v>
                </c:pt>
                <c:pt idx="13">
                  <c:v>98043</c:v>
                </c:pt>
                <c:pt idx="14">
                  <c:v>100814</c:v>
                </c:pt>
                <c:pt idx="15">
                  <c:v>101370</c:v>
                </c:pt>
                <c:pt idx="16">
                  <c:v>101927</c:v>
                </c:pt>
                <c:pt idx="18">
                  <c:v>105042</c:v>
                </c:pt>
                <c:pt idx="19">
                  <c:v>110247</c:v>
                </c:pt>
                <c:pt idx="20">
                  <c:v>111459</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Sheet1!$C$2:$C$22</c:f>
              <c:numCache>
                <c:formatCode>General</c:formatCode>
                <c:ptCount val="21"/>
                <c:pt idx="17">
                  <c:v>104121</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388668112"/>
        <c:axId val="388675168"/>
      </c:barChart>
      <c:catAx>
        <c:axId val="3886681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8675168"/>
        <c:crosses val="autoZero"/>
        <c:auto val="1"/>
        <c:lblAlgn val="ctr"/>
        <c:lblOffset val="100"/>
        <c:noMultiLvlLbl val="0"/>
      </c:catAx>
      <c:valAx>
        <c:axId val="388675168"/>
        <c:scaling>
          <c:orientation val="minMax"/>
        </c:scaling>
        <c:delete val="1"/>
        <c:axPos val="b"/>
        <c:numFmt formatCode="&quot;$&quot;#,##0_);[Red]\(&quot;$&quot;#,##0\)" sourceLinked="1"/>
        <c:majorTickMark val="none"/>
        <c:minorTickMark val="none"/>
        <c:tickLblPos val="nextTo"/>
        <c:crossAx val="38866811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_("$"* #,##0_);_("$"* \(#,##0\);_("$"* "-"??_);_(@_)</c:formatCode>
                <c:ptCount val="5"/>
                <c:pt idx="0">
                  <c:v>98633</c:v>
                </c:pt>
                <c:pt idx="1">
                  <c:v>99142</c:v>
                </c:pt>
                <c:pt idx="2">
                  <c:v>100214</c:v>
                </c:pt>
                <c:pt idx="3">
                  <c:v>102798</c:v>
                </c:pt>
                <c:pt idx="4">
                  <c:v>107034</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88669288"/>
        <c:axId val="388673600"/>
      </c:lineChart>
      <c:catAx>
        <c:axId val="388669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8673600"/>
        <c:crosses val="autoZero"/>
        <c:auto val="1"/>
        <c:lblAlgn val="ctr"/>
        <c:lblOffset val="100"/>
        <c:noMultiLvlLbl val="0"/>
      </c:catAx>
      <c:valAx>
        <c:axId val="388673600"/>
        <c:scaling>
          <c:orientation val="minMax"/>
        </c:scaling>
        <c:delete val="1"/>
        <c:axPos val="l"/>
        <c:numFmt formatCode="_(&quot;$&quot;* #,##0_);_(&quot;$&quot;* \(#,##0\);_(&quot;$&quot;* &quot;-&quot;??_);_(@_)" sourceLinked="1"/>
        <c:majorTickMark val="out"/>
        <c:minorTickMark val="none"/>
        <c:tickLblPos val="nextTo"/>
        <c:crossAx val="38866928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Atlantic</c:v>
                </c:pt>
                <c:pt idx="3">
                  <c:v>Cape May</c:v>
                </c:pt>
                <c:pt idx="4">
                  <c:v>Hudson</c:v>
                </c:pt>
                <c:pt idx="5">
                  <c:v>Passaic</c:v>
                </c:pt>
                <c:pt idx="6">
                  <c:v>Salem</c:v>
                </c:pt>
                <c:pt idx="7">
                  <c:v>Camden</c:v>
                </c:pt>
                <c:pt idx="8">
                  <c:v>Ocean</c:v>
                </c:pt>
                <c:pt idx="9">
                  <c:v>Union</c:v>
                </c:pt>
                <c:pt idx="10">
                  <c:v>Warren</c:v>
                </c:pt>
                <c:pt idx="11">
                  <c:v>Mercer</c:v>
                </c:pt>
                <c:pt idx="12">
                  <c:v>Gloucester</c:v>
                </c:pt>
                <c:pt idx="13">
                  <c:v>Burlington</c:v>
                </c:pt>
                <c:pt idx="14">
                  <c:v>Middlesex</c:v>
                </c:pt>
                <c:pt idx="15">
                  <c:v>Sussex</c:v>
                </c:pt>
                <c:pt idx="16">
                  <c:v>Bergen</c:v>
                </c:pt>
                <c:pt idx="17">
                  <c:v>Monmouth</c:v>
                </c:pt>
                <c:pt idx="18">
                  <c:v>Somerset</c:v>
                </c:pt>
                <c:pt idx="19">
                  <c:v>Morris</c:v>
                </c:pt>
                <c:pt idx="20">
                  <c:v>Hunterdon</c:v>
                </c:pt>
              </c:strCache>
            </c:strRef>
          </c:cat>
          <c:val>
            <c:numRef>
              <c:f>Sheet1!$B$2:$B$22</c:f>
              <c:numCache>
                <c:formatCode>_("$"* #,##0_);_("$"* \(#,##0\);_("$"* "-"??_);_(@_)</c:formatCode>
                <c:ptCount val="21"/>
                <c:pt idx="0">
                  <c:v>50000</c:v>
                </c:pt>
                <c:pt idx="1">
                  <c:v>57365</c:v>
                </c:pt>
                <c:pt idx="2">
                  <c:v>57514</c:v>
                </c:pt>
                <c:pt idx="3">
                  <c:v>62332</c:v>
                </c:pt>
                <c:pt idx="4">
                  <c:v>62681</c:v>
                </c:pt>
                <c:pt idx="5">
                  <c:v>63339</c:v>
                </c:pt>
                <c:pt idx="6">
                  <c:v>63934</c:v>
                </c:pt>
                <c:pt idx="7">
                  <c:v>65037</c:v>
                </c:pt>
                <c:pt idx="8">
                  <c:v>65771</c:v>
                </c:pt>
                <c:pt idx="9">
                  <c:v>73376</c:v>
                </c:pt>
                <c:pt idx="10">
                  <c:v>75500</c:v>
                </c:pt>
                <c:pt idx="11">
                  <c:v>77027</c:v>
                </c:pt>
                <c:pt idx="12">
                  <c:v>81489</c:v>
                </c:pt>
                <c:pt idx="13">
                  <c:v>82839</c:v>
                </c:pt>
                <c:pt idx="14">
                  <c:v>83133</c:v>
                </c:pt>
                <c:pt idx="15">
                  <c:v>89238</c:v>
                </c:pt>
                <c:pt idx="16">
                  <c:v>91572</c:v>
                </c:pt>
                <c:pt idx="17">
                  <c:v>91807</c:v>
                </c:pt>
                <c:pt idx="18">
                  <c:v>106046</c:v>
                </c:pt>
                <c:pt idx="20">
                  <c:v>110969</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Atlantic</c:v>
                </c:pt>
                <c:pt idx="3">
                  <c:v>Cape May</c:v>
                </c:pt>
                <c:pt idx="4">
                  <c:v>Hudson</c:v>
                </c:pt>
                <c:pt idx="5">
                  <c:v>Passaic</c:v>
                </c:pt>
                <c:pt idx="6">
                  <c:v>Salem</c:v>
                </c:pt>
                <c:pt idx="7">
                  <c:v>Camden</c:v>
                </c:pt>
                <c:pt idx="8">
                  <c:v>Ocean</c:v>
                </c:pt>
                <c:pt idx="9">
                  <c:v>Union</c:v>
                </c:pt>
                <c:pt idx="10">
                  <c:v>Warren</c:v>
                </c:pt>
                <c:pt idx="11">
                  <c:v>Mercer</c:v>
                </c:pt>
                <c:pt idx="12">
                  <c:v>Gloucester</c:v>
                </c:pt>
                <c:pt idx="13">
                  <c:v>Burlington</c:v>
                </c:pt>
                <c:pt idx="14">
                  <c:v>Middlesex</c:v>
                </c:pt>
                <c:pt idx="15">
                  <c:v>Sussex</c:v>
                </c:pt>
                <c:pt idx="16">
                  <c:v>Bergen</c:v>
                </c:pt>
                <c:pt idx="17">
                  <c:v>Monmouth</c:v>
                </c:pt>
                <c:pt idx="18">
                  <c:v>Somerset</c:v>
                </c:pt>
                <c:pt idx="19">
                  <c:v>Morris</c:v>
                </c:pt>
                <c:pt idx="20">
                  <c:v>Hunterdon</c:v>
                </c:pt>
              </c:strCache>
            </c:strRef>
          </c:cat>
          <c:val>
            <c:numRef>
              <c:f>Sheet1!$C$2:$C$22</c:f>
              <c:numCache>
                <c:formatCode>General</c:formatCode>
                <c:ptCount val="21"/>
                <c:pt idx="19" formatCode="_(&quot;$&quot;* #,##0_);_(&quot;$&quot;* \(#,##0\);_(&quot;$&quot;* &quot;-&quot;??_);_(@_)">
                  <c:v>107034</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$76,475</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Essex</c:v>
                </c:pt>
                <c:pt idx="2">
                  <c:v>Atlantic</c:v>
                </c:pt>
                <c:pt idx="3">
                  <c:v>Cape May</c:v>
                </c:pt>
                <c:pt idx="4">
                  <c:v>Hudson</c:v>
                </c:pt>
                <c:pt idx="5">
                  <c:v>Passaic</c:v>
                </c:pt>
                <c:pt idx="6">
                  <c:v>Salem</c:v>
                </c:pt>
                <c:pt idx="7">
                  <c:v>Camden</c:v>
                </c:pt>
                <c:pt idx="8">
                  <c:v>Ocean</c:v>
                </c:pt>
                <c:pt idx="9">
                  <c:v>Union</c:v>
                </c:pt>
                <c:pt idx="10">
                  <c:v>Warren</c:v>
                </c:pt>
                <c:pt idx="11">
                  <c:v>Mercer</c:v>
                </c:pt>
                <c:pt idx="12">
                  <c:v>Gloucester</c:v>
                </c:pt>
                <c:pt idx="13">
                  <c:v>Burlington</c:v>
                </c:pt>
                <c:pt idx="14">
                  <c:v>Middlesex</c:v>
                </c:pt>
                <c:pt idx="15">
                  <c:v>Sussex</c:v>
                </c:pt>
                <c:pt idx="16">
                  <c:v>Bergen</c:v>
                </c:pt>
                <c:pt idx="17">
                  <c:v>Monmouth</c:v>
                </c:pt>
                <c:pt idx="18">
                  <c:v>Somerset</c:v>
                </c:pt>
                <c:pt idx="19">
                  <c:v>Morris</c:v>
                </c:pt>
                <c:pt idx="20">
                  <c:v>Hunterdon</c:v>
                </c:pt>
              </c:strCache>
            </c:strRef>
          </c:cat>
          <c:val>
            <c:numRef>
              <c:f>Sheet1!$D$2:$D$22</c:f>
              <c:numCache>
                <c:formatCode>_("$"* #,##0_);_("$"* \(#,##0\);_("$"* "-"??_);_(@_)</c:formatCode>
                <c:ptCount val="21"/>
                <c:pt idx="0">
                  <c:v>76475</c:v>
                </c:pt>
                <c:pt idx="1">
                  <c:v>76475</c:v>
                </c:pt>
                <c:pt idx="2">
                  <c:v>76475</c:v>
                </c:pt>
                <c:pt idx="3">
                  <c:v>76475</c:v>
                </c:pt>
                <c:pt idx="4">
                  <c:v>76475</c:v>
                </c:pt>
                <c:pt idx="5">
                  <c:v>76475</c:v>
                </c:pt>
                <c:pt idx="6">
                  <c:v>76475</c:v>
                </c:pt>
                <c:pt idx="7">
                  <c:v>76475</c:v>
                </c:pt>
                <c:pt idx="8">
                  <c:v>76475</c:v>
                </c:pt>
                <c:pt idx="9">
                  <c:v>76475</c:v>
                </c:pt>
                <c:pt idx="10">
                  <c:v>76475</c:v>
                </c:pt>
                <c:pt idx="11">
                  <c:v>76475</c:v>
                </c:pt>
                <c:pt idx="12">
                  <c:v>76475</c:v>
                </c:pt>
                <c:pt idx="13">
                  <c:v>76475</c:v>
                </c:pt>
                <c:pt idx="14">
                  <c:v>76475</c:v>
                </c:pt>
                <c:pt idx="15">
                  <c:v>76475</c:v>
                </c:pt>
                <c:pt idx="16">
                  <c:v>76475</c:v>
                </c:pt>
                <c:pt idx="17">
                  <c:v>76475</c:v>
                </c:pt>
                <c:pt idx="18">
                  <c:v>76475</c:v>
                </c:pt>
                <c:pt idx="19">
                  <c:v>76475</c:v>
                </c:pt>
                <c:pt idx="20">
                  <c:v>76475</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$57,652</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Essex</c:v>
                </c:pt>
                <c:pt idx="2">
                  <c:v>Atlantic</c:v>
                </c:pt>
                <c:pt idx="3">
                  <c:v>Cape May</c:v>
                </c:pt>
                <c:pt idx="4">
                  <c:v>Hudson</c:v>
                </c:pt>
                <c:pt idx="5">
                  <c:v>Passaic</c:v>
                </c:pt>
                <c:pt idx="6">
                  <c:v>Salem</c:v>
                </c:pt>
                <c:pt idx="7">
                  <c:v>Camden</c:v>
                </c:pt>
                <c:pt idx="8">
                  <c:v>Ocean</c:v>
                </c:pt>
                <c:pt idx="9">
                  <c:v>Union</c:v>
                </c:pt>
                <c:pt idx="10">
                  <c:v>Warren</c:v>
                </c:pt>
                <c:pt idx="11">
                  <c:v>Mercer</c:v>
                </c:pt>
                <c:pt idx="12">
                  <c:v>Gloucester</c:v>
                </c:pt>
                <c:pt idx="13">
                  <c:v>Burlington</c:v>
                </c:pt>
                <c:pt idx="14">
                  <c:v>Middlesex</c:v>
                </c:pt>
                <c:pt idx="15">
                  <c:v>Sussex</c:v>
                </c:pt>
                <c:pt idx="16">
                  <c:v>Bergen</c:v>
                </c:pt>
                <c:pt idx="17">
                  <c:v>Monmouth</c:v>
                </c:pt>
                <c:pt idx="18">
                  <c:v>Somerset</c:v>
                </c:pt>
                <c:pt idx="19">
                  <c:v>Morris</c:v>
                </c:pt>
                <c:pt idx="20">
                  <c:v>Hunterdon</c:v>
                </c:pt>
              </c:strCache>
            </c:strRef>
          </c:cat>
          <c:val>
            <c:numRef>
              <c:f>Sheet1!$E$2:$E$22</c:f>
              <c:numCache>
                <c:formatCode>_("$"* #,##0_);_("$"* \(#,##0\);_("$"* "-"??_);_(@_)</c:formatCode>
                <c:ptCount val="21"/>
                <c:pt idx="0">
                  <c:v>57652</c:v>
                </c:pt>
                <c:pt idx="1">
                  <c:v>57652</c:v>
                </c:pt>
                <c:pt idx="2">
                  <c:v>57652</c:v>
                </c:pt>
                <c:pt idx="3">
                  <c:v>57652</c:v>
                </c:pt>
                <c:pt idx="4">
                  <c:v>57652</c:v>
                </c:pt>
                <c:pt idx="5">
                  <c:v>57652</c:v>
                </c:pt>
                <c:pt idx="6">
                  <c:v>57652</c:v>
                </c:pt>
                <c:pt idx="7">
                  <c:v>57652</c:v>
                </c:pt>
                <c:pt idx="8">
                  <c:v>57652</c:v>
                </c:pt>
                <c:pt idx="9">
                  <c:v>57652</c:v>
                </c:pt>
                <c:pt idx="10">
                  <c:v>57652</c:v>
                </c:pt>
                <c:pt idx="11">
                  <c:v>57652</c:v>
                </c:pt>
                <c:pt idx="12">
                  <c:v>57652</c:v>
                </c:pt>
                <c:pt idx="13">
                  <c:v>57652</c:v>
                </c:pt>
                <c:pt idx="14">
                  <c:v>57652</c:v>
                </c:pt>
                <c:pt idx="15">
                  <c:v>57652</c:v>
                </c:pt>
                <c:pt idx="16">
                  <c:v>57652</c:v>
                </c:pt>
                <c:pt idx="17">
                  <c:v>57652</c:v>
                </c:pt>
                <c:pt idx="18">
                  <c:v>57652</c:v>
                </c:pt>
                <c:pt idx="19">
                  <c:v>57652</c:v>
                </c:pt>
                <c:pt idx="20">
                  <c:v>57652</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88680656"/>
        <c:axId val="388672816"/>
      </c:barChart>
      <c:catAx>
        <c:axId val="3886806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8672816"/>
        <c:crosses val="autoZero"/>
        <c:auto val="1"/>
        <c:lblAlgn val="ctr"/>
        <c:lblOffset val="100"/>
        <c:noMultiLvlLbl val="0"/>
      </c:catAx>
      <c:valAx>
        <c:axId val="388672816"/>
        <c:scaling>
          <c:orientation val="minMax"/>
        </c:scaling>
        <c:delete val="1"/>
        <c:axPos val="b"/>
        <c:numFmt formatCode="_(&quot;$&quot;* #,##0_);_(&quot;$&quot;* \(#,##0\);_(&quot;$&quot;* &quot;-&quot;??_);_(@_)" sourceLinked="1"/>
        <c:majorTickMark val="none"/>
        <c:minorTickMark val="none"/>
        <c:tickLblPos val="nextTo"/>
        <c:crossAx val="388680656"/>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616262646924668"/>
          <c:y val="0.94150281214848131"/>
          <c:w val="0.50865062154859086"/>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Victory Gardens </c:v>
                </c:pt>
                <c:pt idx="1">
                  <c:v>Netcong Boro </c:v>
                </c:pt>
                <c:pt idx="2">
                  <c:v>Dover Town </c:v>
                </c:pt>
                <c:pt idx="3">
                  <c:v>Wharton Boro</c:v>
                </c:pt>
                <c:pt idx="4">
                  <c:v>Rockaway Boro </c:v>
                </c:pt>
                <c:pt idx="5">
                  <c:v>Mine Hill Twp. </c:v>
                </c:pt>
                <c:pt idx="6">
                  <c:v>Mount Olive </c:v>
                </c:pt>
                <c:pt idx="7">
                  <c:v>Mount Arlington </c:v>
                </c:pt>
                <c:pt idx="8">
                  <c:v>Boonton Town </c:v>
                </c:pt>
                <c:pt idx="9">
                  <c:v>Lincoln Park </c:v>
                </c:pt>
              </c:strCache>
            </c:strRef>
          </c:cat>
          <c:val>
            <c:numRef>
              <c:f>Sheet1!$B$2:$B$11</c:f>
              <c:numCache>
                <c:formatCode>_("$"* #,##0_);_("$"* \(#,##0\);_("$"* "-"??_);_(@_)</c:formatCode>
                <c:ptCount val="10"/>
                <c:pt idx="0">
                  <c:v>45938</c:v>
                </c:pt>
                <c:pt idx="1">
                  <c:v>56484</c:v>
                </c:pt>
                <c:pt idx="2">
                  <c:v>65538</c:v>
                </c:pt>
                <c:pt idx="3">
                  <c:v>68265</c:v>
                </c:pt>
                <c:pt idx="4">
                  <c:v>83714</c:v>
                </c:pt>
                <c:pt idx="5">
                  <c:v>84904</c:v>
                </c:pt>
                <c:pt idx="6">
                  <c:v>86773</c:v>
                </c:pt>
                <c:pt idx="7">
                  <c:v>90625</c:v>
                </c:pt>
                <c:pt idx="8">
                  <c:v>91055</c:v>
                </c:pt>
                <c:pt idx="9">
                  <c:v>91258</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Morris County median $107,034</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Victory Gardens </c:v>
                </c:pt>
                <c:pt idx="1">
                  <c:v>Netcong Boro </c:v>
                </c:pt>
                <c:pt idx="2">
                  <c:v>Dover Town </c:v>
                </c:pt>
                <c:pt idx="3">
                  <c:v>Wharton Boro</c:v>
                </c:pt>
                <c:pt idx="4">
                  <c:v>Rockaway Boro </c:v>
                </c:pt>
                <c:pt idx="5">
                  <c:v>Mine Hill Twp. </c:v>
                </c:pt>
                <c:pt idx="6">
                  <c:v>Mount Olive </c:v>
                </c:pt>
                <c:pt idx="7">
                  <c:v>Mount Arlington </c:v>
                </c:pt>
                <c:pt idx="8">
                  <c:v>Boonton Town </c:v>
                </c:pt>
                <c:pt idx="9">
                  <c:v>Lincoln Park </c:v>
                </c:pt>
              </c:strCache>
            </c:strRef>
          </c:cat>
          <c:val>
            <c:numRef>
              <c:f>Sheet1!$C$2:$C$11</c:f>
              <c:numCache>
                <c:formatCode>"$"#,##0</c:formatCode>
                <c:ptCount val="10"/>
                <c:pt idx="0">
                  <c:v>107034</c:v>
                </c:pt>
                <c:pt idx="1">
                  <c:v>107034</c:v>
                </c:pt>
                <c:pt idx="2">
                  <c:v>107034</c:v>
                </c:pt>
                <c:pt idx="3">
                  <c:v>107034</c:v>
                </c:pt>
                <c:pt idx="4">
                  <c:v>107034</c:v>
                </c:pt>
                <c:pt idx="5">
                  <c:v>107034</c:v>
                </c:pt>
                <c:pt idx="6">
                  <c:v>107034</c:v>
                </c:pt>
                <c:pt idx="7">
                  <c:v>107034</c:v>
                </c:pt>
                <c:pt idx="8">
                  <c:v>107034</c:v>
                </c:pt>
                <c:pt idx="9">
                  <c:v>107034</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388668896"/>
        <c:axId val="388673208"/>
      </c:barChart>
      <c:catAx>
        <c:axId val="3886688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8673208"/>
        <c:crosses val="autoZero"/>
        <c:auto val="1"/>
        <c:lblAlgn val="ctr"/>
        <c:lblOffset val="100"/>
        <c:noMultiLvlLbl val="0"/>
      </c:catAx>
      <c:valAx>
        <c:axId val="388673208"/>
        <c:scaling>
          <c:orientation val="minMax"/>
        </c:scaling>
        <c:delete val="1"/>
        <c:axPos val="b"/>
        <c:numFmt formatCode="_(&quot;$&quot;* #,##0_);_(&quot;$&quot;* \(#,##0\);_(&quot;$&quot;* &quot;-&quot;??_);_(@_)" sourceLinked="1"/>
        <c:majorTickMark val="none"/>
        <c:minorTickMark val="none"/>
        <c:tickLblPos val="nextTo"/>
        <c:crossAx val="388668896"/>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59783318570807065"/>
          <c:y val="0.9608046931091585"/>
          <c:w val="0.26836697995309194"/>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Burlington</c:v>
                </c:pt>
                <c:pt idx="2">
                  <c:v>Morris</c:v>
                </c:pt>
                <c:pt idx="3">
                  <c:v>Sussex</c:v>
                </c:pt>
                <c:pt idx="4">
                  <c:v>Gloucester</c:v>
                </c:pt>
                <c:pt idx="5">
                  <c:v>Somerset</c:v>
                </c:pt>
                <c:pt idx="6">
                  <c:v>Warren</c:v>
                </c:pt>
                <c:pt idx="7">
                  <c:v>Salem</c:v>
                </c:pt>
                <c:pt idx="8">
                  <c:v>Mercer</c:v>
                </c:pt>
                <c:pt idx="9">
                  <c:v>Middlesex</c:v>
                </c:pt>
                <c:pt idx="10">
                  <c:v>Monmouth</c:v>
                </c:pt>
                <c:pt idx="11">
                  <c:v>Camden</c:v>
                </c:pt>
                <c:pt idx="12">
                  <c:v>Ocean</c:v>
                </c:pt>
                <c:pt idx="13">
                  <c:v>Bergen</c:v>
                </c:pt>
                <c:pt idx="14">
                  <c:v>Cape May</c:v>
                </c:pt>
                <c:pt idx="15">
                  <c:v>Cumberland</c:v>
                </c:pt>
                <c:pt idx="16">
                  <c:v>Union</c:v>
                </c:pt>
                <c:pt idx="17">
                  <c:v>Atlantic</c:v>
                </c:pt>
                <c:pt idx="18">
                  <c:v>Hudson</c:v>
                </c:pt>
                <c:pt idx="19">
                  <c:v>Essex</c:v>
                </c:pt>
                <c:pt idx="20">
                  <c:v>Passaic</c:v>
                </c:pt>
              </c:strCache>
            </c:strRef>
          </c:cat>
          <c:val>
            <c:numRef>
              <c:f>Sheet1!$B$2:$B$22</c:f>
              <c:numCache>
                <c:formatCode>0%</c:formatCode>
                <c:ptCount val="21"/>
                <c:pt idx="0">
                  <c:v>0.13</c:v>
                </c:pt>
                <c:pt idx="1">
                  <c:v>0.14000000000000001</c:v>
                </c:pt>
                <c:pt idx="3">
                  <c:v>0.14000000000000001</c:v>
                </c:pt>
                <c:pt idx="4">
                  <c:v>0.15</c:v>
                </c:pt>
                <c:pt idx="5">
                  <c:v>0.15</c:v>
                </c:pt>
                <c:pt idx="6">
                  <c:v>0.15</c:v>
                </c:pt>
                <c:pt idx="7">
                  <c:v>0.16</c:v>
                </c:pt>
                <c:pt idx="8">
                  <c:v>0.17</c:v>
                </c:pt>
                <c:pt idx="9">
                  <c:v>0.17</c:v>
                </c:pt>
                <c:pt idx="10">
                  <c:v>0.18</c:v>
                </c:pt>
                <c:pt idx="11">
                  <c:v>0.19</c:v>
                </c:pt>
                <c:pt idx="12">
                  <c:v>0.19</c:v>
                </c:pt>
                <c:pt idx="13">
                  <c:v>0.2</c:v>
                </c:pt>
                <c:pt idx="14">
                  <c:v>0.2</c:v>
                </c:pt>
                <c:pt idx="15">
                  <c:v>0.21</c:v>
                </c:pt>
                <c:pt idx="16">
                  <c:v>0.22</c:v>
                </c:pt>
                <c:pt idx="17">
                  <c:v>0.23</c:v>
                </c:pt>
                <c:pt idx="18">
                  <c:v>0.23</c:v>
                </c:pt>
                <c:pt idx="19">
                  <c:v>0.25</c:v>
                </c:pt>
                <c:pt idx="20">
                  <c:v>0.26</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Burlington</c:v>
                </c:pt>
                <c:pt idx="2">
                  <c:v>Morris</c:v>
                </c:pt>
                <c:pt idx="3">
                  <c:v>Sussex</c:v>
                </c:pt>
                <c:pt idx="4">
                  <c:v>Gloucester</c:v>
                </c:pt>
                <c:pt idx="5">
                  <c:v>Somerset</c:v>
                </c:pt>
                <c:pt idx="6">
                  <c:v>Warren</c:v>
                </c:pt>
                <c:pt idx="7">
                  <c:v>Salem</c:v>
                </c:pt>
                <c:pt idx="8">
                  <c:v>Mercer</c:v>
                </c:pt>
                <c:pt idx="9">
                  <c:v>Middlesex</c:v>
                </c:pt>
                <c:pt idx="10">
                  <c:v>Monmouth</c:v>
                </c:pt>
                <c:pt idx="11">
                  <c:v>Camden</c:v>
                </c:pt>
                <c:pt idx="12">
                  <c:v>Ocean</c:v>
                </c:pt>
                <c:pt idx="13">
                  <c:v>Bergen</c:v>
                </c:pt>
                <c:pt idx="14">
                  <c:v>Cape May</c:v>
                </c:pt>
                <c:pt idx="15">
                  <c:v>Cumberland</c:v>
                </c:pt>
                <c:pt idx="16">
                  <c:v>Union</c:v>
                </c:pt>
                <c:pt idx="17">
                  <c:v>Atlantic</c:v>
                </c:pt>
                <c:pt idx="18">
                  <c:v>Hudson</c:v>
                </c:pt>
                <c:pt idx="19">
                  <c:v>Essex</c:v>
                </c:pt>
                <c:pt idx="20">
                  <c:v>Passaic</c:v>
                </c:pt>
              </c:strCache>
            </c:strRef>
          </c:cat>
          <c:val>
            <c:numRef>
              <c:f>Sheet1!$C$2:$C$22</c:f>
              <c:numCache>
                <c:formatCode>General</c:formatCode>
                <c:ptCount val="21"/>
                <c:pt idx="2">
                  <c:v>0.14000000000000001</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19%</c:v>
                </c:pt>
              </c:strCache>
            </c:strRef>
          </c:tx>
          <c:spPr>
            <a:solidFill>
              <a:schemeClr val="bg1"/>
            </a:solidFill>
            <a:ln>
              <a:noFill/>
            </a:ln>
            <a:effectLst/>
          </c:spPr>
          <c:invertIfNegative val="0"/>
          <c:trendline>
            <c:name>NJ avg 19%</c:name>
            <c:spPr>
              <a:ln w="19050" cap="rnd">
                <a:solidFill>
                  <a:schemeClr val="accent3"/>
                </a:solidFill>
                <a:prstDash val="sysDot"/>
              </a:ln>
              <a:effectLst/>
            </c:spPr>
            <c:trendlineType val="linear"/>
            <c:dispRSqr val="0"/>
            <c:dispEq val="0"/>
          </c:trendline>
          <c:cat>
            <c:strRef>
              <c:f>Sheet1!$A$2:$A$22</c:f>
              <c:strCache>
                <c:ptCount val="21"/>
                <c:pt idx="0">
                  <c:v>Hunterdon</c:v>
                </c:pt>
                <c:pt idx="1">
                  <c:v>Burlington</c:v>
                </c:pt>
                <c:pt idx="2">
                  <c:v>Morris</c:v>
                </c:pt>
                <c:pt idx="3">
                  <c:v>Sussex</c:v>
                </c:pt>
                <c:pt idx="4">
                  <c:v>Gloucester</c:v>
                </c:pt>
                <c:pt idx="5">
                  <c:v>Somerset</c:v>
                </c:pt>
                <c:pt idx="6">
                  <c:v>Warren</c:v>
                </c:pt>
                <c:pt idx="7">
                  <c:v>Salem</c:v>
                </c:pt>
                <c:pt idx="8">
                  <c:v>Mercer</c:v>
                </c:pt>
                <c:pt idx="9">
                  <c:v>Middlesex</c:v>
                </c:pt>
                <c:pt idx="10">
                  <c:v>Monmouth</c:v>
                </c:pt>
                <c:pt idx="11">
                  <c:v>Camden</c:v>
                </c:pt>
                <c:pt idx="12">
                  <c:v>Ocean</c:v>
                </c:pt>
                <c:pt idx="13">
                  <c:v>Bergen</c:v>
                </c:pt>
                <c:pt idx="14">
                  <c:v>Cape May</c:v>
                </c:pt>
                <c:pt idx="15">
                  <c:v>Cumberland</c:v>
                </c:pt>
                <c:pt idx="16">
                  <c:v>Union</c:v>
                </c:pt>
                <c:pt idx="17">
                  <c:v>Atlantic</c:v>
                </c:pt>
                <c:pt idx="18">
                  <c:v>Hudson</c:v>
                </c:pt>
                <c:pt idx="19">
                  <c:v>Essex</c:v>
                </c:pt>
                <c:pt idx="20">
                  <c:v>Passaic</c:v>
                </c:pt>
              </c:strCache>
            </c:strRef>
          </c:cat>
          <c:val>
            <c:numRef>
              <c:f>Sheet1!$D$2:$D$22</c:f>
              <c:numCache>
                <c:formatCode>0%</c:formatCode>
                <c:ptCount val="21"/>
                <c:pt idx="0">
                  <c:v>0.19</c:v>
                </c:pt>
                <c:pt idx="1">
                  <c:v>0.19</c:v>
                </c:pt>
                <c:pt idx="2">
                  <c:v>0.19</c:v>
                </c:pt>
                <c:pt idx="3">
                  <c:v>0.19</c:v>
                </c:pt>
                <c:pt idx="4">
                  <c:v>0.19</c:v>
                </c:pt>
                <c:pt idx="5">
                  <c:v>0.19</c:v>
                </c:pt>
                <c:pt idx="6">
                  <c:v>0.19</c:v>
                </c:pt>
                <c:pt idx="7">
                  <c:v>0.19</c:v>
                </c:pt>
                <c:pt idx="8">
                  <c:v>0.19</c:v>
                </c:pt>
                <c:pt idx="9">
                  <c:v>0.19</c:v>
                </c:pt>
                <c:pt idx="10">
                  <c:v>0.19</c:v>
                </c:pt>
                <c:pt idx="11">
                  <c:v>0.19</c:v>
                </c:pt>
                <c:pt idx="12">
                  <c:v>0.19</c:v>
                </c:pt>
                <c:pt idx="13">
                  <c:v>0.19</c:v>
                </c:pt>
                <c:pt idx="14">
                  <c:v>0.19</c:v>
                </c:pt>
                <c:pt idx="15">
                  <c:v>0.19</c:v>
                </c:pt>
                <c:pt idx="16">
                  <c:v>0.19</c:v>
                </c:pt>
                <c:pt idx="17">
                  <c:v>0.19</c:v>
                </c:pt>
                <c:pt idx="18">
                  <c:v>0.19</c:v>
                </c:pt>
                <c:pt idx="19">
                  <c:v>0.19</c:v>
                </c:pt>
                <c:pt idx="20">
                  <c:v>0.19</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88675952"/>
        <c:axId val="388672032"/>
      </c:barChart>
      <c:catAx>
        <c:axId val="3886759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8672032"/>
        <c:crosses val="autoZero"/>
        <c:auto val="1"/>
        <c:lblAlgn val="ctr"/>
        <c:lblOffset val="100"/>
        <c:noMultiLvlLbl val="0"/>
      </c:catAx>
      <c:valAx>
        <c:axId val="388672032"/>
        <c:scaling>
          <c:orientation val="minMax"/>
        </c:scaling>
        <c:delete val="1"/>
        <c:axPos val="b"/>
        <c:numFmt formatCode="0%" sourceLinked="1"/>
        <c:majorTickMark val="none"/>
        <c:minorTickMark val="none"/>
        <c:tickLblPos val="nextTo"/>
        <c:crossAx val="388675952"/>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9291301673228347"/>
          <c:y val="0.9267477170326357"/>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2014</c:v>
                </c:pt>
                <c:pt idx="1">
                  <c:v>2015</c:v>
                </c:pt>
                <c:pt idx="2">
                  <c:v>2016</c:v>
                </c:pt>
                <c:pt idx="3">
                  <c:v>2017</c:v>
                </c:pt>
                <c:pt idx="4">
                  <c:v>2018</c:v>
                </c:pt>
                <c:pt idx="5">
                  <c:v>2019</c:v>
                </c:pt>
              </c:numCache>
            </c:numRef>
          </c:cat>
          <c:val>
            <c:numRef>
              <c:f>Sheet1!$B$2:$B$7</c:f>
              <c:numCache>
                <c:formatCode>0%</c:formatCode>
                <c:ptCount val="6"/>
                <c:pt idx="0">
                  <c:v>0.16</c:v>
                </c:pt>
                <c:pt idx="1">
                  <c:v>0.17</c:v>
                </c:pt>
                <c:pt idx="2">
                  <c:v>0.17</c:v>
                </c:pt>
                <c:pt idx="3">
                  <c:v>0.17</c:v>
                </c:pt>
                <c:pt idx="4">
                  <c:v>0.17</c:v>
                </c:pt>
                <c:pt idx="5">
                  <c:v>0.17</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59338704"/>
        <c:axId val="359341448"/>
      </c:lineChart>
      <c:catAx>
        <c:axId val="359338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9341448"/>
        <c:crosses val="autoZero"/>
        <c:auto val="1"/>
        <c:lblAlgn val="ctr"/>
        <c:lblOffset val="100"/>
        <c:noMultiLvlLbl val="0"/>
      </c:catAx>
      <c:valAx>
        <c:axId val="359341448"/>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5933870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021161417322831E-2"/>
          <c:y val="0.12151509031098547"/>
          <c:w val="0.90879133858267713"/>
          <c:h val="0.74781404912978777"/>
        </c:manualLayout>
      </c:layout>
      <c:lineChart>
        <c:grouping val="standard"/>
        <c:varyColors val="0"/>
        <c:ser>
          <c:idx val="0"/>
          <c:order val="0"/>
          <c:tx>
            <c:strRef>
              <c:f>Sheet1!$A$2</c:f>
              <c:strCache>
                <c:ptCount val="1"/>
                <c:pt idx="0">
                  <c:v>United States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Sheet1!$B$1:$D$1</c:f>
              <c:numCache>
                <c:formatCode>General</c:formatCode>
                <c:ptCount val="3"/>
                <c:pt idx="0">
                  <c:v>2015</c:v>
                </c:pt>
                <c:pt idx="1">
                  <c:v>2016</c:v>
                </c:pt>
                <c:pt idx="2">
                  <c:v>2017</c:v>
                </c:pt>
              </c:numCache>
            </c:numRef>
          </c:cat>
          <c:val>
            <c:numRef>
              <c:f>Sheet1!$B$2:$D$2</c:f>
              <c:numCache>
                <c:formatCode>0.0%</c:formatCode>
                <c:ptCount val="3"/>
                <c:pt idx="0">
                  <c:v>0.13400000000000001</c:v>
                </c:pt>
                <c:pt idx="1">
                  <c:v>0.129</c:v>
                </c:pt>
                <c:pt idx="2">
                  <c:v>0.125</c:v>
                </c:pt>
              </c:numCache>
            </c:numRef>
          </c:val>
          <c:smooth val="0"/>
          <c:extLst>
            <c:ext xmlns:c16="http://schemas.microsoft.com/office/drawing/2014/chart" uri="{C3380CC4-5D6E-409C-BE32-E72D297353CC}">
              <c16:uniqueId val="{00000000-7AB3-43F2-9DD7-B891C4188A27}"/>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Sheet1!$B$1:$D$1</c:f>
              <c:numCache>
                <c:formatCode>General</c:formatCode>
                <c:ptCount val="3"/>
                <c:pt idx="0">
                  <c:v>2015</c:v>
                </c:pt>
                <c:pt idx="1">
                  <c:v>2016</c:v>
                </c:pt>
                <c:pt idx="2">
                  <c:v>2017</c:v>
                </c:pt>
              </c:numCache>
            </c:numRef>
          </c:cat>
          <c:val>
            <c:numRef>
              <c:f>Sheet1!$B$3:$D$3</c:f>
              <c:numCache>
                <c:formatCode>0.0%</c:formatCode>
                <c:ptCount val="3"/>
                <c:pt idx="0">
                  <c:v>0.108</c:v>
                </c:pt>
                <c:pt idx="1">
                  <c:v>0.10299999999999999</c:v>
                </c:pt>
                <c:pt idx="2">
                  <c:v>9.6000000000000002E-2</c:v>
                </c:pt>
              </c:numCache>
            </c:numRef>
          </c:val>
          <c:smooth val="0"/>
          <c:extLst>
            <c:ext xmlns:c16="http://schemas.microsoft.com/office/drawing/2014/chart" uri="{C3380CC4-5D6E-409C-BE32-E72D297353CC}">
              <c16:uniqueId val="{00000001-7AB3-43F2-9DD7-B891C4188A27}"/>
            </c:ext>
          </c:extLst>
        </c:ser>
        <c:ser>
          <c:idx val="2"/>
          <c:order val="2"/>
          <c:tx>
            <c:strRef>
              <c:f>Sheet1!$A$4</c:f>
              <c:strCache>
                <c:ptCount val="1"/>
                <c:pt idx="0">
                  <c:v>Morris</c:v>
                </c:pt>
              </c:strCache>
            </c:strRef>
          </c:tx>
          <c:spPr>
            <a:ln w="28575" cap="rnd">
              <a:solidFill>
                <a:srgbClr val="C00000"/>
              </a:solidFill>
              <a:prstDash val="sysDash"/>
              <a:round/>
            </a:ln>
            <a:effectLst/>
          </c:spPr>
          <c:marker>
            <c:symbol val="diamond"/>
            <c:size val="6"/>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Sheet1!$B$1:$D$1</c:f>
              <c:numCache>
                <c:formatCode>General</c:formatCode>
                <c:ptCount val="3"/>
                <c:pt idx="0">
                  <c:v>2015</c:v>
                </c:pt>
                <c:pt idx="1">
                  <c:v>2016</c:v>
                </c:pt>
                <c:pt idx="2">
                  <c:v>2017</c:v>
                </c:pt>
              </c:numCache>
            </c:numRef>
          </c:cat>
          <c:val>
            <c:numRef>
              <c:f>Sheet1!$B$4:$D$4</c:f>
              <c:numCache>
                <c:formatCode>0.0%</c:formatCode>
                <c:ptCount val="3"/>
                <c:pt idx="0">
                  <c:v>6.5000000000000002E-2</c:v>
                </c:pt>
                <c:pt idx="1">
                  <c:v>6.0999999999999999E-2</c:v>
                </c:pt>
                <c:pt idx="2">
                  <c:v>5.6000000000000001E-2</c:v>
                </c:pt>
              </c:numCache>
            </c:numRef>
          </c:val>
          <c:smooth val="0"/>
          <c:extLst>
            <c:ext xmlns:c16="http://schemas.microsoft.com/office/drawing/2014/chart" uri="{C3380CC4-5D6E-409C-BE32-E72D297353CC}">
              <c16:uniqueId val="{00000002-7AB3-43F2-9DD7-B891C4188A27}"/>
            </c:ext>
          </c:extLst>
        </c:ser>
        <c:dLbls>
          <c:showLegendKey val="0"/>
          <c:showVal val="0"/>
          <c:showCatName val="0"/>
          <c:showSerName val="0"/>
          <c:showPercent val="0"/>
          <c:showBubbleSize val="0"/>
        </c:dLbls>
        <c:marker val="1"/>
        <c:smooth val="0"/>
        <c:axId val="359339488"/>
        <c:axId val="359339096"/>
      </c:lineChart>
      <c:catAx>
        <c:axId val="359339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59339096"/>
        <c:crosses val="autoZero"/>
        <c:auto val="1"/>
        <c:lblAlgn val="ctr"/>
        <c:lblOffset val="100"/>
        <c:noMultiLvlLbl val="0"/>
      </c:catAx>
      <c:valAx>
        <c:axId val="359339096"/>
        <c:scaling>
          <c:orientation val="minMax"/>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59339488"/>
        <c:crosses val="autoZero"/>
        <c:crossBetween val="between"/>
      </c:valAx>
      <c:spPr>
        <a:noFill/>
        <a:ln>
          <a:noFill/>
        </a:ln>
        <a:effectLst/>
      </c:spPr>
    </c:plotArea>
    <c:legend>
      <c:legendPos val="b"/>
      <c:layout>
        <c:manualLayout>
          <c:xMode val="edge"/>
          <c:yMode val="edge"/>
          <c:x val="0.29156963582677164"/>
          <c:y val="2.7823329105498749E-2"/>
          <c:w val="0.42623560531496058"/>
          <c:h val="4.846847764199099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2017</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Monmouth</c:v>
                </c:pt>
                <c:pt idx="6">
                  <c:v>Middlesex</c:v>
                </c:pt>
                <c:pt idx="7">
                  <c:v>Warren</c:v>
                </c:pt>
                <c:pt idx="8">
                  <c:v>Ocean</c:v>
                </c:pt>
                <c:pt idx="9">
                  <c:v>Gloucester</c:v>
                </c:pt>
                <c:pt idx="10">
                  <c:v>Union</c:v>
                </c:pt>
                <c:pt idx="11">
                  <c:v>Burlington</c:v>
                </c:pt>
                <c:pt idx="12">
                  <c:v>Passaic</c:v>
                </c:pt>
                <c:pt idx="13">
                  <c:v>Mercer</c:v>
                </c:pt>
                <c:pt idx="14">
                  <c:v>Hudson</c:v>
                </c:pt>
                <c:pt idx="15">
                  <c:v>Camden</c:v>
                </c:pt>
                <c:pt idx="16">
                  <c:v>Cape May</c:v>
                </c:pt>
                <c:pt idx="17">
                  <c:v>Salem</c:v>
                </c:pt>
                <c:pt idx="18">
                  <c:v>Atlantic</c:v>
                </c:pt>
                <c:pt idx="19">
                  <c:v>Cumberland</c:v>
                </c:pt>
                <c:pt idx="20">
                  <c:v>Essex</c:v>
                </c:pt>
              </c:strCache>
            </c:strRef>
          </c:cat>
          <c:val>
            <c:numRef>
              <c:f>Sheet1!$B$2:$B$22</c:f>
              <c:numCache>
                <c:formatCode>General</c:formatCode>
                <c:ptCount val="21"/>
                <c:pt idx="0" formatCode="0.0%">
                  <c:v>5.6000000000000001E-2</c:v>
                </c:pt>
                <c:pt idx="2" formatCode="0.0%">
                  <c:v>6.2E-2</c:v>
                </c:pt>
                <c:pt idx="3" formatCode="0.0%">
                  <c:v>6.7000000000000004E-2</c:v>
                </c:pt>
                <c:pt idx="4" formatCode="0.0%">
                  <c:v>7.1999999999999995E-2</c:v>
                </c:pt>
                <c:pt idx="5" formatCode="0.0%">
                  <c:v>0.08</c:v>
                </c:pt>
                <c:pt idx="6" formatCode="0.0%">
                  <c:v>8.2000000000000003E-2</c:v>
                </c:pt>
                <c:pt idx="7" formatCode="0.0%">
                  <c:v>8.6999999999999994E-2</c:v>
                </c:pt>
                <c:pt idx="8" formatCode="0.0%">
                  <c:v>0.09</c:v>
                </c:pt>
                <c:pt idx="9" formatCode="0.0%">
                  <c:v>9.1999999999999998E-2</c:v>
                </c:pt>
                <c:pt idx="10" formatCode="0.0%">
                  <c:v>9.2999999999999999E-2</c:v>
                </c:pt>
                <c:pt idx="11" formatCode="0.0%">
                  <c:v>9.2999999999999999E-2</c:v>
                </c:pt>
                <c:pt idx="12">
                  <c:v>9.8000000000000004E-2</c:v>
                </c:pt>
                <c:pt idx="13" formatCode="0.0%">
                  <c:v>0.106</c:v>
                </c:pt>
                <c:pt idx="14" formatCode="0.0%">
                  <c:v>0.107</c:v>
                </c:pt>
                <c:pt idx="15" formatCode="0.0%">
                  <c:v>0.11799999999999999</c:v>
                </c:pt>
                <c:pt idx="16" formatCode="0.0%">
                  <c:v>0.11899999999999999</c:v>
                </c:pt>
                <c:pt idx="17" formatCode="0.0%">
                  <c:v>0.127</c:v>
                </c:pt>
                <c:pt idx="18" formatCode="0.0%">
                  <c:v>0.127</c:v>
                </c:pt>
                <c:pt idx="19" formatCode="0.0%">
                  <c:v>0.129</c:v>
                </c:pt>
                <c:pt idx="20" formatCode="0.0%">
                  <c:v>0.16300000000000001</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Monmouth</c:v>
                </c:pt>
                <c:pt idx="6">
                  <c:v>Middlesex</c:v>
                </c:pt>
                <c:pt idx="7">
                  <c:v>Warren</c:v>
                </c:pt>
                <c:pt idx="8">
                  <c:v>Ocean</c:v>
                </c:pt>
                <c:pt idx="9">
                  <c:v>Gloucester</c:v>
                </c:pt>
                <c:pt idx="10">
                  <c:v>Union</c:v>
                </c:pt>
                <c:pt idx="11">
                  <c:v>Burlington</c:v>
                </c:pt>
                <c:pt idx="12">
                  <c:v>Passaic</c:v>
                </c:pt>
                <c:pt idx="13">
                  <c:v>Mercer</c:v>
                </c:pt>
                <c:pt idx="14">
                  <c:v>Hudson</c:v>
                </c:pt>
                <c:pt idx="15">
                  <c:v>Camden</c:v>
                </c:pt>
                <c:pt idx="16">
                  <c:v>Cape May</c:v>
                </c:pt>
                <c:pt idx="17">
                  <c:v>Salem</c:v>
                </c:pt>
                <c:pt idx="18">
                  <c:v>Atlantic</c:v>
                </c:pt>
                <c:pt idx="19">
                  <c:v>Cumberland</c:v>
                </c:pt>
                <c:pt idx="20">
                  <c:v>Essex</c:v>
                </c:pt>
              </c:strCache>
            </c:strRef>
          </c:cat>
          <c:val>
            <c:numRef>
              <c:f>Sheet1!$C$2:$C$22</c:f>
              <c:numCache>
                <c:formatCode>0.0%</c:formatCode>
                <c:ptCount val="21"/>
                <c:pt idx="1">
                  <c:v>5.6000000000000001E-2</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12.5%</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Somerset</c:v>
                </c:pt>
                <c:pt idx="3">
                  <c:v>Sussex</c:v>
                </c:pt>
                <c:pt idx="4">
                  <c:v>Bergen</c:v>
                </c:pt>
                <c:pt idx="5">
                  <c:v>Monmouth</c:v>
                </c:pt>
                <c:pt idx="6">
                  <c:v>Middlesex</c:v>
                </c:pt>
                <c:pt idx="7">
                  <c:v>Warren</c:v>
                </c:pt>
                <c:pt idx="8">
                  <c:v>Ocean</c:v>
                </c:pt>
                <c:pt idx="9">
                  <c:v>Gloucester</c:v>
                </c:pt>
                <c:pt idx="10">
                  <c:v>Union</c:v>
                </c:pt>
                <c:pt idx="11">
                  <c:v>Burlington</c:v>
                </c:pt>
                <c:pt idx="12">
                  <c:v>Passaic</c:v>
                </c:pt>
                <c:pt idx="13">
                  <c:v>Mercer</c:v>
                </c:pt>
                <c:pt idx="14">
                  <c:v>Hudson</c:v>
                </c:pt>
                <c:pt idx="15">
                  <c:v>Camden</c:v>
                </c:pt>
                <c:pt idx="16">
                  <c:v>Cape May</c:v>
                </c:pt>
                <c:pt idx="17">
                  <c:v>Salem</c:v>
                </c:pt>
                <c:pt idx="18">
                  <c:v>Atlantic</c:v>
                </c:pt>
                <c:pt idx="19">
                  <c:v>Cumberland</c:v>
                </c:pt>
                <c:pt idx="20">
                  <c:v>Essex</c:v>
                </c:pt>
              </c:strCache>
            </c:strRef>
          </c:cat>
          <c:val>
            <c:numRef>
              <c:f>Sheet1!$D$2:$D$22</c:f>
              <c:numCache>
                <c:formatCode>0.00%</c:formatCode>
                <c:ptCount val="21"/>
                <c:pt idx="0">
                  <c:v>0.125</c:v>
                </c:pt>
                <c:pt idx="1">
                  <c:v>0.125</c:v>
                </c:pt>
                <c:pt idx="2">
                  <c:v>0.125</c:v>
                </c:pt>
                <c:pt idx="3">
                  <c:v>0.125</c:v>
                </c:pt>
                <c:pt idx="4">
                  <c:v>0.125</c:v>
                </c:pt>
                <c:pt idx="5">
                  <c:v>0.125</c:v>
                </c:pt>
                <c:pt idx="6">
                  <c:v>0.125</c:v>
                </c:pt>
                <c:pt idx="7">
                  <c:v>0.125</c:v>
                </c:pt>
                <c:pt idx="8">
                  <c:v>0.125</c:v>
                </c:pt>
                <c:pt idx="9">
                  <c:v>0.125</c:v>
                </c:pt>
                <c:pt idx="10">
                  <c:v>0.125</c:v>
                </c:pt>
                <c:pt idx="11">
                  <c:v>0.125</c:v>
                </c:pt>
                <c:pt idx="12">
                  <c:v>0.125</c:v>
                </c:pt>
                <c:pt idx="13">
                  <c:v>0.125</c:v>
                </c:pt>
                <c:pt idx="14">
                  <c:v>0.125</c:v>
                </c:pt>
                <c:pt idx="15">
                  <c:v>0.125</c:v>
                </c:pt>
                <c:pt idx="16">
                  <c:v>0.125</c:v>
                </c:pt>
                <c:pt idx="17">
                  <c:v>0.125</c:v>
                </c:pt>
                <c:pt idx="18">
                  <c:v>0.125</c:v>
                </c:pt>
                <c:pt idx="19">
                  <c:v>0.125</c:v>
                </c:pt>
                <c:pt idx="20">
                  <c:v>0.125</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9.6%</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Hunterdon</c:v>
                </c:pt>
                <c:pt idx="1">
                  <c:v>Morris</c:v>
                </c:pt>
                <c:pt idx="2">
                  <c:v>Somerset</c:v>
                </c:pt>
                <c:pt idx="3">
                  <c:v>Sussex</c:v>
                </c:pt>
                <c:pt idx="4">
                  <c:v>Bergen</c:v>
                </c:pt>
                <c:pt idx="5">
                  <c:v>Monmouth</c:v>
                </c:pt>
                <c:pt idx="6">
                  <c:v>Middlesex</c:v>
                </c:pt>
                <c:pt idx="7">
                  <c:v>Warren</c:v>
                </c:pt>
                <c:pt idx="8">
                  <c:v>Ocean</c:v>
                </c:pt>
                <c:pt idx="9">
                  <c:v>Gloucester</c:v>
                </c:pt>
                <c:pt idx="10">
                  <c:v>Union</c:v>
                </c:pt>
                <c:pt idx="11">
                  <c:v>Burlington</c:v>
                </c:pt>
                <c:pt idx="12">
                  <c:v>Passaic</c:v>
                </c:pt>
                <c:pt idx="13">
                  <c:v>Mercer</c:v>
                </c:pt>
                <c:pt idx="14">
                  <c:v>Hudson</c:v>
                </c:pt>
                <c:pt idx="15">
                  <c:v>Camden</c:v>
                </c:pt>
                <c:pt idx="16">
                  <c:v>Cape May</c:v>
                </c:pt>
                <c:pt idx="17">
                  <c:v>Salem</c:v>
                </c:pt>
                <c:pt idx="18">
                  <c:v>Atlantic</c:v>
                </c:pt>
                <c:pt idx="19">
                  <c:v>Cumberland</c:v>
                </c:pt>
                <c:pt idx="20">
                  <c:v>Essex</c:v>
                </c:pt>
              </c:strCache>
            </c:strRef>
          </c:cat>
          <c:val>
            <c:numRef>
              <c:f>Sheet1!$E$2:$E$22</c:f>
              <c:numCache>
                <c:formatCode>0.00%</c:formatCode>
                <c:ptCount val="21"/>
                <c:pt idx="0">
                  <c:v>9.6000000000000002E-2</c:v>
                </c:pt>
                <c:pt idx="1">
                  <c:v>9.6000000000000002E-2</c:v>
                </c:pt>
                <c:pt idx="2">
                  <c:v>9.6000000000000002E-2</c:v>
                </c:pt>
                <c:pt idx="3">
                  <c:v>9.6000000000000002E-2</c:v>
                </c:pt>
                <c:pt idx="4">
                  <c:v>9.6000000000000002E-2</c:v>
                </c:pt>
                <c:pt idx="5">
                  <c:v>9.6000000000000002E-2</c:v>
                </c:pt>
                <c:pt idx="6">
                  <c:v>9.6000000000000002E-2</c:v>
                </c:pt>
                <c:pt idx="7">
                  <c:v>9.6000000000000002E-2</c:v>
                </c:pt>
                <c:pt idx="8">
                  <c:v>9.6000000000000002E-2</c:v>
                </c:pt>
                <c:pt idx="9">
                  <c:v>9.6000000000000002E-2</c:v>
                </c:pt>
                <c:pt idx="10">
                  <c:v>9.6000000000000002E-2</c:v>
                </c:pt>
                <c:pt idx="11">
                  <c:v>9.6000000000000002E-2</c:v>
                </c:pt>
                <c:pt idx="12">
                  <c:v>9.6000000000000002E-2</c:v>
                </c:pt>
                <c:pt idx="13">
                  <c:v>9.6000000000000002E-2</c:v>
                </c:pt>
                <c:pt idx="14">
                  <c:v>9.6000000000000002E-2</c:v>
                </c:pt>
                <c:pt idx="15">
                  <c:v>9.6000000000000002E-2</c:v>
                </c:pt>
                <c:pt idx="16">
                  <c:v>9.6000000000000002E-2</c:v>
                </c:pt>
                <c:pt idx="17">
                  <c:v>9.6000000000000002E-2</c:v>
                </c:pt>
                <c:pt idx="18">
                  <c:v>9.6000000000000002E-2</c:v>
                </c:pt>
                <c:pt idx="19">
                  <c:v>9.6000000000000002E-2</c:v>
                </c:pt>
                <c:pt idx="20">
                  <c:v>9.6000000000000002E-2</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59339880"/>
        <c:axId val="359334784"/>
      </c:barChart>
      <c:catAx>
        <c:axId val="359339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9334784"/>
        <c:crosses val="autoZero"/>
        <c:auto val="1"/>
        <c:lblAlgn val="ctr"/>
        <c:lblOffset val="100"/>
        <c:noMultiLvlLbl val="0"/>
      </c:catAx>
      <c:valAx>
        <c:axId val="359334784"/>
        <c:scaling>
          <c:orientation val="minMax"/>
        </c:scaling>
        <c:delete val="1"/>
        <c:axPos val="b"/>
        <c:numFmt formatCode="0.0%" sourceLinked="1"/>
        <c:majorTickMark val="none"/>
        <c:minorTickMark val="none"/>
        <c:tickLblPos val="nextTo"/>
        <c:crossAx val="359339880"/>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49325258366141739"/>
          <c:y val="0.90985015318343054"/>
          <c:w val="0.27911970964566929"/>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2013</c:v>
                </c:pt>
                <c:pt idx="1">
                  <c:v>2014</c:v>
                </c:pt>
                <c:pt idx="2">
                  <c:v>2015</c:v>
                </c:pt>
                <c:pt idx="3">
                  <c:v>2016</c:v>
                </c:pt>
                <c:pt idx="4">
                  <c:v>2017</c:v>
                </c:pt>
              </c:strCache>
            </c:strRef>
          </c:cat>
          <c:val>
            <c:numRef>
              <c:f>Sheet1!$A$2:$E$2</c:f>
              <c:numCache>
                <c:formatCode>#,##0</c:formatCode>
                <c:ptCount val="5"/>
                <c:pt idx="0">
                  <c:v>2963</c:v>
                </c:pt>
                <c:pt idx="1">
                  <c:v>2949</c:v>
                </c:pt>
                <c:pt idx="2">
                  <c:v>3007</c:v>
                </c:pt>
                <c:pt idx="3">
                  <c:v>2837</c:v>
                </c:pt>
                <c:pt idx="4" formatCode="General">
                  <c:v>2654</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59342232"/>
        <c:axId val="359341840"/>
      </c:lineChart>
      <c:catAx>
        <c:axId val="359342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9341840"/>
        <c:crosses val="autoZero"/>
        <c:auto val="1"/>
        <c:lblAlgn val="ctr"/>
        <c:lblOffset val="100"/>
        <c:noMultiLvlLbl val="0"/>
      </c:catAx>
      <c:valAx>
        <c:axId val="359341840"/>
        <c:scaling>
          <c:orientation val="minMax"/>
          <c:max val="8000"/>
          <c:min val="0"/>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9342232"/>
        <c:crosses val="autoZero"/>
        <c:crossBetween val="between"/>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2013-2014</c:v>
                </c:pt>
                <c:pt idx="1">
                  <c:v>2014-15</c:v>
                </c:pt>
                <c:pt idx="2">
                  <c:v>2015-16</c:v>
                </c:pt>
                <c:pt idx="3">
                  <c:v>2016-17</c:v>
                </c:pt>
                <c:pt idx="4">
                  <c:v>2017-18</c:v>
                </c:pt>
              </c:strCache>
            </c:strRef>
          </c:cat>
          <c:val>
            <c:numRef>
              <c:f>Sheet1!$A$2:$E$2</c:f>
              <c:numCache>
                <c:formatCode>#,##0</c:formatCode>
                <c:ptCount val="5"/>
                <c:pt idx="0">
                  <c:v>7176</c:v>
                </c:pt>
                <c:pt idx="1">
                  <c:v>7566</c:v>
                </c:pt>
                <c:pt idx="2">
                  <c:v>7059</c:v>
                </c:pt>
                <c:pt idx="3">
                  <c:v>6963</c:v>
                </c:pt>
                <c:pt idx="4">
                  <c:v>6994</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59336352"/>
        <c:axId val="359337136"/>
      </c:lineChart>
      <c:catAx>
        <c:axId val="359336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9337136"/>
        <c:crosses val="autoZero"/>
        <c:auto val="1"/>
        <c:lblAlgn val="ctr"/>
        <c:lblOffset val="100"/>
        <c:noMultiLvlLbl val="0"/>
      </c:catAx>
      <c:valAx>
        <c:axId val="35933713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933635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2013</c:v>
                </c:pt>
                <c:pt idx="1">
                  <c:v>2014</c:v>
                </c:pt>
                <c:pt idx="2">
                  <c:v>2015</c:v>
                </c:pt>
                <c:pt idx="3">
                  <c:v>2016</c:v>
                </c:pt>
                <c:pt idx="4">
                  <c:v>2017</c:v>
                </c:pt>
              </c:strCache>
            </c:strRef>
          </c:cat>
          <c:val>
            <c:numRef>
              <c:f>Sheet1!$A$2:$E$2</c:f>
              <c:numCache>
                <c:formatCode>#,##0</c:formatCode>
                <c:ptCount val="5"/>
                <c:pt idx="0">
                  <c:v>6270</c:v>
                </c:pt>
                <c:pt idx="1">
                  <c:v>5513</c:v>
                </c:pt>
                <c:pt idx="2">
                  <c:v>6236</c:v>
                </c:pt>
                <c:pt idx="3">
                  <c:v>5680</c:v>
                </c:pt>
                <c:pt idx="4">
                  <c:v>5024</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59335176"/>
        <c:axId val="359338312"/>
      </c:lineChart>
      <c:catAx>
        <c:axId val="359335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9338312"/>
        <c:crosses val="autoZero"/>
        <c:auto val="1"/>
        <c:lblAlgn val="ctr"/>
        <c:lblOffset val="100"/>
        <c:noMultiLvlLbl val="0"/>
      </c:catAx>
      <c:valAx>
        <c:axId val="359338312"/>
        <c:scaling>
          <c:orientation val="minMax"/>
          <c:max val="10000"/>
          <c:min val="0"/>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933517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Sheet1!$B$2:$D$2</c:f>
              <c:numCache>
                <c:formatCode>"$"#,##0_);[Red]\("$"#,##0\)</c:formatCode>
                <c:ptCount val="3"/>
                <c:pt idx="0">
                  <c:v>700</c:v>
                </c:pt>
                <c:pt idx="1">
                  <c:v>700</c:v>
                </c:pt>
                <c:pt idx="2">
                  <c:v>700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Morris</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Sheet1!$B$3:$D$3</c:f>
              <c:numCache>
                <c:formatCode>"$"#,##0_);[Red]\("$"#,##0\)</c:formatCode>
                <c:ptCount val="3"/>
                <c:pt idx="0">
                  <c:v>1375</c:v>
                </c:pt>
                <c:pt idx="1">
                  <c:v>1154</c:v>
                </c:pt>
                <c:pt idx="2">
                  <c:v>1025</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Sheet1!$B$4:$D$4</c:f>
              <c:numCache>
                <c:formatCode>"$"#,##0_);[Red]\("$"#,##0\)</c:formatCode>
                <c:ptCount val="3"/>
                <c:pt idx="0">
                  <c:v>1420</c:v>
                </c:pt>
                <c:pt idx="1">
                  <c:v>1443</c:v>
                </c:pt>
                <c:pt idx="2">
                  <c:v>1025</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510375064"/>
        <c:axId val="510372712"/>
      </c:barChart>
      <c:catAx>
        <c:axId val="510375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10372712"/>
        <c:crosses val="autoZero"/>
        <c:auto val="1"/>
        <c:lblAlgn val="ctr"/>
        <c:lblOffset val="100"/>
        <c:noMultiLvlLbl val="0"/>
      </c:catAx>
      <c:valAx>
        <c:axId val="510372712"/>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10375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c:v>
                </c:pt>
              </c:strCache>
            </c:strRef>
          </c:tx>
          <c:spPr>
            <a:solidFill>
              <a:srgbClr val="FFFF00"/>
            </a:solidFill>
            <a:ln>
              <a:noFill/>
            </a:ln>
            <a:effectLst/>
          </c:spPr>
          <c:invertIfNegative val="0"/>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Sheet1!$B$2:$B$23</c:f>
              <c:numCache>
                <c:formatCode>General</c:formatCode>
                <c:ptCount val="22"/>
                <c:pt idx="20">
                  <c:v>1375</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Sheet1!$C$2:$C$23</c:f>
              <c:numCache>
                <c:formatCode>General</c:formatCode>
                <c:ptCount val="22"/>
                <c:pt idx="0">
                  <c:v>700</c:v>
                </c:pt>
                <c:pt idx="1">
                  <c:v>840</c:v>
                </c:pt>
                <c:pt idx="2">
                  <c:v>863.48</c:v>
                </c:pt>
                <c:pt idx="3">
                  <c:v>840</c:v>
                </c:pt>
                <c:pt idx="4">
                  <c:v>825</c:v>
                </c:pt>
                <c:pt idx="5">
                  <c:v>900</c:v>
                </c:pt>
                <c:pt idx="6">
                  <c:v>760</c:v>
                </c:pt>
                <c:pt idx="7">
                  <c:v>1040</c:v>
                </c:pt>
                <c:pt idx="8">
                  <c:v>900</c:v>
                </c:pt>
                <c:pt idx="9">
                  <c:v>1050</c:v>
                </c:pt>
                <c:pt idx="10">
                  <c:v>1125.8</c:v>
                </c:pt>
                <c:pt idx="11">
                  <c:v>1044</c:v>
                </c:pt>
                <c:pt idx="12">
                  <c:v>1384</c:v>
                </c:pt>
                <c:pt idx="13">
                  <c:v>1081</c:v>
                </c:pt>
                <c:pt idx="14">
                  <c:v>1216</c:v>
                </c:pt>
                <c:pt idx="15">
                  <c:v>1125</c:v>
                </c:pt>
                <c:pt idx="16" formatCode="&quot;$&quot;#,##0_);[Red]\(&quot;$&quot;#,##0\)">
                  <c:v>956.25</c:v>
                </c:pt>
                <c:pt idx="17">
                  <c:v>1270</c:v>
                </c:pt>
                <c:pt idx="18">
                  <c:v>1250</c:v>
                </c:pt>
                <c:pt idx="19">
                  <c:v>1000</c:v>
                </c:pt>
                <c:pt idx="20">
                  <c:v>1375</c:v>
                </c:pt>
                <c:pt idx="21">
                  <c:v>1420</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Sheet1!$D$2:$D$23</c:f>
              <c:numCache>
                <c:formatCode>"$"#,##0_);[Red]\("$"#,##0\)</c:formatCode>
                <c:ptCount val="22"/>
                <c:pt idx="0">
                  <c:v>700</c:v>
                </c:pt>
                <c:pt idx="1">
                  <c:v>757.75</c:v>
                </c:pt>
                <c:pt idx="2">
                  <c:v>740</c:v>
                </c:pt>
                <c:pt idx="3">
                  <c:v>840</c:v>
                </c:pt>
                <c:pt idx="4">
                  <c:v>757.75</c:v>
                </c:pt>
                <c:pt idx="5">
                  <c:v>900</c:v>
                </c:pt>
                <c:pt idx="6">
                  <c:v>740</c:v>
                </c:pt>
                <c:pt idx="7">
                  <c:v>909</c:v>
                </c:pt>
                <c:pt idx="8">
                  <c:v>810</c:v>
                </c:pt>
                <c:pt idx="9">
                  <c:v>950</c:v>
                </c:pt>
                <c:pt idx="10">
                  <c:v>996</c:v>
                </c:pt>
                <c:pt idx="11">
                  <c:v>952</c:v>
                </c:pt>
                <c:pt idx="12">
                  <c:v>1184</c:v>
                </c:pt>
                <c:pt idx="13">
                  <c:v>975</c:v>
                </c:pt>
                <c:pt idx="14">
                  <c:v>1120</c:v>
                </c:pt>
                <c:pt idx="15">
                  <c:v>1020</c:v>
                </c:pt>
                <c:pt idx="16">
                  <c:v>910</c:v>
                </c:pt>
                <c:pt idx="17">
                  <c:v>1100</c:v>
                </c:pt>
                <c:pt idx="18">
                  <c:v>1020</c:v>
                </c:pt>
                <c:pt idx="19">
                  <c:v>970</c:v>
                </c:pt>
                <c:pt idx="20">
                  <c:v>1154</c:v>
                </c:pt>
                <c:pt idx="21">
                  <c:v>1443</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Sheet1!$E$2:$E$23</c:f>
              <c:numCache>
                <c:formatCode>"$"#,##0_);[Red]\("$"#,##0\)</c:formatCode>
                <c:ptCount val="22"/>
                <c:pt idx="0">
                  <c:v>700</c:v>
                </c:pt>
                <c:pt idx="1">
                  <c:v>900</c:v>
                </c:pt>
                <c:pt idx="2">
                  <c:v>720</c:v>
                </c:pt>
                <c:pt idx="3">
                  <c:v>800</c:v>
                </c:pt>
                <c:pt idx="4">
                  <c:v>725</c:v>
                </c:pt>
                <c:pt idx="5">
                  <c:v>760</c:v>
                </c:pt>
                <c:pt idx="6">
                  <c:v>700</c:v>
                </c:pt>
                <c:pt idx="7">
                  <c:v>737</c:v>
                </c:pt>
                <c:pt idx="8">
                  <c:v>723</c:v>
                </c:pt>
                <c:pt idx="9">
                  <c:v>820</c:v>
                </c:pt>
                <c:pt idx="10">
                  <c:v>775</c:v>
                </c:pt>
                <c:pt idx="11">
                  <c:v>833</c:v>
                </c:pt>
                <c:pt idx="12">
                  <c:v>1000</c:v>
                </c:pt>
                <c:pt idx="13">
                  <c:v>834</c:v>
                </c:pt>
                <c:pt idx="14">
                  <c:v>860</c:v>
                </c:pt>
                <c:pt idx="15">
                  <c:v>900</c:v>
                </c:pt>
                <c:pt idx="16">
                  <c:v>800</c:v>
                </c:pt>
                <c:pt idx="17">
                  <c:v>945</c:v>
                </c:pt>
                <c:pt idx="18">
                  <c:v>989</c:v>
                </c:pt>
                <c:pt idx="19">
                  <c:v>945</c:v>
                </c:pt>
                <c:pt idx="20">
                  <c:v>1025</c:v>
                </c:pt>
                <c:pt idx="21">
                  <c:v>835</c:v>
                </c:pt>
              </c:numCache>
            </c:numRef>
          </c:val>
          <c:extLst>
            <c:ext xmlns:c16="http://schemas.microsoft.com/office/drawing/2014/chart" uri="{C3380CC4-5D6E-409C-BE32-E72D297353CC}">
              <c16:uniqueId val="{00000002-7F33-48F9-8871-573D974F0D74}"/>
            </c:ext>
          </c:extLst>
        </c:ser>
        <c:ser>
          <c:idx val="4"/>
          <c:order val="4"/>
          <c:tx>
            <c:strRef>
              <c:f>Sheet1!$F$1</c:f>
              <c:strCache>
                <c:ptCount val="1"/>
                <c:pt idx="0">
                  <c:v>PreK County Copy</c:v>
                </c:pt>
              </c:strCache>
            </c:strRef>
          </c:tx>
          <c:spPr>
            <a:solidFill>
              <a:srgbClr val="FFFF00"/>
            </a:solidFill>
            <a:ln>
              <a:noFill/>
            </a:ln>
            <a:effectLst/>
          </c:spPr>
          <c:invertIfNegative val="0"/>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Sheet1!$F$2:$F$23</c:f>
              <c:numCache>
                <c:formatCode>General</c:formatCode>
                <c:ptCount val="22"/>
                <c:pt idx="20" formatCode="&quot;$&quot;#,##0_);[Red]\(&quot;$&quot;#,##0\)">
                  <c:v>1025</c:v>
                </c:pt>
              </c:numCache>
            </c:numRef>
          </c:val>
          <c:extLst>
            <c:ext xmlns:c16="http://schemas.microsoft.com/office/drawing/2014/chart" uri="{C3380CC4-5D6E-409C-BE32-E72D297353CC}">
              <c16:uniqueId val="{00000003-7F33-48F9-8871-573D974F0D74}"/>
            </c:ext>
          </c:extLst>
        </c:ser>
        <c:dLbls>
          <c:showLegendKey val="0"/>
          <c:showVal val="0"/>
          <c:showCatName val="0"/>
          <c:showSerName val="0"/>
          <c:showPercent val="0"/>
          <c:showBubbleSize val="0"/>
        </c:dLbls>
        <c:gapWidth val="0"/>
        <c:axId val="510375848"/>
        <c:axId val="510369968"/>
      </c:barChart>
      <c:lineChart>
        <c:grouping val="standard"/>
        <c:varyColors val="0"/>
        <c:ser>
          <c:idx val="5"/>
          <c:order val="5"/>
          <c:tx>
            <c:strRef>
              <c:f>Sheet1!$G$1</c:f>
              <c:strCache>
                <c:ptCount val="1"/>
                <c:pt idx="0">
                  <c:v>Median Household Income</c:v>
                </c:pt>
              </c:strCache>
            </c:strRef>
          </c:tx>
          <c:spPr>
            <a:ln w="28575" cap="rnd">
              <a:solidFill>
                <a:schemeClr val="tx1"/>
              </a:solidFill>
              <a:round/>
            </a:ln>
            <a:effectLst/>
          </c:spPr>
          <c:marker>
            <c:symbol val="none"/>
          </c:marker>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Sheet1!$G$2:$G$23</c:f>
              <c:numCache>
                <c:formatCode>"$"#,##0_);[Red]\("$"#,##0\)</c:formatCode>
                <c:ptCount val="22"/>
                <c:pt idx="0">
                  <c:v>57514</c:v>
                </c:pt>
                <c:pt idx="1">
                  <c:v>91572</c:v>
                </c:pt>
                <c:pt idx="2">
                  <c:v>82839</c:v>
                </c:pt>
                <c:pt idx="3">
                  <c:v>65037</c:v>
                </c:pt>
                <c:pt idx="4">
                  <c:v>62332</c:v>
                </c:pt>
                <c:pt idx="5">
                  <c:v>50000</c:v>
                </c:pt>
                <c:pt idx="6">
                  <c:v>57365</c:v>
                </c:pt>
                <c:pt idx="7">
                  <c:v>81489</c:v>
                </c:pt>
                <c:pt idx="8">
                  <c:v>62681</c:v>
                </c:pt>
                <c:pt idx="9">
                  <c:v>110969</c:v>
                </c:pt>
                <c:pt idx="10">
                  <c:v>77027</c:v>
                </c:pt>
                <c:pt idx="11">
                  <c:v>83133</c:v>
                </c:pt>
                <c:pt idx="12">
                  <c:v>91807</c:v>
                </c:pt>
                <c:pt idx="13">
                  <c:v>107034</c:v>
                </c:pt>
                <c:pt idx="14">
                  <c:v>76475</c:v>
                </c:pt>
                <c:pt idx="15">
                  <c:v>65771</c:v>
                </c:pt>
                <c:pt idx="16">
                  <c:v>63339</c:v>
                </c:pt>
                <c:pt idx="17">
                  <c:v>63934</c:v>
                </c:pt>
                <c:pt idx="18">
                  <c:v>106046</c:v>
                </c:pt>
                <c:pt idx="19">
                  <c:v>89238</c:v>
                </c:pt>
                <c:pt idx="20">
                  <c:v>73376</c:v>
                </c:pt>
                <c:pt idx="21">
                  <c:v>75500</c:v>
                </c:pt>
              </c:numCache>
            </c:numRef>
          </c:val>
          <c:smooth val="0"/>
          <c:extLst>
            <c:ext xmlns:c16="http://schemas.microsoft.com/office/drawing/2014/chart" uri="{C3380CC4-5D6E-409C-BE32-E72D297353CC}">
              <c16:uniqueId val="{00000004-7F33-48F9-8871-573D974F0D74}"/>
            </c:ext>
          </c:extLst>
        </c:ser>
        <c:dLbls>
          <c:showLegendKey val="0"/>
          <c:showVal val="0"/>
          <c:showCatName val="0"/>
          <c:showSerName val="0"/>
          <c:showPercent val="0"/>
          <c:showBubbleSize val="0"/>
        </c:dLbls>
        <c:marker val="1"/>
        <c:smooth val="0"/>
        <c:axId val="510370360"/>
        <c:axId val="510376240"/>
      </c:lineChart>
      <c:catAx>
        <c:axId val="510375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0369968"/>
        <c:crosses val="autoZero"/>
        <c:auto val="1"/>
        <c:lblAlgn val="ctr"/>
        <c:lblOffset val="100"/>
        <c:noMultiLvlLbl val="0"/>
      </c:catAx>
      <c:valAx>
        <c:axId val="51036996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0375848"/>
        <c:crosses val="autoZero"/>
        <c:crossBetween val="between"/>
      </c:valAx>
      <c:valAx>
        <c:axId val="510376240"/>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0370360"/>
        <c:crosses val="max"/>
        <c:crossBetween val="between"/>
      </c:valAx>
      <c:catAx>
        <c:axId val="510370360"/>
        <c:scaling>
          <c:orientation val="minMax"/>
        </c:scaling>
        <c:delete val="1"/>
        <c:axPos val="b"/>
        <c:numFmt formatCode="General" sourceLinked="1"/>
        <c:majorTickMark val="out"/>
        <c:minorTickMark val="none"/>
        <c:tickLblPos val="nextTo"/>
        <c:crossAx val="510376240"/>
        <c:crosses val="autoZero"/>
        <c:auto val="1"/>
        <c:lblAlgn val="ctr"/>
        <c:lblOffset val="100"/>
        <c:noMultiLvlLbl val="0"/>
      </c:catAx>
      <c:spPr>
        <a:noFill/>
        <a:ln>
          <a:noFill/>
        </a:ln>
        <a:effectLst/>
      </c:spPr>
    </c:plotArea>
    <c:legend>
      <c:legendPos val="b"/>
      <c:legendEntry>
        <c:idx val="0"/>
        <c:delete val="1"/>
      </c:legendEntry>
      <c:legendEntry>
        <c:idx val="4"/>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Hudson</c:v>
                </c:pt>
                <c:pt idx="2">
                  <c:v>Warren</c:v>
                </c:pt>
                <c:pt idx="3">
                  <c:v>Essex</c:v>
                </c:pt>
                <c:pt idx="4">
                  <c:v>Hunterdon </c:v>
                </c:pt>
                <c:pt idx="5">
                  <c:v>Monmouth</c:v>
                </c:pt>
                <c:pt idx="6">
                  <c:v>Middlesex</c:v>
                </c:pt>
                <c:pt idx="7">
                  <c:v>Bergen</c:v>
                </c:pt>
                <c:pt idx="8">
                  <c:v>Somerset</c:v>
                </c:pt>
                <c:pt idx="9">
                  <c:v>Union</c:v>
                </c:pt>
                <c:pt idx="10">
                  <c:v>Morris</c:v>
                </c:pt>
                <c:pt idx="11">
                  <c:v>Ocean</c:v>
                </c:pt>
                <c:pt idx="12">
                  <c:v>Gloucester</c:v>
                </c:pt>
                <c:pt idx="13">
                  <c:v>Burlington</c:v>
                </c:pt>
                <c:pt idx="14">
                  <c:v>Camden</c:v>
                </c:pt>
                <c:pt idx="15">
                  <c:v>Mercer</c:v>
                </c:pt>
                <c:pt idx="16">
                  <c:v>Passaic  </c:v>
                </c:pt>
                <c:pt idx="17">
                  <c:v>Salem</c:v>
                </c:pt>
                <c:pt idx="18">
                  <c:v>Atlantic</c:v>
                </c:pt>
                <c:pt idx="19">
                  <c:v>Cumberland</c:v>
                </c:pt>
                <c:pt idx="20">
                  <c:v>Cape May</c:v>
                </c:pt>
              </c:strCache>
            </c:strRef>
          </c:cat>
          <c:val>
            <c:numRef>
              <c:f>Sheet1!$B$2:$B$22</c:f>
              <c:numCache>
                <c:formatCode>General</c:formatCode>
                <c:ptCount val="21"/>
                <c:pt idx="0">
                  <c:v>38.200000000000003</c:v>
                </c:pt>
                <c:pt idx="1">
                  <c:v>35.700000000000003</c:v>
                </c:pt>
                <c:pt idx="2">
                  <c:v>35.4</c:v>
                </c:pt>
                <c:pt idx="3">
                  <c:v>34.4</c:v>
                </c:pt>
                <c:pt idx="4">
                  <c:v>33.9</c:v>
                </c:pt>
                <c:pt idx="5">
                  <c:v>33.6</c:v>
                </c:pt>
                <c:pt idx="6">
                  <c:v>33.299999999999997</c:v>
                </c:pt>
                <c:pt idx="7">
                  <c:v>32.299999999999997</c:v>
                </c:pt>
                <c:pt idx="8">
                  <c:v>32</c:v>
                </c:pt>
                <c:pt idx="9">
                  <c:v>31.1</c:v>
                </c:pt>
                <c:pt idx="11">
                  <c:v>30.7</c:v>
                </c:pt>
                <c:pt idx="12">
                  <c:v>29.9</c:v>
                </c:pt>
                <c:pt idx="13">
                  <c:v>29.3</c:v>
                </c:pt>
                <c:pt idx="14">
                  <c:v>28.3</c:v>
                </c:pt>
                <c:pt idx="15">
                  <c:v>28.3</c:v>
                </c:pt>
                <c:pt idx="16">
                  <c:v>27.6</c:v>
                </c:pt>
                <c:pt idx="17">
                  <c:v>25.6</c:v>
                </c:pt>
                <c:pt idx="18">
                  <c:v>24.2</c:v>
                </c:pt>
                <c:pt idx="19">
                  <c:v>23.6</c:v>
                </c:pt>
                <c:pt idx="20">
                  <c:v>22.9</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Hudson</c:v>
                </c:pt>
                <c:pt idx="2">
                  <c:v>Warren</c:v>
                </c:pt>
                <c:pt idx="3">
                  <c:v>Essex</c:v>
                </c:pt>
                <c:pt idx="4">
                  <c:v>Hunterdon </c:v>
                </c:pt>
                <c:pt idx="5">
                  <c:v>Monmouth</c:v>
                </c:pt>
                <c:pt idx="6">
                  <c:v>Middlesex</c:v>
                </c:pt>
                <c:pt idx="7">
                  <c:v>Bergen</c:v>
                </c:pt>
                <c:pt idx="8">
                  <c:v>Somerset</c:v>
                </c:pt>
                <c:pt idx="9">
                  <c:v>Union</c:v>
                </c:pt>
                <c:pt idx="10">
                  <c:v>Morris</c:v>
                </c:pt>
                <c:pt idx="11">
                  <c:v>Ocean</c:v>
                </c:pt>
                <c:pt idx="12">
                  <c:v>Gloucester</c:v>
                </c:pt>
                <c:pt idx="13">
                  <c:v>Burlington</c:v>
                </c:pt>
                <c:pt idx="14">
                  <c:v>Camden</c:v>
                </c:pt>
                <c:pt idx="15">
                  <c:v>Mercer</c:v>
                </c:pt>
                <c:pt idx="16">
                  <c:v>Passaic  </c:v>
                </c:pt>
                <c:pt idx="17">
                  <c:v>Salem</c:v>
                </c:pt>
                <c:pt idx="18">
                  <c:v>Atlantic</c:v>
                </c:pt>
                <c:pt idx="19">
                  <c:v>Cumberland</c:v>
                </c:pt>
                <c:pt idx="20">
                  <c:v>Cape May</c:v>
                </c:pt>
              </c:strCache>
            </c:strRef>
          </c:cat>
          <c:val>
            <c:numRef>
              <c:f>Sheet1!$C$2:$C$22</c:f>
              <c:numCache>
                <c:formatCode>General</c:formatCode>
                <c:ptCount val="21"/>
                <c:pt idx="10">
                  <c:v>30.9</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26.4</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Sussex</c:v>
                </c:pt>
                <c:pt idx="1">
                  <c:v>Hudson</c:v>
                </c:pt>
                <c:pt idx="2">
                  <c:v>Warren</c:v>
                </c:pt>
                <c:pt idx="3">
                  <c:v>Essex</c:v>
                </c:pt>
                <c:pt idx="4">
                  <c:v>Hunterdon </c:v>
                </c:pt>
                <c:pt idx="5">
                  <c:v>Monmouth</c:v>
                </c:pt>
                <c:pt idx="6">
                  <c:v>Middlesex</c:v>
                </c:pt>
                <c:pt idx="7">
                  <c:v>Bergen</c:v>
                </c:pt>
                <c:pt idx="8">
                  <c:v>Somerset</c:v>
                </c:pt>
                <c:pt idx="9">
                  <c:v>Union</c:v>
                </c:pt>
                <c:pt idx="10">
                  <c:v>Morris</c:v>
                </c:pt>
                <c:pt idx="11">
                  <c:v>Ocean</c:v>
                </c:pt>
                <c:pt idx="12">
                  <c:v>Gloucester</c:v>
                </c:pt>
                <c:pt idx="13">
                  <c:v>Burlington</c:v>
                </c:pt>
                <c:pt idx="14">
                  <c:v>Camden</c:v>
                </c:pt>
                <c:pt idx="15">
                  <c:v>Mercer</c:v>
                </c:pt>
                <c:pt idx="16">
                  <c:v>Passaic  </c:v>
                </c:pt>
                <c:pt idx="17">
                  <c:v>Salem</c:v>
                </c:pt>
                <c:pt idx="18">
                  <c:v>Atlantic</c:v>
                </c:pt>
                <c:pt idx="19">
                  <c:v>Cumberland</c:v>
                </c:pt>
                <c:pt idx="20">
                  <c:v>Cape May</c:v>
                </c:pt>
              </c:strCache>
            </c:strRef>
          </c:cat>
          <c:val>
            <c:numRef>
              <c:f>Sheet1!$D$2:$D$22</c:f>
              <c:numCache>
                <c:formatCode>General</c:formatCode>
                <c:ptCount val="21"/>
                <c:pt idx="0">
                  <c:v>26.4</c:v>
                </c:pt>
                <c:pt idx="1">
                  <c:v>26.4</c:v>
                </c:pt>
                <c:pt idx="2">
                  <c:v>26.4</c:v>
                </c:pt>
                <c:pt idx="3">
                  <c:v>26.4</c:v>
                </c:pt>
                <c:pt idx="4">
                  <c:v>26.4</c:v>
                </c:pt>
                <c:pt idx="5">
                  <c:v>26.4</c:v>
                </c:pt>
                <c:pt idx="6">
                  <c:v>26.4</c:v>
                </c:pt>
                <c:pt idx="7">
                  <c:v>26.4</c:v>
                </c:pt>
                <c:pt idx="8">
                  <c:v>26.4</c:v>
                </c:pt>
                <c:pt idx="9">
                  <c:v>26.4</c:v>
                </c:pt>
                <c:pt idx="10">
                  <c:v>26.4</c:v>
                </c:pt>
                <c:pt idx="11">
                  <c:v>26.4</c:v>
                </c:pt>
                <c:pt idx="12">
                  <c:v>26.4</c:v>
                </c:pt>
                <c:pt idx="13">
                  <c:v>26.4</c:v>
                </c:pt>
                <c:pt idx="14">
                  <c:v>26.4</c:v>
                </c:pt>
                <c:pt idx="15">
                  <c:v>26.4</c:v>
                </c:pt>
                <c:pt idx="16">
                  <c:v>26.4</c:v>
                </c:pt>
                <c:pt idx="17">
                  <c:v>26.4</c:v>
                </c:pt>
                <c:pt idx="18">
                  <c:v>26.4</c:v>
                </c:pt>
                <c:pt idx="19">
                  <c:v>26.4</c:v>
                </c:pt>
                <c:pt idx="20">
                  <c:v>26.4</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31.5</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Sussex</c:v>
                </c:pt>
                <c:pt idx="1">
                  <c:v>Hudson</c:v>
                </c:pt>
                <c:pt idx="2">
                  <c:v>Warren</c:v>
                </c:pt>
                <c:pt idx="3">
                  <c:v>Essex</c:v>
                </c:pt>
                <c:pt idx="4">
                  <c:v>Hunterdon </c:v>
                </c:pt>
                <c:pt idx="5">
                  <c:v>Monmouth</c:v>
                </c:pt>
                <c:pt idx="6">
                  <c:v>Middlesex</c:v>
                </c:pt>
                <c:pt idx="7">
                  <c:v>Bergen</c:v>
                </c:pt>
                <c:pt idx="8">
                  <c:v>Somerset</c:v>
                </c:pt>
                <c:pt idx="9">
                  <c:v>Union</c:v>
                </c:pt>
                <c:pt idx="10">
                  <c:v>Morris</c:v>
                </c:pt>
                <c:pt idx="11">
                  <c:v>Ocean</c:v>
                </c:pt>
                <c:pt idx="12">
                  <c:v>Gloucester</c:v>
                </c:pt>
                <c:pt idx="13">
                  <c:v>Burlington</c:v>
                </c:pt>
                <c:pt idx="14">
                  <c:v>Camden</c:v>
                </c:pt>
                <c:pt idx="15">
                  <c:v>Mercer</c:v>
                </c:pt>
                <c:pt idx="16">
                  <c:v>Passaic  </c:v>
                </c:pt>
                <c:pt idx="17">
                  <c:v>Salem</c:v>
                </c:pt>
                <c:pt idx="18">
                  <c:v>Atlantic</c:v>
                </c:pt>
                <c:pt idx="19">
                  <c:v>Cumberland</c:v>
                </c:pt>
                <c:pt idx="20">
                  <c:v>Cape May</c:v>
                </c:pt>
              </c:strCache>
            </c:strRef>
          </c:cat>
          <c:val>
            <c:numRef>
              <c:f>Sheet1!$E$2:$E$22</c:f>
              <c:numCache>
                <c:formatCode>General</c:formatCode>
                <c:ptCount val="21"/>
                <c:pt idx="0">
                  <c:v>31.5</c:v>
                </c:pt>
                <c:pt idx="1">
                  <c:v>31.5</c:v>
                </c:pt>
                <c:pt idx="2">
                  <c:v>31.5</c:v>
                </c:pt>
                <c:pt idx="3">
                  <c:v>31.5</c:v>
                </c:pt>
                <c:pt idx="4">
                  <c:v>31.5</c:v>
                </c:pt>
                <c:pt idx="5">
                  <c:v>31.5</c:v>
                </c:pt>
                <c:pt idx="6">
                  <c:v>31.5</c:v>
                </c:pt>
                <c:pt idx="7">
                  <c:v>31.5</c:v>
                </c:pt>
                <c:pt idx="8">
                  <c:v>31.5</c:v>
                </c:pt>
                <c:pt idx="9">
                  <c:v>31.5</c:v>
                </c:pt>
                <c:pt idx="10">
                  <c:v>31.5</c:v>
                </c:pt>
                <c:pt idx="11">
                  <c:v>31.5</c:v>
                </c:pt>
                <c:pt idx="12">
                  <c:v>31.5</c:v>
                </c:pt>
                <c:pt idx="13">
                  <c:v>31.5</c:v>
                </c:pt>
                <c:pt idx="14">
                  <c:v>31.5</c:v>
                </c:pt>
                <c:pt idx="15">
                  <c:v>31.5</c:v>
                </c:pt>
                <c:pt idx="16">
                  <c:v>31.5</c:v>
                </c:pt>
                <c:pt idx="17">
                  <c:v>31.5</c:v>
                </c:pt>
                <c:pt idx="18">
                  <c:v>31.5</c:v>
                </c:pt>
                <c:pt idx="19">
                  <c:v>31.5</c:v>
                </c:pt>
                <c:pt idx="20">
                  <c:v>31.5</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510371144"/>
        <c:axId val="510376632"/>
      </c:barChart>
      <c:catAx>
        <c:axId val="51037114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0376632"/>
        <c:crosses val="autoZero"/>
        <c:auto val="1"/>
        <c:lblAlgn val="ctr"/>
        <c:lblOffset val="100"/>
        <c:noMultiLvlLbl val="0"/>
      </c:catAx>
      <c:valAx>
        <c:axId val="510376632"/>
        <c:scaling>
          <c:orientation val="minMax"/>
        </c:scaling>
        <c:delete val="1"/>
        <c:axPos val="t"/>
        <c:numFmt formatCode="General" sourceLinked="1"/>
        <c:majorTickMark val="none"/>
        <c:minorTickMark val="none"/>
        <c:tickLblPos val="nextTo"/>
        <c:crossAx val="5103711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General</c:formatCode>
                <c:ptCount val="5"/>
                <c:pt idx="0">
                  <c:v>30</c:v>
                </c:pt>
                <c:pt idx="1">
                  <c:v>30</c:v>
                </c:pt>
                <c:pt idx="2">
                  <c:v>30.3</c:v>
                </c:pt>
                <c:pt idx="3" formatCode="0.0">
                  <c:v>30.6</c:v>
                </c:pt>
                <c:pt idx="4" formatCode="0.0">
                  <c:v>30.9</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510377024"/>
        <c:axId val="510371928"/>
      </c:lineChart>
      <c:catAx>
        <c:axId val="510377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10371928"/>
        <c:crosses val="autoZero"/>
        <c:auto val="1"/>
        <c:lblAlgn val="ctr"/>
        <c:lblOffset val="100"/>
        <c:noMultiLvlLbl val="0"/>
      </c:catAx>
      <c:valAx>
        <c:axId val="510371928"/>
        <c:scaling>
          <c:orientation val="minMax"/>
          <c:max val="40"/>
          <c:min val="0"/>
        </c:scaling>
        <c:delete val="1"/>
        <c:axPos val="l"/>
        <c:numFmt formatCode="General" sourceLinked="1"/>
        <c:majorTickMark val="none"/>
        <c:minorTickMark val="none"/>
        <c:tickLblPos val="nextTo"/>
        <c:crossAx val="5103770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Chester Twp</c:v>
                </c:pt>
                <c:pt idx="1">
                  <c:v>Chatham borough</c:v>
                </c:pt>
                <c:pt idx="2">
                  <c:v>Washington Twp</c:v>
                </c:pt>
                <c:pt idx="3">
                  <c:v>Chatham Twp</c:v>
                </c:pt>
                <c:pt idx="4">
                  <c:v>Mount Arlington</c:v>
                </c:pt>
                <c:pt idx="5">
                  <c:v>Jefferson Twp</c:v>
                </c:pt>
                <c:pt idx="6">
                  <c:v>Kinnelon borough</c:v>
                </c:pt>
                <c:pt idx="7">
                  <c:v>Roxbury Twp</c:v>
                </c:pt>
                <c:pt idx="8">
                  <c:v>Mount Olive Twp</c:v>
                </c:pt>
                <c:pt idx="9">
                  <c:v>Randolph</c:v>
                </c:pt>
              </c:strCache>
            </c:strRef>
          </c:cat>
          <c:val>
            <c:numRef>
              <c:f>Sheet1!$B$2:$B$11</c:f>
              <c:numCache>
                <c:formatCode>General</c:formatCode>
                <c:ptCount val="10"/>
                <c:pt idx="0">
                  <c:v>39.799999999999997</c:v>
                </c:pt>
                <c:pt idx="1">
                  <c:v>39.299999999999997</c:v>
                </c:pt>
                <c:pt idx="2">
                  <c:v>39.299999999999997</c:v>
                </c:pt>
                <c:pt idx="3" formatCode="0.0">
                  <c:v>37.9</c:v>
                </c:pt>
                <c:pt idx="4">
                  <c:v>37.6</c:v>
                </c:pt>
                <c:pt idx="5">
                  <c:v>37</c:v>
                </c:pt>
                <c:pt idx="6">
                  <c:v>34.1</c:v>
                </c:pt>
                <c:pt idx="7" formatCode="0.0">
                  <c:v>34.1</c:v>
                </c:pt>
                <c:pt idx="8">
                  <c:v>33.4</c:v>
                </c:pt>
                <c:pt idx="9">
                  <c:v>34</c:v>
                </c:pt>
              </c:numCache>
            </c:numRef>
          </c:val>
          <c:extLst>
            <c:ext xmlns:c16="http://schemas.microsoft.com/office/drawing/2014/chart" uri="{C3380CC4-5D6E-409C-BE32-E72D297353CC}">
              <c16:uniqueId val="{00000000-9938-47C6-8AA8-4EC4279D8E67}"/>
            </c:ext>
          </c:extLst>
        </c:ser>
        <c:ser>
          <c:idx val="1"/>
          <c:order val="1"/>
          <c:tx>
            <c:strRef>
              <c:f>Sheet1!$C$1</c:f>
              <c:strCache>
                <c:ptCount val="1"/>
                <c:pt idx="0">
                  <c:v>Morris county avg 30.9</c:v>
                </c:pt>
              </c:strCache>
            </c:strRef>
          </c:tx>
          <c:spPr>
            <a:solidFill>
              <a:schemeClr val="bg1"/>
            </a:solidFill>
            <a:ln>
              <a:noFill/>
            </a:ln>
            <a:effectLst/>
          </c:spPr>
          <c:invertIfNegative val="0"/>
          <c:trendline>
            <c:name>Passaic avg 27.6</c:name>
            <c:spPr>
              <a:ln w="19050" cap="rnd">
                <a:solidFill>
                  <a:schemeClr val="accent2"/>
                </a:solidFill>
                <a:prstDash val="sysDot"/>
              </a:ln>
              <a:effectLst/>
            </c:spPr>
            <c:trendlineType val="linear"/>
            <c:dispRSqr val="0"/>
            <c:dispEq val="0"/>
          </c:trendline>
          <c:cat>
            <c:strRef>
              <c:f>Sheet1!$A$2:$A$11</c:f>
              <c:strCache>
                <c:ptCount val="10"/>
                <c:pt idx="0">
                  <c:v>Chester Twp</c:v>
                </c:pt>
                <c:pt idx="1">
                  <c:v>Chatham borough</c:v>
                </c:pt>
                <c:pt idx="2">
                  <c:v>Washington Twp</c:v>
                </c:pt>
                <c:pt idx="3">
                  <c:v>Chatham Twp</c:v>
                </c:pt>
                <c:pt idx="4">
                  <c:v>Mount Arlington</c:v>
                </c:pt>
                <c:pt idx="5">
                  <c:v>Jefferson Twp</c:v>
                </c:pt>
                <c:pt idx="6">
                  <c:v>Kinnelon borough</c:v>
                </c:pt>
                <c:pt idx="7">
                  <c:v>Roxbury Twp</c:v>
                </c:pt>
                <c:pt idx="8">
                  <c:v>Mount Olive Twp</c:v>
                </c:pt>
                <c:pt idx="9">
                  <c:v>Randolph</c:v>
                </c:pt>
              </c:strCache>
            </c:strRef>
          </c:cat>
          <c:val>
            <c:numRef>
              <c:f>Sheet1!$C$2:$C$11</c:f>
              <c:numCache>
                <c:formatCode>General</c:formatCode>
                <c:ptCount val="10"/>
                <c:pt idx="0">
                  <c:v>30.9</c:v>
                </c:pt>
                <c:pt idx="1">
                  <c:v>30.9</c:v>
                </c:pt>
                <c:pt idx="2">
                  <c:v>30.9</c:v>
                </c:pt>
                <c:pt idx="3">
                  <c:v>30.9</c:v>
                </c:pt>
                <c:pt idx="4">
                  <c:v>30.9</c:v>
                </c:pt>
                <c:pt idx="5">
                  <c:v>30.9</c:v>
                </c:pt>
                <c:pt idx="6">
                  <c:v>30.9</c:v>
                </c:pt>
                <c:pt idx="7">
                  <c:v>30.9</c:v>
                </c:pt>
                <c:pt idx="8">
                  <c:v>30.9</c:v>
                </c:pt>
                <c:pt idx="9">
                  <c:v>30.9</c:v>
                </c:pt>
              </c:numCache>
            </c:numRef>
          </c:val>
          <c:extLst>
            <c:ext xmlns:c16="http://schemas.microsoft.com/office/drawing/2014/chart" uri="{C3380CC4-5D6E-409C-BE32-E72D297353CC}">
              <c16:uniqueId val="{00000001-9938-47C6-8AA8-4EC4279D8E67}"/>
            </c:ext>
          </c:extLst>
        </c:ser>
        <c:dLbls>
          <c:showLegendKey val="0"/>
          <c:showVal val="0"/>
          <c:showCatName val="0"/>
          <c:showSerName val="0"/>
          <c:showPercent val="0"/>
          <c:showBubbleSize val="0"/>
        </c:dLbls>
        <c:gapWidth val="182"/>
        <c:axId val="510374280"/>
        <c:axId val="510369576"/>
      </c:barChart>
      <c:catAx>
        <c:axId val="51037428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0369576"/>
        <c:crosses val="autoZero"/>
        <c:auto val="1"/>
        <c:lblAlgn val="ctr"/>
        <c:lblOffset val="100"/>
        <c:noMultiLvlLbl val="0"/>
      </c:catAx>
      <c:valAx>
        <c:axId val="510369576"/>
        <c:scaling>
          <c:orientation val="minMax"/>
        </c:scaling>
        <c:delete val="1"/>
        <c:axPos val="t"/>
        <c:numFmt formatCode="General" sourceLinked="1"/>
        <c:majorTickMark val="none"/>
        <c:minorTickMark val="none"/>
        <c:tickLblPos val="nextTo"/>
        <c:crossAx val="510374280"/>
        <c:crosses val="autoZero"/>
        <c:crossBetween val="between"/>
      </c:valAx>
      <c:spPr>
        <a:noFill/>
        <a:ln>
          <a:noFill/>
        </a:ln>
        <a:effectLst/>
      </c:spPr>
    </c:plotArea>
    <c:legend>
      <c:legendPos val="b"/>
      <c:legendEntry>
        <c:idx val="0"/>
        <c:delete val="1"/>
      </c:legendEntry>
      <c:legendEntry>
        <c:idx val="1"/>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2"/>
        <c:delete val="1"/>
      </c:legendEntry>
      <c:layout>
        <c:manualLayout>
          <c:xMode val="edge"/>
          <c:yMode val="edge"/>
          <c:x val="0.5782189960629921"/>
          <c:y val="0.90600880253390736"/>
          <c:w val="0.25293700787401574"/>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Mercer</c:v>
                </c:pt>
                <c:pt idx="4">
                  <c:v>Passaic</c:v>
                </c:pt>
                <c:pt idx="5">
                  <c:v>Union</c:v>
                </c:pt>
                <c:pt idx="6">
                  <c:v>Middlesex</c:v>
                </c:pt>
                <c:pt idx="7">
                  <c:v>Camden</c:v>
                </c:pt>
                <c:pt idx="8">
                  <c:v>Monmouth</c:v>
                </c:pt>
                <c:pt idx="9">
                  <c:v>Morris</c:v>
                </c:pt>
                <c:pt idx="10">
                  <c:v>Ocean</c:v>
                </c:pt>
                <c:pt idx="11">
                  <c:v>Somerset</c:v>
                </c:pt>
                <c:pt idx="12">
                  <c:v>Cape May</c:v>
                </c:pt>
                <c:pt idx="13">
                  <c:v>Burlington</c:v>
                </c:pt>
                <c:pt idx="14">
                  <c:v>Gloucester</c:v>
                </c:pt>
                <c:pt idx="15">
                  <c:v>Hunterdon</c:v>
                </c:pt>
                <c:pt idx="16">
                  <c:v>Sussex</c:v>
                </c:pt>
                <c:pt idx="17">
                  <c:v>Warren</c:v>
                </c:pt>
                <c:pt idx="18">
                  <c:v>Atlantic</c:v>
                </c:pt>
                <c:pt idx="19">
                  <c:v>Salem</c:v>
                </c:pt>
                <c:pt idx="20">
                  <c:v>Cumberland</c:v>
                </c:pt>
              </c:strCache>
            </c:strRef>
          </c:cat>
          <c:val>
            <c:numRef>
              <c:f>Sheet1!$B$2:$B$22</c:f>
              <c:numCache>
                <c:formatCode>0%</c:formatCode>
                <c:ptCount val="21"/>
                <c:pt idx="0">
                  <c:v>0.11</c:v>
                </c:pt>
                <c:pt idx="1">
                  <c:v>0.15</c:v>
                </c:pt>
                <c:pt idx="2">
                  <c:v>0.17</c:v>
                </c:pt>
                <c:pt idx="3">
                  <c:v>0.18</c:v>
                </c:pt>
                <c:pt idx="4" formatCode="General">
                  <c:v>0.18</c:v>
                </c:pt>
                <c:pt idx="5">
                  <c:v>0.18</c:v>
                </c:pt>
                <c:pt idx="6">
                  <c:v>0.19</c:v>
                </c:pt>
                <c:pt idx="7">
                  <c:v>0.21</c:v>
                </c:pt>
                <c:pt idx="8">
                  <c:v>0.21</c:v>
                </c:pt>
                <c:pt idx="10">
                  <c:v>0.21</c:v>
                </c:pt>
                <c:pt idx="11">
                  <c:v>0.21</c:v>
                </c:pt>
                <c:pt idx="12">
                  <c:v>0.22</c:v>
                </c:pt>
                <c:pt idx="13">
                  <c:v>0.22</c:v>
                </c:pt>
                <c:pt idx="14" formatCode="General">
                  <c:v>0.23</c:v>
                </c:pt>
                <c:pt idx="15">
                  <c:v>0.23</c:v>
                </c:pt>
                <c:pt idx="16">
                  <c:v>0.23</c:v>
                </c:pt>
                <c:pt idx="17">
                  <c:v>0.23</c:v>
                </c:pt>
                <c:pt idx="18">
                  <c:v>0.24</c:v>
                </c:pt>
                <c:pt idx="19">
                  <c:v>0.24</c:v>
                </c:pt>
                <c:pt idx="20">
                  <c:v>0.27</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This county copy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Mercer</c:v>
                </c:pt>
                <c:pt idx="4">
                  <c:v>Passaic</c:v>
                </c:pt>
                <c:pt idx="5">
                  <c:v>Union</c:v>
                </c:pt>
                <c:pt idx="6">
                  <c:v>Middlesex</c:v>
                </c:pt>
                <c:pt idx="7">
                  <c:v>Camden</c:v>
                </c:pt>
                <c:pt idx="8">
                  <c:v>Monmouth</c:v>
                </c:pt>
                <c:pt idx="9">
                  <c:v>Morris</c:v>
                </c:pt>
                <c:pt idx="10">
                  <c:v>Ocean</c:v>
                </c:pt>
                <c:pt idx="11">
                  <c:v>Somerset</c:v>
                </c:pt>
                <c:pt idx="12">
                  <c:v>Cape May</c:v>
                </c:pt>
                <c:pt idx="13">
                  <c:v>Burlington</c:v>
                </c:pt>
                <c:pt idx="14">
                  <c:v>Gloucester</c:v>
                </c:pt>
                <c:pt idx="15">
                  <c:v>Hunterdon</c:v>
                </c:pt>
                <c:pt idx="16">
                  <c:v>Sussex</c:v>
                </c:pt>
                <c:pt idx="17">
                  <c:v>Warren</c:v>
                </c:pt>
                <c:pt idx="18">
                  <c:v>Atlantic</c:v>
                </c:pt>
                <c:pt idx="19">
                  <c:v>Salem</c:v>
                </c:pt>
                <c:pt idx="20">
                  <c:v>Cumberland</c:v>
                </c:pt>
              </c:strCache>
            </c:strRef>
          </c:cat>
          <c:val>
            <c:numRef>
              <c:f>Sheet1!$C$2:$C$22</c:f>
              <c:numCache>
                <c:formatCode>General</c:formatCode>
                <c:ptCount val="21"/>
                <c:pt idx="9" formatCode="0%">
                  <c:v>0.21</c:v>
                </c:pt>
              </c:numCache>
            </c:numRef>
          </c:val>
          <c:extLst>
            <c:ext xmlns:c16="http://schemas.microsoft.com/office/drawing/2014/chart" uri="{C3380CC4-5D6E-409C-BE32-E72D297353CC}">
              <c16:uniqueId val="{00000002-F0B7-43ED-A3D1-798AB923E08D}"/>
            </c:ext>
          </c:extLst>
        </c:ser>
        <c:ser>
          <c:idx val="2"/>
          <c:order val="2"/>
          <c:tx>
            <c:strRef>
              <c:f>Sheet1!$D$1</c:f>
              <c:strCache>
                <c:ptCount val="1"/>
                <c:pt idx="0">
                  <c:v>Column1</c:v>
                </c:pt>
              </c:strCache>
            </c:strRef>
          </c:tx>
          <c:spPr>
            <a:solidFill>
              <a:schemeClr val="dk1">
                <a:tint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Mercer</c:v>
                </c:pt>
                <c:pt idx="4">
                  <c:v>Passaic</c:v>
                </c:pt>
                <c:pt idx="5">
                  <c:v>Union</c:v>
                </c:pt>
                <c:pt idx="6">
                  <c:v>Middlesex</c:v>
                </c:pt>
                <c:pt idx="7">
                  <c:v>Camden</c:v>
                </c:pt>
                <c:pt idx="8">
                  <c:v>Monmouth</c:v>
                </c:pt>
                <c:pt idx="9">
                  <c:v>Morris</c:v>
                </c:pt>
                <c:pt idx="10">
                  <c:v>Ocean</c:v>
                </c:pt>
                <c:pt idx="11">
                  <c:v>Somerset</c:v>
                </c:pt>
                <c:pt idx="12">
                  <c:v>Cape May</c:v>
                </c:pt>
                <c:pt idx="13">
                  <c:v>Burlington</c:v>
                </c:pt>
                <c:pt idx="14">
                  <c:v>Gloucester</c:v>
                </c:pt>
                <c:pt idx="15">
                  <c:v>Hunterdon</c:v>
                </c:pt>
                <c:pt idx="16">
                  <c:v>Sussex</c:v>
                </c:pt>
                <c:pt idx="17">
                  <c:v>Warren</c:v>
                </c:pt>
                <c:pt idx="18">
                  <c:v>Atlantic</c:v>
                </c:pt>
                <c:pt idx="19">
                  <c:v>Salem</c:v>
                </c:pt>
                <c:pt idx="20">
                  <c:v>Cumberland</c:v>
                </c:pt>
              </c:strCache>
            </c:strRef>
          </c:cat>
          <c:val>
            <c:numRef>
              <c:f>Sheet1!$D$2:$D$22</c:f>
              <c:numCache>
                <c:formatCode>General</c:formatCode>
                <c:ptCount val="21"/>
              </c:numCache>
            </c:numRef>
          </c:val>
          <c:extLst>
            <c:ext xmlns:c16="http://schemas.microsoft.com/office/drawing/2014/chart" uri="{C3380CC4-5D6E-409C-BE32-E72D297353CC}">
              <c16:uniqueId val="{00000003-F0B7-43ED-A3D1-798AB923E08D}"/>
            </c:ext>
          </c:extLst>
        </c:ser>
        <c:dLbls>
          <c:dLblPos val="outEnd"/>
          <c:showLegendKey val="0"/>
          <c:showVal val="1"/>
          <c:showCatName val="0"/>
          <c:showSerName val="0"/>
          <c:showPercent val="0"/>
          <c:showBubbleSize val="0"/>
        </c:dLbls>
        <c:gapWidth val="182"/>
        <c:axId val="510372320"/>
        <c:axId val="351165816"/>
      </c:barChart>
      <c:catAx>
        <c:axId val="5103723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1165816"/>
        <c:crosses val="autoZero"/>
        <c:auto val="1"/>
        <c:lblAlgn val="ctr"/>
        <c:lblOffset val="100"/>
        <c:noMultiLvlLbl val="0"/>
      </c:catAx>
      <c:valAx>
        <c:axId val="351165816"/>
        <c:scaling>
          <c:orientation val="minMax"/>
        </c:scaling>
        <c:delete val="1"/>
        <c:axPos val="b"/>
        <c:numFmt formatCode="0%" sourceLinked="1"/>
        <c:majorTickMark val="none"/>
        <c:minorTickMark val="none"/>
        <c:tickLblPos val="nextTo"/>
        <c:crossAx val="51037232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Total Auto Cost</c:v>
                </c:pt>
              </c:strCache>
            </c:strRef>
          </c:tx>
          <c:spPr>
            <a:solidFill>
              <a:srgbClr val="C00000"/>
            </a:solidFill>
            <a:ln>
              <a:solidFill>
                <a:schemeClr val="bg1"/>
              </a:solid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Union</c:v>
                </c:pt>
                <c:pt idx="4">
                  <c:v>Passaic</c:v>
                </c:pt>
                <c:pt idx="5">
                  <c:v>Camden</c:v>
                </c:pt>
                <c:pt idx="6">
                  <c:v>Middlesex</c:v>
                </c:pt>
                <c:pt idx="7">
                  <c:v>Cape May</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Sheet1!$B$2:$B$22</c:f>
              <c:numCache>
                <c:formatCode>"$"#,##0</c:formatCode>
                <c:ptCount val="21"/>
                <c:pt idx="0">
                  <c:v>7101</c:v>
                </c:pt>
                <c:pt idx="1">
                  <c:v>10465</c:v>
                </c:pt>
                <c:pt idx="2">
                  <c:v>11964</c:v>
                </c:pt>
                <c:pt idx="3">
                  <c:v>12054</c:v>
                </c:pt>
                <c:pt idx="4" formatCode="&quot;$&quot;#,##0_);[Red]\(&quot;$&quot;#,##0\)">
                  <c:v>12067</c:v>
                </c:pt>
                <c:pt idx="5">
                  <c:v>13115</c:v>
                </c:pt>
                <c:pt idx="6">
                  <c:v>13138</c:v>
                </c:pt>
                <c:pt idx="7">
                  <c:v>13142</c:v>
                </c:pt>
                <c:pt idx="8">
                  <c:v>13251</c:v>
                </c:pt>
                <c:pt idx="9">
                  <c:v>13307</c:v>
                </c:pt>
                <c:pt idx="10">
                  <c:v>14055</c:v>
                </c:pt>
                <c:pt idx="11">
                  <c:v>14103</c:v>
                </c:pt>
                <c:pt idx="12">
                  <c:v>14119</c:v>
                </c:pt>
                <c:pt idx="13">
                  <c:v>14191</c:v>
                </c:pt>
                <c:pt idx="15">
                  <c:v>14303</c:v>
                </c:pt>
                <c:pt idx="16">
                  <c:v>14705</c:v>
                </c:pt>
                <c:pt idx="17">
                  <c:v>14858</c:v>
                </c:pt>
                <c:pt idx="18">
                  <c:v>15106</c:v>
                </c:pt>
                <c:pt idx="19">
                  <c:v>15640</c:v>
                </c:pt>
                <c:pt idx="20">
                  <c:v>15859</c:v>
                </c:pt>
              </c:numCache>
            </c:numRef>
          </c:val>
          <c:extLst>
            <c:ext xmlns:c16="http://schemas.microsoft.com/office/drawing/2014/chart" uri="{C3380CC4-5D6E-409C-BE32-E72D297353CC}">
              <c16:uniqueId val="{00000000-6C66-44D8-98E8-3426CDBA57D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trendline>
            <c:name>NJ avg $10,724</c:name>
            <c:spPr>
              <a:ln w="19050" cap="rnd">
                <a:solidFill>
                  <a:schemeClr val="accent2"/>
                </a:solidFill>
                <a:prstDash val="sysDot"/>
              </a:ln>
              <a:effectLst/>
            </c:spPr>
            <c:trendlineType val="linear"/>
            <c:dispRSqr val="0"/>
            <c:dispEq val="0"/>
          </c:trendline>
          <c:cat>
            <c:strRef>
              <c:f>Sheet1!$A$2:$A$22</c:f>
              <c:strCache>
                <c:ptCount val="21"/>
                <c:pt idx="0">
                  <c:v>Hudson</c:v>
                </c:pt>
                <c:pt idx="1">
                  <c:v>Essex</c:v>
                </c:pt>
                <c:pt idx="2">
                  <c:v>Bergen</c:v>
                </c:pt>
                <c:pt idx="3">
                  <c:v>Union</c:v>
                </c:pt>
                <c:pt idx="4">
                  <c:v>Passaic</c:v>
                </c:pt>
                <c:pt idx="5">
                  <c:v>Camden</c:v>
                </c:pt>
                <c:pt idx="6">
                  <c:v>Middlesex</c:v>
                </c:pt>
                <c:pt idx="7">
                  <c:v>Cape May</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Sheet1!$C$2:$C$22</c:f>
              <c:numCache>
                <c:formatCode>General</c:formatCode>
                <c:ptCount val="21"/>
                <c:pt idx="14" formatCode="&quot;$&quot;#,##0">
                  <c:v>14246</c:v>
                </c:pt>
              </c:numCache>
            </c:numRef>
          </c:val>
          <c:extLst>
            <c:ext xmlns:c16="http://schemas.microsoft.com/office/drawing/2014/chart" uri="{C3380CC4-5D6E-409C-BE32-E72D297353CC}">
              <c16:uniqueId val="{00000001-6C66-44D8-98E8-3426CDBA57DF}"/>
            </c:ext>
          </c:extLst>
        </c:ser>
        <c:ser>
          <c:idx val="2"/>
          <c:order val="2"/>
          <c:tx>
            <c:strRef>
              <c:f>Sheet1!$D$1</c:f>
              <c:strCache>
                <c:ptCount val="1"/>
                <c:pt idx="0">
                  <c:v>NJ avg $10,724</c:v>
                </c:pt>
              </c:strCache>
            </c:strRef>
          </c:tx>
          <c:spPr>
            <a:noFill/>
            <a:ln>
              <a:solidFill>
                <a:schemeClr val="bg1"/>
              </a:solidFill>
            </a:ln>
            <a:effectLst/>
          </c:spPr>
          <c:invertIfNegative val="0"/>
          <c:cat>
            <c:strRef>
              <c:f>Sheet1!$A$2:$A$22</c:f>
              <c:strCache>
                <c:ptCount val="21"/>
                <c:pt idx="0">
                  <c:v>Hudson</c:v>
                </c:pt>
                <c:pt idx="1">
                  <c:v>Essex</c:v>
                </c:pt>
                <c:pt idx="2">
                  <c:v>Bergen</c:v>
                </c:pt>
                <c:pt idx="3">
                  <c:v>Union</c:v>
                </c:pt>
                <c:pt idx="4">
                  <c:v>Passaic</c:v>
                </c:pt>
                <c:pt idx="5">
                  <c:v>Camden</c:v>
                </c:pt>
                <c:pt idx="6">
                  <c:v>Middlesex</c:v>
                </c:pt>
                <c:pt idx="7">
                  <c:v>Cape May</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Sheet1!$D$2:$D$22</c:f>
              <c:numCache>
                <c:formatCode>"$"#,##0_);[Red]\("$"#,##0\)</c:formatCode>
                <c:ptCount val="21"/>
                <c:pt idx="0">
                  <c:v>10724</c:v>
                </c:pt>
                <c:pt idx="1">
                  <c:v>10724</c:v>
                </c:pt>
                <c:pt idx="2">
                  <c:v>10724</c:v>
                </c:pt>
                <c:pt idx="3">
                  <c:v>10724</c:v>
                </c:pt>
                <c:pt idx="4">
                  <c:v>10724</c:v>
                </c:pt>
                <c:pt idx="5">
                  <c:v>10724</c:v>
                </c:pt>
                <c:pt idx="6">
                  <c:v>10724</c:v>
                </c:pt>
                <c:pt idx="7">
                  <c:v>10724</c:v>
                </c:pt>
                <c:pt idx="8">
                  <c:v>10724</c:v>
                </c:pt>
                <c:pt idx="9">
                  <c:v>10724</c:v>
                </c:pt>
                <c:pt idx="10">
                  <c:v>10724</c:v>
                </c:pt>
                <c:pt idx="11">
                  <c:v>10724</c:v>
                </c:pt>
                <c:pt idx="12">
                  <c:v>10724</c:v>
                </c:pt>
                <c:pt idx="13">
                  <c:v>10724</c:v>
                </c:pt>
                <c:pt idx="14">
                  <c:v>10724</c:v>
                </c:pt>
                <c:pt idx="15">
                  <c:v>10724</c:v>
                </c:pt>
                <c:pt idx="16">
                  <c:v>10724</c:v>
                </c:pt>
                <c:pt idx="17">
                  <c:v>10724</c:v>
                </c:pt>
                <c:pt idx="18">
                  <c:v>10724</c:v>
                </c:pt>
                <c:pt idx="19">
                  <c:v>10724</c:v>
                </c:pt>
                <c:pt idx="20">
                  <c:v>10724</c:v>
                </c:pt>
              </c:numCache>
            </c:numRef>
          </c:val>
          <c:extLst>
            <c:ext xmlns:c16="http://schemas.microsoft.com/office/drawing/2014/chart" uri="{C3380CC4-5D6E-409C-BE32-E72D297353CC}">
              <c16:uniqueId val="{00000000-F07F-4B16-90AA-9C74F42E50EF}"/>
            </c:ext>
          </c:extLst>
        </c:ser>
        <c:dLbls>
          <c:showLegendKey val="0"/>
          <c:showVal val="0"/>
          <c:showCatName val="0"/>
          <c:showSerName val="0"/>
          <c:showPercent val="0"/>
          <c:showBubbleSize val="0"/>
        </c:dLbls>
        <c:gapWidth val="182"/>
        <c:axId val="351165032"/>
        <c:axId val="351164640"/>
      </c:barChart>
      <c:catAx>
        <c:axId val="35116503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1164640"/>
        <c:crosses val="autoZero"/>
        <c:auto val="1"/>
        <c:lblAlgn val="ctr"/>
        <c:lblOffset val="100"/>
        <c:noMultiLvlLbl val="0"/>
      </c:catAx>
      <c:valAx>
        <c:axId val="351164640"/>
        <c:scaling>
          <c:orientation val="minMax"/>
        </c:scaling>
        <c:delete val="1"/>
        <c:axPos val="b"/>
        <c:numFmt formatCode="&quot;$&quot;#,##0" sourceLinked="1"/>
        <c:majorTickMark val="none"/>
        <c:minorTickMark val="none"/>
        <c:tickLblPos val="nextTo"/>
        <c:crossAx val="3511650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Burlington</c:v>
                </c:pt>
                <c:pt idx="1">
                  <c:v>Hunterdon </c:v>
                </c:pt>
                <c:pt idx="2">
                  <c:v>Gloucester</c:v>
                </c:pt>
                <c:pt idx="3">
                  <c:v>Morris</c:v>
                </c:pt>
                <c:pt idx="4">
                  <c:v>Camden</c:v>
                </c:pt>
                <c:pt idx="5">
                  <c:v>Sussex</c:v>
                </c:pt>
                <c:pt idx="6">
                  <c:v>Monmouth</c:v>
                </c:pt>
                <c:pt idx="7">
                  <c:v>Somerset</c:v>
                </c:pt>
                <c:pt idx="8">
                  <c:v>Cape May</c:v>
                </c:pt>
                <c:pt idx="9">
                  <c:v>Ocean</c:v>
                </c:pt>
                <c:pt idx="10">
                  <c:v>Salem</c:v>
                </c:pt>
                <c:pt idx="11">
                  <c:v>Warren</c:v>
                </c:pt>
                <c:pt idx="12">
                  <c:v>Middlesex</c:v>
                </c:pt>
                <c:pt idx="13">
                  <c:v>Mercer</c:v>
                </c:pt>
                <c:pt idx="14">
                  <c:v>Bergen</c:v>
                </c:pt>
                <c:pt idx="15">
                  <c:v>Passaic  </c:v>
                </c:pt>
                <c:pt idx="16">
                  <c:v>Union</c:v>
                </c:pt>
                <c:pt idx="17">
                  <c:v>Essex</c:v>
                </c:pt>
                <c:pt idx="18">
                  <c:v>Cumberland</c:v>
                </c:pt>
                <c:pt idx="19">
                  <c:v>Atlantic</c:v>
                </c:pt>
                <c:pt idx="20">
                  <c:v>Hudson</c:v>
                </c:pt>
              </c:strCache>
            </c:strRef>
          </c:cat>
          <c:val>
            <c:numRef>
              <c:f>Sheet1!$B$2:$B$22</c:f>
              <c:numCache>
                <c:formatCode>0.0%</c:formatCode>
                <c:ptCount val="21"/>
                <c:pt idx="0">
                  <c:v>2.5000000000000001E-2</c:v>
                </c:pt>
                <c:pt idx="1">
                  <c:v>2.5000000000000001E-2</c:v>
                </c:pt>
                <c:pt idx="2">
                  <c:v>2.8000000000000001E-2</c:v>
                </c:pt>
                <c:pt idx="4">
                  <c:v>3.3000000000000002E-2</c:v>
                </c:pt>
                <c:pt idx="5">
                  <c:v>3.4000000000000002E-2</c:v>
                </c:pt>
                <c:pt idx="6">
                  <c:v>3.5000000000000003E-2</c:v>
                </c:pt>
                <c:pt idx="7">
                  <c:v>3.5999999999999997E-2</c:v>
                </c:pt>
                <c:pt idx="8">
                  <c:v>3.6999999999999998E-2</c:v>
                </c:pt>
                <c:pt idx="9">
                  <c:v>3.6999999999999998E-2</c:v>
                </c:pt>
                <c:pt idx="10">
                  <c:v>3.6999999999999998E-2</c:v>
                </c:pt>
                <c:pt idx="11">
                  <c:v>3.6999999999999998E-2</c:v>
                </c:pt>
                <c:pt idx="12">
                  <c:v>3.7999999999999999E-2</c:v>
                </c:pt>
                <c:pt idx="13">
                  <c:v>0.04</c:v>
                </c:pt>
                <c:pt idx="14">
                  <c:v>5.0999999999999997E-2</c:v>
                </c:pt>
                <c:pt idx="15">
                  <c:v>5.3999999999999999E-2</c:v>
                </c:pt>
                <c:pt idx="16">
                  <c:v>5.6000000000000001E-2</c:v>
                </c:pt>
                <c:pt idx="17">
                  <c:v>5.7000000000000002E-2</c:v>
                </c:pt>
                <c:pt idx="18">
                  <c:v>5.8000000000000003E-2</c:v>
                </c:pt>
                <c:pt idx="19">
                  <c:v>6.0999999999999999E-2</c:v>
                </c:pt>
                <c:pt idx="20">
                  <c:v>6.3E-2</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Burlington</c:v>
                </c:pt>
                <c:pt idx="1">
                  <c:v>Hunterdon </c:v>
                </c:pt>
                <c:pt idx="2">
                  <c:v>Gloucester</c:v>
                </c:pt>
                <c:pt idx="3">
                  <c:v>Morris</c:v>
                </c:pt>
                <c:pt idx="4">
                  <c:v>Camden</c:v>
                </c:pt>
                <c:pt idx="5">
                  <c:v>Sussex</c:v>
                </c:pt>
                <c:pt idx="6">
                  <c:v>Monmouth</c:v>
                </c:pt>
                <c:pt idx="7">
                  <c:v>Somerset</c:v>
                </c:pt>
                <c:pt idx="8">
                  <c:v>Cape May</c:v>
                </c:pt>
                <c:pt idx="9">
                  <c:v>Ocean</c:v>
                </c:pt>
                <c:pt idx="10">
                  <c:v>Salem</c:v>
                </c:pt>
                <c:pt idx="11">
                  <c:v>Warren</c:v>
                </c:pt>
                <c:pt idx="12">
                  <c:v>Middlesex</c:v>
                </c:pt>
                <c:pt idx="13">
                  <c:v>Mercer</c:v>
                </c:pt>
                <c:pt idx="14">
                  <c:v>Bergen</c:v>
                </c:pt>
                <c:pt idx="15">
                  <c:v>Passaic  </c:v>
                </c:pt>
                <c:pt idx="16">
                  <c:v>Union</c:v>
                </c:pt>
                <c:pt idx="17">
                  <c:v>Essex</c:v>
                </c:pt>
                <c:pt idx="18">
                  <c:v>Cumberland</c:v>
                </c:pt>
                <c:pt idx="19">
                  <c:v>Atlantic</c:v>
                </c:pt>
                <c:pt idx="20">
                  <c:v>Hudson</c:v>
                </c:pt>
              </c:strCache>
            </c:strRef>
          </c:cat>
          <c:val>
            <c:numRef>
              <c:f>Sheet1!$C$2:$C$22</c:f>
              <c:numCache>
                <c:formatCode>General</c:formatCode>
                <c:ptCount val="21"/>
                <c:pt idx="3" formatCode="0.0%">
                  <c:v>2.9000000000000001E-2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4.4%</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Burlington</c:v>
                </c:pt>
                <c:pt idx="1">
                  <c:v>Hunterdon </c:v>
                </c:pt>
                <c:pt idx="2">
                  <c:v>Gloucester</c:v>
                </c:pt>
                <c:pt idx="3">
                  <c:v>Morris</c:v>
                </c:pt>
                <c:pt idx="4">
                  <c:v>Camden</c:v>
                </c:pt>
                <c:pt idx="5">
                  <c:v>Sussex</c:v>
                </c:pt>
                <c:pt idx="6">
                  <c:v>Monmouth</c:v>
                </c:pt>
                <c:pt idx="7">
                  <c:v>Somerset</c:v>
                </c:pt>
                <c:pt idx="8">
                  <c:v>Cape May</c:v>
                </c:pt>
                <c:pt idx="9">
                  <c:v>Ocean</c:v>
                </c:pt>
                <c:pt idx="10">
                  <c:v>Salem</c:v>
                </c:pt>
                <c:pt idx="11">
                  <c:v>Warren</c:v>
                </c:pt>
                <c:pt idx="12">
                  <c:v>Middlesex</c:v>
                </c:pt>
                <c:pt idx="13">
                  <c:v>Mercer</c:v>
                </c:pt>
                <c:pt idx="14">
                  <c:v>Bergen</c:v>
                </c:pt>
                <c:pt idx="15">
                  <c:v>Passaic  </c:v>
                </c:pt>
                <c:pt idx="16">
                  <c:v>Union</c:v>
                </c:pt>
                <c:pt idx="17">
                  <c:v>Essex</c:v>
                </c:pt>
                <c:pt idx="18">
                  <c:v>Cumberland</c:v>
                </c:pt>
                <c:pt idx="19">
                  <c:v>Atlantic</c:v>
                </c:pt>
                <c:pt idx="20">
                  <c:v>Hudson</c:v>
                </c:pt>
              </c:strCache>
            </c:strRef>
          </c:cat>
          <c:val>
            <c:numRef>
              <c:f>Sheet1!$D$2:$D$22</c:f>
              <c:numCache>
                <c:formatCode>0.00%</c:formatCode>
                <c:ptCount val="21"/>
                <c:pt idx="0">
                  <c:v>4.3999999999999997E-2</c:v>
                </c:pt>
                <c:pt idx="1">
                  <c:v>4.3999999999999997E-2</c:v>
                </c:pt>
                <c:pt idx="2">
                  <c:v>4.3999999999999997E-2</c:v>
                </c:pt>
                <c:pt idx="3">
                  <c:v>4.3999999999999997E-2</c:v>
                </c:pt>
                <c:pt idx="4">
                  <c:v>4.3999999999999997E-2</c:v>
                </c:pt>
                <c:pt idx="5">
                  <c:v>4.3999999999999997E-2</c:v>
                </c:pt>
                <c:pt idx="6">
                  <c:v>4.3999999999999997E-2</c:v>
                </c:pt>
                <c:pt idx="7">
                  <c:v>4.3999999999999997E-2</c:v>
                </c:pt>
                <c:pt idx="8">
                  <c:v>4.3999999999999997E-2</c:v>
                </c:pt>
                <c:pt idx="9">
                  <c:v>4.3999999999999997E-2</c:v>
                </c:pt>
                <c:pt idx="10">
                  <c:v>4.3999999999999997E-2</c:v>
                </c:pt>
                <c:pt idx="11">
                  <c:v>4.3999999999999997E-2</c:v>
                </c:pt>
                <c:pt idx="12">
                  <c:v>4.3999999999999997E-2</c:v>
                </c:pt>
                <c:pt idx="13">
                  <c:v>4.3999999999999997E-2</c:v>
                </c:pt>
                <c:pt idx="14">
                  <c:v>4.3999999999999997E-2</c:v>
                </c:pt>
                <c:pt idx="15">
                  <c:v>4.3999999999999997E-2</c:v>
                </c:pt>
                <c:pt idx="16">
                  <c:v>4.3999999999999997E-2</c:v>
                </c:pt>
                <c:pt idx="17">
                  <c:v>4.3999999999999997E-2</c:v>
                </c:pt>
                <c:pt idx="18">
                  <c:v>4.3999999999999997E-2</c:v>
                </c:pt>
                <c:pt idx="19">
                  <c:v>4.3999999999999997E-2</c:v>
                </c:pt>
                <c:pt idx="20">
                  <c:v>4.3999999999999997E-2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5.7%</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Burlington</c:v>
                </c:pt>
                <c:pt idx="1">
                  <c:v>Hunterdon </c:v>
                </c:pt>
                <c:pt idx="2">
                  <c:v>Gloucester</c:v>
                </c:pt>
                <c:pt idx="3">
                  <c:v>Morris</c:v>
                </c:pt>
                <c:pt idx="4">
                  <c:v>Camden</c:v>
                </c:pt>
                <c:pt idx="5">
                  <c:v>Sussex</c:v>
                </c:pt>
                <c:pt idx="6">
                  <c:v>Monmouth</c:v>
                </c:pt>
                <c:pt idx="7">
                  <c:v>Somerset</c:v>
                </c:pt>
                <c:pt idx="8">
                  <c:v>Cape May</c:v>
                </c:pt>
                <c:pt idx="9">
                  <c:v>Ocean</c:v>
                </c:pt>
                <c:pt idx="10">
                  <c:v>Salem</c:v>
                </c:pt>
                <c:pt idx="11">
                  <c:v>Warren</c:v>
                </c:pt>
                <c:pt idx="12">
                  <c:v>Middlesex</c:v>
                </c:pt>
                <c:pt idx="13">
                  <c:v>Mercer</c:v>
                </c:pt>
                <c:pt idx="14">
                  <c:v>Bergen</c:v>
                </c:pt>
                <c:pt idx="15">
                  <c:v>Passaic  </c:v>
                </c:pt>
                <c:pt idx="16">
                  <c:v>Union</c:v>
                </c:pt>
                <c:pt idx="17">
                  <c:v>Essex</c:v>
                </c:pt>
                <c:pt idx="18">
                  <c:v>Cumberland</c:v>
                </c:pt>
                <c:pt idx="19">
                  <c:v>Atlantic</c:v>
                </c:pt>
                <c:pt idx="20">
                  <c:v>Hudson</c:v>
                </c:pt>
              </c:strCache>
            </c:strRef>
          </c:cat>
          <c:val>
            <c:numRef>
              <c:f>Sheet1!$E$2:$E$22</c:f>
              <c:numCache>
                <c:formatCode>0.00%</c:formatCode>
                <c:ptCount val="21"/>
                <c:pt idx="0">
                  <c:v>5.7000000000000002E-2</c:v>
                </c:pt>
                <c:pt idx="1">
                  <c:v>5.7000000000000002E-2</c:v>
                </c:pt>
                <c:pt idx="2">
                  <c:v>5.7000000000000002E-2</c:v>
                </c:pt>
                <c:pt idx="3">
                  <c:v>5.7000000000000002E-2</c:v>
                </c:pt>
                <c:pt idx="4">
                  <c:v>5.7000000000000002E-2</c:v>
                </c:pt>
                <c:pt idx="5">
                  <c:v>5.7000000000000002E-2</c:v>
                </c:pt>
                <c:pt idx="6">
                  <c:v>5.7000000000000002E-2</c:v>
                </c:pt>
                <c:pt idx="7">
                  <c:v>5.7000000000000002E-2</c:v>
                </c:pt>
                <c:pt idx="8">
                  <c:v>5.7000000000000002E-2</c:v>
                </c:pt>
                <c:pt idx="9">
                  <c:v>5.7000000000000002E-2</c:v>
                </c:pt>
                <c:pt idx="10">
                  <c:v>5.7000000000000002E-2</c:v>
                </c:pt>
                <c:pt idx="11">
                  <c:v>5.7000000000000002E-2</c:v>
                </c:pt>
                <c:pt idx="12">
                  <c:v>5.7000000000000002E-2</c:v>
                </c:pt>
                <c:pt idx="13">
                  <c:v>5.7000000000000002E-2</c:v>
                </c:pt>
                <c:pt idx="14">
                  <c:v>5.7000000000000002E-2</c:v>
                </c:pt>
                <c:pt idx="15">
                  <c:v>5.7000000000000002E-2</c:v>
                </c:pt>
                <c:pt idx="16">
                  <c:v>5.7000000000000002E-2</c:v>
                </c:pt>
                <c:pt idx="17">
                  <c:v>5.7000000000000002E-2</c:v>
                </c:pt>
                <c:pt idx="18">
                  <c:v>5.7000000000000002E-2</c:v>
                </c:pt>
                <c:pt idx="19">
                  <c:v>5.7000000000000002E-2</c:v>
                </c:pt>
                <c:pt idx="20">
                  <c:v>5.7000000000000002E-2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351161112"/>
        <c:axId val="351163856"/>
      </c:barChart>
      <c:catAx>
        <c:axId val="3511611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1163856"/>
        <c:crosses val="autoZero"/>
        <c:auto val="1"/>
        <c:lblAlgn val="ctr"/>
        <c:lblOffset val="100"/>
        <c:noMultiLvlLbl val="0"/>
      </c:catAx>
      <c:valAx>
        <c:axId val="351163856"/>
        <c:scaling>
          <c:orientation val="minMax"/>
        </c:scaling>
        <c:delete val="1"/>
        <c:axPos val="b"/>
        <c:numFmt formatCode="0.0%" sourceLinked="1"/>
        <c:majorTickMark val="none"/>
        <c:minorTickMark val="none"/>
        <c:tickLblPos val="nextTo"/>
        <c:crossAx val="3511611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3.7999999999999999E-2</c:v>
                </c:pt>
                <c:pt idx="1">
                  <c:v>3.7999999999999999E-2</c:v>
                </c:pt>
                <c:pt idx="2">
                  <c:v>3.5000000000000003E-2</c:v>
                </c:pt>
                <c:pt idx="3">
                  <c:v>3.2000000000000001E-2</c:v>
                </c:pt>
                <c:pt idx="4">
                  <c:v>2.9000000000000001E-2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351158368"/>
        <c:axId val="351163464"/>
      </c:lineChart>
      <c:catAx>
        <c:axId val="351158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51163464"/>
        <c:crosses val="autoZero"/>
        <c:auto val="1"/>
        <c:lblAlgn val="ctr"/>
        <c:lblOffset val="100"/>
        <c:noMultiLvlLbl val="0"/>
      </c:catAx>
      <c:valAx>
        <c:axId val="351163464"/>
        <c:scaling>
          <c:orientation val="minMax"/>
          <c:max val="0.30000000000000004"/>
        </c:scaling>
        <c:delete val="0"/>
        <c:axPos val="l"/>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115836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Morristown Town </c:v>
                </c:pt>
                <c:pt idx="1">
                  <c:v>Mine Hill Twp. </c:v>
                </c:pt>
                <c:pt idx="2">
                  <c:v>Dover Town </c:v>
                </c:pt>
                <c:pt idx="3">
                  <c:v>Chester Boro </c:v>
                </c:pt>
                <c:pt idx="4">
                  <c:v>Riverdale Boro </c:v>
                </c:pt>
                <c:pt idx="5">
                  <c:v>Boonton Twp. </c:v>
                </c:pt>
                <c:pt idx="6">
                  <c:v>East Hanover </c:v>
                </c:pt>
                <c:pt idx="7">
                  <c:v>Victory Gardens </c:v>
                </c:pt>
                <c:pt idx="8">
                  <c:v>Wharton Boro</c:v>
                </c:pt>
                <c:pt idx="9">
                  <c:v>Lincoln Park </c:v>
                </c:pt>
              </c:strCache>
            </c:strRef>
          </c:cat>
          <c:val>
            <c:numRef>
              <c:f>Sheet1!$B$2:$B$11</c:f>
              <c:numCache>
                <c:formatCode>0.0</c:formatCode>
                <c:ptCount val="10"/>
                <c:pt idx="0">
                  <c:v>0.11799999999999999</c:v>
                </c:pt>
                <c:pt idx="1">
                  <c:v>0.108</c:v>
                </c:pt>
                <c:pt idx="2">
                  <c:v>9.5000000000000001E-2</c:v>
                </c:pt>
                <c:pt idx="3">
                  <c:v>8.7999999999999995E-2</c:v>
                </c:pt>
                <c:pt idx="4">
                  <c:v>8.5999999999999993E-2</c:v>
                </c:pt>
                <c:pt idx="5">
                  <c:v>7.5999999999999998E-2</c:v>
                </c:pt>
                <c:pt idx="6">
                  <c:v>6.4000000000000001E-2</c:v>
                </c:pt>
                <c:pt idx="7">
                  <c:v>6.0999999999999999E-2</c:v>
                </c:pt>
                <c:pt idx="8">
                  <c:v>5.5E-2</c:v>
                </c:pt>
                <c:pt idx="9">
                  <c:v>5.1999999999999998E-2</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Morris County avg 2.9</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Morristown Town </c:v>
                </c:pt>
                <c:pt idx="1">
                  <c:v>Mine Hill Twp. </c:v>
                </c:pt>
                <c:pt idx="2">
                  <c:v>Dover Town </c:v>
                </c:pt>
                <c:pt idx="3">
                  <c:v>Chester Boro </c:v>
                </c:pt>
                <c:pt idx="4">
                  <c:v>Riverdale Boro </c:v>
                </c:pt>
                <c:pt idx="5">
                  <c:v>Boonton Twp. </c:v>
                </c:pt>
                <c:pt idx="6">
                  <c:v>East Hanover </c:v>
                </c:pt>
                <c:pt idx="7">
                  <c:v>Victory Gardens </c:v>
                </c:pt>
                <c:pt idx="8">
                  <c:v>Wharton Boro</c:v>
                </c:pt>
                <c:pt idx="9">
                  <c:v>Lincoln Park </c:v>
                </c:pt>
              </c:strCache>
            </c:strRef>
          </c:cat>
          <c:val>
            <c:numRef>
              <c:f>Sheet1!$C$2:$C$11</c:f>
              <c:numCache>
                <c:formatCode>0.00%</c:formatCode>
                <c:ptCount val="10"/>
                <c:pt idx="0">
                  <c:v>2.9000000000000001E-2</c:v>
                </c:pt>
                <c:pt idx="1">
                  <c:v>2.9000000000000001E-2</c:v>
                </c:pt>
                <c:pt idx="2">
                  <c:v>2.9000000000000001E-2</c:v>
                </c:pt>
                <c:pt idx="3">
                  <c:v>2.9000000000000001E-2</c:v>
                </c:pt>
                <c:pt idx="4">
                  <c:v>2.9000000000000001E-2</c:v>
                </c:pt>
                <c:pt idx="5">
                  <c:v>2.9000000000000001E-2</c:v>
                </c:pt>
                <c:pt idx="6">
                  <c:v>2.9000000000000001E-2</c:v>
                </c:pt>
                <c:pt idx="7">
                  <c:v>2.9000000000000001E-2</c:v>
                </c:pt>
                <c:pt idx="8">
                  <c:v>2.9000000000000001E-2</c:v>
                </c:pt>
                <c:pt idx="9">
                  <c:v>2.9000000000000001E-2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351164248"/>
        <c:axId val="351161504"/>
      </c:barChart>
      <c:catAx>
        <c:axId val="3511642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1161504"/>
        <c:crosses val="autoZero"/>
        <c:auto val="1"/>
        <c:lblAlgn val="ctr"/>
        <c:lblOffset val="100"/>
        <c:noMultiLvlLbl val="0"/>
      </c:catAx>
      <c:valAx>
        <c:axId val="351161504"/>
        <c:scaling>
          <c:orientation val="minMax"/>
          <c:max val="0.5"/>
        </c:scaling>
        <c:delete val="1"/>
        <c:axPos val="b"/>
        <c:numFmt formatCode="0.0" sourceLinked="1"/>
        <c:majorTickMark val="none"/>
        <c:minorTickMark val="none"/>
        <c:tickLblPos val="nextTo"/>
        <c:crossAx val="351164248"/>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0.11773781988188976"/>
          <c:y val="0.90357907793587688"/>
          <c:w val="0.16608686023622049"/>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Hudson</c:v>
                </c:pt>
                <c:pt idx="2">
                  <c:v>Passaic</c:v>
                </c:pt>
                <c:pt idx="3">
                  <c:v>Ocean</c:v>
                </c:pt>
                <c:pt idx="4">
                  <c:v>Camden</c:v>
                </c:pt>
                <c:pt idx="5">
                  <c:v>Middlesex</c:v>
                </c:pt>
                <c:pt idx="6">
                  <c:v>Union</c:v>
                </c:pt>
                <c:pt idx="7">
                  <c:v>Bergen</c:v>
                </c:pt>
                <c:pt idx="8">
                  <c:v>Monmouth</c:v>
                </c:pt>
                <c:pt idx="9">
                  <c:v>Mercer</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Sheet1!$B$2:$B$23</c:f>
              <c:numCache>
                <c:formatCode>General</c:formatCode>
                <c:ptCount val="22"/>
                <c:pt idx="14">
                  <c:v>9920</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Medicaid Participation (Sep, 2019) New Jersey Family Care, Non-ABD 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Hudson</c:v>
                </c:pt>
                <c:pt idx="2">
                  <c:v>Passaic</c:v>
                </c:pt>
                <c:pt idx="3">
                  <c:v>Ocean</c:v>
                </c:pt>
                <c:pt idx="4">
                  <c:v>Camden</c:v>
                </c:pt>
                <c:pt idx="5">
                  <c:v>Middlesex</c:v>
                </c:pt>
                <c:pt idx="6">
                  <c:v>Union</c:v>
                </c:pt>
                <c:pt idx="7">
                  <c:v>Bergen</c:v>
                </c:pt>
                <c:pt idx="8">
                  <c:v>Monmouth</c:v>
                </c:pt>
                <c:pt idx="9">
                  <c:v>Mercer</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Sheet1!$C$2:$C$23</c:f>
              <c:numCache>
                <c:formatCode>General</c:formatCode>
                <c:ptCount val="22"/>
                <c:pt idx="0">
                  <c:v>75674</c:v>
                </c:pt>
                <c:pt idx="1">
                  <c:v>54287</c:v>
                </c:pt>
                <c:pt idx="2">
                  <c:v>52009</c:v>
                </c:pt>
                <c:pt idx="3">
                  <c:v>51095</c:v>
                </c:pt>
                <c:pt idx="4">
                  <c:v>42324</c:v>
                </c:pt>
                <c:pt idx="5">
                  <c:v>37660</c:v>
                </c:pt>
                <c:pt idx="6">
                  <c:v>35628</c:v>
                </c:pt>
                <c:pt idx="7">
                  <c:v>27002</c:v>
                </c:pt>
                <c:pt idx="8">
                  <c:v>22697</c:v>
                </c:pt>
                <c:pt idx="9">
                  <c:v>22002</c:v>
                </c:pt>
                <c:pt idx="10">
                  <c:v>21328</c:v>
                </c:pt>
                <c:pt idx="11">
                  <c:v>16303</c:v>
                </c:pt>
                <c:pt idx="12">
                  <c:v>16220</c:v>
                </c:pt>
                <c:pt idx="13">
                  <c:v>12831</c:v>
                </c:pt>
                <c:pt idx="14">
                  <c:v>9920</c:v>
                </c:pt>
                <c:pt idx="15">
                  <c:v>8572</c:v>
                </c:pt>
                <c:pt idx="16">
                  <c:v>4971</c:v>
                </c:pt>
                <c:pt idx="17">
                  <c:v>4598</c:v>
                </c:pt>
                <c:pt idx="18">
                  <c:v>4292</c:v>
                </c:pt>
                <c:pt idx="19">
                  <c:v>3231</c:v>
                </c:pt>
                <c:pt idx="20">
                  <c:v>2185</c:v>
                </c:pt>
                <c:pt idx="21">
                  <c:v>6</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Medicaid Participation (Sep, 2019) New Jersey Family Care, Non-ABD Adults</c:v>
                </c:pt>
              </c:strCache>
            </c:strRef>
          </c:tx>
          <c:spPr>
            <a:solidFill>
              <a:schemeClr val="bg1">
                <a:lumMod val="75000"/>
              </a:schemeClr>
            </a:solidFill>
            <a:ln>
              <a:noFill/>
            </a:ln>
            <a:effectLst/>
          </c:spPr>
          <c:invertIfNegative val="0"/>
          <c:cat>
            <c:strRef>
              <c:f>Sheet1!$A$2:$A$23</c:f>
              <c:strCache>
                <c:ptCount val="22"/>
                <c:pt idx="0">
                  <c:v>Essex</c:v>
                </c:pt>
                <c:pt idx="1">
                  <c:v>Hudson</c:v>
                </c:pt>
                <c:pt idx="2">
                  <c:v>Passaic</c:v>
                </c:pt>
                <c:pt idx="3">
                  <c:v>Ocean</c:v>
                </c:pt>
                <c:pt idx="4">
                  <c:v>Camden</c:v>
                </c:pt>
                <c:pt idx="5">
                  <c:v>Middlesex</c:v>
                </c:pt>
                <c:pt idx="6">
                  <c:v>Union</c:v>
                </c:pt>
                <c:pt idx="7">
                  <c:v>Bergen</c:v>
                </c:pt>
                <c:pt idx="8">
                  <c:v>Monmouth</c:v>
                </c:pt>
                <c:pt idx="9">
                  <c:v>Mercer</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Sheet1!$D$2:$D$23</c:f>
              <c:numCache>
                <c:formatCode>General</c:formatCode>
                <c:ptCount val="22"/>
                <c:pt idx="0">
                  <c:v>15104</c:v>
                </c:pt>
                <c:pt idx="1">
                  <c:v>8777</c:v>
                </c:pt>
                <c:pt idx="2">
                  <c:v>8353</c:v>
                </c:pt>
                <c:pt idx="3">
                  <c:v>7086</c:v>
                </c:pt>
                <c:pt idx="4">
                  <c:v>9722</c:v>
                </c:pt>
                <c:pt idx="5">
                  <c:v>6510</c:v>
                </c:pt>
                <c:pt idx="6">
                  <c:v>5874</c:v>
                </c:pt>
                <c:pt idx="7">
                  <c:v>4850</c:v>
                </c:pt>
                <c:pt idx="8">
                  <c:v>4001</c:v>
                </c:pt>
                <c:pt idx="9">
                  <c:v>4031</c:v>
                </c:pt>
                <c:pt idx="10">
                  <c:v>4198</c:v>
                </c:pt>
                <c:pt idx="11">
                  <c:v>4262</c:v>
                </c:pt>
                <c:pt idx="12">
                  <c:v>3194</c:v>
                </c:pt>
                <c:pt idx="13">
                  <c:v>3165</c:v>
                </c:pt>
                <c:pt idx="14">
                  <c:v>1993</c:v>
                </c:pt>
                <c:pt idx="15">
                  <c:v>1443</c:v>
                </c:pt>
                <c:pt idx="16">
                  <c:v>1054</c:v>
                </c:pt>
                <c:pt idx="17">
                  <c:v>1071</c:v>
                </c:pt>
                <c:pt idx="18">
                  <c:v>1046</c:v>
                </c:pt>
                <c:pt idx="19">
                  <c:v>831</c:v>
                </c:pt>
                <c:pt idx="20">
                  <c:v>406</c:v>
                </c:pt>
                <c:pt idx="21">
                  <c:v>2</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Hudson</c:v>
                </c:pt>
                <c:pt idx="2">
                  <c:v>Passaic</c:v>
                </c:pt>
                <c:pt idx="3">
                  <c:v>Ocean</c:v>
                </c:pt>
                <c:pt idx="4">
                  <c:v>Camden</c:v>
                </c:pt>
                <c:pt idx="5">
                  <c:v>Middlesex</c:v>
                </c:pt>
                <c:pt idx="6">
                  <c:v>Union</c:v>
                </c:pt>
                <c:pt idx="7">
                  <c:v>Bergen</c:v>
                </c:pt>
                <c:pt idx="8">
                  <c:v>Monmouth</c:v>
                </c:pt>
                <c:pt idx="9">
                  <c:v>Mercer</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Sheet1!$E$2:$E$23</c:f>
              <c:numCache>
                <c:formatCode>General</c:formatCode>
                <c:ptCount val="22"/>
                <c:pt idx="14">
                  <c:v>1993</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351159152"/>
        <c:axId val="351159544"/>
      </c:barChart>
      <c:catAx>
        <c:axId val="351159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1159544"/>
        <c:crosses val="autoZero"/>
        <c:auto val="1"/>
        <c:lblAlgn val="ctr"/>
        <c:lblOffset val="100"/>
        <c:noMultiLvlLbl val="0"/>
      </c:catAx>
      <c:valAx>
        <c:axId val="351159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51159152"/>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90358827524181851"/>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Atlantic</c:v>
                </c:pt>
                <c:pt idx="2">
                  <c:v>Hudson</c:v>
                </c:pt>
                <c:pt idx="3">
                  <c:v>Cape May</c:v>
                </c:pt>
                <c:pt idx="4">
                  <c:v>Monmouth</c:v>
                </c:pt>
                <c:pt idx="5">
                  <c:v>Burlington</c:v>
                </c:pt>
                <c:pt idx="6">
                  <c:v>Mercer</c:v>
                </c:pt>
                <c:pt idx="7">
                  <c:v>Morris</c:v>
                </c:pt>
                <c:pt idx="8">
                  <c:v>Sussex</c:v>
                </c:pt>
                <c:pt idx="9">
                  <c:v>Essex</c:v>
                </c:pt>
                <c:pt idx="10">
                  <c:v>Hunterdon</c:v>
                </c:pt>
                <c:pt idx="11">
                  <c:v>Bergen</c:v>
                </c:pt>
                <c:pt idx="12">
                  <c:v>Passaic   </c:v>
                </c:pt>
                <c:pt idx="13">
                  <c:v>Camden</c:v>
                </c:pt>
                <c:pt idx="14">
                  <c:v>Gloucester</c:v>
                </c:pt>
                <c:pt idx="15">
                  <c:v>Middlesex</c:v>
                </c:pt>
                <c:pt idx="16">
                  <c:v>Union</c:v>
                </c:pt>
                <c:pt idx="17">
                  <c:v>Warren</c:v>
                </c:pt>
                <c:pt idx="18">
                  <c:v>Salem</c:v>
                </c:pt>
                <c:pt idx="19">
                  <c:v>Somerset</c:v>
                </c:pt>
                <c:pt idx="20">
                  <c:v>Cumberland</c:v>
                </c:pt>
              </c:strCache>
            </c:strRef>
          </c:cat>
          <c:val>
            <c:numRef>
              <c:f>Sheet1!$B$2:$B$22</c:f>
              <c:numCache>
                <c:formatCode>General</c:formatCode>
                <c:ptCount val="21"/>
                <c:pt idx="7" formatCode="0%">
                  <c:v>0.93799999999999994</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 </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Atlantic</c:v>
                </c:pt>
                <c:pt idx="2">
                  <c:v>Hudson</c:v>
                </c:pt>
                <c:pt idx="3">
                  <c:v>Cape May</c:v>
                </c:pt>
                <c:pt idx="4">
                  <c:v>Monmouth</c:v>
                </c:pt>
                <c:pt idx="5">
                  <c:v>Burlington</c:v>
                </c:pt>
                <c:pt idx="6">
                  <c:v>Mercer</c:v>
                </c:pt>
                <c:pt idx="7">
                  <c:v>Morris</c:v>
                </c:pt>
                <c:pt idx="8">
                  <c:v>Sussex</c:v>
                </c:pt>
                <c:pt idx="9">
                  <c:v>Essex</c:v>
                </c:pt>
                <c:pt idx="10">
                  <c:v>Hunterdon</c:v>
                </c:pt>
                <c:pt idx="11">
                  <c:v>Bergen</c:v>
                </c:pt>
                <c:pt idx="12">
                  <c:v>Passaic   </c:v>
                </c:pt>
                <c:pt idx="13">
                  <c:v>Camden</c:v>
                </c:pt>
                <c:pt idx="14">
                  <c:v>Gloucester</c:v>
                </c:pt>
                <c:pt idx="15">
                  <c:v>Middlesex</c:v>
                </c:pt>
                <c:pt idx="16">
                  <c:v>Union</c:v>
                </c:pt>
                <c:pt idx="17">
                  <c:v>Warren</c:v>
                </c:pt>
                <c:pt idx="18">
                  <c:v>Salem</c:v>
                </c:pt>
                <c:pt idx="19">
                  <c:v>Somerset</c:v>
                </c:pt>
                <c:pt idx="20">
                  <c:v>Cumberland</c:v>
                </c:pt>
              </c:strCache>
            </c:strRef>
          </c:cat>
          <c:val>
            <c:numRef>
              <c:f>Sheet1!$C$2:$C$22</c:f>
              <c:numCache>
                <c:formatCode>0%</c:formatCode>
                <c:ptCount val="21"/>
                <c:pt idx="0">
                  <c:v>0.92100000000000004</c:v>
                </c:pt>
                <c:pt idx="1">
                  <c:v>0.92300000000000004</c:v>
                </c:pt>
                <c:pt idx="2">
                  <c:v>0.92500000000000004</c:v>
                </c:pt>
                <c:pt idx="3">
                  <c:v>0.92700000000000005</c:v>
                </c:pt>
                <c:pt idx="4">
                  <c:v>0.93300000000000005</c:v>
                </c:pt>
                <c:pt idx="5">
                  <c:v>0.93500000000000005</c:v>
                </c:pt>
                <c:pt idx="6">
                  <c:v>0.93799999999999994</c:v>
                </c:pt>
                <c:pt idx="8">
                  <c:v>0.94099999999999995</c:v>
                </c:pt>
                <c:pt idx="9">
                  <c:v>0.94199999999999995</c:v>
                </c:pt>
                <c:pt idx="10">
                  <c:v>0.94299999999999995</c:v>
                </c:pt>
                <c:pt idx="11">
                  <c:v>0.94499999999999995</c:v>
                </c:pt>
                <c:pt idx="12">
                  <c:v>0.94499999999999995</c:v>
                </c:pt>
                <c:pt idx="13">
                  <c:v>0.94899999999999995</c:v>
                </c:pt>
                <c:pt idx="14">
                  <c:v>0.95099999999999996</c:v>
                </c:pt>
                <c:pt idx="15">
                  <c:v>0.95199999999999996</c:v>
                </c:pt>
                <c:pt idx="16">
                  <c:v>0.95199999999999996</c:v>
                </c:pt>
                <c:pt idx="17">
                  <c:v>0.95599999999999996</c:v>
                </c:pt>
                <c:pt idx="18">
                  <c:v>0.95699999999999996</c:v>
                </c:pt>
                <c:pt idx="19">
                  <c:v>0.95699999999999996</c:v>
                </c:pt>
                <c:pt idx="20">
                  <c:v>0.96699999999999997</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94%</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c:v>
                </c:pt>
                <c:pt idx="1">
                  <c:v>Atlantic</c:v>
                </c:pt>
                <c:pt idx="2">
                  <c:v>Hudson</c:v>
                </c:pt>
                <c:pt idx="3">
                  <c:v>Cape May</c:v>
                </c:pt>
                <c:pt idx="4">
                  <c:v>Monmouth</c:v>
                </c:pt>
                <c:pt idx="5">
                  <c:v>Burlington</c:v>
                </c:pt>
                <c:pt idx="6">
                  <c:v>Mercer</c:v>
                </c:pt>
                <c:pt idx="7">
                  <c:v>Morris</c:v>
                </c:pt>
                <c:pt idx="8">
                  <c:v>Sussex</c:v>
                </c:pt>
                <c:pt idx="9">
                  <c:v>Essex</c:v>
                </c:pt>
                <c:pt idx="10">
                  <c:v>Hunterdon</c:v>
                </c:pt>
                <c:pt idx="11">
                  <c:v>Bergen</c:v>
                </c:pt>
                <c:pt idx="12">
                  <c:v>Passaic   </c:v>
                </c:pt>
                <c:pt idx="13">
                  <c:v>Camden</c:v>
                </c:pt>
                <c:pt idx="14">
                  <c:v>Gloucester</c:v>
                </c:pt>
                <c:pt idx="15">
                  <c:v>Middlesex</c:v>
                </c:pt>
                <c:pt idx="16">
                  <c:v>Union</c:v>
                </c:pt>
                <c:pt idx="17">
                  <c:v>Warren</c:v>
                </c:pt>
                <c:pt idx="18">
                  <c:v>Salem</c:v>
                </c:pt>
                <c:pt idx="19">
                  <c:v>Somerset</c:v>
                </c:pt>
                <c:pt idx="20">
                  <c:v>Cumberland</c:v>
                </c:pt>
              </c:strCache>
            </c:strRef>
          </c:cat>
          <c:val>
            <c:numRef>
              <c:f>Sheet1!$D$2:$D$22</c:f>
              <c:numCache>
                <c:formatCode>0%</c:formatCode>
                <c:ptCount val="21"/>
                <c:pt idx="0">
                  <c:v>0.94199999999999995</c:v>
                </c:pt>
                <c:pt idx="1">
                  <c:v>0.94199999999999995</c:v>
                </c:pt>
                <c:pt idx="2">
                  <c:v>0.94199999999999995</c:v>
                </c:pt>
                <c:pt idx="3">
                  <c:v>0.94199999999999995</c:v>
                </c:pt>
                <c:pt idx="4">
                  <c:v>0.94199999999999995</c:v>
                </c:pt>
                <c:pt idx="5">
                  <c:v>0.94199999999999995</c:v>
                </c:pt>
                <c:pt idx="6">
                  <c:v>0.94199999999999995</c:v>
                </c:pt>
                <c:pt idx="7">
                  <c:v>0.94199999999999995</c:v>
                </c:pt>
                <c:pt idx="8">
                  <c:v>0.94199999999999995</c:v>
                </c:pt>
                <c:pt idx="9">
                  <c:v>0.94199999999999995</c:v>
                </c:pt>
                <c:pt idx="10">
                  <c:v>0.94199999999999995</c:v>
                </c:pt>
                <c:pt idx="11">
                  <c:v>0.94199999999999995</c:v>
                </c:pt>
                <c:pt idx="12">
                  <c:v>0.94199999999999995</c:v>
                </c:pt>
                <c:pt idx="13">
                  <c:v>0.94199999999999995</c:v>
                </c:pt>
                <c:pt idx="14">
                  <c:v>0.94199999999999995</c:v>
                </c:pt>
                <c:pt idx="15">
                  <c:v>0.94199999999999995</c:v>
                </c:pt>
                <c:pt idx="16">
                  <c:v>0.94199999999999995</c:v>
                </c:pt>
                <c:pt idx="17">
                  <c:v>0.94199999999999995</c:v>
                </c:pt>
                <c:pt idx="18">
                  <c:v>0.94199999999999995</c:v>
                </c:pt>
                <c:pt idx="19">
                  <c:v>0.94199999999999995</c:v>
                </c:pt>
                <c:pt idx="20">
                  <c:v>0.94199999999999995</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351162288"/>
        <c:axId val="516807576"/>
      </c:barChart>
      <c:catAx>
        <c:axId val="35116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6807576"/>
        <c:crosses val="autoZero"/>
        <c:auto val="1"/>
        <c:lblAlgn val="ctr"/>
        <c:lblOffset val="100"/>
        <c:noMultiLvlLbl val="0"/>
      </c:catAx>
      <c:valAx>
        <c:axId val="516807576"/>
        <c:scaling>
          <c:orientation val="minMax"/>
          <c:max val="1"/>
          <c:min val="0.8"/>
        </c:scaling>
        <c:delete val="1"/>
        <c:axPos val="l"/>
        <c:numFmt formatCode="General" sourceLinked="1"/>
        <c:majorTickMark val="out"/>
        <c:minorTickMark val="none"/>
        <c:tickLblPos val="nextTo"/>
        <c:crossAx val="351162288"/>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91271176330231452"/>
          <c:y val="0.25595775689303563"/>
          <c:w val="8.7288236697685512E-2"/>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2"/>
              <c:layout>
                <c:manualLayout>
                  <c:x val="-1.7582062007874072E-2"/>
                  <c:y val="3.280544279915380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879-42AC-9868-488E60001A03}"/>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2013-2014</c:v>
                </c:pt>
                <c:pt idx="1">
                  <c:v>2014-2015</c:v>
                </c:pt>
                <c:pt idx="2">
                  <c:v>2015-2016</c:v>
                </c:pt>
                <c:pt idx="3">
                  <c:v>2016-2017</c:v>
                </c:pt>
                <c:pt idx="4">
                  <c:v>2017-2018</c:v>
                </c:pt>
                <c:pt idx="5">
                  <c:v>2018-2019</c:v>
                </c:pt>
              </c:strCache>
            </c:strRef>
          </c:cat>
          <c:val>
            <c:numRef>
              <c:f>Sheet1!$B$2:$B$7</c:f>
              <c:numCache>
                <c:formatCode>0%</c:formatCode>
                <c:ptCount val="6"/>
                <c:pt idx="0">
                  <c:v>0.94799999999999995</c:v>
                </c:pt>
                <c:pt idx="1">
                  <c:v>0.89200000000000002</c:v>
                </c:pt>
                <c:pt idx="2">
                  <c:v>0.95099999999999996</c:v>
                </c:pt>
                <c:pt idx="3">
                  <c:v>0.95099999999999996</c:v>
                </c:pt>
                <c:pt idx="4">
                  <c:v>0.94899999999999995</c:v>
                </c:pt>
                <c:pt idx="5">
                  <c:v>0.93799999999999994</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516810712"/>
        <c:axId val="516811888"/>
      </c:lineChart>
      <c:catAx>
        <c:axId val="516810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6811888"/>
        <c:crosses val="autoZero"/>
        <c:auto val="1"/>
        <c:lblAlgn val="ctr"/>
        <c:lblOffset val="100"/>
        <c:noMultiLvlLbl val="0"/>
      </c:catAx>
      <c:valAx>
        <c:axId val="516811888"/>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168107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Sussex</c:v>
                </c:pt>
                <c:pt idx="1">
                  <c:v>Hunterdon</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Ocean</c:v>
                </c:pt>
                <c:pt idx="14">
                  <c:v>Camden</c:v>
                </c:pt>
                <c:pt idx="15">
                  <c:v>Union</c:v>
                </c:pt>
                <c:pt idx="16">
                  <c:v>Middlesex</c:v>
                </c:pt>
                <c:pt idx="17">
                  <c:v>Passaic</c:v>
                </c:pt>
                <c:pt idx="18">
                  <c:v>Hudson</c:v>
                </c:pt>
                <c:pt idx="19">
                  <c:v>Essex</c:v>
                </c:pt>
                <c:pt idx="20">
                  <c:v>Cape May</c:v>
                </c:pt>
                <c:pt idx="21">
                  <c:v>Salem</c:v>
                </c:pt>
              </c:strCache>
            </c:strRef>
          </c:cat>
          <c:val>
            <c:numRef>
              <c:f>Sheet1!$B$2:$B$23</c:f>
              <c:numCache>
                <c:formatCode>General</c:formatCode>
                <c:ptCount val="22"/>
                <c:pt idx="7">
                  <c:v>157</c:v>
                </c:pt>
              </c:numCache>
            </c:numRef>
          </c:val>
          <c:extLst>
            <c:ext xmlns:c16="http://schemas.microsoft.com/office/drawing/2014/chart" uri="{C3380CC4-5D6E-409C-BE32-E72D297353CC}">
              <c16:uniqueId val="{00000000-F0C6-4EC5-9B5B-D22F03E6B1B5}"/>
            </c:ext>
          </c:extLst>
        </c:ser>
        <c:ser>
          <c:idx val="1"/>
          <c:order val="1"/>
          <c:tx>
            <c:strRef>
              <c:f>Sheet1!$C$1</c:f>
              <c:strCache>
                <c:ptCount val="1"/>
                <c:pt idx="0">
                  <c:v>2018</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Sussex</c:v>
                </c:pt>
                <c:pt idx="1">
                  <c:v>Hunterdon</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Ocean</c:v>
                </c:pt>
                <c:pt idx="14">
                  <c:v>Camden</c:v>
                </c:pt>
                <c:pt idx="15">
                  <c:v>Union</c:v>
                </c:pt>
                <c:pt idx="16">
                  <c:v>Middlesex</c:v>
                </c:pt>
                <c:pt idx="17">
                  <c:v>Passaic</c:v>
                </c:pt>
                <c:pt idx="18">
                  <c:v>Hudson</c:v>
                </c:pt>
                <c:pt idx="19">
                  <c:v>Essex</c:v>
                </c:pt>
                <c:pt idx="20">
                  <c:v>Cape May</c:v>
                </c:pt>
                <c:pt idx="21">
                  <c:v>Salem</c:v>
                </c:pt>
              </c:strCache>
            </c:strRef>
          </c:cat>
          <c:val>
            <c:numRef>
              <c:f>Sheet1!$C$2:$C$23</c:f>
              <c:numCache>
                <c:formatCode>General</c:formatCode>
                <c:ptCount val="22"/>
                <c:pt idx="0">
                  <c:v>32</c:v>
                </c:pt>
                <c:pt idx="1">
                  <c:v>34</c:v>
                </c:pt>
                <c:pt idx="2">
                  <c:v>36</c:v>
                </c:pt>
                <c:pt idx="3">
                  <c:v>97</c:v>
                </c:pt>
                <c:pt idx="4">
                  <c:v>113</c:v>
                </c:pt>
                <c:pt idx="5">
                  <c:v>133</c:v>
                </c:pt>
                <c:pt idx="6">
                  <c:v>149</c:v>
                </c:pt>
                <c:pt idx="8">
                  <c:v>198</c:v>
                </c:pt>
                <c:pt idx="9">
                  <c:v>219</c:v>
                </c:pt>
                <c:pt idx="10">
                  <c:v>300</c:v>
                </c:pt>
                <c:pt idx="11">
                  <c:v>312</c:v>
                </c:pt>
                <c:pt idx="12">
                  <c:v>314</c:v>
                </c:pt>
                <c:pt idx="13">
                  <c:v>335</c:v>
                </c:pt>
                <c:pt idx="14">
                  <c:v>435</c:v>
                </c:pt>
                <c:pt idx="15">
                  <c:v>452</c:v>
                </c:pt>
                <c:pt idx="16">
                  <c:v>486</c:v>
                </c:pt>
                <c:pt idx="17">
                  <c:v>524</c:v>
                </c:pt>
                <c:pt idx="18">
                  <c:v>534</c:v>
                </c:pt>
                <c:pt idx="19">
                  <c:v>1069</c:v>
                </c:pt>
              </c:numCache>
            </c:numRef>
          </c:val>
          <c:extLst>
            <c:ext xmlns:c16="http://schemas.microsoft.com/office/drawing/2014/chart" uri="{C3380CC4-5D6E-409C-BE32-E72D297353CC}">
              <c16:uniqueId val="{00000000-2748-44ED-863A-C0C51F62FB6C}"/>
            </c:ext>
          </c:extLst>
        </c:ser>
        <c:dLbls>
          <c:showLegendKey val="0"/>
          <c:showVal val="0"/>
          <c:showCatName val="0"/>
          <c:showSerName val="0"/>
          <c:showPercent val="0"/>
          <c:showBubbleSize val="0"/>
        </c:dLbls>
        <c:gapWidth val="219"/>
        <c:overlap val="-27"/>
        <c:axId val="516809928"/>
        <c:axId val="516811496"/>
      </c:barChart>
      <c:catAx>
        <c:axId val="516809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6811496"/>
        <c:crosses val="autoZero"/>
        <c:auto val="1"/>
        <c:lblAlgn val="ctr"/>
        <c:lblOffset val="100"/>
        <c:noMultiLvlLbl val="0"/>
      </c:catAx>
      <c:valAx>
        <c:axId val="516811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680992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2016</c:v>
                </c:pt>
                <c:pt idx="1">
                  <c:v>2017</c:v>
                </c:pt>
                <c:pt idx="2">
                  <c:v>2018</c:v>
                </c:pt>
              </c:strCache>
            </c:strRef>
          </c:cat>
          <c:val>
            <c:numRef>
              <c:f>Sheet1!$B$2:$D$2</c:f>
              <c:numCache>
                <c:formatCode>General</c:formatCode>
                <c:ptCount val="3"/>
                <c:pt idx="0">
                  <c:v>141</c:v>
                </c:pt>
                <c:pt idx="1">
                  <c:v>166</c:v>
                </c:pt>
                <c:pt idx="2">
                  <c:v>157</c:v>
                </c:pt>
              </c:numCache>
            </c:numRef>
          </c:val>
          <c:smooth val="0"/>
          <c:extLst>
            <c:ext xmlns:c16="http://schemas.microsoft.com/office/drawing/2014/chart" uri="{C3380CC4-5D6E-409C-BE32-E72D297353CC}">
              <c16:uniqueId val="{00000000-76BB-4ED6-A3D0-587F91D78F89}"/>
            </c:ext>
          </c:extLst>
        </c:ser>
        <c:dLbls>
          <c:showLegendKey val="0"/>
          <c:showVal val="0"/>
          <c:showCatName val="0"/>
          <c:showSerName val="0"/>
          <c:showPercent val="0"/>
          <c:showBubbleSize val="0"/>
        </c:dLbls>
        <c:marker val="1"/>
        <c:smooth val="0"/>
        <c:axId val="516804832"/>
        <c:axId val="516806400"/>
      </c:lineChart>
      <c:catAx>
        <c:axId val="516804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16806400"/>
        <c:crosses val="autoZero"/>
        <c:auto val="1"/>
        <c:lblAlgn val="ctr"/>
        <c:lblOffset val="100"/>
        <c:noMultiLvlLbl val="0"/>
      </c:catAx>
      <c:valAx>
        <c:axId val="516806400"/>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168048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416869098225247E-2"/>
          <c:y val="0.15681898341148653"/>
          <c:w val="0.90670087018190249"/>
          <c:h val="0.73031975927993908"/>
        </c:manualLayout>
      </c:layout>
      <c:lineChart>
        <c:grouping val="standard"/>
        <c:varyColors val="0"/>
        <c:ser>
          <c:idx val="1"/>
          <c:order val="0"/>
          <c:tx>
            <c:strRef>
              <c:f>Sheet1!$A$2</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Q1</c:v>
                </c:pt>
                <c:pt idx="1">
                  <c:v>Q2</c:v>
                </c:pt>
                <c:pt idx="2">
                  <c:v>Q3</c:v>
                </c:pt>
                <c:pt idx="3">
                  <c:v>Q4</c:v>
                </c:pt>
              </c:strCache>
            </c:strRef>
          </c:cat>
          <c:val>
            <c:numRef>
              <c:f>Sheet1!$B$2:$E$2</c:f>
              <c:numCache>
                <c:formatCode>"$"#,##0_);[Red]\("$"#,##0\)</c:formatCode>
                <c:ptCount val="4"/>
                <c:pt idx="0">
                  <c:v>1375</c:v>
                </c:pt>
                <c:pt idx="1">
                  <c:v>1200</c:v>
                </c:pt>
                <c:pt idx="2">
                  <c:v>1182</c:v>
                </c:pt>
                <c:pt idx="3">
                  <c:v>1299</c:v>
                </c:pt>
              </c:numCache>
            </c:numRef>
          </c:val>
          <c:smooth val="0"/>
          <c:extLst>
            <c:ext xmlns:c16="http://schemas.microsoft.com/office/drawing/2014/chart" uri="{C3380CC4-5D6E-409C-BE32-E72D297353CC}">
              <c16:uniqueId val="{00000001-EECD-4994-A091-429B7976CB78}"/>
            </c:ext>
          </c:extLst>
        </c:ser>
        <c:ser>
          <c:idx val="0"/>
          <c:order val="1"/>
          <c:tx>
            <c:strRef>
              <c:f>Sheet1!$A$3</c:f>
              <c:strCache>
                <c:ptCount val="1"/>
                <c:pt idx="0">
                  <c:v>Morris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Q1</c:v>
                </c:pt>
                <c:pt idx="1">
                  <c:v>Q2</c:v>
                </c:pt>
                <c:pt idx="2">
                  <c:v>Q3</c:v>
                </c:pt>
                <c:pt idx="3">
                  <c:v>Q4</c:v>
                </c:pt>
              </c:strCache>
            </c:strRef>
          </c:cat>
          <c:val>
            <c:numRef>
              <c:f>Sheet1!$B$3:$E$3</c:f>
              <c:numCache>
                <c:formatCode>"$"#,##0_);[Red]\("$"#,##0\)</c:formatCode>
                <c:ptCount val="4"/>
                <c:pt idx="0">
                  <c:v>1804</c:v>
                </c:pt>
                <c:pt idx="1">
                  <c:v>1497</c:v>
                </c:pt>
                <c:pt idx="2">
                  <c:v>1470</c:v>
                </c:pt>
                <c:pt idx="3">
                  <c:v>1620</c:v>
                </c:pt>
              </c:numCache>
            </c:numRef>
          </c:val>
          <c:smooth val="0"/>
          <c:extLst>
            <c:ext xmlns:c16="http://schemas.microsoft.com/office/drawing/2014/chart" uri="{C3380CC4-5D6E-409C-BE32-E72D297353CC}">
              <c16:uniqueId val="{00000000-EECD-4994-A091-429B7976CB78}"/>
            </c:ext>
          </c:extLst>
        </c:ser>
        <c:dLbls>
          <c:showLegendKey val="0"/>
          <c:showVal val="0"/>
          <c:showCatName val="0"/>
          <c:showSerName val="0"/>
          <c:showPercent val="0"/>
          <c:showBubbleSize val="0"/>
        </c:dLbls>
        <c:marker val="1"/>
        <c:smooth val="0"/>
        <c:axId val="516810320"/>
        <c:axId val="516808752"/>
      </c:lineChart>
      <c:catAx>
        <c:axId val="516810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16808752"/>
        <c:crosses val="autoZero"/>
        <c:auto val="1"/>
        <c:lblAlgn val="ctr"/>
        <c:lblOffset val="100"/>
        <c:noMultiLvlLbl val="0"/>
      </c:catAx>
      <c:valAx>
        <c:axId val="516808752"/>
        <c:scaling>
          <c:orientation val="minMax"/>
        </c:scaling>
        <c:delete val="0"/>
        <c:axPos val="l"/>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16810320"/>
        <c:crosses val="autoZero"/>
        <c:crossBetween val="between"/>
      </c:valAx>
      <c:spPr>
        <a:noFill/>
        <a:ln>
          <a:noFill/>
        </a:ln>
        <a:effectLst/>
      </c:spPr>
    </c:plotArea>
    <c:legend>
      <c:legendPos val="b"/>
      <c:layout>
        <c:manualLayout>
          <c:xMode val="edge"/>
          <c:yMode val="edge"/>
          <c:x val="0.72627986635253816"/>
          <c:y val="4.5150496553426622E-3"/>
          <c:w val="0.22584122702083204"/>
          <c:h val="7.66614823536556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1244248364905912E-2"/>
          <c:y val="3.0862019123383783E-2"/>
          <c:w val="0.91565428149709804"/>
          <c:h val="0.79916303644320497"/>
        </c:manualLayout>
      </c:layout>
      <c:lineChart>
        <c:grouping val="standard"/>
        <c:varyColors val="0"/>
        <c:ser>
          <c:idx val="0"/>
          <c:order val="0"/>
          <c:tx>
            <c:strRef>
              <c:f>Sheet1!$B$1</c:f>
              <c:strCache>
                <c:ptCount val="1"/>
                <c:pt idx="0">
                  <c:v>Annual Average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2016</c:v>
                </c:pt>
                <c:pt idx="1">
                  <c:v>2017</c:v>
                </c:pt>
                <c:pt idx="2">
                  <c:v>2018</c:v>
                </c:pt>
              </c:numCache>
            </c:numRef>
          </c:cat>
          <c:val>
            <c:numRef>
              <c:f>Sheet1!$B$2:$B$4</c:f>
              <c:numCache>
                <c:formatCode>_("$"* #,##0_);_("$"* \(#,##0\);_("$"* "-"??_);_(@_)</c:formatCode>
                <c:ptCount val="3"/>
                <c:pt idx="0">
                  <c:v>1532</c:v>
                </c:pt>
                <c:pt idx="1">
                  <c:v>1584</c:v>
                </c:pt>
                <c:pt idx="2">
                  <c:v>1598</c:v>
                </c:pt>
              </c:numCache>
            </c:numRef>
          </c:val>
          <c:smooth val="0"/>
          <c:extLst>
            <c:ext xmlns:c16="http://schemas.microsoft.com/office/drawing/2014/chart" uri="{C3380CC4-5D6E-409C-BE32-E72D297353CC}">
              <c16:uniqueId val="{00000000-728D-4024-928B-CA3CD3B007C4}"/>
            </c:ext>
          </c:extLst>
        </c:ser>
        <c:dLbls>
          <c:showLegendKey val="0"/>
          <c:showVal val="0"/>
          <c:showCatName val="0"/>
          <c:showSerName val="0"/>
          <c:showPercent val="0"/>
          <c:showBubbleSize val="0"/>
        </c:dLbls>
        <c:marker val="1"/>
        <c:smooth val="0"/>
        <c:axId val="516809536"/>
        <c:axId val="516809144"/>
      </c:lineChart>
      <c:catAx>
        <c:axId val="516809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16809144"/>
        <c:crosses val="autoZero"/>
        <c:auto val="1"/>
        <c:lblAlgn val="ctr"/>
        <c:lblOffset val="100"/>
        <c:noMultiLvlLbl val="0"/>
      </c:catAx>
      <c:valAx>
        <c:axId val="516809144"/>
        <c:scaling>
          <c:orientation val="minMax"/>
          <c:min val="0"/>
        </c:scaling>
        <c:delete val="0"/>
        <c:axPos val="l"/>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1680953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Morris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Jun-20</c:v>
                </c:pt>
                <c:pt idx="1">
                  <c:v>Jul-20</c:v>
                </c:pt>
                <c:pt idx="2">
                  <c:v>Aug-20</c:v>
                </c:pt>
                <c:pt idx="3">
                  <c:v>Sep-20</c:v>
                </c:pt>
                <c:pt idx="4">
                  <c:v>Oct-20</c:v>
                </c:pt>
                <c:pt idx="5">
                  <c:v>Nov-20</c:v>
                </c:pt>
                <c:pt idx="6">
                  <c:v>Dec-20</c:v>
                </c:pt>
                <c:pt idx="7">
                  <c:v>Jan-20</c:v>
                </c:pt>
                <c:pt idx="8">
                  <c:v>Feb-20</c:v>
                </c:pt>
                <c:pt idx="9">
                  <c:v>Mar-20</c:v>
                </c:pt>
                <c:pt idx="10">
                  <c:v>Apr-20</c:v>
                </c:pt>
                <c:pt idx="11">
                  <c:v>19-May</c:v>
                </c:pt>
              </c:strCache>
            </c:strRef>
          </c:cat>
          <c:val>
            <c:numRef>
              <c:f>Sheet1!$B$2:$M$2</c:f>
              <c:numCache>
                <c:formatCode>0.0%</c:formatCode>
                <c:ptCount val="12"/>
                <c:pt idx="0">
                  <c:v>3.5999999999999997E-2</c:v>
                </c:pt>
                <c:pt idx="1">
                  <c:v>3.7999999999999999E-2</c:v>
                </c:pt>
                <c:pt idx="2">
                  <c:v>3.3000000000000002E-2</c:v>
                </c:pt>
                <c:pt idx="3">
                  <c:v>3.1E-2</c:v>
                </c:pt>
                <c:pt idx="4">
                  <c:v>2.8000000000000001E-2</c:v>
                </c:pt>
                <c:pt idx="5">
                  <c:v>2.5000000000000001E-2</c:v>
                </c:pt>
                <c:pt idx="6">
                  <c:v>2.8000000000000001E-2</c:v>
                </c:pt>
                <c:pt idx="7">
                  <c:v>3.5999999999999997E-2</c:v>
                </c:pt>
                <c:pt idx="8">
                  <c:v>3.6999999999999998E-2</c:v>
                </c:pt>
                <c:pt idx="9">
                  <c:v>3.3000000000000002E-2</c:v>
                </c:pt>
                <c:pt idx="10">
                  <c:v>2.3E-2</c:v>
                </c:pt>
                <c:pt idx="11" formatCode="0.00%">
                  <c:v>2.4E-2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NJ</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Jun-20</c:v>
                </c:pt>
                <c:pt idx="1">
                  <c:v>Jul-20</c:v>
                </c:pt>
                <c:pt idx="2">
                  <c:v>Aug-20</c:v>
                </c:pt>
                <c:pt idx="3">
                  <c:v>Sep-20</c:v>
                </c:pt>
                <c:pt idx="4">
                  <c:v>Oct-20</c:v>
                </c:pt>
                <c:pt idx="5">
                  <c:v>Nov-20</c:v>
                </c:pt>
                <c:pt idx="6">
                  <c:v>Dec-20</c:v>
                </c:pt>
                <c:pt idx="7">
                  <c:v>Jan-20</c:v>
                </c:pt>
                <c:pt idx="8">
                  <c:v>Feb-20</c:v>
                </c:pt>
                <c:pt idx="9">
                  <c:v>Mar-20</c:v>
                </c:pt>
                <c:pt idx="10">
                  <c:v>Apr-20</c:v>
                </c:pt>
                <c:pt idx="11">
                  <c:v>19-May</c:v>
                </c:pt>
              </c:strCache>
            </c:strRef>
          </c:cat>
          <c:val>
            <c:numRef>
              <c:f>Sheet1!$B$3:$M$3</c:f>
              <c:numCache>
                <c:formatCode>0.0%</c:formatCode>
                <c:ptCount val="12"/>
                <c:pt idx="0">
                  <c:v>4.3999999999999997E-2</c:v>
                </c:pt>
                <c:pt idx="1">
                  <c:v>4.5999999999999999E-2</c:v>
                </c:pt>
                <c:pt idx="2">
                  <c:v>4.2000000000000003E-2</c:v>
                </c:pt>
                <c:pt idx="3">
                  <c:v>3.7999999999999999E-2</c:v>
                </c:pt>
                <c:pt idx="4">
                  <c:v>3.5000000000000003E-2</c:v>
                </c:pt>
                <c:pt idx="5">
                  <c:v>3.3000000000000002E-2</c:v>
                </c:pt>
                <c:pt idx="6">
                  <c:v>3.5999999999999997E-2</c:v>
                </c:pt>
                <c:pt idx="7">
                  <c:v>4.5999999999999999E-2</c:v>
                </c:pt>
                <c:pt idx="8">
                  <c:v>4.7E-2</c:v>
                </c:pt>
                <c:pt idx="9">
                  <c:v>4.1000000000000002E-2</c:v>
                </c:pt>
                <c:pt idx="10">
                  <c:v>2.9000000000000001E-2</c:v>
                </c:pt>
                <c:pt idx="11" formatCode="0.00%">
                  <c:v>0.03</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516811104"/>
        <c:axId val="514824144"/>
      </c:lineChart>
      <c:catAx>
        <c:axId val="516811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4824144"/>
        <c:crosses val="autoZero"/>
        <c:auto val="1"/>
        <c:lblAlgn val="ctr"/>
        <c:lblOffset val="100"/>
        <c:noMultiLvlLbl val="1"/>
      </c:catAx>
      <c:valAx>
        <c:axId val="514824144"/>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6811104"/>
        <c:crosses val="autoZero"/>
        <c:crossBetween val="between"/>
      </c:valAx>
      <c:spPr>
        <a:noFill/>
        <a:ln>
          <a:noFill/>
        </a:ln>
        <a:effectLst/>
      </c:spPr>
    </c:plotArea>
    <c:legend>
      <c:legendPos val="b"/>
      <c:layout>
        <c:manualLayout>
          <c:xMode val="edge"/>
          <c:yMode val="edge"/>
          <c:x val="0.84608460041632727"/>
          <c:y val="5.4223513203556888E-3"/>
          <c:w val="0.1497848221558512"/>
          <c:h val="4.215886400490139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Bergen</c:v>
                </c:pt>
                <c:pt idx="3">
                  <c:v>Somerset</c:v>
                </c:pt>
                <c:pt idx="4">
                  <c:v>Mercer</c:v>
                </c:pt>
                <c:pt idx="5">
                  <c:v>Middlesex</c:v>
                </c:pt>
                <c:pt idx="6">
                  <c:v>Monmouth</c:v>
                </c:pt>
                <c:pt idx="7">
                  <c:v>Hudson </c:v>
                </c:pt>
                <c:pt idx="8">
                  <c:v>Burlington</c:v>
                </c:pt>
                <c:pt idx="9">
                  <c:v>Sussex</c:v>
                </c:pt>
                <c:pt idx="10">
                  <c:v>Warren</c:v>
                </c:pt>
                <c:pt idx="11">
                  <c:v>Gloucester </c:v>
                </c:pt>
                <c:pt idx="12">
                  <c:v>Ocean</c:v>
                </c:pt>
                <c:pt idx="13">
                  <c:v>Union</c:v>
                </c:pt>
                <c:pt idx="14">
                  <c:v>Camden </c:v>
                </c:pt>
                <c:pt idx="15">
                  <c:v>Passaic</c:v>
                </c:pt>
                <c:pt idx="16">
                  <c:v>Essex </c:v>
                </c:pt>
                <c:pt idx="17">
                  <c:v>Salem</c:v>
                </c:pt>
                <c:pt idx="18">
                  <c:v>Atlantic</c:v>
                </c:pt>
                <c:pt idx="19">
                  <c:v>Cumberland </c:v>
                </c:pt>
                <c:pt idx="20">
                  <c:v>Cape May </c:v>
                </c:pt>
              </c:strCache>
            </c:strRef>
          </c:cat>
          <c:val>
            <c:numRef>
              <c:f>Sheet1!$B$2:$B$22</c:f>
              <c:numCache>
                <c:formatCode>General</c:formatCode>
                <c:ptCount val="21"/>
                <c:pt idx="0" formatCode="0.0%">
                  <c:v>3.1E-2</c:v>
                </c:pt>
                <c:pt idx="2" formatCode="0.0%">
                  <c:v>3.2500000000000001E-2</c:v>
                </c:pt>
                <c:pt idx="3" formatCode="0.0%">
                  <c:v>3.3000000000000002E-2</c:v>
                </c:pt>
                <c:pt idx="4" formatCode="0.0%">
                  <c:v>3.4500000000000003E-2</c:v>
                </c:pt>
                <c:pt idx="5" formatCode="0.0%">
                  <c:v>3.4500000000000003E-2</c:v>
                </c:pt>
                <c:pt idx="6" formatCode="0.0%">
                  <c:v>3.5000000000000003E-2</c:v>
                </c:pt>
                <c:pt idx="7" formatCode="0.0%">
                  <c:v>3.5999999999999997E-2</c:v>
                </c:pt>
                <c:pt idx="8" formatCode="0.0%">
                  <c:v>3.5999999999999997E-2</c:v>
                </c:pt>
                <c:pt idx="9" formatCode="0.0%">
                  <c:v>3.6499999999999998E-2</c:v>
                </c:pt>
                <c:pt idx="10" formatCode="0.0%">
                  <c:v>3.6499999999999998E-2</c:v>
                </c:pt>
                <c:pt idx="11" formatCode="0.0%">
                  <c:v>3.95E-2</c:v>
                </c:pt>
                <c:pt idx="12" formatCode="0.0%">
                  <c:v>0.04</c:v>
                </c:pt>
                <c:pt idx="13" formatCode="0.0%">
                  <c:v>4.1500000000000002E-2</c:v>
                </c:pt>
                <c:pt idx="14" formatCode="0.0%">
                  <c:v>4.3999999999999997E-2</c:v>
                </c:pt>
                <c:pt idx="15" formatCode="0.0%">
                  <c:v>4.7500000000000001E-2</c:v>
                </c:pt>
                <c:pt idx="16" formatCode="0.0%">
                  <c:v>4.9000000000000002E-2</c:v>
                </c:pt>
                <c:pt idx="17" formatCode="0.0%">
                  <c:v>5.0999999999999997E-2</c:v>
                </c:pt>
                <c:pt idx="18" formatCode="0.0%">
                  <c:v>5.2499999999999998E-2</c:v>
                </c:pt>
                <c:pt idx="19" formatCode="0.0%">
                  <c:v>6.0499999999999998E-2</c:v>
                </c:pt>
                <c:pt idx="20" formatCode="0.0%">
                  <c:v>6.5000000000000002E-2</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Bergen</c:v>
                </c:pt>
                <c:pt idx="3">
                  <c:v>Somerset</c:v>
                </c:pt>
                <c:pt idx="4">
                  <c:v>Mercer</c:v>
                </c:pt>
                <c:pt idx="5">
                  <c:v>Middlesex</c:v>
                </c:pt>
                <c:pt idx="6">
                  <c:v>Monmouth</c:v>
                </c:pt>
                <c:pt idx="7">
                  <c:v>Hudson </c:v>
                </c:pt>
                <c:pt idx="8">
                  <c:v>Burlington</c:v>
                </c:pt>
                <c:pt idx="9">
                  <c:v>Sussex</c:v>
                </c:pt>
                <c:pt idx="10">
                  <c:v>Warren</c:v>
                </c:pt>
                <c:pt idx="11">
                  <c:v>Gloucester </c:v>
                </c:pt>
                <c:pt idx="12">
                  <c:v>Ocean</c:v>
                </c:pt>
                <c:pt idx="13">
                  <c:v>Union</c:v>
                </c:pt>
                <c:pt idx="14">
                  <c:v>Camden </c:v>
                </c:pt>
                <c:pt idx="15">
                  <c:v>Passaic</c:v>
                </c:pt>
                <c:pt idx="16">
                  <c:v>Essex </c:v>
                </c:pt>
                <c:pt idx="17">
                  <c:v>Salem</c:v>
                </c:pt>
                <c:pt idx="18">
                  <c:v>Atlantic</c:v>
                </c:pt>
                <c:pt idx="19">
                  <c:v>Cumberland </c:v>
                </c:pt>
                <c:pt idx="20">
                  <c:v>Cape May </c:v>
                </c:pt>
              </c:strCache>
            </c:strRef>
          </c:cat>
          <c:val>
            <c:numRef>
              <c:f>Sheet1!$C$2:$C$22</c:f>
              <c:numCache>
                <c:formatCode>General</c:formatCode>
                <c:ptCount val="21"/>
                <c:pt idx="1">
                  <c:v>3.2000000000000001E-2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4.0%</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Bergen</c:v>
                </c:pt>
                <c:pt idx="3">
                  <c:v>Somerset</c:v>
                </c:pt>
                <c:pt idx="4">
                  <c:v>Mercer</c:v>
                </c:pt>
                <c:pt idx="5">
                  <c:v>Middlesex</c:v>
                </c:pt>
                <c:pt idx="6">
                  <c:v>Monmouth</c:v>
                </c:pt>
                <c:pt idx="7">
                  <c:v>Hudson </c:v>
                </c:pt>
                <c:pt idx="8">
                  <c:v>Burlington</c:v>
                </c:pt>
                <c:pt idx="9">
                  <c:v>Sussex</c:v>
                </c:pt>
                <c:pt idx="10">
                  <c:v>Warren</c:v>
                </c:pt>
                <c:pt idx="11">
                  <c:v>Gloucester </c:v>
                </c:pt>
                <c:pt idx="12">
                  <c:v>Ocean</c:v>
                </c:pt>
                <c:pt idx="13">
                  <c:v>Union</c:v>
                </c:pt>
                <c:pt idx="14">
                  <c:v>Camden </c:v>
                </c:pt>
                <c:pt idx="15">
                  <c:v>Passaic</c:v>
                </c:pt>
                <c:pt idx="16">
                  <c:v>Essex </c:v>
                </c:pt>
                <c:pt idx="17">
                  <c:v>Salem</c:v>
                </c:pt>
                <c:pt idx="18">
                  <c:v>Atlantic</c:v>
                </c:pt>
                <c:pt idx="19">
                  <c:v>Cumberland </c:v>
                </c:pt>
                <c:pt idx="20">
                  <c:v>Cape May </c:v>
                </c:pt>
              </c:strCache>
            </c:strRef>
          </c:cat>
          <c:val>
            <c:numRef>
              <c:f>Sheet1!$D$2:$D$22</c:f>
              <c:numCache>
                <c:formatCode>0.0%</c:formatCode>
                <c:ptCount val="21"/>
                <c:pt idx="0">
                  <c:v>0.04</c:v>
                </c:pt>
                <c:pt idx="1">
                  <c:v>0.04</c:v>
                </c:pt>
                <c:pt idx="2">
                  <c:v>0.04</c:v>
                </c:pt>
                <c:pt idx="3">
                  <c:v>0.04</c:v>
                </c:pt>
                <c:pt idx="4">
                  <c:v>0.04</c:v>
                </c:pt>
                <c:pt idx="5">
                  <c:v>0.04</c:v>
                </c:pt>
                <c:pt idx="6">
                  <c:v>0.04</c:v>
                </c:pt>
                <c:pt idx="7">
                  <c:v>0.04</c:v>
                </c:pt>
                <c:pt idx="8">
                  <c:v>0.04</c:v>
                </c:pt>
                <c:pt idx="9">
                  <c:v>0.04</c:v>
                </c:pt>
                <c:pt idx="10">
                  <c:v>0.04</c:v>
                </c:pt>
                <c:pt idx="11">
                  <c:v>0.04</c:v>
                </c:pt>
                <c:pt idx="12">
                  <c:v>0.04</c:v>
                </c:pt>
                <c:pt idx="13">
                  <c:v>0.04</c:v>
                </c:pt>
                <c:pt idx="14">
                  <c:v>0.04</c:v>
                </c:pt>
                <c:pt idx="15">
                  <c:v>0.04</c:v>
                </c:pt>
                <c:pt idx="16">
                  <c:v>0.04</c:v>
                </c:pt>
                <c:pt idx="17">
                  <c:v>0.04</c:v>
                </c:pt>
                <c:pt idx="18">
                  <c:v>0.04</c:v>
                </c:pt>
                <c:pt idx="19">
                  <c:v>0.04</c:v>
                </c:pt>
                <c:pt idx="20">
                  <c:v>0.04</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514819440"/>
        <c:axId val="514825320"/>
      </c:barChart>
      <c:catAx>
        <c:axId val="5148194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4825320"/>
        <c:crosses val="autoZero"/>
        <c:auto val="1"/>
        <c:lblAlgn val="ctr"/>
        <c:lblOffset val="100"/>
        <c:noMultiLvlLbl val="0"/>
      </c:catAx>
      <c:valAx>
        <c:axId val="514825320"/>
        <c:scaling>
          <c:orientation val="minMax"/>
        </c:scaling>
        <c:delete val="1"/>
        <c:axPos val="b"/>
        <c:numFmt formatCode="0.0%" sourceLinked="1"/>
        <c:majorTickMark val="none"/>
        <c:minorTickMark val="none"/>
        <c:tickLblPos val="nextTo"/>
        <c:crossAx val="514819440"/>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1766524781633916"/>
          <c:y val="0.92625640217418781"/>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872305610236221"/>
          <c:y val="3.2812497981514643E-2"/>
          <c:w val="0.88658944389763783"/>
          <c:h val="0.95991504921782422"/>
        </c:manualLayout>
      </c:layout>
      <c:barChart>
        <c:barDir val="bar"/>
        <c:grouping val="clustered"/>
        <c:varyColors val="0"/>
        <c:ser>
          <c:idx val="0"/>
          <c:order val="0"/>
          <c:tx>
            <c:strRef>
              <c:f>Sheet1!$B$1</c:f>
              <c:strCache>
                <c:ptCount val="1"/>
                <c:pt idx="0">
                  <c:v>Male copy</c:v>
                </c:pt>
              </c:strCache>
            </c:strRef>
          </c:tx>
          <c:spPr>
            <a:solidFill>
              <a:srgbClr val="FFFF00"/>
            </a:solidFill>
            <a:ln>
              <a:noFill/>
            </a:ln>
            <a:effectLst/>
          </c:spPr>
          <c:invertIfNegative val="0"/>
          <c:cat>
            <c:strRef>
              <c:f>Sheet1!$A$2:$A$22</c:f>
              <c:strCache>
                <c:ptCount val="21"/>
                <c:pt idx="0">
                  <c:v>Cumberland</c:v>
                </c:pt>
                <c:pt idx="1">
                  <c:v>Atlantic</c:v>
                </c:pt>
                <c:pt idx="2">
                  <c:v>Passaic</c:v>
                </c:pt>
                <c:pt idx="3">
                  <c:v>Hudson</c:v>
                </c:pt>
                <c:pt idx="4">
                  <c:v>Essex</c:v>
                </c:pt>
                <c:pt idx="5">
                  <c:v>Union</c:v>
                </c:pt>
                <c:pt idx="6">
                  <c:v>Cape May</c:v>
                </c:pt>
                <c:pt idx="7">
                  <c:v>Camden</c:v>
                </c:pt>
                <c:pt idx="8">
                  <c:v>Salem</c:v>
                </c:pt>
                <c:pt idx="9">
                  <c:v>Ocean</c:v>
                </c:pt>
                <c:pt idx="10">
                  <c:v>Mercer</c:v>
                </c:pt>
                <c:pt idx="11">
                  <c:v>Burlington</c:v>
                </c:pt>
                <c:pt idx="12">
                  <c:v>Warren</c:v>
                </c:pt>
                <c:pt idx="13">
                  <c:v>Middlesex</c:v>
                </c:pt>
                <c:pt idx="14">
                  <c:v>Gloucester</c:v>
                </c:pt>
                <c:pt idx="15">
                  <c:v>Sussex</c:v>
                </c:pt>
                <c:pt idx="16">
                  <c:v>Bergen</c:v>
                </c:pt>
                <c:pt idx="17">
                  <c:v>Monmouth</c:v>
                </c:pt>
                <c:pt idx="18">
                  <c:v>Somerset</c:v>
                </c:pt>
                <c:pt idx="19">
                  <c:v>Morris</c:v>
                </c:pt>
                <c:pt idx="20">
                  <c:v>Hunterdon</c:v>
                </c:pt>
              </c:strCache>
            </c:strRef>
          </c:cat>
          <c:val>
            <c:numRef>
              <c:f>Sheet1!$B$2:$B$22</c:f>
              <c:numCache>
                <c:formatCode>General</c:formatCode>
                <c:ptCount val="21"/>
                <c:pt idx="19">
                  <c:v>86194</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dLbl>
              <c:idx val="12"/>
              <c:delete val="1"/>
              <c:extLst>
                <c:ext xmlns:c15="http://schemas.microsoft.com/office/drawing/2012/chart" uri="{CE6537A1-D6FC-4f65-9D91-7224C49458BB}"/>
                <c:ext xmlns:c16="http://schemas.microsoft.com/office/drawing/2014/chart" uri="{C3380CC4-5D6E-409C-BE32-E72D297353CC}">
                  <c16:uniqueId val="{00000004-18E5-4B78-A160-1AF82D68EB77}"/>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Passaic</c:v>
                </c:pt>
                <c:pt idx="3">
                  <c:v>Hudson</c:v>
                </c:pt>
                <c:pt idx="4">
                  <c:v>Essex</c:v>
                </c:pt>
                <c:pt idx="5">
                  <c:v>Union</c:v>
                </c:pt>
                <c:pt idx="6">
                  <c:v>Cape May</c:v>
                </c:pt>
                <c:pt idx="7">
                  <c:v>Camden</c:v>
                </c:pt>
                <c:pt idx="8">
                  <c:v>Salem</c:v>
                </c:pt>
                <c:pt idx="9">
                  <c:v>Ocean</c:v>
                </c:pt>
                <c:pt idx="10">
                  <c:v>Mercer</c:v>
                </c:pt>
                <c:pt idx="11">
                  <c:v>Burlington</c:v>
                </c:pt>
                <c:pt idx="12">
                  <c:v>Warren</c:v>
                </c:pt>
                <c:pt idx="13">
                  <c:v>Middlesex</c:v>
                </c:pt>
                <c:pt idx="14">
                  <c:v>Gloucester</c:v>
                </c:pt>
                <c:pt idx="15">
                  <c:v>Sussex</c:v>
                </c:pt>
                <c:pt idx="16">
                  <c:v>Bergen</c:v>
                </c:pt>
                <c:pt idx="17">
                  <c:v>Monmouth</c:v>
                </c:pt>
                <c:pt idx="18">
                  <c:v>Somerset</c:v>
                </c:pt>
                <c:pt idx="19">
                  <c:v>Morris</c:v>
                </c:pt>
                <c:pt idx="20">
                  <c:v>Hunterdon</c:v>
                </c:pt>
              </c:strCache>
            </c:strRef>
          </c:cat>
          <c:val>
            <c:numRef>
              <c:f>Sheet1!$C$2:$C$22</c:f>
              <c:numCache>
                <c:formatCode>"$"#,##0_);[Red]\("$"#,##0\)</c:formatCode>
                <c:ptCount val="21"/>
                <c:pt idx="0">
                  <c:v>41825</c:v>
                </c:pt>
                <c:pt idx="1">
                  <c:v>50444</c:v>
                </c:pt>
                <c:pt idx="2">
                  <c:v>51083</c:v>
                </c:pt>
                <c:pt idx="3">
                  <c:v>53514</c:v>
                </c:pt>
                <c:pt idx="4">
                  <c:v>54160</c:v>
                </c:pt>
                <c:pt idx="5">
                  <c:v>55144</c:v>
                </c:pt>
                <c:pt idx="6">
                  <c:v>55561</c:v>
                </c:pt>
                <c:pt idx="7">
                  <c:v>55880</c:v>
                </c:pt>
                <c:pt idx="8">
                  <c:v>60596</c:v>
                </c:pt>
                <c:pt idx="9">
                  <c:v>62439</c:v>
                </c:pt>
                <c:pt idx="10">
                  <c:v>63328</c:v>
                </c:pt>
                <c:pt idx="11">
                  <c:v>64865</c:v>
                </c:pt>
                <c:pt idx="12" formatCode="_(&quot;$&quot;* #,##0_);_(&quot;$&quot;* \(#,##0\);_(&quot;$&quot;* &quot;-&quot;??_);_(@_)">
                  <c:v>65435</c:v>
                </c:pt>
                <c:pt idx="13">
                  <c:v>65990</c:v>
                </c:pt>
                <c:pt idx="14">
                  <c:v>67691</c:v>
                </c:pt>
                <c:pt idx="15">
                  <c:v>70529</c:v>
                </c:pt>
                <c:pt idx="16">
                  <c:v>72347</c:v>
                </c:pt>
                <c:pt idx="17">
                  <c:v>80319</c:v>
                </c:pt>
                <c:pt idx="18">
                  <c:v>81983</c:v>
                </c:pt>
                <c:pt idx="19">
                  <c:v>86194</c:v>
                </c:pt>
                <c:pt idx="20">
                  <c:v>90147</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Passaic</c:v>
                </c:pt>
                <c:pt idx="3">
                  <c:v>Hudson</c:v>
                </c:pt>
                <c:pt idx="4">
                  <c:v>Essex</c:v>
                </c:pt>
                <c:pt idx="5">
                  <c:v>Union</c:v>
                </c:pt>
                <c:pt idx="6">
                  <c:v>Cape May</c:v>
                </c:pt>
                <c:pt idx="7">
                  <c:v>Camden</c:v>
                </c:pt>
                <c:pt idx="8">
                  <c:v>Salem</c:v>
                </c:pt>
                <c:pt idx="9">
                  <c:v>Ocean</c:v>
                </c:pt>
                <c:pt idx="10">
                  <c:v>Mercer</c:v>
                </c:pt>
                <c:pt idx="11">
                  <c:v>Burlington</c:v>
                </c:pt>
                <c:pt idx="12">
                  <c:v>Warren</c:v>
                </c:pt>
                <c:pt idx="13">
                  <c:v>Middlesex</c:v>
                </c:pt>
                <c:pt idx="14">
                  <c:v>Gloucester</c:v>
                </c:pt>
                <c:pt idx="15">
                  <c:v>Sussex</c:v>
                </c:pt>
                <c:pt idx="16">
                  <c:v>Bergen</c:v>
                </c:pt>
                <c:pt idx="17">
                  <c:v>Monmouth</c:v>
                </c:pt>
                <c:pt idx="18">
                  <c:v>Somerset</c:v>
                </c:pt>
                <c:pt idx="19">
                  <c:v>Morris</c:v>
                </c:pt>
                <c:pt idx="20">
                  <c:v>Hunterdon</c:v>
                </c:pt>
              </c:strCache>
            </c:strRef>
          </c:cat>
          <c:val>
            <c:numRef>
              <c:f>Sheet1!$D$2:$D$22</c:f>
              <c:numCache>
                <c:formatCode>"$"#,##0_);[Red]\("$"#,##0\)</c:formatCode>
                <c:ptCount val="21"/>
                <c:pt idx="0">
                  <c:v>37296</c:v>
                </c:pt>
                <c:pt idx="1">
                  <c:v>41163</c:v>
                </c:pt>
                <c:pt idx="2">
                  <c:v>41004</c:v>
                </c:pt>
                <c:pt idx="3">
                  <c:v>50160</c:v>
                </c:pt>
                <c:pt idx="4">
                  <c:v>46013</c:v>
                </c:pt>
                <c:pt idx="5">
                  <c:v>47694</c:v>
                </c:pt>
                <c:pt idx="6">
                  <c:v>45508</c:v>
                </c:pt>
                <c:pt idx="7">
                  <c:v>46597</c:v>
                </c:pt>
                <c:pt idx="8">
                  <c:v>44247</c:v>
                </c:pt>
                <c:pt idx="9">
                  <c:v>45174</c:v>
                </c:pt>
                <c:pt idx="10">
                  <c:v>53697</c:v>
                </c:pt>
                <c:pt idx="11">
                  <c:v>52550</c:v>
                </c:pt>
                <c:pt idx="12" formatCode="_(&quot;$&quot;* #,##0_);_(&quot;$&quot;* \(#,##0\);_(&quot;$&quot;* &quot;-&quot;??_);_(@_)">
                  <c:v>50454</c:v>
                </c:pt>
                <c:pt idx="13">
                  <c:v>51699</c:v>
                </c:pt>
                <c:pt idx="14">
                  <c:v>51933</c:v>
                </c:pt>
                <c:pt idx="15">
                  <c:v>52096</c:v>
                </c:pt>
                <c:pt idx="16">
                  <c:v>56267</c:v>
                </c:pt>
                <c:pt idx="17">
                  <c:v>54305</c:v>
                </c:pt>
                <c:pt idx="18">
                  <c:v>61808</c:v>
                </c:pt>
                <c:pt idx="19">
                  <c:v>61727</c:v>
                </c:pt>
                <c:pt idx="20">
                  <c:v>65963</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 copy</c:v>
                </c:pt>
              </c:strCache>
            </c:strRef>
          </c:tx>
          <c:spPr>
            <a:solidFill>
              <a:srgbClr val="FFFF00"/>
            </a:solidFill>
            <a:ln>
              <a:noFill/>
            </a:ln>
            <a:effectLst/>
          </c:spPr>
          <c:invertIfNegative val="0"/>
          <c:cat>
            <c:strRef>
              <c:f>Sheet1!$A$2:$A$22</c:f>
              <c:strCache>
                <c:ptCount val="21"/>
                <c:pt idx="0">
                  <c:v>Cumberland</c:v>
                </c:pt>
                <c:pt idx="1">
                  <c:v>Atlantic</c:v>
                </c:pt>
                <c:pt idx="2">
                  <c:v>Passaic</c:v>
                </c:pt>
                <c:pt idx="3">
                  <c:v>Hudson</c:v>
                </c:pt>
                <c:pt idx="4">
                  <c:v>Essex</c:v>
                </c:pt>
                <c:pt idx="5">
                  <c:v>Union</c:v>
                </c:pt>
                <c:pt idx="6">
                  <c:v>Cape May</c:v>
                </c:pt>
                <c:pt idx="7">
                  <c:v>Camden</c:v>
                </c:pt>
                <c:pt idx="8">
                  <c:v>Salem</c:v>
                </c:pt>
                <c:pt idx="9">
                  <c:v>Ocean</c:v>
                </c:pt>
                <c:pt idx="10">
                  <c:v>Mercer</c:v>
                </c:pt>
                <c:pt idx="11">
                  <c:v>Burlington</c:v>
                </c:pt>
                <c:pt idx="12">
                  <c:v>Warren</c:v>
                </c:pt>
                <c:pt idx="13">
                  <c:v>Middlesex</c:v>
                </c:pt>
                <c:pt idx="14">
                  <c:v>Gloucester</c:v>
                </c:pt>
                <c:pt idx="15">
                  <c:v>Sussex</c:v>
                </c:pt>
                <c:pt idx="16">
                  <c:v>Bergen</c:v>
                </c:pt>
                <c:pt idx="17">
                  <c:v>Monmouth</c:v>
                </c:pt>
                <c:pt idx="18">
                  <c:v>Somerset</c:v>
                </c:pt>
                <c:pt idx="19">
                  <c:v>Morris</c:v>
                </c:pt>
                <c:pt idx="20">
                  <c:v>Hunterdon</c:v>
                </c:pt>
              </c:strCache>
            </c:strRef>
          </c:cat>
          <c:val>
            <c:numRef>
              <c:f>Sheet1!$E$2:$E$22</c:f>
              <c:numCache>
                <c:formatCode>General</c:formatCode>
                <c:ptCount val="21"/>
                <c:pt idx="19">
                  <c:v>61727</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514824928"/>
        <c:axId val="514826888"/>
      </c:barChart>
      <c:catAx>
        <c:axId val="51482492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4826888"/>
        <c:crosses val="autoZero"/>
        <c:auto val="1"/>
        <c:lblAlgn val="ctr"/>
        <c:lblOffset val="100"/>
        <c:noMultiLvlLbl val="0"/>
      </c:catAx>
      <c:valAx>
        <c:axId val="514826888"/>
        <c:scaling>
          <c:orientation val="minMax"/>
        </c:scaling>
        <c:delete val="1"/>
        <c:axPos val="b"/>
        <c:numFmt formatCode="General" sourceLinked="1"/>
        <c:majorTickMark val="none"/>
        <c:minorTickMark val="none"/>
        <c:tickLblPos val="nextTo"/>
        <c:crossAx val="514824928"/>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7599926181102363"/>
          <c:y val="3.6651080422546922E-3"/>
          <c:w val="0.13443288480501936"/>
          <c:h val="3.649956032474751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5091043307086"/>
          <c:y val="2.2838022348239135E-2"/>
          <c:w val="0.85286158956692915"/>
          <c:h val="0.94297981753123106"/>
        </c:manualLayout>
      </c:layout>
      <c:barChart>
        <c:barDir val="bar"/>
        <c:grouping val="clustered"/>
        <c:varyColors val="0"/>
        <c:ser>
          <c:idx val="1"/>
          <c:order val="0"/>
          <c:tx>
            <c:strRef>
              <c:f>Sheet1!$B$1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Morris</c:v>
                </c:pt>
                <c:pt idx="1">
                  <c:v>New Jersey</c:v>
                </c:pt>
                <c:pt idx="2">
                  <c:v>United States</c:v>
                </c:pt>
              </c:strCache>
            </c:strRef>
          </c:cat>
          <c:val>
            <c:numRef>
              <c:f>Sheet1!$B$2:$B$4</c:f>
              <c:numCache>
                <c:formatCode>_("$"* #,##0_);_("$"* \(#,##0\);_("$"* "-"??_);_(@_)</c:formatCode>
                <c:ptCount val="3"/>
                <c:pt idx="0">
                  <c:v>86194</c:v>
                </c:pt>
                <c:pt idx="1">
                  <c:v>63264</c:v>
                </c:pt>
                <c:pt idx="2">
                  <c:v>50859</c:v>
                </c:pt>
              </c:numCache>
            </c:numRef>
          </c:val>
          <c:extLst>
            <c:ext xmlns:c16="http://schemas.microsoft.com/office/drawing/2014/chart" uri="{C3380CC4-5D6E-409C-BE32-E72D297353CC}">
              <c16:uniqueId val="{00000001-3F04-4D28-982B-61A8D6D96226}"/>
            </c:ext>
          </c:extLst>
        </c:ser>
        <c:ser>
          <c:idx val="0"/>
          <c:order val="1"/>
          <c:tx>
            <c:strRef>
              <c:f>Sheet1!$C$1</c:f>
              <c:strCache>
                <c:ptCount val="1"/>
                <c:pt idx="0">
                  <c:v>Females</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Morris</c:v>
                </c:pt>
                <c:pt idx="1">
                  <c:v>New Jersey</c:v>
                </c:pt>
                <c:pt idx="2">
                  <c:v>United States</c:v>
                </c:pt>
              </c:strCache>
            </c:strRef>
          </c:cat>
          <c:val>
            <c:numRef>
              <c:f>Sheet1!$C$2:$C$4</c:f>
              <c:numCache>
                <c:formatCode>_("$"* #,##0_);_("$"* \(#,##0\);_("$"* "-"??_);_(@_)</c:formatCode>
                <c:ptCount val="3"/>
                <c:pt idx="0">
                  <c:v>61727</c:v>
                </c:pt>
                <c:pt idx="1">
                  <c:v>51055</c:v>
                </c:pt>
                <c:pt idx="2">
                  <c:v>40760</c:v>
                </c:pt>
              </c:numCache>
            </c:numRef>
          </c:val>
          <c:extLst>
            <c:ext xmlns:c16="http://schemas.microsoft.com/office/drawing/2014/chart" uri="{C3380CC4-5D6E-409C-BE32-E72D297353CC}">
              <c16:uniqueId val="{00000000-3F04-4D28-982B-61A8D6D96226}"/>
            </c:ext>
          </c:extLst>
        </c:ser>
        <c:dLbls>
          <c:showLegendKey val="0"/>
          <c:showVal val="0"/>
          <c:showCatName val="0"/>
          <c:showSerName val="0"/>
          <c:showPercent val="0"/>
          <c:showBubbleSize val="0"/>
        </c:dLbls>
        <c:gapWidth val="182"/>
        <c:axId val="514821400"/>
        <c:axId val="514826104"/>
      </c:barChart>
      <c:catAx>
        <c:axId val="51482140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4826104"/>
        <c:crosses val="autoZero"/>
        <c:auto val="1"/>
        <c:lblAlgn val="ctr"/>
        <c:lblOffset val="100"/>
        <c:noMultiLvlLbl val="0"/>
      </c:catAx>
      <c:valAx>
        <c:axId val="514826104"/>
        <c:scaling>
          <c:orientation val="minMax"/>
        </c:scaling>
        <c:delete val="1"/>
        <c:axPos val="b"/>
        <c:numFmt formatCode="_(&quot;$&quot;* #,##0_);_(&quot;$&quot;* \(#,##0\);_(&quot;$&quot;* &quot;-&quot;??_);_(@_)" sourceLinked="1"/>
        <c:majorTickMark val="none"/>
        <c:minorTickMark val="none"/>
        <c:tickLblPos val="nextTo"/>
        <c:crossAx val="514821400"/>
        <c:crosses val="autoZero"/>
        <c:crossBetween val="between"/>
      </c:valAx>
      <c:spPr>
        <a:noFill/>
        <a:ln>
          <a:noFill/>
        </a:ln>
        <a:effectLst/>
      </c:spPr>
    </c:plotArea>
    <c:legend>
      <c:legendPos val="b"/>
      <c:layout>
        <c:manualLayout>
          <c:xMode val="edge"/>
          <c:yMode val="edge"/>
          <c:x val="0.83796555118110239"/>
          <c:y val="7.9720142940822927E-3"/>
          <c:w val="0.13044347065111037"/>
          <c:h val="3.343260870702462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_("$"* #,##0_);_("$"* \(#,##0\);_("$"* "-"??_);_(@_)</c:formatCode>
                <c:ptCount val="5"/>
                <c:pt idx="0">
                  <c:v>82046</c:v>
                </c:pt>
                <c:pt idx="1">
                  <c:v>81632</c:v>
                </c:pt>
                <c:pt idx="2">
                  <c:v>82047</c:v>
                </c:pt>
                <c:pt idx="3">
                  <c:v>82797</c:v>
                </c:pt>
                <c:pt idx="4">
                  <c:v>86194</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Sheet1!$C$2:$C$6</c:f>
              <c:numCache>
                <c:formatCode>_("$"* #,##0_);_("$"* \(#,##0\);_("$"* "-"??_);_(@_)</c:formatCode>
                <c:ptCount val="5"/>
                <c:pt idx="0">
                  <c:v>57367</c:v>
                </c:pt>
                <c:pt idx="1">
                  <c:v>58251</c:v>
                </c:pt>
                <c:pt idx="2">
                  <c:v>58804</c:v>
                </c:pt>
                <c:pt idx="3">
                  <c:v>60004</c:v>
                </c:pt>
                <c:pt idx="4">
                  <c:v>61727</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514821008"/>
        <c:axId val="514823360"/>
      </c:lineChart>
      <c:catAx>
        <c:axId val="514821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14823360"/>
        <c:crosses val="autoZero"/>
        <c:auto val="1"/>
        <c:lblAlgn val="ctr"/>
        <c:lblOffset val="100"/>
        <c:noMultiLvlLbl val="0"/>
      </c:catAx>
      <c:valAx>
        <c:axId val="514823360"/>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14821008"/>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Chatham Twp. </c:v>
                </c:pt>
                <c:pt idx="1">
                  <c:v>Chester Boro </c:v>
                </c:pt>
                <c:pt idx="2">
                  <c:v>Dover Town </c:v>
                </c:pt>
              </c:strCache>
            </c:strRef>
          </c:cat>
          <c:val>
            <c:numRef>
              <c:f>Sheet1!$B$2:$B$4</c:f>
              <c:numCache>
                <c:formatCode>_("$"* #,##0_);_("$"* \(#,##0\);_("$"* "-"??_);_(@_)</c:formatCode>
                <c:ptCount val="3"/>
                <c:pt idx="0">
                  <c:v>200134</c:v>
                </c:pt>
                <c:pt idx="1">
                  <c:v>88672</c:v>
                </c:pt>
                <c:pt idx="2">
                  <c:v>36826</c:v>
                </c:pt>
              </c:numCache>
            </c:numRef>
          </c:val>
          <c:extLst>
            <c:ext xmlns:c16="http://schemas.microsoft.com/office/drawing/2014/chart" uri="{C3380CC4-5D6E-409C-BE32-E72D297353CC}">
              <c16:uniqueId val="{00000000-3BD3-434A-9E42-14AC776C7377}"/>
            </c:ext>
          </c:extLst>
        </c:ser>
        <c:ser>
          <c:idx val="1"/>
          <c:order val="1"/>
          <c:tx>
            <c:strRef>
              <c:f>Sheet1!$C$1</c:f>
              <c:strCache>
                <c:ptCount val="1"/>
                <c:pt idx="0">
                  <c:v>Females</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Chatham Twp. </c:v>
                </c:pt>
                <c:pt idx="1">
                  <c:v>Chester Boro </c:v>
                </c:pt>
                <c:pt idx="2">
                  <c:v>Dover Town </c:v>
                </c:pt>
              </c:strCache>
            </c:strRef>
          </c:cat>
          <c:val>
            <c:numRef>
              <c:f>Sheet1!$C$2:$C$4</c:f>
              <c:numCache>
                <c:formatCode>_("$"* #,##0_);_("$"* \(#,##0\);_("$"* "-"??_);_(@_)</c:formatCode>
                <c:ptCount val="3"/>
                <c:pt idx="0">
                  <c:v>80750</c:v>
                </c:pt>
                <c:pt idx="1">
                  <c:v>66442</c:v>
                </c:pt>
                <c:pt idx="2">
                  <c:v>31311</c:v>
                </c:pt>
              </c:numCache>
            </c:numRef>
          </c:val>
          <c:extLst>
            <c:ext xmlns:c16="http://schemas.microsoft.com/office/drawing/2014/chart" uri="{C3380CC4-5D6E-409C-BE32-E72D297353CC}">
              <c16:uniqueId val="{00000001-3BD3-434A-9E42-14AC776C7377}"/>
            </c:ext>
          </c:extLst>
        </c:ser>
        <c:dLbls>
          <c:showLegendKey val="0"/>
          <c:showVal val="0"/>
          <c:showCatName val="0"/>
          <c:showSerName val="0"/>
          <c:showPercent val="0"/>
          <c:showBubbleSize val="0"/>
        </c:dLbls>
        <c:gapWidth val="219"/>
        <c:overlap val="-27"/>
        <c:axId val="514822576"/>
        <c:axId val="514819832"/>
      </c:barChart>
      <c:catAx>
        <c:axId val="514822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4819832"/>
        <c:crosses val="autoZero"/>
        <c:auto val="1"/>
        <c:lblAlgn val="ctr"/>
        <c:lblOffset val="100"/>
        <c:noMultiLvlLbl val="0"/>
      </c:catAx>
      <c:valAx>
        <c:axId val="514819832"/>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4822576"/>
        <c:crosses val="autoZero"/>
        <c:crossBetween val="between"/>
      </c:valAx>
      <c:spPr>
        <a:noFill/>
        <a:ln>
          <a:noFill/>
        </a:ln>
        <a:effectLst/>
      </c:spPr>
    </c:plotArea>
    <c:legend>
      <c:legendPos val="b"/>
      <c:layout>
        <c:manualLayout>
          <c:xMode val="edge"/>
          <c:yMode val="edge"/>
          <c:x val="0.82331721692683146"/>
          <c:y val="3.0943957250002655E-2"/>
          <c:w val="0.15161118018142469"/>
          <c:h val="4.780689466910043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Somerset</c:v>
                </c:pt>
                <c:pt idx="4">
                  <c:v>Morris</c:v>
                </c:pt>
                <c:pt idx="5">
                  <c:v>Bergen</c:v>
                </c:pt>
                <c:pt idx="6">
                  <c:v>Ocean</c:v>
                </c:pt>
                <c:pt idx="7">
                  <c:v>Gloucester</c:v>
                </c:pt>
                <c:pt idx="8">
                  <c:v>Middlesex</c:v>
                </c:pt>
                <c:pt idx="9">
                  <c:v>Monmouth</c:v>
                </c:pt>
                <c:pt idx="10">
                  <c:v>Burlington</c:v>
                </c:pt>
                <c:pt idx="11">
                  <c:v>Cape May</c:v>
                </c:pt>
                <c:pt idx="12">
                  <c:v>Salem</c:v>
                </c:pt>
                <c:pt idx="13">
                  <c:v>Hudson</c:v>
                </c:pt>
                <c:pt idx="14">
                  <c:v>Union</c:v>
                </c:pt>
                <c:pt idx="15">
                  <c:v>Atlantic</c:v>
                </c:pt>
                <c:pt idx="16">
                  <c:v>Passaic</c:v>
                </c:pt>
                <c:pt idx="17">
                  <c:v>Mercer</c:v>
                </c:pt>
                <c:pt idx="18">
                  <c:v>Camden</c:v>
                </c:pt>
                <c:pt idx="19">
                  <c:v>Cumberland</c:v>
                </c:pt>
                <c:pt idx="20">
                  <c:v>Essex</c:v>
                </c:pt>
              </c:strCache>
            </c:strRef>
          </c:cat>
          <c:val>
            <c:numRef>
              <c:f>Sheet1!$B$2:$B$22</c:f>
              <c:numCache>
                <c:formatCode>General</c:formatCode>
                <c:ptCount val="21"/>
                <c:pt idx="4">
                  <c:v>326</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#Violent Crimes</c:v>
                </c:pt>
              </c:strCache>
            </c:strRef>
          </c:tx>
          <c:spPr>
            <a:solidFill>
              <a:srgbClr val="C00000"/>
            </a:solidFill>
            <a:ln>
              <a:noFill/>
            </a:ln>
            <a:effectLst/>
          </c:spPr>
          <c:invertIfNegative val="0"/>
          <c:dLbls>
            <c:dLbl>
              <c:idx val="20"/>
              <c:layout>
                <c:manualLayout>
                  <c:x val="1.6901029831648338E-2"/>
                  <c:y val="4.629630473467204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ABA-4CB4-B712-D075C043F97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Somerset</c:v>
                </c:pt>
                <c:pt idx="4">
                  <c:v>Morris</c:v>
                </c:pt>
                <c:pt idx="5">
                  <c:v>Bergen</c:v>
                </c:pt>
                <c:pt idx="6">
                  <c:v>Ocean</c:v>
                </c:pt>
                <c:pt idx="7">
                  <c:v>Gloucester</c:v>
                </c:pt>
                <c:pt idx="8">
                  <c:v>Middlesex</c:v>
                </c:pt>
                <c:pt idx="9">
                  <c:v>Monmouth</c:v>
                </c:pt>
                <c:pt idx="10">
                  <c:v>Burlington</c:v>
                </c:pt>
                <c:pt idx="11">
                  <c:v>Cape May</c:v>
                </c:pt>
                <c:pt idx="12">
                  <c:v>Salem</c:v>
                </c:pt>
                <c:pt idx="13">
                  <c:v>Hudson</c:v>
                </c:pt>
                <c:pt idx="14">
                  <c:v>Union</c:v>
                </c:pt>
                <c:pt idx="15">
                  <c:v>Atlantic</c:v>
                </c:pt>
                <c:pt idx="16">
                  <c:v>Passaic</c:v>
                </c:pt>
                <c:pt idx="17">
                  <c:v>Mercer</c:v>
                </c:pt>
                <c:pt idx="18">
                  <c:v>Camden</c:v>
                </c:pt>
                <c:pt idx="19">
                  <c:v>Cumberland</c:v>
                </c:pt>
                <c:pt idx="20">
                  <c:v>Essex</c:v>
                </c:pt>
              </c:strCache>
            </c:strRef>
          </c:cat>
          <c:val>
            <c:numRef>
              <c:f>Sheet1!$C$2:$C$22</c:f>
              <c:numCache>
                <c:formatCode>General</c:formatCode>
                <c:ptCount val="21"/>
                <c:pt idx="0">
                  <c:v>51</c:v>
                </c:pt>
                <c:pt idx="1">
                  <c:v>81</c:v>
                </c:pt>
                <c:pt idx="2">
                  <c:v>73</c:v>
                </c:pt>
                <c:pt idx="3">
                  <c:v>226</c:v>
                </c:pt>
                <c:pt idx="5">
                  <c:v>804</c:v>
                </c:pt>
                <c:pt idx="6">
                  <c:v>573</c:v>
                </c:pt>
                <c:pt idx="7">
                  <c:v>337</c:v>
                </c:pt>
                <c:pt idx="8">
                  <c:v>1184</c:v>
                </c:pt>
                <c:pt idx="9">
                  <c:v>973</c:v>
                </c:pt>
                <c:pt idx="10">
                  <c:v>719</c:v>
                </c:pt>
                <c:pt idx="11">
                  <c:v>217</c:v>
                </c:pt>
                <c:pt idx="12">
                  <c:v>172</c:v>
                </c:pt>
                <c:pt idx="13">
                  <c:v>2236</c:v>
                </c:pt>
                <c:pt idx="14">
                  <c:v>1877</c:v>
                </c:pt>
                <c:pt idx="15">
                  <c:v>984</c:v>
                </c:pt>
                <c:pt idx="16">
                  <c:v>1881</c:v>
                </c:pt>
                <c:pt idx="17">
                  <c:v>1495</c:v>
                </c:pt>
                <c:pt idx="18">
                  <c:v>2359</c:v>
                </c:pt>
                <c:pt idx="19">
                  <c:v>820</c:v>
                </c:pt>
                <c:pt idx="20">
                  <c:v>4527</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514823752"/>
        <c:axId val="639535208"/>
      </c:barChart>
      <c:lineChart>
        <c:grouping val="standard"/>
        <c:varyColors val="0"/>
        <c:ser>
          <c:idx val="2"/>
          <c:order val="2"/>
          <c:tx>
            <c:strRef>
              <c:f>Sheet1!$D$1</c:f>
              <c:strCache>
                <c:ptCount val="1"/>
                <c:pt idx="0">
                  <c:v>Violent Crime Rate per 1,000</c:v>
                </c:pt>
              </c:strCache>
            </c:strRef>
          </c:tx>
          <c:spPr>
            <a:ln w="28575" cap="rnd">
              <a:solidFill>
                <a:schemeClr val="tx1"/>
              </a:solidFill>
              <a:round/>
            </a:ln>
            <a:effectLst/>
          </c:spPr>
          <c:marker>
            <c:symbol val="circle"/>
            <c:size val="5"/>
            <c:spPr>
              <a:solidFill>
                <a:schemeClr val="tx1"/>
              </a:solidFill>
              <a:ln w="9525">
                <a:solidFill>
                  <a:schemeClr val="tx1"/>
                </a:solidFill>
              </a:ln>
              <a:effectLst/>
            </c:spPr>
          </c:marker>
          <c:cat>
            <c:strRef>
              <c:f>Sheet1!$A$2:$A$22</c:f>
              <c:strCache>
                <c:ptCount val="21"/>
                <c:pt idx="0">
                  <c:v>Hunterdon</c:v>
                </c:pt>
                <c:pt idx="1">
                  <c:v>Sussex</c:v>
                </c:pt>
                <c:pt idx="2">
                  <c:v>Warren</c:v>
                </c:pt>
                <c:pt idx="3">
                  <c:v>Somerset</c:v>
                </c:pt>
                <c:pt idx="4">
                  <c:v>Morris</c:v>
                </c:pt>
                <c:pt idx="5">
                  <c:v>Bergen</c:v>
                </c:pt>
                <c:pt idx="6">
                  <c:v>Ocean</c:v>
                </c:pt>
                <c:pt idx="7">
                  <c:v>Gloucester</c:v>
                </c:pt>
                <c:pt idx="8">
                  <c:v>Middlesex</c:v>
                </c:pt>
                <c:pt idx="9">
                  <c:v>Monmouth</c:v>
                </c:pt>
                <c:pt idx="10">
                  <c:v>Burlington</c:v>
                </c:pt>
                <c:pt idx="11">
                  <c:v>Cape May</c:v>
                </c:pt>
                <c:pt idx="12">
                  <c:v>Salem</c:v>
                </c:pt>
                <c:pt idx="13">
                  <c:v>Hudson</c:v>
                </c:pt>
                <c:pt idx="14">
                  <c:v>Union</c:v>
                </c:pt>
                <c:pt idx="15">
                  <c:v>Atlantic</c:v>
                </c:pt>
                <c:pt idx="16">
                  <c:v>Passaic</c:v>
                </c:pt>
                <c:pt idx="17">
                  <c:v>Mercer</c:v>
                </c:pt>
                <c:pt idx="18">
                  <c:v>Camden</c:v>
                </c:pt>
                <c:pt idx="19">
                  <c:v>Cumberland</c:v>
                </c:pt>
                <c:pt idx="20">
                  <c:v>Essex</c:v>
                </c:pt>
              </c:strCache>
            </c:strRef>
          </c:cat>
          <c:val>
            <c:numRef>
              <c:f>Sheet1!$D$2:$D$22</c:f>
              <c:numCache>
                <c:formatCode>General</c:formatCode>
                <c:ptCount val="21"/>
                <c:pt idx="0">
                  <c:v>0.4</c:v>
                </c:pt>
                <c:pt idx="1">
                  <c:v>0.6</c:v>
                </c:pt>
                <c:pt idx="2">
                  <c:v>0.7</c:v>
                </c:pt>
                <c:pt idx="3">
                  <c:v>0.7</c:v>
                </c:pt>
                <c:pt idx="4">
                  <c:v>0.7</c:v>
                </c:pt>
                <c:pt idx="5">
                  <c:v>0.9</c:v>
                </c:pt>
                <c:pt idx="6">
                  <c:v>1</c:v>
                </c:pt>
                <c:pt idx="7">
                  <c:v>1.2</c:v>
                </c:pt>
                <c:pt idx="8">
                  <c:v>1.4</c:v>
                </c:pt>
                <c:pt idx="9">
                  <c:v>1.5</c:v>
                </c:pt>
                <c:pt idx="10">
                  <c:v>1.6</c:v>
                </c:pt>
                <c:pt idx="11">
                  <c:v>2.2999999999999998</c:v>
                </c:pt>
                <c:pt idx="12">
                  <c:v>2.7</c:v>
                </c:pt>
                <c:pt idx="13">
                  <c:v>3.3</c:v>
                </c:pt>
                <c:pt idx="14">
                  <c:v>3.4</c:v>
                </c:pt>
                <c:pt idx="15">
                  <c:v>3.6</c:v>
                </c:pt>
                <c:pt idx="16">
                  <c:v>3.7</c:v>
                </c:pt>
                <c:pt idx="17">
                  <c:v>4</c:v>
                </c:pt>
                <c:pt idx="18">
                  <c:v>4.5999999999999996</c:v>
                </c:pt>
                <c:pt idx="19">
                  <c:v>5.3</c:v>
                </c:pt>
                <c:pt idx="20">
                  <c:v>5.7</c:v>
                </c:pt>
              </c:numCache>
            </c:numRef>
          </c:val>
          <c:smooth val="0"/>
          <c:extLst>
            <c:ext xmlns:c16="http://schemas.microsoft.com/office/drawing/2014/chart" uri="{C3380CC4-5D6E-409C-BE32-E72D297353CC}">
              <c16:uniqueId val="{00000000-6A6B-4F7A-9D35-B0FC40E147CF}"/>
            </c:ext>
          </c:extLst>
        </c:ser>
        <c:dLbls>
          <c:showLegendKey val="0"/>
          <c:showVal val="0"/>
          <c:showCatName val="0"/>
          <c:showSerName val="0"/>
          <c:showPercent val="0"/>
          <c:showBubbleSize val="0"/>
        </c:dLbls>
        <c:marker val="1"/>
        <c:smooth val="0"/>
        <c:axId val="639529328"/>
        <c:axId val="639533640"/>
      </c:lineChart>
      <c:catAx>
        <c:axId val="514823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39535208"/>
        <c:crosses val="autoZero"/>
        <c:auto val="1"/>
        <c:lblAlgn val="ctr"/>
        <c:lblOffset val="100"/>
        <c:noMultiLvlLbl val="0"/>
      </c:catAx>
      <c:valAx>
        <c:axId val="639535208"/>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4823752"/>
        <c:crosses val="autoZero"/>
        <c:crossBetween val="between"/>
      </c:valAx>
      <c:valAx>
        <c:axId val="639533640"/>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39529328"/>
        <c:crosses val="max"/>
        <c:crossBetween val="between"/>
      </c:valAx>
      <c:catAx>
        <c:axId val="639529328"/>
        <c:scaling>
          <c:orientation val="minMax"/>
        </c:scaling>
        <c:delete val="1"/>
        <c:axPos val="b"/>
        <c:numFmt formatCode="General" sourceLinked="1"/>
        <c:majorTickMark val="out"/>
        <c:minorTickMark val="none"/>
        <c:tickLblPos val="nextTo"/>
        <c:crossAx val="639533640"/>
        <c:crosses val="autoZero"/>
        <c:auto val="1"/>
        <c:lblAlgn val="ctr"/>
        <c:lblOffset val="100"/>
        <c:noMultiLvlLbl val="0"/>
      </c:catAx>
      <c:spPr>
        <a:noFill/>
        <a:ln>
          <a:noFill/>
        </a:ln>
        <a:effectLst/>
      </c:spPr>
    </c:plotArea>
    <c:legend>
      <c:legendPos val="tr"/>
      <c:legendEntry>
        <c:idx val="0"/>
        <c:delete val="1"/>
      </c:legendEntry>
      <c:layout>
        <c:manualLayout>
          <c:xMode val="edge"/>
          <c:yMode val="edge"/>
          <c:x val="0.77979965403902451"/>
          <c:y val="2.166379294463144E-2"/>
          <c:w val="0.20079876218809337"/>
          <c:h val="0.11182580778393988"/>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4.1055409662619349E-2"/>
                  <c:y val="0.1659219304259510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6.0698416514904617E-2"/>
                  <c:y val="-0.3117679928545100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0</c:v>
                </c:pt>
                <c:pt idx="1">
                  <c:v>44</c:v>
                </c:pt>
                <c:pt idx="2">
                  <c:v>112</c:v>
                </c:pt>
                <c:pt idx="3">
                  <c:v>170</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explosion val="26"/>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E99-47CB-AD62-97A1DF6719AF}"/>
                </c:ext>
              </c:extLst>
            </c:dLbl>
            <c:dLbl>
              <c:idx val="1"/>
              <c:layout>
                <c:manualLayout>
                  <c:x val="0.36402540666401562"/>
                  <c:y val="8.4689438521271074E-4"/>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E99-47CB-AD62-97A1DF6719AF}"/>
                </c:ext>
              </c:extLst>
            </c:dLbl>
            <c:dLbl>
              <c:idx val="2"/>
              <c:layout>
                <c:manualLayout>
                  <c:x val="-9.5560119313287131E-2"/>
                  <c:y val="7.5272696200844574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Burglary</c:v>
                </c:pt>
                <c:pt idx="1">
                  <c:v>Larceny</c:v>
                </c:pt>
                <c:pt idx="2">
                  <c:v>Motor Vehicle Theft</c:v>
                </c:pt>
                <c:pt idx="3">
                  <c:v>Arson</c:v>
                </c:pt>
              </c:strCache>
            </c:strRef>
          </c:cat>
          <c:val>
            <c:numRef>
              <c:f>Sheet1!$B$2:$B$5</c:f>
              <c:numCache>
                <c:formatCode>General</c:formatCode>
                <c:ptCount val="4"/>
                <c:pt idx="0">
                  <c:v>704</c:v>
                </c:pt>
                <c:pt idx="1">
                  <c:v>3183</c:v>
                </c:pt>
                <c:pt idx="2">
                  <c:v>180</c:v>
                </c:pt>
                <c:pt idx="3">
                  <c:v>5</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7.5792886091647325E-3"/>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Sheet1!$B$2:$B$22</c:f>
              <c:numCache>
                <c:formatCode>General</c:formatCode>
                <c:ptCount val="21"/>
                <c:pt idx="0">
                  <c:v>5</c:v>
                </c:pt>
                <c:pt idx="1">
                  <c:v>6</c:v>
                </c:pt>
                <c:pt idx="2">
                  <c:v>6</c:v>
                </c:pt>
                <c:pt idx="3">
                  <c:v>6</c:v>
                </c:pt>
                <c:pt idx="4">
                  <c:v>6</c:v>
                </c:pt>
                <c:pt idx="5">
                  <c:v>7</c:v>
                </c:pt>
                <c:pt idx="7">
                  <c:v>8</c:v>
                </c:pt>
                <c:pt idx="8">
                  <c:v>8</c:v>
                </c:pt>
                <c:pt idx="9">
                  <c:v>9</c:v>
                </c:pt>
                <c:pt idx="10">
                  <c:v>9</c:v>
                </c:pt>
                <c:pt idx="11">
                  <c:v>10</c:v>
                </c:pt>
                <c:pt idx="12">
                  <c:v>10</c:v>
                </c:pt>
                <c:pt idx="13">
                  <c:v>11</c:v>
                </c:pt>
                <c:pt idx="14">
                  <c:v>12</c:v>
                </c:pt>
                <c:pt idx="15">
                  <c:v>15</c:v>
                </c:pt>
                <c:pt idx="16">
                  <c:v>15</c:v>
                </c:pt>
                <c:pt idx="17">
                  <c:v>16</c:v>
                </c:pt>
                <c:pt idx="18">
                  <c:v>17</c:v>
                </c:pt>
                <c:pt idx="19">
                  <c:v>23</c:v>
                </c:pt>
                <c:pt idx="20">
                  <c:v>31</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Sheet1!$C$2:$C$22</c:f>
              <c:numCache>
                <c:formatCode>General</c:formatCode>
                <c:ptCount val="21"/>
                <c:pt idx="6">
                  <c:v>7</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10</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Sheet1!$D$2:$D$22</c:f>
              <c:numCache>
                <c:formatCode>General</c:formatCode>
                <c:ptCount val="21"/>
                <c:pt idx="0">
                  <c:v>10</c:v>
                </c:pt>
                <c:pt idx="1">
                  <c:v>10</c:v>
                </c:pt>
                <c:pt idx="2">
                  <c:v>10</c:v>
                </c:pt>
                <c:pt idx="3">
                  <c:v>10</c:v>
                </c:pt>
                <c:pt idx="4">
                  <c:v>10</c:v>
                </c:pt>
                <c:pt idx="5">
                  <c:v>10</c:v>
                </c:pt>
                <c:pt idx="6">
                  <c:v>10</c:v>
                </c:pt>
                <c:pt idx="7">
                  <c:v>10</c:v>
                </c:pt>
                <c:pt idx="8">
                  <c:v>10</c:v>
                </c:pt>
                <c:pt idx="9">
                  <c:v>10</c:v>
                </c:pt>
                <c:pt idx="10">
                  <c:v>10</c:v>
                </c:pt>
                <c:pt idx="11">
                  <c:v>10</c:v>
                </c:pt>
                <c:pt idx="12">
                  <c:v>10</c:v>
                </c:pt>
                <c:pt idx="13">
                  <c:v>10</c:v>
                </c:pt>
                <c:pt idx="14">
                  <c:v>10</c:v>
                </c:pt>
                <c:pt idx="15">
                  <c:v>10</c:v>
                </c:pt>
                <c:pt idx="16">
                  <c:v>10</c:v>
                </c:pt>
                <c:pt idx="17">
                  <c:v>10</c:v>
                </c:pt>
                <c:pt idx="18">
                  <c:v>10</c:v>
                </c:pt>
                <c:pt idx="19">
                  <c:v>10</c:v>
                </c:pt>
                <c:pt idx="20">
                  <c:v>10</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639535992"/>
        <c:axId val="639530896"/>
      </c:barChart>
      <c:catAx>
        <c:axId val="639535992"/>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9530896"/>
        <c:crosses val="autoZero"/>
        <c:auto val="1"/>
        <c:lblAlgn val="ctr"/>
        <c:lblOffset val="100"/>
        <c:noMultiLvlLbl val="0"/>
      </c:catAx>
      <c:valAx>
        <c:axId val="639530896"/>
        <c:scaling>
          <c:orientation val="minMax"/>
        </c:scaling>
        <c:delete val="1"/>
        <c:axPos val="b"/>
        <c:numFmt formatCode="General" sourceLinked="1"/>
        <c:majorTickMark val="none"/>
        <c:minorTickMark val="none"/>
        <c:tickLblPos val="nextTo"/>
        <c:crossAx val="639535992"/>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8552706692913388"/>
          <c:y val="0.924415688665161"/>
          <c:w val="9.17054625984252E-2"/>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Morris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Sheet1!$B$2:$B$6</c:f>
              <c:numCache>
                <c:formatCode>General</c:formatCode>
                <c:ptCount val="5"/>
                <c:pt idx="0">
                  <c:v>10</c:v>
                </c:pt>
                <c:pt idx="1">
                  <c:v>8</c:v>
                </c:pt>
                <c:pt idx="2">
                  <c:v>7</c:v>
                </c:pt>
                <c:pt idx="3">
                  <c:v>7</c:v>
                </c:pt>
                <c:pt idx="4">
                  <c:v>7</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Sheet1!$C$2:$C$6</c:f>
              <c:numCache>
                <c:formatCode>General</c:formatCode>
                <c:ptCount val="5"/>
                <c:pt idx="0">
                  <c:v>15</c:v>
                </c:pt>
                <c:pt idx="1">
                  <c:v>12</c:v>
                </c:pt>
                <c:pt idx="2">
                  <c:v>12</c:v>
                </c:pt>
                <c:pt idx="3">
                  <c:v>11</c:v>
                </c:pt>
                <c:pt idx="4">
                  <c:v>10</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639535600"/>
        <c:axId val="639536384"/>
      </c:lineChart>
      <c:catAx>
        <c:axId val="639535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39536384"/>
        <c:crosses val="autoZero"/>
        <c:auto val="1"/>
        <c:lblAlgn val="ctr"/>
        <c:lblOffset val="100"/>
        <c:noMultiLvlLbl val="0"/>
      </c:catAx>
      <c:valAx>
        <c:axId val="639536384"/>
        <c:scaling>
          <c:orientation val="minMax"/>
          <c:max val="32"/>
          <c:min val="0"/>
        </c:scaling>
        <c:delete val="1"/>
        <c:axPos val="l"/>
        <c:numFmt formatCode="General" sourceLinked="1"/>
        <c:majorTickMark val="none"/>
        <c:minorTickMark val="none"/>
        <c:tickLblPos val="nextTo"/>
        <c:crossAx val="639535600"/>
        <c:crosses val="autoZero"/>
        <c:crossBetween val="between"/>
      </c:valAx>
      <c:spPr>
        <a:noFill/>
        <a:ln>
          <a:noFill/>
        </a:ln>
        <a:effectLst/>
      </c:spPr>
    </c:plotArea>
    <c:legend>
      <c:legendPos val="r"/>
      <c:layout>
        <c:manualLayout>
          <c:xMode val="edge"/>
          <c:yMode val="edge"/>
          <c:x val="0.3811892263467066"/>
          <c:y val="6.8140319163664999E-3"/>
          <c:w val="0.56722347206599166"/>
          <c:h val="8.91703907214522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Deaths per 100,000 Population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Hudson</c:v>
                </c:pt>
                <c:pt idx="1">
                  <c:v>Union</c:v>
                </c:pt>
                <c:pt idx="2">
                  <c:v>Passaic</c:v>
                </c:pt>
                <c:pt idx="3">
                  <c:v>Mercer</c:v>
                </c:pt>
                <c:pt idx="4">
                  <c:v>Camden</c:v>
                </c:pt>
                <c:pt idx="5">
                  <c:v>Essex</c:v>
                </c:pt>
              </c:strCache>
            </c:strRef>
          </c:cat>
          <c:val>
            <c:numRef>
              <c:f>Sheet1!$B$2:$B$7</c:f>
              <c:numCache>
                <c:formatCode>General</c:formatCode>
                <c:ptCount val="6"/>
                <c:pt idx="0">
                  <c:v>3.8</c:v>
                </c:pt>
                <c:pt idx="1">
                  <c:v>4</c:v>
                </c:pt>
                <c:pt idx="2">
                  <c:v>5.6</c:v>
                </c:pt>
                <c:pt idx="3">
                  <c:v>6.1</c:v>
                </c:pt>
                <c:pt idx="4">
                  <c:v>7.6</c:v>
                </c:pt>
                <c:pt idx="5">
                  <c:v>13.7</c:v>
                </c:pt>
              </c:numCache>
            </c:numRef>
          </c:val>
          <c:extLst>
            <c:ext xmlns:c16="http://schemas.microsoft.com/office/drawing/2014/chart" uri="{C3380CC4-5D6E-409C-BE32-E72D297353CC}">
              <c16:uniqueId val="{00000000-A602-4D18-B643-EB6B7BDC8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Hudson</c:v>
                </c:pt>
                <c:pt idx="1">
                  <c:v>Union</c:v>
                </c:pt>
                <c:pt idx="2">
                  <c:v>Passaic</c:v>
                </c:pt>
                <c:pt idx="3">
                  <c:v>Mercer</c:v>
                </c:pt>
                <c:pt idx="4">
                  <c:v>Camden</c:v>
                </c:pt>
                <c:pt idx="5">
                  <c:v>Essex</c:v>
                </c:pt>
              </c:strCache>
            </c:strRef>
          </c:cat>
          <c:val>
            <c:numRef>
              <c:f>Sheet1!$C$2:$C$7</c:f>
              <c:numCache>
                <c:formatCode>General</c:formatCode>
                <c:ptCount val="6"/>
              </c:numCache>
            </c:numRef>
          </c:val>
          <c:extLst>
            <c:ext xmlns:c16="http://schemas.microsoft.com/office/drawing/2014/chart" uri="{C3380CC4-5D6E-409C-BE32-E72D297353CC}">
              <c16:uniqueId val="{00000001-A602-4D18-B643-EB6B7BDC8976}"/>
            </c:ext>
          </c:extLst>
        </c:ser>
        <c:ser>
          <c:idx val="2"/>
          <c:order val="2"/>
          <c:tx>
            <c:strRef>
              <c:f>Sheet1!$D$1</c:f>
              <c:strCache>
                <c:ptCount val="1"/>
                <c:pt idx="0">
                  <c:v>NJ overall 4.1</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Sheet1!$A$2:$A$7</c:f>
              <c:strCache>
                <c:ptCount val="6"/>
                <c:pt idx="0">
                  <c:v>Hudson</c:v>
                </c:pt>
                <c:pt idx="1">
                  <c:v>Union</c:v>
                </c:pt>
                <c:pt idx="2">
                  <c:v>Passaic</c:v>
                </c:pt>
                <c:pt idx="3">
                  <c:v>Mercer</c:v>
                </c:pt>
                <c:pt idx="4">
                  <c:v>Camden</c:v>
                </c:pt>
                <c:pt idx="5">
                  <c:v>Essex</c:v>
                </c:pt>
              </c:strCache>
            </c:strRef>
          </c:cat>
          <c:val>
            <c:numRef>
              <c:f>Sheet1!$D$2:$D$7</c:f>
              <c:numCache>
                <c:formatCode>General</c:formatCode>
                <c:ptCount val="6"/>
                <c:pt idx="0">
                  <c:v>4.0999999999999996</c:v>
                </c:pt>
                <c:pt idx="1">
                  <c:v>4.0999999999999996</c:v>
                </c:pt>
                <c:pt idx="2">
                  <c:v>4.0999999999999996</c:v>
                </c:pt>
                <c:pt idx="3">
                  <c:v>4.0999999999999996</c:v>
                </c:pt>
                <c:pt idx="4">
                  <c:v>4.0999999999999996</c:v>
                </c:pt>
                <c:pt idx="5">
                  <c:v>4.0999999999999996</c:v>
                </c:pt>
              </c:numCache>
            </c:numRef>
          </c:val>
          <c:extLst>
            <c:ext xmlns:c16="http://schemas.microsoft.com/office/drawing/2014/chart" uri="{C3380CC4-5D6E-409C-BE32-E72D297353CC}">
              <c16:uniqueId val="{00000002-A602-4D18-B643-EB6B7BDC8976}"/>
            </c:ext>
          </c:extLst>
        </c:ser>
        <c:dLbls>
          <c:showLegendKey val="0"/>
          <c:showVal val="0"/>
          <c:showCatName val="0"/>
          <c:showSerName val="0"/>
          <c:showPercent val="0"/>
          <c:showBubbleSize val="0"/>
        </c:dLbls>
        <c:gapWidth val="182"/>
        <c:axId val="639530504"/>
        <c:axId val="639531680"/>
      </c:barChart>
      <c:catAx>
        <c:axId val="63953050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9531680"/>
        <c:crosses val="autoZero"/>
        <c:auto val="1"/>
        <c:lblAlgn val="ctr"/>
        <c:lblOffset val="100"/>
        <c:noMultiLvlLbl val="0"/>
      </c:catAx>
      <c:valAx>
        <c:axId val="639531680"/>
        <c:scaling>
          <c:orientation val="minMax"/>
        </c:scaling>
        <c:delete val="1"/>
        <c:axPos val="b"/>
        <c:numFmt formatCode="General" sourceLinked="1"/>
        <c:majorTickMark val="none"/>
        <c:minorTickMark val="none"/>
        <c:tickLblPos val="nextTo"/>
        <c:crossAx val="639530504"/>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4063791830708664"/>
          <c:y val="0.94266265116494519"/>
          <c:w val="0.13838489370046275"/>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5454545454545456E-2"/>
          <c:y val="0.52298856572458963"/>
          <c:w val="0.90909090909090906"/>
          <c:h val="0.30267363871931829"/>
        </c:manualLayout>
      </c:layout>
      <c:lineChart>
        <c:grouping val="standard"/>
        <c:varyColors val="0"/>
        <c:ser>
          <c:idx val="0"/>
          <c:order val="0"/>
          <c:tx>
            <c:strRef>
              <c:f>Sheet1!$B$1</c:f>
              <c:strCache>
                <c:ptCount val="1"/>
                <c:pt idx="0">
                  <c:v>Morris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General</c:formatCode>
                <c:ptCount val="5"/>
              </c:numCache>
            </c:numRef>
          </c:val>
          <c:smooth val="0"/>
          <c:extLst>
            <c:ext xmlns:c16="http://schemas.microsoft.com/office/drawing/2014/chart" uri="{C3380CC4-5D6E-409C-BE32-E72D297353CC}">
              <c16:uniqueId val="{00000000-9830-4563-B5F8-0E191FF24018}"/>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Sheet1!$C$2:$C$6</c:f>
              <c:numCache>
                <c:formatCode>General</c:formatCode>
                <c:ptCount val="5"/>
                <c:pt idx="0">
                  <c:v>4.9000000000000004</c:v>
                </c:pt>
                <c:pt idx="1">
                  <c:v>4.4000000000000004</c:v>
                </c:pt>
                <c:pt idx="2">
                  <c:v>4.5</c:v>
                </c:pt>
                <c:pt idx="3">
                  <c:v>4.5999999999999996</c:v>
                </c:pt>
                <c:pt idx="4">
                  <c:v>4.0999999999999996</c:v>
                </c:pt>
              </c:numCache>
            </c:numRef>
          </c:val>
          <c:smooth val="0"/>
          <c:extLst>
            <c:ext xmlns:c16="http://schemas.microsoft.com/office/drawing/2014/chart" uri="{C3380CC4-5D6E-409C-BE32-E72D297353CC}">
              <c16:uniqueId val="{00000001-9830-4563-B5F8-0E191FF24018}"/>
            </c:ext>
          </c:extLst>
        </c:ser>
        <c:dLbls>
          <c:showLegendKey val="0"/>
          <c:showVal val="0"/>
          <c:showCatName val="0"/>
          <c:showSerName val="0"/>
          <c:showPercent val="0"/>
          <c:showBubbleSize val="0"/>
        </c:dLbls>
        <c:marker val="1"/>
        <c:smooth val="0"/>
        <c:axId val="639533248"/>
        <c:axId val="639532072"/>
      </c:lineChart>
      <c:catAx>
        <c:axId val="639533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39532072"/>
        <c:crosses val="autoZero"/>
        <c:auto val="1"/>
        <c:lblAlgn val="ctr"/>
        <c:lblOffset val="100"/>
        <c:noMultiLvlLbl val="0"/>
      </c:catAx>
      <c:valAx>
        <c:axId val="639532072"/>
        <c:scaling>
          <c:orientation val="minMax"/>
        </c:scaling>
        <c:delete val="1"/>
        <c:axPos val="l"/>
        <c:numFmt formatCode="General" sourceLinked="1"/>
        <c:majorTickMark val="none"/>
        <c:minorTickMark val="none"/>
        <c:tickLblPos val="nextTo"/>
        <c:crossAx val="639533248"/>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ayout>
        <c:manualLayout>
          <c:xMode val="edge"/>
          <c:yMode val="edge"/>
          <c:x val="0.21022083691256105"/>
          <c:y val="2.3609850289105005E-2"/>
          <c:w val="0.65468042240061819"/>
          <c:h val="8.73646055163840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690014263680959E-2"/>
          <c:y val="6.0872178490647973E-2"/>
          <c:w val="0.94710969118550903"/>
          <c:h val="0.79787369166755739"/>
        </c:manualLayout>
      </c:layout>
      <c:barChart>
        <c:barDir val="col"/>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White, non-Hispanic</c:v>
                </c:pt>
                <c:pt idx="1">
                  <c:v>Black, non-Hispanic</c:v>
                </c:pt>
                <c:pt idx="2">
                  <c:v>Hispanic (any race)</c:v>
                </c:pt>
                <c:pt idx="3">
                  <c:v>Asian, non-Hispanic</c:v>
                </c:pt>
              </c:strCache>
            </c:strRef>
          </c:cat>
          <c:val>
            <c:numRef>
              <c:f>Sheet1!$B$2:$B$5</c:f>
              <c:numCache>
                <c:formatCode>General</c:formatCode>
                <c:ptCount val="4"/>
              </c:numCache>
            </c:numRef>
          </c:val>
          <c:extLst>
            <c:ext xmlns:c16="http://schemas.microsoft.com/office/drawing/2014/chart" uri="{C3380CC4-5D6E-409C-BE32-E72D297353CC}">
              <c16:uniqueId val="{00000000-E280-418A-9FD8-37C6A7327994}"/>
            </c:ext>
          </c:extLst>
        </c:ser>
        <c:dLbls>
          <c:dLblPos val="outEnd"/>
          <c:showLegendKey val="0"/>
          <c:showVal val="1"/>
          <c:showCatName val="0"/>
          <c:showSerName val="0"/>
          <c:showPercent val="0"/>
          <c:showBubbleSize val="0"/>
        </c:dLbls>
        <c:gapWidth val="219"/>
        <c:overlap val="-27"/>
        <c:axId val="510359728"/>
        <c:axId val="510359336"/>
      </c:barChart>
      <c:catAx>
        <c:axId val="510359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0359336"/>
        <c:crosses val="autoZero"/>
        <c:auto val="1"/>
        <c:lblAlgn val="ctr"/>
        <c:lblOffset val="100"/>
        <c:noMultiLvlLbl val="0"/>
      </c:catAx>
      <c:valAx>
        <c:axId val="510359336"/>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035972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Female</c:v>
                </c:pt>
                <c:pt idx="1">
                  <c:v>Male</c:v>
                </c:pt>
              </c:strCache>
            </c:strRef>
          </c:cat>
          <c:val>
            <c:numRef>
              <c:f>Sheet1!$B$2:$B$3</c:f>
              <c:numCache>
                <c:formatCode>General</c:formatCode>
                <c:ptCount val="2"/>
              </c:numCache>
            </c:numRef>
          </c:val>
          <c:extLst>
            <c:ext xmlns:c16="http://schemas.microsoft.com/office/drawing/2014/chart" uri="{C3380CC4-5D6E-409C-BE32-E72D297353CC}">
              <c16:uniqueId val="{00000000-8063-4BCE-9717-CE950F30A628}"/>
            </c:ext>
          </c:extLst>
        </c:ser>
        <c:dLbls>
          <c:dLblPos val="outEnd"/>
          <c:showLegendKey val="0"/>
          <c:showVal val="1"/>
          <c:showCatName val="0"/>
          <c:showSerName val="0"/>
          <c:showPercent val="0"/>
          <c:showBubbleSize val="0"/>
        </c:dLbls>
        <c:gapWidth val="219"/>
        <c:overlap val="-27"/>
        <c:axId val="509468528"/>
        <c:axId val="517122176"/>
      </c:barChart>
      <c:catAx>
        <c:axId val="509468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7122176"/>
        <c:crosses val="autoZero"/>
        <c:auto val="1"/>
        <c:lblAlgn val="ctr"/>
        <c:lblOffset val="100"/>
        <c:noMultiLvlLbl val="0"/>
      </c:catAx>
      <c:valAx>
        <c:axId val="517122176"/>
        <c:scaling>
          <c:orientation val="minMax"/>
          <c:max val="30"/>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946852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900">
          <a:solidFill>
            <a:schemeClr val="tx1"/>
          </a:solidFill>
          <a:latin typeface="Franklin Gothic Medium" panose="020B0603020102020204" pitchFamily="34" charset="0"/>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Gloucester</c:v>
                </c:pt>
                <c:pt idx="6">
                  <c:v>Morris</c:v>
                </c:pt>
                <c:pt idx="7">
                  <c:v>Somerset</c:v>
                </c:pt>
                <c:pt idx="8">
                  <c:v>Mercer</c:v>
                </c:pt>
                <c:pt idx="9">
                  <c:v>Cumberland</c:v>
                </c:pt>
                <c:pt idx="10">
                  <c:v>Passaic</c:v>
                </c:pt>
                <c:pt idx="11">
                  <c:v>Bergen</c:v>
                </c:pt>
                <c:pt idx="12">
                  <c:v>Hudson</c:v>
                </c:pt>
                <c:pt idx="13">
                  <c:v>Burlington</c:v>
                </c:pt>
                <c:pt idx="14">
                  <c:v>Union</c:v>
                </c:pt>
                <c:pt idx="15">
                  <c:v>Ocean</c:v>
                </c:pt>
                <c:pt idx="16">
                  <c:v>Monmouth</c:v>
                </c:pt>
                <c:pt idx="17">
                  <c:v>Middlesex</c:v>
                </c:pt>
                <c:pt idx="18">
                  <c:v>Atlantic</c:v>
                </c:pt>
                <c:pt idx="19">
                  <c:v>Camden</c:v>
                </c:pt>
                <c:pt idx="20">
                  <c:v>Essex</c:v>
                </c:pt>
              </c:strCache>
            </c:strRef>
          </c:cat>
          <c:val>
            <c:numRef>
              <c:f>Sheet1!$B$2:$B$22</c:f>
              <c:numCache>
                <c:formatCode>General</c:formatCode>
                <c:ptCount val="21"/>
                <c:pt idx="0">
                  <c:v>554</c:v>
                </c:pt>
                <c:pt idx="1">
                  <c:v>735</c:v>
                </c:pt>
                <c:pt idx="2" formatCode="#,##0">
                  <c:v>1175</c:v>
                </c:pt>
                <c:pt idx="3" formatCode="#,##0">
                  <c:v>1231</c:v>
                </c:pt>
                <c:pt idx="4" formatCode="#,##0">
                  <c:v>1262</c:v>
                </c:pt>
                <c:pt idx="5" formatCode="#,##0">
                  <c:v>1986</c:v>
                </c:pt>
                <c:pt idx="7" formatCode="#,##0">
                  <c:v>2048</c:v>
                </c:pt>
                <c:pt idx="8" formatCode="#,##0">
                  <c:v>2316</c:v>
                </c:pt>
                <c:pt idx="9" formatCode="#,##0">
                  <c:v>2676</c:v>
                </c:pt>
                <c:pt idx="10">
                  <c:v>3367</c:v>
                </c:pt>
                <c:pt idx="11" formatCode="#,##0">
                  <c:v>3391</c:v>
                </c:pt>
                <c:pt idx="12" formatCode="#,##0">
                  <c:v>3441</c:v>
                </c:pt>
                <c:pt idx="13" formatCode="#,##0">
                  <c:v>3821</c:v>
                </c:pt>
                <c:pt idx="14" formatCode="#,##0">
                  <c:v>3858</c:v>
                </c:pt>
                <c:pt idx="15" formatCode="#,##0">
                  <c:v>3953</c:v>
                </c:pt>
                <c:pt idx="16" formatCode="#,##0">
                  <c:v>4206</c:v>
                </c:pt>
                <c:pt idx="17" formatCode="#,##0">
                  <c:v>4303</c:v>
                </c:pt>
                <c:pt idx="18" formatCode="#,##0">
                  <c:v>4563</c:v>
                </c:pt>
                <c:pt idx="19" formatCode="#,##0">
                  <c:v>6080</c:v>
                </c:pt>
                <c:pt idx="20" formatCode="#,##0">
                  <c:v>6437</c:v>
                </c:pt>
              </c:numCache>
            </c:numRef>
          </c:val>
          <c:extLst>
            <c:ext xmlns:c16="http://schemas.microsoft.com/office/drawing/2014/chart" uri="{C3380CC4-5D6E-409C-BE32-E72D297353CC}">
              <c16:uniqueId val="{00000000-60C0-4D87-9985-5101B63AFA7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Gloucester</c:v>
                </c:pt>
                <c:pt idx="6">
                  <c:v>Morris</c:v>
                </c:pt>
                <c:pt idx="7">
                  <c:v>Somerset</c:v>
                </c:pt>
                <c:pt idx="8">
                  <c:v>Mercer</c:v>
                </c:pt>
                <c:pt idx="9">
                  <c:v>Cumberland</c:v>
                </c:pt>
                <c:pt idx="10">
                  <c:v>Passaic</c:v>
                </c:pt>
                <c:pt idx="11">
                  <c:v>Bergen</c:v>
                </c:pt>
                <c:pt idx="12">
                  <c:v>Hudson</c:v>
                </c:pt>
                <c:pt idx="13">
                  <c:v>Burlington</c:v>
                </c:pt>
                <c:pt idx="14">
                  <c:v>Union</c:v>
                </c:pt>
                <c:pt idx="15">
                  <c:v>Ocean</c:v>
                </c:pt>
                <c:pt idx="16">
                  <c:v>Monmouth</c:v>
                </c:pt>
                <c:pt idx="17">
                  <c:v>Middlesex</c:v>
                </c:pt>
                <c:pt idx="18">
                  <c:v>Atlantic</c:v>
                </c:pt>
                <c:pt idx="19">
                  <c:v>Camden</c:v>
                </c:pt>
                <c:pt idx="20">
                  <c:v>Essex</c:v>
                </c:pt>
              </c:strCache>
            </c:strRef>
          </c:cat>
          <c:val>
            <c:numRef>
              <c:f>Sheet1!$C$2:$C$22</c:f>
              <c:numCache>
                <c:formatCode>General</c:formatCode>
                <c:ptCount val="21"/>
                <c:pt idx="6">
                  <c:v>2017</c:v>
                </c:pt>
              </c:numCache>
            </c:numRef>
          </c:val>
          <c:extLst>
            <c:ext xmlns:c16="http://schemas.microsoft.com/office/drawing/2014/chart" uri="{C3380CC4-5D6E-409C-BE32-E72D297353CC}">
              <c16:uniqueId val="{00000003-60C0-4D87-9985-5101B63AFA72}"/>
            </c:ext>
          </c:extLst>
        </c:ser>
        <c:dLbls>
          <c:showLegendKey val="0"/>
          <c:showVal val="0"/>
          <c:showCatName val="0"/>
          <c:showSerName val="0"/>
          <c:showPercent val="0"/>
          <c:showBubbleSize val="0"/>
        </c:dLbls>
        <c:gapWidth val="182"/>
        <c:axId val="517122960"/>
        <c:axId val="517123352"/>
      </c:barChart>
      <c:catAx>
        <c:axId val="5171229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7123352"/>
        <c:crosses val="autoZero"/>
        <c:auto val="1"/>
        <c:lblAlgn val="ctr"/>
        <c:lblOffset val="100"/>
        <c:noMultiLvlLbl val="0"/>
      </c:catAx>
      <c:valAx>
        <c:axId val="517123352"/>
        <c:scaling>
          <c:orientation val="minMax"/>
        </c:scaling>
        <c:delete val="1"/>
        <c:axPos val="b"/>
        <c:numFmt formatCode="General" sourceLinked="1"/>
        <c:majorTickMark val="none"/>
        <c:minorTickMark val="none"/>
        <c:tickLblPos val="nextTo"/>
        <c:crossAx val="5171229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Sheet1!$B$2:$B$6</c:f>
              <c:numCache>
                <c:formatCode>General</c:formatCode>
                <c:ptCount val="5"/>
                <c:pt idx="0">
                  <c:v>2305</c:v>
                </c:pt>
                <c:pt idx="1">
                  <c:v>2096</c:v>
                </c:pt>
                <c:pt idx="2">
                  <c:v>2002</c:v>
                </c:pt>
                <c:pt idx="3">
                  <c:v>1867</c:v>
                </c:pt>
                <c:pt idx="4">
                  <c:v>2017</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517124136"/>
        <c:axId val="517124528"/>
      </c:lineChart>
      <c:catAx>
        <c:axId val="517124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7124528"/>
        <c:crosses val="autoZero"/>
        <c:auto val="1"/>
        <c:lblAlgn val="ctr"/>
        <c:lblOffset val="100"/>
        <c:noMultiLvlLbl val="0"/>
      </c:catAx>
      <c:valAx>
        <c:axId val="517124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712413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Randolph Twp. </c:v>
                </c:pt>
              </c:strCache>
            </c:strRef>
          </c:tx>
          <c:spPr>
            <a:ln w="28575" cap="rnd">
              <a:solidFill>
                <a:srgbClr val="C00000"/>
              </a:solidFill>
              <a:round/>
            </a:ln>
            <a:effectLst/>
          </c:spPr>
          <c:marker>
            <c:symbol val="triangle"/>
            <c:size val="5"/>
            <c:spPr>
              <a:solidFill>
                <a:srgbClr val="C00000"/>
              </a:solidFill>
              <a:ln w="9525">
                <a:solidFill>
                  <a:srgbClr val="C00000"/>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Sheet1!$B$2:$H$2</c:f>
              <c:numCache>
                <c:formatCode>General</c:formatCode>
                <c:ptCount val="7"/>
                <c:pt idx="0">
                  <c:v>273</c:v>
                </c:pt>
                <c:pt idx="1">
                  <c:v>175</c:v>
                </c:pt>
                <c:pt idx="2">
                  <c:v>204</c:v>
                </c:pt>
                <c:pt idx="3">
                  <c:v>250</c:v>
                </c:pt>
                <c:pt idx="4">
                  <c:v>180</c:v>
                </c:pt>
                <c:pt idx="5">
                  <c:v>214</c:v>
                </c:pt>
                <c:pt idx="6">
                  <c:v>185</c:v>
                </c:pt>
              </c:numCache>
            </c:numRef>
          </c:val>
          <c:smooth val="0"/>
          <c:extLst>
            <c:ext xmlns:c16="http://schemas.microsoft.com/office/drawing/2014/chart" uri="{C3380CC4-5D6E-409C-BE32-E72D297353CC}">
              <c16:uniqueId val="{00000000-DC12-400E-9C0F-86066DE46CF4}"/>
            </c:ext>
          </c:extLst>
        </c:ser>
        <c:ser>
          <c:idx val="1"/>
          <c:order val="1"/>
          <c:tx>
            <c:strRef>
              <c:f>Sheet1!$A$3</c:f>
              <c:strCache>
                <c:ptCount val="1"/>
                <c:pt idx="0">
                  <c:v>Parsippany-Troy Hills</c:v>
                </c:pt>
              </c:strCache>
            </c:strRef>
          </c:tx>
          <c:spPr>
            <a:ln w="28575" cap="rnd">
              <a:solidFill>
                <a:srgbClr val="C00000"/>
              </a:solidFill>
              <a:prstDash val="sysDash"/>
              <a:round/>
            </a:ln>
            <a:effectLst/>
          </c:spPr>
          <c:marker>
            <c:symbol val="square"/>
            <c:size val="5"/>
            <c:spPr>
              <a:solidFill>
                <a:srgbClr val="C00000"/>
              </a:solidFill>
              <a:ln w="9525">
                <a:solidFill>
                  <a:srgbClr val="C00000"/>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Sheet1!$B$3:$H$3</c:f>
              <c:numCache>
                <c:formatCode>General</c:formatCode>
                <c:ptCount val="7"/>
                <c:pt idx="0">
                  <c:v>272</c:v>
                </c:pt>
                <c:pt idx="1">
                  <c:v>233</c:v>
                </c:pt>
                <c:pt idx="2">
                  <c:v>155</c:v>
                </c:pt>
                <c:pt idx="3">
                  <c:v>145</c:v>
                </c:pt>
                <c:pt idx="4">
                  <c:v>182</c:v>
                </c:pt>
                <c:pt idx="5">
                  <c:v>172</c:v>
                </c:pt>
                <c:pt idx="6">
                  <c:v>144</c:v>
                </c:pt>
              </c:numCache>
            </c:numRef>
          </c:val>
          <c:smooth val="0"/>
          <c:extLst>
            <c:ext xmlns:c16="http://schemas.microsoft.com/office/drawing/2014/chart" uri="{C3380CC4-5D6E-409C-BE32-E72D297353CC}">
              <c16:uniqueId val="{00000001-DC12-400E-9C0F-86066DE46CF4}"/>
            </c:ext>
          </c:extLst>
        </c:ser>
        <c:ser>
          <c:idx val="2"/>
          <c:order val="2"/>
          <c:tx>
            <c:strRef>
              <c:f>Sheet1!$A$4</c:f>
              <c:strCache>
                <c:ptCount val="1"/>
                <c:pt idx="0">
                  <c:v>Mount Olive </c:v>
                </c:pt>
              </c:strCache>
            </c:strRef>
          </c:tx>
          <c:spPr>
            <a:ln w="28575" cap="rnd">
              <a:solidFill>
                <a:schemeClr val="tx1"/>
              </a:solidFill>
              <a:prstDash val="sysDash"/>
              <a:round/>
            </a:ln>
            <a:effectLst/>
          </c:spPr>
          <c:marker>
            <c:symbol val="triangle"/>
            <c:size val="5"/>
            <c:spPr>
              <a:solidFill>
                <a:schemeClr val="tx1"/>
              </a:solidFill>
              <a:ln w="9525">
                <a:solidFill>
                  <a:schemeClr val="tx1"/>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Sheet1!$B$4:$H$4</c:f>
              <c:numCache>
                <c:formatCode>General</c:formatCode>
                <c:ptCount val="7"/>
                <c:pt idx="0">
                  <c:v>157</c:v>
                </c:pt>
                <c:pt idx="1">
                  <c:v>198</c:v>
                </c:pt>
                <c:pt idx="2">
                  <c:v>179</c:v>
                </c:pt>
                <c:pt idx="3">
                  <c:v>178</c:v>
                </c:pt>
                <c:pt idx="4">
                  <c:v>172</c:v>
                </c:pt>
                <c:pt idx="5">
                  <c:v>158</c:v>
                </c:pt>
                <c:pt idx="6">
                  <c:v>141</c:v>
                </c:pt>
              </c:numCache>
            </c:numRef>
          </c:val>
          <c:smooth val="0"/>
          <c:extLst>
            <c:ext xmlns:c16="http://schemas.microsoft.com/office/drawing/2014/chart" uri="{C3380CC4-5D6E-409C-BE32-E72D297353CC}">
              <c16:uniqueId val="{00000002-DC12-400E-9C0F-86066DE46CF4}"/>
            </c:ext>
          </c:extLst>
        </c:ser>
        <c:ser>
          <c:idx val="3"/>
          <c:order val="3"/>
          <c:tx>
            <c:strRef>
              <c:f>Sheet1!$A$5</c:f>
              <c:strCache>
                <c:ptCount val="1"/>
                <c:pt idx="0">
                  <c:v>Jefferson Twp. </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Sheet1!$B$5:$H$5</c:f>
              <c:numCache>
                <c:formatCode>General</c:formatCode>
                <c:ptCount val="7"/>
                <c:pt idx="0">
                  <c:v>112</c:v>
                </c:pt>
                <c:pt idx="1">
                  <c:v>59</c:v>
                </c:pt>
                <c:pt idx="2">
                  <c:v>95</c:v>
                </c:pt>
                <c:pt idx="3">
                  <c:v>94</c:v>
                </c:pt>
                <c:pt idx="4">
                  <c:v>90</c:v>
                </c:pt>
                <c:pt idx="5">
                  <c:v>75</c:v>
                </c:pt>
                <c:pt idx="6">
                  <c:v>113</c:v>
                </c:pt>
              </c:numCache>
            </c:numRef>
          </c:val>
          <c:smooth val="0"/>
          <c:extLst>
            <c:ext xmlns:c16="http://schemas.microsoft.com/office/drawing/2014/chart" uri="{C3380CC4-5D6E-409C-BE32-E72D297353CC}">
              <c16:uniqueId val="{00000003-DC12-400E-9C0F-86066DE46CF4}"/>
            </c:ext>
          </c:extLst>
        </c:ser>
        <c:ser>
          <c:idx val="4"/>
          <c:order val="4"/>
          <c:tx>
            <c:strRef>
              <c:f>Sheet1!$A$6</c:f>
              <c:strCache>
                <c:ptCount val="1"/>
                <c:pt idx="0">
                  <c:v>Dover Town </c:v>
                </c:pt>
              </c:strCache>
            </c:strRef>
          </c:tx>
          <c:spPr>
            <a:ln w="28575" cap="rnd">
              <a:solidFill>
                <a:schemeClr val="bg1">
                  <a:lumMod val="75000"/>
                </a:schemeClr>
              </a:solidFill>
              <a:prstDash val="sysDot"/>
              <a:round/>
            </a:ln>
            <a:effectLst/>
          </c:spPr>
          <c:marker>
            <c:symbol val="diamond"/>
            <c:size val="5"/>
            <c:spPr>
              <a:solidFill>
                <a:schemeClr val="bg1">
                  <a:lumMod val="75000"/>
                </a:schemeClr>
              </a:solidFill>
              <a:ln w="9525">
                <a:solidFill>
                  <a:schemeClr val="bg1">
                    <a:lumMod val="75000"/>
                  </a:schemeClr>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Sheet1!$B$6:$H$6</c:f>
              <c:numCache>
                <c:formatCode>General</c:formatCode>
                <c:ptCount val="7"/>
                <c:pt idx="0">
                  <c:v>42</c:v>
                </c:pt>
                <c:pt idx="1">
                  <c:v>0</c:v>
                </c:pt>
                <c:pt idx="2">
                  <c:v>57</c:v>
                </c:pt>
                <c:pt idx="3">
                  <c:v>102</c:v>
                </c:pt>
                <c:pt idx="4">
                  <c:v>87</c:v>
                </c:pt>
                <c:pt idx="5">
                  <c:v>75</c:v>
                </c:pt>
                <c:pt idx="6">
                  <c:v>104</c:v>
                </c:pt>
              </c:numCache>
            </c:numRef>
          </c:val>
          <c:smooth val="0"/>
          <c:extLst>
            <c:ext xmlns:c16="http://schemas.microsoft.com/office/drawing/2014/chart" uri="{C3380CC4-5D6E-409C-BE32-E72D297353CC}">
              <c16:uniqueId val="{00000004-DC12-400E-9C0F-86066DE46CF4}"/>
            </c:ext>
          </c:extLst>
        </c:ser>
        <c:ser>
          <c:idx val="5"/>
          <c:order val="5"/>
          <c:tx>
            <c:strRef>
              <c:f>Sheet1!$A$7</c:f>
              <c:strCache>
                <c:ptCount val="1"/>
                <c:pt idx="0">
                  <c:v>Denville Twp. </c:v>
                </c:pt>
              </c:strCache>
            </c:strRef>
          </c:tx>
          <c:spPr>
            <a:ln w="28575" cap="rnd">
              <a:solidFill>
                <a:schemeClr val="bg1">
                  <a:lumMod val="75000"/>
                </a:schemeClr>
              </a:solidFill>
              <a:prstDash val="dash"/>
              <a:round/>
            </a:ln>
            <a:effectLst/>
          </c:spPr>
          <c:marker>
            <c:symbol val="dash"/>
            <c:size val="5"/>
            <c:spPr>
              <a:solidFill>
                <a:schemeClr val="bg1">
                  <a:lumMod val="75000"/>
                </a:schemeClr>
              </a:solidFill>
              <a:ln w="9525">
                <a:solidFill>
                  <a:schemeClr val="bg1">
                    <a:lumMod val="75000"/>
                  </a:schemeClr>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Sheet1!$B$7:$H$7</c:f>
              <c:numCache>
                <c:formatCode>General</c:formatCode>
                <c:ptCount val="7"/>
                <c:pt idx="0">
                  <c:v>108</c:v>
                </c:pt>
                <c:pt idx="1">
                  <c:v>93</c:v>
                </c:pt>
                <c:pt idx="2">
                  <c:v>71</c:v>
                </c:pt>
                <c:pt idx="3">
                  <c:v>101</c:v>
                </c:pt>
                <c:pt idx="4">
                  <c:v>87</c:v>
                </c:pt>
                <c:pt idx="5">
                  <c:v>67</c:v>
                </c:pt>
                <c:pt idx="6">
                  <c:v>99</c:v>
                </c:pt>
              </c:numCache>
            </c:numRef>
          </c:val>
          <c:smooth val="0"/>
          <c:extLst>
            <c:ext xmlns:c16="http://schemas.microsoft.com/office/drawing/2014/chart" uri="{C3380CC4-5D6E-409C-BE32-E72D297353CC}">
              <c16:uniqueId val="{00000005-DC12-400E-9C0F-86066DE46CF4}"/>
            </c:ext>
          </c:extLst>
        </c:ser>
        <c:ser>
          <c:idx val="6"/>
          <c:order val="6"/>
          <c:tx>
            <c:strRef>
              <c:f>Sheet1!$A$8</c:f>
              <c:strCache>
                <c:ptCount val="1"/>
                <c:pt idx="0">
                  <c:v>Roxbury Twp. </c:v>
                </c:pt>
              </c:strCache>
            </c:strRef>
          </c:tx>
          <c:spPr>
            <a:ln w="28575" cap="rnd">
              <a:solidFill>
                <a:srgbClr val="C00000"/>
              </a:solidFill>
              <a:prstDash val="dashDot"/>
              <a:round/>
            </a:ln>
            <a:effectLst/>
          </c:spPr>
          <c:marker>
            <c:symbol val="circle"/>
            <c:size val="5"/>
            <c:spPr>
              <a:solidFill>
                <a:srgbClr val="C00000"/>
              </a:solidFill>
              <a:ln w="9525">
                <a:solidFill>
                  <a:srgbClr val="C00000"/>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Sheet1!$B$8:$H$8</c:f>
              <c:numCache>
                <c:formatCode>General</c:formatCode>
                <c:ptCount val="7"/>
                <c:pt idx="0">
                  <c:v>142</c:v>
                </c:pt>
                <c:pt idx="1">
                  <c:v>121</c:v>
                </c:pt>
                <c:pt idx="2">
                  <c:v>90</c:v>
                </c:pt>
                <c:pt idx="3">
                  <c:v>93</c:v>
                </c:pt>
                <c:pt idx="4">
                  <c:v>96</c:v>
                </c:pt>
                <c:pt idx="5">
                  <c:v>90</c:v>
                </c:pt>
                <c:pt idx="6">
                  <c:v>97</c:v>
                </c:pt>
              </c:numCache>
            </c:numRef>
          </c:val>
          <c:smooth val="0"/>
          <c:extLst>
            <c:ext xmlns:c16="http://schemas.microsoft.com/office/drawing/2014/chart" uri="{C3380CC4-5D6E-409C-BE32-E72D297353CC}">
              <c16:uniqueId val="{00000006-DC12-400E-9C0F-86066DE46CF4}"/>
            </c:ext>
          </c:extLst>
        </c:ser>
        <c:ser>
          <c:idx val="7"/>
          <c:order val="7"/>
          <c:tx>
            <c:strRef>
              <c:f>Sheet1!$A$9</c:f>
              <c:strCache>
                <c:ptCount val="1"/>
                <c:pt idx="0">
                  <c:v>Morris Twp. </c:v>
                </c:pt>
              </c:strCache>
            </c:strRef>
          </c:tx>
          <c:spPr>
            <a:ln w="28575" cap="rnd">
              <a:solidFill>
                <a:schemeClr val="tx1"/>
              </a:solidFill>
              <a:round/>
            </a:ln>
            <a:effectLst/>
          </c:spPr>
          <c:marker>
            <c:symbol val="circle"/>
            <c:size val="5"/>
            <c:spPr>
              <a:solidFill>
                <a:schemeClr val="tx1"/>
              </a:solidFill>
              <a:ln w="9525">
                <a:solidFill>
                  <a:schemeClr val="tx1"/>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Sheet1!$B$9:$H$9</c:f>
              <c:numCache>
                <c:formatCode>General</c:formatCode>
                <c:ptCount val="7"/>
                <c:pt idx="0">
                  <c:v>39</c:v>
                </c:pt>
                <c:pt idx="1">
                  <c:v>64</c:v>
                </c:pt>
                <c:pt idx="2">
                  <c:v>86</c:v>
                </c:pt>
                <c:pt idx="3">
                  <c:v>61</c:v>
                </c:pt>
                <c:pt idx="4">
                  <c:v>57</c:v>
                </c:pt>
                <c:pt idx="5">
                  <c:v>55</c:v>
                </c:pt>
                <c:pt idx="6">
                  <c:v>86</c:v>
                </c:pt>
              </c:numCache>
            </c:numRef>
          </c:val>
          <c:smooth val="0"/>
          <c:extLst>
            <c:ext xmlns:c16="http://schemas.microsoft.com/office/drawing/2014/chart" uri="{C3380CC4-5D6E-409C-BE32-E72D297353CC}">
              <c16:uniqueId val="{00000008-EBBA-4677-A301-59B30819F665}"/>
            </c:ext>
          </c:extLst>
        </c:ser>
        <c:ser>
          <c:idx val="8"/>
          <c:order val="8"/>
          <c:tx>
            <c:strRef>
              <c:f>Sheet1!$A$10</c:f>
              <c:strCache>
                <c:ptCount val="1"/>
                <c:pt idx="0">
                  <c:v>Madison Boro </c:v>
                </c:pt>
              </c:strCache>
            </c:strRef>
          </c:tx>
          <c:spPr>
            <a:ln w="28575" cap="rnd">
              <a:solidFill>
                <a:schemeClr val="bg1">
                  <a:lumMod val="75000"/>
                </a:schemeClr>
              </a:solidFill>
              <a:prstDash val="lgDash"/>
              <a:round/>
            </a:ln>
            <a:effectLst/>
          </c:spPr>
          <c:marker>
            <c:symbol val="diamond"/>
            <c:size val="5"/>
            <c:spPr>
              <a:solidFill>
                <a:schemeClr val="bg1">
                  <a:lumMod val="75000"/>
                </a:schemeClr>
              </a:solidFill>
              <a:ln w="9525">
                <a:solidFill>
                  <a:schemeClr val="bg1">
                    <a:lumMod val="75000"/>
                  </a:schemeClr>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Sheet1!$B$10:$H$10</c:f>
              <c:numCache>
                <c:formatCode>General</c:formatCode>
                <c:ptCount val="7"/>
                <c:pt idx="0">
                  <c:v>30</c:v>
                </c:pt>
                <c:pt idx="1">
                  <c:v>45</c:v>
                </c:pt>
                <c:pt idx="2">
                  <c:v>47</c:v>
                </c:pt>
                <c:pt idx="3">
                  <c:v>4</c:v>
                </c:pt>
                <c:pt idx="4">
                  <c:v>0</c:v>
                </c:pt>
                <c:pt idx="5">
                  <c:v>37</c:v>
                </c:pt>
                <c:pt idx="6">
                  <c:v>78</c:v>
                </c:pt>
              </c:numCache>
            </c:numRef>
          </c:val>
          <c:smooth val="0"/>
          <c:extLst>
            <c:ext xmlns:c16="http://schemas.microsoft.com/office/drawing/2014/chart" uri="{C3380CC4-5D6E-409C-BE32-E72D297353CC}">
              <c16:uniqueId val="{00000009-EBBA-4677-A301-59B30819F665}"/>
            </c:ext>
          </c:extLst>
        </c:ser>
        <c:ser>
          <c:idx val="9"/>
          <c:order val="9"/>
          <c:tx>
            <c:strRef>
              <c:f>Sheet1!$A$11</c:f>
              <c:strCache>
                <c:ptCount val="1"/>
                <c:pt idx="0">
                  <c:v>Hanover Twp. </c:v>
                </c:pt>
              </c:strCache>
            </c:strRef>
          </c:tx>
          <c:spPr>
            <a:ln w="28575" cap="rnd">
              <a:solidFill>
                <a:schemeClr val="tx1"/>
              </a:solidFill>
              <a:prstDash val="sysDot"/>
              <a:round/>
            </a:ln>
            <a:effectLst/>
          </c:spPr>
          <c:marker>
            <c:symbol val="circle"/>
            <c:size val="5"/>
            <c:spPr>
              <a:solidFill>
                <a:schemeClr val="tx1"/>
              </a:solidFill>
              <a:ln w="9525">
                <a:solidFill>
                  <a:schemeClr val="tx1"/>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Sheet1!$B$11:$H$11</c:f>
              <c:numCache>
                <c:formatCode>General</c:formatCode>
                <c:ptCount val="7"/>
                <c:pt idx="0">
                  <c:v>55</c:v>
                </c:pt>
                <c:pt idx="1">
                  <c:v>59</c:v>
                </c:pt>
                <c:pt idx="2">
                  <c:v>76</c:v>
                </c:pt>
                <c:pt idx="3">
                  <c:v>55</c:v>
                </c:pt>
                <c:pt idx="4">
                  <c:v>56</c:v>
                </c:pt>
                <c:pt idx="5">
                  <c:v>68</c:v>
                </c:pt>
                <c:pt idx="6">
                  <c:v>75</c:v>
                </c:pt>
              </c:numCache>
            </c:numRef>
          </c:val>
          <c:smooth val="0"/>
          <c:extLst>
            <c:ext xmlns:c16="http://schemas.microsoft.com/office/drawing/2014/chart" uri="{C3380CC4-5D6E-409C-BE32-E72D297353CC}">
              <c16:uniqueId val="{0000000A-EBBA-4677-A301-59B30819F665}"/>
            </c:ext>
          </c:extLst>
        </c:ser>
        <c:dLbls>
          <c:showLegendKey val="0"/>
          <c:showVal val="0"/>
          <c:showCatName val="0"/>
          <c:showSerName val="0"/>
          <c:showPercent val="0"/>
          <c:showBubbleSize val="0"/>
        </c:dLbls>
        <c:marker val="1"/>
        <c:smooth val="0"/>
        <c:axId val="517125312"/>
        <c:axId val="517125704"/>
      </c:lineChart>
      <c:catAx>
        <c:axId val="517125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7125704"/>
        <c:crosses val="autoZero"/>
        <c:auto val="1"/>
        <c:lblAlgn val="ctr"/>
        <c:lblOffset val="100"/>
        <c:noMultiLvlLbl val="0"/>
      </c:catAx>
      <c:valAx>
        <c:axId val="517125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17125312"/>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8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dTable>
      <c:spPr>
        <a:noFill/>
        <a:ln>
          <a:noFill/>
        </a:ln>
        <a:effectLst/>
      </c:spPr>
    </c:plotArea>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8958329232283461"/>
          <c:y val="4.6874997116449491E-3"/>
          <c:w val="0.61302103838582678"/>
          <c:h val="0.85499270466031752"/>
        </c:manualLayout>
      </c:layout>
      <c:doughnutChart>
        <c:varyColors val="1"/>
        <c:ser>
          <c:idx val="0"/>
          <c:order val="0"/>
          <c:tx>
            <c:strRef>
              <c:f>Sheet1!$B$1</c:f>
              <c:strCache>
                <c:ptCount val="1"/>
                <c:pt idx="0">
                  <c:v>Column1</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4-D320-4A31-BCFD-13DA331548F2}"/>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9A81-4FD8-AC5D-DB8C459DCEE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A-D320-4A31-BCFD-13DA331548F2}"/>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C-D320-4A31-BCFD-13DA331548F2}"/>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B-D320-4A31-BCFD-13DA331548F2}"/>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9-D320-4A31-BCFD-13DA331548F2}"/>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8-D320-4A31-BCFD-13DA331548F2}"/>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7-D320-4A31-BCFD-13DA331548F2}"/>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6-D320-4A31-BCFD-13DA331548F2}"/>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5-D320-4A31-BCFD-13DA331548F2}"/>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2-D320-4A31-BCFD-13DA331548F2}"/>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1-D320-4A31-BCFD-13DA331548F2}"/>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19-9A81-4FD8-AC5D-DB8C459DCEE9}"/>
              </c:ext>
            </c:extLst>
          </c:dPt>
          <c:dPt>
            <c:idx val="13"/>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3-D320-4A31-BCFD-13DA331548F2}"/>
              </c:ext>
            </c:extLst>
          </c:dPt>
          <c:dLbls>
            <c:dLbl>
              <c:idx val="0"/>
              <c:layout>
                <c:manualLayout>
                  <c:x val="0.18437500000000001"/>
                  <c:y val="-8.717000020419744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320-4A31-BCFD-13DA331548F2}"/>
                </c:ext>
              </c:extLst>
            </c:dLbl>
            <c:dLbl>
              <c:idx val="1"/>
              <c:layout>
                <c:manualLayout>
                  <c:x val="9.6875000000000003E-2"/>
                  <c:y val="-1.525475003573455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A81-4FD8-AC5D-DB8C459DCEE9}"/>
                </c:ext>
              </c:extLst>
            </c:dLbl>
            <c:dLbl>
              <c:idx val="2"/>
              <c:layout>
                <c:manualLayout>
                  <c:x val="0.24531249999999999"/>
                  <c:y val="0.15690600036755539"/>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D320-4A31-BCFD-13DA331548F2}"/>
                </c:ext>
              </c:extLst>
            </c:dLbl>
            <c:dLbl>
              <c:idx val="3"/>
              <c:layout>
                <c:manualLayout>
                  <c:x val="-4.0625000000000001E-2"/>
                  <c:y val="0.12857575030119106"/>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D320-4A31-BCFD-13DA331548F2}"/>
                </c:ext>
              </c:extLst>
            </c:dLbl>
            <c:dLbl>
              <c:idx val="4"/>
              <c:layout>
                <c:manualLayout>
                  <c:x val="0.24531249999999999"/>
                  <c:y val="0.20702875048496891"/>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D320-4A31-BCFD-13DA331548F2}"/>
                </c:ext>
              </c:extLst>
            </c:dLbl>
            <c:dLbl>
              <c:idx val="5"/>
              <c:layout>
                <c:manualLayout>
                  <c:x val="0.25624999999999998"/>
                  <c:y val="2.179250005104936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D320-4A31-BCFD-13DA331548F2}"/>
                </c:ext>
              </c:extLst>
            </c:dLbl>
            <c:dLbl>
              <c:idx val="6"/>
              <c:layout>
                <c:manualLayout>
                  <c:x val="0.19218750000000001"/>
                  <c:y val="7.19152501684628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D320-4A31-BCFD-13DA331548F2}"/>
                </c:ext>
              </c:extLst>
            </c:dLbl>
            <c:dLbl>
              <c:idx val="7"/>
              <c:layout>
                <c:manualLayout>
                  <c:x val="0.12343749999999988"/>
                  <c:y val="0.146009750342030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320-4A31-BCFD-13DA331548F2}"/>
                </c:ext>
              </c:extLst>
            </c:dLbl>
            <c:dLbl>
              <c:idx val="8"/>
              <c:layout>
                <c:manualLayout>
                  <c:x val="5.3124999999999999E-2"/>
                  <c:y val="0.187415500439024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320-4A31-BCFD-13DA331548F2}"/>
                </c:ext>
              </c:extLst>
            </c:dLbl>
            <c:dLbl>
              <c:idx val="9"/>
              <c:layout>
                <c:manualLayout>
                  <c:x val="-7.3437500000000003E-2"/>
                  <c:y val="0.20267025047475906"/>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320-4A31-BCFD-13DA331548F2}"/>
                </c:ext>
              </c:extLst>
            </c:dLbl>
            <c:dLbl>
              <c:idx val="10"/>
              <c:layout>
                <c:manualLayout>
                  <c:x val="-0.14687500000000006"/>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320-4A31-BCFD-13DA331548F2}"/>
                </c:ext>
              </c:extLst>
            </c:dLbl>
            <c:dLbl>
              <c:idx val="11"/>
              <c:layout>
                <c:manualLayout>
                  <c:x val="-0.22187499999999999"/>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320-4A31-BCFD-13DA331548F2}"/>
                </c:ext>
              </c:extLst>
            </c:dLbl>
            <c:dLbl>
              <c:idx val="12"/>
              <c:layout>
                <c:manualLayout>
                  <c:x val="-0.121875"/>
                  <c:y val="-5.012275011741353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9-9A81-4FD8-AC5D-DB8C459DCEE9}"/>
                </c:ext>
              </c:extLst>
            </c:dLbl>
            <c:dLbl>
              <c:idx val="13"/>
              <c:layout>
                <c:manualLayout>
                  <c:x val="-0.21250000000000002"/>
                  <c:y val="-8.934925020930238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320-4A31-BCFD-13DA331548F2}"/>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Sheet1!$A$2:$A$15</c:f>
              <c:strCache>
                <c:ptCount val="14"/>
                <c:pt idx="0">
                  <c:v>Homicide</c:v>
                </c:pt>
                <c:pt idx="1">
                  <c:v>Assault</c:v>
                </c:pt>
                <c:pt idx="2">
                  <c:v>Terroristic threats</c:v>
                </c:pt>
                <c:pt idx="3">
                  <c:v>Kidnapping</c:v>
                </c:pt>
                <c:pt idx="4">
                  <c:v>Criminal restraint</c:v>
                </c:pt>
                <c:pt idx="5">
                  <c:v>False imprisonment</c:v>
                </c:pt>
                <c:pt idx="6">
                  <c:v>Sexual assault</c:v>
                </c:pt>
                <c:pt idx="7">
                  <c:v>Criminal sexual conduct</c:v>
                </c:pt>
                <c:pt idx="8">
                  <c:v>Lewdness</c:v>
                </c:pt>
                <c:pt idx="9">
                  <c:v>Criminal mischief</c:v>
                </c:pt>
                <c:pt idx="10">
                  <c:v>Burglary</c:v>
                </c:pt>
                <c:pt idx="11">
                  <c:v>Criminal trespass</c:v>
                </c:pt>
                <c:pt idx="12">
                  <c:v>Harassment</c:v>
                </c:pt>
                <c:pt idx="13">
                  <c:v>Stalking</c:v>
                </c:pt>
              </c:strCache>
            </c:strRef>
          </c:cat>
          <c:val>
            <c:numRef>
              <c:f>Sheet1!$B$2:$B$15</c:f>
              <c:numCache>
                <c:formatCode>#,##0</c:formatCode>
                <c:ptCount val="14"/>
                <c:pt idx="0" formatCode="General">
                  <c:v>52</c:v>
                </c:pt>
                <c:pt idx="1">
                  <c:v>27222</c:v>
                </c:pt>
                <c:pt idx="2">
                  <c:v>2442</c:v>
                </c:pt>
                <c:pt idx="3" formatCode="General">
                  <c:v>13</c:v>
                </c:pt>
                <c:pt idx="4" formatCode="General">
                  <c:v>123</c:v>
                </c:pt>
                <c:pt idx="5" formatCode="General">
                  <c:v>44</c:v>
                </c:pt>
                <c:pt idx="6" formatCode="General">
                  <c:v>223</c:v>
                </c:pt>
                <c:pt idx="7" formatCode="General">
                  <c:v>38</c:v>
                </c:pt>
                <c:pt idx="8" formatCode="General">
                  <c:v>3</c:v>
                </c:pt>
                <c:pt idx="9">
                  <c:v>4849</c:v>
                </c:pt>
                <c:pt idx="10" formatCode="General">
                  <c:v>571</c:v>
                </c:pt>
                <c:pt idx="11" formatCode="General">
                  <c:v>330</c:v>
                </c:pt>
                <c:pt idx="12">
                  <c:v>27256</c:v>
                </c:pt>
                <c:pt idx="13" formatCode="General">
                  <c:v>254</c:v>
                </c:pt>
              </c:numCache>
            </c:numRef>
          </c:val>
          <c:extLst>
            <c:ext xmlns:c16="http://schemas.microsoft.com/office/drawing/2014/chart" uri="{C3380CC4-5D6E-409C-BE32-E72D297353CC}">
              <c16:uniqueId val="{00000000-D320-4A31-BCFD-13DA331548F2}"/>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Column1</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FDA-461A-863D-0289773ABB37}"/>
              </c:ext>
            </c:extLst>
          </c:dPt>
          <c:dLbls>
            <c:dLbl>
              <c:idx val="0"/>
              <c:layout>
                <c:manualLayout>
                  <c:x val="9.2187500000000006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0.10781250000000001"/>
                  <c:y val="7.499999538631910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9.8437499999999997E-2"/>
                  <c:y val="0.1406249913493484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0.15937499999999999"/>
                  <c:y val="4.453124726062701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DA-461A-863D-0289773ABB37}"/>
                </c:ext>
              </c:extLst>
            </c:dLbl>
            <c:dLbl>
              <c:idx val="4"/>
              <c:layout>
                <c:manualLayout>
                  <c:x val="-0.15"/>
                  <c:y val="-8.5936501967686754E-1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0.140625"/>
                  <c:y val="-3.046874812569225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0.171875"/>
                  <c:y val="0.14765624091681598"/>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0.13750000000000001"/>
                  <c:y val="-8.2031244953786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0.1640625"/>
                  <c:y val="0.110156243223656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0.12812500000000002"/>
                  <c:y val="-6.3281246107206854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3593750000000002"/>
                  <c:y val="-4.687499711644949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0.11875000000000001"/>
                  <c:y val="-7.2656245530496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8.59375E-2"/>
                  <c:y val="-9.140624437707650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1.2500000000000058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Sheet1!$A$2:$A$15</c:f>
              <c:strCache>
                <c:ptCount val="14"/>
                <c:pt idx="0">
                  <c:v>Homicide</c:v>
                </c:pt>
                <c:pt idx="1">
                  <c:v>Assault</c:v>
                </c:pt>
                <c:pt idx="2">
                  <c:v>Terroristic threats</c:v>
                </c:pt>
                <c:pt idx="3">
                  <c:v>Kidnapping</c:v>
                </c:pt>
                <c:pt idx="4">
                  <c:v>Criminal restraint</c:v>
                </c:pt>
                <c:pt idx="5">
                  <c:v>False imprisonment</c:v>
                </c:pt>
                <c:pt idx="6">
                  <c:v>Sexual assault</c:v>
                </c:pt>
                <c:pt idx="7">
                  <c:v>Criminal sexual conduct</c:v>
                </c:pt>
                <c:pt idx="8">
                  <c:v>Lewdness</c:v>
                </c:pt>
                <c:pt idx="9">
                  <c:v>Criminal mischief</c:v>
                </c:pt>
                <c:pt idx="10">
                  <c:v>Burglary</c:v>
                </c:pt>
                <c:pt idx="11">
                  <c:v>Criminal trespass</c:v>
                </c:pt>
                <c:pt idx="12">
                  <c:v>Harassment</c:v>
                </c:pt>
                <c:pt idx="13">
                  <c:v>Stalking</c:v>
                </c:pt>
              </c:strCache>
            </c:strRef>
          </c:cat>
          <c:val>
            <c:numRef>
              <c:f>Sheet1!$B$2:$B$15</c:f>
              <c:numCache>
                <c:formatCode>#,##0</c:formatCode>
                <c:ptCount val="14"/>
                <c:pt idx="0" formatCode="General">
                  <c:v>40</c:v>
                </c:pt>
                <c:pt idx="1">
                  <c:v>13705</c:v>
                </c:pt>
                <c:pt idx="2" formatCode="General">
                  <c:v>792</c:v>
                </c:pt>
                <c:pt idx="3" formatCode="General">
                  <c:v>8</c:v>
                </c:pt>
                <c:pt idx="4" formatCode="General">
                  <c:v>52</c:v>
                </c:pt>
                <c:pt idx="5" formatCode="General">
                  <c:v>25</c:v>
                </c:pt>
                <c:pt idx="6" formatCode="General">
                  <c:v>47</c:v>
                </c:pt>
                <c:pt idx="7" formatCode="General">
                  <c:v>10</c:v>
                </c:pt>
                <c:pt idx="8" formatCode="General">
                  <c:v>2</c:v>
                </c:pt>
                <c:pt idx="9">
                  <c:v>1438</c:v>
                </c:pt>
                <c:pt idx="10" formatCode="General">
                  <c:v>218</c:v>
                </c:pt>
                <c:pt idx="11" formatCode="General">
                  <c:v>114</c:v>
                </c:pt>
                <c:pt idx="12">
                  <c:v>2949</c:v>
                </c:pt>
                <c:pt idx="13" formatCode="General">
                  <c:v>72</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General</c:formatCode>
                <c:ptCount val="5"/>
                <c:pt idx="0">
                  <c:v>51</c:v>
                </c:pt>
                <c:pt idx="1">
                  <c:v>44</c:v>
                </c:pt>
                <c:pt idx="2">
                  <c:v>71</c:v>
                </c:pt>
                <c:pt idx="3">
                  <c:v>89</c:v>
                </c:pt>
                <c:pt idx="4">
                  <c:v>94</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639508368"/>
        <c:axId val="639508760"/>
      </c:lineChart>
      <c:catAx>
        <c:axId val="639508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39508760"/>
        <c:crosses val="autoZero"/>
        <c:auto val="1"/>
        <c:lblAlgn val="ctr"/>
        <c:lblOffset val="100"/>
        <c:noMultiLvlLbl val="0"/>
      </c:catAx>
      <c:valAx>
        <c:axId val="639508760"/>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3950836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6-4113-9208-D0A7408EF1DC}"/>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Cumberland</c:v>
                </c:pt>
                <c:pt idx="2">
                  <c:v>Passaic</c:v>
                </c:pt>
                <c:pt idx="3">
                  <c:v>Mercer</c:v>
                </c:pt>
                <c:pt idx="4">
                  <c:v>Hudson</c:v>
                </c:pt>
                <c:pt idx="5">
                  <c:v>Monmouth</c:v>
                </c:pt>
                <c:pt idx="6">
                  <c:v>Bergen</c:v>
                </c:pt>
                <c:pt idx="7">
                  <c:v>Gloucester</c:v>
                </c:pt>
                <c:pt idx="8">
                  <c:v>Ocean</c:v>
                </c:pt>
                <c:pt idx="9">
                  <c:v>Union</c:v>
                </c:pt>
                <c:pt idx="10">
                  <c:v>Atlantic</c:v>
                </c:pt>
                <c:pt idx="11">
                  <c:v>Burlington</c:v>
                </c:pt>
                <c:pt idx="12">
                  <c:v>Camden</c:v>
                </c:pt>
                <c:pt idx="13">
                  <c:v>Somerset</c:v>
                </c:pt>
                <c:pt idx="14">
                  <c:v>Morris</c:v>
                </c:pt>
                <c:pt idx="15">
                  <c:v>Essex</c:v>
                </c:pt>
                <c:pt idx="16">
                  <c:v>Sussex</c:v>
                </c:pt>
                <c:pt idx="17">
                  <c:v>Hunterdon</c:v>
                </c:pt>
                <c:pt idx="18">
                  <c:v>Middlesex</c:v>
                </c:pt>
                <c:pt idx="19">
                  <c:v>Warren</c:v>
                </c:pt>
                <c:pt idx="20">
                  <c:v>Cape May</c:v>
                </c:pt>
              </c:strCache>
            </c:strRef>
          </c:cat>
          <c:val>
            <c:numRef>
              <c:f>Sheet1!$B$2:$B$22</c:f>
              <c:numCache>
                <c:formatCode>0%</c:formatCode>
                <c:ptCount val="21"/>
                <c:pt idx="0">
                  <c:v>0.63157894736842102</c:v>
                </c:pt>
                <c:pt idx="1">
                  <c:v>0.50666666666666704</c:v>
                </c:pt>
                <c:pt idx="2">
                  <c:v>0.49618320610687</c:v>
                </c:pt>
                <c:pt idx="3">
                  <c:v>0.38679245283018898</c:v>
                </c:pt>
                <c:pt idx="4">
                  <c:v>0.30496453900709197</c:v>
                </c:pt>
                <c:pt idx="5">
                  <c:v>0.28488372093023301</c:v>
                </c:pt>
                <c:pt idx="6">
                  <c:v>0.217054263565891</c:v>
                </c:pt>
                <c:pt idx="7">
                  <c:v>0.17886178861788599</c:v>
                </c:pt>
                <c:pt idx="8">
                  <c:v>0.148148148148148</c:v>
                </c:pt>
                <c:pt idx="9">
                  <c:v>0.14503816793893101</c:v>
                </c:pt>
                <c:pt idx="10">
                  <c:v>0.124260355029586</c:v>
                </c:pt>
                <c:pt idx="11">
                  <c:v>8.0536912751677805E-2</c:v>
                </c:pt>
                <c:pt idx="12">
                  <c:v>7.1661237785016305E-2</c:v>
                </c:pt>
                <c:pt idx="13">
                  <c:v>6.1224489795918401E-2</c:v>
                </c:pt>
                <c:pt idx="15">
                  <c:v>5.4054054054054099E-2</c:v>
                </c:pt>
                <c:pt idx="16">
                  <c:v>-2.7777777777777801E-2</c:v>
                </c:pt>
                <c:pt idx="17">
                  <c:v>-9.0909090909090898E-2</c:v>
                </c:pt>
                <c:pt idx="18">
                  <c:v>-0.11063829787234</c:v>
                </c:pt>
                <c:pt idx="19">
                  <c:v>-0.16666666666666699</c:v>
                </c:pt>
                <c:pt idx="20">
                  <c:v>-0.20338983050847501</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Cumberland</c:v>
                </c:pt>
                <c:pt idx="2">
                  <c:v>Passaic</c:v>
                </c:pt>
                <c:pt idx="3">
                  <c:v>Mercer</c:v>
                </c:pt>
                <c:pt idx="4">
                  <c:v>Hudson</c:v>
                </c:pt>
                <c:pt idx="5">
                  <c:v>Monmouth</c:v>
                </c:pt>
                <c:pt idx="6">
                  <c:v>Bergen</c:v>
                </c:pt>
                <c:pt idx="7">
                  <c:v>Gloucester</c:v>
                </c:pt>
                <c:pt idx="8">
                  <c:v>Ocean</c:v>
                </c:pt>
                <c:pt idx="9">
                  <c:v>Union</c:v>
                </c:pt>
                <c:pt idx="10">
                  <c:v>Atlantic</c:v>
                </c:pt>
                <c:pt idx="11">
                  <c:v>Burlington</c:v>
                </c:pt>
                <c:pt idx="12">
                  <c:v>Camden</c:v>
                </c:pt>
                <c:pt idx="13">
                  <c:v>Somerset</c:v>
                </c:pt>
                <c:pt idx="14">
                  <c:v>Morris</c:v>
                </c:pt>
                <c:pt idx="15">
                  <c:v>Essex</c:v>
                </c:pt>
                <c:pt idx="16">
                  <c:v>Sussex</c:v>
                </c:pt>
                <c:pt idx="17">
                  <c:v>Hunterdon</c:v>
                </c:pt>
                <c:pt idx="18">
                  <c:v>Middlesex</c:v>
                </c:pt>
                <c:pt idx="19">
                  <c:v>Warren</c:v>
                </c:pt>
                <c:pt idx="20">
                  <c:v>Cape May</c:v>
                </c:pt>
              </c:strCache>
            </c:strRef>
          </c:cat>
          <c:val>
            <c:numRef>
              <c:f>Sheet1!$C$2:$C$22</c:f>
              <c:numCache>
                <c:formatCode>General</c:formatCode>
                <c:ptCount val="21"/>
                <c:pt idx="14">
                  <c:v>5.6179775280898903E-2</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14% change </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Salem</c:v>
                </c:pt>
                <c:pt idx="1">
                  <c:v>Cumberland</c:v>
                </c:pt>
                <c:pt idx="2">
                  <c:v>Passaic</c:v>
                </c:pt>
                <c:pt idx="3">
                  <c:v>Mercer</c:v>
                </c:pt>
                <c:pt idx="4">
                  <c:v>Hudson</c:v>
                </c:pt>
                <c:pt idx="5">
                  <c:v>Monmouth</c:v>
                </c:pt>
                <c:pt idx="6">
                  <c:v>Bergen</c:v>
                </c:pt>
                <c:pt idx="7">
                  <c:v>Gloucester</c:v>
                </c:pt>
                <c:pt idx="8">
                  <c:v>Ocean</c:v>
                </c:pt>
                <c:pt idx="9">
                  <c:v>Union</c:v>
                </c:pt>
                <c:pt idx="10">
                  <c:v>Atlantic</c:v>
                </c:pt>
                <c:pt idx="11">
                  <c:v>Burlington</c:v>
                </c:pt>
                <c:pt idx="12">
                  <c:v>Camden</c:v>
                </c:pt>
                <c:pt idx="13">
                  <c:v>Somerset</c:v>
                </c:pt>
                <c:pt idx="14">
                  <c:v>Morris</c:v>
                </c:pt>
                <c:pt idx="15">
                  <c:v>Essex</c:v>
                </c:pt>
                <c:pt idx="16">
                  <c:v>Sussex</c:v>
                </c:pt>
                <c:pt idx="17">
                  <c:v>Hunterdon</c:v>
                </c:pt>
                <c:pt idx="18">
                  <c:v>Middlesex</c:v>
                </c:pt>
                <c:pt idx="19">
                  <c:v>Warren</c:v>
                </c:pt>
                <c:pt idx="20">
                  <c:v>Cape May</c:v>
                </c:pt>
              </c:strCache>
            </c:strRef>
          </c:cat>
          <c:val>
            <c:numRef>
              <c:f>Sheet1!$D$2:$D$22</c:f>
              <c:numCache>
                <c:formatCode>0%</c:formatCode>
                <c:ptCount val="21"/>
                <c:pt idx="0">
                  <c:v>0.14000000000000001</c:v>
                </c:pt>
                <c:pt idx="1">
                  <c:v>0.14000000000000001</c:v>
                </c:pt>
                <c:pt idx="2">
                  <c:v>0.14000000000000001</c:v>
                </c:pt>
                <c:pt idx="3">
                  <c:v>0.14000000000000001</c:v>
                </c:pt>
                <c:pt idx="4">
                  <c:v>0.14000000000000001</c:v>
                </c:pt>
                <c:pt idx="5">
                  <c:v>0.14000000000000001</c:v>
                </c:pt>
                <c:pt idx="6">
                  <c:v>0.14000000000000001</c:v>
                </c:pt>
                <c:pt idx="7">
                  <c:v>0.14000000000000001</c:v>
                </c:pt>
                <c:pt idx="8">
                  <c:v>0.14000000000000001</c:v>
                </c:pt>
                <c:pt idx="9">
                  <c:v>0.14000000000000001</c:v>
                </c:pt>
                <c:pt idx="10">
                  <c:v>0.14000000000000001</c:v>
                </c:pt>
                <c:pt idx="11">
                  <c:v>0.14000000000000001</c:v>
                </c:pt>
                <c:pt idx="12">
                  <c:v>0.14000000000000001</c:v>
                </c:pt>
                <c:pt idx="13">
                  <c:v>0.14000000000000001</c:v>
                </c:pt>
                <c:pt idx="14">
                  <c:v>0.14000000000000001</c:v>
                </c:pt>
                <c:pt idx="15">
                  <c:v>0.14000000000000001</c:v>
                </c:pt>
                <c:pt idx="16">
                  <c:v>0.14000000000000001</c:v>
                </c:pt>
                <c:pt idx="17">
                  <c:v>0.14000000000000001</c:v>
                </c:pt>
                <c:pt idx="18">
                  <c:v>0.14000000000000001</c:v>
                </c:pt>
                <c:pt idx="19">
                  <c:v>0.14000000000000001</c:v>
                </c:pt>
                <c:pt idx="20">
                  <c:v>0.14000000000000001</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639509544"/>
        <c:axId val="639509936"/>
      </c:barChart>
      <c:catAx>
        <c:axId val="639509544"/>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9509936"/>
        <c:crosses val="autoZero"/>
        <c:auto val="1"/>
        <c:lblAlgn val="ctr"/>
        <c:lblOffset val="100"/>
        <c:noMultiLvlLbl val="0"/>
      </c:catAx>
      <c:valAx>
        <c:axId val="639509936"/>
        <c:scaling>
          <c:orientation val="minMax"/>
        </c:scaling>
        <c:delete val="1"/>
        <c:axPos val="t"/>
        <c:numFmt formatCode="0%" sourceLinked="1"/>
        <c:majorTickMark val="none"/>
        <c:minorTickMark val="none"/>
        <c:tickLblPos val="nextTo"/>
        <c:crossAx val="639509544"/>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2237416525465971"/>
          <c:y val="0.88904291618524189"/>
          <c:w val="0.1525814811123293"/>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1890501728762449"/>
          <c:y val="3.7115972069500389E-2"/>
          <c:w val="0.7419938552172296"/>
          <c:h val="0.92088982620519144"/>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Sheet1!$B$2:$B$22</c:f>
              <c:numCache>
                <c:formatCode>0%</c:formatCode>
                <c:ptCount val="21"/>
                <c:pt idx="0">
                  <c:v>0.246991766941102</c:v>
                </c:pt>
                <c:pt idx="1">
                  <c:v>0.19891193471608301</c:v>
                </c:pt>
                <c:pt idx="2">
                  <c:v>0.12720045428733701</c:v>
                </c:pt>
                <c:pt idx="3">
                  <c:v>0.100794351279788</c:v>
                </c:pt>
                <c:pt idx="4">
                  <c:v>2.5752167261601198E-2</c:v>
                </c:pt>
                <c:pt idx="5">
                  <c:v>-4.6490004649000501E-2</c:v>
                </c:pt>
                <c:pt idx="7">
                  <c:v>-5.63046377241073E-2</c:v>
                </c:pt>
                <c:pt idx="8">
                  <c:v>-6.5494238932686494E-2</c:v>
                </c:pt>
                <c:pt idx="9">
                  <c:v>-7.4297188755020102E-2</c:v>
                </c:pt>
                <c:pt idx="10">
                  <c:v>-0.113578680203046</c:v>
                </c:pt>
                <c:pt idx="11">
                  <c:v>-0.119961916851793</c:v>
                </c:pt>
                <c:pt idx="12">
                  <c:v>-0.140679140679141</c:v>
                </c:pt>
                <c:pt idx="13">
                  <c:v>-0.150105708245243</c:v>
                </c:pt>
                <c:pt idx="14">
                  <c:v>-0.175625259085256</c:v>
                </c:pt>
                <c:pt idx="15">
                  <c:v>-0.22277501381979001</c:v>
                </c:pt>
                <c:pt idx="16">
                  <c:v>-0.230092204526404</c:v>
                </c:pt>
                <c:pt idx="17">
                  <c:v>-0.27638769053781997</c:v>
                </c:pt>
                <c:pt idx="18" formatCode="General">
                  <c:v>-0.33211963589076698</c:v>
                </c:pt>
                <c:pt idx="19">
                  <c:v>-0.33959466139396899</c:v>
                </c:pt>
                <c:pt idx="20">
                  <c:v>-0.389174478379196</c:v>
                </c:pt>
              </c:numCache>
            </c:numRef>
          </c:val>
          <c:extLst>
            <c:ext xmlns:c16="http://schemas.microsoft.com/office/drawing/2014/chart" uri="{C3380CC4-5D6E-409C-BE32-E72D297353CC}">
              <c16:uniqueId val="{00000000-8BE7-430E-9687-D96D4C848B5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Sheet1!$C$2:$C$22</c:f>
              <c:numCache>
                <c:formatCode>General</c:formatCode>
                <c:ptCount val="21"/>
                <c:pt idx="6">
                  <c:v>-5.3124437241130897E-2</c:v>
                </c:pt>
              </c:numCache>
            </c:numRef>
          </c:val>
          <c:extLst>
            <c:ext xmlns:c16="http://schemas.microsoft.com/office/drawing/2014/chart" uri="{C3380CC4-5D6E-409C-BE32-E72D297353CC}">
              <c16:uniqueId val="{00000003-8BE7-430E-9687-D96D4C848B5C}"/>
            </c:ext>
          </c:extLst>
        </c:ser>
        <c:ser>
          <c:idx val="2"/>
          <c:order val="2"/>
          <c:tx>
            <c:strRef>
              <c:f>Sheet1!$D$1</c:f>
              <c:strCache>
                <c:ptCount val="1"/>
                <c:pt idx="0">
                  <c:v>NJ % change -12%</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Sheet1!$D$2:$D$22</c:f>
              <c:numCache>
                <c:formatCode>0%</c:formatCode>
                <c:ptCount val="21"/>
                <c:pt idx="0">
                  <c:v>-0.12</c:v>
                </c:pt>
                <c:pt idx="1">
                  <c:v>-0.12</c:v>
                </c:pt>
                <c:pt idx="2">
                  <c:v>-0.12</c:v>
                </c:pt>
                <c:pt idx="3">
                  <c:v>-0.12</c:v>
                </c:pt>
                <c:pt idx="4">
                  <c:v>-0.12</c:v>
                </c:pt>
                <c:pt idx="5">
                  <c:v>-0.12</c:v>
                </c:pt>
                <c:pt idx="6">
                  <c:v>-0.12</c:v>
                </c:pt>
                <c:pt idx="7">
                  <c:v>-0.12</c:v>
                </c:pt>
                <c:pt idx="8">
                  <c:v>-0.12</c:v>
                </c:pt>
                <c:pt idx="9">
                  <c:v>-0.12</c:v>
                </c:pt>
                <c:pt idx="10">
                  <c:v>-0.12</c:v>
                </c:pt>
                <c:pt idx="11">
                  <c:v>-0.12</c:v>
                </c:pt>
                <c:pt idx="12">
                  <c:v>-0.12</c:v>
                </c:pt>
                <c:pt idx="13">
                  <c:v>-0.12</c:v>
                </c:pt>
                <c:pt idx="14">
                  <c:v>-0.12</c:v>
                </c:pt>
                <c:pt idx="15">
                  <c:v>-0.12</c:v>
                </c:pt>
                <c:pt idx="16">
                  <c:v>-0.12</c:v>
                </c:pt>
                <c:pt idx="17">
                  <c:v>-0.12</c:v>
                </c:pt>
                <c:pt idx="18">
                  <c:v>-0.12</c:v>
                </c:pt>
                <c:pt idx="19">
                  <c:v>-0.12</c:v>
                </c:pt>
                <c:pt idx="20">
                  <c:v>-0.12</c:v>
                </c:pt>
              </c:numCache>
            </c:numRef>
          </c:val>
          <c:extLst>
            <c:ext xmlns:c16="http://schemas.microsoft.com/office/drawing/2014/chart" uri="{C3380CC4-5D6E-409C-BE32-E72D297353CC}">
              <c16:uniqueId val="{00000004-8BE7-430E-9687-D96D4C848B5C}"/>
            </c:ext>
          </c:extLst>
        </c:ser>
        <c:dLbls>
          <c:showLegendKey val="0"/>
          <c:showVal val="0"/>
          <c:showCatName val="0"/>
          <c:showSerName val="0"/>
          <c:showPercent val="0"/>
          <c:showBubbleSize val="0"/>
        </c:dLbls>
        <c:gapWidth val="182"/>
        <c:axId val="639510720"/>
        <c:axId val="639511112"/>
      </c:barChart>
      <c:catAx>
        <c:axId val="639510720"/>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9511112"/>
        <c:crosses val="autoZero"/>
        <c:auto val="1"/>
        <c:lblAlgn val="ctr"/>
        <c:lblOffset val="100"/>
        <c:noMultiLvlLbl val="0"/>
      </c:catAx>
      <c:valAx>
        <c:axId val="639511112"/>
        <c:scaling>
          <c:orientation val="minMax"/>
        </c:scaling>
        <c:delete val="1"/>
        <c:axPos val="t"/>
        <c:numFmt formatCode="0%" sourceLinked="1"/>
        <c:majorTickMark val="none"/>
        <c:minorTickMark val="none"/>
        <c:tickLblPos val="nextTo"/>
        <c:crossAx val="639510720"/>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38993424461071985"/>
          <c:y val="0"/>
          <c:w val="0.34098926132456259"/>
          <c:h val="3.735470521662064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Pop per 1 death</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3"/>
              <c:layout>
                <c:manualLayout>
                  <c:x val="6.4809541597519475E-3"/>
                  <c:y val="-2.637362865567442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B2B-4BB6-AADB-94C7C63D0FAA}"/>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General</c:formatCode>
                <c:ptCount val="5"/>
                <c:pt idx="0">
                  <c:v>9706</c:v>
                </c:pt>
                <c:pt idx="1">
                  <c:v>11237</c:v>
                </c:pt>
                <c:pt idx="2">
                  <c:v>6985</c:v>
                </c:pt>
                <c:pt idx="3" formatCode="#,##0">
                  <c:v>5553</c:v>
                </c:pt>
                <c:pt idx="4" formatCode="#,##0">
                  <c:v>5258</c:v>
                </c:pt>
              </c:numCache>
            </c:numRef>
          </c:val>
          <c:smooth val="0"/>
          <c:extLst>
            <c:ext xmlns:c16="http://schemas.microsoft.com/office/drawing/2014/chart" uri="{C3380CC4-5D6E-409C-BE32-E72D297353CC}">
              <c16:uniqueId val="{00000000-1F9F-4529-9652-66D15CE27E6D}"/>
            </c:ext>
          </c:extLst>
        </c:ser>
        <c:dLbls>
          <c:showLegendKey val="0"/>
          <c:showVal val="0"/>
          <c:showCatName val="0"/>
          <c:showSerName val="0"/>
          <c:showPercent val="0"/>
          <c:showBubbleSize val="0"/>
        </c:dLbls>
        <c:marker val="1"/>
        <c:smooth val="0"/>
        <c:axId val="639511896"/>
        <c:axId val="639512288"/>
      </c:lineChart>
      <c:catAx>
        <c:axId val="639511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39512288"/>
        <c:crosses val="autoZero"/>
        <c:auto val="1"/>
        <c:lblAlgn val="ctr"/>
        <c:lblOffset val="100"/>
        <c:noMultiLvlLbl val="0"/>
      </c:catAx>
      <c:valAx>
        <c:axId val="639512288"/>
        <c:scaling>
          <c:orientation val="minMax"/>
        </c:scaling>
        <c:delete val="0"/>
        <c:axPos val="l"/>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900" dirty="0">
                    <a:solidFill>
                      <a:schemeClr val="tx1"/>
                    </a:solidFill>
                    <a:latin typeface="Franklin Gothic Medium" panose="020B0603020102020204" pitchFamily="34" charset="0"/>
                  </a:rPr>
                  <a:t>Population for every 1 death</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395118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Morris</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5.7812500000000003E-2"/>
                  <c:y val="0.103124993656188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0.10781250000000001"/>
                  <c:y val="-4.9218746972271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4.6874999999999998E-3"/>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Sheet1!$B$1:$G$1</c:f>
              <c:strCache>
                <c:ptCount val="6"/>
                <c:pt idx="0">
                  <c:v>Alcohol</c:v>
                </c:pt>
                <c:pt idx="1">
                  <c:v>Heroin</c:v>
                </c:pt>
                <c:pt idx="2">
                  <c:v>Other Opiates</c:v>
                </c:pt>
                <c:pt idx="3">
                  <c:v>Cocaine</c:v>
                </c:pt>
                <c:pt idx="4">
                  <c:v>Marijuana</c:v>
                </c:pt>
                <c:pt idx="5">
                  <c:v>Other Drugs</c:v>
                </c:pt>
              </c:strCache>
            </c:strRef>
          </c:cat>
          <c:val>
            <c:numRef>
              <c:f>Sheet1!$B$2:$G$2</c:f>
              <c:numCache>
                <c:formatCode>0%</c:formatCode>
                <c:ptCount val="6"/>
                <c:pt idx="0">
                  <c:v>0.33</c:v>
                </c:pt>
                <c:pt idx="1">
                  <c:v>0.43</c:v>
                </c:pt>
                <c:pt idx="2">
                  <c:v>0.05</c:v>
                </c:pt>
                <c:pt idx="3">
                  <c:v>0.04</c:v>
                </c:pt>
                <c:pt idx="4">
                  <c:v>0.11</c:v>
                </c:pt>
                <c:pt idx="5">
                  <c:v>0.03</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invertIfNegative val="0"/>
          <c:dPt>
            <c:idx val="0"/>
            <c:invertIfNegative val="0"/>
            <c:bubble3D val="0"/>
            <c:spPr>
              <a:solidFill>
                <a:schemeClr val="dk1">
                  <a:tint val="885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dk1">
                  <a:tint val="5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dk1">
                  <a:tint val="7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rgbClr val="C00000"/>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dk1">
                  <a:tint val="30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dk1">
                  <a:tint val="60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dk1">
                  <a:tint val="80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dk1">
                  <a:tint val="885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dk1">
                  <a:tint val="5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dk1">
                  <a:tint val="7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rgbClr val="C00000"/>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dk1">
                  <a:tint val="30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dk1">
                  <a:tint val="60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dk1">
                  <a:tint val="80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dk1">
                  <a:tint val="885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dk1">
                  <a:tint val="5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dk1">
                  <a:tint val="7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rgbClr val="C00000"/>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dk1">
                  <a:tint val="30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dk1">
                  <a:tint val="60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rgbClr val="C00000"/>
              </a:solidFill>
              <a:ln>
                <a:noFill/>
              </a:ln>
              <a:effectLst/>
            </c:spPr>
            <c:extLst>
              <c:ext xmlns:c16="http://schemas.microsoft.com/office/drawing/2014/chart" uri="{C3380CC4-5D6E-409C-BE32-E72D297353CC}">
                <c16:uniqueId val="{00000029-69C9-402B-95AD-BB01203BDF94}"/>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Acute Care Family Support</c:v>
                </c:pt>
                <c:pt idx="1">
                  <c:v>County Mental Health Board</c:v>
                </c:pt>
                <c:pt idx="2">
                  <c:v>Emergency Services</c:v>
                </c:pt>
                <c:pt idx="3">
                  <c:v>Homeless Services (PATH)</c:v>
                </c:pt>
                <c:pt idx="4">
                  <c:v>Integrated Case Management Services</c:v>
                </c:pt>
                <c:pt idx="5">
                  <c:v>Intensive Family Support</c:v>
                </c:pt>
                <c:pt idx="6">
                  <c:v>Intensive Outpatient Tx and Support Services</c:v>
                </c:pt>
                <c:pt idx="7">
                  <c:v>Involuntary Outpatient Commitment</c:v>
                </c:pt>
                <c:pt idx="8">
                  <c:v>Justice Involved Services</c:v>
                </c:pt>
                <c:pt idx="9">
                  <c:v>Outpatient</c:v>
                </c:pt>
                <c:pt idx="10">
                  <c:v>Partial Care</c:v>
                </c:pt>
                <c:pt idx="11">
                  <c:v>Program of Assertive Community Treatment (PACT)</c:v>
                </c:pt>
                <c:pt idx="12">
                  <c:v>Residential Intensive Support Team (RIST)</c:v>
                </c:pt>
                <c:pt idx="13">
                  <c:v>Residential Services</c:v>
                </c:pt>
                <c:pt idx="14">
                  <c:v>Self-Help Center</c:v>
                </c:pt>
                <c:pt idx="15">
                  <c:v>Short Term Care Facility</c:v>
                </c:pt>
                <c:pt idx="16">
                  <c:v>Supported Education</c:v>
                </c:pt>
                <c:pt idx="17">
                  <c:v>Supported Employment</c:v>
                </c:pt>
                <c:pt idx="18">
                  <c:v>Supportive Housing</c:v>
                </c:pt>
                <c:pt idx="19">
                  <c:v>Systems Advocacy</c:v>
                </c:pt>
                <c:pt idx="20">
                  <c:v>Primary Screening Services</c:v>
                </c:pt>
              </c:strCache>
            </c:strRef>
          </c:cat>
          <c:val>
            <c:numRef>
              <c:f>Sheet1!$B$2:$B$22</c:f>
              <c:numCache>
                <c:formatCode>General</c:formatCode>
                <c:ptCount val="21"/>
                <c:pt idx="0">
                  <c:v>0</c:v>
                </c:pt>
                <c:pt idx="1">
                  <c:v>1</c:v>
                </c:pt>
                <c:pt idx="2">
                  <c:v>2</c:v>
                </c:pt>
                <c:pt idx="3">
                  <c:v>1</c:v>
                </c:pt>
                <c:pt idx="4">
                  <c:v>1</c:v>
                </c:pt>
                <c:pt idx="5">
                  <c:v>1</c:v>
                </c:pt>
                <c:pt idx="6">
                  <c:v>1</c:v>
                </c:pt>
                <c:pt idx="7">
                  <c:v>1</c:v>
                </c:pt>
                <c:pt idx="8">
                  <c:v>1</c:v>
                </c:pt>
                <c:pt idx="9">
                  <c:v>2</c:v>
                </c:pt>
                <c:pt idx="10">
                  <c:v>1</c:v>
                </c:pt>
                <c:pt idx="11">
                  <c:v>1</c:v>
                </c:pt>
                <c:pt idx="12">
                  <c:v>1</c:v>
                </c:pt>
                <c:pt idx="13">
                  <c:v>3</c:v>
                </c:pt>
                <c:pt idx="14">
                  <c:v>2</c:v>
                </c:pt>
                <c:pt idx="15">
                  <c:v>1</c:v>
                </c:pt>
                <c:pt idx="16">
                  <c:v>1</c:v>
                </c:pt>
                <c:pt idx="17">
                  <c:v>1</c:v>
                </c:pt>
                <c:pt idx="18">
                  <c:v>4</c:v>
                </c:pt>
                <c:pt idx="19">
                  <c:v>2</c:v>
                </c:pt>
                <c:pt idx="20">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639513464"/>
        <c:axId val="639513856"/>
      </c:barChart>
      <c:catAx>
        <c:axId val="63951346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39513856"/>
        <c:crosses val="autoZero"/>
        <c:auto val="1"/>
        <c:lblAlgn val="ctr"/>
        <c:lblOffset val="100"/>
        <c:noMultiLvlLbl val="0"/>
      </c:catAx>
      <c:valAx>
        <c:axId val="639513856"/>
        <c:scaling>
          <c:orientation val="minMax"/>
        </c:scaling>
        <c:delete val="1"/>
        <c:axPos val="b"/>
        <c:numFmt formatCode="General" sourceLinked="1"/>
        <c:majorTickMark val="none"/>
        <c:minorTickMark val="none"/>
        <c:tickLblPos val="nextTo"/>
        <c:crossAx val="63951346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Sheet1!$B$2:$B$22</c:f>
              <c:numCache>
                <c:formatCode>0.0%</c:formatCode>
                <c:ptCount val="21"/>
                <c:pt idx="0">
                  <c:v>6.2E-2</c:v>
                </c:pt>
                <c:pt idx="1">
                  <c:v>7.9000000000000001E-2</c:v>
                </c:pt>
                <c:pt idx="2">
                  <c:v>0.08</c:v>
                </c:pt>
                <c:pt idx="3">
                  <c:v>0.10299999999999999</c:v>
                </c:pt>
                <c:pt idx="4">
                  <c:v>0.113</c:v>
                </c:pt>
                <c:pt idx="6">
                  <c:v>0.12</c:v>
                </c:pt>
                <c:pt idx="7">
                  <c:v>0.124</c:v>
                </c:pt>
                <c:pt idx="8">
                  <c:v>0.129</c:v>
                </c:pt>
                <c:pt idx="9">
                  <c:v>0.13300000000000001</c:v>
                </c:pt>
                <c:pt idx="10">
                  <c:v>0.13500000000000001</c:v>
                </c:pt>
                <c:pt idx="11">
                  <c:v>0.13500000000000001</c:v>
                </c:pt>
                <c:pt idx="12">
                  <c:v>0.13800000000000001</c:v>
                </c:pt>
                <c:pt idx="13">
                  <c:v>0.13900000000000001</c:v>
                </c:pt>
                <c:pt idx="14">
                  <c:v>0.14000000000000001</c:v>
                </c:pt>
                <c:pt idx="15">
                  <c:v>0.14299999999999999</c:v>
                </c:pt>
                <c:pt idx="16">
                  <c:v>0.14499999999999999</c:v>
                </c:pt>
                <c:pt idx="17">
                  <c:v>0.158</c:v>
                </c:pt>
                <c:pt idx="18">
                  <c:v>0.159</c:v>
                </c:pt>
                <c:pt idx="19">
                  <c:v>0.16800000000000001</c:v>
                </c:pt>
                <c:pt idx="20">
                  <c:v>0.17399999999999999</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Sheet1!$C$2:$C$22</c:f>
              <c:numCache>
                <c:formatCode>General</c:formatCode>
                <c:ptCount val="21"/>
                <c:pt idx="5">
                  <c:v>0.11799999999999999</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12.1%</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Sheet1!$D$2:$D$22</c:f>
              <c:numCache>
                <c:formatCode>0.0%</c:formatCode>
                <c:ptCount val="21"/>
                <c:pt idx="0">
                  <c:v>0.121</c:v>
                </c:pt>
                <c:pt idx="1">
                  <c:v>0.121</c:v>
                </c:pt>
                <c:pt idx="2">
                  <c:v>0.121</c:v>
                </c:pt>
                <c:pt idx="3">
                  <c:v>0.121</c:v>
                </c:pt>
                <c:pt idx="4">
                  <c:v>0.121</c:v>
                </c:pt>
                <c:pt idx="5">
                  <c:v>0.121</c:v>
                </c:pt>
                <c:pt idx="6">
                  <c:v>0.121</c:v>
                </c:pt>
                <c:pt idx="7">
                  <c:v>0.121</c:v>
                </c:pt>
                <c:pt idx="8">
                  <c:v>0.121</c:v>
                </c:pt>
                <c:pt idx="9">
                  <c:v>0.121</c:v>
                </c:pt>
                <c:pt idx="10">
                  <c:v>0.121</c:v>
                </c:pt>
                <c:pt idx="11">
                  <c:v>0.121</c:v>
                </c:pt>
                <c:pt idx="12">
                  <c:v>0.121</c:v>
                </c:pt>
                <c:pt idx="13">
                  <c:v>0.121</c:v>
                </c:pt>
                <c:pt idx="14">
                  <c:v>0.121</c:v>
                </c:pt>
                <c:pt idx="15">
                  <c:v>0.121</c:v>
                </c:pt>
                <c:pt idx="16">
                  <c:v>0.121</c:v>
                </c:pt>
                <c:pt idx="17">
                  <c:v>0.121</c:v>
                </c:pt>
                <c:pt idx="18">
                  <c:v>0.121</c:v>
                </c:pt>
                <c:pt idx="19">
                  <c:v>0.121</c:v>
                </c:pt>
                <c:pt idx="20">
                  <c:v>0.121</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510019096"/>
        <c:axId val="510019488"/>
      </c:barChart>
      <c:catAx>
        <c:axId val="5100190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0019488"/>
        <c:crosses val="autoZero"/>
        <c:auto val="1"/>
        <c:lblAlgn val="ctr"/>
        <c:lblOffset val="100"/>
        <c:noMultiLvlLbl val="0"/>
      </c:catAx>
      <c:valAx>
        <c:axId val="510019488"/>
        <c:scaling>
          <c:orientation val="minMax"/>
        </c:scaling>
        <c:delete val="1"/>
        <c:axPos val="b"/>
        <c:numFmt formatCode="0.0%" sourceLinked="1"/>
        <c:majorTickMark val="none"/>
        <c:minorTickMark val="none"/>
        <c:tickLblPos val="nextTo"/>
        <c:crossAx val="51001909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953254732842447"/>
          <c:y val="0.92865042873932724"/>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32012475713262"/>
          <c:y val="6.5454554825276276E-2"/>
          <c:w val="0.83667987524286735"/>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6.5000000000000002E-2</c:v>
                </c:pt>
                <c:pt idx="1">
                  <c:v>7.1999999999999995E-2</c:v>
                </c:pt>
                <c:pt idx="2">
                  <c:v>6.9000000000000006E-2</c:v>
                </c:pt>
                <c:pt idx="3">
                  <c:v>5.7000000000000002E-2</c:v>
                </c:pt>
                <c:pt idx="4">
                  <c:v>0.11799999999999999</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510020272"/>
        <c:axId val="510020664"/>
      </c:lineChart>
      <c:catAx>
        <c:axId val="510020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0020664"/>
        <c:crosses val="autoZero"/>
        <c:auto val="1"/>
        <c:lblAlgn val="ctr"/>
        <c:lblOffset val="100"/>
        <c:noMultiLvlLbl val="0"/>
      </c:catAx>
      <c:valAx>
        <c:axId val="510020664"/>
        <c:scaling>
          <c:orientation val="minMax"/>
          <c:max val="0.30000000000000004"/>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00202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0.13100000000000001</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510021448"/>
        <c:axId val="510021840"/>
      </c:barChart>
      <c:catAx>
        <c:axId val="51002144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0021840"/>
        <c:crosses val="autoZero"/>
        <c:auto val="1"/>
        <c:lblAlgn val="ctr"/>
        <c:lblOffset val="100"/>
        <c:noMultiLvlLbl val="0"/>
      </c:catAx>
      <c:valAx>
        <c:axId val="510021840"/>
        <c:scaling>
          <c:orientation val="minMax"/>
          <c:max val="0.30000000000000004"/>
        </c:scaling>
        <c:delete val="1"/>
        <c:axPos val="t"/>
        <c:numFmt formatCode="0.00%" sourceLinked="1"/>
        <c:majorTickMark val="none"/>
        <c:minorTickMark val="none"/>
        <c:tickLblPos val="nextTo"/>
        <c:crossAx val="51002144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0.111</c:v>
                </c:pt>
                <c:pt idx="1">
                  <c:v>0.123</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510022624"/>
        <c:axId val="510023016"/>
      </c:barChart>
      <c:catAx>
        <c:axId val="5100226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0023016"/>
        <c:crosses val="autoZero"/>
        <c:auto val="1"/>
        <c:lblAlgn val="ctr"/>
        <c:lblOffset val="100"/>
        <c:noMultiLvlLbl val="0"/>
      </c:catAx>
      <c:valAx>
        <c:axId val="510023016"/>
        <c:scaling>
          <c:orientation val="minMax"/>
          <c:max val="0.30000000000000004"/>
          <c:min val="0"/>
        </c:scaling>
        <c:delete val="1"/>
        <c:axPos val="b"/>
        <c:numFmt formatCode="0.0%" sourceLinked="1"/>
        <c:majorTickMark val="none"/>
        <c:minorTickMark val="none"/>
        <c:tickLblPos val="nextTo"/>
        <c:crossAx val="5100226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Sheet1!$B$2:$B$22</c:f>
              <c:numCache>
                <c:formatCode>0.0%</c:formatCode>
                <c:ptCount val="21"/>
                <c:pt idx="0">
                  <c:v>8.2000000000000003E-2</c:v>
                </c:pt>
                <c:pt idx="1">
                  <c:v>0.112</c:v>
                </c:pt>
                <c:pt idx="2">
                  <c:v>0.13200000000000001</c:v>
                </c:pt>
                <c:pt idx="3">
                  <c:v>0.13600000000000001</c:v>
                </c:pt>
                <c:pt idx="4">
                  <c:v>0.13600000000000001</c:v>
                </c:pt>
                <c:pt idx="6">
                  <c:v>0.14399999999999999</c:v>
                </c:pt>
                <c:pt idx="7">
                  <c:v>0.14699999999999999</c:v>
                </c:pt>
                <c:pt idx="8">
                  <c:v>0.14899999999999999</c:v>
                </c:pt>
                <c:pt idx="9">
                  <c:v>0.14899999999999999</c:v>
                </c:pt>
                <c:pt idx="10">
                  <c:v>0.151</c:v>
                </c:pt>
                <c:pt idx="11">
                  <c:v>0.16400000000000001</c:v>
                </c:pt>
                <c:pt idx="12">
                  <c:v>0.16600000000000001</c:v>
                </c:pt>
                <c:pt idx="13">
                  <c:v>0.18</c:v>
                </c:pt>
                <c:pt idx="14">
                  <c:v>0.185</c:v>
                </c:pt>
                <c:pt idx="15">
                  <c:v>0.187</c:v>
                </c:pt>
                <c:pt idx="16">
                  <c:v>0.19</c:v>
                </c:pt>
                <c:pt idx="17">
                  <c:v>0.192</c:v>
                </c:pt>
                <c:pt idx="18">
                  <c:v>0.19400000000000001</c:v>
                </c:pt>
                <c:pt idx="19">
                  <c:v>0.19500000000000001</c:v>
                </c:pt>
                <c:pt idx="20">
                  <c:v>0.20100000000000001</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Sheet1!$C$2:$C$22</c:f>
              <c:numCache>
                <c:formatCode>General</c:formatCode>
                <c:ptCount val="21"/>
                <c:pt idx="5">
                  <c:v>0.14299999999999999</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14.8%</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Sheet1!$D$2:$D$22</c:f>
              <c:numCache>
                <c:formatCode>0.0%</c:formatCode>
                <c:ptCount val="21"/>
                <c:pt idx="0">
                  <c:v>0.14799999999999999</c:v>
                </c:pt>
                <c:pt idx="1">
                  <c:v>0.14799999999999999</c:v>
                </c:pt>
                <c:pt idx="2">
                  <c:v>0.14799999999999999</c:v>
                </c:pt>
                <c:pt idx="3">
                  <c:v>0.14799999999999999</c:v>
                </c:pt>
                <c:pt idx="4">
                  <c:v>0.14799999999999999</c:v>
                </c:pt>
                <c:pt idx="5">
                  <c:v>0.14799999999999999</c:v>
                </c:pt>
                <c:pt idx="6">
                  <c:v>0.14799999999999999</c:v>
                </c:pt>
                <c:pt idx="7">
                  <c:v>0.14799999999999999</c:v>
                </c:pt>
                <c:pt idx="8">
                  <c:v>0.14799999999999999</c:v>
                </c:pt>
                <c:pt idx="9">
                  <c:v>0.14799999999999999</c:v>
                </c:pt>
                <c:pt idx="10">
                  <c:v>0.14799999999999999</c:v>
                </c:pt>
                <c:pt idx="11">
                  <c:v>0.14799999999999999</c:v>
                </c:pt>
                <c:pt idx="12">
                  <c:v>0.14799999999999999</c:v>
                </c:pt>
                <c:pt idx="13">
                  <c:v>0.14799999999999999</c:v>
                </c:pt>
                <c:pt idx="14">
                  <c:v>0.14799999999999999</c:v>
                </c:pt>
                <c:pt idx="15">
                  <c:v>0.14799999999999999</c:v>
                </c:pt>
                <c:pt idx="16">
                  <c:v>0.14799999999999999</c:v>
                </c:pt>
                <c:pt idx="17">
                  <c:v>0.14799999999999999</c:v>
                </c:pt>
                <c:pt idx="18">
                  <c:v>0.14799999999999999</c:v>
                </c:pt>
                <c:pt idx="19">
                  <c:v>0.14799999999999999</c:v>
                </c:pt>
                <c:pt idx="20">
                  <c:v>0.14799999999999999</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510023800"/>
        <c:axId val="510024192"/>
      </c:barChart>
      <c:catAx>
        <c:axId val="51002380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0024192"/>
        <c:crosses val="autoZero"/>
        <c:auto val="1"/>
        <c:lblAlgn val="ctr"/>
        <c:lblOffset val="100"/>
        <c:noMultiLvlLbl val="0"/>
      </c:catAx>
      <c:valAx>
        <c:axId val="510024192"/>
        <c:scaling>
          <c:orientation val="minMax"/>
        </c:scaling>
        <c:delete val="1"/>
        <c:axPos val="b"/>
        <c:numFmt formatCode="0.0%" sourceLinked="1"/>
        <c:majorTickMark val="none"/>
        <c:minorTickMark val="none"/>
        <c:tickLblPos val="nextTo"/>
        <c:crossAx val="51002380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4265376707994006"/>
          <c:y val="0.93355499226980188"/>
          <c:w val="0.17220478232177813"/>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10582326005385"/>
          <c:y val="7.1850645292856952E-2"/>
          <c:w val="0.80378857891741462"/>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0.13200000000000001</c:v>
                </c:pt>
                <c:pt idx="1">
                  <c:v>0.13800000000000001</c:v>
                </c:pt>
                <c:pt idx="2">
                  <c:v>9.7000000000000003E-2</c:v>
                </c:pt>
                <c:pt idx="3">
                  <c:v>7.5999999999999998E-2</c:v>
                </c:pt>
                <c:pt idx="4">
                  <c:v>0.14299999999999999</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510024976"/>
        <c:axId val="510025368"/>
      </c:lineChart>
      <c:catAx>
        <c:axId val="510024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10025368"/>
        <c:crosses val="autoZero"/>
        <c:auto val="1"/>
        <c:lblAlgn val="ctr"/>
        <c:lblOffset val="100"/>
        <c:noMultiLvlLbl val="0"/>
      </c:catAx>
      <c:valAx>
        <c:axId val="510025368"/>
        <c:scaling>
          <c:orientation val="minMax"/>
          <c:max val="0.30000000000000004"/>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1002497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0.17</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510026152"/>
        <c:axId val="510026544"/>
      </c:barChart>
      <c:catAx>
        <c:axId val="5100261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0026544"/>
        <c:crosses val="autoZero"/>
        <c:auto val="1"/>
        <c:lblAlgn val="ctr"/>
        <c:lblOffset val="100"/>
        <c:noMultiLvlLbl val="0"/>
      </c:catAx>
      <c:valAx>
        <c:axId val="510026544"/>
        <c:scaling>
          <c:orientation val="minMax"/>
          <c:max val="0.30000000000000004"/>
        </c:scaling>
        <c:delete val="1"/>
        <c:axPos val="t"/>
        <c:numFmt formatCode="0.00%" sourceLinked="1"/>
        <c:majorTickMark val="none"/>
        <c:minorTickMark val="none"/>
        <c:tickLblPos val="nextTo"/>
        <c:crossAx val="51002615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0.122</c:v>
                </c:pt>
                <c:pt idx="1">
                  <c:v>0.161</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628902808"/>
        <c:axId val="628903200"/>
      </c:barChart>
      <c:catAx>
        <c:axId val="6289028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8903200"/>
        <c:crosses val="autoZero"/>
        <c:auto val="1"/>
        <c:lblAlgn val="ctr"/>
        <c:lblOffset val="100"/>
        <c:noMultiLvlLbl val="0"/>
      </c:catAx>
      <c:valAx>
        <c:axId val="628903200"/>
        <c:scaling>
          <c:orientation val="minMax"/>
          <c:max val="0.30000000000000004"/>
          <c:min val="0"/>
        </c:scaling>
        <c:delete val="1"/>
        <c:axPos val="b"/>
        <c:numFmt formatCode="0.0%" sourceLinked="1"/>
        <c:majorTickMark val="none"/>
        <c:minorTickMark val="none"/>
        <c:tickLblPos val="nextTo"/>
        <c:crossAx val="62890280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4002074758133066E-2"/>
          <c:y val="2.4261572049140711E-2"/>
          <c:w val="0.89592326285297763"/>
          <c:h val="0.90272672630115924"/>
        </c:manualLayout>
      </c:layout>
      <c:barChart>
        <c:barDir val="bar"/>
        <c:grouping val="clustered"/>
        <c:varyColors val="0"/>
        <c:ser>
          <c:idx val="1"/>
          <c:order val="0"/>
          <c:tx>
            <c:strRef>
              <c:f>Sheet1!$B$1</c:f>
              <c:strCache>
                <c:ptCount val="1"/>
                <c:pt idx="0">
                  <c:v>County copy 2017</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Burlington</c:v>
                </c:pt>
                <c:pt idx="12">
                  <c:v>Morris</c:v>
                </c:pt>
                <c:pt idx="13">
                  <c:v>Passaic</c:v>
                </c:pt>
                <c:pt idx="14">
                  <c:v>Union</c:v>
                </c:pt>
                <c:pt idx="15">
                  <c:v>Camden</c:v>
                </c:pt>
                <c:pt idx="16">
                  <c:v>Ocean</c:v>
                </c:pt>
                <c:pt idx="17">
                  <c:v>Middlesex</c:v>
                </c:pt>
                <c:pt idx="18">
                  <c:v>Monmouth</c:v>
                </c:pt>
                <c:pt idx="19">
                  <c:v>Essex</c:v>
                </c:pt>
                <c:pt idx="20">
                  <c:v>Bergen</c:v>
                </c:pt>
              </c:strCache>
            </c:strRef>
          </c:cat>
          <c:val>
            <c:numRef>
              <c:f>Sheet1!$B$2:$B$22</c:f>
              <c:numCache>
                <c:formatCode>General</c:formatCode>
                <c:ptCount val="21"/>
                <c:pt idx="12" formatCode="0">
                  <c:v>13528</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2017</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Burlington</c:v>
                </c:pt>
                <c:pt idx="12">
                  <c:v>Morris</c:v>
                </c:pt>
                <c:pt idx="13">
                  <c:v>Passaic</c:v>
                </c:pt>
                <c:pt idx="14">
                  <c:v>Union</c:v>
                </c:pt>
                <c:pt idx="15">
                  <c:v>Camden</c:v>
                </c:pt>
                <c:pt idx="16">
                  <c:v>Ocean</c:v>
                </c:pt>
                <c:pt idx="17">
                  <c:v>Middlesex</c:v>
                </c:pt>
                <c:pt idx="18">
                  <c:v>Monmouth</c:v>
                </c:pt>
                <c:pt idx="19">
                  <c:v>Essex</c:v>
                </c:pt>
                <c:pt idx="20">
                  <c:v>Bergen</c:v>
                </c:pt>
              </c:strCache>
            </c:strRef>
          </c:cat>
          <c:val>
            <c:numRef>
              <c:f>Sheet1!$C$2:$C$22</c:f>
              <c:numCache>
                <c:formatCode>0</c:formatCode>
                <c:ptCount val="21"/>
                <c:pt idx="0">
                  <c:v>2013</c:v>
                </c:pt>
                <c:pt idx="1">
                  <c:v>2417</c:v>
                </c:pt>
                <c:pt idx="2" formatCode="General">
                  <c:v>2961</c:v>
                </c:pt>
                <c:pt idx="3">
                  <c:v>3529</c:v>
                </c:pt>
                <c:pt idx="4">
                  <c:v>4259</c:v>
                </c:pt>
                <c:pt idx="5">
                  <c:v>4882</c:v>
                </c:pt>
                <c:pt idx="6">
                  <c:v>7630</c:v>
                </c:pt>
                <c:pt idx="7">
                  <c:v>8867</c:v>
                </c:pt>
                <c:pt idx="8">
                  <c:v>8924</c:v>
                </c:pt>
                <c:pt idx="9">
                  <c:v>10297</c:v>
                </c:pt>
                <c:pt idx="10">
                  <c:v>12608</c:v>
                </c:pt>
                <c:pt idx="11">
                  <c:v>13035</c:v>
                </c:pt>
                <c:pt idx="12">
                  <c:v>13528</c:v>
                </c:pt>
                <c:pt idx="13" formatCode="General">
                  <c:v>14056</c:v>
                </c:pt>
                <c:pt idx="14">
                  <c:v>14921</c:v>
                </c:pt>
                <c:pt idx="15">
                  <c:v>15607</c:v>
                </c:pt>
                <c:pt idx="16">
                  <c:v>16299</c:v>
                </c:pt>
                <c:pt idx="17">
                  <c:v>18126</c:v>
                </c:pt>
                <c:pt idx="18">
                  <c:v>18182</c:v>
                </c:pt>
                <c:pt idx="19">
                  <c:v>21553</c:v>
                </c:pt>
                <c:pt idx="20">
                  <c:v>24355</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2018</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Burlington</c:v>
                </c:pt>
                <c:pt idx="12">
                  <c:v>Morris</c:v>
                </c:pt>
                <c:pt idx="13">
                  <c:v>Passaic</c:v>
                </c:pt>
                <c:pt idx="14">
                  <c:v>Union</c:v>
                </c:pt>
                <c:pt idx="15">
                  <c:v>Camden</c:v>
                </c:pt>
                <c:pt idx="16">
                  <c:v>Ocean</c:v>
                </c:pt>
                <c:pt idx="17">
                  <c:v>Middlesex</c:v>
                </c:pt>
                <c:pt idx="18">
                  <c:v>Monmouth</c:v>
                </c:pt>
                <c:pt idx="19">
                  <c:v>Essex</c:v>
                </c:pt>
                <c:pt idx="20">
                  <c:v>Bergen</c:v>
                </c:pt>
              </c:strCache>
            </c:strRef>
          </c:cat>
          <c:val>
            <c:numRef>
              <c:f>Sheet1!$D$2:$D$22</c:f>
              <c:numCache>
                <c:formatCode>0</c:formatCode>
                <c:ptCount val="21"/>
                <c:pt idx="0">
                  <c:v>2059</c:v>
                </c:pt>
                <c:pt idx="1">
                  <c:v>2411</c:v>
                </c:pt>
                <c:pt idx="2" formatCode="General">
                  <c:v>2970</c:v>
                </c:pt>
                <c:pt idx="3">
                  <c:v>3500</c:v>
                </c:pt>
                <c:pt idx="4">
                  <c:v>4284</c:v>
                </c:pt>
                <c:pt idx="5">
                  <c:v>5051</c:v>
                </c:pt>
                <c:pt idx="6">
                  <c:v>7754</c:v>
                </c:pt>
                <c:pt idx="7">
                  <c:v>9004</c:v>
                </c:pt>
                <c:pt idx="8">
                  <c:v>8997</c:v>
                </c:pt>
                <c:pt idx="9">
                  <c:v>10275</c:v>
                </c:pt>
                <c:pt idx="10">
                  <c:v>12627</c:v>
                </c:pt>
                <c:pt idx="11">
                  <c:v>13311</c:v>
                </c:pt>
                <c:pt idx="12">
                  <c:v>13526</c:v>
                </c:pt>
                <c:pt idx="13" formatCode="General">
                  <c:v>14469</c:v>
                </c:pt>
                <c:pt idx="14">
                  <c:v>15217</c:v>
                </c:pt>
                <c:pt idx="15">
                  <c:v>15638</c:v>
                </c:pt>
                <c:pt idx="16">
                  <c:v>16605</c:v>
                </c:pt>
                <c:pt idx="17">
                  <c:v>18515</c:v>
                </c:pt>
                <c:pt idx="18">
                  <c:v>18203</c:v>
                </c:pt>
                <c:pt idx="19">
                  <c:v>22189</c:v>
                </c:pt>
                <c:pt idx="20">
                  <c:v>24354</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County copy 2018</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Burlington</c:v>
                </c:pt>
                <c:pt idx="12">
                  <c:v>Morris</c:v>
                </c:pt>
                <c:pt idx="13">
                  <c:v>Passaic</c:v>
                </c:pt>
                <c:pt idx="14">
                  <c:v>Union</c:v>
                </c:pt>
                <c:pt idx="15">
                  <c:v>Camden</c:v>
                </c:pt>
                <c:pt idx="16">
                  <c:v>Ocean</c:v>
                </c:pt>
                <c:pt idx="17">
                  <c:v>Middlesex</c:v>
                </c:pt>
                <c:pt idx="18">
                  <c:v>Monmouth</c:v>
                </c:pt>
                <c:pt idx="19">
                  <c:v>Essex</c:v>
                </c:pt>
                <c:pt idx="20">
                  <c:v>Bergen</c:v>
                </c:pt>
              </c:strCache>
            </c:strRef>
          </c:cat>
          <c:val>
            <c:numRef>
              <c:f>Sheet1!$E$2:$E$22</c:f>
              <c:numCache>
                <c:formatCode>General</c:formatCode>
                <c:ptCount val="21"/>
                <c:pt idx="12">
                  <c:v>13526</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628903984"/>
        <c:axId val="628904376"/>
      </c:barChart>
      <c:catAx>
        <c:axId val="6289039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8904376"/>
        <c:crosses val="autoZero"/>
        <c:auto val="1"/>
        <c:lblAlgn val="ctr"/>
        <c:lblOffset val="100"/>
        <c:noMultiLvlLbl val="0"/>
      </c:catAx>
      <c:valAx>
        <c:axId val="628904376"/>
        <c:scaling>
          <c:orientation val="minMax"/>
        </c:scaling>
        <c:delete val="1"/>
        <c:axPos val="b"/>
        <c:numFmt formatCode="General" sourceLinked="1"/>
        <c:majorTickMark val="none"/>
        <c:minorTickMark val="none"/>
        <c:tickLblPos val="nextTo"/>
        <c:crossAx val="628903984"/>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1320464430276554E-2"/>
          <c:y val="3.1751564898555712E-2"/>
          <c:w val="0.86726899824236503"/>
          <c:h val="0.77376581417226997"/>
        </c:manualLayout>
      </c:layout>
      <c:barChart>
        <c:barDir val="col"/>
        <c:grouping val="clustered"/>
        <c:varyColors val="0"/>
        <c:ser>
          <c:idx val="1"/>
          <c:order val="0"/>
          <c:tx>
            <c:strRef>
              <c:f>Sheet1!$B$1</c:f>
              <c:strCache>
                <c:ptCount val="1"/>
                <c:pt idx="0">
                  <c:v>County copy 2017</c:v>
                </c:pt>
              </c:strCache>
            </c:strRef>
          </c:tx>
          <c:spPr>
            <a:solidFill>
              <a:srgbClr val="FFFF00"/>
            </a:solidFill>
            <a:ln>
              <a:noFill/>
            </a:ln>
            <a:effectLst/>
          </c:spPr>
          <c:invertIfNegative val="0"/>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Sheet1!$B$2:$B$22</c:f>
              <c:numCache>
                <c:formatCode>General</c:formatCode>
                <c:ptCount val="21"/>
                <c:pt idx="9" formatCode="0.0%">
                  <c:v>0.1782</c:v>
                </c:pt>
              </c:numCache>
            </c:numRef>
          </c:val>
          <c:extLst>
            <c:ext xmlns:c16="http://schemas.microsoft.com/office/drawing/2014/chart" uri="{C3380CC4-5D6E-409C-BE32-E72D297353CC}">
              <c16:uniqueId val="{00000001-06BA-499E-A785-878D402C40D1}"/>
            </c:ext>
          </c:extLst>
        </c:ser>
        <c:ser>
          <c:idx val="0"/>
          <c:order val="1"/>
          <c:tx>
            <c:strRef>
              <c:f>Sheet1!$C$1</c:f>
              <c:strCache>
                <c:ptCount val="1"/>
                <c:pt idx="0">
                  <c:v>2017</c:v>
                </c:pt>
              </c:strCache>
            </c:strRef>
          </c:tx>
          <c:spPr>
            <a:solidFill>
              <a:schemeClr val="bg1">
                <a:lumMod val="75000"/>
              </a:schemeClr>
            </a:solidFill>
            <a:ln>
              <a:noFill/>
            </a:ln>
            <a:effectLst/>
          </c:spPr>
          <c:invertIfNegative val="0"/>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Sheet1!$C$2:$C$22</c:f>
              <c:numCache>
                <c:formatCode>0.0%</c:formatCode>
                <c:ptCount val="21"/>
                <c:pt idx="0">
                  <c:v>0.13289999999999999</c:v>
                </c:pt>
                <c:pt idx="1">
                  <c:v>0.14119999999999999</c:v>
                </c:pt>
                <c:pt idx="2">
                  <c:v>0.15079999999999999</c:v>
                </c:pt>
                <c:pt idx="3">
                  <c:v>0.1512</c:v>
                </c:pt>
                <c:pt idx="4">
                  <c:v>0.1633</c:v>
                </c:pt>
                <c:pt idx="5">
                  <c:v>0.15820000000000001</c:v>
                </c:pt>
                <c:pt idx="6">
                  <c:v>0.16500000000000001</c:v>
                </c:pt>
                <c:pt idx="7">
                  <c:v>0.1681</c:v>
                </c:pt>
                <c:pt idx="8">
                  <c:v>0.17119999999999999</c:v>
                </c:pt>
                <c:pt idx="9">
                  <c:v>0.1782</c:v>
                </c:pt>
                <c:pt idx="10">
                  <c:v>0.17860000000000001</c:v>
                </c:pt>
                <c:pt idx="11">
                  <c:v>0.17929999999999999</c:v>
                </c:pt>
                <c:pt idx="12">
                  <c:v>0.18490000000000001</c:v>
                </c:pt>
                <c:pt idx="13">
                  <c:v>0.1862</c:v>
                </c:pt>
                <c:pt idx="14">
                  <c:v>0.18609999999999999</c:v>
                </c:pt>
                <c:pt idx="15">
                  <c:v>0.187</c:v>
                </c:pt>
                <c:pt idx="16">
                  <c:v>0.18990000000000001</c:v>
                </c:pt>
                <c:pt idx="17">
                  <c:v>0.188</c:v>
                </c:pt>
                <c:pt idx="18">
                  <c:v>0.1971</c:v>
                </c:pt>
                <c:pt idx="19">
                  <c:v>0.21029999999999999</c:v>
                </c:pt>
                <c:pt idx="20">
                  <c:v>0.2339</c:v>
                </c:pt>
              </c:numCache>
            </c:numRef>
          </c:val>
          <c:extLst>
            <c:ext xmlns:c16="http://schemas.microsoft.com/office/drawing/2014/chart" uri="{C3380CC4-5D6E-409C-BE32-E72D297353CC}">
              <c16:uniqueId val="{00000000-06BA-499E-A785-878D402C40D1}"/>
            </c:ext>
          </c:extLst>
        </c:ser>
        <c:ser>
          <c:idx val="4"/>
          <c:order val="2"/>
          <c:tx>
            <c:strRef>
              <c:f>Sheet1!$D$1</c:f>
              <c:strCache>
                <c:ptCount val="1"/>
                <c:pt idx="0">
                  <c:v>2018</c:v>
                </c:pt>
              </c:strCache>
            </c:strRef>
          </c:tx>
          <c:spPr>
            <a:solidFill>
              <a:srgbClr val="C00000"/>
            </a:solidFill>
            <a:ln>
              <a:noFill/>
            </a:ln>
            <a:effectLst/>
          </c:spPr>
          <c:invertIfNegative val="0"/>
          <c:dPt>
            <c:idx val="4"/>
            <c:invertIfNegative val="0"/>
            <c:bubble3D val="0"/>
            <c:spPr>
              <a:solidFill>
                <a:srgbClr val="C00000"/>
              </a:solidFill>
              <a:ln>
                <a:noFill/>
              </a:ln>
              <a:effectLst/>
            </c:spPr>
            <c:extLst>
              <c:ext xmlns:c16="http://schemas.microsoft.com/office/drawing/2014/chart" uri="{C3380CC4-5D6E-409C-BE32-E72D297353CC}">
                <c16:uniqueId val="{00000008-06BA-499E-A785-878D402C40D1}"/>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Sheet1!$D$2:$D$22</c:f>
              <c:numCache>
                <c:formatCode>0.0%</c:formatCode>
                <c:ptCount val="21"/>
                <c:pt idx="0">
                  <c:v>0.13689999999999999</c:v>
                </c:pt>
                <c:pt idx="1">
                  <c:v>0.14380000000000001</c:v>
                </c:pt>
                <c:pt idx="2">
                  <c:v>0.15340000000000001</c:v>
                </c:pt>
                <c:pt idx="3">
                  <c:v>0.15359999999999999</c:v>
                </c:pt>
                <c:pt idx="4">
                  <c:v>0.16270000000000001</c:v>
                </c:pt>
                <c:pt idx="5">
                  <c:v>0.16309999999999999</c:v>
                </c:pt>
                <c:pt idx="6">
                  <c:v>0.16819999999999999</c:v>
                </c:pt>
                <c:pt idx="7">
                  <c:v>0.17249999999999999</c:v>
                </c:pt>
                <c:pt idx="8">
                  <c:v>0.17480000000000001</c:v>
                </c:pt>
                <c:pt idx="9">
                  <c:v>0.18060000000000001</c:v>
                </c:pt>
                <c:pt idx="10">
                  <c:v>0.18090000000000001</c:v>
                </c:pt>
                <c:pt idx="11">
                  <c:v>0.1837</c:v>
                </c:pt>
                <c:pt idx="12">
                  <c:v>0.18709999999999999</c:v>
                </c:pt>
                <c:pt idx="13">
                  <c:v>0.18779999999999999</c:v>
                </c:pt>
                <c:pt idx="14">
                  <c:v>0.19170000000000001</c:v>
                </c:pt>
                <c:pt idx="15">
                  <c:v>0.1918</c:v>
                </c:pt>
                <c:pt idx="16">
                  <c:v>0.1925</c:v>
                </c:pt>
                <c:pt idx="17">
                  <c:v>0.19320000000000001</c:v>
                </c:pt>
                <c:pt idx="18">
                  <c:v>0.19489999999999999</c:v>
                </c:pt>
                <c:pt idx="19">
                  <c:v>0.215</c:v>
                </c:pt>
                <c:pt idx="20">
                  <c:v>0.2387</c:v>
                </c:pt>
              </c:numCache>
            </c:numRef>
          </c:val>
          <c:extLst>
            <c:ext xmlns:c16="http://schemas.microsoft.com/office/drawing/2014/chart" uri="{C3380CC4-5D6E-409C-BE32-E72D297353CC}">
              <c16:uniqueId val="{00000004-06BA-499E-A785-878D402C40D1}"/>
            </c:ext>
          </c:extLst>
        </c:ser>
        <c:ser>
          <c:idx val="2"/>
          <c:order val="3"/>
          <c:tx>
            <c:strRef>
              <c:f>Sheet1!$E$1</c:f>
              <c:strCache>
                <c:ptCount val="1"/>
                <c:pt idx="0">
                  <c:v>County copy 2018</c:v>
                </c:pt>
              </c:strCache>
            </c:strRef>
          </c:tx>
          <c:spPr>
            <a:solidFill>
              <a:srgbClr val="FFFF00"/>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Sheet1!$E$2:$E$22</c:f>
              <c:numCache>
                <c:formatCode>General</c:formatCode>
                <c:ptCount val="21"/>
                <c:pt idx="9" formatCode="0.0%">
                  <c:v>0.18060000000000001</c:v>
                </c:pt>
              </c:numCache>
            </c:numRef>
          </c:val>
          <c:extLst>
            <c:ext xmlns:c16="http://schemas.microsoft.com/office/drawing/2014/chart" uri="{C3380CC4-5D6E-409C-BE32-E72D297353CC}">
              <c16:uniqueId val="{00000002-B69E-42BE-9500-14C9488DFAE5}"/>
            </c:ext>
          </c:extLst>
        </c:ser>
        <c:ser>
          <c:idx val="5"/>
          <c:order val="4"/>
          <c:tx>
            <c:strRef>
              <c:f>Sheet1!$F$1</c:f>
              <c:strCache>
                <c:ptCount val="1"/>
                <c:pt idx="0">
                  <c:v>NJ 2018 average 17.9%</c:v>
                </c:pt>
              </c:strCache>
            </c:strRef>
          </c:tx>
          <c:spPr>
            <a:noFill/>
            <a:ln>
              <a:noFill/>
            </a:ln>
            <a:effectLst/>
          </c:spPr>
          <c:invertIfNegative val="0"/>
          <c:trendline>
            <c:spPr>
              <a:ln w="19050" cap="rnd">
                <a:solidFill>
                  <a:schemeClr val="accent6"/>
                </a:solidFill>
                <a:prstDash val="sysDot"/>
              </a:ln>
              <a:effectLst/>
            </c:spPr>
            <c:trendlineType val="linear"/>
            <c:dispRSqr val="0"/>
            <c:dispEq val="0"/>
          </c:trendline>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Sheet1!$F$2:$F$22</c:f>
              <c:numCache>
                <c:formatCode>0.0%</c:formatCode>
                <c:ptCount val="21"/>
                <c:pt idx="0">
                  <c:v>0.17899999999999999</c:v>
                </c:pt>
                <c:pt idx="1">
                  <c:v>0.17899999999999999</c:v>
                </c:pt>
                <c:pt idx="2">
                  <c:v>0.17899999999999999</c:v>
                </c:pt>
                <c:pt idx="3">
                  <c:v>0.17899999999999999</c:v>
                </c:pt>
                <c:pt idx="4">
                  <c:v>0.17899999999999999</c:v>
                </c:pt>
                <c:pt idx="5">
                  <c:v>0.17899999999999999</c:v>
                </c:pt>
                <c:pt idx="6">
                  <c:v>0.17899999999999999</c:v>
                </c:pt>
                <c:pt idx="7">
                  <c:v>0.17899999999999999</c:v>
                </c:pt>
                <c:pt idx="8">
                  <c:v>0.17899999999999999</c:v>
                </c:pt>
                <c:pt idx="9">
                  <c:v>0.17899999999999999</c:v>
                </c:pt>
                <c:pt idx="10">
                  <c:v>0.17899999999999999</c:v>
                </c:pt>
                <c:pt idx="11">
                  <c:v>0.17899999999999999</c:v>
                </c:pt>
                <c:pt idx="12">
                  <c:v>0.17899999999999999</c:v>
                </c:pt>
                <c:pt idx="13">
                  <c:v>0.17899999999999999</c:v>
                </c:pt>
                <c:pt idx="14">
                  <c:v>0.17899999999999999</c:v>
                </c:pt>
                <c:pt idx="15">
                  <c:v>0.17899999999999999</c:v>
                </c:pt>
                <c:pt idx="16">
                  <c:v>0.17899999999999999</c:v>
                </c:pt>
                <c:pt idx="17">
                  <c:v>0.17899999999999999</c:v>
                </c:pt>
                <c:pt idx="18">
                  <c:v>0.17899999999999999</c:v>
                </c:pt>
                <c:pt idx="19">
                  <c:v>0.17899999999999999</c:v>
                </c:pt>
                <c:pt idx="20">
                  <c:v>0.17899999999999999</c:v>
                </c:pt>
              </c:numCache>
            </c:numRef>
          </c:val>
          <c:extLst>
            <c:ext xmlns:c16="http://schemas.microsoft.com/office/drawing/2014/chart" uri="{C3380CC4-5D6E-409C-BE32-E72D297353CC}">
              <c16:uniqueId val="{00000003-B69E-42BE-9500-14C9488DFAE5}"/>
            </c:ext>
          </c:extLst>
        </c:ser>
        <c:dLbls>
          <c:showLegendKey val="0"/>
          <c:showVal val="0"/>
          <c:showCatName val="0"/>
          <c:showSerName val="0"/>
          <c:showPercent val="0"/>
          <c:showBubbleSize val="0"/>
        </c:dLbls>
        <c:gapWidth val="0"/>
        <c:overlap val="4"/>
        <c:axId val="628905160"/>
        <c:axId val="628905552"/>
      </c:barChart>
      <c:catAx>
        <c:axId val="628905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8905552"/>
        <c:crosses val="autoZero"/>
        <c:auto val="1"/>
        <c:lblAlgn val="ctr"/>
        <c:lblOffset val="100"/>
        <c:noMultiLvlLbl val="0"/>
      </c:catAx>
      <c:valAx>
        <c:axId val="6289055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8905160"/>
        <c:crosses val="autoZero"/>
        <c:crossBetween val="between"/>
      </c:valAx>
      <c:spPr>
        <a:noFill/>
        <a:ln>
          <a:noFill/>
        </a:ln>
        <a:effectLst/>
      </c:spPr>
    </c:plotArea>
    <c:legend>
      <c:legendPos val="b"/>
      <c:legendEntry>
        <c:idx val="0"/>
        <c:delete val="1"/>
      </c:legendEntry>
      <c:legendEntry>
        <c:idx val="3"/>
        <c:delete val="1"/>
      </c:legendEntry>
      <c:legendEntry>
        <c:idx val="4"/>
        <c:delete val="1"/>
      </c:legendEntry>
      <c:legendEntry>
        <c:idx val="5"/>
        <c:delete val="1"/>
      </c:legendEntry>
      <c:legendEntry>
        <c:idx val="6"/>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2017-2018</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Union</c:v>
                </c:pt>
                <c:pt idx="14">
                  <c:v>Monmouth</c:v>
                </c:pt>
                <c:pt idx="15">
                  <c:v>Hudson</c:v>
                </c:pt>
                <c:pt idx="16">
                  <c:v>Passaic</c:v>
                </c:pt>
                <c:pt idx="17">
                  <c:v>Middlesex</c:v>
                </c:pt>
                <c:pt idx="18">
                  <c:v>Bergen</c:v>
                </c:pt>
                <c:pt idx="19">
                  <c:v>Ocean</c:v>
                </c:pt>
                <c:pt idx="20">
                  <c:v>Essex</c:v>
                </c:pt>
              </c:strCache>
            </c:strRef>
          </c:cat>
          <c:val>
            <c:numRef>
              <c:f>Sheet1!$B$2:$B$22</c:f>
              <c:numCache>
                <c:formatCode>General</c:formatCode>
                <c:ptCount val="21"/>
                <c:pt idx="0">
                  <c:v>69</c:v>
                </c:pt>
                <c:pt idx="1">
                  <c:v>101</c:v>
                </c:pt>
                <c:pt idx="2">
                  <c:v>110</c:v>
                </c:pt>
                <c:pt idx="3">
                  <c:v>116</c:v>
                </c:pt>
                <c:pt idx="4">
                  <c:v>182</c:v>
                </c:pt>
                <c:pt idx="5">
                  <c:v>207</c:v>
                </c:pt>
                <c:pt idx="6">
                  <c:v>340</c:v>
                </c:pt>
                <c:pt idx="7">
                  <c:v>365</c:v>
                </c:pt>
                <c:pt idx="8">
                  <c:v>382</c:v>
                </c:pt>
                <c:pt idx="9">
                  <c:v>461</c:v>
                </c:pt>
                <c:pt idx="10">
                  <c:v>504</c:v>
                </c:pt>
                <c:pt idx="12">
                  <c:v>650</c:v>
                </c:pt>
                <c:pt idx="13">
                  <c:v>856</c:v>
                </c:pt>
                <c:pt idx="14">
                  <c:v>907</c:v>
                </c:pt>
                <c:pt idx="15">
                  <c:v>1053</c:v>
                </c:pt>
                <c:pt idx="16">
                  <c:v>1103</c:v>
                </c:pt>
                <c:pt idx="17">
                  <c:v>1269</c:v>
                </c:pt>
                <c:pt idx="18">
                  <c:v>1338</c:v>
                </c:pt>
                <c:pt idx="19">
                  <c:v>1493</c:v>
                </c:pt>
                <c:pt idx="20">
                  <c:v>1494</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Union</c:v>
                </c:pt>
                <c:pt idx="14">
                  <c:v>Monmouth</c:v>
                </c:pt>
                <c:pt idx="15">
                  <c:v>Hudson</c:v>
                </c:pt>
                <c:pt idx="16">
                  <c:v>Passaic</c:v>
                </c:pt>
                <c:pt idx="17">
                  <c:v>Middlesex</c:v>
                </c:pt>
                <c:pt idx="18">
                  <c:v>Bergen</c:v>
                </c:pt>
                <c:pt idx="19">
                  <c:v>Ocean</c:v>
                </c:pt>
                <c:pt idx="20">
                  <c:v>Essex</c:v>
                </c:pt>
              </c:strCache>
            </c:strRef>
          </c:cat>
          <c:val>
            <c:numRef>
              <c:f>Sheet1!$C$2:$C$22</c:f>
              <c:numCache>
                <c:formatCode>General</c:formatCode>
                <c:ptCount val="21"/>
                <c:pt idx="11">
                  <c:v>644</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628906336"/>
        <c:axId val="628906728"/>
      </c:barChart>
      <c:catAx>
        <c:axId val="628906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8906728"/>
        <c:crosses val="autoZero"/>
        <c:auto val="1"/>
        <c:lblAlgn val="ctr"/>
        <c:lblOffset val="100"/>
        <c:noMultiLvlLbl val="0"/>
      </c:catAx>
      <c:valAx>
        <c:axId val="628906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890633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0.63635</cdr:x>
      <cdr:y>0.88822</cdr:y>
    </cdr:from>
    <cdr:to>
      <cdr:x>0.8426</cdr:x>
      <cdr:y>0.93041</cdr:y>
    </cdr:to>
    <cdr:sp macro="" textlink="">
      <cdr:nvSpPr>
        <cdr:cNvPr id="4" name="TextBox 3"/>
        <cdr:cNvSpPr txBox="1"/>
      </cdr:nvSpPr>
      <cdr:spPr>
        <a:xfrm xmlns:a="http://schemas.openxmlformats.org/drawingml/2006/main">
          <a:off x="5172255" y="4812974"/>
          <a:ext cx="1676400" cy="2286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userShapes>
</file>

<file path=ppt/drawings/drawing2.xml><?xml version="1.0" encoding="utf-8"?>
<c:userShapes xmlns:c="http://schemas.openxmlformats.org/drawingml/2006/chart">
  <cdr:relSizeAnchor xmlns:cdr="http://schemas.openxmlformats.org/drawingml/2006/chartDrawing">
    <cdr:from>
      <cdr:x>0.58456</cdr:x>
      <cdr:y>0.78561</cdr:y>
    </cdr:from>
    <cdr:to>
      <cdr:x>0.73876</cdr:x>
      <cdr:y>0.82451</cdr:y>
    </cdr:to>
    <cdr:sp macro="" textlink="">
      <cdr:nvSpPr>
        <cdr:cNvPr id="2" name="TextBox 5"/>
        <cdr:cNvSpPr txBox="1"/>
      </cdr:nvSpPr>
      <cdr:spPr>
        <a:xfrm xmlns:a="http://schemas.openxmlformats.org/drawingml/2006/main">
          <a:off x="3552003" y="4662347"/>
          <a:ext cx="936933" cy="2308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4.4%</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FAB5323F-6A16-4F6A-8B25-3A543FDCE62C}" type="datetimeFigureOut">
              <a:rPr lang="en-US" smtClean="0"/>
              <a:t>1/31/2020</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FBCB9161-36C9-4EBB-9A76-51E60A3AD9BA}" type="slidenum">
              <a:rPr lang="en-US" smtClean="0"/>
              <a:t>‹#›</a:t>
            </a:fld>
            <a:endParaRPr lang="en-US"/>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7B2137B8-42A2-406D-8080-D538BA1B944C}" type="datetimeFigureOut">
              <a:rPr lang="en-US" smtClean="0"/>
              <a:t>1/31/2020</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2D8348A3-7091-4FB3-AE37-CB43F4A5F199}" type="slidenum">
              <a:rPr lang="en-US" smtClean="0"/>
              <a:t>‹#›</a:t>
            </a:fld>
            <a:endParaRPr lang="en-US"/>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3" Type="http://schemas.openxmlformats.org/officeDocument/2006/relationships/hyperlink" Target="http://www.morrissussexresourcenet.org/search/?action=dspresults" TargetMode="External"/><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dirty="0"/>
              <a:t> </a:t>
            </a:r>
          </a:p>
          <a:p>
            <a:r>
              <a:rPr lang="en-US" b="1" dirty="0"/>
              <a:t>Note</a:t>
            </a:r>
            <a:r>
              <a:rPr lang="en-US" dirty="0"/>
              <a:t>: When considering areas of need and reviewing charts, keep in mind:</a:t>
            </a:r>
          </a:p>
          <a:p>
            <a:pPr marL="174708" indent="-174708">
              <a:buFont typeface="Arial" panose="020B0604020202020204" pitchFamily="34" charset="0"/>
              <a:buChar char="•"/>
            </a:pPr>
            <a:r>
              <a:rPr lang="en-US" dirty="0"/>
              <a:t>Percentages are comparable across counties, whether counties have large or small total population sizes. </a:t>
            </a:r>
          </a:p>
          <a:p>
            <a:pPr marL="174708" indent="-174708">
              <a:buFont typeface="Arial" panose="020B0604020202020204" pitchFamily="34" charset="0"/>
              <a:buChar char="•"/>
            </a:pPr>
            <a:r>
              <a:rPr lang="en-US" dirty="0"/>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dirty="0"/>
          </a:p>
        </p:txBody>
      </p:sp>
    </p:spTree>
    <p:extLst>
      <p:ext uri="{BB962C8B-B14F-4D97-AF65-F5344CB8AC3E}">
        <p14:creationId xmlns:p14="http://schemas.microsoft.com/office/powerpoint/2010/main" val="16789134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dirty="0"/>
              <a:t> </a:t>
            </a:r>
          </a:p>
          <a:p>
            <a:r>
              <a:rPr lang="en-US" b="1" dirty="0"/>
              <a:t>Note</a:t>
            </a:r>
            <a:r>
              <a:rPr lang="en-US" dirty="0"/>
              <a:t>: When considering areas of need and reviewing charts, keep in mind:</a:t>
            </a:r>
          </a:p>
          <a:p>
            <a:pPr marL="174708" indent="-174708">
              <a:buFont typeface="Arial" panose="020B0604020202020204" pitchFamily="34" charset="0"/>
              <a:buChar char="•"/>
            </a:pPr>
            <a:r>
              <a:rPr lang="en-US" dirty="0"/>
              <a:t>Percentages are comparable across counties, whether counties have large or small total population sizes. </a:t>
            </a:r>
          </a:p>
          <a:p>
            <a:pPr marL="174708" indent="-174708">
              <a:buFont typeface="Arial" panose="020B0604020202020204" pitchFamily="34" charset="0"/>
              <a:buChar char="•"/>
            </a:pPr>
            <a:r>
              <a:rPr lang="en-US" dirty="0"/>
              <a:t>Count data can also compare counties, but 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dirty="0"/>
          </a:p>
        </p:txBody>
      </p:sp>
    </p:spTree>
    <p:extLst>
      <p:ext uri="{BB962C8B-B14F-4D97-AF65-F5344CB8AC3E}">
        <p14:creationId xmlns:p14="http://schemas.microsoft.com/office/powerpoint/2010/main" val="27686705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Differences between the county and the state’s demographic make-up include higher proportions of White </a:t>
            </a:r>
            <a:r>
              <a:rPr lang="en-US" dirty="0"/>
              <a:t>and Asian residents</a:t>
            </a:r>
            <a:r>
              <a:rPr lang="en-US" dirty="0"/>
              <a:t>, and lower proportions of Black/African </a:t>
            </a:r>
            <a:r>
              <a:rPr lang="en-US" dirty="0"/>
              <a:t>American, “Other”, and </a:t>
            </a:r>
            <a:r>
              <a:rPr lang="en-US" dirty="0"/>
              <a:t>Hispanic/Latino residents in this county.  </a:t>
            </a:r>
          </a:p>
          <a:p>
            <a:r>
              <a:rPr lang="en-US" dirty="0"/>
              <a:t> </a:t>
            </a:r>
          </a:p>
          <a:p>
            <a:r>
              <a:rPr lang="en-US" b="1" dirty="0"/>
              <a:t>Municipality data available? </a:t>
            </a:r>
            <a:r>
              <a:rPr lang="en-US" dirty="0"/>
              <a:t> Chart 1.3.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dirty="0"/>
          </a:p>
        </p:txBody>
      </p:sp>
    </p:spTree>
    <p:extLst>
      <p:ext uri="{BB962C8B-B14F-4D97-AF65-F5344CB8AC3E}">
        <p14:creationId xmlns:p14="http://schemas.microsoft.com/office/powerpoint/2010/main" val="6664787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Over the last 5 years for which we have Census data, this county’s proportion of residents across ethnic/racial groups appear fairly steady. </a:t>
            </a:r>
          </a:p>
          <a:p>
            <a:r>
              <a:rPr lang="en-US" dirty="0"/>
              <a:t> </a:t>
            </a:r>
          </a:p>
          <a:p>
            <a:r>
              <a:rPr lang="en-US" b="1" dirty="0"/>
              <a:t>Municipality data available? </a:t>
            </a:r>
            <a:r>
              <a:rPr lang="en-US" dirty="0"/>
              <a:t>Chart 1.3.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dirty="0"/>
          </a:p>
        </p:txBody>
      </p:sp>
    </p:spTree>
    <p:extLst>
      <p:ext uri="{BB962C8B-B14F-4D97-AF65-F5344CB8AC3E}">
        <p14:creationId xmlns:p14="http://schemas.microsoft.com/office/powerpoint/2010/main" val="32719933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Mendham </a:t>
            </a:r>
            <a:r>
              <a:rPr lang="en-US" dirty="0" err="1"/>
              <a:t>Boro</a:t>
            </a:r>
            <a:r>
              <a:rPr lang="en-US" dirty="0"/>
              <a:t> </a:t>
            </a:r>
            <a:r>
              <a:rPr lang="en-US" dirty="0"/>
              <a:t>, Roxbury and Wharton are composed of mostly White residents, however Wharton also includes larger percentages of Hispanic/Latino residents. </a:t>
            </a:r>
            <a:endParaRPr lang="en-US" dirty="0"/>
          </a:p>
          <a:p>
            <a:pPr marL="174708" indent="-174708">
              <a:buFont typeface="Arial" panose="020B0604020202020204" pitchFamily="34" charset="0"/>
              <a:buChar char="•"/>
            </a:pPr>
            <a:r>
              <a:rPr lang="en-US" dirty="0"/>
              <a:t>To illustrate range of county diversity, municipalities are organized by highest, midrange, and lowest percentages of White residents, as this is the largest racial demographic in the state (70%). </a:t>
            </a:r>
          </a:p>
          <a:p>
            <a:pPr marL="174708" indent="-174708">
              <a:buFont typeface="Arial" panose="020B0604020202020204" pitchFamily="34" charset="0"/>
              <a:buChar char="•"/>
            </a:pPr>
            <a:r>
              <a:rPr lang="en-US" dirty="0"/>
              <a:t>Note: Percentages within municipality do not add up to 100% as individuals can identify as more than 1 race. </a:t>
            </a:r>
          </a:p>
          <a:p>
            <a:endParaRPr lang="en-US" dirty="0"/>
          </a:p>
          <a:p>
            <a:r>
              <a:rPr lang="en-US" b="1" dirty="0"/>
              <a:t>County workbook</a:t>
            </a:r>
            <a:r>
              <a:rPr lang="en-US" dirty="0"/>
              <a:t> may include data for additional municipalities.</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dirty="0"/>
          </a:p>
        </p:txBody>
      </p:sp>
    </p:spTree>
    <p:extLst>
      <p:ext uri="{BB962C8B-B14F-4D97-AF65-F5344CB8AC3E}">
        <p14:creationId xmlns:p14="http://schemas.microsoft.com/office/powerpoint/2010/main" val="10275843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county’s percentage of foreign-born residents is slightly below the state average. </a:t>
            </a:r>
          </a:p>
          <a:p>
            <a:pPr marL="174708" indent="-174708">
              <a:buFont typeface="Arial" panose="020B0604020202020204" pitchFamily="34" charset="0"/>
              <a:buChar char="•"/>
            </a:pPr>
            <a:r>
              <a:rPr lang="en-US" dirty="0"/>
              <a:t>This counties percentage of foreign-born residents has remained steady over the past 5 years. </a:t>
            </a:r>
          </a:p>
          <a:p>
            <a:r>
              <a:rPr lang="en-US" dirty="0"/>
              <a:t> </a:t>
            </a:r>
          </a:p>
          <a:p>
            <a:r>
              <a:rPr lang="en-US" b="1" dirty="0"/>
              <a:t>Municipality data available</a:t>
            </a:r>
            <a:r>
              <a:rPr lang="en-US" dirty="0"/>
              <a:t>? Chart 1.6.</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dirty="0"/>
          </a:p>
        </p:txBody>
      </p:sp>
    </p:spTree>
    <p:extLst>
      <p:ext uri="{BB962C8B-B14F-4D97-AF65-F5344CB8AC3E}">
        <p14:creationId xmlns:p14="http://schemas.microsoft.com/office/powerpoint/2010/main" val="24955552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Of the municipalities with data available for this county, Dover and Parsippany-Troy Hills have the highest proportions of foreign-born residents.</a:t>
            </a:r>
          </a:p>
          <a:p>
            <a:r>
              <a:rPr lang="en-US" b="1" dirty="0"/>
              <a:t> </a:t>
            </a:r>
            <a:endParaRPr lang="en-US" dirty="0"/>
          </a:p>
          <a:p>
            <a:r>
              <a:rPr lang="en-US" b="1" dirty="0"/>
              <a:t>County workbook</a:t>
            </a:r>
            <a:r>
              <a:rPr lang="en-US" dirty="0"/>
              <a:t> may include data for additional municipalities.</a:t>
            </a:r>
          </a:p>
          <a:p>
            <a:r>
              <a:rPr lang="en-US" dirty="0"/>
              <a:t>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dirty="0"/>
          </a:p>
        </p:txBody>
      </p:sp>
    </p:spTree>
    <p:extLst>
      <p:ext uri="{BB962C8B-B14F-4D97-AF65-F5344CB8AC3E}">
        <p14:creationId xmlns:p14="http://schemas.microsoft.com/office/powerpoint/2010/main" val="33752144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the proportion of residents who speak English ONLY is above the state average.</a:t>
            </a:r>
          </a:p>
          <a:p>
            <a:pPr marL="174708" indent="-174708">
              <a:buFont typeface="Arial" panose="020B0604020202020204" pitchFamily="34" charset="0"/>
              <a:buChar char="•"/>
            </a:pPr>
            <a:r>
              <a:rPr lang="en-US" dirty="0"/>
              <a:t>In this county, the percentage of the population who speaks English ONLY has remained steady over the 5 years for which we have data. </a:t>
            </a:r>
          </a:p>
          <a:p>
            <a:r>
              <a:rPr lang="en-US" dirty="0"/>
              <a:t> </a:t>
            </a:r>
          </a:p>
          <a:p>
            <a:r>
              <a:rPr lang="en-US" b="1" dirty="0"/>
              <a:t>Municipality data available</a:t>
            </a:r>
            <a:r>
              <a:rPr lang="en-US" dirty="0"/>
              <a:t>? Chart 1.9.</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dirty="0"/>
          </a:p>
        </p:txBody>
      </p:sp>
    </p:spTree>
    <p:extLst>
      <p:ext uri="{BB962C8B-B14F-4D97-AF65-F5344CB8AC3E}">
        <p14:creationId xmlns:p14="http://schemas.microsoft.com/office/powerpoint/2010/main" val="12609145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Of the municipalities with data available for this county, Dover Town has the lowest proportion of residents who speak English-only, while Mendham Township has the highest proportion of residents who speak English-only.</a:t>
            </a:r>
          </a:p>
          <a:p>
            <a:pPr marL="174708" indent="-174708">
              <a:buFont typeface="Arial" panose="020B0604020202020204" pitchFamily="34" charset="0"/>
              <a:buChar char="•"/>
            </a:pPr>
            <a:r>
              <a:rPr lang="en-US" dirty="0"/>
              <a:t>To illustrate variation of language in this county, municipalities are organized by highest, midrange, and lowest percentages of English-only language speakers. </a:t>
            </a:r>
          </a:p>
          <a:p>
            <a:r>
              <a:rPr lang="en-US" dirty="0"/>
              <a:t> </a:t>
            </a:r>
          </a:p>
          <a:p>
            <a:r>
              <a:rPr lang="en-US" b="1" dirty="0"/>
              <a:t>County workbook</a:t>
            </a:r>
            <a:r>
              <a:rPr lang="en-US" dirty="0"/>
              <a:t> may include data for additional municipalities.</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dirty="0"/>
          </a:p>
        </p:txBody>
      </p:sp>
    </p:spTree>
    <p:extLst>
      <p:ext uri="{BB962C8B-B14F-4D97-AF65-F5344CB8AC3E}">
        <p14:creationId xmlns:p14="http://schemas.microsoft.com/office/powerpoint/2010/main" val="29146039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The total number of children in this county is the 10</a:t>
            </a:r>
            <a:r>
              <a:rPr lang="en-US" baseline="30000" dirty="0"/>
              <a:t>th</a:t>
            </a:r>
            <a:r>
              <a:rPr lang="en-US" dirty="0"/>
              <a:t> highest in NJ. (Note that total county population size has not been accounted for in this indicator).</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dirty="0"/>
          </a:p>
        </p:txBody>
      </p:sp>
    </p:spTree>
    <p:extLst>
      <p:ext uri="{BB962C8B-B14F-4D97-AF65-F5344CB8AC3E}">
        <p14:creationId xmlns:p14="http://schemas.microsoft.com/office/powerpoint/2010/main" val="4614742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children between the ages of 12-17 years old is the largest group. </a:t>
            </a:r>
          </a:p>
          <a:p>
            <a:r>
              <a:rPr lang="en-US" dirty="0"/>
              <a:t> </a:t>
            </a:r>
          </a:p>
          <a:p>
            <a:r>
              <a:rPr lang="en-US" b="1" dirty="0"/>
              <a:t>Municipality data available</a:t>
            </a:r>
            <a:r>
              <a:rPr lang="en-US" dirty="0"/>
              <a:t>? Chart 1.12</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19</a:t>
            </a:fld>
            <a:endParaRPr lang="en-US" dirty="0"/>
          </a:p>
        </p:txBody>
      </p:sp>
    </p:spTree>
    <p:extLst>
      <p:ext uri="{BB962C8B-B14F-4D97-AF65-F5344CB8AC3E}">
        <p14:creationId xmlns:p14="http://schemas.microsoft.com/office/powerpoint/2010/main" val="34596888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Of the municipalities with data available for this county, the percentages of children per age category vary slightly compared to each other, and compared to the overall percentages in NJ.</a:t>
            </a:r>
          </a:p>
          <a:p>
            <a:r>
              <a:rPr lang="en-US" dirty="0"/>
              <a:t> </a:t>
            </a:r>
          </a:p>
          <a:p>
            <a:r>
              <a:rPr lang="en-US" b="1" dirty="0"/>
              <a:t>County workbook</a:t>
            </a:r>
            <a:r>
              <a:rPr lang="en-US" dirty="0"/>
              <a:t> includes numbers of children in each municipality, and may include data for additional municipalities.</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20</a:t>
            </a:fld>
            <a:endParaRPr lang="en-US" dirty="0"/>
          </a:p>
        </p:txBody>
      </p:sp>
    </p:spTree>
    <p:extLst>
      <p:ext uri="{BB962C8B-B14F-4D97-AF65-F5344CB8AC3E}">
        <p14:creationId xmlns:p14="http://schemas.microsoft.com/office/powerpoint/2010/main" val="31958881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At the point in time of December 31, 2018, this county had the 7th lowest number of children served by CP&amp;P of NJ counties. (Note that county population size has not been accounted for in this indicator).</a:t>
            </a:r>
          </a:p>
          <a:p>
            <a:pPr marL="174708" indent="-174708">
              <a:buFont typeface="Arial" panose="020B0604020202020204" pitchFamily="34" charset="0"/>
              <a:buChar char="•"/>
            </a:pPr>
            <a:r>
              <a:rPr lang="en-US" dirty="0"/>
              <a:t>The number of children served (from workbook and the table behind graph 1.13):</a:t>
            </a:r>
          </a:p>
          <a:p>
            <a:pPr marL="640594" lvl="1" indent="-174708">
              <a:buFont typeface="Arial" panose="020B0604020202020204" pitchFamily="34" charset="0"/>
              <a:buChar char="•"/>
            </a:pPr>
            <a:r>
              <a:rPr lang="en-US" dirty="0"/>
              <a:t>In-home:  </a:t>
            </a:r>
            <a:r>
              <a:rPr lang="en-US" dirty="0"/>
              <a:t>1247</a:t>
            </a:r>
            <a:endParaRPr lang="en-US" dirty="0"/>
          </a:p>
          <a:p>
            <a:pPr marL="640594" lvl="1" indent="-174708">
              <a:buFont typeface="Arial" panose="020B0604020202020204" pitchFamily="34" charset="0"/>
              <a:buChar char="•"/>
            </a:pPr>
            <a:r>
              <a:rPr lang="en-US" dirty="0"/>
              <a:t>Out-of-home placement: </a:t>
            </a:r>
            <a:r>
              <a:rPr lang="en-US" dirty="0"/>
              <a:t>95</a:t>
            </a:r>
            <a:endParaRPr lang="en-US" dirty="0"/>
          </a:p>
          <a:p>
            <a:r>
              <a:rPr lang="en-US" dirty="0"/>
              <a:t> </a:t>
            </a:r>
          </a:p>
          <a:p>
            <a:r>
              <a:rPr lang="en-US" dirty="0"/>
              <a:t>In NJ, the numbers of children served: </a:t>
            </a:r>
          </a:p>
          <a:p>
            <a:r>
              <a:rPr lang="en-US" dirty="0"/>
              <a:t>42,918 (in-home); 5,543 (out-of-home placement); 48,461 (total)</a:t>
            </a:r>
          </a:p>
          <a:p>
            <a:r>
              <a:rPr lang="en-US" dirty="0"/>
              <a:t> </a:t>
            </a:r>
          </a:p>
          <a:p>
            <a:r>
              <a:rPr lang="en-US" b="1" dirty="0"/>
              <a:t>Note</a:t>
            </a:r>
            <a:r>
              <a:rPr lang="en-US" dirty="0"/>
              <a:t>: As this data is from a single point-in-time (last day of the 2018 calendar year) the number of children served in total across the full year by CP&amp;P would be higher.</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dirty="0"/>
          </a:p>
        </p:txBody>
      </p:sp>
    </p:spTree>
    <p:extLst>
      <p:ext uri="{BB962C8B-B14F-4D97-AF65-F5344CB8AC3E}">
        <p14:creationId xmlns:p14="http://schemas.microsoft.com/office/powerpoint/2010/main" val="32250565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At the point in time of December 31 each year, the number of children in CP&amp;P out-of-home placements was lower in 2018 than in previous years.</a:t>
            </a:r>
          </a:p>
          <a:p>
            <a:r>
              <a:rPr lang="en-US" dirty="0"/>
              <a:t> </a:t>
            </a:r>
          </a:p>
          <a:p>
            <a:r>
              <a:rPr lang="en-US" b="1" dirty="0"/>
              <a:t>Note</a:t>
            </a:r>
            <a:r>
              <a:rPr lang="en-US" dirty="0"/>
              <a:t>: As this data is from a single point-in-time (last day of the 2018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dirty="0"/>
          </a:p>
        </p:txBody>
      </p:sp>
    </p:spTree>
    <p:extLst>
      <p:ext uri="{BB962C8B-B14F-4D97-AF65-F5344CB8AC3E}">
        <p14:creationId xmlns:p14="http://schemas.microsoft.com/office/powerpoint/2010/main" val="30611474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 has a lower percentage of families living in poverty than the NJ average. </a:t>
            </a:r>
          </a:p>
          <a:p>
            <a:pPr marL="174708" indent="-174708">
              <a:buFont typeface="Arial" panose="020B0604020202020204" pitchFamily="34" charset="0"/>
              <a:buChar char="•"/>
            </a:pPr>
            <a:r>
              <a:rPr lang="en-US" dirty="0"/>
              <a:t>6 counties in NJ have higher percentages of families living in poverty than the national average. </a:t>
            </a:r>
          </a:p>
          <a:p>
            <a:pPr marL="174708" indent="-174708">
              <a:buFont typeface="Arial" panose="020B0604020202020204" pitchFamily="34" charset="0"/>
              <a:buChar char="•"/>
            </a:pPr>
            <a:r>
              <a:rPr lang="en-US" dirty="0"/>
              <a:t>The percentage of families living in poverty has remained steady between 2013 and 2017. </a:t>
            </a:r>
          </a:p>
          <a:p>
            <a:r>
              <a:rPr lang="en-US" dirty="0"/>
              <a:t> </a:t>
            </a:r>
          </a:p>
          <a:p>
            <a:r>
              <a:rPr lang="en-US" b="1" dirty="0"/>
              <a:t>Municipality data available? </a:t>
            </a:r>
            <a:r>
              <a:rPr lang="en-US" dirty="0"/>
              <a:t>Chart 2.3. </a:t>
            </a:r>
          </a:p>
          <a:p>
            <a:r>
              <a:rPr lang="en-US" dirty="0"/>
              <a:t> </a:t>
            </a:r>
          </a:p>
          <a:p>
            <a:r>
              <a:rPr lang="en-US" b="1" dirty="0"/>
              <a:t>Poverty definition</a:t>
            </a:r>
            <a:r>
              <a:rPr lang="en-US" dirty="0"/>
              <a:t>: The Census Bureau uses a set of dollar value thresholds that vary by family size and composition to determine who is in poverty. </a:t>
            </a:r>
          </a:p>
          <a:p>
            <a:r>
              <a:rPr lang="en-US" dirty="0"/>
              <a:t> </a:t>
            </a:r>
          </a:p>
          <a:p>
            <a:r>
              <a:rPr lang="en-US" b="1" dirty="0"/>
              <a:t>To determine a person's poverty status, </a:t>
            </a:r>
            <a:r>
              <a:rPr lang="en-US" dirty="0"/>
              <a:t>one compares the person’s total family income in the last 12 months with the poverty threshold appropriate for that person's family size and composition. If the total income of that person's family is less than the threshold appropriate for that family, then the person is considered “below the poverty level,” together with every member of his or her family. If a person is not living with anyone related by birth, marriage, or adoption, then the person's own income is compared with his or her poverty threshold. The total number of people below the poverty level is the sum of people in families and the number of unrelated individuals with incomes in the last 12 months below the poverty threshold.</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dirty="0"/>
          </a:p>
        </p:txBody>
      </p:sp>
    </p:spTree>
    <p:extLst>
      <p:ext uri="{BB962C8B-B14F-4D97-AF65-F5344CB8AC3E}">
        <p14:creationId xmlns:p14="http://schemas.microsoft.com/office/powerpoint/2010/main" val="40357301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Of the municipalities with data available for this county, Victory Gardens has the highest poverty rate in this county.</a:t>
            </a:r>
          </a:p>
          <a:p>
            <a:r>
              <a:rPr lang="en-US" dirty="0"/>
              <a:t> </a:t>
            </a:r>
          </a:p>
          <a:p>
            <a:r>
              <a:rPr lang="en-US" b="1" dirty="0"/>
              <a:t>County workbook</a:t>
            </a:r>
            <a:r>
              <a:rPr lang="en-US" dirty="0"/>
              <a:t> may include data for additional municipalities.</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dirty="0"/>
          </a:p>
        </p:txBody>
      </p:sp>
    </p:spTree>
    <p:extLst>
      <p:ext uri="{BB962C8B-B14F-4D97-AF65-F5344CB8AC3E}">
        <p14:creationId xmlns:p14="http://schemas.microsoft.com/office/powerpoint/2010/main" val="25614925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county’s cost of living budget estimates how much income a family is likely to need (across 7 components) to attain a modest yet adequate standard of living here. The most costly component in this county tends to be child care.</a:t>
            </a:r>
          </a:p>
          <a:p>
            <a:r>
              <a:rPr lang="en-US" dirty="0"/>
              <a:t> </a:t>
            </a:r>
          </a:p>
          <a:p>
            <a:r>
              <a:rPr lang="en-US" dirty="0"/>
              <a:t>The Economic Policy Institute’s Family Budget Calculator estimates community-specific costs for a two parent-two child family to provide a measure of economic security in America.</a:t>
            </a:r>
          </a:p>
          <a:p>
            <a:r>
              <a:rPr lang="en-US" dirty="0"/>
              <a:t> </a:t>
            </a:r>
          </a:p>
          <a:p>
            <a:r>
              <a:rPr lang="en-US" b="1" dirty="0"/>
              <a:t>Municipality data available? </a:t>
            </a:r>
            <a:r>
              <a:rPr lang="en-US" dirty="0"/>
              <a:t>No. An overall value for NJ is also not available.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27</a:t>
            </a:fld>
            <a:endParaRPr lang="en-US" dirty="0"/>
          </a:p>
        </p:txBody>
      </p:sp>
    </p:spTree>
    <p:extLst>
      <p:ext uri="{BB962C8B-B14F-4D97-AF65-F5344CB8AC3E}">
        <p14:creationId xmlns:p14="http://schemas.microsoft.com/office/powerpoint/2010/main" val="37404997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 is the 4</a:t>
            </a:r>
            <a:r>
              <a:rPr lang="en-US" baseline="30000" dirty="0"/>
              <a:t>th</a:t>
            </a:r>
            <a:r>
              <a:rPr lang="en-US" dirty="0"/>
              <a:t> most expensive NJ county to live in, based on EPI’s Family Budget Calculator total annual cost of living estimates.</a:t>
            </a:r>
          </a:p>
          <a:p>
            <a:r>
              <a:rPr lang="en-US" b="1" dirty="0"/>
              <a:t> </a:t>
            </a:r>
            <a:endParaRPr lang="en-US" dirty="0"/>
          </a:p>
          <a:p>
            <a:r>
              <a:rPr lang="en-US" dirty="0"/>
              <a:t>The Economic Policy Institute’s Family Budget Calculator estimates community-specific costs for a two parent-two child family to provide a measure of economic security in America.</a:t>
            </a:r>
          </a:p>
          <a:p>
            <a:r>
              <a:rPr lang="en-US" b="1" dirty="0"/>
              <a:t> </a:t>
            </a:r>
            <a:endParaRPr lang="en-US" dirty="0"/>
          </a:p>
          <a:p>
            <a:r>
              <a:rPr lang="en-US" b="1" dirty="0"/>
              <a:t>Municipality data available? </a:t>
            </a:r>
            <a:r>
              <a:rPr lang="en-US" dirty="0"/>
              <a:t>No.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dirty="0"/>
          </a:p>
        </p:txBody>
      </p:sp>
    </p:spTree>
    <p:extLst>
      <p:ext uri="{BB962C8B-B14F-4D97-AF65-F5344CB8AC3E}">
        <p14:creationId xmlns:p14="http://schemas.microsoft.com/office/powerpoint/2010/main" val="25645159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county’s median household income is higher than both the NJ and National medians. </a:t>
            </a:r>
          </a:p>
          <a:p>
            <a:pPr marL="174708" indent="-174708">
              <a:buFont typeface="Arial" panose="020B0604020202020204" pitchFamily="34" charset="0"/>
              <a:buChar char="•"/>
            </a:pPr>
            <a:r>
              <a:rPr lang="en-US" dirty="0"/>
              <a:t>This county’s median household income increased between 2013 and 2017.</a:t>
            </a:r>
          </a:p>
          <a:p>
            <a:r>
              <a:rPr lang="en-US" dirty="0"/>
              <a:t> </a:t>
            </a:r>
          </a:p>
          <a:p>
            <a:r>
              <a:rPr lang="en-US" b="1" dirty="0"/>
              <a:t>Median Household Income.</a:t>
            </a:r>
            <a:r>
              <a:rPr lang="en-US" dirty="0"/>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dirty="0"/>
              <a:t> </a:t>
            </a:r>
          </a:p>
          <a:p>
            <a:r>
              <a:rPr lang="en-US" dirty="0"/>
              <a:t>Median income tends to be a more accurate measurement than average income, as average income can be skewed by only a few incredibly high earners, </a:t>
            </a:r>
          </a:p>
          <a:p>
            <a:r>
              <a:rPr lang="en-US" dirty="0"/>
              <a:t> </a:t>
            </a:r>
          </a:p>
          <a:p>
            <a:r>
              <a:rPr lang="en-US" b="1" dirty="0"/>
              <a:t>Municipality data available</a:t>
            </a:r>
            <a:r>
              <a:rPr lang="en-US" dirty="0"/>
              <a:t>? Chart 4.3.</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30</a:t>
            </a:fld>
            <a:endParaRPr lang="en-US" dirty="0"/>
          </a:p>
        </p:txBody>
      </p:sp>
    </p:spTree>
    <p:extLst>
      <p:ext uri="{BB962C8B-B14F-4D97-AF65-F5344CB8AC3E}">
        <p14:creationId xmlns:p14="http://schemas.microsoft.com/office/powerpoint/2010/main" val="42213041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Of the municipalities with data available for this county, Victory Gardens and Netcong </a:t>
            </a:r>
            <a:r>
              <a:rPr lang="en-US" dirty="0" err="1"/>
              <a:t>Boro</a:t>
            </a:r>
            <a:r>
              <a:rPr lang="en-US" dirty="0"/>
              <a:t> have the lowest median household incomes.</a:t>
            </a:r>
          </a:p>
          <a:p>
            <a:r>
              <a:rPr lang="en-US" dirty="0"/>
              <a:t> </a:t>
            </a:r>
          </a:p>
          <a:p>
            <a:r>
              <a:rPr lang="en-US" b="1" dirty="0"/>
              <a:t>Median Household Income.</a:t>
            </a:r>
            <a:r>
              <a:rPr lang="en-US" dirty="0"/>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dirty="0"/>
              <a:t> </a:t>
            </a:r>
          </a:p>
          <a:p>
            <a:r>
              <a:rPr lang="en-US" dirty="0"/>
              <a:t>Median income tends to be a more accurate measurement than average income, as average income can be skewed by only a few incredibly high earners.</a:t>
            </a:r>
          </a:p>
          <a:p>
            <a:r>
              <a:rPr lang="en-US" dirty="0"/>
              <a:t> </a:t>
            </a:r>
          </a:p>
          <a:p>
            <a:r>
              <a:rPr lang="en-US" b="1" dirty="0"/>
              <a:t>County workbook</a:t>
            </a:r>
            <a:r>
              <a:rPr lang="en-US" dirty="0"/>
              <a:t> may include data for additional municipalities.</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dirty="0"/>
          </a:p>
        </p:txBody>
      </p:sp>
    </p:spTree>
    <p:extLst>
      <p:ext uri="{BB962C8B-B14F-4D97-AF65-F5344CB8AC3E}">
        <p14:creationId xmlns:p14="http://schemas.microsoft.com/office/powerpoint/2010/main" val="18617065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 has a lower percentage of households experiencing severe cost burden than the NJ average. </a:t>
            </a:r>
          </a:p>
          <a:p>
            <a:r>
              <a:rPr lang="en-US" dirty="0"/>
              <a:t> </a:t>
            </a:r>
          </a:p>
          <a:p>
            <a:r>
              <a:rPr lang="en-US" dirty="0"/>
              <a:t>50% of income or more spent on housing is considered severe cost burden. Household income is based on a 12-month estimate (in 2017 inflation adjusted dollars).</a:t>
            </a:r>
          </a:p>
          <a:p>
            <a:r>
              <a:rPr lang="en-US" dirty="0"/>
              <a:t> </a:t>
            </a:r>
          </a:p>
          <a:p>
            <a:r>
              <a:rPr lang="en-US" b="1" dirty="0"/>
              <a:t>Municipality data available? </a:t>
            </a:r>
            <a:r>
              <a:rPr lang="en-US" dirty="0"/>
              <a:t>No.</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33</a:t>
            </a:fld>
            <a:endParaRPr lang="en-US" dirty="0"/>
          </a:p>
        </p:txBody>
      </p:sp>
    </p:spTree>
    <p:extLst>
      <p:ext uri="{BB962C8B-B14F-4D97-AF65-F5344CB8AC3E}">
        <p14:creationId xmlns:p14="http://schemas.microsoft.com/office/powerpoint/2010/main" val="3364086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county’s percentage of households experiencing severe housing burden has remained steady between 2014 and 2019. </a:t>
            </a:r>
          </a:p>
          <a:p>
            <a:r>
              <a:rPr lang="en-US" dirty="0"/>
              <a:t> </a:t>
            </a:r>
          </a:p>
          <a:p>
            <a:r>
              <a:rPr lang="en-US" dirty="0"/>
              <a:t>Severe housing burden is defined as households with at least 1 of 4 housing problems including: overcrowding, high housing costs, lack of kitchen facilities, or lack of plumbing facilities. </a:t>
            </a:r>
          </a:p>
          <a:p>
            <a:r>
              <a:rPr lang="en-US" dirty="0"/>
              <a:t> </a:t>
            </a:r>
          </a:p>
          <a:p>
            <a:r>
              <a:rPr lang="en-US" dirty="0"/>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b="1" dirty="0"/>
              <a:t> </a:t>
            </a:r>
            <a:endParaRPr lang="en-US" dirty="0"/>
          </a:p>
          <a:p>
            <a:r>
              <a:rPr lang="en-US" b="1" dirty="0"/>
              <a:t>Municipality data available? </a:t>
            </a:r>
            <a:r>
              <a:rPr lang="en-US" dirty="0"/>
              <a:t>No.</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34</a:t>
            </a:fld>
            <a:endParaRPr lang="en-US"/>
          </a:p>
        </p:txBody>
      </p:sp>
    </p:spTree>
    <p:extLst>
      <p:ext uri="{BB962C8B-B14F-4D97-AF65-F5344CB8AC3E}">
        <p14:creationId xmlns:p14="http://schemas.microsoft.com/office/powerpoint/2010/main" val="29346829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county’s food insecurity rates have been slightly decreasing over time.  </a:t>
            </a:r>
          </a:p>
          <a:p>
            <a:pPr marL="174708" indent="-174708">
              <a:buFont typeface="Arial" panose="020B0604020202020204" pitchFamily="34" charset="0"/>
              <a:buChar char="•"/>
            </a:pPr>
            <a:r>
              <a:rPr lang="en-US" dirty="0"/>
              <a:t>Nationally and in NJ, food insecurity rates have been decreasing slightly over time. </a:t>
            </a:r>
          </a:p>
          <a:p>
            <a:endParaRPr lang="en-US" dirty="0"/>
          </a:p>
          <a:p>
            <a:r>
              <a:rPr lang="en-US" dirty="0"/>
              <a:t>To accurately estimate the number of people who may be food insecure in every U.S. county and congressional district, Map the Meal Gap uses publicly available state and local data from the U.S. Census Bureau and Bureau of Labor Statistics on factors that research has shown to contribute to food insecurity. These factors include unemployment and poverty, as well as other demographic and household characteristics. In addition to measuring how pervasive the need is, the study also estimates the cost of a meal, and the amount of need among people who are food insecure.</a:t>
            </a:r>
          </a:p>
          <a:p>
            <a:r>
              <a:rPr lang="en-US" dirty="0"/>
              <a:t> </a:t>
            </a:r>
          </a:p>
          <a:p>
            <a:r>
              <a:rPr lang="en-US" b="1" dirty="0"/>
              <a:t>Municipality Data available?</a:t>
            </a:r>
            <a:r>
              <a:rPr lang="en-US" dirty="0"/>
              <a:t> No. County and state levels only.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36</a:t>
            </a:fld>
            <a:endParaRPr lang="en-US" dirty="0"/>
          </a:p>
        </p:txBody>
      </p:sp>
    </p:spTree>
    <p:extLst>
      <p:ext uri="{BB962C8B-B14F-4D97-AF65-F5344CB8AC3E}">
        <p14:creationId xmlns:p14="http://schemas.microsoft.com/office/powerpoint/2010/main" val="3957268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county’s food insecurity rate is lower than both the state and the national average.</a:t>
            </a:r>
          </a:p>
          <a:p>
            <a:r>
              <a:rPr lang="en-US" dirty="0"/>
              <a:t> </a:t>
            </a:r>
          </a:p>
          <a:p>
            <a:r>
              <a:rPr lang="en-US" b="1" dirty="0"/>
              <a:t>Municipality Data available?</a:t>
            </a:r>
            <a:r>
              <a:rPr lang="en-US" dirty="0"/>
              <a:t> No. County and state levels only.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dirty="0"/>
          </a:p>
        </p:txBody>
      </p:sp>
    </p:spTree>
    <p:extLst>
      <p:ext uri="{BB962C8B-B14F-4D97-AF65-F5344CB8AC3E}">
        <p14:creationId xmlns:p14="http://schemas.microsoft.com/office/powerpoint/2010/main" val="36070899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county:</a:t>
            </a:r>
          </a:p>
          <a:p>
            <a:pPr marL="174708" indent="-174708">
              <a:buFont typeface="Arial" panose="020B0604020202020204" pitchFamily="34" charset="0"/>
              <a:buChar char="•"/>
            </a:pPr>
            <a:r>
              <a:rPr lang="en-US" dirty="0"/>
              <a:t>The number of women, infants and children enrolled in the WIC Nutrition Program has remained </a:t>
            </a:r>
            <a:r>
              <a:rPr lang="en-US" dirty="0"/>
              <a:t>fairly steady </a:t>
            </a:r>
            <a:r>
              <a:rPr lang="en-US" dirty="0"/>
              <a:t>between 2013 and 2017.</a:t>
            </a:r>
          </a:p>
          <a:p>
            <a:pPr marL="174708" indent="-174708">
              <a:buFont typeface="Arial" panose="020B0604020202020204" pitchFamily="34" charset="0"/>
              <a:buChar char="•"/>
            </a:pPr>
            <a:r>
              <a:rPr lang="en-US" dirty="0"/>
              <a:t>The number of children receiving FRL has </a:t>
            </a:r>
            <a:r>
              <a:rPr lang="en-US" dirty="0"/>
              <a:t>varied between </a:t>
            </a:r>
            <a:r>
              <a:rPr lang="en-US" dirty="0"/>
              <a:t>the school years shown. </a:t>
            </a:r>
          </a:p>
          <a:p>
            <a:pPr marL="174708" indent="-174708">
              <a:buFont typeface="Arial" panose="020B0604020202020204" pitchFamily="34" charset="0"/>
              <a:buChar char="•"/>
            </a:pPr>
            <a:r>
              <a:rPr lang="en-US" dirty="0"/>
              <a:t>The number of children receiving NJ SNAP benefits (formerly food stamps) has decreased slightly between 2013 and 2017.</a:t>
            </a:r>
          </a:p>
          <a:p>
            <a:r>
              <a:rPr lang="en-US" dirty="0"/>
              <a:t> </a:t>
            </a:r>
          </a:p>
          <a:p>
            <a:r>
              <a:rPr lang="en-US" b="1" dirty="0"/>
              <a:t>NJ SNAP</a:t>
            </a:r>
            <a:r>
              <a:rPr lang="en-US" dirty="0"/>
              <a:t>, formerly </a:t>
            </a:r>
            <a:r>
              <a:rPr lang="en-US" b="1" dirty="0"/>
              <a:t>Food Stamps</a:t>
            </a:r>
            <a:r>
              <a:rPr lang="en-US" dirty="0"/>
              <a:t>, is </a:t>
            </a:r>
            <a:r>
              <a:rPr lang="en-US" b="1" dirty="0"/>
              <a:t>New Jersey's Supplemental Nutrition Assistance Program</a:t>
            </a:r>
            <a:r>
              <a:rPr lang="en-US" dirty="0"/>
              <a:t> that can help low-income families buy the groceries they need to eat healthy. </a:t>
            </a:r>
          </a:p>
          <a:p>
            <a:r>
              <a:rPr lang="en-US" dirty="0"/>
              <a:t>Eligibility depends on several factors like income, household size, resources, etc.  Visit </a:t>
            </a:r>
            <a:r>
              <a:rPr lang="en-US" u="sng" dirty="0"/>
              <a:t>https://www.nj.gov/humanservices/dfd/programs/njsnap/</a:t>
            </a:r>
            <a:r>
              <a:rPr lang="en-US" dirty="0"/>
              <a:t>   for  information on eligibility standards and program participation</a:t>
            </a:r>
          </a:p>
          <a:p>
            <a:r>
              <a:rPr lang="en-US" dirty="0"/>
              <a:t> </a:t>
            </a:r>
          </a:p>
          <a:p>
            <a:r>
              <a:rPr lang="en-US" b="1" dirty="0"/>
              <a:t>Municipality data available? </a:t>
            </a:r>
            <a:r>
              <a:rPr lang="en-US" dirty="0"/>
              <a:t>No.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38</a:t>
            </a:fld>
            <a:endParaRPr lang="en-US" dirty="0"/>
          </a:p>
        </p:txBody>
      </p:sp>
    </p:spTree>
    <p:extLst>
      <p:ext uri="{BB962C8B-B14F-4D97-AF65-F5344CB8AC3E}">
        <p14:creationId xmlns:p14="http://schemas.microsoft.com/office/powerpoint/2010/main" val="17542271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infant, toddler, and pre-K median monthly childcare costs in this county tend to be on the high side for the state.</a:t>
            </a:r>
          </a:p>
          <a:p>
            <a:r>
              <a:rPr lang="en-US" dirty="0"/>
              <a:t> </a:t>
            </a:r>
          </a:p>
          <a:p>
            <a:r>
              <a:rPr lang="en-US" dirty="0"/>
              <a:t>Data includes responses from more than 1,000 daycare centers. Free daycare programs, such as Head Start, are not included in the analysis.</a:t>
            </a:r>
          </a:p>
          <a:p>
            <a:r>
              <a:rPr lang="en-US" b="1" dirty="0"/>
              <a:t> </a:t>
            </a:r>
            <a:endParaRPr lang="en-US" dirty="0"/>
          </a:p>
          <a:p>
            <a:r>
              <a:rPr lang="en-US" b="1" dirty="0"/>
              <a:t>Municipality data available? </a:t>
            </a:r>
            <a:r>
              <a:rPr lang="en-US" dirty="0"/>
              <a:t>No.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40</a:t>
            </a:fld>
            <a:endParaRPr lang="en-US" dirty="0"/>
          </a:p>
        </p:txBody>
      </p:sp>
    </p:spTree>
    <p:extLst>
      <p:ext uri="{BB962C8B-B14F-4D97-AF65-F5344CB8AC3E}">
        <p14:creationId xmlns:p14="http://schemas.microsoft.com/office/powerpoint/2010/main" val="17076783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county’s infant, toddler and pre-K childcare costs appear higher than expected when compared to the county’s median household income.</a:t>
            </a:r>
          </a:p>
          <a:p>
            <a:r>
              <a:rPr lang="en-US" dirty="0"/>
              <a:t> </a:t>
            </a:r>
          </a:p>
          <a:p>
            <a:r>
              <a:rPr lang="en-US" dirty="0"/>
              <a:t>Data includes responses from more than 1,000 daycare centers. Free daycare programs, such as Head Start, are not included in the analysis. </a:t>
            </a:r>
          </a:p>
          <a:p>
            <a:r>
              <a:rPr lang="en-US" dirty="0"/>
              <a:t> </a:t>
            </a:r>
          </a:p>
          <a:p>
            <a:r>
              <a:rPr lang="en-US" b="1" dirty="0"/>
              <a:t>Municipality data available? </a:t>
            </a:r>
            <a:r>
              <a:rPr lang="en-US" dirty="0"/>
              <a:t>No.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41</a:t>
            </a:fld>
            <a:endParaRPr lang="en-US" dirty="0"/>
          </a:p>
        </p:txBody>
      </p:sp>
    </p:spTree>
    <p:extLst>
      <p:ext uri="{BB962C8B-B14F-4D97-AF65-F5344CB8AC3E}">
        <p14:creationId xmlns:p14="http://schemas.microsoft.com/office/powerpoint/2010/main" val="32445047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county’s commuters tend to have a </a:t>
            </a:r>
            <a:r>
              <a:rPr lang="en-US" dirty="0"/>
              <a:t>slightly shorter </a:t>
            </a:r>
            <a:r>
              <a:rPr lang="en-US" dirty="0"/>
              <a:t>commute to work than the state average of 31.5 minutes.</a:t>
            </a:r>
          </a:p>
          <a:p>
            <a:pPr marL="174708" indent="-174708">
              <a:buFont typeface="Arial" panose="020B0604020202020204" pitchFamily="34" charset="0"/>
              <a:buChar char="•"/>
            </a:pPr>
            <a:r>
              <a:rPr lang="en-US" dirty="0"/>
              <a:t>Only 4 counties in NJ have estimated average commute times shorter than the national average. </a:t>
            </a:r>
          </a:p>
          <a:p>
            <a:pPr marL="174708" indent="-174708">
              <a:buFont typeface="Arial" panose="020B0604020202020204" pitchFamily="34" charset="0"/>
              <a:buChar char="•"/>
            </a:pPr>
            <a:r>
              <a:rPr lang="en-US" dirty="0"/>
              <a:t>This county’s average travel time to work has tended to remain steady over time. </a:t>
            </a:r>
          </a:p>
          <a:p>
            <a:r>
              <a:rPr lang="en-US" dirty="0"/>
              <a:t> </a:t>
            </a:r>
          </a:p>
          <a:p>
            <a:r>
              <a:rPr lang="en-US" b="1" dirty="0"/>
              <a:t>Municipality data available? </a:t>
            </a:r>
            <a:r>
              <a:rPr lang="en-US" dirty="0"/>
              <a:t>Chart 8.3.</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a:p>
        </p:txBody>
      </p:sp>
    </p:spTree>
    <p:extLst>
      <p:ext uri="{BB962C8B-B14F-4D97-AF65-F5344CB8AC3E}">
        <p14:creationId xmlns:p14="http://schemas.microsoft.com/office/powerpoint/2010/main" val="19228936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Of the municipalities with data available for this county, Chester Township has the longest average commute time.</a:t>
            </a:r>
          </a:p>
          <a:p>
            <a:r>
              <a:rPr lang="en-US" dirty="0"/>
              <a:t> </a:t>
            </a:r>
          </a:p>
          <a:p>
            <a:r>
              <a:rPr lang="en-US" b="1" dirty="0"/>
              <a:t>County workbook</a:t>
            </a:r>
            <a:r>
              <a:rPr lang="en-US" dirty="0"/>
              <a:t> may include data for additional municipalities.</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44</a:t>
            </a:fld>
            <a:endParaRPr lang="en-US"/>
          </a:p>
        </p:txBody>
      </p:sp>
    </p:spTree>
    <p:extLst>
      <p:ext uri="{BB962C8B-B14F-4D97-AF65-F5344CB8AC3E}">
        <p14:creationId xmlns:p14="http://schemas.microsoft.com/office/powerpoint/2010/main" val="39936281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Residents in this county spend the 12</a:t>
            </a:r>
            <a:r>
              <a:rPr lang="en-US" baseline="30000" dirty="0"/>
              <a:t>th</a:t>
            </a:r>
            <a:r>
              <a:rPr lang="en-US" dirty="0"/>
              <a:t> highest proportion of their income on transportation as compared to other NJ counties. </a:t>
            </a:r>
          </a:p>
          <a:p>
            <a:r>
              <a:rPr lang="en-US" dirty="0"/>
              <a:t> </a:t>
            </a:r>
          </a:p>
          <a:p>
            <a:r>
              <a:rPr lang="en-US" dirty="0"/>
              <a:t>Calculated based on "typical regional" family profile.</a:t>
            </a:r>
          </a:p>
          <a:p>
            <a:r>
              <a:rPr lang="en-US" dirty="0"/>
              <a:t>[The income, number of commuters and household size for the “typical regional” family profile for this county are provided in the county workbook, table 8.4].</a:t>
            </a:r>
          </a:p>
          <a:p>
            <a:r>
              <a:rPr lang="en-US" dirty="0"/>
              <a:t> </a:t>
            </a:r>
          </a:p>
          <a:p>
            <a:r>
              <a:rPr lang="en-US" b="1" dirty="0"/>
              <a:t>Municipality data available</a:t>
            </a:r>
            <a:r>
              <a:rPr lang="en-US" dirty="0"/>
              <a:t>? No. A NJ statewide estimate is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a:p>
        </p:txBody>
      </p:sp>
    </p:spTree>
    <p:extLst>
      <p:ext uri="{BB962C8B-B14F-4D97-AF65-F5344CB8AC3E}">
        <p14:creationId xmlns:p14="http://schemas.microsoft.com/office/powerpoint/2010/main" val="21622837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The annual cost of car ownership in this county is estimated to be the 7</a:t>
            </a:r>
            <a:r>
              <a:rPr lang="en-US" baseline="30000" dirty="0"/>
              <a:t>th</a:t>
            </a:r>
            <a:r>
              <a:rPr lang="en-US" dirty="0"/>
              <a:t> highest in the state. </a:t>
            </a:r>
          </a:p>
          <a:p>
            <a:r>
              <a:rPr lang="en-US" dirty="0"/>
              <a:t> </a:t>
            </a:r>
          </a:p>
          <a:p>
            <a:r>
              <a:rPr lang="en-US" dirty="0"/>
              <a:t>Calculated based on "typical regional" family profile.</a:t>
            </a:r>
          </a:p>
          <a:p>
            <a:r>
              <a:rPr lang="en-US" dirty="0"/>
              <a:t>[The income, number of commuters and household size for the “typical regional” family profile for this county are provided in the county workbook, table 8.4].</a:t>
            </a:r>
          </a:p>
          <a:p>
            <a:r>
              <a:rPr lang="en-US" dirty="0"/>
              <a:t> </a:t>
            </a:r>
          </a:p>
          <a:p>
            <a:r>
              <a:rPr lang="en-US" b="1" dirty="0"/>
              <a:t>Municipality data available</a:t>
            </a:r>
            <a:r>
              <a:rPr lang="en-US" dirty="0"/>
              <a:t>? No. A NJ statewide estimate is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46</a:t>
            </a:fld>
            <a:endParaRPr lang="en-US"/>
          </a:p>
        </p:txBody>
      </p:sp>
    </p:spTree>
    <p:extLst>
      <p:ext uri="{BB962C8B-B14F-4D97-AF65-F5344CB8AC3E}">
        <p14:creationId xmlns:p14="http://schemas.microsoft.com/office/powerpoint/2010/main" val="17397198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 has a lower percentage of minors without insurance than the state average. </a:t>
            </a:r>
          </a:p>
          <a:p>
            <a:pPr marL="174708" indent="-174708">
              <a:buFont typeface="Arial" panose="020B0604020202020204" pitchFamily="34" charset="0"/>
              <a:buChar char="•"/>
            </a:pPr>
            <a:r>
              <a:rPr lang="en-US" dirty="0"/>
              <a:t>Only 4 counties in NJ have higher estimated percentages of children without insurance than the national average. </a:t>
            </a:r>
          </a:p>
          <a:p>
            <a:pPr marL="174708" indent="-174708">
              <a:buFont typeface="Arial" panose="020B0604020202020204" pitchFamily="34" charset="0"/>
              <a:buChar char="•"/>
            </a:pPr>
            <a:r>
              <a:rPr lang="en-US" dirty="0"/>
              <a:t>In this county, the percentage of minors without insurance has decreased very slightly over time.</a:t>
            </a:r>
          </a:p>
          <a:p>
            <a:r>
              <a:rPr lang="en-US" b="1" dirty="0"/>
              <a:t> </a:t>
            </a:r>
            <a:endParaRPr lang="en-US" dirty="0"/>
          </a:p>
          <a:p>
            <a:r>
              <a:rPr lang="en-US" b="1" dirty="0"/>
              <a:t>Municipality data available</a:t>
            </a:r>
            <a:r>
              <a:rPr lang="en-US" dirty="0"/>
              <a:t>? Chart 9.3.</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48</a:t>
            </a:fld>
            <a:endParaRPr lang="en-US"/>
          </a:p>
        </p:txBody>
      </p:sp>
    </p:spTree>
    <p:extLst>
      <p:ext uri="{BB962C8B-B14F-4D97-AF65-F5344CB8AC3E}">
        <p14:creationId xmlns:p14="http://schemas.microsoft.com/office/powerpoint/2010/main" val="8967104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Of the municipalities with data available for this county, Morristown Township and Mine Hill Township have the largest percentages of minors without insurance in this county.</a:t>
            </a:r>
          </a:p>
          <a:p>
            <a:r>
              <a:rPr lang="en-US" dirty="0"/>
              <a:t> </a:t>
            </a:r>
          </a:p>
          <a:p>
            <a:r>
              <a:rPr lang="en-US" b="1" dirty="0"/>
              <a:t>County workbook</a:t>
            </a:r>
            <a:r>
              <a:rPr lang="en-US" dirty="0"/>
              <a:t> may include data for additional municipalities.</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a:p>
        </p:txBody>
      </p:sp>
    </p:spTree>
    <p:extLst>
      <p:ext uri="{BB962C8B-B14F-4D97-AF65-F5344CB8AC3E}">
        <p14:creationId xmlns:p14="http://schemas.microsoft.com/office/powerpoint/2010/main" val="421781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defTabSz="931774">
              <a:buFont typeface="Arial" panose="020B0604020202020204" pitchFamily="34" charset="0"/>
              <a:buChar char="•"/>
              <a:defRPr/>
            </a:pPr>
            <a:r>
              <a:rPr lang="en-US" dirty="0"/>
              <a:t>Without accounting for population size, this county has the </a:t>
            </a:r>
            <a:r>
              <a:rPr lang="en-US" dirty="0"/>
              <a:t>7</a:t>
            </a:r>
            <a:r>
              <a:rPr lang="en-US" baseline="30000" dirty="0"/>
              <a:t>th</a:t>
            </a:r>
            <a:r>
              <a:rPr lang="en-US" dirty="0"/>
              <a:t> lowest </a:t>
            </a:r>
            <a:r>
              <a:rPr lang="en-US" dirty="0"/>
              <a:t>NJ Family Care Medicaid Participation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a:p>
        </p:txBody>
      </p:sp>
    </p:spTree>
    <p:extLst>
      <p:ext uri="{BB962C8B-B14F-4D97-AF65-F5344CB8AC3E}">
        <p14:creationId xmlns:p14="http://schemas.microsoft.com/office/powerpoint/2010/main" val="27972608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defTabSz="931774">
              <a:buFont typeface="Arial" panose="020B0604020202020204" pitchFamily="34" charset="0"/>
              <a:buChar char="•"/>
              <a:defRPr/>
            </a:pPr>
            <a:r>
              <a:rPr lang="en-US" dirty="0"/>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51</a:t>
            </a:fld>
            <a:endParaRPr lang="en-US"/>
          </a:p>
        </p:txBody>
      </p:sp>
    </p:spTree>
    <p:extLst>
      <p:ext uri="{BB962C8B-B14F-4D97-AF65-F5344CB8AC3E}">
        <p14:creationId xmlns:p14="http://schemas.microsoft.com/office/powerpoint/2010/main" val="2234966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With the exception of the 2014-2015 year, this county's child immunization rates have remained mostly steady between 2013 and 2019.</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a:p>
        </p:txBody>
      </p:sp>
    </p:spTree>
    <p:extLst>
      <p:ext uri="{BB962C8B-B14F-4D97-AF65-F5344CB8AC3E}">
        <p14:creationId xmlns:p14="http://schemas.microsoft.com/office/powerpoint/2010/main" val="20005958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Without accounting for population size, this county has the </a:t>
            </a:r>
            <a:r>
              <a:rPr lang="en-US" dirty="0"/>
              <a:t>7</a:t>
            </a:r>
            <a:r>
              <a:rPr lang="en-US" baseline="30000" dirty="0"/>
              <a:t>th</a:t>
            </a:r>
            <a:r>
              <a:rPr lang="en-US" dirty="0"/>
              <a:t> </a:t>
            </a:r>
            <a:r>
              <a:rPr lang="en-US" dirty="0"/>
              <a:t>lowest report of late or lack of prenatal care of the NJ counties. </a:t>
            </a:r>
          </a:p>
          <a:p>
            <a:r>
              <a:rPr lang="en-US" dirty="0"/>
              <a:t> </a:t>
            </a:r>
          </a:p>
          <a:p>
            <a:r>
              <a:rPr lang="en-US" b="1" dirty="0"/>
              <a:t>Note: </a:t>
            </a:r>
            <a:r>
              <a:rPr lang="en-US" dirty="0"/>
              <a:t>Cape May and Salem Counties do not have individual data available. All counties with fewer than 100,000 persons are combined together under the label "Unidentified Counties."</a:t>
            </a:r>
          </a:p>
          <a:p>
            <a:r>
              <a:rPr lang="en-US" dirty="0"/>
              <a:t> </a:t>
            </a:r>
          </a:p>
          <a:p>
            <a:r>
              <a:rPr lang="en-US" dirty="0"/>
              <a:t>Calculated as the percentage of births that occur to mothers who, on their child's birth certificate, reported receiving prenatal care only in the third trimester of their pregnancy, or who reported receiving no prenatal care.</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53</a:t>
            </a:fld>
            <a:endParaRPr lang="en-US"/>
          </a:p>
        </p:txBody>
      </p:sp>
    </p:spTree>
    <p:extLst>
      <p:ext uri="{BB962C8B-B14F-4D97-AF65-F5344CB8AC3E}">
        <p14:creationId xmlns:p14="http://schemas.microsoft.com/office/powerpoint/2010/main" val="245620253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reports of late or lack of prenatal care has </a:t>
            </a:r>
            <a:r>
              <a:rPr lang="en-US" dirty="0"/>
              <a:t>slightly increased </a:t>
            </a:r>
            <a:r>
              <a:rPr lang="en-US" dirty="0"/>
              <a:t>between 2016 and 2018.</a:t>
            </a:r>
          </a:p>
          <a:p>
            <a:r>
              <a:rPr lang="en-US" dirty="0"/>
              <a:t> </a:t>
            </a:r>
          </a:p>
          <a:p>
            <a:r>
              <a:rPr lang="en-US" b="1" dirty="0"/>
              <a:t>Note: </a:t>
            </a:r>
            <a:r>
              <a:rPr lang="en-US" dirty="0"/>
              <a:t>Cape May and Salem Counties do not have individual data available. All counties with fewer than 100,000 persons are combined together under the label "Unidentified Counties."</a:t>
            </a:r>
          </a:p>
          <a:p>
            <a:r>
              <a:rPr lang="en-US" dirty="0"/>
              <a:t> </a:t>
            </a:r>
          </a:p>
          <a:p>
            <a:r>
              <a:rPr lang="en-US" dirty="0"/>
              <a:t>Calculated as the percentage of births that occur to mothers who, on their child's birth certificate, reported receiving prenatal care only in the third trimester of their pregnancy, or who reported receiving no prenatal care.</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54</a:t>
            </a:fld>
            <a:endParaRPr lang="en-US"/>
          </a:p>
        </p:txBody>
      </p:sp>
    </p:spTree>
    <p:extLst>
      <p:ext uri="{BB962C8B-B14F-4D97-AF65-F5344CB8AC3E}">
        <p14:creationId xmlns:p14="http://schemas.microsoft.com/office/powerpoint/2010/main" val="11279097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Employees in this county are estimated to earn a higher weekly wage than the state average.</a:t>
            </a:r>
          </a:p>
          <a:p>
            <a:pPr marL="174708" indent="-174708">
              <a:buFont typeface="Arial" panose="020B0604020202020204" pitchFamily="34" charset="0"/>
              <a:buChar char="•"/>
            </a:pPr>
            <a:r>
              <a:rPr lang="en-US" dirty="0"/>
              <a:t>In this county, the average annual wage has remained steady between 2016 and 2018.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a:p>
        </p:txBody>
      </p:sp>
    </p:spTree>
    <p:extLst>
      <p:ext uri="{BB962C8B-B14F-4D97-AF65-F5344CB8AC3E}">
        <p14:creationId xmlns:p14="http://schemas.microsoft.com/office/powerpoint/2010/main" val="115861638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The county’s unemployment rate is generally lower than the state's rate and tended to follow similar patterns across the year. </a:t>
            </a:r>
          </a:p>
          <a:p>
            <a:r>
              <a:rPr lang="en-US" dirty="0"/>
              <a:t> </a:t>
            </a:r>
          </a:p>
          <a:p>
            <a:r>
              <a:rPr lang="en-US" b="1" dirty="0"/>
              <a:t>Note:</a:t>
            </a:r>
            <a:r>
              <a:rPr lang="en-US" dirty="0"/>
              <a:t> Not seasonally adjusted.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a:p>
        </p:txBody>
      </p:sp>
    </p:spTree>
    <p:extLst>
      <p:ext uri="{BB962C8B-B14F-4D97-AF65-F5344CB8AC3E}">
        <p14:creationId xmlns:p14="http://schemas.microsoft.com/office/powerpoint/2010/main" val="3098052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county’s median unemployment rate is lower than the state median.</a:t>
            </a:r>
          </a:p>
          <a:p>
            <a:r>
              <a:rPr lang="en-US" dirty="0"/>
              <a:t> </a:t>
            </a:r>
          </a:p>
          <a:p>
            <a:r>
              <a:rPr lang="en-US" b="1" dirty="0"/>
              <a:t>Note: </a:t>
            </a:r>
            <a:r>
              <a:rPr lang="en-US" dirty="0"/>
              <a:t>Not seasonally adjusted.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a:p>
        </p:txBody>
      </p:sp>
    </p:spTree>
    <p:extLst>
      <p:ext uri="{BB962C8B-B14F-4D97-AF65-F5344CB8AC3E}">
        <p14:creationId xmlns:p14="http://schemas.microsoft.com/office/powerpoint/2010/main" val="32544154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as with each NJ county, men tend to have higher annual incomes than women. </a:t>
            </a:r>
          </a:p>
          <a:p>
            <a:r>
              <a:rPr lang="en-US" dirty="0"/>
              <a:t> </a:t>
            </a:r>
          </a:p>
          <a:p>
            <a:r>
              <a:rPr lang="en-US" b="1" dirty="0"/>
              <a:t>Municipality data available?</a:t>
            </a:r>
            <a:r>
              <a:rPr lang="en-US" dirty="0"/>
              <a:t> Chart 10.8.</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a:p>
        </p:txBody>
      </p:sp>
    </p:spTree>
    <p:extLst>
      <p:ext uri="{BB962C8B-B14F-4D97-AF65-F5344CB8AC3E}">
        <p14:creationId xmlns:p14="http://schemas.microsoft.com/office/powerpoint/2010/main" val="198817168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both males and females tend to have a higher median income than the state and national average median incomes.</a:t>
            </a:r>
          </a:p>
          <a:p>
            <a:r>
              <a:rPr lang="en-US" b="1" dirty="0"/>
              <a:t> </a:t>
            </a:r>
            <a:endParaRPr lang="en-US" dirty="0"/>
          </a:p>
          <a:p>
            <a:r>
              <a:rPr lang="en-US" b="1" dirty="0"/>
              <a:t>Municipality data available?</a:t>
            </a:r>
            <a:r>
              <a:rPr lang="en-US" dirty="0"/>
              <a:t> Chart 10.8.</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60</a:t>
            </a:fld>
            <a:endParaRPr lang="en-US"/>
          </a:p>
        </p:txBody>
      </p:sp>
    </p:spTree>
    <p:extLst>
      <p:ext uri="{BB962C8B-B14F-4D97-AF65-F5344CB8AC3E}">
        <p14:creationId xmlns:p14="http://schemas.microsoft.com/office/powerpoint/2010/main" val="326591342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the median income for males and females has increased between 2013 and 2017. Men consistently earn about $25K more than women.</a:t>
            </a:r>
          </a:p>
          <a:p>
            <a:r>
              <a:rPr lang="en-US" dirty="0"/>
              <a:t> </a:t>
            </a:r>
          </a:p>
          <a:p>
            <a:r>
              <a:rPr lang="en-US" b="1" dirty="0"/>
              <a:t>Municipality data available?</a:t>
            </a:r>
            <a:r>
              <a:rPr lang="en-US" dirty="0"/>
              <a:t> Chart 10.8.</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a:p>
        </p:txBody>
      </p:sp>
    </p:spTree>
    <p:extLst>
      <p:ext uri="{BB962C8B-B14F-4D97-AF65-F5344CB8AC3E}">
        <p14:creationId xmlns:p14="http://schemas.microsoft.com/office/powerpoint/2010/main" val="131338043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Three municipalities with the highest, lowest, and a middling median income were selected to illustrate the variation of income by sex across municipalities. </a:t>
            </a:r>
          </a:p>
          <a:p>
            <a:r>
              <a:rPr lang="en-US" dirty="0"/>
              <a:t> </a:t>
            </a:r>
          </a:p>
          <a:p>
            <a:r>
              <a:rPr lang="en-US" b="1" dirty="0"/>
              <a:t>County workbook</a:t>
            </a:r>
            <a:r>
              <a:rPr lang="en-US" dirty="0"/>
              <a:t> may include data for additional municipalities.</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62</a:t>
            </a:fld>
            <a:endParaRPr lang="en-US"/>
          </a:p>
        </p:txBody>
      </p:sp>
    </p:spTree>
    <p:extLst>
      <p:ext uri="{BB962C8B-B14F-4D97-AF65-F5344CB8AC3E}">
        <p14:creationId xmlns:p14="http://schemas.microsoft.com/office/powerpoint/2010/main" val="342321755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county’s crime rate is one of the lower ones in the state. </a:t>
            </a:r>
          </a:p>
          <a:p>
            <a:pPr marL="174708" indent="-174708">
              <a:buFont typeface="Arial" panose="020B0604020202020204" pitchFamily="34" charset="0"/>
              <a:buChar char="•"/>
            </a:pPr>
            <a:r>
              <a:rPr lang="en-US" dirty="0"/>
              <a:t>Comparisons of crime rates between counties should not be made without considering seasonal population volume, transience, tourism, and labor forces.</a:t>
            </a:r>
          </a:p>
          <a:p>
            <a:r>
              <a:rPr lang="en-US" dirty="0"/>
              <a:t> </a:t>
            </a:r>
          </a:p>
          <a:p>
            <a:r>
              <a:rPr lang="en-US" b="1" dirty="0"/>
              <a:t>Info</a:t>
            </a:r>
            <a:r>
              <a:rPr lang="en-US" dirty="0"/>
              <a:t>: All crime rates are based on permanent, year-round populations and refer to instances of murder, rape, robbery and aggravated assault.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64</a:t>
            </a:fld>
            <a:endParaRPr lang="en-US"/>
          </a:p>
        </p:txBody>
      </p:sp>
    </p:spTree>
    <p:extLst>
      <p:ext uri="{BB962C8B-B14F-4D97-AF65-F5344CB8AC3E}">
        <p14:creationId xmlns:p14="http://schemas.microsoft.com/office/powerpoint/2010/main" val="152537560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most violent crimes were attributed to aggravated assault and robbery and most nonviolent crimes were attributed to larceny.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a:p>
        </p:txBody>
      </p:sp>
    </p:spTree>
    <p:extLst>
      <p:ext uri="{BB962C8B-B14F-4D97-AF65-F5344CB8AC3E}">
        <p14:creationId xmlns:p14="http://schemas.microsoft.com/office/powerpoint/2010/main" val="416697768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Without accounting for population size, this county has the 7</a:t>
            </a:r>
            <a:r>
              <a:rPr lang="en-US" baseline="30000" dirty="0"/>
              <a:t>th</a:t>
            </a:r>
            <a:r>
              <a:rPr lang="en-US" dirty="0"/>
              <a:t> lowest juvenile arrest rate in the state.</a:t>
            </a:r>
          </a:p>
          <a:p>
            <a:pPr marL="174708" indent="-174708">
              <a:buFont typeface="Arial" panose="020B0604020202020204" pitchFamily="34" charset="0"/>
              <a:buChar char="•"/>
            </a:pPr>
            <a:r>
              <a:rPr lang="en-US" dirty="0"/>
              <a:t>This rate has </a:t>
            </a:r>
            <a:r>
              <a:rPr lang="en-US" dirty="0"/>
              <a:t>slightly decreased between 2012 </a:t>
            </a:r>
            <a:r>
              <a:rPr lang="en-US" dirty="0"/>
              <a:t>and 2016, and is below the rate for NJ.  </a:t>
            </a:r>
          </a:p>
          <a:p>
            <a:endParaRPr lang="en-US" dirty="0"/>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66</a:t>
            </a:fld>
            <a:endParaRPr lang="en-US"/>
          </a:p>
        </p:txBody>
      </p:sp>
    </p:spTree>
    <p:extLst>
      <p:ext uri="{BB962C8B-B14F-4D97-AF65-F5344CB8AC3E}">
        <p14:creationId xmlns:p14="http://schemas.microsoft.com/office/powerpoint/2010/main" val="46485998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The number of deaths was too small to calculate reliable rates for most counties including Morris. </a:t>
            </a:r>
          </a:p>
          <a:p>
            <a:r>
              <a:rPr lang="en-US" dirty="0"/>
              <a:t> </a:t>
            </a:r>
          </a:p>
          <a:p>
            <a:r>
              <a:rPr lang="en-US" dirty="0"/>
              <a:t>County is the decedent's county of residence, not the county where the assault occurred.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67</a:t>
            </a:fld>
            <a:endParaRPr lang="en-US"/>
          </a:p>
        </p:txBody>
      </p:sp>
    </p:spTree>
    <p:extLst>
      <p:ext uri="{BB962C8B-B14F-4D97-AF65-F5344CB8AC3E}">
        <p14:creationId xmlns:p14="http://schemas.microsoft.com/office/powerpoint/2010/main" val="160349066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The number of deaths was too small to calculate reliable rates. Most counties will have blanks in this section.</a:t>
            </a:r>
          </a:p>
          <a:p>
            <a:pPr marL="174708" indent="-174708">
              <a:buFont typeface="Arial" panose="020B0604020202020204" pitchFamily="34" charset="0"/>
              <a:buChar char="•"/>
            </a:pPr>
            <a:r>
              <a:rPr lang="en-US" dirty="0"/>
              <a:t>No </a:t>
            </a:r>
            <a:r>
              <a:rPr lang="en-US" dirty="0"/>
              <a:t>data are available so a comparison of homicide rates cannot be made among racial/ethnic groups or by sex. </a:t>
            </a:r>
          </a:p>
          <a:p>
            <a:pPr marL="174708" indent="-174708">
              <a:buFont typeface="Arial" panose="020B0604020202020204" pitchFamily="34" charset="0"/>
              <a:buChar char="•"/>
            </a:pPr>
            <a:endParaRPr lang="en-US" dirty="0"/>
          </a:p>
          <a:p>
            <a:r>
              <a:rPr lang="en-US" dirty="0"/>
              <a:t> </a:t>
            </a:r>
          </a:p>
          <a:p>
            <a:r>
              <a:rPr lang="en-US" dirty="0"/>
              <a:t>County is the decedent's county of residence, not the county where the assault occurred.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68</a:t>
            </a:fld>
            <a:endParaRPr lang="en-US"/>
          </a:p>
        </p:txBody>
      </p:sp>
    </p:spTree>
    <p:extLst>
      <p:ext uri="{BB962C8B-B14F-4D97-AF65-F5344CB8AC3E}">
        <p14:creationId xmlns:p14="http://schemas.microsoft.com/office/powerpoint/2010/main" val="172139308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Without accounting for population size, this county has 7</a:t>
            </a:r>
            <a:r>
              <a:rPr lang="en-US" baseline="30000" dirty="0"/>
              <a:t>th</a:t>
            </a:r>
            <a:r>
              <a:rPr lang="en-US" dirty="0"/>
              <a:t> lowest number of domestic violence incidents in NJ.</a:t>
            </a:r>
          </a:p>
          <a:p>
            <a:r>
              <a:rPr lang="en-US" dirty="0"/>
              <a:t> </a:t>
            </a:r>
          </a:p>
          <a:p>
            <a:r>
              <a:rPr lang="en-US" dirty="0"/>
              <a:t>The New Jersey State Police UCR Unit relies on the individual reporting agencies for accuracy of the reported data. </a:t>
            </a:r>
          </a:p>
          <a:p>
            <a:r>
              <a:rPr lang="en-US" dirty="0"/>
              <a:t> </a:t>
            </a:r>
          </a:p>
          <a:p>
            <a:r>
              <a:rPr lang="en-US" b="1" dirty="0"/>
              <a:t>Municipality data available? </a:t>
            </a:r>
            <a:r>
              <a:rPr lang="en-US" dirty="0"/>
              <a:t>Chart 12.3.</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70</a:t>
            </a:fld>
            <a:endParaRPr lang="en-US"/>
          </a:p>
        </p:txBody>
      </p:sp>
    </p:spTree>
    <p:extLst>
      <p:ext uri="{BB962C8B-B14F-4D97-AF65-F5344CB8AC3E}">
        <p14:creationId xmlns:p14="http://schemas.microsoft.com/office/powerpoint/2010/main" val="424966151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Without accounting for population size, the number of domestic violence incidents in this county has slightly decreased between 2012 and 2016.  </a:t>
            </a:r>
          </a:p>
          <a:p>
            <a:r>
              <a:rPr lang="en-US" dirty="0"/>
              <a:t> </a:t>
            </a:r>
          </a:p>
          <a:p>
            <a:r>
              <a:rPr lang="en-US" dirty="0"/>
              <a:t>The New Jersey State Police UCR Unit relies on the individual reporting agencies for accuracy of the reported data. </a:t>
            </a:r>
          </a:p>
          <a:p>
            <a:r>
              <a:rPr lang="en-US" b="1" dirty="0"/>
              <a:t> </a:t>
            </a:r>
            <a:endParaRPr lang="en-US" dirty="0"/>
          </a:p>
          <a:p>
            <a:r>
              <a:rPr lang="en-US" b="1" dirty="0"/>
              <a:t>Municipality data available? </a:t>
            </a:r>
            <a:r>
              <a:rPr lang="en-US" dirty="0"/>
              <a:t>Chart 12.3.</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71</a:t>
            </a:fld>
            <a:endParaRPr lang="en-US"/>
          </a:p>
        </p:txBody>
      </p:sp>
    </p:spTree>
    <p:extLst>
      <p:ext uri="{BB962C8B-B14F-4D97-AF65-F5344CB8AC3E}">
        <p14:creationId xmlns:p14="http://schemas.microsoft.com/office/powerpoint/2010/main" val="366750612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Of the municipalities with data available for this county, and without accounting for population size, Randolph Township, Parsippany-Troy </a:t>
            </a:r>
            <a:r>
              <a:rPr lang="en-US" dirty="0"/>
              <a:t>Hills, </a:t>
            </a:r>
            <a:r>
              <a:rPr lang="en-US" dirty="0"/>
              <a:t>and Mount Olive had the highest number of domestic violence incidents reported in the county. </a:t>
            </a:r>
          </a:p>
          <a:p>
            <a:r>
              <a:rPr lang="en-US" dirty="0"/>
              <a:t> </a:t>
            </a:r>
          </a:p>
          <a:p>
            <a:r>
              <a:rPr lang="en-US" b="1" dirty="0"/>
              <a:t>County workbook</a:t>
            </a:r>
            <a:r>
              <a:rPr lang="en-US" dirty="0"/>
              <a:t> may include data for additional municipalities.</a:t>
            </a:r>
          </a:p>
          <a:p>
            <a:r>
              <a:rPr lang="en-US" dirty="0"/>
              <a:t> </a:t>
            </a:r>
          </a:p>
          <a:p>
            <a:r>
              <a:rPr lang="en-US" dirty="0"/>
              <a:t>The New Jersey State Police UCR Unit relies on the individual reporting agencies for accuracy of the reported data.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a:p>
        </p:txBody>
      </p:sp>
    </p:spTree>
    <p:extLst>
      <p:ext uri="{BB962C8B-B14F-4D97-AF65-F5344CB8AC3E}">
        <p14:creationId xmlns:p14="http://schemas.microsoft.com/office/powerpoint/2010/main" val="102021362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Most domestic violence offenses in NJ were categorized as assault and harassment.</a:t>
            </a:r>
          </a:p>
          <a:p>
            <a:r>
              <a:rPr lang="en-US" dirty="0"/>
              <a:t> </a:t>
            </a:r>
          </a:p>
          <a:p>
            <a:r>
              <a:rPr lang="en-US" dirty="0"/>
              <a:t>The New Jersey State Police UCR Unit relies on the individual reporting agencies for accuracy of the reported data. </a:t>
            </a:r>
          </a:p>
          <a:p>
            <a:r>
              <a:rPr lang="en-US" dirty="0"/>
              <a:t> </a:t>
            </a:r>
          </a:p>
          <a:p>
            <a:r>
              <a:rPr lang="en-US" b="1" dirty="0"/>
              <a:t>Municipality/County data available? </a:t>
            </a:r>
            <a:r>
              <a:rPr lang="en-US" dirty="0"/>
              <a:t>No, neither county nor municipality estimates available.</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a:p>
        </p:txBody>
      </p:sp>
    </p:spTree>
    <p:extLst>
      <p:ext uri="{BB962C8B-B14F-4D97-AF65-F5344CB8AC3E}">
        <p14:creationId xmlns:p14="http://schemas.microsoft.com/office/powerpoint/2010/main" val="311612034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NJ, most domestic violence arrests were related to assault. </a:t>
            </a:r>
          </a:p>
          <a:p>
            <a:r>
              <a:rPr lang="en-US" dirty="0"/>
              <a:t> </a:t>
            </a:r>
          </a:p>
          <a:p>
            <a:r>
              <a:rPr lang="en-US" dirty="0"/>
              <a:t>The New Jersey State Police UCR Unit relies on the individual reporting agencies for accuracy of the reported data. </a:t>
            </a:r>
          </a:p>
          <a:p>
            <a:r>
              <a:rPr lang="en-US" dirty="0"/>
              <a:t> </a:t>
            </a:r>
          </a:p>
          <a:p>
            <a:r>
              <a:rPr lang="en-US" b="1" dirty="0"/>
              <a:t>Municipality/County data available? </a:t>
            </a:r>
            <a:r>
              <a:rPr lang="en-US" dirty="0"/>
              <a:t>No, neither county nor municipality estimates available.</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74</a:t>
            </a:fld>
            <a:endParaRPr lang="en-US"/>
          </a:p>
        </p:txBody>
      </p:sp>
    </p:spTree>
    <p:extLst>
      <p:ext uri="{BB962C8B-B14F-4D97-AF65-F5344CB8AC3E}">
        <p14:creationId xmlns:p14="http://schemas.microsoft.com/office/powerpoint/2010/main" val="34048897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Across a two-year period (2016 to 2018), 16 counties experienced an increase in the percentage of opioid deaths, while the remaining 5 NJ counties experienced a decrease. </a:t>
            </a:r>
          </a:p>
          <a:p>
            <a:pPr marL="174708" indent="-174708">
              <a:buFont typeface="Arial" panose="020B0604020202020204" pitchFamily="34" charset="0"/>
              <a:buChar char="•"/>
            </a:pPr>
            <a:r>
              <a:rPr lang="en-US" dirty="0"/>
              <a:t>In this county, the number of suspected overdose deaths increased over that period. </a:t>
            </a:r>
          </a:p>
          <a:p>
            <a:pPr marL="174708" indent="-174708">
              <a:buFont typeface="Arial" panose="020B0604020202020204" pitchFamily="34" charset="0"/>
              <a:buChar char="•"/>
            </a:pPr>
            <a:r>
              <a:rPr lang="en-US" dirty="0"/>
              <a:t>Between 2014 and 2018, the number of suspected opioid deaths in this county had been increasing.</a:t>
            </a:r>
          </a:p>
          <a:p>
            <a:r>
              <a:rPr lang="en-US" dirty="0"/>
              <a:t> </a:t>
            </a:r>
          </a:p>
          <a:p>
            <a:r>
              <a:rPr lang="en-US" b="1" dirty="0"/>
              <a:t>Municipality data available? </a:t>
            </a:r>
            <a:r>
              <a:rPr lang="en-US" dirty="0"/>
              <a:t>No.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76</a:t>
            </a:fld>
            <a:endParaRPr lang="en-US"/>
          </a:p>
        </p:txBody>
      </p:sp>
    </p:spTree>
    <p:extLst>
      <p:ext uri="{BB962C8B-B14F-4D97-AF65-F5344CB8AC3E}">
        <p14:creationId xmlns:p14="http://schemas.microsoft.com/office/powerpoint/2010/main" val="332713333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there is an increasing trend of overdose deaths as a proportion of the population from 2017 to 2018.</a:t>
            </a:r>
          </a:p>
          <a:p>
            <a:pPr marL="174708" indent="-174708">
              <a:buFont typeface="Arial" panose="020B0604020202020204" pitchFamily="34" charset="0"/>
              <a:buChar char="•"/>
            </a:pPr>
            <a:r>
              <a:rPr lang="en-US" dirty="0"/>
              <a:t>The decreasing line indicates that more people have been dying of </a:t>
            </a:r>
            <a:r>
              <a:rPr lang="en-US" dirty="0"/>
              <a:t>overdoses </a:t>
            </a:r>
            <a:r>
              <a:rPr lang="en-US" dirty="0"/>
              <a:t>over time.</a:t>
            </a:r>
          </a:p>
          <a:p>
            <a:r>
              <a:rPr lang="en-US" dirty="0"/>
              <a:t> </a:t>
            </a:r>
          </a:p>
          <a:p>
            <a:r>
              <a:rPr lang="en-US" b="1" dirty="0"/>
              <a:t>Municipality data available? </a:t>
            </a:r>
            <a:r>
              <a:rPr lang="en-US" dirty="0"/>
              <a:t>No.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77</a:t>
            </a:fld>
            <a:endParaRPr lang="en-US"/>
          </a:p>
        </p:txBody>
      </p:sp>
    </p:spTree>
    <p:extLst>
      <p:ext uri="{BB962C8B-B14F-4D97-AF65-F5344CB8AC3E}">
        <p14:creationId xmlns:p14="http://schemas.microsoft.com/office/powerpoint/2010/main" val="205623755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most treatment center admissions were due to Heroin usage.</a:t>
            </a:r>
          </a:p>
          <a:p>
            <a:r>
              <a:rPr lang="en-US" dirty="0"/>
              <a:t> </a:t>
            </a:r>
          </a:p>
          <a:p>
            <a:r>
              <a:rPr lang="en-US" dirty="0"/>
              <a:t>This statewide Substance Abuse Overview provides statistics on substance abuse treatment in New Jersey for calendar year 2017. In 2017, there were 82,644 treatment admissions and 79,326 discharges reported to the New Jersey Department of Health, Division of Mental Health and Addiction Services by substance abuse treatment providers. These data were submitted through the web-based New Jersey Substance Abuse Monitoring System (NJSAMS). This report is based on the information provided in the May 2018 NJSAMS download data.</a:t>
            </a:r>
          </a:p>
          <a:p>
            <a:r>
              <a:rPr lang="en-US" b="1" dirty="0"/>
              <a:t>Municipality data available? </a:t>
            </a:r>
            <a:r>
              <a:rPr lang="en-US" dirty="0"/>
              <a:t>No.</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78</a:t>
            </a:fld>
            <a:endParaRPr lang="en-US"/>
          </a:p>
        </p:txBody>
      </p:sp>
    </p:spTree>
    <p:extLst>
      <p:ext uri="{BB962C8B-B14F-4D97-AF65-F5344CB8AC3E}">
        <p14:creationId xmlns:p14="http://schemas.microsoft.com/office/powerpoint/2010/main" val="303507983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the majority of mental health programs available are supportive housing, followed by residential services. </a:t>
            </a:r>
          </a:p>
          <a:p>
            <a:r>
              <a:rPr lang="en-US" dirty="0"/>
              <a:t> </a:t>
            </a:r>
          </a:p>
          <a:p>
            <a:r>
              <a:rPr lang="en-US" b="1" dirty="0"/>
              <a:t>Municipality data available? </a:t>
            </a:r>
            <a:r>
              <a:rPr lang="en-US" dirty="0"/>
              <a:t>No.</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80</a:t>
            </a:fld>
            <a:endParaRPr lang="en-US"/>
          </a:p>
        </p:txBody>
      </p:sp>
    </p:spTree>
    <p:extLst>
      <p:ext uri="{BB962C8B-B14F-4D97-AF65-F5344CB8AC3E}">
        <p14:creationId xmlns:p14="http://schemas.microsoft.com/office/powerpoint/2010/main" val="164693673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the estimated frequency of mental health distress found is around the state average.</a:t>
            </a:r>
          </a:p>
          <a:p>
            <a:pPr marL="174708" indent="-174708">
              <a:buFont typeface="Arial" panose="020B0604020202020204" pitchFamily="34" charset="0"/>
              <a:buChar char="•"/>
            </a:pPr>
            <a:r>
              <a:rPr lang="en-US" dirty="0"/>
              <a:t>Over time, the percentage of the population reporting mental health distress in this phone survey has </a:t>
            </a:r>
            <a:r>
              <a:rPr lang="en-US" dirty="0"/>
              <a:t>increased</a:t>
            </a:r>
            <a:r>
              <a:rPr lang="en-US" dirty="0"/>
              <a:t>.</a:t>
            </a:r>
          </a:p>
          <a:p>
            <a:r>
              <a:rPr lang="en-US" dirty="0"/>
              <a:t> </a:t>
            </a:r>
          </a:p>
          <a:p>
            <a:r>
              <a:rPr lang="en-US" b="1" dirty="0"/>
              <a:t>Note</a:t>
            </a:r>
            <a:r>
              <a:rPr lang="en-US" dirty="0"/>
              <a:t>: Frequent Mental distress: Based on responses indicating 14 or more of the past 30 days "not good". </a:t>
            </a:r>
          </a:p>
          <a:p>
            <a:r>
              <a:rPr lang="en-US" dirty="0"/>
              <a:t> </a:t>
            </a:r>
          </a:p>
          <a:p>
            <a:r>
              <a:rPr lang="en-US" dirty="0"/>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p>
          <a:p>
            <a:r>
              <a:rPr lang="en-US" dirty="0"/>
              <a:t> </a:t>
            </a:r>
          </a:p>
          <a:p>
            <a:r>
              <a:rPr lang="en-US" b="1" dirty="0"/>
              <a:t>Municipality data available? </a:t>
            </a:r>
            <a:r>
              <a:rPr lang="en-US" dirty="0"/>
              <a:t>No.</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81</a:t>
            </a:fld>
            <a:endParaRPr lang="en-US"/>
          </a:p>
        </p:txBody>
      </p:sp>
    </p:spTree>
    <p:extLst>
      <p:ext uri="{BB962C8B-B14F-4D97-AF65-F5344CB8AC3E}">
        <p14:creationId xmlns:p14="http://schemas.microsoft.com/office/powerpoint/2010/main" val="43443778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Comparisons across racial/ethnic groups cannot be made.</a:t>
            </a:r>
          </a:p>
          <a:p>
            <a:pPr marL="174708" indent="-174708">
              <a:buFont typeface="Arial" panose="020B0604020202020204" pitchFamily="34" charset="0"/>
              <a:buChar char="•"/>
            </a:pPr>
            <a:r>
              <a:rPr lang="en-US" dirty="0"/>
              <a:t>Symptoms of mental health distress were reported by Women at </a:t>
            </a:r>
            <a:r>
              <a:rPr lang="en-US" dirty="0"/>
              <a:t>slightly higher rate than </a:t>
            </a:r>
            <a:r>
              <a:rPr lang="en-US" dirty="0"/>
              <a:t>Men. </a:t>
            </a:r>
          </a:p>
          <a:p>
            <a:r>
              <a:rPr lang="en-US" dirty="0"/>
              <a:t> </a:t>
            </a:r>
          </a:p>
          <a:p>
            <a:r>
              <a:rPr lang="en-US" b="1" dirty="0"/>
              <a:t>Note</a:t>
            </a:r>
            <a:r>
              <a:rPr lang="en-US" dirty="0"/>
              <a:t>: Frequent Mental distress: Based on responses indicating 14 or more of the past 30 days "not good".</a:t>
            </a:r>
          </a:p>
          <a:p>
            <a:r>
              <a:rPr lang="en-US" dirty="0"/>
              <a:t> </a:t>
            </a:r>
          </a:p>
          <a:p>
            <a:r>
              <a:rPr lang="en-US" dirty="0"/>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b="1" dirty="0"/>
              <a:t> </a:t>
            </a:r>
            <a:endParaRPr lang="en-US" dirty="0"/>
          </a:p>
          <a:p>
            <a:r>
              <a:rPr lang="en-US" b="1" dirty="0"/>
              <a:t>Municipality data available? </a:t>
            </a:r>
            <a:r>
              <a:rPr lang="en-US" dirty="0"/>
              <a:t>No.</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a:p>
        </p:txBody>
      </p:sp>
    </p:spTree>
    <p:extLst>
      <p:ext uri="{BB962C8B-B14F-4D97-AF65-F5344CB8AC3E}">
        <p14:creationId xmlns:p14="http://schemas.microsoft.com/office/powerpoint/2010/main" val="328737840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the estimated frequency of depression is around the state average.</a:t>
            </a:r>
          </a:p>
          <a:p>
            <a:pPr marL="174708" indent="-174708">
              <a:buFont typeface="Arial" panose="020B0604020202020204" pitchFamily="34" charset="0"/>
              <a:buChar char="•"/>
            </a:pPr>
            <a:r>
              <a:rPr lang="en-US" dirty="0"/>
              <a:t>Over time, the percentage of the population reporting depression in this phone survey has varied slightly.</a:t>
            </a:r>
          </a:p>
          <a:p>
            <a:r>
              <a:rPr lang="en-US" dirty="0"/>
              <a:t> </a:t>
            </a:r>
          </a:p>
          <a:p>
            <a:r>
              <a:rPr lang="en-US" b="1" dirty="0"/>
              <a:t>Note</a:t>
            </a:r>
            <a:r>
              <a:rPr lang="en-US" dirty="0"/>
              <a:t>: Depression: Based on responses indicating depression diagnosis from a professional at any time during one’s lifetime. </a:t>
            </a:r>
          </a:p>
          <a:p>
            <a:r>
              <a:rPr lang="en-US" dirty="0"/>
              <a:t> </a:t>
            </a:r>
          </a:p>
          <a:p>
            <a:r>
              <a:rPr lang="en-US" dirty="0"/>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b="1" dirty="0"/>
              <a:t> </a:t>
            </a:r>
            <a:endParaRPr lang="en-US" dirty="0"/>
          </a:p>
          <a:p>
            <a:r>
              <a:rPr lang="en-US" b="1" dirty="0"/>
              <a:t>Municipality data available? </a:t>
            </a:r>
            <a:r>
              <a:rPr lang="en-US" dirty="0"/>
              <a:t>No.</a:t>
            </a:r>
          </a:p>
          <a:p>
            <a:r>
              <a:rPr lang="en-US" dirty="0"/>
              <a:t> </a:t>
            </a:r>
          </a:p>
        </p:txBody>
      </p:sp>
      <p:sp>
        <p:nvSpPr>
          <p:cNvPr id="4" name="Slide Number Placeholder 3"/>
          <p:cNvSpPr>
            <a:spLocks noGrp="1"/>
          </p:cNvSpPr>
          <p:nvPr>
            <p:ph type="sldNum" sz="quarter" idx="10"/>
          </p:nvPr>
        </p:nvSpPr>
        <p:spPr/>
        <p:txBody>
          <a:bodyPr/>
          <a:lstStyle/>
          <a:p>
            <a:fld id="{2D8348A3-7091-4FB3-AE37-CB43F4A5F199}" type="slidenum">
              <a:rPr lang="en-US" smtClean="0"/>
              <a:t>83</a:t>
            </a:fld>
            <a:endParaRPr lang="en-US"/>
          </a:p>
        </p:txBody>
      </p:sp>
    </p:spTree>
    <p:extLst>
      <p:ext uri="{BB962C8B-B14F-4D97-AF65-F5344CB8AC3E}">
        <p14:creationId xmlns:p14="http://schemas.microsoft.com/office/powerpoint/2010/main" val="188424099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Comparisons by racial/ethnic group cannot be made.</a:t>
            </a:r>
          </a:p>
          <a:p>
            <a:pPr marL="174708" indent="-174708">
              <a:buFont typeface="Arial" panose="020B0604020202020204" pitchFamily="34" charset="0"/>
              <a:buChar char="•"/>
            </a:pPr>
            <a:r>
              <a:rPr lang="en-US" dirty="0"/>
              <a:t>Diagnosed depression was reported more frequently by Women than by Men. </a:t>
            </a:r>
          </a:p>
          <a:p>
            <a:r>
              <a:rPr lang="en-US" b="1" dirty="0"/>
              <a:t> </a:t>
            </a:r>
            <a:endParaRPr lang="en-US" dirty="0"/>
          </a:p>
          <a:p>
            <a:r>
              <a:rPr lang="en-US" b="1" dirty="0"/>
              <a:t>Note</a:t>
            </a:r>
            <a:r>
              <a:rPr lang="en-US" dirty="0"/>
              <a:t>: Depression: Based on responses indicating depression diagnosis from a professional at any time during one’s lifetime. </a:t>
            </a:r>
          </a:p>
          <a:p>
            <a:r>
              <a:rPr lang="en-US" dirty="0"/>
              <a:t> </a:t>
            </a:r>
          </a:p>
          <a:p>
            <a:r>
              <a:rPr lang="en-US" dirty="0"/>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b="1" dirty="0"/>
              <a:t> </a:t>
            </a:r>
            <a:endParaRPr lang="en-US" dirty="0"/>
          </a:p>
          <a:p>
            <a:r>
              <a:rPr lang="en-US" b="1" dirty="0"/>
              <a:t>Municipality data available? </a:t>
            </a:r>
            <a:r>
              <a:rPr lang="en-US" dirty="0"/>
              <a:t>No.</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84</a:t>
            </a:fld>
            <a:endParaRPr lang="en-US"/>
          </a:p>
        </p:txBody>
      </p:sp>
    </p:spTree>
    <p:extLst>
      <p:ext uri="{BB962C8B-B14F-4D97-AF65-F5344CB8AC3E}">
        <p14:creationId xmlns:p14="http://schemas.microsoft.com/office/powerpoint/2010/main" val="190270941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Without accounting for population size, this county has the 9th highest number of children receiving Special Ed services of the NJ counties in 2018. </a:t>
            </a:r>
          </a:p>
          <a:p>
            <a:r>
              <a:rPr lang="en-US" b="1" dirty="0"/>
              <a:t> </a:t>
            </a:r>
            <a:endParaRPr lang="en-US" dirty="0"/>
          </a:p>
          <a:p>
            <a:r>
              <a:rPr lang="en-US" b="1" dirty="0"/>
              <a:t>Municipality Data Available?: </a:t>
            </a:r>
            <a:r>
              <a:rPr lang="en-US" dirty="0"/>
              <a:t>Yes</a:t>
            </a:r>
          </a:p>
          <a:p>
            <a:r>
              <a:rPr lang="en-US" b="1" dirty="0"/>
              <a:t>Note:</a:t>
            </a:r>
            <a:r>
              <a:rPr lang="en-US" dirty="0"/>
              <a:t> Charter schools were included in the county of registered address.</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86</a:t>
            </a:fld>
            <a:endParaRPr lang="en-US"/>
          </a:p>
        </p:txBody>
      </p:sp>
    </p:spTree>
    <p:extLst>
      <p:ext uri="{BB962C8B-B14F-4D97-AF65-F5344CB8AC3E}">
        <p14:creationId xmlns:p14="http://schemas.microsoft.com/office/powerpoint/2010/main" val="156511443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2017 and 2018, the county’s percentage of children receiving Special Education services are at the state average.</a:t>
            </a:r>
          </a:p>
          <a:p>
            <a:r>
              <a:rPr lang="en-US" dirty="0"/>
              <a:t> </a:t>
            </a:r>
          </a:p>
          <a:p>
            <a:r>
              <a:rPr lang="en-US" dirty="0"/>
              <a:t>2017 NJ Average=17.6%</a:t>
            </a:r>
          </a:p>
          <a:p>
            <a:r>
              <a:rPr lang="en-US" dirty="0"/>
              <a:t>2018 NJ Average=17.9%</a:t>
            </a:r>
          </a:p>
          <a:p>
            <a:r>
              <a:rPr lang="en-US" b="1" dirty="0"/>
              <a:t> </a:t>
            </a:r>
            <a:endParaRPr lang="en-US" dirty="0"/>
          </a:p>
          <a:p>
            <a:r>
              <a:rPr lang="en-US" b="1" dirty="0"/>
              <a:t>Municipality Data Available?: </a:t>
            </a:r>
            <a:r>
              <a:rPr lang="en-US" dirty="0"/>
              <a:t>Yes</a:t>
            </a:r>
          </a:p>
          <a:p>
            <a:r>
              <a:rPr lang="en-US" b="1" dirty="0"/>
              <a:t>Note:</a:t>
            </a:r>
            <a:r>
              <a:rPr lang="en-US" dirty="0"/>
              <a:t> Charter schools were included in the county of registered address.</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87</a:t>
            </a:fld>
            <a:endParaRPr lang="en-US"/>
          </a:p>
        </p:txBody>
      </p:sp>
    </p:spTree>
    <p:extLst>
      <p:ext uri="{BB962C8B-B14F-4D97-AF65-F5344CB8AC3E}">
        <p14:creationId xmlns:p14="http://schemas.microsoft.com/office/powerpoint/2010/main" val="160823473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Without accounting for population size, this county has the 10</a:t>
            </a:r>
            <a:r>
              <a:rPr lang="en-US" baseline="30000" dirty="0"/>
              <a:t>th</a:t>
            </a:r>
            <a:r>
              <a:rPr lang="en-US" dirty="0"/>
              <a:t> highest number of children receiving Special Ed services of the NJ counties.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88</a:t>
            </a:fld>
            <a:endParaRPr lang="en-US"/>
          </a:p>
        </p:txBody>
      </p:sp>
    </p:spTree>
    <p:extLst>
      <p:ext uri="{BB962C8B-B14F-4D97-AF65-F5344CB8AC3E}">
        <p14:creationId xmlns:p14="http://schemas.microsoft.com/office/powerpoint/2010/main" val="96751706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These lists of supports were identified by searching for providers who work with residents of this county. Many supports are available state-wide. </a:t>
            </a:r>
          </a:p>
          <a:p>
            <a:pPr marL="174708" indent="-174708">
              <a:buFont typeface="Arial" panose="020B0604020202020204" pitchFamily="34" charset="0"/>
              <a:buChar char="•"/>
            </a:pPr>
            <a:r>
              <a:rPr lang="en-US" dirty="0"/>
              <a:t>Did not include individual counselors. Is not an exhaustive list.</a:t>
            </a:r>
          </a:p>
          <a:p>
            <a:r>
              <a:rPr lang="en-US" dirty="0"/>
              <a:t> </a:t>
            </a:r>
          </a:p>
          <a:p>
            <a:pPr defTabSz="921223">
              <a:defRPr/>
            </a:pPr>
            <a:r>
              <a:rPr lang="en-US" b="1" dirty="0"/>
              <a:t>Source</a:t>
            </a:r>
            <a:r>
              <a:rPr lang="en-US" dirty="0"/>
              <a:t>: </a:t>
            </a:r>
          </a:p>
          <a:p>
            <a:pPr defTabSz="921223">
              <a:defRPr/>
            </a:pPr>
            <a:r>
              <a:rPr lang="en-US" dirty="0"/>
              <a:t>16.1. </a:t>
            </a:r>
            <a:r>
              <a:rPr lang="en-US" dirty="0">
                <a:hlinkClick r:id="rId3"/>
              </a:rPr>
              <a:t>http://www.morrissussexresourcenet.org/search/?</a:t>
            </a:r>
            <a:r>
              <a:rPr lang="en-US" dirty="0" smtClean="0">
                <a:hlinkClick r:id="rId3"/>
              </a:rPr>
              <a:t>action=dspresults</a:t>
            </a:r>
            <a:endParaRPr lang="en-US" dirty="0" smtClean="0"/>
          </a:p>
          <a:p>
            <a:pPr defTabSz="921223">
              <a:defRPr/>
            </a:pPr>
            <a:endParaRPr lang="en-US" dirty="0"/>
          </a:p>
          <a:p>
            <a:r>
              <a:rPr lang="en-US" dirty="0"/>
              <a:t>16.2. </a:t>
            </a:r>
            <a:r>
              <a:rPr lang="en-US" u="sng" dirty="0"/>
              <a:t>https://www.probononj.org/ProviderDirectory.aspx</a:t>
            </a:r>
            <a:endParaRPr lang="en-US" dirty="0"/>
          </a:p>
          <a:p>
            <a:r>
              <a:rPr lang="en-US" dirty="0"/>
              <a:t> </a:t>
            </a:r>
          </a:p>
          <a:p>
            <a:r>
              <a:rPr lang="en-US" b="1" dirty="0"/>
              <a:t>Municipality data available? </a:t>
            </a:r>
            <a:r>
              <a:rPr lang="en-US" dirty="0"/>
              <a:t>No.</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90</a:t>
            </a:fld>
            <a:endParaRPr lang="en-US"/>
          </a:p>
        </p:txBody>
      </p:sp>
    </p:spTree>
    <p:extLst>
      <p:ext uri="{BB962C8B-B14F-4D97-AF65-F5344CB8AC3E}">
        <p14:creationId xmlns:p14="http://schemas.microsoft.com/office/powerpoint/2010/main" val="114061714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2.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6.jpe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3.pn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4.jpeg"/><Relationship Id="rId1" Type="http://schemas.openxmlformats.org/officeDocument/2006/relationships/slideMaster" Target="../slideMasters/slideMaster2.xml"/><Relationship Id="rId5" Type="http://schemas.openxmlformats.org/officeDocument/2006/relationships/image" Target="../media/image10.png"/><Relationship Id="rId4" Type="http://schemas.openxmlformats.org/officeDocument/2006/relationships/image" Target="../media/image15.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7.jpe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7.jpeg"/><Relationship Id="rId1" Type="http://schemas.openxmlformats.org/officeDocument/2006/relationships/slideMaster" Target="../slideMasters/slideMaster2.xml"/><Relationship Id="rId5" Type="http://schemas.openxmlformats.org/officeDocument/2006/relationships/image" Target="../media/image10.png"/><Relationship Id="rId4" Type="http://schemas.openxmlformats.org/officeDocument/2006/relationships/image" Target="../media/image18.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9.pn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0.jpe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1.jpe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2.jpe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3.pn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4.jpe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pic>
        <p:nvPicPr>
          <p:cNvPr id="4" name="Picture 3" descr="Image result for morris county nj map wikipedia">
            <a:extLst>
              <a:ext uri="{FF2B5EF4-FFF2-40B4-BE49-F238E27FC236}">
                <a16:creationId xmlns:a16="http://schemas.microsoft.com/office/drawing/2014/main" id="{1DAE2CDA-9C15-455D-B84E-34F5CD599BC4}"/>
              </a:ext>
            </a:extLst>
          </p:cNvPr>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33400" y="609600"/>
            <a:ext cx="1924050" cy="3409950"/>
          </a:xfrm>
          <a:prstGeom prst="rect">
            <a:avLst/>
          </a:prstGeom>
          <a:noFill/>
          <a:ln>
            <a:noFill/>
          </a:ln>
        </p:spPr>
      </p:pic>
      <p:sp>
        <p:nvSpPr>
          <p:cNvPr id="5" name="Title 1">
            <a:extLst>
              <a:ext uri="{FF2B5EF4-FFF2-40B4-BE49-F238E27FC236}">
                <a16:creationId xmlns:a16="http://schemas.microsoft.com/office/drawing/2014/main" id="{CC239C0C-3EBC-40FD-BD92-673B44359819}"/>
              </a:ext>
            </a:extLst>
          </p:cNvPr>
          <p:cNvSpPr txBox="1">
            <a:spLocks/>
          </p:cNvSpPr>
          <p:nvPr userDrawn="1"/>
        </p:nvSpPr>
        <p:spPr>
          <a:xfrm>
            <a:off x="-67911" y="3884076"/>
            <a:ext cx="3246120" cy="29718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Morris County</a:t>
            </a:r>
          </a:p>
          <a:p>
            <a:pPr>
              <a:lnSpc>
                <a:spcPct val="90000"/>
              </a:lnSpc>
              <a:spcBef>
                <a:spcPts val="600"/>
              </a:spcBef>
            </a:pPr>
            <a:r>
              <a:rPr lang="en-US" sz="2400" spc="-100" dirty="0">
                <a:solidFill>
                  <a:schemeClr val="bg1"/>
                </a:solidFill>
                <a:latin typeface="Franklin Gothic Demi" panose="020B0703020102020204" pitchFamily="34" charset="0"/>
              </a:rPr>
              <a:t>New Jersey</a:t>
            </a:r>
          </a:p>
          <a:p>
            <a:pPr>
              <a:lnSpc>
                <a:spcPct val="90000"/>
              </a:lnSpc>
            </a:pPr>
            <a:endParaRPr lang="en-US" sz="3200" spc="-200" dirty="0">
              <a:solidFill>
                <a:schemeClr val="bg1"/>
              </a:solidFill>
              <a:latin typeface="Franklin Gothic Demi" panose="020B0703020102020204" pitchFamily="34" charset="0"/>
            </a:endParaRPr>
          </a:p>
        </p:txBody>
      </p:sp>
      <p:pic>
        <p:nvPicPr>
          <p:cNvPr id="6" name="Picture 5" descr="A picture containing text, map&#10;&#10;Description automatically generated">
            <a:extLst>
              <a:ext uri="{FF2B5EF4-FFF2-40B4-BE49-F238E27FC236}">
                <a16:creationId xmlns:a16="http://schemas.microsoft.com/office/drawing/2014/main" id="{CA6DD71C-D72B-4D7D-ACD4-E3A25DBA0F2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572000" y="800100"/>
            <a:ext cx="5715000" cy="5257800"/>
          </a:xfrm>
          <a:prstGeom prst="rect">
            <a:avLst/>
          </a:prstGeom>
        </p:spPr>
      </p:pic>
    </p:spTree>
    <p:extLst>
      <p:ext uri="{BB962C8B-B14F-4D97-AF65-F5344CB8AC3E}">
        <p14:creationId xmlns:p14="http://schemas.microsoft.com/office/powerpoint/2010/main" val="29700186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5093702"/>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Service Needs</a:t>
            </a:r>
            <a:endParaRPr lang="en-US" b="1" dirty="0"/>
          </a:p>
          <a:p>
            <a:pPr lvl="1"/>
            <a:endParaRPr lang="en-US" sz="1200" b="1" dirty="0">
              <a:solidFill>
                <a:srgbClr val="000000"/>
              </a:solidFill>
            </a:endParaRPr>
          </a:p>
          <a:p>
            <a:r>
              <a:rPr lang="en-US" sz="1400" b="1" dirty="0">
                <a:solidFill>
                  <a:srgbClr val="C00000"/>
                </a:solidFill>
              </a:rPr>
              <a:t>Demographics: 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a:t>
            </a:r>
            <a:endParaRPr lang="en-US" sz="1200" b="1" dirty="0">
              <a:cs typeface="Calibri"/>
            </a:endParaRPr>
          </a:p>
          <a:p>
            <a:pPr lvl="1"/>
            <a:r>
              <a:rPr lang="en-US" sz="1200" dirty="0"/>
              <a:t>1.3: </a:t>
            </a:r>
            <a:r>
              <a:rPr lang="en-US" sz="1200" b="1" dirty="0"/>
              <a:t>Illustration of diversity by municipality (%)</a:t>
            </a:r>
            <a:endParaRPr lang="en-US" sz="1200" b="1" dirty="0">
              <a:cs typeface="Calibri"/>
            </a:endParaRPr>
          </a:p>
          <a:p>
            <a:endParaRPr lang="en-US" sz="1200" b="1" dirty="0">
              <a:solidFill>
                <a:schemeClr val="accent1">
                  <a:lumMod val="75000"/>
                </a:schemeClr>
              </a:solidFill>
            </a:endParaRPr>
          </a:p>
          <a:p>
            <a:r>
              <a:rPr lang="en-US" sz="1400" b="1" dirty="0">
                <a:solidFill>
                  <a:srgbClr val="C00000"/>
                </a:solidFill>
              </a:rPr>
              <a:t>Demographics: Nativity </a:t>
            </a:r>
            <a:endParaRPr lang="en-US" sz="1400" b="1" dirty="0">
              <a:solidFill>
                <a:srgbClr val="C00000"/>
              </a:solidFill>
              <a:cs typeface="Calibri"/>
            </a:endParaRPr>
          </a:p>
          <a:p>
            <a:pPr lvl="1"/>
            <a:r>
              <a:rPr lang="en-US" sz="1200" dirty="0"/>
              <a:t>1.4: </a:t>
            </a:r>
            <a:r>
              <a:rPr lang="en-US" sz="1200" b="1" dirty="0"/>
              <a:t>Population (%) foreign-born in NJ (by county)</a:t>
            </a:r>
            <a:endParaRPr lang="en-US" sz="1200" b="1" dirty="0">
              <a:cs typeface="Calibri"/>
            </a:endParaRPr>
          </a:p>
          <a:p>
            <a:pPr lvl="1"/>
            <a:r>
              <a:rPr lang="en-US" sz="1200" dirty="0"/>
              <a:t>1.5: </a:t>
            </a:r>
            <a:r>
              <a:rPr lang="en-US" sz="1200" b="1" dirty="0"/>
              <a:t>Population (%) foreign-born over time </a:t>
            </a:r>
            <a:endParaRPr lang="en-US" sz="1200" b="1" dirty="0">
              <a:cs typeface="Calibri"/>
            </a:endParaRPr>
          </a:p>
          <a:p>
            <a:pPr lvl="1"/>
            <a:r>
              <a:rPr lang="en-US" sz="1200" dirty="0"/>
              <a:t>1.6: </a:t>
            </a:r>
            <a:r>
              <a:rPr lang="en-US" sz="1200" b="1" dirty="0"/>
              <a:t>Population (%) foreign-born by municipality</a:t>
            </a:r>
            <a:endParaRPr lang="en-US" sz="1200" b="1" dirty="0">
              <a:cs typeface="Calibri"/>
            </a:endParaRPr>
          </a:p>
          <a:p>
            <a:endParaRPr lang="en-US" sz="1400" b="1" dirty="0">
              <a:solidFill>
                <a:schemeClr val="accent1">
                  <a:lumMod val="75000"/>
                </a:schemeClr>
              </a:solidFill>
            </a:endParaRPr>
          </a:p>
          <a:p>
            <a:r>
              <a:rPr lang="en-US" sz="1400" b="1" dirty="0">
                <a:solidFill>
                  <a:srgbClr val="C00000"/>
                </a:solidFill>
              </a:rPr>
              <a:t>Demographics: Language </a:t>
            </a:r>
            <a:endParaRPr lang="en-US" sz="1400" b="1" dirty="0">
              <a:solidFill>
                <a:srgbClr val="C00000"/>
              </a:solidFill>
              <a:cs typeface="Calibri"/>
            </a:endParaRPr>
          </a:p>
          <a:p>
            <a:pPr lvl="1"/>
            <a:r>
              <a:rPr lang="en-US" sz="1200" dirty="0"/>
              <a:t>1.7: </a:t>
            </a:r>
            <a:r>
              <a:rPr lang="en-US" sz="1200" b="1" dirty="0"/>
              <a:t>Population (%) English-only speakers in NJ (by county)</a:t>
            </a:r>
            <a:endParaRPr lang="en-US" sz="1200" b="1" dirty="0">
              <a:cs typeface="Calibri"/>
            </a:endParaRPr>
          </a:p>
          <a:p>
            <a:pPr lvl="1"/>
            <a:r>
              <a:rPr lang="en-US" sz="1200" dirty="0"/>
              <a:t>1.8: </a:t>
            </a:r>
            <a:r>
              <a:rPr lang="en-US" sz="1200" b="1" dirty="0"/>
              <a:t>Population (%) English-only speakers over time</a:t>
            </a:r>
            <a:endParaRPr lang="en-US" sz="1200" b="1" dirty="0">
              <a:cs typeface="Calibri"/>
            </a:endParaRPr>
          </a:p>
          <a:p>
            <a:pPr lvl="1"/>
            <a:r>
              <a:rPr lang="en-US" sz="1200" dirty="0"/>
              <a:t>1.9: </a:t>
            </a:r>
            <a:r>
              <a:rPr lang="en-US" sz="1200" b="1" dirty="0"/>
              <a:t>Population (%) English-only speakers by municipality</a:t>
            </a:r>
            <a:endParaRPr lang="en-US" sz="1200" b="1" dirty="0">
              <a:cs typeface="Calibri"/>
            </a:endParaRPr>
          </a:p>
          <a:p>
            <a:endParaRPr lang="en-US" sz="1300" b="1" dirty="0">
              <a:solidFill>
                <a:schemeClr val="accent1">
                  <a:lumMod val="75000"/>
                </a:schemeClr>
              </a:solidFill>
            </a:endParaRPr>
          </a:p>
          <a:p>
            <a:r>
              <a:rPr lang="en-US" sz="1400" b="1" dirty="0">
                <a:solidFill>
                  <a:srgbClr val="C00000"/>
                </a:solidFill>
              </a:rPr>
              <a:t>Demographics: 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(by county)</a:t>
            </a:r>
            <a:endParaRPr lang="en-US" sz="1200" b="1" dirty="0">
              <a:cs typeface="Calibri"/>
            </a:endParaRPr>
          </a:p>
          <a:p>
            <a:pPr lvl="1"/>
            <a:r>
              <a:rPr lang="en-US" sz="1200" dirty="0"/>
              <a:t>1.12: </a:t>
            </a:r>
            <a:r>
              <a:rPr lang="en-US" sz="1200" b="1" dirty="0"/>
              <a:t>Children (%) per age category by municipality</a:t>
            </a:r>
            <a:endParaRPr lang="en-US" sz="1200" b="1" dirty="0">
              <a:cs typeface="Calibri"/>
            </a:endParaRPr>
          </a:p>
          <a:p>
            <a:pPr lvl="1"/>
            <a:r>
              <a:rPr lang="en-US" sz="1200" dirty="0"/>
              <a:t>1.13</a:t>
            </a:r>
            <a:r>
              <a:rPr lang="en-US" sz="1200" b="1" dirty="0"/>
              <a:t>:  Children (#)  in the care of CP&amp;P – in and out-of-home placements</a:t>
            </a:r>
            <a:endParaRPr lang="en-US" sz="1200" b="1" dirty="0">
              <a:cs typeface="Calibri"/>
            </a:endParaRPr>
          </a:p>
          <a:p>
            <a:pPr lvl="1"/>
            <a:r>
              <a:rPr lang="en-US" sz="1200" dirty="0"/>
              <a:t>1.14</a:t>
            </a:r>
            <a:r>
              <a:rPr lang="en-US" sz="1200" b="1" dirty="0"/>
              <a:t>:  Children (#) in CP&amp;P out-of-home placement – kin and non-kin placements</a:t>
            </a:r>
            <a:endParaRPr lang="en-US" sz="1200" b="1" dirty="0">
              <a:cs typeface="Calibri"/>
            </a:endParaRPr>
          </a:p>
        </p:txBody>
      </p:sp>
      <p:pic>
        <p:nvPicPr>
          <p:cNvPr id="7" name="Picture 6" descr="Image result for morris county nj map wikipedia">
            <a:extLst>
              <a:ext uri="{FF2B5EF4-FFF2-40B4-BE49-F238E27FC236}">
                <a16:creationId xmlns:a16="http://schemas.microsoft.com/office/drawing/2014/main" id="{0B8E2F35-456F-4C63-8088-6AA7DB3EB7E1}"/>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38200" y="76200"/>
            <a:ext cx="457200" cy="876300"/>
          </a:xfrm>
          <a:prstGeom prst="rect">
            <a:avLst/>
          </a:prstGeom>
          <a:noFill/>
          <a:ln>
            <a:noFill/>
          </a:ln>
        </p:spPr>
      </p:pic>
      <p:sp>
        <p:nvSpPr>
          <p:cNvPr id="9" name="TextBox 14">
            <a:extLst>
              <a:ext uri="{FF2B5EF4-FFF2-40B4-BE49-F238E27FC236}">
                <a16:creationId xmlns:a16="http://schemas.microsoft.com/office/drawing/2014/main" id="{6415ACE2-DAF9-44B9-94ED-2CC621CD57C9}"/>
              </a:ext>
            </a:extLst>
          </p:cNvPr>
          <p:cNvSpPr txBox="1"/>
          <p:nvPr userDrawn="1"/>
        </p:nvSpPr>
        <p:spPr>
          <a:xfrm>
            <a:off x="152400" y="42677"/>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Morris</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12371191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4708981"/>
          </a:xfrm>
          <a:prstGeom prst="rect">
            <a:avLst/>
          </a:prstGeom>
          <a:noFill/>
        </p:spPr>
        <p:txBody>
          <a:bodyPr wrap="square" rtlCol="0">
            <a:spAutoFit/>
          </a:bodyPr>
          <a:lstStyle/>
          <a:p>
            <a:r>
              <a:rPr lang="en-US" sz="1400" b="1" dirty="0">
                <a:solidFill>
                  <a:srgbClr val="C00000"/>
                </a:solidFill>
              </a:rPr>
              <a:t>Poverty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2.1: </a:t>
            </a:r>
            <a:r>
              <a:rPr lang="en-US" sz="1200" b="1" dirty="0"/>
              <a:t>NJ</a:t>
            </a:r>
            <a:r>
              <a:rPr lang="en-US" sz="1200" dirty="0"/>
              <a:t> f</a:t>
            </a:r>
            <a:r>
              <a:rPr lang="en-US" sz="1200" b="1" dirty="0"/>
              <a:t>amilies (%) with children under the age of 18 living in poverty (by county)</a:t>
            </a:r>
            <a:endParaRPr lang="en-US" sz="1200" b="1" dirty="0">
              <a:cs typeface="Calibri"/>
            </a:endParaRPr>
          </a:p>
          <a:p>
            <a:pPr lvl="1"/>
            <a:r>
              <a:rPr lang="en-US" sz="1200" dirty="0"/>
              <a:t>2.2: </a:t>
            </a:r>
            <a:r>
              <a:rPr lang="en-US" sz="1200" b="1" dirty="0"/>
              <a:t>Families (%) with children under the age of 18 living in poverty over time</a:t>
            </a:r>
            <a:endParaRPr lang="en-US" sz="1200" b="1" dirty="0">
              <a:cs typeface="Calibri"/>
            </a:endParaRPr>
          </a:p>
          <a:p>
            <a:pPr lvl="1"/>
            <a:r>
              <a:rPr lang="en-US" sz="1200" dirty="0"/>
              <a:t>2.3: </a:t>
            </a:r>
            <a:r>
              <a:rPr lang="en-US" sz="1200" b="1" dirty="0"/>
              <a:t>Families (%) with children under the age of 18 living in poverty by municipality</a:t>
            </a:r>
            <a:endParaRPr lang="en-US" sz="1200" b="1" dirty="0">
              <a:cs typeface="Calibri"/>
            </a:endParaRPr>
          </a:p>
          <a:p>
            <a:endParaRPr lang="en-US" sz="1200" b="1" dirty="0">
              <a:solidFill>
                <a:schemeClr val="accent1">
                  <a:lumMod val="75000"/>
                </a:schemeClr>
              </a:solidFill>
            </a:endParaRPr>
          </a:p>
          <a:p>
            <a:r>
              <a:rPr lang="en-US" sz="1400" b="1" dirty="0">
                <a:solidFill>
                  <a:srgbClr val="C00000"/>
                </a:solidFill>
              </a:rPr>
              <a:t>Cost of Living</a:t>
            </a:r>
            <a:endParaRPr lang="en-US" sz="1400" b="1" dirty="0">
              <a:solidFill>
                <a:srgbClr val="C00000"/>
              </a:solidFill>
              <a:cs typeface="Calibri"/>
            </a:endParaRPr>
          </a:p>
          <a:p>
            <a:pPr lvl="1"/>
            <a:r>
              <a:rPr lang="en-US" sz="1200" dirty="0"/>
              <a:t>3.1: </a:t>
            </a:r>
            <a:r>
              <a:rPr lang="en-US" sz="1200" b="1" dirty="0"/>
              <a:t>Monthly cost of living budget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3.2: </a:t>
            </a:r>
            <a:r>
              <a:rPr lang="en-US" sz="1200" b="1" dirty="0"/>
              <a:t>Annual cost of living estimates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400" b="1" dirty="0">
              <a:solidFill>
                <a:srgbClr val="376092"/>
              </a:solidFill>
              <a:cs typeface="Calibri"/>
            </a:endParaRPr>
          </a:p>
          <a:p>
            <a:r>
              <a:rPr lang="en-US" sz="1400" b="1" dirty="0">
                <a:solidFill>
                  <a:srgbClr val="C00000"/>
                </a:solidFill>
              </a:rPr>
              <a:t>Income</a:t>
            </a:r>
            <a:endParaRPr lang="en-US" sz="1400" b="1" dirty="0">
              <a:solidFill>
                <a:srgbClr val="C00000"/>
              </a:solidFill>
              <a:cs typeface="Calibri"/>
            </a:endParaRPr>
          </a:p>
          <a:p>
            <a:pPr lvl="1"/>
            <a:r>
              <a:rPr lang="en-US" sz="1200" dirty="0">
                <a:ea typeface="+mn-lt"/>
                <a:cs typeface="+mn-lt"/>
              </a:rPr>
              <a:t>4.1:</a:t>
            </a:r>
            <a:r>
              <a:rPr lang="en-US" sz="1200" b="1" dirty="0">
                <a:ea typeface="+mn-lt"/>
                <a:cs typeface="+mn-lt"/>
              </a:rPr>
              <a:t> Median household income ($) </a:t>
            </a:r>
            <a:r>
              <a:rPr lang="en-US" sz="1200" b="1" dirty="0"/>
              <a:t>in NJ (by county)</a:t>
            </a:r>
            <a:endParaRPr lang="en-US" sz="1200" b="1" dirty="0">
              <a:cs typeface="Calibri"/>
            </a:endParaRPr>
          </a:p>
          <a:p>
            <a:pPr lvl="1"/>
            <a:r>
              <a:rPr lang="en-US" sz="1200" dirty="0">
                <a:ea typeface="+mn-lt"/>
                <a:cs typeface="+mn-lt"/>
              </a:rPr>
              <a:t>4.2: </a:t>
            </a:r>
            <a:r>
              <a:rPr lang="en-US" sz="1200" b="1" dirty="0">
                <a:ea typeface="+mn-lt"/>
                <a:cs typeface="+mn-lt"/>
              </a:rPr>
              <a:t>Median household income ($) over time</a:t>
            </a:r>
            <a:endParaRPr lang="en-US" sz="1400" b="1" dirty="0">
              <a:solidFill>
                <a:srgbClr val="C00000"/>
              </a:solidFill>
            </a:endParaRPr>
          </a:p>
          <a:p>
            <a:pPr lvl="1"/>
            <a:r>
              <a:rPr lang="en-US" sz="1200" dirty="0">
                <a:solidFill>
                  <a:srgbClr val="000000"/>
                </a:solidFill>
                <a:cs typeface="Calibri"/>
              </a:rPr>
              <a:t>4.3: </a:t>
            </a:r>
            <a:r>
              <a:rPr lang="en-US" sz="1200" b="1" dirty="0">
                <a:solidFill>
                  <a:srgbClr val="000000"/>
                </a:solidFill>
                <a:cs typeface="Calibri"/>
              </a:rPr>
              <a:t>Median household income </a:t>
            </a:r>
            <a:r>
              <a:rPr lang="en-US" sz="1200" b="1" dirty="0">
                <a:ea typeface="+mn-lt"/>
                <a:cs typeface="+mn-lt"/>
              </a:rPr>
              <a:t>($) </a:t>
            </a:r>
            <a:r>
              <a:rPr lang="en-US" sz="1200" b="1" dirty="0">
                <a:solidFill>
                  <a:srgbClr val="000000"/>
                </a:solidFill>
                <a:cs typeface="Calibri"/>
              </a:rPr>
              <a:t>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200" dirty="0">
                <a:ea typeface="+mn-lt"/>
                <a:cs typeface="+mn-lt"/>
              </a:rPr>
              <a:t>5.1: </a:t>
            </a:r>
            <a:r>
              <a:rPr lang="en-US" sz="1200" b="1" dirty="0">
                <a:ea typeface="+mn-lt"/>
                <a:cs typeface="+mn-lt"/>
              </a:rPr>
              <a:t>Households</a:t>
            </a:r>
            <a:r>
              <a:rPr lang="en-US" sz="1200" b="1" baseline="0" dirty="0">
                <a:ea typeface="+mn-lt"/>
                <a:cs typeface="+mn-lt"/>
              </a:rPr>
              <a:t> </a:t>
            </a:r>
            <a:r>
              <a:rPr lang="en-US" sz="1200" b="1" dirty="0">
                <a:ea typeface="+mn-lt"/>
                <a:cs typeface="+mn-lt"/>
              </a:rPr>
              <a:t>(%) with severe cost burden</a:t>
            </a:r>
            <a:r>
              <a:rPr lang="en-US" sz="1200" b="1" baseline="0" dirty="0">
                <a:ea typeface="+mn-lt"/>
                <a:cs typeface="+mn-lt"/>
              </a:rPr>
              <a:t> for housing </a:t>
            </a:r>
            <a:r>
              <a:rPr lang="en-US" sz="1200" b="1" dirty="0"/>
              <a:t>(by county)</a:t>
            </a:r>
            <a:endParaRPr lang="en-US" sz="1200" b="1" dirty="0">
              <a:cs typeface="Calibri"/>
            </a:endParaRPr>
          </a:p>
          <a:p>
            <a:pPr lvl="1"/>
            <a:r>
              <a:rPr lang="en-US" sz="1200" dirty="0">
                <a:ea typeface="+mn-lt"/>
                <a:cs typeface="+mn-lt"/>
              </a:rPr>
              <a:t>5.2: </a:t>
            </a:r>
            <a:r>
              <a:rPr lang="en-US" sz="1200" b="1" dirty="0">
                <a:ea typeface="+mn-lt"/>
                <a:cs typeface="+mn-lt"/>
              </a:rPr>
              <a:t>H</a:t>
            </a:r>
            <a:r>
              <a:rPr lang="en-US" sz="1200" b="1" dirty="0"/>
              <a:t>ouseholds (%) with severe housing problems over time</a:t>
            </a:r>
            <a:endParaRPr lang="en-US" dirty="0">
              <a:solidFill>
                <a:srgbClr val="000000"/>
              </a:solidFill>
              <a:cs typeface="Calibri"/>
            </a:endParaRPr>
          </a:p>
          <a:p>
            <a:endParaRPr lang="en-US" sz="1200" b="1" dirty="0">
              <a:solidFill>
                <a:schemeClr val="accent1">
                  <a:lumMod val="75000"/>
                </a:schemeClr>
              </a:solidFill>
              <a:cs typeface="Calibri"/>
            </a:endParaRPr>
          </a:p>
          <a:p>
            <a:r>
              <a:rPr lang="en-US" sz="1400" b="1" dirty="0">
                <a:solidFill>
                  <a:srgbClr val="C00000"/>
                </a:solidFill>
              </a:rPr>
              <a:t>Food &amp; Nutrition </a:t>
            </a:r>
            <a:endParaRPr lang="en-US" sz="1400" b="1" dirty="0">
              <a:solidFill>
                <a:srgbClr val="C00000"/>
              </a:solidFill>
              <a:cs typeface="Calibri"/>
            </a:endParaRPr>
          </a:p>
          <a:p>
            <a:pPr lvl="1"/>
            <a:r>
              <a:rPr lang="en-US" sz="1200" dirty="0"/>
              <a:t>6.1: </a:t>
            </a:r>
            <a:r>
              <a:rPr lang="en-US" sz="1200" b="1" dirty="0"/>
              <a:t>Food insecurity rates over time: county, state, and national comparisons </a:t>
            </a:r>
          </a:p>
          <a:p>
            <a:pPr lvl="1"/>
            <a:r>
              <a:rPr lang="en-US" sz="1200" dirty="0">
                <a:cs typeface="Calibri"/>
              </a:rPr>
              <a:t>6.2: </a:t>
            </a:r>
            <a:r>
              <a:rPr lang="en-US" sz="1200" b="1" dirty="0">
                <a:cs typeface="Calibri"/>
              </a:rPr>
              <a:t>Food insecurity (%) </a:t>
            </a:r>
            <a:r>
              <a:rPr lang="en-US" sz="1200" b="1" dirty="0"/>
              <a:t>in NJ (by county)</a:t>
            </a:r>
            <a:endParaRPr lang="en-US" sz="1200" b="1" dirty="0">
              <a:cs typeface="Calibri"/>
            </a:endParaRPr>
          </a:p>
          <a:p>
            <a:pPr lvl="1"/>
            <a:r>
              <a:rPr lang="en-US" sz="1200" dirty="0"/>
              <a:t>6.3: </a:t>
            </a:r>
            <a:r>
              <a:rPr lang="en-US" sz="1200" b="1" dirty="0"/>
              <a:t>Individuals (#) enrolled in WIC nutrition program </a:t>
            </a:r>
            <a:endParaRPr lang="en-US" sz="1200" b="1" dirty="0">
              <a:cs typeface="Calibri"/>
            </a:endParaRPr>
          </a:p>
          <a:p>
            <a:pPr lvl="1"/>
            <a:r>
              <a:rPr lang="en-US" sz="1200" dirty="0"/>
              <a:t>6.4: </a:t>
            </a:r>
            <a:r>
              <a:rPr lang="en-US" sz="1200" b="1" dirty="0"/>
              <a:t>Children (#) receiving free or reduced lunch</a:t>
            </a:r>
            <a:endParaRPr lang="en-US" sz="1200" dirty="0"/>
          </a:p>
          <a:p>
            <a:pPr lvl="1"/>
            <a:r>
              <a:rPr lang="en-US" sz="1200" dirty="0"/>
              <a:t>6.5: </a:t>
            </a:r>
            <a:r>
              <a:rPr lang="en-US" sz="1200" b="1" dirty="0"/>
              <a:t>Children (#) receiving NJ SNAP supplemental nutrition assistance</a:t>
            </a:r>
            <a:endParaRPr lang="en-US" sz="1200" b="1" dirty="0">
              <a:cs typeface="Calibri"/>
            </a:endParaRPr>
          </a:p>
        </p:txBody>
      </p:sp>
      <p:sp>
        <p:nvSpPr>
          <p:cNvPr id="7" name="TextBox 14">
            <a:extLst>
              <a:ext uri="{FF2B5EF4-FFF2-40B4-BE49-F238E27FC236}">
                <a16:creationId xmlns:a16="http://schemas.microsoft.com/office/drawing/2014/main" id="{5285712A-0BFC-4E5A-B218-931AAB4DDBF1}"/>
              </a:ext>
            </a:extLst>
          </p:cNvPr>
          <p:cNvSpPr txBox="1"/>
          <p:nvPr userDrawn="1"/>
        </p:nvSpPr>
        <p:spPr>
          <a:xfrm>
            <a:off x="152400" y="42677"/>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Morris</a:t>
            </a:r>
          </a:p>
          <a:p>
            <a:r>
              <a:rPr lang="en-US" sz="1400" dirty="0">
                <a:latin typeface="Franklin Gothic Medium Cond" panose="020B0606030402020204" pitchFamily="34" charset="0"/>
              </a:rPr>
              <a:t>County</a:t>
            </a:r>
          </a:p>
        </p:txBody>
      </p:sp>
      <p:pic>
        <p:nvPicPr>
          <p:cNvPr id="9" name="Picture 8" descr="Image result for morris county nj map wikipedia">
            <a:extLst>
              <a:ext uri="{FF2B5EF4-FFF2-40B4-BE49-F238E27FC236}">
                <a16:creationId xmlns:a16="http://schemas.microsoft.com/office/drawing/2014/main" id="{08B4D5AF-A95A-4E68-B692-91CD4F65AA11}"/>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38200" y="76200"/>
            <a:ext cx="457200" cy="876300"/>
          </a:xfrm>
          <a:prstGeom prst="rect">
            <a:avLst/>
          </a:prstGeom>
          <a:noFill/>
          <a:ln>
            <a:noFill/>
          </a:ln>
        </p:spPr>
      </p:pic>
    </p:spTree>
    <p:extLst>
      <p:ext uri="{BB962C8B-B14F-4D97-AF65-F5344CB8AC3E}">
        <p14:creationId xmlns:p14="http://schemas.microsoft.com/office/powerpoint/2010/main" val="21963352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3877985"/>
          </a:xfrm>
          <a:prstGeom prst="rect">
            <a:avLst/>
          </a:prstGeom>
          <a:noFill/>
        </p:spPr>
        <p:txBody>
          <a:bodyPr wrap="square" rtlCol="0">
            <a:spAutoFit/>
          </a:bodyPr>
          <a:lstStyle/>
          <a:p>
            <a:r>
              <a:rPr lang="en-US" sz="1400" b="1" dirty="0">
                <a:solidFill>
                  <a:srgbClr val="C00000"/>
                </a:solidFill>
              </a:rPr>
              <a:t>Child Care</a:t>
            </a:r>
            <a:endParaRPr lang="en-US" sz="1400" b="1" dirty="0">
              <a:solidFill>
                <a:srgbClr val="C00000"/>
              </a:solidFill>
              <a:cs typeface="Calibri"/>
            </a:endParaRPr>
          </a:p>
          <a:p>
            <a:pPr lvl="1"/>
            <a:r>
              <a:rPr lang="en-US" sz="1200" dirty="0"/>
              <a:t>7.1: </a:t>
            </a:r>
            <a:r>
              <a:rPr lang="en-US" sz="1200" b="1" dirty="0"/>
              <a:t>Median monthly childcare cost </a:t>
            </a:r>
            <a:r>
              <a:rPr lang="en-US" sz="1200" b="1" dirty="0">
                <a:ea typeface="+mn-lt"/>
                <a:cs typeface="+mn-lt"/>
              </a:rPr>
              <a:t>($) </a:t>
            </a:r>
            <a:r>
              <a:rPr lang="en-US" sz="1200" b="1" dirty="0"/>
              <a:t>of center-based care by age of child </a:t>
            </a:r>
            <a:endParaRPr lang="en-US" sz="1200" dirty="0"/>
          </a:p>
          <a:p>
            <a:pPr lvl="1"/>
            <a:r>
              <a:rPr lang="en-US" sz="1200" dirty="0"/>
              <a:t>7.2: </a:t>
            </a:r>
            <a:r>
              <a:rPr lang="en-US" sz="1200" b="1" dirty="0">
                <a:ea typeface="+mn-lt"/>
                <a:cs typeface="+mn-lt"/>
              </a:rPr>
              <a:t>Median monthly childcare cost ($) compared with average household income (by county)</a:t>
            </a:r>
            <a:endParaRPr lang="en-US" sz="1200" b="1" dirty="0">
              <a:cs typeface="Calibri"/>
            </a:endParaRPr>
          </a:p>
          <a:p>
            <a:pPr lvl="1"/>
            <a:endParaRPr lang="en-US" sz="1200" b="1" dirty="0">
              <a:solidFill>
                <a:srgbClr val="000000"/>
              </a:solidFill>
            </a:endParaRPr>
          </a:p>
          <a:p>
            <a:r>
              <a:rPr lang="en-US" sz="1400" b="1" dirty="0">
                <a:solidFill>
                  <a:srgbClr val="C00000"/>
                </a:solidFill>
              </a:rPr>
              <a:t>Transportation &amp; Commute</a:t>
            </a:r>
            <a:endParaRPr lang="en-US" sz="1400" b="1" dirty="0">
              <a:solidFill>
                <a:srgbClr val="C00000"/>
              </a:solidFill>
              <a:cs typeface="Calibri"/>
            </a:endParaRPr>
          </a:p>
          <a:p>
            <a:pPr lvl="1"/>
            <a:r>
              <a:rPr lang="en-US" sz="1200" dirty="0"/>
              <a:t>8.1: </a:t>
            </a:r>
            <a:r>
              <a:rPr lang="en-US" sz="1200" b="1" dirty="0"/>
              <a:t>Average commute (min) in NJ (by county)</a:t>
            </a:r>
            <a:endParaRPr lang="en-US" sz="1200" b="1" dirty="0">
              <a:cs typeface="Calibri"/>
            </a:endParaRPr>
          </a:p>
          <a:p>
            <a:pPr lvl="1"/>
            <a:r>
              <a:rPr lang="en-US" sz="1200" dirty="0"/>
              <a:t>8.2: </a:t>
            </a:r>
            <a:r>
              <a:rPr lang="en-US" sz="1200" b="1" dirty="0"/>
              <a:t>Average commute (min) over time</a:t>
            </a:r>
            <a:endParaRPr lang="en-US" sz="1200" b="1" dirty="0">
              <a:cs typeface="Calibri"/>
            </a:endParaRPr>
          </a:p>
          <a:p>
            <a:pPr lvl="1"/>
            <a:r>
              <a:rPr lang="en-US" sz="1200" dirty="0"/>
              <a:t>8.3</a:t>
            </a:r>
            <a:r>
              <a:rPr lang="en-US" sz="1200" b="1" dirty="0"/>
              <a:t>: Average commute (min) by municipality </a:t>
            </a:r>
            <a:endParaRPr lang="en-US" sz="1200" b="1" dirty="0">
              <a:cs typeface="Calibri"/>
            </a:endParaRPr>
          </a:p>
          <a:p>
            <a:pPr lvl="1"/>
            <a:r>
              <a:rPr lang="en-US" sz="1200" dirty="0"/>
              <a:t>8.4: </a:t>
            </a:r>
            <a:r>
              <a:rPr lang="en-US" sz="1200" b="1" dirty="0"/>
              <a:t>Cost of transportation as a percentage of income (%) in NJ (by county)</a:t>
            </a:r>
            <a:endParaRPr lang="en-US" sz="1200" b="1" dirty="0">
              <a:cs typeface="Calibri"/>
            </a:endParaRPr>
          </a:p>
          <a:p>
            <a:pPr lvl="1"/>
            <a:r>
              <a:rPr lang="en-US" sz="1200" dirty="0"/>
              <a:t>8.5: </a:t>
            </a:r>
            <a:r>
              <a:rPr lang="en-US" sz="1200" b="1" dirty="0"/>
              <a:t>Annual cost of car ownership ($) in NJ (by county)</a:t>
            </a:r>
            <a:endParaRPr lang="en-US" sz="1200" b="1" dirty="0">
              <a:cs typeface="Calibri"/>
            </a:endParaRPr>
          </a:p>
          <a:p>
            <a:endParaRPr lang="en-US" sz="1200" b="1" dirty="0">
              <a:solidFill>
                <a:srgbClr val="C00000"/>
              </a:solidFill>
            </a:endParaRPr>
          </a:p>
          <a:p>
            <a:r>
              <a:rPr lang="en-US" sz="1400" b="1" dirty="0">
                <a:solidFill>
                  <a:srgbClr val="C00000"/>
                </a:solidFill>
              </a:rPr>
              <a:t>Health Care &amp; Health Insurance</a:t>
            </a:r>
            <a:endParaRPr lang="en-US" sz="1400" b="1" dirty="0">
              <a:solidFill>
                <a:srgbClr val="C00000"/>
              </a:solidFill>
              <a:cs typeface="Calibri"/>
            </a:endParaRPr>
          </a:p>
          <a:p>
            <a:pPr lvl="1"/>
            <a:r>
              <a:rPr lang="en-US" sz="1200" dirty="0"/>
              <a:t>9.1: </a:t>
            </a:r>
            <a:r>
              <a:rPr lang="en-US" sz="1200" b="1" dirty="0"/>
              <a:t>Children under the age of 18 (%) without health insurance in NJ (by county)</a:t>
            </a:r>
            <a:endParaRPr lang="en-US" sz="1200" b="1" dirty="0">
              <a:cs typeface="Calibri"/>
            </a:endParaRPr>
          </a:p>
          <a:p>
            <a:pPr lvl="1"/>
            <a:r>
              <a:rPr lang="en-US" sz="1200" dirty="0"/>
              <a:t>9.2: </a:t>
            </a:r>
            <a:r>
              <a:rPr lang="en-US" sz="1200" b="1" dirty="0"/>
              <a:t>Children without health insurance (%) over time</a:t>
            </a:r>
            <a:endParaRPr lang="en-US" sz="1200" b="1" dirty="0">
              <a:cs typeface="Calibri"/>
            </a:endParaRPr>
          </a:p>
          <a:p>
            <a:pPr lvl="1"/>
            <a:r>
              <a:rPr lang="en-US" sz="1200" dirty="0"/>
              <a:t>9.3: </a:t>
            </a:r>
            <a:r>
              <a:rPr lang="en-US" sz="1200" b="1" dirty="0"/>
              <a:t>Children (%) without health insurance by municipality</a:t>
            </a:r>
            <a:endParaRPr lang="en-US" sz="1200" b="1" dirty="0">
              <a:cs typeface="Calibri"/>
            </a:endParaRPr>
          </a:p>
          <a:p>
            <a:pPr lvl="1"/>
            <a:r>
              <a:rPr lang="en-US" sz="1200" dirty="0"/>
              <a:t>9.4: </a:t>
            </a:r>
            <a:r>
              <a:rPr lang="en-US" sz="1200" b="1" dirty="0"/>
              <a:t>NJ Family Care Medicaid participation (#) in NJ (by county)</a:t>
            </a:r>
            <a:endParaRPr lang="en-US" sz="1200" b="1" dirty="0">
              <a:cs typeface="Calibri"/>
            </a:endParaRPr>
          </a:p>
          <a:p>
            <a:pPr lvl="1"/>
            <a:r>
              <a:rPr lang="en-US" sz="1200" dirty="0"/>
              <a:t>9.5: </a:t>
            </a:r>
            <a:r>
              <a:rPr lang="en-US" sz="1200" b="1" dirty="0"/>
              <a:t>Children meeting all immunization requirements (%) in NJ (by county)</a:t>
            </a:r>
            <a:endParaRPr lang="en-US" sz="1200" b="1" dirty="0">
              <a:cs typeface="Calibri"/>
            </a:endParaRPr>
          </a:p>
          <a:p>
            <a:pPr lvl="1"/>
            <a:r>
              <a:rPr lang="en-US" sz="1200" dirty="0"/>
              <a:t>9.6: </a:t>
            </a:r>
            <a:r>
              <a:rPr lang="en-US" sz="1200" b="1" dirty="0"/>
              <a:t>County immunization rates (%) (all grade types)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9.7: L</a:t>
            </a:r>
            <a:r>
              <a:rPr lang="en-US" sz="1200" b="1" dirty="0"/>
              <a:t>ate or lack of prenatal care reports (#) in NJ (by county)</a:t>
            </a:r>
            <a:endParaRPr lang="en-US" sz="1200" b="1" dirty="0">
              <a:cs typeface="Calibri"/>
            </a:endParaRPr>
          </a:p>
          <a:p>
            <a:pPr lvl="1"/>
            <a:r>
              <a:rPr lang="en-US" sz="1200" dirty="0"/>
              <a:t>9.8: </a:t>
            </a:r>
            <a:r>
              <a:rPr lang="en-US" sz="1200" b="1" dirty="0"/>
              <a:t>Late or lack of prenatal care reports (#) over time</a:t>
            </a:r>
            <a:endParaRPr lang="en-US" sz="1200" b="1" dirty="0">
              <a:cs typeface="Calibri"/>
            </a:endParaRPr>
          </a:p>
        </p:txBody>
      </p:sp>
      <p:sp>
        <p:nvSpPr>
          <p:cNvPr id="7" name="TextBox 14">
            <a:extLst>
              <a:ext uri="{FF2B5EF4-FFF2-40B4-BE49-F238E27FC236}">
                <a16:creationId xmlns:a16="http://schemas.microsoft.com/office/drawing/2014/main" id="{8558FF57-1503-4215-9911-E29C43F1660D}"/>
              </a:ext>
            </a:extLst>
          </p:cNvPr>
          <p:cNvSpPr txBox="1"/>
          <p:nvPr userDrawn="1"/>
        </p:nvSpPr>
        <p:spPr>
          <a:xfrm>
            <a:off x="152400" y="42677"/>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Morris</a:t>
            </a:r>
          </a:p>
          <a:p>
            <a:r>
              <a:rPr lang="en-US" sz="1400" dirty="0">
                <a:latin typeface="Franklin Gothic Medium Cond" panose="020B0606030402020204" pitchFamily="34" charset="0"/>
              </a:rPr>
              <a:t>County</a:t>
            </a:r>
          </a:p>
        </p:txBody>
      </p:sp>
      <p:pic>
        <p:nvPicPr>
          <p:cNvPr id="9" name="Picture 8" descr="Image result for morris county nj map wikipedia">
            <a:extLst>
              <a:ext uri="{FF2B5EF4-FFF2-40B4-BE49-F238E27FC236}">
                <a16:creationId xmlns:a16="http://schemas.microsoft.com/office/drawing/2014/main" id="{0C558D4D-6D13-4B67-886E-9F33F1D340BA}"/>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38200" y="76200"/>
            <a:ext cx="457200" cy="876300"/>
          </a:xfrm>
          <a:prstGeom prst="rect">
            <a:avLst/>
          </a:prstGeom>
          <a:noFill/>
          <a:ln>
            <a:noFill/>
          </a:ln>
        </p:spPr>
      </p:pic>
    </p:spTree>
    <p:extLst>
      <p:ext uri="{BB962C8B-B14F-4D97-AF65-F5344CB8AC3E}">
        <p14:creationId xmlns:p14="http://schemas.microsoft.com/office/powerpoint/2010/main" val="13510597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5201424"/>
          </a:xfrm>
          <a:prstGeom prst="rect">
            <a:avLst/>
          </a:prstGeom>
          <a:noFill/>
        </p:spPr>
        <p:txBody>
          <a:bodyPr wrap="square" rtlCol="0">
            <a:spAutoFit/>
          </a:bodyPr>
          <a:lstStyle/>
          <a:p>
            <a:r>
              <a:rPr lang="en-US" sz="1400" b="1" dirty="0">
                <a:solidFill>
                  <a:srgbClr val="C00000"/>
                </a:solidFill>
              </a:rPr>
              <a:t>Employment </a:t>
            </a:r>
          </a:p>
          <a:p>
            <a:pPr lvl="1"/>
            <a:r>
              <a:rPr lang="en-US" sz="1200" dirty="0"/>
              <a:t>10.1: </a:t>
            </a:r>
            <a:r>
              <a:rPr lang="en-US" sz="1200" b="1" dirty="0"/>
              <a:t>Weekly wages ($ avg) by quarter: state and county comparison </a:t>
            </a:r>
            <a:endParaRPr lang="en-US" sz="1200" b="1" dirty="0">
              <a:cs typeface="Calibri"/>
            </a:endParaRPr>
          </a:p>
          <a:p>
            <a:pPr lvl="1"/>
            <a:r>
              <a:rPr lang="en-US" sz="1200" dirty="0"/>
              <a:t>10.2: </a:t>
            </a:r>
            <a:r>
              <a:rPr lang="en-US" sz="1200" b="1" dirty="0"/>
              <a:t>Weekly wages ($ avg) over time </a:t>
            </a:r>
            <a:endParaRPr lang="en-US" sz="1200" b="1" dirty="0">
              <a:cs typeface="Calibri"/>
            </a:endParaRPr>
          </a:p>
          <a:p>
            <a:pPr lvl="1"/>
            <a:r>
              <a:rPr lang="en-US" sz="1200" dirty="0"/>
              <a:t>10.3: </a:t>
            </a:r>
            <a:r>
              <a:rPr lang="en-US" sz="1200" b="1" dirty="0"/>
              <a:t>Monthly unemployment rate from June 2018-May 2019: state and county comparison (unadjusted)</a:t>
            </a:r>
          </a:p>
          <a:p>
            <a:pPr lvl="1"/>
            <a:r>
              <a:rPr lang="en-US" sz="1200" dirty="0"/>
              <a:t>10.4: </a:t>
            </a:r>
            <a:r>
              <a:rPr lang="en-US" sz="1200" b="1" dirty="0"/>
              <a:t>Median unemployment rates, June 2018-May 2019 in NJ (by county)</a:t>
            </a:r>
            <a:endParaRPr lang="en-US" sz="1200" b="1" dirty="0">
              <a:cs typeface="Calibri"/>
            </a:endParaRPr>
          </a:p>
          <a:p>
            <a:pPr lvl="1"/>
            <a:r>
              <a:rPr lang="en-US" sz="1200" dirty="0"/>
              <a:t>10.5: </a:t>
            </a:r>
            <a:r>
              <a:rPr lang="en-US" sz="1200" b="1" dirty="0"/>
              <a:t>Median income ($) by sex in NJ (by county)</a:t>
            </a:r>
            <a:endParaRPr lang="en-US" sz="1200" b="1" dirty="0">
              <a:cs typeface="Calibri"/>
            </a:endParaRPr>
          </a:p>
          <a:p>
            <a:pPr lvl="1"/>
            <a:r>
              <a:rPr lang="en-US" sz="1200" dirty="0"/>
              <a:t>10.6: </a:t>
            </a:r>
            <a:r>
              <a:rPr lang="en-US" sz="1200" b="1" dirty="0"/>
              <a:t>Median income ($) by sex: national, state and county comparison</a:t>
            </a:r>
            <a:endParaRPr lang="en-US" sz="1200" b="1" dirty="0">
              <a:cs typeface="Calibri"/>
            </a:endParaRPr>
          </a:p>
          <a:p>
            <a:pPr lvl="1"/>
            <a:r>
              <a:rPr lang="en-US" sz="1200" dirty="0"/>
              <a:t>10.7: </a:t>
            </a:r>
            <a:r>
              <a:rPr lang="en-US" sz="1200" b="1" dirty="0"/>
              <a:t>Median income ($) by sex over time </a:t>
            </a:r>
            <a:endParaRPr lang="en-US" sz="1200" b="1" dirty="0">
              <a:cs typeface="Calibri"/>
            </a:endParaRPr>
          </a:p>
          <a:p>
            <a:pPr lvl="1"/>
            <a:r>
              <a:rPr lang="en-US" sz="1200" dirty="0"/>
              <a:t>10.8: </a:t>
            </a:r>
            <a:r>
              <a:rPr lang="en-US" sz="1200" b="1" dirty="0"/>
              <a:t>Median income ($) by sex by municipality</a:t>
            </a:r>
            <a:endParaRPr lang="en-US" sz="1200" b="1" dirty="0">
              <a:cs typeface="Calibri"/>
            </a:endParaRPr>
          </a:p>
          <a:p>
            <a:endParaRPr lang="en-US" sz="1200" b="1" dirty="0">
              <a:solidFill>
                <a:srgbClr val="C00000"/>
              </a:solidFill>
            </a:endParaRPr>
          </a:p>
          <a:p>
            <a:r>
              <a:rPr lang="en-US" sz="1400" b="1" dirty="0">
                <a:solidFill>
                  <a:srgbClr val="C00000"/>
                </a:solidFill>
              </a:rPr>
              <a:t>Community Safety </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a:t>
            </a:r>
            <a:r>
              <a:rPr lang="en-US" sz="1200" dirty="0">
                <a:solidFill>
                  <a:schemeClr val="accent1">
                    <a:lumMod val="75000"/>
                  </a:schemeClr>
                </a:solidFill>
              </a:rPr>
              <a:t>:</a:t>
            </a:r>
            <a:r>
              <a:rPr lang="en-US" sz="1200" dirty="0"/>
              <a:t> </a:t>
            </a:r>
            <a:r>
              <a:rPr lang="en-US" sz="1200" b="1" dirty="0"/>
              <a:t>Violent crimes (#) &amp; crime rates (per 1,000) in NJ (by county)</a:t>
            </a:r>
            <a:endParaRPr lang="en-US" sz="1200" b="1" dirty="0">
              <a:cs typeface="Calibri"/>
            </a:endParaRPr>
          </a:p>
          <a:p>
            <a:pPr lvl="1"/>
            <a:r>
              <a:rPr lang="en-US" sz="1200" dirty="0"/>
              <a:t>11.2: </a:t>
            </a:r>
            <a:r>
              <a:rPr lang="en-US" sz="1200" b="1" dirty="0"/>
              <a:t>Crimes by type (#) </a:t>
            </a:r>
            <a:endParaRPr lang="en-US" sz="1200" b="1" dirty="0">
              <a:cs typeface="Calibri"/>
            </a:endParaRPr>
          </a:p>
          <a:p>
            <a:pPr lvl="1"/>
            <a:r>
              <a:rPr lang="en-US" sz="1200" dirty="0"/>
              <a:t>11.3:</a:t>
            </a:r>
            <a:r>
              <a:rPr lang="en-US" sz="1200" b="1" dirty="0"/>
              <a:t> Juvenile arrest rates (per 1,000) in NJ (by county)</a:t>
            </a:r>
            <a:endParaRPr lang="en-US" sz="1200" b="1" dirty="0">
              <a:cs typeface="Calibri"/>
            </a:endParaRPr>
          </a:p>
          <a:p>
            <a:pPr lvl="1"/>
            <a:r>
              <a:rPr lang="en-US" sz="1200" dirty="0"/>
              <a:t>11.4: </a:t>
            </a:r>
            <a:r>
              <a:rPr lang="en-US" sz="1200" b="1" dirty="0"/>
              <a:t>Juvenile arrest rates (per 1,000) over time </a:t>
            </a:r>
            <a:endParaRPr lang="en-US" sz="1200" b="1" dirty="0">
              <a:cs typeface="Calibri"/>
            </a:endParaRPr>
          </a:p>
          <a:p>
            <a:pPr lvl="1"/>
            <a:r>
              <a:rPr lang="en-US" sz="1200" dirty="0"/>
              <a:t>11.5: </a:t>
            </a:r>
            <a:r>
              <a:rPr lang="en-US" sz="1200" b="1" dirty="0"/>
              <a:t>Homicide rates (deaths per 100K) in NJ (by county)</a:t>
            </a:r>
            <a:endParaRPr lang="en-US" sz="1200" b="1" dirty="0">
              <a:cs typeface="Calibri"/>
            </a:endParaRPr>
          </a:p>
          <a:p>
            <a:pPr lvl="1"/>
            <a:r>
              <a:rPr lang="en-US" sz="1200" dirty="0"/>
              <a:t>11.6: </a:t>
            </a:r>
            <a:r>
              <a:rPr lang="en-US" sz="1200" b="1" dirty="0"/>
              <a:t>Homicide rates (deaths per 100K) over time </a:t>
            </a:r>
            <a:endParaRPr lang="en-US" sz="1200" b="1" dirty="0">
              <a:cs typeface="Calibri"/>
            </a:endParaRPr>
          </a:p>
          <a:p>
            <a:pPr lvl="1"/>
            <a:r>
              <a:rPr lang="en-US" sz="1200" dirty="0"/>
              <a:t>11.7:</a:t>
            </a:r>
            <a:r>
              <a:rPr lang="en-US" sz="1200" b="1" dirty="0"/>
              <a:t> Homicide rates (deaths per 100K) by racial/ethnic group</a:t>
            </a:r>
            <a:endParaRPr lang="en-US" sz="1200" b="1" dirty="0">
              <a:cs typeface="Calibri"/>
            </a:endParaRPr>
          </a:p>
          <a:p>
            <a:pPr lvl="1"/>
            <a:r>
              <a:rPr lang="en-US" sz="1200" dirty="0"/>
              <a:t>11.8:</a:t>
            </a:r>
            <a:r>
              <a:rPr lang="en-US" sz="1200" b="1" dirty="0"/>
              <a:t> Homicide rates (deaths per 100K) by sex</a:t>
            </a:r>
            <a:endParaRPr lang="en-US" sz="1200" b="1" dirty="0">
              <a:cs typeface="Calibri"/>
            </a:endParaRPr>
          </a:p>
          <a:p>
            <a:endParaRPr lang="en-US" sz="1400" b="1" dirty="0">
              <a:solidFill>
                <a:schemeClr val="accent1">
                  <a:lumMod val="75000"/>
                </a:schemeClr>
              </a:solidFill>
            </a:endParaRPr>
          </a:p>
          <a:p>
            <a:r>
              <a:rPr lang="en-US" sz="1400" b="1" dirty="0">
                <a:solidFill>
                  <a:srgbClr val="C00000"/>
                </a:solidFill>
              </a:rPr>
              <a:t>Domestic Violence </a:t>
            </a:r>
            <a:endParaRPr lang="en-US" sz="1400" b="1" dirty="0">
              <a:solidFill>
                <a:srgbClr val="C00000"/>
              </a:solidFill>
              <a:cs typeface="Calibri"/>
            </a:endParaRPr>
          </a:p>
          <a:p>
            <a:pPr lvl="1"/>
            <a:r>
              <a:rPr lang="en-US" sz="1200" dirty="0"/>
              <a:t>12.1: </a:t>
            </a:r>
            <a:r>
              <a:rPr lang="en-US" sz="1200" b="1" dirty="0"/>
              <a:t>Domestic violence incidents (# reported) in NJ (by county)</a:t>
            </a:r>
            <a:endParaRPr lang="en-US" sz="1200" b="1" dirty="0">
              <a:cs typeface="Calibri"/>
            </a:endParaRPr>
          </a:p>
          <a:p>
            <a:pPr lvl="1"/>
            <a:r>
              <a:rPr lang="en-US" sz="1200" dirty="0"/>
              <a:t>12.2: </a:t>
            </a:r>
            <a:r>
              <a:rPr lang="en-US" sz="1200" b="1" dirty="0"/>
              <a:t>Domestic violence incidents (# reported) over time </a:t>
            </a:r>
            <a:endParaRPr lang="en-US" sz="1200" b="1" dirty="0">
              <a:cs typeface="Calibri"/>
            </a:endParaRPr>
          </a:p>
          <a:p>
            <a:pPr lvl="1"/>
            <a:r>
              <a:rPr lang="en-US" sz="1200" dirty="0"/>
              <a:t>12.3: </a:t>
            </a:r>
            <a:r>
              <a:rPr lang="en-US" sz="1200" b="1" dirty="0"/>
              <a:t>Domestic violence incidents (# reported) by municipality</a:t>
            </a:r>
            <a:endParaRPr lang="en-US" sz="1200" b="1" dirty="0">
              <a:cs typeface="Calibri"/>
            </a:endParaRPr>
          </a:p>
          <a:p>
            <a:pPr lvl="1"/>
            <a:r>
              <a:rPr lang="en-US" sz="1200" dirty="0"/>
              <a:t>12.4: </a:t>
            </a:r>
            <a:r>
              <a:rPr lang="en-US" sz="1200" b="1" dirty="0"/>
              <a:t>Domestic violence offenses by type (%) in NJ </a:t>
            </a:r>
            <a:endParaRPr lang="en-US" sz="1200" b="1" dirty="0">
              <a:cs typeface="Calibri"/>
            </a:endParaRPr>
          </a:p>
          <a:p>
            <a:pPr lvl="1"/>
            <a:r>
              <a:rPr lang="en-US" sz="1200" dirty="0"/>
              <a:t>12.5: </a:t>
            </a:r>
            <a:r>
              <a:rPr lang="en-US" sz="1200" b="1" dirty="0"/>
              <a:t>Domestic violence arrests by offense (%) in NJ </a:t>
            </a:r>
            <a:endParaRPr lang="en-US" dirty="0"/>
          </a:p>
        </p:txBody>
      </p:sp>
      <p:sp>
        <p:nvSpPr>
          <p:cNvPr id="7" name="TextBox 14">
            <a:extLst>
              <a:ext uri="{FF2B5EF4-FFF2-40B4-BE49-F238E27FC236}">
                <a16:creationId xmlns:a16="http://schemas.microsoft.com/office/drawing/2014/main" id="{26D11A69-F123-420B-83F2-CA363EC0B722}"/>
              </a:ext>
            </a:extLst>
          </p:cNvPr>
          <p:cNvSpPr txBox="1"/>
          <p:nvPr userDrawn="1"/>
        </p:nvSpPr>
        <p:spPr>
          <a:xfrm>
            <a:off x="152400" y="42677"/>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Morris</a:t>
            </a:r>
          </a:p>
          <a:p>
            <a:r>
              <a:rPr lang="en-US" sz="1400" dirty="0">
                <a:latin typeface="Franklin Gothic Medium Cond" panose="020B0606030402020204" pitchFamily="34" charset="0"/>
              </a:rPr>
              <a:t>County</a:t>
            </a:r>
          </a:p>
        </p:txBody>
      </p:sp>
      <p:pic>
        <p:nvPicPr>
          <p:cNvPr id="9" name="Picture 8" descr="Image result for morris county nj map wikipedia">
            <a:extLst>
              <a:ext uri="{FF2B5EF4-FFF2-40B4-BE49-F238E27FC236}">
                <a16:creationId xmlns:a16="http://schemas.microsoft.com/office/drawing/2014/main" id="{CC5787C6-7DE2-43CE-9E18-7A4E6BCF4C03}"/>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38200" y="76200"/>
            <a:ext cx="457200" cy="876300"/>
          </a:xfrm>
          <a:prstGeom prst="rect">
            <a:avLst/>
          </a:prstGeom>
          <a:noFill/>
          <a:ln>
            <a:noFill/>
          </a:ln>
        </p:spPr>
      </p:pic>
    </p:spTree>
    <p:extLst>
      <p:ext uri="{BB962C8B-B14F-4D97-AF65-F5344CB8AC3E}">
        <p14:creationId xmlns:p14="http://schemas.microsoft.com/office/powerpoint/2010/main" val="32603655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5078313"/>
          </a:xfrm>
          <a:prstGeom prst="rect">
            <a:avLst/>
          </a:prstGeom>
          <a:noFill/>
        </p:spPr>
        <p:txBody>
          <a:bodyPr wrap="square" rtlCol="0">
            <a:spAutoFit/>
          </a:bodyPr>
          <a:lstStyle/>
          <a:p>
            <a:r>
              <a:rPr lang="en-US" sz="1200" b="1" dirty="0">
                <a:solidFill>
                  <a:srgbClr val="C00000"/>
                </a:solidFill>
              </a:rPr>
              <a:t>Substance Abuse Treatments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 </a:t>
            </a:r>
            <a:r>
              <a:rPr lang="en-US" sz="1200" b="1" dirty="0"/>
              <a:t>Change (%) in suspected opioid overdose deaths in NJ (by county) between 2016 and 2018 </a:t>
            </a:r>
            <a:endParaRPr lang="en-US" sz="1200" b="1" dirty="0">
              <a:cs typeface="Calibri"/>
            </a:endParaRPr>
          </a:p>
          <a:p>
            <a:pPr lvl="1"/>
            <a:r>
              <a:rPr lang="en-US" sz="1200" dirty="0"/>
              <a:t>13.2: </a:t>
            </a:r>
            <a:r>
              <a:rPr lang="en-US" sz="1200" b="1" dirty="0"/>
              <a:t>Number of (#) suspected opioid deaths over time </a:t>
            </a:r>
            <a:endParaRPr lang="en-US" sz="1200" b="1" dirty="0">
              <a:cs typeface="Calibri"/>
            </a:endParaRPr>
          </a:p>
          <a:p>
            <a:pPr lvl="1"/>
            <a:r>
              <a:rPr lang="en-US" sz="1200" dirty="0"/>
              <a:t>13.3: </a:t>
            </a:r>
            <a:r>
              <a:rPr lang="en-US" sz="1200" b="1" dirty="0"/>
              <a:t>% change in population for every overdose death</a:t>
            </a:r>
            <a:endParaRPr lang="en-US" sz="1200" b="1" dirty="0">
              <a:cs typeface="Calibri"/>
            </a:endParaRPr>
          </a:p>
          <a:p>
            <a:pPr lvl="1"/>
            <a:r>
              <a:rPr lang="en-US" sz="1200" dirty="0"/>
              <a:t>13.4: </a:t>
            </a:r>
            <a:r>
              <a:rPr lang="en-US" sz="1200" b="1" dirty="0"/>
              <a:t>Population for every 1 overdose death over time</a:t>
            </a:r>
            <a:endParaRPr lang="en-US" sz="1200" b="1" dirty="0">
              <a:cs typeface="Calibri"/>
            </a:endParaRPr>
          </a:p>
          <a:p>
            <a:pPr lvl="1"/>
            <a:r>
              <a:rPr lang="en-US" sz="1200" dirty="0"/>
              <a:t>13.5: </a:t>
            </a:r>
            <a:r>
              <a:rPr lang="en-US" sz="1200" b="1" dirty="0"/>
              <a:t>Types of substances (%) identified at treatment center admissions</a:t>
            </a:r>
            <a:endParaRPr lang="en-US" sz="1200" b="1" dirty="0">
              <a:solidFill>
                <a:schemeClr val="accent1">
                  <a:lumMod val="75000"/>
                </a:schemeClr>
              </a:solidFill>
            </a:endParaRPr>
          </a:p>
          <a:p>
            <a:endParaRPr lang="en-US" sz="1200" b="1" dirty="0">
              <a:solidFill>
                <a:srgbClr val="CC0000"/>
              </a:solidFill>
            </a:endParaRPr>
          </a:p>
          <a:p>
            <a:r>
              <a:rPr lang="en-US" sz="1200" b="1" dirty="0">
                <a:solidFill>
                  <a:srgbClr val="CC0000"/>
                </a:solidFill>
              </a:rPr>
              <a:t>Mental Health </a:t>
            </a:r>
          </a:p>
          <a:p>
            <a:pPr lvl="1"/>
            <a:r>
              <a:rPr lang="en-US" sz="1200" dirty="0"/>
              <a:t>14.1: </a:t>
            </a:r>
            <a:r>
              <a:rPr lang="en-US" sz="1200" b="1" dirty="0"/>
              <a:t>Types of mental health programs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14.2: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14.3: </a:t>
            </a:r>
            <a:r>
              <a:rPr lang="en-US" sz="1200" b="1" dirty="0"/>
              <a:t>Frequency (%) of mental health distress over time - age adjusted</a:t>
            </a:r>
            <a:endParaRPr lang="en-US" sz="1200" b="1" dirty="0">
              <a:cs typeface="Calibri"/>
            </a:endParaRPr>
          </a:p>
          <a:p>
            <a:pPr lvl="1"/>
            <a:r>
              <a:rPr lang="en-US" sz="1200" dirty="0"/>
              <a:t>14.4: </a:t>
            </a:r>
            <a:r>
              <a:rPr lang="en-US" sz="1200" b="1" dirty="0"/>
              <a:t>Frequency (%) of mental health distress by race/ethnicity  - age adjusted</a:t>
            </a:r>
            <a:endParaRPr lang="en-US" sz="1200" b="1" dirty="0">
              <a:cs typeface="Calibri"/>
            </a:endParaRPr>
          </a:p>
          <a:p>
            <a:pPr lvl="1"/>
            <a:r>
              <a:rPr lang="en-US" sz="1200" dirty="0"/>
              <a:t>14.5: </a:t>
            </a:r>
            <a:r>
              <a:rPr lang="en-US" sz="1200" b="1" dirty="0"/>
              <a:t>Frequency (%) of mental health distress by sex – age adjusted</a:t>
            </a:r>
            <a:endParaRPr lang="en-US" sz="1200" b="1" dirty="0">
              <a:cs typeface="Calibri"/>
            </a:endParaRPr>
          </a:p>
          <a:p>
            <a:pPr lvl="1"/>
            <a:r>
              <a:rPr lang="en-US" sz="1200" dirty="0"/>
              <a:t>14.6: </a:t>
            </a:r>
            <a:r>
              <a:rPr lang="en-US" sz="1200" b="1" dirty="0"/>
              <a:t>Frequency of depression (%) in NJ (by county) </a:t>
            </a:r>
            <a:endParaRPr lang="en-US" sz="1200" b="1" dirty="0">
              <a:cs typeface="Calibri"/>
            </a:endParaRPr>
          </a:p>
          <a:p>
            <a:pPr lvl="1"/>
            <a:r>
              <a:rPr lang="en-US" sz="1200" dirty="0"/>
              <a:t>14.7: </a:t>
            </a:r>
            <a:r>
              <a:rPr lang="en-US" sz="1200" b="1" dirty="0"/>
              <a:t>Frequency of depression (%) over time </a:t>
            </a:r>
            <a:endParaRPr lang="en-US" sz="1200" b="1" dirty="0">
              <a:cs typeface="Calibri"/>
            </a:endParaRPr>
          </a:p>
          <a:p>
            <a:pPr lvl="1"/>
            <a:r>
              <a:rPr lang="en-US" sz="1200" dirty="0"/>
              <a:t>14.8: </a:t>
            </a:r>
            <a:r>
              <a:rPr lang="en-US" sz="1200" b="1" dirty="0"/>
              <a:t>Diagnosed depression by race/ethnicity</a:t>
            </a:r>
            <a:endParaRPr lang="en-US" sz="1200" b="1" dirty="0">
              <a:cs typeface="Calibri"/>
            </a:endParaRPr>
          </a:p>
          <a:p>
            <a:pPr lvl="1"/>
            <a:r>
              <a:rPr lang="en-US" sz="1200" dirty="0">
                <a:solidFill>
                  <a:srgbClr val="000000"/>
                </a:solidFill>
                <a:cs typeface="Calibri"/>
              </a:rPr>
              <a:t>14.9: </a:t>
            </a:r>
            <a:r>
              <a:rPr lang="en-US" sz="1200" b="1" dirty="0">
                <a:solidFill>
                  <a:srgbClr val="000000"/>
                </a:solidFill>
                <a:cs typeface="Calibri"/>
              </a:rPr>
              <a:t>Diagnosed depression by sex </a:t>
            </a:r>
            <a:endParaRPr lang="en-US" sz="1200" dirty="0">
              <a:solidFill>
                <a:srgbClr val="000000"/>
              </a:solidFill>
              <a:cs typeface="Calibri"/>
            </a:endParaRPr>
          </a:p>
          <a:p>
            <a:endParaRPr lang="en-US" sz="1200" b="1" dirty="0">
              <a:solidFill>
                <a:srgbClr val="CC0000"/>
              </a:solidFill>
            </a:endParaRPr>
          </a:p>
          <a:p>
            <a:r>
              <a:rPr lang="en-US" sz="1200" b="1" dirty="0">
                <a:solidFill>
                  <a:srgbClr val="CC0000"/>
                </a:solidFill>
              </a:rPr>
              <a:t>Education Resources</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15.2: C</a:t>
            </a:r>
            <a:r>
              <a:rPr lang="en-US" sz="1200" b="1" dirty="0"/>
              <a:t>hildren (%) classified special education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15.3:</a:t>
            </a:r>
            <a:r>
              <a:rPr lang="en-US" sz="1200" b="1" dirty="0"/>
              <a:t> Children (#) receiving early intervention services in NJ (by county)</a:t>
            </a:r>
            <a:endParaRPr lang="en-US" sz="1200" b="1" dirty="0">
              <a:cs typeface="Calibri"/>
            </a:endParaRPr>
          </a:p>
          <a:p>
            <a:endParaRPr lang="en-US" sz="1200" b="1" dirty="0">
              <a:solidFill>
                <a:srgbClr val="376092"/>
              </a:solidFill>
              <a:cs typeface="Calibri"/>
            </a:endParaRPr>
          </a:p>
          <a:p>
            <a:r>
              <a:rPr lang="en-US" sz="1200" b="1" dirty="0">
                <a:solidFill>
                  <a:srgbClr val="C00000"/>
                </a:solidFill>
              </a:rPr>
              <a:t>Resources</a:t>
            </a:r>
          </a:p>
          <a:p>
            <a:pPr lvl="1"/>
            <a:r>
              <a:rPr lang="en-US" sz="1200" dirty="0"/>
              <a:t>16.1: </a:t>
            </a:r>
            <a:r>
              <a:rPr lang="en-US" sz="1200" b="1" dirty="0"/>
              <a:t>Support for families including kinship </a:t>
            </a:r>
            <a:endParaRPr lang="en-US" sz="1200" b="1" dirty="0">
              <a:cs typeface="Calibri"/>
            </a:endParaRPr>
          </a:p>
          <a:p>
            <a:pPr lvl="1"/>
            <a:r>
              <a:rPr lang="en-US" sz="1200" dirty="0"/>
              <a:t>16.2: </a:t>
            </a:r>
            <a:r>
              <a:rPr lang="en-US" sz="1200" b="1" dirty="0"/>
              <a:t>Pro Bono legal/advocacy services</a:t>
            </a:r>
            <a:endParaRPr lang="en-US" sz="1200" b="1" dirty="0">
              <a:cs typeface="Calibri"/>
            </a:endParaRPr>
          </a:p>
        </p:txBody>
      </p:sp>
      <p:sp>
        <p:nvSpPr>
          <p:cNvPr id="7" name="TextBox 14">
            <a:extLst>
              <a:ext uri="{FF2B5EF4-FFF2-40B4-BE49-F238E27FC236}">
                <a16:creationId xmlns:a16="http://schemas.microsoft.com/office/drawing/2014/main" id="{B149B9D0-02CF-43BB-BABF-1FBA81D0179F}"/>
              </a:ext>
            </a:extLst>
          </p:cNvPr>
          <p:cNvSpPr txBox="1"/>
          <p:nvPr userDrawn="1"/>
        </p:nvSpPr>
        <p:spPr>
          <a:xfrm>
            <a:off x="152400" y="42677"/>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Morris</a:t>
            </a:r>
          </a:p>
          <a:p>
            <a:r>
              <a:rPr lang="en-US" sz="1400" dirty="0">
                <a:latin typeface="Franklin Gothic Medium Cond" panose="020B0606030402020204" pitchFamily="34" charset="0"/>
              </a:rPr>
              <a:t>County</a:t>
            </a:r>
          </a:p>
        </p:txBody>
      </p:sp>
      <p:pic>
        <p:nvPicPr>
          <p:cNvPr id="9" name="Picture 8" descr="Image result for morris county nj map wikipedia">
            <a:extLst>
              <a:ext uri="{FF2B5EF4-FFF2-40B4-BE49-F238E27FC236}">
                <a16:creationId xmlns:a16="http://schemas.microsoft.com/office/drawing/2014/main" id="{07633276-DE15-4195-99DF-861F0F98E90E}"/>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38200" y="76200"/>
            <a:ext cx="457200" cy="876300"/>
          </a:xfrm>
          <a:prstGeom prst="rect">
            <a:avLst/>
          </a:prstGeom>
          <a:noFill/>
          <a:ln>
            <a:noFill/>
          </a:ln>
        </p:spPr>
      </p:pic>
    </p:spTree>
    <p:extLst>
      <p:ext uri="{BB962C8B-B14F-4D97-AF65-F5344CB8AC3E}">
        <p14:creationId xmlns:p14="http://schemas.microsoft.com/office/powerpoint/2010/main" val="15587539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3" name="TextBox 2">
            <a:extLst>
              <a:ext uri="{FF2B5EF4-FFF2-40B4-BE49-F238E27FC236}">
                <a16:creationId xmlns:a16="http://schemas.microsoft.com/office/drawing/2014/main" id="{04C31D9B-6F70-4401-8D69-777939ED0DDC}"/>
              </a:ext>
            </a:extLst>
          </p:cNvPr>
          <p:cNvSpPr txBox="1"/>
          <p:nvPr userDrawn="1"/>
        </p:nvSpPr>
        <p:spPr>
          <a:xfrm>
            <a:off x="228600" y="5730451"/>
            <a:ext cx="2667000" cy="830997"/>
          </a:xfrm>
          <a:prstGeom prst="rect">
            <a:avLst/>
          </a:prstGeom>
          <a:solidFill>
            <a:schemeClr val="bg1"/>
          </a:solidFill>
        </p:spPr>
        <p:txBody>
          <a:bodyPr wrap="square" rtlCol="0">
            <a:spAutoFit/>
          </a:bodyPr>
          <a:lstStyle/>
          <a:p>
            <a:pPr algn="ctr"/>
            <a:r>
              <a:rPr lang="en-US" sz="1600" dirty="0"/>
              <a:t>Charts with an (*) correspond to possible focus group discussion topics</a:t>
            </a:r>
          </a:p>
        </p:txBody>
      </p:sp>
      <p:sp>
        <p:nvSpPr>
          <p:cNvPr id="4" name="TextBox 3">
            <a:extLst>
              <a:ext uri="{FF2B5EF4-FFF2-40B4-BE49-F238E27FC236}">
                <a16:creationId xmlns:a16="http://schemas.microsoft.com/office/drawing/2014/main" id="{29BA42A2-266A-403E-9C23-CC5751A92D5E}"/>
              </a:ext>
            </a:extLst>
          </p:cNvPr>
          <p:cNvSpPr txBox="1"/>
          <p:nvPr userDrawn="1"/>
        </p:nvSpPr>
        <p:spPr>
          <a:xfrm>
            <a:off x="533400" y="2590800"/>
            <a:ext cx="2057400" cy="1692771"/>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2400" dirty="0">
                <a:solidFill>
                  <a:schemeClr val="bg1"/>
                </a:solidFill>
                <a:latin typeface="Franklin Gothic Demi" panose="020B0703020102020204" pitchFamily="34" charset="0"/>
              </a:rPr>
              <a:t>Basic Needs</a:t>
            </a:r>
          </a:p>
        </p:txBody>
      </p:sp>
      <p:sp>
        <p:nvSpPr>
          <p:cNvPr id="6" name="TextBox 14">
            <a:extLst>
              <a:ext uri="{FF2B5EF4-FFF2-40B4-BE49-F238E27FC236}">
                <a16:creationId xmlns:a16="http://schemas.microsoft.com/office/drawing/2014/main" id="{F88980DA-C4BC-4CF2-B5C8-57EA9E157C1F}"/>
              </a:ext>
            </a:extLst>
          </p:cNvPr>
          <p:cNvSpPr txBox="1"/>
          <p:nvPr userDrawn="1"/>
        </p:nvSpPr>
        <p:spPr>
          <a:xfrm>
            <a:off x="152400" y="42677"/>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Morris</a:t>
            </a:r>
          </a:p>
          <a:p>
            <a:r>
              <a:rPr lang="en-US" sz="1400" dirty="0">
                <a:latin typeface="Franklin Gothic Medium Cond" panose="020B0606030402020204" pitchFamily="34" charset="0"/>
              </a:rPr>
              <a:t>County</a:t>
            </a:r>
          </a:p>
        </p:txBody>
      </p:sp>
      <p:pic>
        <p:nvPicPr>
          <p:cNvPr id="8" name="Picture 7" descr="Image result for morris county nj map wikipedia">
            <a:extLst>
              <a:ext uri="{FF2B5EF4-FFF2-40B4-BE49-F238E27FC236}">
                <a16:creationId xmlns:a16="http://schemas.microsoft.com/office/drawing/2014/main" id="{CA902945-6ECF-4888-93CA-A824D6C3DBFA}"/>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38200" y="76200"/>
            <a:ext cx="457200" cy="876300"/>
          </a:xfrm>
          <a:prstGeom prst="rect">
            <a:avLst/>
          </a:prstGeom>
          <a:noFill/>
          <a:ln>
            <a:noFill/>
          </a:ln>
        </p:spPr>
      </p:pic>
    </p:spTree>
    <p:extLst>
      <p:ext uri="{BB962C8B-B14F-4D97-AF65-F5344CB8AC3E}">
        <p14:creationId xmlns:p14="http://schemas.microsoft.com/office/powerpoint/2010/main" val="3509444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14">
            <a:extLst>
              <a:ext uri="{FF2B5EF4-FFF2-40B4-BE49-F238E27FC236}">
                <a16:creationId xmlns:a16="http://schemas.microsoft.com/office/drawing/2014/main" id="{AB586ECD-BBC6-422E-AE6A-DACE984A04DE}"/>
              </a:ext>
            </a:extLst>
          </p:cNvPr>
          <p:cNvSpPr txBox="1"/>
          <p:nvPr userDrawn="1"/>
        </p:nvSpPr>
        <p:spPr>
          <a:xfrm>
            <a:off x="152400" y="42677"/>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Morris</a:t>
            </a:r>
          </a:p>
          <a:p>
            <a:r>
              <a:rPr lang="en-US" sz="1400" dirty="0">
                <a:latin typeface="Franklin Gothic Medium Cond" panose="020B0606030402020204" pitchFamily="34" charset="0"/>
              </a:rPr>
              <a:t>County</a:t>
            </a:r>
          </a:p>
        </p:txBody>
      </p:sp>
      <p:pic>
        <p:nvPicPr>
          <p:cNvPr id="7" name="Picture 6" descr="Image result for morris county nj map wikipedia">
            <a:extLst>
              <a:ext uri="{FF2B5EF4-FFF2-40B4-BE49-F238E27FC236}">
                <a16:creationId xmlns:a16="http://schemas.microsoft.com/office/drawing/2014/main" id="{C134D927-FEF3-4289-A102-557B5BB2964A}"/>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38200" y="76200"/>
            <a:ext cx="457200" cy="876300"/>
          </a:xfrm>
          <a:prstGeom prst="rect">
            <a:avLst/>
          </a:prstGeom>
          <a:noFill/>
          <a:ln>
            <a:noFill/>
          </a:ln>
        </p:spPr>
      </p:pic>
    </p:spTree>
    <p:extLst>
      <p:ext uri="{BB962C8B-B14F-4D97-AF65-F5344CB8AC3E}">
        <p14:creationId xmlns:p14="http://schemas.microsoft.com/office/powerpoint/2010/main" val="36939012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14">
            <a:extLst>
              <a:ext uri="{FF2B5EF4-FFF2-40B4-BE49-F238E27FC236}">
                <a16:creationId xmlns:a16="http://schemas.microsoft.com/office/drawing/2014/main" id="{01A9FEE3-30D4-42A4-9418-82A1D25208BB}"/>
              </a:ext>
            </a:extLst>
          </p:cNvPr>
          <p:cNvSpPr txBox="1"/>
          <p:nvPr userDrawn="1"/>
        </p:nvSpPr>
        <p:spPr>
          <a:xfrm>
            <a:off x="152400" y="42677"/>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Morris</a:t>
            </a:r>
          </a:p>
          <a:p>
            <a:r>
              <a:rPr lang="en-US" sz="1400" dirty="0">
                <a:latin typeface="Franklin Gothic Medium Cond" panose="020B0606030402020204" pitchFamily="34" charset="0"/>
              </a:rPr>
              <a:t>County</a:t>
            </a:r>
          </a:p>
        </p:txBody>
      </p:sp>
      <p:pic>
        <p:nvPicPr>
          <p:cNvPr id="7" name="Picture 6" descr="Image result for morris county nj map wikipedia">
            <a:extLst>
              <a:ext uri="{FF2B5EF4-FFF2-40B4-BE49-F238E27FC236}">
                <a16:creationId xmlns:a16="http://schemas.microsoft.com/office/drawing/2014/main" id="{51DE65E7-336B-4DFD-81A5-56F5E22CD68E}"/>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38200" y="76200"/>
            <a:ext cx="457200" cy="876300"/>
          </a:xfrm>
          <a:prstGeom prst="rect">
            <a:avLst/>
          </a:prstGeom>
          <a:noFill/>
          <a:ln>
            <a:noFill/>
          </a:ln>
        </p:spPr>
      </p:pic>
    </p:spTree>
    <p:extLst>
      <p:ext uri="{BB962C8B-B14F-4D97-AF65-F5344CB8AC3E}">
        <p14:creationId xmlns:p14="http://schemas.microsoft.com/office/powerpoint/2010/main" val="7936579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Rectangle 3">
            <a:extLst>
              <a:ext uri="{FF2B5EF4-FFF2-40B4-BE49-F238E27FC236}">
                <a16:creationId xmlns:a16="http://schemas.microsoft.com/office/drawing/2014/main" id="{A832EAD1-8823-4F78-A97A-6A1CEB1B4BF1}"/>
              </a:ext>
            </a:extLst>
          </p:cNvPr>
          <p:cNvSpPr/>
          <p:nvPr userDrawn="1"/>
        </p:nvSpPr>
        <p:spPr>
          <a:xfrm>
            <a:off x="3246120" y="228600"/>
            <a:ext cx="4572000" cy="6400800"/>
          </a:xfrm>
          <a:prstGeom prst="rect">
            <a:avLst/>
          </a:prstGeom>
        </p:spPr>
        <p:txBody>
          <a:bodyPr wrap="square">
            <a:noAutofit/>
          </a:bodyPr>
          <a:lstStyle/>
          <a:p>
            <a:r>
              <a:rPr lang="en-US" spc="-50" dirty="0">
                <a:latin typeface="Franklin Gothic Medium" panose="020B0603020102020204" pitchFamily="34" charset="0"/>
              </a:rPr>
              <a:t>16.1. Support for Families including Kinship</a:t>
            </a:r>
          </a:p>
          <a:p>
            <a:pPr lvl="1"/>
            <a:endParaRPr lang="en-US" sz="1100" dirty="0">
              <a:latin typeface="Franklin Gothic Medium" panose="020B0603020102020204" pitchFamily="34" charset="0"/>
            </a:endParaRPr>
          </a:p>
        </p:txBody>
      </p:sp>
      <p:sp>
        <p:nvSpPr>
          <p:cNvPr id="6" name="Rectangle 5">
            <a:extLst>
              <a:ext uri="{FF2B5EF4-FFF2-40B4-BE49-F238E27FC236}">
                <a16:creationId xmlns:a16="http://schemas.microsoft.com/office/drawing/2014/main" id="{D2972177-29B4-4859-B354-1D69B288A972}"/>
              </a:ext>
            </a:extLst>
          </p:cNvPr>
          <p:cNvSpPr/>
          <p:nvPr userDrawn="1"/>
        </p:nvSpPr>
        <p:spPr>
          <a:xfrm>
            <a:off x="7988862" y="228600"/>
            <a:ext cx="3886200" cy="822960"/>
          </a:xfrm>
          <a:prstGeom prst="rect">
            <a:avLst/>
          </a:prstGeom>
        </p:spPr>
        <p:txBody>
          <a:bodyPr anchor="t" anchorCtr="0">
            <a:noAutofit/>
          </a:bodyPr>
          <a:lstStyle/>
          <a:p>
            <a:r>
              <a:rPr lang="en-US" spc="-50" dirty="0">
                <a:latin typeface="Franklin Gothic Medium" panose="020B0603020102020204" pitchFamily="34" charset="0"/>
              </a:rPr>
              <a:t>16.2. Pro Bono Legal/Advocacy services</a:t>
            </a:r>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sp>
        <p:nvSpPr>
          <p:cNvPr id="9" name="TextBox 14">
            <a:extLst>
              <a:ext uri="{FF2B5EF4-FFF2-40B4-BE49-F238E27FC236}">
                <a16:creationId xmlns:a16="http://schemas.microsoft.com/office/drawing/2014/main" id="{8CAED625-F88F-41B4-A733-33BF010FBB26}"/>
              </a:ext>
            </a:extLst>
          </p:cNvPr>
          <p:cNvSpPr txBox="1"/>
          <p:nvPr userDrawn="1"/>
        </p:nvSpPr>
        <p:spPr>
          <a:xfrm>
            <a:off x="152400" y="42677"/>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Morris</a:t>
            </a:r>
          </a:p>
          <a:p>
            <a:r>
              <a:rPr lang="en-US" sz="1400" dirty="0">
                <a:latin typeface="Franklin Gothic Medium Cond" panose="020B0606030402020204" pitchFamily="34" charset="0"/>
              </a:rPr>
              <a:t>County</a:t>
            </a:r>
          </a:p>
        </p:txBody>
      </p:sp>
      <p:pic>
        <p:nvPicPr>
          <p:cNvPr id="11" name="Picture 10" descr="Image result for morris county nj map wikipedia">
            <a:extLst>
              <a:ext uri="{FF2B5EF4-FFF2-40B4-BE49-F238E27FC236}">
                <a16:creationId xmlns:a16="http://schemas.microsoft.com/office/drawing/2014/main" id="{6DAE2B38-95A8-450B-83A1-8A8934F3B741}"/>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38200" y="76200"/>
            <a:ext cx="457200" cy="876300"/>
          </a:xfrm>
          <a:prstGeom prst="rect">
            <a:avLst/>
          </a:prstGeom>
          <a:noFill/>
          <a:ln>
            <a:noFill/>
          </a:ln>
        </p:spPr>
      </p:pic>
    </p:spTree>
    <p:extLst>
      <p:ext uri="{BB962C8B-B14F-4D97-AF65-F5344CB8AC3E}">
        <p14:creationId xmlns:p14="http://schemas.microsoft.com/office/powerpoint/2010/main" val="28282037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13" name="Picture 2" descr="File:Downtown Madison NJ.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72738"/>
            <a:ext cx="12191999" cy="693073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8CF97110-8B0D-4433-9CB0-5B9B09E48412}"/>
              </a:ext>
            </a:extLst>
          </p:cNvPr>
          <p:cNvPicPr>
            <a:picLocks noChangeAspect="1"/>
          </p:cNvPicPr>
          <p:nvPr userDrawn="1"/>
        </p:nvPicPr>
        <p:blipFill>
          <a:blip r:embed="rId3"/>
          <a:stretch>
            <a:fillRect/>
          </a:stretch>
        </p:blipFill>
        <p:spPr>
          <a:xfrm>
            <a:off x="6705600" y="4663535"/>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8" name="TextBox 7">
            <a:extLst>
              <a:ext uri="{FF2B5EF4-FFF2-40B4-BE49-F238E27FC236}">
                <a16:creationId xmlns:a16="http://schemas.microsoft.com/office/drawing/2014/main" id="{60142CDF-6955-4D17-ACBF-E9EBB91261B1}"/>
              </a:ext>
            </a:extLst>
          </p:cNvPr>
          <p:cNvSpPr txBox="1"/>
          <p:nvPr userDrawn="1"/>
        </p:nvSpPr>
        <p:spPr>
          <a:xfrm>
            <a:off x="7805286" y="5962467"/>
            <a:ext cx="4069080" cy="369332"/>
          </a:xfrm>
          <a:prstGeom prst="rect">
            <a:avLst/>
          </a:prstGeom>
          <a:noFill/>
        </p:spPr>
        <p:txBody>
          <a:bodyPr wrap="square" rtlCol="0">
            <a:spAutoFit/>
          </a:bodyPr>
          <a:lstStyle/>
          <a:p>
            <a:r>
              <a:rPr lang="en-US" b="1" dirty="0">
                <a:solidFill>
                  <a:srgbClr val="C00000"/>
                </a:solidFill>
                <a:latin typeface="Franklin Gothic Medium Cond" panose="020B0606030402020204" pitchFamily="34" charset="0"/>
              </a:rPr>
              <a:t>A Profile of Family and Community Indicators</a:t>
            </a:r>
          </a:p>
        </p:txBody>
      </p:sp>
      <p:pic>
        <p:nvPicPr>
          <p:cNvPr id="9" name="Picture 8">
            <a:extLst>
              <a:ext uri="{FF2B5EF4-FFF2-40B4-BE49-F238E27FC236}">
                <a16:creationId xmlns:a16="http://schemas.microsoft.com/office/drawing/2014/main" id="{E12D5E9C-F1F5-4BA6-9831-947D73666146}"/>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231921" y="5500802"/>
            <a:ext cx="1376588" cy="365760"/>
          </a:xfrm>
          <a:prstGeom prst="rect">
            <a:avLst/>
          </a:prstGeom>
        </p:spPr>
      </p:pic>
      <p:pic>
        <p:nvPicPr>
          <p:cNvPr id="10" name="Picture 9">
            <a:extLst>
              <a:ext uri="{FF2B5EF4-FFF2-40B4-BE49-F238E27FC236}">
                <a16:creationId xmlns:a16="http://schemas.microsoft.com/office/drawing/2014/main" id="{95C8F5C9-9ACE-47B7-8E9A-58A2AE86ACD7}"/>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791932" y="5504543"/>
            <a:ext cx="1499616" cy="365760"/>
          </a:xfrm>
          <a:prstGeom prst="rect">
            <a:avLst/>
          </a:prstGeom>
        </p:spPr>
      </p:pic>
      <p:sp>
        <p:nvSpPr>
          <p:cNvPr id="11" name="TextBox 14">
            <a:extLst>
              <a:ext uri="{FF2B5EF4-FFF2-40B4-BE49-F238E27FC236}">
                <a16:creationId xmlns:a16="http://schemas.microsoft.com/office/drawing/2014/main" id="{91C8BB08-2022-4E50-9D58-D067382C8254}"/>
              </a:ext>
            </a:extLst>
          </p:cNvPr>
          <p:cNvSpPr txBox="1"/>
          <p:nvPr userDrawn="1"/>
        </p:nvSpPr>
        <p:spPr>
          <a:xfrm>
            <a:off x="8231921" y="4683408"/>
            <a:ext cx="4238443" cy="76944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4400" b="1" dirty="0">
                <a:latin typeface="Franklin Gothic Medium Cond" panose="020B0606030402020204" pitchFamily="34" charset="0"/>
              </a:rPr>
              <a:t>Morris County</a:t>
            </a:r>
          </a:p>
        </p:txBody>
      </p:sp>
      <p:pic>
        <p:nvPicPr>
          <p:cNvPr id="12" name="Picture 11" descr="Image result for morris county nj map wikipedia">
            <a:extLst>
              <a:ext uri="{FF2B5EF4-FFF2-40B4-BE49-F238E27FC236}">
                <a16:creationId xmlns:a16="http://schemas.microsoft.com/office/drawing/2014/main" id="{B8895040-91D6-41F1-965E-6F5A3F64EA4A}"/>
              </a:ext>
            </a:extLst>
          </p:cNvPr>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6947034" y="4803841"/>
            <a:ext cx="858252" cy="1471168"/>
          </a:xfrm>
          <a:prstGeom prst="rect">
            <a:avLst/>
          </a:prstGeom>
          <a:noFill/>
          <a:ln>
            <a:noFill/>
          </a:ln>
        </p:spPr>
      </p:pic>
    </p:spTree>
    <p:extLst>
      <p:ext uri="{BB962C8B-B14F-4D97-AF65-F5344CB8AC3E}">
        <p14:creationId xmlns:p14="http://schemas.microsoft.com/office/powerpoint/2010/main" val="40989311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sp>
        <p:nvSpPr>
          <p:cNvPr id="7" name="TextBox 14">
            <a:extLst>
              <a:ext uri="{FF2B5EF4-FFF2-40B4-BE49-F238E27FC236}">
                <a16:creationId xmlns:a16="http://schemas.microsoft.com/office/drawing/2014/main" id="{5603705D-6411-4517-99DB-5E3C4B3B4C74}"/>
              </a:ext>
            </a:extLst>
          </p:cNvPr>
          <p:cNvSpPr txBox="1"/>
          <p:nvPr userDrawn="1"/>
        </p:nvSpPr>
        <p:spPr>
          <a:xfrm>
            <a:off x="412039" y="794651"/>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Morris</a:t>
            </a:r>
          </a:p>
          <a:p>
            <a:r>
              <a:rPr lang="en-US" sz="1400" dirty="0">
                <a:latin typeface="Franklin Gothic Medium Cond" panose="020B0606030402020204" pitchFamily="34" charset="0"/>
              </a:rPr>
              <a:t>County</a:t>
            </a:r>
          </a:p>
        </p:txBody>
      </p:sp>
      <p:pic>
        <p:nvPicPr>
          <p:cNvPr id="8" name="Picture 7" descr="Image result for morris county nj map wikipedia">
            <a:extLst>
              <a:ext uri="{FF2B5EF4-FFF2-40B4-BE49-F238E27FC236}">
                <a16:creationId xmlns:a16="http://schemas.microsoft.com/office/drawing/2014/main" id="{07E57586-3ED0-4E80-9DF8-13B9799A94DC}"/>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33670" y="1103959"/>
            <a:ext cx="734392" cy="1322402"/>
          </a:xfrm>
          <a:prstGeom prst="rect">
            <a:avLst/>
          </a:prstGeom>
          <a:noFill/>
          <a:ln>
            <a:noFill/>
          </a:ln>
        </p:spPr>
      </p:pic>
    </p:spTree>
    <p:extLst>
      <p:ext uri="{BB962C8B-B14F-4D97-AF65-F5344CB8AC3E}">
        <p14:creationId xmlns:p14="http://schemas.microsoft.com/office/powerpoint/2010/main" val="37792446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2" name="Picture 1">
            <a:extLst>
              <a:ext uri="{FF2B5EF4-FFF2-40B4-BE49-F238E27FC236}">
                <a16:creationId xmlns:a16="http://schemas.microsoft.com/office/drawing/2014/main" id="{CB45EDF9-4D1A-43F3-8EA0-81572616305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200" y="0"/>
            <a:ext cx="12192000" cy="6857999"/>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761844" y="4593707"/>
            <a:ext cx="2903598" cy="1200329"/>
          </a:xfrm>
          <a:prstGeom prst="rect">
            <a:avLst/>
          </a:prstGeom>
          <a:noFill/>
        </p:spPr>
        <p:txBody>
          <a:bodyPr wrap="square" rtlCol="0">
            <a:spAutoFit/>
          </a:bodyPr>
          <a:lstStyle/>
          <a:p>
            <a:r>
              <a:rPr lang="en-US" sz="7200" b="1" dirty="0">
                <a:latin typeface="Franklin Gothic Medium Cond" panose="020B0606030402020204" pitchFamily="34" charset="0"/>
              </a:rPr>
              <a:t>Poverty</a:t>
            </a:r>
          </a:p>
        </p:txBody>
      </p:sp>
      <p:sp>
        <p:nvSpPr>
          <p:cNvPr id="8" name="TextBox 14">
            <a:extLst>
              <a:ext uri="{FF2B5EF4-FFF2-40B4-BE49-F238E27FC236}">
                <a16:creationId xmlns:a16="http://schemas.microsoft.com/office/drawing/2014/main" id="{81E99948-E36C-470C-A1A5-EB163D23B7A9}"/>
              </a:ext>
            </a:extLst>
          </p:cNvPr>
          <p:cNvSpPr txBox="1"/>
          <p:nvPr userDrawn="1"/>
        </p:nvSpPr>
        <p:spPr>
          <a:xfrm>
            <a:off x="7162800" y="4390850"/>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Morris</a:t>
            </a:r>
          </a:p>
          <a:p>
            <a:r>
              <a:rPr lang="en-US" sz="1400" dirty="0">
                <a:latin typeface="Franklin Gothic Medium Cond" panose="020B0606030402020204" pitchFamily="34" charset="0"/>
              </a:rPr>
              <a:t>County</a:t>
            </a:r>
          </a:p>
        </p:txBody>
      </p:sp>
      <p:pic>
        <p:nvPicPr>
          <p:cNvPr id="10" name="Picture 9" descr="Image result for morris county nj map wikipedia">
            <a:extLst>
              <a:ext uri="{FF2B5EF4-FFF2-40B4-BE49-F238E27FC236}">
                <a16:creationId xmlns:a16="http://schemas.microsoft.com/office/drawing/2014/main" id="{DD8C9172-7EB3-4925-84AA-B33B4E752EDF}"/>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696200" y="4435176"/>
            <a:ext cx="734392" cy="1322402"/>
          </a:xfrm>
          <a:prstGeom prst="rect">
            <a:avLst/>
          </a:prstGeom>
          <a:noFill/>
          <a:ln>
            <a:noFill/>
          </a:ln>
        </p:spPr>
      </p:pic>
    </p:spTree>
    <p:extLst>
      <p:ext uri="{BB962C8B-B14F-4D97-AF65-F5344CB8AC3E}">
        <p14:creationId xmlns:p14="http://schemas.microsoft.com/office/powerpoint/2010/main" val="26951318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a:latin typeface="Franklin Gothic Medium Cond" panose="020B0606030402020204" pitchFamily="34" charset="0"/>
                </a:rPr>
                <a:t>Cost of Living</a:t>
              </a:r>
            </a:p>
          </p:txBody>
        </p:sp>
      </p:grpSp>
      <p:sp>
        <p:nvSpPr>
          <p:cNvPr id="7" name="TextBox 14">
            <a:extLst>
              <a:ext uri="{FF2B5EF4-FFF2-40B4-BE49-F238E27FC236}">
                <a16:creationId xmlns:a16="http://schemas.microsoft.com/office/drawing/2014/main" id="{A9C51DC1-D83C-4A8C-ACE9-F810D2AB5C45}"/>
              </a:ext>
            </a:extLst>
          </p:cNvPr>
          <p:cNvSpPr txBox="1"/>
          <p:nvPr userDrawn="1"/>
        </p:nvSpPr>
        <p:spPr>
          <a:xfrm>
            <a:off x="685800" y="381761"/>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Morris</a:t>
            </a:r>
          </a:p>
          <a:p>
            <a:r>
              <a:rPr lang="en-US" sz="1400" dirty="0">
                <a:latin typeface="Franklin Gothic Medium Cond" panose="020B0606030402020204" pitchFamily="34" charset="0"/>
              </a:rPr>
              <a:t>County</a:t>
            </a:r>
          </a:p>
        </p:txBody>
      </p:sp>
      <p:pic>
        <p:nvPicPr>
          <p:cNvPr id="10" name="Picture 9" descr="Image result for morris county nj map wikipedia">
            <a:extLst>
              <a:ext uri="{FF2B5EF4-FFF2-40B4-BE49-F238E27FC236}">
                <a16:creationId xmlns:a16="http://schemas.microsoft.com/office/drawing/2014/main" id="{12957854-B453-4BDF-92F1-11DD7FE2106A}"/>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219200" y="548106"/>
            <a:ext cx="734392" cy="1322402"/>
          </a:xfrm>
          <a:prstGeom prst="rect">
            <a:avLst/>
          </a:prstGeom>
          <a:noFill/>
          <a:ln>
            <a:noFill/>
          </a:ln>
        </p:spPr>
      </p:pic>
    </p:spTree>
    <p:extLst>
      <p:ext uri="{BB962C8B-B14F-4D97-AF65-F5344CB8AC3E}">
        <p14:creationId xmlns:p14="http://schemas.microsoft.com/office/powerpoint/2010/main" val="40323899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sp>
        <p:nvSpPr>
          <p:cNvPr id="7" name="TextBox 14">
            <a:extLst>
              <a:ext uri="{FF2B5EF4-FFF2-40B4-BE49-F238E27FC236}">
                <a16:creationId xmlns:a16="http://schemas.microsoft.com/office/drawing/2014/main" id="{65E4ADA0-1E6C-4E26-832E-FC8C3F4A8F1D}"/>
              </a:ext>
            </a:extLst>
          </p:cNvPr>
          <p:cNvSpPr txBox="1"/>
          <p:nvPr userDrawn="1"/>
        </p:nvSpPr>
        <p:spPr>
          <a:xfrm>
            <a:off x="713408" y="504871"/>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Morris</a:t>
            </a:r>
          </a:p>
          <a:p>
            <a:r>
              <a:rPr lang="en-US" sz="1400" dirty="0">
                <a:latin typeface="Franklin Gothic Medium Cond" panose="020B0606030402020204" pitchFamily="34" charset="0"/>
              </a:rPr>
              <a:t>County</a:t>
            </a:r>
          </a:p>
        </p:txBody>
      </p:sp>
      <p:pic>
        <p:nvPicPr>
          <p:cNvPr id="10" name="Picture 9" descr="Image result for morris county nj map wikipedia">
            <a:extLst>
              <a:ext uri="{FF2B5EF4-FFF2-40B4-BE49-F238E27FC236}">
                <a16:creationId xmlns:a16="http://schemas.microsoft.com/office/drawing/2014/main" id="{EE355A54-4807-4B35-A5CC-6740CB83A5EA}"/>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253507" y="552410"/>
            <a:ext cx="734392" cy="1322402"/>
          </a:xfrm>
          <a:prstGeom prst="rect">
            <a:avLst/>
          </a:prstGeom>
          <a:noFill/>
          <a:ln>
            <a:noFill/>
          </a:ln>
        </p:spPr>
      </p:pic>
    </p:spTree>
    <p:extLst>
      <p:ext uri="{BB962C8B-B14F-4D97-AF65-F5344CB8AC3E}">
        <p14:creationId xmlns:p14="http://schemas.microsoft.com/office/powerpoint/2010/main" val="42423760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sp>
        <p:nvSpPr>
          <p:cNvPr id="8" name="TextBox 14">
            <a:extLst>
              <a:ext uri="{FF2B5EF4-FFF2-40B4-BE49-F238E27FC236}">
                <a16:creationId xmlns:a16="http://schemas.microsoft.com/office/drawing/2014/main" id="{558AB546-A911-4C04-A5DE-8E0B5A7F9EC7}"/>
              </a:ext>
            </a:extLst>
          </p:cNvPr>
          <p:cNvSpPr txBox="1"/>
          <p:nvPr userDrawn="1"/>
        </p:nvSpPr>
        <p:spPr>
          <a:xfrm>
            <a:off x="3810000" y="2632944"/>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Morris</a:t>
            </a:r>
          </a:p>
          <a:p>
            <a:r>
              <a:rPr lang="en-US" sz="1400" dirty="0">
                <a:latin typeface="Franklin Gothic Medium Cond" panose="020B0606030402020204" pitchFamily="34" charset="0"/>
              </a:rPr>
              <a:t>County</a:t>
            </a:r>
          </a:p>
        </p:txBody>
      </p:sp>
      <p:pic>
        <p:nvPicPr>
          <p:cNvPr id="10" name="Picture 9" descr="Image result for morris county nj map wikipedia">
            <a:extLst>
              <a:ext uri="{FF2B5EF4-FFF2-40B4-BE49-F238E27FC236}">
                <a16:creationId xmlns:a16="http://schemas.microsoft.com/office/drawing/2014/main" id="{16B11957-2AB9-480E-8F7A-56DAFEDC6EAF}"/>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362662" y="2709615"/>
            <a:ext cx="734392" cy="1322402"/>
          </a:xfrm>
          <a:prstGeom prst="rect">
            <a:avLst/>
          </a:prstGeom>
          <a:noFill/>
          <a:ln>
            <a:noFill/>
          </a:ln>
        </p:spPr>
      </p:pic>
    </p:spTree>
    <p:extLst>
      <p:ext uri="{BB962C8B-B14F-4D97-AF65-F5344CB8AC3E}">
        <p14:creationId xmlns:p14="http://schemas.microsoft.com/office/powerpoint/2010/main" val="25490100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sp>
        <p:nvSpPr>
          <p:cNvPr id="6" name="TextBox 14">
            <a:extLst>
              <a:ext uri="{FF2B5EF4-FFF2-40B4-BE49-F238E27FC236}">
                <a16:creationId xmlns:a16="http://schemas.microsoft.com/office/drawing/2014/main" id="{F389D94D-1B98-4204-A9FB-B5F89401084C}"/>
              </a:ext>
            </a:extLst>
          </p:cNvPr>
          <p:cNvSpPr txBox="1"/>
          <p:nvPr userDrawn="1"/>
        </p:nvSpPr>
        <p:spPr>
          <a:xfrm>
            <a:off x="646573" y="533400"/>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Morris</a:t>
            </a:r>
          </a:p>
          <a:p>
            <a:r>
              <a:rPr lang="en-US" sz="1400" dirty="0">
                <a:latin typeface="Franklin Gothic Medium Cond" panose="020B0606030402020204" pitchFamily="34" charset="0"/>
              </a:rPr>
              <a:t>County</a:t>
            </a:r>
          </a:p>
        </p:txBody>
      </p:sp>
      <p:pic>
        <p:nvPicPr>
          <p:cNvPr id="11" name="Picture 10" descr="Image result for morris county nj map wikipedia">
            <a:extLst>
              <a:ext uri="{FF2B5EF4-FFF2-40B4-BE49-F238E27FC236}">
                <a16:creationId xmlns:a16="http://schemas.microsoft.com/office/drawing/2014/main" id="{83F7192E-D59D-49E9-8A9B-6E34A33089AA}"/>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247205" y="646471"/>
            <a:ext cx="734392" cy="1322402"/>
          </a:xfrm>
          <a:prstGeom prst="rect">
            <a:avLst/>
          </a:prstGeom>
          <a:noFill/>
          <a:ln>
            <a:noFill/>
          </a:ln>
        </p:spPr>
      </p:pic>
    </p:spTree>
    <p:extLst>
      <p:ext uri="{BB962C8B-B14F-4D97-AF65-F5344CB8AC3E}">
        <p14:creationId xmlns:p14="http://schemas.microsoft.com/office/powerpoint/2010/main" val="11764252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sp>
        <p:nvSpPr>
          <p:cNvPr id="11" name="TextBox 14">
            <a:extLst>
              <a:ext uri="{FF2B5EF4-FFF2-40B4-BE49-F238E27FC236}">
                <a16:creationId xmlns:a16="http://schemas.microsoft.com/office/drawing/2014/main" id="{ECCDD1BA-7B7D-4E94-B82D-24256D1DBD0E}"/>
              </a:ext>
            </a:extLst>
          </p:cNvPr>
          <p:cNvSpPr txBox="1"/>
          <p:nvPr userDrawn="1"/>
        </p:nvSpPr>
        <p:spPr>
          <a:xfrm>
            <a:off x="284586" y="422316"/>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Morris</a:t>
            </a:r>
          </a:p>
          <a:p>
            <a:r>
              <a:rPr lang="en-US" sz="1400" dirty="0">
                <a:latin typeface="Franklin Gothic Medium Cond" panose="020B0606030402020204" pitchFamily="34" charset="0"/>
              </a:rPr>
              <a:t>County</a:t>
            </a:r>
          </a:p>
        </p:txBody>
      </p:sp>
      <p:pic>
        <p:nvPicPr>
          <p:cNvPr id="13" name="Picture 12" descr="Image result for morris county nj map wikipedia">
            <a:extLst>
              <a:ext uri="{FF2B5EF4-FFF2-40B4-BE49-F238E27FC236}">
                <a16:creationId xmlns:a16="http://schemas.microsoft.com/office/drawing/2014/main" id="{4572FC33-8CBD-460F-9B49-81A83F77640F}"/>
              </a:ext>
            </a:extLst>
          </p:cNvPr>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873109" y="460416"/>
            <a:ext cx="734392" cy="1322402"/>
          </a:xfrm>
          <a:prstGeom prst="rect">
            <a:avLst/>
          </a:prstGeom>
          <a:noFill/>
          <a:ln>
            <a:noFill/>
          </a:ln>
        </p:spPr>
      </p:pic>
    </p:spTree>
    <p:extLst>
      <p:ext uri="{BB962C8B-B14F-4D97-AF65-F5344CB8AC3E}">
        <p14:creationId xmlns:p14="http://schemas.microsoft.com/office/powerpoint/2010/main" val="2562724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sp>
        <p:nvSpPr>
          <p:cNvPr id="6" name="TextBox 14">
            <a:extLst>
              <a:ext uri="{FF2B5EF4-FFF2-40B4-BE49-F238E27FC236}">
                <a16:creationId xmlns:a16="http://schemas.microsoft.com/office/drawing/2014/main" id="{81DBFFCB-DA1C-40F0-876F-15FE12914A58}"/>
              </a:ext>
            </a:extLst>
          </p:cNvPr>
          <p:cNvSpPr txBox="1"/>
          <p:nvPr userDrawn="1"/>
        </p:nvSpPr>
        <p:spPr>
          <a:xfrm>
            <a:off x="7366000" y="4989870"/>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Morris</a:t>
            </a:r>
          </a:p>
          <a:p>
            <a:r>
              <a:rPr lang="en-US" sz="1400" dirty="0">
                <a:latin typeface="Franklin Gothic Medium Cond" panose="020B0606030402020204" pitchFamily="34" charset="0"/>
              </a:rPr>
              <a:t>County</a:t>
            </a:r>
          </a:p>
        </p:txBody>
      </p:sp>
      <p:pic>
        <p:nvPicPr>
          <p:cNvPr id="9" name="Picture 8" descr="Image result for morris county nj map wikipedia">
            <a:extLst>
              <a:ext uri="{FF2B5EF4-FFF2-40B4-BE49-F238E27FC236}">
                <a16:creationId xmlns:a16="http://schemas.microsoft.com/office/drawing/2014/main" id="{65900305-FD49-4103-89E4-46A0FD2F1091}"/>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001000" y="4989870"/>
            <a:ext cx="734392" cy="1322402"/>
          </a:xfrm>
          <a:prstGeom prst="rect">
            <a:avLst/>
          </a:prstGeom>
          <a:noFill/>
          <a:ln>
            <a:noFill/>
          </a:ln>
        </p:spPr>
      </p:pic>
    </p:spTree>
    <p:extLst>
      <p:ext uri="{BB962C8B-B14F-4D97-AF65-F5344CB8AC3E}">
        <p14:creationId xmlns:p14="http://schemas.microsoft.com/office/powerpoint/2010/main" val="17282142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sp>
        <p:nvSpPr>
          <p:cNvPr id="11" name="TextBox 14">
            <a:extLst>
              <a:ext uri="{FF2B5EF4-FFF2-40B4-BE49-F238E27FC236}">
                <a16:creationId xmlns:a16="http://schemas.microsoft.com/office/drawing/2014/main" id="{C32AF939-3D46-4CEE-BAD8-80815F8795A9}"/>
              </a:ext>
            </a:extLst>
          </p:cNvPr>
          <p:cNvSpPr txBox="1"/>
          <p:nvPr userDrawn="1"/>
        </p:nvSpPr>
        <p:spPr>
          <a:xfrm>
            <a:off x="505320" y="4713097"/>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Morris</a:t>
            </a:r>
          </a:p>
          <a:p>
            <a:r>
              <a:rPr lang="en-US" sz="1400" dirty="0">
                <a:latin typeface="Franklin Gothic Medium Cond" panose="020B0606030402020204" pitchFamily="34" charset="0"/>
              </a:rPr>
              <a:t>County</a:t>
            </a:r>
          </a:p>
        </p:txBody>
      </p:sp>
      <p:pic>
        <p:nvPicPr>
          <p:cNvPr id="13" name="Picture 12" descr="Image result for morris county nj map wikipedia">
            <a:extLst>
              <a:ext uri="{FF2B5EF4-FFF2-40B4-BE49-F238E27FC236}">
                <a16:creationId xmlns:a16="http://schemas.microsoft.com/office/drawing/2014/main" id="{EC4B6E1B-EF77-4CE0-9048-8FB5C12EA4CC}"/>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94075" y="4852115"/>
            <a:ext cx="734392" cy="1322402"/>
          </a:xfrm>
          <a:prstGeom prst="rect">
            <a:avLst/>
          </a:prstGeom>
          <a:noFill/>
          <a:ln>
            <a:noFill/>
          </a:ln>
        </p:spPr>
      </p:pic>
    </p:spTree>
    <p:extLst>
      <p:ext uri="{BB962C8B-B14F-4D97-AF65-F5344CB8AC3E}">
        <p14:creationId xmlns:p14="http://schemas.microsoft.com/office/powerpoint/2010/main" val="21303533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a:solidFill>
                  <a:srgbClr val="FF0000"/>
                </a:solidFill>
                <a:latin typeface="Franklin Gothic Medium Cond"/>
              </a:rPr>
              <a:t>(HSAC Basic Needs Assessment Category)</a:t>
            </a:r>
            <a:endParaRPr lang="en-US" sz="150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5281868" y="994764"/>
            <a:ext cx="2903598" cy="769441"/>
          </a:xfrm>
          <a:prstGeom prst="rect">
            <a:avLst/>
          </a:prstGeom>
          <a:noFill/>
        </p:spPr>
        <p:txBody>
          <a:bodyPr wrap="square" rtlCol="0">
            <a:spAutoFit/>
          </a:bodyPr>
          <a:lstStyle/>
          <a:p>
            <a:r>
              <a:rPr lang="en-US" sz="4400" b="1" dirty="0">
                <a:latin typeface="Franklin Gothic Medium Cond" panose="020B0606030402020204" pitchFamily="34" charset="0"/>
              </a:rPr>
              <a:t>Employment</a:t>
            </a: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sp>
        <p:nvSpPr>
          <p:cNvPr id="12" name="TextBox 14">
            <a:extLst>
              <a:ext uri="{FF2B5EF4-FFF2-40B4-BE49-F238E27FC236}">
                <a16:creationId xmlns:a16="http://schemas.microsoft.com/office/drawing/2014/main" id="{84F43F62-0D2B-4F63-A7F6-97166522818A}"/>
              </a:ext>
            </a:extLst>
          </p:cNvPr>
          <p:cNvSpPr txBox="1"/>
          <p:nvPr userDrawn="1"/>
        </p:nvSpPr>
        <p:spPr>
          <a:xfrm>
            <a:off x="3599793" y="356455"/>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Morris</a:t>
            </a:r>
          </a:p>
          <a:p>
            <a:r>
              <a:rPr lang="en-US" sz="1400" dirty="0">
                <a:latin typeface="Franklin Gothic Medium Cond" panose="020B0606030402020204" pitchFamily="34" charset="0"/>
              </a:rPr>
              <a:t>County</a:t>
            </a:r>
          </a:p>
        </p:txBody>
      </p:sp>
      <p:pic>
        <p:nvPicPr>
          <p:cNvPr id="14" name="Picture 13" descr="Image result for morris county nj map wikipedia">
            <a:extLst>
              <a:ext uri="{FF2B5EF4-FFF2-40B4-BE49-F238E27FC236}">
                <a16:creationId xmlns:a16="http://schemas.microsoft.com/office/drawing/2014/main" id="{DB8C05F2-874F-4C46-845D-932CEE2B5461}"/>
              </a:ext>
            </a:extLst>
          </p:cNvPr>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4133193" y="379760"/>
            <a:ext cx="734392" cy="1322402"/>
          </a:xfrm>
          <a:prstGeom prst="rect">
            <a:avLst/>
          </a:prstGeom>
          <a:noFill/>
          <a:ln>
            <a:noFill/>
          </a:ln>
        </p:spPr>
      </p:pic>
    </p:spTree>
    <p:extLst>
      <p:ext uri="{BB962C8B-B14F-4D97-AF65-F5344CB8AC3E}">
        <p14:creationId xmlns:p14="http://schemas.microsoft.com/office/powerpoint/2010/main" val="32490277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811248" y="772850"/>
            <a:ext cx="1928731" cy="1077218"/>
          </a:xfrm>
          <a:prstGeom prst="rect">
            <a:avLst/>
          </a:prstGeom>
          <a:noFill/>
        </p:spPr>
        <p:txBody>
          <a:bodyPr wrap="square" rtlCol="0">
            <a:spAutoFit/>
          </a:bodyPr>
          <a:lstStyle/>
          <a:p>
            <a:r>
              <a:rPr lang="en-US" sz="3200" b="1" dirty="0">
                <a:latin typeface="Franklin Gothic Medium Cond" panose="020B0606030402020204" pitchFamily="34" charset="0"/>
              </a:rPr>
              <a:t>Community Safety</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sp>
        <p:nvSpPr>
          <p:cNvPr id="8" name="TextBox 14">
            <a:extLst>
              <a:ext uri="{FF2B5EF4-FFF2-40B4-BE49-F238E27FC236}">
                <a16:creationId xmlns:a16="http://schemas.microsoft.com/office/drawing/2014/main" id="{B856B953-9F62-4B7B-9B7D-80FF6503702B}"/>
              </a:ext>
            </a:extLst>
          </p:cNvPr>
          <p:cNvSpPr txBox="1"/>
          <p:nvPr userDrawn="1"/>
        </p:nvSpPr>
        <p:spPr>
          <a:xfrm>
            <a:off x="8414628" y="334687"/>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Morris</a:t>
            </a:r>
          </a:p>
          <a:p>
            <a:r>
              <a:rPr lang="en-US" sz="1400" dirty="0">
                <a:latin typeface="Franklin Gothic Medium Cond" panose="020B0606030402020204" pitchFamily="34" charset="0"/>
              </a:rPr>
              <a:t>County</a:t>
            </a:r>
          </a:p>
        </p:txBody>
      </p:sp>
      <p:pic>
        <p:nvPicPr>
          <p:cNvPr id="10" name="Picture 9" descr="Image result for morris county nj map wikipedia">
            <a:extLst>
              <a:ext uri="{FF2B5EF4-FFF2-40B4-BE49-F238E27FC236}">
                <a16:creationId xmlns:a16="http://schemas.microsoft.com/office/drawing/2014/main" id="{1EC4056B-A426-4E03-8E8F-238A0CE32FB3}"/>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948029" y="383297"/>
            <a:ext cx="734392" cy="1322402"/>
          </a:xfrm>
          <a:prstGeom prst="rect">
            <a:avLst/>
          </a:prstGeom>
          <a:noFill/>
          <a:ln>
            <a:noFill/>
          </a:ln>
        </p:spPr>
      </p:pic>
    </p:spTree>
    <p:extLst>
      <p:ext uri="{BB962C8B-B14F-4D97-AF65-F5344CB8AC3E}">
        <p14:creationId xmlns:p14="http://schemas.microsoft.com/office/powerpoint/2010/main" val="23633704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sp>
        <p:nvSpPr>
          <p:cNvPr id="11" name="TextBox 10">
            <a:extLst>
              <a:ext uri="{FF2B5EF4-FFF2-40B4-BE49-F238E27FC236}">
                <a16:creationId xmlns:a16="http://schemas.microsoft.com/office/drawing/2014/main" id="{4A4B456B-58D3-46EE-A8F9-BA110B4ED4BE}"/>
              </a:ext>
            </a:extLst>
          </p:cNvPr>
          <p:cNvSpPr txBox="1"/>
          <p:nvPr userDrawn="1"/>
        </p:nvSpPr>
        <p:spPr>
          <a:xfrm>
            <a:off x="8153401" y="1965437"/>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sp>
        <p:nvSpPr>
          <p:cNvPr id="7" name="TextBox 14">
            <a:extLst>
              <a:ext uri="{FF2B5EF4-FFF2-40B4-BE49-F238E27FC236}">
                <a16:creationId xmlns:a16="http://schemas.microsoft.com/office/drawing/2014/main" id="{83D6A5F4-34F1-4E40-9833-F2BF754B18FD}"/>
              </a:ext>
            </a:extLst>
          </p:cNvPr>
          <p:cNvSpPr txBox="1"/>
          <p:nvPr userDrawn="1"/>
        </p:nvSpPr>
        <p:spPr>
          <a:xfrm>
            <a:off x="8251667" y="327699"/>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Morris</a:t>
            </a:r>
          </a:p>
          <a:p>
            <a:r>
              <a:rPr lang="en-US" sz="1400" dirty="0">
                <a:latin typeface="Franklin Gothic Medium Cond" panose="020B0606030402020204" pitchFamily="34" charset="0"/>
              </a:rPr>
              <a:t>County</a:t>
            </a:r>
          </a:p>
        </p:txBody>
      </p:sp>
      <p:pic>
        <p:nvPicPr>
          <p:cNvPr id="13" name="Picture 12" descr="Image result for morris county nj map wikipedia">
            <a:extLst>
              <a:ext uri="{FF2B5EF4-FFF2-40B4-BE49-F238E27FC236}">
                <a16:creationId xmlns:a16="http://schemas.microsoft.com/office/drawing/2014/main" id="{373FBFDE-D51C-4B62-A07D-80B4C76FBC6D}"/>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750279" y="383488"/>
            <a:ext cx="734392" cy="1322402"/>
          </a:xfrm>
          <a:prstGeom prst="rect">
            <a:avLst/>
          </a:prstGeom>
          <a:noFill/>
          <a:ln>
            <a:noFill/>
          </a:ln>
        </p:spPr>
      </p:pic>
    </p:spTree>
    <p:extLst>
      <p:ext uri="{BB962C8B-B14F-4D97-AF65-F5344CB8AC3E}">
        <p14:creationId xmlns:p14="http://schemas.microsoft.com/office/powerpoint/2010/main" val="36532010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008883" y="2320161"/>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sp>
        <p:nvSpPr>
          <p:cNvPr id="7" name="TextBox 14">
            <a:extLst>
              <a:ext uri="{FF2B5EF4-FFF2-40B4-BE49-F238E27FC236}">
                <a16:creationId xmlns:a16="http://schemas.microsoft.com/office/drawing/2014/main" id="{E9432F43-47DC-4EEB-A63C-BE13A0960D03}"/>
              </a:ext>
            </a:extLst>
          </p:cNvPr>
          <p:cNvSpPr txBox="1"/>
          <p:nvPr userDrawn="1"/>
        </p:nvSpPr>
        <p:spPr>
          <a:xfrm>
            <a:off x="8056026" y="737144"/>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Morris</a:t>
            </a:r>
          </a:p>
          <a:p>
            <a:r>
              <a:rPr lang="en-US" sz="1400" dirty="0">
                <a:latin typeface="Franklin Gothic Medium Cond" panose="020B0606030402020204" pitchFamily="34" charset="0"/>
              </a:rPr>
              <a:t>County</a:t>
            </a:r>
          </a:p>
        </p:txBody>
      </p:sp>
      <p:pic>
        <p:nvPicPr>
          <p:cNvPr id="13" name="Picture 12" descr="Image result for morris county nj map wikipedia">
            <a:extLst>
              <a:ext uri="{FF2B5EF4-FFF2-40B4-BE49-F238E27FC236}">
                <a16:creationId xmlns:a16="http://schemas.microsoft.com/office/drawing/2014/main" id="{EDC212EA-2E9A-4203-8BE8-AD047B2A13A7}"/>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589426" y="803680"/>
            <a:ext cx="734392" cy="1322402"/>
          </a:xfrm>
          <a:prstGeom prst="rect">
            <a:avLst/>
          </a:prstGeom>
          <a:noFill/>
          <a:ln>
            <a:noFill/>
          </a:ln>
        </p:spPr>
      </p:pic>
    </p:spTree>
    <p:extLst>
      <p:ext uri="{BB962C8B-B14F-4D97-AF65-F5344CB8AC3E}">
        <p14:creationId xmlns:p14="http://schemas.microsoft.com/office/powerpoint/2010/main" val="16765528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9663327" y="615026"/>
            <a:ext cx="2028295" cy="1559347"/>
          </a:xfrm>
          <a:prstGeom prst="rect">
            <a:avLst/>
          </a:prstGeom>
          <a:noFill/>
        </p:spPr>
        <p:txBody>
          <a:bodyPr wrap="square" rtlCol="0">
            <a:spAutoFit/>
          </a:bodyPr>
          <a:lstStyle/>
          <a:p>
            <a:r>
              <a:rPr lang="en-US" sz="4400" b="1" dirty="0">
                <a:latin typeface="Franklin Gothic Medium Cond" panose="020B0606030402020204" pitchFamily="34" charset="0"/>
              </a:rPr>
              <a:t>Mental</a:t>
            </a:r>
          </a:p>
          <a:p>
            <a:r>
              <a:rPr lang="en-US" sz="4400" b="1" dirty="0">
                <a:latin typeface="Franklin Gothic Medium Cond" panose="020B0606030402020204" pitchFamily="34" charset="0"/>
              </a:rPr>
              <a:t>Health</a:t>
            </a:r>
          </a:p>
        </p:txBody>
      </p:sp>
      <p:sp>
        <p:nvSpPr>
          <p:cNvPr id="14" name="TextBox 13">
            <a:extLst>
              <a:ext uri="{FF2B5EF4-FFF2-40B4-BE49-F238E27FC236}">
                <a16:creationId xmlns:a16="http://schemas.microsoft.com/office/drawing/2014/main" id="{2F1F8581-4B41-458F-BB9B-0979B04F7D76}"/>
              </a:ext>
            </a:extLst>
          </p:cNvPr>
          <p:cNvSpPr txBox="1"/>
          <p:nvPr userDrawn="1"/>
        </p:nvSpPr>
        <p:spPr>
          <a:xfrm>
            <a:off x="7943193" y="2031126"/>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sp>
        <p:nvSpPr>
          <p:cNvPr id="15" name="TextBox 14">
            <a:extLst>
              <a:ext uri="{FF2B5EF4-FFF2-40B4-BE49-F238E27FC236}">
                <a16:creationId xmlns:a16="http://schemas.microsoft.com/office/drawing/2014/main" id="{52A994E1-4FEF-4C11-9E86-B051998ACDC4}"/>
              </a:ext>
            </a:extLst>
          </p:cNvPr>
          <p:cNvSpPr txBox="1"/>
          <p:nvPr userDrawn="1"/>
        </p:nvSpPr>
        <p:spPr>
          <a:xfrm>
            <a:off x="7986194" y="490866"/>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Morris</a:t>
            </a:r>
          </a:p>
          <a:p>
            <a:r>
              <a:rPr lang="en-US" sz="1400" dirty="0">
                <a:latin typeface="Franklin Gothic Medium Cond" panose="020B0606030402020204" pitchFamily="34" charset="0"/>
              </a:rPr>
              <a:t>County</a:t>
            </a:r>
          </a:p>
        </p:txBody>
      </p:sp>
      <p:pic>
        <p:nvPicPr>
          <p:cNvPr id="17" name="Picture 16" descr="Image result for morris county nj map wikipedia">
            <a:extLst>
              <a:ext uri="{FF2B5EF4-FFF2-40B4-BE49-F238E27FC236}">
                <a16:creationId xmlns:a16="http://schemas.microsoft.com/office/drawing/2014/main" id="{9705CDE0-25C3-44B5-9074-11490777EC9E}"/>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483946" y="565850"/>
            <a:ext cx="734392" cy="1322402"/>
          </a:xfrm>
          <a:prstGeom prst="rect">
            <a:avLst/>
          </a:prstGeom>
          <a:noFill/>
          <a:ln>
            <a:noFill/>
          </a:ln>
        </p:spPr>
      </p:pic>
    </p:spTree>
    <p:extLst>
      <p:ext uri="{BB962C8B-B14F-4D97-AF65-F5344CB8AC3E}">
        <p14:creationId xmlns:p14="http://schemas.microsoft.com/office/powerpoint/2010/main" val="26903772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0808DD12-6064-4859-8CCF-DA9B6601399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5909" y="0"/>
            <a:ext cx="12243818" cy="6858000"/>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9093200" y="465303"/>
            <a:ext cx="2403822" cy="769441"/>
          </a:xfrm>
          <a:prstGeom prst="rect">
            <a:avLst/>
          </a:prstGeom>
          <a:noFill/>
        </p:spPr>
        <p:txBody>
          <a:bodyPr wrap="square" rtlCol="0">
            <a:spAutoFit/>
          </a:bodyPr>
          <a:lstStyle/>
          <a:p>
            <a:r>
              <a:rPr lang="en-US" sz="4400" b="1" dirty="0">
                <a:latin typeface="Franklin Gothic Medium Cond" panose="020B0606030402020204" pitchFamily="34" charset="0"/>
              </a:rPr>
              <a:t>Education</a:t>
            </a:r>
          </a:p>
        </p:txBody>
      </p:sp>
      <p:sp>
        <p:nvSpPr>
          <p:cNvPr id="7" name="TextBox 14">
            <a:extLst>
              <a:ext uri="{FF2B5EF4-FFF2-40B4-BE49-F238E27FC236}">
                <a16:creationId xmlns:a16="http://schemas.microsoft.com/office/drawing/2014/main" id="{EFA4D982-57C8-40F9-A1EE-142098FD8C0A}"/>
              </a:ext>
            </a:extLst>
          </p:cNvPr>
          <p:cNvSpPr txBox="1"/>
          <p:nvPr userDrawn="1"/>
        </p:nvSpPr>
        <p:spPr>
          <a:xfrm>
            <a:off x="7620000" y="338267"/>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Morris</a:t>
            </a:r>
          </a:p>
          <a:p>
            <a:r>
              <a:rPr lang="en-US" sz="1400" dirty="0">
                <a:latin typeface="Franklin Gothic Medium Cond" panose="020B0606030402020204" pitchFamily="34" charset="0"/>
              </a:rPr>
              <a:t>County</a:t>
            </a:r>
          </a:p>
        </p:txBody>
      </p:sp>
      <p:pic>
        <p:nvPicPr>
          <p:cNvPr id="9" name="Picture 8" descr="Image result for morris county nj map wikipedia">
            <a:extLst>
              <a:ext uri="{FF2B5EF4-FFF2-40B4-BE49-F238E27FC236}">
                <a16:creationId xmlns:a16="http://schemas.microsoft.com/office/drawing/2014/main" id="{C4DA0E66-D687-45E6-8645-649315B25ABA}"/>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118335" y="403795"/>
            <a:ext cx="734392" cy="1322402"/>
          </a:xfrm>
          <a:prstGeom prst="rect">
            <a:avLst/>
          </a:prstGeom>
          <a:noFill/>
          <a:ln>
            <a:noFill/>
          </a:ln>
        </p:spPr>
      </p:pic>
    </p:spTree>
    <p:extLst>
      <p:ext uri="{BB962C8B-B14F-4D97-AF65-F5344CB8AC3E}">
        <p14:creationId xmlns:p14="http://schemas.microsoft.com/office/powerpoint/2010/main" val="5845187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7" name="Picture 6">
            <a:extLst>
              <a:ext uri="{FF2B5EF4-FFF2-40B4-BE49-F238E27FC236}">
                <a16:creationId xmlns:a16="http://schemas.microsoft.com/office/drawing/2014/main" id="{2FE670A5-A0F0-4972-A297-0673431946D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8" name="Picture 7">
            <a:extLst>
              <a:ext uri="{FF2B5EF4-FFF2-40B4-BE49-F238E27FC236}">
                <a16:creationId xmlns:a16="http://schemas.microsoft.com/office/drawing/2014/main" id="{B4F8797E-0CD6-4CC6-87E5-0AE22FF5D1B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DC2364A2-C757-48C6-AA67-5B6F7FC57654}"/>
              </a:ext>
            </a:extLst>
          </p:cNvPr>
          <p:cNvSpPr txBox="1"/>
          <p:nvPr userDrawn="1"/>
        </p:nvSpPr>
        <p:spPr>
          <a:xfrm>
            <a:off x="2022469" y="1067316"/>
            <a:ext cx="2320932" cy="1323439"/>
          </a:xfrm>
          <a:prstGeom prst="rect">
            <a:avLst/>
          </a:prstGeom>
          <a:noFill/>
        </p:spPr>
        <p:txBody>
          <a:bodyPr wrap="square" rtlCol="0">
            <a:spAutoFit/>
          </a:bodyPr>
          <a:lstStyle/>
          <a:p>
            <a:r>
              <a:rPr lang="en-US" sz="4000" b="1" dirty="0">
                <a:latin typeface="Franklin Gothic Medium Cond" panose="020B0606030402020204" pitchFamily="34" charset="0"/>
              </a:rPr>
              <a:t>Community Resources</a:t>
            </a:r>
          </a:p>
        </p:txBody>
      </p:sp>
      <p:sp>
        <p:nvSpPr>
          <p:cNvPr id="6" name="TextBox 14">
            <a:extLst>
              <a:ext uri="{FF2B5EF4-FFF2-40B4-BE49-F238E27FC236}">
                <a16:creationId xmlns:a16="http://schemas.microsoft.com/office/drawing/2014/main" id="{98899A6A-1DCB-43DD-B430-2CAE2FA32A8A}"/>
              </a:ext>
            </a:extLst>
          </p:cNvPr>
          <p:cNvSpPr txBox="1"/>
          <p:nvPr userDrawn="1"/>
        </p:nvSpPr>
        <p:spPr>
          <a:xfrm>
            <a:off x="488740" y="914400"/>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Morris</a:t>
            </a:r>
          </a:p>
          <a:p>
            <a:r>
              <a:rPr lang="en-US" sz="1400" dirty="0">
                <a:latin typeface="Franklin Gothic Medium Cond" panose="020B0606030402020204" pitchFamily="34" charset="0"/>
              </a:rPr>
              <a:t>County</a:t>
            </a:r>
          </a:p>
        </p:txBody>
      </p:sp>
      <p:pic>
        <p:nvPicPr>
          <p:cNvPr id="11" name="Picture 10" descr="Image result for morris county nj map wikipedia">
            <a:extLst>
              <a:ext uri="{FF2B5EF4-FFF2-40B4-BE49-F238E27FC236}">
                <a16:creationId xmlns:a16="http://schemas.microsoft.com/office/drawing/2014/main" id="{D75C9FD6-5152-48F8-94D9-AB55CBDB625F}"/>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98339" y="1027471"/>
            <a:ext cx="734392" cy="1322402"/>
          </a:xfrm>
          <a:prstGeom prst="rect">
            <a:avLst/>
          </a:prstGeom>
          <a:noFill/>
          <a:ln>
            <a:noFill/>
          </a:ln>
        </p:spPr>
      </p:pic>
    </p:spTree>
    <p:extLst>
      <p:ext uri="{BB962C8B-B14F-4D97-AF65-F5344CB8AC3E}">
        <p14:creationId xmlns:p14="http://schemas.microsoft.com/office/powerpoint/2010/main" val="39454205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18" Type="http://schemas.openxmlformats.org/officeDocument/2006/relationships/theme" Target="../theme/theme2.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slideLayout" Target="../slideLayouts/slideLayout27.xml"/><Relationship Id="rId2" Type="http://schemas.openxmlformats.org/officeDocument/2006/relationships/slideLayout" Target="../slideLayouts/slideLayout12.xml"/><Relationship Id="rId16" Type="http://schemas.openxmlformats.org/officeDocument/2006/relationships/slideLayout" Target="../slideLayouts/slideLayout26.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1/31/2020</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59" r:id="rId7"/>
    <p:sldLayoutId id="2147483658" r:id="rId8"/>
    <p:sldLayoutId id="2147483676" r:id="rId9"/>
    <p:sldLayoutId id="2147483690" r:id="rId10"/>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1/31/2020</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91" r:id="rId1"/>
    <p:sldLayoutId id="2147483653" r:id="rId2"/>
    <p:sldLayoutId id="2147483656" r:id="rId3"/>
    <p:sldLayoutId id="2147483660" r:id="rId4"/>
    <p:sldLayoutId id="2147483678" r:id="rId5"/>
    <p:sldLayoutId id="2147483661" r:id="rId6"/>
    <p:sldLayoutId id="2147483677" r:id="rId7"/>
    <p:sldLayoutId id="2147483663" r:id="rId8"/>
    <p:sldLayoutId id="2147483657" r:id="rId9"/>
    <p:sldLayoutId id="2147483679" r:id="rId10"/>
    <p:sldLayoutId id="2147483664" r:id="rId11"/>
    <p:sldLayoutId id="2147483681" r:id="rId12"/>
    <p:sldLayoutId id="2147483680" r:id="rId13"/>
    <p:sldLayoutId id="2147483665" r:id="rId14"/>
    <p:sldLayoutId id="2147483672" r:id="rId15"/>
    <p:sldLayoutId id="2147483675" r:id="rId16"/>
    <p:sldLayoutId id="2147483674" r:id="rId17"/>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3.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4.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5.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6.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7.xml"/><Relationship Id="rId5" Type="http://schemas.openxmlformats.org/officeDocument/2006/relationships/image" Target="../media/image26.png"/><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8.xml"/><Relationship Id="rId5" Type="http://schemas.openxmlformats.org/officeDocument/2006/relationships/image" Target="../media/image28.png"/><Relationship Id="rId4" Type="http://schemas.openxmlformats.org/officeDocument/2006/relationships/image" Target="../media/image2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3.xml"/><Relationship Id="rId3" Type="http://schemas.openxmlformats.org/officeDocument/2006/relationships/tags" Target="../tags/tag11.xml"/><Relationship Id="rId7" Type="http://schemas.openxmlformats.org/officeDocument/2006/relationships/slideLayout" Target="../slideLayouts/slideLayout8.xml"/><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tags" Target="../tags/tag14.xml"/><Relationship Id="rId5" Type="http://schemas.openxmlformats.org/officeDocument/2006/relationships/tags" Target="../tags/tag13.xml"/><Relationship Id="rId4" Type="http://schemas.openxmlformats.org/officeDocument/2006/relationships/tags" Target="../tags/tag12.xml"/><Relationship Id="rId9" Type="http://schemas.openxmlformats.org/officeDocument/2006/relationships/chart" Target="../charts/chart1.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17.xml"/><Relationship Id="rId7" Type="http://schemas.openxmlformats.org/officeDocument/2006/relationships/slideLayout" Target="../slideLayouts/slideLayout8.xml"/><Relationship Id="rId2" Type="http://schemas.openxmlformats.org/officeDocument/2006/relationships/tags" Target="../tags/tag16.xml"/><Relationship Id="rId1" Type="http://schemas.openxmlformats.org/officeDocument/2006/relationships/tags" Target="../tags/tag15.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9" Type="http://schemas.openxmlformats.org/officeDocument/2006/relationships/chart" Target="../charts/chart2.xml"/></Relationships>
</file>

<file path=ppt/slides/_rels/slide13.xml.rels><?xml version="1.0" encoding="UTF-8" standalone="yes"?>
<Relationships xmlns="http://schemas.openxmlformats.org/package/2006/relationships"><Relationship Id="rId8" Type="http://schemas.openxmlformats.org/officeDocument/2006/relationships/tags" Target="../tags/tag28.xml"/><Relationship Id="rId3" Type="http://schemas.openxmlformats.org/officeDocument/2006/relationships/tags" Target="../tags/tag23.xml"/><Relationship Id="rId7" Type="http://schemas.openxmlformats.org/officeDocument/2006/relationships/tags" Target="../tags/tag27.xml"/><Relationship Id="rId12" Type="http://schemas.openxmlformats.org/officeDocument/2006/relationships/chart" Target="../charts/chart3.xml"/><Relationship Id="rId2" Type="http://schemas.openxmlformats.org/officeDocument/2006/relationships/tags" Target="../tags/tag22.xml"/><Relationship Id="rId1" Type="http://schemas.openxmlformats.org/officeDocument/2006/relationships/tags" Target="../tags/tag21.xml"/><Relationship Id="rId6" Type="http://schemas.openxmlformats.org/officeDocument/2006/relationships/tags" Target="../tags/tag26.xml"/><Relationship Id="rId11" Type="http://schemas.openxmlformats.org/officeDocument/2006/relationships/notesSlide" Target="../notesSlides/notesSlide5.xml"/><Relationship Id="rId5" Type="http://schemas.openxmlformats.org/officeDocument/2006/relationships/tags" Target="../tags/tag25.xml"/><Relationship Id="rId10" Type="http://schemas.openxmlformats.org/officeDocument/2006/relationships/slideLayout" Target="../slideLayouts/slideLayout8.xml"/><Relationship Id="rId4" Type="http://schemas.openxmlformats.org/officeDocument/2006/relationships/tags" Target="../tags/tag24.xml"/><Relationship Id="rId9" Type="http://schemas.openxmlformats.org/officeDocument/2006/relationships/tags" Target="../tags/tag29.xml"/></Relationships>
</file>

<file path=ppt/slides/_rels/slide14.xml.rels><?xml version="1.0" encoding="UTF-8" standalone="yes"?>
<Relationships xmlns="http://schemas.openxmlformats.org/package/2006/relationships"><Relationship Id="rId8" Type="http://schemas.openxmlformats.org/officeDocument/2006/relationships/tags" Target="../tags/tag37.xml"/><Relationship Id="rId13" Type="http://schemas.openxmlformats.org/officeDocument/2006/relationships/chart" Target="../charts/chart5.xml"/><Relationship Id="rId3" Type="http://schemas.openxmlformats.org/officeDocument/2006/relationships/tags" Target="../tags/tag32.xml"/><Relationship Id="rId7" Type="http://schemas.openxmlformats.org/officeDocument/2006/relationships/tags" Target="../tags/tag36.xml"/><Relationship Id="rId12" Type="http://schemas.openxmlformats.org/officeDocument/2006/relationships/chart" Target="../charts/chart4.xml"/><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tags" Target="../tags/tag35.xml"/><Relationship Id="rId11" Type="http://schemas.openxmlformats.org/officeDocument/2006/relationships/notesSlide" Target="../notesSlides/notesSlide6.xml"/><Relationship Id="rId5" Type="http://schemas.openxmlformats.org/officeDocument/2006/relationships/tags" Target="../tags/tag34.xml"/><Relationship Id="rId10" Type="http://schemas.openxmlformats.org/officeDocument/2006/relationships/slideLayout" Target="../slideLayouts/slideLayout8.xml"/><Relationship Id="rId4" Type="http://schemas.openxmlformats.org/officeDocument/2006/relationships/tags" Target="../tags/tag33.xml"/><Relationship Id="rId9" Type="http://schemas.openxmlformats.org/officeDocument/2006/relationships/tags" Target="../tags/tag38.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41.xml"/><Relationship Id="rId7" Type="http://schemas.openxmlformats.org/officeDocument/2006/relationships/slideLayout" Target="../slideLayouts/slideLayout8.xml"/><Relationship Id="rId2" Type="http://schemas.openxmlformats.org/officeDocument/2006/relationships/tags" Target="../tags/tag40.xml"/><Relationship Id="rId1" Type="http://schemas.openxmlformats.org/officeDocument/2006/relationships/tags" Target="../tags/tag39.xml"/><Relationship Id="rId6" Type="http://schemas.openxmlformats.org/officeDocument/2006/relationships/tags" Target="../tags/tag44.xml"/><Relationship Id="rId5" Type="http://schemas.openxmlformats.org/officeDocument/2006/relationships/tags" Target="../tags/tag43.xml"/><Relationship Id="rId4" Type="http://schemas.openxmlformats.org/officeDocument/2006/relationships/tags" Target="../tags/tag42.xml"/><Relationship Id="rId9" Type="http://schemas.openxmlformats.org/officeDocument/2006/relationships/chart" Target="../charts/chart6.xml"/></Relationships>
</file>

<file path=ppt/slides/_rels/slide16.xml.rels><?xml version="1.0" encoding="UTF-8" standalone="yes"?>
<Relationships xmlns="http://schemas.openxmlformats.org/package/2006/relationships"><Relationship Id="rId8" Type="http://schemas.openxmlformats.org/officeDocument/2006/relationships/tags" Target="../tags/tag52.xml"/><Relationship Id="rId3" Type="http://schemas.openxmlformats.org/officeDocument/2006/relationships/tags" Target="../tags/tag47.xml"/><Relationship Id="rId7" Type="http://schemas.openxmlformats.org/officeDocument/2006/relationships/tags" Target="../tags/tag51.xml"/><Relationship Id="rId12" Type="http://schemas.openxmlformats.org/officeDocument/2006/relationships/chart" Target="../charts/chart8.xml"/><Relationship Id="rId2" Type="http://schemas.openxmlformats.org/officeDocument/2006/relationships/tags" Target="../tags/tag46.xml"/><Relationship Id="rId1" Type="http://schemas.openxmlformats.org/officeDocument/2006/relationships/tags" Target="../tags/tag45.xml"/><Relationship Id="rId6" Type="http://schemas.openxmlformats.org/officeDocument/2006/relationships/tags" Target="../tags/tag50.xml"/><Relationship Id="rId11" Type="http://schemas.openxmlformats.org/officeDocument/2006/relationships/chart" Target="../charts/chart7.xml"/><Relationship Id="rId5" Type="http://schemas.openxmlformats.org/officeDocument/2006/relationships/tags" Target="../tags/tag49.xml"/><Relationship Id="rId10" Type="http://schemas.openxmlformats.org/officeDocument/2006/relationships/notesSlide" Target="../notesSlides/notesSlide8.xml"/><Relationship Id="rId4" Type="http://schemas.openxmlformats.org/officeDocument/2006/relationships/tags" Target="../tags/tag48.xml"/><Relationship Id="rId9"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8" Type="http://schemas.openxmlformats.org/officeDocument/2006/relationships/tags" Target="../tags/tag60.xml"/><Relationship Id="rId3" Type="http://schemas.openxmlformats.org/officeDocument/2006/relationships/tags" Target="../tags/tag55.xml"/><Relationship Id="rId7" Type="http://schemas.openxmlformats.org/officeDocument/2006/relationships/tags" Target="../tags/tag59.xml"/><Relationship Id="rId12" Type="http://schemas.openxmlformats.org/officeDocument/2006/relationships/chart" Target="../charts/chart9.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tags" Target="../tags/tag58.xml"/><Relationship Id="rId11" Type="http://schemas.openxmlformats.org/officeDocument/2006/relationships/notesSlide" Target="../notesSlides/notesSlide9.xml"/><Relationship Id="rId5" Type="http://schemas.openxmlformats.org/officeDocument/2006/relationships/tags" Target="../tags/tag57.xml"/><Relationship Id="rId10" Type="http://schemas.openxmlformats.org/officeDocument/2006/relationships/slideLayout" Target="../slideLayouts/slideLayout8.xml"/><Relationship Id="rId4" Type="http://schemas.openxmlformats.org/officeDocument/2006/relationships/tags" Target="../tags/tag56.xml"/><Relationship Id="rId9" Type="http://schemas.openxmlformats.org/officeDocument/2006/relationships/tags" Target="../tags/tag61.xml"/></Relationships>
</file>

<file path=ppt/slides/_rels/slide18.xml.rels><?xml version="1.0" encoding="UTF-8" standalone="yes"?>
<Relationships xmlns="http://schemas.openxmlformats.org/package/2006/relationships"><Relationship Id="rId8" Type="http://schemas.openxmlformats.org/officeDocument/2006/relationships/chart" Target="../charts/chart10.xml"/><Relationship Id="rId3" Type="http://schemas.openxmlformats.org/officeDocument/2006/relationships/tags" Target="../tags/tag64.xml"/><Relationship Id="rId7" Type="http://schemas.openxmlformats.org/officeDocument/2006/relationships/notesSlide" Target="../notesSlides/notesSlide10.xml"/><Relationship Id="rId2" Type="http://schemas.openxmlformats.org/officeDocument/2006/relationships/tags" Target="../tags/tag63.xml"/><Relationship Id="rId1" Type="http://schemas.openxmlformats.org/officeDocument/2006/relationships/tags" Target="../tags/tag62.xml"/><Relationship Id="rId6" Type="http://schemas.openxmlformats.org/officeDocument/2006/relationships/slideLayout" Target="../slideLayouts/slideLayout8.xml"/><Relationship Id="rId5" Type="http://schemas.openxmlformats.org/officeDocument/2006/relationships/tags" Target="../tags/tag66.xml"/><Relationship Id="rId4" Type="http://schemas.openxmlformats.org/officeDocument/2006/relationships/tags" Target="../tags/tag65.xml"/></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1.xml"/><Relationship Id="rId3" Type="http://schemas.openxmlformats.org/officeDocument/2006/relationships/tags" Target="../tags/tag69.xml"/><Relationship Id="rId7" Type="http://schemas.openxmlformats.org/officeDocument/2006/relationships/slideLayout" Target="../slideLayouts/slideLayout8.xml"/><Relationship Id="rId2" Type="http://schemas.openxmlformats.org/officeDocument/2006/relationships/tags" Target="../tags/tag68.xml"/><Relationship Id="rId1" Type="http://schemas.openxmlformats.org/officeDocument/2006/relationships/tags" Target="../tags/tag67.xml"/><Relationship Id="rId6" Type="http://schemas.openxmlformats.org/officeDocument/2006/relationships/tags" Target="../tags/tag72.xml"/><Relationship Id="rId5" Type="http://schemas.openxmlformats.org/officeDocument/2006/relationships/tags" Target="../tags/tag71.xml"/><Relationship Id="rId4" Type="http://schemas.openxmlformats.org/officeDocument/2006/relationships/tags" Target="../tags/tag70.xml"/><Relationship Id="rId9" Type="http://schemas.openxmlformats.org/officeDocument/2006/relationships/chart" Target="../charts/chart11.xml"/></Relationships>
</file>

<file path=ppt/slides/_rels/slide20.xml.rels><?xml version="1.0" encoding="UTF-8" standalone="yes"?>
<Relationships xmlns="http://schemas.openxmlformats.org/package/2006/relationships"><Relationship Id="rId8" Type="http://schemas.openxmlformats.org/officeDocument/2006/relationships/tags" Target="../tags/tag80.xml"/><Relationship Id="rId3" Type="http://schemas.openxmlformats.org/officeDocument/2006/relationships/tags" Target="../tags/tag75.xml"/><Relationship Id="rId7" Type="http://schemas.openxmlformats.org/officeDocument/2006/relationships/tags" Target="../tags/tag79.xml"/><Relationship Id="rId12" Type="http://schemas.openxmlformats.org/officeDocument/2006/relationships/chart" Target="../charts/chart12.xml"/><Relationship Id="rId2" Type="http://schemas.openxmlformats.org/officeDocument/2006/relationships/tags" Target="../tags/tag74.xml"/><Relationship Id="rId1" Type="http://schemas.openxmlformats.org/officeDocument/2006/relationships/tags" Target="../tags/tag73.xml"/><Relationship Id="rId6" Type="http://schemas.openxmlformats.org/officeDocument/2006/relationships/tags" Target="../tags/tag78.xml"/><Relationship Id="rId11" Type="http://schemas.openxmlformats.org/officeDocument/2006/relationships/notesSlide" Target="../notesSlides/notesSlide12.xml"/><Relationship Id="rId5" Type="http://schemas.openxmlformats.org/officeDocument/2006/relationships/tags" Target="../tags/tag77.xml"/><Relationship Id="rId10" Type="http://schemas.openxmlformats.org/officeDocument/2006/relationships/slideLayout" Target="../slideLayouts/slideLayout8.xml"/><Relationship Id="rId4" Type="http://schemas.openxmlformats.org/officeDocument/2006/relationships/tags" Target="../tags/tag76.xml"/><Relationship Id="rId9" Type="http://schemas.openxmlformats.org/officeDocument/2006/relationships/tags" Target="../tags/tag81.xml"/></Relationships>
</file>

<file path=ppt/slides/_rels/slide21.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84.xml"/><Relationship Id="rId7" Type="http://schemas.openxmlformats.org/officeDocument/2006/relationships/slideLayout" Target="../slideLayouts/slideLayout8.xml"/><Relationship Id="rId2" Type="http://schemas.openxmlformats.org/officeDocument/2006/relationships/tags" Target="../tags/tag83.xml"/><Relationship Id="rId1" Type="http://schemas.openxmlformats.org/officeDocument/2006/relationships/tags" Target="../tags/tag82.xml"/><Relationship Id="rId6" Type="http://schemas.openxmlformats.org/officeDocument/2006/relationships/tags" Target="../tags/tag87.xml"/><Relationship Id="rId5" Type="http://schemas.openxmlformats.org/officeDocument/2006/relationships/tags" Target="../tags/tag86.xml"/><Relationship Id="rId4" Type="http://schemas.openxmlformats.org/officeDocument/2006/relationships/tags" Target="../tags/tag85.xml"/><Relationship Id="rId9" Type="http://schemas.openxmlformats.org/officeDocument/2006/relationships/chart" Target="../charts/chart13.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4.xml"/><Relationship Id="rId3" Type="http://schemas.openxmlformats.org/officeDocument/2006/relationships/tags" Target="../tags/tag90.xml"/><Relationship Id="rId7" Type="http://schemas.openxmlformats.org/officeDocument/2006/relationships/slideLayout" Target="../slideLayouts/slideLayout8.xml"/><Relationship Id="rId2" Type="http://schemas.openxmlformats.org/officeDocument/2006/relationships/tags" Target="../tags/tag89.xml"/><Relationship Id="rId1" Type="http://schemas.openxmlformats.org/officeDocument/2006/relationships/tags" Target="../tags/tag88.xml"/><Relationship Id="rId6" Type="http://schemas.openxmlformats.org/officeDocument/2006/relationships/tags" Target="../tags/tag93.xml"/><Relationship Id="rId5" Type="http://schemas.openxmlformats.org/officeDocument/2006/relationships/tags" Target="../tags/tag92.xml"/><Relationship Id="rId4" Type="http://schemas.openxmlformats.org/officeDocument/2006/relationships/tags" Target="../tags/tag91.xml"/><Relationship Id="rId9" Type="http://schemas.openxmlformats.org/officeDocument/2006/relationships/chart" Target="../charts/chart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8" Type="http://schemas.openxmlformats.org/officeDocument/2006/relationships/tags" Target="../tags/tag101.xml"/><Relationship Id="rId3" Type="http://schemas.openxmlformats.org/officeDocument/2006/relationships/tags" Target="../tags/tag96.xml"/><Relationship Id="rId7" Type="http://schemas.openxmlformats.org/officeDocument/2006/relationships/tags" Target="../tags/tag100.xml"/><Relationship Id="rId12" Type="http://schemas.openxmlformats.org/officeDocument/2006/relationships/chart" Target="../charts/chart16.xml"/><Relationship Id="rId2" Type="http://schemas.openxmlformats.org/officeDocument/2006/relationships/tags" Target="../tags/tag95.xml"/><Relationship Id="rId1" Type="http://schemas.openxmlformats.org/officeDocument/2006/relationships/tags" Target="../tags/tag94.xml"/><Relationship Id="rId6" Type="http://schemas.openxmlformats.org/officeDocument/2006/relationships/tags" Target="../tags/tag99.xml"/><Relationship Id="rId11" Type="http://schemas.openxmlformats.org/officeDocument/2006/relationships/chart" Target="../charts/chart15.xml"/><Relationship Id="rId5" Type="http://schemas.openxmlformats.org/officeDocument/2006/relationships/tags" Target="../tags/tag98.xml"/><Relationship Id="rId10" Type="http://schemas.openxmlformats.org/officeDocument/2006/relationships/notesSlide" Target="../notesSlides/notesSlide15.xml"/><Relationship Id="rId4" Type="http://schemas.openxmlformats.org/officeDocument/2006/relationships/tags" Target="../tags/tag97.xml"/><Relationship Id="rId9"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8" Type="http://schemas.openxmlformats.org/officeDocument/2006/relationships/chart" Target="../charts/chart17.xml"/><Relationship Id="rId3" Type="http://schemas.openxmlformats.org/officeDocument/2006/relationships/tags" Target="../tags/tag104.xml"/><Relationship Id="rId7" Type="http://schemas.openxmlformats.org/officeDocument/2006/relationships/notesSlide" Target="../notesSlides/notesSlide16.xml"/><Relationship Id="rId2" Type="http://schemas.openxmlformats.org/officeDocument/2006/relationships/tags" Target="../tags/tag103.xml"/><Relationship Id="rId1" Type="http://schemas.openxmlformats.org/officeDocument/2006/relationships/tags" Target="../tags/tag102.xml"/><Relationship Id="rId6" Type="http://schemas.openxmlformats.org/officeDocument/2006/relationships/slideLayout" Target="../slideLayouts/slideLayout8.xml"/><Relationship Id="rId5" Type="http://schemas.openxmlformats.org/officeDocument/2006/relationships/tags" Target="../tags/tag106.xml"/><Relationship Id="rId4" Type="http://schemas.openxmlformats.org/officeDocument/2006/relationships/tags" Target="../tags/tag10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8" Type="http://schemas.openxmlformats.org/officeDocument/2006/relationships/notesSlide" Target="../notesSlides/notesSlide17.xml"/><Relationship Id="rId3" Type="http://schemas.openxmlformats.org/officeDocument/2006/relationships/tags" Target="../tags/tag109.xml"/><Relationship Id="rId7" Type="http://schemas.openxmlformats.org/officeDocument/2006/relationships/slideLayout" Target="../slideLayouts/slideLayout8.xml"/><Relationship Id="rId2" Type="http://schemas.openxmlformats.org/officeDocument/2006/relationships/tags" Target="../tags/tag108.xml"/><Relationship Id="rId1" Type="http://schemas.openxmlformats.org/officeDocument/2006/relationships/tags" Target="../tags/tag107.xml"/><Relationship Id="rId6" Type="http://schemas.openxmlformats.org/officeDocument/2006/relationships/tags" Target="../tags/tag112.xml"/><Relationship Id="rId5" Type="http://schemas.openxmlformats.org/officeDocument/2006/relationships/tags" Target="../tags/tag111.xml"/><Relationship Id="rId4" Type="http://schemas.openxmlformats.org/officeDocument/2006/relationships/tags" Target="../tags/tag110.xml"/><Relationship Id="rId9" Type="http://schemas.openxmlformats.org/officeDocument/2006/relationships/chart" Target="../charts/chart18.xml"/></Relationships>
</file>

<file path=ppt/slides/_rels/slide28.xml.rels><?xml version="1.0" encoding="UTF-8" standalone="yes"?>
<Relationships xmlns="http://schemas.openxmlformats.org/package/2006/relationships"><Relationship Id="rId8" Type="http://schemas.openxmlformats.org/officeDocument/2006/relationships/chart" Target="../charts/chart19.xml"/><Relationship Id="rId3" Type="http://schemas.openxmlformats.org/officeDocument/2006/relationships/tags" Target="../tags/tag115.xml"/><Relationship Id="rId7" Type="http://schemas.openxmlformats.org/officeDocument/2006/relationships/notesSlide" Target="../notesSlides/notesSlide18.xml"/><Relationship Id="rId2" Type="http://schemas.openxmlformats.org/officeDocument/2006/relationships/tags" Target="../tags/tag114.xml"/><Relationship Id="rId1" Type="http://schemas.openxmlformats.org/officeDocument/2006/relationships/tags" Target="../tags/tag113.xml"/><Relationship Id="rId6" Type="http://schemas.openxmlformats.org/officeDocument/2006/relationships/slideLayout" Target="../slideLayouts/slideLayout8.xml"/><Relationship Id="rId5" Type="http://schemas.openxmlformats.org/officeDocument/2006/relationships/tags" Target="../tags/tag117.xml"/><Relationship Id="rId4" Type="http://schemas.openxmlformats.org/officeDocument/2006/relationships/tags" Target="../tags/tag11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8" Type="http://schemas.openxmlformats.org/officeDocument/2006/relationships/tags" Target="../tags/tag125.xml"/><Relationship Id="rId3" Type="http://schemas.openxmlformats.org/officeDocument/2006/relationships/tags" Target="../tags/tag120.xml"/><Relationship Id="rId7" Type="http://schemas.openxmlformats.org/officeDocument/2006/relationships/tags" Target="../tags/tag124.xml"/><Relationship Id="rId12" Type="http://schemas.openxmlformats.org/officeDocument/2006/relationships/chart" Target="../charts/chart21.xml"/><Relationship Id="rId2" Type="http://schemas.openxmlformats.org/officeDocument/2006/relationships/tags" Target="../tags/tag119.xml"/><Relationship Id="rId1" Type="http://schemas.openxmlformats.org/officeDocument/2006/relationships/tags" Target="../tags/tag118.xml"/><Relationship Id="rId6" Type="http://schemas.openxmlformats.org/officeDocument/2006/relationships/tags" Target="../tags/tag123.xml"/><Relationship Id="rId11" Type="http://schemas.openxmlformats.org/officeDocument/2006/relationships/chart" Target="../charts/chart20.xml"/><Relationship Id="rId5" Type="http://schemas.openxmlformats.org/officeDocument/2006/relationships/tags" Target="../tags/tag122.xml"/><Relationship Id="rId10" Type="http://schemas.openxmlformats.org/officeDocument/2006/relationships/notesSlide" Target="../notesSlides/notesSlide19.xml"/><Relationship Id="rId4" Type="http://schemas.openxmlformats.org/officeDocument/2006/relationships/tags" Target="../tags/tag121.xml"/><Relationship Id="rId9"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8" Type="http://schemas.openxmlformats.org/officeDocument/2006/relationships/chart" Target="../charts/chart22.xml"/><Relationship Id="rId3" Type="http://schemas.openxmlformats.org/officeDocument/2006/relationships/tags" Target="../tags/tag128.xml"/><Relationship Id="rId7" Type="http://schemas.openxmlformats.org/officeDocument/2006/relationships/notesSlide" Target="../notesSlides/notesSlide20.xml"/><Relationship Id="rId2" Type="http://schemas.openxmlformats.org/officeDocument/2006/relationships/tags" Target="../tags/tag127.xml"/><Relationship Id="rId1" Type="http://schemas.openxmlformats.org/officeDocument/2006/relationships/tags" Target="../tags/tag126.xml"/><Relationship Id="rId6" Type="http://schemas.openxmlformats.org/officeDocument/2006/relationships/slideLayout" Target="../slideLayouts/slideLayout8.xml"/><Relationship Id="rId5" Type="http://schemas.openxmlformats.org/officeDocument/2006/relationships/tags" Target="../tags/tag130.xml"/><Relationship Id="rId4" Type="http://schemas.openxmlformats.org/officeDocument/2006/relationships/tags" Target="../tags/tag12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8" Type="http://schemas.openxmlformats.org/officeDocument/2006/relationships/notesSlide" Target="../notesSlides/notesSlide21.xml"/><Relationship Id="rId3" Type="http://schemas.openxmlformats.org/officeDocument/2006/relationships/tags" Target="../tags/tag133.xml"/><Relationship Id="rId7" Type="http://schemas.openxmlformats.org/officeDocument/2006/relationships/slideLayout" Target="../slideLayouts/slideLayout8.xml"/><Relationship Id="rId2" Type="http://schemas.openxmlformats.org/officeDocument/2006/relationships/tags" Target="../tags/tag132.xml"/><Relationship Id="rId1" Type="http://schemas.openxmlformats.org/officeDocument/2006/relationships/tags" Target="../tags/tag131.xml"/><Relationship Id="rId6" Type="http://schemas.openxmlformats.org/officeDocument/2006/relationships/tags" Target="../tags/tag136.xml"/><Relationship Id="rId5" Type="http://schemas.openxmlformats.org/officeDocument/2006/relationships/tags" Target="../tags/tag135.xml"/><Relationship Id="rId4" Type="http://schemas.openxmlformats.org/officeDocument/2006/relationships/tags" Target="../tags/tag134.xml"/><Relationship Id="rId9" Type="http://schemas.openxmlformats.org/officeDocument/2006/relationships/chart" Target="../charts/chart23.xml"/></Relationships>
</file>

<file path=ppt/slides/_rels/slide34.xml.rels><?xml version="1.0" encoding="UTF-8" standalone="yes"?>
<Relationships xmlns="http://schemas.openxmlformats.org/package/2006/relationships"><Relationship Id="rId8" Type="http://schemas.openxmlformats.org/officeDocument/2006/relationships/notesSlide" Target="../notesSlides/notesSlide22.xml"/><Relationship Id="rId3" Type="http://schemas.openxmlformats.org/officeDocument/2006/relationships/tags" Target="../tags/tag139.xml"/><Relationship Id="rId7" Type="http://schemas.openxmlformats.org/officeDocument/2006/relationships/slideLayout" Target="../slideLayouts/slideLayout8.xml"/><Relationship Id="rId2" Type="http://schemas.openxmlformats.org/officeDocument/2006/relationships/tags" Target="../tags/tag138.xml"/><Relationship Id="rId1" Type="http://schemas.openxmlformats.org/officeDocument/2006/relationships/tags" Target="../tags/tag137.xml"/><Relationship Id="rId6" Type="http://schemas.openxmlformats.org/officeDocument/2006/relationships/tags" Target="../tags/tag142.xml"/><Relationship Id="rId5" Type="http://schemas.openxmlformats.org/officeDocument/2006/relationships/tags" Target="../tags/tag141.xml"/><Relationship Id="rId4" Type="http://schemas.openxmlformats.org/officeDocument/2006/relationships/tags" Target="../tags/tag140.xml"/><Relationship Id="rId9" Type="http://schemas.openxmlformats.org/officeDocument/2006/relationships/chart" Target="../charts/chart2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8" Type="http://schemas.openxmlformats.org/officeDocument/2006/relationships/chart" Target="../charts/chart25.xml"/><Relationship Id="rId3" Type="http://schemas.openxmlformats.org/officeDocument/2006/relationships/tags" Target="../tags/tag145.xml"/><Relationship Id="rId7" Type="http://schemas.openxmlformats.org/officeDocument/2006/relationships/notesSlide" Target="../notesSlides/notesSlide23.xml"/><Relationship Id="rId2" Type="http://schemas.openxmlformats.org/officeDocument/2006/relationships/tags" Target="../tags/tag144.xml"/><Relationship Id="rId1" Type="http://schemas.openxmlformats.org/officeDocument/2006/relationships/tags" Target="../tags/tag143.xml"/><Relationship Id="rId6" Type="http://schemas.openxmlformats.org/officeDocument/2006/relationships/slideLayout" Target="../slideLayouts/slideLayout8.xml"/><Relationship Id="rId5" Type="http://schemas.openxmlformats.org/officeDocument/2006/relationships/tags" Target="../tags/tag147.xml"/><Relationship Id="rId4" Type="http://schemas.openxmlformats.org/officeDocument/2006/relationships/tags" Target="../tags/tag146.xml"/></Relationships>
</file>

<file path=ppt/slides/_rels/slide37.xml.rels><?xml version="1.0" encoding="UTF-8" standalone="yes"?>
<Relationships xmlns="http://schemas.openxmlformats.org/package/2006/relationships"><Relationship Id="rId8" Type="http://schemas.openxmlformats.org/officeDocument/2006/relationships/chart" Target="../charts/chart26.xml"/><Relationship Id="rId3" Type="http://schemas.openxmlformats.org/officeDocument/2006/relationships/tags" Target="../tags/tag150.xml"/><Relationship Id="rId7" Type="http://schemas.openxmlformats.org/officeDocument/2006/relationships/notesSlide" Target="../notesSlides/notesSlide24.xml"/><Relationship Id="rId2" Type="http://schemas.openxmlformats.org/officeDocument/2006/relationships/tags" Target="../tags/tag149.xml"/><Relationship Id="rId1" Type="http://schemas.openxmlformats.org/officeDocument/2006/relationships/tags" Target="../tags/tag148.xml"/><Relationship Id="rId6" Type="http://schemas.openxmlformats.org/officeDocument/2006/relationships/slideLayout" Target="../slideLayouts/slideLayout8.xml"/><Relationship Id="rId5" Type="http://schemas.openxmlformats.org/officeDocument/2006/relationships/tags" Target="../tags/tag152.xml"/><Relationship Id="rId4" Type="http://schemas.openxmlformats.org/officeDocument/2006/relationships/tags" Target="../tags/tag151.xml"/></Relationships>
</file>

<file path=ppt/slides/_rels/slide38.xml.rels><?xml version="1.0" encoding="UTF-8" standalone="yes"?>
<Relationships xmlns="http://schemas.openxmlformats.org/package/2006/relationships"><Relationship Id="rId8" Type="http://schemas.openxmlformats.org/officeDocument/2006/relationships/tags" Target="../tags/tag160.xml"/><Relationship Id="rId13" Type="http://schemas.openxmlformats.org/officeDocument/2006/relationships/chart" Target="../charts/chart27.xml"/><Relationship Id="rId3" Type="http://schemas.openxmlformats.org/officeDocument/2006/relationships/tags" Target="../tags/tag155.xml"/><Relationship Id="rId7" Type="http://schemas.openxmlformats.org/officeDocument/2006/relationships/tags" Target="../tags/tag159.xml"/><Relationship Id="rId12" Type="http://schemas.openxmlformats.org/officeDocument/2006/relationships/notesSlide" Target="../notesSlides/notesSlide25.xml"/><Relationship Id="rId2" Type="http://schemas.openxmlformats.org/officeDocument/2006/relationships/tags" Target="../tags/tag154.xml"/><Relationship Id="rId1" Type="http://schemas.openxmlformats.org/officeDocument/2006/relationships/tags" Target="../tags/tag153.xml"/><Relationship Id="rId6" Type="http://schemas.openxmlformats.org/officeDocument/2006/relationships/tags" Target="../tags/tag158.xml"/><Relationship Id="rId11" Type="http://schemas.openxmlformats.org/officeDocument/2006/relationships/slideLayout" Target="../slideLayouts/slideLayout8.xml"/><Relationship Id="rId5" Type="http://schemas.openxmlformats.org/officeDocument/2006/relationships/tags" Target="../tags/tag157.xml"/><Relationship Id="rId15" Type="http://schemas.openxmlformats.org/officeDocument/2006/relationships/chart" Target="../charts/chart29.xml"/><Relationship Id="rId10" Type="http://schemas.openxmlformats.org/officeDocument/2006/relationships/tags" Target="../tags/tag162.xml"/><Relationship Id="rId4" Type="http://schemas.openxmlformats.org/officeDocument/2006/relationships/tags" Target="../tags/tag156.xml"/><Relationship Id="rId9" Type="http://schemas.openxmlformats.org/officeDocument/2006/relationships/tags" Target="../tags/tag161.xml"/><Relationship Id="rId14" Type="http://schemas.openxmlformats.org/officeDocument/2006/relationships/chart" Target="../charts/chart2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8" Type="http://schemas.openxmlformats.org/officeDocument/2006/relationships/chart" Target="../charts/chart30.xml"/><Relationship Id="rId3" Type="http://schemas.openxmlformats.org/officeDocument/2006/relationships/tags" Target="../tags/tag165.xml"/><Relationship Id="rId7" Type="http://schemas.openxmlformats.org/officeDocument/2006/relationships/notesSlide" Target="../notesSlides/notesSlide26.xml"/><Relationship Id="rId2" Type="http://schemas.openxmlformats.org/officeDocument/2006/relationships/tags" Target="../tags/tag164.xml"/><Relationship Id="rId1" Type="http://schemas.openxmlformats.org/officeDocument/2006/relationships/tags" Target="../tags/tag163.xml"/><Relationship Id="rId6" Type="http://schemas.openxmlformats.org/officeDocument/2006/relationships/slideLayout" Target="../slideLayouts/slideLayout8.xml"/><Relationship Id="rId5" Type="http://schemas.openxmlformats.org/officeDocument/2006/relationships/tags" Target="../tags/tag167.xml"/><Relationship Id="rId4" Type="http://schemas.openxmlformats.org/officeDocument/2006/relationships/tags" Target="../tags/tag166.xml"/></Relationships>
</file>

<file path=ppt/slides/_rels/slide41.xml.rels><?xml version="1.0" encoding="UTF-8" standalone="yes"?>
<Relationships xmlns="http://schemas.openxmlformats.org/package/2006/relationships"><Relationship Id="rId3" Type="http://schemas.openxmlformats.org/officeDocument/2006/relationships/tags" Target="../tags/tag170.xml"/><Relationship Id="rId7" Type="http://schemas.openxmlformats.org/officeDocument/2006/relationships/chart" Target="../charts/chart31.xml"/><Relationship Id="rId2" Type="http://schemas.openxmlformats.org/officeDocument/2006/relationships/tags" Target="../tags/tag169.xml"/><Relationship Id="rId1" Type="http://schemas.openxmlformats.org/officeDocument/2006/relationships/tags" Target="../tags/tag168.xml"/><Relationship Id="rId6" Type="http://schemas.openxmlformats.org/officeDocument/2006/relationships/notesSlide" Target="../notesSlides/notesSlide27.xml"/><Relationship Id="rId5" Type="http://schemas.openxmlformats.org/officeDocument/2006/relationships/slideLayout" Target="../slideLayouts/slideLayout8.xml"/><Relationship Id="rId4" Type="http://schemas.openxmlformats.org/officeDocument/2006/relationships/tags" Target="../tags/tag17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3.xml.rels><?xml version="1.0" encoding="UTF-8" standalone="yes"?>
<Relationships xmlns="http://schemas.openxmlformats.org/package/2006/relationships"><Relationship Id="rId8" Type="http://schemas.openxmlformats.org/officeDocument/2006/relationships/tags" Target="../tags/tag179.xml"/><Relationship Id="rId13" Type="http://schemas.openxmlformats.org/officeDocument/2006/relationships/chart" Target="../charts/chart32.xml"/><Relationship Id="rId3" Type="http://schemas.openxmlformats.org/officeDocument/2006/relationships/tags" Target="../tags/tag174.xml"/><Relationship Id="rId7" Type="http://schemas.openxmlformats.org/officeDocument/2006/relationships/tags" Target="../tags/tag178.xml"/><Relationship Id="rId12" Type="http://schemas.openxmlformats.org/officeDocument/2006/relationships/notesSlide" Target="../notesSlides/notesSlide28.xml"/><Relationship Id="rId2" Type="http://schemas.openxmlformats.org/officeDocument/2006/relationships/tags" Target="../tags/tag173.xml"/><Relationship Id="rId1" Type="http://schemas.openxmlformats.org/officeDocument/2006/relationships/tags" Target="../tags/tag172.xml"/><Relationship Id="rId6" Type="http://schemas.openxmlformats.org/officeDocument/2006/relationships/tags" Target="../tags/tag177.xml"/><Relationship Id="rId11" Type="http://schemas.openxmlformats.org/officeDocument/2006/relationships/slideLayout" Target="../slideLayouts/slideLayout8.xml"/><Relationship Id="rId5" Type="http://schemas.openxmlformats.org/officeDocument/2006/relationships/tags" Target="../tags/tag176.xml"/><Relationship Id="rId10" Type="http://schemas.openxmlformats.org/officeDocument/2006/relationships/tags" Target="../tags/tag181.xml"/><Relationship Id="rId4" Type="http://schemas.openxmlformats.org/officeDocument/2006/relationships/tags" Target="../tags/tag175.xml"/><Relationship Id="rId9" Type="http://schemas.openxmlformats.org/officeDocument/2006/relationships/tags" Target="../tags/tag180.xml"/><Relationship Id="rId14" Type="http://schemas.openxmlformats.org/officeDocument/2006/relationships/chart" Target="../charts/chart33.xml"/></Relationships>
</file>

<file path=ppt/slides/_rels/slide44.xml.rels><?xml version="1.0" encoding="UTF-8" standalone="yes"?>
<Relationships xmlns="http://schemas.openxmlformats.org/package/2006/relationships"><Relationship Id="rId8" Type="http://schemas.openxmlformats.org/officeDocument/2006/relationships/notesSlide" Target="../notesSlides/notesSlide29.xml"/><Relationship Id="rId3" Type="http://schemas.openxmlformats.org/officeDocument/2006/relationships/tags" Target="../tags/tag184.xml"/><Relationship Id="rId7" Type="http://schemas.openxmlformats.org/officeDocument/2006/relationships/slideLayout" Target="../slideLayouts/slideLayout8.xml"/><Relationship Id="rId2" Type="http://schemas.openxmlformats.org/officeDocument/2006/relationships/tags" Target="../tags/tag183.xml"/><Relationship Id="rId1" Type="http://schemas.openxmlformats.org/officeDocument/2006/relationships/tags" Target="../tags/tag182.xml"/><Relationship Id="rId6" Type="http://schemas.openxmlformats.org/officeDocument/2006/relationships/tags" Target="../tags/tag187.xml"/><Relationship Id="rId5" Type="http://schemas.openxmlformats.org/officeDocument/2006/relationships/tags" Target="../tags/tag186.xml"/><Relationship Id="rId4" Type="http://schemas.openxmlformats.org/officeDocument/2006/relationships/tags" Target="../tags/tag185.xml"/><Relationship Id="rId9" Type="http://schemas.openxmlformats.org/officeDocument/2006/relationships/chart" Target="../charts/chart34.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0.xml"/><Relationship Id="rId3" Type="http://schemas.openxmlformats.org/officeDocument/2006/relationships/tags" Target="../tags/tag190.xml"/><Relationship Id="rId7" Type="http://schemas.openxmlformats.org/officeDocument/2006/relationships/slideLayout" Target="../slideLayouts/slideLayout8.xml"/><Relationship Id="rId2" Type="http://schemas.openxmlformats.org/officeDocument/2006/relationships/tags" Target="../tags/tag189.xml"/><Relationship Id="rId1" Type="http://schemas.openxmlformats.org/officeDocument/2006/relationships/tags" Target="../tags/tag188.xml"/><Relationship Id="rId6" Type="http://schemas.openxmlformats.org/officeDocument/2006/relationships/tags" Target="../tags/tag193.xml"/><Relationship Id="rId5" Type="http://schemas.openxmlformats.org/officeDocument/2006/relationships/tags" Target="../tags/tag192.xml"/><Relationship Id="rId4" Type="http://schemas.openxmlformats.org/officeDocument/2006/relationships/tags" Target="../tags/tag191.xml"/><Relationship Id="rId9" Type="http://schemas.openxmlformats.org/officeDocument/2006/relationships/chart" Target="../charts/chart35.xml"/></Relationships>
</file>

<file path=ppt/slides/_rels/slide46.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196.xml"/><Relationship Id="rId7" Type="http://schemas.openxmlformats.org/officeDocument/2006/relationships/slideLayout" Target="../slideLayouts/slideLayout8.xml"/><Relationship Id="rId2" Type="http://schemas.openxmlformats.org/officeDocument/2006/relationships/tags" Target="../tags/tag195.xml"/><Relationship Id="rId1" Type="http://schemas.openxmlformats.org/officeDocument/2006/relationships/tags" Target="../tags/tag194.xml"/><Relationship Id="rId6" Type="http://schemas.openxmlformats.org/officeDocument/2006/relationships/tags" Target="../tags/tag199.xml"/><Relationship Id="rId5" Type="http://schemas.openxmlformats.org/officeDocument/2006/relationships/tags" Target="../tags/tag198.xml"/><Relationship Id="rId4" Type="http://schemas.openxmlformats.org/officeDocument/2006/relationships/tags" Target="../tags/tag197.xml"/><Relationship Id="rId9" Type="http://schemas.openxmlformats.org/officeDocument/2006/relationships/chart" Target="../charts/chart3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8.xml.rels><?xml version="1.0" encoding="UTF-8" standalone="yes"?>
<Relationships xmlns="http://schemas.openxmlformats.org/package/2006/relationships"><Relationship Id="rId8" Type="http://schemas.openxmlformats.org/officeDocument/2006/relationships/tags" Target="../tags/tag207.xml"/><Relationship Id="rId3" Type="http://schemas.openxmlformats.org/officeDocument/2006/relationships/tags" Target="../tags/tag202.xml"/><Relationship Id="rId7" Type="http://schemas.openxmlformats.org/officeDocument/2006/relationships/tags" Target="../tags/tag206.xml"/><Relationship Id="rId12" Type="http://schemas.openxmlformats.org/officeDocument/2006/relationships/chart" Target="../charts/chart38.xml"/><Relationship Id="rId2" Type="http://schemas.openxmlformats.org/officeDocument/2006/relationships/tags" Target="../tags/tag201.xml"/><Relationship Id="rId1" Type="http://schemas.openxmlformats.org/officeDocument/2006/relationships/tags" Target="../tags/tag200.xml"/><Relationship Id="rId6" Type="http://schemas.openxmlformats.org/officeDocument/2006/relationships/tags" Target="../tags/tag205.xml"/><Relationship Id="rId11" Type="http://schemas.openxmlformats.org/officeDocument/2006/relationships/chart" Target="../charts/chart37.xml"/><Relationship Id="rId5" Type="http://schemas.openxmlformats.org/officeDocument/2006/relationships/tags" Target="../tags/tag204.xml"/><Relationship Id="rId10" Type="http://schemas.openxmlformats.org/officeDocument/2006/relationships/notesSlide" Target="../notesSlides/notesSlide32.xml"/><Relationship Id="rId4" Type="http://schemas.openxmlformats.org/officeDocument/2006/relationships/tags" Target="../tags/tag203.xml"/><Relationship Id="rId9"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8" Type="http://schemas.openxmlformats.org/officeDocument/2006/relationships/chart" Target="../charts/chart39.xml"/><Relationship Id="rId3" Type="http://schemas.openxmlformats.org/officeDocument/2006/relationships/tags" Target="../tags/tag210.xml"/><Relationship Id="rId7" Type="http://schemas.openxmlformats.org/officeDocument/2006/relationships/notesSlide" Target="../notesSlides/notesSlide33.xml"/><Relationship Id="rId2" Type="http://schemas.openxmlformats.org/officeDocument/2006/relationships/tags" Target="../tags/tag209.xml"/><Relationship Id="rId1" Type="http://schemas.openxmlformats.org/officeDocument/2006/relationships/tags" Target="../tags/tag208.xml"/><Relationship Id="rId6" Type="http://schemas.openxmlformats.org/officeDocument/2006/relationships/slideLayout" Target="../slideLayouts/slideLayout8.xml"/><Relationship Id="rId5" Type="http://schemas.openxmlformats.org/officeDocument/2006/relationships/tags" Target="../tags/tag212.xml"/><Relationship Id="rId4" Type="http://schemas.openxmlformats.org/officeDocument/2006/relationships/tags" Target="../tags/tag211.xml"/></Relationships>
</file>

<file path=ppt/slides/_rels/slide50.xml.rels><?xml version="1.0" encoding="UTF-8" standalone="yes"?>
<Relationships xmlns="http://schemas.openxmlformats.org/package/2006/relationships"><Relationship Id="rId8" Type="http://schemas.openxmlformats.org/officeDocument/2006/relationships/chart" Target="../charts/chart40.xml"/><Relationship Id="rId3" Type="http://schemas.openxmlformats.org/officeDocument/2006/relationships/tags" Target="../tags/tag215.xml"/><Relationship Id="rId7" Type="http://schemas.openxmlformats.org/officeDocument/2006/relationships/notesSlide" Target="../notesSlides/notesSlide34.xml"/><Relationship Id="rId2" Type="http://schemas.openxmlformats.org/officeDocument/2006/relationships/tags" Target="../tags/tag214.xml"/><Relationship Id="rId1" Type="http://schemas.openxmlformats.org/officeDocument/2006/relationships/tags" Target="../tags/tag213.xml"/><Relationship Id="rId6" Type="http://schemas.openxmlformats.org/officeDocument/2006/relationships/slideLayout" Target="../slideLayouts/slideLayout8.xml"/><Relationship Id="rId5" Type="http://schemas.openxmlformats.org/officeDocument/2006/relationships/tags" Target="../tags/tag217.xml"/><Relationship Id="rId4" Type="http://schemas.openxmlformats.org/officeDocument/2006/relationships/tags" Target="../tags/tag216.xml"/></Relationships>
</file>

<file path=ppt/slides/_rels/slide51.xml.rels><?xml version="1.0" encoding="UTF-8" standalone="yes"?>
<Relationships xmlns="http://schemas.openxmlformats.org/package/2006/relationships"><Relationship Id="rId8" Type="http://schemas.openxmlformats.org/officeDocument/2006/relationships/chart" Target="../charts/chart41.xml"/><Relationship Id="rId3" Type="http://schemas.openxmlformats.org/officeDocument/2006/relationships/tags" Target="../tags/tag220.xml"/><Relationship Id="rId7" Type="http://schemas.openxmlformats.org/officeDocument/2006/relationships/notesSlide" Target="../notesSlides/notesSlide35.xml"/><Relationship Id="rId2" Type="http://schemas.openxmlformats.org/officeDocument/2006/relationships/tags" Target="../tags/tag219.xml"/><Relationship Id="rId1" Type="http://schemas.openxmlformats.org/officeDocument/2006/relationships/tags" Target="../tags/tag218.xml"/><Relationship Id="rId6" Type="http://schemas.openxmlformats.org/officeDocument/2006/relationships/slideLayout" Target="../slideLayouts/slideLayout8.xml"/><Relationship Id="rId5" Type="http://schemas.openxmlformats.org/officeDocument/2006/relationships/tags" Target="../tags/tag222.xml"/><Relationship Id="rId4" Type="http://schemas.openxmlformats.org/officeDocument/2006/relationships/tags" Target="../tags/tag221.xml"/></Relationships>
</file>

<file path=ppt/slides/_rels/slide52.xml.rels><?xml version="1.0" encoding="UTF-8" standalone="yes"?>
<Relationships xmlns="http://schemas.openxmlformats.org/package/2006/relationships"><Relationship Id="rId8" Type="http://schemas.openxmlformats.org/officeDocument/2006/relationships/chart" Target="../charts/chart42.xml"/><Relationship Id="rId3" Type="http://schemas.openxmlformats.org/officeDocument/2006/relationships/tags" Target="../tags/tag225.xml"/><Relationship Id="rId7" Type="http://schemas.openxmlformats.org/officeDocument/2006/relationships/notesSlide" Target="../notesSlides/notesSlide36.xml"/><Relationship Id="rId2" Type="http://schemas.openxmlformats.org/officeDocument/2006/relationships/tags" Target="../tags/tag224.xml"/><Relationship Id="rId1" Type="http://schemas.openxmlformats.org/officeDocument/2006/relationships/tags" Target="../tags/tag223.xml"/><Relationship Id="rId6" Type="http://schemas.openxmlformats.org/officeDocument/2006/relationships/slideLayout" Target="../slideLayouts/slideLayout8.xml"/><Relationship Id="rId5" Type="http://schemas.openxmlformats.org/officeDocument/2006/relationships/tags" Target="../tags/tag227.xml"/><Relationship Id="rId4" Type="http://schemas.openxmlformats.org/officeDocument/2006/relationships/tags" Target="../tags/tag226.xml"/></Relationships>
</file>

<file path=ppt/slides/_rels/slide53.xml.rels><?xml version="1.0" encoding="UTF-8" standalone="yes"?>
<Relationships xmlns="http://schemas.openxmlformats.org/package/2006/relationships"><Relationship Id="rId8" Type="http://schemas.openxmlformats.org/officeDocument/2006/relationships/chart" Target="../charts/chart43.xml"/><Relationship Id="rId3" Type="http://schemas.openxmlformats.org/officeDocument/2006/relationships/tags" Target="../tags/tag230.xml"/><Relationship Id="rId7" Type="http://schemas.openxmlformats.org/officeDocument/2006/relationships/notesSlide" Target="../notesSlides/notesSlide37.xml"/><Relationship Id="rId2" Type="http://schemas.openxmlformats.org/officeDocument/2006/relationships/tags" Target="../tags/tag229.xml"/><Relationship Id="rId1" Type="http://schemas.openxmlformats.org/officeDocument/2006/relationships/tags" Target="../tags/tag228.xml"/><Relationship Id="rId6" Type="http://schemas.openxmlformats.org/officeDocument/2006/relationships/slideLayout" Target="../slideLayouts/slideLayout8.xml"/><Relationship Id="rId5" Type="http://schemas.openxmlformats.org/officeDocument/2006/relationships/tags" Target="../tags/tag232.xml"/><Relationship Id="rId4" Type="http://schemas.openxmlformats.org/officeDocument/2006/relationships/tags" Target="../tags/tag231.xml"/></Relationships>
</file>

<file path=ppt/slides/_rels/slide54.xml.rels><?xml version="1.0" encoding="UTF-8" standalone="yes"?>
<Relationships xmlns="http://schemas.openxmlformats.org/package/2006/relationships"><Relationship Id="rId8" Type="http://schemas.openxmlformats.org/officeDocument/2006/relationships/chart" Target="../charts/chart44.xml"/><Relationship Id="rId3" Type="http://schemas.openxmlformats.org/officeDocument/2006/relationships/tags" Target="../tags/tag235.xml"/><Relationship Id="rId7" Type="http://schemas.openxmlformats.org/officeDocument/2006/relationships/notesSlide" Target="../notesSlides/notesSlide38.xml"/><Relationship Id="rId2" Type="http://schemas.openxmlformats.org/officeDocument/2006/relationships/tags" Target="../tags/tag234.xml"/><Relationship Id="rId1" Type="http://schemas.openxmlformats.org/officeDocument/2006/relationships/tags" Target="../tags/tag233.xml"/><Relationship Id="rId6" Type="http://schemas.openxmlformats.org/officeDocument/2006/relationships/slideLayout" Target="../slideLayouts/slideLayout8.xml"/><Relationship Id="rId5" Type="http://schemas.openxmlformats.org/officeDocument/2006/relationships/tags" Target="../tags/tag237.xml"/><Relationship Id="rId4" Type="http://schemas.openxmlformats.org/officeDocument/2006/relationships/tags" Target="../tags/tag23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6.xml.rels><?xml version="1.0" encoding="UTF-8" standalone="yes"?>
<Relationships xmlns="http://schemas.openxmlformats.org/package/2006/relationships"><Relationship Id="rId8" Type="http://schemas.openxmlformats.org/officeDocument/2006/relationships/tags" Target="../tags/tag245.xml"/><Relationship Id="rId13" Type="http://schemas.openxmlformats.org/officeDocument/2006/relationships/chart" Target="../charts/chart46.xml"/><Relationship Id="rId3" Type="http://schemas.openxmlformats.org/officeDocument/2006/relationships/tags" Target="../tags/tag240.xml"/><Relationship Id="rId7" Type="http://schemas.openxmlformats.org/officeDocument/2006/relationships/tags" Target="../tags/tag244.xml"/><Relationship Id="rId12" Type="http://schemas.openxmlformats.org/officeDocument/2006/relationships/chart" Target="../charts/chart45.xml"/><Relationship Id="rId2" Type="http://schemas.openxmlformats.org/officeDocument/2006/relationships/tags" Target="../tags/tag239.xml"/><Relationship Id="rId1" Type="http://schemas.openxmlformats.org/officeDocument/2006/relationships/tags" Target="../tags/tag238.xml"/><Relationship Id="rId6" Type="http://schemas.openxmlformats.org/officeDocument/2006/relationships/tags" Target="../tags/tag243.xml"/><Relationship Id="rId11" Type="http://schemas.openxmlformats.org/officeDocument/2006/relationships/notesSlide" Target="../notesSlides/notesSlide39.xml"/><Relationship Id="rId5" Type="http://schemas.openxmlformats.org/officeDocument/2006/relationships/tags" Target="../tags/tag242.xml"/><Relationship Id="rId10" Type="http://schemas.openxmlformats.org/officeDocument/2006/relationships/slideLayout" Target="../slideLayouts/slideLayout8.xml"/><Relationship Id="rId4" Type="http://schemas.openxmlformats.org/officeDocument/2006/relationships/tags" Target="../tags/tag241.xml"/><Relationship Id="rId9" Type="http://schemas.openxmlformats.org/officeDocument/2006/relationships/tags" Target="../tags/tag246.xml"/></Relationships>
</file>

<file path=ppt/slides/_rels/slide57.xml.rels><?xml version="1.0" encoding="UTF-8" standalone="yes"?>
<Relationships xmlns="http://schemas.openxmlformats.org/package/2006/relationships"><Relationship Id="rId8" Type="http://schemas.openxmlformats.org/officeDocument/2006/relationships/notesSlide" Target="../notesSlides/notesSlide40.xml"/><Relationship Id="rId3" Type="http://schemas.openxmlformats.org/officeDocument/2006/relationships/tags" Target="../tags/tag249.xml"/><Relationship Id="rId7" Type="http://schemas.openxmlformats.org/officeDocument/2006/relationships/slideLayout" Target="../slideLayouts/slideLayout8.xml"/><Relationship Id="rId2" Type="http://schemas.openxmlformats.org/officeDocument/2006/relationships/tags" Target="../tags/tag248.xml"/><Relationship Id="rId1" Type="http://schemas.openxmlformats.org/officeDocument/2006/relationships/tags" Target="../tags/tag247.xml"/><Relationship Id="rId6" Type="http://schemas.openxmlformats.org/officeDocument/2006/relationships/tags" Target="../tags/tag252.xml"/><Relationship Id="rId5" Type="http://schemas.openxmlformats.org/officeDocument/2006/relationships/tags" Target="../tags/tag251.xml"/><Relationship Id="rId4" Type="http://schemas.openxmlformats.org/officeDocument/2006/relationships/tags" Target="../tags/tag250.xml"/><Relationship Id="rId9" Type="http://schemas.openxmlformats.org/officeDocument/2006/relationships/chart" Target="../charts/chart47.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1.xml"/><Relationship Id="rId3" Type="http://schemas.openxmlformats.org/officeDocument/2006/relationships/tags" Target="../tags/tag255.xml"/><Relationship Id="rId7" Type="http://schemas.openxmlformats.org/officeDocument/2006/relationships/slideLayout" Target="../slideLayouts/slideLayout8.xml"/><Relationship Id="rId2" Type="http://schemas.openxmlformats.org/officeDocument/2006/relationships/tags" Target="../tags/tag254.xml"/><Relationship Id="rId1" Type="http://schemas.openxmlformats.org/officeDocument/2006/relationships/tags" Target="../tags/tag253.xml"/><Relationship Id="rId6" Type="http://schemas.openxmlformats.org/officeDocument/2006/relationships/tags" Target="../tags/tag258.xml"/><Relationship Id="rId5" Type="http://schemas.openxmlformats.org/officeDocument/2006/relationships/tags" Target="../tags/tag257.xml"/><Relationship Id="rId4" Type="http://schemas.openxmlformats.org/officeDocument/2006/relationships/tags" Target="../tags/tag256.xml"/><Relationship Id="rId9" Type="http://schemas.openxmlformats.org/officeDocument/2006/relationships/chart" Target="../charts/chart48.xml"/></Relationships>
</file>

<file path=ppt/slides/_rels/slide59.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61.xml"/><Relationship Id="rId7" Type="http://schemas.openxmlformats.org/officeDocument/2006/relationships/slideLayout" Target="../slideLayouts/slideLayout8.xml"/><Relationship Id="rId2" Type="http://schemas.openxmlformats.org/officeDocument/2006/relationships/tags" Target="../tags/tag260.xml"/><Relationship Id="rId1" Type="http://schemas.openxmlformats.org/officeDocument/2006/relationships/tags" Target="../tags/tag259.xml"/><Relationship Id="rId6" Type="http://schemas.openxmlformats.org/officeDocument/2006/relationships/tags" Target="../tags/tag264.xml"/><Relationship Id="rId5" Type="http://schemas.openxmlformats.org/officeDocument/2006/relationships/tags" Target="../tags/tag263.xml"/><Relationship Id="rId4" Type="http://schemas.openxmlformats.org/officeDocument/2006/relationships/tags" Target="../tags/tag262.xml"/><Relationship Id="rId9" Type="http://schemas.openxmlformats.org/officeDocument/2006/relationships/chart" Target="../charts/chart49.xml"/></Relationships>
</file>

<file path=ppt/slides/_rels/slide60.xml.rels><?xml version="1.0" encoding="UTF-8" standalone="yes"?>
<Relationships xmlns="http://schemas.openxmlformats.org/package/2006/relationships"><Relationship Id="rId8" Type="http://schemas.openxmlformats.org/officeDocument/2006/relationships/chart" Target="../charts/chart50.xml"/><Relationship Id="rId3" Type="http://schemas.openxmlformats.org/officeDocument/2006/relationships/tags" Target="../tags/tag267.xml"/><Relationship Id="rId7" Type="http://schemas.openxmlformats.org/officeDocument/2006/relationships/notesSlide" Target="../notesSlides/notesSlide43.xml"/><Relationship Id="rId2" Type="http://schemas.openxmlformats.org/officeDocument/2006/relationships/tags" Target="../tags/tag266.xml"/><Relationship Id="rId1" Type="http://schemas.openxmlformats.org/officeDocument/2006/relationships/tags" Target="../tags/tag265.xml"/><Relationship Id="rId6" Type="http://schemas.openxmlformats.org/officeDocument/2006/relationships/slideLayout" Target="../slideLayouts/slideLayout8.xml"/><Relationship Id="rId5" Type="http://schemas.openxmlformats.org/officeDocument/2006/relationships/tags" Target="../tags/tag269.xml"/><Relationship Id="rId4" Type="http://schemas.openxmlformats.org/officeDocument/2006/relationships/tags" Target="../tags/tag268.xml"/></Relationships>
</file>

<file path=ppt/slides/_rels/slide61.xml.rels><?xml version="1.0" encoding="UTF-8" standalone="yes"?>
<Relationships xmlns="http://schemas.openxmlformats.org/package/2006/relationships"><Relationship Id="rId8" Type="http://schemas.openxmlformats.org/officeDocument/2006/relationships/chart" Target="../charts/chart51.xml"/><Relationship Id="rId3" Type="http://schemas.openxmlformats.org/officeDocument/2006/relationships/tags" Target="../tags/tag272.xml"/><Relationship Id="rId7" Type="http://schemas.openxmlformats.org/officeDocument/2006/relationships/notesSlide" Target="../notesSlides/notesSlide44.xml"/><Relationship Id="rId2" Type="http://schemas.openxmlformats.org/officeDocument/2006/relationships/tags" Target="../tags/tag271.xml"/><Relationship Id="rId1" Type="http://schemas.openxmlformats.org/officeDocument/2006/relationships/tags" Target="../tags/tag270.xml"/><Relationship Id="rId6" Type="http://schemas.openxmlformats.org/officeDocument/2006/relationships/slideLayout" Target="../slideLayouts/slideLayout8.xml"/><Relationship Id="rId5" Type="http://schemas.openxmlformats.org/officeDocument/2006/relationships/tags" Target="../tags/tag274.xml"/><Relationship Id="rId4" Type="http://schemas.openxmlformats.org/officeDocument/2006/relationships/tags" Target="../tags/tag273.xml"/></Relationships>
</file>

<file path=ppt/slides/_rels/slide62.xml.rels><?xml version="1.0" encoding="UTF-8" standalone="yes"?>
<Relationships xmlns="http://schemas.openxmlformats.org/package/2006/relationships"><Relationship Id="rId8" Type="http://schemas.openxmlformats.org/officeDocument/2006/relationships/tags" Target="../tags/tag282.xml"/><Relationship Id="rId3" Type="http://schemas.openxmlformats.org/officeDocument/2006/relationships/tags" Target="../tags/tag277.xml"/><Relationship Id="rId7" Type="http://schemas.openxmlformats.org/officeDocument/2006/relationships/tags" Target="../tags/tag281.xml"/><Relationship Id="rId12" Type="http://schemas.openxmlformats.org/officeDocument/2006/relationships/chart" Target="../charts/chart52.xml"/><Relationship Id="rId2" Type="http://schemas.openxmlformats.org/officeDocument/2006/relationships/tags" Target="../tags/tag276.xml"/><Relationship Id="rId1" Type="http://schemas.openxmlformats.org/officeDocument/2006/relationships/tags" Target="../tags/tag275.xml"/><Relationship Id="rId6" Type="http://schemas.openxmlformats.org/officeDocument/2006/relationships/tags" Target="../tags/tag280.xml"/><Relationship Id="rId11" Type="http://schemas.openxmlformats.org/officeDocument/2006/relationships/notesSlide" Target="../notesSlides/notesSlide45.xml"/><Relationship Id="rId5" Type="http://schemas.openxmlformats.org/officeDocument/2006/relationships/tags" Target="../tags/tag279.xml"/><Relationship Id="rId10" Type="http://schemas.openxmlformats.org/officeDocument/2006/relationships/slideLayout" Target="../slideLayouts/slideLayout8.xml"/><Relationship Id="rId4" Type="http://schemas.openxmlformats.org/officeDocument/2006/relationships/tags" Target="../tags/tag278.xml"/><Relationship Id="rId9" Type="http://schemas.openxmlformats.org/officeDocument/2006/relationships/tags" Target="../tags/tag28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4.xml.rels><?xml version="1.0" encoding="UTF-8" standalone="yes"?>
<Relationships xmlns="http://schemas.openxmlformats.org/package/2006/relationships"><Relationship Id="rId8" Type="http://schemas.openxmlformats.org/officeDocument/2006/relationships/notesSlide" Target="../notesSlides/notesSlide46.xml"/><Relationship Id="rId3" Type="http://schemas.openxmlformats.org/officeDocument/2006/relationships/tags" Target="../tags/tag286.xml"/><Relationship Id="rId7" Type="http://schemas.openxmlformats.org/officeDocument/2006/relationships/slideLayout" Target="../slideLayouts/slideLayout8.xml"/><Relationship Id="rId2" Type="http://schemas.openxmlformats.org/officeDocument/2006/relationships/tags" Target="../tags/tag285.xml"/><Relationship Id="rId1" Type="http://schemas.openxmlformats.org/officeDocument/2006/relationships/tags" Target="../tags/tag284.xml"/><Relationship Id="rId6" Type="http://schemas.openxmlformats.org/officeDocument/2006/relationships/tags" Target="../tags/tag289.xml"/><Relationship Id="rId5" Type="http://schemas.openxmlformats.org/officeDocument/2006/relationships/tags" Target="../tags/tag288.xml"/><Relationship Id="rId4" Type="http://schemas.openxmlformats.org/officeDocument/2006/relationships/tags" Target="../tags/tag287.xml"/><Relationship Id="rId9" Type="http://schemas.openxmlformats.org/officeDocument/2006/relationships/chart" Target="../charts/chart53.xml"/></Relationships>
</file>

<file path=ppt/slides/_rels/slide65.xml.rels><?xml version="1.0" encoding="UTF-8" standalone="yes"?>
<Relationships xmlns="http://schemas.openxmlformats.org/package/2006/relationships"><Relationship Id="rId8" Type="http://schemas.openxmlformats.org/officeDocument/2006/relationships/tags" Target="../tags/tag297.xml"/><Relationship Id="rId3" Type="http://schemas.openxmlformats.org/officeDocument/2006/relationships/tags" Target="../tags/tag292.xml"/><Relationship Id="rId7" Type="http://schemas.openxmlformats.org/officeDocument/2006/relationships/tags" Target="../tags/tag296.xml"/><Relationship Id="rId12" Type="http://schemas.openxmlformats.org/officeDocument/2006/relationships/chart" Target="../charts/chart55.xml"/><Relationship Id="rId2" Type="http://schemas.openxmlformats.org/officeDocument/2006/relationships/tags" Target="../tags/tag291.xml"/><Relationship Id="rId1" Type="http://schemas.openxmlformats.org/officeDocument/2006/relationships/tags" Target="../tags/tag290.xml"/><Relationship Id="rId6" Type="http://schemas.openxmlformats.org/officeDocument/2006/relationships/tags" Target="../tags/tag295.xml"/><Relationship Id="rId11" Type="http://schemas.openxmlformats.org/officeDocument/2006/relationships/chart" Target="../charts/chart54.xml"/><Relationship Id="rId5" Type="http://schemas.openxmlformats.org/officeDocument/2006/relationships/tags" Target="../tags/tag294.xml"/><Relationship Id="rId10" Type="http://schemas.openxmlformats.org/officeDocument/2006/relationships/notesSlide" Target="../notesSlides/notesSlide47.xml"/><Relationship Id="rId4" Type="http://schemas.openxmlformats.org/officeDocument/2006/relationships/tags" Target="../tags/tag293.xml"/><Relationship Id="rId9" Type="http://schemas.openxmlformats.org/officeDocument/2006/relationships/slideLayout" Target="../slideLayouts/slideLayout8.xml"/></Relationships>
</file>

<file path=ppt/slides/_rels/slide66.xml.rels><?xml version="1.0" encoding="UTF-8" standalone="yes"?>
<Relationships xmlns="http://schemas.openxmlformats.org/package/2006/relationships"><Relationship Id="rId8" Type="http://schemas.openxmlformats.org/officeDocument/2006/relationships/tags" Target="../tags/tag305.xml"/><Relationship Id="rId13" Type="http://schemas.openxmlformats.org/officeDocument/2006/relationships/chart" Target="../charts/chart57.xml"/><Relationship Id="rId3" Type="http://schemas.openxmlformats.org/officeDocument/2006/relationships/tags" Target="../tags/tag300.xml"/><Relationship Id="rId7" Type="http://schemas.openxmlformats.org/officeDocument/2006/relationships/tags" Target="../tags/tag304.xml"/><Relationship Id="rId12" Type="http://schemas.openxmlformats.org/officeDocument/2006/relationships/chart" Target="../charts/chart56.xml"/><Relationship Id="rId2" Type="http://schemas.openxmlformats.org/officeDocument/2006/relationships/tags" Target="../tags/tag299.xml"/><Relationship Id="rId1" Type="http://schemas.openxmlformats.org/officeDocument/2006/relationships/tags" Target="../tags/tag298.xml"/><Relationship Id="rId6" Type="http://schemas.openxmlformats.org/officeDocument/2006/relationships/tags" Target="../tags/tag303.xml"/><Relationship Id="rId11" Type="http://schemas.openxmlformats.org/officeDocument/2006/relationships/notesSlide" Target="../notesSlides/notesSlide48.xml"/><Relationship Id="rId5" Type="http://schemas.openxmlformats.org/officeDocument/2006/relationships/tags" Target="../tags/tag302.xml"/><Relationship Id="rId10" Type="http://schemas.openxmlformats.org/officeDocument/2006/relationships/slideLayout" Target="../slideLayouts/slideLayout8.xml"/><Relationship Id="rId4" Type="http://schemas.openxmlformats.org/officeDocument/2006/relationships/tags" Target="../tags/tag301.xml"/><Relationship Id="rId9" Type="http://schemas.openxmlformats.org/officeDocument/2006/relationships/tags" Target="../tags/tag306.xml"/></Relationships>
</file>

<file path=ppt/slides/_rels/slide67.xml.rels><?xml version="1.0" encoding="UTF-8" standalone="yes"?>
<Relationships xmlns="http://schemas.openxmlformats.org/package/2006/relationships"><Relationship Id="rId8" Type="http://schemas.openxmlformats.org/officeDocument/2006/relationships/tags" Target="../tags/tag314.xml"/><Relationship Id="rId3" Type="http://schemas.openxmlformats.org/officeDocument/2006/relationships/tags" Target="../tags/tag309.xml"/><Relationship Id="rId7" Type="http://schemas.openxmlformats.org/officeDocument/2006/relationships/tags" Target="../tags/tag313.xml"/><Relationship Id="rId12" Type="http://schemas.openxmlformats.org/officeDocument/2006/relationships/chart" Target="../charts/chart59.xml"/><Relationship Id="rId2" Type="http://schemas.openxmlformats.org/officeDocument/2006/relationships/tags" Target="../tags/tag308.xml"/><Relationship Id="rId1" Type="http://schemas.openxmlformats.org/officeDocument/2006/relationships/tags" Target="../tags/tag307.xml"/><Relationship Id="rId6" Type="http://schemas.openxmlformats.org/officeDocument/2006/relationships/tags" Target="../tags/tag312.xml"/><Relationship Id="rId11" Type="http://schemas.openxmlformats.org/officeDocument/2006/relationships/chart" Target="../charts/chart58.xml"/><Relationship Id="rId5" Type="http://schemas.openxmlformats.org/officeDocument/2006/relationships/tags" Target="../tags/tag311.xml"/><Relationship Id="rId10" Type="http://schemas.openxmlformats.org/officeDocument/2006/relationships/notesSlide" Target="../notesSlides/notesSlide49.xml"/><Relationship Id="rId4" Type="http://schemas.openxmlformats.org/officeDocument/2006/relationships/tags" Target="../tags/tag310.xml"/><Relationship Id="rId9" Type="http://schemas.openxmlformats.org/officeDocument/2006/relationships/slideLayout" Target="../slideLayouts/slideLayout8.xml"/></Relationships>
</file>

<file path=ppt/slides/_rels/slide68.xml.rels><?xml version="1.0" encoding="UTF-8" standalone="yes"?>
<Relationships xmlns="http://schemas.openxmlformats.org/package/2006/relationships"><Relationship Id="rId8" Type="http://schemas.openxmlformats.org/officeDocument/2006/relationships/tags" Target="../tags/tag322.xml"/><Relationship Id="rId13" Type="http://schemas.openxmlformats.org/officeDocument/2006/relationships/chart" Target="../charts/chart61.xml"/><Relationship Id="rId3" Type="http://schemas.openxmlformats.org/officeDocument/2006/relationships/tags" Target="../tags/tag317.xml"/><Relationship Id="rId7" Type="http://schemas.openxmlformats.org/officeDocument/2006/relationships/tags" Target="../tags/tag321.xml"/><Relationship Id="rId12" Type="http://schemas.openxmlformats.org/officeDocument/2006/relationships/chart" Target="../charts/chart60.xml"/><Relationship Id="rId2" Type="http://schemas.openxmlformats.org/officeDocument/2006/relationships/tags" Target="../tags/tag316.xml"/><Relationship Id="rId1" Type="http://schemas.openxmlformats.org/officeDocument/2006/relationships/tags" Target="../tags/tag315.xml"/><Relationship Id="rId6" Type="http://schemas.openxmlformats.org/officeDocument/2006/relationships/tags" Target="../tags/tag320.xml"/><Relationship Id="rId11" Type="http://schemas.openxmlformats.org/officeDocument/2006/relationships/notesSlide" Target="../notesSlides/notesSlide50.xml"/><Relationship Id="rId5" Type="http://schemas.openxmlformats.org/officeDocument/2006/relationships/tags" Target="../tags/tag319.xml"/><Relationship Id="rId10" Type="http://schemas.openxmlformats.org/officeDocument/2006/relationships/slideLayout" Target="../slideLayouts/slideLayout8.xml"/><Relationship Id="rId4" Type="http://schemas.openxmlformats.org/officeDocument/2006/relationships/tags" Target="../tags/tag318.xml"/><Relationship Id="rId9" Type="http://schemas.openxmlformats.org/officeDocument/2006/relationships/tags" Target="../tags/tag32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0.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26.xml"/><Relationship Id="rId7" Type="http://schemas.openxmlformats.org/officeDocument/2006/relationships/notesSlide" Target="../notesSlides/notesSlide51.xml"/><Relationship Id="rId2" Type="http://schemas.openxmlformats.org/officeDocument/2006/relationships/tags" Target="../tags/tag325.xml"/><Relationship Id="rId1" Type="http://schemas.openxmlformats.org/officeDocument/2006/relationships/tags" Target="../tags/tag324.xml"/><Relationship Id="rId6" Type="http://schemas.openxmlformats.org/officeDocument/2006/relationships/slideLayout" Target="../slideLayouts/slideLayout9.xml"/><Relationship Id="rId5" Type="http://schemas.openxmlformats.org/officeDocument/2006/relationships/tags" Target="../tags/tag328.xml"/><Relationship Id="rId4" Type="http://schemas.openxmlformats.org/officeDocument/2006/relationships/tags" Target="../tags/tag327.xml"/></Relationships>
</file>

<file path=ppt/slides/_rels/slide71.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31.xml"/><Relationship Id="rId7" Type="http://schemas.openxmlformats.org/officeDocument/2006/relationships/notesSlide" Target="../notesSlides/notesSlide52.xml"/><Relationship Id="rId2" Type="http://schemas.openxmlformats.org/officeDocument/2006/relationships/tags" Target="../tags/tag330.xml"/><Relationship Id="rId1" Type="http://schemas.openxmlformats.org/officeDocument/2006/relationships/tags" Target="../tags/tag329.xml"/><Relationship Id="rId6" Type="http://schemas.openxmlformats.org/officeDocument/2006/relationships/slideLayout" Target="../slideLayouts/slideLayout9.xml"/><Relationship Id="rId5" Type="http://schemas.openxmlformats.org/officeDocument/2006/relationships/tags" Target="../tags/tag333.xml"/><Relationship Id="rId4" Type="http://schemas.openxmlformats.org/officeDocument/2006/relationships/tags" Target="../tags/tag332.xml"/></Relationships>
</file>

<file path=ppt/slides/_rels/slide72.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36.xml"/><Relationship Id="rId7" Type="http://schemas.openxmlformats.org/officeDocument/2006/relationships/notesSlide" Target="../notesSlides/notesSlide53.xml"/><Relationship Id="rId2" Type="http://schemas.openxmlformats.org/officeDocument/2006/relationships/tags" Target="../tags/tag335.xml"/><Relationship Id="rId1" Type="http://schemas.openxmlformats.org/officeDocument/2006/relationships/tags" Target="../tags/tag334.xml"/><Relationship Id="rId6" Type="http://schemas.openxmlformats.org/officeDocument/2006/relationships/slideLayout" Target="../slideLayouts/slideLayout9.xml"/><Relationship Id="rId5" Type="http://schemas.openxmlformats.org/officeDocument/2006/relationships/tags" Target="../tags/tag338.xml"/><Relationship Id="rId4" Type="http://schemas.openxmlformats.org/officeDocument/2006/relationships/tags" Target="../tags/tag337.xml"/></Relationships>
</file>

<file path=ppt/slides/_rels/slide73.xml.rels><?xml version="1.0" encoding="UTF-8" standalone="yes"?>
<Relationships xmlns="http://schemas.openxmlformats.org/package/2006/relationships"><Relationship Id="rId8" Type="http://schemas.openxmlformats.org/officeDocument/2006/relationships/chart" Target="../charts/chart65.xml"/><Relationship Id="rId3" Type="http://schemas.openxmlformats.org/officeDocument/2006/relationships/tags" Target="../tags/tag341.xml"/><Relationship Id="rId7" Type="http://schemas.openxmlformats.org/officeDocument/2006/relationships/notesSlide" Target="../notesSlides/notesSlide54.xml"/><Relationship Id="rId2" Type="http://schemas.openxmlformats.org/officeDocument/2006/relationships/tags" Target="../tags/tag340.xml"/><Relationship Id="rId1" Type="http://schemas.openxmlformats.org/officeDocument/2006/relationships/tags" Target="../tags/tag339.xml"/><Relationship Id="rId6" Type="http://schemas.openxmlformats.org/officeDocument/2006/relationships/slideLayout" Target="../slideLayouts/slideLayout9.xml"/><Relationship Id="rId5" Type="http://schemas.openxmlformats.org/officeDocument/2006/relationships/tags" Target="../tags/tag343.xml"/><Relationship Id="rId4" Type="http://schemas.openxmlformats.org/officeDocument/2006/relationships/tags" Target="../tags/tag342.xml"/></Relationships>
</file>

<file path=ppt/slides/_rels/slide74.xml.rels><?xml version="1.0" encoding="UTF-8" standalone="yes"?>
<Relationships xmlns="http://schemas.openxmlformats.org/package/2006/relationships"><Relationship Id="rId8" Type="http://schemas.openxmlformats.org/officeDocument/2006/relationships/chart" Target="../charts/chart66.xml"/><Relationship Id="rId3" Type="http://schemas.openxmlformats.org/officeDocument/2006/relationships/tags" Target="../tags/tag346.xml"/><Relationship Id="rId7" Type="http://schemas.openxmlformats.org/officeDocument/2006/relationships/notesSlide" Target="../notesSlides/notesSlide55.xml"/><Relationship Id="rId2" Type="http://schemas.openxmlformats.org/officeDocument/2006/relationships/tags" Target="../tags/tag345.xml"/><Relationship Id="rId1" Type="http://schemas.openxmlformats.org/officeDocument/2006/relationships/tags" Target="../tags/tag344.xml"/><Relationship Id="rId6" Type="http://schemas.openxmlformats.org/officeDocument/2006/relationships/slideLayout" Target="../slideLayouts/slideLayout9.xml"/><Relationship Id="rId5" Type="http://schemas.openxmlformats.org/officeDocument/2006/relationships/tags" Target="../tags/tag348.xml"/><Relationship Id="rId4" Type="http://schemas.openxmlformats.org/officeDocument/2006/relationships/tags" Target="../tags/tag34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6.xml.rels><?xml version="1.0" encoding="UTF-8" standalone="yes"?>
<Relationships xmlns="http://schemas.openxmlformats.org/package/2006/relationships"><Relationship Id="rId8" Type="http://schemas.openxmlformats.org/officeDocument/2006/relationships/tags" Target="../tags/tag356.xml"/><Relationship Id="rId3" Type="http://schemas.openxmlformats.org/officeDocument/2006/relationships/tags" Target="../tags/tag351.xml"/><Relationship Id="rId7" Type="http://schemas.openxmlformats.org/officeDocument/2006/relationships/tags" Target="../tags/tag355.xml"/><Relationship Id="rId12" Type="http://schemas.openxmlformats.org/officeDocument/2006/relationships/chart" Target="../charts/chart68.xml"/><Relationship Id="rId2" Type="http://schemas.openxmlformats.org/officeDocument/2006/relationships/tags" Target="../tags/tag350.xml"/><Relationship Id="rId1" Type="http://schemas.openxmlformats.org/officeDocument/2006/relationships/tags" Target="../tags/tag349.xml"/><Relationship Id="rId6" Type="http://schemas.openxmlformats.org/officeDocument/2006/relationships/tags" Target="../tags/tag354.xml"/><Relationship Id="rId11" Type="http://schemas.openxmlformats.org/officeDocument/2006/relationships/chart" Target="../charts/chart67.xml"/><Relationship Id="rId5" Type="http://schemas.openxmlformats.org/officeDocument/2006/relationships/tags" Target="../tags/tag353.xml"/><Relationship Id="rId10" Type="http://schemas.openxmlformats.org/officeDocument/2006/relationships/notesSlide" Target="../notesSlides/notesSlide56.xml"/><Relationship Id="rId4" Type="http://schemas.openxmlformats.org/officeDocument/2006/relationships/tags" Target="../tags/tag352.xml"/><Relationship Id="rId9" Type="http://schemas.openxmlformats.org/officeDocument/2006/relationships/slideLayout" Target="../slideLayouts/slideLayout9.xml"/></Relationships>
</file>

<file path=ppt/slides/_rels/slide77.xml.rels><?xml version="1.0" encoding="UTF-8" standalone="yes"?>
<Relationships xmlns="http://schemas.openxmlformats.org/package/2006/relationships"><Relationship Id="rId8" Type="http://schemas.openxmlformats.org/officeDocument/2006/relationships/tags" Target="../tags/tag364.xml"/><Relationship Id="rId3" Type="http://schemas.openxmlformats.org/officeDocument/2006/relationships/tags" Target="../tags/tag359.xml"/><Relationship Id="rId7" Type="http://schemas.openxmlformats.org/officeDocument/2006/relationships/tags" Target="../tags/tag363.xml"/><Relationship Id="rId12" Type="http://schemas.openxmlformats.org/officeDocument/2006/relationships/chart" Target="../charts/chart70.xml"/><Relationship Id="rId2" Type="http://schemas.openxmlformats.org/officeDocument/2006/relationships/tags" Target="../tags/tag358.xml"/><Relationship Id="rId1" Type="http://schemas.openxmlformats.org/officeDocument/2006/relationships/tags" Target="../tags/tag357.xml"/><Relationship Id="rId6" Type="http://schemas.openxmlformats.org/officeDocument/2006/relationships/tags" Target="../tags/tag362.xml"/><Relationship Id="rId11" Type="http://schemas.openxmlformats.org/officeDocument/2006/relationships/chart" Target="../charts/chart69.xml"/><Relationship Id="rId5" Type="http://schemas.openxmlformats.org/officeDocument/2006/relationships/tags" Target="../tags/tag361.xml"/><Relationship Id="rId10" Type="http://schemas.openxmlformats.org/officeDocument/2006/relationships/notesSlide" Target="../notesSlides/notesSlide57.xml"/><Relationship Id="rId4" Type="http://schemas.openxmlformats.org/officeDocument/2006/relationships/tags" Target="../tags/tag360.xml"/><Relationship Id="rId9" Type="http://schemas.openxmlformats.org/officeDocument/2006/relationships/slideLayout" Target="../slideLayouts/slideLayout9.xml"/></Relationships>
</file>

<file path=ppt/slides/_rels/slide78.xml.rels><?xml version="1.0" encoding="UTF-8" standalone="yes"?>
<Relationships xmlns="http://schemas.openxmlformats.org/package/2006/relationships"><Relationship Id="rId3" Type="http://schemas.openxmlformats.org/officeDocument/2006/relationships/tags" Target="../tags/tag367.xml"/><Relationship Id="rId7" Type="http://schemas.openxmlformats.org/officeDocument/2006/relationships/chart" Target="../charts/chart71.xml"/><Relationship Id="rId2" Type="http://schemas.openxmlformats.org/officeDocument/2006/relationships/tags" Target="../tags/tag366.xml"/><Relationship Id="rId1" Type="http://schemas.openxmlformats.org/officeDocument/2006/relationships/tags" Target="../tags/tag365.xml"/><Relationship Id="rId6" Type="http://schemas.openxmlformats.org/officeDocument/2006/relationships/notesSlide" Target="../notesSlides/notesSlide58.xml"/><Relationship Id="rId5" Type="http://schemas.openxmlformats.org/officeDocument/2006/relationships/slideLayout" Target="../slideLayouts/slideLayout9.xml"/><Relationship Id="rId4" Type="http://schemas.openxmlformats.org/officeDocument/2006/relationships/tags" Target="../tags/tag36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0.xml.rels><?xml version="1.0" encoding="UTF-8" standalone="yes"?>
<Relationships xmlns="http://schemas.openxmlformats.org/package/2006/relationships"><Relationship Id="rId8" Type="http://schemas.openxmlformats.org/officeDocument/2006/relationships/chart" Target="../charts/chart72.xml"/><Relationship Id="rId3" Type="http://schemas.openxmlformats.org/officeDocument/2006/relationships/tags" Target="../tags/tag371.xml"/><Relationship Id="rId7" Type="http://schemas.openxmlformats.org/officeDocument/2006/relationships/notesSlide" Target="../notesSlides/notesSlide59.xml"/><Relationship Id="rId2" Type="http://schemas.openxmlformats.org/officeDocument/2006/relationships/tags" Target="../tags/tag370.xml"/><Relationship Id="rId1" Type="http://schemas.openxmlformats.org/officeDocument/2006/relationships/tags" Target="../tags/tag369.xml"/><Relationship Id="rId6" Type="http://schemas.openxmlformats.org/officeDocument/2006/relationships/slideLayout" Target="../slideLayouts/slideLayout9.xml"/><Relationship Id="rId5" Type="http://schemas.openxmlformats.org/officeDocument/2006/relationships/tags" Target="../tags/tag373.xml"/><Relationship Id="rId4" Type="http://schemas.openxmlformats.org/officeDocument/2006/relationships/tags" Target="../tags/tag372.xml"/></Relationships>
</file>

<file path=ppt/slides/_rels/slide81.xml.rels><?xml version="1.0" encoding="UTF-8" standalone="yes"?>
<Relationships xmlns="http://schemas.openxmlformats.org/package/2006/relationships"><Relationship Id="rId8" Type="http://schemas.openxmlformats.org/officeDocument/2006/relationships/tags" Target="../tags/tag381.xml"/><Relationship Id="rId3" Type="http://schemas.openxmlformats.org/officeDocument/2006/relationships/tags" Target="../tags/tag376.xml"/><Relationship Id="rId7" Type="http://schemas.openxmlformats.org/officeDocument/2006/relationships/tags" Target="../tags/tag380.xml"/><Relationship Id="rId12" Type="http://schemas.openxmlformats.org/officeDocument/2006/relationships/chart" Target="../charts/chart74.xml"/><Relationship Id="rId2" Type="http://schemas.openxmlformats.org/officeDocument/2006/relationships/tags" Target="../tags/tag375.xml"/><Relationship Id="rId1" Type="http://schemas.openxmlformats.org/officeDocument/2006/relationships/tags" Target="../tags/tag374.xml"/><Relationship Id="rId6" Type="http://schemas.openxmlformats.org/officeDocument/2006/relationships/tags" Target="../tags/tag379.xml"/><Relationship Id="rId11" Type="http://schemas.openxmlformats.org/officeDocument/2006/relationships/chart" Target="../charts/chart73.xml"/><Relationship Id="rId5" Type="http://schemas.openxmlformats.org/officeDocument/2006/relationships/tags" Target="../tags/tag378.xml"/><Relationship Id="rId10" Type="http://schemas.openxmlformats.org/officeDocument/2006/relationships/notesSlide" Target="../notesSlides/notesSlide60.xml"/><Relationship Id="rId4" Type="http://schemas.openxmlformats.org/officeDocument/2006/relationships/tags" Target="../tags/tag377.xml"/><Relationship Id="rId9" Type="http://schemas.openxmlformats.org/officeDocument/2006/relationships/slideLayout" Target="../slideLayouts/slideLayout9.xml"/></Relationships>
</file>

<file path=ppt/slides/_rels/slide82.xml.rels><?xml version="1.0" encoding="UTF-8" standalone="yes"?>
<Relationships xmlns="http://schemas.openxmlformats.org/package/2006/relationships"><Relationship Id="rId8" Type="http://schemas.openxmlformats.org/officeDocument/2006/relationships/tags" Target="../tags/tag389.xml"/><Relationship Id="rId13" Type="http://schemas.openxmlformats.org/officeDocument/2006/relationships/chart" Target="../charts/chart75.xml"/><Relationship Id="rId3" Type="http://schemas.openxmlformats.org/officeDocument/2006/relationships/tags" Target="../tags/tag384.xml"/><Relationship Id="rId7" Type="http://schemas.openxmlformats.org/officeDocument/2006/relationships/tags" Target="../tags/tag388.xml"/><Relationship Id="rId12" Type="http://schemas.openxmlformats.org/officeDocument/2006/relationships/notesSlide" Target="../notesSlides/notesSlide61.xml"/><Relationship Id="rId2" Type="http://schemas.openxmlformats.org/officeDocument/2006/relationships/tags" Target="../tags/tag383.xml"/><Relationship Id="rId1" Type="http://schemas.openxmlformats.org/officeDocument/2006/relationships/tags" Target="../tags/tag382.xml"/><Relationship Id="rId6" Type="http://schemas.openxmlformats.org/officeDocument/2006/relationships/tags" Target="../tags/tag387.xml"/><Relationship Id="rId11" Type="http://schemas.openxmlformats.org/officeDocument/2006/relationships/slideLayout" Target="../slideLayouts/slideLayout9.xml"/><Relationship Id="rId5" Type="http://schemas.openxmlformats.org/officeDocument/2006/relationships/tags" Target="../tags/tag386.xml"/><Relationship Id="rId10" Type="http://schemas.openxmlformats.org/officeDocument/2006/relationships/tags" Target="../tags/tag391.xml"/><Relationship Id="rId4" Type="http://schemas.openxmlformats.org/officeDocument/2006/relationships/tags" Target="../tags/tag385.xml"/><Relationship Id="rId9" Type="http://schemas.openxmlformats.org/officeDocument/2006/relationships/tags" Target="../tags/tag390.xml"/><Relationship Id="rId14" Type="http://schemas.openxmlformats.org/officeDocument/2006/relationships/chart" Target="../charts/chart76.xml"/></Relationships>
</file>

<file path=ppt/slides/_rels/slide83.xml.rels><?xml version="1.0" encoding="UTF-8" standalone="yes"?>
<Relationships xmlns="http://schemas.openxmlformats.org/package/2006/relationships"><Relationship Id="rId8" Type="http://schemas.openxmlformats.org/officeDocument/2006/relationships/tags" Target="../tags/tag399.xml"/><Relationship Id="rId13" Type="http://schemas.openxmlformats.org/officeDocument/2006/relationships/chart" Target="../charts/chart78.xml"/><Relationship Id="rId3" Type="http://schemas.openxmlformats.org/officeDocument/2006/relationships/tags" Target="../tags/tag394.xml"/><Relationship Id="rId7" Type="http://schemas.openxmlformats.org/officeDocument/2006/relationships/tags" Target="../tags/tag398.xml"/><Relationship Id="rId12" Type="http://schemas.openxmlformats.org/officeDocument/2006/relationships/chart" Target="../charts/chart77.xml"/><Relationship Id="rId2" Type="http://schemas.openxmlformats.org/officeDocument/2006/relationships/tags" Target="../tags/tag393.xml"/><Relationship Id="rId1" Type="http://schemas.openxmlformats.org/officeDocument/2006/relationships/tags" Target="../tags/tag392.xml"/><Relationship Id="rId6" Type="http://schemas.openxmlformats.org/officeDocument/2006/relationships/tags" Target="../tags/tag397.xml"/><Relationship Id="rId11" Type="http://schemas.openxmlformats.org/officeDocument/2006/relationships/notesSlide" Target="../notesSlides/notesSlide62.xml"/><Relationship Id="rId5" Type="http://schemas.openxmlformats.org/officeDocument/2006/relationships/tags" Target="../tags/tag396.xml"/><Relationship Id="rId10" Type="http://schemas.openxmlformats.org/officeDocument/2006/relationships/slideLayout" Target="../slideLayouts/slideLayout9.xml"/><Relationship Id="rId4" Type="http://schemas.openxmlformats.org/officeDocument/2006/relationships/tags" Target="../tags/tag395.xml"/><Relationship Id="rId9" Type="http://schemas.openxmlformats.org/officeDocument/2006/relationships/tags" Target="../tags/tag400.xml"/></Relationships>
</file>

<file path=ppt/slides/_rels/slide84.xml.rels><?xml version="1.0" encoding="UTF-8" standalone="yes"?>
<Relationships xmlns="http://schemas.openxmlformats.org/package/2006/relationships"><Relationship Id="rId8" Type="http://schemas.openxmlformats.org/officeDocument/2006/relationships/tags" Target="../tags/tag408.xml"/><Relationship Id="rId13" Type="http://schemas.openxmlformats.org/officeDocument/2006/relationships/chart" Target="../charts/chart79.xml"/><Relationship Id="rId3" Type="http://schemas.openxmlformats.org/officeDocument/2006/relationships/tags" Target="../tags/tag403.xml"/><Relationship Id="rId7" Type="http://schemas.openxmlformats.org/officeDocument/2006/relationships/tags" Target="../tags/tag407.xml"/><Relationship Id="rId12" Type="http://schemas.openxmlformats.org/officeDocument/2006/relationships/notesSlide" Target="../notesSlides/notesSlide63.xml"/><Relationship Id="rId2" Type="http://schemas.openxmlformats.org/officeDocument/2006/relationships/tags" Target="../tags/tag402.xml"/><Relationship Id="rId1" Type="http://schemas.openxmlformats.org/officeDocument/2006/relationships/tags" Target="../tags/tag401.xml"/><Relationship Id="rId6" Type="http://schemas.openxmlformats.org/officeDocument/2006/relationships/tags" Target="../tags/tag406.xml"/><Relationship Id="rId11" Type="http://schemas.openxmlformats.org/officeDocument/2006/relationships/slideLayout" Target="../slideLayouts/slideLayout9.xml"/><Relationship Id="rId5" Type="http://schemas.openxmlformats.org/officeDocument/2006/relationships/tags" Target="../tags/tag405.xml"/><Relationship Id="rId10" Type="http://schemas.openxmlformats.org/officeDocument/2006/relationships/tags" Target="../tags/tag410.xml"/><Relationship Id="rId4" Type="http://schemas.openxmlformats.org/officeDocument/2006/relationships/tags" Target="../tags/tag404.xml"/><Relationship Id="rId9" Type="http://schemas.openxmlformats.org/officeDocument/2006/relationships/tags" Target="../tags/tag409.xml"/><Relationship Id="rId14" Type="http://schemas.openxmlformats.org/officeDocument/2006/relationships/chart" Target="../charts/chart80.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86.xml.rels><?xml version="1.0" encoding="UTF-8" standalone="yes"?>
<Relationships xmlns="http://schemas.openxmlformats.org/package/2006/relationships"><Relationship Id="rId8" Type="http://schemas.openxmlformats.org/officeDocument/2006/relationships/notesSlide" Target="../notesSlides/notesSlide64.xml"/><Relationship Id="rId3" Type="http://schemas.openxmlformats.org/officeDocument/2006/relationships/tags" Target="../tags/tag413.xml"/><Relationship Id="rId7" Type="http://schemas.openxmlformats.org/officeDocument/2006/relationships/slideLayout" Target="../slideLayouts/slideLayout9.xml"/><Relationship Id="rId2" Type="http://schemas.openxmlformats.org/officeDocument/2006/relationships/tags" Target="../tags/tag412.xml"/><Relationship Id="rId1" Type="http://schemas.openxmlformats.org/officeDocument/2006/relationships/tags" Target="../tags/tag411.xml"/><Relationship Id="rId6" Type="http://schemas.openxmlformats.org/officeDocument/2006/relationships/tags" Target="../tags/tag416.xml"/><Relationship Id="rId5" Type="http://schemas.openxmlformats.org/officeDocument/2006/relationships/tags" Target="../tags/tag415.xml"/><Relationship Id="rId4" Type="http://schemas.openxmlformats.org/officeDocument/2006/relationships/tags" Target="../tags/tag414.xml"/><Relationship Id="rId9" Type="http://schemas.openxmlformats.org/officeDocument/2006/relationships/chart" Target="../charts/chart81.xml"/></Relationships>
</file>

<file path=ppt/slides/_rels/slide87.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tags" Target="../tags/tag419.xml"/><Relationship Id="rId7" Type="http://schemas.openxmlformats.org/officeDocument/2006/relationships/tags" Target="../tags/tag423.xml"/><Relationship Id="rId2" Type="http://schemas.openxmlformats.org/officeDocument/2006/relationships/tags" Target="../tags/tag418.xml"/><Relationship Id="rId1" Type="http://schemas.openxmlformats.org/officeDocument/2006/relationships/tags" Target="../tags/tag417.xml"/><Relationship Id="rId6" Type="http://schemas.openxmlformats.org/officeDocument/2006/relationships/tags" Target="../tags/tag422.xml"/><Relationship Id="rId5" Type="http://schemas.openxmlformats.org/officeDocument/2006/relationships/tags" Target="../tags/tag421.xml"/><Relationship Id="rId10" Type="http://schemas.openxmlformats.org/officeDocument/2006/relationships/chart" Target="../charts/chart82.xml"/><Relationship Id="rId4" Type="http://schemas.openxmlformats.org/officeDocument/2006/relationships/tags" Target="../tags/tag420.xml"/><Relationship Id="rId9" Type="http://schemas.openxmlformats.org/officeDocument/2006/relationships/notesSlide" Target="../notesSlides/notesSlide65.xml"/></Relationships>
</file>

<file path=ppt/slides/_rels/slide88.xml.rels><?xml version="1.0" encoding="UTF-8" standalone="yes"?>
<Relationships xmlns="http://schemas.openxmlformats.org/package/2006/relationships"><Relationship Id="rId8" Type="http://schemas.openxmlformats.org/officeDocument/2006/relationships/chart" Target="../charts/chart83.xml"/><Relationship Id="rId3" Type="http://schemas.openxmlformats.org/officeDocument/2006/relationships/tags" Target="../tags/tag426.xml"/><Relationship Id="rId7" Type="http://schemas.openxmlformats.org/officeDocument/2006/relationships/notesSlide" Target="../notesSlides/notesSlide66.xml"/><Relationship Id="rId2" Type="http://schemas.openxmlformats.org/officeDocument/2006/relationships/tags" Target="../tags/tag425.xml"/><Relationship Id="rId1" Type="http://schemas.openxmlformats.org/officeDocument/2006/relationships/tags" Target="../tags/tag424.xml"/><Relationship Id="rId6" Type="http://schemas.openxmlformats.org/officeDocument/2006/relationships/slideLayout" Target="../slideLayouts/slideLayout9.xml"/><Relationship Id="rId5" Type="http://schemas.openxmlformats.org/officeDocument/2006/relationships/tags" Target="../tags/tag428.xml"/><Relationship Id="rId4" Type="http://schemas.openxmlformats.org/officeDocument/2006/relationships/tags" Target="../tags/tag42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8265741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658929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a:latin typeface="Franklin Gothic Medium" panose="020B0603020102020204" pitchFamily="34" charset="0"/>
              </a:rPr>
              <a:t>Note: Additional data can be found in workbook.</a:t>
            </a: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a:latin typeface="Franklin Gothic Medium" panose="020B0603020102020204" pitchFamily="34" charset="0"/>
              </a:rPr>
              <a:t>Note: Additional data can be found in workbook.</a:t>
            </a:r>
          </a:p>
        </p:txBody>
      </p:sp>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a:latin typeface="Franklin Gothic Medium" panose="020B0603020102020204" pitchFamily="34" charset="0"/>
              </a:rPr>
              <a:t>Note: Additional data can be found in workbook.</a:t>
            </a:r>
          </a:p>
        </p:txBody>
      </p:sp>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a:latin typeface="Franklin Gothic Medium" panose="020B0603020102020204" pitchFamily="34" charset="0"/>
              </a:rPr>
              <a:t>Note: Additional data can be found in workbook.</a:t>
            </a:r>
          </a:p>
        </p:txBody>
      </p:sp>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a:latin typeface="Franklin Gothic Medium" panose="020B0603020102020204" pitchFamily="34" charset="0"/>
              </a:rPr>
              <a:t>Note: Additional data can be found in workbook.</a:t>
            </a:r>
          </a:p>
        </p:txBody>
      </p:sp>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D36AE87-5A78-43A7-851F-B45ED836C75E}"/>
              </a:ext>
            </a:extLst>
          </p:cNvPr>
          <p:cNvPicPr>
            <a:picLocks noChangeAspect="1"/>
          </p:cNvPicPr>
          <p:nvPr/>
        </p:nvPicPr>
        <p:blipFill>
          <a:blip r:embed="rId4"/>
          <a:stretch>
            <a:fillRect/>
          </a:stretch>
        </p:blipFill>
        <p:spPr>
          <a:xfrm>
            <a:off x="7708387" y="542061"/>
            <a:ext cx="4483613" cy="6315939"/>
          </a:xfrm>
          <a:prstGeom prst="rect">
            <a:avLst/>
          </a:prstGeom>
        </p:spPr>
      </p:pic>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latin typeface="Franklin Gothic Medium"/>
              </a:rPr>
              <a:t>0.1 Overview – Morris County Service Needs</a:t>
            </a:r>
          </a:p>
        </p:txBody>
      </p:sp>
      <p:pic>
        <p:nvPicPr>
          <p:cNvPr id="3" name="table">
            <a:extLst>
              <a:ext uri="{FF2B5EF4-FFF2-40B4-BE49-F238E27FC236}">
                <a16:creationId xmlns:a16="http://schemas.microsoft.com/office/drawing/2014/main" id="{4ED33A78-9188-45AE-8D4B-8DA165A5BC12}"/>
              </a:ext>
            </a:extLst>
          </p:cNvPr>
          <p:cNvPicPr>
            <a:picLocks noChangeAspect="1"/>
          </p:cNvPicPr>
          <p:nvPr/>
        </p:nvPicPr>
        <p:blipFill>
          <a:blip r:embed="rId5"/>
          <a:stretch>
            <a:fillRect/>
          </a:stretch>
        </p:blipFill>
        <p:spPr>
          <a:xfrm>
            <a:off x="3276600" y="707136"/>
            <a:ext cx="4457187" cy="6150864"/>
          </a:xfrm>
          <a:prstGeom prst="rect">
            <a:avLst/>
          </a:prstGeom>
        </p:spPr>
      </p:pic>
      <p:sp>
        <p:nvSpPr>
          <p:cNvPr id="4" name="TextBox 12">
            <a:extLst>
              <a:ext uri="{FF2B5EF4-FFF2-40B4-BE49-F238E27FC236}">
                <a16:creationId xmlns:a16="http://schemas.microsoft.com/office/drawing/2014/main" id="{5DE386B8-6FE6-41F6-B6B3-081775AEAA8F}"/>
              </a:ext>
            </a:extLst>
          </p:cNvPr>
          <p:cNvSpPr txBox="1"/>
          <p:nvPr/>
        </p:nvSpPr>
        <p:spPr>
          <a:xfrm>
            <a:off x="7759187" y="705957"/>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dirty="0">
                <a:latin typeface="Franklin Gothic Book"/>
              </a:rPr>
              <a:t>Compared to Other Counties</a:t>
            </a:r>
            <a:endParaRPr lang="en-US" sz="1500" dirty="0">
              <a:cs typeface="Calibri"/>
            </a:endParaRPr>
          </a:p>
        </p:txBody>
      </p:sp>
      <p:sp>
        <p:nvSpPr>
          <p:cNvPr id="5" name="TextBox 1">
            <a:extLst>
              <a:ext uri="{FF2B5EF4-FFF2-40B4-BE49-F238E27FC236}">
                <a16:creationId xmlns:a16="http://schemas.microsoft.com/office/drawing/2014/main" id="{EE0F7FD3-3B40-48B4-96C1-D6119ECCB3AA}"/>
              </a:ext>
            </a:extLst>
          </p:cNvPr>
          <p:cNvSpPr txBox="1"/>
          <p:nvPr/>
        </p:nvSpPr>
        <p:spPr>
          <a:xfrm>
            <a:off x="7708387" y="990600"/>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6" name="TextBox 6">
            <a:extLst>
              <a:ext uri="{FF2B5EF4-FFF2-40B4-BE49-F238E27FC236}">
                <a16:creationId xmlns:a16="http://schemas.microsoft.com/office/drawing/2014/main" id="{561F2E7F-190D-4B75-A4C8-B77AE7E55C19}"/>
              </a:ext>
            </a:extLst>
          </p:cNvPr>
          <p:cNvSpPr txBox="1"/>
          <p:nvPr/>
        </p:nvSpPr>
        <p:spPr>
          <a:xfrm>
            <a:off x="10943436" y="990600"/>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spTree>
    <p:extLst>
      <p:ext uri="{BB962C8B-B14F-4D97-AF65-F5344CB8AC3E}">
        <p14:creationId xmlns:p14="http://schemas.microsoft.com/office/powerpoint/2010/main" val="3497018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909C2CA-1A13-4492-8427-4F5403664493}"/>
              </a:ext>
            </a:extLst>
          </p:cNvPr>
          <p:cNvPicPr>
            <a:picLocks noChangeAspect="1"/>
          </p:cNvPicPr>
          <p:nvPr/>
        </p:nvPicPr>
        <p:blipFill>
          <a:blip r:embed="rId4"/>
          <a:stretch>
            <a:fillRect/>
          </a:stretch>
        </p:blipFill>
        <p:spPr>
          <a:xfrm>
            <a:off x="7696200" y="533401"/>
            <a:ext cx="4372304" cy="6335598"/>
          </a:xfrm>
          <a:prstGeom prst="rect">
            <a:avLst/>
          </a:prstGeom>
        </p:spPr>
      </p:pic>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latin typeface="Franklin Gothic Medium"/>
              </a:rPr>
              <a:t>0.2 Overview – Morris County Basic Needs</a:t>
            </a:r>
          </a:p>
        </p:txBody>
      </p:sp>
      <p:pic>
        <p:nvPicPr>
          <p:cNvPr id="3" name="table">
            <a:extLst>
              <a:ext uri="{FF2B5EF4-FFF2-40B4-BE49-F238E27FC236}">
                <a16:creationId xmlns:a16="http://schemas.microsoft.com/office/drawing/2014/main" id="{BD5A66A4-54A1-4CC5-8B72-806B223FE573}"/>
              </a:ext>
            </a:extLst>
          </p:cNvPr>
          <p:cNvPicPr>
            <a:picLocks noChangeAspect="1"/>
          </p:cNvPicPr>
          <p:nvPr/>
        </p:nvPicPr>
        <p:blipFill>
          <a:blip r:embed="rId5"/>
          <a:stretch>
            <a:fillRect/>
          </a:stretch>
        </p:blipFill>
        <p:spPr>
          <a:xfrm>
            <a:off x="3124200" y="692024"/>
            <a:ext cx="4572000" cy="6165976"/>
          </a:xfrm>
          <a:prstGeom prst="rect">
            <a:avLst/>
          </a:prstGeom>
        </p:spPr>
      </p:pic>
      <p:sp>
        <p:nvSpPr>
          <p:cNvPr id="4" name="TextBox 12">
            <a:extLst>
              <a:ext uri="{FF2B5EF4-FFF2-40B4-BE49-F238E27FC236}">
                <a16:creationId xmlns:a16="http://schemas.microsoft.com/office/drawing/2014/main" id="{8120DAB7-1B6C-4452-A677-5E8D8D47BB19}"/>
              </a:ext>
            </a:extLst>
          </p:cNvPr>
          <p:cNvSpPr txBox="1"/>
          <p:nvPr/>
        </p:nvSpPr>
        <p:spPr>
          <a:xfrm>
            <a:off x="7696200" y="705957"/>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a:latin typeface="Franklin Gothic Book"/>
              </a:rPr>
              <a:t>Compared to Other Counties</a:t>
            </a:r>
            <a:endParaRPr lang="en-US" sz="1500">
              <a:cs typeface="Calibri"/>
            </a:endParaRPr>
          </a:p>
        </p:txBody>
      </p:sp>
      <p:sp>
        <p:nvSpPr>
          <p:cNvPr id="5" name="TextBox 1">
            <a:extLst>
              <a:ext uri="{FF2B5EF4-FFF2-40B4-BE49-F238E27FC236}">
                <a16:creationId xmlns:a16="http://schemas.microsoft.com/office/drawing/2014/main" id="{DCF500D1-DE72-4BA2-AF86-BE4C3BD94938}"/>
              </a:ext>
            </a:extLst>
          </p:cNvPr>
          <p:cNvSpPr txBox="1"/>
          <p:nvPr/>
        </p:nvSpPr>
        <p:spPr>
          <a:xfrm>
            <a:off x="7708387" y="990600"/>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6" name="TextBox 6">
            <a:extLst>
              <a:ext uri="{FF2B5EF4-FFF2-40B4-BE49-F238E27FC236}">
                <a16:creationId xmlns:a16="http://schemas.microsoft.com/office/drawing/2014/main" id="{36CCB182-FC40-4F7F-B46B-549E62097B87}"/>
              </a:ext>
            </a:extLst>
          </p:cNvPr>
          <p:cNvSpPr txBox="1"/>
          <p:nvPr/>
        </p:nvSpPr>
        <p:spPr>
          <a:xfrm>
            <a:off x="10845340" y="990600"/>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spTree>
    <p:extLst>
      <p:ext uri="{BB962C8B-B14F-4D97-AF65-F5344CB8AC3E}">
        <p14:creationId xmlns:p14="http://schemas.microsoft.com/office/powerpoint/2010/main" val="26458683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2017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r>
              <a:rPr lang="en-US" sz="2400" dirty="0">
                <a:solidFill>
                  <a:schemeClr val="bg1"/>
                </a:solidFill>
                <a:latin typeface="Franklin Gothic Demi" panose="020B0703020102020204" pitchFamily="34" charset="0"/>
              </a:rPr>
              <a:t>Race/Ethnicity</a:t>
            </a: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4170033320"/>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dirty="0">
                <a:latin typeface="Franklin Gothic Medium" panose="020B0603020102020204" pitchFamily="34" charset="0"/>
              </a:rPr>
              <a:t>1.1 Racial/ethnic demographics (%) </a:t>
            </a: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5-yr American Community Survey, estimates 2017 </a:t>
            </a: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2017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5-yr American Community Survey, estimates 2013-17 </a:t>
            </a: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2957146487"/>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r>
              <a:rPr lang="en-US" sz="2400" dirty="0">
                <a:solidFill>
                  <a:schemeClr val="bg1"/>
                </a:solidFill>
                <a:latin typeface="Franklin Gothic Demi" panose="020B0703020102020204" pitchFamily="34" charset="0"/>
              </a:rPr>
              <a:t>Race/Ethnicity</a:t>
            </a: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4263" y="6324600"/>
            <a:ext cx="9067800"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Three municipalities were selected to illustrate how diversity ranges within the county</a:t>
            </a:r>
          </a:p>
          <a:p>
            <a:pPr algn="just"/>
            <a:r>
              <a:rPr lang="en-US" sz="1000" dirty="0">
                <a:latin typeface="Franklin Gothic Book" panose="020B0503020102020204" pitchFamily="34" charset="0"/>
              </a:rPr>
              <a:t>Note. Percentages add up to more than 100% because respondents to the 2017 American Community Survey were able to select more than one race. Additionally, Hispanic/Latino was a separate question from race that all respondents answered before selecting race. </a:t>
            </a: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11502"/>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 Illustration of diversity by municipality (%)</a:t>
            </a:r>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73168"/>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5-yr American Community Survey, estimates 2017 </a:t>
            </a:r>
          </a:p>
        </p:txBody>
      </p:sp>
      <p:sp>
        <p:nvSpPr>
          <p:cNvPr id="9" name="TextBox 8">
            <a:extLst>
              <a:ext uri="{FF2B5EF4-FFF2-40B4-BE49-F238E27FC236}">
                <a16:creationId xmlns:a16="http://schemas.microsoft.com/office/drawing/2014/main" id="{CC9F58E5-24ED-4C67-9993-BEB81437903B}"/>
              </a:ext>
            </a:extLst>
          </p:cNvPr>
          <p:cNvSpPr txBox="1"/>
          <p:nvPr>
            <p:custDataLst>
              <p:tags r:id="rId5"/>
            </p:custDataLst>
          </p:nvPr>
        </p:nvSpPr>
        <p:spPr>
          <a:xfrm>
            <a:off x="4419600" y="5630735"/>
            <a:ext cx="1748369" cy="457200"/>
          </a:xfrm>
          <a:prstGeom prst="rect">
            <a:avLst/>
          </a:prstGeom>
          <a:noFill/>
        </p:spPr>
        <p:txBody>
          <a:bodyPr wrap="square" rtlCol="0">
            <a:noAutofit/>
          </a:bodyPr>
          <a:lstStyle/>
          <a:p>
            <a:pPr algn="ctr"/>
            <a:r>
              <a:rPr lang="en-US" sz="900" dirty="0">
                <a:latin typeface="Franklin Gothic Medium" panose="020B0603020102020204" pitchFamily="34" charset="0"/>
              </a:rPr>
              <a:t>Highest percentage of white residents</a:t>
            </a:r>
          </a:p>
        </p:txBody>
      </p:sp>
      <p:sp>
        <p:nvSpPr>
          <p:cNvPr id="10" name="TextBox 9">
            <a:extLst>
              <a:ext uri="{FF2B5EF4-FFF2-40B4-BE49-F238E27FC236}">
                <a16:creationId xmlns:a16="http://schemas.microsoft.com/office/drawing/2014/main" id="{44FD4BB8-FA38-4951-909A-1549BE46DACE}"/>
              </a:ext>
            </a:extLst>
          </p:cNvPr>
          <p:cNvSpPr txBox="1"/>
          <p:nvPr>
            <p:custDataLst>
              <p:tags r:id="rId6"/>
            </p:custDataLst>
          </p:nvPr>
        </p:nvSpPr>
        <p:spPr>
          <a:xfrm>
            <a:off x="7002468" y="5630735"/>
            <a:ext cx="1748369" cy="457200"/>
          </a:xfrm>
          <a:prstGeom prst="rect">
            <a:avLst/>
          </a:prstGeom>
          <a:noFill/>
        </p:spPr>
        <p:txBody>
          <a:bodyPr wrap="square" rtlCol="0">
            <a:noAutofit/>
          </a:bodyPr>
          <a:lstStyle/>
          <a:p>
            <a:pPr algn="ctr"/>
            <a:r>
              <a:rPr lang="en-US" sz="900" dirty="0">
                <a:latin typeface="Franklin Gothic Medium" panose="020B0603020102020204" pitchFamily="34" charset="0"/>
              </a:rPr>
              <a:t>Middling percentage of white residents</a:t>
            </a:r>
          </a:p>
        </p:txBody>
      </p:sp>
      <p:sp>
        <p:nvSpPr>
          <p:cNvPr id="11" name="TextBox 10">
            <a:extLst>
              <a:ext uri="{FF2B5EF4-FFF2-40B4-BE49-F238E27FC236}">
                <a16:creationId xmlns:a16="http://schemas.microsoft.com/office/drawing/2014/main" id="{551DA22E-DF73-4F6C-BBA2-C4112399BD55}"/>
              </a:ext>
            </a:extLst>
          </p:cNvPr>
          <p:cNvSpPr txBox="1"/>
          <p:nvPr>
            <p:custDataLst>
              <p:tags r:id="rId7"/>
            </p:custDataLst>
          </p:nvPr>
        </p:nvSpPr>
        <p:spPr>
          <a:xfrm>
            <a:off x="9900728" y="5609554"/>
            <a:ext cx="1371600" cy="457200"/>
          </a:xfrm>
          <a:prstGeom prst="rect">
            <a:avLst/>
          </a:prstGeom>
          <a:noFill/>
        </p:spPr>
        <p:txBody>
          <a:bodyPr wrap="square" rtlCol="0">
            <a:noAutofit/>
          </a:bodyPr>
          <a:lstStyle/>
          <a:p>
            <a:pPr algn="ctr"/>
            <a:r>
              <a:rPr lang="en-US" sz="900" dirty="0">
                <a:latin typeface="Franklin Gothic Medium" panose="020B0603020102020204" pitchFamily="34" charset="0"/>
              </a:rPr>
              <a:t>Lowest percentage of white residents</a:t>
            </a:r>
          </a:p>
        </p:txBody>
      </p:sp>
      <p:graphicFrame>
        <p:nvGraphicFramePr>
          <p:cNvPr id="7" name="Chart 6">
            <a:extLst>
              <a:ext uri="{FF2B5EF4-FFF2-40B4-BE49-F238E27FC236}">
                <a16:creationId xmlns:a16="http://schemas.microsoft.com/office/drawing/2014/main" id="{DA75C4A1-479D-41F5-842D-2D22B91D27C6}"/>
              </a:ext>
            </a:extLst>
          </p:cNvPr>
          <p:cNvGraphicFramePr/>
          <p:nvPr>
            <p:custDataLst>
              <p:tags r:id="rId8"/>
            </p:custDataLst>
            <p:extLst>
              <p:ext uri="{D42A27DB-BD31-4B8C-83A1-F6EECF244321}">
                <p14:modId xmlns:p14="http://schemas.microsoft.com/office/powerpoint/2010/main" val="623611110"/>
              </p:ext>
            </p:extLst>
          </p:nvPr>
        </p:nvGraphicFramePr>
        <p:xfrm>
          <a:off x="3400964" y="896692"/>
          <a:ext cx="8534399" cy="5064616"/>
        </p:xfrm>
        <a:graphic>
          <a:graphicData uri="http://schemas.openxmlformats.org/drawingml/2006/chart">
            <c:chart xmlns:c="http://schemas.openxmlformats.org/drawingml/2006/chart" xmlns:r="http://schemas.openxmlformats.org/officeDocument/2006/relationships" r:id="rId12"/>
          </a:graphicData>
        </a:graphic>
      </p:graphicFrame>
      <p:sp>
        <p:nvSpPr>
          <p:cNvPr id="12" name="TextBox 11">
            <a:extLst>
              <a:ext uri="{FF2B5EF4-FFF2-40B4-BE49-F238E27FC236}">
                <a16:creationId xmlns:a16="http://schemas.microsoft.com/office/drawing/2014/main" id="{7AE17516-CBA9-4259-9D58-EAD0C6ED9602}"/>
              </a:ext>
            </a:extLst>
          </p:cNvPr>
          <p:cNvSpPr txBox="1"/>
          <p:nvPr>
            <p:custDataLst>
              <p:tags r:id="rId9"/>
            </p:custDataLst>
          </p:nvPr>
        </p:nvSpPr>
        <p:spPr>
          <a:xfrm>
            <a:off x="314145" y="3305563"/>
            <a:ext cx="2495909" cy="461665"/>
          </a:xfrm>
          <a:prstGeom prst="rect">
            <a:avLst/>
          </a:prstGeom>
          <a:noFill/>
        </p:spPr>
        <p:txBody>
          <a:bodyPr wrap="square" rtlCol="0">
            <a:spAutoFit/>
          </a:bodyPr>
          <a:lstStyle/>
          <a:p>
            <a:r>
              <a:rPr lang="en-US" sz="2400" dirty="0">
                <a:solidFill>
                  <a:schemeClr val="bg1"/>
                </a:solidFill>
                <a:latin typeface="Franklin Gothic Demi" panose="020B0703020102020204" pitchFamily="34" charset="0"/>
              </a:rPr>
              <a:t>Race/Ethnicity</a:t>
            </a:r>
          </a:p>
        </p:txBody>
      </p:sp>
    </p:spTree>
    <p:extLst>
      <p:ext uri="{BB962C8B-B14F-4D97-AF65-F5344CB8AC3E}">
        <p14:creationId xmlns:p14="http://schemas.microsoft.com/office/powerpoint/2010/main" val="1720454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dirty="0"/>
              <a:t>1.4. Population (%) foreign-born in NJ (by county)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5-yr American Community Survey, estimates 2017 </a:t>
            </a: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dirty="0"/>
              <a:t>1.5. Population (%) foreign-born over time, in county</a:t>
            </a: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dirty="0">
                <a:latin typeface="Franklin Gothic Medium" panose="020B0603020102020204" pitchFamily="34" charset="0"/>
              </a:rPr>
              <a:t>Source: 5-yr American Community Survey, estimates 2013-17 </a:t>
            </a: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2369679674"/>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Nativity</a:t>
            </a: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1189463725"/>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246221"/>
          </a:xfrm>
          <a:prstGeom prst="rect">
            <a:avLst/>
          </a:prstGeom>
          <a:noFill/>
        </p:spPr>
        <p:txBody>
          <a:bodyPr wrap="square" rtlCol="0">
            <a:spAutoFit/>
          </a:bodyPr>
          <a:lstStyle/>
          <a:p>
            <a:r>
              <a:rPr lang="en-US" sz="1000" dirty="0">
                <a:latin typeface="Franklin Gothic Book" panose="020B0503020102020204" pitchFamily="34" charset="0"/>
              </a:rPr>
              <a:t>Foreign-born refers to those who were not a US citizen at birth</a:t>
            </a: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1.6. Population (%) foreign-born by municipality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5-yr American Community Survey, estimates 2017 </a:t>
            </a: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dirty="0">
                <a:latin typeface="Franklin Gothic Book" panose="020B0503020102020204" pitchFamily="34" charset="0"/>
              </a:rPr>
              <a:t>Note: The 10 municipalities with the highest percentage of foreign born are displayed</a:t>
            </a:r>
          </a:p>
          <a:p>
            <a:r>
              <a:rPr lang="en-US" sz="1000" dirty="0">
                <a:latin typeface="Franklin Gothic Book" panose="020B0503020102020204" pitchFamily="34" charset="0"/>
              </a:rPr>
              <a:t>Foreign-born refers to those who were not a US citizen at birth</a:t>
            </a: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Nativity</a:t>
            </a: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468160066"/>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1.7. Population (%) English-only speakers in NJ (by county)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5-yr American Community Survey, estimates 2017 </a:t>
            </a: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440964"/>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dirty="0">
                <a:latin typeface="Franklin Gothic Medium" panose="020B0603020102020204" pitchFamily="34" charset="0"/>
              </a:rPr>
              <a:t>1.8. Population (%) English only speakers over time, in county</a:t>
            </a: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00381" y="5093693"/>
            <a:ext cx="2438400" cy="369332"/>
          </a:xfrm>
          <a:prstGeom prst="rect">
            <a:avLst/>
          </a:prstGeom>
          <a:noFill/>
        </p:spPr>
        <p:txBody>
          <a:bodyPr wrap="square" rtlCol="0">
            <a:spAutoFit/>
          </a:bodyPr>
          <a:lstStyle/>
          <a:p>
            <a:r>
              <a:rPr lang="en-US" sz="900" dirty="0">
                <a:latin typeface="Franklin Gothic Medium" panose="020B0603020102020204" pitchFamily="34" charset="0"/>
              </a:rPr>
              <a:t>Source: 5-yr American Community Survey, estimates 2013-17 </a:t>
            </a: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371425450"/>
              </p:ext>
            </p:extLst>
          </p:nvPr>
        </p:nvGraphicFramePr>
        <p:xfrm>
          <a:off x="9136485" y="5334000"/>
          <a:ext cx="3352800" cy="1413170"/>
        </p:xfrm>
        <a:graphic>
          <a:graphicData uri="http://schemas.openxmlformats.org/drawingml/2006/chart">
            <c:chart xmlns:c="http://schemas.openxmlformats.org/drawingml/2006/chart" xmlns:r="http://schemas.openxmlformats.org/officeDocument/2006/relationships" r:id="rId11"/>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Language</a:t>
            </a: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2768448486"/>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1.9  Illustration of English-only speakers (%) by municipality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1000"/>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5-yr American Community Survey, estimates 2017 </a:t>
            </a: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124200" y="6553200"/>
            <a:ext cx="9067800" cy="246221"/>
          </a:xfrm>
          <a:prstGeom prst="rect">
            <a:avLst/>
          </a:prstGeom>
          <a:noFill/>
        </p:spPr>
        <p:txBody>
          <a:bodyPr wrap="square" rtlCol="0">
            <a:spAutoFit/>
          </a:bodyPr>
          <a:lstStyle/>
          <a:p>
            <a:pPr algn="just"/>
            <a:r>
              <a:rPr lang="en-US" sz="1000" dirty="0">
                <a:latin typeface="Franklin Gothic Book" panose="020B0503020102020204" pitchFamily="34" charset="0"/>
              </a:rPr>
              <a:t>Note: Three municipalities were selected to illustrate how diversity ranges within the county</a:t>
            </a:r>
          </a:p>
        </p:txBody>
      </p:sp>
      <p:sp>
        <p:nvSpPr>
          <p:cNvPr id="8" name="TextBox 7">
            <a:extLst>
              <a:ext uri="{FF2B5EF4-FFF2-40B4-BE49-F238E27FC236}">
                <a16:creationId xmlns:a16="http://schemas.microsoft.com/office/drawing/2014/main" id="{3C601884-37CE-4709-B9A2-AA661DC25FDC}"/>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Language</a:t>
            </a:r>
          </a:p>
        </p:txBody>
      </p:sp>
      <p:graphicFrame>
        <p:nvGraphicFramePr>
          <p:cNvPr id="7" name="Chart 6">
            <a:extLst>
              <a:ext uri="{FF2B5EF4-FFF2-40B4-BE49-F238E27FC236}">
                <a16:creationId xmlns:a16="http://schemas.microsoft.com/office/drawing/2014/main" id="{575A8066-233A-42C7-B1CD-AC6325CE8C7D}"/>
              </a:ext>
            </a:extLst>
          </p:cNvPr>
          <p:cNvGraphicFramePr/>
          <p:nvPr>
            <p:custDataLst>
              <p:tags r:id="rId6"/>
            </p:custDataLst>
            <p:extLst>
              <p:ext uri="{D42A27DB-BD31-4B8C-83A1-F6EECF244321}">
                <p14:modId xmlns:p14="http://schemas.microsoft.com/office/powerpoint/2010/main" val="4061441469"/>
              </p:ext>
            </p:extLst>
          </p:nvPr>
        </p:nvGraphicFramePr>
        <p:xfrm>
          <a:off x="3463745" y="415591"/>
          <a:ext cx="8128000" cy="5418667"/>
        </p:xfrm>
        <a:graphic>
          <a:graphicData uri="http://schemas.openxmlformats.org/drawingml/2006/chart">
            <c:chart xmlns:c="http://schemas.openxmlformats.org/drawingml/2006/chart" xmlns:r="http://schemas.openxmlformats.org/officeDocument/2006/relationships" r:id="rId12"/>
          </a:graphicData>
        </a:graphic>
      </p:graphicFrame>
      <p:sp>
        <p:nvSpPr>
          <p:cNvPr id="9" name="TextBox 8">
            <a:extLst>
              <a:ext uri="{FF2B5EF4-FFF2-40B4-BE49-F238E27FC236}">
                <a16:creationId xmlns:a16="http://schemas.microsoft.com/office/drawing/2014/main" id="{B2608317-8663-47E1-A39F-639DCDECBEDC}"/>
              </a:ext>
            </a:extLst>
          </p:cNvPr>
          <p:cNvSpPr txBox="1"/>
          <p:nvPr>
            <p:custDataLst>
              <p:tags r:id="rId7"/>
            </p:custDataLst>
          </p:nvPr>
        </p:nvSpPr>
        <p:spPr>
          <a:xfrm>
            <a:off x="3161145" y="4811860"/>
            <a:ext cx="1427480" cy="369332"/>
          </a:xfrm>
          <a:prstGeom prst="rect">
            <a:avLst/>
          </a:prstGeom>
          <a:noFill/>
        </p:spPr>
        <p:txBody>
          <a:bodyPr wrap="square" rtlCol="0">
            <a:spAutoFit/>
          </a:bodyPr>
          <a:lstStyle/>
          <a:p>
            <a:pPr algn="ctr"/>
            <a:r>
              <a:rPr lang="en-US" sz="900" dirty="0">
                <a:latin typeface="Franklin Gothic Medium" panose="020B0603020102020204" pitchFamily="34" charset="0"/>
              </a:rPr>
              <a:t>Highest % of English-Only speakers</a:t>
            </a:r>
          </a:p>
        </p:txBody>
      </p:sp>
      <p:sp>
        <p:nvSpPr>
          <p:cNvPr id="10" name="TextBox 9">
            <a:extLst>
              <a:ext uri="{FF2B5EF4-FFF2-40B4-BE49-F238E27FC236}">
                <a16:creationId xmlns:a16="http://schemas.microsoft.com/office/drawing/2014/main" id="{B7C67ADB-AAC2-42A8-A1B2-54B04EACD87A}"/>
              </a:ext>
            </a:extLst>
          </p:cNvPr>
          <p:cNvSpPr txBox="1"/>
          <p:nvPr>
            <p:custDataLst>
              <p:tags r:id="rId8"/>
            </p:custDataLst>
          </p:nvPr>
        </p:nvSpPr>
        <p:spPr>
          <a:xfrm>
            <a:off x="3141980" y="3289050"/>
            <a:ext cx="1468120" cy="369332"/>
          </a:xfrm>
          <a:prstGeom prst="rect">
            <a:avLst/>
          </a:prstGeom>
          <a:noFill/>
        </p:spPr>
        <p:txBody>
          <a:bodyPr wrap="square" rtlCol="0">
            <a:spAutoFit/>
          </a:bodyPr>
          <a:lstStyle/>
          <a:p>
            <a:pPr algn="ctr"/>
            <a:r>
              <a:rPr lang="en-US" sz="900" dirty="0">
                <a:latin typeface="Franklin Gothic Medium" panose="020B0603020102020204" pitchFamily="34" charset="0"/>
              </a:rPr>
              <a:t>Middling % of English-Only speakers</a:t>
            </a:r>
          </a:p>
        </p:txBody>
      </p:sp>
      <p:sp>
        <p:nvSpPr>
          <p:cNvPr id="11" name="TextBox 10">
            <a:extLst>
              <a:ext uri="{FF2B5EF4-FFF2-40B4-BE49-F238E27FC236}">
                <a16:creationId xmlns:a16="http://schemas.microsoft.com/office/drawing/2014/main" id="{ED5B1D83-9F6E-4C35-AB54-98DB96A97484}"/>
              </a:ext>
            </a:extLst>
          </p:cNvPr>
          <p:cNvSpPr txBox="1"/>
          <p:nvPr>
            <p:custDataLst>
              <p:tags r:id="rId9"/>
            </p:custDataLst>
          </p:nvPr>
        </p:nvSpPr>
        <p:spPr>
          <a:xfrm>
            <a:off x="3147060" y="1593767"/>
            <a:ext cx="1463040" cy="369332"/>
          </a:xfrm>
          <a:prstGeom prst="rect">
            <a:avLst/>
          </a:prstGeom>
          <a:noFill/>
        </p:spPr>
        <p:txBody>
          <a:bodyPr wrap="square" rtlCol="0">
            <a:spAutoFit/>
          </a:bodyPr>
          <a:lstStyle/>
          <a:p>
            <a:pPr algn="ctr"/>
            <a:r>
              <a:rPr lang="en-US" sz="900" dirty="0">
                <a:latin typeface="Franklin Gothic Medium" panose="020B0603020102020204" pitchFamily="34" charset="0"/>
              </a:rPr>
              <a:t>Lowest % of English-Only speakers</a:t>
            </a:r>
          </a:p>
        </p:txBody>
      </p:sp>
    </p:spTree>
    <p:extLst>
      <p:ext uri="{BB962C8B-B14F-4D97-AF65-F5344CB8AC3E}">
        <p14:creationId xmlns:p14="http://schemas.microsoft.com/office/powerpoint/2010/main" val="16210385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dirty="0">
                <a:latin typeface="Franklin Gothic Medium"/>
              </a:rPr>
              <a:t>1.10 Children (#) under age 18 in NJ (by county)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5-yr American Community Survey, estimates 2017 </a:t>
            </a: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Children &lt; 18 </a:t>
            </a: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2447353555"/>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8"/>
          </a:graphicData>
        </a:graphic>
      </p:graphicFrame>
      <p:sp>
        <p:nvSpPr>
          <p:cNvPr id="2" name="TextBox 1"/>
          <p:cNvSpPr txBox="1"/>
          <p:nvPr/>
        </p:nvSpPr>
        <p:spPr>
          <a:xfrm>
            <a:off x="3208973" y="6393212"/>
            <a:ext cx="7315200" cy="253916"/>
          </a:xfrm>
          <a:prstGeom prst="rect">
            <a:avLst/>
          </a:prstGeom>
          <a:noFill/>
        </p:spPr>
        <p:txBody>
          <a:bodyPr wrap="square" rtlCol="0">
            <a:spAutoFit/>
          </a:bodyPr>
          <a:lstStyle/>
          <a:p>
            <a:r>
              <a:rPr lang="en-US" sz="1000" dirty="0">
                <a:latin typeface="Franklin Gothic Book" panose="020B0503020102020204" pitchFamily="34" charset="0"/>
              </a:rPr>
              <a:t>Note that county population size has not been accounted for in this indicator.</a:t>
            </a:r>
          </a:p>
        </p:txBody>
      </p:sp>
    </p:spTree>
    <p:extLst>
      <p:ext uri="{BB962C8B-B14F-4D97-AF65-F5344CB8AC3E}">
        <p14:creationId xmlns:p14="http://schemas.microsoft.com/office/powerpoint/2010/main" val="30412659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4348D46-854C-4916-9B52-1BB44CE9C1B4}"/>
              </a:ext>
            </a:extLst>
          </p:cNvPr>
          <p:cNvSpPr/>
          <p:nvPr/>
        </p:nvSpPr>
        <p:spPr>
          <a:xfrm>
            <a:off x="3438345" y="797701"/>
            <a:ext cx="7949428" cy="304800"/>
          </a:xfrm>
          <a:prstGeom prst="rect">
            <a:avLst/>
          </a:prstGeom>
          <a:solidFill>
            <a:schemeClr val="bg1"/>
          </a:solid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60943"/>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latin typeface="Franklin Gothic Medium" panose="020B0603020102020204" pitchFamily="34" charset="0"/>
              </a:rPr>
              <a:t>1.11 Children (# and relative percentages) per age category in NJ (by county)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5-yr American Community Survey, estimates 2017 </a:t>
            </a:r>
          </a:p>
        </p:txBody>
      </p:sp>
      <p:sp>
        <p:nvSpPr>
          <p:cNvPr id="7" name="TextBox 6">
            <a:extLst>
              <a:ext uri="{FF2B5EF4-FFF2-40B4-BE49-F238E27FC236}">
                <a16:creationId xmlns:a16="http://schemas.microsoft.com/office/drawing/2014/main" id="{AA1D4207-D81B-4F5B-B848-57CA126796FD}"/>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dirty="0">
                <a:latin typeface="Franklin Gothic Book"/>
              </a:rPr>
              <a:t>Note. The number of children estimated to be in group settings across the state (5,630 or 0.28% of total youth population)  is not included above.</a:t>
            </a:r>
          </a:p>
        </p:txBody>
      </p:sp>
      <p:sp>
        <p:nvSpPr>
          <p:cNvPr id="8" name="TextBox 7">
            <a:extLst>
              <a:ext uri="{FF2B5EF4-FFF2-40B4-BE49-F238E27FC236}">
                <a16:creationId xmlns:a16="http://schemas.microsoft.com/office/drawing/2014/main" id="{5F33EA43-50DB-4E7F-A06E-C341E3D531B0}"/>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Children &lt; 18 </a:t>
            </a:r>
          </a:p>
        </p:txBody>
      </p:sp>
      <p:graphicFrame>
        <p:nvGraphicFramePr>
          <p:cNvPr id="5" name="Chart 4">
            <a:extLst>
              <a:ext uri="{FF2B5EF4-FFF2-40B4-BE49-F238E27FC236}">
                <a16:creationId xmlns:a16="http://schemas.microsoft.com/office/drawing/2014/main" id="{D623E41E-85D4-44FF-8D6A-724773842090}"/>
              </a:ext>
            </a:extLst>
          </p:cNvPr>
          <p:cNvGraphicFramePr/>
          <p:nvPr>
            <p:custDataLst>
              <p:tags r:id="rId6"/>
            </p:custDataLst>
            <p:extLst>
              <p:ext uri="{D42A27DB-BD31-4B8C-83A1-F6EECF244321}">
                <p14:modId xmlns:p14="http://schemas.microsoft.com/office/powerpoint/2010/main" val="2855117264"/>
              </p:ext>
            </p:extLst>
          </p:nvPr>
        </p:nvGraphicFramePr>
        <p:xfrm>
          <a:off x="3436758" y="610981"/>
          <a:ext cx="8128000" cy="580435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41412485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5914BA7-2CEB-44F8-9416-E0C06983D10E}"/>
              </a:ext>
            </a:extLst>
          </p:cNvPr>
          <p:cNvSpPr/>
          <p:nvPr/>
        </p:nvSpPr>
        <p:spPr>
          <a:xfrm>
            <a:off x="3803891" y="4054065"/>
            <a:ext cx="7811298" cy="822736"/>
          </a:xfrm>
          <a:prstGeom prst="rect">
            <a:avLst/>
          </a:prstGeom>
          <a:solidFill>
            <a:schemeClr val="bg1"/>
          </a:solid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1.12 Children (%) per age category by municipality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5-yr American Community Survey, estimates 2017 </a:t>
            </a: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Data shown are limited to the municipalities with available data or the 10 municipalities with the highest percentage of children aged &lt;6. Within each municipality, age categories are presented as percentages and will add up to approximately 100%</a:t>
            </a:r>
          </a:p>
        </p:txBody>
      </p:sp>
      <p:sp>
        <p:nvSpPr>
          <p:cNvPr id="9" name="TextBox 8">
            <a:extLst>
              <a:ext uri="{FF2B5EF4-FFF2-40B4-BE49-F238E27FC236}">
                <a16:creationId xmlns:a16="http://schemas.microsoft.com/office/drawing/2014/main" id="{10F6E6B4-3FC2-4A26-9D6A-F9A7AAC4D932}"/>
              </a:ext>
            </a:extLst>
          </p:cNvPr>
          <p:cNvSpPr txBox="1"/>
          <p:nvPr>
            <p:custDataLst>
              <p:tags r:id="rId5"/>
            </p:custDataLst>
          </p:nvPr>
        </p:nvSpPr>
        <p:spPr>
          <a:xfrm>
            <a:off x="4572000" y="6035040"/>
            <a:ext cx="1828800" cy="365760"/>
          </a:xfrm>
          <a:prstGeom prst="rect">
            <a:avLst/>
          </a:prstGeom>
          <a:noFill/>
        </p:spPr>
        <p:txBody>
          <a:bodyPr wrap="square" rtlCol="0" anchor="ctr" anchorCtr="0">
            <a:noAutofit/>
          </a:bodyPr>
          <a:lstStyle/>
          <a:p>
            <a:pPr algn="ctr"/>
            <a:r>
              <a:rPr lang="en-US" sz="900" dirty="0">
                <a:latin typeface="Franklin Gothic Medium" panose="020B0603020102020204" pitchFamily="34" charset="0"/>
              </a:rPr>
              <a:t># aged &lt;6 / total # of children per municipality * 100</a:t>
            </a:r>
          </a:p>
        </p:txBody>
      </p:sp>
      <p:sp>
        <p:nvSpPr>
          <p:cNvPr id="10" name="TextBox 9">
            <a:extLst>
              <a:ext uri="{FF2B5EF4-FFF2-40B4-BE49-F238E27FC236}">
                <a16:creationId xmlns:a16="http://schemas.microsoft.com/office/drawing/2014/main" id="{AFAE2D1C-54E7-45CE-B63C-37CB01D89D37}"/>
              </a:ext>
            </a:extLst>
          </p:cNvPr>
          <p:cNvSpPr txBox="1"/>
          <p:nvPr>
            <p:custDataLst>
              <p:tags r:id="rId6"/>
            </p:custDataLst>
          </p:nvPr>
        </p:nvSpPr>
        <p:spPr>
          <a:xfrm>
            <a:off x="6537960" y="6035040"/>
            <a:ext cx="1828800" cy="369332"/>
          </a:xfrm>
          <a:prstGeom prst="rect">
            <a:avLst/>
          </a:prstGeom>
          <a:noFill/>
        </p:spPr>
        <p:txBody>
          <a:bodyPr wrap="square" rtlCol="0" anchor="ctr" anchorCtr="0">
            <a:noAutofit/>
          </a:bodyPr>
          <a:lstStyle/>
          <a:p>
            <a:pPr algn="ctr"/>
            <a:r>
              <a:rPr lang="en-US" sz="900" dirty="0">
                <a:latin typeface="Franklin Gothic Medium" panose="020B0603020102020204" pitchFamily="34" charset="0"/>
              </a:rPr>
              <a:t># aged 6-11 / total # of children per municipality * 100</a:t>
            </a:r>
          </a:p>
        </p:txBody>
      </p:sp>
      <p:sp>
        <p:nvSpPr>
          <p:cNvPr id="11" name="TextBox 10">
            <a:extLst>
              <a:ext uri="{FF2B5EF4-FFF2-40B4-BE49-F238E27FC236}">
                <a16:creationId xmlns:a16="http://schemas.microsoft.com/office/drawing/2014/main" id="{1C135C3E-F2BB-4491-AF56-7866215528EE}"/>
              </a:ext>
            </a:extLst>
          </p:cNvPr>
          <p:cNvSpPr txBox="1"/>
          <p:nvPr>
            <p:custDataLst>
              <p:tags r:id="rId7"/>
            </p:custDataLst>
          </p:nvPr>
        </p:nvSpPr>
        <p:spPr>
          <a:xfrm>
            <a:off x="8686800" y="6035040"/>
            <a:ext cx="1828800" cy="369332"/>
          </a:xfrm>
          <a:prstGeom prst="rect">
            <a:avLst/>
          </a:prstGeom>
          <a:noFill/>
        </p:spPr>
        <p:txBody>
          <a:bodyPr wrap="square" rtlCol="0" anchor="ctr" anchorCtr="0">
            <a:noAutofit/>
          </a:bodyPr>
          <a:lstStyle/>
          <a:p>
            <a:pPr algn="ctr"/>
            <a:r>
              <a:rPr lang="en-US" sz="900" dirty="0">
                <a:latin typeface="Franklin Gothic Medium" panose="020B0603020102020204" pitchFamily="34" charset="0"/>
              </a:rPr>
              <a:t># aged 12-17 / total # of children per municipality * 100</a:t>
            </a:r>
          </a:p>
        </p:txBody>
      </p:sp>
      <p:sp>
        <p:nvSpPr>
          <p:cNvPr id="12" name="TextBox 11">
            <a:extLst>
              <a:ext uri="{FF2B5EF4-FFF2-40B4-BE49-F238E27FC236}">
                <a16:creationId xmlns:a16="http://schemas.microsoft.com/office/drawing/2014/main" id="{D87FF5FE-4FD5-45B3-90E1-56233F98AE0B}"/>
              </a:ext>
            </a:extLst>
          </p:cNvPr>
          <p:cNvSpPr txBox="1"/>
          <p:nvPr>
            <p:custDataLst>
              <p:tags r:id="rId8"/>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Children &lt; 18 </a:t>
            </a: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9"/>
            </p:custDataLst>
            <p:extLst>
              <p:ext uri="{D42A27DB-BD31-4B8C-83A1-F6EECF244321}">
                <p14:modId xmlns:p14="http://schemas.microsoft.com/office/powerpoint/2010/main" val="4216026714"/>
              </p:ext>
            </p:extLst>
          </p:nvPr>
        </p:nvGraphicFramePr>
        <p:xfrm>
          <a:off x="3487189" y="375346"/>
          <a:ext cx="8128000" cy="5418667"/>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28294983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1.13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Department of Children and Families, December 31, 2018 </a:t>
            </a:r>
          </a:p>
        </p:txBody>
      </p:sp>
      <p:sp>
        <p:nvSpPr>
          <p:cNvPr id="13" name="TextBox 12">
            <a:extLst>
              <a:ext uri="{FF2B5EF4-FFF2-40B4-BE49-F238E27FC236}">
                <a16:creationId xmlns:a16="http://schemas.microsoft.com/office/drawing/2014/main" id="{4DA8209D-068F-4599-AF59-8B0F2FB5B908}"/>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CP&amp;P</a:t>
            </a: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5"/>
            </p:custDataLst>
            <p:extLst>
              <p:ext uri="{D42A27DB-BD31-4B8C-83A1-F6EECF244321}">
                <p14:modId xmlns:p14="http://schemas.microsoft.com/office/powerpoint/2010/main" val="2816668413"/>
              </p:ext>
            </p:extLst>
          </p:nvPr>
        </p:nvGraphicFramePr>
        <p:xfrm>
          <a:off x="3173413" y="728148"/>
          <a:ext cx="8942387"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6"/>
            </p:custDataLst>
          </p:nvPr>
        </p:nvSpPr>
        <p:spPr>
          <a:xfrm>
            <a:off x="3124201" y="6364222"/>
            <a:ext cx="9067800" cy="493777"/>
          </a:xfrm>
          <a:prstGeom prst="rect">
            <a:avLst/>
          </a:prstGeom>
          <a:noFill/>
        </p:spPr>
        <p:txBody>
          <a:bodyPr wrap="square" rtlCol="0" anchor="ctr" anchorCtr="0">
            <a:noAutofit/>
          </a:bodyPr>
          <a:lstStyle/>
          <a:p>
            <a:r>
              <a:rPr lang="en-US" sz="1000" dirty="0">
                <a:latin typeface="Franklin Gothic Book"/>
              </a:rPr>
              <a:t>Note. A total of 48,461 children were being served by New Jersey CP&amp;P on December 31,2018. This includes 3,105 children with no county reported. Note that total county population size has not been accounted for in this indicator.</a:t>
            </a:r>
            <a:endParaRPr lang="en-US" dirty="0"/>
          </a:p>
        </p:txBody>
      </p:sp>
    </p:spTree>
    <p:extLst>
      <p:ext uri="{BB962C8B-B14F-4D97-AF65-F5344CB8AC3E}">
        <p14:creationId xmlns:p14="http://schemas.microsoft.com/office/powerpoint/2010/main" val="27757712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199" y="-5138"/>
            <a:ext cx="9067799" cy="64633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1.14 Children (#) in CP&amp;P out-of-home placement – kin and non-kin, in county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07372" y="543878"/>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Department of Children and Families, December 31, 2018 </a:t>
            </a:r>
          </a:p>
        </p:txBody>
      </p:sp>
      <p:sp>
        <p:nvSpPr>
          <p:cNvPr id="13" name="TextBox 12">
            <a:extLst>
              <a:ext uri="{FF2B5EF4-FFF2-40B4-BE49-F238E27FC236}">
                <a16:creationId xmlns:a16="http://schemas.microsoft.com/office/drawing/2014/main" id="{4DA8209D-068F-4599-AF59-8B0F2FB5B908}"/>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CP&amp;P</a:t>
            </a:r>
          </a:p>
        </p:txBody>
      </p:sp>
      <p:sp>
        <p:nvSpPr>
          <p:cNvPr id="8" name="TextBox 7">
            <a:extLst>
              <a:ext uri="{FF2B5EF4-FFF2-40B4-BE49-F238E27FC236}">
                <a16:creationId xmlns:a16="http://schemas.microsoft.com/office/drawing/2014/main" id="{4E1F951F-B0A9-4BFE-BA2F-CF1174204657}"/>
              </a:ext>
            </a:extLst>
          </p:cNvPr>
          <p:cNvSpPr txBox="1"/>
          <p:nvPr>
            <p:custDataLst>
              <p:tags r:id="rId5"/>
            </p:custDataLst>
          </p:nvPr>
        </p:nvSpPr>
        <p:spPr>
          <a:xfrm>
            <a:off x="3107372" y="6295418"/>
            <a:ext cx="9084627" cy="562582"/>
          </a:xfrm>
          <a:prstGeom prst="rect">
            <a:avLst/>
          </a:prstGeom>
          <a:noFill/>
        </p:spPr>
        <p:txBody>
          <a:bodyPr wrap="square" rtlCol="0" anchor="ctr" anchorCtr="0">
            <a:noAutofit/>
          </a:bodyPr>
          <a:lstStyle/>
          <a:p>
            <a:pPr algn="just"/>
            <a:r>
              <a:rPr lang="en-US" sz="1000" dirty="0">
                <a:latin typeface="Franklin Gothic Book"/>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6"/>
            </p:custDataLst>
            <p:extLst>
              <p:ext uri="{D42A27DB-BD31-4B8C-83A1-F6EECF244321}">
                <p14:modId xmlns:p14="http://schemas.microsoft.com/office/powerpoint/2010/main" val="3789775040"/>
              </p:ext>
            </p:extLst>
          </p:nvPr>
        </p:nvGraphicFramePr>
        <p:xfrm>
          <a:off x="3208972" y="740395"/>
          <a:ext cx="8830628"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6788768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1B452D-CC07-4FF3-B025-4ED14E4B8D10}"/>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Poverty</a:t>
            </a:r>
          </a:p>
        </p:txBody>
      </p:sp>
      <p:sp>
        <p:nvSpPr>
          <p:cNvPr id="3" name="TextBox 2">
            <a:extLst>
              <a:ext uri="{FF2B5EF4-FFF2-40B4-BE49-F238E27FC236}">
                <a16:creationId xmlns:a16="http://schemas.microsoft.com/office/drawing/2014/main" id="{D901B8CF-A296-4E3F-94DC-8C39BACD68C5}"/>
              </a:ext>
            </a:extLst>
          </p:cNvPr>
          <p:cNvSpPr txBox="1"/>
          <p:nvPr>
            <p:custDataLst>
              <p:tags r:id="rId2"/>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2.1. NJ families (%) with children under the age of 18 living in poverty (by county)</a:t>
            </a:r>
          </a:p>
        </p:txBody>
      </p:sp>
      <p:sp>
        <p:nvSpPr>
          <p:cNvPr id="4" name="TextBox 3">
            <a:extLst>
              <a:ext uri="{FF2B5EF4-FFF2-40B4-BE49-F238E27FC236}">
                <a16:creationId xmlns:a16="http://schemas.microsoft.com/office/drawing/2014/main" id="{3BB82868-40C9-4602-8EAB-D0480DF64BD5}"/>
              </a:ext>
            </a:extLst>
          </p:cNvPr>
          <p:cNvSpPr txBox="1"/>
          <p:nvPr>
            <p:custDataLst>
              <p:tags r:id="rId3"/>
            </p:custDataLst>
          </p:nvPr>
        </p:nvSpPr>
        <p:spPr>
          <a:xfrm>
            <a:off x="3124200" y="394972"/>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5-yr American Community Survey, estimates 2017 </a:t>
            </a:r>
          </a:p>
        </p:txBody>
      </p:sp>
      <p:sp>
        <p:nvSpPr>
          <p:cNvPr id="5" name="TextBox 4">
            <a:extLst>
              <a:ext uri="{FF2B5EF4-FFF2-40B4-BE49-F238E27FC236}">
                <a16:creationId xmlns:a16="http://schemas.microsoft.com/office/drawing/2014/main" id="{06C3A3C0-1AF6-4A05-85BE-E9713651FAD4}"/>
              </a:ext>
            </a:extLst>
          </p:cNvPr>
          <p:cNvSpPr txBox="1"/>
          <p:nvPr>
            <p:custDataLst>
              <p:tags r:id="rId4"/>
            </p:custDataLst>
          </p:nvPr>
        </p:nvSpPr>
        <p:spPr>
          <a:xfrm>
            <a:off x="3124200" y="6391175"/>
            <a:ext cx="9067800"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p>
        </p:txBody>
      </p:sp>
      <p:sp>
        <p:nvSpPr>
          <p:cNvPr id="6" name="TextBox 5">
            <a:extLst>
              <a:ext uri="{FF2B5EF4-FFF2-40B4-BE49-F238E27FC236}">
                <a16:creationId xmlns:a16="http://schemas.microsoft.com/office/drawing/2014/main" id="{1097EEE0-F631-4AE5-A488-8C3566FEDAFB}"/>
              </a:ext>
            </a:extLst>
          </p:cNvPr>
          <p:cNvSpPr txBox="1"/>
          <p:nvPr>
            <p:custDataLst>
              <p:tags r:id="rId5"/>
            </p:custDataLst>
          </p:nvPr>
        </p:nvSpPr>
        <p:spPr>
          <a:xfrm>
            <a:off x="8534400" y="4299304"/>
            <a:ext cx="3581400" cy="7386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2.2. Families (%) with children under the age of 18 living in poverty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6"/>
            </p:custDataLst>
          </p:nvPr>
        </p:nvSpPr>
        <p:spPr>
          <a:xfrm>
            <a:off x="8534400" y="4769824"/>
            <a:ext cx="3657600" cy="230832"/>
          </a:xfrm>
          <a:prstGeom prst="rect">
            <a:avLst/>
          </a:prstGeom>
          <a:noFill/>
        </p:spPr>
        <p:txBody>
          <a:bodyPr wrap="square" rtlCol="0">
            <a:spAutoFit/>
          </a:bodyPr>
          <a:lstStyle/>
          <a:p>
            <a:r>
              <a:rPr lang="en-US" sz="900" dirty="0">
                <a:latin typeface="Franklin Gothic Medium" panose="020B0603020102020204" pitchFamily="34" charset="0"/>
              </a:rPr>
              <a:t>Source: 5-yr American Community Survey, estimates 2013-17 </a:t>
            </a: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7"/>
            </p:custDataLst>
            <p:extLst>
              <p:ext uri="{D42A27DB-BD31-4B8C-83A1-F6EECF244321}">
                <p14:modId xmlns:p14="http://schemas.microsoft.com/office/powerpoint/2010/main" val="2083359478"/>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8"/>
            </p:custDataLst>
            <p:extLst>
              <p:ext uri="{D42A27DB-BD31-4B8C-83A1-F6EECF244321}">
                <p14:modId xmlns:p14="http://schemas.microsoft.com/office/powerpoint/2010/main" val="3812683234"/>
              </p:ext>
            </p:extLst>
          </p:nvPr>
        </p:nvGraphicFramePr>
        <p:xfrm>
          <a:off x="8458200" y="4876800"/>
          <a:ext cx="3733800" cy="14139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3694509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1B452D-CC07-4FF3-B025-4ED14E4B8D10}"/>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Poverty</a:t>
            </a:r>
          </a:p>
        </p:txBody>
      </p:sp>
      <p:sp>
        <p:nvSpPr>
          <p:cNvPr id="3" name="TextBox 2">
            <a:extLst>
              <a:ext uri="{FF2B5EF4-FFF2-40B4-BE49-F238E27FC236}">
                <a16:creationId xmlns:a16="http://schemas.microsoft.com/office/drawing/2014/main" id="{D901B8CF-A296-4E3F-94DC-8C39BACD68C5}"/>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2.3.  Families (%) with children under the age of 18 living in poverty by municipality</a:t>
            </a:r>
          </a:p>
        </p:txBody>
      </p:sp>
      <p:sp>
        <p:nvSpPr>
          <p:cNvPr id="4" name="TextBox 3">
            <a:extLst>
              <a:ext uri="{FF2B5EF4-FFF2-40B4-BE49-F238E27FC236}">
                <a16:creationId xmlns:a16="http://schemas.microsoft.com/office/drawing/2014/main" id="{3BB82868-40C9-4602-8EAB-D0480DF64BD5}"/>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5-yr American Community Survey estimates, 2017 </a:t>
            </a:r>
          </a:p>
        </p:txBody>
      </p:sp>
      <p:sp>
        <p:nvSpPr>
          <p:cNvPr id="5" name="TextBox 4">
            <a:extLst>
              <a:ext uri="{FF2B5EF4-FFF2-40B4-BE49-F238E27FC236}">
                <a16:creationId xmlns:a16="http://schemas.microsoft.com/office/drawing/2014/main" id="{06C3A3C0-1AF6-4A05-85BE-E9713651FAD4}"/>
              </a:ext>
            </a:extLst>
          </p:cNvPr>
          <p:cNvSpPr txBox="1"/>
          <p:nvPr>
            <p:custDataLst>
              <p:tags r:id="rId4"/>
            </p:custDataLst>
          </p:nvPr>
        </p:nvSpPr>
        <p:spPr>
          <a:xfrm>
            <a:off x="3201122" y="5791200"/>
            <a:ext cx="8990878" cy="1081097"/>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The municipalities with the highest percentage of families with children under the age of 18 living in poverty are displayed</a:t>
            </a:r>
          </a:p>
          <a:p>
            <a:pPr algn="just"/>
            <a:r>
              <a:rPr lang="en-US" sz="1000" dirty="0">
                <a:latin typeface="Franklin Gothic Book" panose="020B0503020102020204" pitchFamily="34" charset="0"/>
              </a:rPr>
              <a:t> (up to 10 municipalities). Dashed line represents % of families in poverty across the county</a:t>
            </a:r>
          </a:p>
          <a:p>
            <a:pPr algn="just"/>
            <a:r>
              <a:rPr lang="en-US" sz="1000" dirty="0">
                <a:latin typeface="Franklin Gothic Book" panose="020B0503020102020204" pitchFamily="34" charset="0"/>
              </a:rPr>
              <a:t>Projection errors may reduce the accuracy of some forecasts</a:t>
            </a:r>
          </a:p>
          <a:p>
            <a:pPr algn="just"/>
            <a:r>
              <a:rPr lang="en-US" sz="1000" dirty="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5"/>
            </p:custDataLst>
            <p:extLst>
              <p:ext uri="{D42A27DB-BD31-4B8C-83A1-F6EECF244321}">
                <p14:modId xmlns:p14="http://schemas.microsoft.com/office/powerpoint/2010/main" val="2711874334"/>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5461489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66306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0" y="685800"/>
            <a:ext cx="31242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Cost of </a:t>
            </a:r>
          </a:p>
          <a:p>
            <a:pPr>
              <a:lnSpc>
                <a:spcPct val="90000"/>
              </a:lnSpc>
            </a:pPr>
            <a:r>
              <a:rPr lang="en-US" spc="-200" dirty="0">
                <a:solidFill>
                  <a:schemeClr val="bg1"/>
                </a:solidFill>
                <a:latin typeface="Franklin Gothic Demi" panose="020B0703020102020204" pitchFamily="34" charset="0"/>
              </a:rPr>
              <a:t>Living</a:t>
            </a: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3.1  Monthly cost of living budget ($), by county</a:t>
            </a:r>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Economic Policy Institute, 2018</a:t>
            </a:r>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84006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25295340"/>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40581148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0" y="685800"/>
            <a:ext cx="31242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Cost of </a:t>
            </a:r>
          </a:p>
          <a:p>
            <a:pPr>
              <a:lnSpc>
                <a:spcPct val="90000"/>
              </a:lnSpc>
            </a:pPr>
            <a:r>
              <a:rPr lang="en-US" spc="-200" dirty="0">
                <a:solidFill>
                  <a:schemeClr val="bg1"/>
                </a:solidFill>
                <a:latin typeface="Franklin Gothic Demi" panose="020B0703020102020204" pitchFamily="34" charset="0"/>
              </a:rPr>
              <a:t>Living</a:t>
            </a: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3.2  Annual cost of living estimates ($) in NJ (by county)</a:t>
            </a:r>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Economic Policy Institute, 2018</a:t>
            </a:r>
          </a:p>
        </p:txBody>
      </p:sp>
      <p:sp>
        <p:nvSpPr>
          <p:cNvPr id="6" name="TextBox 5">
            <a:extLst>
              <a:ext uri="{FF2B5EF4-FFF2-40B4-BE49-F238E27FC236}">
                <a16:creationId xmlns:a16="http://schemas.microsoft.com/office/drawing/2014/main" id="{BAA5C187-1944-4103-8369-D7EBDC90705C}"/>
              </a:ext>
            </a:extLst>
          </p:cNvPr>
          <p:cNvSpPr txBox="1"/>
          <p:nvPr>
            <p:custDataLst>
              <p:tags r:id="rId4"/>
            </p:custDataLst>
          </p:nvPr>
        </p:nvSpPr>
        <p:spPr>
          <a:xfrm>
            <a:off x="3098901" y="6383785"/>
            <a:ext cx="9067800" cy="40011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p>
        </p:txBody>
      </p:sp>
      <p:graphicFrame>
        <p:nvGraphicFramePr>
          <p:cNvPr id="9" name="Chart 8"/>
          <p:cNvGraphicFramePr/>
          <p:nvPr>
            <p:custDataLst>
              <p:tags r:id="rId5"/>
            </p:custDataLst>
            <p:extLst>
              <p:ext uri="{D42A27DB-BD31-4B8C-83A1-F6EECF244321}">
                <p14:modId xmlns:p14="http://schemas.microsoft.com/office/powerpoint/2010/main" val="3764157295"/>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247359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98563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A9A0533-0D56-417A-AD4B-5BFAD35C92CE}"/>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Income</a:t>
            </a:r>
          </a:p>
        </p:txBody>
      </p:sp>
      <p:sp>
        <p:nvSpPr>
          <p:cNvPr id="3" name="TextBox 2">
            <a:extLst>
              <a:ext uri="{FF2B5EF4-FFF2-40B4-BE49-F238E27FC236}">
                <a16:creationId xmlns:a16="http://schemas.microsoft.com/office/drawing/2014/main" id="{6E5AC2AA-A4D0-4DA0-A964-6950A77A0FE9}"/>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4.1 Median household income ($) in NJ (by county)</a:t>
            </a:r>
          </a:p>
        </p:txBody>
      </p:sp>
      <p:sp>
        <p:nvSpPr>
          <p:cNvPr id="4" name="TextBox 3">
            <a:extLst>
              <a:ext uri="{FF2B5EF4-FFF2-40B4-BE49-F238E27FC236}">
                <a16:creationId xmlns:a16="http://schemas.microsoft.com/office/drawing/2014/main" id="{F657EBA3-AB38-4134-B791-174BB4790C82}"/>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5-yr American Community Survey estimates, 2017 inflation adjusted dollars</a:t>
            </a:r>
          </a:p>
        </p:txBody>
      </p:sp>
      <p:sp>
        <p:nvSpPr>
          <p:cNvPr id="5" name="TextBox 4">
            <a:extLst>
              <a:ext uri="{FF2B5EF4-FFF2-40B4-BE49-F238E27FC236}">
                <a16:creationId xmlns:a16="http://schemas.microsoft.com/office/drawing/2014/main" id="{A5FA234A-08BF-4515-94E5-36823B8C58F4}"/>
              </a:ext>
            </a:extLst>
          </p:cNvPr>
          <p:cNvSpPr txBox="1"/>
          <p:nvPr>
            <p:custDataLst>
              <p:tags r:id="rId4"/>
            </p:custDataLst>
          </p:nvPr>
        </p:nvSpPr>
        <p:spPr>
          <a:xfrm>
            <a:off x="3124200" y="6278880"/>
            <a:ext cx="9067800" cy="57912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5"/>
            </p:custDataLst>
          </p:nvPr>
        </p:nvSpPr>
        <p:spPr>
          <a:xfrm>
            <a:off x="8754050" y="3621018"/>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4.2  Median household income ($) over time, in county </a:t>
            </a:r>
          </a:p>
        </p:txBody>
      </p:sp>
      <p:sp>
        <p:nvSpPr>
          <p:cNvPr id="7" name="TextBox 6">
            <a:extLst>
              <a:ext uri="{FF2B5EF4-FFF2-40B4-BE49-F238E27FC236}">
                <a16:creationId xmlns:a16="http://schemas.microsoft.com/office/drawing/2014/main" id="{8D99D7C5-3E23-440D-BF67-8652DDC1B075}"/>
              </a:ext>
            </a:extLst>
          </p:cNvPr>
          <p:cNvSpPr txBox="1"/>
          <p:nvPr>
            <p:custDataLst>
              <p:tags r:id="rId6"/>
            </p:custDataLst>
          </p:nvPr>
        </p:nvSpPr>
        <p:spPr>
          <a:xfrm>
            <a:off x="8798129" y="4083907"/>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5-yr American Community Survey estimates, 2017 inflation adjusted dollars</a:t>
            </a:r>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7"/>
            </p:custDataLst>
            <p:extLst>
              <p:ext uri="{D42A27DB-BD31-4B8C-83A1-F6EECF244321}">
                <p14:modId xmlns:p14="http://schemas.microsoft.com/office/powerpoint/2010/main" val="1234806882"/>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8"/>
            </p:custDataLst>
            <p:extLst>
              <p:ext uri="{D42A27DB-BD31-4B8C-83A1-F6EECF244321}">
                <p14:modId xmlns:p14="http://schemas.microsoft.com/office/powerpoint/2010/main" val="3154890625"/>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20518425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360519-4E8F-45DC-8ED6-511ED061A17A}"/>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Income</a:t>
            </a:r>
          </a:p>
        </p:txBody>
      </p:sp>
      <p:sp>
        <p:nvSpPr>
          <p:cNvPr id="3" name="TextBox 2">
            <a:extLst>
              <a:ext uri="{FF2B5EF4-FFF2-40B4-BE49-F238E27FC236}">
                <a16:creationId xmlns:a16="http://schemas.microsoft.com/office/drawing/2014/main" id="{FE1BA681-76A4-4419-9053-F8AC62612D4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4.3 Median household income ($) by municipality</a:t>
            </a:r>
          </a:p>
        </p:txBody>
      </p:sp>
      <p:sp>
        <p:nvSpPr>
          <p:cNvPr id="4" name="TextBox 3">
            <a:extLst>
              <a:ext uri="{FF2B5EF4-FFF2-40B4-BE49-F238E27FC236}">
                <a16:creationId xmlns:a16="http://schemas.microsoft.com/office/drawing/2014/main" id="{A0139384-F8FD-4C14-BA4A-B1A2BC8D8CA8}"/>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5-yr American Community Survey estimates, income in past 12 months, 2017 inflation adjusted dollars</a:t>
            </a:r>
          </a:p>
        </p:txBody>
      </p:sp>
      <p:sp>
        <p:nvSpPr>
          <p:cNvPr id="5" name="TextBox 4">
            <a:extLst>
              <a:ext uri="{FF2B5EF4-FFF2-40B4-BE49-F238E27FC236}">
                <a16:creationId xmlns:a16="http://schemas.microsoft.com/office/drawing/2014/main" id="{83798050-8880-439A-BBDA-F29A4C4C84D3}"/>
              </a:ext>
            </a:extLst>
          </p:cNvPr>
          <p:cNvSpPr txBox="1"/>
          <p:nvPr>
            <p:custDataLst>
              <p:tags r:id="rId4"/>
            </p:custDataLst>
          </p:nvPr>
        </p:nvSpPr>
        <p:spPr>
          <a:xfrm>
            <a:off x="3124200" y="6081242"/>
            <a:ext cx="9067800" cy="776758"/>
          </a:xfrm>
          <a:prstGeom prst="rect">
            <a:avLst/>
          </a:prstGeom>
          <a:noFill/>
        </p:spPr>
        <p:txBody>
          <a:bodyPr wrap="square" rtlCol="0" anchor="ctr" anchorCtr="0">
            <a:noAutofit/>
          </a:bodyPr>
          <a:lstStyle/>
          <a:p>
            <a:pPr algn="just"/>
            <a:r>
              <a:rPr lang="en-US" sz="1000" dirty="0">
                <a:latin typeface="Franklin Gothic Book"/>
              </a:rPr>
              <a:t>Note: The municipalities with the lowest median income are displayed (up to 10 municipalities). </a:t>
            </a:r>
          </a:p>
          <a:p>
            <a:pPr algn="just"/>
            <a:r>
              <a:rPr lang="en-US" sz="1000" dirty="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5"/>
            </p:custDataLst>
            <p:extLst>
              <p:ext uri="{D42A27DB-BD31-4B8C-83A1-F6EECF244321}">
                <p14:modId xmlns:p14="http://schemas.microsoft.com/office/powerpoint/2010/main" val="1281369553"/>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4869809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Housing</a:t>
            </a:r>
          </a:p>
        </p:txBody>
      </p:sp>
      <p:sp>
        <p:nvSpPr>
          <p:cNvPr id="4" name="TextBox 3">
            <a:extLst>
              <a:ext uri="{FF2B5EF4-FFF2-40B4-BE49-F238E27FC236}">
                <a16:creationId xmlns:a16="http://schemas.microsoft.com/office/drawing/2014/main" id="{EAE1E2E9-CF92-42A9-A6B1-96EB0336D058}"/>
              </a:ext>
            </a:extLst>
          </p:cNvPr>
          <p:cNvSpPr txBox="1"/>
          <p:nvPr>
            <p:custDataLst>
              <p:tags r:id="rId2"/>
            </p:custDataLst>
          </p:nvPr>
        </p:nvSpPr>
        <p:spPr>
          <a:xfrm>
            <a:off x="0" y="3244335"/>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Burden/Problems</a:t>
            </a:r>
          </a:p>
        </p:txBody>
      </p:sp>
      <p:sp>
        <p:nvSpPr>
          <p:cNvPr id="5" name="TextBox 4">
            <a:extLst>
              <a:ext uri="{FF2B5EF4-FFF2-40B4-BE49-F238E27FC236}">
                <a16:creationId xmlns:a16="http://schemas.microsoft.com/office/drawing/2014/main" id="{3D65B476-24F6-44AF-B2A2-E29817A6AC91}"/>
              </a:ext>
            </a:extLst>
          </p:cNvPr>
          <p:cNvSpPr txBox="1"/>
          <p:nvPr>
            <p:custDataLst>
              <p:tags r:id="rId3"/>
            </p:custDataLst>
          </p:nvPr>
        </p:nvSpPr>
        <p:spPr>
          <a:xfrm>
            <a:off x="3124200" y="6184256"/>
            <a:ext cx="9067800" cy="673744"/>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1279687015"/>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5.1 Households (%) with severe cost burden for housing (by county)</a:t>
            </a:r>
          </a:p>
        </p:txBody>
      </p:sp>
      <p:sp>
        <p:nvSpPr>
          <p:cNvPr id="9" name="TextBox 8">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American Community Survey (US Census), 2017 data via the Robert Wood Johnson Foundation</a:t>
            </a:r>
          </a:p>
        </p:txBody>
      </p:sp>
    </p:spTree>
    <p:extLst>
      <p:ext uri="{BB962C8B-B14F-4D97-AF65-F5344CB8AC3E}">
        <p14:creationId xmlns:p14="http://schemas.microsoft.com/office/powerpoint/2010/main" val="34076050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Housing</a:t>
            </a:r>
          </a:p>
        </p:txBody>
      </p:sp>
      <p:sp>
        <p:nvSpPr>
          <p:cNvPr id="4" name="TextBox 3">
            <a:extLst>
              <a:ext uri="{FF2B5EF4-FFF2-40B4-BE49-F238E27FC236}">
                <a16:creationId xmlns:a16="http://schemas.microsoft.com/office/drawing/2014/main" id="{EAE1E2E9-CF92-42A9-A6B1-96EB0336D058}"/>
              </a:ext>
            </a:extLst>
          </p:cNvPr>
          <p:cNvSpPr txBox="1"/>
          <p:nvPr>
            <p:custDataLst>
              <p:tags r:id="rId2"/>
            </p:custDataLst>
          </p:nvPr>
        </p:nvSpPr>
        <p:spPr>
          <a:xfrm>
            <a:off x="0" y="3244335"/>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Burden/Problems</a:t>
            </a:r>
          </a:p>
        </p:txBody>
      </p:sp>
      <p:sp>
        <p:nvSpPr>
          <p:cNvPr id="5" name="TextBox 4">
            <a:extLst>
              <a:ext uri="{FF2B5EF4-FFF2-40B4-BE49-F238E27FC236}">
                <a16:creationId xmlns:a16="http://schemas.microsoft.com/office/drawing/2014/main" id="{3D7BB37E-AF06-48B5-9AF4-D788B9803EE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5.2 Households (%) with severe housing problems* over time, in county</a:t>
            </a:r>
          </a:p>
        </p:txBody>
      </p:sp>
      <p:sp>
        <p:nvSpPr>
          <p:cNvPr id="6" name="TextBox 5">
            <a:extLst>
              <a:ext uri="{FF2B5EF4-FFF2-40B4-BE49-F238E27FC236}">
                <a16:creationId xmlns:a16="http://schemas.microsoft.com/office/drawing/2014/main" id="{A6068CEE-7A20-409D-BAF6-9DCD2C2864AC}"/>
              </a:ext>
            </a:extLst>
          </p:cNvPr>
          <p:cNvSpPr txBox="1"/>
          <p:nvPr>
            <p:custDataLst>
              <p:tags r:id="rId4"/>
            </p:custDataLst>
          </p:nvPr>
        </p:nvSpPr>
        <p:spPr>
          <a:xfrm>
            <a:off x="3124200" y="2616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Comprehensive Housing Affordability Strategy data compiled by HUD</a:t>
            </a:r>
          </a:p>
        </p:txBody>
      </p:sp>
      <p:sp>
        <p:nvSpPr>
          <p:cNvPr id="7" name="TextBox 6">
            <a:extLst>
              <a:ext uri="{FF2B5EF4-FFF2-40B4-BE49-F238E27FC236}">
                <a16:creationId xmlns:a16="http://schemas.microsoft.com/office/drawing/2014/main" id="{FFA22E4B-0402-4197-A9F4-9F6F34E99BE1}"/>
              </a:ext>
            </a:extLst>
          </p:cNvPr>
          <p:cNvSpPr txBox="1"/>
          <p:nvPr>
            <p:custDataLst>
              <p:tags r:id="rId5"/>
            </p:custDataLst>
          </p:nvPr>
        </p:nvSpPr>
        <p:spPr>
          <a:xfrm>
            <a:off x="3137598" y="6277839"/>
            <a:ext cx="9067800" cy="548640"/>
          </a:xfrm>
          <a:prstGeom prst="rect">
            <a:avLst/>
          </a:prstGeom>
          <a:noFill/>
        </p:spPr>
        <p:txBody>
          <a:bodyPr wrap="square" rtlCol="0" anchor="ctr" anchorCtr="0">
            <a:noAutofit/>
          </a:bodyPr>
          <a:lstStyle/>
          <a:p>
            <a:pPr algn="just"/>
            <a:r>
              <a:rPr lang="en-US" sz="1000" dirty="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6"/>
            </p:custDataLst>
            <p:extLst>
              <p:ext uri="{D42A27DB-BD31-4B8C-83A1-F6EECF244321}">
                <p14:modId xmlns:p14="http://schemas.microsoft.com/office/powerpoint/2010/main" val="3570382757"/>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8580086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B7947-42DE-4C75-A741-7336848E1CA8}"/>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Food &amp; Nutrition</a:t>
            </a:r>
          </a:p>
        </p:txBody>
      </p:sp>
      <p:sp>
        <p:nvSpPr>
          <p:cNvPr id="3" name="TextBox 2">
            <a:extLst>
              <a:ext uri="{FF2B5EF4-FFF2-40B4-BE49-F238E27FC236}">
                <a16:creationId xmlns:a16="http://schemas.microsoft.com/office/drawing/2014/main" id="{F009A79D-D2A1-48F4-9398-17F29059D27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t>6.1 Food insecurity rates over time: county, state, and national comparisons </a:t>
            </a:r>
            <a:endParaRPr lang="en-US" sz="2000" spc="-50" dirty="0"/>
          </a:p>
        </p:txBody>
      </p:sp>
      <p:sp>
        <p:nvSpPr>
          <p:cNvPr id="4" name="TextBox 3">
            <a:extLst>
              <a:ext uri="{FF2B5EF4-FFF2-40B4-BE49-F238E27FC236}">
                <a16:creationId xmlns:a16="http://schemas.microsoft.com/office/drawing/2014/main" id="{4CDD76C5-4E62-481B-88EC-4C5BC999ED8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https://map.feedingamerica.org/county/2015/overall</a:t>
            </a:r>
          </a:p>
        </p:txBody>
      </p:sp>
      <p:sp>
        <p:nvSpPr>
          <p:cNvPr id="5" name="TextBox 4">
            <a:extLst>
              <a:ext uri="{FF2B5EF4-FFF2-40B4-BE49-F238E27FC236}">
                <a16:creationId xmlns:a16="http://schemas.microsoft.com/office/drawing/2014/main" id="{52BCEB66-EAE9-4095-803F-1AF77FB694FB}"/>
              </a:ext>
            </a:extLst>
          </p:cNvPr>
          <p:cNvSpPr txBox="1"/>
          <p:nvPr>
            <p:custDataLst>
              <p:tags r:id="rId4"/>
            </p:custDataLst>
          </p:nvPr>
        </p:nvSpPr>
        <p:spPr>
          <a:xfrm>
            <a:off x="3124200" y="6199495"/>
            <a:ext cx="9067800" cy="536812"/>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endParaRPr lang="en-US" dirty="0">
              <a:latin typeface="Franklin Gothic Book" panose="020B0503020102020204" pitchFamily="34" charset="0"/>
              <a:cs typeface="Calibri"/>
            </a:endParaRPr>
          </a:p>
        </p:txBody>
      </p:sp>
      <p:graphicFrame>
        <p:nvGraphicFramePr>
          <p:cNvPr id="8" name="Chart 7">
            <a:extLst>
              <a:ext uri="{FF2B5EF4-FFF2-40B4-BE49-F238E27FC236}">
                <a16:creationId xmlns:a16="http://schemas.microsoft.com/office/drawing/2014/main" id="{34F234C2-F767-4774-A76A-1A947D874605}"/>
              </a:ext>
            </a:extLst>
          </p:cNvPr>
          <p:cNvGraphicFramePr/>
          <p:nvPr>
            <p:custDataLst>
              <p:tags r:id="rId5"/>
            </p:custDataLst>
            <p:extLst>
              <p:ext uri="{D42A27DB-BD31-4B8C-83A1-F6EECF244321}">
                <p14:modId xmlns:p14="http://schemas.microsoft.com/office/powerpoint/2010/main" val="1756408997"/>
              </p:ext>
            </p:extLst>
          </p:nvPr>
        </p:nvGraphicFramePr>
        <p:xfrm>
          <a:off x="3588466" y="1077219"/>
          <a:ext cx="8128000" cy="536208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6977676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Food &amp; Nutrition</a:t>
            </a: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6.2 Food insecurity (%) in NJ (by county)</a:t>
            </a:r>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400110"/>
            <a:ext cx="8915400" cy="461665"/>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dirty="0">
                <a:latin typeface="Franklin Gothic Medium" panose="020B0603020102020204" pitchFamily="34" charset="0"/>
              </a:rPr>
              <a:t>Source: U.S. Census Bureau Current Population Survey and the U.S. Department of Agricultural Economic Research Service (2015-2017). </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36115" y="6443683"/>
            <a:ext cx="9017201" cy="40011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a:t>
            </a: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187643707"/>
              </p:ext>
            </p:extLst>
          </p:nvPr>
        </p:nvGraphicFramePr>
        <p:xfrm>
          <a:off x="3527732" y="1143000"/>
          <a:ext cx="8128000" cy="499533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19154477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Food &amp; Nutrition</a:t>
            </a: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6.3 Individuals (#) enrolled in WIC nutrition program, in county </a:t>
            </a:r>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Department of Health and Senior Services via Annie E Casey Kids Count</a:t>
            </a:r>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6.4 Children (#) receiving free or reduced lunch, in county</a:t>
            </a:r>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6.5 Children (#) receiving NJ SNAP supplemental nutrition assistance, in county</a:t>
            </a:r>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461665"/>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200" dirty="0"/>
              <a:t>Sources: New Jersey Department of Agriculture via Annie E Casey Kids Count; American Community Survey 2012-17 Five-Year Estimates</a:t>
            </a:r>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069924" y="4803877"/>
            <a:ext cx="8429551"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Department of Human Services, Division of Family Development via Annie E Casey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3870936061"/>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4119080137"/>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1776239280"/>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5"/>
          </a:graphicData>
        </a:graphic>
      </p:graphicFrame>
      <p:sp>
        <p:nvSpPr>
          <p:cNvPr id="9" name="TextBox 8"/>
          <p:cNvSpPr txBox="1"/>
          <p:nvPr/>
        </p:nvSpPr>
        <p:spPr>
          <a:xfrm>
            <a:off x="3142673" y="6541859"/>
            <a:ext cx="6659880" cy="400110"/>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dirty="0">
                <a:solidFill>
                  <a:schemeClr val="bg1"/>
                </a:solidFill>
                <a:latin typeface="Franklin Gothic Demi" panose="020B0703020102020204" pitchFamily="34" charset="0"/>
              </a:rPr>
              <a:t>Child Care</a:t>
            </a: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7.1: Median monthly childcare cost ($) of center-based care by age of child </a:t>
            </a:r>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Rutgers University data collection on behalf of the NJ Department of Human Services, 2017</a:t>
            </a:r>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dirty="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2814807202"/>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dirty="0">
                <a:solidFill>
                  <a:schemeClr val="bg1"/>
                </a:solidFill>
                <a:latin typeface="Franklin Gothic Demi" panose="020B0703020102020204" pitchFamily="34" charset="0"/>
              </a:rPr>
              <a:t>Child Care</a:t>
            </a: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7.2: Median monthly child care cost ($) of center-based care by age of child compared with median household income (by county) </a:t>
            </a:r>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Rutgers University data collection on behalf of the NJ Department of Human Services, 2017</a:t>
            </a:r>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3588563653"/>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Transportation &amp; Commute</a:t>
            </a: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Travel Time</a:t>
            </a:r>
          </a:p>
        </p:txBody>
      </p:sp>
      <p:sp>
        <p:nvSpPr>
          <p:cNvPr id="5" name="TextBox 4">
            <a:extLst>
              <a:ext uri="{FF2B5EF4-FFF2-40B4-BE49-F238E27FC236}">
                <a16:creationId xmlns:a16="http://schemas.microsoft.com/office/drawing/2014/main" id="{99C90B8E-7216-4493-B987-DDDC0FC24476}"/>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8.1: Average commute (minutes) in NJ (by county)</a:t>
            </a:r>
          </a:p>
        </p:txBody>
      </p:sp>
      <p:sp>
        <p:nvSpPr>
          <p:cNvPr id="6" name="TextBox 5">
            <a:extLst>
              <a:ext uri="{FF2B5EF4-FFF2-40B4-BE49-F238E27FC236}">
                <a16:creationId xmlns:a16="http://schemas.microsoft.com/office/drawing/2014/main" id="{3E752AD9-1038-422B-B961-87FB65647F3B}"/>
              </a:ext>
            </a:extLst>
          </p:cNvPr>
          <p:cNvSpPr txBox="1"/>
          <p:nvPr>
            <p:custDataLst>
              <p:tags r:id="rId4"/>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8.2: Average commute (minutes) over time, in county</a:t>
            </a:r>
          </a:p>
        </p:txBody>
      </p:sp>
      <p:sp>
        <p:nvSpPr>
          <p:cNvPr id="7" name="TextBox 6">
            <a:extLst>
              <a:ext uri="{FF2B5EF4-FFF2-40B4-BE49-F238E27FC236}">
                <a16:creationId xmlns:a16="http://schemas.microsoft.com/office/drawing/2014/main" id="{C74F6283-37D7-46EC-ADFB-C81AB1DFF31E}"/>
              </a:ext>
            </a:extLst>
          </p:cNvPr>
          <p:cNvSpPr txBox="1"/>
          <p:nvPr>
            <p:custDataLst>
              <p:tags r:id="rId5"/>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5-yr American Community Survey estimates, 2017</a:t>
            </a:r>
          </a:p>
        </p:txBody>
      </p:sp>
      <p:sp>
        <p:nvSpPr>
          <p:cNvPr id="8" name="Rectangle 7">
            <a:extLst>
              <a:ext uri="{FF2B5EF4-FFF2-40B4-BE49-F238E27FC236}">
                <a16:creationId xmlns:a16="http://schemas.microsoft.com/office/drawing/2014/main" id="{6DC9AEBA-AAE1-4940-8E78-A4D0939BFC25}"/>
              </a:ext>
            </a:extLst>
          </p:cNvPr>
          <p:cNvSpPr/>
          <p:nvPr>
            <p:custDataLst>
              <p:tags r:id="rId6"/>
            </p:custDataLst>
          </p:nvPr>
        </p:nvSpPr>
        <p:spPr>
          <a:xfrm>
            <a:off x="8838714" y="4557247"/>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5-yr American Community Survey estimates, 2013-17 </a:t>
            </a:r>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7"/>
            </p:custDataLst>
            <p:extLst>
              <p:ext uri="{D42A27DB-BD31-4B8C-83A1-F6EECF244321}">
                <p14:modId xmlns:p14="http://schemas.microsoft.com/office/powerpoint/2010/main" val="295360714"/>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8"/>
            </p:custDataLst>
            <p:extLst>
              <p:ext uri="{D42A27DB-BD31-4B8C-83A1-F6EECF244321}">
                <p14:modId xmlns:p14="http://schemas.microsoft.com/office/powerpoint/2010/main" val="2844032633"/>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4"/>
          </a:graphicData>
        </a:graphic>
      </p:graphicFrame>
      <p:sp>
        <p:nvSpPr>
          <p:cNvPr id="4" name="TextBox 3"/>
          <p:cNvSpPr txBox="1"/>
          <p:nvPr>
            <p:custDataLst>
              <p:tags r:id="rId9"/>
            </p:custDataLst>
          </p:nvPr>
        </p:nvSpPr>
        <p:spPr>
          <a:xfrm>
            <a:off x="7772400" y="6236644"/>
            <a:ext cx="1524000" cy="230832"/>
          </a:xfrm>
          <a:prstGeom prst="rect">
            <a:avLst/>
          </a:prstGeom>
          <a:noFill/>
        </p:spPr>
        <p:txBody>
          <a:bodyPr wrap="square" rtlCol="0">
            <a:spAutoFit/>
          </a:bodyPr>
          <a:lstStyle/>
          <a:p>
            <a:r>
              <a:rPr lang="en-US" sz="900" dirty="0">
                <a:latin typeface="Franklin Gothic Medium" panose="020B0603020102020204" pitchFamily="34" charset="0"/>
              </a:rPr>
              <a:t>NJ </a:t>
            </a:r>
            <a:r>
              <a:rPr lang="en-US" sz="900" dirty="0" err="1">
                <a:latin typeface="Franklin Gothic Medium" panose="020B0603020102020204" pitchFamily="34" charset="0"/>
              </a:rPr>
              <a:t>avg</a:t>
            </a:r>
            <a:r>
              <a:rPr lang="en-US" sz="900" dirty="0">
                <a:latin typeface="Franklin Gothic Medium" panose="020B0603020102020204" pitchFamily="34" charset="0"/>
              </a:rPr>
              <a:t> 31.5</a:t>
            </a:r>
          </a:p>
        </p:txBody>
      </p:sp>
      <p:sp>
        <p:nvSpPr>
          <p:cNvPr id="12" name="TextBox 11"/>
          <p:cNvSpPr txBox="1"/>
          <p:nvPr>
            <p:custDataLst>
              <p:tags r:id="rId10"/>
            </p:custDataLst>
          </p:nvPr>
        </p:nvSpPr>
        <p:spPr>
          <a:xfrm>
            <a:off x="7010400" y="6236644"/>
            <a:ext cx="1524000" cy="230832"/>
          </a:xfrm>
          <a:prstGeom prst="rect">
            <a:avLst/>
          </a:prstGeom>
          <a:noFill/>
        </p:spPr>
        <p:txBody>
          <a:bodyPr wrap="square" rtlCol="0">
            <a:spAutoFit/>
          </a:bodyPr>
          <a:lstStyle/>
          <a:p>
            <a:r>
              <a:rPr lang="en-US" sz="900">
                <a:latin typeface="Franklin Gothic Medium" panose="020B0603020102020204" pitchFamily="34" charset="0"/>
              </a:rPr>
              <a:t>US avg 26.4</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30320506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Travel Time</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74B5CBB0-7B0E-4EB1-9764-1B378AC2458C}"/>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8.3: Average commute (minutes) by municipality </a:t>
            </a:r>
            <a:endParaRPr lang="en-US" sz="2000" spc="-50" dirty="0"/>
          </a:p>
        </p:txBody>
      </p:sp>
      <p:sp>
        <p:nvSpPr>
          <p:cNvPr id="5" name="TextBox 4">
            <a:extLst>
              <a:ext uri="{FF2B5EF4-FFF2-40B4-BE49-F238E27FC236}">
                <a16:creationId xmlns:a16="http://schemas.microsoft.com/office/drawing/2014/main" id="{B5111BD3-756E-49EE-B140-0AB7211D1D5D}"/>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2017</a:t>
            </a:r>
            <a:endParaRPr lang="en-US" sz="1200" dirty="0"/>
          </a:p>
        </p:txBody>
      </p:sp>
      <p:graphicFrame>
        <p:nvGraphicFramePr>
          <p:cNvPr id="8" name="Chart 7">
            <a:extLst>
              <a:ext uri="{FF2B5EF4-FFF2-40B4-BE49-F238E27FC236}">
                <a16:creationId xmlns:a16="http://schemas.microsoft.com/office/drawing/2014/main" id="{8F415636-26D9-43DD-BBAD-4EB1FB4A0CC2}"/>
              </a:ext>
            </a:extLst>
          </p:cNvPr>
          <p:cNvGraphicFramePr/>
          <p:nvPr>
            <p:custDataLst>
              <p:tags r:id="rId5"/>
            </p:custDataLst>
            <p:extLst>
              <p:ext uri="{D42A27DB-BD31-4B8C-83A1-F6EECF244321}">
                <p14:modId xmlns:p14="http://schemas.microsoft.com/office/powerpoint/2010/main" val="1690654279"/>
              </p:ext>
            </p:extLst>
          </p:nvPr>
        </p:nvGraphicFramePr>
        <p:xfrm>
          <a:off x="3486030" y="66172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6" name="Rectangle 5"/>
          <p:cNvSpPr/>
          <p:nvPr>
            <p:custDataLst>
              <p:tags r:id="rId6"/>
            </p:custDataLst>
          </p:nvPr>
        </p:nvSpPr>
        <p:spPr>
          <a:xfrm>
            <a:off x="3139440" y="6477000"/>
            <a:ext cx="6096000" cy="230832"/>
          </a:xfrm>
          <a:prstGeom prst="rect">
            <a:avLst/>
          </a:prstGeom>
        </p:spPr>
        <p:txBody>
          <a:bodyPr>
            <a:spAutoFit/>
          </a:bodyPr>
          <a:lstStyle/>
          <a:p>
            <a:r>
              <a:rPr lang="en-US" sz="900">
                <a:latin typeface="Franklin Gothic Medium" panose="020B0603020102020204" pitchFamily="34" charset="0"/>
              </a:rPr>
              <a:t>Note: The 10 municipalities with the longest commute are displayed (up to 10 municipalities)</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29208255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Cost</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3CB33D4-828E-458B-AC3A-B9109324A6DB}"/>
              </a:ext>
            </a:extLst>
          </p:cNvPr>
          <p:cNvSpPr txBox="1"/>
          <p:nvPr>
            <p:custDataLst>
              <p:tags r:id="rId3"/>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Housing and Transportation Affordability Index from Center for Neighborhood Technology, 2019, https://htaindex.cnt.org/map</a:t>
            </a:r>
            <a:endParaRPr lang="en-US" sz="1200" dirty="0"/>
          </a:p>
        </p:txBody>
      </p:sp>
      <p:sp>
        <p:nvSpPr>
          <p:cNvPr id="6" name="TextBox 5">
            <a:extLst>
              <a:ext uri="{FF2B5EF4-FFF2-40B4-BE49-F238E27FC236}">
                <a16:creationId xmlns:a16="http://schemas.microsoft.com/office/drawing/2014/main" id="{3A56BE81-C73A-4F8B-B768-1224F227A560}"/>
              </a:ext>
            </a:extLst>
          </p:cNvPr>
          <p:cNvSpPr txBox="1"/>
          <p:nvPr>
            <p:custDataLst>
              <p:tags r:id="rId4"/>
            </p:custDataLst>
          </p:nvPr>
        </p:nvSpPr>
        <p:spPr>
          <a:xfrm>
            <a:off x="3180028" y="6400800"/>
            <a:ext cx="8229600" cy="457200"/>
          </a:xfrm>
          <a:prstGeom prst="rect">
            <a:avLst/>
          </a:prstGeom>
          <a:noFill/>
        </p:spPr>
        <p:txBody>
          <a:bodyPr wrap="square" rtlCol="0" anchor="ctr" anchorCtr="0">
            <a:noAutofit/>
          </a:bodyPr>
          <a:lstStyle/>
          <a:p>
            <a:pPr algn="just"/>
            <a:r>
              <a:rPr lang="en-US" sz="1000">
                <a:latin typeface="Franklin Gothic Book"/>
              </a:rPr>
              <a:t>Note. % calculated from a “typical regional” family profile.</a:t>
            </a:r>
            <a:endParaRPr lang="en-US" sz="1000" dirty="0">
              <a:latin typeface="Franklin Gothic Book"/>
            </a:endParaRPr>
          </a:p>
        </p:txBody>
      </p:sp>
      <p:sp>
        <p:nvSpPr>
          <p:cNvPr id="13" name="TextBox 12">
            <a:extLst>
              <a:ext uri="{FF2B5EF4-FFF2-40B4-BE49-F238E27FC236}">
                <a16:creationId xmlns:a16="http://schemas.microsoft.com/office/drawing/2014/main" id="{42D60627-DF7E-438D-AE19-E103F3AE780E}"/>
              </a:ext>
            </a:extLst>
          </p:cNvPr>
          <p:cNvSpPr txBox="1"/>
          <p:nvPr>
            <p:custDataLst>
              <p:tags r:id="rId5"/>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8.4 Cost of transportation as a percentage of income (%) in NJ (by county)</a:t>
            </a:r>
            <a:endParaRPr lang="en-US" sz="2000" spc="-50" dirty="0"/>
          </a:p>
        </p:txBody>
      </p:sp>
      <p:graphicFrame>
        <p:nvGraphicFramePr>
          <p:cNvPr id="9" name="Chart 8"/>
          <p:cNvGraphicFramePr/>
          <p:nvPr>
            <p:custDataLst>
              <p:tags r:id="rId6"/>
            </p:custDataLst>
            <p:extLst>
              <p:ext uri="{D42A27DB-BD31-4B8C-83A1-F6EECF244321}">
                <p14:modId xmlns:p14="http://schemas.microsoft.com/office/powerpoint/2010/main" val="96124608"/>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71060588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Cost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590EF0E1-8996-4F11-8951-3B71F6E12DD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8.5 Annual Total Auto Cost ($) in NJ (by county)</a:t>
            </a:r>
            <a:endParaRPr lang="en-US" sz="2000" spc="-50" dirty="0"/>
          </a:p>
        </p:txBody>
      </p:sp>
      <p:sp>
        <p:nvSpPr>
          <p:cNvPr id="5" name="TextBox 4">
            <a:extLst>
              <a:ext uri="{FF2B5EF4-FFF2-40B4-BE49-F238E27FC236}">
                <a16:creationId xmlns:a16="http://schemas.microsoft.com/office/drawing/2014/main" id="{BB383137-AE11-45EB-945F-9B3D6ED3203A}"/>
              </a:ext>
            </a:extLst>
          </p:cNvPr>
          <p:cNvSpPr txBox="1"/>
          <p:nvPr>
            <p:custDataLst>
              <p:tags r:id="rId4"/>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Housing and Transportation Affordability Index from Center for Neighborhood Technology, 2019, https://htaindex.cnt.org/total-driving-costs/</a:t>
            </a:r>
            <a:endParaRPr lang="en-US" sz="1200" dirty="0"/>
          </a:p>
        </p:txBody>
      </p:sp>
      <p:sp>
        <p:nvSpPr>
          <p:cNvPr id="6" name="TextBox 5">
            <a:extLst>
              <a:ext uri="{FF2B5EF4-FFF2-40B4-BE49-F238E27FC236}">
                <a16:creationId xmlns:a16="http://schemas.microsoft.com/office/drawing/2014/main" id="{EE411A7E-1B29-4E83-BB33-C7ECD092E327}"/>
              </a:ext>
            </a:extLst>
          </p:cNvPr>
          <p:cNvSpPr txBox="1"/>
          <p:nvPr>
            <p:custDataLst>
              <p:tags r:id="rId5"/>
            </p:custDataLst>
          </p:nvPr>
        </p:nvSpPr>
        <p:spPr>
          <a:xfrm>
            <a:off x="3180028" y="6400800"/>
            <a:ext cx="8229600" cy="457200"/>
          </a:xfrm>
          <a:prstGeom prst="rect">
            <a:avLst/>
          </a:prstGeom>
          <a:noFill/>
        </p:spPr>
        <p:txBody>
          <a:bodyPr wrap="square" rtlCol="0" anchor="ctr" anchorCtr="0">
            <a:noAutofit/>
          </a:bodyPr>
          <a:lstStyle/>
          <a:p>
            <a:pPr algn="just"/>
            <a:r>
              <a:rPr lang="en-US" sz="1000">
                <a:latin typeface="Franklin Gothic Book"/>
              </a:rPr>
              <a:t>Note. "Total Auto Cost" is the sum of "Annual Auto Ownership Cost" and "Annual Gas Cost".</a:t>
            </a:r>
            <a:endParaRPr lang="en-US" sz="1000" dirty="0">
              <a:latin typeface="Franklin Gothic Book"/>
            </a:endParaRPr>
          </a:p>
        </p:txBody>
      </p:sp>
      <p:graphicFrame>
        <p:nvGraphicFramePr>
          <p:cNvPr id="9" name="Chart 8">
            <a:extLst>
              <a:ext uri="{FF2B5EF4-FFF2-40B4-BE49-F238E27FC236}">
                <a16:creationId xmlns:a16="http://schemas.microsoft.com/office/drawing/2014/main" id="{FD49B56F-913D-4CCA-9BEB-63EA88DC2E39}"/>
              </a:ext>
            </a:extLst>
          </p:cNvPr>
          <p:cNvGraphicFramePr/>
          <p:nvPr>
            <p:custDataLst>
              <p:tags r:id="rId6"/>
            </p:custDataLst>
            <p:extLst>
              <p:ext uri="{D42A27DB-BD31-4B8C-83A1-F6EECF244321}">
                <p14:modId xmlns:p14="http://schemas.microsoft.com/office/powerpoint/2010/main" val="2468525578"/>
              </p:ext>
            </p:extLst>
          </p:nvPr>
        </p:nvGraphicFramePr>
        <p:xfrm>
          <a:off x="3296005" y="762000"/>
          <a:ext cx="8128000" cy="5533369"/>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7338796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9.2: Children without health insurance (%) over time, in county</a:t>
            </a:r>
            <a:endParaRPr lang="en-US" sz="1400" spc="-50" dirty="0"/>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9.1: Children under the age of 18 (%) without health insurance in NJ (by county)</a:t>
            </a:r>
            <a:endParaRPr lang="en-US" sz="2000" spc="-50" dirty="0"/>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2017</a:t>
            </a:r>
            <a:endParaRPr lang="en-US" sz="1200" dirty="0"/>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5-yr American Community Survey estimates, 2013-17</a:t>
            </a:r>
            <a:endParaRPr lang="en-US" sz="900" dirty="0"/>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43872862"/>
              </p:ext>
            </p:extLst>
          </p:nvPr>
        </p:nvGraphicFramePr>
        <p:xfrm>
          <a:off x="3143865" y="538609"/>
          <a:ext cx="6076336" cy="593467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1267756954"/>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5"/>
          <p:cNvSpPr txBox="1"/>
          <p:nvPr>
            <p:custDataLst>
              <p:tags r:id="rId8"/>
            </p:custDataLst>
          </p:nvPr>
        </p:nvSpPr>
        <p:spPr>
          <a:xfrm>
            <a:off x="7597467" y="5200956"/>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a:latin typeface="Franklin Gothic Medium" panose="020B0603020102020204" pitchFamily="34" charset="0"/>
              </a:rPr>
              <a:t>US avg. 5.7</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79784312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9.3: Children (%) without health insurance by municipality</a:t>
            </a:r>
            <a:endParaRPr lang="en-US" sz="2000" spc="-50" dirty="0"/>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2017</a:t>
            </a:r>
            <a:endParaRPr lang="en-US" sz="1200" dirty="0"/>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2969921185"/>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8"/>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a:latin typeface="Franklin Gothic Book" panose="020B0503020102020204" pitchFamily="34" charset="0"/>
              </a:rPr>
              <a:t>Note: Up to the municipalities with the highest percentage of children without health insurance are displayed</a:t>
            </a:r>
            <a:endParaRPr lang="en-US" sz="900" dirty="0">
              <a:latin typeface="Franklin Gothic Book" panose="020B0503020102020204" pitchFamily="34" charset="0"/>
            </a:endParaRPr>
          </a:p>
        </p:txBody>
      </p:sp>
    </p:spTree>
    <p:extLst>
      <p:ext uri="{BB962C8B-B14F-4D97-AF65-F5344CB8AC3E}">
        <p14:creationId xmlns:p14="http://schemas.microsoft.com/office/powerpoint/2010/main" val="27491880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a:latin typeface="Franklin Gothic Medium" panose="020B0603020102020204" pitchFamily="34" charset="0"/>
              </a:rPr>
              <a:t>Source: New Jersey Department of Human Services</a:t>
            </a:r>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9.4: NJ Family Care Medicaid participation (#) in NJ (by county)</a:t>
            </a:r>
            <a:endParaRPr lang="en-US" sz="2000" spc="-50" dirty="0"/>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a:latin typeface="Franklin Gothic Book" panose="020B0503020102020204" pitchFamily="34" charset="0"/>
              </a:rPr>
              <a:t>Note: Non-ABD Medicaid is for children age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3450488689"/>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0121807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9.5: Children meeting all immunization requirements (%) in NJ (by county)</a:t>
            </a:r>
            <a:endParaRPr lang="en-US" sz="2000" spc="-50" dirty="0"/>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The New Jersey annual Immunization Status Reports, 2018-2019</a:t>
            </a:r>
            <a:endParaRPr lang="en-US" sz="1200" dirty="0"/>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1181384581"/>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2979043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9.6: County immunization rates (%) (all grade types), in county</a:t>
            </a:r>
            <a:endParaRPr lang="en-US" sz="2000" spc="-50" dirty="0"/>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Annual Immunization Status Reports, 2013-2019</a:t>
            </a:r>
            <a:endParaRPr lang="en-US" sz="1200" dirty="0"/>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824164952"/>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10066008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9.7: Late or lack of prenatal care reports (#) in NJ (by county)</a:t>
            </a:r>
            <a:endParaRPr lang="en-US" sz="2000" spc="-50" dirty="0"/>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32751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Center for Disease Control and Prevention (2017-2018)</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399784"/>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a:latin typeface="Franklin Gothic Book" panose="020B0503020102020204" pitchFamily="34" charset="0"/>
              </a:rPr>
              <a:t>Note: Cape May and Salem County do not have any data available. For all counties with fewer than 100,000 persons are combined together under the label "Unidentified Counties."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7B302115-04A3-4DBE-A1E7-01C9E16937B9}"/>
              </a:ext>
            </a:extLst>
          </p:cNvPr>
          <p:cNvGraphicFramePr/>
          <p:nvPr>
            <p:custDataLst>
              <p:tags r:id="rId5"/>
            </p:custDataLst>
            <p:extLst>
              <p:ext uri="{D42A27DB-BD31-4B8C-83A1-F6EECF244321}">
                <p14:modId xmlns:p14="http://schemas.microsoft.com/office/powerpoint/2010/main" val="2993870888"/>
              </p:ext>
            </p:extLst>
          </p:nvPr>
        </p:nvGraphicFramePr>
        <p:xfrm>
          <a:off x="3246120" y="800221"/>
          <a:ext cx="8641080" cy="578078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2137546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AF3FCCC-F2C9-4D7D-80DD-1E419145F91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9.8: Late or lack of prenatal care reports (#) over time, in county</a:t>
            </a:r>
            <a:endParaRPr lang="en-US" sz="2000" spc="-50" dirty="0"/>
          </a:p>
        </p:txBody>
      </p:sp>
      <p:sp>
        <p:nvSpPr>
          <p:cNvPr id="4" name="TextBox 3">
            <a:extLst>
              <a:ext uri="{FF2B5EF4-FFF2-40B4-BE49-F238E27FC236}">
                <a16:creationId xmlns:a16="http://schemas.microsoft.com/office/drawing/2014/main" id="{22F5BF9B-BC2A-43FB-8C62-09502A8EFF7A}"/>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Center for Disease Control and Prevention</a:t>
            </a:r>
            <a:endParaRPr lang="en-US" sz="1200" dirty="0"/>
          </a:p>
        </p:txBody>
      </p:sp>
      <p:sp>
        <p:nvSpPr>
          <p:cNvPr id="5" name="TextBox 4">
            <a:extLst>
              <a:ext uri="{FF2B5EF4-FFF2-40B4-BE49-F238E27FC236}">
                <a16:creationId xmlns:a16="http://schemas.microsoft.com/office/drawing/2014/main" id="{1829BA43-71E5-4339-9949-516C60129AC2}"/>
              </a:ext>
            </a:extLst>
          </p:cNvPr>
          <p:cNvSpPr txBox="1"/>
          <p:nvPr>
            <p:custDataLst>
              <p:tags r:id="rId4"/>
            </p:custDataLst>
          </p:nvPr>
        </p:nvSpPr>
        <p:spPr>
          <a:xfrm>
            <a:off x="3167424" y="6460518"/>
            <a:ext cx="8229600" cy="309350"/>
          </a:xfrm>
          <a:prstGeom prst="rect">
            <a:avLst/>
          </a:prstGeom>
          <a:noFill/>
        </p:spPr>
        <p:txBody>
          <a:bodyPr wrap="square" rtlCol="0" anchor="ctr" anchorCtr="0">
            <a:noAutofit/>
          </a:bodyPr>
          <a:lstStyle/>
          <a:p>
            <a:pPr algn="just"/>
            <a:r>
              <a:rPr lang="en-US" sz="1000">
                <a:latin typeface="Franklin Gothic Book"/>
              </a:rPr>
              <a:t>(Indicator to be included in the HSAC final report) Note that total county population size has not been accounted for in this indicator</a:t>
            </a:r>
            <a:endParaRPr lang="en-US" dirty="0">
              <a:cs typeface="Calibri"/>
            </a:endParaRPr>
          </a:p>
        </p:txBody>
      </p:sp>
      <p:graphicFrame>
        <p:nvGraphicFramePr>
          <p:cNvPr id="8" name="Chart 7">
            <a:extLst>
              <a:ext uri="{FF2B5EF4-FFF2-40B4-BE49-F238E27FC236}">
                <a16:creationId xmlns:a16="http://schemas.microsoft.com/office/drawing/2014/main" id="{3B67DCD7-E1BB-4989-903F-2F41A27F8BB0}"/>
              </a:ext>
            </a:extLst>
          </p:cNvPr>
          <p:cNvGraphicFramePr/>
          <p:nvPr>
            <p:custDataLst>
              <p:tags r:id="rId5"/>
            </p:custDataLst>
            <p:extLst>
              <p:ext uri="{D42A27DB-BD31-4B8C-83A1-F6EECF244321}">
                <p14:modId xmlns:p14="http://schemas.microsoft.com/office/powerpoint/2010/main" val="2130352280"/>
              </p:ext>
            </p:extLst>
          </p:nvPr>
        </p:nvGraphicFramePr>
        <p:xfrm>
          <a:off x="3476885" y="1003555"/>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05814316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Unemployment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2"/>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Wages and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5460E7E0-088E-45B4-B44C-AAD3EAD52921}"/>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10.1: Weekly wages ($ avg) by quarter: state and county comparison </a:t>
            </a:r>
            <a:endParaRPr lang="en-US" sz="2000" spc="-50" dirty="0"/>
          </a:p>
        </p:txBody>
      </p:sp>
      <p:sp>
        <p:nvSpPr>
          <p:cNvPr id="5" name="TextBox 4">
            <a:extLst>
              <a:ext uri="{FF2B5EF4-FFF2-40B4-BE49-F238E27FC236}">
                <a16:creationId xmlns:a16="http://schemas.microsoft.com/office/drawing/2014/main" id="{1C4FE151-6F3B-43D7-AE41-96411E675649}"/>
              </a:ext>
            </a:extLst>
          </p:cNvPr>
          <p:cNvSpPr txBox="1"/>
          <p:nvPr>
            <p:custDataLst>
              <p:tags r:id="rId4"/>
            </p:custDataLst>
          </p:nvPr>
        </p:nvSpPr>
        <p:spPr>
          <a:xfrm>
            <a:off x="3124200" y="33247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 2018 estimates</a:t>
            </a:r>
            <a:endParaRPr lang="en-US" sz="1200" dirty="0"/>
          </a:p>
        </p:txBody>
      </p:sp>
      <p:sp>
        <p:nvSpPr>
          <p:cNvPr id="6" name="TextBox 5">
            <a:extLst>
              <a:ext uri="{FF2B5EF4-FFF2-40B4-BE49-F238E27FC236}">
                <a16:creationId xmlns:a16="http://schemas.microsoft.com/office/drawing/2014/main" id="{02B25BE0-BD5A-426E-BEBE-D2A9F8EEA019}"/>
              </a:ext>
            </a:extLst>
          </p:cNvPr>
          <p:cNvSpPr txBox="1"/>
          <p:nvPr>
            <p:custDataLst>
              <p:tags r:id="rId5"/>
            </p:custDataLst>
          </p:nvPr>
        </p:nvSpPr>
        <p:spPr>
          <a:xfrm>
            <a:off x="3124200" y="358882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10.2: Weekly wages ($ avg) over time, in county</a:t>
            </a:r>
            <a:endParaRPr lang="en-US" sz="2000" spc="-50" dirty="0"/>
          </a:p>
        </p:txBody>
      </p:sp>
      <p:sp>
        <p:nvSpPr>
          <p:cNvPr id="7" name="TextBox 6">
            <a:extLst>
              <a:ext uri="{FF2B5EF4-FFF2-40B4-BE49-F238E27FC236}">
                <a16:creationId xmlns:a16="http://schemas.microsoft.com/office/drawing/2014/main" id="{51D4E69C-92D5-47B2-8A28-E5F3CCB3AB40}"/>
              </a:ext>
            </a:extLst>
          </p:cNvPr>
          <p:cNvSpPr txBox="1"/>
          <p:nvPr>
            <p:custDataLst>
              <p:tags r:id="rId6"/>
            </p:custDataLst>
          </p:nvPr>
        </p:nvSpPr>
        <p:spPr>
          <a:xfrm>
            <a:off x="3124200" y="392129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 2018 estimates</a:t>
            </a:r>
            <a:endParaRPr lang="en-US" sz="1200" dirty="0"/>
          </a:p>
        </p:txBody>
      </p:sp>
      <p:sp>
        <p:nvSpPr>
          <p:cNvPr id="9" name="TextBox 8">
            <a:extLst>
              <a:ext uri="{FF2B5EF4-FFF2-40B4-BE49-F238E27FC236}">
                <a16:creationId xmlns:a16="http://schemas.microsoft.com/office/drawing/2014/main" id="{6845E052-7AEC-4E04-A7DC-1B969472DC89}"/>
              </a:ext>
            </a:extLst>
          </p:cNvPr>
          <p:cNvSpPr txBox="1"/>
          <p:nvPr>
            <p:custDataLst>
              <p:tags r:id="rId7"/>
            </p:custDataLst>
          </p:nvPr>
        </p:nvSpPr>
        <p:spPr>
          <a:xfrm>
            <a:off x="3147848" y="6340366"/>
            <a:ext cx="8229600" cy="457200"/>
          </a:xfrm>
          <a:prstGeom prst="rect">
            <a:avLst/>
          </a:prstGeom>
          <a:noFill/>
        </p:spPr>
        <p:txBody>
          <a:bodyPr wrap="square" rtlCol="0" anchor="ctr" anchorCtr="0">
            <a:noAutofit/>
          </a:bodyPr>
          <a:lstStyle/>
          <a:p>
            <a:pPr algn="just"/>
            <a:r>
              <a:rPr lang="en-US" sz="1000">
                <a:latin typeface="Franklin Gothic Book"/>
              </a:rPr>
              <a:t>Note. Average weekly wages were calculated using unrounded data. Average weekly wage in total covered all industries, for all establishment sizes in all counties.</a:t>
            </a:r>
            <a:endParaRPr lang="en-US" sz="1000" dirty="0">
              <a:latin typeface="Franklin Gothic Book"/>
            </a:endParaRPr>
          </a:p>
        </p:txBody>
      </p:sp>
      <p:graphicFrame>
        <p:nvGraphicFramePr>
          <p:cNvPr id="15" name="Chart 14">
            <a:extLst>
              <a:ext uri="{FF2B5EF4-FFF2-40B4-BE49-F238E27FC236}">
                <a16:creationId xmlns:a16="http://schemas.microsoft.com/office/drawing/2014/main" id="{CE5DD107-438B-4DB0-9C72-CE0AA18D6593}"/>
              </a:ext>
            </a:extLst>
          </p:cNvPr>
          <p:cNvGraphicFramePr/>
          <p:nvPr>
            <p:custDataLst>
              <p:tags r:id="rId8"/>
            </p:custDataLst>
            <p:extLst>
              <p:ext uri="{D42A27DB-BD31-4B8C-83A1-F6EECF244321}">
                <p14:modId xmlns:p14="http://schemas.microsoft.com/office/powerpoint/2010/main" val="151414824"/>
              </p:ext>
            </p:extLst>
          </p:nvPr>
        </p:nvGraphicFramePr>
        <p:xfrm>
          <a:off x="3278036" y="850288"/>
          <a:ext cx="8290063" cy="2667663"/>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8" name="Chart 17">
            <a:extLst>
              <a:ext uri="{FF2B5EF4-FFF2-40B4-BE49-F238E27FC236}">
                <a16:creationId xmlns:a16="http://schemas.microsoft.com/office/drawing/2014/main" id="{CCD80C60-42CD-4381-9408-35B49E27B583}"/>
              </a:ext>
            </a:extLst>
          </p:cNvPr>
          <p:cNvGraphicFramePr/>
          <p:nvPr>
            <p:custDataLst>
              <p:tags r:id="rId9"/>
            </p:custDataLst>
            <p:extLst>
              <p:ext uri="{D42A27DB-BD31-4B8C-83A1-F6EECF244321}">
                <p14:modId xmlns:p14="http://schemas.microsoft.com/office/powerpoint/2010/main" val="2857755248"/>
              </p:ext>
            </p:extLst>
          </p:nvPr>
        </p:nvGraphicFramePr>
        <p:xfrm>
          <a:off x="3278035" y="4296471"/>
          <a:ext cx="8795977" cy="2099733"/>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110312200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Unemployment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Wages and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3"/>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10.3: Monthly unemployment rate from June 2018-May 2019: state and county comparison (unadjusted)</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4"/>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 2018-2019</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5"/>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6"/>
            </p:custDataLst>
            <p:extLst>
              <p:ext uri="{D42A27DB-BD31-4B8C-83A1-F6EECF244321}">
                <p14:modId xmlns:p14="http://schemas.microsoft.com/office/powerpoint/2010/main" val="1649803202"/>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736594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Unemployment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Wages and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10.4: Median unemployment rates, June 2018-May 2019 in NJ (by county)</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5"/>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6"/>
            </p:custDataLst>
            <p:extLst>
              <p:ext uri="{D42A27DB-BD31-4B8C-83A1-F6EECF244321}">
                <p14:modId xmlns:p14="http://schemas.microsoft.com/office/powerpoint/2010/main" val="1379919992"/>
              </p:ext>
            </p:extLst>
          </p:nvPr>
        </p:nvGraphicFramePr>
        <p:xfrm>
          <a:off x="3276600" y="795485"/>
          <a:ext cx="8463425"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70477609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CCA327D4-6867-4DA4-8249-4CEA05235026}"/>
              </a:ext>
            </a:extLst>
          </p:cNvPr>
          <p:cNvSpPr txBox="1"/>
          <p:nvPr>
            <p:custDataLst>
              <p:tags r:id="rId3"/>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a:t>Source: American Community Survey. Selected economic characteristics. 2013-17 American Survey, 5-yr estimates.</a:t>
            </a:r>
            <a:endParaRPr lang="en-US" sz="1100" dirty="0"/>
          </a:p>
        </p:txBody>
      </p:sp>
      <p:sp>
        <p:nvSpPr>
          <p:cNvPr id="6" name="TextBox 5">
            <a:extLst>
              <a:ext uri="{FF2B5EF4-FFF2-40B4-BE49-F238E27FC236}">
                <a16:creationId xmlns:a16="http://schemas.microsoft.com/office/drawing/2014/main" id="{B79396B7-AA38-43E7-B10D-1E60C66FB6C6}"/>
              </a:ext>
            </a:extLst>
          </p:cNvPr>
          <p:cNvSpPr txBox="1"/>
          <p:nvPr>
            <p:custDataLst>
              <p:tags r:id="rId4"/>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5"/>
            </p:custDataLst>
            <p:extLst>
              <p:ext uri="{D42A27DB-BD31-4B8C-83A1-F6EECF244321}">
                <p14:modId xmlns:p14="http://schemas.microsoft.com/office/powerpoint/2010/main" val="787994743"/>
              </p:ext>
            </p:extLst>
          </p:nvPr>
        </p:nvGraphicFramePr>
        <p:xfrm>
          <a:off x="3167424" y="645401"/>
          <a:ext cx="8948376" cy="5602999"/>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6"/>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10.5: Median income ($) by sex in NJ (by county)</a:t>
            </a:r>
            <a:endParaRPr lang="en-US" sz="2000" spc="-50" dirty="0"/>
          </a:p>
        </p:txBody>
      </p:sp>
    </p:spTree>
    <p:extLst>
      <p:ext uri="{BB962C8B-B14F-4D97-AF65-F5344CB8AC3E}">
        <p14:creationId xmlns:p14="http://schemas.microsoft.com/office/powerpoint/2010/main" val="400965225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DB6B655D-E73A-4643-92F9-79EF976B0D06}"/>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10.6: Median income ($) by sex: national, state and county comparison</a:t>
            </a:r>
            <a:endParaRPr lang="en-US" sz="2000" spc="-50" dirty="0"/>
          </a:p>
        </p:txBody>
      </p:sp>
      <p:sp>
        <p:nvSpPr>
          <p:cNvPr id="5" name="TextBox 4">
            <a:extLst>
              <a:ext uri="{FF2B5EF4-FFF2-40B4-BE49-F238E27FC236}">
                <a16:creationId xmlns:a16="http://schemas.microsoft.com/office/drawing/2014/main" id="{7AB8F5B6-AB4A-4B63-B999-03F926D6F48D}"/>
              </a:ext>
            </a:extLst>
          </p:cNvPr>
          <p:cNvSpPr txBox="1"/>
          <p:nvPr>
            <p:custDataLst>
              <p:tags r:id="rId4"/>
            </p:custDataLst>
          </p:nvPr>
        </p:nvSpPr>
        <p:spPr>
          <a:xfrm>
            <a:off x="3124200" y="35777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representing median earnings in dollars for full-time, year-round workers in 2017</a:t>
            </a:r>
            <a:endParaRPr lang="en-US" sz="1200" dirty="0"/>
          </a:p>
        </p:txBody>
      </p:sp>
      <p:graphicFrame>
        <p:nvGraphicFramePr>
          <p:cNvPr id="8" name="Chart 7">
            <a:extLst>
              <a:ext uri="{FF2B5EF4-FFF2-40B4-BE49-F238E27FC236}">
                <a16:creationId xmlns:a16="http://schemas.microsoft.com/office/drawing/2014/main" id="{827C949A-3CA3-41F3-9672-91DB377BFA41}"/>
              </a:ext>
            </a:extLst>
          </p:cNvPr>
          <p:cNvGraphicFramePr/>
          <p:nvPr>
            <p:custDataLst>
              <p:tags r:id="rId5"/>
            </p:custDataLst>
            <p:extLst>
              <p:ext uri="{D42A27DB-BD31-4B8C-83A1-F6EECF244321}">
                <p14:modId xmlns:p14="http://schemas.microsoft.com/office/powerpoint/2010/main" val="487378525"/>
              </p:ext>
            </p:extLst>
          </p:nvPr>
        </p:nvGraphicFramePr>
        <p:xfrm>
          <a:off x="3612025" y="588608"/>
          <a:ext cx="7741775" cy="6116992"/>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86379257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B31874F4-72C5-444A-A128-02C259D0204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10.7: Median income ($) by sex over time, in county</a:t>
            </a:r>
            <a:endParaRPr lang="en-US" sz="2000" spc="-50" dirty="0"/>
          </a:p>
        </p:txBody>
      </p:sp>
      <p:sp>
        <p:nvSpPr>
          <p:cNvPr id="5" name="TextBox 4">
            <a:extLst>
              <a:ext uri="{FF2B5EF4-FFF2-40B4-BE49-F238E27FC236}">
                <a16:creationId xmlns:a16="http://schemas.microsoft.com/office/drawing/2014/main" id="{E14B3017-3660-4ED4-8559-22D3D0F4738F}"/>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for median earnings for full-time, year-round workers, 2013-17 </a:t>
            </a:r>
            <a:endParaRPr lang="en-US" sz="1200" dirty="0"/>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5"/>
            </p:custDataLst>
            <p:extLst>
              <p:ext uri="{D42A27DB-BD31-4B8C-83A1-F6EECF244321}">
                <p14:modId xmlns:p14="http://schemas.microsoft.com/office/powerpoint/2010/main" val="509979432"/>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6041275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A695B689-92C8-40F4-801E-2D22B6289D9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10.8: Median income ($) by sex by municipality</a:t>
            </a:r>
            <a:endParaRPr lang="en-US" sz="2000" spc="-50" dirty="0"/>
          </a:p>
        </p:txBody>
      </p:sp>
      <p:sp>
        <p:nvSpPr>
          <p:cNvPr id="5" name="TextBox 4">
            <a:extLst>
              <a:ext uri="{FF2B5EF4-FFF2-40B4-BE49-F238E27FC236}">
                <a16:creationId xmlns:a16="http://schemas.microsoft.com/office/drawing/2014/main" id="{2E01F2B0-D26B-43BB-8DB9-8A16A94CFA64}"/>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for median earnings for full-time, year-round workers, 2017 </a:t>
            </a:r>
            <a:endParaRPr lang="en-US" sz="1200" dirty="0"/>
          </a:p>
        </p:txBody>
      </p:sp>
      <p:sp>
        <p:nvSpPr>
          <p:cNvPr id="7" name="TextBox 6">
            <a:extLst>
              <a:ext uri="{FF2B5EF4-FFF2-40B4-BE49-F238E27FC236}">
                <a16:creationId xmlns:a16="http://schemas.microsoft.com/office/drawing/2014/main" id="{0C452605-7654-4E2B-B9D2-6A47B7387096}"/>
              </a:ext>
            </a:extLst>
          </p:cNvPr>
          <p:cNvSpPr txBox="1"/>
          <p:nvPr>
            <p:custDataLst>
              <p:tags r:id="rId5"/>
            </p:custDataLst>
          </p:nvPr>
        </p:nvSpPr>
        <p:spPr>
          <a:xfrm>
            <a:off x="3167424" y="6400800"/>
            <a:ext cx="82296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To illustrate diversity in median income by sex, the highest, the middling, and the lowest median income municipality are provided</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B2608317-8663-47E1-A39F-639DCDECBEDC}"/>
              </a:ext>
            </a:extLst>
          </p:cNvPr>
          <p:cNvSpPr txBox="1"/>
          <p:nvPr>
            <p:custDataLst>
              <p:tags r:id="rId6"/>
            </p:custDataLst>
          </p:nvPr>
        </p:nvSpPr>
        <p:spPr>
          <a:xfrm>
            <a:off x="4495800" y="5982101"/>
            <a:ext cx="1828800" cy="369332"/>
          </a:xfrm>
          <a:prstGeom prst="rect">
            <a:avLst/>
          </a:prstGeom>
          <a:noFill/>
        </p:spPr>
        <p:txBody>
          <a:bodyPr wrap="square" rtlCol="0">
            <a:spAutoFit/>
          </a:bodyPr>
          <a:lstStyle/>
          <a:p>
            <a:pPr algn="ctr"/>
            <a:r>
              <a:rPr lang="en-US" sz="900">
                <a:latin typeface="Franklin Gothic Medium" panose="020B0603020102020204" pitchFamily="34" charset="0"/>
              </a:rPr>
              <a:t>Highest median income municipality</a:t>
            </a:r>
            <a:endParaRPr lang="en-US" sz="900" dirty="0">
              <a:latin typeface="Franklin Gothic Medium" panose="020B0603020102020204" pitchFamily="34" charset="0"/>
            </a:endParaRPr>
          </a:p>
        </p:txBody>
      </p:sp>
      <p:sp>
        <p:nvSpPr>
          <p:cNvPr id="9" name="TextBox 8">
            <a:extLst>
              <a:ext uri="{FF2B5EF4-FFF2-40B4-BE49-F238E27FC236}">
                <a16:creationId xmlns:a16="http://schemas.microsoft.com/office/drawing/2014/main" id="{B7C67ADB-AAC2-42A8-A1B2-54B04EACD87A}"/>
              </a:ext>
            </a:extLst>
          </p:cNvPr>
          <p:cNvSpPr txBox="1"/>
          <p:nvPr>
            <p:custDataLst>
              <p:tags r:id="rId7"/>
            </p:custDataLst>
          </p:nvPr>
        </p:nvSpPr>
        <p:spPr>
          <a:xfrm>
            <a:off x="7010400" y="5935860"/>
            <a:ext cx="1828800" cy="369332"/>
          </a:xfrm>
          <a:prstGeom prst="rect">
            <a:avLst/>
          </a:prstGeom>
          <a:noFill/>
        </p:spPr>
        <p:txBody>
          <a:bodyPr wrap="square" rtlCol="0">
            <a:spAutoFit/>
          </a:bodyPr>
          <a:lstStyle/>
          <a:p>
            <a:pPr algn="ctr"/>
            <a:r>
              <a:rPr lang="en-US" sz="900">
                <a:latin typeface="Franklin Gothic Medium" panose="020B0603020102020204" pitchFamily="34" charset="0"/>
              </a:rPr>
              <a:t>Middling median income municipality</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ED5B1D83-9F6E-4C35-AB54-98DB96A97484}"/>
              </a:ext>
            </a:extLst>
          </p:cNvPr>
          <p:cNvSpPr txBox="1"/>
          <p:nvPr>
            <p:custDataLst>
              <p:tags r:id="rId8"/>
            </p:custDataLst>
          </p:nvPr>
        </p:nvSpPr>
        <p:spPr>
          <a:xfrm>
            <a:off x="9677400" y="5948413"/>
            <a:ext cx="1828800" cy="369332"/>
          </a:xfrm>
          <a:prstGeom prst="rect">
            <a:avLst/>
          </a:prstGeom>
          <a:noFill/>
        </p:spPr>
        <p:txBody>
          <a:bodyPr wrap="square" rtlCol="0">
            <a:spAutoFit/>
          </a:bodyPr>
          <a:lstStyle/>
          <a:p>
            <a:pPr algn="ctr"/>
            <a:r>
              <a:rPr lang="en-US" sz="900">
                <a:latin typeface="Franklin Gothic Medium" panose="020B0603020102020204" pitchFamily="34" charset="0"/>
              </a:rPr>
              <a:t>Lowest median income municipality</a:t>
            </a:r>
            <a:endParaRPr lang="en-US" sz="900" dirty="0">
              <a:latin typeface="Franklin Gothic Medium" panose="020B0603020102020204" pitchFamily="34" charset="0"/>
            </a:endParaRPr>
          </a:p>
        </p:txBody>
      </p:sp>
      <p:graphicFrame>
        <p:nvGraphicFramePr>
          <p:cNvPr id="13" name="Chart 12">
            <a:extLst>
              <a:ext uri="{FF2B5EF4-FFF2-40B4-BE49-F238E27FC236}">
                <a16:creationId xmlns:a16="http://schemas.microsoft.com/office/drawing/2014/main" id="{F46C91F5-D5D1-4392-B748-E50100F55CE6}"/>
              </a:ext>
            </a:extLst>
          </p:cNvPr>
          <p:cNvGraphicFramePr/>
          <p:nvPr>
            <p:custDataLst>
              <p:tags r:id="rId9"/>
            </p:custDataLst>
            <p:extLst>
              <p:ext uri="{D42A27DB-BD31-4B8C-83A1-F6EECF244321}">
                <p14:modId xmlns:p14="http://schemas.microsoft.com/office/powerpoint/2010/main" val="3062226027"/>
              </p:ext>
            </p:extLst>
          </p:nvPr>
        </p:nvGraphicFramePr>
        <p:xfrm>
          <a:off x="3276600" y="719666"/>
          <a:ext cx="8686800" cy="5436287"/>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92763638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3540105020"/>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11.1: Violent crimes (#) &amp; crime rates (per 1,000) in NJ (by county)</a:t>
            </a:r>
            <a:endParaRPr lang="en-US" sz="2000" spc="-50" dirty="0"/>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Municipal County Offense and Demographic Data (2016)</a:t>
            </a:r>
            <a:endParaRPr lang="en-US" sz="1200" dirty="0"/>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B6AE13-26AE-4032-8756-C436FB8501C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Crimes by type (#), in county </a:t>
            </a:r>
            <a:endParaRPr lang="en-US" sz="2000" spc="-50" dirty="0"/>
          </a:p>
        </p:txBody>
      </p:sp>
      <p:sp>
        <p:nvSpPr>
          <p:cNvPr id="5" name="TextBox 4">
            <a:extLst>
              <a:ext uri="{FF2B5EF4-FFF2-40B4-BE49-F238E27FC236}">
                <a16:creationId xmlns:a16="http://schemas.microsoft.com/office/drawing/2014/main" id="{2B706DCB-BC93-46C0-8C81-8A9CAC43833E}"/>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Municipal County Offense and Demographic Data, 2016</a:t>
            </a:r>
            <a:endParaRPr lang="en-US" sz="1200" dirty="0"/>
          </a:p>
        </p:txBody>
      </p:sp>
      <p:sp>
        <p:nvSpPr>
          <p:cNvPr id="6" name="TextBox 1">
            <a:extLst>
              <a:ext uri="{FF2B5EF4-FFF2-40B4-BE49-F238E27FC236}">
                <a16:creationId xmlns:a16="http://schemas.microsoft.com/office/drawing/2014/main" id="{77715F71-F82F-4E0F-8ECD-9EA16F4946A3}"/>
              </a:ext>
            </a:extLst>
          </p:cNvPr>
          <p:cNvSpPr txBox="1"/>
          <p:nvPr>
            <p:custDataLst>
              <p:tags r:id="rId5"/>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Violent Crimes</a:t>
            </a:r>
            <a:endParaRPr lang="en-US" sz="1800" b="1" dirty="0">
              <a:solidFill>
                <a:srgbClr val="C00000"/>
              </a:solidFill>
              <a:latin typeface="Arial" panose="020B0604020202020204" pitchFamily="34" charset="0"/>
              <a:cs typeface="Arial" panose="020B0604020202020204" pitchFamily="34" charset="0"/>
            </a:endParaRPr>
          </a:p>
        </p:txBody>
      </p:sp>
      <p:sp>
        <p:nvSpPr>
          <p:cNvPr id="7" name="TextBox 1">
            <a:extLst>
              <a:ext uri="{FF2B5EF4-FFF2-40B4-BE49-F238E27FC236}">
                <a16:creationId xmlns:a16="http://schemas.microsoft.com/office/drawing/2014/main" id="{8B5FAD08-232D-4A8E-932D-0BBA51B0C0A6}"/>
              </a:ext>
            </a:extLst>
          </p:cNvPr>
          <p:cNvSpPr txBox="1"/>
          <p:nvPr>
            <p:custDataLst>
              <p:tags r:id="rId6"/>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Nonviolent Crimes</a:t>
            </a:r>
            <a:endParaRPr lang="en-US" sz="1800" b="1" dirty="0">
              <a:solidFill>
                <a:srgbClr val="C00000"/>
              </a:solidFill>
              <a:latin typeface="Arial" panose="020B0604020202020204" pitchFamily="34" charset="0"/>
              <a:cs typeface="Arial" panose="020B0604020202020204" pitchFamily="34" charset="0"/>
            </a:endParaRP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2810383738"/>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8"/>
            </p:custDataLst>
            <p:extLst>
              <p:ext uri="{D42A27DB-BD31-4B8C-83A1-F6EECF244321}">
                <p14:modId xmlns:p14="http://schemas.microsoft.com/office/powerpoint/2010/main" val="1832444768"/>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nvSpPr>
        <p:spPr>
          <a:xfrm>
            <a:off x="3167424" y="6385615"/>
            <a:ext cx="6553200"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377180698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 Arrests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87B01F3-4262-4A4D-BF8D-278099585A3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11.3: Juvenile arrest rates (per 1,000) in NJ (by county)</a:t>
            </a:r>
            <a:endParaRPr lang="en-US" sz="2000" spc="-50" dirty="0"/>
          </a:p>
        </p:txBody>
      </p:sp>
      <p:sp>
        <p:nvSpPr>
          <p:cNvPr id="5" name="TextBox 4">
            <a:extLst>
              <a:ext uri="{FF2B5EF4-FFF2-40B4-BE49-F238E27FC236}">
                <a16:creationId xmlns:a16="http://schemas.microsoft.com/office/drawing/2014/main" id="{D5DFABFF-ED32-4ECB-B259-2ECD21246C79}"/>
              </a:ext>
            </a:extLst>
          </p:cNvPr>
          <p:cNvSpPr txBox="1"/>
          <p:nvPr>
            <p:custDataLst>
              <p:tags r:id="rId4"/>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Annie E Casey Kids Count Data using raw data from NJ Department of Law and Public Safety, Division of NJ State Police, Uniform Crime Reports, updated 7.13.18</a:t>
            </a:r>
            <a:endParaRPr lang="en-US" sz="1200" dirty="0"/>
          </a:p>
        </p:txBody>
      </p:sp>
      <p:sp>
        <p:nvSpPr>
          <p:cNvPr id="6" name="TextBox 5">
            <a:extLst>
              <a:ext uri="{FF2B5EF4-FFF2-40B4-BE49-F238E27FC236}">
                <a16:creationId xmlns:a16="http://schemas.microsoft.com/office/drawing/2014/main" id="{B71A774A-233A-4B4B-B1E2-285F829D28EF}"/>
              </a:ext>
            </a:extLst>
          </p:cNvPr>
          <p:cNvSpPr txBox="1"/>
          <p:nvPr>
            <p:custDataLst>
              <p:tags r:id="rId5"/>
            </p:custDataLst>
          </p:nvPr>
        </p:nvSpPr>
        <p:spPr>
          <a:xfrm>
            <a:off x="8534400" y="4299304"/>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11.4: Juvenile arrest rates (per 1,000) over time </a:t>
            </a:r>
            <a:endParaRPr lang="en-US" sz="1400" spc="-50" dirty="0"/>
          </a:p>
        </p:txBody>
      </p:sp>
      <p:sp>
        <p:nvSpPr>
          <p:cNvPr id="7" name="Rectangle 6">
            <a:extLst>
              <a:ext uri="{FF2B5EF4-FFF2-40B4-BE49-F238E27FC236}">
                <a16:creationId xmlns:a16="http://schemas.microsoft.com/office/drawing/2014/main" id="{9AD4FCF7-F106-40E3-BBCA-74503FA22216}"/>
              </a:ext>
            </a:extLst>
          </p:cNvPr>
          <p:cNvSpPr/>
          <p:nvPr>
            <p:custDataLst>
              <p:tags r:id="rId6"/>
            </p:custDataLst>
          </p:nvPr>
        </p:nvSpPr>
        <p:spPr>
          <a:xfrm>
            <a:off x="8534400" y="4598225"/>
            <a:ext cx="3607002"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Safety, Division of NJ State Police, Uniform Crime Reports. Updated 7.13.18</a:t>
            </a:r>
            <a:endParaRPr lang="en-US" sz="900" dirty="0"/>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7"/>
            </p:custDataLst>
            <p:extLst>
              <p:ext uri="{D42A27DB-BD31-4B8C-83A1-F6EECF244321}">
                <p14:modId xmlns:p14="http://schemas.microsoft.com/office/powerpoint/2010/main" val="109095804"/>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8"/>
            </p:custDataLst>
            <p:extLst>
              <p:ext uri="{D42A27DB-BD31-4B8C-83A1-F6EECF244321}">
                <p14:modId xmlns:p14="http://schemas.microsoft.com/office/powerpoint/2010/main" val="3639496913"/>
              </p:ext>
            </p:extLst>
          </p:nvPr>
        </p:nvGraphicFramePr>
        <p:xfrm>
          <a:off x="8534400" y="5056530"/>
          <a:ext cx="3429000" cy="1725270"/>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9"/>
            </p:custDataLst>
          </p:nvPr>
        </p:nvSpPr>
        <p:spPr>
          <a:xfrm>
            <a:off x="3167424" y="6475762"/>
            <a:ext cx="8229600" cy="411708"/>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84818527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Homicide</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D92942F3-E7F5-48C6-A02D-FF39DEFC02F2}"/>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11.5: Homicide rates (deaths per 100K) in NJ (by county) - age adjusted</a:t>
            </a:r>
            <a:endParaRPr lang="en-US" sz="2000" spc="-50" dirty="0"/>
          </a:p>
        </p:txBody>
      </p:sp>
      <p:sp>
        <p:nvSpPr>
          <p:cNvPr id="5" name="TextBox 4">
            <a:extLst>
              <a:ext uri="{FF2B5EF4-FFF2-40B4-BE49-F238E27FC236}">
                <a16:creationId xmlns:a16="http://schemas.microsoft.com/office/drawing/2014/main" id="{FA0EED93-B310-41A9-8FAB-D685D8630550}"/>
              </a:ext>
            </a:extLst>
          </p:cNvPr>
          <p:cNvSpPr txBox="1"/>
          <p:nvPr>
            <p:custDataLst>
              <p:tags r:id="rId4"/>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NJ DPH, Office of Vital Statistics and Registry. 2017</a:t>
            </a:r>
          </a:p>
          <a:p>
            <a:pPr>
              <a:defRPr sz="1400" b="0" i="0" u="none" strike="noStrike" kern="1200" spc="0" baseline="0">
                <a:solidFill>
                  <a:prstClr val="black"/>
                </a:solidFill>
                <a:latin typeface="Franklin Gothic Medium" panose="020B0603020102020204" pitchFamily="34" charset="0"/>
                <a:ea typeface="+mn-ea"/>
                <a:cs typeface="+mn-cs"/>
              </a:defRPr>
            </a:pPr>
            <a:r>
              <a:rPr lang="en-US" sz="1200"/>
              <a:t>*The number of deaths in all other counties are too small to calculate reliable rates</a:t>
            </a:r>
            <a:endParaRPr lang="en-US" sz="1200" dirty="0"/>
          </a:p>
        </p:txBody>
      </p:sp>
      <p:sp>
        <p:nvSpPr>
          <p:cNvPr id="6" name="TextBox 5">
            <a:extLst>
              <a:ext uri="{FF2B5EF4-FFF2-40B4-BE49-F238E27FC236}">
                <a16:creationId xmlns:a16="http://schemas.microsoft.com/office/drawing/2014/main" id="{926CB281-1681-4BB3-9120-6C3578DDA53A}"/>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11.6: Homicide rates (deaths per 100K) over time - age adjusted</a:t>
            </a:r>
            <a:endParaRPr lang="en-US" sz="1400" spc="-50" dirty="0"/>
          </a:p>
        </p:txBody>
      </p:sp>
      <p:sp>
        <p:nvSpPr>
          <p:cNvPr id="7" name="Rectangle 6">
            <a:extLst>
              <a:ext uri="{FF2B5EF4-FFF2-40B4-BE49-F238E27FC236}">
                <a16:creationId xmlns:a16="http://schemas.microsoft.com/office/drawing/2014/main" id="{379C6644-D98B-48B0-A18E-4DF7742328AC}"/>
              </a:ext>
            </a:extLst>
          </p:cNvPr>
          <p:cNvSpPr/>
          <p:nvPr>
            <p:custDataLst>
              <p:tags r:id="rId6"/>
            </p:custDataLst>
          </p:nvPr>
        </p:nvSpPr>
        <p:spPr>
          <a:xfrm>
            <a:off x="8534400" y="3886200"/>
            <a:ext cx="3581400" cy="646331"/>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Calculator found here: https://www-doh.state.nj.us.doh-shad/query/result/mort/MortCntylCD10/AgeRte.html</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900" dirty="0"/>
          </a:p>
        </p:txBody>
      </p:sp>
      <p:graphicFrame>
        <p:nvGraphicFramePr>
          <p:cNvPr id="10" name="Chart 9">
            <a:extLst>
              <a:ext uri="{FF2B5EF4-FFF2-40B4-BE49-F238E27FC236}">
                <a16:creationId xmlns:a16="http://schemas.microsoft.com/office/drawing/2014/main" id="{CF824E93-3D1E-4D00-912B-6C59D6E37CBF}"/>
              </a:ext>
            </a:extLst>
          </p:cNvPr>
          <p:cNvGraphicFramePr/>
          <p:nvPr>
            <p:custDataLst>
              <p:tags r:id="rId7"/>
            </p:custDataLst>
            <p:extLst>
              <p:ext uri="{D42A27DB-BD31-4B8C-83A1-F6EECF244321}">
                <p14:modId xmlns:p14="http://schemas.microsoft.com/office/powerpoint/2010/main" val="1984914736"/>
              </p:ext>
            </p:extLst>
          </p:nvPr>
        </p:nvGraphicFramePr>
        <p:xfrm>
          <a:off x="3303761" y="677333"/>
          <a:ext cx="6754639" cy="5418667"/>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F0BD3702-B879-44F9-ABF9-0B2754526C02}"/>
              </a:ext>
            </a:extLst>
          </p:cNvPr>
          <p:cNvGraphicFramePr/>
          <p:nvPr>
            <p:custDataLst>
              <p:tags r:id="rId8"/>
            </p:custDataLst>
            <p:extLst>
              <p:ext uri="{D42A27DB-BD31-4B8C-83A1-F6EECF244321}">
                <p14:modId xmlns:p14="http://schemas.microsoft.com/office/powerpoint/2010/main" val="1778687811"/>
              </p:ext>
            </p:extLst>
          </p:nvPr>
        </p:nvGraphicFramePr>
        <p:xfrm>
          <a:off x="8561196" y="4409420"/>
          <a:ext cx="3478404" cy="2340845"/>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11041065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Homicide</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D95A209-5020-458E-AF44-12AE4865565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11.7: Homicide rates (deaths per 100K) by racial/ethnic group, in county</a:t>
            </a:r>
            <a:endParaRPr lang="en-US" sz="2000" spc="-50" dirty="0"/>
          </a:p>
        </p:txBody>
      </p:sp>
      <p:sp>
        <p:nvSpPr>
          <p:cNvPr id="5" name="TextBox 4">
            <a:extLst>
              <a:ext uri="{FF2B5EF4-FFF2-40B4-BE49-F238E27FC236}">
                <a16:creationId xmlns:a16="http://schemas.microsoft.com/office/drawing/2014/main" id="{4A09F014-E8A6-40A8-8CF5-D7108D852D8E}"/>
              </a:ext>
            </a:extLst>
          </p:cNvPr>
          <p:cNvSpPr txBox="1"/>
          <p:nvPr>
            <p:custDataLst>
              <p:tags r:id="rId4"/>
            </p:custDataLst>
          </p:nvPr>
        </p:nvSpPr>
        <p:spPr>
          <a:xfrm>
            <a:off x="3121429" y="30566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NJ DPH, Office of Vital Statistics and Registry for data between 2013-2017</a:t>
            </a:r>
            <a:endParaRPr lang="en-US" sz="1200" dirty="0"/>
          </a:p>
        </p:txBody>
      </p:sp>
      <p:sp>
        <p:nvSpPr>
          <p:cNvPr id="6" name="TextBox 5">
            <a:extLst>
              <a:ext uri="{FF2B5EF4-FFF2-40B4-BE49-F238E27FC236}">
                <a16:creationId xmlns:a16="http://schemas.microsoft.com/office/drawing/2014/main" id="{D772C46B-283B-4D00-B951-3D8F01C49293}"/>
              </a:ext>
            </a:extLst>
          </p:cNvPr>
          <p:cNvSpPr txBox="1"/>
          <p:nvPr>
            <p:custDataLst>
              <p:tags r:id="rId5"/>
            </p:custDataLst>
          </p:nvPr>
        </p:nvSpPr>
        <p:spPr>
          <a:xfrm>
            <a:off x="3124200" y="3467218"/>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11.8: Homicide rates (deaths per 100K) by sex, in county</a:t>
            </a:r>
            <a:endParaRPr lang="en-US" sz="2000" spc="-50" dirty="0"/>
          </a:p>
        </p:txBody>
      </p:sp>
      <p:sp>
        <p:nvSpPr>
          <p:cNvPr id="7" name="TextBox 6">
            <a:extLst>
              <a:ext uri="{FF2B5EF4-FFF2-40B4-BE49-F238E27FC236}">
                <a16:creationId xmlns:a16="http://schemas.microsoft.com/office/drawing/2014/main" id="{FE930766-3187-4377-A6E7-A00BB638B1FB}"/>
              </a:ext>
            </a:extLst>
          </p:cNvPr>
          <p:cNvSpPr txBox="1"/>
          <p:nvPr>
            <p:custDataLst>
              <p:tags r:id="rId6"/>
            </p:custDataLst>
          </p:nvPr>
        </p:nvSpPr>
        <p:spPr>
          <a:xfrm>
            <a:off x="3124200" y="38100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NJ DPH, Office of Vital Statistics and Registry for data between 2013-2017</a:t>
            </a:r>
            <a:endParaRPr lang="en-US" sz="1200" dirty="0"/>
          </a:p>
        </p:txBody>
      </p:sp>
      <p:sp>
        <p:nvSpPr>
          <p:cNvPr id="8" name="TextBox 7">
            <a:extLst>
              <a:ext uri="{FF2B5EF4-FFF2-40B4-BE49-F238E27FC236}">
                <a16:creationId xmlns:a16="http://schemas.microsoft.com/office/drawing/2014/main" id="{5D045361-96DA-4F45-A263-7B139F478415}"/>
              </a:ext>
            </a:extLst>
          </p:cNvPr>
          <p:cNvSpPr txBox="1"/>
          <p:nvPr>
            <p:custDataLst>
              <p:tags r:id="rId7"/>
            </p:custDataLst>
          </p:nvPr>
        </p:nvSpPr>
        <p:spPr>
          <a:xfrm>
            <a:off x="3099277" y="6566478"/>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graphicFrame>
        <p:nvGraphicFramePr>
          <p:cNvPr id="11" name="Chart 10">
            <a:extLst>
              <a:ext uri="{FF2B5EF4-FFF2-40B4-BE49-F238E27FC236}">
                <a16:creationId xmlns:a16="http://schemas.microsoft.com/office/drawing/2014/main" id="{F7A3F4A6-D8D4-4043-BA35-19CF541A90E8}"/>
              </a:ext>
            </a:extLst>
          </p:cNvPr>
          <p:cNvGraphicFramePr/>
          <p:nvPr>
            <p:custDataLst>
              <p:tags r:id="rId8"/>
            </p:custDataLst>
            <p:extLst>
              <p:ext uri="{D42A27DB-BD31-4B8C-83A1-F6EECF244321}">
                <p14:modId xmlns:p14="http://schemas.microsoft.com/office/powerpoint/2010/main" val="3112437145"/>
              </p:ext>
            </p:extLst>
          </p:nvPr>
        </p:nvGraphicFramePr>
        <p:xfrm>
          <a:off x="3340100" y="942202"/>
          <a:ext cx="8623300" cy="2086339"/>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29EF6583-EDFC-47C9-94F7-3CE99C00E2C7}"/>
              </a:ext>
            </a:extLst>
          </p:cNvPr>
          <p:cNvGraphicFramePr/>
          <p:nvPr>
            <p:custDataLst>
              <p:tags r:id="rId9"/>
            </p:custDataLst>
            <p:extLst>
              <p:ext uri="{D42A27DB-BD31-4B8C-83A1-F6EECF244321}">
                <p14:modId xmlns:p14="http://schemas.microsoft.com/office/powerpoint/2010/main" val="886696967"/>
              </p:ext>
            </p:extLst>
          </p:nvPr>
        </p:nvGraphicFramePr>
        <p:xfrm>
          <a:off x="3340100" y="4175105"/>
          <a:ext cx="8623300" cy="2145151"/>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97240947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Domestic</a:t>
            </a:r>
          </a:p>
          <a:p>
            <a:pPr>
              <a:lnSpc>
                <a:spcPct val="90000"/>
              </a:lnSpc>
            </a:pPr>
            <a:r>
              <a:rPr lang="en-US" sz="4800" spc="-20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 Domestic violence incidents (# reported) in NJ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2016</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The latest data available is 2016.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66E00E27-8358-46F8-8263-9970F1EAD8ED}"/>
              </a:ext>
            </a:extLst>
          </p:cNvPr>
          <p:cNvGraphicFramePr/>
          <p:nvPr>
            <p:custDataLst>
              <p:tags r:id="rId5"/>
            </p:custDataLst>
            <p:extLst>
              <p:ext uri="{D42A27DB-BD31-4B8C-83A1-F6EECF244321}">
                <p14:modId xmlns:p14="http://schemas.microsoft.com/office/powerpoint/2010/main" val="2102619461"/>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Domestic</a:t>
            </a:r>
          </a:p>
          <a:p>
            <a:pPr>
              <a:lnSpc>
                <a:spcPct val="90000"/>
              </a:lnSpc>
            </a:pPr>
            <a:r>
              <a:rPr lang="en-US" sz="4800" spc="-20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1BB69A2-1F1C-478E-BDF4-B77422B6B26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12.2: Domestic violence incidents (# reported) over time, in county </a:t>
            </a:r>
            <a:endParaRPr lang="en-US" sz="2000" spc="-50" dirty="0"/>
          </a:p>
        </p:txBody>
      </p:sp>
      <p:sp>
        <p:nvSpPr>
          <p:cNvPr id="4" name="TextBox 3">
            <a:extLst>
              <a:ext uri="{FF2B5EF4-FFF2-40B4-BE49-F238E27FC236}">
                <a16:creationId xmlns:a16="http://schemas.microsoft.com/office/drawing/2014/main" id="{DCB0414E-B44F-43F5-903E-8683E43A7D21}"/>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2012-2016</a:t>
            </a:r>
            <a:endParaRPr lang="en-US" sz="1200" dirty="0"/>
          </a:p>
        </p:txBody>
      </p:sp>
      <p:sp>
        <p:nvSpPr>
          <p:cNvPr id="5" name="TextBox 4">
            <a:extLst>
              <a:ext uri="{FF2B5EF4-FFF2-40B4-BE49-F238E27FC236}">
                <a16:creationId xmlns:a16="http://schemas.microsoft.com/office/drawing/2014/main" id="{3501A9F9-3862-41A7-B73A-6B8AC365A646}"/>
              </a:ext>
            </a:extLst>
          </p:cNvPr>
          <p:cNvSpPr txBox="1"/>
          <p:nvPr>
            <p:custDataLst>
              <p:tags r:id="rId4"/>
            </p:custDataLst>
          </p:nvPr>
        </p:nvSpPr>
        <p:spPr>
          <a:xfrm>
            <a:off x="3124200" y="6400800"/>
            <a:ext cx="9001962" cy="457200"/>
          </a:xfrm>
          <a:prstGeom prst="rect">
            <a:avLst/>
          </a:prstGeom>
          <a:noFill/>
        </p:spPr>
        <p:txBody>
          <a:bodyPr wrap="square" rtlCol="0" anchor="ctr" anchorCtr="0">
            <a:noAutofit/>
          </a:bodyPr>
          <a:lstStyle/>
          <a:p>
            <a:pPr algn="just"/>
            <a:r>
              <a:rPr lang="en-US" sz="100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The latest data available is 2016.</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5"/>
            </p:custDataLst>
            <p:extLst>
              <p:ext uri="{D42A27DB-BD31-4B8C-83A1-F6EECF244321}">
                <p14:modId xmlns:p14="http://schemas.microsoft.com/office/powerpoint/2010/main" val="3329410300"/>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28578035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Domestic</a:t>
            </a:r>
          </a:p>
          <a:p>
            <a:pPr>
              <a:lnSpc>
                <a:spcPct val="90000"/>
              </a:lnSpc>
            </a:pPr>
            <a:r>
              <a:rPr lang="en-US" sz="4800" spc="-20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A1547B99-2B53-45DC-A3E7-B629C6FCD1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12.3: Domestic violence incidents (# reported) over time, by municipality</a:t>
            </a:r>
            <a:endParaRPr lang="en-US" sz="2000" spc="-50" dirty="0"/>
          </a:p>
        </p:txBody>
      </p:sp>
      <p:sp>
        <p:nvSpPr>
          <p:cNvPr id="4" name="TextBox 3">
            <a:extLst>
              <a:ext uri="{FF2B5EF4-FFF2-40B4-BE49-F238E27FC236}">
                <a16:creationId xmlns:a16="http://schemas.microsoft.com/office/drawing/2014/main" id="{4FAACC2F-7ECE-451F-AD04-91D8232FA6D8}"/>
              </a:ext>
            </a:extLst>
          </p:cNvPr>
          <p:cNvSpPr txBox="1"/>
          <p:nvPr>
            <p:custDataLst>
              <p:tags r:id="rId3"/>
            </p:custDataLst>
          </p:nvPr>
        </p:nvSpPr>
        <p:spPr>
          <a:xfrm>
            <a:off x="3162344" y="3517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Policy annual domestic violence reports, 2010-2016</a:t>
            </a:r>
            <a:endParaRPr lang="en-US" sz="1200" dirty="0"/>
          </a:p>
        </p:txBody>
      </p:sp>
      <p:sp>
        <p:nvSpPr>
          <p:cNvPr id="5" name="TextBox 4">
            <a:extLst>
              <a:ext uri="{FF2B5EF4-FFF2-40B4-BE49-F238E27FC236}">
                <a16:creationId xmlns:a16="http://schemas.microsoft.com/office/drawing/2014/main" id="{AEEEC400-4BA1-4A28-8748-40749C82324F}"/>
              </a:ext>
            </a:extLst>
          </p:cNvPr>
          <p:cNvSpPr txBox="1"/>
          <p:nvPr>
            <p:custDataLst>
              <p:tags r:id="rId4"/>
            </p:custDataLst>
          </p:nvPr>
        </p:nvSpPr>
        <p:spPr>
          <a:xfrm>
            <a:off x="3164638" y="6220054"/>
            <a:ext cx="900196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a:t>
            </a:r>
          </a:p>
          <a:p>
            <a:pPr algn="just"/>
            <a:r>
              <a:rPr lang="en-US" sz="1000">
                <a:latin typeface="Franklin Gothic Book" panose="020B0503020102020204" pitchFamily="34" charset="0"/>
              </a:rPr>
              <a:t>Note. These are the 10 municipalities (if available) with the highest rates in the county in 2016. Workbook may include more municipalities.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EC466FDC-4547-41C9-B6D8-CD24349E323B}"/>
              </a:ext>
            </a:extLst>
          </p:cNvPr>
          <p:cNvGraphicFramePr/>
          <p:nvPr>
            <p:custDataLst>
              <p:tags r:id="rId5"/>
            </p:custDataLst>
            <p:extLst>
              <p:ext uri="{D42A27DB-BD31-4B8C-83A1-F6EECF244321}">
                <p14:modId xmlns:p14="http://schemas.microsoft.com/office/powerpoint/2010/main" val="2263260529"/>
              </p:ext>
            </p:extLst>
          </p:nvPr>
        </p:nvGraphicFramePr>
        <p:xfrm>
          <a:off x="3455338" y="533763"/>
          <a:ext cx="8203261" cy="5686291"/>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6986614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Domestic</a:t>
            </a:r>
          </a:p>
          <a:p>
            <a:pPr>
              <a:lnSpc>
                <a:spcPct val="90000"/>
              </a:lnSpc>
            </a:pPr>
            <a:r>
              <a:rPr lang="en-US" sz="4800" spc="-20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2771" y="3836551"/>
            <a:ext cx="3124200" cy="757130"/>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Offenses and</a:t>
            </a:r>
          </a:p>
          <a:p>
            <a:pPr algn="ctr">
              <a:lnSpc>
                <a:spcPct val="90000"/>
              </a:lnSpc>
            </a:pPr>
            <a:r>
              <a:rPr lang="en-US" sz="2400" spc="-100">
                <a:solidFill>
                  <a:schemeClr val="bg1"/>
                </a:solidFill>
                <a:latin typeface="Franklin Gothic Demi" panose="020B0703020102020204" pitchFamily="34" charset="0"/>
              </a:rPr>
              <a:t>arrests statewide</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8D86E130-38FE-44C3-B9F6-DB0AF6D4605F}"/>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12.4: Domestic violence offenses by type (#) in NJ </a:t>
            </a:r>
          </a:p>
        </p:txBody>
      </p:sp>
      <p:sp>
        <p:nvSpPr>
          <p:cNvPr id="5" name="TextBox 4">
            <a:extLst>
              <a:ext uri="{FF2B5EF4-FFF2-40B4-BE49-F238E27FC236}">
                <a16:creationId xmlns:a16="http://schemas.microsoft.com/office/drawing/2014/main" id="{5F4684B8-E7D8-4803-9754-410B9F1AF8CC}"/>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Policy annual domestic violence reports, 2016</a:t>
            </a:r>
            <a:endParaRPr lang="en-US" sz="1200" dirty="0"/>
          </a:p>
        </p:txBody>
      </p:sp>
      <p:graphicFrame>
        <p:nvGraphicFramePr>
          <p:cNvPr id="8" name="Chart 7">
            <a:extLst>
              <a:ext uri="{FF2B5EF4-FFF2-40B4-BE49-F238E27FC236}">
                <a16:creationId xmlns:a16="http://schemas.microsoft.com/office/drawing/2014/main" id="{13DE6344-CB45-4F6B-8F33-42A74FD6608E}"/>
              </a:ext>
            </a:extLst>
          </p:cNvPr>
          <p:cNvGraphicFramePr/>
          <p:nvPr>
            <p:custDataLst>
              <p:tags r:id="rId5"/>
            </p:custDataLst>
            <p:extLst>
              <p:ext uri="{D42A27DB-BD31-4B8C-83A1-F6EECF244321}">
                <p14:modId xmlns:p14="http://schemas.microsoft.com/office/powerpoint/2010/main" val="3235386440"/>
              </p:ext>
            </p:extLst>
          </p:nvPr>
        </p:nvGraphicFramePr>
        <p:xfrm>
          <a:off x="3581400" y="954107"/>
          <a:ext cx="8158625" cy="5446693"/>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nvSpPr>
        <p:spPr>
          <a:xfrm>
            <a:off x="3246120" y="6510754"/>
            <a:ext cx="7943475"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118887923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Domestic</a:t>
            </a:r>
          </a:p>
          <a:p>
            <a:pPr>
              <a:lnSpc>
                <a:spcPct val="90000"/>
              </a:lnSpc>
            </a:pPr>
            <a:r>
              <a:rPr lang="en-US" sz="4800" spc="-20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2771" y="3836551"/>
            <a:ext cx="3124200" cy="757130"/>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Offenses and</a:t>
            </a:r>
          </a:p>
          <a:p>
            <a:pPr algn="ctr">
              <a:lnSpc>
                <a:spcPct val="90000"/>
              </a:lnSpc>
            </a:pPr>
            <a:r>
              <a:rPr lang="en-US" sz="2400" spc="-100">
                <a:solidFill>
                  <a:schemeClr val="bg1"/>
                </a:solidFill>
                <a:latin typeface="Franklin Gothic Demi" panose="020B0703020102020204" pitchFamily="34" charset="0"/>
              </a:rPr>
              <a:t>arrests statewide</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4A17D82D-1BD5-4743-BE06-CA35D8E899E8}"/>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12.5: Domestic violence arrests by offense (#) in NJ </a:t>
            </a:r>
          </a:p>
        </p:txBody>
      </p:sp>
      <p:sp>
        <p:nvSpPr>
          <p:cNvPr id="5" name="TextBox 4">
            <a:extLst>
              <a:ext uri="{FF2B5EF4-FFF2-40B4-BE49-F238E27FC236}">
                <a16:creationId xmlns:a16="http://schemas.microsoft.com/office/drawing/2014/main" id="{B9A87B01-F842-4F86-B69D-A27D7A2EDD89}"/>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Policy annual domestic violence reports, 2016</a:t>
            </a:r>
            <a:endParaRPr lang="en-US" sz="1200" dirty="0"/>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5"/>
            </p:custDataLst>
            <p:extLst>
              <p:ext uri="{D42A27DB-BD31-4B8C-83A1-F6EECF244321}">
                <p14:modId xmlns:p14="http://schemas.microsoft.com/office/powerpoint/2010/main" val="1170503747"/>
              </p:ext>
            </p:extLst>
          </p:nvPr>
        </p:nvGraphicFramePr>
        <p:xfrm>
          <a:off x="3455338" y="1219200"/>
          <a:ext cx="8584261"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nvSpPr>
        <p:spPr>
          <a:xfrm>
            <a:off x="3246120" y="6453222"/>
            <a:ext cx="7746062"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211473044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0" y="4114800"/>
            <a:ext cx="3124200" cy="757130"/>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Suspected Opioid Deaths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3"/>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13.1: Change (%) in suspected opioid overdose deaths in NJ (by county) between 2016 and 2018 </a:t>
            </a:r>
            <a:endParaRPr lang="en-US" sz="2000" spc="-50" dirty="0"/>
          </a:p>
        </p:txBody>
      </p:sp>
      <p:sp>
        <p:nvSpPr>
          <p:cNvPr id="5" name="TextBox 4">
            <a:extLst>
              <a:ext uri="{FF2B5EF4-FFF2-40B4-BE49-F238E27FC236}">
                <a16:creationId xmlns:a16="http://schemas.microsoft.com/office/drawing/2014/main" id="{C20C6F73-5238-4D06-BC93-CECFA8F0CBFC}"/>
              </a:ext>
            </a:extLst>
          </p:cNvPr>
          <p:cNvSpPr txBox="1"/>
          <p:nvPr>
            <p:custDataLst>
              <p:tags r:id="rId4"/>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Cares - Office of the Attorney General</a:t>
            </a:r>
            <a:endParaRPr lang="en-US" sz="1200" dirty="0"/>
          </a:p>
        </p:txBody>
      </p:sp>
      <p:sp>
        <p:nvSpPr>
          <p:cNvPr id="6" name="TextBox 5">
            <a:extLst>
              <a:ext uri="{FF2B5EF4-FFF2-40B4-BE49-F238E27FC236}">
                <a16:creationId xmlns:a16="http://schemas.microsoft.com/office/drawing/2014/main" id="{08998BB9-5F64-4A41-A09B-4A8FDE9F142D}"/>
              </a:ext>
            </a:extLst>
          </p:cNvPr>
          <p:cNvSpPr txBox="1"/>
          <p:nvPr>
            <p:custDataLst>
              <p:tags r:id="rId5"/>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13.2: Number of (#) suspected opioid deaths over time, in county</a:t>
            </a:r>
            <a:endParaRPr lang="en-US" sz="1400" spc="-50" dirty="0"/>
          </a:p>
        </p:txBody>
      </p:sp>
      <p:sp>
        <p:nvSpPr>
          <p:cNvPr id="7" name="Rectangle 6">
            <a:extLst>
              <a:ext uri="{FF2B5EF4-FFF2-40B4-BE49-F238E27FC236}">
                <a16:creationId xmlns:a16="http://schemas.microsoft.com/office/drawing/2014/main" id="{01CCA3F2-6399-4A1F-A98C-957BA85D803B}"/>
              </a:ext>
            </a:extLst>
          </p:cNvPr>
          <p:cNvSpPr/>
          <p:nvPr>
            <p:custDataLst>
              <p:tags r:id="rId6"/>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Cares - Office of the Attorney General</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883270730"/>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8"/>
            </p:custDataLst>
            <p:extLst>
              <p:ext uri="{D42A27DB-BD31-4B8C-83A1-F6EECF244321}">
                <p14:modId xmlns:p14="http://schemas.microsoft.com/office/powerpoint/2010/main" val="2640513799"/>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nvSpPr>
        <p:spPr>
          <a:xfrm>
            <a:off x="8536709" y="6355372"/>
            <a:ext cx="3617726" cy="400110"/>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265928842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8643434-6E27-4792-BCBB-CF207A083807}"/>
              </a:ext>
            </a:extLst>
          </p:cNvPr>
          <p:cNvSpPr txBox="1"/>
          <p:nvPr>
            <p:custDataLst>
              <p:tags r:id="rId2"/>
            </p:custDataLst>
          </p:nvPr>
        </p:nvSpPr>
        <p:spPr>
          <a:xfrm>
            <a:off x="3124200" y="0"/>
            <a:ext cx="3919176"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13.3: % change in population for every overdose death (by county)</a:t>
            </a:r>
            <a:endParaRPr lang="en-US" sz="2000" spc="-50" dirty="0"/>
          </a:p>
        </p:txBody>
      </p:sp>
      <p:sp>
        <p:nvSpPr>
          <p:cNvPr id="4" name="TextBox 3">
            <a:extLst>
              <a:ext uri="{FF2B5EF4-FFF2-40B4-BE49-F238E27FC236}">
                <a16:creationId xmlns:a16="http://schemas.microsoft.com/office/drawing/2014/main" id="{EE2B3891-F212-449A-9F8B-4FF041E115A0}"/>
              </a:ext>
            </a:extLst>
          </p:cNvPr>
          <p:cNvSpPr txBox="1"/>
          <p:nvPr>
            <p:custDataLst>
              <p:tags r:id="rId3"/>
            </p:custDataLst>
          </p:nvPr>
        </p:nvSpPr>
        <p:spPr>
          <a:xfrm>
            <a:off x="3124200" y="649069"/>
            <a:ext cx="3446736" cy="461665"/>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200"/>
              <a:t>Source: NJ Cares - Office of the Attorney General (2017-2018)</a:t>
            </a:r>
            <a:endParaRPr lang="en-US" sz="1200" dirty="0"/>
          </a:p>
        </p:txBody>
      </p:sp>
      <p:sp>
        <p:nvSpPr>
          <p:cNvPr id="5" name="TextBox 4">
            <a:extLst>
              <a:ext uri="{FF2B5EF4-FFF2-40B4-BE49-F238E27FC236}">
                <a16:creationId xmlns:a16="http://schemas.microsoft.com/office/drawing/2014/main" id="{3808CB95-230E-45F8-9B0B-B912567ACAA8}"/>
              </a:ext>
            </a:extLst>
          </p:cNvPr>
          <p:cNvSpPr txBox="1"/>
          <p:nvPr>
            <p:custDataLst>
              <p:tags r:id="rId4"/>
            </p:custDataLst>
          </p:nvPr>
        </p:nvSpPr>
        <p:spPr>
          <a:xfrm>
            <a:off x="7772400" y="0"/>
            <a:ext cx="3919176"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13.4: Population for every 1 overdose death over time, in county</a:t>
            </a:r>
            <a:endParaRPr lang="en-US" sz="2000" spc="-50" dirty="0"/>
          </a:p>
        </p:txBody>
      </p:sp>
      <p:sp>
        <p:nvSpPr>
          <p:cNvPr id="6" name="TextBox 5">
            <a:extLst>
              <a:ext uri="{FF2B5EF4-FFF2-40B4-BE49-F238E27FC236}">
                <a16:creationId xmlns:a16="http://schemas.microsoft.com/office/drawing/2014/main" id="{B09B946D-6552-4189-BA88-5BF735441C01}"/>
              </a:ext>
            </a:extLst>
          </p:cNvPr>
          <p:cNvSpPr txBox="1"/>
          <p:nvPr>
            <p:custDataLst>
              <p:tags r:id="rId5"/>
            </p:custDataLst>
          </p:nvPr>
        </p:nvSpPr>
        <p:spPr>
          <a:xfrm>
            <a:off x="7772400" y="649068"/>
            <a:ext cx="3446736" cy="276999"/>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200"/>
              <a:t>Source: NJ Cares - Office of the Attorney General</a:t>
            </a:r>
            <a:endParaRPr lang="en-US" sz="1200" dirty="0"/>
          </a:p>
        </p:txBody>
      </p:sp>
      <p:sp>
        <p:nvSpPr>
          <p:cNvPr id="7" name="TextBox 6">
            <a:extLst>
              <a:ext uri="{FF2B5EF4-FFF2-40B4-BE49-F238E27FC236}">
                <a16:creationId xmlns:a16="http://schemas.microsoft.com/office/drawing/2014/main" id="{3EEDDB8D-B776-4711-8A2B-0741AEE608DB}"/>
              </a:ext>
            </a:extLst>
          </p:cNvPr>
          <p:cNvSpPr txBox="1"/>
          <p:nvPr>
            <p:custDataLst>
              <p:tags r:id="rId6"/>
            </p:custDataLst>
          </p:nvPr>
        </p:nvSpPr>
        <p:spPr>
          <a:xfrm>
            <a:off x="3167424" y="6400800"/>
            <a:ext cx="9024576"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Chart 13.3 indicates an increasing trend of overdose deaths for most NJ counties. In Chart 13.4, the lower the population for every 1 overdose, the more people are dying of overdoses."</a:t>
            </a:r>
            <a:endParaRPr lang="en-US" sz="1000" dirty="0">
              <a:latin typeface="Franklin Gothic Book" panose="020B0503020102020204" pitchFamily="34" charset="0"/>
            </a:endParaRPr>
          </a:p>
        </p:txBody>
      </p:sp>
      <p:graphicFrame>
        <p:nvGraphicFramePr>
          <p:cNvPr id="10" name="Chart 9">
            <a:extLst>
              <a:ext uri="{FF2B5EF4-FFF2-40B4-BE49-F238E27FC236}">
                <a16:creationId xmlns:a16="http://schemas.microsoft.com/office/drawing/2014/main" id="{91AA4964-1BE0-4CBF-B1F9-07CB8FBF53E7}"/>
              </a:ext>
            </a:extLst>
          </p:cNvPr>
          <p:cNvGraphicFramePr/>
          <p:nvPr>
            <p:custDataLst>
              <p:tags r:id="rId7"/>
            </p:custDataLst>
            <p:extLst>
              <p:ext uri="{D42A27DB-BD31-4B8C-83A1-F6EECF244321}">
                <p14:modId xmlns:p14="http://schemas.microsoft.com/office/powerpoint/2010/main" val="2492137355"/>
              </p:ext>
            </p:extLst>
          </p:nvPr>
        </p:nvGraphicFramePr>
        <p:xfrm>
          <a:off x="3246120" y="1154668"/>
          <a:ext cx="3572787" cy="547473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BEF1AF45-3DCE-4EA4-A463-7912F7A4AC72}"/>
              </a:ext>
            </a:extLst>
          </p:cNvPr>
          <p:cNvGraphicFramePr/>
          <p:nvPr>
            <p:custDataLst>
              <p:tags r:id="rId8"/>
            </p:custDataLst>
            <p:extLst>
              <p:ext uri="{D42A27DB-BD31-4B8C-83A1-F6EECF244321}">
                <p14:modId xmlns:p14="http://schemas.microsoft.com/office/powerpoint/2010/main" val="4181189450"/>
              </p:ext>
            </p:extLst>
          </p:nvPr>
        </p:nvGraphicFramePr>
        <p:xfrm>
          <a:off x="7772400" y="1499827"/>
          <a:ext cx="3919176" cy="38523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20976115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13.5: Types of substances (%) identified at treatment center admissions, in county</a:t>
            </a:r>
            <a:endParaRPr lang="en-US" sz="2000" spc="-50" dirty="0"/>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7653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Department of Health Division of Mental Health and Addiction Services Office of Planning, Research, Evaluation and Prevention, June 2012 Report.</a:t>
            </a:r>
            <a:endParaRPr lang="en-US" sz="1200" dirty="0"/>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1271962666"/>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Programs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14.1: Types of mental health programs (#)</a:t>
            </a:r>
            <a:endParaRPr lang="en-US" sz="2000" spc="-50" dirty="0"/>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24200" y="4088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Human Services, Directory of Mental Health Services, November 2017</a:t>
            </a:r>
            <a:endParaRPr lang="en-US" sz="1200" dirty="0"/>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3057784018"/>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28953073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FDA4A31-9CCE-4B46-9C73-6F325F883FBC}"/>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14.2: Frequency (%) of mental health distress in NJ (by county) – age adjusted</a:t>
            </a:r>
            <a:endParaRPr lang="en-US" sz="2000" spc="-50" dirty="0"/>
          </a:p>
        </p:txBody>
      </p:sp>
      <p:sp>
        <p:nvSpPr>
          <p:cNvPr id="5" name="TextBox 4">
            <a:extLst>
              <a:ext uri="{FF2B5EF4-FFF2-40B4-BE49-F238E27FC236}">
                <a16:creationId xmlns:a16="http://schemas.microsoft.com/office/drawing/2014/main" id="{7BCBB176-3C1D-4DE3-8B27-D56EDC52FA22}"/>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from the NJ Behavioral Risk Factor Survey, 2017</a:t>
            </a:r>
            <a:endParaRPr lang="en-US" sz="1200" dirty="0"/>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5"/>
            </p:custDataLst>
            <p:extLst>
              <p:ext uri="{D42A27DB-BD31-4B8C-83A1-F6EECF244321}">
                <p14:modId xmlns:p14="http://schemas.microsoft.com/office/powerpoint/2010/main" val="3561181999"/>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6"/>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14.3: Frequency (%) of mental health distress over time - age adjusted, in county</a:t>
            </a:r>
            <a:endParaRPr lang="en-US" sz="1400" spc="-50" dirty="0"/>
          </a:p>
        </p:txBody>
      </p:sp>
      <p:sp>
        <p:nvSpPr>
          <p:cNvPr id="10" name="Rectangle 9">
            <a:extLst>
              <a:ext uri="{FF2B5EF4-FFF2-40B4-BE49-F238E27FC236}">
                <a16:creationId xmlns:a16="http://schemas.microsoft.com/office/drawing/2014/main" id="{0468E016-2933-428E-BE81-58C2628BADF9}"/>
              </a:ext>
            </a:extLst>
          </p:cNvPr>
          <p:cNvSpPr/>
          <p:nvPr>
            <p:custDataLst>
              <p:tags r:id="rId7"/>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from the NJ Behavioral Risk Factor Survey, 2013-2017</a:t>
            </a:r>
            <a:endParaRPr lang="en-US" sz="900" dirty="0"/>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8"/>
            </p:custDataLst>
            <p:extLst>
              <p:ext uri="{D42A27DB-BD31-4B8C-83A1-F6EECF244321}">
                <p14:modId xmlns:p14="http://schemas.microsoft.com/office/powerpoint/2010/main" val="1181212413"/>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318857603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3"/>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14.4: Frequency (%) of mental health distress by race/ethnicity  - age adjusted, in county </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4"/>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from the NJ Behavioral Risk Factor Survey, 2017</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5"/>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14.5: Frequency (%) of mental health distress by sex – age adjusted, in county</a:t>
            </a:r>
            <a:endParaRPr lang="en-US" sz="2000" spc="-50" dirty="0"/>
          </a:p>
        </p:txBody>
      </p:sp>
      <p:sp>
        <p:nvSpPr>
          <p:cNvPr id="7" name="TextBox 6">
            <a:extLst>
              <a:ext uri="{FF2B5EF4-FFF2-40B4-BE49-F238E27FC236}">
                <a16:creationId xmlns:a16="http://schemas.microsoft.com/office/drawing/2014/main" id="{CFFFB545-9206-4B25-8D39-3AE8D74ACB90}"/>
              </a:ext>
            </a:extLst>
          </p:cNvPr>
          <p:cNvSpPr txBox="1"/>
          <p:nvPr>
            <p:custDataLst>
              <p:tags r:id="rId6"/>
            </p:custDataLst>
          </p:nvPr>
        </p:nvSpPr>
        <p:spPr>
          <a:xfrm>
            <a:off x="3124200" y="38862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from the NJ Behavioral Risk Factor Survey, 2017</a:t>
            </a:r>
            <a:endParaRPr lang="en-US" sz="1200" dirty="0"/>
          </a:p>
        </p:txBody>
      </p:sp>
      <p:sp>
        <p:nvSpPr>
          <p:cNvPr id="8" name="TextBox 7">
            <a:extLst>
              <a:ext uri="{FF2B5EF4-FFF2-40B4-BE49-F238E27FC236}">
                <a16:creationId xmlns:a16="http://schemas.microsoft.com/office/drawing/2014/main" id="{BA139A88-3BC0-4802-9727-94A9BC8F993C}"/>
              </a:ext>
            </a:extLst>
          </p:cNvPr>
          <p:cNvSpPr txBox="1"/>
          <p:nvPr>
            <p:custDataLst>
              <p:tags r:id="rId7"/>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Mental health distress = % of respondents who indicated that 14 or more of the past 30 days were “not good”.</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8"/>
            </p:custDataLst>
            <p:extLst>
              <p:ext uri="{D42A27DB-BD31-4B8C-83A1-F6EECF244321}">
                <p14:modId xmlns:p14="http://schemas.microsoft.com/office/powerpoint/2010/main" val="2626574657"/>
              </p:ext>
            </p:extLst>
          </p:nvPr>
        </p:nvGraphicFramePr>
        <p:xfrm>
          <a:off x="3352800" y="82899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9"/>
            </p:custDataLst>
            <p:extLst>
              <p:ext uri="{D42A27DB-BD31-4B8C-83A1-F6EECF244321}">
                <p14:modId xmlns:p14="http://schemas.microsoft.com/office/powerpoint/2010/main" val="3242218313"/>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10"/>
            </p:custDataLst>
          </p:nvPr>
        </p:nvSpPr>
        <p:spPr>
          <a:xfrm>
            <a:off x="3203419" y="6311195"/>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Tree>
    <p:extLst>
      <p:ext uri="{BB962C8B-B14F-4D97-AF65-F5344CB8AC3E}">
        <p14:creationId xmlns:p14="http://schemas.microsoft.com/office/powerpoint/2010/main" val="146240699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53A52EB-70D7-4AF5-A4D4-89A18F5CC56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14.6: Frequency of diagnosed depression (%) in NJ (by county)  - age adjusted</a:t>
            </a:r>
            <a:endParaRPr lang="en-US" sz="2000" spc="-50" dirty="0"/>
          </a:p>
        </p:txBody>
      </p:sp>
      <p:sp>
        <p:nvSpPr>
          <p:cNvPr id="5" name="TextBox 4">
            <a:extLst>
              <a:ext uri="{FF2B5EF4-FFF2-40B4-BE49-F238E27FC236}">
                <a16:creationId xmlns:a16="http://schemas.microsoft.com/office/drawing/2014/main" id="{752B2E59-368D-4561-A5C1-DC9042BF25AB}"/>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from the NJ Behavioral Risk Factor Survey, 2013-2017</a:t>
            </a:r>
            <a:endParaRPr lang="en-US" sz="1200" dirty="0"/>
          </a:p>
        </p:txBody>
      </p:sp>
      <p:sp>
        <p:nvSpPr>
          <p:cNvPr id="6" name="TextBox 5">
            <a:extLst>
              <a:ext uri="{FF2B5EF4-FFF2-40B4-BE49-F238E27FC236}">
                <a16:creationId xmlns:a16="http://schemas.microsoft.com/office/drawing/2014/main" id="{F15A34B5-6F58-4627-BDF4-701E7F24B8A7}"/>
              </a:ext>
            </a:extLst>
          </p:cNvPr>
          <p:cNvSpPr txBox="1"/>
          <p:nvPr>
            <p:custDataLst>
              <p:tags r:id="rId5"/>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14.7: Frequency (%) of depression over time, in county</a:t>
            </a:r>
            <a:endParaRPr lang="en-US" sz="1400" spc="-50" dirty="0"/>
          </a:p>
        </p:txBody>
      </p:sp>
      <p:sp>
        <p:nvSpPr>
          <p:cNvPr id="7" name="Rectangle 6">
            <a:extLst>
              <a:ext uri="{FF2B5EF4-FFF2-40B4-BE49-F238E27FC236}">
                <a16:creationId xmlns:a16="http://schemas.microsoft.com/office/drawing/2014/main" id="{00F27AC9-A132-4413-AB6B-92E1D0F2FA8D}"/>
              </a:ext>
            </a:extLst>
          </p:cNvPr>
          <p:cNvSpPr/>
          <p:nvPr>
            <p:custDataLst>
              <p:tags r:id="rId6"/>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from the NJ Behavioral Risk Factor Survey, 2013-2017</a:t>
            </a:r>
            <a:endParaRPr lang="en-US" sz="900" dirty="0"/>
          </a:p>
        </p:txBody>
      </p:sp>
      <p:sp>
        <p:nvSpPr>
          <p:cNvPr id="8" name="TextBox 7">
            <a:extLst>
              <a:ext uri="{FF2B5EF4-FFF2-40B4-BE49-F238E27FC236}">
                <a16:creationId xmlns:a16="http://schemas.microsoft.com/office/drawing/2014/main" id="{3DCEA526-37F3-412A-A852-0E66ECBA405E}"/>
              </a:ext>
            </a:extLst>
          </p:cNvPr>
          <p:cNvSpPr txBox="1"/>
          <p:nvPr>
            <p:custDataLst>
              <p:tags r:id="rId7"/>
            </p:custDataLst>
          </p:nvPr>
        </p:nvSpPr>
        <p:spPr>
          <a:xfrm>
            <a:off x="3167424" y="6339290"/>
            <a:ext cx="8495867" cy="457200"/>
          </a:xfrm>
          <a:prstGeom prst="rect">
            <a:avLst/>
          </a:prstGeom>
          <a:noFill/>
        </p:spPr>
        <p:txBody>
          <a:bodyPr wrap="square" rtlCol="0" anchor="ctr" anchorCtr="0">
            <a:noAutofit/>
          </a:bodyPr>
          <a:lstStyle/>
          <a:p>
            <a:pPr algn="just"/>
            <a:r>
              <a:rPr lang="en-US" sz="100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8"/>
            </p:custDataLst>
            <p:extLst>
              <p:ext uri="{D42A27DB-BD31-4B8C-83A1-F6EECF244321}">
                <p14:modId xmlns:p14="http://schemas.microsoft.com/office/powerpoint/2010/main" val="1584469586"/>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9"/>
            </p:custDataLst>
            <p:extLst>
              <p:ext uri="{D42A27DB-BD31-4B8C-83A1-F6EECF244321}">
                <p14:modId xmlns:p14="http://schemas.microsoft.com/office/powerpoint/2010/main" val="3733197118"/>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72241758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14.8: Diagnosed depression by race/ethnicity, in county</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from the NJ Behavioral Risk Factor Survey, 2017</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5"/>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14.9: Diagnosed depression by sex, in county  </a:t>
            </a:r>
            <a:endParaRPr lang="en-US" sz="2000" spc="-50" dirty="0"/>
          </a:p>
        </p:txBody>
      </p:sp>
      <p:sp>
        <p:nvSpPr>
          <p:cNvPr id="7" name="TextBox 6">
            <a:extLst>
              <a:ext uri="{FF2B5EF4-FFF2-40B4-BE49-F238E27FC236}">
                <a16:creationId xmlns:a16="http://schemas.microsoft.com/office/drawing/2014/main" id="{CFFFB545-9206-4B25-8D39-3AE8D74ACB90}"/>
              </a:ext>
            </a:extLst>
          </p:cNvPr>
          <p:cNvSpPr txBox="1"/>
          <p:nvPr>
            <p:custDataLst>
              <p:tags r:id="rId6"/>
            </p:custDataLst>
          </p:nvPr>
        </p:nvSpPr>
        <p:spPr>
          <a:xfrm>
            <a:off x="3124200" y="38862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from the NJ Behavioral Risk Factor Survey, 2017</a:t>
            </a:r>
            <a:endParaRPr lang="en-US" sz="1200" dirty="0"/>
          </a:p>
        </p:txBody>
      </p:sp>
      <p:sp>
        <p:nvSpPr>
          <p:cNvPr id="8" name="TextBox 7">
            <a:extLst>
              <a:ext uri="{FF2B5EF4-FFF2-40B4-BE49-F238E27FC236}">
                <a16:creationId xmlns:a16="http://schemas.microsoft.com/office/drawing/2014/main" id="{BA139A88-3BC0-4802-9727-94A9BC8F993C}"/>
              </a:ext>
            </a:extLst>
          </p:cNvPr>
          <p:cNvSpPr txBox="1"/>
          <p:nvPr>
            <p:custDataLst>
              <p:tags r:id="rId7"/>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8"/>
            </p:custDataLst>
            <p:extLst>
              <p:ext uri="{D42A27DB-BD31-4B8C-83A1-F6EECF244321}">
                <p14:modId xmlns:p14="http://schemas.microsoft.com/office/powerpoint/2010/main" val="1150869908"/>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9"/>
            </p:custDataLst>
            <p:extLst>
              <p:ext uri="{D42A27DB-BD31-4B8C-83A1-F6EECF244321}">
                <p14:modId xmlns:p14="http://schemas.microsoft.com/office/powerpoint/2010/main" val="3637111432"/>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10"/>
            </p:custDataLst>
          </p:nvPr>
        </p:nvSpPr>
        <p:spPr>
          <a:xfrm>
            <a:off x="3194183" y="6315977"/>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Tree>
    <p:extLst>
      <p:ext uri="{BB962C8B-B14F-4D97-AF65-F5344CB8AC3E}">
        <p14:creationId xmlns:p14="http://schemas.microsoft.com/office/powerpoint/2010/main" val="118424529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15.1: Children (#) enrolled in special education services in NJ (by county)</a:t>
            </a:r>
            <a:endParaRPr lang="en-US" sz="20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New Jersey Department of Education Office of Special Education Programs, 2018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5"/>
            </p:custDataLst>
          </p:nvPr>
        </p:nvSpPr>
        <p:spPr>
          <a:xfrm>
            <a:off x="3174798" y="6459265"/>
            <a:ext cx="9017202" cy="400110"/>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a:solidFill>
                  <a:schemeClr val="tx1">
                    <a:lumMod val="95000"/>
                    <a:lumOff val="5000"/>
                  </a:schemeClr>
                </a:solidFill>
                <a:latin typeface="Franklin Gothic Book" panose="020B0503020102020204" pitchFamily="34" charset="0"/>
              </a:rPr>
              <a:t>Note: Charter schools were included in the county of registered address.  Total numbers presented are from only 2018. Note that total county population size has not been accounted for in this indicator</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6"/>
            </p:custDataLst>
            <p:extLst>
              <p:ext uri="{D42A27DB-BD31-4B8C-83A1-F6EECF244321}">
                <p14:modId xmlns:p14="http://schemas.microsoft.com/office/powerpoint/2010/main" val="1736085664"/>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90266460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1D08D090-C992-4C44-B708-54BFAA6441F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15.2: Children (%) classified special education in NJ (by county)</a:t>
            </a:r>
            <a:endParaRPr lang="en-US" sz="2000" spc="-50" dirty="0"/>
          </a:p>
        </p:txBody>
      </p:sp>
      <p:sp>
        <p:nvSpPr>
          <p:cNvPr id="5" name="TextBox 4">
            <a:extLst>
              <a:ext uri="{FF2B5EF4-FFF2-40B4-BE49-F238E27FC236}">
                <a16:creationId xmlns:a16="http://schemas.microsoft.com/office/drawing/2014/main" id="{98574231-F5D4-4922-89BE-377E6EDA5E80}"/>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New Jersey Department of Education Office of Special Education Programs, 2018 Special Education Data</a:t>
            </a:r>
            <a:endParaRPr lang="en-US" sz="1200" dirty="0"/>
          </a:p>
        </p:txBody>
      </p:sp>
      <p:sp>
        <p:nvSpPr>
          <p:cNvPr id="6" name="Rectangle 5">
            <a:extLst>
              <a:ext uri="{FF2B5EF4-FFF2-40B4-BE49-F238E27FC236}">
                <a16:creationId xmlns:a16="http://schemas.microsoft.com/office/drawing/2014/main" id="{2C7C1F84-3E0B-40EC-8722-7D1D7964E205}"/>
              </a:ext>
            </a:extLst>
          </p:cNvPr>
          <p:cNvSpPr/>
          <p:nvPr>
            <p:custDataLst>
              <p:tags r:id="rId5"/>
            </p:custDataLst>
          </p:nvPr>
        </p:nvSpPr>
        <p:spPr>
          <a:xfrm>
            <a:off x="3167424" y="6519446"/>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a:solidFill>
                  <a:schemeClr val="tx1">
                    <a:lumMod val="95000"/>
                    <a:lumOff val="5000"/>
                  </a:schemeClr>
                </a:solidFill>
                <a:latin typeface="Franklin Gothic Book" panose="020B0503020102020204" pitchFamily="34" charset="0"/>
              </a:rPr>
              <a:t>Note: Charter schools were included in the county of registered address.</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73842A9-4512-429E-A3D9-B469182D3762}"/>
              </a:ext>
            </a:extLst>
          </p:cNvPr>
          <p:cNvGraphicFramePr/>
          <p:nvPr>
            <p:custDataLst>
              <p:tags r:id="rId6"/>
            </p:custDataLst>
            <p:extLst>
              <p:ext uri="{D42A27DB-BD31-4B8C-83A1-F6EECF244321}">
                <p14:modId xmlns:p14="http://schemas.microsoft.com/office/powerpoint/2010/main" val="598165367"/>
              </p:ext>
            </p:extLst>
          </p:nvPr>
        </p:nvGraphicFramePr>
        <p:xfrm>
          <a:off x="3246120" y="888767"/>
          <a:ext cx="8488680" cy="5599724"/>
        </p:xfrm>
        <a:graphic>
          <a:graphicData uri="http://schemas.openxmlformats.org/drawingml/2006/chart">
            <c:chart xmlns:c="http://schemas.openxmlformats.org/drawingml/2006/chart" xmlns:r="http://schemas.openxmlformats.org/officeDocument/2006/relationships" r:id="rId10"/>
          </a:graphicData>
        </a:graphic>
      </p:graphicFrame>
      <p:sp>
        <p:nvSpPr>
          <p:cNvPr id="7" name="TextBox 6"/>
          <p:cNvSpPr txBox="1"/>
          <p:nvPr>
            <p:custDataLst>
              <p:tags r:id="rId7"/>
            </p:custDataLst>
          </p:nvPr>
        </p:nvSpPr>
        <p:spPr>
          <a:xfrm>
            <a:off x="10843591" y="2743200"/>
            <a:ext cx="1371600" cy="230832"/>
          </a:xfrm>
          <a:prstGeom prst="rect">
            <a:avLst/>
          </a:prstGeom>
          <a:noFill/>
        </p:spPr>
        <p:txBody>
          <a:bodyPr wrap="square" rtlCol="0">
            <a:spAutoFit/>
          </a:bodyPr>
          <a:lstStyle/>
          <a:p>
            <a:r>
              <a:rPr lang="en-US" sz="900">
                <a:latin typeface="Franklin Gothic Medium" panose="020B0603020102020204" pitchFamily="34" charset="0"/>
              </a:rPr>
              <a:t>2018 NJ Average 17.9%</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32711110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2CBA865F-FB5C-42A6-B459-D3BF0E7C9CC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15.3: Children (#) receiving early intervention services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Early Intervention System, 2017-2018</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5"/>
            </p:custDataLst>
            <p:extLst>
              <p:ext uri="{D42A27DB-BD31-4B8C-83A1-F6EECF244321}">
                <p14:modId xmlns:p14="http://schemas.microsoft.com/office/powerpoint/2010/main" val="617550092"/>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nvSpPr>
        <p:spPr>
          <a:xfrm>
            <a:off x="3319000" y="6477000"/>
            <a:ext cx="8534400"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has not been accounted for in this indicator</a:t>
            </a:r>
          </a:p>
        </p:txBody>
      </p:sp>
    </p:spTree>
    <p:extLst>
      <p:ext uri="{BB962C8B-B14F-4D97-AF65-F5344CB8AC3E}">
        <p14:creationId xmlns:p14="http://schemas.microsoft.com/office/powerpoint/2010/main" val="320957370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260189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2B41D0E-FD29-4A7B-92CA-967BC0DC354D}"/>
              </a:ext>
            </a:extLst>
          </p:cNvPr>
          <p:cNvSpPr/>
          <p:nvPr/>
        </p:nvSpPr>
        <p:spPr>
          <a:xfrm>
            <a:off x="3533175" y="588202"/>
            <a:ext cx="4132900" cy="5803727"/>
          </a:xfrm>
          <a:prstGeom prst="rect">
            <a:avLst/>
          </a:prstGeom>
        </p:spPr>
        <p:txBody>
          <a:bodyPr wrap="square">
            <a:noAutofit/>
          </a:bodyPr>
          <a:lstStyle/>
          <a:p>
            <a:endParaRPr lang="en-US" sz="1400" dirty="0">
              <a:latin typeface="Franklin Gothic Medium" panose="020B0603020102020204" pitchFamily="34" charset="0"/>
            </a:endParaRPr>
          </a:p>
          <a:p>
            <a:r>
              <a:rPr lang="en-US" sz="1400" spc="-20" dirty="0">
                <a:latin typeface="Franklin Gothic Medium" panose="020B0603020102020204" pitchFamily="34" charset="0"/>
              </a:rPr>
              <a:t>ACCESS Mental Health Services </a:t>
            </a:r>
            <a:r>
              <a:rPr lang="en-US" sz="1400" dirty="0">
                <a:solidFill>
                  <a:srgbClr val="C00000"/>
                </a:solidFill>
                <a:latin typeface="Franklin Gothic Medium" panose="020B0603020102020204" pitchFamily="34" charset="0"/>
              </a:rPr>
              <a:t>[Deaf &amp; Hard of Hearing]</a:t>
            </a:r>
          </a:p>
          <a:p>
            <a:endParaRPr lang="en-US" sz="1400" dirty="0">
              <a:latin typeface="Franklin Gothic Medium" panose="020B0603020102020204" pitchFamily="34" charset="0"/>
            </a:endParaRPr>
          </a:p>
          <a:p>
            <a:r>
              <a:rPr lang="en-US" sz="1400" spc="-20" dirty="0">
                <a:latin typeface="Franklin Gothic Medium" panose="020B0603020102020204" pitchFamily="34" charset="0"/>
              </a:rPr>
              <a:t>Arab American Counseling Services </a:t>
            </a:r>
            <a:r>
              <a:rPr lang="en-US" sz="1400" dirty="0">
                <a:solidFill>
                  <a:srgbClr val="C00000"/>
                </a:solidFill>
                <a:latin typeface="Franklin Gothic Medium" panose="020B0603020102020204" pitchFamily="34" charset="0"/>
              </a:rPr>
              <a:t>[Mental Health]</a:t>
            </a:r>
          </a:p>
          <a:p>
            <a:endParaRPr lang="en-US" sz="1400" dirty="0">
              <a:latin typeface="Franklin Gothic Medium" panose="020B0603020102020204" pitchFamily="34" charset="0"/>
            </a:endParaRPr>
          </a:p>
          <a:p>
            <a:r>
              <a:rPr lang="en-US" sz="1400" spc="-20" dirty="0">
                <a:latin typeface="Franklin Gothic Medium" panose="020B0603020102020204" pitchFamily="34" charset="0"/>
              </a:rPr>
              <a:t>ARC of Morris County </a:t>
            </a:r>
            <a:r>
              <a:rPr lang="en-US" sz="1400" dirty="0">
                <a:solidFill>
                  <a:srgbClr val="C00000"/>
                </a:solidFill>
                <a:latin typeface="Franklin Gothic Medium" panose="020B0603020102020204" pitchFamily="34" charset="0"/>
              </a:rPr>
              <a:t>[Developmental Disabilities]</a:t>
            </a:r>
          </a:p>
          <a:p>
            <a:endParaRPr lang="en-US" sz="1400" spc="-20" dirty="0">
              <a:solidFill>
                <a:srgbClr val="C00000"/>
              </a:solidFill>
              <a:latin typeface="Franklin Gothic Medium" panose="020B0603020102020204" pitchFamily="34" charset="0"/>
            </a:endParaRPr>
          </a:p>
          <a:p>
            <a:r>
              <a:rPr lang="en-US" sz="1400" spc="-20" dirty="0">
                <a:latin typeface="Franklin Gothic Medium" panose="020B0603020102020204" pitchFamily="34" charset="0"/>
              </a:rPr>
              <a:t>ASAPP HealthCare, Inc. </a:t>
            </a:r>
            <a:r>
              <a:rPr lang="en-US" sz="1400" dirty="0">
                <a:solidFill>
                  <a:srgbClr val="C00000"/>
                </a:solidFill>
                <a:latin typeface="Franklin Gothic Medium" panose="020B0603020102020204" pitchFamily="34" charset="0"/>
              </a:rPr>
              <a:t>[Behavioral &amp; Emotional Health]</a:t>
            </a:r>
          </a:p>
          <a:p>
            <a:endParaRPr lang="en-US" sz="1400" dirty="0">
              <a:latin typeface="Franklin Gothic Medium" panose="020B0603020102020204" pitchFamily="34" charset="0"/>
            </a:endParaRPr>
          </a:p>
          <a:p>
            <a:r>
              <a:rPr lang="en-US" sz="1400" spc="-20" dirty="0">
                <a:latin typeface="Franklin Gothic Medium" panose="020B0603020102020204" pitchFamily="34" charset="0"/>
              </a:rPr>
              <a:t>Ascend Treatment and Wellness Center </a:t>
            </a:r>
            <a:r>
              <a:rPr lang="en-US" sz="1400" dirty="0">
                <a:solidFill>
                  <a:srgbClr val="C00000"/>
                </a:solidFill>
                <a:latin typeface="Franklin Gothic Medium" panose="020B0603020102020204" pitchFamily="34" charset="0"/>
              </a:rPr>
              <a:t>[Addiction]</a:t>
            </a:r>
          </a:p>
          <a:p>
            <a:endParaRPr lang="en-US" sz="1400" dirty="0">
              <a:latin typeface="Franklin Gothic Medium" panose="020B0603020102020204" pitchFamily="34" charset="0"/>
            </a:endParaRPr>
          </a:p>
          <a:p>
            <a:r>
              <a:rPr lang="en-US" sz="1400" spc="-20" dirty="0">
                <a:latin typeface="Franklin Gothic Medium" panose="020B0603020102020204" pitchFamily="34" charset="0"/>
              </a:rPr>
              <a:t>Association for Special Children and Families  </a:t>
            </a:r>
            <a:r>
              <a:rPr lang="en-US" sz="1400" dirty="0">
                <a:solidFill>
                  <a:srgbClr val="C00000"/>
                </a:solidFill>
                <a:latin typeface="Franklin Gothic Medium" panose="020B0603020102020204" pitchFamily="34" charset="0"/>
              </a:rPr>
              <a:t>[Disabilities]</a:t>
            </a:r>
            <a:endParaRPr lang="en-US" sz="1400" dirty="0">
              <a:latin typeface="Franklin Gothic Medium" panose="020B0603020102020204" pitchFamily="34" charset="0"/>
            </a:endParaRPr>
          </a:p>
          <a:p>
            <a:endParaRPr lang="en-US" sz="1400" dirty="0">
              <a:latin typeface="Franklin Gothic Medium" panose="020B0603020102020204" pitchFamily="34" charset="0"/>
            </a:endParaRPr>
          </a:p>
          <a:p>
            <a:r>
              <a:rPr lang="en-US" sz="1400" spc="-20" dirty="0">
                <a:latin typeface="Franklin Gothic Medium" panose="020B0603020102020204" pitchFamily="34" charset="0"/>
              </a:rPr>
              <a:t>Baker Street Behavioral Health </a:t>
            </a:r>
            <a:r>
              <a:rPr lang="en-US" sz="1400" dirty="0">
                <a:solidFill>
                  <a:srgbClr val="C00000"/>
                </a:solidFill>
                <a:latin typeface="Franklin Gothic Medium" panose="020B0603020102020204" pitchFamily="34" charset="0"/>
              </a:rPr>
              <a:t>[Autism]</a:t>
            </a:r>
          </a:p>
          <a:p>
            <a:endParaRPr lang="en-US" sz="1400" dirty="0">
              <a:latin typeface="Franklin Gothic Medium" panose="020B0603020102020204" pitchFamily="34" charset="0"/>
            </a:endParaRPr>
          </a:p>
          <a:p>
            <a:r>
              <a:rPr lang="en-US" sz="1400" spc="-20" dirty="0">
                <a:latin typeface="Franklin Gothic Medium" panose="020B0603020102020204" pitchFamily="34" charset="0"/>
              </a:rPr>
              <a:t>Bethany Christian Services </a:t>
            </a:r>
            <a:r>
              <a:rPr lang="en-US" sz="1400" dirty="0">
                <a:solidFill>
                  <a:srgbClr val="C00000"/>
                </a:solidFill>
                <a:latin typeface="Franklin Gothic Medium" panose="020B0603020102020204" pitchFamily="34" charset="0"/>
              </a:rPr>
              <a:t>[Adoption]</a:t>
            </a:r>
          </a:p>
          <a:p>
            <a:endParaRPr lang="en-US" sz="1400" dirty="0">
              <a:latin typeface="Franklin Gothic Medium" panose="020B0603020102020204" pitchFamily="34" charset="0"/>
            </a:endParaRPr>
          </a:p>
          <a:p>
            <a:r>
              <a:rPr lang="en-US" sz="1400" spc="-20" dirty="0">
                <a:latin typeface="Franklin Gothic Medium" panose="020B0603020102020204" pitchFamily="34" charset="0"/>
              </a:rPr>
              <a:t>Birth Haven </a:t>
            </a:r>
            <a:r>
              <a:rPr lang="en-US" sz="1400" dirty="0">
                <a:solidFill>
                  <a:srgbClr val="C00000"/>
                </a:solidFill>
                <a:latin typeface="Franklin Gothic Medium" panose="020B0603020102020204" pitchFamily="34" charset="0"/>
              </a:rPr>
              <a:t>[Maternal Support]</a:t>
            </a:r>
          </a:p>
          <a:p>
            <a:endParaRPr lang="en-US" sz="1400" dirty="0">
              <a:latin typeface="Franklin Gothic Medium" panose="020B0603020102020204" pitchFamily="34" charset="0"/>
            </a:endParaRPr>
          </a:p>
          <a:p>
            <a:r>
              <a:rPr lang="en-US" sz="1600" spc="-20" dirty="0">
                <a:latin typeface="Franklin Gothic Medium" panose="020B0603020102020204" pitchFamily="34" charset="0"/>
              </a:rPr>
              <a:t>Bonnie Brae </a:t>
            </a:r>
            <a:r>
              <a:rPr lang="en-US" sz="1600" dirty="0">
                <a:solidFill>
                  <a:srgbClr val="C00000"/>
                </a:solidFill>
                <a:latin typeface="Franklin Gothic Medium" panose="020B0603020102020204" pitchFamily="34" charset="0"/>
              </a:rPr>
              <a:t>[In-home]</a:t>
            </a:r>
          </a:p>
          <a:p>
            <a:endParaRPr lang="en-US" sz="1600" spc="-20" dirty="0">
              <a:latin typeface="Franklin Gothic Medium" panose="020B0603020102020204" pitchFamily="34" charset="0"/>
            </a:endParaRPr>
          </a:p>
        </p:txBody>
      </p:sp>
      <p:sp>
        <p:nvSpPr>
          <p:cNvPr id="3" name="Rectangle 2">
            <a:extLst>
              <a:ext uri="{FF2B5EF4-FFF2-40B4-BE49-F238E27FC236}">
                <a16:creationId xmlns:a16="http://schemas.microsoft.com/office/drawing/2014/main" id="{39A523B2-8125-46AF-957F-76F6C672B22E}"/>
              </a:ext>
            </a:extLst>
          </p:cNvPr>
          <p:cNvSpPr/>
          <p:nvPr/>
        </p:nvSpPr>
        <p:spPr>
          <a:xfrm>
            <a:off x="7877433" y="684564"/>
            <a:ext cx="3886200" cy="5577840"/>
          </a:xfrm>
          <a:prstGeom prst="rect">
            <a:avLst/>
          </a:prstGeom>
        </p:spPr>
        <p:txBody>
          <a:bodyPr wrap="square">
            <a:noAutofit/>
          </a:bodyPr>
          <a:lstStyle/>
          <a:p>
            <a:r>
              <a:rPr lang="en-US" sz="1100" dirty="0">
                <a:solidFill>
                  <a:srgbClr val="C00000"/>
                </a:solidFill>
                <a:latin typeface="Franklin Gothic Medium" panose="020B0603020102020204" pitchFamily="34" charset="0"/>
              </a:rPr>
              <a:t>General</a:t>
            </a:r>
          </a:p>
          <a:p>
            <a:pPr fontAlgn="base"/>
            <a:r>
              <a:rPr lang="en-US" sz="1400" spc="-20" dirty="0">
                <a:latin typeface="Franklin Gothic Medium" panose="020B0603020102020204" pitchFamily="34" charset="0"/>
              </a:rPr>
              <a:t>  Legal Services of Northwest Jersey</a:t>
            </a:r>
          </a:p>
          <a:p>
            <a:pPr fontAlgn="base"/>
            <a:r>
              <a:rPr lang="en-US" sz="1400" spc="-20" dirty="0">
                <a:latin typeface="Franklin Gothic Medium" panose="020B0603020102020204" pitchFamily="34" charset="0"/>
              </a:rPr>
              <a:t>  Legal Services of New Jersey</a:t>
            </a:r>
          </a:p>
          <a:p>
            <a:pPr fontAlgn="base"/>
            <a:r>
              <a:rPr lang="en-US" sz="1400" spc="-20" dirty="0">
                <a:latin typeface="Franklin Gothic Medium" panose="020B0603020102020204" pitchFamily="34" charset="0"/>
              </a:rPr>
              <a:t>  ACLU of New Jersey</a:t>
            </a:r>
          </a:p>
          <a:p>
            <a:pPr fontAlgn="base"/>
            <a:r>
              <a:rPr lang="en-US" sz="1400" spc="-20" dirty="0">
                <a:latin typeface="Franklin Gothic Medium" panose="020B0603020102020204" pitchFamily="34" charset="0"/>
              </a:rPr>
              <a:t>  Volunteer Lawyers for Justice</a:t>
            </a:r>
          </a:p>
          <a:p>
            <a:r>
              <a:rPr lang="en-US" sz="1100" dirty="0">
                <a:solidFill>
                  <a:srgbClr val="C00000"/>
                </a:solidFill>
                <a:latin typeface="Franklin Gothic Medium" panose="020B0603020102020204" pitchFamily="34" charset="0"/>
              </a:rPr>
              <a:t>Immigration</a:t>
            </a:r>
          </a:p>
          <a:p>
            <a:r>
              <a:rPr lang="en-US" sz="1400" spc="-20" dirty="0">
                <a:latin typeface="Franklin Gothic Medium" panose="020B0603020102020204" pitchFamily="34" charset="0"/>
              </a:rPr>
              <a:t>  AFSC Immigrant Rights Program</a:t>
            </a:r>
          </a:p>
          <a:p>
            <a:r>
              <a:rPr lang="en-US" sz="1100" dirty="0">
                <a:solidFill>
                  <a:srgbClr val="C00000"/>
                </a:solidFill>
                <a:latin typeface="Franklin Gothic Medium" panose="020B0603020102020204" pitchFamily="34" charset="0"/>
              </a:rPr>
              <a:t>Disability</a:t>
            </a:r>
          </a:p>
          <a:p>
            <a:r>
              <a:rPr lang="en-US" sz="1400" spc="-20" dirty="0">
                <a:latin typeface="Franklin Gothic Medium" panose="020B0603020102020204" pitchFamily="34" charset="0"/>
              </a:rPr>
              <a:t>  Disability Rights NJ</a:t>
            </a:r>
          </a:p>
          <a:p>
            <a:r>
              <a:rPr lang="en-US" sz="1100" dirty="0">
                <a:solidFill>
                  <a:srgbClr val="C00000"/>
                </a:solidFill>
                <a:latin typeface="Franklin Gothic Medium" panose="020B0603020102020204" pitchFamily="34" charset="0"/>
              </a:rPr>
              <a:t>Education</a:t>
            </a:r>
          </a:p>
          <a:p>
            <a:r>
              <a:rPr lang="en-US" sz="1400" spc="-20" dirty="0">
                <a:latin typeface="Franklin Gothic Medium" panose="020B0603020102020204" pitchFamily="34" charset="0"/>
              </a:rPr>
              <a:t>  Education Law Center</a:t>
            </a:r>
          </a:p>
          <a:p>
            <a:r>
              <a:rPr lang="en-US" sz="1100" dirty="0">
                <a:solidFill>
                  <a:srgbClr val="C00000"/>
                </a:solidFill>
                <a:latin typeface="Franklin Gothic Medium" panose="020B0603020102020204" pitchFamily="34" charset="0"/>
              </a:rPr>
              <a:t>Intimate Partner Violence</a:t>
            </a:r>
          </a:p>
          <a:p>
            <a:r>
              <a:rPr lang="en-US" sz="1400" spc="-20" dirty="0">
                <a:latin typeface="Franklin Gothic Medium" panose="020B0603020102020204" pitchFamily="34" charset="0"/>
              </a:rPr>
              <a:t>  </a:t>
            </a:r>
            <a:r>
              <a:rPr lang="en-US" sz="1400" spc="-20" dirty="0" err="1">
                <a:latin typeface="Franklin Gothic Medium" panose="020B0603020102020204" pitchFamily="34" charset="0"/>
              </a:rPr>
              <a:t>Manavi</a:t>
            </a:r>
            <a:r>
              <a:rPr lang="en-US" sz="1100" dirty="0">
                <a:latin typeface="Franklin Gothic Medium" panose="020B0603020102020204" pitchFamily="34" charset="0"/>
              </a:rPr>
              <a:t> </a:t>
            </a:r>
          </a:p>
          <a:p>
            <a:r>
              <a:rPr lang="en-US" sz="1100" dirty="0">
                <a:latin typeface="Franklin Gothic Medium" panose="020B0603020102020204" pitchFamily="34" charset="0"/>
              </a:rPr>
              <a:t>  Partners for Women and Justice</a:t>
            </a:r>
          </a:p>
          <a:p>
            <a:r>
              <a:rPr lang="en-US" sz="1100" dirty="0">
                <a:solidFill>
                  <a:srgbClr val="C00000"/>
                </a:solidFill>
                <a:latin typeface="Franklin Gothic Medium" panose="020B0603020102020204" pitchFamily="34" charset="0"/>
              </a:rPr>
              <a:t>Military</a:t>
            </a:r>
          </a:p>
          <a:p>
            <a:r>
              <a:rPr lang="en-US" sz="1400" spc="-20" dirty="0">
                <a:latin typeface="Franklin Gothic Medium" panose="020B0603020102020204" pitchFamily="34" charset="0"/>
              </a:rPr>
              <a:t>  Military Legal Assistance Program</a:t>
            </a:r>
          </a:p>
          <a:p>
            <a:r>
              <a:rPr lang="en-US" sz="1100" dirty="0">
                <a:solidFill>
                  <a:srgbClr val="C00000"/>
                </a:solidFill>
                <a:latin typeface="Franklin Gothic Medium" panose="020B0603020102020204" pitchFamily="34" charset="0"/>
              </a:rPr>
              <a:t>LGBTQ</a:t>
            </a:r>
          </a:p>
          <a:p>
            <a:r>
              <a:rPr lang="en-US" sz="1400" spc="-20" dirty="0">
                <a:latin typeface="Franklin Gothic Medium" panose="020B0603020102020204" pitchFamily="34" charset="0"/>
              </a:rPr>
              <a:t>  LGBT Bar Association of Greater NY</a:t>
            </a:r>
          </a:p>
          <a:p>
            <a:r>
              <a:rPr lang="en-US" sz="1100" dirty="0">
                <a:solidFill>
                  <a:srgbClr val="C00000"/>
                </a:solidFill>
                <a:latin typeface="Franklin Gothic Medium" panose="020B0603020102020204" pitchFamily="34" charset="0"/>
              </a:rPr>
              <a:t>Children</a:t>
            </a:r>
          </a:p>
          <a:p>
            <a:r>
              <a:rPr lang="en-US" sz="1400" spc="-20" dirty="0">
                <a:latin typeface="Franklin Gothic Medium" panose="020B0603020102020204" pitchFamily="34" charset="0"/>
              </a:rPr>
              <a:t>  Unchained at Last</a:t>
            </a:r>
            <a:r>
              <a:rPr lang="en-US" sz="1100" dirty="0">
                <a:latin typeface="Franklin Gothic Medium" panose="020B0603020102020204" pitchFamily="34" charset="0"/>
              </a:rPr>
              <a:t> </a:t>
            </a:r>
            <a:r>
              <a:rPr lang="en-US" sz="1100" dirty="0">
                <a:solidFill>
                  <a:srgbClr val="C00000"/>
                </a:solidFill>
                <a:latin typeface="Franklin Gothic Medium" panose="020B0603020102020204" pitchFamily="34" charset="0"/>
              </a:rPr>
              <a:t>[Child Marriage]</a:t>
            </a:r>
            <a:endParaRPr lang="en-US" sz="1400" spc="-20" dirty="0">
              <a:latin typeface="Franklin Gothic Medium" panose="020B0603020102020204" pitchFamily="34" charset="0"/>
            </a:endParaRPr>
          </a:p>
          <a:p>
            <a:pPr fontAlgn="base"/>
            <a:r>
              <a:rPr lang="en-US" sz="1400" spc="-20" dirty="0">
                <a:latin typeface="Franklin Gothic Medium" panose="020B0603020102020204" pitchFamily="34" charset="0"/>
              </a:rPr>
              <a:t>  </a:t>
            </a:r>
          </a:p>
          <a:p>
            <a:pPr fontAlgn="base"/>
            <a:r>
              <a:rPr lang="en-US" sz="1400" spc="-20" dirty="0">
                <a:latin typeface="Franklin Gothic Medium" panose="020B0603020102020204" pitchFamily="34" charset="0"/>
              </a:rPr>
              <a:t>  </a:t>
            </a:r>
          </a:p>
          <a:p>
            <a:endParaRPr lang="en-US" sz="2000" dirty="0">
              <a:solidFill>
                <a:srgbClr val="C00000"/>
              </a:solidFill>
              <a:latin typeface="Franklin Gothic Medium" panose="020B0603020102020204" pitchFamily="34" charset="0"/>
            </a:endParaRPr>
          </a:p>
        </p:txBody>
      </p:sp>
    </p:spTree>
    <p:extLst>
      <p:ext uri="{BB962C8B-B14F-4D97-AF65-F5344CB8AC3E}">
        <p14:creationId xmlns:p14="http://schemas.microsoft.com/office/powerpoint/2010/main" val="405008507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5e33a42c32343721849909af&quot;,&quot;SmartGridHorizontal&quot;:0,&quot;LinkedExcelSources&quot;:{&quot;5e271508383938077ce0e0d8&quot;:&quot;{{Desktop}}\\Linked Files\\workbooks\\Morris_2020-01-15_QA_V05 (linked).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yEvo08GAjDeXjRHK7aH_1579601593&quot;,&quot;DataType&quot;:1,&quot;ImageAutosize&quot;:1}"/>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Zn3nPJpM0IFUCP3wsoM_1579601593&quot;,&quot;DataType&quot;:1,&quot;ImageAutosize&quot;:1}"/>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0nxgw8Bw7nar0ZeI4ir_1579601593&quot;,&quot;DataType&quot;:1,&quot;ImageAutosize&quot;:1}"/>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h4wQnkPuq7w2i3CqBkA_1579601594&quot;,&quot;DataType&quot;:1,&quot;ImageAutosize&quot;:1}"/>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ORd7LKBGguTa1GJVctO_1579601594&quot;,&quot;DataType&quot;:1,&quot;ImageAutosize&quot;:1}"/>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2ARHjcXnMPnvXjtYHnq_1579601594&quot;,&quot;DataType&quot;:1,&quot;ImageAutosize&quot;:1}"/>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zcNsC7PYLGL6DNGXeV9_1579601594&quot;,&quot;DataType&quot;:1,&quot;ImageAutosize&quot;:1}"/>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WKgguuivOuzWOX9gUgk_1579601594&quot;,&quot;DataType&quot;:1,&quot;ImageAutosize&quot;:1}"/>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r5QePBaxVFKaO1YpZ00_1579601594&quot;,&quot;DataType&quot;:1,&quot;ImageAutosize&quot;:1}"/>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WnPKt6ZPtpfrcsU3qXD_1579601595&quot;,&quot;DataType&quot;:1,&quot;ImageAutosize&quot;:1}"/>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AwPmCFtcKaKsfr7Mvgh_1579601595&quot;,&quot;DataType&quot;:1,&quot;ImageAutosize&quot;:1}"/>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L9h5sniMf9HNaTv483F_1579601595&quot;,&quot;DataType&quot;:1,&quot;ImageAutosize&quot;:1}"/>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DzgeTbKIamB78Wa1YDL_1579601595&quot;,&quot;DataType&quot;:1,&quot;ImageAutosize&quot;:1}"/>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FSZuQw0d80oRtWlFyCC_1579601595&quot;,&quot;DataType&quot;:1,&quot;ImageAutosize&quot;:1}"/>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VWccpmQhmzbK8lLK43S_1579601595&quot;,&quot;DataType&quot;:1,&quot;ImageAutosize&quot;:1}"/>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1aHuNM5couKbwL0TCAC_1579601596&quot;,&quot;DataType&quot;:1,&quot;ImageAutosize&quot;:1}"/>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Eg57FeCMdN614hQ5VGh_1579601596&quot;,&quot;DataType&quot;:1,&quot;ImageAutosize&quot;:1}"/>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aDxNFmcgv2dXtq1HGe3_1579601596&quot;,&quot;DataType&quot;:1,&quot;ImageAutosize&quot;:1}"/>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xotMiH0CFRncOU1btqz_1579601596&quot;,&quot;DataType&quot;:1,&quot;ImageAutosize&quot;:1}"/>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Z2UVzgdb5i0IzOAZ0lp_1579601597&quot;,&quot;DataType&quot;:1,&quot;ImageAutosize&quot;:1}"/>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gDXLLUOeszvJBmWUoFn_1579601597&quot;,&quot;DataType&quot;:1,&quot;ImageAutosize&quot;:1}"/>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dcxsElrdhwO7s8tJZA7_1579601597&quot;,&quot;DataType&quot;:1,&quot;ImageAutosize&quot;:1}"/>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Quspcik1IooW8b7TEZR_1579601597&quot;,&quot;DataType&quot;:1,&quot;ImageAutosize&quot;:1}"/>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YEhRvWXiltFGnNSZSEq_1579601597&quot;,&quot;DataType&quot;:1,&quot;ImageAutosize&quot;:1}"/>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Kf3WF61WRyphh8lfw0p_1579601597&quot;,&quot;DataType&quot;:1,&quot;ImageAutosize&quot;:1}"/>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5FPD2uiovNePfB5tuMs_1579601597&quot;,&quot;DataType&quot;:1,&quot;ImageAutosize&quot;:1}"/>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mnM1xNsZ4eQsE9HHRp4_1579601597&quot;,&quot;DataType&quot;:1,&quot;ImageAutosize&quot;:1}"/>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ItwlgKHeEolbPPb2Owo_1579601598&quot;,&quot;DataType&quot;:1,&quot;ImageAutosize&quot;:1}"/>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ysjyprxDSUURXR6XQGj_1579601598&quot;,&quot;DataType&quot;:1,&quot;ImageAutosize&quot;:1}"/>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WCyX5h0aNobR0LCjokV_1579601598&quot;,&quot;DataType&quot;:1,&quot;ImageAutosize&quot;:1}"/>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24m5iRF0yhpoH4clZTU_1579601598&quot;,&quot;DataType&quot;:1,&quot;ImageAutosize&quot;:1}"/>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l3I3uKRuyie2NMc5qxM_1579601599&quot;,&quot;DataType&quot;:1,&quot;ImageAutosize&quot;:1}"/>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WnRAQinTO83sYCo76tE_1579601599&quot;,&quot;DataType&quot;:1,&quot;ImageAutosize&quot;:1}"/>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alq6iFC9Xp6B7hRDvTt_1579601599&quot;,&quot;DataType&quot;:1,&quot;ImageAutosize&quot;:1}"/>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oNJccu1ZrZWloCTKR9N_1579601599&quot;,&quot;DataType&quot;:1,&quot;ImageAutosize&quot;:1}"/>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vO89BGtguRLQdd572kg_1579601599&quot;,&quot;DataType&quot;:1,&quot;ImageAutosize&quot;:1}"/>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WOcR5IpVqWlplClx0cy_1579601601&quot;,&quot;DataType&quot;:1,&quot;ImageAutosize&quot;:1}"/>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8uM8x7b1p5EPUtZ8WUp_1579601601&quot;,&quot;DataType&quot;:1,&quot;ImageAutosize&quot;:1}"/>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h1VjE3tAda9efXMBmOb_1579601601&quot;,&quot;DataType&quot;:1,&quot;ImageAutosize&quot;:1}"/>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kvI2HCm22AATMuQdU13_1579601601&quot;,&quot;DataType&quot;:1,&quot;ImageAutosize&quot;:1}"/>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ZeOMBKsdWyupJMcfHbc_1579601601&quot;,&quot;DataType&quot;:1,&quot;ImageAutosize&quot;:1}"/>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a04wtvdsgNJA4YH9zvD_1579601602&quot;,&quot;DataType&quot;:1,&quot;ImageAutosize&quot;:1}"/>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QCgeHq6QlqnbvVw2TuH_1579601602&quot;,&quot;DataType&quot;:1,&quot;ImageAutosize&quot;:1}"/>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se8SS11Zi4RiBJM3fVZ_1579601602&quot;,&quot;DataType&quot;:1,&quot;ImageAutosize&quot;:1}"/>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GParQO5uTmOAnu5IAL6_1579601603&quot;,&quot;DataType&quot;:1,&quot;ImageAutosize&quot;:1}"/>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IKpBcpeLFALga53hQ8X_1579601603&quot;,&quot;DataType&quot;:1,&quot;ImageAutosize&quot;:1}"/>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pGMTvYeHHghUTCDT6TF_1579601603&quot;,&quot;DataType&quot;:1,&quot;ImageAutosize&quot;:1}"/>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0j0gZqQbm6mykTbMk2T_1579601603&quot;,&quot;DataType&quot;:1,&quot;ImageAutosize&quot;:1}"/>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uowIesnK1uShiDH29ZM_1579601603&quot;,&quot;DataType&quot;:1,&quot;ImageAutosize&quot;:1}"/>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ZAQMp1nzfW90TEhC6AL_1579601603&quot;,&quot;DataType&quot;:1,&quot;ImageAutosize&quot;:1}"/>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Us7Mg0FjCMW7BL19Z2c_1579601603&quot;,&quot;DataType&quot;:1,&quot;ImageAutosize&quot;:1}"/>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61FfPeNh7eq0tHGPoZN_1579601605&quot;,&quot;DataType&quot;:1,&quot;ImageAutosize&quot;:1}"/>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yaYGoeXB4f312svq3sj_1579601605&quot;,&quot;DataType&quot;:1,&quot;ImageAutosize&quot;:1}"/>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Fi18aQf8KTj1axicGEr_1579601605&quot;,&quot;DataType&quot;:1,&quot;ImageAutosize&quot;:1}"/>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kNZ2b32VqOSiSSeoavv_1579601605&quot;,&quot;DataType&quot;:1,&quot;ImageAutosize&quot;:1}"/>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CcNiatI4iHv2UeQib1z_1579601606&quot;,&quot;DataType&quot;:1,&quot;ImageAutosize&quot;:1}"/>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3mcYMPXLdImzDu33HVG_1579601606&quot;,&quot;DataType&quot;:1,&quot;ImageAutosize&quot;:1}"/>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LilZfMLB5bHrHFcuBel_1579601606&quot;,&quot;DataType&quot;:1,&quot;ImageAutosize&quot;:1}"/>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6XbfRVCZRq7AOw4TE86_1579601606&quot;,&quot;DataType&quot;:1,&quot;ImageAutosize&quot;:1}"/>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9roiakztuJBMkaR2Ge7_1579601606&quot;,&quot;DataType&quot;:1,&quot;ImageAutosize&quot;:1}"/>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3LD00iI20Cb8MfTTrDW_1579601606&quot;,&quot;DataType&quot;:1,&quot;ImageAutosize&quot;:1}"/>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wi0u2TpKnpXcc0GvFXK_1579601606&quot;,&quot;DataType&quot;:1,&quot;ImageAutosize&quot;:1}"/>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aSGrboPh89cdPlKRspr_1579601607&quot;,&quot;DataType&quot;:1,&quot;ImageAutosize&quot;:1}"/>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edaJCGMmAZHOWu7Kxhr_1579601607&quot;,&quot;DataType&quot;:1,&quot;ImageAutosize&quot;:1}"/>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2FaOc3gjYBLqnVBz8DK_1579601607&quot;,&quot;DataType&quot;:1,&quot;ImageAutosize&quot;:1}"/>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1rK9MVQVrf82oRBdNHX_1579601608&quot;,&quot;DataType&quot;:1,&quot;ImageAutosize&quot;:1}"/>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T02AXt0EDTtfC9h271n_1579601608&quot;,&quot;DataType&quot;:1,&quot;ImageAutosize&quot;:1}"/>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lR9Vo1Zp0EIeFtqhv80_1579601608&quot;,&quot;DataType&quot;:1,&quot;ImageAutosize&quot;:1}"/>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p4CON9snCjjxy64ZGff_1579601608&quot;,&quot;DataType&quot;:1,&quot;ImageAutosize&quot;:1}"/>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DQuZNUwbt4jX8utQ7Ph_1579601609&quot;,&quot;DataType&quot;:1,&quot;ImageAutosize&quot;:1}"/>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lgE7S6thTOK0DPgfw2S_1579601609&quot;,&quot;DataType&quot;:1,&quot;ImageAutosize&quot;:1}"/>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d4qdlPeo1NU5d3HejDM_1579601612&quot;,&quot;DataType&quot;:1,&quot;ImageAutosize&quot;:1}"/>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2dYP7nJXoDFSfAxGD6D_1579601612&quot;,&quot;DataType&quot;:1,&quot;ImageAutosize&quot;:1}"/>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g45nmchMXXJWdrsa6JD_1579601612&quot;,&quot;DataType&quot;:1,&quot;ImageAutosize&quot;:1}"/>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s7O5upgninZWdbGsIHf_1579601612&quot;,&quot;DataType&quot;:1,&quot;ImageAutosize&quot;:1}"/>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XUopcLOSsQRWvsETfSi_1579601612&quot;,&quot;DataType&quot;:1,&quot;ImageAutosize&quot;:1}"/>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W5Td01CGy2Lja8pkzLg_1579601612&quot;,&quot;DataType&quot;:1,&quot;ImageAutosize&quot;:1}"/>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IFlUVqklSmAQeCk8BsO_1579601612&quot;,&quot;DataType&quot;:1,&quot;ImageAutosize&quot;:1}"/>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WjGByuZijL6ySrVbUUR_1579601612&quot;,&quot;DataType&quot;:1,&quot;ImageAutosize&quot;:1}"/>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F0BFqDWjs2rF1xyssjf_1579601612&quot;,&quot;DataType&quot;:1,&quot;ImageAutosize&quot;:1}"/>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m7EgCOWc7polkNlbGDW_1579601614&quot;,&quot;DataType&quot;:1,&quot;ImageAutosize&quot;:1}"/>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VHRX0MYeXtpQxWkQQPr_1579601614&quot;,&quot;DataType&quot;:1,&quot;ImageAutosize&quot;:1}"/>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jaOUWfN6h6vDHGAcmYX_1579601614&quot;,&quot;DataType&quot;:1,&quot;ImageAutosize&quot;:1}"/>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wyM3FTcjG7HC7JAPYNm_1579601614&quot;,&quot;DataType&quot;:1,&quot;ImageAutosize&quot;:1}"/>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sEegv4twQNkZ5FFrpwe_1579601614&quot;,&quot;DataType&quot;:1,&quot;ImageAutosize&quot;:1}"/>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qZFUnt1vc5bxx8W6PNJ_1579601617&quot;,&quot;DataType&quot;:1,&quot;ImageAutosize&quot;:1}"/>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5HcbReaoHRXx5qV8k9j_1579601617&quot;,&quot;DataType&quot;:1,&quot;ImageAutosize&quot;:1}"/>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BjUifaylhGvUIN9V7L9_1579601617&quot;,&quot;DataType&quot;:1,&quot;ImageAutosize&quot;:1}"/>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XpPfOvQh12gEQsBsUl3_1579601617&quot;,&quot;DataType&quot;:1,&quot;ImageAutosize&quot;:1}"/>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loIYchZqlL0WDZJxq8w_1579601617&quot;,&quot;DataType&quot;:1,&quot;ImageAutosize&quot;:1}"/>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uYTn6rvdGus7gnk8CUu_1579601617&quot;,&quot;DataType&quot;:1,&quot;ImageAutosize&quot;:1}"/>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vwqKlXr0Kk93B3IJ1bA_1579601617&quot;,&quot;DataType&quot;:1,&quot;ImageAutosize&quot;:1}"/>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DX4xOf2jwUmkDX8GQKU_1579601618&quot;,&quot;DataType&quot;:1,&quot;ImageAutosize&quot;:1}"/>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LjMNMHUfyr2WS1NfHVh_1579601618&quot;,&quot;DataType&quot;:1,&quot;ImageAutosize&quot;:1}"/>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2ZBOlSYHjqOZnEwsRDS_1579601618&quot;,&quot;DataType&quot;:1,&quot;ImageAutosize&quot;:1}"/>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C7283IIWGhl9BK3DAGw_1579601618&quot;,&quot;DataType&quot;:1,&quot;ImageAutosize&quot;:1}"/>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EuhyOIZpTdPAJGyziIo_1579601618&quot;,&quot;DataType&quot;:1,&quot;ImageAutosize&quot;:1}"/>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fUuEBEJLcXaCDbJYaZn_1579601619&quot;,&quot;DataType&quot;:1,&quot;ImageAutosize&quot;:1}"/>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AK2kI3pZbhJiFMWTbCd_1579601619&quot;,&quot;DataType&quot;:1,&quot;ImageAutosize&quot;:1}"/>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XhuYwLBN9dGesgZAQio_1579601621&quot;,&quot;DataType&quot;:1,&quot;ImageAutosize&quot;:1}"/>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ZiUzJeCq2qJv4UZnZSz_1579601622&quot;,&quot;DataType&quot;:1,&quot;ImageAutosize&quot;:1}"/>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5rPjUMpMbPUa817EhpJ_1579601622&quot;,&quot;DataType&quot;:1,&quot;ImageAutosize&quot;:1}"/>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fG7cfA2yTc9vzU4BC3J_1579601622&quot;,&quot;DataType&quot;:1,&quot;ImageAutosize&quot;:1}"/>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CS1A8hxW6AZNQKyZaX1_1579601622&quot;,&quot;DataType&quot;:1,&quot;ImageAutosize&quot;:1}"/>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gsxqZXHeLMZgAHuRiIZ_1579601622&quot;,&quot;DataType&quot;:1,&quot;ImageAutosize&quot;:1}"/>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7t1mVvWsxqTo5C5m36T_1579601623&quot;,&quot;DataType&quot;:1,&quot;ImageAutosize&quot;:1}"/>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LFIW2JL12n1ZBfYxDvg_1579601624&quot;,&quot;DataType&quot;:1,&quot;ImageAutosize&quot;:1}"/>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X3g69i0KaIpLwlwoH0b_1579601624&quot;,&quot;DataType&quot;:1,&quot;ImageAutosize&quot;:1}"/>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ke1TEjboucCRv4QYzxw_1579601624&quot;,&quot;DataType&quot;:1,&quot;ImageAutosize&quot;:1}"/>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OXbTTdjG0WqitehoSEz_1579601624&quot;,&quot;DataType&quot;:1,&quot;ImageAutosize&quot;:1}"/>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696uY0BwArukqcH3ez7_1579601624&quot;,&quot;DataType&quot;:1,&quot;ImageAutosize&quot;:1}"/>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tDOCUpW9BpLPZzE51Vb_1579601625&quot;,&quot;DataType&quot;:1,&quot;ImageAutosize&quot;:1}"/>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6STKq67a4eGjYzSF6xM_1579601625&quot;,&quot;DataType&quot;:1,&quot;ImageAutosize&quot;:1}"/>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2Tt4LvOLLM4zjDX54tF_1579601625&quot;,&quot;DataType&quot;:1,&quot;ImageAutosize&quot;:1}"/>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JIYYrcdxnBP4JjMARg6_1579601625&quot;,&quot;DataType&quot;:1,&quot;ImageAutosize&quot;:1}"/>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H8z8aix1aECNHVXdPVx_1579601625&quot;,&quot;DataType&quot;:1,&quot;ImageAutosize&quot;:1}"/>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jT86ODCWPOqm7bFd9SA_1579601627&quot;,&quot;DataType&quot;:1,&quot;ImageAutosize&quot;:1}"/>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Oykdpt8R3EF9h6LjpsX_1579601627&quot;,&quot;DataType&quot;:1,&quot;ImageAutosize&quot;:1}"/>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xUii7MnPcTrFLqg03S6_1579601627&quot;,&quot;DataType&quot;:1,&quot;ImageAutosize&quot;:1}"/>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fNR44U14U8T8gYFYXj1_1579601627&quot;,&quot;DataType&quot;:1,&quot;ImageAutosize&quot;:1}"/>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EnlYr0Q1MddYcoAqb4A_1579601627&quot;,&quot;DataType&quot;:1,&quot;ImageAutosize&quot;:1}"/>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HvSIa9HLztznhzUgYdH_1579601627&quot;,&quot;DataType&quot;:1,&quot;ImageAutosize&quot;:1}"/>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NbOTpPL3QSVjDCsVlzN_1579601627&quot;,&quot;DataType&quot;:1,&quot;ImageAutosize&quot;:1}"/>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CjvUGhoq0Oi3YPxSPvc_1579601628&quot;,&quot;DataType&quot;:1,&quot;ImageAutosize&quot;:1}"/>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3pGHwz900UCCRUADswJ_1579601630&quot;,&quot;DataType&quot;:1,&quot;ImageAutosize&quot;:1}"/>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YZLwKurvCIQxsTemxED_1579601630&quot;,&quot;DataType&quot;:1,&quot;ImageAutosize&quot;:1}"/>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oQcJt9aQYTzvr9pfSWu_1579601631&quot;,&quot;DataType&quot;:1,&quot;ImageAutosize&quot;:1}"/>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KJBeHuPU1xREx45IBjm_1579601631&quot;,&quot;DataType&quot;:1,&quot;ImageAutosize&quot;:1}"/>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39jw38fTK4f1eos8G5O_1579601631&quot;,&quot;DataType&quot;:1,&quot;ImageAutosize&quot;:1}"/>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lCFaQQSpEgXHCC5sFmJ_1579601632&quot;,&quot;DataType&quot;:1,&quot;ImageAutosize&quot;:1}"/>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q1QCcOhbQ4Sppz5Bgt0_1579601632&quot;,&quot;DataType&quot;:1,&quot;ImageAutosize&quot;:1}"/>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FupwCG2hTirLBxkCSkG_1579601632&quot;,&quot;DataType&quot;:1,&quot;ImageAutosize&quot;:1}"/>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W4Hrnkx0hly3WONZstk_1579601632&quot;,&quot;DataType&quot;:1,&quot;ImageAutosize&quot;:1}"/>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TA1BcBBeDt1ndY8a7V1_1579601634&quot;,&quot;DataType&quot;:1,&quot;ImageAutosize&quot;:1}"/>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e7qnOl47yuguWAijwp7_1579601634&quot;,&quot;DataType&quot;:1,&quot;ImageAutosize&quot;:1}"/>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bK20i6rAWWtJbUUoMOS_1579601635&quot;,&quot;DataType&quot;:1,&quot;ImageAutosize&quot;:1}"/>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EsjXw9P5hwykmd3LOKI_1579601635&quot;,&quot;DataType&quot;:1,&quot;ImageAutosize&quot;:1}"/>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80BtLcA137VnBFnQrRf_1579601635&quot;,&quot;DataType&quot;:1,&quot;ImageAutosize&quot;:1}"/>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BMtNM8rVRx7Dp5PNuwG_1579601635&quot;,&quot;DataType&quot;:1,&quot;ImageAutosize&quot;:1}"/>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v8tExEsl6VWtElUI2Nf_1579601635&quot;,&quot;DataType&quot;:1,&quot;ImageAutosize&quot;:1}"/>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B1sIqZaK1Cqzpm3fvIg_1579601635&quot;,&quot;DataType&quot;:1,&quot;ImageAutosize&quot;:1}"/>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ZEwOorfgcbfsd3l8RQU_1579601636&quot;,&quot;DataType&quot;:1,&quot;ImageAutosize&quot;:1}"/>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E3VMFa3dyEgI71Xuck6_1579601636&quot;,&quot;DataType&quot;:1,&quot;ImageAutosize&quot;:1}"/>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PxBlBQMenU5oJxZmEKY_1579601636&quot;,&quot;DataType&quot;:1,&quot;ImageAutosize&quot;:1}"/>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lsURIskmDpER0uRRucZ_1579601636&quot;,&quot;DataType&quot;:1,&quot;ImageAutosize&quot;:1}"/>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bgpL96jWKFg590cZM5z_1579601636&quot;,&quot;DataType&quot;:1,&quot;ImageAutosize&quot;:1}"/>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QQHFSrpHXrl8Huw9vuL_1579601637&quot;,&quot;DataType&quot;:1,&quot;ImageAutosize&quot;:1}"/>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gjqzDMkFTTpMqZ6yCdg_1579601637&quot;,&quot;DataType&quot;:1,&quot;ImageAutosize&quot;:1}"/>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n778pO6uKrvccCaFukh_1579601637&quot;,&quot;DataType&quot;:1,&quot;ImageAutosize&quot;:1}"/>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1QnR5iJoCmUtjDb74ZE_1579601637&quot;,&quot;DataType&quot;:1,&quot;ImageAutosize&quot;:1}"/>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4xYdg24KGjutdj6nKgD_1579601637&quot;,&quot;DataType&quot;:1,&quot;ImageAutosize&quot;:1}"/>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MyTBmecScxn9M6HCqsC_1579601640&quot;,&quot;DataType&quot;:1,&quot;ImageAutosize&quot;:1}"/>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vp0dSjhbzJWocYR4b1h_1579601640&quot;,&quot;DataType&quot;:1,&quot;ImageAutosize&quot;:1}"/>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VGkSZKscYnkCGgbYXt7_1579601640&quot;,&quot;DataType&quot;:1,&quot;ImageAutosize&quot;:1}"/>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2mc1oaU5PpIlHvt1xhj_1579601640&quot;,&quot;DataType&quot;:1,&quot;ImageAutosize&quot;:1}"/>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y3TEoCC9zKBZEd9xBeR_1579601641&quot;,&quot;DataType&quot;:1,&quot;ImageAutosize&quot;:1}"/>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mDZHCO6WQPOvo96i5an_1579601641&quot;,&quot;DataType&quot;:1,&quot;ImageAutosize&quot;:1}"/>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K50E4IMAQibZF3fro5s_1579601641&quot;,&quot;DataType&quot;:1,&quot;ImageAutosize&quot;:1}"/>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RxeTAY9EK7T7xEcs76z_1579601641&quot;,&quot;DataType&quot;:1,&quot;ImageAutosize&quot;:1}"/>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J2Z6i3CXXAbD3Ba12f4_1579601641&quot;,&quot;DataType&quot;:1,&quot;ImageAutosize&quot;:1}"/>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S6aL73a1vHE1MfDkimW_1579601642&quot;,&quot;DataType&quot;:1,&quot;ImageAutosize&quot;:1}"/>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78UtB0MYjSzK2tKMay6_1579601642&quot;,&quot;DataType&quot;:1,&quot;ImageAutosize&quot;:1}"/>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Q7jTewMmla1wlXfkcc5_1579601642&quot;,&quot;DataType&quot;:1,&quot;ImageAutosize&quot;:1}"/>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Ad7isfIzmB9pNtBEpJF_1579601643&quot;,&quot;DataType&quot;:1,&quot;ImageAutosize&quot;:1}"/>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0gjniqhtN5k8WWgKbaR_1579601643&quot;,&quot;DataType&quot;:1,&quot;ImageAutosize&quot;:1}"/>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zX7nhpFJuzQFm6bCwGi_1579601643&quot;,&quot;DataType&quot;:1,&quot;ImageAutosize&quot;:1}"/>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2KYifmkaK1R8E3rLJti_1579601643&quot;,&quot;DataType&quot;:1,&quot;ImageAutosize&quot;:1}"/>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aVQLGO1FdnDnpoFjxv4_1579601644&quot;,&quot;DataType&quot;:1,&quot;ImageAutosize&quot;:1}"/>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FFlzXxq3itYCGfK0pU2_1579601644&quot;,&quot;DataType&quot;:1,&quot;ImageAutosize&quot;:1}"/>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Dxgq9YIqZgTrphKFkLg_1579601644&quot;,&quot;DataType&quot;:1,&quot;ImageAutosize&quot;:1}"/>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gdwmEjUhSLCDjafa11L_1579601648&quot;,&quot;DataType&quot;:1,&quot;ImageAutosize&quot;:1}"/>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jdy1hlnbPDIg13ub57h_1579601648&quot;,&quot;DataType&quot;:1,&quot;ImageAutosize&quot;:1}"/>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ciVYpQfAHPj4P9qYnXc_1579601648&quot;,&quot;DataType&quot;:1,&quot;ImageAutosize&quot;:1}"/>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w4nUm6RVuI1L28e8UCi_1579601648&quot;,&quot;DataType&quot;:1,&quot;ImageAutosize&quot;:1}"/>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PqQUkH4havisYpWOB3O_1579601649&quot;,&quot;DataType&quot;:1,&quot;ImageAutosize&quot;:1}"/>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OXH3uHAwdvtp1Umw11A_1579601649&quot;,&quot;DataType&quot;:1,&quot;ImageAutosize&quot;:1}"/>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Nj6Sehnx3dVWx0oVqPX_1579601649&quot;,&quot;DataType&quot;:1,&quot;ImageAutosize&quot;:1}"/>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i0DWNcOmL8IbbJU2Ix4_1579601652&quot;,&quot;DataType&quot;:1,&quot;ImageAutosize&quot;:1}"/>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vIuzU4PoowSQAUP6QWS_1579601652&quot;,&quot;DataType&quot;:1,&quot;ImageAutosize&quot;:1}"/>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bentTMq0nMhpNLlxQ0J_1579601652&quot;,&quot;DataType&quot;:1,&quot;ImageAutosize&quot;:1}"/>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ZxQ1RQoP9MPVfuBrdcs_1579601652&quot;,&quot;DataType&quot;:1,&quot;ImageAutosize&quot;:1}"/>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jRuoY3VKi0nErCcFB8K_1579601653&quot;,&quot;DataType&quot;:1,&quot;ImageAutosize&quot;:1}"/>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74ty4XXHLE44S9D7MZU_1579601653&quot;,&quot;DataType&quot;:1,&quot;ImageAutosize&quot;:1}"/>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fPT7Czg6ETfvylFOZmF_1579601653&quot;,&quot;DataType&quot;:1,&quot;ImageAutosize&quot;:1}"/>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nhXmTSipcDxAyTbUR2O_1579601653&quot;,&quot;DataType&quot;:1,&quot;ImageAutosize&quot;:1}"/>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FHKiE3aYmId6glTXGyb_1579601654&quot;,&quot;DataType&quot;:1,&quot;ImageAutosize&quot;:1}"/>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e68PIczUVww2GeSRkvf_1579601654&quot;,&quot;DataType&quot;:1,&quot;ImageAutosize&quot;:1}"/>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MTmx04QhEK6RJlArhC2_1579601654&quot;,&quot;DataType&quot;:1,&quot;ImageAutosize&quot;:1}"/>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3aqtjVYx1oCGggLiHb8_1579601654&quot;,&quot;DataType&quot;:1,&quot;ImageAutosize&quot;:1}"/>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Bj4yd37Owo4cSu9KIqX_1579601654&quot;,&quot;DataType&quot;:1,&quot;ImageAutosize&quot;:1}"/>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nPYXklk0zGl4vFLJnjt_1579601654&quot;,&quot;DataType&quot;:1,&quot;ImageAutosize&quot;:1}"/>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sf45rlZmpHl2YkMbmfE_1579601655&quot;,&quot;DataType&quot;:1,&quot;ImageAutosize&quot;:1}"/>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Pzf1N1xeiW57XKqjEVg_1579601657&quot;,&quot;DataType&quot;:1,&quot;ImageAutosize&quot;:1}"/>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Hoyj3Tm6OVwYNTBWT5C_1579601657&quot;,&quot;DataType&quot;:1,&quot;ImageAutosize&quot;:1}"/>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UmsyKAa6hiaVHrjSC4I_1579601657&quot;,&quot;DataType&quot;:1,&quot;ImageAutosize&quot;:1}"/>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6Oj05KmOn93NrBP9Uvo_1579601657&quot;,&quot;DataType&quot;:1,&quot;ImageAutosize&quot;:1}"/>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NELXsE96YfGjjtlaash_1579601657&quot;,&quot;DataType&quot;:1,&quot;ImageAutosize&quot;:1}"/>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gqRXtzMZwGGzpRvdVIk_1579601658&quot;,&quot;DataType&quot;:1,&quot;ImageAutosize&quot;:1}"/>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iSAhHNxCtQfR5h58Yyh_1579601660&quot;,&quot;DataType&quot;:1,&quot;ImageAutosize&quot;:1}"/>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Qlf65pnXlO3DlRT6Xdr_1579601660&quot;,&quot;DataType&quot;:1,&quot;ImageAutosize&quot;:1}"/>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1nD8FzwfZObvUfPyHyg_1579601660&quot;,&quot;DataType&quot;:1,&quot;ImageAutosize&quot;:1}"/>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DMypJFFdwrmBDHzEN8F_1579601660&quot;,&quot;DataType&quot;:1,&quot;ImageAutosize&quot;:1}"/>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jmfdQLU7TPjGWz8nBND_1579601660&quot;,&quot;DataType&quot;:1,&quot;ImageAutosize&quot;:1}"/>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bRG3dhyi1YdDon4CAtS_1579601660&quot;,&quot;DataType&quot;:1,&quot;ImageAutosize&quot;:1}"/>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0053MEuPhOW7SNHOkEm_1579601663&quot;,&quot;DataType&quot;:1,&quot;ImageAutosize&quot;:1}"/>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f9eZpZCsdNynWTYPyrT_1579601664&quot;,&quot;DataType&quot;:1,&quot;ImageAutosize&quot;:1}"/>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J4EgKxjOvWD0HU3JJK1_1579601664&quot;,&quot;DataType&quot;:1,&quot;ImageAutosize&quot;:1}"/>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ux4oct3xMd6emrA7pQk_1579601664&quot;,&quot;DataType&quot;:1,&quot;ImageAutosize&quot;:1}"/>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uCeQOQ4uTYLQOoB0sIA_1579601664&quot;,&quot;DataType&quot;:1,&quot;ImageAutosize&quot;:1}"/>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y29J7fslk7PLoC2mQX9_1579601665&quot;,&quot;DataType&quot;:1,&quot;ImageAutosize&quot;:1}"/>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L0bkYZwVAauKjVqMcbn_1579601665&quot;,&quot;DataType&quot;:1,&quot;ImageAutosize&quot;:1}"/>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l9byo2SVCz319S2sGAM_1579601666&quot;,&quot;DataType&quot;:1,&quot;ImageAutosize&quot;:1}"/>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FGJhFp7gKngfWBlRp8b_1579601666&quot;,&quot;DataType&quot;:1,&quot;ImageAutosize&quot;:1}"/>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Gi2tYUGTFppPg6cn2AR_1579601666&quot;,&quot;DataType&quot;:1,&quot;ImageAutosize&quot;:1}"/>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5kFxtH16xpKwWQsi7xP_1579601666&quot;,&quot;DataType&quot;:1,&quot;ImageAutosize&quot;:1}"/>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6d0oz1gc2cQKjHXobutK_1579601666&quot;,&quot;DataType&quot;:1,&quot;ImageAutosize&quot;:1}"/>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Cny2bosc4HMYFp5OXtV_1579601669&quot;,&quot;DataType&quot;:1,&quot;ImageAutosize&quot;:1}"/>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0WudHjYCXeWms4ZwfLr_1579601669&quot;,&quot;DataType&quot;:1,&quot;ImageAutosize&quot;:1}"/>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S0EaWA3Ph0PKOebIz7O_1579601669&quot;,&quot;DataType&quot;:1,&quot;ImageAutosize&quot;:1}"/>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xZX6uw2YXPLbojPtztH_1579601669&quot;,&quot;DataType&quot;:1,&quot;ImageAutosize&quot;:1}"/>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zBC1j0dqX5ijjUFJPCK_1579601670&quot;,&quot;DataType&quot;:1,&quot;ImageAutosize&quot;:1}"/>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unrbovmaGrhFRzpvDiC_1579601672&quot;,&quot;DataType&quot;:1,&quot;ImageAutosize&quot;:1}"/>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2nEOfBzPxcnRgr9E0sU_1579601672&quot;,&quot;DataType&quot;:1,&quot;ImageAutosize&quot;:1}"/>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Aqi52riR1pVZFkgEDym_1579601672&quot;,&quot;DataType&quot;:1,&quot;ImageAutosize&quot;:1}"/>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sNObr0g9QoYptPBXyFn_1579601672&quot;,&quot;DataType&quot;:1,&quot;ImageAutosize&quot;:1}"/>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wUyJhRmXr0rMzdB2VL8_1579601672&quot;,&quot;DataType&quot;:1,&quot;ImageAutosize&quot;:1}"/>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Q3WU5Y7Zj9FEaNK115t_1579601673&quot;,&quot;DataType&quot;:1,&quot;ImageAutosize&quot;:1}"/>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maLSrcX9FHPVcZfoMmq_1579601673&quot;,&quot;DataType&quot;:1,&quot;ImageAutosize&quot;:1}"/>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bfJaFoiH53nV5lGSjRg_1579601673&quot;,&quot;DataType&quot;:1,&quot;ImageAutosize&quot;:1}"/>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rf8AU1MaLHmksLCnv7y_1579601673&quot;,&quot;DataType&quot;:1,&quot;ImageAutosize&quot;:1}"/>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HDej52jyM8iyh7Nkduy_1579601673&quot;,&quot;DataType&quot;:1,&quot;ImageAutosize&quot;:1}"/>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P71CLNdTYFJpqtUbYXz_1579601675&quot;,&quot;DataType&quot;:1,&quot;ImageAutosize&quot;:1}"/>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OuiC9kzlNI34Q2oXhdu_1579601675&quot;,&quot;DataType&quot;:1,&quot;ImageAutosize&quot;:1}"/>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4GgPTIuPZinda1embi4_1579601676&quot;,&quot;DataType&quot;:1,&quot;ImageAutosize&quot;:1}"/>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qws3o4CiBAWigux7pgc_1579601676&quot;,&quot;DataType&quot;:1,&quot;ImageAutosize&quot;:1}"/>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aualmgXmafj0sQfPxLn_1579601676&quot;,&quot;DataType&quot;:1,&quot;ImageAutosize&quot;:1}"/>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5vd2j0lZAIlXSjnL26W_1579601676&quot;,&quot;DataType&quot;:1,&quot;ImageAutosize&quot;:1}"/>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tK15WjB2EBSPyPUYP8I_1579601676&quot;,&quot;DataType&quot;:1,&quot;ImageAutosize&quot;:1}"/>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QM4O68qyfIm1vS7mCkc_1579601677&quot;,&quot;DataType&quot;:1,&quot;ImageAutosize&quot;:1}"/>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PJHhOJKdfhM7jIJqixw_1579601677&quot;,&quot;DataType&quot;:1,&quot;ImageAutosize&quot;:1}"/>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42rMpTZSfbNIWmOrCHC_1579601677&quot;,&quot;DataType&quot;:1,&quot;ImageAutosize&quot;:1}"/>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l4FCJdV9MfNgjGQHcYz_1579601677&quot;,&quot;DataType&quot;:1,&quot;ImageAutosize&quot;:1}"/>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skWOJwKB6t4wtzqBQ26_1579601677&quot;,&quot;DataType&quot;:1,&quot;ImageAutosize&quot;:1}"/>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1tyHoVPgC4NY6txjwNK_1579601678&quot;,&quot;DataType&quot;:1,&quot;ImageAutosize&quot;:1}"/>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MoVirPAX40znaoeYwom_1579601678&quot;,&quot;DataType&quot;:1,&quot;ImageAutosize&quot;:1}"/>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Upxm3aPvERgfcrRQGxJ_1579601679&quot;,&quot;DataType&quot;:1,&quot;ImageAutosize&quot;:1}"/>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36BsQJDrLWXec6jCmLr_1579601679&quot;,&quot;DataType&quot;:1,&quot;ImageAutosize&quot;:1}"/>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IUpLcwqDOz5ZVP9PLI2_1579601679&quot;,&quot;DataType&quot;:1,&quot;ImageAutosize&quot;:1}"/>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zEQGmEPnUDZIjH2oP0W_1579601679&quot;,&quot;DataType&quot;:1,&quot;ImageAutosize&quot;:1}"/>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SBUtaTSqmqlPGwLs0gm_1579601679&quot;,&quot;DataType&quot;:1,&quot;ImageAutosize&quot;:1}"/>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48oRuBR1GhyXka9d3Jt_1579601679&quot;,&quot;DataType&quot;:1,&quot;ImageAutosize&quot;:1}"/>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aTzpBUTP3AjQG6VKimT_1579601680&quot;,&quot;DataType&quot;:1,&quot;ImageAutosize&quot;:1}"/>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fPK0Su2q5pl5ye5dyNK_1579601681&quot;,&quot;DataType&quot;:1,&quot;ImageAutosize&quot;:1}"/>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F1TwXq5NrSnek41OAwY_1579601681&quot;,&quot;DataType&quot;:1,&quot;ImageAutosize&quot;:1}"/>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o0a9TEz8fyNN26xmQcc_1579601681&quot;,&quot;DataType&quot;:1,&quot;ImageAutosize&quot;:1}"/>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KdvTpm2iHJ1siY6PPbl_1579601681&quot;,&quot;DataType&quot;:1,&quot;ImageAutosize&quot;:1}"/>
</p:tagLst>
</file>

<file path=ppt/tags/tag25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LfFc9Z5Yxclc6GvpAr5_1579601681&quot;,&quot;DataType&quot;:1,&quot;ImageAutosize&quot;:1}"/>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75IsQiQBXDkCWOlSH1V_1579601684&quot;,&quot;DataType&quot;:1,&quot;ImageAutosize&quot;:1}"/>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G7LLDYm0T91MnCwNcEK_1579601684&quot;,&quot;DataType&quot;:1,&quot;ImageAutosize&quot;:1}"/>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0MyBSFhVzx1K7qfEUvd_1579601684&quot;,&quot;DataType&quot;:1,&quot;ImageAutosize&quot;:1}"/>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8Ugq5jpIV2wkGKnKYpF_1579601684&quot;,&quot;DataType&quot;:1,&quot;ImageAutosize&quot;:1}"/>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0k3h44YdHne3mWUiXDm_1579601684&quot;,&quot;DataType&quot;:1,&quot;ImageAutosize&quot;:1}"/>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9R6vM3zzDSLdVas9Crb_1579601687&quot;,&quot;DataType&quot;:1,&quot;ImageAutosize&quot;:1}"/>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nW5icNE5Zkf8zTZTewI_1579601687&quot;,&quot;DataType&quot;:1,&quot;ImageAutosize&quot;:1}"/>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sANLNrKnTXkUx8R73xZ_1579601687&quot;,&quot;DataType&quot;:1,&quot;ImageAutosize&quot;:1}"/>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XLseEHE8OVORcfieAMG_1579601687&quot;,&quot;DataType&quot;:1,&quot;ImageAutosize&quot;:1}"/>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pdURGETvkIGFf9atH94_1579601687&quot;,&quot;DataType&quot;:1,&quot;ImageAutosize&quot;:1}"/>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FvcfRqxcYZTLrOwqPLI_1579601688&quot;,&quot;DataType&quot;:1,&quot;ImageAutosize&quot;:1}"/>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sYYSbyQ5RPl8vJPGnEG_1579601688&quot;,&quot;DataType&quot;:1,&quot;ImageAutosize&quot;:1}"/>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dheTkPypoE8VY5uFv9Q_1579601688&quot;,&quot;DataType&quot;:1,&quot;ImageAutosize&quot;:1}"/>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BuAXfrSdWhBO63a3llh_1579601688&quot;,&quot;DataType&quot;:1,&quot;ImageAutosize&quot;:1}"/>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tRkezTUl8mad9hHcK60_1579601689&quot;,&quot;DataType&quot;:1,&quot;ImageAutosize&quot;:1}"/>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hmoppvuKshjcav0NvpY_1579601689&quot;,&quot;DataType&quot;:1,&quot;ImageAutosize&quot;:1}"/>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zwENryEr45RudNhMbSa_1579601689&quot;,&quot;DataType&quot;:1,&quot;ImageAutosize&quot;:1}"/>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fCDP0Tg4ZtkvplZiN0r_1579601690&quot;,&quot;DataType&quot;:1,&quot;ImageAutosize&quot;:1}"/>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cXKSMrObxnUN8wUTK0C_1579601690&quot;,&quot;DataType&quot;:1,&quot;ImageAutosize&quot;:1}"/>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CPTzgjBZrpV64BTP5Bo_1579601690&quot;,&quot;DataType&quot;:1,&quot;ImageAutosize&quot;:1}"/>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bYJzBtuE1e6akRhZQXr_1579601690&quot;,&quot;DataType&quot;:1,&quot;ImageAutosize&quot;:1}"/>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gMn15wdbnJMih1kGxcZ_1579601690&quot;,&quot;DataType&quot;:1,&quot;ImageAutosize&quot;:1}"/>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Qh1lXCqeVKQTNp17AUX_1579601690&quot;,&quot;DataType&quot;:1,&quot;ImageAutosize&quot;:1}"/>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p7VHs5YbKMNVEZLg3mF_1579601691&quot;,&quot;DataType&quot;:1,&quot;ImageAutosize&quot;:1}"/>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J14NeuoPVGlijpzAuOi_1579601691&quot;,&quot;DataType&quot;:1,&quot;ImageAutosize&quot;:1}"/>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muZWr1OsqIv5TNPcabo_1579601691&quot;,&quot;DataType&quot;:1,&quot;ImageAutosize&quot;:1}"/>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iHmHNtOFJ6qcMU47VHz_1579601691&quot;,&quot;DataType&quot;:1,&quot;ImageAutosize&quot;:1}"/>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zHgyjD4HWcOSm8o1kcy_1579601692&quot;,&quot;DataType&quot;:1,&quot;ImageAutosize&quot;:1}"/>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GuOoQiDhZGNU5zrp2oj_1579601694&quot;,&quot;DataType&quot;:1,&quot;ImageAutosize&quot;:1}"/>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f95gIC1LzIyoMeInMd7_1579601694&quot;,&quot;DataType&quot;:1,&quot;ImageAutosize&quot;:1}"/>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Qbqr42SAxiHfNN8dsMM_1579601694&quot;,&quot;DataType&quot;:1,&quot;ImageAutosize&quot;:1}"/>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dOyAVeVWEHpCsPG6nkn_1579601694&quot;,&quot;DataType&quot;:1,&quot;ImageAutosize&quot;:1}"/>
</p:tagLst>
</file>

<file path=ppt/tags/tag29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X44PBU8gjYQ6Lx3Jp4k_1579601694&quot;,&quot;DataType&quot;:1,&quot;ImageAutosize&quot;:1}"/>
</p:tagLst>
</file>

<file path=ppt/tags/tag29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vhq10ts9VjklJYo6MO9_1579601695&quot;,&quot;DataType&quot;:1,&quot;ImageAutosize&quot;:1}"/>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xiiZa8vtqfIBbDYyhSJ_1579601695&quot;,&quot;DataType&quot;:1,&quot;ImageAutosize&quot;:1}"/>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bOH0XkvkW82pPJbeFfD_1579601695&quot;,&quot;DataType&quot;:1,&quot;ImageAutosize&quot;:1}"/>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mqK00CSsOQY1nVTi5p8_1579601695&quot;,&quot;DataType&quot;:1,&quot;ImageAutosize&quot;:1}"/>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xlm9O0qjXHoMOQUzC5w_1579601695&quot;,&quot;DataType&quot;:1,&quot;ImageAutosize&quot;:1}"/>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6McI396D4g6Ix89dbkOy_1579601696&quot;,&quot;DataType&quot;:1,&quot;ImageAutosize&quot;:1}"/>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Czb6CNB13CZYRPZQMrx_1579601696&quot;,&quot;DataType&quot;:1,&quot;ImageAutosize&quot;:1}"/>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wiR5brHdhcfVzzDSGcu_1579601696&quot;,&quot;DataType&quot;:1,&quot;ImageAutosize&quot;:1}"/>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PAU8PiSClotEe4NWYYw_1579601696&quot;,&quot;DataType&quot;:1,&quot;ImageAutosize&quot;:1}"/>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KSWDdQhTjg8UmipNYCX_1579601696&quot;,&quot;DataType&quot;:1,&quot;ImageAutosize&quot;:1}"/>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2SltKvQY8sCdm26oWJE_1579601697&quot;,&quot;DataType&quot;:1,&quot;ImageAutosize&quot;:1}"/>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rn3Upohdzfuzt2dK4ny_1579601697&quot;,&quot;DataType&quot;:1,&quot;ImageAutosize&quot;:1}"/>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tRl1NjEjB7KZO3sO4BO_1579601697&quot;,&quot;DataType&quot;:1,&quot;ImageAutosize&quot;:1}"/>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CH4sUPhQ7q8mZNpDKWi_1579601699&quot;,&quot;DataType&quot;:1,&quot;ImageAutosize&quot;:1}"/>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hJaItvABod546VumhMM_1579601700&quot;,&quot;DataType&quot;:1,&quot;ImageAutosize&quot;:1}"/>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m6oabRu9Qq3S1t5zoLs_1579601700&quot;,&quot;DataType&quot;:1,&quot;ImageAutosize&quot;:1}"/>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ZObEKSJMINfn4KwJncD_1579601700&quot;,&quot;DataType&quot;:1,&quot;ImageAutosize&quot;:1}"/>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l62lZu4a6Uso61GLZ1F_1579601700&quot;,&quot;DataType&quot;:1,&quot;ImageAutosize&quot;:1}"/>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x59e8bttujswbnKsGfw_1579601700&quot;,&quot;DataType&quot;:1,&quot;ImageAutosize&quot;:1}"/>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esG7mpwHyPYF1aRkBRa_1579601701&quot;,&quot;DataType&quot;:1,&quot;ImageAutosize&quot;:1}"/>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81KwYVrPlNck0MbnUgq_1579601701&quot;,&quot;DataType&quot;:1,&quot;ImageAutosize&quot;:1}"/>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QAKlhtyOBvjSDMHRtye_1579601701&quot;,&quot;DataType&quot;:1,&quot;ImageAutosize&quot;:1}"/>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SIHI7G14QTTAKX9bksQ_1579601702&quot;,&quot;DataType&quot;:1,&quot;ImageAutosize&quot;:1}"/>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6GNAEgZ7Gxu3ZQoTKaxG_1579601702&quot;,&quot;DataType&quot;:1,&quot;ImageAutosize&quot;:1}"/>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plt0Md7xhl7zIi1roCL_1579601703&quot;,&quot;DataType&quot;:1,&quot;ImageAutosize&quot;:1}"/>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dC8tPVPSqzahfENJvxN_1579601703&quot;,&quot;DataType&quot;:1,&quot;ImageAutosize&quot;:1}"/>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KumhNFLezbvJGknpaMp_1579601703&quot;,&quot;DataType&quot;:1,&quot;ImageAutosize&quot;:1}"/>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Qi9A0uTHg9hx6SUQrDR_1579601703&quot;,&quot;DataType&quot;:1,&quot;ImageAutosize&quot;:1}"/>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A65KjFWVXVglokUOs6a_1579601703&quot;,&quot;DataType&quot;:1,&quot;ImageAutosize&quot;:1}"/>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q7g2jiQi8J9qJWlkdtP_1579601704&quot;,&quot;DataType&quot;:1,&quot;ImageAutosize&quot;:1}"/>
</p:tagLst>
</file>

<file path=ppt/tags/tag3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UNG0wto19S03SXWoqFE_1579601704&quot;,&quot;DataType&quot;:1,&quot;ImageAutosize&quot;:1}"/>
</p:tagLst>
</file>

<file path=ppt/tags/tag3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8ezk26WTvkos17BdRk2_1579601704&quot;,&quot;DataType&quot;:1,&quot;ImageAutosize&quot;:1}"/>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5l7Wga8ZIHDbfRsevXR_1579601705&quot;,&quot;DataType&quot;:1,&quot;ImageAutosize&quot;:1}"/>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8PUsoLwyjHEu5SQeGMp_1579601705&quot;,&quot;DataType&quot;:1,&quot;ImageAutosize&quot;:1}"/>
</p:tagLst>
</file>

<file path=ppt/tags/tag3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RX1oDeBAHDHXnUt4xfk_1579601705&quot;,&quot;DataType&quot;:1,&quot;ImageAutosize&quot;:1}"/>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S0t3XsQYt7ACTetUXMj_1579601705&quot;,&quot;DataType&quot;:1,&quot;ImageAutosize&quot;:1}"/>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jLx4hZ1QprJDB063X4x_1579601705&quot;,&quot;DataType&quot;:1,&quot;ImageAutosize&quot;:1}"/>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8hjpxD1vNQQXgvKiuXL_1579601707&quot;,&quot;DataType&quot;:1,&quot;ImageAutosize&quot;:1}"/>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ncvbww7bBUeoalzTflX_1579601707&quot;,&quot;DataType&quot;:1,&quot;ImageAutosize&quot;:1}"/>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K4SUq3BOM9o18EYeS2a_1579601707&quot;,&quot;DataType&quot;:1,&quot;ImageAutosize&quot;:1}"/>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c94KNeymNlZmyJt49Sx_1579601707&quot;,&quot;DataType&quot;:1,&quot;ImageAutosize&quot;:1}"/>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MZyV6Amp8T3gRrTnoVy_1579601708&quot;,&quot;DataType&quot;:1,&quot;ImageAutosize&quot;:1}"/>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Sp0p6YyctmCgaWhdoCi_1579601708&quot;,&quot;DataType&quot;:1,&quot;ImageAutosize&quot;:1}"/>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y9g5ciofrm02ZjouNTT_1579601708&quot;,&quot;DataType&quot;:1,&quot;ImageAutosize&quot;:1}"/>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eyPihZBi3DkXOkZtXWx_1579601708&quot;,&quot;DataType&quot;:1,&quot;ImageAutosize&quot;:1}"/>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plSkVys0DB9RaPIk9u7_1579601708&quot;,&quot;DataType&quot;:1,&quot;ImageAutosize&quot;:1}"/>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TrxuAqy4wlDolhITNn3_1579601709&quot;,&quot;DataType&quot;:1,&quot;ImageAutosize&quot;:1}"/>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iLunMHEOw7uEtIfYaUv_1579601711&quot;,&quot;DataType&quot;:1,&quot;ImageAutosize&quot;:1}"/>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k3hm1LWMkXjh1oNetWU_1579601711&quot;,&quot;DataType&quot;:1,&quot;ImageAutosize&quot;:1}"/>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XErt4SxkuIlb54PFVOy_1579601711&quot;,&quot;DataType&quot;:1,&quot;ImageAutosize&quot;:1}"/>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BkFwDR22BMMNFnS2qhu_1579601711&quot;,&quot;DataType&quot;:1,&quot;ImageAutosize&quot;:1}"/>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sht6U04QVgepFOww6Ug_1579601712&quot;,&quot;DataType&quot;:1,&quot;ImageAutosize&quot;:1}"/>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t3ROk6IPo7uUqDCjlum_1579601713&quot;,&quot;DataType&quot;:1,&quot;ImageAutosize&quot;:1}"/>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qTSA1Ja5LSCVJyy6XQx_1579601713&quot;,&quot;DataType&quot;:1,&quot;ImageAutosize&quot;:1}"/>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pHWLsI0mhyxdvcjeufa_1579601713&quot;,&quot;DataType&quot;:1,&quot;ImageAutosize&quot;:1}"/>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oz0YeBE4REobjx0qNrB_1579601713&quot;,&quot;DataType&quot;:1,&quot;ImageAutosize&quot;:1}"/>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EOPs3CpMpOjqE8v4NNR_1579601713&quot;,&quot;DataType&quot;:1,&quot;ImageAutosize&quot;:1}"/>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pt7tRP2CDTG4jFePOpy_1579601714&quot;,&quot;DataType&quot;:1,&quot;ImageAutosize&quot;:1}"/>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sYVvGN2iWkQfT2NlWZb_1579601714&quot;,&quot;DataType&quot;:1,&quot;ImageAutosize&quot;:1}"/>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geqUXmR9S9ySoszvUZR_1579601714&quot;,&quot;DataType&quot;:1,&quot;ImageAutosize&quot;:1}"/>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Ul8IxGiOLnAJmpf6Btm_1579601714&quot;,&quot;DataType&quot;:1,&quot;ImageAutosize&quot;:1}"/>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zcTejoJfPWiiPTLEpcj_1579601715&quot;,&quot;DataType&quot;:1,&quot;ImageAutosize&quot;:1}"/>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VndpxMG26ST44vL70RM_1579601715&quot;,&quot;DataType&quot;:1,&quot;ImageAutosize&quot;:1}"/>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ZbGJQFpBv57s1G2wMCn_1579601715&quot;,&quot;DataType&quot;:1,&quot;ImageAutosize&quot;:1}"/>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AAUhvxZCYmmddURb5ne_1579601715&quot;,&quot;DataType&quot;:1,&quot;ImageAutosize&quot;:1}"/>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VAYGE1uFu5EowlE4lsc_1579601718&quot;,&quot;DataType&quot;:1,&quot;ImageAutosize&quot;:1}"/>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jmmZD2nxWQFqrtMVkGZ_1579601718&quot;,&quot;DataType&quot;:1,&quot;ImageAutosize&quot;:1}"/>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7NQPZxmbKPo67C2GHxX_1579601718&quot;,&quot;DataType&quot;:1,&quot;ImageAutosize&quot;:1}"/>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Fo0jf9LKAfDaxcQLNjl_1579601719&quot;,&quot;DataType&quot;:1,&quot;ImageAutosize&quot;:1}"/>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isBtvu5ZX097EoylOQc_1579601719&quot;,&quot;DataType&quot;:1,&quot;ImageAutosize&quot;:1}"/>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EQwPrcH9ZRKiRbpfoYD_1579601719&quot;,&quot;DataType&quot;:1,&quot;ImageAutosize&quot;:1}"/>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NlQ62KyRLEvlsP5kYki_1579601719&quot;,&quot;DataType&quot;:1,&quot;ImageAutosize&quot;:1}"/>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NYlucuA3vNl1MIpryrY_1579601721&quot;,&quot;DataType&quot;:1,&quot;ImageAutosize&quot;:1}"/>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d7CN7d705nT09He6pYn_1579601722&quot;,&quot;DataType&quot;:1,&quot;ImageAutosize&quot;:1}"/>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qkY8mO9lmKSbm9qzCZd_1579601722&quot;,&quot;DataType&quot;:1,&quot;ImageAutosize&quot;:1}"/>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yEM9qVQuC8eMUphHb1h_1579601722&quot;,&quot;DataType&quot;:1,&quot;ImageAutosize&quot;:1}"/>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lqIkbUMN3btB1yBn6W6_1579601722&quot;,&quot;DataType&quot;:1,&quot;ImageAutosize&quot;:1}"/>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yZAARUREnvEcjgg6LPd_1579601723&quot;,&quot;DataType&quot;:1,&quot;ImageAutosize&quot;:1}"/>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jzN4yCxt4Zthg6nNS00_1579601723&quot;,&quot;DataType&quot;:1,&quot;ImageAutosize&quot;:1}"/>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6XvnDB8mibnho251mPa0_1579601723&quot;,&quot;DataType&quot;:1,&quot;ImageAutosize&quot;:1}"/>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nWKbvgbELYhmhcRkRGA_1579601724&quot;,&quot;DataType&quot;:1,&quot;ImageAutosize&quot;:1}"/>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8xQl7RKLHt2RP8H0Hlp_1579601724&quot;,&quot;DataType&quot;:1,&quot;ImageAutosize&quot;:1}"/>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WxpwoaZb7teNPHYtmyg_1579601725&quot;,&quot;DataType&quot;:1,&quot;ImageAutosize&quot;:1}"/>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KfxC4oBw2hf9sOqt3vY_1579601725&quot;,&quot;DataType&quot;:1,&quot;ImageAutosize&quot;:1}"/>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XROzsd2o5KmQMlWmJ7W_1579601725&quot;,&quot;DataType&quot;:1,&quot;ImageAutosize&quot;:1}"/>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pf3ConuZiGus56hSgJT_1579601725&quot;,&quot;DataType&quot;:1,&quot;ImageAutosize&quot;:1}"/>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zl8moj5FvAgVPa5Vu7e_1579601726&quot;,&quot;DataType&quot;:1,&quot;ImageAutosize&quot;:1}"/>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BwClfPdIJkW8dv7jd9q_1579601728&quot;,&quot;DataType&quot;:1,&quot;ImageAutosize&quot;:1}"/>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qLhEyEZUn8kK19ev3pA_1579601728&quot;,&quot;DataType&quot;:1,&quot;ImageAutosize&quot;:1}"/>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ngghgKvTseP3ucKZMHb_1579601728&quot;,&quot;DataType&quot;:1,&quot;ImageAutosize&quot;:1}"/>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f8rPmGWaE07pglkoRzT_1579601729&quot;,&quot;DataType&quot;:1,&quot;ImageAutosize&quot;:1}"/>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kSXxPm6wjH1ovo5gPKt_1579601729&quot;,&quot;DataType&quot;:1,&quot;ImageAutosize&quot;:1}"/>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HRsCPUKPVAqrh9SSy96_1579601729&quot;,&quot;DataType&quot;:1,&quot;ImageAutosize&quot;:1}"/>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XRAPQKvnxVNU9LhBNnr_1579601729&quot;,&quot;DataType&quot;:1,&quot;ImageAutosize&quot;:1}"/>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abujtLxcbEPbwQN1wXB_1579601729&quot;,&quot;DataType&quot;:1,&quot;ImageAutosize&quot;:1}"/>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WO7cJ5HWDlx89gOGCHv_1579601729&quot;,&quot;DataType&quot;:1,&quot;ImageAutosize&quot;:1}"/>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f0HnGD3W2M2flnLNY0R_1579601730&quot;,&quot;DataType&quot;:1,&quot;ImageAutosize&quot;:1}"/>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a2AiAz2MT3pfzkpoSNc_1579601730&quot;,&quot;DataType&quot;:1,&quot;ImageAutosize&quot;:1}"/>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bzGutCOUFDyPspa5GCN_1579601730&quot;,&quot;DataType&quot;:1,&quot;ImageAutosize&quot;:1}"/>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HW3SRPd5qUpHPY60gxd_1579601731&quot;,&quot;DataType&quot;:1,&quot;ImageAutosize&quot;:1}"/>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rSkGhu7EIg2rtrM08Ao_1579601731&quot;,&quot;DataType&quot;:1,&quot;ImageAutosize&quot;:1}"/>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gZOyfzJsUQUjG39tjSF_1579601731&quot;,&quot;DataType&quot;:1,&quot;ImageAutosize&quot;:1}"/>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obNdrrczCIC9QnRxgBT_1579601731&quot;,&quot;DataType&quot;:1,&quot;ImageAutosize&quot;:1}"/>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cq6bl1Jg9ygfZwZEN6U_1579601731&quot;,&quot;DataType&quot;:1,&quot;ImageAutosize&quot;:1}"/>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A6LO629jKBMyDWZEPJm_1579601731&quot;,&quot;DataType&quot;:1,&quot;ImageAutosize&quot;:1}"/>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GqzzJX4dmCmGSNHjJfP_1579601732&quot;,&quot;DataType&quot;:1,&quot;ImageAutosize&quot;:1}"/>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I8TnvAY737dO5prfUsE_1579601732&quot;,&quot;DataType&quot;:1,&quot;ImageAutosize&quot;:1}"/>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BIBWsUI37rFpKp7unzd_1579601732&quot;,&quot;DataType&quot;:1,&quot;ImageAutosize&quot;:1}"/>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U1eL7KRMfpbM2pYz02Q_1579601735&quot;,&quot;DataType&quot;:1,&quot;ImageAutosize&quot;:1}"/>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r4LzHhzGtavjOmwNFT3_1579601735&quot;,&quot;DataType&quot;:1,&quot;ImageAutosize&quot;:1}"/>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27YRCk255nffpI1gw8M_1579601736&quot;,&quot;DataType&quot;:1,&quot;ImageAutosize&quot;:1}"/>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aKU54yeWVmUJKPeZktG_1579601736&quot;,&quot;DataType&quot;:1,&quot;ImageAutosize&quot;:1}"/>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EhVef4OCBUhkJOouL22_1579601736&quot;,&quot;DataType&quot;:1,&quot;ImageAutosize&quot;:1}"/>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xn8k5BUln3jKzpnReXO_1579601736&quot;,&quot;DataType&quot;:1,&quot;ImageAutosize&quot;:1}"/>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RWapCUlH3dQrWzDrv8e_1579601736&quot;,&quot;DataType&quot;:1,&quot;ImageAutosize&quot;:1}"/>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ArW5StgnOcqNhBiT8mV_1579601737&quot;,&quot;DataType&quot;:1,&quot;ImageAutosize&quot;:1}"/>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yIIThgT5eK1NIomEgBo_1579601737&quot;,&quot;DataType&quot;:1,&quot;ImageAutosize&quot;:1}"/>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vrwNUHCtBtLYMZXDQcp_1579601737&quot;,&quot;DataType&quot;:1,&quot;ImageAutosize&quot;:1}"/>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XBdLCaswOj0j1YJixEX_1579601738&quot;,&quot;DataType&quot;:1,&quot;ImageAutosize&quot;:1}"/>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o43yYf0BlyXIG5ZjtKh_1579601738&quot;,&quot;DataType&quot;:1,&quot;ImageAutosize&quot;:1}"/>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gYb2P1sKABmbtFH852h_1579601738&quot;,&quot;DataType&quot;:1,&quot;ImageAutosize&quot;:1}"/>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D7nASqTni1aOnLgXiiy_1579601739&quot;,&quot;DataType&quot;:1,&quot;ImageAutosize&quot;:1}"/>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zjKTp0kBh1r7gU3JXuJ_1579601739&quot;,&quot;DataType&quot;:1,&quot;ImageAutosize&quot;:1}"/>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XuYa5OyiaWDiZvBNWAA_1579601739&quot;,&quot;DataType&quot;:1,&quot;ImageAutosize&quot;:1}"/>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4aoteLxLkNYGuAPQuGX_1579601739&quot;,&quot;DataType&quot;:1,&quot;ImageAutosize&quot;:1}"/>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PaTjU3hE9F1qYEprrJe_1579601743&quot;,&quot;DataType&quot;:1,&quot;ImageAutosize&quot;:1}"/>
</p:tagLst>
</file>

<file path=ppt/tags/tag4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OT1clCyXx2fnZzsfUO1_1579601743&quot;,&quot;DataType&quot;:1,&quot;ImageAutosize&quot;:1}"/>
</p:tagLst>
</file>

<file path=ppt/tags/tag4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4NtKsU9SULeJcDYPftN_1579601743&quot;,&quot;DataType&quot;:1,&quot;ImageAutosize&quot;:1}"/>
</p:tagLst>
</file>

<file path=ppt/tags/tag4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MmlZN8Lpy2EWQKQNbcb_1579601743&quot;,&quot;DataType&quot;:1,&quot;ImageAutosize&quot;:1}"/>
</p:tagLst>
</file>

<file path=ppt/tags/tag4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gCG8mo4EHAshW45VCt9_1579601743&quot;,&quot;DataType&quot;:1,&quot;ImageAutosize&quot;:1}"/>
</p:tagLst>
</file>

<file path=ppt/tags/tag4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aUaeCdWmkk5GaJzTAll_1579601744&quot;,&quot;DataType&quot;:1,&quot;ImageAutosize&quot;:1}"/>
</p:tagLst>
</file>

<file path=ppt/tags/tag4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8kfIoBgs68NQRIbNk7X_1579601748&quot;,&quot;DataType&quot;:1,&quot;ImageAutosize&quot;:1}"/>
</p:tagLst>
</file>

<file path=ppt/tags/tag4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TwCQOi4FTUn8MwMSQWC_1579601748&quot;,&quot;DataType&quot;:1,&quot;ImageAutosize&quot;:1}"/>
</p:tagLst>
</file>

<file path=ppt/tags/tag4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M1wCE7b4YoeRiuH5Uui_1579601749&quot;,&quot;DataType&quot;:1,&quot;ImageAutosize&quot;:1}"/>
</p:tagLst>
</file>

<file path=ppt/tags/tag4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0nHE2gSw4u5uvFUsoVK_1579601749&quot;,&quot;DataType&quot;:1,&quot;ImageAutosize&quot;:1}"/>
</p:tagLst>
</file>

<file path=ppt/tags/tag4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P0B6X3aNTVieU4Gsvzx_1579601749&quot;,&quot;DataType&quot;:1,&quot;ImageAutosize&quot;:1}"/>
</p:tagLst>
</file>

<file path=ppt/tags/tag4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92PzoA8oPTN9k8YwErv_1579601749&quot;,&quot;DataType&quot;:1,&quot;ImageAutosize&quot;:1}"/>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8340</TotalTime>
  <Words>9391</Words>
  <Application>Microsoft Office PowerPoint</Application>
  <PresentationFormat>Widescreen</PresentationFormat>
  <Paragraphs>852</Paragraphs>
  <Slides>90</Slides>
  <Notes>67</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90</vt:i4>
      </vt:variant>
    </vt:vector>
  </HeadingPairs>
  <TitlesOfParts>
    <vt:vector size="98" baseType="lpstr">
      <vt:lpstr>Arial</vt:lpstr>
      <vt:lpstr>Calibri</vt:lpstr>
      <vt:lpstr>Franklin Gothic Book</vt:lpstr>
      <vt:lpstr>Franklin Gothic Demi</vt:lpstr>
      <vt:lpstr>Franklin Gothic Medium</vt:lpstr>
      <vt:lpstr>Franklin Gothic Medium Cond</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Ilona Arnold-Berkovits</cp:lastModifiedBy>
  <cp:revision>1356</cp:revision>
  <dcterms:created xsi:type="dcterms:W3CDTF">2006-08-16T00:00:00Z</dcterms:created>
  <dcterms:modified xsi:type="dcterms:W3CDTF">2020-01-31T20:56:31Z</dcterms:modified>
</cp:coreProperties>
</file>