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drawings/drawing2.xml" ContentType="application/vnd.openxmlformats-officedocument.drawingml.chartshapes+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2739" autoAdjust="0"/>
  </p:normalViewPr>
  <p:slideViewPr>
    <p:cSldViewPr>
      <p:cViewPr varScale="1">
        <p:scale>
          <a:sx n="100" d="100"/>
          <a:sy n="100" d="100"/>
        </p:scale>
        <p:origin x="288" y="72"/>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chartUserShapes" Target="../drawings/drawing2.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'[Monmouth_QA_01-15-2020_v06 (linked).xlsx]0. Overview'!$A$9,'[Monmouth_QA_01-15-2020_v06 (linked).xlsx]0. Overview'!$A$28,'[Monmouth_QA_01-15-2020_v06 (linked).xlsx]0. Overview'!$A$57,'[Monmouth_QA_01-15-2020_v06 (linked).xlsx]0. Overview'!$A$74,'[Monmouth_QA_01-15-2020_v06 (linked).xlsx]0. Overview'!$A$106,'[Monmouth_QA_01-15-2020_v06 (linked).xlsx]0. Overview'!$A$121,'[Monmouth_QA_01-15-2020_v06 (linked).xlsx]0. Overview'!$A$141,'[Monmouth_QA_01-15-2020_v06 (linked).xlsx]0. Overview'!$A$169,'[Monmouth_QA_01-15-2020_v06 (linked).xlsx]0. Overview'!$A$195,'[Monmouth_QA_01-15-2020_v06 (linked).xlsx]0. Overview'!$A$209,'[Monmouth_QA_01-15-2020_v06 (linked).xlsx]0. Overview'!$A$227</c:f>
              <c:strCache>
                <c:ptCount val="11"/>
                <c:pt idx="0">
                  <c:v>Monmouth</c:v>
                </c:pt>
                <c:pt idx="1">
                  <c:v>Monmouth</c:v>
                </c:pt>
                <c:pt idx="2">
                  <c:v>Monmouth</c:v>
                </c:pt>
                <c:pt idx="3">
                  <c:v>Monmouth</c:v>
                </c:pt>
                <c:pt idx="4">
                  <c:v>Monmouth</c:v>
                </c:pt>
                <c:pt idx="5">
                  <c:v>Monmouth</c:v>
                </c:pt>
                <c:pt idx="6">
                  <c:v>Monmouth</c:v>
                </c:pt>
                <c:pt idx="7">
                  <c:v>Monmouth</c:v>
                </c:pt>
                <c:pt idx="8">
                  <c:v>Monmouth</c:v>
                </c:pt>
                <c:pt idx="9">
                  <c:v>Monmouth</c:v>
                </c:pt>
                <c:pt idx="10">
                  <c:v>Monmouth</c:v>
                </c:pt>
              </c:strCache>
            </c:strRef>
          </c:cat>
          <c:val>
            <c:numRef>
              <c:f>'[Monmouth_QA_01-15-2020_v06 (linked).xlsx]0. Overview'!$C$9,'[Monmouth_QA_01-15-2020_v06 (linked).xlsx]0. Overview'!$C$28,'[Monmouth_QA_01-15-2020_v06 (linked).xlsx]0. Overview'!$C$57,'[Monmouth_QA_01-15-2020_v06 (linked).xlsx]0. Overview'!$C$74,'[Monmouth_QA_01-15-2020_v06 (linked).xlsx]0. Overview'!$C$106,'[Monmouth_QA_01-15-2020_v06 (linked).xlsx]0. Overview'!$C$121,'[Monmouth_QA_01-15-2020_v06 (linked).xlsx]0. Overview'!$C$141,'[Monmouth_QA_01-15-2020_v06 (linked).xlsx]0. Overview'!$C$169,'[Monmouth_QA_01-15-2020_v06 (linked).xlsx]0. Overview'!$C$195,'[Monmouth_QA_01-15-2020_v06 (linked).xlsx]0. Overview'!$C$209,'[Monmouth_QA_01-15-2020_v06 (linked).xlsx]0. Overview'!$C$227</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DF1F-44C6-9CD0-83FB5A3A57E5}"/>
            </c:ext>
          </c:extLst>
        </c:ser>
        <c:dLbls>
          <c:showLegendKey val="0"/>
          <c:showVal val="0"/>
          <c:showCatName val="0"/>
          <c:showSerName val="0"/>
          <c:showPercent val="0"/>
          <c:showBubbleSize val="0"/>
        </c:dLbls>
        <c:gapWidth val="150"/>
        <c:overlap val="100"/>
        <c:axId val="356862448"/>
        <c:axId val="356862840"/>
      </c:barChart>
      <c:barChart>
        <c:barDir val="bar"/>
        <c:grouping val="stacked"/>
        <c:varyColors val="0"/>
        <c:ser>
          <c:idx val="2"/>
          <c:order val="1"/>
          <c:spPr>
            <a:noFill/>
            <a:ln>
              <a:noFill/>
            </a:ln>
            <a:effectLst/>
          </c:spPr>
          <c:invertIfNegative val="0"/>
          <c:cat>
            <c:strRef>
              <c:f>'[Monmouth_QA_01-15-2020_v06 (linked).xlsx]0. Overview'!$A$9,'[Monmouth_QA_01-15-2020_v06 (linked).xlsx]0. Overview'!$A$28,'[Monmouth_QA_01-15-2020_v06 (linked).xlsx]0. Overview'!$A$57,'[Monmouth_QA_01-15-2020_v06 (linked).xlsx]0. Overview'!$A$74,'[Monmouth_QA_01-15-2020_v06 (linked).xlsx]0. Overview'!$A$106,'[Monmouth_QA_01-15-2020_v06 (linked).xlsx]0. Overview'!$A$121,'[Monmouth_QA_01-15-2020_v06 (linked).xlsx]0. Overview'!$A$141,'[Monmouth_QA_01-15-2020_v06 (linked).xlsx]0. Overview'!$A$169,'[Monmouth_QA_01-15-2020_v06 (linked).xlsx]0. Overview'!$A$195,'[Monmouth_QA_01-15-2020_v06 (linked).xlsx]0. Overview'!$A$209,'[Monmouth_QA_01-15-2020_v06 (linked).xlsx]0. Overview'!$A$227</c:f>
              <c:strCache>
                <c:ptCount val="11"/>
                <c:pt idx="0">
                  <c:v>Monmouth</c:v>
                </c:pt>
                <c:pt idx="1">
                  <c:v>Monmouth</c:v>
                </c:pt>
                <c:pt idx="2">
                  <c:v>Monmouth</c:v>
                </c:pt>
                <c:pt idx="3">
                  <c:v>Monmouth</c:v>
                </c:pt>
                <c:pt idx="4">
                  <c:v>Monmouth</c:v>
                </c:pt>
                <c:pt idx="5">
                  <c:v>Monmouth</c:v>
                </c:pt>
                <c:pt idx="6">
                  <c:v>Monmouth</c:v>
                </c:pt>
                <c:pt idx="7">
                  <c:v>Monmouth</c:v>
                </c:pt>
                <c:pt idx="8">
                  <c:v>Monmouth</c:v>
                </c:pt>
                <c:pt idx="9">
                  <c:v>Monmouth</c:v>
                </c:pt>
                <c:pt idx="10">
                  <c:v>Monmouth</c:v>
                </c:pt>
              </c:strCache>
            </c:strRef>
          </c:cat>
          <c:val>
            <c:numRef>
              <c:f>'[Monmouth_QA_01-15-2020_v06 (linked).xlsx]0. Overview'!$D$9,'[Monmouth_QA_01-15-2020_v06 (linked).xlsx]0. Overview'!$D$28,'[Monmouth_QA_01-15-2020_v06 (linked).xlsx]0. Overview'!$D$57,'[Monmouth_QA_01-15-2020_v06 (linked).xlsx]0. Overview'!$D$74,'[Monmouth_QA_01-15-2020_v06 (linked).xlsx]0. Overview'!$D$106,'[Monmouth_QA_01-15-2020_v06 (linked).xlsx]0. Overview'!$D$121,'[Monmouth_QA_01-15-2020_v06 (linked).xlsx]0. Overview'!$D$141,'[Monmouth_QA_01-15-2020_v06 (linked).xlsx]0. Overview'!$D$169,'[Monmouth_QA_01-15-2020_v06 (linked).xlsx]0. Overview'!$D$195,'[Monmouth_QA_01-15-2020_v06 (linked).xlsx]0. Overview'!$D$209,'[Monmouth_QA_01-15-2020_v06 (linked).xlsx]0. Overview'!$D$227</c:f>
              <c:numCache>
                <c:formatCode>General</c:formatCode>
                <c:ptCount val="11"/>
                <c:pt idx="0">
                  <c:v>14.875</c:v>
                </c:pt>
                <c:pt idx="1">
                  <c:v>17.875</c:v>
                </c:pt>
                <c:pt idx="2">
                  <c:v>10.875</c:v>
                </c:pt>
                <c:pt idx="3">
                  <c:v>15.875</c:v>
                </c:pt>
                <c:pt idx="4">
                  <c:v>5.875</c:v>
                </c:pt>
                <c:pt idx="5">
                  <c:v>12.875</c:v>
                </c:pt>
                <c:pt idx="6">
                  <c:v>14.875</c:v>
                </c:pt>
                <c:pt idx="7">
                  <c:v>8.875</c:v>
                </c:pt>
                <c:pt idx="8">
                  <c:v>4.875</c:v>
                </c:pt>
                <c:pt idx="9">
                  <c:v>10.875</c:v>
                </c:pt>
                <c:pt idx="10">
                  <c:v>14.875</c:v>
                </c:pt>
              </c:numCache>
            </c:numRef>
          </c:val>
          <c:extLst>
            <c:ext xmlns:c16="http://schemas.microsoft.com/office/drawing/2014/chart" uri="{C3380CC4-5D6E-409C-BE32-E72D297353CC}">
              <c16:uniqueId val="{00000001-DF1F-44C6-9CD0-83FB5A3A57E5}"/>
            </c:ext>
          </c:extLst>
        </c:ser>
        <c:ser>
          <c:idx val="3"/>
          <c:order val="2"/>
          <c:spPr>
            <a:solidFill>
              <a:schemeClr val="bg2">
                <a:lumMod val="75000"/>
              </a:schemeClr>
            </a:solidFill>
            <a:ln>
              <a:solidFill>
                <a:schemeClr val="tx1"/>
              </a:solidFill>
            </a:ln>
            <a:effectLst/>
          </c:spPr>
          <c:invertIfNegative val="0"/>
          <c:cat>
            <c:strRef>
              <c:f>'[Monmouth_QA_01-15-2020_v06 (linked).xlsx]0. Overview'!$A$9,'[Monmouth_QA_01-15-2020_v06 (linked).xlsx]0. Overview'!$A$28,'[Monmouth_QA_01-15-2020_v06 (linked).xlsx]0. Overview'!$A$57,'[Monmouth_QA_01-15-2020_v06 (linked).xlsx]0. Overview'!$A$74,'[Monmouth_QA_01-15-2020_v06 (linked).xlsx]0. Overview'!$A$106,'[Monmouth_QA_01-15-2020_v06 (linked).xlsx]0. Overview'!$A$121,'[Monmouth_QA_01-15-2020_v06 (linked).xlsx]0. Overview'!$A$141,'[Monmouth_QA_01-15-2020_v06 (linked).xlsx]0. Overview'!$A$169,'[Monmouth_QA_01-15-2020_v06 (linked).xlsx]0. Overview'!$A$195,'[Monmouth_QA_01-15-2020_v06 (linked).xlsx]0. Overview'!$A$209,'[Monmouth_QA_01-15-2020_v06 (linked).xlsx]0. Overview'!$A$227</c:f>
              <c:strCache>
                <c:ptCount val="11"/>
                <c:pt idx="0">
                  <c:v>Monmouth</c:v>
                </c:pt>
                <c:pt idx="1">
                  <c:v>Monmouth</c:v>
                </c:pt>
                <c:pt idx="2">
                  <c:v>Monmouth</c:v>
                </c:pt>
                <c:pt idx="3">
                  <c:v>Monmouth</c:v>
                </c:pt>
                <c:pt idx="4">
                  <c:v>Monmouth</c:v>
                </c:pt>
                <c:pt idx="5">
                  <c:v>Monmouth</c:v>
                </c:pt>
                <c:pt idx="6">
                  <c:v>Monmouth</c:v>
                </c:pt>
                <c:pt idx="7">
                  <c:v>Monmouth</c:v>
                </c:pt>
                <c:pt idx="8">
                  <c:v>Monmouth</c:v>
                </c:pt>
                <c:pt idx="9">
                  <c:v>Monmouth</c:v>
                </c:pt>
                <c:pt idx="10">
                  <c:v>Monmouth</c:v>
                </c:pt>
              </c:strCache>
            </c:strRef>
          </c:cat>
          <c:val>
            <c:numRef>
              <c:f>'[Monmouth_QA_01-15-2020_v06 (linked).xlsx]0. Overview'!$E$9,'[Monmouth_QA_01-15-2020_v06 (linked).xlsx]0. Overview'!$E$28,'[Monmouth_QA_01-15-2020_v06 (linked).xlsx]0. Overview'!$E$57,'[Monmouth_QA_01-15-2020_v06 (linked).xlsx]0. Overview'!$E$74,'[Monmouth_QA_01-15-2020_v06 (linked).xlsx]0. Overview'!$E$106,'[Monmouth_QA_01-15-2020_v06 (linked).xlsx]0. Overview'!$E$121,'[Monmouth_QA_01-15-2020_v06 (linked).xlsx]0. Overview'!$E$141,'[Monmouth_QA_01-15-2020_v06 (linked).xlsx]0. Overview'!$E$169,'[Monmouth_QA_01-15-2020_v06 (linked).xlsx]0. Overview'!$E$195,'[Monmouth_QA_01-15-2020_v06 (linked).xlsx]0. Overview'!$E$209,'[Monmouth_QA_01-15-2020_v06 (linked).xlsx]0. Overview'!$E$227</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DF1F-44C6-9CD0-83FB5A3A57E5}"/>
            </c:ext>
          </c:extLst>
        </c:ser>
        <c:dLbls>
          <c:showLegendKey val="0"/>
          <c:showVal val="0"/>
          <c:showCatName val="0"/>
          <c:showSerName val="0"/>
          <c:showPercent val="0"/>
          <c:showBubbleSize val="0"/>
        </c:dLbls>
        <c:gapWidth val="50"/>
        <c:overlap val="100"/>
        <c:axId val="356863232"/>
        <c:axId val="356862056"/>
      </c:barChart>
      <c:catAx>
        <c:axId val="356862448"/>
        <c:scaling>
          <c:orientation val="maxMin"/>
        </c:scaling>
        <c:delete val="1"/>
        <c:axPos val="l"/>
        <c:numFmt formatCode="General" sourceLinked="1"/>
        <c:majorTickMark val="none"/>
        <c:minorTickMark val="none"/>
        <c:tickLblPos val="nextTo"/>
        <c:crossAx val="356862840"/>
        <c:crosses val="autoZero"/>
        <c:auto val="1"/>
        <c:lblAlgn val="ctr"/>
        <c:lblOffset val="100"/>
        <c:noMultiLvlLbl val="0"/>
      </c:catAx>
      <c:valAx>
        <c:axId val="356862840"/>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56862448"/>
        <c:crosses val="autoZero"/>
        <c:crossBetween val="between"/>
      </c:valAx>
      <c:valAx>
        <c:axId val="356862056"/>
        <c:scaling>
          <c:orientation val="minMax"/>
          <c:max val="22"/>
          <c:min val="0"/>
        </c:scaling>
        <c:delete val="1"/>
        <c:axPos val="b"/>
        <c:numFmt formatCode="General" sourceLinked="1"/>
        <c:majorTickMark val="out"/>
        <c:minorTickMark val="none"/>
        <c:tickLblPos val="nextTo"/>
        <c:crossAx val="356863232"/>
        <c:crosses val="max"/>
        <c:crossBetween val="between"/>
      </c:valAx>
      <c:catAx>
        <c:axId val="356863232"/>
        <c:scaling>
          <c:orientation val="maxMin"/>
        </c:scaling>
        <c:delete val="1"/>
        <c:axPos val="r"/>
        <c:numFmt formatCode="General" sourceLinked="1"/>
        <c:majorTickMark val="out"/>
        <c:minorTickMark val="none"/>
        <c:tickLblPos val="nextTo"/>
        <c:crossAx val="356862056"/>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'[Monmouth_QA_01-15-2020_v06 (linked).xlsx]0. Overview'!$A$257,'[Monmouth_QA_01-15-2020_v06 (linked).xlsx]0. Overview'!$A$278,'[Monmouth_QA_01-15-2020_v06 (linked).xlsx]0. Overview'!$A$304,'[Monmouth_QA_01-15-2020_v06 (linked).xlsx]0. Overview'!$A$329,'[Monmouth_QA_01-15-2020_v06 (linked).xlsx]0. Overview'!$A$341,'[Monmouth_QA_01-15-2020_v06 (linked).xlsx]0. Overview'!$A$368,'[Monmouth_QA_01-15-2020_v06 (linked).xlsx]0. Overview'!$A$382,'[Monmouth_QA_01-15-2020_v06 (linked).xlsx]0. Overview'!$A$422,'[Monmouth_QA_01-15-2020_v06 (linked).xlsx]0. Overview'!$A$440</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'[Monmouth_QA_01-15-2020_v06 (linked).xlsx]0. Overview'!$C$257,'[Monmouth_QA_01-15-2020_v06 (linked).xlsx]0. Overview'!$C$278,'[Monmouth_QA_01-15-2020_v06 (linked).xlsx]0. Overview'!$C$304,'[Monmouth_QA_01-15-2020_v06 (linked).xlsx]0. Overview'!$C$329,'[Monmouth_QA_01-15-2020_v06 (linked).xlsx]0. Overview'!$C$341,'[Monmouth_QA_01-15-2020_v06 (linked).xlsx]0. Overview'!$C$368,'[Monmouth_QA_01-15-2020_v06 (linked).xlsx]0. Overview'!$C$382,'[Monmouth_QA_01-15-2020_v06 (linked).xlsx]0. Overview'!$C$422,'[Monmouth_QA_01-15-2020_v06 (linked).xlsx]0. Overview'!$C$440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CB1-477E-A7EC-68D676C12961}"/>
            </c:ext>
          </c:extLst>
        </c:ser>
        <c:dLbls>
          <c:showLegendKey val="0"/>
          <c:showVal val="0"/>
          <c:showCatName val="0"/>
          <c:showSerName val="0"/>
          <c:showPercent val="0"/>
          <c:showBubbleSize val="0"/>
        </c:dLbls>
        <c:gapWidth val="150"/>
        <c:overlap val="100"/>
        <c:axId val="638221448"/>
        <c:axId val="638221840"/>
      </c:barChart>
      <c:barChart>
        <c:barDir val="bar"/>
        <c:grouping val="stacked"/>
        <c:varyColors val="0"/>
        <c:ser>
          <c:idx val="2"/>
          <c:order val="1"/>
          <c:spPr>
            <a:noFill/>
            <a:ln>
              <a:noFill/>
            </a:ln>
            <a:effectLst/>
          </c:spPr>
          <c:invertIfNegative val="0"/>
          <c:cat>
            <c:strRef>
              <c:f>'[Monmouth_QA_01-15-2020_v06 (linked).xlsx]0. Overview'!$A$257,'[Monmouth_QA_01-15-2020_v06 (linked).xlsx]0. Overview'!$A$278,'[Monmouth_QA_01-15-2020_v06 (linked).xlsx]0. Overview'!$A$304,'[Monmouth_QA_01-15-2020_v06 (linked).xlsx]0. Overview'!$A$329,'[Monmouth_QA_01-15-2020_v06 (linked).xlsx]0. Overview'!$A$341,'[Monmouth_QA_01-15-2020_v06 (linked).xlsx]0. Overview'!$A$368,'[Monmouth_QA_01-15-2020_v06 (linked).xlsx]0. Overview'!$A$382,'[Monmouth_QA_01-15-2020_v06 (linked).xlsx]0. Overview'!$A$422,'[Monmouth_QA_01-15-2020_v06 (linked).xlsx]0. Overview'!$A$440</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'[Monmouth_QA_01-15-2020_v06 (linked).xlsx]0. Overview'!$D$257,'[Monmouth_QA_01-15-2020_v06 (linked).xlsx]0. Overview'!$D$278,'[Monmouth_QA_01-15-2020_v06 (linked).xlsx]0. Overview'!$D$304,'[Monmouth_QA_01-15-2020_v06 (linked).xlsx]0. Overview'!$D$329,'[Monmouth_QA_01-15-2020_v06 (linked).xlsx]0. Overview'!$D$341,'[Monmouth_QA_01-15-2020_v06 (linked).xlsx]0. Overview'!$D$368,'[Monmouth_QA_01-15-2020_v06 (linked).xlsx]0. Overview'!$D$382,'[Monmouth_QA_01-15-2020_v06 (linked).xlsx]0. Overview'!$D$422,'[Monmouth_QA_01-15-2020_v06 (linked).xlsx]0. Overview'!$D$440</c:f>
              <c:numCache>
                <c:formatCode>General</c:formatCode>
                <c:ptCount val="9"/>
                <c:pt idx="0">
                  <c:v>10.875</c:v>
                </c:pt>
                <c:pt idx="1">
                  <c:v>11.875</c:v>
                </c:pt>
                <c:pt idx="2">
                  <c:v>7.875</c:v>
                </c:pt>
                <c:pt idx="3">
                  <c:v>4.875</c:v>
                </c:pt>
                <c:pt idx="4">
                  <c:v>15.875</c:v>
                </c:pt>
                <c:pt idx="5">
                  <c:v>10.875</c:v>
                </c:pt>
                <c:pt idx="6">
                  <c:v>18.875</c:v>
                </c:pt>
                <c:pt idx="7">
                  <c:v>2.875</c:v>
                </c:pt>
                <c:pt idx="8">
                  <c:v>6.875</c:v>
                </c:pt>
              </c:numCache>
            </c:numRef>
          </c:val>
          <c:extLst>
            <c:ext xmlns:c16="http://schemas.microsoft.com/office/drawing/2014/chart" uri="{C3380CC4-5D6E-409C-BE32-E72D297353CC}">
              <c16:uniqueId val="{00000001-FCB1-477E-A7EC-68D676C12961}"/>
            </c:ext>
          </c:extLst>
        </c:ser>
        <c:ser>
          <c:idx val="3"/>
          <c:order val="2"/>
          <c:spPr>
            <a:solidFill>
              <a:schemeClr val="bg2">
                <a:lumMod val="75000"/>
              </a:schemeClr>
            </a:solidFill>
            <a:ln>
              <a:solidFill>
                <a:schemeClr val="tx1"/>
              </a:solidFill>
            </a:ln>
            <a:effectLst/>
          </c:spPr>
          <c:invertIfNegative val="0"/>
          <c:cat>
            <c:strRef>
              <c:f>'[Monmouth_QA_01-15-2020_v06 (linked).xlsx]0. Overview'!$A$257,'[Monmouth_QA_01-15-2020_v06 (linked).xlsx]0. Overview'!$A$278,'[Monmouth_QA_01-15-2020_v06 (linked).xlsx]0. Overview'!$A$304,'[Monmouth_QA_01-15-2020_v06 (linked).xlsx]0. Overview'!$A$329,'[Monmouth_QA_01-15-2020_v06 (linked).xlsx]0. Overview'!$A$341,'[Monmouth_QA_01-15-2020_v06 (linked).xlsx]0. Overview'!$A$368,'[Monmouth_QA_01-15-2020_v06 (linked).xlsx]0. Overview'!$A$382,'[Monmouth_QA_01-15-2020_v06 (linked).xlsx]0. Overview'!$A$422,'[Monmouth_QA_01-15-2020_v06 (linked).xlsx]0. Overview'!$A$440</c:f>
              <c:strCache>
                <c:ptCount val="9"/>
                <c:pt idx="0">
                  <c:v>Monmouth</c:v>
                </c:pt>
                <c:pt idx="1">
                  <c:v>Monmouth</c:v>
                </c:pt>
                <c:pt idx="2">
                  <c:v>Monmouth</c:v>
                </c:pt>
                <c:pt idx="3">
                  <c:v>Monmouth</c:v>
                </c:pt>
                <c:pt idx="4">
                  <c:v>Monmouth</c:v>
                </c:pt>
                <c:pt idx="5">
                  <c:v>Monmouth</c:v>
                </c:pt>
                <c:pt idx="6">
                  <c:v>Monmouth</c:v>
                </c:pt>
                <c:pt idx="7">
                  <c:v>Monmouth</c:v>
                </c:pt>
                <c:pt idx="8">
                  <c:v>Monmouth</c:v>
                </c:pt>
              </c:strCache>
            </c:strRef>
          </c:cat>
          <c:val>
            <c:numRef>
              <c:f>'[Monmouth_QA_01-15-2020_v06 (linked).xlsx]0. Overview'!$E$257,'[Monmouth_QA_01-15-2020_v06 (linked).xlsx]0. Overview'!$E$278,'[Monmouth_QA_01-15-2020_v06 (linked).xlsx]0. Overview'!$E$304,'[Monmouth_QA_01-15-2020_v06 (linked).xlsx]0. Overview'!$E$329,'[Monmouth_QA_01-15-2020_v06 (linked).xlsx]0. Overview'!$E$341,'[Monmouth_QA_01-15-2020_v06 (linked).xlsx]0. Overview'!$E$368,'[Monmouth_QA_01-15-2020_v06 (linked).xlsx]0. Overview'!$E$382,'[Monmouth_QA_01-15-2020_v06 (linked).xlsx]0. Overview'!$E$422,'[Monmouth_QA_01-15-2020_v06 (linked).xlsx]0. Overview'!$E$440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CB1-477E-A7EC-68D676C12961}"/>
            </c:ext>
          </c:extLst>
        </c:ser>
        <c:dLbls>
          <c:showLegendKey val="0"/>
          <c:showVal val="0"/>
          <c:showCatName val="0"/>
          <c:showSerName val="0"/>
          <c:showPercent val="0"/>
          <c:showBubbleSize val="0"/>
        </c:dLbls>
        <c:gapWidth val="50"/>
        <c:overlap val="100"/>
        <c:axId val="638222624"/>
        <c:axId val="638222232"/>
      </c:barChart>
      <c:catAx>
        <c:axId val="638221448"/>
        <c:scaling>
          <c:orientation val="maxMin"/>
        </c:scaling>
        <c:delete val="1"/>
        <c:axPos val="l"/>
        <c:numFmt formatCode="General" sourceLinked="1"/>
        <c:majorTickMark val="none"/>
        <c:minorTickMark val="none"/>
        <c:tickLblPos val="nextTo"/>
        <c:crossAx val="638221840"/>
        <c:crosses val="autoZero"/>
        <c:auto val="1"/>
        <c:lblAlgn val="ctr"/>
        <c:lblOffset val="100"/>
        <c:noMultiLvlLbl val="0"/>
      </c:catAx>
      <c:valAx>
        <c:axId val="638221840"/>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38221448"/>
        <c:crosses val="autoZero"/>
        <c:crossBetween val="between"/>
      </c:valAx>
      <c:valAx>
        <c:axId val="638222232"/>
        <c:scaling>
          <c:orientation val="minMax"/>
          <c:max val="22"/>
          <c:min val="0"/>
        </c:scaling>
        <c:delete val="1"/>
        <c:axPos val="b"/>
        <c:numFmt formatCode="General" sourceLinked="1"/>
        <c:majorTickMark val="out"/>
        <c:minorTickMark val="none"/>
        <c:tickLblPos val="nextTo"/>
        <c:crossAx val="638222624"/>
        <c:crosses val="max"/>
        <c:crossBetween val="between"/>
      </c:valAx>
      <c:catAx>
        <c:axId val="638222624"/>
        <c:scaling>
          <c:orientation val="maxMin"/>
        </c:scaling>
        <c:delete val="1"/>
        <c:axPos val="r"/>
        <c:numFmt formatCode="General" sourceLinked="1"/>
        <c:majorTickMark val="out"/>
        <c:minorTickMark val="none"/>
        <c:tickLblPos val="nextTo"/>
        <c:crossAx val="638222232"/>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Monmouth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0.83699999999999997</c:v>
                </c:pt>
                <c:pt idx="1">
                  <c:v>8.2000000000000003E-2</c:v>
                </c:pt>
                <c:pt idx="2">
                  <c:v>5.0000000000000001E-3</c:v>
                </c:pt>
                <c:pt idx="3">
                  <c:v>6.0999999999999999E-2</c:v>
                </c:pt>
                <c:pt idx="4">
                  <c:v>1E-3</c:v>
                </c:pt>
                <c:pt idx="5">
                  <c:v>3.4000000000000002E-2</c:v>
                </c:pt>
                <c:pt idx="6">
                  <c:v>0.106</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38223408"/>
        <c:axId val="638223800"/>
      </c:barChart>
      <c:catAx>
        <c:axId val="6382234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3800"/>
        <c:crosses val="autoZero"/>
        <c:auto val="1"/>
        <c:lblAlgn val="ctr"/>
        <c:lblOffset val="100"/>
        <c:noMultiLvlLbl val="0"/>
      </c:catAx>
      <c:valAx>
        <c:axId val="638223800"/>
        <c:scaling>
          <c:orientation val="minMax"/>
          <c:max val="1"/>
        </c:scaling>
        <c:delete val="1"/>
        <c:axPos val="l"/>
        <c:numFmt formatCode="0%" sourceLinked="1"/>
        <c:majorTickMark val="none"/>
        <c:minorTickMark val="none"/>
        <c:tickLblPos val="nextTo"/>
        <c:crossAx val="63822340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0.84899999999999998</c:v>
                </c:pt>
                <c:pt idx="1">
                  <c:v>0.84699999999999998</c:v>
                </c:pt>
                <c:pt idx="2">
                  <c:v>0.84199999999999997</c:v>
                </c:pt>
                <c:pt idx="3">
                  <c:v>0.83899999999999997</c:v>
                </c:pt>
                <c:pt idx="4">
                  <c:v>0.83699999999999997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1"/>
              <c:layout>
                <c:manualLayout>
                  <c:x val="-4.7226500984251969E-2"/>
                  <c:y val="4.68749971164494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42E-4F58-BA84-E6E95E89E2FF}"/>
                </c:ext>
              </c:extLst>
            </c:dLbl>
            <c:dLbl>
              <c:idx val="2"/>
              <c:layout>
                <c:manualLayout>
                  <c:x val="-5.6601500984251971E-2"/>
                  <c:y val="4.68749971164494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42E-4F58-BA84-E6E95E89E2FF}"/>
                </c:ext>
              </c:extLst>
            </c:dLbl>
            <c:dLbl>
              <c:idx val="3"/>
              <c:layout>
                <c:manualLayout>
                  <c:x val="-4.8789000984252082E-2"/>
                  <c:y val="4.68749971164494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42E-4F58-BA84-E6E95E89E2FF}"/>
                </c:ext>
              </c:extLst>
            </c:dLbl>
            <c:dLbl>
              <c:idx val="4"/>
              <c:layout>
                <c:manualLayout>
                  <c:x val="-5.3476500984252086E-2"/>
                  <c:y val="4.68749971164494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42E-4F58-BA84-E6E95E89E2F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8.4000000000000005E-2</c:v>
                </c:pt>
                <c:pt idx="1">
                  <c:v>8.3000000000000004E-2</c:v>
                </c:pt>
                <c:pt idx="2">
                  <c:v>8.3000000000000004E-2</c:v>
                </c:pt>
                <c:pt idx="3">
                  <c:v>8.3000000000000004E-2</c:v>
                </c:pt>
                <c:pt idx="4">
                  <c:v>8.2000000000000003E-2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1"/>
              <c:layout>
                <c:manualLayout>
                  <c:x val="-5.3476500984251968E-2"/>
                  <c:y val="1.171874927911237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42E-4F58-BA84-E6E95E89E2FF}"/>
                </c:ext>
              </c:extLst>
            </c:dLbl>
            <c:dLbl>
              <c:idx val="2"/>
              <c:layout>
                <c:manualLayout>
                  <c:x val="-5.5039000984251969E-2"/>
                  <c:y val="1.171874927911237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42E-4F58-BA84-E6E95E89E2FF}"/>
                </c:ext>
              </c:extLst>
            </c:dLbl>
            <c:dLbl>
              <c:idx val="3"/>
              <c:layout>
                <c:manualLayout>
                  <c:x val="-4.5664000984251968E-2"/>
                  <c:y val="1.171874927911220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642E-4F58-BA84-E6E95E89E2FF}"/>
                </c:ext>
              </c:extLst>
            </c:dLbl>
            <c:dLbl>
              <c:idx val="4"/>
              <c:layout>
                <c:manualLayout>
                  <c:x val="-5.1914000984252084E-2"/>
                  <c:y val="9.374999423289898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42E-4F58-BA84-E6E95E89E2F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8.0000000000000002E-3</c:v>
                </c:pt>
                <c:pt idx="1">
                  <c:v>7.0000000000000001E-3</c:v>
                </c:pt>
                <c:pt idx="2">
                  <c:v>7.0000000000000001E-3</c:v>
                </c:pt>
                <c:pt idx="3">
                  <c:v>6.0000000000000001E-3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5.8000000000000003E-2</c:v>
                </c:pt>
                <c:pt idx="1">
                  <c:v>5.8999999999999997E-2</c:v>
                </c:pt>
                <c:pt idx="2">
                  <c:v>0.06</c:v>
                </c:pt>
                <c:pt idx="3">
                  <c:v>0.06</c:v>
                </c:pt>
                <c:pt idx="4">
                  <c:v>6.0999999999999999E-2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9.9000000000000005E-2</c:v>
                </c:pt>
                <c:pt idx="1">
                  <c:v>0.10100000000000001</c:v>
                </c:pt>
                <c:pt idx="2">
                  <c:v>0.10299999999999999</c:v>
                </c:pt>
                <c:pt idx="3">
                  <c:v>0.104</c:v>
                </c:pt>
                <c:pt idx="4">
                  <c:v>0.106</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638224584"/>
        <c:axId val="638224976"/>
      </c:lineChart>
      <c:catAx>
        <c:axId val="63822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4976"/>
        <c:crosses val="autoZero"/>
        <c:auto val="1"/>
        <c:lblAlgn val="ctr"/>
        <c:lblOffset val="100"/>
        <c:noMultiLvlLbl val="0"/>
      </c:catAx>
      <c:valAx>
        <c:axId val="638224976"/>
        <c:scaling>
          <c:orientation val="minMax"/>
        </c:scaling>
        <c:delete val="1"/>
        <c:axPos val="l"/>
        <c:numFmt formatCode="0%" sourceLinked="1"/>
        <c:majorTickMark val="none"/>
        <c:minorTickMark val="none"/>
        <c:tickLblPos val="nextTo"/>
        <c:crossAx val="638224584"/>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Millstone</c:v>
                </c:pt>
                <c:pt idx="2">
                  <c:v>Asbury Park</c:v>
                </c:pt>
              </c:strCache>
            </c:strRef>
          </c:cat>
          <c:val>
            <c:numRef>
              <c:f>Sheet1!$B$2:$B$4</c:f>
              <c:numCache>
                <c:formatCode>0%</c:formatCode>
                <c:ptCount val="3"/>
                <c:pt idx="0">
                  <c:v>0.998</c:v>
                </c:pt>
                <c:pt idx="1">
                  <c:v>0.92</c:v>
                </c:pt>
                <c:pt idx="2">
                  <c:v>0.38400000000000001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Millstone</c:v>
                </c:pt>
                <c:pt idx="2">
                  <c:v>Asbury Park</c:v>
                </c:pt>
              </c:strCache>
            </c:strRef>
          </c:cat>
          <c:val>
            <c:numRef>
              <c:f>Sheet1!$C$2:$C$4</c:f>
              <c:numCache>
                <c:formatCode>0%</c:formatCode>
                <c:ptCount val="3"/>
                <c:pt idx="0">
                  <c:v>2E-3</c:v>
                </c:pt>
                <c:pt idx="1">
                  <c:v>3.5999999999999997E-2</c:v>
                </c:pt>
                <c:pt idx="2">
                  <c:v>0.48399999999999999</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Millstone</c:v>
                </c:pt>
                <c:pt idx="2">
                  <c:v>Asbury Park</c:v>
                </c:pt>
              </c:strCache>
            </c:strRef>
          </c:cat>
          <c:val>
            <c:numRef>
              <c:f>Sheet1!$D$2:$D$4</c:f>
              <c:numCache>
                <c:formatCode>0%</c:formatCode>
                <c:ptCount val="3"/>
                <c:pt idx="0">
                  <c:v>1E-3</c:v>
                </c:pt>
                <c:pt idx="1">
                  <c:v>4.1000000000000002E-2</c:v>
                </c:pt>
                <c:pt idx="2">
                  <c:v>8.9999999999999993E-3</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Sea Girt</c:v>
                </c:pt>
                <c:pt idx="1">
                  <c:v>Millstone</c:v>
                </c:pt>
                <c:pt idx="2">
                  <c:v>Asbury Park</c:v>
                </c:pt>
              </c:strCache>
            </c:strRef>
          </c:cat>
          <c:val>
            <c:numRef>
              <c:f>Sheet1!$E$2:$E$4</c:f>
              <c:numCache>
                <c:formatCode>0%</c:formatCode>
                <c:ptCount val="3"/>
                <c:pt idx="0">
                  <c:v>2.4E-2</c:v>
                </c:pt>
                <c:pt idx="1">
                  <c:v>6.6000000000000003E-2</c:v>
                </c:pt>
                <c:pt idx="2">
                  <c:v>0.30199999999999999</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638225760"/>
        <c:axId val="638226152"/>
      </c:barChart>
      <c:catAx>
        <c:axId val="63822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6152"/>
        <c:crosses val="autoZero"/>
        <c:auto val="1"/>
        <c:lblAlgn val="ctr"/>
        <c:lblOffset val="100"/>
        <c:noMultiLvlLbl val="0"/>
      </c:catAx>
      <c:valAx>
        <c:axId val="638226152"/>
        <c:scaling>
          <c:orientation val="minMax"/>
        </c:scaling>
        <c:delete val="1"/>
        <c:axPos val="l"/>
        <c:numFmt formatCode="0%" sourceLinked="1"/>
        <c:majorTickMark val="none"/>
        <c:minorTickMark val="none"/>
        <c:tickLblPos val="nextTo"/>
        <c:crossAx val="63822576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0.13200000000000001</c:v>
                </c:pt>
                <c:pt idx="1">
                  <c:v>0.13</c:v>
                </c:pt>
                <c:pt idx="2">
                  <c:v>0.13300000000000001</c:v>
                </c:pt>
                <c:pt idx="3">
                  <c:v>0.13500000000000001</c:v>
                </c:pt>
                <c:pt idx="4">
                  <c:v>0.13500000000000001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38226936"/>
        <c:axId val="638227328"/>
      </c:lineChart>
      <c:catAx>
        <c:axId val="63822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27328"/>
        <c:crosses val="autoZero"/>
        <c:auto val="1"/>
        <c:lblAlgn val="ctr"/>
        <c:lblOffset val="100"/>
        <c:noMultiLvlLbl val="0"/>
      </c:catAx>
      <c:valAx>
        <c:axId val="638227328"/>
        <c:scaling>
          <c:orientation val="minMax"/>
          <c:max val="1"/>
        </c:scaling>
        <c:delete val="1"/>
        <c:axPos val="l"/>
        <c:numFmt formatCode="0%" sourceLinked="1"/>
        <c:majorTickMark val="none"/>
        <c:minorTickMark val="none"/>
        <c:tickLblPos val="nextTo"/>
        <c:crossAx val="638226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0">
                  <c:v>0.13500000000000001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638228112"/>
        <c:axId val="638228504"/>
      </c:barChart>
      <c:catAx>
        <c:axId val="638228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8504"/>
        <c:crosses val="autoZero"/>
        <c:auto val="1"/>
        <c:lblAlgn val="ctr"/>
        <c:lblOffset val="100"/>
        <c:noMultiLvlLbl val="0"/>
      </c:catAx>
      <c:valAx>
        <c:axId val="638228504"/>
        <c:scaling>
          <c:orientation val="minMax"/>
        </c:scaling>
        <c:delete val="1"/>
        <c:axPos val="b"/>
        <c:numFmt formatCode="0%" sourceLinked="1"/>
        <c:majorTickMark val="none"/>
        <c:minorTickMark val="none"/>
        <c:tickLblPos val="nextTo"/>
        <c:crossAx val="6382281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Freehold borough</c:v>
                </c:pt>
                <c:pt idx="1">
                  <c:v>Long Branch </c:v>
                </c:pt>
                <c:pt idx="2">
                  <c:v>Red Bank </c:v>
                </c:pt>
                <c:pt idx="3">
                  <c:v>Asbury Park </c:v>
                </c:pt>
                <c:pt idx="4">
                  <c:v>Shrewsbury township</c:v>
                </c:pt>
                <c:pt idx="5">
                  <c:v>Holmdel </c:v>
                </c:pt>
                <c:pt idx="6">
                  <c:v>Marlboro </c:v>
                </c:pt>
                <c:pt idx="7">
                  <c:v>Eatontown </c:v>
                </c:pt>
                <c:pt idx="8">
                  <c:v>Deal </c:v>
                </c:pt>
                <c:pt idx="9">
                  <c:v>Ocean township</c:v>
                </c:pt>
              </c:strCache>
            </c:strRef>
          </c:cat>
          <c:val>
            <c:numRef>
              <c:f>Sheet1!$B$2:$B$11</c:f>
              <c:numCache>
                <c:formatCode>0.00%</c:formatCode>
                <c:ptCount val="10"/>
                <c:pt idx="0">
                  <c:v>0.32400000000000001</c:v>
                </c:pt>
                <c:pt idx="1">
                  <c:v>0.30599999999999999</c:v>
                </c:pt>
                <c:pt idx="2">
                  <c:v>0.26900000000000002</c:v>
                </c:pt>
                <c:pt idx="3">
                  <c:v>0.23</c:v>
                </c:pt>
                <c:pt idx="4">
                  <c:v>0.22600000000000001</c:v>
                </c:pt>
                <c:pt idx="5">
                  <c:v>0.224</c:v>
                </c:pt>
                <c:pt idx="6">
                  <c:v>0.21299999999999999</c:v>
                </c:pt>
                <c:pt idx="7">
                  <c:v>0.20799999999999999</c:v>
                </c:pt>
                <c:pt idx="8">
                  <c:v>0.185</c:v>
                </c:pt>
                <c:pt idx="9">
                  <c:v>0.185</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Monmouth avg. 13.50%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Freehold borough</c:v>
                </c:pt>
                <c:pt idx="1">
                  <c:v>Long Branch </c:v>
                </c:pt>
                <c:pt idx="2">
                  <c:v>Red Bank </c:v>
                </c:pt>
                <c:pt idx="3">
                  <c:v>Asbury Park </c:v>
                </c:pt>
                <c:pt idx="4">
                  <c:v>Shrewsbury township</c:v>
                </c:pt>
                <c:pt idx="5">
                  <c:v>Holmdel </c:v>
                </c:pt>
                <c:pt idx="6">
                  <c:v>Marlboro </c:v>
                </c:pt>
                <c:pt idx="7">
                  <c:v>Eatontown </c:v>
                </c:pt>
                <c:pt idx="8">
                  <c:v>Deal </c:v>
                </c:pt>
                <c:pt idx="9">
                  <c:v>Ocean township</c:v>
                </c:pt>
              </c:strCache>
            </c:strRef>
          </c:cat>
          <c:val>
            <c:numRef>
              <c:f>Sheet1!$C$2:$C$11</c:f>
              <c:numCache>
                <c:formatCode>0%</c:formatCode>
                <c:ptCount val="10"/>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638229288"/>
        <c:axId val="638229680"/>
      </c:barChart>
      <c:catAx>
        <c:axId val="638229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29680"/>
        <c:crosses val="autoZero"/>
        <c:auto val="1"/>
        <c:lblAlgn val="ctr"/>
        <c:lblOffset val="100"/>
        <c:noMultiLvlLbl val="0"/>
      </c:catAx>
      <c:valAx>
        <c:axId val="638229680"/>
        <c:scaling>
          <c:orientation val="minMax"/>
        </c:scaling>
        <c:delete val="1"/>
        <c:axPos val="b"/>
        <c:numFmt formatCode="0.00%" sourceLinked="1"/>
        <c:majorTickMark val="none"/>
        <c:minorTickMark val="none"/>
        <c:tickLblPos val="nextTo"/>
        <c:crossAx val="63822928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596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3048206582308261"/>
          <c:w val="0.65345629926485926"/>
          <c:h val="0.71612210300074197"/>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0.82899999999999996</c:v>
                </c:pt>
                <c:pt idx="1">
                  <c:v>0.83099999999999996</c:v>
                </c:pt>
                <c:pt idx="2">
                  <c:v>0.82799999999999996</c:v>
                </c:pt>
                <c:pt idx="3">
                  <c:v>0.82399999999999995</c:v>
                </c:pt>
                <c:pt idx="4">
                  <c:v>0.82499999999999996</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38230464"/>
        <c:axId val="638230856"/>
      </c:lineChart>
      <c:catAx>
        <c:axId val="63823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8230856"/>
        <c:crosses val="autoZero"/>
        <c:auto val="1"/>
        <c:lblAlgn val="ctr"/>
        <c:lblOffset val="100"/>
        <c:noMultiLvlLbl val="0"/>
      </c:catAx>
      <c:valAx>
        <c:axId val="638230856"/>
        <c:scaling>
          <c:orientation val="minMax"/>
          <c:max val="1"/>
        </c:scaling>
        <c:delete val="1"/>
        <c:axPos val="l"/>
        <c:numFmt formatCode="0%" sourceLinked="1"/>
        <c:majorTickMark val="out"/>
        <c:minorTickMark val="none"/>
        <c:tickLblPos val="nextTo"/>
        <c:crossAx val="638230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2">
                  <c:v>0.82499999999999996</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638231640"/>
        <c:axId val="638232032"/>
      </c:barChart>
      <c:catAx>
        <c:axId val="638231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2032"/>
        <c:crosses val="autoZero"/>
        <c:auto val="1"/>
        <c:lblAlgn val="ctr"/>
        <c:lblOffset val="100"/>
        <c:noMultiLvlLbl val="0"/>
      </c:catAx>
      <c:valAx>
        <c:axId val="638232032"/>
        <c:scaling>
          <c:orientation val="minMax"/>
        </c:scaling>
        <c:delete val="1"/>
        <c:axPos val="b"/>
        <c:numFmt formatCode="0%" sourceLinked="1"/>
        <c:majorTickMark val="none"/>
        <c:minorTickMark val="none"/>
        <c:tickLblPos val="nextTo"/>
        <c:crossAx val="6382316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Spring Lake borough</c:v>
                </c:pt>
                <c:pt idx="1">
                  <c:v>Millstone </c:v>
                </c:pt>
                <c:pt idx="2">
                  <c:v>Freehold borough</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Monmouth avg. 82.50%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Spring Lake borough</c:v>
                </c:pt>
                <c:pt idx="1">
                  <c:v>Millstone </c:v>
                </c:pt>
                <c:pt idx="2">
                  <c:v>Freehold borough</c:v>
                </c:pt>
              </c:strCache>
            </c:strRef>
          </c:cat>
          <c:val>
            <c:numRef>
              <c:f>Sheet1!$D$2:$D$4</c:f>
              <c:numCache>
                <c:formatCode>0%</c:formatCode>
                <c:ptCount val="3"/>
                <c:pt idx="0">
                  <c:v>0.82499999999999996</c:v>
                </c:pt>
                <c:pt idx="1">
                  <c:v>0.82499999999999996</c:v>
                </c:pt>
                <c:pt idx="2">
                  <c:v>0.82499999999999996</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638233208"/>
        <c:axId val="638233600"/>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Spring Lake borough</c:v>
                </c:pt>
                <c:pt idx="1">
                  <c:v>Millstone </c:v>
                </c:pt>
                <c:pt idx="2">
                  <c:v>Freehold borough</c:v>
                </c:pt>
              </c:strCache>
            </c:strRef>
          </c:cat>
          <c:val>
            <c:numRef>
              <c:f>Sheet1!$B$2:$B$4</c:f>
              <c:numCache>
                <c:formatCode>0%</c:formatCode>
                <c:ptCount val="3"/>
                <c:pt idx="0">
                  <c:v>0.98099999999999998</c:v>
                </c:pt>
                <c:pt idx="1">
                  <c:v>0.88800000000000001</c:v>
                </c:pt>
                <c:pt idx="2">
                  <c:v>0.51900000000000002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638234384"/>
        <c:axId val="638233992"/>
      </c:barChart>
      <c:catAx>
        <c:axId val="638233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8233600"/>
        <c:crosses val="autoZero"/>
        <c:auto val="1"/>
        <c:lblAlgn val="ctr"/>
        <c:lblOffset val="100"/>
        <c:noMultiLvlLbl val="0"/>
      </c:catAx>
      <c:valAx>
        <c:axId val="638233600"/>
        <c:scaling>
          <c:orientation val="minMax"/>
        </c:scaling>
        <c:delete val="1"/>
        <c:axPos val="b"/>
        <c:numFmt formatCode="0%" sourceLinked="1"/>
        <c:majorTickMark val="none"/>
        <c:minorTickMark val="none"/>
        <c:tickLblPos val="nextTo"/>
        <c:crossAx val="638233208"/>
        <c:crosses val="autoZero"/>
        <c:crossBetween val="between"/>
      </c:valAx>
      <c:valAx>
        <c:axId val="638233992"/>
        <c:scaling>
          <c:orientation val="minMax"/>
        </c:scaling>
        <c:delete val="1"/>
        <c:axPos val="t"/>
        <c:numFmt formatCode="0%" sourceLinked="1"/>
        <c:majorTickMark val="out"/>
        <c:minorTickMark val="none"/>
        <c:tickLblPos val="nextTo"/>
        <c:crossAx val="638234384"/>
        <c:crosses val="max"/>
        <c:crossBetween val="between"/>
      </c:valAx>
      <c:catAx>
        <c:axId val="638234384"/>
        <c:scaling>
          <c:orientation val="minMax"/>
        </c:scaling>
        <c:delete val="1"/>
        <c:axPos val="l"/>
        <c:numFmt formatCode="General" sourceLinked="1"/>
        <c:majorTickMark val="out"/>
        <c:minorTickMark val="none"/>
        <c:tickLblPos val="nextTo"/>
        <c:crossAx val="638233992"/>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118848425196853"/>
          <c:y val="0.8231314085179989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5">
                  <c:v>133950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638235168"/>
        <c:axId val="638235560"/>
      </c:barChart>
      <c:catAx>
        <c:axId val="63823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8235560"/>
        <c:crosses val="autoZero"/>
        <c:auto val="1"/>
        <c:lblAlgn val="ctr"/>
        <c:lblOffset val="100"/>
        <c:noMultiLvlLbl val="0"/>
      </c:catAx>
      <c:valAx>
        <c:axId val="63823556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3823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50671360"/>
        <c:axId val="6382363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2">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2">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50672144"/>
        <c:axId val="350671752"/>
      </c:barChart>
      <c:valAx>
        <c:axId val="63823634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50671360"/>
        <c:crosses val="max"/>
        <c:crossBetween val="between"/>
      </c:valAx>
      <c:catAx>
        <c:axId val="350671360"/>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38236344"/>
        <c:crosses val="autoZero"/>
        <c:auto val="1"/>
        <c:lblAlgn val="ctr"/>
        <c:lblOffset val="100"/>
        <c:noMultiLvlLbl val="0"/>
      </c:catAx>
      <c:valAx>
        <c:axId val="350671752"/>
        <c:scaling>
          <c:orientation val="minMax"/>
          <c:max val="1"/>
        </c:scaling>
        <c:delete val="1"/>
        <c:axPos val="b"/>
        <c:numFmt formatCode="General" sourceLinked="1"/>
        <c:majorTickMark val="out"/>
        <c:minorTickMark val="none"/>
        <c:tickLblPos val="nextTo"/>
        <c:crossAx val="350672144"/>
        <c:crosses val="autoZero"/>
        <c:crossBetween val="between"/>
      </c:valAx>
      <c:catAx>
        <c:axId val="350672144"/>
        <c:scaling>
          <c:orientation val="minMax"/>
        </c:scaling>
        <c:delete val="1"/>
        <c:axPos val="r"/>
        <c:numFmt formatCode="General" sourceLinked="1"/>
        <c:majorTickMark val="out"/>
        <c:minorTickMark val="none"/>
        <c:tickLblPos val="nextTo"/>
        <c:crossAx val="350671752"/>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Middletown</c:v>
                </c:pt>
                <c:pt idx="2">
                  <c:v>Howell Township</c:v>
                </c:pt>
                <c:pt idx="3">
                  <c:v>Marlboro</c:v>
                </c:pt>
                <c:pt idx="4">
                  <c:v>Manalapan</c:v>
                </c:pt>
                <c:pt idx="5">
                  <c:v>Freehold Township</c:v>
                </c:pt>
              </c:strCache>
            </c:strRef>
          </c:cat>
          <c:val>
            <c:numRef>
              <c:f>Sheet1!$B$2:$B$7</c:f>
              <c:numCache>
                <c:formatCode>0%</c:formatCode>
                <c:ptCount val="6"/>
                <c:pt idx="0">
                  <c:v>0.318</c:v>
                </c:pt>
                <c:pt idx="1">
                  <c:v>0.28599999999999998</c:v>
                </c:pt>
                <c:pt idx="2">
                  <c:v>0.25900000000000001</c:v>
                </c:pt>
                <c:pt idx="3">
                  <c:v>0.215</c:v>
                </c:pt>
                <c:pt idx="4">
                  <c:v>0.29299999999999998</c:v>
                </c:pt>
                <c:pt idx="5">
                  <c:v>0.246</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Middletown</c:v>
                </c:pt>
                <c:pt idx="2">
                  <c:v>Howell Township</c:v>
                </c:pt>
                <c:pt idx="3">
                  <c:v>Marlboro</c:v>
                </c:pt>
                <c:pt idx="4">
                  <c:v>Manalapan</c:v>
                </c:pt>
                <c:pt idx="5">
                  <c:v>Freehold Township</c:v>
                </c:pt>
              </c:strCache>
            </c:strRef>
          </c:cat>
          <c:val>
            <c:numRef>
              <c:f>Sheet1!$C$2:$C$7</c:f>
              <c:numCache>
                <c:formatCode>0%</c:formatCode>
                <c:ptCount val="6"/>
                <c:pt idx="0">
                  <c:v>0.33400000000000002</c:v>
                </c:pt>
                <c:pt idx="1">
                  <c:v>0.34799999999999998</c:v>
                </c:pt>
                <c:pt idx="2">
                  <c:v>0.33800000000000002</c:v>
                </c:pt>
                <c:pt idx="3">
                  <c:v>0.376</c:v>
                </c:pt>
                <c:pt idx="4">
                  <c:v>0.32400000000000001</c:v>
                </c:pt>
                <c:pt idx="5">
                  <c:v>0.36299999999999999</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New Jersey</c:v>
                </c:pt>
                <c:pt idx="1">
                  <c:v>Middletown</c:v>
                </c:pt>
                <c:pt idx="2">
                  <c:v>Howell Township</c:v>
                </c:pt>
                <c:pt idx="3">
                  <c:v>Marlboro</c:v>
                </c:pt>
                <c:pt idx="4">
                  <c:v>Manalapan</c:v>
                </c:pt>
                <c:pt idx="5">
                  <c:v>Freehold Township</c:v>
                </c:pt>
              </c:strCache>
            </c:strRef>
          </c:cat>
          <c:val>
            <c:numRef>
              <c:f>Sheet1!$D$2:$D$7</c:f>
              <c:numCache>
                <c:formatCode>0%</c:formatCode>
                <c:ptCount val="6"/>
                <c:pt idx="0">
                  <c:v>0.34799999999999998</c:v>
                </c:pt>
                <c:pt idx="1">
                  <c:v>0.36599999999999999</c:v>
                </c:pt>
                <c:pt idx="2">
                  <c:v>0.40200000000000002</c:v>
                </c:pt>
                <c:pt idx="3">
                  <c:v>0.40899999999999997</c:v>
                </c:pt>
                <c:pt idx="4">
                  <c:v>0.38300000000000001</c:v>
                </c:pt>
                <c:pt idx="5">
                  <c:v>0.39100000000000001</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50672928"/>
        <c:axId val="350673320"/>
      </c:barChart>
      <c:catAx>
        <c:axId val="350672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3320"/>
        <c:crosses val="autoZero"/>
        <c:auto val="1"/>
        <c:lblAlgn val="ctr"/>
        <c:lblOffset val="100"/>
        <c:noMultiLvlLbl val="0"/>
      </c:catAx>
      <c:valAx>
        <c:axId val="3506733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067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50674104"/>
        <c:axId val="350674496"/>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0">
                  <c:v>2036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0">
                  <c:v>2036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50675280"/>
        <c:axId val="350674888"/>
      </c:barChart>
      <c:catAx>
        <c:axId val="350674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4496"/>
        <c:crosses val="autoZero"/>
        <c:auto val="1"/>
        <c:lblAlgn val="ctr"/>
        <c:lblOffset val="100"/>
        <c:noMultiLvlLbl val="0"/>
      </c:catAx>
      <c:valAx>
        <c:axId val="350674496"/>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4104"/>
        <c:crosses val="autoZero"/>
        <c:crossBetween val="between"/>
      </c:valAx>
      <c:valAx>
        <c:axId val="350674888"/>
        <c:scaling>
          <c:orientation val="minMax"/>
          <c:max val="7000"/>
        </c:scaling>
        <c:delete val="1"/>
        <c:axPos val="t"/>
        <c:numFmt formatCode="General" sourceLinked="1"/>
        <c:majorTickMark val="out"/>
        <c:minorTickMark val="none"/>
        <c:tickLblPos val="nextTo"/>
        <c:crossAx val="350675280"/>
        <c:crosses val="max"/>
        <c:crossBetween val="between"/>
      </c:valAx>
      <c:catAx>
        <c:axId val="350675280"/>
        <c:scaling>
          <c:orientation val="minMax"/>
        </c:scaling>
        <c:delete val="1"/>
        <c:axPos val="l"/>
        <c:numFmt formatCode="General" sourceLinked="1"/>
        <c:majorTickMark val="out"/>
        <c:minorTickMark val="none"/>
        <c:tickLblPos val="nextTo"/>
        <c:crossAx val="35067488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125</c:v>
                </c:pt>
                <c:pt idx="1">
                  <c:v>141</c:v>
                </c:pt>
                <c:pt idx="2">
                  <c:v>145</c:v>
                </c:pt>
                <c:pt idx="3">
                  <c:v>172</c:v>
                </c:pt>
                <c:pt idx="4">
                  <c:v>140</c:v>
                </c:pt>
                <c:pt idx="5">
                  <c:v>152</c:v>
                </c:pt>
                <c:pt idx="6">
                  <c:v>145</c:v>
                </c:pt>
                <c:pt idx="7">
                  <c:v>96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179</c:v>
                </c:pt>
                <c:pt idx="1">
                  <c:v>192</c:v>
                </c:pt>
                <c:pt idx="2">
                  <c:v>184</c:v>
                </c:pt>
                <c:pt idx="3">
                  <c:v>161</c:v>
                </c:pt>
                <c:pt idx="4">
                  <c:v>167</c:v>
                </c:pt>
                <c:pt idx="5">
                  <c:v>167</c:v>
                </c:pt>
                <c:pt idx="6">
                  <c:v>180</c:v>
                </c:pt>
                <c:pt idx="7">
                  <c:v>137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50676064"/>
        <c:axId val="350676456"/>
      </c:barChart>
      <c:catAx>
        <c:axId val="35067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6456"/>
        <c:crosses val="autoZero"/>
        <c:auto val="1"/>
        <c:lblAlgn val="ctr"/>
        <c:lblOffset val="100"/>
        <c:noMultiLvlLbl val="0"/>
      </c:catAx>
      <c:valAx>
        <c:axId val="35067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6" formatCode="0%">
                  <c:v>8.1000000000000003E-2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50676848"/>
        <c:axId val="350677240"/>
      </c:barChart>
      <c:catAx>
        <c:axId val="350676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7240"/>
        <c:crosses val="autoZero"/>
        <c:auto val="1"/>
        <c:lblAlgn val="ctr"/>
        <c:lblOffset val="100"/>
        <c:noMultiLvlLbl val="0"/>
      </c:catAx>
      <c:valAx>
        <c:axId val="350677240"/>
        <c:scaling>
          <c:orientation val="minMax"/>
          <c:max val="0.25"/>
          <c:min val="0"/>
        </c:scaling>
        <c:delete val="1"/>
        <c:axPos val="b"/>
        <c:numFmt formatCode="0%" sourceLinked="1"/>
        <c:majorTickMark val="out"/>
        <c:minorTickMark val="none"/>
        <c:tickLblPos val="nextTo"/>
        <c:crossAx val="35067684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7.8E-2</c:v>
                </c:pt>
                <c:pt idx="1">
                  <c:v>8.3000000000000004E-2</c:v>
                </c:pt>
                <c:pt idx="2">
                  <c:v>8.3000000000000004E-2</c:v>
                </c:pt>
                <c:pt idx="3">
                  <c:v>8.3000000000000004E-2</c:v>
                </c:pt>
                <c:pt idx="4">
                  <c:v>8.1000000000000003E-2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50678024"/>
        <c:axId val="350678416"/>
      </c:lineChart>
      <c:catAx>
        <c:axId val="350678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0678416"/>
        <c:crosses val="autoZero"/>
        <c:auto val="1"/>
        <c:lblAlgn val="ctr"/>
        <c:lblOffset val="100"/>
        <c:noMultiLvlLbl val="0"/>
      </c:catAx>
      <c:valAx>
        <c:axId val="350678416"/>
        <c:scaling>
          <c:orientation val="minMax"/>
          <c:max val="1"/>
          <c:min val="0"/>
        </c:scaling>
        <c:delete val="1"/>
        <c:axPos val="l"/>
        <c:numFmt formatCode="0%" sourceLinked="1"/>
        <c:majorTickMark val="out"/>
        <c:minorTickMark val="none"/>
        <c:tickLblPos val="nextTo"/>
        <c:crossAx val="350678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Asbury Park</c:v>
                </c:pt>
                <c:pt idx="1">
                  <c:v>Keansburg</c:v>
                </c:pt>
                <c:pt idx="2">
                  <c:v>Farmingdale</c:v>
                </c:pt>
                <c:pt idx="3">
                  <c:v>Shrewsbury township</c:v>
                </c:pt>
                <c:pt idx="4">
                  <c:v>Neptune City</c:v>
                </c:pt>
                <c:pt idx="5">
                  <c:v>Bradley Beach</c:v>
                </c:pt>
                <c:pt idx="6">
                  <c:v>Long Branch</c:v>
                </c:pt>
                <c:pt idx="7">
                  <c:v>Belmar</c:v>
                </c:pt>
                <c:pt idx="8">
                  <c:v>Freehold borough</c:v>
                </c:pt>
                <c:pt idx="9">
                  <c:v>Lake Como</c:v>
                </c:pt>
              </c:strCache>
            </c:strRef>
          </c:cat>
          <c:val>
            <c:numRef>
              <c:f>Sheet1!$B$2:$B$11</c:f>
              <c:numCache>
                <c:formatCode>0%</c:formatCode>
                <c:ptCount val="10"/>
                <c:pt idx="0">
                  <c:v>0.38300000000000001</c:v>
                </c:pt>
                <c:pt idx="1">
                  <c:v>0.32400000000000001</c:v>
                </c:pt>
                <c:pt idx="2">
                  <c:v>0.28799999999999998</c:v>
                </c:pt>
                <c:pt idx="3">
                  <c:v>0.26500000000000001</c:v>
                </c:pt>
                <c:pt idx="4">
                  <c:v>0.24</c:v>
                </c:pt>
                <c:pt idx="5">
                  <c:v>0.218</c:v>
                </c:pt>
                <c:pt idx="6">
                  <c:v>0.20799999999999999</c:v>
                </c:pt>
                <c:pt idx="7">
                  <c:v>0.19800000000000001</c:v>
                </c:pt>
                <c:pt idx="8">
                  <c:v>0.191</c:v>
                </c:pt>
                <c:pt idx="9">
                  <c:v>0.19</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Asbury Park</c:v>
                </c:pt>
                <c:pt idx="1">
                  <c:v>Keansburg</c:v>
                </c:pt>
                <c:pt idx="2">
                  <c:v>Farmingdale</c:v>
                </c:pt>
                <c:pt idx="3">
                  <c:v>Shrewsbury township</c:v>
                </c:pt>
                <c:pt idx="4">
                  <c:v>Neptune City</c:v>
                </c:pt>
                <c:pt idx="5">
                  <c:v>Bradley Beach</c:v>
                </c:pt>
                <c:pt idx="6">
                  <c:v>Long Branch</c:v>
                </c:pt>
                <c:pt idx="7">
                  <c:v>Belmar</c:v>
                </c:pt>
                <c:pt idx="8">
                  <c:v>Freehold borough</c:v>
                </c:pt>
                <c:pt idx="9">
                  <c:v>Lake Como</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Asbury Park</c:v>
                </c:pt>
                <c:pt idx="1">
                  <c:v>Keansburg</c:v>
                </c:pt>
                <c:pt idx="2">
                  <c:v>Farmingdale</c:v>
                </c:pt>
                <c:pt idx="3">
                  <c:v>Shrewsbury township</c:v>
                </c:pt>
                <c:pt idx="4">
                  <c:v>Neptune City</c:v>
                </c:pt>
                <c:pt idx="5">
                  <c:v>Bradley Beach</c:v>
                </c:pt>
                <c:pt idx="6">
                  <c:v>Long Branch</c:v>
                </c:pt>
                <c:pt idx="7">
                  <c:v>Belmar</c:v>
                </c:pt>
                <c:pt idx="8">
                  <c:v>Freehold borough</c:v>
                </c:pt>
                <c:pt idx="9">
                  <c:v>Lake Como</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Monmouth avg. 8.10%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Asbury Park</c:v>
                </c:pt>
                <c:pt idx="1">
                  <c:v>Keansburg</c:v>
                </c:pt>
                <c:pt idx="2">
                  <c:v>Farmingdale</c:v>
                </c:pt>
                <c:pt idx="3">
                  <c:v>Shrewsbury township</c:v>
                </c:pt>
                <c:pt idx="4">
                  <c:v>Neptune City</c:v>
                </c:pt>
                <c:pt idx="5">
                  <c:v>Bradley Beach</c:v>
                </c:pt>
                <c:pt idx="6">
                  <c:v>Long Branch</c:v>
                </c:pt>
                <c:pt idx="7">
                  <c:v>Belmar</c:v>
                </c:pt>
                <c:pt idx="8">
                  <c:v>Freehold borough</c:v>
                </c:pt>
                <c:pt idx="9">
                  <c:v>Lake Como</c:v>
                </c:pt>
              </c:strCache>
            </c:strRef>
          </c:cat>
          <c:val>
            <c:numRef>
              <c:f>Sheet1!$E$2:$E$11</c:f>
              <c:numCache>
                <c:formatCode>0%</c:formatCode>
                <c:ptCount val="10"/>
                <c:pt idx="0">
                  <c:v>8.1000000000000003E-2</c:v>
                </c:pt>
                <c:pt idx="1">
                  <c:v>8.1000000000000003E-2</c:v>
                </c:pt>
                <c:pt idx="2">
                  <c:v>8.1000000000000003E-2</c:v>
                </c:pt>
                <c:pt idx="3">
                  <c:v>8.1000000000000003E-2</c:v>
                </c:pt>
                <c:pt idx="4">
                  <c:v>8.1000000000000003E-2</c:v>
                </c:pt>
                <c:pt idx="5">
                  <c:v>8.1000000000000003E-2</c:v>
                </c:pt>
                <c:pt idx="6">
                  <c:v>8.1000000000000003E-2</c:v>
                </c:pt>
                <c:pt idx="7">
                  <c:v>8.1000000000000003E-2</c:v>
                </c:pt>
                <c:pt idx="8">
                  <c:v>8.1000000000000003E-2</c:v>
                </c:pt>
                <c:pt idx="9">
                  <c:v>8.1000000000000003E-2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50679200"/>
        <c:axId val="350679592"/>
      </c:barChart>
      <c:catAx>
        <c:axId val="35067920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79592"/>
        <c:crosses val="autoZero"/>
        <c:auto val="1"/>
        <c:lblAlgn val="ctr"/>
        <c:lblOffset val="100"/>
        <c:noMultiLvlLbl val="0"/>
      </c:catAx>
      <c:valAx>
        <c:axId val="350679592"/>
        <c:scaling>
          <c:orientation val="minMax"/>
          <c:max val="0.8"/>
        </c:scaling>
        <c:delete val="1"/>
        <c:axPos val="b"/>
        <c:numFmt formatCode="0%" sourceLinked="1"/>
        <c:majorTickMark val="out"/>
        <c:minorTickMark val="none"/>
        <c:tickLblPos val="nextTo"/>
        <c:crossAx val="350679200"/>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6.9434661445381296E-2"/>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1.2048192771084338E-2"/>
                  <c:y val="2.8957531158417533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8.0321285140562242E-3"/>
                  <c:y val="2.316602492673402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1414</c:v>
                </c:pt>
                <c:pt idx="1">
                  <c:v>822</c:v>
                </c:pt>
                <c:pt idx="2">
                  <c:v>1579</c:v>
                </c:pt>
                <c:pt idx="3">
                  <c:v>1232</c:v>
                </c:pt>
                <c:pt idx="4">
                  <c:v>1078</c:v>
                </c:pt>
                <c:pt idx="5">
                  <c:v>902</c:v>
                </c:pt>
                <c:pt idx="6">
                  <c:v>1142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3">
                  <c:v>98043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50680768"/>
        <c:axId val="350681160"/>
      </c:barChart>
      <c:catAx>
        <c:axId val="350680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81160"/>
        <c:crosses val="autoZero"/>
        <c:auto val="1"/>
        <c:lblAlgn val="ctr"/>
        <c:lblOffset val="100"/>
        <c:noMultiLvlLbl val="0"/>
      </c:catAx>
      <c:valAx>
        <c:axId val="350681160"/>
        <c:scaling>
          <c:orientation val="minMax"/>
        </c:scaling>
        <c:delete val="1"/>
        <c:axPos val="b"/>
        <c:numFmt formatCode="&quot;$&quot;#,##0_);[Red]\(&quot;$&quot;#,##0\)" sourceLinked="1"/>
        <c:majorTickMark val="none"/>
        <c:minorTickMark val="none"/>
        <c:tickLblPos val="nextTo"/>
        <c:crossAx val="350680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84526</c:v>
                </c:pt>
                <c:pt idx="1">
                  <c:v>85605</c:v>
                </c:pt>
                <c:pt idx="2">
                  <c:v>85242</c:v>
                </c:pt>
                <c:pt idx="3">
                  <c:v>87297</c:v>
                </c:pt>
                <c:pt idx="4">
                  <c:v>91807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50681944"/>
        <c:axId val="350682336"/>
      </c:lineChart>
      <c:catAx>
        <c:axId val="35068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0682336"/>
        <c:crosses val="autoZero"/>
        <c:auto val="1"/>
        <c:lblAlgn val="ctr"/>
        <c:lblOffset val="100"/>
        <c:noMultiLvlLbl val="0"/>
      </c:catAx>
      <c:valAx>
        <c:axId val="350682336"/>
        <c:scaling>
          <c:orientation val="minMax"/>
        </c:scaling>
        <c:delete val="1"/>
        <c:axPos val="l"/>
        <c:numFmt formatCode="_(&quot;$&quot;* #,##0_);_(&quot;$&quot;* \(#,##0\);_(&quot;$&quot;* &quot;-&quot;??_);_(@_)" sourceLinked="1"/>
        <c:majorTickMark val="out"/>
        <c:minorTickMark val="none"/>
        <c:tickLblPos val="nextTo"/>
        <c:crossAx val="350681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7" formatCode="_(&quot;$&quot;* #,##0_);_(&quot;$&quot;* \(#,##0\);_(&quot;$&quot;* &quot;-&quot;??_);_(@_)">
                  <c:v>91807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50683120"/>
        <c:axId val="350683512"/>
      </c:barChart>
      <c:catAx>
        <c:axId val="350683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83512"/>
        <c:crosses val="autoZero"/>
        <c:auto val="1"/>
        <c:lblAlgn val="ctr"/>
        <c:lblOffset val="100"/>
        <c:noMultiLvlLbl val="0"/>
      </c:catAx>
      <c:valAx>
        <c:axId val="350683512"/>
        <c:scaling>
          <c:orientation val="minMax"/>
        </c:scaling>
        <c:delete val="1"/>
        <c:axPos val="b"/>
        <c:numFmt formatCode="_(&quot;$&quot;* #,##0_);_(&quot;$&quot;* \(#,##0\);_(&quot;$&quot;* &quot;-&quot;??_);_(@_)" sourceLinked="1"/>
        <c:majorTickMark val="none"/>
        <c:minorTickMark val="none"/>
        <c:tickLblPos val="nextTo"/>
        <c:crossAx val="350683120"/>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Asbury Park</c:v>
                </c:pt>
                <c:pt idx="1">
                  <c:v>Keansburg</c:v>
                </c:pt>
                <c:pt idx="2">
                  <c:v>Long Branch</c:v>
                </c:pt>
                <c:pt idx="3">
                  <c:v>Keyport</c:v>
                </c:pt>
                <c:pt idx="4">
                  <c:v>Shrewsbury township</c:v>
                </c:pt>
                <c:pt idx="5">
                  <c:v>Freehold borough</c:v>
                </c:pt>
                <c:pt idx="6">
                  <c:v>Farmingdale</c:v>
                </c:pt>
                <c:pt idx="7">
                  <c:v>Neptune City</c:v>
                </c:pt>
                <c:pt idx="8">
                  <c:v>Highlands</c:v>
                </c:pt>
                <c:pt idx="9">
                  <c:v>Bradley Beach</c:v>
                </c:pt>
              </c:strCache>
            </c:strRef>
          </c:cat>
          <c:val>
            <c:numRef>
              <c:f>Sheet1!$B$2:$B$11</c:f>
              <c:numCache>
                <c:formatCode>_("$"* #,##0_);_("$"* \(#,##0\);_("$"* "-"??_);_(@_)</c:formatCode>
                <c:ptCount val="10"/>
                <c:pt idx="0">
                  <c:v>39324</c:v>
                </c:pt>
                <c:pt idx="1">
                  <c:v>46250</c:v>
                </c:pt>
                <c:pt idx="2">
                  <c:v>54398</c:v>
                </c:pt>
                <c:pt idx="3">
                  <c:v>56935</c:v>
                </c:pt>
                <c:pt idx="4">
                  <c:v>57697</c:v>
                </c:pt>
                <c:pt idx="5">
                  <c:v>57717</c:v>
                </c:pt>
                <c:pt idx="6">
                  <c:v>58875</c:v>
                </c:pt>
                <c:pt idx="7">
                  <c:v>58936</c:v>
                </c:pt>
                <c:pt idx="8">
                  <c:v>60817</c:v>
                </c:pt>
                <c:pt idx="9">
                  <c:v>61209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Monmouth median $91,807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Asbury Park</c:v>
                </c:pt>
                <c:pt idx="1">
                  <c:v>Keansburg</c:v>
                </c:pt>
                <c:pt idx="2">
                  <c:v>Long Branch</c:v>
                </c:pt>
                <c:pt idx="3">
                  <c:v>Keyport</c:v>
                </c:pt>
                <c:pt idx="4">
                  <c:v>Shrewsbury township</c:v>
                </c:pt>
                <c:pt idx="5">
                  <c:v>Freehold borough</c:v>
                </c:pt>
                <c:pt idx="6">
                  <c:v>Farmingdale</c:v>
                </c:pt>
                <c:pt idx="7">
                  <c:v>Neptune City</c:v>
                </c:pt>
                <c:pt idx="8">
                  <c:v>Highlands</c:v>
                </c:pt>
                <c:pt idx="9">
                  <c:v>Bradley Beach</c:v>
                </c:pt>
              </c:strCache>
            </c:strRef>
          </c:cat>
          <c:val>
            <c:numRef>
              <c:f>Sheet1!$C$2:$C$11</c:f>
              <c:numCache>
                <c:formatCode>"$"#,##0</c:formatCode>
                <c:ptCount val="10"/>
                <c:pt idx="0">
                  <c:v>91807</c:v>
                </c:pt>
                <c:pt idx="1">
                  <c:v>91807</c:v>
                </c:pt>
                <c:pt idx="2">
                  <c:v>91807</c:v>
                </c:pt>
                <c:pt idx="3">
                  <c:v>91807</c:v>
                </c:pt>
                <c:pt idx="4">
                  <c:v>91807</c:v>
                </c:pt>
                <c:pt idx="5">
                  <c:v>91807</c:v>
                </c:pt>
                <c:pt idx="6">
                  <c:v>91807</c:v>
                </c:pt>
                <c:pt idx="7">
                  <c:v>91807</c:v>
                </c:pt>
                <c:pt idx="8">
                  <c:v>91807</c:v>
                </c:pt>
                <c:pt idx="9">
                  <c:v>91807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712847424"/>
        <c:axId val="712848208"/>
      </c:barChart>
      <c:catAx>
        <c:axId val="712847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848208"/>
        <c:crosses val="autoZero"/>
        <c:auto val="1"/>
        <c:lblAlgn val="ctr"/>
        <c:lblOffset val="100"/>
        <c:noMultiLvlLbl val="0"/>
      </c:catAx>
      <c:valAx>
        <c:axId val="712848208"/>
        <c:scaling>
          <c:orientation val="minMax"/>
        </c:scaling>
        <c:delete val="1"/>
        <c:axPos val="b"/>
        <c:numFmt formatCode="_(&quot;$&quot;* #,##0_);_(&quot;$&quot;* \(#,##0\);_(&quot;$&quot;* &quot;-&quot;??_);_(@_)" sourceLinked="1"/>
        <c:majorTickMark val="none"/>
        <c:minorTickMark val="none"/>
        <c:tickLblPos val="nextTo"/>
        <c:crossAx val="712847424"/>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6684573184073415"/>
          <c:y val="0.9608046931091585"/>
          <c:w val="0.1852702407321296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0">
                  <c:v>0.18</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50684296"/>
        <c:axId val="350684688"/>
      </c:barChart>
      <c:catAx>
        <c:axId val="350684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84688"/>
        <c:crosses val="autoZero"/>
        <c:auto val="1"/>
        <c:lblAlgn val="ctr"/>
        <c:lblOffset val="100"/>
        <c:noMultiLvlLbl val="0"/>
      </c:catAx>
      <c:valAx>
        <c:axId val="350684688"/>
        <c:scaling>
          <c:orientation val="minMax"/>
        </c:scaling>
        <c:delete val="1"/>
        <c:axPos val="b"/>
        <c:numFmt formatCode="0%" sourceLinked="1"/>
        <c:majorTickMark val="none"/>
        <c:minorTickMark val="none"/>
        <c:tickLblPos val="nextTo"/>
        <c:crossAx val="35068429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c:v>
                </c:pt>
                <c:pt idx="1">
                  <c:v>0.21</c:v>
                </c:pt>
                <c:pt idx="2">
                  <c:v>0.21</c:v>
                </c:pt>
                <c:pt idx="3">
                  <c:v>0.21</c:v>
                </c:pt>
                <c:pt idx="4">
                  <c:v>0.21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50685472"/>
        <c:axId val="350685864"/>
      </c:lineChart>
      <c:catAx>
        <c:axId val="35068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0685864"/>
        <c:crosses val="autoZero"/>
        <c:auto val="1"/>
        <c:lblAlgn val="ctr"/>
        <c:lblOffset val="100"/>
        <c:noMultiLvlLbl val="0"/>
      </c:catAx>
      <c:valAx>
        <c:axId val="35068586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0685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Monmouth</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8.8999999999999996E-2</c:v>
                </c:pt>
                <c:pt idx="1">
                  <c:v>8.5000000000000006E-2</c:v>
                </c:pt>
                <c:pt idx="2">
                  <c:v>0.08</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50686648"/>
        <c:axId val="350687040"/>
      </c:lineChart>
      <c:catAx>
        <c:axId val="35068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0687040"/>
        <c:crosses val="autoZero"/>
        <c:auto val="1"/>
        <c:lblAlgn val="ctr"/>
        <c:lblOffset val="100"/>
        <c:noMultiLvlLbl val="0"/>
      </c:catAx>
      <c:valAx>
        <c:axId val="350687040"/>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0686648"/>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5" formatCode="0.0%">
                  <c:v>0.08</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710716656"/>
        <c:axId val="710717048"/>
      </c:barChart>
      <c:catAx>
        <c:axId val="710716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17048"/>
        <c:crosses val="autoZero"/>
        <c:auto val="1"/>
        <c:lblAlgn val="ctr"/>
        <c:lblOffset val="100"/>
        <c:noMultiLvlLbl val="0"/>
      </c:catAx>
      <c:valAx>
        <c:axId val="710717048"/>
        <c:scaling>
          <c:orientation val="minMax"/>
        </c:scaling>
        <c:delete val="1"/>
        <c:axPos val="b"/>
        <c:numFmt formatCode="0.0%" sourceLinked="1"/>
        <c:majorTickMark val="none"/>
        <c:minorTickMark val="none"/>
        <c:tickLblPos val="nextTo"/>
        <c:crossAx val="710716656"/>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8413</c:v>
                </c:pt>
                <c:pt idx="1">
                  <c:v>8281</c:v>
                </c:pt>
                <c:pt idx="2">
                  <c:v>8140</c:v>
                </c:pt>
                <c:pt idx="3">
                  <c:v>7585</c:v>
                </c:pt>
                <c:pt idx="4" formatCode="General">
                  <c:v>6900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710717832"/>
        <c:axId val="710718224"/>
      </c:lineChart>
      <c:catAx>
        <c:axId val="71071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18224"/>
        <c:crosses val="autoZero"/>
        <c:auto val="1"/>
        <c:lblAlgn val="ctr"/>
        <c:lblOffset val="100"/>
        <c:noMultiLvlLbl val="0"/>
      </c:catAx>
      <c:valAx>
        <c:axId val="7107182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178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18314</c:v>
                </c:pt>
                <c:pt idx="1">
                  <c:v>18996</c:v>
                </c:pt>
                <c:pt idx="2">
                  <c:v>18782</c:v>
                </c:pt>
                <c:pt idx="3">
                  <c:v>18477</c:v>
                </c:pt>
                <c:pt idx="4">
                  <c:v>18150</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710719008"/>
        <c:axId val="710719400"/>
      </c:lineChart>
      <c:catAx>
        <c:axId val="71071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19400"/>
        <c:crosses val="autoZero"/>
        <c:auto val="1"/>
        <c:lblAlgn val="ctr"/>
        <c:lblOffset val="100"/>
        <c:noMultiLvlLbl val="0"/>
      </c:catAx>
      <c:valAx>
        <c:axId val="7107194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19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16375</c:v>
                </c:pt>
                <c:pt idx="1">
                  <c:v>16944</c:v>
                </c:pt>
                <c:pt idx="2">
                  <c:v>17013</c:v>
                </c:pt>
                <c:pt idx="3">
                  <c:v>16569</c:v>
                </c:pt>
                <c:pt idx="4">
                  <c:v>15042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710720184"/>
        <c:axId val="710720576"/>
      </c:lineChart>
      <c:catAx>
        <c:axId val="71072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0576"/>
        <c:crosses val="autoZero"/>
        <c:auto val="1"/>
        <c:lblAlgn val="ctr"/>
        <c:lblOffset val="100"/>
        <c:noMultiLvlLbl val="0"/>
      </c:catAx>
      <c:valAx>
        <c:axId val="7107205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0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Monmouth</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1250</c:v>
                </c:pt>
                <c:pt idx="1">
                  <c:v>1020</c:v>
                </c:pt>
                <c:pt idx="2">
                  <c:v>989</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710721360"/>
        <c:axId val="710721752"/>
      </c:barChart>
      <c:catAx>
        <c:axId val="71072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0721752"/>
        <c:crosses val="autoZero"/>
        <c:auto val="1"/>
        <c:lblAlgn val="ctr"/>
        <c:lblOffset val="100"/>
        <c:noMultiLvlLbl val="0"/>
      </c:catAx>
      <c:valAx>
        <c:axId val="71072175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072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8">
                  <c:v>1250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8" formatCode="&quot;$&quot;#,##0_);[Red]\(&quot;$&quot;#,##0\)">
                  <c:v>989</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710722536"/>
        <c:axId val="710722928"/>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710723712"/>
        <c:axId val="710723320"/>
      </c:lineChart>
      <c:catAx>
        <c:axId val="71072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2928"/>
        <c:crosses val="autoZero"/>
        <c:auto val="1"/>
        <c:lblAlgn val="ctr"/>
        <c:lblOffset val="100"/>
        <c:noMultiLvlLbl val="0"/>
      </c:catAx>
      <c:valAx>
        <c:axId val="71072292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2536"/>
        <c:crosses val="autoZero"/>
        <c:crossBetween val="between"/>
      </c:valAx>
      <c:valAx>
        <c:axId val="71072332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710723712"/>
        <c:crosses val="max"/>
        <c:crossBetween val="between"/>
      </c:valAx>
      <c:catAx>
        <c:axId val="710723712"/>
        <c:scaling>
          <c:orientation val="minMax"/>
        </c:scaling>
        <c:delete val="1"/>
        <c:axPos val="b"/>
        <c:numFmt formatCode="General" sourceLinked="1"/>
        <c:majorTickMark val="out"/>
        <c:minorTickMark val="none"/>
        <c:tickLblPos val="nextTo"/>
        <c:crossAx val="71072332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5">
                  <c:v>33.6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710724496"/>
        <c:axId val="710724888"/>
      </c:barChart>
      <c:catAx>
        <c:axId val="7107244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4888"/>
        <c:crosses val="autoZero"/>
        <c:auto val="1"/>
        <c:lblAlgn val="ctr"/>
        <c:lblOffset val="100"/>
        <c:noMultiLvlLbl val="0"/>
      </c:catAx>
      <c:valAx>
        <c:axId val="710724888"/>
        <c:scaling>
          <c:orientation val="minMax"/>
        </c:scaling>
        <c:delete val="1"/>
        <c:axPos val="t"/>
        <c:numFmt formatCode="General" sourceLinked="1"/>
        <c:majorTickMark val="none"/>
        <c:minorTickMark val="none"/>
        <c:tickLblPos val="nextTo"/>
        <c:crossAx val="710724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33.4</c:v>
                </c:pt>
                <c:pt idx="1">
                  <c:v>33.4</c:v>
                </c:pt>
                <c:pt idx="2">
                  <c:v>33.5</c:v>
                </c:pt>
                <c:pt idx="3" formatCode="0.0">
                  <c:v>33.6</c:v>
                </c:pt>
                <c:pt idx="4" formatCode="0.0">
                  <c:v>33.6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710725672"/>
        <c:axId val="710726064"/>
      </c:lineChart>
      <c:catAx>
        <c:axId val="71072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0726064"/>
        <c:crosses val="autoZero"/>
        <c:auto val="1"/>
        <c:lblAlgn val="ctr"/>
        <c:lblOffset val="100"/>
        <c:noMultiLvlLbl val="0"/>
      </c:catAx>
      <c:valAx>
        <c:axId val="710726064"/>
        <c:scaling>
          <c:orientation val="minMax"/>
          <c:max val="40"/>
          <c:min val="0"/>
        </c:scaling>
        <c:delete val="1"/>
        <c:axPos val="l"/>
        <c:numFmt formatCode="General" sourceLinked="1"/>
        <c:majorTickMark val="none"/>
        <c:minorTickMark val="none"/>
        <c:tickLblPos val="nextTo"/>
        <c:crossAx val="710725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 Bright</c:v>
                </c:pt>
                <c:pt idx="1">
                  <c:v>Marlboro</c:v>
                </c:pt>
                <c:pt idx="2">
                  <c:v>Fair Haven</c:v>
                </c:pt>
                <c:pt idx="3">
                  <c:v>Rumson</c:v>
                </c:pt>
                <c:pt idx="4">
                  <c:v>Manalapan</c:v>
                </c:pt>
                <c:pt idx="5">
                  <c:v>Millstone</c:v>
                </c:pt>
                <c:pt idx="6">
                  <c:v>Englishtown</c:v>
                </c:pt>
                <c:pt idx="7">
                  <c:v>Allenhurst</c:v>
                </c:pt>
                <c:pt idx="8">
                  <c:v>Holmdel</c:v>
                </c:pt>
                <c:pt idx="9">
                  <c:v>Upper Freehold</c:v>
                </c:pt>
              </c:strCache>
            </c:strRef>
          </c:cat>
          <c:val>
            <c:numRef>
              <c:f>Sheet1!$B$2:$B$11</c:f>
              <c:numCache>
                <c:formatCode>General</c:formatCode>
                <c:ptCount val="10"/>
                <c:pt idx="0">
                  <c:v>48.2</c:v>
                </c:pt>
                <c:pt idx="1">
                  <c:v>44.8</c:v>
                </c:pt>
                <c:pt idx="2">
                  <c:v>44.5</c:v>
                </c:pt>
                <c:pt idx="3" formatCode="0.0">
                  <c:v>43.4</c:v>
                </c:pt>
                <c:pt idx="4">
                  <c:v>42</c:v>
                </c:pt>
                <c:pt idx="5">
                  <c:v>41.8</c:v>
                </c:pt>
                <c:pt idx="6">
                  <c:v>41.3</c:v>
                </c:pt>
                <c:pt idx="7" formatCode="0.0">
                  <c:v>40</c:v>
                </c:pt>
                <c:pt idx="8">
                  <c:v>39.200000000000003</c:v>
                </c:pt>
                <c:pt idx="9">
                  <c:v>38</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Monmouth avg. 33.6</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Sea Bright</c:v>
                </c:pt>
                <c:pt idx="1">
                  <c:v>Marlboro</c:v>
                </c:pt>
                <c:pt idx="2">
                  <c:v>Fair Haven</c:v>
                </c:pt>
                <c:pt idx="3">
                  <c:v>Rumson</c:v>
                </c:pt>
                <c:pt idx="4">
                  <c:v>Manalapan</c:v>
                </c:pt>
                <c:pt idx="5">
                  <c:v>Millstone</c:v>
                </c:pt>
                <c:pt idx="6">
                  <c:v>Englishtown</c:v>
                </c:pt>
                <c:pt idx="7">
                  <c:v>Allenhurst</c:v>
                </c:pt>
                <c:pt idx="8">
                  <c:v>Holmdel</c:v>
                </c:pt>
                <c:pt idx="9">
                  <c:v>Upper Freehold</c:v>
                </c:pt>
              </c:strCache>
            </c:strRef>
          </c:cat>
          <c:val>
            <c:numRef>
              <c:f>Sheet1!$C$2:$C$11</c:f>
              <c:numCache>
                <c:formatCode>General</c:formatCode>
                <c:ptCount val="10"/>
                <c:pt idx="0">
                  <c:v>33.6</c:v>
                </c:pt>
                <c:pt idx="1">
                  <c:v>33.6</c:v>
                </c:pt>
                <c:pt idx="2">
                  <c:v>33.6</c:v>
                </c:pt>
                <c:pt idx="3">
                  <c:v>33.6</c:v>
                </c:pt>
                <c:pt idx="4">
                  <c:v>33.6</c:v>
                </c:pt>
                <c:pt idx="5">
                  <c:v>33.6</c:v>
                </c:pt>
                <c:pt idx="6">
                  <c:v>33.6</c:v>
                </c:pt>
                <c:pt idx="7">
                  <c:v>33.6</c:v>
                </c:pt>
                <c:pt idx="8">
                  <c:v>33.6</c:v>
                </c:pt>
                <c:pt idx="9">
                  <c:v>33.6</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710726848"/>
        <c:axId val="710727240"/>
      </c:barChart>
      <c:catAx>
        <c:axId val="7107268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7240"/>
        <c:crosses val="autoZero"/>
        <c:auto val="1"/>
        <c:lblAlgn val="ctr"/>
        <c:lblOffset val="100"/>
        <c:noMultiLvlLbl val="0"/>
      </c:catAx>
      <c:valAx>
        <c:axId val="710727240"/>
        <c:scaling>
          <c:orientation val="minMax"/>
        </c:scaling>
        <c:delete val="1"/>
        <c:axPos val="t"/>
        <c:numFmt formatCode="General" sourceLinked="1"/>
        <c:majorTickMark val="none"/>
        <c:minorTickMark val="none"/>
        <c:tickLblPos val="nextTo"/>
        <c:crossAx val="710726848"/>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47040649606299206"/>
          <c:y val="0.87788380426403767"/>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8"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710728024"/>
        <c:axId val="710728416"/>
      </c:barChart>
      <c:catAx>
        <c:axId val="710728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8416"/>
        <c:crosses val="autoZero"/>
        <c:auto val="1"/>
        <c:lblAlgn val="ctr"/>
        <c:lblOffset val="100"/>
        <c:noMultiLvlLbl val="0"/>
      </c:catAx>
      <c:valAx>
        <c:axId val="710728416"/>
        <c:scaling>
          <c:orientation val="minMax"/>
        </c:scaling>
        <c:delete val="1"/>
        <c:axPos val="b"/>
        <c:numFmt formatCode="0%" sourceLinked="1"/>
        <c:majorTickMark val="none"/>
        <c:minorTickMark val="none"/>
        <c:tickLblPos val="nextTo"/>
        <c:crossAx val="710728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3" formatCode="&quot;$&quot;#,##0">
                  <c:v>14191</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710729200"/>
        <c:axId val="710729592"/>
      </c:barChart>
      <c:catAx>
        <c:axId val="7107292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29592"/>
        <c:crosses val="autoZero"/>
        <c:auto val="1"/>
        <c:lblAlgn val="ctr"/>
        <c:lblOffset val="100"/>
        <c:noMultiLvlLbl val="0"/>
      </c:catAx>
      <c:valAx>
        <c:axId val="710729592"/>
        <c:scaling>
          <c:orientation val="minMax"/>
        </c:scaling>
        <c:delete val="1"/>
        <c:axPos val="b"/>
        <c:numFmt formatCode="&quot;$&quot;#,##0" sourceLinked="1"/>
        <c:majorTickMark val="none"/>
        <c:minorTickMark val="none"/>
        <c:tickLblPos val="nextTo"/>
        <c:crossAx val="710729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6" formatCode="0.0%">
                  <c:v>3.5000000000000003E-2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710730376"/>
        <c:axId val="710730768"/>
      </c:barChart>
      <c:catAx>
        <c:axId val="71073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30768"/>
        <c:crosses val="autoZero"/>
        <c:auto val="1"/>
        <c:lblAlgn val="ctr"/>
        <c:lblOffset val="100"/>
        <c:noMultiLvlLbl val="0"/>
      </c:catAx>
      <c:valAx>
        <c:axId val="710730768"/>
        <c:scaling>
          <c:orientation val="minMax"/>
        </c:scaling>
        <c:delete val="1"/>
        <c:axPos val="b"/>
        <c:numFmt formatCode="0.0%" sourceLinked="1"/>
        <c:majorTickMark val="none"/>
        <c:minorTickMark val="none"/>
        <c:tickLblPos val="nextTo"/>
        <c:crossAx val="71073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0.04</c:v>
                </c:pt>
                <c:pt idx="1">
                  <c:v>4.1000000000000002E-2</c:v>
                </c:pt>
                <c:pt idx="2">
                  <c:v>0.04</c:v>
                </c:pt>
                <c:pt idx="3">
                  <c:v>3.7999999999999999E-2</c:v>
                </c:pt>
                <c:pt idx="4">
                  <c:v>3.5000000000000003E-2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710731552"/>
        <c:axId val="710731944"/>
      </c:lineChart>
      <c:catAx>
        <c:axId val="71073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0731944"/>
        <c:crosses val="autoZero"/>
        <c:auto val="1"/>
        <c:lblAlgn val="ctr"/>
        <c:lblOffset val="100"/>
        <c:noMultiLvlLbl val="0"/>
      </c:catAx>
      <c:valAx>
        <c:axId val="710731944"/>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731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Farmingdale</c:v>
                </c:pt>
                <c:pt idx="1">
                  <c:v>Sea Bright</c:v>
                </c:pt>
                <c:pt idx="2">
                  <c:v>Spring Lake</c:v>
                </c:pt>
                <c:pt idx="3">
                  <c:v>West Long Branch</c:v>
                </c:pt>
                <c:pt idx="4">
                  <c:v>Red Bank</c:v>
                </c:pt>
                <c:pt idx="5">
                  <c:v>Bradley Beach</c:v>
                </c:pt>
                <c:pt idx="6">
                  <c:v>Long Branch</c:v>
                </c:pt>
                <c:pt idx="7">
                  <c:v>Shrewsbury township</c:v>
                </c:pt>
                <c:pt idx="8">
                  <c:v>Freehold Township</c:v>
                </c:pt>
                <c:pt idx="9">
                  <c:v>Manasquan</c:v>
                </c:pt>
              </c:strCache>
            </c:strRef>
          </c:cat>
          <c:val>
            <c:numRef>
              <c:f>Sheet1!$B$2:$B$11</c:f>
              <c:numCache>
                <c:formatCode>0.0%</c:formatCode>
                <c:ptCount val="10"/>
                <c:pt idx="0">
                  <c:v>0.16500000000000001</c:v>
                </c:pt>
                <c:pt idx="1">
                  <c:v>0.13500000000000001</c:v>
                </c:pt>
                <c:pt idx="2">
                  <c:v>0.129</c:v>
                </c:pt>
                <c:pt idx="3">
                  <c:v>0.109</c:v>
                </c:pt>
                <c:pt idx="4">
                  <c:v>9.1999999999999998E-2</c:v>
                </c:pt>
                <c:pt idx="5">
                  <c:v>8.5000000000000006E-2</c:v>
                </c:pt>
                <c:pt idx="6">
                  <c:v>8.1000000000000003E-2</c:v>
                </c:pt>
                <c:pt idx="7">
                  <c:v>7.6999999999999999E-2</c:v>
                </c:pt>
                <c:pt idx="8">
                  <c:v>7.5999999999999998E-2</c:v>
                </c:pt>
                <c:pt idx="9">
                  <c:v>7.2999999999999995E-2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Monmouth avg. 3.50%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Farmingdale</c:v>
                </c:pt>
                <c:pt idx="1">
                  <c:v>Sea Bright</c:v>
                </c:pt>
                <c:pt idx="2">
                  <c:v>Spring Lake</c:v>
                </c:pt>
                <c:pt idx="3">
                  <c:v>West Long Branch</c:v>
                </c:pt>
                <c:pt idx="4">
                  <c:v>Red Bank</c:v>
                </c:pt>
                <c:pt idx="5">
                  <c:v>Bradley Beach</c:v>
                </c:pt>
                <c:pt idx="6">
                  <c:v>Long Branch</c:v>
                </c:pt>
                <c:pt idx="7">
                  <c:v>Shrewsbury township</c:v>
                </c:pt>
                <c:pt idx="8">
                  <c:v>Freehold Township</c:v>
                </c:pt>
                <c:pt idx="9">
                  <c:v>Manasquan</c:v>
                </c:pt>
              </c:strCache>
            </c:strRef>
          </c:cat>
          <c:val>
            <c:numRef>
              <c:f>Sheet1!$C$2:$C$11</c:f>
              <c:numCache>
                <c:formatCode>0.00%</c:formatCode>
                <c:ptCount val="10"/>
                <c:pt idx="0">
                  <c:v>3.5000000000000003E-2</c:v>
                </c:pt>
                <c:pt idx="1">
                  <c:v>3.5000000000000003E-2</c:v>
                </c:pt>
                <c:pt idx="2">
                  <c:v>3.5000000000000003E-2</c:v>
                </c:pt>
                <c:pt idx="3">
                  <c:v>3.5000000000000003E-2</c:v>
                </c:pt>
                <c:pt idx="4">
                  <c:v>3.5000000000000003E-2</c:v>
                </c:pt>
                <c:pt idx="5">
                  <c:v>3.5000000000000003E-2</c:v>
                </c:pt>
                <c:pt idx="6">
                  <c:v>3.5000000000000003E-2</c:v>
                </c:pt>
                <c:pt idx="7">
                  <c:v>3.5000000000000003E-2</c:v>
                </c:pt>
                <c:pt idx="8">
                  <c:v>3.5000000000000003E-2</c:v>
                </c:pt>
                <c:pt idx="9">
                  <c:v>3.5000000000000003E-2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503845256"/>
        <c:axId val="503845648"/>
      </c:barChart>
      <c:catAx>
        <c:axId val="503845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45648"/>
        <c:crosses val="autoZero"/>
        <c:auto val="1"/>
        <c:lblAlgn val="ctr"/>
        <c:lblOffset val="100"/>
        <c:noMultiLvlLbl val="0"/>
      </c:catAx>
      <c:valAx>
        <c:axId val="503845648"/>
        <c:scaling>
          <c:orientation val="minMax"/>
          <c:max val="0.5"/>
        </c:scaling>
        <c:delete val="1"/>
        <c:axPos val="b"/>
        <c:numFmt formatCode="0.0%" sourceLinked="1"/>
        <c:majorTickMark val="none"/>
        <c:minorTickMark val="none"/>
        <c:tickLblPos val="nextTo"/>
        <c:crossAx val="503845256"/>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8">
                  <c:v>22697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8">
                  <c:v>4001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503846432"/>
        <c:axId val="503846824"/>
      </c:barChart>
      <c:catAx>
        <c:axId val="50384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46824"/>
        <c:crosses val="autoZero"/>
        <c:auto val="1"/>
        <c:lblAlgn val="ctr"/>
        <c:lblOffset val="100"/>
        <c:noMultiLvlLbl val="0"/>
      </c:catAx>
      <c:valAx>
        <c:axId val="50384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4643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4">
                  <c:v>0.93300000000000005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503847608"/>
        <c:axId val="503848000"/>
      </c:barChart>
      <c:catAx>
        <c:axId val="50384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48000"/>
        <c:crosses val="autoZero"/>
        <c:auto val="1"/>
        <c:lblAlgn val="ctr"/>
        <c:lblOffset val="100"/>
        <c:noMultiLvlLbl val="0"/>
      </c:catAx>
      <c:valAx>
        <c:axId val="503848000"/>
        <c:scaling>
          <c:orientation val="minMax"/>
          <c:max val="1"/>
          <c:min val="0.8"/>
        </c:scaling>
        <c:delete val="1"/>
        <c:axPos val="l"/>
        <c:numFmt formatCode="General" sourceLinked="1"/>
        <c:majorTickMark val="out"/>
        <c:minorTickMark val="none"/>
        <c:tickLblPos val="nextTo"/>
        <c:crossAx val="50384760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0.92600000000000005</c:v>
                </c:pt>
                <c:pt idx="1">
                  <c:v>0.88100000000000001</c:v>
                </c:pt>
                <c:pt idx="2">
                  <c:v>0.93200000000000005</c:v>
                </c:pt>
                <c:pt idx="3">
                  <c:v>0.93700000000000006</c:v>
                </c:pt>
                <c:pt idx="4">
                  <c:v>0.93</c:v>
                </c:pt>
                <c:pt idx="5">
                  <c:v>0.93300000000000005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03848784"/>
        <c:axId val="503849176"/>
      </c:lineChart>
      <c:catAx>
        <c:axId val="50384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49176"/>
        <c:crosses val="autoZero"/>
        <c:auto val="1"/>
        <c:lblAlgn val="ctr"/>
        <c:lblOffset val="100"/>
        <c:noMultiLvlLbl val="0"/>
      </c:catAx>
      <c:valAx>
        <c:axId val="50384917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48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9">
                  <c:v>219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03849960"/>
        <c:axId val="503850352"/>
      </c:barChart>
      <c:catAx>
        <c:axId val="50384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50352"/>
        <c:crosses val="autoZero"/>
        <c:auto val="1"/>
        <c:lblAlgn val="ctr"/>
        <c:lblOffset val="100"/>
        <c:noMultiLvlLbl val="0"/>
      </c:catAx>
      <c:valAx>
        <c:axId val="50385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49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219</c:v>
                </c:pt>
                <c:pt idx="1">
                  <c:v>193</c:v>
                </c:pt>
                <c:pt idx="2">
                  <c:v>219</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503851136"/>
        <c:axId val="503851528"/>
      </c:lineChart>
      <c:catAx>
        <c:axId val="50385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1528"/>
        <c:crosses val="autoZero"/>
        <c:auto val="1"/>
        <c:lblAlgn val="ctr"/>
        <c:lblOffset val="100"/>
        <c:noMultiLvlLbl val="0"/>
      </c:catAx>
      <c:valAx>
        <c:axId val="50385152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1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Monmouth</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1123</c:v>
                </c:pt>
                <c:pt idx="1">
                  <c:v>1021</c:v>
                </c:pt>
                <c:pt idx="2">
                  <c:v>1019</c:v>
                </c:pt>
                <c:pt idx="3">
                  <c:v>1132</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03852312"/>
        <c:axId val="503852704"/>
      </c:lineChart>
      <c:catAx>
        <c:axId val="50385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2704"/>
        <c:crosses val="autoZero"/>
        <c:auto val="1"/>
        <c:lblAlgn val="ctr"/>
        <c:lblOffset val="100"/>
        <c:noMultiLvlLbl val="0"/>
      </c:catAx>
      <c:valAx>
        <c:axId val="50385270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2312"/>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1007</c:v>
                </c:pt>
                <c:pt idx="1">
                  <c:v>1033</c:v>
                </c:pt>
                <c:pt idx="2">
                  <c:v>1073</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03853488"/>
        <c:axId val="503853880"/>
      </c:lineChart>
      <c:catAx>
        <c:axId val="50385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3880"/>
        <c:crosses val="autoZero"/>
        <c:auto val="1"/>
        <c:lblAlgn val="ctr"/>
        <c:lblOffset val="100"/>
        <c:noMultiLvlLbl val="0"/>
      </c:catAx>
      <c:valAx>
        <c:axId val="503853880"/>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3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Monmouth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7"/>
              <c:layout>
                <c:manualLayout>
                  <c:x val="-1.9159539324825777E-2"/>
                  <c:y val="3.95397440374564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DC-43E0-9C46-1CD243EB544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3.9E-2</c:v>
                </c:pt>
                <c:pt idx="1">
                  <c:v>4.1000000000000002E-2</c:v>
                </c:pt>
                <c:pt idx="2">
                  <c:v>3.6999999999999998E-2</c:v>
                </c:pt>
                <c:pt idx="3">
                  <c:v>3.3000000000000002E-2</c:v>
                </c:pt>
                <c:pt idx="4">
                  <c:v>3.1E-2</c:v>
                </c:pt>
                <c:pt idx="5">
                  <c:v>0.03</c:v>
                </c:pt>
                <c:pt idx="6">
                  <c:v>3.2000000000000001E-2</c:v>
                </c:pt>
                <c:pt idx="7">
                  <c:v>4.2000000000000003E-2</c:v>
                </c:pt>
                <c:pt idx="8">
                  <c:v>4.2999999999999997E-2</c:v>
                </c:pt>
                <c:pt idx="9">
                  <c:v>3.6999999999999998E-2</c:v>
                </c:pt>
                <c:pt idx="10">
                  <c:v>2.7E-2</c:v>
                </c:pt>
                <c:pt idx="11" formatCode="0.00%">
                  <c:v>2.7E-2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10"/>
              <c:layout>
                <c:manualLayout>
                  <c:x val="-1.1835573355054861E-2"/>
                  <c:y val="-3.8053823791463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DC-43E0-9C46-1CD243EB544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03855056"/>
        <c:axId val="503855448"/>
      </c:lineChart>
      <c:catAx>
        <c:axId val="50385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55448"/>
        <c:crosses val="autoZero"/>
        <c:auto val="1"/>
        <c:lblAlgn val="ctr"/>
        <c:lblOffset val="100"/>
        <c:noMultiLvlLbl val="1"/>
      </c:catAx>
      <c:valAx>
        <c:axId val="5038554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55056"/>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6" formatCode="0.0">
                  <c:v>3.5000000000000003E-2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03856232"/>
        <c:axId val="503856624"/>
      </c:barChart>
      <c:catAx>
        <c:axId val="503856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56624"/>
        <c:crosses val="autoZero"/>
        <c:auto val="1"/>
        <c:lblAlgn val="ctr"/>
        <c:lblOffset val="100"/>
        <c:noMultiLvlLbl val="0"/>
      </c:catAx>
      <c:valAx>
        <c:axId val="503856624"/>
        <c:scaling>
          <c:orientation val="minMax"/>
        </c:scaling>
        <c:delete val="1"/>
        <c:axPos val="b"/>
        <c:numFmt formatCode="0.0%" sourceLinked="1"/>
        <c:majorTickMark val="none"/>
        <c:minorTickMark val="none"/>
        <c:tickLblPos val="nextTo"/>
        <c:crossAx val="50385623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7">
                  <c:v>80319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7">
                  <c:v>54305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03857408"/>
        <c:axId val="503857800"/>
      </c:barChart>
      <c:catAx>
        <c:axId val="503857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57800"/>
        <c:crosses val="autoZero"/>
        <c:auto val="1"/>
        <c:lblAlgn val="ctr"/>
        <c:lblOffset val="100"/>
        <c:noMultiLvlLbl val="0"/>
      </c:catAx>
      <c:valAx>
        <c:axId val="503857800"/>
        <c:scaling>
          <c:orientation val="minMax"/>
        </c:scaling>
        <c:delete val="1"/>
        <c:axPos val="b"/>
        <c:numFmt formatCode="General" sourceLinked="1"/>
        <c:majorTickMark val="none"/>
        <c:minorTickMark val="none"/>
        <c:tickLblPos val="nextTo"/>
        <c:crossAx val="503857408"/>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Monmouth</c:v>
                </c:pt>
                <c:pt idx="1">
                  <c:v>New Jersey</c:v>
                </c:pt>
                <c:pt idx="2">
                  <c:v>United States</c:v>
                </c:pt>
              </c:strCache>
            </c:strRef>
          </c:cat>
          <c:val>
            <c:numRef>
              <c:f>Sheet1!$B$2:$B$4</c:f>
              <c:numCache>
                <c:formatCode>_("$"* #,##0_);_("$"* \(#,##0\);_("$"* "-"??_);_(@_)</c:formatCode>
                <c:ptCount val="3"/>
                <c:pt idx="0">
                  <c:v>80319</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Monmouth</c:v>
                </c:pt>
                <c:pt idx="1">
                  <c:v>New Jersey</c:v>
                </c:pt>
                <c:pt idx="2">
                  <c:v>United States</c:v>
                </c:pt>
              </c:strCache>
            </c:strRef>
          </c:cat>
          <c:val>
            <c:numRef>
              <c:f>Sheet1!$C$2:$C$4</c:f>
              <c:numCache>
                <c:formatCode>_("$"* #,##0_);_("$"* \(#,##0\);_("$"* "-"??_);_(@_)</c:formatCode>
                <c:ptCount val="3"/>
                <c:pt idx="0">
                  <c:v>54305</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503860544"/>
        <c:axId val="352264312"/>
      </c:barChart>
      <c:catAx>
        <c:axId val="503860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64312"/>
        <c:crosses val="autoZero"/>
        <c:auto val="1"/>
        <c:lblAlgn val="ctr"/>
        <c:lblOffset val="100"/>
        <c:noMultiLvlLbl val="0"/>
      </c:catAx>
      <c:valAx>
        <c:axId val="352264312"/>
        <c:scaling>
          <c:orientation val="minMax"/>
        </c:scaling>
        <c:delete val="1"/>
        <c:axPos val="b"/>
        <c:numFmt formatCode="_(&quot;$&quot;* #,##0_);_(&quot;$&quot;* \(#,##0\);_(&quot;$&quot;* &quot;-&quot;??_);_(@_)" sourceLinked="1"/>
        <c:majorTickMark val="none"/>
        <c:minorTickMark val="none"/>
        <c:tickLblPos val="nextTo"/>
        <c:crossAx val="503860544"/>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76651</c:v>
                </c:pt>
                <c:pt idx="1">
                  <c:v>76661</c:v>
                </c:pt>
                <c:pt idx="2">
                  <c:v>76997</c:v>
                </c:pt>
                <c:pt idx="3">
                  <c:v>77355</c:v>
                </c:pt>
                <c:pt idx="4">
                  <c:v>80319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52804</c:v>
                </c:pt>
                <c:pt idx="1">
                  <c:v>53416</c:v>
                </c:pt>
                <c:pt idx="2">
                  <c:v>52626</c:v>
                </c:pt>
                <c:pt idx="3">
                  <c:v>52965</c:v>
                </c:pt>
                <c:pt idx="4">
                  <c:v>54305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52265096"/>
        <c:axId val="352265488"/>
      </c:lineChart>
      <c:catAx>
        <c:axId val="35226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265488"/>
        <c:crosses val="autoZero"/>
        <c:auto val="1"/>
        <c:lblAlgn val="ctr"/>
        <c:lblOffset val="100"/>
        <c:noMultiLvlLbl val="0"/>
      </c:catAx>
      <c:valAx>
        <c:axId val="35226548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265096"/>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Rumson</c:v>
                </c:pt>
                <c:pt idx="1">
                  <c:v>Tinton Falls</c:v>
                </c:pt>
                <c:pt idx="2">
                  <c:v>Freehold borough</c:v>
                </c:pt>
              </c:strCache>
            </c:strRef>
          </c:cat>
          <c:val>
            <c:numRef>
              <c:f>Sheet1!$B$2:$B$4</c:f>
              <c:numCache>
                <c:formatCode>_("$"* #,##0_);_("$"* \(#,##0\);_("$"* "-"??_);_(@_)</c:formatCode>
                <c:ptCount val="3"/>
                <c:pt idx="0">
                  <c:v>218182</c:v>
                </c:pt>
                <c:pt idx="1">
                  <c:v>78879</c:v>
                </c:pt>
                <c:pt idx="2">
                  <c:v>30886</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Rumson</c:v>
                </c:pt>
                <c:pt idx="1">
                  <c:v>Tinton Falls</c:v>
                </c:pt>
                <c:pt idx="2">
                  <c:v>Freehold borough</c:v>
                </c:pt>
              </c:strCache>
            </c:strRef>
          </c:cat>
          <c:val>
            <c:numRef>
              <c:f>Sheet1!$C$2:$C$4</c:f>
              <c:numCache>
                <c:formatCode>_("$"* #,##0_);_("$"* \(#,##0\);_("$"* "-"??_);_(@_)</c:formatCode>
                <c:ptCount val="3"/>
                <c:pt idx="0">
                  <c:v>69036</c:v>
                </c:pt>
                <c:pt idx="1">
                  <c:v>60798</c:v>
                </c:pt>
                <c:pt idx="2">
                  <c:v>42679</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52266272"/>
        <c:axId val="352266664"/>
      </c:barChart>
      <c:catAx>
        <c:axId val="35226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66664"/>
        <c:crosses val="autoZero"/>
        <c:auto val="1"/>
        <c:lblAlgn val="ctr"/>
        <c:lblOffset val="100"/>
        <c:noMultiLvlLbl val="0"/>
      </c:catAx>
      <c:valAx>
        <c:axId val="35226666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6627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9">
                  <c:v>973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52267448"/>
        <c:axId val="35226784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52268624"/>
        <c:axId val="352268232"/>
      </c:lineChart>
      <c:catAx>
        <c:axId val="35226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267840"/>
        <c:crosses val="autoZero"/>
        <c:auto val="1"/>
        <c:lblAlgn val="ctr"/>
        <c:lblOffset val="100"/>
        <c:noMultiLvlLbl val="0"/>
      </c:catAx>
      <c:valAx>
        <c:axId val="35226784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67448"/>
        <c:crosses val="autoZero"/>
        <c:crossBetween val="between"/>
      </c:valAx>
      <c:valAx>
        <c:axId val="35226823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68624"/>
        <c:crosses val="max"/>
        <c:crossBetween val="between"/>
      </c:valAx>
      <c:catAx>
        <c:axId val="352268624"/>
        <c:scaling>
          <c:orientation val="minMax"/>
        </c:scaling>
        <c:delete val="1"/>
        <c:axPos val="b"/>
        <c:numFmt formatCode="General" sourceLinked="1"/>
        <c:majorTickMark val="out"/>
        <c:minorTickMark val="none"/>
        <c:tickLblPos val="nextTo"/>
        <c:crossAx val="35226823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979965403902451"/>
          <c:y val="2.16637929446314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807205917442138E-2"/>
                  <c:y val="-0.3858420489478124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c:v>
                </c:pt>
                <c:pt idx="1">
                  <c:v>57</c:v>
                </c:pt>
                <c:pt idx="2">
                  <c:v>355</c:v>
                </c:pt>
                <c:pt idx="3">
                  <c:v>554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3418562902935161"/>
                  <c:y val="3.345320310679589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1252</c:v>
                </c:pt>
                <c:pt idx="1">
                  <c:v>7160</c:v>
                </c:pt>
                <c:pt idx="2">
                  <c:v>194</c:v>
                </c:pt>
                <c:pt idx="3">
                  <c:v>18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2">
                  <c:v>10</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3">
                  <c:v>11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52270192"/>
        <c:axId val="352270584"/>
      </c:barChart>
      <c:catAx>
        <c:axId val="35227019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0584"/>
        <c:crosses val="autoZero"/>
        <c:auto val="1"/>
        <c:lblAlgn val="ctr"/>
        <c:lblOffset val="100"/>
        <c:noMultiLvlLbl val="0"/>
      </c:catAx>
      <c:valAx>
        <c:axId val="352270584"/>
        <c:scaling>
          <c:orientation val="minMax"/>
        </c:scaling>
        <c:delete val="1"/>
        <c:axPos val="b"/>
        <c:numFmt formatCode="General" sourceLinked="1"/>
        <c:majorTickMark val="none"/>
        <c:minorTickMark val="none"/>
        <c:tickLblPos val="nextTo"/>
        <c:crossAx val="35227019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15</c:v>
                </c:pt>
                <c:pt idx="1">
                  <c:v>11</c:v>
                </c:pt>
                <c:pt idx="2">
                  <c:v>11</c:v>
                </c:pt>
                <c:pt idx="3">
                  <c:v>11</c:v>
                </c:pt>
                <c:pt idx="4">
                  <c:v>11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52271368"/>
        <c:axId val="352271760"/>
      </c:lineChart>
      <c:catAx>
        <c:axId val="35227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271760"/>
        <c:crosses val="autoZero"/>
        <c:auto val="1"/>
        <c:lblAlgn val="ctr"/>
        <c:lblOffset val="100"/>
        <c:noMultiLvlLbl val="0"/>
      </c:catAx>
      <c:valAx>
        <c:axId val="352271760"/>
        <c:scaling>
          <c:orientation val="minMax"/>
          <c:max val="32"/>
          <c:min val="0"/>
        </c:scaling>
        <c:delete val="1"/>
        <c:axPos val="l"/>
        <c:numFmt formatCode="General" sourceLinked="1"/>
        <c:majorTickMark val="none"/>
        <c:minorTickMark val="none"/>
        <c:tickLblPos val="nextTo"/>
        <c:crossAx val="352271368"/>
        <c:crosses val="autoZero"/>
        <c:crossBetween val="between"/>
      </c:valAx>
      <c:spPr>
        <a:noFill/>
        <a:ln>
          <a:noFill/>
        </a:ln>
        <a:effectLst/>
      </c:spPr>
    </c:plotArea>
    <c:legend>
      <c:legendPos val="r"/>
      <c:layout>
        <c:manualLayout>
          <c:xMode val="edge"/>
          <c:yMode val="edge"/>
          <c:x val="0.12933741615631378"/>
          <c:y val="6.8140319163664999E-3"/>
          <c:w val="0.8190752405949255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52272544"/>
        <c:axId val="352272936"/>
      </c:barChart>
      <c:catAx>
        <c:axId val="352272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2936"/>
        <c:crosses val="autoZero"/>
        <c:auto val="1"/>
        <c:lblAlgn val="ctr"/>
        <c:lblOffset val="100"/>
        <c:noMultiLvlLbl val="0"/>
      </c:catAx>
      <c:valAx>
        <c:axId val="352272936"/>
        <c:scaling>
          <c:orientation val="minMax"/>
        </c:scaling>
        <c:delete val="1"/>
        <c:axPos val="b"/>
        <c:numFmt formatCode="General" sourceLinked="1"/>
        <c:majorTickMark val="none"/>
        <c:minorTickMark val="none"/>
        <c:tickLblPos val="nextTo"/>
        <c:crossAx val="3522725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Monmouth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52273720"/>
        <c:axId val="352274112"/>
      </c:lineChart>
      <c:catAx>
        <c:axId val="35227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274112"/>
        <c:crosses val="autoZero"/>
        <c:auto val="1"/>
        <c:lblAlgn val="ctr"/>
        <c:lblOffset val="100"/>
        <c:noMultiLvlLbl val="0"/>
      </c:catAx>
      <c:valAx>
        <c:axId val="352274112"/>
        <c:scaling>
          <c:orientation val="minMax"/>
        </c:scaling>
        <c:delete val="1"/>
        <c:axPos val="l"/>
        <c:numFmt formatCode="General" sourceLinked="1"/>
        <c:majorTickMark val="none"/>
        <c:minorTickMark val="none"/>
        <c:tickLblPos val="nextTo"/>
        <c:crossAx val="35227372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6FAF-4B02-8F50-32C2067863F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White, non-Hispanic</c:v>
                </c:pt>
                <c:pt idx="1">
                  <c:v>Black, non-Hispanic</c:v>
                </c:pt>
                <c:pt idx="2">
                  <c:v>Hispanic (any race)</c:v>
                </c:pt>
                <c:pt idx="3">
                  <c:v>Two or more races, non-Hispanic</c:v>
                </c:pt>
              </c:strCache>
            </c:strRef>
          </c:cat>
          <c:val>
            <c:numRef>
              <c:f>Sheet1!$B$2:$B$6</c:f>
              <c:numCache>
                <c:formatCode>General</c:formatCode>
                <c:ptCount val="5"/>
                <c:pt idx="1">
                  <c:v>11.2</c:v>
                </c:pt>
                <c:pt idx="4">
                  <c:v>0</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52274896"/>
        <c:axId val="352275288"/>
      </c:barChart>
      <c:catAx>
        <c:axId val="35227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5288"/>
        <c:crosses val="autoZero"/>
        <c:auto val="1"/>
        <c:lblAlgn val="ctr"/>
        <c:lblOffset val="100"/>
        <c:noMultiLvlLbl val="0"/>
      </c:catAx>
      <c:valAx>
        <c:axId val="35227528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4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2.8</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52276072"/>
        <c:axId val="352276464"/>
      </c:barChart>
      <c:catAx>
        <c:axId val="35227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6464"/>
        <c:crosses val="autoZero"/>
        <c:auto val="1"/>
        <c:lblAlgn val="ctr"/>
        <c:lblOffset val="100"/>
        <c:noMultiLvlLbl val="0"/>
      </c:catAx>
      <c:valAx>
        <c:axId val="352276464"/>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6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6">
                  <c:v>4206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52277248"/>
        <c:axId val="352277640"/>
      </c:barChart>
      <c:catAx>
        <c:axId val="352277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7640"/>
        <c:crosses val="autoZero"/>
        <c:auto val="1"/>
        <c:lblAlgn val="ctr"/>
        <c:lblOffset val="100"/>
        <c:noMultiLvlLbl val="0"/>
      </c:catAx>
      <c:valAx>
        <c:axId val="352277640"/>
        <c:scaling>
          <c:orientation val="minMax"/>
        </c:scaling>
        <c:delete val="1"/>
        <c:axPos val="b"/>
        <c:numFmt formatCode="General" sourceLinked="1"/>
        <c:majorTickMark val="none"/>
        <c:minorTickMark val="none"/>
        <c:tickLblPos val="nextTo"/>
        <c:crossAx val="352277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4.3793706293706304E-2"/>
                  <c:y val="1.6646529487787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753-464B-8E1B-D2932671FC6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4587</c:v>
                </c:pt>
                <c:pt idx="1">
                  <c:v>4027</c:v>
                </c:pt>
                <c:pt idx="2">
                  <c:v>4051</c:v>
                </c:pt>
                <c:pt idx="3">
                  <c:v>3933</c:v>
                </c:pt>
                <c:pt idx="4">
                  <c:v>4206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52278424"/>
        <c:axId val="352278816"/>
      </c:lineChart>
      <c:catAx>
        <c:axId val="35227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8816"/>
        <c:crosses val="autoZero"/>
        <c:auto val="1"/>
        <c:lblAlgn val="ctr"/>
        <c:lblOffset val="100"/>
        <c:noMultiLvlLbl val="0"/>
      </c:catAx>
      <c:valAx>
        <c:axId val="35227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2278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Neptune Township</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578</c:v>
                </c:pt>
                <c:pt idx="1">
                  <c:v>551</c:v>
                </c:pt>
                <c:pt idx="2">
                  <c:v>375</c:v>
                </c:pt>
                <c:pt idx="3">
                  <c:v>455</c:v>
                </c:pt>
                <c:pt idx="4">
                  <c:v>426</c:v>
                </c:pt>
                <c:pt idx="5">
                  <c:v>516</c:v>
                </c:pt>
                <c:pt idx="6">
                  <c:v>560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Keansburg</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671</c:v>
                </c:pt>
                <c:pt idx="1">
                  <c:v>651</c:v>
                </c:pt>
                <c:pt idx="2">
                  <c:v>463</c:v>
                </c:pt>
                <c:pt idx="3">
                  <c:v>336</c:v>
                </c:pt>
                <c:pt idx="4">
                  <c:v>310</c:v>
                </c:pt>
                <c:pt idx="5">
                  <c:v>333</c:v>
                </c:pt>
                <c:pt idx="6">
                  <c:v>360</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Long Branch</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424</c:v>
                </c:pt>
                <c:pt idx="1">
                  <c:v>385</c:v>
                </c:pt>
                <c:pt idx="2">
                  <c:v>352</c:v>
                </c:pt>
                <c:pt idx="3">
                  <c:v>289</c:v>
                </c:pt>
                <c:pt idx="4">
                  <c:v>290</c:v>
                </c:pt>
                <c:pt idx="5">
                  <c:v>307</c:v>
                </c:pt>
                <c:pt idx="6">
                  <c:v>341</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Howell</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375</c:v>
                </c:pt>
                <c:pt idx="1">
                  <c:v>334</c:v>
                </c:pt>
                <c:pt idx="2">
                  <c:v>320</c:v>
                </c:pt>
                <c:pt idx="3">
                  <c:v>228</c:v>
                </c:pt>
                <c:pt idx="4">
                  <c:v>230</c:v>
                </c:pt>
                <c:pt idx="5">
                  <c:v>234</c:v>
                </c:pt>
                <c:pt idx="6">
                  <c:v>264</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Middletown</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320</c:v>
                </c:pt>
                <c:pt idx="1">
                  <c:v>311</c:v>
                </c:pt>
                <c:pt idx="2">
                  <c:v>310</c:v>
                </c:pt>
                <c:pt idx="3">
                  <c:v>245</c:v>
                </c:pt>
                <c:pt idx="4">
                  <c:v>232</c:v>
                </c:pt>
                <c:pt idx="5">
                  <c:v>204</c:v>
                </c:pt>
                <c:pt idx="6">
                  <c:v>245</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Manalapan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186</c:v>
                </c:pt>
                <c:pt idx="1">
                  <c:v>182</c:v>
                </c:pt>
                <c:pt idx="2">
                  <c:v>186</c:v>
                </c:pt>
                <c:pt idx="3">
                  <c:v>151</c:v>
                </c:pt>
                <c:pt idx="4">
                  <c:v>197</c:v>
                </c:pt>
                <c:pt idx="5">
                  <c:v>202</c:v>
                </c:pt>
                <c:pt idx="6">
                  <c:v>223</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Aberdeen</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200</c:v>
                </c:pt>
                <c:pt idx="1">
                  <c:v>217</c:v>
                </c:pt>
                <c:pt idx="2">
                  <c:v>200</c:v>
                </c:pt>
                <c:pt idx="3">
                  <c:v>170</c:v>
                </c:pt>
                <c:pt idx="4">
                  <c:v>217</c:v>
                </c:pt>
                <c:pt idx="5">
                  <c:v>186</c:v>
                </c:pt>
                <c:pt idx="6">
                  <c:v>222</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Ocean Township</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173</c:v>
                </c:pt>
                <c:pt idx="1">
                  <c:v>163</c:v>
                </c:pt>
                <c:pt idx="2">
                  <c:v>183</c:v>
                </c:pt>
                <c:pt idx="3">
                  <c:v>114</c:v>
                </c:pt>
                <c:pt idx="4">
                  <c:v>155</c:v>
                </c:pt>
                <c:pt idx="5">
                  <c:v>159</c:v>
                </c:pt>
                <c:pt idx="6">
                  <c:v>216</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Freehold Township</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284</c:v>
                </c:pt>
                <c:pt idx="1">
                  <c:v>243</c:v>
                </c:pt>
                <c:pt idx="2">
                  <c:v>237</c:v>
                </c:pt>
                <c:pt idx="3">
                  <c:v>194</c:v>
                </c:pt>
                <c:pt idx="4">
                  <c:v>220</c:v>
                </c:pt>
                <c:pt idx="5">
                  <c:v>221</c:v>
                </c:pt>
                <c:pt idx="6">
                  <c:v>212</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Asbury Park</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352</c:v>
                </c:pt>
                <c:pt idx="1">
                  <c:v>316</c:v>
                </c:pt>
                <c:pt idx="2">
                  <c:v>278</c:v>
                </c:pt>
                <c:pt idx="3">
                  <c:v>288</c:v>
                </c:pt>
                <c:pt idx="4">
                  <c:v>311</c:v>
                </c:pt>
                <c:pt idx="5">
                  <c:v>207</c:v>
                </c:pt>
                <c:pt idx="6">
                  <c:v>176</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52279600"/>
        <c:axId val="352279992"/>
      </c:lineChart>
      <c:catAx>
        <c:axId val="35227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79992"/>
        <c:crosses val="autoZero"/>
        <c:auto val="1"/>
        <c:lblAlgn val="ctr"/>
        <c:lblOffset val="100"/>
        <c:noMultiLvlLbl val="0"/>
      </c:catAx>
      <c:valAx>
        <c:axId val="35227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22796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111</c:v>
                </c:pt>
                <c:pt idx="1">
                  <c:v>122</c:v>
                </c:pt>
                <c:pt idx="2">
                  <c:v>164</c:v>
                </c:pt>
                <c:pt idx="3">
                  <c:v>172</c:v>
                </c:pt>
                <c:pt idx="4">
                  <c:v>221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55457504"/>
        <c:axId val="355457896"/>
      </c:lineChart>
      <c:catAx>
        <c:axId val="35545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57896"/>
        <c:crosses val="autoZero"/>
        <c:auto val="1"/>
        <c:lblAlgn val="ctr"/>
        <c:lblOffset val="100"/>
        <c:noMultiLvlLbl val="0"/>
      </c:catAx>
      <c:valAx>
        <c:axId val="3554578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57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5">
                  <c:v>0.28488372093023301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55458680"/>
        <c:axId val="355459072"/>
      </c:barChart>
      <c:catAx>
        <c:axId val="35545868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59072"/>
        <c:crosses val="autoZero"/>
        <c:auto val="1"/>
        <c:lblAlgn val="ctr"/>
        <c:lblOffset val="100"/>
        <c:noMultiLvlLbl val="0"/>
      </c:catAx>
      <c:valAx>
        <c:axId val="355459072"/>
        <c:scaling>
          <c:orientation val="minMax"/>
        </c:scaling>
        <c:delete val="1"/>
        <c:axPos val="t"/>
        <c:numFmt formatCode="0%" sourceLinked="1"/>
        <c:majorTickMark val="none"/>
        <c:minorTickMark val="none"/>
        <c:tickLblPos val="nextTo"/>
        <c:crossAx val="35545868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525814811123293"/>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5">
                  <c:v>-0.22277501381979001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503858584"/>
        <c:axId val="503858976"/>
      </c:barChart>
      <c:catAx>
        <c:axId val="50385858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858976"/>
        <c:crosses val="autoZero"/>
        <c:auto val="1"/>
        <c:lblAlgn val="ctr"/>
        <c:lblOffset val="100"/>
        <c:noMultiLvlLbl val="0"/>
      </c:catAx>
      <c:valAx>
        <c:axId val="503858976"/>
        <c:scaling>
          <c:orientation val="minMax"/>
        </c:scaling>
        <c:delete val="1"/>
        <c:axPos val="t"/>
        <c:numFmt formatCode="0%" sourceLinked="1"/>
        <c:majorTickMark val="none"/>
        <c:minorTickMark val="none"/>
        <c:tickLblPos val="nextTo"/>
        <c:crossAx val="503858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0"/>
                  <c:y val="-1.6483517909796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118-461E-8BE6-E59C2F1DDBA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5636</c:v>
                </c:pt>
                <c:pt idx="1">
                  <c:v>5117</c:v>
                </c:pt>
                <c:pt idx="2">
                  <c:v>3801</c:v>
                </c:pt>
                <c:pt idx="3" formatCode="#,##0">
                  <c:v>3618</c:v>
                </c:pt>
                <c:pt idx="4" formatCode="#,##0">
                  <c:v>2812</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503859760"/>
        <c:axId val="355459464"/>
      </c:lineChart>
      <c:catAx>
        <c:axId val="50385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59464"/>
        <c:crosses val="autoZero"/>
        <c:auto val="1"/>
        <c:lblAlgn val="ctr"/>
        <c:lblOffset val="100"/>
        <c:noMultiLvlLbl val="0"/>
      </c:catAx>
      <c:valAx>
        <c:axId val="35545946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85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Monmouth</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3124999999999943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0.32</c:v>
                </c:pt>
                <c:pt idx="1">
                  <c:v>0.45</c:v>
                </c:pt>
                <c:pt idx="2">
                  <c:v>0.06</c:v>
                </c:pt>
                <c:pt idx="3">
                  <c:v>0.04</c:v>
                </c:pt>
                <c:pt idx="4">
                  <c:v>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3</c:v>
                </c:pt>
                <c:pt idx="3">
                  <c:v>1</c:v>
                </c:pt>
                <c:pt idx="4">
                  <c:v>1</c:v>
                </c:pt>
                <c:pt idx="5">
                  <c:v>1</c:v>
                </c:pt>
                <c:pt idx="6">
                  <c:v>0</c:v>
                </c:pt>
                <c:pt idx="7">
                  <c:v>1</c:v>
                </c:pt>
                <c:pt idx="8">
                  <c:v>0</c:v>
                </c:pt>
                <c:pt idx="9">
                  <c:v>5</c:v>
                </c:pt>
                <c:pt idx="10">
                  <c:v>4</c:v>
                </c:pt>
                <c:pt idx="11">
                  <c:v>1</c:v>
                </c:pt>
                <c:pt idx="12">
                  <c:v>0</c:v>
                </c:pt>
                <c:pt idx="13">
                  <c:v>1</c:v>
                </c:pt>
                <c:pt idx="14">
                  <c:v>2</c:v>
                </c:pt>
                <c:pt idx="15">
                  <c:v>2</c:v>
                </c:pt>
                <c:pt idx="16">
                  <c:v>1</c:v>
                </c:pt>
                <c:pt idx="17">
                  <c:v>1</c:v>
                </c:pt>
                <c:pt idx="18">
                  <c:v>7</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55460640"/>
        <c:axId val="355461032"/>
      </c:barChart>
      <c:catAx>
        <c:axId val="3554606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61032"/>
        <c:crosses val="autoZero"/>
        <c:auto val="1"/>
        <c:lblAlgn val="ctr"/>
        <c:lblOffset val="100"/>
        <c:noMultiLvlLbl val="0"/>
      </c:catAx>
      <c:valAx>
        <c:axId val="355461032"/>
        <c:scaling>
          <c:orientation val="minMax"/>
        </c:scaling>
        <c:delete val="1"/>
        <c:axPos val="b"/>
        <c:numFmt formatCode="General" sourceLinked="1"/>
        <c:majorTickMark val="none"/>
        <c:minorTickMark val="none"/>
        <c:tickLblPos val="nextTo"/>
        <c:crossAx val="3554606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0">
                  <c:v>0.13500000000000001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55461816"/>
        <c:axId val="355462208"/>
      </c:barChart>
      <c:catAx>
        <c:axId val="355461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2208"/>
        <c:crosses val="autoZero"/>
        <c:auto val="1"/>
        <c:lblAlgn val="ctr"/>
        <c:lblOffset val="100"/>
        <c:noMultiLvlLbl val="0"/>
      </c:catAx>
      <c:valAx>
        <c:axId val="355462208"/>
        <c:scaling>
          <c:orientation val="minMax"/>
        </c:scaling>
        <c:delete val="1"/>
        <c:axPos val="b"/>
        <c:numFmt formatCode="0.0%" sourceLinked="1"/>
        <c:majorTickMark val="none"/>
        <c:minorTickMark val="none"/>
        <c:tickLblPos val="nextTo"/>
        <c:crossAx val="355461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9.7000000000000003E-2</c:v>
                </c:pt>
                <c:pt idx="1">
                  <c:v>0.106</c:v>
                </c:pt>
                <c:pt idx="2">
                  <c:v>0.11600000000000001</c:v>
                </c:pt>
                <c:pt idx="3">
                  <c:v>7.0000000000000007E-2</c:v>
                </c:pt>
                <c:pt idx="4">
                  <c:v>0.13500000000000001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55462992"/>
        <c:axId val="355463384"/>
      </c:lineChart>
      <c:catAx>
        <c:axId val="355462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3384"/>
        <c:crosses val="autoZero"/>
        <c:auto val="1"/>
        <c:lblAlgn val="ctr"/>
        <c:lblOffset val="100"/>
        <c:noMultiLvlLbl val="0"/>
      </c:catAx>
      <c:valAx>
        <c:axId val="355463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2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0.127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55464168"/>
        <c:axId val="355464560"/>
      </c:barChart>
      <c:catAx>
        <c:axId val="355464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4560"/>
        <c:crosses val="autoZero"/>
        <c:auto val="1"/>
        <c:lblAlgn val="ctr"/>
        <c:lblOffset val="100"/>
        <c:noMultiLvlLbl val="0"/>
      </c:catAx>
      <c:valAx>
        <c:axId val="355464560"/>
        <c:scaling>
          <c:orientation val="minMax"/>
          <c:max val="0.30000000000000004"/>
        </c:scaling>
        <c:delete val="1"/>
        <c:axPos val="t"/>
        <c:numFmt formatCode="0.00%" sourceLinked="1"/>
        <c:majorTickMark val="none"/>
        <c:minorTickMark val="none"/>
        <c:tickLblPos val="nextTo"/>
        <c:crossAx val="355464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8.2000000000000003E-2</c:v>
                </c:pt>
                <c:pt idx="1">
                  <c:v>0.19900000000000001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55465344"/>
        <c:axId val="355465736"/>
      </c:barChart>
      <c:catAx>
        <c:axId val="355465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5736"/>
        <c:crosses val="autoZero"/>
        <c:auto val="1"/>
        <c:lblAlgn val="ctr"/>
        <c:lblOffset val="100"/>
        <c:noMultiLvlLbl val="0"/>
      </c:catAx>
      <c:valAx>
        <c:axId val="355465736"/>
        <c:scaling>
          <c:orientation val="minMax"/>
          <c:max val="0.30000000000000004"/>
          <c:min val="0"/>
        </c:scaling>
        <c:delete val="1"/>
        <c:axPos val="b"/>
        <c:numFmt formatCode="0.0%" sourceLinked="1"/>
        <c:majorTickMark val="none"/>
        <c:minorTickMark val="none"/>
        <c:tickLblPos val="nextTo"/>
        <c:crossAx val="355465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2">
                  <c:v>0.13200000000000001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55466520"/>
        <c:axId val="355466912"/>
      </c:barChart>
      <c:catAx>
        <c:axId val="355466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6912"/>
        <c:crosses val="autoZero"/>
        <c:auto val="1"/>
        <c:lblAlgn val="ctr"/>
        <c:lblOffset val="100"/>
        <c:noMultiLvlLbl val="0"/>
      </c:catAx>
      <c:valAx>
        <c:axId val="355466912"/>
        <c:scaling>
          <c:orientation val="minMax"/>
        </c:scaling>
        <c:delete val="1"/>
        <c:axPos val="b"/>
        <c:numFmt formatCode="0.0%" sourceLinked="1"/>
        <c:majorTickMark val="none"/>
        <c:minorTickMark val="none"/>
        <c:tickLblPos val="nextTo"/>
        <c:crossAx val="355466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0.127</c:v>
                </c:pt>
                <c:pt idx="1">
                  <c:v>0.13200000000000001</c:v>
                </c:pt>
                <c:pt idx="2">
                  <c:v>0.16200000000000001</c:v>
                </c:pt>
                <c:pt idx="3">
                  <c:v>7.3999999999999996E-2</c:v>
                </c:pt>
                <c:pt idx="4">
                  <c:v>0.13200000000000001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55467696"/>
        <c:axId val="355468088"/>
      </c:lineChart>
      <c:catAx>
        <c:axId val="35546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68088"/>
        <c:crosses val="autoZero"/>
        <c:auto val="1"/>
        <c:lblAlgn val="ctr"/>
        <c:lblOffset val="100"/>
        <c:noMultiLvlLbl val="0"/>
      </c:catAx>
      <c:valAx>
        <c:axId val="355468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67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55469264"/>
        <c:axId val="355469656"/>
      </c:barChart>
      <c:catAx>
        <c:axId val="3554692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69656"/>
        <c:crosses val="autoZero"/>
        <c:auto val="1"/>
        <c:lblAlgn val="ctr"/>
        <c:lblOffset val="100"/>
        <c:noMultiLvlLbl val="0"/>
      </c:catAx>
      <c:valAx>
        <c:axId val="355469656"/>
        <c:scaling>
          <c:orientation val="minMax"/>
          <c:max val="0.30000000000000004"/>
        </c:scaling>
        <c:delete val="1"/>
        <c:axPos val="t"/>
        <c:numFmt formatCode="0.00%" sourceLinked="1"/>
        <c:majorTickMark val="none"/>
        <c:minorTickMark val="none"/>
        <c:tickLblPos val="nextTo"/>
        <c:crossAx val="3554692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0.107</c:v>
                </c:pt>
                <c:pt idx="1">
                  <c:v>0.159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55470440"/>
        <c:axId val="355470832"/>
      </c:barChart>
      <c:catAx>
        <c:axId val="355470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70832"/>
        <c:crosses val="autoZero"/>
        <c:auto val="1"/>
        <c:lblAlgn val="ctr"/>
        <c:lblOffset val="100"/>
        <c:noMultiLvlLbl val="0"/>
      </c:catAx>
      <c:valAx>
        <c:axId val="355470832"/>
        <c:scaling>
          <c:orientation val="minMax"/>
          <c:max val="0.30000000000000004"/>
          <c:min val="0"/>
        </c:scaling>
        <c:delete val="1"/>
        <c:axPos val="b"/>
        <c:numFmt formatCode="0.0%" sourceLinked="1"/>
        <c:majorTickMark val="none"/>
        <c:minorTickMark val="none"/>
        <c:tickLblPos val="nextTo"/>
        <c:crossAx val="355470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8" formatCode="0">
                  <c:v>18182</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8">
                  <c:v>18203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55471616"/>
        <c:axId val="633385264"/>
      </c:barChart>
      <c:catAx>
        <c:axId val="3554716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85264"/>
        <c:crosses val="autoZero"/>
        <c:auto val="1"/>
        <c:lblAlgn val="ctr"/>
        <c:lblOffset val="100"/>
        <c:noMultiLvlLbl val="0"/>
      </c:catAx>
      <c:valAx>
        <c:axId val="633385264"/>
        <c:scaling>
          <c:orientation val="minMax"/>
        </c:scaling>
        <c:delete val="1"/>
        <c:axPos val="b"/>
        <c:numFmt formatCode="General" sourceLinked="1"/>
        <c:majorTickMark val="none"/>
        <c:minorTickMark val="none"/>
        <c:tickLblPos val="nextTo"/>
        <c:crossAx val="35547161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2" formatCode="0.0%">
                  <c:v>0.18490000000000001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2" formatCode="0.0%">
                  <c:v>0.18709999999999999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633386048"/>
        <c:axId val="633386440"/>
      </c:barChart>
      <c:catAx>
        <c:axId val="63338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86440"/>
        <c:crosses val="autoZero"/>
        <c:auto val="1"/>
        <c:lblAlgn val="ctr"/>
        <c:lblOffset val="100"/>
        <c:noMultiLvlLbl val="0"/>
      </c:catAx>
      <c:valAx>
        <c:axId val="633386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86048"/>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4">
                  <c:v>907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633387224"/>
        <c:axId val="633387616"/>
      </c:barChart>
      <c:catAx>
        <c:axId val="63338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87616"/>
        <c:crosses val="autoZero"/>
        <c:auto val="1"/>
        <c:lblAlgn val="ctr"/>
        <c:lblOffset val="100"/>
        <c:noMultiLvlLbl val="0"/>
      </c:catAx>
      <c:valAx>
        <c:axId val="63338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87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White residents, and lower proportions of Black/African American, Asian, “Other”, and Hispanic/Latino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pPr>
            <a:r>
              <a:rPr lang="en-US" dirty="0"/>
              <a:t>Over the last 5 years for which we have Census data, this county’s proportion this county’s proportion of residents has remained steady by race/ethnicity, with White residents decreasing, and Hispanic/Latino residents increasing very slightly.</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pPr>
            <a:r>
              <a:rPr lang="en-US" dirty="0"/>
              <a:t>Sea Girt and Millstone are composed of mostly White residents, while Asbury Park residents are mostly Black/African American, with White and Hispanic/Latino residents making up the next highest percentages.</a:t>
            </a:r>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below the state average. </a:t>
            </a:r>
          </a:p>
          <a:p>
            <a:pPr marL="174708" indent="-174708">
              <a:buFont typeface="Arial" panose="020B0604020202020204" pitchFamily="34" charset="0"/>
              <a:buChar char="•"/>
            </a:pPr>
            <a:r>
              <a:rPr lang="en-US" dirty="0"/>
              <a:t>This counties percentage of foreign-born residents has remained fairly steady over the past 5 years.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Freehold Borough and Long Branch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higher than the state average.</a:t>
            </a:r>
          </a:p>
          <a:p>
            <a:pPr marL="174708" indent="-174708">
              <a:buFont typeface="Arial" panose="020B0604020202020204" pitchFamily="34" charset="0"/>
              <a:buChar char="•"/>
            </a:pPr>
            <a:r>
              <a:rPr lang="en-US" dirty="0"/>
              <a:t>In this county, the percentage of the population who speaks English ONLY has remained steady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Freehold Borough has the lowest proportion of residents who speak English-only, while Spring Lake Borough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6th highest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children between the ages of 12-17 years old is the largest group. </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11th highest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1,803</a:t>
            </a:r>
          </a:p>
          <a:p>
            <a:pPr marL="640594" lvl="1" indent="-174708">
              <a:buFont typeface="Arial" panose="020B0604020202020204" pitchFamily="34" charset="0"/>
              <a:buChar char="•"/>
            </a:pPr>
            <a:r>
              <a:rPr lang="en-US" dirty="0"/>
              <a:t>Out-of-home placement: 233</a:t>
            </a:r>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families living in poverty than the NJ average. </a:t>
            </a:r>
          </a:p>
          <a:p>
            <a:pPr marL="640594" lvl="1"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Asbury Park and Keansburg have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8</a:t>
            </a:r>
            <a:r>
              <a:rPr lang="en-US" baseline="30000" dirty="0"/>
              <a:t>th</a:t>
            </a:r>
            <a:r>
              <a:rPr lang="en-US" dirty="0"/>
              <a:t> most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higher than the state median and higher than the national median.  </a:t>
            </a:r>
          </a:p>
          <a:p>
            <a:pPr marL="174708" indent="-174708">
              <a:buFont typeface="Arial" panose="020B0604020202020204" pitchFamily="34" charset="0"/>
              <a:buChar char="•"/>
            </a:pPr>
            <a:r>
              <a:rPr lang="en-US" dirty="0"/>
              <a:t>This county’s median household income tended to increase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Asbury Park and Keansburg have the lowest median household income.</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households experiencing severe housing burden has remained fairly steady between 2014 and 2019. </a:t>
            </a:r>
          </a:p>
          <a:p>
            <a:r>
              <a:rPr lang="en-US" dirty="0"/>
              <a:t> </a:t>
            </a:r>
          </a:p>
          <a:p>
            <a:r>
              <a:rPr lang="en-US" dirty="0"/>
              <a:t>Severe housing burden is defined as households with at least 1 of 4 housing problems including: overcrowding, high housing costs, lack of kitchen facilities, or lack of plumbing facilities. </a:t>
            </a:r>
          </a:p>
          <a:p>
            <a:r>
              <a:rPr lang="en-US" dirty="0"/>
              <a:t> </a:t>
            </a:r>
          </a:p>
          <a:p>
            <a:r>
              <a:rPr lang="en-US" dirty="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b="1" dirty="0"/>
              <a:t> </a:t>
            </a:r>
            <a:endParaRPr lang="en-US" dirty="0"/>
          </a:p>
          <a:p>
            <a:r>
              <a:rPr lang="en-US" b="1" dirty="0"/>
              <a:t>Municipality data available? </a:t>
            </a:r>
            <a:r>
              <a:rPr lang="en-US" dirty="0"/>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2136274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decreasing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less than the state average and less than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slightly decreased between 2013 and 2017.</a:t>
            </a:r>
          </a:p>
          <a:p>
            <a:pPr marL="174708" indent="-174708">
              <a:buFont typeface="Arial" panose="020B0604020202020204" pitchFamily="34" charset="0"/>
              <a:buChar char="•"/>
            </a:pPr>
            <a:r>
              <a:rPr lang="en-US" dirty="0"/>
              <a:t>The number of children receiving FRL has varied between the school years shown. </a:t>
            </a:r>
          </a:p>
          <a:p>
            <a:pPr marL="174708" indent="-174708">
              <a:buFont typeface="Arial" panose="020B0604020202020204" pitchFamily="34" charset="0"/>
              <a:buChar char="•"/>
            </a:pPr>
            <a:r>
              <a:rPr lang="en-US" dirty="0"/>
              <a:t>The number of children receiving NJ SNAP benefits (formerly food stamps) has decreased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high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childcare costs appear as expected to the county’s median household income, but the toddler and pre-K childcare costs appear lower than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slightly longer commute to work than the state average of 31.5 minutes.</a:t>
            </a:r>
          </a:p>
          <a:p>
            <a:pPr marL="640594" lvl="1"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tended to remain steady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Sea Bright and Marlboro have the longest average commute times.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9</a:t>
            </a:r>
            <a:r>
              <a:rPr lang="en-US" baseline="30000" dirty="0"/>
              <a:t>th</a:t>
            </a:r>
            <a:r>
              <a:rPr lang="en-US" dirty="0"/>
              <a:t> lowest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8</a:t>
            </a:r>
            <a:r>
              <a:rPr lang="en-US" baseline="30000" dirty="0"/>
              <a:t>th</a:t>
            </a:r>
            <a:r>
              <a:rPr lang="en-US" dirty="0"/>
              <a:t> highest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lower percentage of minors without insurance than the state average. </a:t>
            </a:r>
          </a:p>
          <a:p>
            <a:pPr marL="640594" lvl="1"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decreased slightly over 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Farmingdale and Sea Bright have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9</a:t>
            </a:r>
            <a:r>
              <a:rPr lang="en-US" baseline="30000" dirty="0"/>
              <a:t>th</a:t>
            </a:r>
            <a:r>
              <a:rPr lang="en-US" dirty="0"/>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child immunization rates have remained mostly steady between 2013 and 2019 with a dip in 2014-2015.</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11</a:t>
            </a:r>
            <a:r>
              <a:rPr lang="en-US" baseline="30000" dirty="0"/>
              <a:t>th</a:t>
            </a:r>
            <a:r>
              <a:rPr lang="en-US" dirty="0"/>
              <a:t> highest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has remained fairly steady between 2016 and 2018.</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lower weekly wage than the state average.</a:t>
            </a:r>
          </a:p>
          <a:p>
            <a:pPr marL="174708" indent="-174708">
              <a:buFont typeface="Arial" panose="020B0604020202020204" pitchFamily="34" charset="0"/>
              <a:buChar char="•"/>
            </a:pPr>
            <a:r>
              <a:rPr lang="en-US" dirty="0"/>
              <a:t>In this county, the average annual wage has remained fairly steady between 2016 and 2018.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lower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lower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both males and females tend to have a higher median income than the state average, and a higher median income than the national average.</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and females has increased slightly between 2013 and 2017. Men consistently earn about $24K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middling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8</a:t>
            </a:r>
            <a:r>
              <a:rPr lang="en-US" baseline="30000" dirty="0"/>
              <a:t>th</a:t>
            </a:r>
            <a:r>
              <a:rPr lang="en-US" dirty="0"/>
              <a:t> highest juvenile arrest rate in the state.</a:t>
            </a:r>
          </a:p>
          <a:p>
            <a:pPr marL="174708" indent="-174708">
              <a:buFont typeface="Arial" panose="020B0604020202020204" pitchFamily="34" charset="0"/>
              <a:buChar char="•"/>
            </a:pPr>
            <a:r>
              <a:rPr lang="en-US" dirty="0"/>
              <a:t>This rate has decreased slightly between 2012 and 2016, and is similar to the rate for NJ.  </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and for some years.</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Blanks indicate the number of deaths was too small to calculate reliable rates. Most counties will have blanks in this section.</a:t>
            </a:r>
          </a:p>
          <a:p>
            <a:pPr marL="174708" indent="-174708">
              <a:buFont typeface="Arial" panose="020B0604020202020204" pitchFamily="34" charset="0"/>
              <a:buChar char="•"/>
            </a:pPr>
            <a:r>
              <a:rPr lang="en-US" dirty="0"/>
              <a:t>We cannot compare homicide rates for racial/ethnic groups in this county. </a:t>
            </a:r>
          </a:p>
          <a:p>
            <a:pPr marL="174708" indent="-174708">
              <a:buFont typeface="Arial" panose="020B0604020202020204" pitchFamily="34" charset="0"/>
              <a:buChar char="•"/>
            </a:pPr>
            <a:r>
              <a:rPr lang="en-US" dirty="0"/>
              <a:t>We cannot compare homicide rates for racial/ethnic groups in this county.</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5</a:t>
            </a:r>
            <a:r>
              <a:rPr lang="en-US" baseline="30000" dirty="0"/>
              <a:t>th</a:t>
            </a:r>
            <a:r>
              <a:rPr lang="en-US" dirty="0"/>
              <a:t> highest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slightly decreased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Neptune Township and Keansburg have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steadily, roughly doubling in 5 years.</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overdoses 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supportive housing, followed by outpatient.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higher than the state average.</a:t>
            </a:r>
          </a:p>
          <a:p>
            <a:pPr marL="174708" indent="-174708">
              <a:buFont typeface="Arial" panose="020B0604020202020204" pitchFamily="34" charset="0"/>
              <a:buChar char="•"/>
            </a:pPr>
            <a:r>
              <a:rPr lang="en-US" dirty="0"/>
              <a:t>Over time, the percentage of the population reporting mental health distress in this phone survey has slightly increased.</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non-Hispanic residents reported symptoms of mental health distress most frequently.</a:t>
            </a:r>
          </a:p>
          <a:p>
            <a:pPr marL="174708" indent="-174708">
              <a:buFont typeface="Arial" panose="020B0604020202020204" pitchFamily="34" charset="0"/>
              <a:buChar char="•"/>
            </a:pPr>
            <a:r>
              <a:rPr lang="en-US" dirty="0"/>
              <a:t>Symptoms of mental health distress were reported by Women at a higher rate than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lower than the state average.</a:t>
            </a:r>
          </a:p>
          <a:p>
            <a:pPr marL="174708" indent="-174708">
              <a:buFont typeface="Arial" panose="020B0604020202020204" pitchFamily="34" charset="0"/>
              <a:buChar char="•"/>
            </a:pPr>
            <a:r>
              <a:rPr lang="en-US" dirty="0"/>
              <a:t>Over time, the percentage of the population reporting depression in this phone survey has varied.</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non-Hispanic residents reported diagnosed depression, most frequently.</a:t>
            </a:r>
          </a:p>
          <a:p>
            <a:pPr marL="174708" indent="-174708">
              <a:buFont typeface="Arial" panose="020B0604020202020204" pitchFamily="34" charset="0"/>
              <a:buChar char="•"/>
            </a:pPr>
            <a:r>
              <a:rPr lang="en-US" dirty="0"/>
              <a:t>Diagnosed depression was reported more frequently by Women than by Men.</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3</a:t>
            </a:r>
            <a:r>
              <a:rPr lang="en-US" baseline="30000" dirty="0"/>
              <a:t>rd</a:t>
            </a:r>
            <a:r>
              <a:rPr lang="en-US" dirty="0"/>
              <a:t>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similar to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7</a:t>
            </a:r>
            <a:r>
              <a:rPr lang="en-US" baseline="30000" dirty="0"/>
              <a:t>th</a:t>
            </a:r>
            <a:r>
              <a:rPr lang="en-US" dirty="0"/>
              <a:t> highest 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r>
              <a:rPr lang="en-US" b="1" dirty="0"/>
              <a:t>Sources include:</a:t>
            </a:r>
            <a:endParaRPr lang="en-US" dirty="0"/>
          </a:p>
          <a:p>
            <a:pPr defTabSz="921223">
              <a:defRPr/>
            </a:pPr>
            <a:r>
              <a:rPr lang="en-US" dirty="0" smtClean="0"/>
              <a:t>16.1. </a:t>
            </a:r>
            <a:r>
              <a:rPr lang="en-US" dirty="0" smtClean="0">
                <a:hlinkClick r:id="rId3"/>
              </a:rPr>
              <a:t>https://www.Monmouthresourcenet.org/community-services/family-support-services/</a:t>
            </a:r>
            <a:r>
              <a:rPr lang="en-US" dirty="0" smtClean="0"/>
              <a:t> </a:t>
            </a:r>
          </a:p>
          <a:p>
            <a:pPr defTabSz="921223">
              <a:defRPr/>
            </a:pPr>
            <a:endParaRPr lang="en-US" dirty="0" smtClean="0"/>
          </a:p>
          <a:p>
            <a:pPr defTabSz="921223">
              <a:defRPr/>
            </a:pPr>
            <a:r>
              <a:rPr lang="en-US" dirty="0" smtClean="0"/>
              <a:t>16.2. </a:t>
            </a:r>
            <a:r>
              <a:rPr lang="en-US" dirty="0" smtClean="0">
                <a:hlinkClick r:id="rId4"/>
              </a:rPr>
              <a:t>https://www.probononj.org/ProviderDirectory.aspx</a:t>
            </a:r>
            <a:endParaRPr lang="en-US" dirty="0" smtClean="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165100" y="5426690"/>
            <a:ext cx="3454400" cy="1446550"/>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Monmouth </a:t>
            </a:r>
          </a:p>
          <a:p>
            <a:pPr algn="ctr"/>
            <a:r>
              <a:rPr lang="en-US" sz="3200" b="0" dirty="0" smtClean="0">
                <a:solidFill>
                  <a:schemeClr val="bg1"/>
                </a:solidFill>
                <a:latin typeface="Franklin Gothic Demi" panose="020B0703020102020204" pitchFamily="34" charset="0"/>
              </a:rPr>
              <a:t>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6"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18288"/>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2" descr="Image result for monmouth county nj map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720" y="0"/>
            <a:ext cx="762000" cy="10668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a:off x="685800" y="533400"/>
            <a:ext cx="990600" cy="461665"/>
          </a:xfrm>
          <a:prstGeom prst="rect">
            <a:avLst/>
          </a:prstGeom>
          <a:noFill/>
        </p:spPr>
        <p:txBody>
          <a:bodyPr wrap="square" rtlCol="0">
            <a:spAutoFit/>
          </a:bodyPr>
          <a:lstStyle/>
          <a:p>
            <a:r>
              <a:rPr lang="en-US" sz="1200" b="1" dirty="0" smtClean="0"/>
              <a:t>Monmouth County</a:t>
            </a:r>
            <a:endParaRPr lang="en-US" sz="12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90600"/>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9"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508071"/>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6800" y="465402"/>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0600" y="527554"/>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078119" y="2697032"/>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068" y="529173"/>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2" descr="Image result for monmouth county nj map wikipedia"/>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35663" y="400511"/>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20000" y="4965271"/>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85497" y="4861174"/>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descr="Image result for monmouth county nj map wikipedia"/>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994351" y="491702"/>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20063" y="344214"/>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36822" y="561437"/>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08787" y="863282"/>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97134" y="609876"/>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38913" y="548944"/>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2" descr="Image result for monmouth county nj map wikiped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90600"/>
            <a:ext cx="10668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17.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19.jpg"/></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chart" Target="../charts/chart1.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chart" Target="../charts/chart2.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4.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7.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3.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2.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9.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31.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4.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40.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9.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6.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8.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7.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51.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3.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4.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5.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7.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6.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9.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8.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6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60.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2.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70.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9.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2.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71.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3.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4.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6.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5.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7.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8.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80.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9.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3.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4.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381000"/>
            <a:ext cx="128778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Monmouth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1" name="Picture 2" descr="Image result for monmouth county nj map wikipedi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38198" y="4851733"/>
            <a:ext cx="10668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onmouth county nj map wikipe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838200"/>
            <a:ext cx="243840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34AF56B-8E0B-4F6A-A3FE-E388A17F12CB}"/>
              </a:ext>
            </a:extLst>
          </p:cNvPr>
          <p:cNvPicPr>
            <a:picLocks noChangeAspect="1"/>
          </p:cNvPicPr>
          <p:nvPr/>
        </p:nvPicPr>
        <p:blipFill>
          <a:blip r:embed="rId3"/>
          <a:stretch>
            <a:fillRect/>
          </a:stretch>
        </p:blipFill>
        <p:spPr>
          <a:xfrm>
            <a:off x="3953704" y="550119"/>
            <a:ext cx="7278712" cy="5388429"/>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Monmouth County Basic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00400" y="609600"/>
            <a:ext cx="4457187" cy="6248400"/>
          </a:xfrm>
          <a:prstGeom prst="rect">
            <a:avLst/>
          </a:prstGeom>
        </p:spPr>
      </p:pic>
      <p:sp>
        <p:nvSpPr>
          <p:cNvPr id="4" name="TextBox 3">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757692684"/>
              </p:ext>
            </p:extLst>
          </p:nvPr>
        </p:nvGraphicFramePr>
        <p:xfrm>
          <a:off x="7543801" y="915410"/>
          <a:ext cx="4648200" cy="595692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Monmouth County Service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124200" y="705957"/>
            <a:ext cx="4122356" cy="6133755"/>
          </a:xfrm>
          <a:prstGeom prst="rect">
            <a:avLst/>
          </a:prstGeom>
        </p:spPr>
      </p:pic>
      <p:sp>
        <p:nvSpPr>
          <p:cNvPr id="4" name="TextBox 3">
            <a:extLst>
              <a:ext uri="{FF2B5EF4-FFF2-40B4-BE49-F238E27FC236}">
                <a16:creationId xmlns:a16="http://schemas.microsoft.com/office/drawing/2014/main" id="{CDDCFF91-1C58-4D34-B8C7-9B82799E3EEF}"/>
              </a:ext>
            </a:extLst>
          </p:cNvPr>
          <p:cNvSpPr txBox="1"/>
          <p:nvPr/>
        </p:nvSpPr>
        <p:spPr>
          <a:xfrm>
            <a:off x="7236362"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
        <p:nvSpPr>
          <p:cNvPr id="5" name="TextBox 6"/>
          <p:cNvSpPr txBox="1"/>
          <p:nvPr/>
        </p:nvSpPr>
        <p:spPr>
          <a:xfrm>
            <a:off x="7178400"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7"/>
          <p:cNvSpPr txBox="1"/>
          <p:nvPr/>
        </p:nvSpPr>
        <p:spPr>
          <a:xfrm>
            <a:off x="10983186"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9" name="Chart 8">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740601546"/>
              </p:ext>
            </p:extLst>
          </p:nvPr>
        </p:nvGraphicFramePr>
        <p:xfrm>
          <a:off x="7150969" y="1004871"/>
          <a:ext cx="5041032" cy="583484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8573897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12975162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65323185"/>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601393250"/>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0961875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98439682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78403950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588507481"/>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525808186"/>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57165682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802937012"/>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673275" y="4569056"/>
            <a:ext cx="7969649"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1595089966"/>
              </p:ext>
            </p:extLst>
          </p:nvPr>
        </p:nvGraphicFramePr>
        <p:xfrm>
          <a:off x="3487189" y="394972"/>
          <a:ext cx="8128000" cy="5399041"/>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736413765"/>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584975507"/>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8896663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4671551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6745527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52342288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59713284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63766543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4078651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55656632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03117012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41800213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3668811248"/>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630434922"/>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92088501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01057933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40453312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10164455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67708229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07961263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68623866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708099592"/>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77093742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940909583"/>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998218577"/>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992577878"/>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533291913"/>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21819813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6215329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26438037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337275298"/>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018947745"/>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683594614"/>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546763109"/>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652571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64530027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213522119"/>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416662701"/>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28978974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04560201"/>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40738898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90626605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69484094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53394721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87141012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345752693"/>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4040635293"/>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654387983"/>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642482376"/>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76901821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654820141"/>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43609404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373567805"/>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384042859"/>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7071247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51663352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499080341"/>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603958311"/>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67306134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03943867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31354586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87180248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784115734"/>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90261450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7750274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51424911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63709037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82109372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2039591339"/>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3200854507"/>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12005828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33174" y="609600"/>
            <a:ext cx="4259894" cy="5311877"/>
          </a:xfrm>
          <a:prstGeom prst="rect">
            <a:avLst/>
          </a:prstGeom>
        </p:spPr>
        <p:txBody>
          <a:bodyPr wrap="square">
            <a:noAutofit/>
          </a:bodyPr>
          <a:lstStyle/>
          <a:p>
            <a:r>
              <a:rPr lang="en-US" sz="1000" dirty="0">
                <a:latin typeface="Franklin Gothic Medium" panose="020B0603020102020204" pitchFamily="34" charset="0"/>
              </a:rPr>
              <a:t>Source: Monmouthresourcenet.org</a:t>
            </a:r>
          </a:p>
          <a:p>
            <a:endParaRPr lang="en-US" sz="1600" dirty="0">
              <a:latin typeface="Franklin Gothic Medium" panose="020B0603020102020204" pitchFamily="34" charset="0"/>
            </a:endParaRPr>
          </a:p>
          <a:p>
            <a:r>
              <a:rPr lang="en-US" sz="1600" spc="-20" dirty="0">
                <a:latin typeface="Franklin Gothic Medium" panose="020B0603020102020204" pitchFamily="34" charset="0"/>
              </a:rPr>
              <a:t>Monmouth County CASA for Children</a:t>
            </a:r>
          </a:p>
          <a:p>
            <a:pPr lvl="1"/>
            <a:endParaRPr lang="en-US" sz="1200" dirty="0">
              <a:latin typeface="Franklin Gothic Medium" panose="020B0603020102020204" pitchFamily="34" charset="0"/>
            </a:endParaRPr>
          </a:p>
          <a:p>
            <a:r>
              <a:rPr lang="en-US" sz="1600" spc="-20" dirty="0">
                <a:latin typeface="Franklin Gothic Medium" panose="020B0603020102020204" pitchFamily="34" charset="0"/>
              </a:rPr>
              <a:t>NJ Kinship Legal Guardian Resource Center</a:t>
            </a:r>
          </a:p>
          <a:p>
            <a:r>
              <a:rPr lang="en-US" sz="1600" spc="-20" dirty="0">
                <a:latin typeface="Franklin Gothic Medium" panose="020B0603020102020204" pitchFamily="34" charset="0"/>
              </a:rPr>
              <a:t>NJ Adoption Resource Clearing House </a:t>
            </a:r>
          </a:p>
          <a:p>
            <a:pPr lvl="1"/>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Monmouth County Child Advocacy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Child Care Resources of Monmouth County</a:t>
            </a:r>
            <a:r>
              <a:rPr lang="en-US" sz="1400" spc="-2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[Childcare]</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CarePlus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Boggs Center</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Family and Children’s Services</a:t>
            </a:r>
          </a:p>
          <a:p>
            <a:endParaRPr lang="en-US" sz="1600" spc="-20" dirty="0">
              <a:latin typeface="Franklin Gothic Medium" panose="020B0603020102020204" pitchFamily="34" charset="0"/>
            </a:endParaRPr>
          </a:p>
          <a:p>
            <a:r>
              <a:rPr lang="en-US" sz="1600" spc="-20" dirty="0" err="1">
                <a:latin typeface="Franklin Gothic Medium" panose="020B0603020102020204" pitchFamily="34" charset="0"/>
              </a:rPr>
              <a:t>Bayshore</a:t>
            </a:r>
            <a:r>
              <a:rPr lang="en-US" sz="1600" spc="-20" dirty="0">
                <a:latin typeface="Franklin Gothic Medium" panose="020B0603020102020204" pitchFamily="34" charset="0"/>
              </a:rPr>
              <a:t>, Long Branch Concordance, and Oceans Family Success Centers</a:t>
            </a:r>
          </a:p>
          <a:p>
            <a:endParaRPr lang="en-US" sz="120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008374" y="496032"/>
            <a:ext cx="3886200" cy="5577840"/>
          </a:xfrm>
          <a:prstGeom prst="rect">
            <a:avLst/>
          </a:prstGeom>
        </p:spPr>
        <p:txBody>
          <a:bodyPr wrap="square" anchor="t">
            <a:noAutofit/>
          </a:bodyPr>
          <a:lstStyle/>
          <a:p>
            <a:r>
              <a:rPr lang="en-US" sz="1200" dirty="0">
                <a:latin typeface="Franklin Gothic Medium" panose="020B0603020102020204" pitchFamily="34" charset="0"/>
              </a:rPr>
              <a:t>Source: probononj.org</a:t>
            </a:r>
          </a:p>
          <a:p>
            <a:endParaRPr lang="en-US" sz="1200" dirty="0">
              <a:solidFill>
                <a:srgbClr val="C00000"/>
              </a:solidFill>
              <a:latin typeface="Franklin Gothic Medium" panose="020B0603020102020204" pitchFamily="34" charset="0"/>
            </a:endParaRPr>
          </a:p>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  South Jersey Legal Services</a:t>
            </a:r>
          </a:p>
          <a:p>
            <a:r>
              <a:rPr lang="en-US" sz="1600" spc="-20" dirty="0">
                <a:latin typeface="Franklin Gothic Medium" panose="020B0603020102020204" pitchFamily="34" charset="0"/>
              </a:rPr>
              <a:t>  Legal Services of NJ</a:t>
            </a:r>
          </a:p>
          <a:p>
            <a:r>
              <a:rPr lang="en-US" sz="1600" spc="-20" dirty="0">
                <a:latin typeface="Franklin Gothic Medium" panose="020B0603020102020204" pitchFamily="34" charset="0"/>
              </a:rPr>
              <a:t>  ACLU of New Jersey</a:t>
            </a:r>
            <a:endParaRPr lang="en-US" sz="1200" dirty="0">
              <a:latin typeface="Franklin Gothic Medium" panose="020B0603020102020204" pitchFamily="34" charset="0"/>
            </a:endParaRPr>
          </a:p>
          <a:p>
            <a:pPr fontAlgn="base"/>
            <a:r>
              <a:rPr lang="en-US" sz="1200" dirty="0">
                <a:solidFill>
                  <a:srgbClr val="C00000"/>
                </a:solidFill>
                <a:latin typeface="Franklin Gothic Medium" panose="020B0603020102020204" pitchFamily="34" charset="0"/>
              </a:rPr>
              <a:t>Children</a:t>
            </a:r>
          </a:p>
          <a:p>
            <a:pPr fontAlgn="base"/>
            <a:r>
              <a:rPr lang="en-US" sz="1600" spc="-20" dirty="0">
                <a:latin typeface="Franklin Gothic Medium" panose="020B0603020102020204" pitchFamily="34" charset="0"/>
              </a:rPr>
              <a:t>  ACNJ – Children’s Legal Resource Center</a:t>
            </a:r>
          </a:p>
          <a:p>
            <a:pPr fontAlgn="base"/>
            <a:r>
              <a:rPr lang="en-US" sz="1600" spc="-20" dirty="0">
                <a:latin typeface="Franklin Gothic Medium" panose="020B0603020102020204" pitchFamily="34" charset="0"/>
              </a:rPr>
              <a:t>  Rutgers Law Child Advocacy Clinic</a:t>
            </a:r>
          </a:p>
          <a:p>
            <a:pPr fontAlgn="base"/>
            <a:r>
              <a:rPr lang="en-US" sz="1200" dirty="0">
                <a:solidFill>
                  <a:srgbClr val="C00000"/>
                </a:solidFill>
                <a:latin typeface="Franklin Gothic Medium" panose="020B0603020102020204" pitchFamily="34" charset="0"/>
              </a:rPr>
              <a:t>Immigration</a:t>
            </a:r>
            <a:r>
              <a:rPr lang="en-US" sz="1600" spc="-20" dirty="0">
                <a:latin typeface="Franklin Gothic Medium" panose="020B0603020102020204" pitchFamily="34" charset="0"/>
              </a:rPr>
              <a:t>​   </a:t>
            </a:r>
          </a:p>
          <a:p>
            <a:pPr fontAlgn="base"/>
            <a:r>
              <a:rPr lang="en-US" sz="1600" spc="-20" dirty="0">
                <a:latin typeface="Franklin Gothic Medium" panose="020B0603020102020204" pitchFamily="34" charset="0"/>
              </a:rPr>
              <a:t>  AFSC Immigrant Rights Program​</a:t>
            </a:r>
          </a:p>
          <a:p>
            <a:pPr fontAlgn="base"/>
            <a:r>
              <a:rPr lang="en-US" sz="1200" dirty="0">
                <a:solidFill>
                  <a:srgbClr val="C00000"/>
                </a:solidFill>
                <a:latin typeface="Franklin Gothic Medium" panose="020B0603020102020204" pitchFamily="34" charset="0"/>
              </a:rPr>
              <a:t>Disability​</a:t>
            </a:r>
          </a:p>
          <a:p>
            <a:pPr fontAlgn="base"/>
            <a:r>
              <a:rPr lang="en-US" sz="1600" spc="-20" dirty="0">
                <a:latin typeface="Franklin Gothic Medium" panose="020B0603020102020204" pitchFamily="34" charset="0"/>
              </a:rPr>
              <a:t>  Disability Rights NJ​</a:t>
            </a:r>
          </a:p>
          <a:p>
            <a:pPr fontAlgn="base"/>
            <a:r>
              <a:rPr lang="en-US" sz="1600" spc="-20" dirty="0">
                <a:latin typeface="Franklin Gothic Medium" panose="020B0603020102020204" pitchFamily="34" charset="0"/>
              </a:rPr>
              <a:t>  Community Health Law Project</a:t>
            </a:r>
          </a:p>
          <a:p>
            <a:pPr fontAlgn="base"/>
            <a:r>
              <a:rPr lang="en-US" sz="1200" dirty="0">
                <a:solidFill>
                  <a:srgbClr val="C00000"/>
                </a:solidFill>
                <a:latin typeface="Franklin Gothic Medium" panose="020B0603020102020204" pitchFamily="34" charset="0"/>
              </a:rPr>
              <a:t>Education​</a:t>
            </a:r>
          </a:p>
          <a:p>
            <a:pPr fontAlgn="base"/>
            <a:r>
              <a:rPr lang="en-US" sz="1600" spc="-20" dirty="0">
                <a:latin typeface="Franklin Gothic Medium" panose="020B0603020102020204" pitchFamily="34" charset="0"/>
              </a:rPr>
              <a:t>  Education Law Center​</a:t>
            </a:r>
          </a:p>
          <a:p>
            <a:pPr fontAlgn="base"/>
            <a:r>
              <a:rPr lang="en-US" sz="1600" spc="-20" dirty="0">
                <a:latin typeface="Franklin Gothic Medium" panose="020B0603020102020204" pitchFamily="34" charset="0"/>
              </a:rPr>
              <a:t>  Rutgers Law Special Education Clinic</a:t>
            </a:r>
          </a:p>
          <a:p>
            <a:pPr fontAlgn="base"/>
            <a:r>
              <a:rPr lang="en-US" sz="1600" spc="-20" dirty="0">
                <a:latin typeface="Franklin Gothic Medium" panose="020B0603020102020204" pitchFamily="34" charset="0"/>
              </a:rPr>
              <a:t>  SPAN Parent Advocacy Network</a:t>
            </a:r>
          </a:p>
          <a:p>
            <a:pPr fontAlgn="base"/>
            <a:r>
              <a:rPr lang="en-US" sz="1200" dirty="0">
                <a:solidFill>
                  <a:srgbClr val="C00000"/>
                </a:solidFill>
                <a:latin typeface="Franklin Gothic Medium" panose="020B0603020102020204" pitchFamily="34" charset="0"/>
              </a:rPr>
              <a:t>Military​</a:t>
            </a:r>
          </a:p>
          <a:p>
            <a:pPr fontAlgn="base"/>
            <a:r>
              <a:rPr lang="en-US" sz="1600" spc="-20" dirty="0">
                <a:latin typeface="Franklin Gothic Medium" panose="020B0603020102020204" pitchFamily="34" charset="0"/>
              </a:rPr>
              <a:t>  Military Legal Assistance Program​</a:t>
            </a: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  LGBT Bar Association of Greater NY</a:t>
            </a:r>
          </a:p>
          <a:p>
            <a:r>
              <a:rPr lang="en-US" sz="1200" dirty="0">
                <a:solidFill>
                  <a:srgbClr val="C00000"/>
                </a:solidFill>
                <a:latin typeface="Franklin Gothic Medium" panose="020B0603020102020204" pitchFamily="34" charset="0"/>
              </a:rPr>
              <a:t> Intimate Partner </a:t>
            </a:r>
            <a:r>
              <a:rPr lang="en-US" sz="1200" dirty="0" err="1">
                <a:solidFill>
                  <a:srgbClr val="C00000"/>
                </a:solidFill>
                <a:latin typeface="Franklin Gothic Medium" panose="020B0603020102020204" pitchFamily="34" charset="0"/>
              </a:rPr>
              <a:t>Violene</a:t>
            </a:r>
            <a:endParaRPr lang="en-US" sz="1200" dirty="0">
              <a:solidFill>
                <a:srgbClr val="C00000"/>
              </a:solidFill>
              <a:latin typeface="Franklin Gothic Medium" panose="020B0603020102020204" pitchFamily="34" charset="0"/>
            </a:endParaRPr>
          </a:p>
          <a:p>
            <a:r>
              <a:rPr lang="en-US" sz="1600" spc="-20" dirty="0">
                <a:latin typeface="Franklin Gothic Medium" panose="020B0603020102020204" pitchFamily="34" charset="0"/>
              </a:rPr>
              <a:t>  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p>
          <a:p>
            <a:r>
              <a:rPr lang="en-US" sz="1200" dirty="0">
                <a:solidFill>
                  <a:srgbClr val="C00000"/>
                </a:solidFill>
                <a:latin typeface="Franklin Gothic Medium" panose="020B0603020102020204" pitchFamily="34" charset="0"/>
              </a:rPr>
              <a:t>  </a:t>
            </a:r>
            <a:r>
              <a:rPr lang="en-US" sz="1600" spc="-20" dirty="0">
                <a:latin typeface="Franklin Gothic Medium" panose="020B0603020102020204" pitchFamily="34" charset="0"/>
              </a:rPr>
              <a:t>180 Turning Lives Around</a:t>
            </a:r>
          </a:p>
          <a:p>
            <a:r>
              <a:rPr lang="en-US" sz="1600" spc="-20" dirty="0">
                <a:latin typeface="Franklin Gothic Medium"/>
              </a:rPr>
              <a:t>  Partners for Women &amp; Justice</a:t>
            </a:r>
          </a:p>
          <a:p>
            <a:r>
              <a:rPr lang="en-US" sz="1600" spc="-20" dirty="0">
                <a:latin typeface="Franklin Gothic Medium"/>
              </a:rPr>
              <a:t>  </a:t>
            </a:r>
            <a:r>
              <a:rPr lang="en-US" sz="1600" spc="-20" dirty="0" err="1">
                <a:latin typeface="Franklin Gothic Medium"/>
              </a:rPr>
              <a:t>Manavi</a:t>
            </a:r>
            <a:endParaRPr lang="en-US" sz="1600" spc="-20" dirty="0">
              <a:latin typeface="Franklin Gothic Medium"/>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d3432343721849909aa&quot;,&quot;SmartGridHorizontal&quot;:0,&quot;LinkedExcelSources&quot;:{&quot;5e271508383938077ce0e0d8&quot;:&quot;{{Desktop}}\\Linked Files\\workbooks\\Monmouth_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8357</TotalTime>
  <Words>9507</Words>
  <Application>Microsoft Office PowerPoint</Application>
  <PresentationFormat>Widescreen</PresentationFormat>
  <Paragraphs>855</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1271</cp:revision>
  <dcterms:created xsi:type="dcterms:W3CDTF">2006-08-16T00:00:00Z</dcterms:created>
  <dcterms:modified xsi:type="dcterms:W3CDTF">2020-01-31T20:46:42Z</dcterms:modified>
</cp:coreProperties>
</file>