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85176" autoAdjust="0"/>
  </p:normalViewPr>
  <p:slideViewPr>
    <p:cSldViewPr>
      <p:cViewPr varScale="1">
        <p:scale>
          <a:sx n="73" d="100"/>
          <a:sy n="73" d="100"/>
        </p:scale>
        <p:origin x="950" y="14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Overview'!$A$9,'0. Overview'!$A$30,'0. Overview'!$A$55,'0. Overview'!$A$79,'0. Overview'!$A$96,'0. Overview'!$A$120,'0. Overview'!$A$143,'0. Overview'!$A$165,'0. Overview'!$A$194,'0. Overview'!$A$208)</c:f>
              <c:strCache>
                <c:ptCount val="10"/>
                <c:pt idx="0">
                  <c:v>Middlesex</c:v>
                </c:pt>
                <c:pt idx="1">
                  <c:v>Middlesex</c:v>
                </c:pt>
                <c:pt idx="2">
                  <c:v>Middlesex</c:v>
                </c:pt>
                <c:pt idx="3">
                  <c:v>Middlesex</c:v>
                </c:pt>
                <c:pt idx="4">
                  <c:v>Middlesex</c:v>
                </c:pt>
                <c:pt idx="5">
                  <c:v>Middlesex</c:v>
                </c:pt>
                <c:pt idx="6">
                  <c:v>Middlesex</c:v>
                </c:pt>
                <c:pt idx="7">
                  <c:v>Middlesex </c:v>
                </c:pt>
                <c:pt idx="8">
                  <c:v>Middlesex</c:v>
                </c:pt>
                <c:pt idx="9">
                  <c:v>Middlesex</c:v>
                </c:pt>
              </c:strCache>
            </c:strRef>
          </c:cat>
          <c:val>
            <c:numRef>
              <c:f>('0. Overview'!$C$9,'0. Overview'!$C$30,'0. Overview'!$C$55,'0. Overview'!$C$79,'0. Overview'!$C$96,'0. Overview'!$C$120,'0. Overview'!$C$143,'0. Overview'!$C$165,'0. Overview'!$C$194,'0. Overview'!$C$208)</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293D-48D8-A238-3D1C7A84C0E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Overview'!$A$9,'0. Overview'!$A$30,'0. Overview'!$A$55,'0. Overview'!$A$79,'0. Overview'!$A$96,'0. Overview'!$A$120,'0. Overview'!$A$143,'0. Overview'!$A$165,'0. Overview'!$A$194,'0. Overview'!$A$208)</c:f>
              <c:strCache>
                <c:ptCount val="10"/>
                <c:pt idx="0">
                  <c:v>Middlesex</c:v>
                </c:pt>
                <c:pt idx="1">
                  <c:v>Middlesex</c:v>
                </c:pt>
                <c:pt idx="2">
                  <c:v>Middlesex</c:v>
                </c:pt>
                <c:pt idx="3">
                  <c:v>Middlesex</c:v>
                </c:pt>
                <c:pt idx="4">
                  <c:v>Middlesex</c:v>
                </c:pt>
                <c:pt idx="5">
                  <c:v>Middlesex</c:v>
                </c:pt>
                <c:pt idx="6">
                  <c:v>Middlesex</c:v>
                </c:pt>
                <c:pt idx="7">
                  <c:v>Middlesex </c:v>
                </c:pt>
                <c:pt idx="8">
                  <c:v>Middlesex</c:v>
                </c:pt>
                <c:pt idx="9">
                  <c:v>Middlesex</c:v>
                </c:pt>
              </c:strCache>
            </c:strRef>
          </c:cat>
          <c:val>
            <c:numRef>
              <c:f>('0. Overview'!$D$9,'0. Overview'!$D$30,'0. Overview'!$D$55,'0. Overview'!$D$79,'0. Overview'!$D$96,'0. Overview'!$D$120,'0. Overview'!$D$143,'0. Overview'!$D$165,'0. Overview'!$D$194,'0. Overview'!$D$208)</c:f>
              <c:numCache>
                <c:formatCode>General</c:formatCode>
                <c:ptCount val="10"/>
                <c:pt idx="0">
                  <c:v>14.875</c:v>
                </c:pt>
                <c:pt idx="1">
                  <c:v>15.875</c:v>
                </c:pt>
                <c:pt idx="2">
                  <c:v>12.875</c:v>
                </c:pt>
                <c:pt idx="3">
                  <c:v>10.875</c:v>
                </c:pt>
                <c:pt idx="4">
                  <c:v>15.875</c:v>
                </c:pt>
                <c:pt idx="5">
                  <c:v>13.875</c:v>
                </c:pt>
                <c:pt idx="6">
                  <c:v>12.875</c:v>
                </c:pt>
                <c:pt idx="7">
                  <c:v>12.875</c:v>
                </c:pt>
                <c:pt idx="8">
                  <c:v>3.875</c:v>
                </c:pt>
                <c:pt idx="9">
                  <c:v>13.875</c:v>
                </c:pt>
              </c:numCache>
            </c:numRef>
          </c:val>
          <c:extLst>
            <c:ext xmlns:c16="http://schemas.microsoft.com/office/drawing/2014/chart" uri="{C3380CC4-5D6E-409C-BE32-E72D297353CC}">
              <c16:uniqueId val="{00000001-293D-48D8-A238-3D1C7A84C0E3}"/>
            </c:ext>
          </c:extLst>
        </c:ser>
        <c:ser>
          <c:idx val="3"/>
          <c:order val="2"/>
          <c:spPr>
            <a:solidFill>
              <a:schemeClr val="bg1">
                <a:lumMod val="65000"/>
              </a:schemeClr>
            </a:solidFill>
            <a:ln>
              <a:solidFill>
                <a:schemeClr val="tx1">
                  <a:lumMod val="95000"/>
                  <a:lumOff val="5000"/>
                </a:schemeClr>
              </a:solidFill>
            </a:ln>
            <a:effectLst/>
          </c:spPr>
          <c:invertIfNegative val="0"/>
          <c:cat>
            <c:strRef>
              <c:f>('0. Overview'!$A$9,'0. Overview'!$A$30,'0. Overview'!$A$55,'0. Overview'!$A$79,'0. Overview'!$A$96,'0. Overview'!$A$120,'0. Overview'!$A$143,'0. Overview'!$A$165,'0. Overview'!$A$194,'0. Overview'!$A$208)</c:f>
              <c:strCache>
                <c:ptCount val="10"/>
                <c:pt idx="0">
                  <c:v>Middlesex</c:v>
                </c:pt>
                <c:pt idx="1">
                  <c:v>Middlesex</c:v>
                </c:pt>
                <c:pt idx="2">
                  <c:v>Middlesex</c:v>
                </c:pt>
                <c:pt idx="3">
                  <c:v>Middlesex</c:v>
                </c:pt>
                <c:pt idx="4">
                  <c:v>Middlesex</c:v>
                </c:pt>
                <c:pt idx="5">
                  <c:v>Middlesex</c:v>
                </c:pt>
                <c:pt idx="6">
                  <c:v>Middlesex</c:v>
                </c:pt>
                <c:pt idx="7">
                  <c:v>Middlesex </c:v>
                </c:pt>
                <c:pt idx="8">
                  <c:v>Middlesex</c:v>
                </c:pt>
                <c:pt idx="9">
                  <c:v>Middlesex</c:v>
                </c:pt>
              </c:strCache>
            </c:strRef>
          </c:cat>
          <c:val>
            <c:numRef>
              <c:f>('0. Overview'!$E$9,'0. Overview'!$E$30,'0. Overview'!$E$55,'0. Overview'!$E$79,'0. Overview'!$E$96,'0. Overview'!$E$120,'0. Overview'!$E$143,'0. Overview'!$E$165,'0. Overview'!$E$194,'0. Overview'!$E$208)</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293D-48D8-A238-3D1C7A84C0E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Overview'!$A$237,'0. Overview'!$A$253,'0. Overview'!$A$290,'0. Overview'!$A$302,'0. Overview'!$A$328,'0. Overview'!$A$339,'0. Overview'!$A$379,'0. Overview'!$A$403,'0. Overview'!$A$425)</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('0. Overview'!$C$237,'0. Overview'!$C$253,'0. Overview'!$C$290,'0. Overview'!$C$302,'0. Overview'!$C$328,'0. Overview'!$C$339,'0. Overview'!$C$379,'0. Overview'!$C$403,'0. Overview'!$C$425)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A452-4BBE-89C9-15F15B1FD6D7}"/>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Overview'!$A$237,'0. Overview'!$A$253,'0. Overview'!$A$290,'0. Overview'!$A$302,'0. Overview'!$A$328,'0. Overview'!$A$339,'0. Overview'!$A$379,'0. Overview'!$A$403,'0. Overview'!$A$425)</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('0. Overview'!$D$237,'0. Overview'!$D$253,'0. Overview'!$D$290,'0. Overview'!$D$302,'0. Overview'!$D$328,'0. Overview'!$D$339,'0. Overview'!$D$379,'0. Overview'!$D$403,'0. Overview'!$D$425)</c:f>
              <c:numCache>
                <c:formatCode>General</c:formatCode>
                <c:ptCount val="9"/>
                <c:pt idx="0">
                  <c:v>11.875</c:v>
                </c:pt>
                <c:pt idx="1">
                  <c:v>17.875</c:v>
                </c:pt>
                <c:pt idx="2">
                  <c:v>2.875</c:v>
                </c:pt>
                <c:pt idx="3">
                  <c:v>12.875</c:v>
                </c:pt>
                <c:pt idx="4">
                  <c:v>9.875</c:v>
                </c:pt>
                <c:pt idx="5">
                  <c:v>20.875</c:v>
                </c:pt>
                <c:pt idx="6">
                  <c:v>2.875</c:v>
                </c:pt>
                <c:pt idx="7">
                  <c:v>2.875</c:v>
                </c:pt>
                <c:pt idx="8">
                  <c:v>2.875</c:v>
                </c:pt>
              </c:numCache>
            </c:numRef>
          </c:val>
          <c:extLst>
            <c:ext xmlns:c16="http://schemas.microsoft.com/office/drawing/2014/chart" uri="{C3380CC4-5D6E-409C-BE32-E72D297353CC}">
              <c16:uniqueId val="{00000001-A452-4BBE-89C9-15F15B1FD6D7}"/>
            </c:ext>
          </c:extLst>
        </c:ser>
        <c:ser>
          <c:idx val="3"/>
          <c:order val="2"/>
          <c:spPr>
            <a:solidFill>
              <a:schemeClr val="bg2">
                <a:lumMod val="75000"/>
              </a:schemeClr>
            </a:solidFill>
            <a:ln>
              <a:solidFill>
                <a:schemeClr val="tx1"/>
              </a:solidFill>
            </a:ln>
            <a:effectLst/>
          </c:spPr>
          <c:invertIfNegative val="0"/>
          <c:cat>
            <c:strRef>
              <c:f>('0. Overview'!$A$237,'0. Overview'!$A$253,'0. Overview'!$A$290,'0. Overview'!$A$302,'0. Overview'!$A$328,'0. Overview'!$A$339,'0. Overview'!$A$379,'0. Overview'!$A$403,'0. Overview'!$A$425)</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('0. Overview'!$E$237,'0. Overview'!$E$253,'0. Overview'!$E$290,'0. Overview'!$E$302,'0. Overview'!$E$328,'0. Overview'!$E$339,'0. Overview'!$E$379,'0. Overview'!$E$403,'0. Overview'!$E$425)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A452-4BBE-89C9-15F15B1FD6D7}"/>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Middlesex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0.502</c:v>
                </c:pt>
                <c:pt idx="1">
                  <c:v>0.125</c:v>
                </c:pt>
                <c:pt idx="2">
                  <c:v>1.9E-2</c:v>
                </c:pt>
                <c:pt idx="3">
                  <c:v>0.26100000000000001</c:v>
                </c:pt>
                <c:pt idx="4">
                  <c:v>3.0000000000000001E-3</c:v>
                </c:pt>
                <c:pt idx="5">
                  <c:v>0.19800000000000001</c:v>
                </c:pt>
                <c:pt idx="6">
                  <c:v>0.22700000000000001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0.59299999999999997</c:v>
                </c:pt>
                <c:pt idx="1">
                  <c:v>0.58899999999999997</c:v>
                </c:pt>
                <c:pt idx="2">
                  <c:v>0.57699999999999996</c:v>
                </c:pt>
                <c:pt idx="3">
                  <c:v>0.58599999999999997</c:v>
                </c:pt>
                <c:pt idx="4">
                  <c:v>0.502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0.11700000000000001</c:v>
                </c:pt>
                <c:pt idx="1">
                  <c:v>0.11600000000000001</c:v>
                </c:pt>
                <c:pt idx="2">
                  <c:v>0.11899999999999999</c:v>
                </c:pt>
                <c:pt idx="3">
                  <c:v>0.11899999999999999</c:v>
                </c:pt>
                <c:pt idx="4">
                  <c:v>0.125</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7.0000000000000001E-3</c:v>
                </c:pt>
                <c:pt idx="1">
                  <c:v>6.0000000000000001E-3</c:v>
                </c:pt>
                <c:pt idx="2">
                  <c:v>8.0000000000000002E-3</c:v>
                </c:pt>
                <c:pt idx="3">
                  <c:v>8.0000000000000002E-3</c:v>
                </c:pt>
                <c:pt idx="4">
                  <c:v>1.9E-2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0.26100000000000001</c:v>
                </c:pt>
                <c:pt idx="1">
                  <c:v>0.25700000000000001</c:v>
                </c:pt>
                <c:pt idx="2">
                  <c:v>0.25600000000000001</c:v>
                </c:pt>
                <c:pt idx="3">
                  <c:v>0.25800000000000001</c:v>
                </c:pt>
                <c:pt idx="4">
                  <c:v>0.26100000000000001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0.21199999999999999</c:v>
                </c:pt>
                <c:pt idx="1">
                  <c:v>0.216</c:v>
                </c:pt>
                <c:pt idx="2">
                  <c:v>0.221</c:v>
                </c:pt>
                <c:pt idx="3">
                  <c:v>0.21299999999999999</c:v>
                </c:pt>
                <c:pt idx="4">
                  <c:v>0.22700000000000001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37</c:v>
                </c:pt>
                <c:pt idx="1">
                  <c:v>39</c:v>
                </c:pt>
                <c:pt idx="2">
                  <c:v>39</c:v>
                </c:pt>
                <c:pt idx="3">
                  <c:v>43</c:v>
                </c:pt>
                <c:pt idx="4">
                  <c:v>43</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8" formatCode="0.00">
                  <c:v>43.271655655000004</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0.33600000000000002</c:v>
                </c:pt>
                <c:pt idx="1">
                  <c:v>0.33700000000000002</c:v>
                </c:pt>
                <c:pt idx="2">
                  <c:v>0.33600000000000002</c:v>
                </c:pt>
                <c:pt idx="3">
                  <c:v>0.32900000000000001</c:v>
                </c:pt>
                <c:pt idx="4">
                  <c:v>0.34899999999999998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9">
                  <c:v>0.34899999999999998</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447551673228346"/>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Plainsboro township</c:v>
                </c:pt>
                <c:pt idx="1">
                  <c:v>Perth Amboy city</c:v>
                </c:pt>
                <c:pt idx="2">
                  <c:v>Edison township</c:v>
                </c:pt>
                <c:pt idx="3">
                  <c:v>South Brunswick township</c:v>
                </c:pt>
                <c:pt idx="4">
                  <c:v>Piscataway township</c:v>
                </c:pt>
                <c:pt idx="5">
                  <c:v>Carteret borough</c:v>
                </c:pt>
                <c:pt idx="6">
                  <c:v>North Brunswick township</c:v>
                </c:pt>
                <c:pt idx="7">
                  <c:v>Sayreville borough</c:v>
                </c:pt>
                <c:pt idx="8">
                  <c:v>East Brunswick township</c:v>
                </c:pt>
                <c:pt idx="9">
                  <c:v>Woodbridge township</c:v>
                </c:pt>
              </c:strCache>
            </c:strRef>
          </c:cat>
          <c:val>
            <c:numRef>
              <c:f>Sheet1!$B$2:$B$11</c:f>
              <c:numCache>
                <c:formatCode>0.00%</c:formatCode>
                <c:ptCount val="10"/>
                <c:pt idx="0">
                  <c:v>0.50800000000000001</c:v>
                </c:pt>
                <c:pt idx="1">
                  <c:v>0.46500000000000002</c:v>
                </c:pt>
                <c:pt idx="2">
                  <c:v>0.46100000000000002</c:v>
                </c:pt>
                <c:pt idx="3">
                  <c:v>0.41899999999999998</c:v>
                </c:pt>
                <c:pt idx="4">
                  <c:v>0.35299999999999998</c:v>
                </c:pt>
                <c:pt idx="5">
                  <c:v>0.35</c:v>
                </c:pt>
                <c:pt idx="6">
                  <c:v>0.34899999999999998</c:v>
                </c:pt>
                <c:pt idx="7">
                  <c:v>0.32900000000000001</c:v>
                </c:pt>
                <c:pt idx="8">
                  <c:v>0.32200000000000001</c:v>
                </c:pt>
                <c:pt idx="9">
                  <c:v>0.32200000000000001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Middlesex County avg 33.4%</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Plainsboro township</c:v>
                </c:pt>
                <c:pt idx="1">
                  <c:v>Perth Amboy city</c:v>
                </c:pt>
                <c:pt idx="2">
                  <c:v>Edison township</c:v>
                </c:pt>
                <c:pt idx="3">
                  <c:v>South Brunswick township</c:v>
                </c:pt>
                <c:pt idx="4">
                  <c:v>Piscataway township</c:v>
                </c:pt>
                <c:pt idx="5">
                  <c:v>Carteret borough</c:v>
                </c:pt>
                <c:pt idx="6">
                  <c:v>North Brunswick township</c:v>
                </c:pt>
                <c:pt idx="7">
                  <c:v>Sayreville borough</c:v>
                </c:pt>
                <c:pt idx="8">
                  <c:v>East Brunswick township</c:v>
                </c:pt>
                <c:pt idx="9">
                  <c:v>Woodbridge township</c:v>
                </c:pt>
              </c:strCache>
            </c:strRef>
          </c:cat>
          <c:val>
            <c:numRef>
              <c:f>Sheet1!$C$2:$C$11</c:f>
              <c:numCache>
                <c:formatCode>0%</c:formatCode>
                <c:ptCount val="10"/>
                <c:pt idx="0">
                  <c:v>0.33400000000000002</c:v>
                </c:pt>
                <c:pt idx="1">
                  <c:v>0.33400000000000002</c:v>
                </c:pt>
                <c:pt idx="2">
                  <c:v>0.33400000000000002</c:v>
                </c:pt>
                <c:pt idx="3">
                  <c:v>0.33400000000000002</c:v>
                </c:pt>
                <c:pt idx="4">
                  <c:v>0.33400000000000002</c:v>
                </c:pt>
                <c:pt idx="5">
                  <c:v>0.33400000000000002</c:v>
                </c:pt>
                <c:pt idx="6">
                  <c:v>0.33400000000000002</c:v>
                </c:pt>
                <c:pt idx="7">
                  <c:v>0.33400000000000002</c:v>
                </c:pt>
                <c:pt idx="8">
                  <c:v>0.33400000000000002</c:v>
                </c:pt>
                <c:pt idx="9">
                  <c:v>0.33400000000000002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0025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0.55800000000000005</c:v>
                </c:pt>
                <c:pt idx="1">
                  <c:v>0.53800000000000003</c:v>
                </c:pt>
                <c:pt idx="2">
                  <c:v>0.52700000000000002</c:v>
                </c:pt>
                <c:pt idx="3">
                  <c:v>0.55100000000000005</c:v>
                </c:pt>
                <c:pt idx="4">
                  <c:v>0.52900000000000003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2">
                  <c:v>0.52900000000000003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197551673228347"/>
          <c:y val="0.90152886049834302"/>
          <c:w val="0.1464024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7">
                  <c:v>160419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8">
                  <c:v>185199</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56227</c:v>
                </c:pt>
                <c:pt idx="1">
                  <c:v>64454</c:v>
                </c:pt>
                <c:pt idx="2">
                  <c:v>64518</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9940462850432281"/>
          <c:y val="0.88694641230867255"/>
          <c:w val="0.8005953714956771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73868110236221"/>
          <c:y val="2.6953335422200752E-2"/>
          <c:w val="0.77194488188976373"/>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Edison township</c:v>
                </c:pt>
                <c:pt idx="1">
                  <c:v>Woodbridge township</c:v>
                </c:pt>
                <c:pt idx="2">
                  <c:v>Perth Amboy city</c:v>
                </c:pt>
                <c:pt idx="3">
                  <c:v>Old Bridge township</c:v>
                </c:pt>
                <c:pt idx="4">
                  <c:v>New Brunswick city</c:v>
                </c:pt>
                <c:pt idx="5">
                  <c:v>East Brunswick township</c:v>
                </c:pt>
                <c:pt idx="6">
                  <c:v>South Brunswick township</c:v>
                </c:pt>
                <c:pt idx="7">
                  <c:v>Piscataway township</c:v>
                </c:pt>
                <c:pt idx="8">
                  <c:v>North Brunswick township</c:v>
                </c:pt>
                <c:pt idx="9">
                  <c:v>Sayreville borough</c:v>
                </c:pt>
                <c:pt idx="10">
                  <c:v>Monroe township</c:v>
                </c:pt>
                <c:pt idx="11">
                  <c:v>Carteret borough</c:v>
                </c:pt>
                <c:pt idx="12">
                  <c:v>Plainsboro township</c:v>
                </c:pt>
                <c:pt idx="13">
                  <c:v>South Plainfield borough</c:v>
                </c:pt>
                <c:pt idx="14">
                  <c:v>South River borough</c:v>
                </c:pt>
                <c:pt idx="15">
                  <c:v>Metuchen borough</c:v>
                </c:pt>
                <c:pt idx="16">
                  <c:v>Middlesex borough</c:v>
                </c:pt>
                <c:pt idx="17">
                  <c:v>Highland Park borough</c:v>
                </c:pt>
                <c:pt idx="18">
                  <c:v>Dunellen borough</c:v>
                </c:pt>
                <c:pt idx="19">
                  <c:v>Milltown borough</c:v>
                </c:pt>
              </c:strCache>
            </c:strRef>
          </c:cat>
          <c:val>
            <c:numRef>
              <c:f>Sheet1!$B$2:$B$21</c:f>
              <c:numCache>
                <c:formatCode>0</c:formatCode>
                <c:ptCount val="20"/>
                <c:pt idx="0">
                  <c:v>26345</c:v>
                </c:pt>
                <c:pt idx="1">
                  <c:v>22061</c:v>
                </c:pt>
                <c:pt idx="2">
                  <c:v>13234</c:v>
                </c:pt>
                <c:pt idx="3">
                  <c:v>13210</c:v>
                </c:pt>
                <c:pt idx="4">
                  <c:v>12263</c:v>
                </c:pt>
                <c:pt idx="5">
                  <c:v>11408</c:v>
                </c:pt>
                <c:pt idx="6">
                  <c:v>11240</c:v>
                </c:pt>
                <c:pt idx="7">
                  <c:v>10659</c:v>
                </c:pt>
                <c:pt idx="8">
                  <c:v>9532</c:v>
                </c:pt>
                <c:pt idx="9">
                  <c:v>9214</c:v>
                </c:pt>
                <c:pt idx="10">
                  <c:v>8553</c:v>
                </c:pt>
                <c:pt idx="11">
                  <c:v>6151</c:v>
                </c:pt>
                <c:pt idx="12">
                  <c:v>5649</c:v>
                </c:pt>
                <c:pt idx="13">
                  <c:v>4908</c:v>
                </c:pt>
                <c:pt idx="14">
                  <c:v>3953</c:v>
                </c:pt>
                <c:pt idx="15">
                  <c:v>3884</c:v>
                </c:pt>
                <c:pt idx="16">
                  <c:v>3257</c:v>
                </c:pt>
                <c:pt idx="17">
                  <c:v>2740</c:v>
                </c:pt>
                <c:pt idx="18">
                  <c:v>1882</c:v>
                </c:pt>
                <c:pt idx="19">
                  <c:v>1679</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0.25</c:v>
                </c:pt>
                <c:pt idx="1">
                  <c:v>0.25</c:v>
                </c:pt>
                <c:pt idx="2">
                  <c:v>0.19</c:v>
                </c:pt>
                <c:pt idx="3">
                  <c:v>0.18</c:v>
                </c:pt>
                <c:pt idx="4">
                  <c:v>0.17797867458</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3">
                  <c:v>0.17797867458</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752490010572362"/>
          <c:y val="0.8958318220302468"/>
          <c:w val="0.1250548983477015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1726</c:v>
                </c:pt>
                <c:pt idx="1">
                  <c:v>802</c:v>
                </c:pt>
                <c:pt idx="2">
                  <c:v>1163</c:v>
                </c:pt>
                <c:pt idx="3">
                  <c:v>1197</c:v>
                </c:pt>
                <c:pt idx="4">
                  <c:v>916</c:v>
                </c:pt>
                <c:pt idx="5">
                  <c:v>1700</c:v>
                </c:pt>
                <c:pt idx="6">
                  <c:v>1070</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1">
                  <c:v>101568</c:v>
                </c:pt>
                <c:pt idx="12">
                  <c:v>102475</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3">
                  <c:v>102891</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85337</c:v>
                </c:pt>
                <c:pt idx="1">
                  <c:v>88217</c:v>
                </c:pt>
                <c:pt idx="2">
                  <c:v>93418</c:v>
                </c:pt>
                <c:pt idx="3">
                  <c:v>91731</c:v>
                </c:pt>
                <c:pt idx="4">
                  <c:v>99427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4" formatCode="_(&quot;$&quot;* #,##0_);_(&quot;$&quot;* \(#,##0\);_(&quot;$&quot;* &quot;-&quot;??_);_(@_)">
                  <c:v>99427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 Brunswick city</c:v>
                </c:pt>
                <c:pt idx="1">
                  <c:v>Perth Amboy city</c:v>
                </c:pt>
                <c:pt idx="2">
                  <c:v>Carteret borough</c:v>
                </c:pt>
                <c:pt idx="3">
                  <c:v>Dunellen borough</c:v>
                </c:pt>
                <c:pt idx="4">
                  <c:v>South River borough</c:v>
                </c:pt>
                <c:pt idx="5">
                  <c:v>Highland Park borough</c:v>
                </c:pt>
                <c:pt idx="6">
                  <c:v>Sayreville borough</c:v>
                </c:pt>
                <c:pt idx="7">
                  <c:v>Middlesex borough</c:v>
                </c:pt>
                <c:pt idx="8">
                  <c:v>Spotswood borough</c:v>
                </c:pt>
                <c:pt idx="9">
                  <c:v>Jamesburg borough</c:v>
                </c:pt>
              </c:strCache>
            </c:strRef>
          </c:cat>
          <c:val>
            <c:numRef>
              <c:f>Sheet1!$B$2:$B$11</c:f>
              <c:numCache>
                <c:formatCode>_("$"* #,##0_);_("$"* \(#,##0\);_("$"* "-"??_);_(@_)</c:formatCode>
                <c:ptCount val="10"/>
                <c:pt idx="0">
                  <c:v>49338</c:v>
                </c:pt>
                <c:pt idx="1">
                  <c:v>53750</c:v>
                </c:pt>
                <c:pt idx="2">
                  <c:v>74583</c:v>
                </c:pt>
                <c:pt idx="3">
                  <c:v>81525</c:v>
                </c:pt>
                <c:pt idx="4">
                  <c:v>82031</c:v>
                </c:pt>
                <c:pt idx="5">
                  <c:v>85652</c:v>
                </c:pt>
                <c:pt idx="6">
                  <c:v>89600</c:v>
                </c:pt>
                <c:pt idx="7">
                  <c:v>90162</c:v>
                </c:pt>
                <c:pt idx="8">
                  <c:v>92527</c:v>
                </c:pt>
                <c:pt idx="9">
                  <c:v>93000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Middlesex Median $96,883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 Brunswick city</c:v>
                </c:pt>
                <c:pt idx="1">
                  <c:v>Perth Amboy city</c:v>
                </c:pt>
                <c:pt idx="2">
                  <c:v>Carteret borough</c:v>
                </c:pt>
                <c:pt idx="3">
                  <c:v>Dunellen borough</c:v>
                </c:pt>
                <c:pt idx="4">
                  <c:v>South River borough</c:v>
                </c:pt>
                <c:pt idx="5">
                  <c:v>Highland Park borough</c:v>
                </c:pt>
                <c:pt idx="6">
                  <c:v>Sayreville borough</c:v>
                </c:pt>
                <c:pt idx="7">
                  <c:v>Middlesex borough</c:v>
                </c:pt>
                <c:pt idx="8">
                  <c:v>Spotswood borough</c:v>
                </c:pt>
                <c:pt idx="9">
                  <c:v>Jamesburg borough</c:v>
                </c:pt>
              </c:strCache>
            </c:strRef>
          </c:cat>
          <c:val>
            <c:numRef>
              <c:f>Sheet1!$C$2:$C$11</c:f>
              <c:numCache>
                <c:formatCode>"$"#,##0</c:formatCode>
                <c:ptCount val="10"/>
                <c:pt idx="0">
                  <c:v>96883</c:v>
                </c:pt>
                <c:pt idx="1">
                  <c:v>96883</c:v>
                </c:pt>
                <c:pt idx="2">
                  <c:v>96883</c:v>
                </c:pt>
                <c:pt idx="3">
                  <c:v>96883</c:v>
                </c:pt>
                <c:pt idx="4">
                  <c:v>96883</c:v>
                </c:pt>
                <c:pt idx="5">
                  <c:v>96883</c:v>
                </c:pt>
                <c:pt idx="6">
                  <c:v>96883</c:v>
                </c:pt>
                <c:pt idx="7">
                  <c:v>96883</c:v>
                </c:pt>
                <c:pt idx="8">
                  <c:v>96883</c:v>
                </c:pt>
                <c:pt idx="9">
                  <c:v>96883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72481638149133"/>
          <c:y val="0.93692243003343145"/>
          <c:w val="0.2204807234528763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5" formatCode="0%">
                  <c:v>7.4999999999999997E-2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79859008965808"/>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8.5999999999999993E-2</c:v>
                </c:pt>
                <c:pt idx="1">
                  <c:v>8.5000000000000006E-2</c:v>
                </c:pt>
                <c:pt idx="2">
                  <c:v>8.6999999999999994E-2</c:v>
                </c:pt>
                <c:pt idx="3">
                  <c:v>8.7999999999999995E-2</c:v>
                </c:pt>
                <c:pt idx="4">
                  <c:v>7.4999999999999997E-2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 Brunswick</c:v>
                </c:pt>
                <c:pt idx="1">
                  <c:v>Perth Amboy</c:v>
                </c:pt>
                <c:pt idx="2">
                  <c:v>South River</c:v>
                </c:pt>
                <c:pt idx="3">
                  <c:v>Dunellen</c:v>
                </c:pt>
                <c:pt idx="4">
                  <c:v>South Amboy</c:v>
                </c:pt>
                <c:pt idx="5">
                  <c:v>North Brunswick</c:v>
                </c:pt>
                <c:pt idx="6">
                  <c:v>Carteret</c:v>
                </c:pt>
                <c:pt idx="7">
                  <c:v>Highland Park</c:v>
                </c:pt>
                <c:pt idx="8">
                  <c:v>Old Bridge</c:v>
                </c:pt>
                <c:pt idx="9">
                  <c:v>Middlesex</c:v>
                </c:pt>
              </c:strCache>
            </c:strRef>
          </c:cat>
          <c:val>
            <c:numRef>
              <c:f>Sheet1!$B$2:$B$11</c:f>
              <c:numCache>
                <c:formatCode>0%</c:formatCode>
                <c:ptCount val="10"/>
                <c:pt idx="0">
                  <c:v>0.36</c:v>
                </c:pt>
                <c:pt idx="1">
                  <c:v>0.251</c:v>
                </c:pt>
                <c:pt idx="2">
                  <c:v>0.182</c:v>
                </c:pt>
                <c:pt idx="3">
                  <c:v>0.14899999999999999</c:v>
                </c:pt>
                <c:pt idx="4">
                  <c:v>0.108</c:v>
                </c:pt>
                <c:pt idx="5">
                  <c:v>8.6999999999999994E-2</c:v>
                </c:pt>
                <c:pt idx="6">
                  <c:v>8.4000000000000005E-2</c:v>
                </c:pt>
                <c:pt idx="7">
                  <c:v>6.8000000000000005E-2</c:v>
                </c:pt>
                <c:pt idx="8">
                  <c:v>6.8000000000000005E-2</c:v>
                </c:pt>
                <c:pt idx="9">
                  <c:v>6.7000000000000004E-2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Middlesex county avg 8.4%</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 Brunswick</c:v>
                </c:pt>
                <c:pt idx="1">
                  <c:v>Perth Amboy</c:v>
                </c:pt>
                <c:pt idx="2">
                  <c:v>South River</c:v>
                </c:pt>
                <c:pt idx="3">
                  <c:v>Dunellen</c:v>
                </c:pt>
                <c:pt idx="4">
                  <c:v>South Amboy</c:v>
                </c:pt>
                <c:pt idx="5">
                  <c:v>North Brunswick</c:v>
                </c:pt>
                <c:pt idx="6">
                  <c:v>Carteret</c:v>
                </c:pt>
                <c:pt idx="7">
                  <c:v>Highland Park</c:v>
                </c:pt>
                <c:pt idx="8">
                  <c:v>Old Bridge</c:v>
                </c:pt>
                <c:pt idx="9">
                  <c:v>Middlesex</c:v>
                </c:pt>
              </c:strCache>
            </c:strRef>
          </c:cat>
          <c:val>
            <c:numRef>
              <c:f>Sheet1!$C$2:$C$11</c:f>
              <c:numCache>
                <c:formatCode>0%</c:formatCode>
                <c:ptCount val="10"/>
                <c:pt idx="0">
                  <c:v>8.4000000000000005E-2</c:v>
                </c:pt>
                <c:pt idx="1">
                  <c:v>8.4000000000000005E-2</c:v>
                </c:pt>
                <c:pt idx="2">
                  <c:v>8.4000000000000005E-2</c:v>
                </c:pt>
                <c:pt idx="3">
                  <c:v>8.4000000000000005E-2</c:v>
                </c:pt>
                <c:pt idx="4">
                  <c:v>8.4000000000000005E-2</c:v>
                </c:pt>
                <c:pt idx="5">
                  <c:v>8.4000000000000005E-2</c:v>
                </c:pt>
                <c:pt idx="6">
                  <c:v>8.4000000000000005E-2</c:v>
                </c:pt>
                <c:pt idx="7">
                  <c:v>8.4000000000000005E-2</c:v>
                </c:pt>
                <c:pt idx="8">
                  <c:v>8.4000000000000005E-2</c:v>
                </c:pt>
                <c:pt idx="9">
                  <c:v>8.4000000000000005E-2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9.6262441881944147E-2"/>
          <c:y val="0.92248508709138632"/>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8">
                  <c:v>0.15640356946</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010051673228349"/>
          <c:y val="0.9068583769358825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0.21</c:v>
                </c:pt>
                <c:pt idx="1">
                  <c:v>0.2</c:v>
                </c:pt>
                <c:pt idx="2">
                  <c:v>0.21</c:v>
                </c:pt>
                <c:pt idx="3">
                  <c:v>0.2</c:v>
                </c:pt>
                <c:pt idx="4">
                  <c:v>0.19943696665999999</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0" formatCode="0.0%">
                  <c:v>8.4000000000000005E-2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3562397614908044"/>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7.2999999999999995E-2</c:v>
                </c:pt>
                <c:pt idx="1">
                  <c:v>7.3999999999999996E-2</c:v>
                </c:pt>
                <c:pt idx="2">
                  <c:v>8.4000000000000005E-2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13361</c:v>
                </c:pt>
                <c:pt idx="1">
                  <c:v>13156</c:v>
                </c:pt>
                <c:pt idx="2">
                  <c:v>12879</c:v>
                </c:pt>
                <c:pt idx="3">
                  <c:v>12150</c:v>
                </c:pt>
                <c:pt idx="4">
                  <c:v>13106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34838</c:v>
                </c:pt>
                <c:pt idx="1">
                  <c:v>34413</c:v>
                </c:pt>
                <c:pt idx="2">
                  <c:v>35341</c:v>
                </c:pt>
                <c:pt idx="3">
                  <c:v>34502</c:v>
                </c:pt>
                <c:pt idx="4">
                  <c:v>35414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23808</c:v>
                </c:pt>
                <c:pt idx="1">
                  <c:v>20524</c:v>
                </c:pt>
                <c:pt idx="2">
                  <c:v>21186</c:v>
                </c:pt>
                <c:pt idx="3">
                  <c:v>25184</c:v>
                </c:pt>
                <c:pt idx="4">
                  <c:v>23222</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Middlesex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1270</c:v>
                </c:pt>
                <c:pt idx="1">
                  <c:v>1090</c:v>
                </c:pt>
                <c:pt idx="2">
                  <c:v>1008</c:v>
                </c:pt>
                <c:pt idx="3">
                  <c:v>415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4">
                  <c:v>1270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4" formatCode="&quot;$&quot;#,##0_);[Red]\(&quot;$&quot;#,##0\)">
                  <c:v>415</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6">
                  <c:v>29.1</c:v>
                </c:pt>
                <c:pt idx="7">
                  <c:v>29</c:v>
                </c:pt>
                <c:pt idx="8">
                  <c:v>28.9</c:v>
                </c:pt>
                <c:pt idx="9">
                  <c:v>28.8</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5">
                  <c:v>29.6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33.9</c:v>
                </c:pt>
                <c:pt idx="1">
                  <c:v>36.5</c:v>
                </c:pt>
                <c:pt idx="2">
                  <c:v>34.9</c:v>
                </c:pt>
                <c:pt idx="3" formatCode="0.0">
                  <c:v>34.299999999999997</c:v>
                </c:pt>
                <c:pt idx="4" formatCode="0.0">
                  <c:v>29.6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1">
                  <c:v>0.2</c:v>
                </c:pt>
                <c:pt idx="12">
                  <c:v>0.19</c:v>
                </c:pt>
                <c:pt idx="13">
                  <c:v>0.19</c:v>
                </c:pt>
                <c:pt idx="14" formatCode="General">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5" formatCode="0%">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3" formatCode="0%">
                  <c:v>4.0999999999999996</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2" formatCode="0.0%">
                  <c:v>2.7E-2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3.6999999999999998E-2</c:v>
                </c:pt>
                <c:pt idx="1">
                  <c:v>2.1000000000000001E-2</c:v>
                </c:pt>
                <c:pt idx="2">
                  <c:v>5.0999999999999997E-2</c:v>
                </c:pt>
                <c:pt idx="3">
                  <c:v>3.5999999999999997E-2</c:v>
                </c:pt>
                <c:pt idx="4">
                  <c:v>2.7E-2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Carteret borough</c:v>
                </c:pt>
                <c:pt idx="1">
                  <c:v>Helmetta borough</c:v>
                </c:pt>
                <c:pt idx="2">
                  <c:v>Perth Amboy city</c:v>
                </c:pt>
                <c:pt idx="3">
                  <c:v>New Brunswick city</c:v>
                </c:pt>
                <c:pt idx="4">
                  <c:v>South River borough</c:v>
                </c:pt>
                <c:pt idx="5">
                  <c:v>South Amboy city</c:v>
                </c:pt>
                <c:pt idx="6">
                  <c:v>Piscataway township</c:v>
                </c:pt>
                <c:pt idx="7">
                  <c:v>Sayreville borough</c:v>
                </c:pt>
                <c:pt idx="8">
                  <c:v>South Brunswick township</c:v>
                </c:pt>
                <c:pt idx="9">
                  <c:v>Plainsboro township</c:v>
                </c:pt>
              </c:strCache>
            </c:strRef>
          </c:cat>
          <c:val>
            <c:numRef>
              <c:f>Sheet1!$B$2:$B$11</c:f>
              <c:numCache>
                <c:formatCode>0.0%</c:formatCode>
                <c:ptCount val="10"/>
                <c:pt idx="0">
                  <c:v>0.14000000000000001</c:v>
                </c:pt>
                <c:pt idx="1">
                  <c:v>0.13900000000000001</c:v>
                </c:pt>
                <c:pt idx="2">
                  <c:v>0.13600000000000001</c:v>
                </c:pt>
                <c:pt idx="3">
                  <c:v>9.8000000000000004E-2</c:v>
                </c:pt>
                <c:pt idx="4">
                  <c:v>5.8999999999999997E-2</c:v>
                </c:pt>
                <c:pt idx="5">
                  <c:v>4.2000000000000003E-2</c:v>
                </c:pt>
                <c:pt idx="6">
                  <c:v>3.3000000000000002E-2</c:v>
                </c:pt>
                <c:pt idx="7">
                  <c:v>2.9000000000000001E-2</c:v>
                </c:pt>
                <c:pt idx="8">
                  <c:v>2.5000000000000001E-2</c:v>
                </c:pt>
                <c:pt idx="9">
                  <c:v>2.4E-2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Middlesex county avg 3.8%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Carteret borough</c:v>
                </c:pt>
                <c:pt idx="1">
                  <c:v>Helmetta borough</c:v>
                </c:pt>
                <c:pt idx="2">
                  <c:v>Perth Amboy city</c:v>
                </c:pt>
                <c:pt idx="3">
                  <c:v>New Brunswick city</c:v>
                </c:pt>
                <c:pt idx="4">
                  <c:v>South River borough</c:v>
                </c:pt>
                <c:pt idx="5">
                  <c:v>South Amboy city</c:v>
                </c:pt>
                <c:pt idx="6">
                  <c:v>Piscataway township</c:v>
                </c:pt>
                <c:pt idx="7">
                  <c:v>Sayreville borough</c:v>
                </c:pt>
                <c:pt idx="8">
                  <c:v>South Brunswick township</c:v>
                </c:pt>
                <c:pt idx="9">
                  <c:v>Plainsboro township</c:v>
                </c:pt>
              </c:strCache>
            </c:strRef>
          </c:cat>
          <c:val>
            <c:numRef>
              <c:f>Sheet1!$C$2:$C$11</c:f>
              <c:numCache>
                <c:formatCode>0.00%</c:formatCode>
                <c:ptCount val="10"/>
                <c:pt idx="0">
                  <c:v>3.7999999999999999E-2</c:v>
                </c:pt>
                <c:pt idx="1">
                  <c:v>3.7999999999999999E-2</c:v>
                </c:pt>
                <c:pt idx="2">
                  <c:v>3.7999999999999999E-2</c:v>
                </c:pt>
                <c:pt idx="3">
                  <c:v>3.7999999999999999E-2</c:v>
                </c:pt>
                <c:pt idx="4">
                  <c:v>3.7999999999999999E-2</c:v>
                </c:pt>
                <c:pt idx="5">
                  <c:v>3.7999999999999999E-2</c:v>
                </c:pt>
                <c:pt idx="6">
                  <c:v>3.7999999999999999E-2</c:v>
                </c:pt>
                <c:pt idx="7">
                  <c:v>3.7999999999999999E-2</c:v>
                </c:pt>
                <c:pt idx="8">
                  <c:v>3.7999999999999999E-2</c:v>
                </c:pt>
                <c:pt idx="9">
                  <c:v>3.7999999999999999E-2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89718582974293437"/>
          <c:w val="0.1863993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5">
                  <c:v>48096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5">
                  <c:v>19742</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3">
                  <c:v>0.92910000000000004</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3">
                  <c:v>0.76290000000000002</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2" formatCode="0%">
                  <c:v>0.93600000000000005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0.93500000000000005</c:v>
                </c:pt>
                <c:pt idx="1">
                  <c:v>0.94599999999999995</c:v>
                </c:pt>
                <c:pt idx="2">
                  <c:v>0.95199999999999996</c:v>
                </c:pt>
                <c:pt idx="3">
                  <c:v>0.95899999999999996</c:v>
                </c:pt>
                <c:pt idx="4">
                  <c:v>0.93200000000000005</c:v>
                </c:pt>
                <c:pt idx="5">
                  <c:v>0.93600000000000005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6">
                  <c:v>456</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2">
                  <c:v>328</c:v>
                </c:pt>
                <c:pt idx="13">
                  <c:v>336</c:v>
                </c:pt>
                <c:pt idx="14">
                  <c:v>403</c:v>
                </c:pt>
                <c:pt idx="15">
                  <c:v>441</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Middlesex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4.2999999999999997E-2</c:v>
                </c:pt>
                <c:pt idx="1">
                  <c:v>3.9E-2</c:v>
                </c:pt>
                <c:pt idx="2">
                  <c:v>3.6999999999999998E-2</c:v>
                </c:pt>
                <c:pt idx="3">
                  <c:v>3.1E-2</c:v>
                </c:pt>
                <c:pt idx="4">
                  <c:v>0.03</c:v>
                </c:pt>
                <c:pt idx="5">
                  <c:v>3.3000000000000002E-2</c:v>
                </c:pt>
                <c:pt idx="6">
                  <c:v>3.4000000000000002E-2</c:v>
                </c:pt>
                <c:pt idx="7">
                  <c:v>3.3000000000000002E-2</c:v>
                </c:pt>
                <c:pt idx="8">
                  <c:v>2.4E-2</c:v>
                </c:pt>
                <c:pt idx="9">
                  <c:v>2.5999999999999999E-2</c:v>
                </c:pt>
                <c:pt idx="10">
                  <c:v>2.7E-2</c:v>
                </c:pt>
                <c:pt idx="11" formatCode="0.00%">
                  <c:v>2.7E-2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7" formatCode="0.0">
                  <c:v>3.2000000000000001E-2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414858641743735"/>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6" formatCode="0.0%">
                  <c:v>4.1471300000000003E-2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6195983093915923"/>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4.4252600000000003E-2</c:v>
                </c:pt>
                <c:pt idx="1">
                  <c:v>3.82102E-2</c:v>
                </c:pt>
                <c:pt idx="2">
                  <c:v>3.5681600000000001E-2</c:v>
                </c:pt>
                <c:pt idx="3">
                  <c:v>4.0544200000000002E-2</c:v>
                </c:pt>
                <c:pt idx="4">
                  <c:v>4.1471300000000003E-2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778944270572249"/>
          <c:y val="2.2254750892818548E-2"/>
          <c:w val="0.81814798621593099"/>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New Brunswick </c:v>
                </c:pt>
                <c:pt idx="1">
                  <c:v>Academy for Urban Leadership Charter School</c:v>
                </c:pt>
                <c:pt idx="2">
                  <c:v>Perth Amboy Public </c:v>
                </c:pt>
                <c:pt idx="3">
                  <c:v>Dunellen Public </c:v>
                </c:pt>
                <c:pt idx="4">
                  <c:v>Sayreville </c:v>
                </c:pt>
                <c:pt idx="5">
                  <c:v>Spotswood Public</c:v>
                </c:pt>
                <c:pt idx="6">
                  <c:v>Monroe Township </c:v>
                </c:pt>
                <c:pt idx="7">
                  <c:v>South River Public </c:v>
                </c:pt>
                <c:pt idx="8">
                  <c:v>Highland Park Boro </c:v>
                </c:pt>
                <c:pt idx="9">
                  <c:v>South Plainfield </c:v>
                </c:pt>
                <c:pt idx="10">
                  <c:v>Woodbridge Township </c:v>
                </c:pt>
                <c:pt idx="11">
                  <c:v>Carteret Public</c:v>
                </c:pt>
                <c:pt idx="12">
                  <c:v>Piscataway Township </c:v>
                </c:pt>
                <c:pt idx="13">
                  <c:v>North Brunswick Township </c:v>
                </c:pt>
                <c:pt idx="14">
                  <c:v>Edison Township </c:v>
                </c:pt>
                <c:pt idx="15">
                  <c:v>Middlesex Borough</c:v>
                </c:pt>
                <c:pt idx="16">
                  <c:v>Old Bridge Township </c:v>
                </c:pt>
                <c:pt idx="17">
                  <c:v>South Amboy </c:v>
                </c:pt>
                <c:pt idx="18">
                  <c:v>South Brunswick </c:v>
                </c:pt>
                <c:pt idx="19">
                  <c:v>Metuchen Public School District</c:v>
                </c:pt>
              </c:strCache>
            </c:strRef>
          </c:cat>
          <c:val>
            <c:numRef>
              <c:f>Sheet1!$B$2:$B$21</c:f>
              <c:numCache>
                <c:formatCode>0%</c:formatCode>
                <c:ptCount val="20"/>
                <c:pt idx="0">
                  <c:v>73.7</c:v>
                </c:pt>
                <c:pt idx="1">
                  <c:v>79.8</c:v>
                </c:pt>
                <c:pt idx="2">
                  <c:v>86</c:v>
                </c:pt>
                <c:pt idx="3">
                  <c:v>86.9</c:v>
                </c:pt>
                <c:pt idx="4">
                  <c:v>90.3</c:v>
                </c:pt>
                <c:pt idx="5">
                  <c:v>90.8</c:v>
                </c:pt>
                <c:pt idx="6">
                  <c:v>91.4</c:v>
                </c:pt>
                <c:pt idx="7">
                  <c:v>91.7</c:v>
                </c:pt>
                <c:pt idx="8">
                  <c:v>92.1</c:v>
                </c:pt>
                <c:pt idx="9">
                  <c:v>92.6</c:v>
                </c:pt>
                <c:pt idx="10">
                  <c:v>92.9</c:v>
                </c:pt>
                <c:pt idx="11">
                  <c:v>93.2</c:v>
                </c:pt>
                <c:pt idx="12">
                  <c:v>93.3</c:v>
                </c:pt>
                <c:pt idx="13">
                  <c:v>93.7</c:v>
                </c:pt>
                <c:pt idx="14">
                  <c:v>94.4</c:v>
                </c:pt>
                <c:pt idx="15">
                  <c:v>95.1</c:v>
                </c:pt>
                <c:pt idx="16">
                  <c:v>95.7</c:v>
                </c:pt>
                <c:pt idx="17">
                  <c:v>95.8</c:v>
                </c:pt>
                <c:pt idx="18">
                  <c:v>96</c:v>
                </c:pt>
                <c:pt idx="19">
                  <c:v>97.1</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Sheet1!$A$2:$A$21</c:f>
              <c:strCache>
                <c:ptCount val="20"/>
                <c:pt idx="0">
                  <c:v>New Brunswick </c:v>
                </c:pt>
                <c:pt idx="1">
                  <c:v>Academy for Urban Leadership Charter School</c:v>
                </c:pt>
                <c:pt idx="2">
                  <c:v>Perth Amboy Public </c:v>
                </c:pt>
                <c:pt idx="3">
                  <c:v>Dunellen Public </c:v>
                </c:pt>
                <c:pt idx="4">
                  <c:v>Sayreville </c:v>
                </c:pt>
                <c:pt idx="5">
                  <c:v>Spotswood Public</c:v>
                </c:pt>
                <c:pt idx="6">
                  <c:v>Monroe Township </c:v>
                </c:pt>
                <c:pt idx="7">
                  <c:v>South River Public </c:v>
                </c:pt>
                <c:pt idx="8">
                  <c:v>Highland Park Boro </c:v>
                </c:pt>
                <c:pt idx="9">
                  <c:v>South Plainfield </c:v>
                </c:pt>
                <c:pt idx="10">
                  <c:v>Woodbridge Township </c:v>
                </c:pt>
                <c:pt idx="11">
                  <c:v>Carteret Public</c:v>
                </c:pt>
                <c:pt idx="12">
                  <c:v>Piscataway Township </c:v>
                </c:pt>
                <c:pt idx="13">
                  <c:v>North Brunswick Township </c:v>
                </c:pt>
                <c:pt idx="14">
                  <c:v>Edison Township </c:v>
                </c:pt>
                <c:pt idx="15">
                  <c:v>Middlesex Borough</c:v>
                </c:pt>
                <c:pt idx="16">
                  <c:v>Old Bridge Township </c:v>
                </c:pt>
                <c:pt idx="17">
                  <c:v>South Amboy </c:v>
                </c:pt>
                <c:pt idx="18">
                  <c:v>South Brunswick </c:v>
                </c:pt>
                <c:pt idx="19">
                  <c:v>Metuchen Public School District</c:v>
                </c:pt>
              </c:strCache>
            </c:strRef>
          </c:cat>
          <c:val>
            <c:numRef>
              <c:f>Sheet1!$C$2:$C$21</c:f>
              <c:numCache>
                <c:formatCode>0%</c:formatCode>
                <c:ptCount val="20"/>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pt idx="14">
                  <c:v>90.9</c:v>
                </c:pt>
                <c:pt idx="15">
                  <c:v>90.9</c:v>
                </c:pt>
                <c:pt idx="16">
                  <c:v>90.9</c:v>
                </c:pt>
                <c:pt idx="17">
                  <c:v>90.9</c:v>
                </c:pt>
                <c:pt idx="18">
                  <c:v>90.9</c:v>
                </c:pt>
                <c:pt idx="19">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1736930398637111"/>
          <c:y val="0.92227122682900797"/>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0.86599999999999999</c:v>
                </c:pt>
                <c:pt idx="1">
                  <c:v>0.89500000000000002</c:v>
                </c:pt>
                <c:pt idx="2">
                  <c:v>0.90100000000000002</c:v>
                </c:pt>
                <c:pt idx="3">
                  <c:v>0.88100000000000001</c:v>
                </c:pt>
                <c:pt idx="4">
                  <c:v>0.93300000000000005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13">
                  <c:v>0.93300000000000005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9">
                  <c:v>129.69999999999999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5.7429412232561837E-2"/>
                  <c:y val="0.1474033675717024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5.0597311699673901E-2"/>
                  <c:y val="-0.5969532216253198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11</c:v>
                </c:pt>
                <c:pt idx="1">
                  <c:v>86</c:v>
                </c:pt>
                <c:pt idx="2">
                  <c:v>224</c:v>
                </c:pt>
                <c:pt idx="3">
                  <c:v>763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6.3372194549900021E-2"/>
                  <c:y val="4.0860612674427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890</c:v>
                </c:pt>
                <c:pt idx="1">
                  <c:v>6245</c:v>
                </c:pt>
                <c:pt idx="2">
                  <c:v>643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3">
                  <c:v>2.5099999999999998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6833956692913385"/>
          <c:y val="0.87893986242298117"/>
          <c:w val="0.19326796259842521"/>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Middlesex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layout>
                <c:manualLayout>
                  <c:x val="-9.0750072907553228E-2"/>
                  <c:y val="2.81758538416112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A75-4F2E-A3F3-D350459A205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6.7675799999999997</c:v>
                </c:pt>
                <c:pt idx="1">
                  <c:v>6.0386899999999999</c:v>
                </c:pt>
                <c:pt idx="2">
                  <c:v>4.61219</c:v>
                </c:pt>
                <c:pt idx="3">
                  <c:v>4.7765000000000004</c:v>
                </c:pt>
                <c:pt idx="4">
                  <c:v>2.5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17378186060075823"/>
          <c:y val="6.8140319163664999E-3"/>
          <c:w val="0.77463079615048114"/>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7">
                  <c:v>140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7">
                  <c:v>1005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6.8</c:v>
                </c:pt>
                <c:pt idx="1">
                  <c:v>6.6</c:v>
                </c:pt>
                <c:pt idx="2">
                  <c:v>6.7</c:v>
                </c:pt>
                <c:pt idx="3">
                  <c:v>6.7</c:v>
                </c:pt>
                <c:pt idx="4">
                  <c:v>6.6485482585</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19">
                  <c:v>6.6</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4653907654896949"/>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8">
                  <c:v>4783</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4303</c:v>
                </c:pt>
                <c:pt idx="1">
                  <c:v>4243</c:v>
                </c:pt>
                <c:pt idx="2">
                  <c:v>3840</c:v>
                </c:pt>
                <c:pt idx="3">
                  <c:v>4336</c:v>
                </c:pt>
                <c:pt idx="4">
                  <c:v>4783</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2073</c:v>
                </c:pt>
                <c:pt idx="1">
                  <c:v>1777</c:v>
                </c:pt>
                <c:pt idx="2">
                  <c:v>401</c:v>
                </c:pt>
                <c:pt idx="3">
                  <c:v>247</c:v>
                </c:pt>
                <c:pt idx="4" formatCode="#,##0">
                  <c:v>224</c:v>
                </c:pt>
                <c:pt idx="5">
                  <c:v>49</c:v>
                </c:pt>
                <c:pt idx="6">
                  <c:v>145</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4">
                  <c:v>79744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4">
                  <c:v>62809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67188</c:v>
                </c:pt>
                <c:pt idx="1">
                  <c:v>72083</c:v>
                </c:pt>
                <c:pt idx="2">
                  <c:v>70126</c:v>
                </c:pt>
                <c:pt idx="3">
                  <c:v>73379</c:v>
                </c:pt>
                <c:pt idx="4">
                  <c:v>79744</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51627</c:v>
                </c:pt>
                <c:pt idx="1">
                  <c:v>52859</c:v>
                </c:pt>
                <c:pt idx="2">
                  <c:v>54272</c:v>
                </c:pt>
                <c:pt idx="3">
                  <c:v>55550</c:v>
                </c:pt>
                <c:pt idx="4">
                  <c:v>62809</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0">
                  <c:v>306</c:v>
                </c:pt>
                <c:pt idx="11">
                  <c:v>353</c:v>
                </c:pt>
                <c:pt idx="12">
                  <c:v>377</c:v>
                </c:pt>
                <c:pt idx="13">
                  <c:v>385</c:v>
                </c:pt>
                <c:pt idx="14">
                  <c:v>397</c:v>
                </c:pt>
                <c:pt idx="15">
                  <c:v>410</c:v>
                </c:pt>
                <c:pt idx="16">
                  <c:v>465</c:v>
                </c:pt>
                <c:pt idx="17">
                  <c:v>501</c:v>
                </c:pt>
                <c:pt idx="18">
                  <c:v>506</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9">
                  <c:v>587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204</c:v>
                </c:pt>
                <c:pt idx="1">
                  <c:v>206</c:v>
                </c:pt>
                <c:pt idx="2">
                  <c:v>220</c:v>
                </c:pt>
                <c:pt idx="3">
                  <c:v>254</c:v>
                </c:pt>
                <c:pt idx="4">
                  <c:v>209</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1.3990569401486378E-2"/>
                  <c:y val="3.01220986674290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2">
                  <c:v>-0.17716535433070901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3124999999999943E-2"/>
                  <c:y val="0.1335937417818810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3.5937499999999997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0.13124999999999989"/>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0.4</c:v>
                </c:pt>
                <c:pt idx="1">
                  <c:v>0.36</c:v>
                </c:pt>
                <c:pt idx="2">
                  <c:v>7.0000000000000007E-2</c:v>
                </c:pt>
                <c:pt idx="3">
                  <c:v>0.05</c:v>
                </c:pt>
                <c:pt idx="4">
                  <c:v>0.08</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1</c:v>
                </c:pt>
                <c:pt idx="1">
                  <c:v>0</c:v>
                </c:pt>
                <c:pt idx="2">
                  <c:v>1</c:v>
                </c:pt>
                <c:pt idx="3">
                  <c:v>0</c:v>
                </c:pt>
                <c:pt idx="4">
                  <c:v>0</c:v>
                </c:pt>
                <c:pt idx="5">
                  <c:v>1</c:v>
                </c:pt>
                <c:pt idx="6">
                  <c:v>1</c:v>
                </c:pt>
                <c:pt idx="7">
                  <c:v>1</c:v>
                </c:pt>
                <c:pt idx="8">
                  <c:v>2</c:v>
                </c:pt>
                <c:pt idx="9">
                  <c:v>1</c:v>
                </c:pt>
                <c:pt idx="10">
                  <c:v>1</c:v>
                </c:pt>
                <c:pt idx="11">
                  <c:v>1</c:v>
                </c:pt>
                <c:pt idx="12">
                  <c:v>1</c:v>
                </c:pt>
                <c:pt idx="13">
                  <c:v>1</c:v>
                </c:pt>
                <c:pt idx="14">
                  <c:v>5</c:v>
                </c:pt>
                <c:pt idx="15">
                  <c:v>2</c:v>
                </c:pt>
                <c:pt idx="16">
                  <c:v>1</c:v>
                </c:pt>
                <c:pt idx="17">
                  <c:v>3</c:v>
                </c:pt>
                <c:pt idx="18">
                  <c:v>1</c:v>
                </c:pt>
                <c:pt idx="19">
                  <c:v>4</c:v>
                </c:pt>
                <c:pt idx="20">
                  <c:v>1</c:v>
                </c:pt>
                <c:pt idx="21">
                  <c:v>4</c:v>
                </c:pt>
                <c:pt idx="22">
                  <c:v>0</c:v>
                </c:pt>
                <c:pt idx="23">
                  <c:v>1</c:v>
                </c:pt>
                <c:pt idx="24">
                  <c:v>1</c:v>
                </c:pt>
                <c:pt idx="25">
                  <c:v>6</c:v>
                </c:pt>
                <c:pt idx="26">
                  <c:v>1</c:v>
                </c:pt>
                <c:pt idx="27">
                  <c:v>2</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0">
                  <c:v>0.13300000000000001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1">
                  <c:v>0.13600000000000001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87575527383351"/>
          <c:y val="0.9203488744530452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0.108</c:v>
                </c:pt>
                <c:pt idx="1">
                  <c:v>0.107</c:v>
                </c:pt>
                <c:pt idx="2">
                  <c:v>0.12</c:v>
                </c:pt>
                <c:pt idx="3">
                  <c:v>0.11600000000000001</c:v>
                </c:pt>
                <c:pt idx="4">
                  <c:v>0.13600000000000001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0.17699999999999999</c:v>
                </c:pt>
                <c:pt idx="1">
                  <c:v>0.14199999999999999</c:v>
                </c:pt>
                <c:pt idx="2" formatCode="0.0%">
                  <c:v>0.112</c:v>
                </c:pt>
                <c:pt idx="3" formatCode="0.0%">
                  <c:v>9.4E-2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8.6999999999999994E-2</c:v>
                </c:pt>
                <c:pt idx="1">
                  <c:v>0.182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0">
                  <c:v>0.11899999999999999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9530080794851039"/>
          <c:y val="0.90688836395450567"/>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0.107</c:v>
                </c:pt>
                <c:pt idx="1">
                  <c:v>0.108</c:v>
                </c:pt>
                <c:pt idx="2">
                  <c:v>0.13600000000000001</c:v>
                </c:pt>
                <c:pt idx="3">
                  <c:v>7.5999999999999998E-2</c:v>
                </c:pt>
                <c:pt idx="4">
                  <c:v>0.11899999999999999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0.16600000000000001</c:v>
                </c:pt>
                <c:pt idx="1">
                  <c:v>0.14299999999999999</c:v>
                </c:pt>
                <c:pt idx="2" formatCode="0.0%">
                  <c:v>0.114</c:v>
                </c:pt>
                <c:pt idx="3" formatCode="0.0%">
                  <c:v>5.6000000000000001E-2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7.1999999999999995E-2</c:v>
                </c:pt>
                <c:pt idx="1">
                  <c:v>0.16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7">
                  <c:v>7.4</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48704478346457"/>
          <c:y val="0.8799376304172225"/>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8" formatCode="0">
                  <c:v>18120</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8">
                  <c:v>18203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1">
                  <c:v>582</c:v>
                </c:pt>
                <c:pt idx="12">
                  <c:v>657</c:v>
                </c:pt>
                <c:pt idx="13">
                  <c:v>760</c:v>
                </c:pt>
                <c:pt idx="14">
                  <c:v>784</c:v>
                </c:pt>
                <c:pt idx="15">
                  <c:v>843</c:v>
                </c:pt>
                <c:pt idx="16">
                  <c:v>872</c:v>
                </c:pt>
                <c:pt idx="17">
                  <c:v>1047</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8">
                  <c:v>1129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1">
                  <c:v>754</c:v>
                </c:pt>
                <c:pt idx="12">
                  <c:v>756</c:v>
                </c:pt>
                <c:pt idx="13">
                  <c:v>768</c:v>
                </c:pt>
                <c:pt idx="14">
                  <c:v>772</c:v>
                </c:pt>
                <c:pt idx="15">
                  <c:v>892</c:v>
                </c:pt>
                <c:pt idx="16">
                  <c:v>902</c:v>
                </c:pt>
                <c:pt idx="17" formatCode="#,##0">
                  <c:v>1009</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8">
                  <c:v>1042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1009</c:v>
                </c:pt>
                <c:pt idx="1">
                  <c:v>972</c:v>
                </c:pt>
                <c:pt idx="2">
                  <c:v>1023</c:v>
                </c:pt>
                <c:pt idx="3">
                  <c:v>1051</c:v>
                </c:pt>
                <c:pt idx="4">
                  <c:v>1042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3" formatCode="0.0%">
                  <c:v>2.1999999999999999E-2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8669051944005284"/>
          <c:y val="0.8865650043744531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1">
                  <c:v>394</c:v>
                </c:pt>
                <c:pt idx="12">
                  <c:v>411</c:v>
                </c:pt>
                <c:pt idx="13">
                  <c:v>472</c:v>
                </c:pt>
                <c:pt idx="14">
                  <c:v>520</c:v>
                </c:pt>
                <c:pt idx="15">
                  <c:v>538</c:v>
                </c:pt>
                <c:pt idx="16">
                  <c:v>548</c:v>
                </c:pt>
                <c:pt idx="17">
                  <c:v>583</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8">
                  <c:v>604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8">
                  <c:v>2285</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8">
                  <c:v>2285</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154</c:v>
                </c:pt>
                <c:pt idx="1">
                  <c:v>145</c:v>
                </c:pt>
                <c:pt idx="2">
                  <c:v>107</c:v>
                </c:pt>
                <c:pt idx="3">
                  <c:v>91</c:v>
                </c:pt>
                <c:pt idx="4">
                  <c:v>84</c:v>
                </c:pt>
                <c:pt idx="5">
                  <c:v>93</c:v>
                </c:pt>
                <c:pt idx="6">
                  <c:v>105</c:v>
                </c:pt>
                <c:pt idx="7">
                  <c:v>114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178</c:v>
                </c:pt>
                <c:pt idx="1">
                  <c:v>176</c:v>
                </c:pt>
                <c:pt idx="2">
                  <c:v>154</c:v>
                </c:pt>
                <c:pt idx="3">
                  <c:v>119</c:v>
                </c:pt>
                <c:pt idx="4">
                  <c:v>102</c:v>
                </c:pt>
                <c:pt idx="5">
                  <c:v>91</c:v>
                </c:pt>
                <c:pt idx="6">
                  <c:v>86</c:v>
                </c:pt>
                <c:pt idx="7">
                  <c:v>80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9">
                  <c:v>3763</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2"/>
              <c:tx>
                <c:rich>
                  <a:bodyPr/>
                  <a:lstStyle/>
                  <a:p>
                    <a:r>
                      <a:rPr lang="en-US" dirty="0"/>
                      <a:t>4.02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C4F-4929-91CD-9E93D2A16F5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2" formatCode="0.00">
                  <c:v>4.0199999999999996</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0.4229</cdr:x>
      <cdr:y>0.77575</cdr:y>
    </cdr:from>
    <cdr:to>
      <cdr:x>0.5771</cdr:x>
      <cdr:y>0.81142</cdr:y>
    </cdr:to>
    <cdr:sp macro="" textlink="">
      <cdr:nvSpPr>
        <cdr:cNvPr id="2" name="TextBox 5"/>
        <cdr:cNvSpPr txBox="1"/>
      </cdr:nvSpPr>
      <cdr:spPr>
        <a:xfrm xmlns:a="http://schemas.openxmlformats.org/drawingml/2006/main">
          <a:off x="2569682" y="5020512"/>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www.middlesexresourcenet.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s://www.arc-middlesex.org/" TargetMode="External"/><Relationship Id="rId4" Type="http://schemas.openxmlformats.org/officeDocument/2006/relationships/hyperlink" Target="https://www.adacil.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residents, and lower proportions of White and Black/African American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Plainsboro township and Perth Amboy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Edison township and Woodbridge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housing.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 Brunswick and Perth Amboy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 Brunswick and Perth Amboy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rPr>
              <a:t>Infant, toddler, and pre-K median monthly childcare costs in this county tend to be on the middling side for the state. </a:t>
            </a:r>
          </a:p>
          <a:p>
            <a:pPr rtl="0"/>
            <a:r>
              <a:rPr lang="en-US" dirty="0">
                <a:effectLst/>
              </a:rPr>
              <a:t> </a:t>
            </a:r>
          </a:p>
          <a:p>
            <a:pPr rtl="0"/>
            <a:r>
              <a:rPr lang="en-US" dirty="0">
                <a:effectLst/>
              </a:rPr>
              <a:t> 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as expected for infant childcare and lower than expected for toddler and Pre-K childcare. </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Carteret borough and </a:t>
            </a:r>
            <a:r>
              <a:rPr lang="en-US" sz="1200" kern="1200" dirty="0" err="1">
                <a:solidFill>
                  <a:schemeClr val="tx1"/>
                </a:solidFill>
                <a:effectLst/>
                <a:latin typeface="+mn-lt"/>
                <a:ea typeface="+mn-ea"/>
                <a:cs typeface="+mn-cs"/>
              </a:rPr>
              <a:t>Helmetta</a:t>
            </a:r>
            <a:r>
              <a:rPr lang="en-US" sz="1200" kern="1200" dirty="0">
                <a:solidFill>
                  <a:schemeClr val="tx1"/>
                </a:solidFill>
                <a:effectLst/>
                <a:latin typeface="+mn-lt"/>
                <a:ea typeface="+mn-ea"/>
                <a:cs typeface="+mn-cs"/>
              </a:rPr>
              <a:t> borough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92.91% of Middlesex County’s population has received at least one dose of the COVID-19 vaccination.</a:t>
            </a:r>
          </a:p>
          <a:p>
            <a:r>
              <a:rPr lang="en-US" dirty="0"/>
              <a:t>•   76.29% of Middlesex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4748214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reports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slightly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New Brunswick and Academy for Urban Leadership Charter School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robbery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$16K-$20K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-17.72%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outpatient.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 followed by Black/African American, then Hispanic/Latino, then Asian residents.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 followed by Black/African American, then Hispanic/Latino, then Asian residents. </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2,091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194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http://www.middlesexresourcenet.org/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https://www.adacil.org/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https://www.arc-middlesex.org/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3</a:t>
            </a:r>
            <a:r>
              <a:rPr lang="en-US" baseline="30000" dirty="0"/>
              <a:t>rd</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dirty="0">
                <a:solidFill>
                  <a:schemeClr val="tx1"/>
                </a:solidFill>
                <a:effectLst/>
                <a:latin typeface="+mn-lt"/>
                <a:ea typeface="+mn-ea"/>
                <a:cs typeface="+mn-cs"/>
              </a:rPr>
              <a:t>https://www.middlesexresourcenet.org/community-services/legal-advocacy/advocacy/</a:t>
            </a: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Middlesex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middlesex county nj map wikipedia">
            <a:extLst>
              <a:ext uri="{FF2B5EF4-FFF2-40B4-BE49-F238E27FC236}">
                <a16:creationId xmlns:a16="http://schemas.microsoft.com/office/drawing/2014/main" id="{7E7445B7-D098-D15B-BEFA-22898259D676}"/>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middlesex county nj map wikipedia">
            <a:extLst>
              <a:ext uri="{FF2B5EF4-FFF2-40B4-BE49-F238E27FC236}">
                <a16:creationId xmlns:a16="http://schemas.microsoft.com/office/drawing/2014/main" id="{20511CA2-C6B1-4B66-0226-F82C76A2F882}"/>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57604" y="384721"/>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middlesex county nj map wikipedia">
            <a:extLst>
              <a:ext uri="{FF2B5EF4-FFF2-40B4-BE49-F238E27FC236}">
                <a16:creationId xmlns:a16="http://schemas.microsoft.com/office/drawing/2014/main" id="{47574CFF-A964-28AC-99B0-F2B137EE429E}"/>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 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middlesex county nj map wikipedia">
            <a:extLst>
              <a:ext uri="{FF2B5EF4-FFF2-40B4-BE49-F238E27FC236}">
                <a16:creationId xmlns:a16="http://schemas.microsoft.com/office/drawing/2014/main" id="{8B09D58A-BBD2-EE28-6B5E-973CAC9A2ACC}"/>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 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descr="Image result for middlesex county nj map wikipedia">
            <a:extLst>
              <a:ext uri="{FF2B5EF4-FFF2-40B4-BE49-F238E27FC236}">
                <a16:creationId xmlns:a16="http://schemas.microsoft.com/office/drawing/2014/main" id="{9369D8FD-65A2-EE21-4BEC-DF3F8EF9CE53}"/>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 County</a:t>
            </a:r>
          </a:p>
        </p:txBody>
      </p:sp>
      <p:pic>
        <p:nvPicPr>
          <p:cNvPr id="3" name="Picture 2" descr="Image result for middlesex county nj map wikipedia">
            <a:extLst>
              <a:ext uri="{FF2B5EF4-FFF2-40B4-BE49-F238E27FC236}">
                <a16:creationId xmlns:a16="http://schemas.microsoft.com/office/drawing/2014/main" id="{D1BDC29A-2928-C2B0-CC9D-58521B23EBD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 County</a:t>
            </a:r>
          </a:p>
        </p:txBody>
      </p:sp>
      <p:pic>
        <p:nvPicPr>
          <p:cNvPr id="3" name="Picture 2" descr="Image result for middlesex county nj map wikipedia">
            <a:extLst>
              <a:ext uri="{FF2B5EF4-FFF2-40B4-BE49-F238E27FC236}">
                <a16:creationId xmlns:a16="http://schemas.microsoft.com/office/drawing/2014/main" id="{ACF7C65B-4769-34A2-D492-AF485802E25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657604" y="30661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 County</a:t>
            </a:r>
          </a:p>
        </p:txBody>
      </p:sp>
      <p:pic>
        <p:nvPicPr>
          <p:cNvPr id="3" name="Picture 2" descr="Image result for middlesex county nj map wikipedia">
            <a:extLst>
              <a:ext uri="{FF2B5EF4-FFF2-40B4-BE49-F238E27FC236}">
                <a16:creationId xmlns:a16="http://schemas.microsoft.com/office/drawing/2014/main" id="{ECE524E4-7A66-DD52-7FEF-86CA1C40AD6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 County</a:t>
            </a:r>
          </a:p>
        </p:txBody>
      </p:sp>
      <p:pic>
        <p:nvPicPr>
          <p:cNvPr id="3" name="Picture 2" descr="Image result for middlesex county nj map wikipedia">
            <a:extLst>
              <a:ext uri="{FF2B5EF4-FFF2-40B4-BE49-F238E27FC236}">
                <a16:creationId xmlns:a16="http://schemas.microsoft.com/office/drawing/2014/main" id="{AF010B4C-F326-5E8B-F972-8B7033764B19}"/>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 County</a:t>
            </a:r>
          </a:p>
        </p:txBody>
      </p:sp>
      <p:pic>
        <p:nvPicPr>
          <p:cNvPr id="3" name="Picture 2" descr="Image result for middlesex county nj map wikipedia">
            <a:extLst>
              <a:ext uri="{FF2B5EF4-FFF2-40B4-BE49-F238E27FC236}">
                <a16:creationId xmlns:a16="http://schemas.microsoft.com/office/drawing/2014/main" id="{E176F5FF-608A-DC06-C268-E8A6B45887B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98614" y="0"/>
            <a:ext cx="517172" cy="959379"/>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middlesex county nj map wikipedia">
            <a:extLst>
              <a:ext uri="{FF2B5EF4-FFF2-40B4-BE49-F238E27FC236}">
                <a16:creationId xmlns:a16="http://schemas.microsoft.com/office/drawing/2014/main" id="{546C7D6A-F5A9-04CE-46C3-8EC16D39680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8200" y="990600"/>
            <a:ext cx="1066800" cy="1371600"/>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middlesex county nj map wikipedia">
            <a:extLst>
              <a:ext uri="{FF2B5EF4-FFF2-40B4-BE49-F238E27FC236}">
                <a16:creationId xmlns:a16="http://schemas.microsoft.com/office/drawing/2014/main" id="{BB33E010-8496-05F0-C7A7-A70ACEEF107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459649" y="4508072"/>
            <a:ext cx="1066800" cy="1371600"/>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middlesex county nj map wikipedia">
            <a:extLst>
              <a:ext uri="{FF2B5EF4-FFF2-40B4-BE49-F238E27FC236}">
                <a16:creationId xmlns:a16="http://schemas.microsoft.com/office/drawing/2014/main" id="{68B74704-CFEE-5E26-9C8E-9CB9DD8CB66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219200" y="381761"/>
            <a:ext cx="1066800" cy="1371600"/>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middlesex county nj map wikipedia">
            <a:extLst>
              <a:ext uri="{FF2B5EF4-FFF2-40B4-BE49-F238E27FC236}">
                <a16:creationId xmlns:a16="http://schemas.microsoft.com/office/drawing/2014/main" id="{6E800AD9-BE05-33BE-BAE9-77F0417F07F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219200" y="408342"/>
            <a:ext cx="1066800" cy="1371600"/>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0F0AB287-9C0E-AB50-496D-36E9ED2F021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144753" y="2743199"/>
            <a:ext cx="1066800" cy="1371600"/>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middlesex county nj map wikipedia">
            <a:extLst>
              <a:ext uri="{FF2B5EF4-FFF2-40B4-BE49-F238E27FC236}">
                <a16:creationId xmlns:a16="http://schemas.microsoft.com/office/drawing/2014/main" id="{DDE02F15-23F3-AE8B-9C63-CB744450DDD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16361" y="592023"/>
            <a:ext cx="1066800" cy="1371600"/>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090E2098-BF32-817A-FF3C-F925FB77840E}"/>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3400" y="423026"/>
            <a:ext cx="1066800" cy="1371600"/>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middlesex county nj map wikipedia">
            <a:extLst>
              <a:ext uri="{FF2B5EF4-FFF2-40B4-BE49-F238E27FC236}">
                <a16:creationId xmlns:a16="http://schemas.microsoft.com/office/drawing/2014/main" id="{C9055E6C-7F4C-4231-D783-68EF44C1E63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42644" y="4965271"/>
            <a:ext cx="1066800" cy="1371600"/>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14C8E42E-AD1C-440D-DD5D-D0E28E6A694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1545" y="4873971"/>
            <a:ext cx="1066800" cy="1371600"/>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152400" y="-483504"/>
            <a:ext cx="15160752" cy="7722503"/>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AF3560E5-64A9-52F3-189E-B0E38842645D}"/>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835861" y="414156"/>
            <a:ext cx="1066800" cy="1371600"/>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iddlesex county nj map wikipedia">
            <a:extLst>
              <a:ext uri="{FF2B5EF4-FFF2-40B4-BE49-F238E27FC236}">
                <a16:creationId xmlns:a16="http://schemas.microsoft.com/office/drawing/2014/main" id="{6D4B6057-C093-0327-A0A6-9C7507FEB17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98623" y="318310"/>
            <a:ext cx="1066800" cy="1371600"/>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iddlesex county nj map wikipedia">
            <a:extLst>
              <a:ext uri="{FF2B5EF4-FFF2-40B4-BE49-F238E27FC236}">
                <a16:creationId xmlns:a16="http://schemas.microsoft.com/office/drawing/2014/main" id="{B3300844-524B-2A8F-BAF1-E6B7C95752C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04277" y="467564"/>
            <a:ext cx="1066800" cy="1371600"/>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iddlesex county nj map wikipedia">
            <a:extLst>
              <a:ext uri="{FF2B5EF4-FFF2-40B4-BE49-F238E27FC236}">
                <a16:creationId xmlns:a16="http://schemas.microsoft.com/office/drawing/2014/main" id="{DD0159FD-711A-F54B-D374-F385105FA78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61780" y="925122"/>
            <a:ext cx="1066800" cy="1371600"/>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middlesex county nj map wikipedia">
            <a:extLst>
              <a:ext uri="{FF2B5EF4-FFF2-40B4-BE49-F238E27FC236}">
                <a16:creationId xmlns:a16="http://schemas.microsoft.com/office/drawing/2014/main" id="{3529A405-270A-E31B-8B72-DFA16DE4323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15099" y="581242"/>
            <a:ext cx="930023" cy="1275916"/>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iddlesex county nj map wikipedia">
            <a:extLst>
              <a:ext uri="{FF2B5EF4-FFF2-40B4-BE49-F238E27FC236}">
                <a16:creationId xmlns:a16="http://schemas.microsoft.com/office/drawing/2014/main" id="{42BC391B-3021-52FB-175E-425BF4FF611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73929" y="558990"/>
            <a:ext cx="849771" cy="1082367"/>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iddlesex county nj map wikipedia">
            <a:extLst>
              <a:ext uri="{FF2B5EF4-FFF2-40B4-BE49-F238E27FC236}">
                <a16:creationId xmlns:a16="http://schemas.microsoft.com/office/drawing/2014/main" id="{C1817DA2-16F2-AD48-0EB6-2563E8ED30B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86275" y="480507"/>
            <a:ext cx="807028" cy="1200329"/>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iddlesex county nj map wikipedia">
            <a:extLst>
              <a:ext uri="{FF2B5EF4-FFF2-40B4-BE49-F238E27FC236}">
                <a16:creationId xmlns:a16="http://schemas.microsoft.com/office/drawing/2014/main" id="{BCB1EFED-E597-8972-75EF-A87D76F3DBA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854459" y="374389"/>
            <a:ext cx="1066800" cy="1371600"/>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descr="Image result for middlesex county nj map wikipedia">
            <a:extLst>
              <a:ext uri="{FF2B5EF4-FFF2-40B4-BE49-F238E27FC236}">
                <a16:creationId xmlns:a16="http://schemas.microsoft.com/office/drawing/2014/main" id="{3DDC838A-24B7-5CA5-27AA-34C1D124D4C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8200" y="990600"/>
            <a:ext cx="1066800" cy="1371600"/>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7E150E-890E-9C8B-6E26-829AEAE1E59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81000" y="-304800"/>
            <a:ext cx="13182600" cy="7164165"/>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Middlesex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2" name="Picture 1" descr="Image result for middlesex county nj map wikipedia">
            <a:extLst>
              <a:ext uri="{FF2B5EF4-FFF2-40B4-BE49-F238E27FC236}">
                <a16:creationId xmlns:a16="http://schemas.microsoft.com/office/drawing/2014/main" id="{E8A206D9-B899-AC73-A758-2FA03634BABE}"/>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878943" y="4843817"/>
            <a:ext cx="1034343" cy="1492779"/>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middlesex county nj map wikipedia">
            <a:extLst>
              <a:ext uri="{FF2B5EF4-FFF2-40B4-BE49-F238E27FC236}">
                <a16:creationId xmlns:a16="http://schemas.microsoft.com/office/drawing/2014/main" id="{846FF03B-F753-E2A6-4AE3-51C6555EA285}"/>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665436" y="990600"/>
            <a:ext cx="2001564" cy="3429000"/>
          </a:xfrm>
          <a:prstGeom prst="rect">
            <a:avLst/>
          </a:prstGeom>
          <a:noFill/>
          <a:ln>
            <a:noFill/>
          </a:ln>
        </p:spPr>
      </p:pic>
      <p:pic>
        <p:nvPicPr>
          <p:cNvPr id="5" name="Picture 4">
            <a:extLst>
              <a:ext uri="{FF2B5EF4-FFF2-40B4-BE49-F238E27FC236}">
                <a16:creationId xmlns:a16="http://schemas.microsoft.com/office/drawing/2014/main" id="{A5F582DC-CF85-8BD5-51E5-2CC2F43ED3D5}"/>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215900"/>
            <a:ext cx="5943600" cy="642620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Middlesex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562252488"/>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931731716"/>
              </p:ext>
            </p:extLst>
          </p:nvPr>
        </p:nvGraphicFramePr>
        <p:xfrm>
          <a:off x="7543800" y="949448"/>
          <a:ext cx="4648200" cy="600721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Middlesex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843659426"/>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946415607"/>
              </p:ext>
            </p:extLst>
          </p:nvPr>
        </p:nvGraphicFramePr>
        <p:xfrm>
          <a:off x="7104099" y="1161690"/>
          <a:ext cx="5180665" cy="592491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897974128"/>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402449231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441928090"/>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916146955"/>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42802838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73984950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06709942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2214660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43102419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10806877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373747907"/>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98822440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83263458"/>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554043661"/>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89131744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798002958"/>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826541537"/>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961301274"/>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45633986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355353713"/>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378018234"/>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342183728"/>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987090627"/>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304962231"/>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15344074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62286658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407592614"/>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38948195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269860492"/>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93754482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07963281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91637826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19163012"/>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435209" y="6019374"/>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701971" y="6019374"/>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412382871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1541279483"/>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596137093"/>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88298246"/>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763642321"/>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22522485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973419904"/>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86945367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90659685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656479046"/>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427749563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457977550"/>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173249162"/>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829791773"/>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453112305"/>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972729070"/>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735500917"/>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25786139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900411963"/>
              </p:ext>
            </p:extLst>
          </p:nvPr>
        </p:nvGraphicFramePr>
        <p:xfrm>
          <a:off x="2840316" y="1600200"/>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2339218456"/>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99628085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771940580"/>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4121895280"/>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234720009"/>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90304800"/>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81818713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02689544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115711115"/>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417051461"/>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038646357"/>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1518196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26021615"/>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71634877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915418772"/>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553941807"/>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161007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43154745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77213914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26940854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105703720"/>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805177487"/>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87004591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37367997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36079184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25122467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3214975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659125091"/>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49426661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657719491"/>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13608510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972521662"/>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990375445"/>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42998353"/>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www.middlesexresourcenet.org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49D3D140-DC57-49C3-5A46-67C59A6EC606}"/>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Adolescent &amp; Children Enrichment Services, LLC </a:t>
            </a:r>
            <a:r>
              <a:rPr lang="en-US" sz="1200" dirty="0">
                <a:solidFill>
                  <a:srgbClr val="C00000"/>
                </a:solidFill>
                <a:latin typeface="Franklin Gothic Medium" panose="020B0603020102020204" pitchFamily="34" charset="0"/>
              </a:rPr>
              <a:t>[Child Development &amp; Parenting]</a:t>
            </a:r>
          </a:p>
          <a:p>
            <a:endParaRPr lang="en-US" sz="1200" dirty="0">
              <a:solidFill>
                <a:srgbClr val="C00000"/>
              </a:solidFill>
              <a:latin typeface="Franklin Gothic Medium" panose="020B0603020102020204" pitchFamily="34" charset="0"/>
            </a:endParaRPr>
          </a:p>
          <a:p>
            <a:r>
              <a:rPr lang="en-US" sz="1600" dirty="0">
                <a:latin typeface="Franklin Gothic Medium" panose="020B0603020102020204" pitchFamily="34" charset="0"/>
              </a:rPr>
              <a:t>Adult Sibs: Supportive Networks.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err="1">
                <a:latin typeface="Franklin Gothic Medium" panose="020B0603020102020204" pitchFamily="34" charset="0"/>
              </a:rPr>
              <a:t>Alianza</a:t>
            </a:r>
            <a:r>
              <a:rPr lang="en-US" sz="1600" dirty="0">
                <a:latin typeface="Franklin Gothic Medium" panose="020B0603020102020204" pitchFamily="34" charset="0"/>
              </a:rPr>
              <a:t> </a:t>
            </a:r>
            <a:r>
              <a:rPr lang="en-US" sz="1200" dirty="0">
                <a:solidFill>
                  <a:srgbClr val="C00000"/>
                </a:solidFill>
                <a:latin typeface="Franklin Gothic Medium" panose="020B0603020102020204" pitchFamily="34" charset="0"/>
              </a:rPr>
              <a:t>[Youth]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Alliance Center for Independence (ACI)  </a:t>
            </a:r>
            <a:r>
              <a:rPr lang="en-US" sz="1200" dirty="0">
                <a:solidFill>
                  <a:srgbClr val="C00000"/>
                </a:solidFill>
                <a:latin typeface="Franklin Gothic Medium" panose="020B0603020102020204" pitchFamily="34" charset="0"/>
              </a:rPr>
              <a:t>[Disabilities]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ARC – Middlesex County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B.A.S.C. Network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Bayside Family Success Center </a:t>
            </a:r>
            <a:r>
              <a:rPr lang="en-US" sz="1200" dirty="0">
                <a:solidFill>
                  <a:srgbClr val="C00000"/>
                </a:solidFill>
                <a:latin typeface="Franklin Gothic Medium" panose="020B0603020102020204" pitchFamily="34" charset="0"/>
              </a:rPr>
              <a:t>[General]</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Big Brother Big Sister of Monmouth and Middlesex Counties  </a:t>
            </a:r>
            <a:r>
              <a:rPr lang="en-US" sz="1200" dirty="0">
                <a:solidFill>
                  <a:srgbClr val="C00000"/>
                </a:solidFill>
                <a:latin typeface="Franklin Gothic Medium" panose="020B0603020102020204" pitchFamily="34" charset="0"/>
              </a:rPr>
              <a:t>[Youth]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for Developmental Disabilities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Middlesex County</a:t>
            </a: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015392064"/>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E5DC3410-C573-2C10-5CFD-1036D27545B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Central Jersey Legal Services, Inc.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spc="-20" dirty="0">
                <a:latin typeface="Franklin Gothic Medium" panose="020B0603020102020204" pitchFamily="34" charset="0"/>
              </a:rPr>
              <a:t>  Community Justice Center</a:t>
            </a:r>
          </a:p>
          <a:p>
            <a:r>
              <a:rPr lang="en-US" sz="1400" spc="-2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 </a:t>
            </a:r>
            <a:r>
              <a:rPr lang="en-US" sz="1400" spc="-20" dirty="0">
                <a:solidFill>
                  <a:srgbClr val="C00000"/>
                </a:solidFill>
                <a:latin typeface="Franklin Gothic Medium" panose="020B0603020102020204" pitchFamily="34" charset="0"/>
              </a:rPr>
              <a:t>[Veterans]</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37341314175e8eff9b0&quot;,&quot;SmartGridHorizontal&quot;:0,&quot;LinkedExcelSources&quot;:{&quot;6463e187363939443c0312ea&quot;:&quot;{{Desktop}}\\2023 Data Hub\\template\\County PPT_stage 1\\workbooks\\Middlesex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27609</TotalTime>
  <Words>9877</Words>
  <Application>Microsoft Office PowerPoint</Application>
  <PresentationFormat>Widescreen</PresentationFormat>
  <Paragraphs>804</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1632</cp:revision>
  <dcterms:created xsi:type="dcterms:W3CDTF">2006-08-16T00:00:00Z</dcterms:created>
  <dcterms:modified xsi:type="dcterms:W3CDTF">2023-06-20T06:13:07Z</dcterms:modified>
</cp:coreProperties>
</file>