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1146" dt="2025-03-10T17:58:17.2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77138" autoAdjust="0"/>
  </p:normalViewPr>
  <p:slideViewPr>
    <p:cSldViewPr>
      <p:cViewPr varScale="1">
        <p:scale>
          <a:sx n="63" d="100"/>
          <a:sy n="63" d="100"/>
        </p:scale>
        <p:origin x="374" y="58"/>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Middlesex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Middlesex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682652457075192E-2"/>
          <c:y val="0"/>
          <c:w val="0.94789816459443454"/>
          <c:h val="0.95387735602686274"/>
        </c:manualLayout>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Overview'!$A$9,'0. Overview'!$A$34,'0. Overview'!$A$54,'0. Overview'!$A$77,'0. Overview'!$A$97,'0. Overview'!$A$129,'0. Overview'!$A$139,'0. Overview'!$A$168,'0. Overview'!$A$187)</c:f>
              <c:strCache>
                <c:ptCount val="9"/>
                <c:pt idx="0">
                  <c:v>Middlesex</c:v>
                </c:pt>
                <c:pt idx="1">
                  <c:v>Middlesex</c:v>
                </c:pt>
                <c:pt idx="2">
                  <c:v>Middlesex</c:v>
                </c:pt>
                <c:pt idx="3">
                  <c:v>Middlesex</c:v>
                </c:pt>
                <c:pt idx="4">
                  <c:v>Middlesex</c:v>
                </c:pt>
                <c:pt idx="5">
                  <c:v>Middlesex</c:v>
                </c:pt>
                <c:pt idx="6">
                  <c:v>Middlesex </c:v>
                </c:pt>
                <c:pt idx="7">
                  <c:v>Middlesex</c:v>
                </c:pt>
                <c:pt idx="8">
                  <c:v>Middlesex</c:v>
                </c:pt>
              </c:strCache>
            </c:strRef>
          </c:cat>
          <c:val>
            <c:numRef>
              <c:f>('0. Overview'!$C$9,'0. Overview'!$C$34,'0. Overview'!$C$54,'0. Overview'!$C$77,'0. Overview'!$C$97,'0. Overview'!$C$129,'0. Overview'!$C$139,'0. Overview'!$C$168,'0. Overview'!$C$187)</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2CBC-4531-ABBB-DA058F1D3CC9}"/>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Overview'!$A$9,'0. Overview'!$A$34,'0. Overview'!$A$54,'0. Overview'!$A$77,'0. Overview'!$A$97,'0. Overview'!$A$129,'0. Overview'!$A$139,'0. Overview'!$A$168,'0. Overview'!$A$187)</c:f>
              <c:strCache>
                <c:ptCount val="9"/>
                <c:pt idx="0">
                  <c:v>Middlesex</c:v>
                </c:pt>
                <c:pt idx="1">
                  <c:v>Middlesex</c:v>
                </c:pt>
                <c:pt idx="2">
                  <c:v>Middlesex</c:v>
                </c:pt>
                <c:pt idx="3">
                  <c:v>Middlesex</c:v>
                </c:pt>
                <c:pt idx="4">
                  <c:v>Middlesex</c:v>
                </c:pt>
                <c:pt idx="5">
                  <c:v>Middlesex</c:v>
                </c:pt>
                <c:pt idx="6">
                  <c:v>Middlesex </c:v>
                </c:pt>
                <c:pt idx="7">
                  <c:v>Middlesex</c:v>
                </c:pt>
                <c:pt idx="8">
                  <c:v>Middlesex</c:v>
                </c:pt>
              </c:strCache>
            </c:strRef>
          </c:cat>
          <c:val>
            <c:numRef>
              <c:f>('0. Overview'!$D$9,'0. Overview'!$D$34,'0. Overview'!$D$54,'0. Overview'!$D$77,'0. Overview'!$D$97,'0. Overview'!$D$129,'0. Overview'!$D$139,'0. Overview'!$D$168,'0. Overview'!$D$187)</c:f>
              <c:numCache>
                <c:formatCode>General</c:formatCode>
                <c:ptCount val="9"/>
                <c:pt idx="0">
                  <c:v>14.875</c:v>
                </c:pt>
                <c:pt idx="1">
                  <c:v>11.875</c:v>
                </c:pt>
                <c:pt idx="2">
                  <c:v>13.875</c:v>
                </c:pt>
                <c:pt idx="3">
                  <c:v>12.875</c:v>
                </c:pt>
                <c:pt idx="4">
                  <c:v>14.875</c:v>
                </c:pt>
                <c:pt idx="5">
                  <c:v>4.875</c:v>
                </c:pt>
                <c:pt idx="6">
                  <c:v>16.875</c:v>
                </c:pt>
                <c:pt idx="7">
                  <c:v>9.875</c:v>
                </c:pt>
                <c:pt idx="8">
                  <c:v>12.875</c:v>
                </c:pt>
              </c:numCache>
            </c:numRef>
          </c:val>
          <c:extLst>
            <c:ext xmlns:c16="http://schemas.microsoft.com/office/drawing/2014/chart" uri="{C3380CC4-5D6E-409C-BE32-E72D297353CC}">
              <c16:uniqueId val="{00000001-2CBC-4531-ABBB-DA058F1D3CC9}"/>
            </c:ext>
          </c:extLst>
        </c:ser>
        <c:ser>
          <c:idx val="3"/>
          <c:order val="2"/>
          <c:spPr>
            <a:solidFill>
              <a:schemeClr val="bg1">
                <a:lumMod val="65000"/>
              </a:schemeClr>
            </a:solidFill>
            <a:ln>
              <a:solidFill>
                <a:schemeClr val="tx1">
                  <a:lumMod val="95000"/>
                  <a:lumOff val="5000"/>
                </a:schemeClr>
              </a:solidFill>
            </a:ln>
            <a:effectLst/>
          </c:spPr>
          <c:invertIfNegative val="0"/>
          <c:cat>
            <c:strRef>
              <c:f>('0. Overview'!$A$9,'0. Overview'!$A$34,'0. Overview'!$A$54,'0. Overview'!$A$77,'0. Overview'!$A$97,'0. Overview'!$A$129,'0. Overview'!$A$139,'0. Overview'!$A$168,'0. Overview'!$A$187)</c:f>
              <c:strCache>
                <c:ptCount val="9"/>
                <c:pt idx="0">
                  <c:v>Middlesex</c:v>
                </c:pt>
                <c:pt idx="1">
                  <c:v>Middlesex</c:v>
                </c:pt>
                <c:pt idx="2">
                  <c:v>Middlesex</c:v>
                </c:pt>
                <c:pt idx="3">
                  <c:v>Middlesex</c:v>
                </c:pt>
                <c:pt idx="4">
                  <c:v>Middlesex</c:v>
                </c:pt>
                <c:pt idx="5">
                  <c:v>Middlesex</c:v>
                </c:pt>
                <c:pt idx="6">
                  <c:v>Middlesex </c:v>
                </c:pt>
                <c:pt idx="7">
                  <c:v>Middlesex</c:v>
                </c:pt>
                <c:pt idx="8">
                  <c:v>Middlesex</c:v>
                </c:pt>
              </c:strCache>
            </c:strRef>
          </c:cat>
          <c:val>
            <c:numRef>
              <c:f>('0. Overview'!$E$9,'0. Overview'!$E$34,'0. Overview'!$E$54,'0. Overview'!$E$77,'0. Overview'!$E$97,'0. Overview'!$E$129,'0. Overview'!$E$139,'0. Overview'!$E$168,'0. Overview'!$E$187)</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2CBC-4531-ABBB-DA058F1D3CC9}"/>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Overview'!$A$214,'0. Overview'!$A$234,'0. Overview'!$A$256,'0. Overview'!$A$274,'0. Overview'!$A$309,'0. Overview'!$A$317,'0. Overview'!$A$356,'0. Overview'!$A$377,'0. Overview'!$A$400)</c:f>
              <c:strCache>
                <c:ptCount val="9"/>
                <c:pt idx="0">
                  <c:v>Middlesex</c:v>
                </c:pt>
                <c:pt idx="1">
                  <c:v>Middlesex</c:v>
                </c:pt>
                <c:pt idx="2">
                  <c:v>Middlesex</c:v>
                </c:pt>
                <c:pt idx="3">
                  <c:v>Middlesex</c:v>
                </c:pt>
                <c:pt idx="4">
                  <c:v>Middlesex</c:v>
                </c:pt>
                <c:pt idx="5">
                  <c:v>Middlesex</c:v>
                </c:pt>
                <c:pt idx="6">
                  <c:v>Middlesex</c:v>
                </c:pt>
                <c:pt idx="7">
                  <c:v>Middlesex</c:v>
                </c:pt>
                <c:pt idx="8">
                  <c:v>Middlesex</c:v>
                </c:pt>
              </c:strCache>
            </c:strRef>
          </c:cat>
          <c:val>
            <c:numRef>
              <c:f>('0. Overview'!$C$214,'0. Overview'!$C$234,'0. Overview'!$C$256,'0. Overview'!$C$274,'0. Overview'!$C$309,'0. Overview'!$C$317,'0. Overview'!$C$356,'0. Overview'!$C$377,'0. Overview'!$C$400)</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BF55-47BE-A03D-70D34231A258}"/>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Overview'!$A$214,'0. Overview'!$A$234,'0. Overview'!$A$256,'0. Overview'!$A$274,'0. Overview'!$A$309,'0. Overview'!$A$317,'0. Overview'!$A$356,'0. Overview'!$A$377,'0. Overview'!$A$400)</c:f>
              <c:strCache>
                <c:ptCount val="9"/>
                <c:pt idx="0">
                  <c:v>Middlesex</c:v>
                </c:pt>
                <c:pt idx="1">
                  <c:v>Middlesex</c:v>
                </c:pt>
                <c:pt idx="2">
                  <c:v>Middlesex</c:v>
                </c:pt>
                <c:pt idx="3">
                  <c:v>Middlesex</c:v>
                </c:pt>
                <c:pt idx="4">
                  <c:v>Middlesex</c:v>
                </c:pt>
                <c:pt idx="5">
                  <c:v>Middlesex</c:v>
                </c:pt>
                <c:pt idx="6">
                  <c:v>Middlesex</c:v>
                </c:pt>
                <c:pt idx="7">
                  <c:v>Middlesex</c:v>
                </c:pt>
                <c:pt idx="8">
                  <c:v>Middlesex</c:v>
                </c:pt>
              </c:strCache>
            </c:strRef>
          </c:cat>
          <c:val>
            <c:numRef>
              <c:f>('0. Overview'!$D$214,'0. Overview'!$D$234,'0. Overview'!$D$256,'0. Overview'!$D$274,'0. Overview'!$D$309,'0. Overview'!$D$317,'0. Overview'!$D$356,'0. Overview'!$D$377,'0. Overview'!$D$400)</c:f>
              <c:numCache>
                <c:formatCode>General</c:formatCode>
                <c:ptCount val="9"/>
                <c:pt idx="0">
                  <c:v>12.875</c:v>
                </c:pt>
                <c:pt idx="1">
                  <c:v>14.875</c:v>
                </c:pt>
                <c:pt idx="2">
                  <c:v>14.875</c:v>
                </c:pt>
                <c:pt idx="3">
                  <c:v>18.875</c:v>
                </c:pt>
                <c:pt idx="4">
                  <c:v>3.875</c:v>
                </c:pt>
                <c:pt idx="5">
                  <c:v>17.875</c:v>
                </c:pt>
                <c:pt idx="6">
                  <c:v>2.875</c:v>
                </c:pt>
                <c:pt idx="7">
                  <c:v>3.875</c:v>
                </c:pt>
                <c:pt idx="8">
                  <c:v>2.875</c:v>
                </c:pt>
              </c:numCache>
            </c:numRef>
          </c:val>
          <c:extLst>
            <c:ext xmlns:c16="http://schemas.microsoft.com/office/drawing/2014/chart" uri="{C3380CC4-5D6E-409C-BE32-E72D297353CC}">
              <c16:uniqueId val="{00000001-BF55-47BE-A03D-70D34231A258}"/>
            </c:ext>
          </c:extLst>
        </c:ser>
        <c:ser>
          <c:idx val="3"/>
          <c:order val="2"/>
          <c:spPr>
            <a:solidFill>
              <a:schemeClr val="bg2">
                <a:lumMod val="75000"/>
              </a:schemeClr>
            </a:solidFill>
            <a:ln>
              <a:solidFill>
                <a:schemeClr val="tx1"/>
              </a:solidFill>
            </a:ln>
            <a:effectLst/>
          </c:spPr>
          <c:invertIfNegative val="0"/>
          <c:cat>
            <c:strRef>
              <c:f>('0. Overview'!$A$214,'0. Overview'!$A$234,'0. Overview'!$A$256,'0. Overview'!$A$274,'0. Overview'!$A$309,'0. Overview'!$A$317,'0. Overview'!$A$356,'0. Overview'!$A$377,'0. Overview'!$A$400)</c:f>
              <c:strCache>
                <c:ptCount val="9"/>
                <c:pt idx="0">
                  <c:v>Middlesex</c:v>
                </c:pt>
                <c:pt idx="1">
                  <c:v>Middlesex</c:v>
                </c:pt>
                <c:pt idx="2">
                  <c:v>Middlesex</c:v>
                </c:pt>
                <c:pt idx="3">
                  <c:v>Middlesex</c:v>
                </c:pt>
                <c:pt idx="4">
                  <c:v>Middlesex</c:v>
                </c:pt>
                <c:pt idx="5">
                  <c:v>Middlesex</c:v>
                </c:pt>
                <c:pt idx="6">
                  <c:v>Middlesex</c:v>
                </c:pt>
                <c:pt idx="7">
                  <c:v>Middlesex</c:v>
                </c:pt>
                <c:pt idx="8">
                  <c:v>Middlesex</c:v>
                </c:pt>
              </c:strCache>
            </c:strRef>
          </c:cat>
          <c:val>
            <c:numRef>
              <c:f>('0. Overview'!$E$214,'0. Overview'!$E$234,'0. Overview'!$E$256,'0. Overview'!$E$274,'0. Overview'!$E$309,'0. Overview'!$E$317,'0. Overview'!$E$356,'0. Overview'!$E$377,'0. Overview'!$E$400)</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BF55-47BE-A03D-70D34231A258}"/>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Middlesex</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0.48</c:v>
                </c:pt>
                <c:pt idx="1">
                  <c:v>0.13</c:v>
                </c:pt>
                <c:pt idx="2">
                  <c:v>0.02</c:v>
                </c:pt>
                <c:pt idx="3">
                  <c:v>0.27</c:v>
                </c:pt>
                <c:pt idx="4">
                  <c:v>0</c:v>
                </c:pt>
                <c:pt idx="5">
                  <c:v>0.2</c:v>
                </c:pt>
                <c:pt idx="6">
                  <c:v>0.24</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0.57699999999999996</c:v>
                </c:pt>
                <c:pt idx="1">
                  <c:v>0.58599999999999997</c:v>
                </c:pt>
                <c:pt idx="2">
                  <c:v>0.502</c:v>
                </c:pt>
                <c:pt idx="3">
                  <c:v>0.48299999999999998</c:v>
                </c:pt>
                <c:pt idx="4">
                  <c:v>0.47599999999999998</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0.11899999999999999</c:v>
                </c:pt>
                <c:pt idx="1">
                  <c:v>0.11899999999999999</c:v>
                </c:pt>
                <c:pt idx="2">
                  <c:v>0.125</c:v>
                </c:pt>
                <c:pt idx="3">
                  <c:v>0.13200000000000001</c:v>
                </c:pt>
                <c:pt idx="4">
                  <c:v>0.129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8.0000000000000002E-3</c:v>
                </c:pt>
                <c:pt idx="1">
                  <c:v>8.0000000000000002E-3</c:v>
                </c:pt>
                <c:pt idx="2">
                  <c:v>1.9E-2</c:v>
                </c:pt>
                <c:pt idx="3">
                  <c:v>0.02</c:v>
                </c:pt>
                <c:pt idx="4">
                  <c:v>2.4E-2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0.25600000000000001</c:v>
                </c:pt>
                <c:pt idx="1">
                  <c:v>0.25800000000000001</c:v>
                </c:pt>
                <c:pt idx="2">
                  <c:v>0.26100000000000001</c:v>
                </c:pt>
                <c:pt idx="3">
                  <c:v>0.26900000000000002</c:v>
                </c:pt>
                <c:pt idx="4">
                  <c:v>0.26900000000000002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0.221</c:v>
                </c:pt>
                <c:pt idx="1">
                  <c:v>0.21299999999999999</c:v>
                </c:pt>
                <c:pt idx="2">
                  <c:v>0.22700000000000001</c:v>
                </c:pt>
                <c:pt idx="3">
                  <c:v>0.23200000000000001</c:v>
                </c:pt>
                <c:pt idx="4">
                  <c:v>0.24</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39</c:v>
                </c:pt>
                <c:pt idx="1">
                  <c:v>39</c:v>
                </c:pt>
                <c:pt idx="2">
                  <c:v>43</c:v>
                </c:pt>
                <c:pt idx="3">
                  <c:v>43</c:v>
                </c:pt>
                <c:pt idx="4">
                  <c:v>45.693402415999998</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4">
                  <c:v>62.887250549999997</c:v>
                </c:pt>
                <c:pt idx="5">
                  <c:v>62.671106942000002</c:v>
                </c:pt>
                <c:pt idx="6">
                  <c:v>61.769553412</c:v>
                </c:pt>
                <c:pt idx="7">
                  <c:v>59.478249562000002</c:v>
                </c:pt>
                <c:pt idx="8">
                  <c:v>58.429894609999998</c:v>
                </c:pt>
                <c:pt idx="9">
                  <c:v>55.495164715999998</c:v>
                </c:pt>
                <c:pt idx="10">
                  <c:v>55.328288856999997</c:v>
                </c:pt>
                <c:pt idx="11">
                  <c:v>55.047526673999997</c:v>
                </c:pt>
                <c:pt idx="12">
                  <c:v>53.633189672999997</c:v>
                </c:pt>
                <c:pt idx="13">
                  <c:v>53.538124850999999</c:v>
                </c:pt>
                <c:pt idx="14">
                  <c:v>53.260226760000002</c:v>
                </c:pt>
                <c:pt idx="15">
                  <c:v>51.705481708999997</c:v>
                </c:pt>
                <c:pt idx="16">
                  <c:v>47.409640928000002</c:v>
                </c:pt>
                <c:pt idx="17">
                  <c:v>45.926842835000002</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18" formatCode="0.00">
                  <c:v>45.693402415999998</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0.33600000000000002</c:v>
                </c:pt>
                <c:pt idx="1">
                  <c:v>0.32900000000000001</c:v>
                </c:pt>
                <c:pt idx="2">
                  <c:v>0.34899999999999998</c:v>
                </c:pt>
                <c:pt idx="3">
                  <c:v>0.35599999999999998</c:v>
                </c:pt>
                <c:pt idx="4">
                  <c:v>0.371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5">
                  <c:v>0.11</c:v>
                </c:pt>
                <c:pt idx="6">
                  <c:v>0.11600000000000001</c:v>
                </c:pt>
                <c:pt idx="7">
                  <c:v>0.11799999999999999</c:v>
                </c:pt>
                <c:pt idx="8">
                  <c:v>0.13200000000000001</c:v>
                </c:pt>
                <c:pt idx="9">
                  <c:v>0.13800000000000001</c:v>
                </c:pt>
                <c:pt idx="10">
                  <c:v>0.14199999999999999</c:v>
                </c:pt>
                <c:pt idx="11">
                  <c:v>0.16800000000000001</c:v>
                </c:pt>
                <c:pt idx="12">
                  <c:v>0.19800000000000001</c:v>
                </c:pt>
                <c:pt idx="13">
                  <c:v>0.27800000000000002</c:v>
                </c:pt>
                <c:pt idx="14" formatCode="General">
                  <c:v>0.28100000000000003</c:v>
                </c:pt>
                <c:pt idx="15">
                  <c:v>0.30599999999999999</c:v>
                </c:pt>
                <c:pt idx="16">
                  <c:v>0.316</c:v>
                </c:pt>
                <c:pt idx="17">
                  <c:v>0.33700000000000002</c:v>
                </c:pt>
                <c:pt idx="18">
                  <c:v>0.34599999999999997</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19">
                  <c:v>0.371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216714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Plainsboro township</c:v>
                </c:pt>
                <c:pt idx="1">
                  <c:v>Perth Amboy city</c:v>
                </c:pt>
                <c:pt idx="2">
                  <c:v>Edison township</c:v>
                </c:pt>
                <c:pt idx="3">
                  <c:v>South Brunswick township</c:v>
                </c:pt>
                <c:pt idx="4">
                  <c:v>Dunellen borough</c:v>
                </c:pt>
                <c:pt idx="5">
                  <c:v>New Brunswick city</c:v>
                </c:pt>
                <c:pt idx="6">
                  <c:v>North Brunswick township</c:v>
                </c:pt>
                <c:pt idx="7">
                  <c:v>Piscataway township</c:v>
                </c:pt>
                <c:pt idx="8">
                  <c:v>Carteret borough</c:v>
                </c:pt>
                <c:pt idx="9">
                  <c:v>Highland Park borough</c:v>
                </c:pt>
              </c:strCache>
            </c:strRef>
          </c:cat>
          <c:val>
            <c:numRef>
              <c:f>Sheet1!$B$2:$B$11</c:f>
              <c:numCache>
                <c:formatCode>0.00%</c:formatCode>
                <c:ptCount val="10"/>
                <c:pt idx="0">
                  <c:v>0.502</c:v>
                </c:pt>
                <c:pt idx="1">
                  <c:v>0.48</c:v>
                </c:pt>
                <c:pt idx="2">
                  <c:v>0.46400000000000002</c:v>
                </c:pt>
                <c:pt idx="3">
                  <c:v>0.41599999999999998</c:v>
                </c:pt>
                <c:pt idx="4">
                  <c:v>0.38</c:v>
                </c:pt>
                <c:pt idx="5">
                  <c:v>0.36499999999999999</c:v>
                </c:pt>
                <c:pt idx="6">
                  <c:v>0.36</c:v>
                </c:pt>
                <c:pt idx="7">
                  <c:v>0.35399999999999998</c:v>
                </c:pt>
                <c:pt idx="8">
                  <c:v>0.34699999999999998</c:v>
                </c:pt>
                <c:pt idx="9">
                  <c:v>0.34699999999999998</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Middlesex County avg 34.7%</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Plainsboro township</c:v>
                </c:pt>
                <c:pt idx="1">
                  <c:v>Perth Amboy city</c:v>
                </c:pt>
                <c:pt idx="2">
                  <c:v>Edison township</c:v>
                </c:pt>
                <c:pt idx="3">
                  <c:v>South Brunswick township</c:v>
                </c:pt>
                <c:pt idx="4">
                  <c:v>Dunellen borough</c:v>
                </c:pt>
                <c:pt idx="5">
                  <c:v>New Brunswick city</c:v>
                </c:pt>
                <c:pt idx="6">
                  <c:v>North Brunswick township</c:v>
                </c:pt>
                <c:pt idx="7">
                  <c:v>Piscataway township</c:v>
                </c:pt>
                <c:pt idx="8">
                  <c:v>Carteret borough</c:v>
                </c:pt>
                <c:pt idx="9">
                  <c:v>Highland Park borough</c:v>
                </c:pt>
              </c:strCache>
            </c:strRef>
          </c:cat>
          <c:val>
            <c:numRef>
              <c:f>Sheet1!$C$2:$C$11</c:f>
              <c:numCache>
                <c:formatCode>0%</c:formatCode>
                <c:ptCount val="10"/>
                <c:pt idx="0">
                  <c:v>0.34699999999999998</c:v>
                </c:pt>
                <c:pt idx="1">
                  <c:v>0.34699999999999998</c:v>
                </c:pt>
                <c:pt idx="2">
                  <c:v>0.34699999999999998</c:v>
                </c:pt>
                <c:pt idx="3">
                  <c:v>0.34699999999999998</c:v>
                </c:pt>
                <c:pt idx="4">
                  <c:v>0.34699999999999998</c:v>
                </c:pt>
                <c:pt idx="5">
                  <c:v>0.34699999999999998</c:v>
                </c:pt>
                <c:pt idx="6">
                  <c:v>0.34699999999999998</c:v>
                </c:pt>
                <c:pt idx="7">
                  <c:v>0.34699999999999998</c:v>
                </c:pt>
                <c:pt idx="8">
                  <c:v>0.34699999999999998</c:v>
                </c:pt>
                <c:pt idx="9">
                  <c:v>0.34699999999999998</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00250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0.52700000000000002</c:v>
                </c:pt>
                <c:pt idx="1">
                  <c:v>0.55100000000000005</c:v>
                </c:pt>
                <c:pt idx="2">
                  <c:v>0.52900000000000003</c:v>
                </c:pt>
                <c:pt idx="3">
                  <c:v>0.53700000000000003</c:v>
                </c:pt>
                <c:pt idx="4">
                  <c:v>0.51400000000000001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3" formatCode="0%">
                  <c:v>0.52700000000000002</c:v>
                </c:pt>
                <c:pt idx="4" formatCode="0%">
                  <c:v>0.56299999999999994</c:v>
                </c:pt>
                <c:pt idx="5" formatCode="0%">
                  <c:v>0.626</c:v>
                </c:pt>
                <c:pt idx="6">
                  <c:v>0.63400000000000001</c:v>
                </c:pt>
                <c:pt idx="7" formatCode="0%">
                  <c:v>0.65600000000000003</c:v>
                </c:pt>
                <c:pt idx="8" formatCode="0%">
                  <c:v>0.68300000000000005</c:v>
                </c:pt>
                <c:pt idx="9" formatCode="0%">
                  <c:v>0.73</c:v>
                </c:pt>
                <c:pt idx="10" formatCode="0%">
                  <c:v>0.74399999999999999</c:v>
                </c:pt>
                <c:pt idx="11" formatCode="0%">
                  <c:v>0.78400000000000003</c:v>
                </c:pt>
                <c:pt idx="12" formatCode="0%">
                  <c:v>0.81899999999999995</c:v>
                </c:pt>
                <c:pt idx="13" formatCode="0%">
                  <c:v>0.83099999999999996</c:v>
                </c:pt>
                <c:pt idx="14" formatCode="0%">
                  <c:v>0.84599999999999997</c:v>
                </c:pt>
                <c:pt idx="15" formatCode="0%">
                  <c:v>0.85899999999999999</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2" formatCode="0%">
                  <c:v>0.51400000000000001</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5">
                  <c:v>36936</c:v>
                </c:pt>
                <c:pt idx="6">
                  <c:v>56576</c:v>
                </c:pt>
                <c:pt idx="7">
                  <c:v>65193</c:v>
                </c:pt>
                <c:pt idx="8">
                  <c:v>72571</c:v>
                </c:pt>
                <c:pt idx="9">
                  <c:v>83499</c:v>
                </c:pt>
                <c:pt idx="10">
                  <c:v>95459</c:v>
                </c:pt>
                <c:pt idx="11">
                  <c:v>105163</c:v>
                </c:pt>
                <c:pt idx="12">
                  <c:v>119468</c:v>
                </c:pt>
                <c:pt idx="13">
                  <c:v>120358</c:v>
                </c:pt>
                <c:pt idx="14">
                  <c:v>132581</c:v>
                </c:pt>
                <c:pt idx="15">
                  <c:v>133400</c:v>
                </c:pt>
                <c:pt idx="16">
                  <c:v>136981</c:v>
                </c:pt>
                <c:pt idx="17">
                  <c:v>164877</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8">
                  <c:v>183408</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53288</c:v>
                </c:pt>
                <c:pt idx="1">
                  <c:v>63344</c:v>
                </c:pt>
                <c:pt idx="2">
                  <c:v>66776</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2.8630722398595394E-2"/>
          <c:y val="0.88694641230867255"/>
          <c:w val="0.9713692776014044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Edison township</c:v>
                </c:pt>
                <c:pt idx="1">
                  <c:v>Woodbridge township</c:v>
                </c:pt>
                <c:pt idx="2">
                  <c:v>Old Bridge township</c:v>
                </c:pt>
                <c:pt idx="3">
                  <c:v>Perth Amboy city</c:v>
                </c:pt>
                <c:pt idx="4">
                  <c:v>East Brunswick township</c:v>
                </c:pt>
                <c:pt idx="5">
                  <c:v>New Brunswick city</c:v>
                </c:pt>
                <c:pt idx="6">
                  <c:v>South Brunswick township</c:v>
                </c:pt>
                <c:pt idx="7">
                  <c:v>Piscataway township</c:v>
                </c:pt>
                <c:pt idx="8">
                  <c:v>Sayreville borough</c:v>
                </c:pt>
                <c:pt idx="9">
                  <c:v>North Brunswick township</c:v>
                </c:pt>
                <c:pt idx="10">
                  <c:v>Monroe township</c:v>
                </c:pt>
                <c:pt idx="11">
                  <c:v>Carteret borough</c:v>
                </c:pt>
                <c:pt idx="12">
                  <c:v>Plainsboro township</c:v>
                </c:pt>
                <c:pt idx="13">
                  <c:v>South Plainfield borough</c:v>
                </c:pt>
                <c:pt idx="14">
                  <c:v>South River borough</c:v>
                </c:pt>
                <c:pt idx="15">
                  <c:v>Metuchen borough</c:v>
                </c:pt>
                <c:pt idx="16">
                  <c:v>Middlesex borough</c:v>
                </c:pt>
                <c:pt idx="17">
                  <c:v>Highland Park borough</c:v>
                </c:pt>
                <c:pt idx="18">
                  <c:v>Milltown borough</c:v>
                </c:pt>
                <c:pt idx="19">
                  <c:v>Dunellen borough</c:v>
                </c:pt>
              </c:strCache>
            </c:strRef>
          </c:cat>
          <c:val>
            <c:numRef>
              <c:f>Sheet1!$B$2:$B$21</c:f>
              <c:numCache>
                <c:formatCode>0</c:formatCode>
                <c:ptCount val="20"/>
                <c:pt idx="0">
                  <c:v>25977</c:v>
                </c:pt>
                <c:pt idx="1">
                  <c:v>21261</c:v>
                </c:pt>
                <c:pt idx="2">
                  <c:v>13429</c:v>
                </c:pt>
                <c:pt idx="3">
                  <c:v>13349</c:v>
                </c:pt>
                <c:pt idx="4">
                  <c:v>12050</c:v>
                </c:pt>
                <c:pt idx="5">
                  <c:v>11967</c:v>
                </c:pt>
                <c:pt idx="6">
                  <c:v>10605</c:v>
                </c:pt>
                <c:pt idx="7">
                  <c:v>10573</c:v>
                </c:pt>
                <c:pt idx="8">
                  <c:v>9911</c:v>
                </c:pt>
                <c:pt idx="9">
                  <c:v>9715</c:v>
                </c:pt>
                <c:pt idx="10">
                  <c:v>7988</c:v>
                </c:pt>
                <c:pt idx="11">
                  <c:v>5596</c:v>
                </c:pt>
                <c:pt idx="12">
                  <c:v>5222</c:v>
                </c:pt>
                <c:pt idx="13">
                  <c:v>5057</c:v>
                </c:pt>
                <c:pt idx="14">
                  <c:v>4124</c:v>
                </c:pt>
                <c:pt idx="15">
                  <c:v>4037</c:v>
                </c:pt>
                <c:pt idx="16">
                  <c:v>3006</c:v>
                </c:pt>
                <c:pt idx="17">
                  <c:v>2788</c:v>
                </c:pt>
                <c:pt idx="18">
                  <c:v>1801</c:v>
                </c:pt>
                <c:pt idx="19">
                  <c:v>1794</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0.25</c:v>
                </c:pt>
                <c:pt idx="1">
                  <c:v>0.19</c:v>
                </c:pt>
                <c:pt idx="2">
                  <c:v>0.18</c:v>
                </c:pt>
                <c:pt idx="3">
                  <c:v>0.17797867458</c:v>
                </c:pt>
                <c:pt idx="4">
                  <c:v>0.17385718296</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4">
                  <c:v>0.27035108629999999</c:v>
                </c:pt>
                <c:pt idx="5">
                  <c:v>0.26977240166999999</c:v>
                </c:pt>
                <c:pt idx="6">
                  <c:v>0.26496799756</c:v>
                </c:pt>
                <c:pt idx="7">
                  <c:v>0.24598409300999999</c:v>
                </c:pt>
                <c:pt idx="8">
                  <c:v>0.23243611942</c:v>
                </c:pt>
                <c:pt idx="9">
                  <c:v>0.20649138521999999</c:v>
                </c:pt>
                <c:pt idx="10">
                  <c:v>0.20253164557</c:v>
                </c:pt>
                <c:pt idx="11">
                  <c:v>0.19926797071999999</c:v>
                </c:pt>
                <c:pt idx="12">
                  <c:v>0.18003489414000001</c:v>
                </c:pt>
                <c:pt idx="14">
                  <c:v>0.17218613946</c:v>
                </c:pt>
                <c:pt idx="15">
                  <c:v>0.15980490282000001</c:v>
                </c:pt>
                <c:pt idx="16">
                  <c:v>0.14838393241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3" formatCode="0%">
                  <c:v>0.17385718296</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48704832444187263"/>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Middlesex</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1-6421-4EA5-8EB0-F9D838161313}"/>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6421-4EA5-8EB0-F9D838161313}"/>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6421-4EA5-8EB0-F9D838161313}"/>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6421-4EA5-8EB0-F9D838161313}"/>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6421-4EA5-8EB0-F9D838161313}"/>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6421-4EA5-8EB0-F9D838161313}"/>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6421-4EA5-8EB0-F9D838161313}"/>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421-4EA5-8EB0-F9D838161313}"/>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2253</c:v>
                </c:pt>
                <c:pt idx="1">
                  <c:v>1046</c:v>
                </c:pt>
                <c:pt idx="2">
                  <c:v>1526</c:v>
                </c:pt>
                <c:pt idx="3">
                  <c:v>1403</c:v>
                </c:pt>
                <c:pt idx="4">
                  <c:v>1110</c:v>
                </c:pt>
                <c:pt idx="5">
                  <c:v>2197</c:v>
                </c:pt>
                <c:pt idx="6">
                  <c:v>1731</c:v>
                </c:pt>
              </c:numCache>
            </c:numRef>
          </c:val>
          <c:extLst>
            <c:ext xmlns:c16="http://schemas.microsoft.com/office/drawing/2014/chart" uri="{C3380CC4-5D6E-409C-BE32-E72D297353CC}">
              <c16:uniqueId val="{0000000E-6421-4EA5-8EB0-F9D838161313}"/>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5">
                  <c:v>120253</c:v>
                </c:pt>
                <c:pt idx="6">
                  <c:v>122499</c:v>
                </c:pt>
                <c:pt idx="7">
                  <c:v>122979</c:v>
                </c:pt>
                <c:pt idx="8">
                  <c:v>125916</c:v>
                </c:pt>
                <c:pt idx="9">
                  <c:v>127925</c:v>
                </c:pt>
                <c:pt idx="10">
                  <c:v>128030</c:v>
                </c:pt>
                <c:pt idx="11">
                  <c:v>129044</c:v>
                </c:pt>
                <c:pt idx="12">
                  <c:v>129113</c:v>
                </c:pt>
                <c:pt idx="13">
                  <c:v>129165</c:v>
                </c:pt>
                <c:pt idx="14">
                  <c:v>131147</c:v>
                </c:pt>
                <c:pt idx="15">
                  <c:v>131215</c:v>
                </c:pt>
                <c:pt idx="16">
                  <c:v>132914</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17">
                  <c:v>135189</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93418</c:v>
                </c:pt>
                <c:pt idx="1">
                  <c:v>91731</c:v>
                </c:pt>
                <c:pt idx="2">
                  <c:v>99427</c:v>
                </c:pt>
                <c:pt idx="3">
                  <c:v>102400</c:v>
                </c:pt>
                <c:pt idx="4">
                  <c:v>105055</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5">
                  <c:v>84364</c:v>
                </c:pt>
                <c:pt idx="6">
                  <c:v>85464</c:v>
                </c:pt>
                <c:pt idx="7">
                  <c:v>87294</c:v>
                </c:pt>
                <c:pt idx="8">
                  <c:v>89272</c:v>
                </c:pt>
                <c:pt idx="9">
                  <c:v>96152</c:v>
                </c:pt>
                <c:pt idx="10">
                  <c:v>97474</c:v>
                </c:pt>
                <c:pt idx="11">
                  <c:v>100532</c:v>
                </c:pt>
                <c:pt idx="12">
                  <c:v>101146</c:v>
                </c:pt>
                <c:pt idx="13">
                  <c:v>102532</c:v>
                </c:pt>
                <c:pt idx="15">
                  <c:v>110785</c:v>
                </c:pt>
                <c:pt idx="16">
                  <c:v>116709</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14" formatCode="_(&quot;$&quot;* #,##0_);_(&quot;$&quot;* \(#,##0\);_(&quot;$&quot;* &quot;-&quot;??_);_(@_)">
                  <c:v>105055</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Perth Amboy city</c:v>
                </c:pt>
                <c:pt idx="1">
                  <c:v>New Brunswick city</c:v>
                </c:pt>
                <c:pt idx="2">
                  <c:v>Dunellen borough</c:v>
                </c:pt>
                <c:pt idx="3">
                  <c:v>Carteret borough</c:v>
                </c:pt>
                <c:pt idx="4">
                  <c:v>Sayreville borough</c:v>
                </c:pt>
                <c:pt idx="5">
                  <c:v>Old Bridge township</c:v>
                </c:pt>
                <c:pt idx="6">
                  <c:v>Spotswood borough</c:v>
                </c:pt>
                <c:pt idx="7">
                  <c:v>South River borough</c:v>
                </c:pt>
                <c:pt idx="8">
                  <c:v>Highland Park borough</c:v>
                </c:pt>
                <c:pt idx="9">
                  <c:v>Helmetta borough</c:v>
                </c:pt>
              </c:strCache>
            </c:strRef>
          </c:cat>
          <c:val>
            <c:numRef>
              <c:f>Sheet1!$B$2:$B$11</c:f>
              <c:numCache>
                <c:formatCode>_("$"* #,##0_);_("$"* \(#,##0\);_("$"* "-"??_);_(@_)</c:formatCode>
                <c:ptCount val="10"/>
                <c:pt idx="0">
                  <c:v>58490</c:v>
                </c:pt>
                <c:pt idx="1">
                  <c:v>60248</c:v>
                </c:pt>
                <c:pt idx="2">
                  <c:v>84789</c:v>
                </c:pt>
                <c:pt idx="3">
                  <c:v>87553</c:v>
                </c:pt>
                <c:pt idx="4">
                  <c:v>98629</c:v>
                </c:pt>
                <c:pt idx="5">
                  <c:v>100661</c:v>
                </c:pt>
                <c:pt idx="6">
                  <c:v>101388</c:v>
                </c:pt>
                <c:pt idx="7">
                  <c:v>101853</c:v>
                </c:pt>
                <c:pt idx="8">
                  <c:v>101991</c:v>
                </c:pt>
                <c:pt idx="9">
                  <c:v>104143</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Middlesex Median $109028</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Perth Amboy city</c:v>
                </c:pt>
                <c:pt idx="1">
                  <c:v>New Brunswick city</c:v>
                </c:pt>
                <c:pt idx="2">
                  <c:v>Dunellen borough</c:v>
                </c:pt>
                <c:pt idx="3">
                  <c:v>Carteret borough</c:v>
                </c:pt>
                <c:pt idx="4">
                  <c:v>Sayreville borough</c:v>
                </c:pt>
                <c:pt idx="5">
                  <c:v>Old Bridge township</c:v>
                </c:pt>
                <c:pt idx="6">
                  <c:v>Spotswood borough</c:v>
                </c:pt>
                <c:pt idx="7">
                  <c:v>South River borough</c:v>
                </c:pt>
                <c:pt idx="8">
                  <c:v>Highland Park borough</c:v>
                </c:pt>
                <c:pt idx="9">
                  <c:v>Helmetta borough</c:v>
                </c:pt>
              </c:strCache>
            </c:strRef>
          </c:cat>
          <c:val>
            <c:numRef>
              <c:f>Sheet1!$C$2:$C$11</c:f>
              <c:numCache>
                <c:formatCode>"$"#,##0</c:formatCode>
                <c:ptCount val="10"/>
                <c:pt idx="0">
                  <c:v>109028</c:v>
                </c:pt>
                <c:pt idx="1">
                  <c:v>109028</c:v>
                </c:pt>
                <c:pt idx="2">
                  <c:v>109028</c:v>
                </c:pt>
                <c:pt idx="3">
                  <c:v>109028</c:v>
                </c:pt>
                <c:pt idx="4">
                  <c:v>109028</c:v>
                </c:pt>
                <c:pt idx="5">
                  <c:v>109028</c:v>
                </c:pt>
                <c:pt idx="6">
                  <c:v>109028</c:v>
                </c:pt>
                <c:pt idx="7">
                  <c:v>109028</c:v>
                </c:pt>
                <c:pt idx="8">
                  <c:v>109028</c:v>
                </c:pt>
                <c:pt idx="9">
                  <c:v>109028</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0769212086987967"/>
          <c:y val="0.9608046931091585"/>
          <c:w val="0.28808485027671005"/>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5">
                  <c:v>6.7000000000000004E-2</c:v>
                </c:pt>
                <c:pt idx="6">
                  <c:v>6.7000000000000004E-2</c:v>
                </c:pt>
                <c:pt idx="7">
                  <c:v>7.2999999999999995E-2</c:v>
                </c:pt>
                <c:pt idx="8">
                  <c:v>8.1000000000000003E-2</c:v>
                </c:pt>
                <c:pt idx="10">
                  <c:v>8.6999999999999994E-2</c:v>
                </c:pt>
                <c:pt idx="11">
                  <c:v>8.7999999999999995E-2</c:v>
                </c:pt>
                <c:pt idx="12">
                  <c:v>0.107</c:v>
                </c:pt>
                <c:pt idx="13">
                  <c:v>0.111</c:v>
                </c:pt>
                <c:pt idx="14">
                  <c:v>0.11799999999999999</c:v>
                </c:pt>
                <c:pt idx="15">
                  <c:v>0.14899999999999999</c:v>
                </c:pt>
                <c:pt idx="16">
                  <c:v>0.151</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9" formatCode="0%">
                  <c:v>8.4000000000000005E-2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9771396700330405"/>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8.6999999999999994E-2</c:v>
                </c:pt>
                <c:pt idx="1">
                  <c:v>8.7999999999999995E-2</c:v>
                </c:pt>
                <c:pt idx="2">
                  <c:v>7.4999999999999997E-2</c:v>
                </c:pt>
                <c:pt idx="3">
                  <c:v>7.8E-2</c:v>
                </c:pt>
                <c:pt idx="4">
                  <c:v>8.4000000000000005E-2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 Brunswick city</c:v>
                </c:pt>
                <c:pt idx="1">
                  <c:v>Perth Amboy city</c:v>
                </c:pt>
                <c:pt idx="2">
                  <c:v>Dunellen borough</c:v>
                </c:pt>
                <c:pt idx="3">
                  <c:v>South River borough</c:v>
                </c:pt>
                <c:pt idx="4">
                  <c:v>South Amboy city</c:v>
                </c:pt>
                <c:pt idx="5">
                  <c:v>Carteret borough</c:v>
                </c:pt>
                <c:pt idx="6">
                  <c:v>Old Bridge township</c:v>
                </c:pt>
                <c:pt idx="7">
                  <c:v>Highland Park borough</c:v>
                </c:pt>
                <c:pt idx="8">
                  <c:v>Woodbridge township</c:v>
                </c:pt>
                <c:pt idx="9">
                  <c:v>North Brunswick township</c:v>
                </c:pt>
              </c:strCache>
            </c:strRef>
          </c:cat>
          <c:val>
            <c:numRef>
              <c:f>Sheet1!$B$2:$B$11</c:f>
              <c:numCache>
                <c:formatCode>0%</c:formatCode>
                <c:ptCount val="10"/>
                <c:pt idx="0">
                  <c:v>0.32700000000000001</c:v>
                </c:pt>
                <c:pt idx="1">
                  <c:v>0.248</c:v>
                </c:pt>
                <c:pt idx="2">
                  <c:v>0.18099999999999999</c:v>
                </c:pt>
                <c:pt idx="3">
                  <c:v>0.161</c:v>
                </c:pt>
                <c:pt idx="4">
                  <c:v>0.11799999999999999</c:v>
                </c:pt>
                <c:pt idx="5">
                  <c:v>0.112</c:v>
                </c:pt>
                <c:pt idx="6">
                  <c:v>9.2999999999999999E-2</c:v>
                </c:pt>
                <c:pt idx="7">
                  <c:v>8.1000000000000003E-2</c:v>
                </c:pt>
                <c:pt idx="8">
                  <c:v>6.8000000000000005E-2</c:v>
                </c:pt>
                <c:pt idx="9">
                  <c:v>6.7000000000000004E-2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Middlesex Avg. 8.2%</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 Brunswick city</c:v>
                </c:pt>
                <c:pt idx="1">
                  <c:v>Perth Amboy city</c:v>
                </c:pt>
                <c:pt idx="2">
                  <c:v>Dunellen borough</c:v>
                </c:pt>
                <c:pt idx="3">
                  <c:v>South River borough</c:v>
                </c:pt>
                <c:pt idx="4">
                  <c:v>South Amboy city</c:v>
                </c:pt>
                <c:pt idx="5">
                  <c:v>Carteret borough</c:v>
                </c:pt>
                <c:pt idx="6">
                  <c:v>Old Bridge township</c:v>
                </c:pt>
                <c:pt idx="7">
                  <c:v>Highland Park borough</c:v>
                </c:pt>
                <c:pt idx="8">
                  <c:v>Woodbridge township</c:v>
                </c:pt>
                <c:pt idx="9">
                  <c:v>North Brunswick township</c:v>
                </c:pt>
              </c:strCache>
            </c:strRef>
          </c:cat>
          <c:val>
            <c:numRef>
              <c:f>Sheet1!$C$2:$C$11</c:f>
              <c:numCache>
                <c:formatCode>0%</c:formatCode>
                <c:ptCount val="10"/>
                <c:pt idx="0">
                  <c:v>8.2000000000000003E-2</c:v>
                </c:pt>
                <c:pt idx="1">
                  <c:v>8.2000000000000003E-2</c:v>
                </c:pt>
                <c:pt idx="2">
                  <c:v>8.2000000000000003E-2</c:v>
                </c:pt>
                <c:pt idx="3">
                  <c:v>8.2000000000000003E-2</c:v>
                </c:pt>
                <c:pt idx="4">
                  <c:v>8.2000000000000003E-2</c:v>
                </c:pt>
                <c:pt idx="5">
                  <c:v>8.2000000000000003E-2</c:v>
                </c:pt>
                <c:pt idx="6">
                  <c:v>8.2000000000000003E-2</c:v>
                </c:pt>
                <c:pt idx="7">
                  <c:v>8.2000000000000003E-2</c:v>
                </c:pt>
                <c:pt idx="8">
                  <c:v>8.2000000000000003E-2</c:v>
                </c:pt>
                <c:pt idx="9">
                  <c:v>8.2000000000000003E-2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2309022231850701"/>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5">
                  <c:v>0.13837917212</c:v>
                </c:pt>
                <c:pt idx="6">
                  <c:v>0.14530348488</c:v>
                </c:pt>
                <c:pt idx="8">
                  <c:v>0.15887685328000001</c:v>
                </c:pt>
                <c:pt idx="9">
                  <c:v>0.15973886456</c:v>
                </c:pt>
                <c:pt idx="10">
                  <c:v>0.16085989621999999</c:v>
                </c:pt>
                <c:pt idx="11">
                  <c:v>0.16304435818999999</c:v>
                </c:pt>
                <c:pt idx="12">
                  <c:v>0.16459204867999999</c:v>
                </c:pt>
                <c:pt idx="13">
                  <c:v>0.16995598247999999</c:v>
                </c:pt>
                <c:pt idx="14">
                  <c:v>0.17817396567999999</c:v>
                </c:pt>
                <c:pt idx="15">
                  <c:v>0.17919722900999999</c:v>
                </c:pt>
                <c:pt idx="16">
                  <c:v>0.18702891863000001</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7">
                  <c:v>0.15554969057000001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822551673228345"/>
          <c:y val="0.904372209423788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0.2</c:v>
                </c:pt>
                <c:pt idx="1">
                  <c:v>0.21</c:v>
                </c:pt>
                <c:pt idx="2">
                  <c:v>0.2</c:v>
                </c:pt>
                <c:pt idx="3">
                  <c:v>0.19943696665999999</c:v>
                </c:pt>
                <c:pt idx="4">
                  <c:v>0.19</c:v>
                </c:pt>
                <c:pt idx="5">
                  <c:v>0.19</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5">
                  <c:v>8.4000000000000005E-2</c:v>
                </c:pt>
                <c:pt idx="6">
                  <c:v>8.8999999999999996E-2</c:v>
                </c:pt>
                <c:pt idx="7">
                  <c:v>8.8999999999999996E-2</c:v>
                </c:pt>
                <c:pt idx="9">
                  <c:v>9.4E-2</c:v>
                </c:pt>
                <c:pt idx="10">
                  <c:v>9.7000000000000003E-2</c:v>
                </c:pt>
                <c:pt idx="11">
                  <c:v>9.7000000000000003E-2</c:v>
                </c:pt>
                <c:pt idx="12" formatCode="General">
                  <c:v>0.106</c:v>
                </c:pt>
                <c:pt idx="13">
                  <c:v>0.113</c:v>
                </c:pt>
                <c:pt idx="14">
                  <c:v>0.11600000000000001</c:v>
                </c:pt>
                <c:pt idx="15">
                  <c:v>0.11899999999999999</c:v>
                </c:pt>
                <c:pt idx="16">
                  <c:v>0.121</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8" formatCode="0.0%">
                  <c:v>9.2999999999999999E-2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8.4000000000000005E-2</c:v>
                </c:pt>
                <c:pt idx="1">
                  <c:v>7.0000000000000007E-2</c:v>
                </c:pt>
                <c:pt idx="2">
                  <c:v>9.2999999999999999E-2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13156</c:v>
                </c:pt>
                <c:pt idx="1">
                  <c:v>12879</c:v>
                </c:pt>
                <c:pt idx="2">
                  <c:v>12150</c:v>
                </c:pt>
                <c:pt idx="3">
                  <c:v>13106</c:v>
                </c:pt>
                <c:pt idx="4">
                  <c:v>14305</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35414</c:v>
                </c:pt>
                <c:pt idx="3" formatCode="#,##0">
                  <c:v>31630</c:v>
                </c:pt>
                <c:pt idx="4" formatCode="#,##0">
                  <c:v>34729</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21186</c:v>
                </c:pt>
                <c:pt idx="1">
                  <c:v>25184</c:v>
                </c:pt>
                <c:pt idx="2">
                  <c:v>23222</c:v>
                </c:pt>
                <c:pt idx="3">
                  <c:v>22424</c:v>
                </c:pt>
                <c:pt idx="4">
                  <c:v>23655</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Middlesex</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1676</c:v>
                </c:pt>
                <c:pt idx="1">
                  <c:v>1541</c:v>
                </c:pt>
                <c:pt idx="2">
                  <c:v>1390</c:v>
                </c:pt>
                <c:pt idx="3">
                  <c:v>1200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14">
                  <c:v>1676</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14" formatCode="&quot;$&quot;#,##0_);[Red]\(&quot;$&quot;#,##0\)">
                  <c:v>1200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5">
                  <c:v>33.4</c:v>
                </c:pt>
                <c:pt idx="6">
                  <c:v>33.1</c:v>
                </c:pt>
                <c:pt idx="7">
                  <c:v>32</c:v>
                </c:pt>
                <c:pt idx="9">
                  <c:v>31.7</c:v>
                </c:pt>
                <c:pt idx="10">
                  <c:v>30.2</c:v>
                </c:pt>
                <c:pt idx="11">
                  <c:v>30.1</c:v>
                </c:pt>
                <c:pt idx="12">
                  <c:v>29.5</c:v>
                </c:pt>
                <c:pt idx="13">
                  <c:v>28.9</c:v>
                </c:pt>
                <c:pt idx="14">
                  <c:v>28.7</c:v>
                </c:pt>
                <c:pt idx="15">
                  <c:v>27.5</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8">
                  <c:v>32</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34.9</c:v>
                </c:pt>
                <c:pt idx="1">
                  <c:v>34.299999999999997</c:v>
                </c:pt>
                <c:pt idx="2">
                  <c:v>29.6</c:v>
                </c:pt>
                <c:pt idx="3" formatCode="0.0">
                  <c:v>30.8</c:v>
                </c:pt>
                <c:pt idx="4" formatCode="0.0">
                  <c:v>32</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5">
                  <c:v>0.19</c:v>
                </c:pt>
                <c:pt idx="6">
                  <c:v>0.19</c:v>
                </c:pt>
                <c:pt idx="7">
                  <c:v>0.19</c:v>
                </c:pt>
                <c:pt idx="8">
                  <c:v>0.18</c:v>
                </c:pt>
                <c:pt idx="9">
                  <c:v>0.17</c:v>
                </c:pt>
                <c:pt idx="10">
                  <c:v>0.17</c:v>
                </c:pt>
                <c:pt idx="11">
                  <c:v>0.17</c:v>
                </c:pt>
                <c:pt idx="12">
                  <c:v>0.17</c:v>
                </c:pt>
                <c:pt idx="13">
                  <c:v>0.17</c:v>
                </c:pt>
                <c:pt idx="15">
                  <c:v>0.15</c:v>
                </c:pt>
                <c:pt idx="16">
                  <c:v>0.15</c:v>
                </c:pt>
                <c:pt idx="17">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4">
                  <c:v>0.16</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5">
                  <c:v>5.0999999999999997E-2</c:v>
                </c:pt>
                <c:pt idx="6">
                  <c:v>4.7E-2</c:v>
                </c:pt>
                <c:pt idx="7">
                  <c:v>0.04</c:v>
                </c:pt>
                <c:pt idx="8">
                  <c:v>3.7999999999999999E-2</c:v>
                </c:pt>
                <c:pt idx="9">
                  <c:v>3.6999999999999998E-2</c:v>
                </c:pt>
                <c:pt idx="10">
                  <c:v>3.5999999999999997E-2</c:v>
                </c:pt>
                <c:pt idx="11">
                  <c:v>3.1E-2</c:v>
                </c:pt>
                <c:pt idx="12">
                  <c:v>2.5000000000000001E-2</c:v>
                </c:pt>
                <c:pt idx="13">
                  <c:v>2.4E-2</c:v>
                </c:pt>
                <c:pt idx="14">
                  <c:v>2.1000000000000001E-2</c:v>
                </c:pt>
                <c:pt idx="15">
                  <c:v>1.4999999999999999E-2</c:v>
                </c:pt>
                <c:pt idx="16">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4" formatCode="0.0%">
                  <c:v>5.8000000000000003E-2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5.0999999999999997E-2</c:v>
                </c:pt>
                <c:pt idx="1">
                  <c:v>3.5999999999999997E-2</c:v>
                </c:pt>
                <c:pt idx="2">
                  <c:v>2.7E-2</c:v>
                </c:pt>
                <c:pt idx="3">
                  <c:v>3.3000000000000002E-2</c:v>
                </c:pt>
                <c:pt idx="4">
                  <c:v>5.8000000000000003E-2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Perth Amboy city</c:v>
                </c:pt>
                <c:pt idx="1">
                  <c:v>Helmetta borough</c:v>
                </c:pt>
                <c:pt idx="2">
                  <c:v>Carteret borough</c:v>
                </c:pt>
                <c:pt idx="3">
                  <c:v>Dunellen borough</c:v>
                </c:pt>
                <c:pt idx="4">
                  <c:v>New Brunswick city</c:v>
                </c:pt>
                <c:pt idx="5">
                  <c:v>Highland Park borough</c:v>
                </c:pt>
                <c:pt idx="6">
                  <c:v>Sayreville borough</c:v>
                </c:pt>
                <c:pt idx="7">
                  <c:v>Old Bridge township</c:v>
                </c:pt>
                <c:pt idx="8">
                  <c:v>South River borough</c:v>
                </c:pt>
                <c:pt idx="9">
                  <c:v>Woodbridge township</c:v>
                </c:pt>
              </c:strCache>
            </c:strRef>
          </c:cat>
          <c:val>
            <c:numRef>
              <c:f>Sheet1!$B$2:$B$11</c:f>
              <c:numCache>
                <c:formatCode>0.0%</c:formatCode>
                <c:ptCount val="10"/>
                <c:pt idx="0">
                  <c:v>0.15</c:v>
                </c:pt>
                <c:pt idx="1">
                  <c:v>0.14499999999999999</c:v>
                </c:pt>
                <c:pt idx="2">
                  <c:v>0.125</c:v>
                </c:pt>
                <c:pt idx="3">
                  <c:v>9.1999999999999998E-2</c:v>
                </c:pt>
                <c:pt idx="4">
                  <c:v>9.0999999999999998E-2</c:v>
                </c:pt>
                <c:pt idx="5">
                  <c:v>3.9E-2</c:v>
                </c:pt>
                <c:pt idx="6">
                  <c:v>3.9E-2</c:v>
                </c:pt>
                <c:pt idx="7">
                  <c:v>3.4000000000000002E-2</c:v>
                </c:pt>
                <c:pt idx="8">
                  <c:v>3.4000000000000002E-2</c:v>
                </c:pt>
                <c:pt idx="9">
                  <c:v>3.3000000000000002E-2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Middlesex County Avg. 4.3%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Perth Amboy city</c:v>
                </c:pt>
                <c:pt idx="1">
                  <c:v>Helmetta borough</c:v>
                </c:pt>
                <c:pt idx="2">
                  <c:v>Carteret borough</c:v>
                </c:pt>
                <c:pt idx="3">
                  <c:v>Dunellen borough</c:v>
                </c:pt>
                <c:pt idx="4">
                  <c:v>New Brunswick city</c:v>
                </c:pt>
                <c:pt idx="5">
                  <c:v>Highland Park borough</c:v>
                </c:pt>
                <c:pt idx="6">
                  <c:v>Sayreville borough</c:v>
                </c:pt>
                <c:pt idx="7">
                  <c:v>Old Bridge township</c:v>
                </c:pt>
                <c:pt idx="8">
                  <c:v>South River borough</c:v>
                </c:pt>
                <c:pt idx="9">
                  <c:v>Woodbridge township</c:v>
                </c:pt>
              </c:strCache>
            </c:strRef>
          </c:cat>
          <c:val>
            <c:numRef>
              <c:f>Sheet1!$C$2:$C$11</c:f>
              <c:numCache>
                <c:formatCode>0.00%</c:formatCode>
                <c:ptCount val="10"/>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6487819881889763E-2"/>
          <c:y val="0.89079258154999186"/>
          <c:w val="0.2332743602362205"/>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4">
                  <c:v>39757</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4">
                  <c:v>12926</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15">
                  <c:v>0.93400000000000005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c:v>0.90800000000000003</c:v>
                </c:pt>
                <c:pt idx="5">
                  <c:v>0.91</c:v>
                </c:pt>
                <c:pt idx="6">
                  <c:v>0.91400000000000003</c:v>
                </c:pt>
                <c:pt idx="7">
                  <c:v>0.91600000000000004</c:v>
                </c:pt>
                <c:pt idx="8">
                  <c:v>0.91800000000000004</c:v>
                </c:pt>
                <c:pt idx="9">
                  <c:v>0.92200000000000004</c:v>
                </c:pt>
                <c:pt idx="10">
                  <c:v>0.92300000000000004</c:v>
                </c:pt>
                <c:pt idx="11">
                  <c:v>0.92300000000000004</c:v>
                </c:pt>
                <c:pt idx="12">
                  <c:v>0.92600000000000005</c:v>
                </c:pt>
                <c:pt idx="13">
                  <c:v>0.93200000000000005</c:v>
                </c:pt>
                <c:pt idx="14">
                  <c:v>0.93300000000000005</c:v>
                </c:pt>
                <c:pt idx="16">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76"/>
          <c:y val="0.35194191572792394"/>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0.95199999999999996</c:v>
                </c:pt>
                <c:pt idx="1">
                  <c:v>0.95899999999999996</c:v>
                </c:pt>
                <c:pt idx="2">
                  <c:v>0.93200000000000005</c:v>
                </c:pt>
                <c:pt idx="3">
                  <c:v>0.93600000000000005</c:v>
                </c:pt>
                <c:pt idx="4">
                  <c:v>0.94199999999999995</c:v>
                </c:pt>
                <c:pt idx="5">
                  <c:v>0.93400000000000005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9">
                  <c:v>0.75</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4">
                  <c:v>0.7</c:v>
                </c:pt>
                <c:pt idx="5">
                  <c:v>0.74</c:v>
                </c:pt>
                <c:pt idx="6">
                  <c:v>0.74</c:v>
                </c:pt>
                <c:pt idx="7">
                  <c:v>0.74</c:v>
                </c:pt>
                <c:pt idx="8">
                  <c:v>0.75</c:v>
                </c:pt>
                <c:pt idx="10">
                  <c:v>0.75</c:v>
                </c:pt>
                <c:pt idx="11">
                  <c:v>0.76</c:v>
                </c:pt>
                <c:pt idx="12">
                  <c:v>0.79</c:v>
                </c:pt>
                <c:pt idx="13">
                  <c:v>0.8</c:v>
                </c:pt>
                <c:pt idx="14">
                  <c:v>0.81</c:v>
                </c:pt>
                <c:pt idx="15">
                  <c:v>0.82</c:v>
                </c:pt>
                <c:pt idx="16">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0.82</c:v>
                </c:pt>
                <c:pt idx="1">
                  <c:v>0.68</c:v>
                </c:pt>
                <c:pt idx="2">
                  <c:v>0.65</c:v>
                </c:pt>
                <c:pt idx="3">
                  <c:v>0.85</c:v>
                </c:pt>
                <c:pt idx="4">
                  <c:v>0.67</c:v>
                </c:pt>
                <c:pt idx="5">
                  <c:v>0.75</c:v>
                </c:pt>
                <c:pt idx="6">
                  <c:v>0.72</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2">
                  <c:v>0.379</c:v>
                </c:pt>
                <c:pt idx="3">
                  <c:v>0.373</c:v>
                </c:pt>
                <c:pt idx="5">
                  <c:v>0.35799999999999998</c:v>
                </c:pt>
                <c:pt idx="6">
                  <c:v>0.35</c:v>
                </c:pt>
                <c:pt idx="7">
                  <c:v>0.34799999999999998</c:v>
                </c:pt>
                <c:pt idx="8">
                  <c:v>0.34499999999999997</c:v>
                </c:pt>
                <c:pt idx="9">
                  <c:v>0.34499999999999997</c:v>
                </c:pt>
                <c:pt idx="10">
                  <c:v>0.34300000000000003</c:v>
                </c:pt>
                <c:pt idx="11">
                  <c:v>0.33100000000000002</c:v>
                </c:pt>
                <c:pt idx="12">
                  <c:v>0.32800000000000001</c:v>
                </c:pt>
                <c:pt idx="13">
                  <c:v>0.32700000000000001</c:v>
                </c:pt>
                <c:pt idx="14">
                  <c:v>0.32300000000000001</c:v>
                </c:pt>
                <c:pt idx="15">
                  <c:v>0.32100000000000001</c:v>
                </c:pt>
                <c:pt idx="16">
                  <c:v>0.313</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4" formatCode="0.0%">
                  <c:v>0.36399999999999999</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Cesarean Delivery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0.00%</c:formatCode>
                <c:ptCount val="5"/>
                <c:pt idx="0">
                  <c:v>0.27900000000000003</c:v>
                </c:pt>
                <c:pt idx="1">
                  <c:v>0.35399999999999998</c:v>
                </c:pt>
                <c:pt idx="2">
                  <c:v>0.39300000000000002</c:v>
                </c:pt>
                <c:pt idx="3">
                  <c:v>0.38100000000000001</c:v>
                </c:pt>
                <c:pt idx="4">
                  <c:v>0.36399999999999999</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Middlesex</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4.2999999999999997E-2</c:v>
                </c:pt>
                <c:pt idx="1">
                  <c:v>4.2999999999999997E-2</c:v>
                </c:pt>
                <c:pt idx="2">
                  <c:v>4.1000000000000002E-2</c:v>
                </c:pt>
                <c:pt idx="3">
                  <c:v>4.1000000000000002E-2</c:v>
                </c:pt>
                <c:pt idx="4">
                  <c:v>4.5999999999999999E-2</c:v>
                </c:pt>
                <c:pt idx="5">
                  <c:v>4.5999999999999999E-2</c:v>
                </c:pt>
                <c:pt idx="6">
                  <c:v>4.3999999999999997E-2</c:v>
                </c:pt>
                <c:pt idx="7">
                  <c:v>3.7999999999999999E-2</c:v>
                </c:pt>
                <c:pt idx="8">
                  <c:v>4.2000000000000003E-2</c:v>
                </c:pt>
                <c:pt idx="9">
                  <c:v>4.4999999999999998E-2</c:v>
                </c:pt>
                <c:pt idx="10">
                  <c:v>5.1999999999999998E-2</c:v>
                </c:pt>
                <c:pt idx="11">
                  <c:v>5.1999999999999998E-2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5">
                  <c:v>4.1000000000000002E-2</c:v>
                </c:pt>
                <c:pt idx="6">
                  <c:v>4.1000000000000002E-2</c:v>
                </c:pt>
                <c:pt idx="7">
                  <c:v>4.2500000000000003E-2</c:v>
                </c:pt>
                <c:pt idx="9">
                  <c:v>4.3499999999999997E-2</c:v>
                </c:pt>
                <c:pt idx="10">
                  <c:v>4.3999999999999997E-2</c:v>
                </c:pt>
                <c:pt idx="11">
                  <c:v>4.4999999999999998E-2</c:v>
                </c:pt>
                <c:pt idx="12">
                  <c:v>4.7E-2</c:v>
                </c:pt>
                <c:pt idx="13">
                  <c:v>0.05</c:v>
                </c:pt>
                <c:pt idx="14">
                  <c:v>0.05</c:v>
                </c:pt>
                <c:pt idx="15">
                  <c:v>5.7500000000000002E-2</c:v>
                </c:pt>
                <c:pt idx="16">
                  <c:v>5.8000000000000003E-2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8" formatCode="0.0">
                  <c:v>4.3499999999999997E-2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6568363280823075"/>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4">
                  <c:v>6.7153299999999999E-2</c:v>
                </c:pt>
                <c:pt idx="5">
                  <c:v>6.7063300000000006E-2</c:v>
                </c:pt>
                <c:pt idx="6">
                  <c:v>6.6850800000000002E-2</c:v>
                </c:pt>
                <c:pt idx="7">
                  <c:v>6.1415400000000002E-2</c:v>
                </c:pt>
                <c:pt idx="8">
                  <c:v>5.6457800000000002E-2</c:v>
                </c:pt>
                <c:pt idx="9">
                  <c:v>5.5675000000000002E-2</c:v>
                </c:pt>
                <c:pt idx="10">
                  <c:v>5.39216E-2</c:v>
                </c:pt>
                <c:pt idx="11">
                  <c:v>5.1183100000000002E-2</c:v>
                </c:pt>
                <c:pt idx="12">
                  <c:v>4.8031200000000003E-2</c:v>
                </c:pt>
                <c:pt idx="13">
                  <c:v>4.3699300000000003E-2</c:v>
                </c:pt>
                <c:pt idx="14">
                  <c:v>3.7602900000000002E-2</c:v>
                </c:pt>
                <c:pt idx="15">
                  <c:v>3.7151999999999998E-2</c:v>
                </c:pt>
                <c:pt idx="16">
                  <c:v>3.5925699999999998E-2</c:v>
                </c:pt>
                <c:pt idx="17">
                  <c:v>3.5087699999999999E-2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18" formatCode="0.0%">
                  <c:v>3.4970399999999999E-2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Disconnected Youth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3.5681600000000001E-2</c:v>
                </c:pt>
                <c:pt idx="1">
                  <c:v>4.0544200000000002E-2</c:v>
                </c:pt>
                <c:pt idx="2">
                  <c:v>4.1471299999999996E-2</c:v>
                </c:pt>
                <c:pt idx="3">
                  <c:v>3.5505000000000002E-2</c:v>
                </c:pt>
                <c:pt idx="4">
                  <c:v>3.4970399999999999E-2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New Brunswick School District</c:v>
                </c:pt>
                <c:pt idx="1">
                  <c:v>Perth Amboy Public School District</c:v>
                </c:pt>
                <c:pt idx="2">
                  <c:v>Academy For Urban Leadership Charter School</c:v>
                </c:pt>
                <c:pt idx="3">
                  <c:v>Sayreville School District</c:v>
                </c:pt>
                <c:pt idx="4">
                  <c:v>Carteret Public School District</c:v>
                </c:pt>
                <c:pt idx="5">
                  <c:v>Woodbridge Township School District</c:v>
                </c:pt>
                <c:pt idx="6">
                  <c:v>Highland Park Boro School District</c:v>
                </c:pt>
                <c:pt idx="7">
                  <c:v>Dunellen Public School District</c:v>
                </c:pt>
                <c:pt idx="8">
                  <c:v>Edison Township School District</c:v>
                </c:pt>
                <c:pt idx="9">
                  <c:v>South Plainfield School District</c:v>
                </c:pt>
                <c:pt idx="10">
                  <c:v>Old Bridge Township School District</c:v>
                </c:pt>
                <c:pt idx="11">
                  <c:v>South River Public School District</c:v>
                </c:pt>
                <c:pt idx="12">
                  <c:v>Monroe Township School District</c:v>
                </c:pt>
                <c:pt idx="13">
                  <c:v>Spotswood Public School District</c:v>
                </c:pt>
              </c:strCache>
            </c:strRef>
          </c:cat>
          <c:val>
            <c:numRef>
              <c:f>Sheet1!$B$2:$B$15</c:f>
              <c:numCache>
                <c:formatCode>General</c:formatCode>
                <c:ptCount val="14"/>
                <c:pt idx="0">
                  <c:v>73.900000000000006</c:v>
                </c:pt>
                <c:pt idx="1">
                  <c:v>85.6</c:v>
                </c:pt>
                <c:pt idx="2">
                  <c:v>88.1</c:v>
                </c:pt>
                <c:pt idx="3">
                  <c:v>89.9</c:v>
                </c:pt>
                <c:pt idx="4">
                  <c:v>91.9</c:v>
                </c:pt>
                <c:pt idx="5">
                  <c:v>92</c:v>
                </c:pt>
                <c:pt idx="6">
                  <c:v>92.2</c:v>
                </c:pt>
                <c:pt idx="7">
                  <c:v>92.5</c:v>
                </c:pt>
                <c:pt idx="8">
                  <c:v>92.8</c:v>
                </c:pt>
                <c:pt idx="9">
                  <c:v>93.3</c:v>
                </c:pt>
                <c:pt idx="10">
                  <c:v>93.9</c:v>
                </c:pt>
                <c:pt idx="11">
                  <c:v>93.9</c:v>
                </c:pt>
                <c:pt idx="12">
                  <c:v>94.2</c:v>
                </c:pt>
                <c:pt idx="13">
                  <c:v>94.2</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2023 NJ 4-Year  Graduation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New Brunswick School District</c:v>
                </c:pt>
                <c:pt idx="1">
                  <c:v>Perth Amboy Public School District</c:v>
                </c:pt>
                <c:pt idx="2">
                  <c:v>Academy For Urban Leadership Charter School</c:v>
                </c:pt>
                <c:pt idx="3">
                  <c:v>Sayreville School District</c:v>
                </c:pt>
                <c:pt idx="4">
                  <c:v>Carteret Public School District</c:v>
                </c:pt>
                <c:pt idx="5">
                  <c:v>Woodbridge Township School District</c:v>
                </c:pt>
                <c:pt idx="6">
                  <c:v>Highland Park Boro School District</c:v>
                </c:pt>
                <c:pt idx="7">
                  <c:v>Dunellen Public School District</c:v>
                </c:pt>
                <c:pt idx="8">
                  <c:v>Edison Township School District</c:v>
                </c:pt>
                <c:pt idx="9">
                  <c:v>South Plainfield School District</c:v>
                </c:pt>
                <c:pt idx="10">
                  <c:v>Old Bridge Township School District</c:v>
                </c:pt>
                <c:pt idx="11">
                  <c:v>South River Public School District</c:v>
                </c:pt>
                <c:pt idx="12">
                  <c:v>Monroe Township School District</c:v>
                </c:pt>
                <c:pt idx="13">
                  <c:v>Spotswood Public School District</c:v>
                </c:pt>
              </c:strCache>
            </c:strRef>
          </c:cat>
          <c:val>
            <c:numRef>
              <c:f>Sheet1!$C$2:$C$15</c:f>
              <c:numCache>
                <c:formatCode>General</c:formatCode>
                <c:ptCount val="14"/>
                <c:pt idx="0">
                  <c:v>91.1</c:v>
                </c:pt>
                <c:pt idx="1">
                  <c:v>91.1</c:v>
                </c:pt>
                <c:pt idx="2">
                  <c:v>91.1</c:v>
                </c:pt>
                <c:pt idx="3">
                  <c:v>91.1</c:v>
                </c:pt>
                <c:pt idx="4">
                  <c:v>91.1</c:v>
                </c:pt>
                <c:pt idx="5">
                  <c:v>91.1</c:v>
                </c:pt>
                <c:pt idx="6">
                  <c:v>91.1</c:v>
                </c:pt>
                <c:pt idx="7">
                  <c:v>91.1</c:v>
                </c:pt>
                <c:pt idx="8">
                  <c:v>91.1</c:v>
                </c:pt>
                <c:pt idx="9">
                  <c:v>91.1</c:v>
                </c:pt>
                <c:pt idx="10">
                  <c:v>91.1</c:v>
                </c:pt>
                <c:pt idx="11">
                  <c:v>91.1</c:v>
                </c:pt>
                <c:pt idx="12">
                  <c:v>91.1</c:v>
                </c:pt>
                <c:pt idx="13">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8658327771264447"/>
          <c:y val="0.90327485098260474"/>
          <c:w val="0.21200419221130914"/>
          <c:h val="5.888283281382569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0.90100000000000002</c:v>
                </c:pt>
                <c:pt idx="1">
                  <c:v>0.88100000000000001</c:v>
                </c:pt>
                <c:pt idx="2">
                  <c:v>0.93300000000000005</c:v>
                </c:pt>
                <c:pt idx="3">
                  <c:v>0.94599999999999995</c:v>
                </c:pt>
                <c:pt idx="4">
                  <c:v>0.95199999999999996</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5">
                  <c:v>0.93100000000000005</c:v>
                </c:pt>
                <c:pt idx="6">
                  <c:v>0.93300000000000005</c:v>
                </c:pt>
                <c:pt idx="7">
                  <c:v>0.93400000000000005</c:v>
                </c:pt>
                <c:pt idx="8" formatCode="General">
                  <c:v>0.93500000000000005</c:v>
                </c:pt>
                <c:pt idx="9">
                  <c:v>0.94</c:v>
                </c:pt>
                <c:pt idx="10">
                  <c:v>0.94299999999999995</c:v>
                </c:pt>
                <c:pt idx="11">
                  <c:v>0.94499999999999995</c:v>
                </c:pt>
                <c:pt idx="12">
                  <c:v>0.94499999999999995</c:v>
                </c:pt>
                <c:pt idx="13">
                  <c:v>0.94599999999999995</c:v>
                </c:pt>
                <c:pt idx="15">
                  <c:v>0.95299999999999996</c:v>
                </c:pt>
                <c:pt idx="16">
                  <c:v>0.95799999999999996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14">
                  <c:v>0.95199999999999996</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8">
                  <c:v>14.42</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5">
                  <c:v>10.8784975598718</c:v>
                </c:pt>
                <c:pt idx="6">
                  <c:v>11.921618204804</c:v>
                </c:pt>
                <c:pt idx="7">
                  <c:v>13.6995486004603</c:v>
                </c:pt>
                <c:pt idx="9">
                  <c:v>15.3824528068675</c:v>
                </c:pt>
                <c:pt idx="10">
                  <c:v>17.154399448221501</c:v>
                </c:pt>
                <c:pt idx="11">
                  <c:v>18.7673468825543</c:v>
                </c:pt>
                <c:pt idx="12">
                  <c:v>19.2884387274574</c:v>
                </c:pt>
                <c:pt idx="13">
                  <c:v>20.153219864234199</c:v>
                </c:pt>
                <c:pt idx="14">
                  <c:v>21.222646419994099</c:v>
                </c:pt>
                <c:pt idx="15">
                  <c:v>21.524020323339801</c:v>
                </c:pt>
                <c:pt idx="16">
                  <c:v>23.676413037401499</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1.5243776346138551E-2"/>
                  <c:y val="8.8232163380624937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18</c:v>
                </c:pt>
                <c:pt idx="1">
                  <c:v>119</c:v>
                </c:pt>
                <c:pt idx="2">
                  <c:v>421</c:v>
                </c:pt>
                <c:pt idx="3">
                  <c:v>1013</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8.9222646410070619E-2"/>
                  <c:y val="-8.4634028764662885E-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9.5560119313287104E-2"/>
                  <c:y val="4.08606126744277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1157</c:v>
                </c:pt>
                <c:pt idx="1">
                  <c:v>8675</c:v>
                </c:pt>
                <c:pt idx="2">
                  <c:v>980</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4">
                  <c:v>1.1575200000000001</c:v>
                </c:pt>
                <c:pt idx="5">
                  <c:v>1.5809</c:v>
                </c:pt>
                <c:pt idx="7">
                  <c:v>2.2530600000000001</c:v>
                </c:pt>
                <c:pt idx="8">
                  <c:v>2.4234200000000001</c:v>
                </c:pt>
                <c:pt idx="9">
                  <c:v>2.5204599999999999</c:v>
                </c:pt>
                <c:pt idx="10">
                  <c:v>2.5415899999999998</c:v>
                </c:pt>
                <c:pt idx="11">
                  <c:v>2.6693199999999999</c:v>
                </c:pt>
                <c:pt idx="12">
                  <c:v>3.1207600000000002</c:v>
                </c:pt>
                <c:pt idx="13">
                  <c:v>3.4020800000000002</c:v>
                </c:pt>
                <c:pt idx="14">
                  <c:v>3.4252600000000002</c:v>
                </c:pt>
                <c:pt idx="15">
                  <c:v>4.2535100000000003</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6">
                  <c:v>2.19</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3708956692913385"/>
          <c:y val="0.87893986242298117"/>
          <c:w val="0.12920546259842519"/>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Middlesex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F33-42DD-B02F-4CD3F2943183}"/>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4.61219</c:v>
                </c:pt>
                <c:pt idx="1">
                  <c:v>4.7765000000000004</c:v>
                </c:pt>
                <c:pt idx="2">
                  <c:v>2.5</c:v>
                </c:pt>
                <c:pt idx="4">
                  <c:v>2.1857099999999998</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8.4892971711869339E-2"/>
          <c:y val="6.8140319163664999E-3"/>
          <c:w val="0.86351968503937004"/>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19">
                  <c:v>220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19">
                  <c:v>1375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6.6</c:v>
                </c:pt>
                <c:pt idx="1">
                  <c:v>6.7</c:v>
                </c:pt>
                <c:pt idx="2">
                  <c:v>6.7</c:v>
                </c:pt>
                <c:pt idx="3">
                  <c:v>6.6485482585</c:v>
                </c:pt>
                <c:pt idx="4">
                  <c:v>6.1918641461000004</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19">
                  <c:v>6.2</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5">
                  <c:v>9.5196258409999999</c:v>
                </c:pt>
                <c:pt idx="6">
                  <c:v>9.4384450649999998</c:v>
                </c:pt>
                <c:pt idx="7">
                  <c:v>9.2869314648000003</c:v>
                </c:pt>
                <c:pt idx="8">
                  <c:v>8.6696589031000002</c:v>
                </c:pt>
                <c:pt idx="9">
                  <c:v>8.3984913706000004</c:v>
                </c:pt>
                <c:pt idx="10">
                  <c:v>8.3356846999999998</c:v>
                </c:pt>
                <c:pt idx="11">
                  <c:v>8.1762778010999995</c:v>
                </c:pt>
                <c:pt idx="12">
                  <c:v>8.1277507629999999</c:v>
                </c:pt>
                <c:pt idx="13">
                  <c:v>7.8469407432000002</c:v>
                </c:pt>
                <c:pt idx="14">
                  <c:v>7.7464122836999998</c:v>
                </c:pt>
                <c:pt idx="15">
                  <c:v>7.4861068383999996</c:v>
                </c:pt>
                <c:pt idx="16">
                  <c:v>7.3568775310000003</c:v>
                </c:pt>
                <c:pt idx="17">
                  <c:v>7.0254401998000002</c:v>
                </c:pt>
                <c:pt idx="18">
                  <c:v>7.0108074292999998</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24509001992707907"/>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3">
                  <c:v>5.1254167899378702</c:v>
                </c:pt>
                <c:pt idx="4">
                  <c:v>5.4657960112418804</c:v>
                </c:pt>
                <c:pt idx="5">
                  <c:v>5.4878628577638304</c:v>
                </c:pt>
                <c:pt idx="7">
                  <c:v>5.8973015377811997</c:v>
                </c:pt>
                <c:pt idx="8">
                  <c:v>6.00817304826995</c:v>
                </c:pt>
                <c:pt idx="9">
                  <c:v>6.47685191856025</c:v>
                </c:pt>
                <c:pt idx="10">
                  <c:v>7.5612357105601502</c:v>
                </c:pt>
                <c:pt idx="11">
                  <c:v>8.4148828600318808</c:v>
                </c:pt>
                <c:pt idx="12">
                  <c:v>8.6669125365258601</c:v>
                </c:pt>
                <c:pt idx="13">
                  <c:v>9.1776626088671094</c:v>
                </c:pt>
                <c:pt idx="14">
                  <c:v>9.2362820490348003</c:v>
                </c:pt>
                <c:pt idx="15">
                  <c:v>11.4442447744254</c:v>
                </c:pt>
                <c:pt idx="16">
                  <c:v>12.6844503936004</c:v>
                </c:pt>
                <c:pt idx="17">
                  <c:v>13.440392971849599</c:v>
                </c:pt>
                <c:pt idx="18">
                  <c:v>14.3866151195628</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6" formatCode="0.00">
                  <c:v>5.7974703490239596</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4303</c:v>
                </c:pt>
                <c:pt idx="1">
                  <c:v>4243</c:v>
                </c:pt>
                <c:pt idx="2">
                  <c:v>3840</c:v>
                </c:pt>
                <c:pt idx="3">
                  <c:v>4336</c:v>
                </c:pt>
                <c:pt idx="4">
                  <c:v>4783</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0.12177658624312565"/>
                  <c:y val="-9.84374939445439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8659835715619549"/>
                  <c:y val="-2.5781248414047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15317719253876366"/>
                  <c:y val="-5.390624668391691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8156682328274967"/>
                  <c:y val="-5.15624968280944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1044E-2"/>
                  <c:y val="-0.1054687435120113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1.4871635426742033E-2"/>
                  <c:y val="-0.128906242070236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0922081702781404"/>
                  <c:y val="-9.374999423289898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2073</c:v>
                </c:pt>
                <c:pt idx="1">
                  <c:v>1777</c:v>
                </c:pt>
                <c:pt idx="2">
                  <c:v>401</c:v>
                </c:pt>
                <c:pt idx="3">
                  <c:v>247</c:v>
                </c:pt>
                <c:pt idx="4" formatCode="#,##0">
                  <c:v>224</c:v>
                </c:pt>
                <c:pt idx="5">
                  <c:v>49</c:v>
                </c:pt>
                <c:pt idx="6">
                  <c:v>145</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5">
                  <c:v>919</c:v>
                </c:pt>
                <c:pt idx="6">
                  <c:v>1193</c:v>
                </c:pt>
                <c:pt idx="7">
                  <c:v>1382</c:v>
                </c:pt>
                <c:pt idx="8">
                  <c:v>1735</c:v>
                </c:pt>
                <c:pt idx="9">
                  <c:v>1750</c:v>
                </c:pt>
                <c:pt idx="10">
                  <c:v>1828</c:v>
                </c:pt>
                <c:pt idx="11">
                  <c:v>1856</c:v>
                </c:pt>
                <c:pt idx="12">
                  <c:v>2033</c:v>
                </c:pt>
                <c:pt idx="13">
                  <c:v>2297</c:v>
                </c:pt>
                <c:pt idx="14">
                  <c:v>2308</c:v>
                </c:pt>
                <c:pt idx="15">
                  <c:v>2538</c:v>
                </c:pt>
                <c:pt idx="16">
                  <c:v>2666</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17">
                  <c:v>2820</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14">
                  <c:v>83057</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14">
                  <c:v>64840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70126</c:v>
                </c:pt>
                <c:pt idx="1">
                  <c:v>73379</c:v>
                </c:pt>
                <c:pt idx="2">
                  <c:v>79744</c:v>
                </c:pt>
                <c:pt idx="3">
                  <c:v>80299</c:v>
                </c:pt>
                <c:pt idx="4">
                  <c:v>83057</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54272</c:v>
                </c:pt>
                <c:pt idx="1">
                  <c:v>55550</c:v>
                </c:pt>
                <c:pt idx="2">
                  <c:v>62809</c:v>
                </c:pt>
                <c:pt idx="3">
                  <c:v>62559</c:v>
                </c:pt>
                <c:pt idx="4">
                  <c:v>64840</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5">
                  <c:v>268</c:v>
                </c:pt>
                <c:pt idx="6">
                  <c:v>326</c:v>
                </c:pt>
                <c:pt idx="7">
                  <c:v>358</c:v>
                </c:pt>
                <c:pt idx="8">
                  <c:v>376</c:v>
                </c:pt>
                <c:pt idx="9">
                  <c:v>403</c:v>
                </c:pt>
                <c:pt idx="10">
                  <c:v>443</c:v>
                </c:pt>
                <c:pt idx="11">
                  <c:v>501</c:v>
                </c:pt>
                <c:pt idx="12">
                  <c:v>522</c:v>
                </c:pt>
                <c:pt idx="13">
                  <c:v>524</c:v>
                </c:pt>
                <c:pt idx="14">
                  <c:v>564</c:v>
                </c:pt>
                <c:pt idx="15">
                  <c:v>571</c:v>
                </c:pt>
                <c:pt idx="16">
                  <c:v>603</c:v>
                </c:pt>
                <c:pt idx="17">
                  <c:v>625</c:v>
                </c:pt>
                <c:pt idx="18">
                  <c:v>680</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19">
                  <c:v>875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206</c:v>
                </c:pt>
                <c:pt idx="1">
                  <c:v>220</c:v>
                </c:pt>
                <c:pt idx="2">
                  <c:v>254</c:v>
                </c:pt>
                <c:pt idx="3">
                  <c:v>209</c:v>
                </c:pt>
                <c:pt idx="4">
                  <c:v>145</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5">
                  <c:v>-6.6666666666666697E-3</c:v>
                </c:pt>
                <c:pt idx="6">
                  <c:v>-5.7471264367816098E-2</c:v>
                </c:pt>
                <c:pt idx="7">
                  <c:v>-6.2937062937062901E-2</c:v>
                </c:pt>
                <c:pt idx="8">
                  <c:v>-7.9096045197740106E-2</c:v>
                </c:pt>
                <c:pt idx="9">
                  <c:v>-9.6774193548387094E-2</c:v>
                </c:pt>
                <c:pt idx="10">
                  <c:v>-0.1</c:v>
                </c:pt>
                <c:pt idx="11">
                  <c:v>-0.105960264900662</c:v>
                </c:pt>
                <c:pt idx="12">
                  <c:v>-0.15231788079470199</c:v>
                </c:pt>
                <c:pt idx="13">
                  <c:v>-0.16666666666666699</c:v>
                </c:pt>
                <c:pt idx="14">
                  <c:v>-0.17857142857142899</c:v>
                </c:pt>
                <c:pt idx="15">
                  <c:v>-0.25</c:v>
                </c:pt>
                <c:pt idx="16">
                  <c:v>-0.29803921568627501</c:v>
                </c:pt>
                <c:pt idx="17">
                  <c:v>-0.30107526881720398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18" formatCode="0%">
                  <c:v>-0.30622009569378</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Middlesex</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7812500000000003E-2"/>
                  <c:y val="0.100781243800366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9.6875000000000031E-2"/>
                  <c:y val="-7.499999538631918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5156250000000002"/>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0625000000000001E-2"/>
                  <c:y val="-0.1171874927911237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0.12187499999999994"/>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0.43</c:v>
                </c:pt>
                <c:pt idx="1">
                  <c:v>0.08</c:v>
                </c:pt>
                <c:pt idx="2">
                  <c:v>0.32</c:v>
                </c:pt>
                <c:pt idx="3">
                  <c:v>7.0000000000000007E-2</c:v>
                </c:pt>
                <c:pt idx="4">
                  <c:v>0.06</c:v>
                </c:pt>
                <c:pt idx="5">
                  <c:v>0.01</c:v>
                </c:pt>
                <c:pt idx="6">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Sheet1!$A$2:$A$25</c:f>
              <c:strCache>
                <c:ptCount val="24"/>
                <c:pt idx="0">
                  <c:v>Community Support Services (CSS)</c:v>
                </c:pt>
                <c:pt idx="1">
                  <c:v>Outpatient</c:v>
                </c:pt>
                <c:pt idx="2">
                  <c:v>Residential Services</c:v>
                </c:pt>
                <c:pt idx="3">
                  <c:v>Short Term Care Facility (STCF)</c:v>
                </c:pt>
                <c:pt idx="4">
                  <c:v>Certified Community Behavioral Health Clinic (CCBHC)</c:v>
                </c:pt>
                <c:pt idx="5">
                  <c:v>Homeless Services (PATH)</c:v>
                </c:pt>
                <c:pt idx="6">
                  <c:v>Partial Care</c:v>
                </c:pt>
                <c:pt idx="7">
                  <c:v>Primary Screening Services</c:v>
                </c:pt>
                <c:pt idx="8">
                  <c:v>Program of Assertive Community Treatment (PACT)</c:v>
                </c:pt>
                <c:pt idx="9">
                  <c:v>Voluntary Unit</c:v>
                </c:pt>
                <c:pt idx="10">
                  <c:v>Acute Care Family Support</c:v>
                </c:pt>
                <c:pt idx="11">
                  <c:v>County Mental Health Board</c:v>
                </c:pt>
                <c:pt idx="12">
                  <c:v>Early Intervention Support Services (EISS)</c:v>
                </c:pt>
                <c:pt idx="13">
                  <c:v>Integrated Case Management Services (ICMS)</c:v>
                </c:pt>
                <c:pt idx="14">
                  <c:v>Intensive Family Support Services (IFSS)</c:v>
                </c:pt>
                <c:pt idx="15">
                  <c:v>Intensive Outpatient Tx and Support Services (IOTSS)</c:v>
                </c:pt>
                <c:pt idx="16">
                  <c:v>Involuntary Outpatient Commitment (IOC)</c:v>
                </c:pt>
                <c:pt idx="17">
                  <c:v>Justice Involved Services (JIS)</c:v>
                </c:pt>
                <c:pt idx="18">
                  <c:v>Peer Respite Program</c:v>
                </c:pt>
                <c:pt idx="19">
                  <c:v>Residential Intensive Support Team (RIST)</c:v>
                </c:pt>
                <c:pt idx="20">
                  <c:v>Self-Help Center/Community Wellness Center</c:v>
                </c:pt>
                <c:pt idx="21">
                  <c:v>Supported Education</c:v>
                </c:pt>
                <c:pt idx="22">
                  <c:v>Supported Employment Services</c:v>
                </c:pt>
                <c:pt idx="23">
                  <c:v>Systems Advocacy</c:v>
                </c:pt>
              </c:strCache>
            </c:strRef>
          </c:cat>
          <c:val>
            <c:numRef>
              <c:f>Sheet1!$B$2:$B$25</c:f>
              <c:numCache>
                <c:formatCode>General</c:formatCode>
                <c:ptCount val="24"/>
                <c:pt idx="0">
                  <c:v>6</c:v>
                </c:pt>
                <c:pt idx="1">
                  <c:v>5</c:v>
                </c:pt>
                <c:pt idx="2">
                  <c:v>4</c:v>
                </c:pt>
                <c:pt idx="3">
                  <c:v>4</c:v>
                </c:pt>
                <c:pt idx="4">
                  <c:v>3</c:v>
                </c:pt>
                <c:pt idx="5">
                  <c:v>2</c:v>
                </c:pt>
                <c:pt idx="6">
                  <c:v>2</c:v>
                </c:pt>
                <c:pt idx="7">
                  <c:v>2</c:v>
                </c:pt>
                <c:pt idx="8">
                  <c:v>2</c:v>
                </c:pt>
                <c:pt idx="9">
                  <c:v>2</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5">
                  <c:v>0.13300000000000001</c:v>
                </c:pt>
                <c:pt idx="6">
                  <c:v>0.13900000000000001</c:v>
                </c:pt>
                <c:pt idx="7">
                  <c:v>0.13900000000000001</c:v>
                </c:pt>
                <c:pt idx="8">
                  <c:v>0.14099999999999999</c:v>
                </c:pt>
                <c:pt idx="9">
                  <c:v>0.14399999999999999</c:v>
                </c:pt>
                <c:pt idx="10">
                  <c:v>0.14699999999999999</c:v>
                </c:pt>
                <c:pt idx="11">
                  <c:v>0.15</c:v>
                </c:pt>
                <c:pt idx="12">
                  <c:v>0.15</c:v>
                </c:pt>
                <c:pt idx="13">
                  <c:v>0.151</c:v>
                </c:pt>
                <c:pt idx="14">
                  <c:v>0.153</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15">
                  <c:v>0.16400000000000001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0.12</c:v>
                </c:pt>
                <c:pt idx="1">
                  <c:v>0.11600000000000001</c:v>
                </c:pt>
                <c:pt idx="2">
                  <c:v>0.13600000000000001</c:v>
                </c:pt>
                <c:pt idx="3">
                  <c:v>0.13300000000000001</c:v>
                </c:pt>
                <c:pt idx="4">
                  <c:v>0.16400000000000001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0.00%</c:formatCode>
                <c:ptCount val="5"/>
                <c:pt idx="1">
                  <c:v>0.156</c:v>
                </c:pt>
                <c:pt idx="2">
                  <c:v>0.185</c:v>
                </c:pt>
                <c:pt idx="4">
                  <c:v>9.5000000000000001E-2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0.107</c:v>
                </c:pt>
                <c:pt idx="1">
                  <c:v>0.20699999999999999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General</c:formatCode>
                <c:ptCount val="21"/>
                <c:pt idx="0" formatCode="0.0%">
                  <c:v>0.125</c:v>
                </c:pt>
                <c:pt idx="2" formatCode="0.0%">
                  <c:v>0.13100000000000001</c:v>
                </c:pt>
                <c:pt idx="3" formatCode="0.0%">
                  <c:v>0.13400000000000001</c:v>
                </c:pt>
                <c:pt idx="4" formatCode="0.0%">
                  <c:v>0.13500000000000001</c:v>
                </c:pt>
                <c:pt idx="5" formatCode="0.0%">
                  <c:v>0.13700000000000001</c:v>
                </c:pt>
                <c:pt idx="6" formatCode="0.0%">
                  <c:v>0.14199999999999999</c:v>
                </c:pt>
                <c:pt idx="7" formatCode="0.0%">
                  <c:v>0.14699999999999999</c:v>
                </c:pt>
                <c:pt idx="8" formatCode="0.0%">
                  <c:v>0.14799999999999999</c:v>
                </c:pt>
                <c:pt idx="9" formatCode="0.0%">
                  <c:v>0.14799999999999999</c:v>
                </c:pt>
                <c:pt idx="10" formatCode="0.0%">
                  <c:v>0.152</c:v>
                </c:pt>
                <c:pt idx="11" formatCode="0.0%">
                  <c:v>0.161</c:v>
                </c:pt>
                <c:pt idx="12" formatCode="0.0%">
                  <c:v>0.16600000000000001</c:v>
                </c:pt>
                <c:pt idx="13" formatCode="0.0%">
                  <c:v>0.17</c:v>
                </c:pt>
                <c:pt idx="14" formatCode="0.0%">
                  <c:v>0.18099999999999999</c:v>
                </c:pt>
                <c:pt idx="15" formatCode="0.0%">
                  <c:v>0.183</c:v>
                </c:pt>
                <c:pt idx="16" formatCode="0.0%">
                  <c:v>0.19600000000000001</c:v>
                </c:pt>
                <c:pt idx="17" formatCode="0.0%">
                  <c:v>0.23</c:v>
                </c:pt>
                <c:pt idx="18" formatCode="0.0%">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1">
                  <c:v>0.127</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5655751430078356"/>
          <c:y val="0.9335550306211724"/>
          <c:w val="0.23247213397925831"/>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0.13600000000000001</c:v>
                </c:pt>
                <c:pt idx="1">
                  <c:v>7.5999999999999998E-2</c:v>
                </c:pt>
                <c:pt idx="2">
                  <c:v>0.11899999999999999</c:v>
                </c:pt>
                <c:pt idx="3">
                  <c:v>0.158</c:v>
                </c:pt>
                <c:pt idx="4">
                  <c:v>0.127</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0.16600000000000001</c:v>
                </c:pt>
                <c:pt idx="4" formatCode="0.0%">
                  <c:v>0.123</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6.2E-2</c:v>
                </c:pt>
                <c:pt idx="1">
                  <c:v>0.186</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7">
                  <c:v>7.4</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18" formatCode="0">
                  <c:v>18913</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18">
                  <c:v>19932</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5">
                  <c:v>213</c:v>
                </c:pt>
                <c:pt idx="6">
                  <c:v>382</c:v>
                </c:pt>
                <c:pt idx="7">
                  <c:v>451</c:v>
                </c:pt>
                <c:pt idx="8">
                  <c:v>472</c:v>
                </c:pt>
                <c:pt idx="9">
                  <c:v>643</c:v>
                </c:pt>
                <c:pt idx="10">
                  <c:v>803</c:v>
                </c:pt>
                <c:pt idx="11">
                  <c:v>815</c:v>
                </c:pt>
                <c:pt idx="12">
                  <c:v>982</c:v>
                </c:pt>
                <c:pt idx="13">
                  <c:v>1112</c:v>
                </c:pt>
                <c:pt idx="14">
                  <c:v>1153</c:v>
                </c:pt>
                <c:pt idx="15">
                  <c:v>1244</c:v>
                </c:pt>
                <c:pt idx="16">
                  <c:v>1391</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17">
                  <c:v>1586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2">
                  <c:v>149</c:v>
                </c:pt>
                <c:pt idx="3">
                  <c:v>163</c:v>
                </c:pt>
                <c:pt idx="4">
                  <c:v>182</c:v>
                </c:pt>
                <c:pt idx="5">
                  <c:v>210</c:v>
                </c:pt>
                <c:pt idx="6">
                  <c:v>428</c:v>
                </c:pt>
                <c:pt idx="7">
                  <c:v>460</c:v>
                </c:pt>
                <c:pt idx="8">
                  <c:v>511</c:v>
                </c:pt>
                <c:pt idx="9">
                  <c:v>515</c:v>
                </c:pt>
                <c:pt idx="10">
                  <c:v>633</c:v>
                </c:pt>
                <c:pt idx="11">
                  <c:v>803</c:v>
                </c:pt>
                <c:pt idx="12">
                  <c:v>808</c:v>
                </c:pt>
                <c:pt idx="13">
                  <c:v>833</c:v>
                </c:pt>
                <c:pt idx="14">
                  <c:v>834</c:v>
                </c:pt>
                <c:pt idx="15">
                  <c:v>919</c:v>
                </c:pt>
                <c:pt idx="16">
                  <c:v>955</c:v>
                </c:pt>
                <c:pt idx="17" formatCode="#,##0">
                  <c:v>1131</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18" formatCode="#,##0">
                  <c:v>1152</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1023</c:v>
                </c:pt>
                <c:pt idx="1">
                  <c:v>1051</c:v>
                </c:pt>
                <c:pt idx="2">
                  <c:v>1042</c:v>
                </c:pt>
                <c:pt idx="3">
                  <c:v>1087</c:v>
                </c:pt>
                <c:pt idx="4">
                  <c:v>1152</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5" formatCode="General">
                  <c:v>1.2E-2</c:v>
                </c:pt>
                <c:pt idx="6">
                  <c:v>1.2E-2</c:v>
                </c:pt>
                <c:pt idx="7">
                  <c:v>1.2E-2</c:v>
                </c:pt>
                <c:pt idx="8">
                  <c:v>1.2999999999999999E-2</c:v>
                </c:pt>
                <c:pt idx="9">
                  <c:v>1.2999999999999999E-2</c:v>
                </c:pt>
                <c:pt idx="10">
                  <c:v>1.4E-2</c:v>
                </c:pt>
                <c:pt idx="12">
                  <c:v>1.6E-2</c:v>
                </c:pt>
                <c:pt idx="13">
                  <c:v>1.7999999999999999E-2</c:v>
                </c:pt>
                <c:pt idx="14">
                  <c:v>0.02</c:v>
                </c:pt>
                <c:pt idx="15">
                  <c:v>2.3E-2</c:v>
                </c:pt>
                <c:pt idx="16">
                  <c:v>2.5000000000000001E-2</c:v>
                </c:pt>
                <c:pt idx="17">
                  <c:v>0.03</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11" formatCode="0.00%">
                  <c:v>1.4999999999999999E-2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73394893897625"/>
          <c:y val="0.8932316710411196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5">
                  <c:v>228</c:v>
                </c:pt>
                <c:pt idx="6">
                  <c:v>260</c:v>
                </c:pt>
                <c:pt idx="7">
                  <c:v>320</c:v>
                </c:pt>
                <c:pt idx="8">
                  <c:v>336</c:v>
                </c:pt>
                <c:pt idx="9">
                  <c:v>369</c:v>
                </c:pt>
                <c:pt idx="10">
                  <c:v>432</c:v>
                </c:pt>
                <c:pt idx="11">
                  <c:v>448</c:v>
                </c:pt>
                <c:pt idx="12">
                  <c:v>474</c:v>
                </c:pt>
                <c:pt idx="13">
                  <c:v>582</c:v>
                </c:pt>
                <c:pt idx="14">
                  <c:v>590</c:v>
                </c:pt>
                <c:pt idx="15">
                  <c:v>615</c:v>
                </c:pt>
                <c:pt idx="16">
                  <c:v>649</c:v>
                </c:pt>
                <c:pt idx="17">
                  <c:v>680</c:v>
                </c:pt>
                <c:pt idx="18">
                  <c:v>763</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19">
                  <c:v>776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0</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0</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18">
                  <c:v>2313</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18">
                  <c:v>2313</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145</c:v>
                </c:pt>
                <c:pt idx="1">
                  <c:v>107</c:v>
                </c:pt>
                <c:pt idx="2">
                  <c:v>91</c:v>
                </c:pt>
                <c:pt idx="3">
                  <c:v>84</c:v>
                </c:pt>
                <c:pt idx="4">
                  <c:v>93</c:v>
                </c:pt>
                <c:pt idx="5">
                  <c:v>105</c:v>
                </c:pt>
                <c:pt idx="6">
                  <c:v>114</c:v>
                </c:pt>
                <c:pt idx="7">
                  <c:v>78</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150</c:v>
                </c:pt>
                <c:pt idx="1">
                  <c:v>130</c:v>
                </c:pt>
                <c:pt idx="2">
                  <c:v>102</c:v>
                </c:pt>
                <c:pt idx="3">
                  <c:v>77</c:v>
                </c:pt>
                <c:pt idx="4">
                  <c:v>74</c:v>
                </c:pt>
                <c:pt idx="5">
                  <c:v>69</c:v>
                </c:pt>
                <c:pt idx="6">
                  <c:v>55</c:v>
                </c:pt>
                <c:pt idx="7">
                  <c:v>43</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5" formatCode="#,##0">
                  <c:v>2916</c:v>
                </c:pt>
                <c:pt idx="6" formatCode="#,##0">
                  <c:v>4132</c:v>
                </c:pt>
                <c:pt idx="7" formatCode="#,##0">
                  <c:v>4722</c:v>
                </c:pt>
                <c:pt idx="8" formatCode="#,##0">
                  <c:v>4872</c:v>
                </c:pt>
                <c:pt idx="9" formatCode="#,##0">
                  <c:v>5417</c:v>
                </c:pt>
                <c:pt idx="10" formatCode="#,##0">
                  <c:v>5953</c:v>
                </c:pt>
                <c:pt idx="11" formatCode="#,##0">
                  <c:v>6371</c:v>
                </c:pt>
                <c:pt idx="12" formatCode="#,##0">
                  <c:v>6603</c:v>
                </c:pt>
                <c:pt idx="13">
                  <c:v>6608</c:v>
                </c:pt>
                <c:pt idx="14" formatCode="#,##0">
                  <c:v>7759</c:v>
                </c:pt>
                <c:pt idx="15" formatCode="#,##0">
                  <c:v>11368</c:v>
                </c:pt>
                <c:pt idx="16" formatCode="#,##0">
                  <c:v>11849</c:v>
                </c:pt>
                <c:pt idx="17" formatCode="#,##0">
                  <c:v>11999</c:v>
                </c:pt>
                <c:pt idx="18" formatCode="#,##0">
                  <c:v>13410</c:v>
                </c:pt>
                <c:pt idx="19" formatCode="#,##0">
                  <c:v>14159</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20">
                  <c:v>18630</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15">
                  <c:v>0.45</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15">
                  <c:v>0.44</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15">
                  <c:v>0.49</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15" formatCode="0%">
                  <c:v>0.49</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5">
                  <c:v>0.22</c:v>
                </c:pt>
                <c:pt idx="6">
                  <c:v>0.16</c:v>
                </c:pt>
                <c:pt idx="7">
                  <c:v>0.14000000000000001</c:v>
                </c:pt>
                <c:pt idx="8">
                  <c:v>0.14000000000000001</c:v>
                </c:pt>
                <c:pt idx="9">
                  <c:v>0.12</c:v>
                </c:pt>
                <c:pt idx="10">
                  <c:v>0.11</c:v>
                </c:pt>
                <c:pt idx="11">
                  <c:v>0.1</c:v>
                </c:pt>
                <c:pt idx="12">
                  <c:v>0.08</c:v>
                </c:pt>
                <c:pt idx="13" formatCode="General">
                  <c:v>0.08</c:v>
                </c:pt>
                <c:pt idx="14">
                  <c:v>0.08</c:v>
                </c:pt>
                <c:pt idx="15">
                  <c:v>7.0000000000000007E-2</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16">
                  <c:v>0.06</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www.middlesexresourcenet.org/"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rwjms.rutgers.edu/boggscenter/" TargetMode="External"/><Relationship Id="rId5" Type="http://schemas.openxmlformats.org/officeDocument/2006/relationships/hyperlink" Target="https://www.arc-middlesex.org/" TargetMode="External"/><Relationship Id="rId4" Type="http://schemas.openxmlformats.org/officeDocument/2006/relationships/hyperlink" Target="https://www.adacil.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Asian and Hispanic/Latino residents, and lower proportions of White and Black/African American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index of Black/White residential segregation of the NJ counties. </a:t>
            </a:r>
          </a:p>
          <a:p>
            <a:pPr marL="171450" indent="-171450">
              <a:buFont typeface="Arial" panose="020B0604020202020204" pitchFamily="34" charset="0"/>
              <a:buChar char="•"/>
            </a:pPr>
            <a:r>
              <a:rPr lang="en-US" dirty="0"/>
              <a:t>The index of Black/White residential segregation in this county has slightly increased over time.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increased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Plainsboro and Perth Amboy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Edison and Woodbridge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housing.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Perth Amboy and New Brunswick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 Brunswick and Perth Amboy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0" lvl="0" indent="0">
              <a:buFont typeface="Arial" panose="020B0604020202020204" pitchFamily="34" charset="0"/>
              <a:buNone/>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pre-K, and school-age median monthly childcare costs in this county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around as expected for infant childcare and lower than expected for toddler, pre-K, and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Perth Amboy and </a:t>
            </a:r>
            <a:r>
              <a:rPr lang="en-US" sz="1200" kern="1200" dirty="0" err="1">
                <a:solidFill>
                  <a:schemeClr val="tx1"/>
                </a:solidFill>
                <a:effectLst/>
                <a:latin typeface="+mn-lt"/>
                <a:ea typeface="+mn-ea"/>
                <a:cs typeface="+mn-cs"/>
              </a:rPr>
              <a:t>Helmetta</a:t>
            </a:r>
            <a:r>
              <a:rPr lang="en-US" sz="1200" kern="1200" dirty="0">
                <a:solidFill>
                  <a:schemeClr val="tx1"/>
                </a:solidFill>
                <a:effectLst/>
                <a:latin typeface="+mn-lt"/>
                <a:ea typeface="+mn-ea"/>
                <a:cs typeface="+mn-cs"/>
              </a:rPr>
              <a:t>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women reported receiving early prenatal care most frequently, followed by Asian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higher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vary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New Brunswick and Perth Amboy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The 2021 data is in two different formats, making it difficult to compile, and not very accurate.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$17K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-30.62%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(CSS) and outpatient followed by residential services and short-term care facilities (STCF).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 followed by Black/African American, then Hispanic/Latino 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 followed by Hispanic/Latino residents.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2,140</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173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http://www.middlesexresourcenet.org/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https://www.adacil.org/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https://www.arc-middlesex.org/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6%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https://www.middlesexresourcenet.org/community-services/legal-advocacy/advocacy/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Middlesex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descr="Image result for middlesex county nj map wikipedia">
            <a:extLst>
              <a:ext uri="{FF2B5EF4-FFF2-40B4-BE49-F238E27FC236}">
                <a16:creationId xmlns:a16="http://schemas.microsoft.com/office/drawing/2014/main" id="{0A8C9641-3A8A-2508-F632-0D5B6064BA4C}"/>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30824" y="0"/>
            <a:ext cx="474785" cy="955121"/>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4C1D571F-2E0C-7B1B-9C1D-749B864F55C5}"/>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6" name="Picture 5" descr="Image result for middlesex county nj map wikipedia">
            <a:extLst>
              <a:ext uri="{FF2B5EF4-FFF2-40B4-BE49-F238E27FC236}">
                <a16:creationId xmlns:a16="http://schemas.microsoft.com/office/drawing/2014/main" id="{516CC61B-FDE5-8DD2-6172-29EBE0757BA2}"/>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30824" y="0"/>
            <a:ext cx="474785" cy="955121"/>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76CDAF7B-1764-117A-1C46-236D70776430}"/>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6" name="Picture 5" descr="Image result for middlesex county nj map wikipedia">
            <a:extLst>
              <a:ext uri="{FF2B5EF4-FFF2-40B4-BE49-F238E27FC236}">
                <a16:creationId xmlns:a16="http://schemas.microsoft.com/office/drawing/2014/main" id="{16B359C5-2873-AE73-759D-559566999449}"/>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30824" y="0"/>
            <a:ext cx="474785" cy="955121"/>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033F2537-10C8-129E-431A-A39AF3B6F606}"/>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6" name="Picture 5" descr="Image result for middlesex county nj map wikipedia">
            <a:extLst>
              <a:ext uri="{FF2B5EF4-FFF2-40B4-BE49-F238E27FC236}">
                <a16:creationId xmlns:a16="http://schemas.microsoft.com/office/drawing/2014/main" id="{E5A61E96-6899-5B07-F484-683392D40508}"/>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30824" y="0"/>
            <a:ext cx="474785" cy="955121"/>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40E8018B-8E48-EA9A-8B1C-45255F8E007A}"/>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6" name="Picture 5" descr="Image result for middlesex county nj map wikipedia">
            <a:extLst>
              <a:ext uri="{FF2B5EF4-FFF2-40B4-BE49-F238E27FC236}">
                <a16:creationId xmlns:a16="http://schemas.microsoft.com/office/drawing/2014/main" id="{A418EAE1-301C-96FF-034C-E29BE41B1554}"/>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30824" y="0"/>
            <a:ext cx="474785" cy="955121"/>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EBC2AF30-A939-271A-4370-6F2F0248A030}"/>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9" name="Picture 8" descr="Image result for middlesex county nj map wikipedia">
            <a:extLst>
              <a:ext uri="{FF2B5EF4-FFF2-40B4-BE49-F238E27FC236}">
                <a16:creationId xmlns:a16="http://schemas.microsoft.com/office/drawing/2014/main" id="{2BD766F2-CFF2-C376-4ED7-75FD8A9285E8}"/>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30824" y="0"/>
            <a:ext cx="474785" cy="955121"/>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D9E5B7D9-CFDE-8B5D-D7DB-E8C58877B7D3}"/>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4" name="Picture 3" descr="Image result for middlesex county nj map wikipedia">
            <a:extLst>
              <a:ext uri="{FF2B5EF4-FFF2-40B4-BE49-F238E27FC236}">
                <a16:creationId xmlns:a16="http://schemas.microsoft.com/office/drawing/2014/main" id="{FC950CE2-DF70-349B-AB94-5B23C936AD6D}"/>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30824" y="0"/>
            <a:ext cx="474785" cy="955121"/>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7F083614-ACE1-485E-8D5B-B8B4C4B31273}"/>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7" name="Picture 6" descr="Image result for middlesex county nj map wikipedia">
            <a:extLst>
              <a:ext uri="{FF2B5EF4-FFF2-40B4-BE49-F238E27FC236}">
                <a16:creationId xmlns:a16="http://schemas.microsoft.com/office/drawing/2014/main" id="{A498803D-4187-197F-1A36-E70E735AB86C}"/>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30824" y="0"/>
            <a:ext cx="474785" cy="955121"/>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6357D4EA-D119-7CDC-6559-81F697219111}"/>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7" name="Picture 6" descr="Image result for middlesex county nj map wikipedia">
            <a:extLst>
              <a:ext uri="{FF2B5EF4-FFF2-40B4-BE49-F238E27FC236}">
                <a16:creationId xmlns:a16="http://schemas.microsoft.com/office/drawing/2014/main" id="{844B74E1-FDE5-9151-5FAD-BB6C1998D5A0}"/>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30824" y="0"/>
            <a:ext cx="474785" cy="955121"/>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C21EF79E-A1DD-494C-DCDD-8432CCF2908E}"/>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4" name="Picture 3" descr="Image result for middlesex county nj map wikipedia">
            <a:extLst>
              <a:ext uri="{FF2B5EF4-FFF2-40B4-BE49-F238E27FC236}">
                <a16:creationId xmlns:a16="http://schemas.microsoft.com/office/drawing/2014/main" id="{78EA7989-2A72-2451-C70A-EC0FCC5589FA}"/>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30824" y="0"/>
            <a:ext cx="474785" cy="955121"/>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descr="Image result for middlesex county nj map wikipedia">
            <a:extLst>
              <a:ext uri="{FF2B5EF4-FFF2-40B4-BE49-F238E27FC236}">
                <a16:creationId xmlns:a16="http://schemas.microsoft.com/office/drawing/2014/main" id="{2E4AF110-5FE0-3221-BD21-E61A8C682A6E}"/>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30179" y="975119"/>
            <a:ext cx="902677" cy="1427106"/>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descr="Image result for middlesex county nj map wikipedia">
            <a:extLst>
              <a:ext uri="{FF2B5EF4-FFF2-40B4-BE49-F238E27FC236}">
                <a16:creationId xmlns:a16="http://schemas.microsoft.com/office/drawing/2014/main" id="{810CDEEA-170F-6026-3727-1C239E26BAB6}"/>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43800" y="4480319"/>
            <a:ext cx="902677" cy="1427106"/>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descr="Image result for middlesex county nj map wikipedia">
            <a:extLst>
              <a:ext uri="{FF2B5EF4-FFF2-40B4-BE49-F238E27FC236}">
                <a16:creationId xmlns:a16="http://schemas.microsoft.com/office/drawing/2014/main" id="{5FE0F841-7CAE-A7B3-B4F6-13C532C3EF61}"/>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85222" y="451650"/>
            <a:ext cx="902677" cy="1427106"/>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descr="Image result for middlesex county nj map wikipedia">
            <a:extLst>
              <a:ext uri="{FF2B5EF4-FFF2-40B4-BE49-F238E27FC236}">
                <a16:creationId xmlns:a16="http://schemas.microsoft.com/office/drawing/2014/main" id="{6C7125DB-033E-8E7D-C947-BC0F31E3192B}"/>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219200" y="437649"/>
            <a:ext cx="902677" cy="1427106"/>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iddlesex county nj map wikipedia">
            <a:extLst>
              <a:ext uri="{FF2B5EF4-FFF2-40B4-BE49-F238E27FC236}">
                <a16:creationId xmlns:a16="http://schemas.microsoft.com/office/drawing/2014/main" id="{DEDC1A7B-7AB9-6E65-145D-53CC89EAF364}"/>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222261" y="2715446"/>
            <a:ext cx="902677" cy="1427106"/>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descr="Image result for middlesex county nj map wikipedia">
            <a:extLst>
              <a:ext uri="{FF2B5EF4-FFF2-40B4-BE49-F238E27FC236}">
                <a16:creationId xmlns:a16="http://schemas.microsoft.com/office/drawing/2014/main" id="{7D55FA1A-503E-80C8-66EA-DF1251AD0FAF}"/>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143000" y="564270"/>
            <a:ext cx="902677" cy="1427106"/>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iddlesex county nj map wikipedia">
            <a:extLst>
              <a:ext uri="{FF2B5EF4-FFF2-40B4-BE49-F238E27FC236}">
                <a16:creationId xmlns:a16="http://schemas.microsoft.com/office/drawing/2014/main" id="{25A9AEC0-0F22-5A00-FB6B-3984CDDD7DDD}"/>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56421" y="405948"/>
            <a:ext cx="902677" cy="1427106"/>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descr="Image result for middlesex county nj map wikipedia">
            <a:extLst>
              <a:ext uri="{FF2B5EF4-FFF2-40B4-BE49-F238E27FC236}">
                <a16:creationId xmlns:a16="http://schemas.microsoft.com/office/drawing/2014/main" id="{DA95B01A-ADF9-8F0C-B824-8D629D158864}"/>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706767" y="4937518"/>
            <a:ext cx="902677" cy="1427106"/>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iddlesex county nj map wikipedia">
            <a:extLst>
              <a:ext uri="{FF2B5EF4-FFF2-40B4-BE49-F238E27FC236}">
                <a16:creationId xmlns:a16="http://schemas.microsoft.com/office/drawing/2014/main" id="{3FB8B763-60EC-B4EE-7949-E994A034CC64}"/>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22544" y="4861319"/>
            <a:ext cx="902677" cy="1427106"/>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iddlesex county nj map wikipedia">
            <a:extLst>
              <a:ext uri="{FF2B5EF4-FFF2-40B4-BE49-F238E27FC236}">
                <a16:creationId xmlns:a16="http://schemas.microsoft.com/office/drawing/2014/main" id="{C0938296-5BDA-E548-B729-0B415BB2CE9E}"/>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879959" y="386214"/>
            <a:ext cx="902677" cy="1427106"/>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iddlesex county nj map wikipedia">
            <a:extLst>
              <a:ext uri="{FF2B5EF4-FFF2-40B4-BE49-F238E27FC236}">
                <a16:creationId xmlns:a16="http://schemas.microsoft.com/office/drawing/2014/main" id="{233A5336-D95B-42C0-85E4-49777B2BD92A}"/>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637172" y="298253"/>
            <a:ext cx="902677" cy="1427106"/>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iddlesex county nj map wikipedia">
            <a:extLst>
              <a:ext uri="{FF2B5EF4-FFF2-40B4-BE49-F238E27FC236}">
                <a16:creationId xmlns:a16="http://schemas.microsoft.com/office/drawing/2014/main" id="{0DB41394-C9B6-24B0-879D-1D17832F7979}"/>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34311" y="420295"/>
            <a:ext cx="902677" cy="1427106"/>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iddlesex county nj map wikipedia">
            <a:extLst>
              <a:ext uri="{FF2B5EF4-FFF2-40B4-BE49-F238E27FC236}">
                <a16:creationId xmlns:a16="http://schemas.microsoft.com/office/drawing/2014/main" id="{AB7B3FCE-A2DB-A9F6-9FBF-34A7659832BB}"/>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496330" y="815144"/>
            <a:ext cx="902677" cy="1427106"/>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descr="Image result for middlesex county nj map wikipedia">
            <a:extLst>
              <a:ext uri="{FF2B5EF4-FFF2-40B4-BE49-F238E27FC236}">
                <a16:creationId xmlns:a16="http://schemas.microsoft.com/office/drawing/2014/main" id="{77F8F495-42A0-0AAF-9D37-1165CA532062}"/>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96173" y="459688"/>
            <a:ext cx="902677" cy="1427106"/>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iddlesex county nj map wikipedia">
            <a:extLst>
              <a:ext uri="{FF2B5EF4-FFF2-40B4-BE49-F238E27FC236}">
                <a16:creationId xmlns:a16="http://schemas.microsoft.com/office/drawing/2014/main" id="{0482DD54-D1FD-B870-0E29-AD62864F828F}"/>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04731" y="314299"/>
            <a:ext cx="902677" cy="1427106"/>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iddlesex county nj map wikipedia">
            <a:extLst>
              <a:ext uri="{FF2B5EF4-FFF2-40B4-BE49-F238E27FC236}">
                <a16:creationId xmlns:a16="http://schemas.microsoft.com/office/drawing/2014/main" id="{35043947-91D0-168A-751F-672A4340AEEF}"/>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99142" y="416627"/>
            <a:ext cx="902677" cy="1427106"/>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descr="Image result for middlesex county nj map wikipedia">
            <a:extLst>
              <a:ext uri="{FF2B5EF4-FFF2-40B4-BE49-F238E27FC236}">
                <a16:creationId xmlns:a16="http://schemas.microsoft.com/office/drawing/2014/main" id="{113562EF-0EE7-8845-56C1-9E6871B849E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30179" y="975119"/>
            <a:ext cx="902677" cy="1427106"/>
          </a:xfrm>
          <a:prstGeom prst="rect">
            <a:avLst/>
          </a:prstGeom>
          <a:noFill/>
          <a:ln>
            <a:noFill/>
          </a:ln>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iddlesex county nj map wikipedia">
            <a:extLst>
              <a:ext uri="{FF2B5EF4-FFF2-40B4-BE49-F238E27FC236}">
                <a16:creationId xmlns:a16="http://schemas.microsoft.com/office/drawing/2014/main" id="{D510D744-4B30-C2FC-F853-BBB86C54CDC5}"/>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003724" y="311620"/>
            <a:ext cx="902677" cy="1427106"/>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EE9B360-F102-28C6-5D06-913200C46ED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52400" y="-457200"/>
            <a:ext cx="12954000" cy="7316565"/>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Middlesex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April 2025</a:t>
              </a:r>
            </a:p>
          </p:txBody>
        </p:sp>
      </p:grpSp>
      <p:pic>
        <p:nvPicPr>
          <p:cNvPr id="11" name="Picture 10" descr="Image result for middlesex county nj map wikipedia">
            <a:extLst>
              <a:ext uri="{FF2B5EF4-FFF2-40B4-BE49-F238E27FC236}">
                <a16:creationId xmlns:a16="http://schemas.microsoft.com/office/drawing/2014/main" id="{3B9DB58C-093C-271B-3B8F-3F6924735A32}"/>
              </a:ext>
            </a:extLst>
          </p:cNvPr>
          <p:cNvPicPr/>
          <p:nvPr/>
        </p:nvPicPr>
        <p:blipFill>
          <a:blip r:embed="rId9" cstate="email">
            <a:extLst>
              <a:ext uri="{28A0092B-C50C-407E-A947-70E740481C1C}">
                <a14:useLocalDpi xmlns:a14="http://schemas.microsoft.com/office/drawing/2010/main"/>
              </a:ext>
            </a:extLst>
          </a:blip>
          <a:srcRect/>
          <a:stretch>
            <a:fillRect/>
          </a:stretch>
        </p:blipFill>
        <p:spPr bwMode="auto">
          <a:xfrm>
            <a:off x="6965812" y="4911551"/>
            <a:ext cx="730852" cy="1357312"/>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middlesex county nj map wikipedia">
            <a:extLst>
              <a:ext uri="{FF2B5EF4-FFF2-40B4-BE49-F238E27FC236}">
                <a16:creationId xmlns:a16="http://schemas.microsoft.com/office/drawing/2014/main" id="{BB23F4CF-FEAF-DFDC-F3AF-AFEF03A9C342}"/>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591403" y="381000"/>
            <a:ext cx="2216751" cy="4203926"/>
          </a:xfrm>
          <a:prstGeom prst="rect">
            <a:avLst/>
          </a:prstGeom>
          <a:noFill/>
          <a:ln>
            <a:noFill/>
          </a:ln>
        </p:spPr>
      </p:pic>
      <p:pic>
        <p:nvPicPr>
          <p:cNvPr id="5" name="Picture 4">
            <a:extLst>
              <a:ext uri="{FF2B5EF4-FFF2-40B4-BE49-F238E27FC236}">
                <a16:creationId xmlns:a16="http://schemas.microsoft.com/office/drawing/2014/main" id="{FA155A3F-22F6-E137-C4CB-9F94D8AAE0D8}"/>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8200" y="215900"/>
            <a:ext cx="5943600" cy="642620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Middlesex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95471710"/>
              </p:ext>
            </p:extLst>
          </p:nvPr>
        </p:nvGraphicFramePr>
        <p:xfrm>
          <a:off x="3276600" y="544375"/>
          <a:ext cx="4419600" cy="6692905"/>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Families with children under the age of 18 living in poverty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806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a:latin typeface="Franklin Gothic Book" panose="020B0503020102020204" pitchFamily="34" charset="0"/>
                        </a:rPr>
                        <a:t>Cost of transportation as a percentage of income in NJ</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Children under the age of 18 without health insurance</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839263">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Percent of children meeting all immunization requirements</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762388550"/>
              </p:ext>
            </p:extLst>
          </p:nvPr>
        </p:nvGraphicFramePr>
        <p:xfrm>
          <a:off x="7543801" y="1115677"/>
          <a:ext cx="4648199" cy="605776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Middlesex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346009541"/>
              </p:ext>
            </p:extLst>
          </p:nvPr>
        </p:nvGraphicFramePr>
        <p:xfrm>
          <a:off x="3221870" y="772985"/>
          <a:ext cx="3944287" cy="6120930"/>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23980">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000441896"/>
              </p:ext>
            </p:extLst>
          </p:nvPr>
        </p:nvGraphicFramePr>
        <p:xfrm>
          <a:off x="7010401" y="974832"/>
          <a:ext cx="5257800" cy="598832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794580738"/>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728617608"/>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751334128"/>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707414913"/>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671143143"/>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922681591"/>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983368759"/>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23270175"/>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287107255"/>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406236706"/>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734464507"/>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265966143"/>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436047205"/>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151713755"/>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19A65757-90B4-0205-059F-098329C1B8CC}"/>
              </a:ext>
            </a:extLst>
          </p:cNvPr>
          <p:cNvGraphicFramePr/>
          <p:nvPr>
            <p:custDataLst>
              <p:tags r:id="rId7"/>
            </p:custDataLst>
            <p:extLst>
              <p:ext uri="{D42A27DB-BD31-4B8C-83A1-F6EECF244321}">
                <p14:modId xmlns:p14="http://schemas.microsoft.com/office/powerpoint/2010/main" val="1209170347"/>
              </p:ext>
            </p:extLst>
          </p:nvPr>
        </p:nvGraphicFramePr>
        <p:xfrm>
          <a:off x="3824990" y="1481034"/>
          <a:ext cx="7620000" cy="5181600"/>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3211155405"/>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549489605"/>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60512520"/>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127812662"/>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607640445"/>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1869765980"/>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573233010"/>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492342453"/>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4086207696"/>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431281418"/>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3504857297"/>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754489909"/>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59256194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802631950"/>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136605796"/>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190771206"/>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787951238"/>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4142251570"/>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164487506"/>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328072700"/>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4162180815"/>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4029970558"/>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453431385"/>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4156113468"/>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60036556"/>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135902103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351334358"/>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3483719854"/>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2401301144"/>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539151352"/>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1601794143"/>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959696981"/>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151989682"/>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1138492722"/>
              </p:ext>
            </p:extLst>
          </p:nvPr>
        </p:nvGraphicFramePr>
        <p:xfrm>
          <a:off x="3144346" y="612485"/>
          <a:ext cx="8990959" cy="60169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45515"/>
            <a:ext cx="9024576" cy="612485"/>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Graduation rates in this file represent the state calculation of the graduation rate and include all students receiving a state-endorsed diploma.</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224395583"/>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867310190"/>
              </p:ext>
            </p:extLst>
          </p:nvPr>
        </p:nvGraphicFramePr>
        <p:xfrm>
          <a:off x="3115454" y="63608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653592429"/>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598521989"/>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48546721"/>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821813223"/>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054716423"/>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113852572"/>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251192329"/>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2810524636"/>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1931672195"/>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198344632"/>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582946608"/>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3259064617"/>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418751668"/>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3895512813"/>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4833615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860190426"/>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040089474"/>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57217554"/>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010307468"/>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91424137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3830153723"/>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777608893"/>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3263502313"/>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23557750"/>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4027740610"/>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91022380"/>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73476176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3644609499"/>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758751896"/>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6658684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015377590"/>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19604966"/>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655846508"/>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84346446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2055683352"/>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2138094014"/>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976738043"/>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910196"/>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Adolescent &amp; Children Enrichment Services, LLC [Child Development &amp; Parenting]</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Adult Sibs: Supportive Networks.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Alianza</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[Youth]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Alliance Center for Independence (ACI)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ARC – Middlesex County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B.A.S.C. Network [Childcare]</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Bayside Family Success Center [General]</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Big Brother Big Sister of Monmouth and Middlesex Counties  [Youth]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Boggs Center for Developmental Disabilities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Success Centers located throughout Middlesex County</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middlesexresourcenet.org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4255777489"/>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1461759428"/>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3416325396"/>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22171" y="543966"/>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Central Jersey Legal Services, Inc. </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ACLU of New Jersey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Volunteer Lawyers for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AFSC Immigrant Rights Program</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KIND</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Community Justice Center</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Education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Education Law Center</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Manavi </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Military Legal Assistance Program</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Community Justice Center (veteran)</a:t>
            </a:r>
          </a:p>
          <a:p>
            <a:pPr marL="0" marR="0" indent="457200">
              <a:lnSpc>
                <a:spcPct val="107000"/>
              </a:lnSpc>
              <a:spcBef>
                <a:spcPts val="0"/>
              </a:spcBef>
              <a:spcAft>
                <a:spcPts val="800"/>
              </a:spcAft>
            </a:pPr>
            <a:endPar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Unchained at Last [Child Marriage]</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c1c3338323ec8858414&quot;,&quot;SmartGridHorizontal&quot;:0,&quot;LinkedExcelSources&quot;:{&quot;67cefed43842343a900c2c16&quot;:&quot;{{Desktop}}\\hsac 25\\engage\\archive\\Middlesex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V0FpWuivt5xPCWKYas4h_1741599820&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28210</TotalTime>
  <Words>10291</Words>
  <Application>Microsoft Office PowerPoint</Application>
  <PresentationFormat>Widescreen</PresentationFormat>
  <Paragraphs>813</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1647</cp:revision>
  <dcterms:created xsi:type="dcterms:W3CDTF">2006-08-16T00:00:00Z</dcterms:created>
  <dcterms:modified xsi:type="dcterms:W3CDTF">2025-07-03T12:48:28Z</dcterms:modified>
</cp:coreProperties>
</file>