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notesSlides/notesSlide54.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notesSlides/notesSlide57.xml" ContentType="application/vnd.openxmlformats-officedocument.presentationml.notesSlid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notesSlides/notesSlide58.xml" ContentType="application/vnd.openxmlformats-officedocument.presentationml.notesSlid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notesSlides/notesSlide59.xml" ContentType="application/vnd.openxmlformats-officedocument.presentationml.notesSlid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0.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notesSlides/notesSlide69.xml" ContentType="application/vnd.openxmlformats-officedocument.presentationml.notesSlide+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notesSlides/notesSlide70.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91" r:id="rId89"/>
    <p:sldId id="479" r:id="rId90"/>
    <p:sldId id="482" r:id="rId91"/>
    <p:sldId id="492"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957" autoAdjust="0"/>
    <p:restoredTop sz="85799" autoAdjust="0"/>
  </p:normalViewPr>
  <p:slideViewPr>
    <p:cSldViewPr>
      <p:cViewPr varScale="1">
        <p:scale>
          <a:sx n="78" d="100"/>
          <a:sy n="78" d="100"/>
        </p:scale>
        <p:origin x="974" y="82"/>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Middlesex_County_11.09.21%20(with%20Engage).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sw-nas-02.ssw.rutgers.edu\units\IFF\OREP\Data%20HUB\04-Needs%20Assessment\2021\Workbook%20Templates\County%20Workbooks%20(with%20Engage)\Middlesex_County_11.09.21%20(with%20Engage).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Overview'!$A$9,'0. Overview'!$A$34,'0. Overview'!$A$55,'0. Overview'!$A$77,'0. Overview'!$A$97,'0. Overview'!$A$120,'0. Overview'!$A$150,'0. Overview'!$A$169,'0. Overview'!$A$196,'0. Overview'!$A$208)</c:f>
              <c:strCache>
                <c:ptCount val="10"/>
                <c:pt idx="0">
                  <c:v>Middlesex</c:v>
                </c:pt>
                <c:pt idx="1">
                  <c:v>Middlesex</c:v>
                </c:pt>
                <c:pt idx="2">
                  <c:v>Middlesex</c:v>
                </c:pt>
                <c:pt idx="3">
                  <c:v>Middlesex</c:v>
                </c:pt>
                <c:pt idx="4">
                  <c:v>Middlesex</c:v>
                </c:pt>
                <c:pt idx="5">
                  <c:v>Middlesex</c:v>
                </c:pt>
                <c:pt idx="6">
                  <c:v>Middlesex</c:v>
                </c:pt>
                <c:pt idx="7">
                  <c:v>Middlesex</c:v>
                </c:pt>
                <c:pt idx="8">
                  <c:v>Middlesex</c:v>
                </c:pt>
                <c:pt idx="9">
                  <c:v>Middlesex</c:v>
                </c:pt>
              </c:strCache>
            </c:strRef>
          </c:cat>
          <c:val>
            <c:numRef>
              <c:f>('0. Overview'!$C$9,'0. Overview'!$C$34,'0. Overview'!$C$55,'0. Overview'!$C$77,'0. Overview'!$C$97,'0. Overview'!$C$120,'0. Overview'!$C$150,'0. Overview'!$C$169,'0. Overview'!$C$196,'0. Overview'!$C$208)</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0479-4F37-BB84-871DD7727444}"/>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Overview'!$A$9,'0. Overview'!$A$34,'0. Overview'!$A$55,'0. Overview'!$A$77,'0. Overview'!$A$97,'0. Overview'!$A$120,'0. Overview'!$A$150,'0. Overview'!$A$169,'0. Overview'!$A$196,'0. Overview'!$A$208)</c:f>
              <c:strCache>
                <c:ptCount val="10"/>
                <c:pt idx="0">
                  <c:v>Middlesex</c:v>
                </c:pt>
                <c:pt idx="1">
                  <c:v>Middlesex</c:v>
                </c:pt>
                <c:pt idx="2">
                  <c:v>Middlesex</c:v>
                </c:pt>
                <c:pt idx="3">
                  <c:v>Middlesex</c:v>
                </c:pt>
                <c:pt idx="4">
                  <c:v>Middlesex</c:v>
                </c:pt>
                <c:pt idx="5">
                  <c:v>Middlesex</c:v>
                </c:pt>
                <c:pt idx="6">
                  <c:v>Middlesex</c:v>
                </c:pt>
                <c:pt idx="7">
                  <c:v>Middlesex</c:v>
                </c:pt>
                <c:pt idx="8">
                  <c:v>Middlesex</c:v>
                </c:pt>
                <c:pt idx="9">
                  <c:v>Middlesex</c:v>
                </c:pt>
              </c:strCache>
            </c:strRef>
          </c:cat>
          <c:val>
            <c:numRef>
              <c:f>('0. Overview'!$D$9,'0. Overview'!$D$34,'0. Overview'!$D$55,'0. Overview'!$D$77,'0. Overview'!$D$97,'0. Overview'!$D$120,'0. Overview'!$D$150,'0. Overview'!$D$169,'0. Overview'!$D$196,'0. Overview'!$D$208)</c:f>
              <c:numCache>
                <c:formatCode>General</c:formatCode>
                <c:ptCount val="10"/>
                <c:pt idx="0">
                  <c:v>14.875</c:v>
                </c:pt>
                <c:pt idx="1">
                  <c:v>11.875</c:v>
                </c:pt>
                <c:pt idx="2">
                  <c:v>12.875</c:v>
                </c:pt>
                <c:pt idx="3">
                  <c:v>12.875</c:v>
                </c:pt>
                <c:pt idx="4">
                  <c:v>14.875</c:v>
                </c:pt>
                <c:pt idx="5">
                  <c:v>13.875</c:v>
                </c:pt>
                <c:pt idx="6">
                  <c:v>5.875</c:v>
                </c:pt>
                <c:pt idx="7">
                  <c:v>8.875</c:v>
                </c:pt>
                <c:pt idx="8">
                  <c:v>1.875</c:v>
                </c:pt>
                <c:pt idx="9">
                  <c:v>13.875</c:v>
                </c:pt>
              </c:numCache>
            </c:numRef>
          </c:val>
          <c:extLst>
            <c:ext xmlns:c16="http://schemas.microsoft.com/office/drawing/2014/chart" uri="{C3380CC4-5D6E-409C-BE32-E72D297353CC}">
              <c16:uniqueId val="{00000001-0479-4F37-BB84-871DD7727444}"/>
            </c:ext>
          </c:extLst>
        </c:ser>
        <c:ser>
          <c:idx val="3"/>
          <c:order val="2"/>
          <c:spPr>
            <a:solidFill>
              <a:schemeClr val="bg1">
                <a:lumMod val="65000"/>
              </a:schemeClr>
            </a:solidFill>
            <a:ln>
              <a:solidFill>
                <a:schemeClr val="tx1">
                  <a:lumMod val="95000"/>
                  <a:lumOff val="5000"/>
                </a:schemeClr>
              </a:solidFill>
            </a:ln>
            <a:effectLst/>
          </c:spPr>
          <c:invertIfNegative val="0"/>
          <c:cat>
            <c:strRef>
              <c:f>('0. Overview'!$A$9,'0. Overview'!$A$34,'0. Overview'!$A$55,'0. Overview'!$A$77,'0. Overview'!$A$97,'0. Overview'!$A$120,'0. Overview'!$A$150,'0. Overview'!$A$169,'0. Overview'!$A$196,'0. Overview'!$A$208)</c:f>
              <c:strCache>
                <c:ptCount val="10"/>
                <c:pt idx="0">
                  <c:v>Middlesex</c:v>
                </c:pt>
                <c:pt idx="1">
                  <c:v>Middlesex</c:v>
                </c:pt>
                <c:pt idx="2">
                  <c:v>Middlesex</c:v>
                </c:pt>
                <c:pt idx="3">
                  <c:v>Middlesex</c:v>
                </c:pt>
                <c:pt idx="4">
                  <c:v>Middlesex</c:v>
                </c:pt>
                <c:pt idx="5">
                  <c:v>Middlesex</c:v>
                </c:pt>
                <c:pt idx="6">
                  <c:v>Middlesex</c:v>
                </c:pt>
                <c:pt idx="7">
                  <c:v>Middlesex</c:v>
                </c:pt>
                <c:pt idx="8">
                  <c:v>Middlesex</c:v>
                </c:pt>
                <c:pt idx="9">
                  <c:v>Middlesex</c:v>
                </c:pt>
              </c:strCache>
            </c:strRef>
          </c:cat>
          <c:val>
            <c:numRef>
              <c:f>('0. Overview'!$E$9,'0. Overview'!$E$34,'0. Overview'!$E$55,'0. Overview'!$E$77,'0. Overview'!$E$97,'0. Overview'!$E$120,'0. Overview'!$E$150,'0. Overview'!$E$169,'0. Overview'!$E$196,'0. Overview'!$E$208)</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0479-4F37-BB84-871DD7727444}"/>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Overview'!$A$237,'0. Overview'!$A$254,'0. Overview'!$A$289,'0. Overview'!$A$305,'0. Overview'!$A$324,'0. Overview'!$A$341,'0. Overview'!$A$379,'0. Overview'!$A$403,'0. Overview'!$A$425)</c:f>
              <c:strCache>
                <c:ptCount val="9"/>
                <c:pt idx="0">
                  <c:v>Middlesex</c:v>
                </c:pt>
                <c:pt idx="1">
                  <c:v>Middlesex</c:v>
                </c:pt>
                <c:pt idx="2">
                  <c:v>Middlesex</c:v>
                </c:pt>
                <c:pt idx="3">
                  <c:v>Middlesex</c:v>
                </c:pt>
                <c:pt idx="4">
                  <c:v>Middlesex</c:v>
                </c:pt>
                <c:pt idx="5">
                  <c:v>Middlesex</c:v>
                </c:pt>
                <c:pt idx="6">
                  <c:v>Middlesex</c:v>
                </c:pt>
                <c:pt idx="7">
                  <c:v>Middlesex</c:v>
                </c:pt>
                <c:pt idx="8">
                  <c:v>Middlesex</c:v>
                </c:pt>
              </c:strCache>
            </c:strRef>
          </c:cat>
          <c:val>
            <c:numRef>
              <c:f>('0. Overview'!$C$237,'0. Overview'!$C$254,'0. Overview'!$C$289,'0. Overview'!$C$305,'0. Overview'!$C$324,'0. Overview'!$C$341,'0. Overview'!$C$379,'0. Overview'!$C$403,'0. Overview'!$C$425)</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A9A4-4643-97A4-AB2FDF2C3D41}"/>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Overview'!$A$237,'0. Overview'!$A$254,'0. Overview'!$A$289,'0. Overview'!$A$305,'0. Overview'!$A$324,'0. Overview'!$A$341,'0. Overview'!$A$379,'0. Overview'!$A$403,'0. Overview'!$A$425)</c:f>
              <c:strCache>
                <c:ptCount val="9"/>
                <c:pt idx="0">
                  <c:v>Middlesex</c:v>
                </c:pt>
                <c:pt idx="1">
                  <c:v>Middlesex</c:v>
                </c:pt>
                <c:pt idx="2">
                  <c:v>Middlesex</c:v>
                </c:pt>
                <c:pt idx="3">
                  <c:v>Middlesex</c:v>
                </c:pt>
                <c:pt idx="4">
                  <c:v>Middlesex</c:v>
                </c:pt>
                <c:pt idx="5">
                  <c:v>Middlesex</c:v>
                </c:pt>
                <c:pt idx="6">
                  <c:v>Middlesex</c:v>
                </c:pt>
                <c:pt idx="7">
                  <c:v>Middlesex</c:v>
                </c:pt>
                <c:pt idx="8">
                  <c:v>Middlesex</c:v>
                </c:pt>
              </c:strCache>
            </c:strRef>
          </c:cat>
          <c:val>
            <c:numRef>
              <c:f>('0. Overview'!$D$237,'0. Overview'!$D$254,'0. Overview'!$D$289,'0. Overview'!$D$305,'0. Overview'!$D$324,'0. Overview'!$D$341,'0. Overview'!$D$379,'0. Overview'!$D$403,'0. Overview'!$D$425)</c:f>
              <c:numCache>
                <c:formatCode>General</c:formatCode>
                <c:ptCount val="9"/>
                <c:pt idx="0">
                  <c:v>11.875</c:v>
                </c:pt>
                <c:pt idx="1">
                  <c:v>16.875</c:v>
                </c:pt>
                <c:pt idx="2">
                  <c:v>3.875</c:v>
                </c:pt>
                <c:pt idx="3">
                  <c:v>9.875</c:v>
                </c:pt>
                <c:pt idx="4">
                  <c:v>13.875</c:v>
                </c:pt>
                <c:pt idx="5">
                  <c:v>18.875</c:v>
                </c:pt>
                <c:pt idx="6">
                  <c:v>2.875</c:v>
                </c:pt>
                <c:pt idx="7">
                  <c:v>2.875</c:v>
                </c:pt>
                <c:pt idx="8">
                  <c:v>2.875</c:v>
                </c:pt>
              </c:numCache>
            </c:numRef>
          </c:val>
          <c:extLst>
            <c:ext xmlns:c16="http://schemas.microsoft.com/office/drawing/2014/chart" uri="{C3380CC4-5D6E-409C-BE32-E72D297353CC}">
              <c16:uniqueId val="{00000001-A9A4-4643-97A4-AB2FDF2C3D41}"/>
            </c:ext>
          </c:extLst>
        </c:ser>
        <c:ser>
          <c:idx val="3"/>
          <c:order val="2"/>
          <c:spPr>
            <a:solidFill>
              <a:schemeClr val="bg2">
                <a:lumMod val="75000"/>
              </a:schemeClr>
            </a:solidFill>
            <a:ln>
              <a:solidFill>
                <a:schemeClr val="tx1"/>
              </a:solidFill>
            </a:ln>
            <a:effectLst/>
          </c:spPr>
          <c:invertIfNegative val="0"/>
          <c:cat>
            <c:strRef>
              <c:f>('0. Overview'!$A$237,'0. Overview'!$A$254,'0. Overview'!$A$289,'0. Overview'!$A$305,'0. Overview'!$A$324,'0. Overview'!$A$341,'0. Overview'!$A$379,'0. Overview'!$A$403,'0. Overview'!$A$425)</c:f>
              <c:strCache>
                <c:ptCount val="9"/>
                <c:pt idx="0">
                  <c:v>Middlesex</c:v>
                </c:pt>
                <c:pt idx="1">
                  <c:v>Middlesex</c:v>
                </c:pt>
                <c:pt idx="2">
                  <c:v>Middlesex</c:v>
                </c:pt>
                <c:pt idx="3">
                  <c:v>Middlesex</c:v>
                </c:pt>
                <c:pt idx="4">
                  <c:v>Middlesex</c:v>
                </c:pt>
                <c:pt idx="5">
                  <c:v>Middlesex</c:v>
                </c:pt>
                <c:pt idx="6">
                  <c:v>Middlesex</c:v>
                </c:pt>
                <c:pt idx="7">
                  <c:v>Middlesex</c:v>
                </c:pt>
                <c:pt idx="8">
                  <c:v>Middlesex</c:v>
                </c:pt>
              </c:strCache>
            </c:strRef>
          </c:cat>
          <c:val>
            <c:numRef>
              <c:f>('0. Overview'!$E$237,'0. Overview'!$E$254,'0. Overview'!$E$289,'0. Overview'!$E$305,'0. Overview'!$E$324,'0. Overview'!$E$341,'0. Overview'!$E$379,'0. Overview'!$E$403,'0. Overview'!$E$425)</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A9A4-4643-97A4-AB2FDF2C3D41}"/>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Middlesex</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0.57699999999999996</c:v>
                </c:pt>
                <c:pt idx="1">
                  <c:v>0.11899999999999999</c:v>
                </c:pt>
                <c:pt idx="2">
                  <c:v>8.0000000000000002E-3</c:v>
                </c:pt>
                <c:pt idx="3">
                  <c:v>0.25600000000000001</c:v>
                </c:pt>
                <c:pt idx="4">
                  <c:v>2E-3</c:v>
                </c:pt>
                <c:pt idx="5">
                  <c:v>7.6999999999999999E-2</c:v>
                </c:pt>
                <c:pt idx="6">
                  <c:v>0.221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0.61499999999999999</c:v>
                </c:pt>
                <c:pt idx="1">
                  <c:v>0.60399999999999998</c:v>
                </c:pt>
                <c:pt idx="2">
                  <c:v>0.59299999999999997</c:v>
                </c:pt>
                <c:pt idx="3">
                  <c:v>0.58899999999999997</c:v>
                </c:pt>
                <c:pt idx="4">
                  <c:v>0.57699999999999996</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0.11</c:v>
                </c:pt>
                <c:pt idx="1">
                  <c:v>0.109</c:v>
                </c:pt>
                <c:pt idx="2">
                  <c:v>0.11700000000000001</c:v>
                </c:pt>
                <c:pt idx="3">
                  <c:v>0.11600000000000001</c:v>
                </c:pt>
                <c:pt idx="4">
                  <c:v>0.11899999999999999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4.0000000000000001E-3</c:v>
                </c:pt>
                <c:pt idx="1">
                  <c:v>7.0000000000000001E-3</c:v>
                </c:pt>
                <c:pt idx="2">
                  <c:v>7.0000000000000001E-3</c:v>
                </c:pt>
                <c:pt idx="3">
                  <c:v>6.0000000000000001E-3</c:v>
                </c:pt>
                <c:pt idx="4">
                  <c:v>8.0000000000000002E-3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0.251</c:v>
                </c:pt>
                <c:pt idx="1">
                  <c:v>0.254</c:v>
                </c:pt>
                <c:pt idx="2">
                  <c:v>0.26100000000000001</c:v>
                </c:pt>
                <c:pt idx="3">
                  <c:v>0.25700000000000001</c:v>
                </c:pt>
                <c:pt idx="4">
                  <c:v>0.25600000000000001</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0.20300000000000001</c:v>
                </c:pt>
                <c:pt idx="1">
                  <c:v>0.20699999999999999</c:v>
                </c:pt>
                <c:pt idx="2">
                  <c:v>0.21199999999999999</c:v>
                </c:pt>
                <c:pt idx="3">
                  <c:v>0.216</c:v>
                </c:pt>
                <c:pt idx="4">
                  <c:v>0.221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37</c:v>
                </c:pt>
                <c:pt idx="1">
                  <c:v>36</c:v>
                </c:pt>
                <c:pt idx="2">
                  <c:v>37</c:v>
                </c:pt>
                <c:pt idx="3">
                  <c:v>39</c:v>
                </c:pt>
                <c:pt idx="4">
                  <c:v>39</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0"/>
        <c:majorTickMark val="none"/>
        <c:minorTickMark val="none"/>
        <c:tickLblPos val="nextTo"/>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Sheet1!$B$2:$B$22</c:f>
              <c:numCache>
                <c:formatCode>General</c:formatCode>
                <c:ptCount val="21"/>
                <c:pt idx="0">
                  <c:v>74</c:v>
                </c:pt>
                <c:pt idx="1">
                  <c:v>63</c:v>
                </c:pt>
                <c:pt idx="2">
                  <c:v>62</c:v>
                </c:pt>
                <c:pt idx="3">
                  <c:v>61</c:v>
                </c:pt>
                <c:pt idx="4">
                  <c:v>61</c:v>
                </c:pt>
                <c:pt idx="5">
                  <c:v>58</c:v>
                </c:pt>
                <c:pt idx="6">
                  <c:v>57</c:v>
                </c:pt>
                <c:pt idx="7">
                  <c:v>57</c:v>
                </c:pt>
                <c:pt idx="8">
                  <c:v>56</c:v>
                </c:pt>
                <c:pt idx="9">
                  <c:v>55</c:v>
                </c:pt>
                <c:pt idx="10">
                  <c:v>55</c:v>
                </c:pt>
                <c:pt idx="11">
                  <c:v>55</c:v>
                </c:pt>
                <c:pt idx="12">
                  <c:v>52</c:v>
                </c:pt>
                <c:pt idx="13">
                  <c:v>52</c:v>
                </c:pt>
                <c:pt idx="14">
                  <c:v>50</c:v>
                </c:pt>
                <c:pt idx="15">
                  <c:v>49</c:v>
                </c:pt>
                <c:pt idx="16">
                  <c:v>45</c:v>
                </c:pt>
                <c:pt idx="18">
                  <c:v>39</c:v>
                </c:pt>
                <c:pt idx="19">
                  <c:v>35</c:v>
                </c:pt>
                <c:pt idx="20">
                  <c:v>30</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Sheet1!$C$2:$C$22</c:f>
              <c:numCache>
                <c:formatCode>General</c:formatCode>
                <c:ptCount val="21"/>
                <c:pt idx="17" formatCode="0.00">
                  <c:v>39</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62</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Hunterdon</c:v>
                </c:pt>
                <c:pt idx="2">
                  <c:v>Cape May</c:v>
                </c:pt>
                <c:pt idx="3">
                  <c:v>Passaic</c:v>
                </c:pt>
                <c:pt idx="4">
                  <c:v>Somerset</c:v>
                </c:pt>
                <c:pt idx="5">
                  <c:v>Atlantic</c:v>
                </c:pt>
                <c:pt idx="6">
                  <c:v>Hudson</c:v>
                </c:pt>
                <c:pt idx="7">
                  <c:v>Monmouth</c:v>
                </c:pt>
                <c:pt idx="8">
                  <c:v>Bergen</c:v>
                </c:pt>
                <c:pt idx="9">
                  <c:v>Camden</c:v>
                </c:pt>
                <c:pt idx="10">
                  <c:v>Mercer</c:v>
                </c:pt>
                <c:pt idx="11">
                  <c:v>Union</c:v>
                </c:pt>
                <c:pt idx="12">
                  <c:v>Burlington</c:v>
                </c:pt>
                <c:pt idx="13">
                  <c:v>Salem</c:v>
                </c:pt>
                <c:pt idx="14">
                  <c:v>Sussex</c:v>
                </c:pt>
                <c:pt idx="15">
                  <c:v>Morris</c:v>
                </c:pt>
                <c:pt idx="16">
                  <c:v>Ocean</c:v>
                </c:pt>
                <c:pt idx="17">
                  <c:v>Middlesex</c:v>
                </c:pt>
                <c:pt idx="18">
                  <c:v>Warren</c:v>
                </c:pt>
                <c:pt idx="19">
                  <c:v>Gloucester</c:v>
                </c:pt>
                <c:pt idx="20">
                  <c:v>Cumberland</c:v>
                </c:pt>
              </c:strCache>
            </c:strRef>
          </c:cat>
          <c:val>
            <c:numRef>
              <c:f>Sheet1!$D$2:$D$22</c:f>
              <c:numCache>
                <c:formatCode>0</c:formatCode>
                <c:ptCount val="21"/>
                <c:pt idx="0">
                  <c:v>62</c:v>
                </c:pt>
                <c:pt idx="1">
                  <c:v>62</c:v>
                </c:pt>
                <c:pt idx="2">
                  <c:v>62</c:v>
                </c:pt>
                <c:pt idx="3">
                  <c:v>62</c:v>
                </c:pt>
                <c:pt idx="4">
                  <c:v>62</c:v>
                </c:pt>
                <c:pt idx="5">
                  <c:v>62</c:v>
                </c:pt>
                <c:pt idx="6">
                  <c:v>62</c:v>
                </c:pt>
                <c:pt idx="7">
                  <c:v>62</c:v>
                </c:pt>
                <c:pt idx="8">
                  <c:v>62</c:v>
                </c:pt>
                <c:pt idx="9">
                  <c:v>62</c:v>
                </c:pt>
                <c:pt idx="10">
                  <c:v>62</c:v>
                </c:pt>
                <c:pt idx="11">
                  <c:v>62</c:v>
                </c:pt>
                <c:pt idx="12">
                  <c:v>62</c:v>
                </c:pt>
                <c:pt idx="13">
                  <c:v>62</c:v>
                </c:pt>
                <c:pt idx="14">
                  <c:v>62</c:v>
                </c:pt>
                <c:pt idx="15">
                  <c:v>62</c:v>
                </c:pt>
                <c:pt idx="16">
                  <c:v>62</c:v>
                </c:pt>
                <c:pt idx="17">
                  <c:v>62</c:v>
                </c:pt>
                <c:pt idx="18">
                  <c:v>62</c:v>
                </c:pt>
                <c:pt idx="19">
                  <c:v>62</c:v>
                </c:pt>
                <c:pt idx="20">
                  <c:v>62</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0.32700000000000001</c:v>
                </c:pt>
                <c:pt idx="1">
                  <c:v>0.32800000000000001</c:v>
                </c:pt>
                <c:pt idx="2">
                  <c:v>0.33600000000000002</c:v>
                </c:pt>
                <c:pt idx="3">
                  <c:v>0.33700000000000002</c:v>
                </c:pt>
                <c:pt idx="4">
                  <c:v>0.33600000000000002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2">
                  <c:v>0.05</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18">
                  <c:v>0.33600000000000002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23.4%</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2103801673228347"/>
          <c:y val="0.92860015203001034"/>
          <c:w val="0.151089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Plainsboro</c:v>
                </c:pt>
                <c:pt idx="1">
                  <c:v>Edison</c:v>
                </c:pt>
                <c:pt idx="2">
                  <c:v>South Brunswick</c:v>
                </c:pt>
                <c:pt idx="3">
                  <c:v>Perth Amboy</c:v>
                </c:pt>
                <c:pt idx="4">
                  <c:v>North Brunswick</c:v>
                </c:pt>
                <c:pt idx="5">
                  <c:v>Piscataway</c:v>
                </c:pt>
                <c:pt idx="6">
                  <c:v>Woodbridge</c:v>
                </c:pt>
                <c:pt idx="7">
                  <c:v>East Brunswick</c:v>
                </c:pt>
                <c:pt idx="8">
                  <c:v>Carteret</c:v>
                </c:pt>
                <c:pt idx="9">
                  <c:v>New Brunswick</c:v>
                </c:pt>
              </c:strCache>
            </c:strRef>
          </c:cat>
          <c:val>
            <c:numRef>
              <c:f>Sheet1!$B$2:$B$11</c:f>
              <c:numCache>
                <c:formatCode>0.00%</c:formatCode>
                <c:ptCount val="10"/>
                <c:pt idx="0">
                  <c:v>0.53300000000000003</c:v>
                </c:pt>
                <c:pt idx="1">
                  <c:v>0.46899999999999997</c:v>
                </c:pt>
                <c:pt idx="2">
                  <c:v>0.42599999999999999</c:v>
                </c:pt>
                <c:pt idx="3">
                  <c:v>0.41499999999999998</c:v>
                </c:pt>
                <c:pt idx="4">
                  <c:v>0.34599999999999997</c:v>
                </c:pt>
                <c:pt idx="5">
                  <c:v>0.32600000000000001</c:v>
                </c:pt>
                <c:pt idx="6">
                  <c:v>0.32600000000000001</c:v>
                </c:pt>
                <c:pt idx="7">
                  <c:v>0.32300000000000001</c:v>
                </c:pt>
                <c:pt idx="8">
                  <c:v>0.31900000000000001</c:v>
                </c:pt>
                <c:pt idx="9">
                  <c:v>0.315</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Middlesex county avg 32.80%</c:v>
                </c:pt>
              </c:strCache>
            </c:strRef>
          </c:tx>
          <c:spPr>
            <a:noFill/>
            <a:ln>
              <a:noFill/>
            </a:ln>
            <a:effectLst/>
          </c:spPr>
          <c:invertIfNegative val="0"/>
          <c:trendline>
            <c:name>Passaic avg 29%</c:name>
            <c:spPr>
              <a:ln w="19050" cap="rnd">
                <a:solidFill>
                  <a:schemeClr val="bg1">
                    <a:lumMod val="50000"/>
                  </a:schemeClr>
                </a:solidFill>
                <a:prstDash val="sysDot"/>
              </a:ln>
              <a:effectLst/>
            </c:spPr>
            <c:trendlineType val="linear"/>
            <c:dispRSqr val="0"/>
            <c:dispEq val="0"/>
          </c:trendline>
          <c:cat>
            <c:strRef>
              <c:f>Sheet1!$A$2:$A$11</c:f>
              <c:strCache>
                <c:ptCount val="10"/>
                <c:pt idx="0">
                  <c:v>Plainsboro</c:v>
                </c:pt>
                <c:pt idx="1">
                  <c:v>Edison</c:v>
                </c:pt>
                <c:pt idx="2">
                  <c:v>South Brunswick</c:v>
                </c:pt>
                <c:pt idx="3">
                  <c:v>Perth Amboy</c:v>
                </c:pt>
                <c:pt idx="4">
                  <c:v>North Brunswick</c:v>
                </c:pt>
                <c:pt idx="5">
                  <c:v>Piscataway</c:v>
                </c:pt>
                <c:pt idx="6">
                  <c:v>Woodbridge</c:v>
                </c:pt>
                <c:pt idx="7">
                  <c:v>East Brunswick</c:v>
                </c:pt>
                <c:pt idx="8">
                  <c:v>Carteret</c:v>
                </c:pt>
                <c:pt idx="9">
                  <c:v>New Brunswick</c:v>
                </c:pt>
              </c:strCache>
            </c:strRef>
          </c:cat>
          <c:val>
            <c:numRef>
              <c:f>Sheet1!$C$2:$C$11</c:f>
              <c:numCache>
                <c:formatCode>0%</c:formatCode>
                <c:ptCount val="10"/>
                <c:pt idx="0">
                  <c:v>0.32800000000000001</c:v>
                </c:pt>
                <c:pt idx="1">
                  <c:v>0.32800000000000001</c:v>
                </c:pt>
                <c:pt idx="2">
                  <c:v>0.32800000000000001</c:v>
                </c:pt>
                <c:pt idx="3">
                  <c:v>0.32800000000000001</c:v>
                </c:pt>
                <c:pt idx="4">
                  <c:v>0.32800000000000001</c:v>
                </c:pt>
                <c:pt idx="5">
                  <c:v>0.32800000000000001</c:v>
                </c:pt>
                <c:pt idx="6">
                  <c:v>0.32800000000000001</c:v>
                </c:pt>
                <c:pt idx="7">
                  <c:v>0.32800000000000001</c:v>
                </c:pt>
                <c:pt idx="8">
                  <c:v>0.32800000000000001</c:v>
                </c:pt>
                <c:pt idx="9">
                  <c:v>0.32800000000000001</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4087573818897637"/>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0.56699999999999995</c:v>
                </c:pt>
                <c:pt idx="1">
                  <c:v>0.56100000000000005</c:v>
                </c:pt>
                <c:pt idx="2">
                  <c:v>0.55800000000000005</c:v>
                </c:pt>
                <c:pt idx="3">
                  <c:v>0.53800000000000003</c:v>
                </c:pt>
                <c:pt idx="4">
                  <c:v>0.52700000000000002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8" formatCode="0%">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2">
                  <c:v>0.52700000000000002</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67.8%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formatCode="General">
                  <c:v>0.67800000000000005</c:v>
                </c:pt>
                <c:pt idx="20" formatCode="General">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General</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7">
                  <c:v>146540</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8">
                  <c:v>177926</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c:v>
                </c:pt>
                <c:pt idx="1">
                  <c:v>6-11</c:v>
                </c:pt>
                <c:pt idx="2">
                  <c:v>12-17</c:v>
                </c:pt>
              </c:strCache>
            </c:strRef>
          </c:cat>
          <c:val>
            <c:numRef>
              <c:f>Sheet1!$B$2:$B$4</c:f>
              <c:numCache>
                <c:formatCode>General</c:formatCode>
                <c:ptCount val="3"/>
                <c:pt idx="0">
                  <c:v>56466</c:v>
                </c:pt>
                <c:pt idx="1">
                  <c:v>57469</c:v>
                </c:pt>
                <c:pt idx="2">
                  <c:v>63991</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0.34171621692576232"/>
          <c:y val="0.88694641230867255"/>
          <c:w val="0.38743009283389918"/>
          <c:h val="9.468604893966829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073868110236221"/>
          <c:y val="2.6953335422200752E-2"/>
          <c:w val="0.77194488188976373"/>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Edison</c:v>
                </c:pt>
                <c:pt idx="1">
                  <c:v>Woodbridge</c:v>
                </c:pt>
                <c:pt idx="2">
                  <c:v>Perth Amboy</c:v>
                </c:pt>
                <c:pt idx="3">
                  <c:v>Old Bridge</c:v>
                </c:pt>
                <c:pt idx="4">
                  <c:v>New Brunswick</c:v>
                </c:pt>
                <c:pt idx="5">
                  <c:v>South Brunswick</c:v>
                </c:pt>
                <c:pt idx="6">
                  <c:v>East Brunswick</c:v>
                </c:pt>
                <c:pt idx="7">
                  <c:v>Sayreville</c:v>
                </c:pt>
                <c:pt idx="8">
                  <c:v>Piscataway</c:v>
                </c:pt>
                <c:pt idx="9">
                  <c:v>North Brunswick</c:v>
                </c:pt>
                <c:pt idx="10">
                  <c:v>Monroe</c:v>
                </c:pt>
                <c:pt idx="11">
                  <c:v>Plainsboro</c:v>
                </c:pt>
                <c:pt idx="12">
                  <c:v>Carteret</c:v>
                </c:pt>
                <c:pt idx="13">
                  <c:v>South Plainfield</c:v>
                </c:pt>
                <c:pt idx="14">
                  <c:v>South River</c:v>
                </c:pt>
                <c:pt idx="15">
                  <c:v>Metuchen</c:v>
                </c:pt>
                <c:pt idx="16">
                  <c:v>Middlesex</c:v>
                </c:pt>
                <c:pt idx="17">
                  <c:v>Highland Park</c:v>
                </c:pt>
                <c:pt idx="18">
                  <c:v>Dunellen</c:v>
                </c:pt>
                <c:pt idx="19">
                  <c:v>Jamesburg</c:v>
                </c:pt>
              </c:strCache>
            </c:strRef>
          </c:cat>
          <c:val>
            <c:numRef>
              <c:f>Sheet1!$B$2:$B$21</c:f>
              <c:numCache>
                <c:formatCode>0</c:formatCode>
                <c:ptCount val="20"/>
                <c:pt idx="0">
                  <c:v>22827</c:v>
                </c:pt>
                <c:pt idx="1">
                  <c:v>20321</c:v>
                </c:pt>
                <c:pt idx="2">
                  <c:v>13961</c:v>
                </c:pt>
                <c:pt idx="3">
                  <c:v>13864</c:v>
                </c:pt>
                <c:pt idx="4">
                  <c:v>12639</c:v>
                </c:pt>
                <c:pt idx="5">
                  <c:v>11239</c:v>
                </c:pt>
                <c:pt idx="6">
                  <c:v>10020</c:v>
                </c:pt>
                <c:pt idx="7">
                  <c:v>9643</c:v>
                </c:pt>
                <c:pt idx="8">
                  <c:v>9238</c:v>
                </c:pt>
                <c:pt idx="9">
                  <c:v>9037</c:v>
                </c:pt>
                <c:pt idx="10">
                  <c:v>7658</c:v>
                </c:pt>
                <c:pt idx="11">
                  <c:v>5666</c:v>
                </c:pt>
                <c:pt idx="12">
                  <c:v>5582</c:v>
                </c:pt>
                <c:pt idx="13">
                  <c:v>5236</c:v>
                </c:pt>
                <c:pt idx="14">
                  <c:v>3577</c:v>
                </c:pt>
                <c:pt idx="15">
                  <c:v>3302</c:v>
                </c:pt>
                <c:pt idx="16">
                  <c:v>3153</c:v>
                </c:pt>
                <c:pt idx="17">
                  <c:v>2902</c:v>
                </c:pt>
                <c:pt idx="18">
                  <c:v>1997</c:v>
                </c:pt>
                <c:pt idx="19">
                  <c:v>1783</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0.25</c:v>
                </c:pt>
                <c:pt idx="1">
                  <c:v>0.25</c:v>
                </c:pt>
                <c:pt idx="2">
                  <c:v>0.25</c:v>
                </c:pt>
                <c:pt idx="3">
                  <c:v>0.25</c:v>
                </c:pt>
                <c:pt idx="4">
                  <c:v>0.19</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1"/>
        <c:axPos val="l"/>
        <c:numFmt formatCode="0%" sourceLinked="1"/>
        <c:majorTickMark val="out"/>
        <c:minorTickMark val="none"/>
        <c:tickLblPos val="nextTo"/>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Sheet1!$B$2:$B$22</c:f>
              <c:numCache>
                <c:formatCode>0%</c:formatCode>
                <c:ptCount val="21"/>
                <c:pt idx="0">
                  <c:v>0.35</c:v>
                </c:pt>
                <c:pt idx="1">
                  <c:v>0.35</c:v>
                </c:pt>
                <c:pt idx="2">
                  <c:v>0.32</c:v>
                </c:pt>
                <c:pt idx="3">
                  <c:v>0.3</c:v>
                </c:pt>
                <c:pt idx="4">
                  <c:v>0.28999999999999998</c:v>
                </c:pt>
                <c:pt idx="5">
                  <c:v>0.28999999999999998</c:v>
                </c:pt>
                <c:pt idx="6" formatCode="General">
                  <c:v>0.28999999999999998</c:v>
                </c:pt>
                <c:pt idx="7">
                  <c:v>0.28000000000000003</c:v>
                </c:pt>
                <c:pt idx="8">
                  <c:v>0.23</c:v>
                </c:pt>
                <c:pt idx="9">
                  <c:v>0.22</c:v>
                </c:pt>
                <c:pt idx="10">
                  <c:v>0.21</c:v>
                </c:pt>
                <c:pt idx="11">
                  <c:v>0.2</c:v>
                </c:pt>
                <c:pt idx="13">
                  <c:v>0.19</c:v>
                </c:pt>
                <c:pt idx="14">
                  <c:v>0.17</c:v>
                </c:pt>
                <c:pt idx="15">
                  <c:v>0.15</c:v>
                </c:pt>
                <c:pt idx="16">
                  <c:v>0.14000000000000001</c:v>
                </c:pt>
                <c:pt idx="17">
                  <c:v>0.14000000000000001</c:v>
                </c:pt>
                <c:pt idx="18">
                  <c:v>0.13</c:v>
                </c:pt>
                <c:pt idx="19">
                  <c:v>0.13</c:v>
                </c:pt>
                <c:pt idx="20">
                  <c:v>0.11</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Sheet1!$C$2:$C$22</c:f>
              <c:numCache>
                <c:formatCode>General</c:formatCode>
                <c:ptCount val="21"/>
                <c:pt idx="12">
                  <c:v>0.19</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23%</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Cumberland</c:v>
                </c:pt>
                <c:pt idx="1">
                  <c:v>Essex</c:v>
                </c:pt>
                <c:pt idx="2">
                  <c:v>Camden</c:v>
                </c:pt>
                <c:pt idx="3">
                  <c:v>Atlantic</c:v>
                </c:pt>
                <c:pt idx="4">
                  <c:v>Hudson</c:v>
                </c:pt>
                <c:pt idx="5">
                  <c:v>Mercer</c:v>
                </c:pt>
                <c:pt idx="6">
                  <c:v>Passaic</c:v>
                </c:pt>
                <c:pt idx="7">
                  <c:v>Salem</c:v>
                </c:pt>
                <c:pt idx="8">
                  <c:v>Union</c:v>
                </c:pt>
                <c:pt idx="9">
                  <c:v>Burlington</c:v>
                </c:pt>
                <c:pt idx="10">
                  <c:v>Cape May</c:v>
                </c:pt>
                <c:pt idx="11">
                  <c:v>Gloucester</c:v>
                </c:pt>
                <c:pt idx="12">
                  <c:v>Middlesex</c:v>
                </c:pt>
                <c:pt idx="13">
                  <c:v>Warren</c:v>
                </c:pt>
                <c:pt idx="14">
                  <c:v>Monmouth</c:v>
                </c:pt>
                <c:pt idx="15">
                  <c:v>Bergen</c:v>
                </c:pt>
                <c:pt idx="16">
                  <c:v>Ocean</c:v>
                </c:pt>
                <c:pt idx="17">
                  <c:v>Somerset</c:v>
                </c:pt>
                <c:pt idx="18">
                  <c:v>Morris</c:v>
                </c:pt>
                <c:pt idx="19">
                  <c:v>Sussex</c:v>
                </c:pt>
                <c:pt idx="20">
                  <c:v>Hunterdon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3885833569398733"/>
          <c:y val="0.926747636937539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Middlesex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5"/>
              <c:layout>
                <c:manualLayout>
                  <c:x val="-2.0080321285140929E-3"/>
                  <c:y val="1.447876557920881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71D-4CBD-B4A3-29AB7ABBFF98}"/>
                </c:ext>
              </c:extLst>
            </c:dLbl>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1598</c:v>
                </c:pt>
                <c:pt idx="1">
                  <c:v>764</c:v>
                </c:pt>
                <c:pt idx="2">
                  <c:v>1659</c:v>
                </c:pt>
                <c:pt idx="3">
                  <c:v>1167</c:v>
                </c:pt>
                <c:pt idx="4">
                  <c:v>1125</c:v>
                </c:pt>
                <c:pt idx="5">
                  <c:v>953</c:v>
                </c:pt>
                <c:pt idx="6">
                  <c:v>1229</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6">
                  <c:v>101927</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78643</c:v>
                </c:pt>
                <c:pt idx="1">
                  <c:v>82375</c:v>
                </c:pt>
                <c:pt idx="2">
                  <c:v>85337</c:v>
                </c:pt>
                <c:pt idx="3">
                  <c:v>88217</c:v>
                </c:pt>
                <c:pt idx="4">
                  <c:v>93418</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4" formatCode="_(&quot;$&quot;* #,##0_);_(&quot;$&quot;* \(#,##0\);_(&quot;$&quot;* &quot;-&quot;??_);_(@_)">
                  <c:v>93418</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 Brunswick</c:v>
                </c:pt>
                <c:pt idx="1">
                  <c:v>Perth Amboy</c:v>
                </c:pt>
                <c:pt idx="2">
                  <c:v>South Amboy</c:v>
                </c:pt>
                <c:pt idx="3">
                  <c:v>Carteret</c:v>
                </c:pt>
                <c:pt idx="4">
                  <c:v>Middlesex</c:v>
                </c:pt>
                <c:pt idx="5">
                  <c:v>Dunellen</c:v>
                </c:pt>
                <c:pt idx="6">
                  <c:v>South River</c:v>
                </c:pt>
                <c:pt idx="7">
                  <c:v>Spotswood</c:v>
                </c:pt>
                <c:pt idx="8">
                  <c:v>Highland Park</c:v>
                </c:pt>
                <c:pt idx="9">
                  <c:v>Sayreville</c:v>
                </c:pt>
              </c:strCache>
            </c:strRef>
          </c:cat>
          <c:val>
            <c:numRef>
              <c:f>Sheet1!$B$2:$B$11</c:f>
              <c:numCache>
                <c:formatCode>_("$"* #,##0.00_);_("$"* \(#,##0.00\);_("$"* "-"??_);_(@_)</c:formatCode>
                <c:ptCount val="10"/>
                <c:pt idx="0">
                  <c:v>43783</c:v>
                </c:pt>
                <c:pt idx="1">
                  <c:v>52563</c:v>
                </c:pt>
                <c:pt idx="2">
                  <c:v>73056</c:v>
                </c:pt>
                <c:pt idx="3">
                  <c:v>73347</c:v>
                </c:pt>
                <c:pt idx="4">
                  <c:v>75460</c:v>
                </c:pt>
                <c:pt idx="5">
                  <c:v>76010</c:v>
                </c:pt>
                <c:pt idx="6">
                  <c:v>78162</c:v>
                </c:pt>
                <c:pt idx="7">
                  <c:v>80074</c:v>
                </c:pt>
                <c:pt idx="8">
                  <c:v>81402</c:v>
                </c:pt>
                <c:pt idx="9">
                  <c:v>81883</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Middlesex Median $89,533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Sheet1!$A$2:$A$11</c:f>
              <c:strCache>
                <c:ptCount val="10"/>
                <c:pt idx="0">
                  <c:v>New Brunswick</c:v>
                </c:pt>
                <c:pt idx="1">
                  <c:v>Perth Amboy</c:v>
                </c:pt>
                <c:pt idx="2">
                  <c:v>South Amboy</c:v>
                </c:pt>
                <c:pt idx="3">
                  <c:v>Carteret</c:v>
                </c:pt>
                <c:pt idx="4">
                  <c:v>Middlesex</c:v>
                </c:pt>
                <c:pt idx="5">
                  <c:v>Dunellen</c:v>
                </c:pt>
                <c:pt idx="6">
                  <c:v>South River</c:v>
                </c:pt>
                <c:pt idx="7">
                  <c:v>Spotswood</c:v>
                </c:pt>
                <c:pt idx="8">
                  <c:v>Highland Park</c:v>
                </c:pt>
                <c:pt idx="9">
                  <c:v>Sayreville</c:v>
                </c:pt>
              </c:strCache>
            </c:strRef>
          </c:cat>
          <c:val>
            <c:numRef>
              <c:f>Sheet1!$C$2:$C$11</c:f>
              <c:numCache>
                <c:formatCode>_("$"* #,##0.00_);_("$"* \(#,##0.00\);_("$"* "-"??_);_(@_)</c:formatCode>
                <c:ptCount val="10"/>
                <c:pt idx="0">
                  <c:v>89533</c:v>
                </c:pt>
                <c:pt idx="1">
                  <c:v>89533</c:v>
                </c:pt>
                <c:pt idx="2">
                  <c:v>89533</c:v>
                </c:pt>
                <c:pt idx="3">
                  <c:v>89533</c:v>
                </c:pt>
                <c:pt idx="4">
                  <c:v>89533</c:v>
                </c:pt>
                <c:pt idx="5">
                  <c:v>89533</c:v>
                </c:pt>
                <c:pt idx="6">
                  <c:v>89533</c:v>
                </c:pt>
                <c:pt idx="7">
                  <c:v>89533</c:v>
                </c:pt>
                <c:pt idx="8">
                  <c:v>89533</c:v>
                </c:pt>
                <c:pt idx="9">
                  <c:v>89533</c:v>
                </c:pt>
              </c:numCache>
            </c:numRef>
          </c:val>
          <c:extLst>
            <c:ext xmlns:c16="http://schemas.microsoft.com/office/drawing/2014/chart" uri="{C3380CC4-5D6E-409C-BE32-E72D297353CC}">
              <c16:uniqueId val="{00000000-A027-4980-A636-F04DA1AF8D32}"/>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00_);_(&quot;$&quot;* \(#,##0.0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5839521598775497"/>
          <c:y val="0.95602824049401303"/>
          <c:w val="0.17046786469548589"/>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9" formatCode="0%">
                  <c:v>8.6999999999999994E-2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13.8%</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9.6%</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8.7999999999999995E-2</c:v>
                </c:pt>
                <c:pt idx="1">
                  <c:v>8.7999999999999995E-2</c:v>
                </c:pt>
                <c:pt idx="2">
                  <c:v>8.5999999999999993E-2</c:v>
                </c:pt>
                <c:pt idx="3">
                  <c:v>8.5000000000000006E-2</c:v>
                </c:pt>
                <c:pt idx="4">
                  <c:v>8.6999999999999994E-2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New Brunswick</c:v>
                </c:pt>
                <c:pt idx="1">
                  <c:v>Perth Amboy</c:v>
                </c:pt>
                <c:pt idx="2">
                  <c:v>Carteret</c:v>
                </c:pt>
                <c:pt idx="3">
                  <c:v>Dunellen</c:v>
                </c:pt>
                <c:pt idx="4">
                  <c:v>Milltown</c:v>
                </c:pt>
                <c:pt idx="5">
                  <c:v>Highland Park</c:v>
                </c:pt>
                <c:pt idx="6">
                  <c:v>Sayreville</c:v>
                </c:pt>
                <c:pt idx="7">
                  <c:v>Middlesex</c:v>
                </c:pt>
                <c:pt idx="8">
                  <c:v>North Brunswick</c:v>
                </c:pt>
                <c:pt idx="9">
                  <c:v>Spotswood</c:v>
                </c:pt>
              </c:strCache>
            </c:strRef>
          </c:cat>
          <c:val>
            <c:numRef>
              <c:f>Sheet1!$B$2:$B$11</c:f>
              <c:numCache>
                <c:formatCode>0%</c:formatCode>
                <c:ptCount val="10"/>
                <c:pt idx="0">
                  <c:v>0.33100000000000002</c:v>
                </c:pt>
                <c:pt idx="1">
                  <c:v>0.23599999999999999</c:v>
                </c:pt>
                <c:pt idx="2">
                  <c:v>0.16</c:v>
                </c:pt>
                <c:pt idx="3">
                  <c:v>0.107</c:v>
                </c:pt>
                <c:pt idx="4">
                  <c:v>0.107</c:v>
                </c:pt>
                <c:pt idx="5">
                  <c:v>9.9000000000000005E-2</c:v>
                </c:pt>
                <c:pt idx="6">
                  <c:v>9.8000000000000004E-2</c:v>
                </c:pt>
                <c:pt idx="7">
                  <c:v>8.4000000000000005E-2</c:v>
                </c:pt>
                <c:pt idx="8">
                  <c:v>7.5999999999999998E-2</c:v>
                </c:pt>
                <c:pt idx="9">
                  <c:v>6.7000000000000004E-2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Middlesex county avg 8.5%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New Brunswick</c:v>
                </c:pt>
                <c:pt idx="1">
                  <c:v>Perth Amboy</c:v>
                </c:pt>
                <c:pt idx="2">
                  <c:v>Carteret</c:v>
                </c:pt>
                <c:pt idx="3">
                  <c:v>Dunellen</c:v>
                </c:pt>
                <c:pt idx="4">
                  <c:v>Milltown</c:v>
                </c:pt>
                <c:pt idx="5">
                  <c:v>Highland Park</c:v>
                </c:pt>
                <c:pt idx="6">
                  <c:v>Sayreville</c:v>
                </c:pt>
                <c:pt idx="7">
                  <c:v>Middlesex</c:v>
                </c:pt>
                <c:pt idx="8">
                  <c:v>North Brunswick</c:v>
                </c:pt>
                <c:pt idx="9">
                  <c:v>Spotswood</c:v>
                </c:pt>
              </c:strCache>
            </c:strRef>
          </c:cat>
          <c:val>
            <c:numRef>
              <c:f>Sheet1!$C$2:$C$11</c:f>
              <c:numCache>
                <c:formatCode>0%</c:formatCode>
                <c:ptCount val="10"/>
                <c:pt idx="0">
                  <c:v>8.5000000000000006E-2</c:v>
                </c:pt>
                <c:pt idx="1">
                  <c:v>8.5000000000000006E-2</c:v>
                </c:pt>
                <c:pt idx="2">
                  <c:v>8.5000000000000006E-2</c:v>
                </c:pt>
                <c:pt idx="3">
                  <c:v>8.5000000000000006E-2</c:v>
                </c:pt>
                <c:pt idx="4">
                  <c:v>8.5000000000000006E-2</c:v>
                </c:pt>
                <c:pt idx="5">
                  <c:v>8.5000000000000006E-2</c:v>
                </c:pt>
                <c:pt idx="6">
                  <c:v>8.5000000000000006E-2</c:v>
                </c:pt>
                <c:pt idx="7">
                  <c:v>8.5000000000000006E-2</c:v>
                </c:pt>
                <c:pt idx="8">
                  <c:v>8.5000000000000006E-2</c:v>
                </c:pt>
                <c:pt idx="9">
                  <c:v>8.5000000000000006E-2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0520503536079842"/>
          <c:y val="0.90985882446512367"/>
          <c:w val="0.17141437795343231"/>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Sheet1!$B$2:$B$22</c:f>
              <c:numCache>
                <c:formatCode>0%</c:formatCode>
                <c:ptCount val="21"/>
                <c:pt idx="0">
                  <c:v>0.12182642487000001</c:v>
                </c:pt>
                <c:pt idx="1">
                  <c:v>0.13045224209</c:v>
                </c:pt>
                <c:pt idx="2">
                  <c:v>0.13324427291999999</c:v>
                </c:pt>
                <c:pt idx="3">
                  <c:v>0.13498832524000001</c:v>
                </c:pt>
                <c:pt idx="4">
                  <c:v>0.13702354290999999</c:v>
                </c:pt>
                <c:pt idx="5">
                  <c:v>0.13825049855999999</c:v>
                </c:pt>
                <c:pt idx="6">
                  <c:v>0.14638657342</c:v>
                </c:pt>
                <c:pt idx="7">
                  <c:v>0.16169886146000001</c:v>
                </c:pt>
                <c:pt idx="9">
                  <c:v>0.16881366086999999</c:v>
                </c:pt>
                <c:pt idx="10">
                  <c:v>0.17273906539</c:v>
                </c:pt>
                <c:pt idx="11">
                  <c:v>0.17577162096000001</c:v>
                </c:pt>
                <c:pt idx="12">
                  <c:v>0.17687299102000001</c:v>
                </c:pt>
                <c:pt idx="13">
                  <c:v>0.18500990251999999</c:v>
                </c:pt>
                <c:pt idx="14">
                  <c:v>0.18584412023999999</c:v>
                </c:pt>
                <c:pt idx="15">
                  <c:v>0.19205607979</c:v>
                </c:pt>
                <c:pt idx="16">
                  <c:v>0.19982838581000001</c:v>
                </c:pt>
                <c:pt idx="17">
                  <c:v>0.20696750616000001</c:v>
                </c:pt>
                <c:pt idx="18">
                  <c:v>0.20788240995000001</c:v>
                </c:pt>
                <c:pt idx="19">
                  <c:v>0.24085757426000001</c:v>
                </c:pt>
                <c:pt idx="20">
                  <c:v>0.24710859049</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Sheet1!$C$2:$C$22</c:f>
              <c:numCache>
                <c:formatCode>General</c:formatCode>
                <c:ptCount val="21"/>
                <c:pt idx="8">
                  <c:v>0.16297946497999999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18%</c:v>
                </c:pt>
              </c:strCache>
            </c:strRef>
          </c:tx>
          <c:spPr>
            <a:solidFill>
              <a:schemeClr val="bg1"/>
            </a:solidFill>
            <a:ln>
              <a:noFill/>
            </a:ln>
            <a:effectLst/>
          </c:spPr>
          <c:invertIfNegative val="0"/>
          <c:trendline>
            <c:name>NJ avg 19%</c:nam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Hudson</c:v>
                </c:pt>
                <c:pt idx="18">
                  <c:v>Cumberland</c:v>
                </c:pt>
                <c:pt idx="19">
                  <c:v>Passaic</c:v>
                </c:pt>
                <c:pt idx="20">
                  <c:v>Essex</c:v>
                </c:pt>
              </c:strCache>
            </c:strRef>
          </c:cat>
          <c:val>
            <c:numRef>
              <c:f>Sheet1!$D$2:$D$22</c:f>
              <c:numCache>
                <c:formatCode>0%</c:formatCode>
                <c:ptCount val="21"/>
                <c:pt idx="0">
                  <c:v>0.18</c:v>
                </c:pt>
                <c:pt idx="1">
                  <c:v>0.18</c:v>
                </c:pt>
                <c:pt idx="2">
                  <c:v>0.18</c:v>
                </c:pt>
                <c:pt idx="3">
                  <c:v>0.18</c:v>
                </c:pt>
                <c:pt idx="4">
                  <c:v>0.18</c:v>
                </c:pt>
                <c:pt idx="5">
                  <c:v>0.18</c:v>
                </c:pt>
                <c:pt idx="6">
                  <c:v>0.18</c:v>
                </c:pt>
                <c:pt idx="7">
                  <c:v>0.18</c:v>
                </c:pt>
                <c:pt idx="8">
                  <c:v>0.18</c:v>
                </c:pt>
                <c:pt idx="9">
                  <c:v>0.18</c:v>
                </c:pt>
                <c:pt idx="10">
                  <c:v>0.18</c:v>
                </c:pt>
                <c:pt idx="11">
                  <c:v>0.18</c:v>
                </c:pt>
                <c:pt idx="12">
                  <c:v>0.18</c:v>
                </c:pt>
                <c:pt idx="13">
                  <c:v>0.18</c:v>
                </c:pt>
                <c:pt idx="14">
                  <c:v>0.18</c:v>
                </c:pt>
                <c:pt idx="15">
                  <c:v>0.18</c:v>
                </c:pt>
                <c:pt idx="16">
                  <c:v>0.18</c:v>
                </c:pt>
                <c:pt idx="17">
                  <c:v>0.18</c:v>
                </c:pt>
                <c:pt idx="18">
                  <c:v>0.18</c:v>
                </c:pt>
                <c:pt idx="19">
                  <c:v>0.18</c:v>
                </c:pt>
                <c:pt idx="20">
                  <c:v>0.18</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6478801673228352"/>
          <c:y val="0.88199670181494139"/>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2016</c:v>
                </c:pt>
                <c:pt idx="1">
                  <c:v>2017</c:v>
                </c:pt>
                <c:pt idx="2">
                  <c:v>2018</c:v>
                </c:pt>
                <c:pt idx="3">
                  <c:v>2019</c:v>
                </c:pt>
                <c:pt idx="4">
                  <c:v>2020</c:v>
                </c:pt>
                <c:pt idx="5">
                  <c:v>2021</c:v>
                </c:pt>
              </c:numCache>
            </c:numRef>
          </c:cat>
          <c:val>
            <c:numRef>
              <c:f>Sheet1!$B$2:$B$7</c:f>
              <c:numCache>
                <c:formatCode>0%</c:formatCode>
                <c:ptCount val="6"/>
                <c:pt idx="0">
                  <c:v>0.2</c:v>
                </c:pt>
                <c:pt idx="1">
                  <c:v>0.21</c:v>
                </c:pt>
                <c:pt idx="2">
                  <c:v>0.21</c:v>
                </c:pt>
                <c:pt idx="3">
                  <c:v>0.2</c:v>
                </c:pt>
                <c:pt idx="4">
                  <c:v>0.21</c:v>
                </c:pt>
                <c:pt idx="5">
                  <c:v>0.2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Sheet1!$B$2:$B$22</c:f>
              <c:numCache>
                <c:formatCode>0.0%</c:formatCode>
                <c:ptCount val="21"/>
                <c:pt idx="0">
                  <c:v>5.1999999999999998E-2</c:v>
                </c:pt>
                <c:pt idx="1">
                  <c:v>5.5E-2</c:v>
                </c:pt>
                <c:pt idx="2">
                  <c:v>5.8000000000000003E-2</c:v>
                </c:pt>
                <c:pt idx="3">
                  <c:v>6.5000000000000002E-2</c:v>
                </c:pt>
                <c:pt idx="4">
                  <c:v>6.6000000000000003E-2</c:v>
                </c:pt>
                <c:pt idx="5">
                  <c:v>6.7000000000000004E-2</c:v>
                </c:pt>
                <c:pt idx="6">
                  <c:v>7.0999999999999994E-2</c:v>
                </c:pt>
                <c:pt idx="7">
                  <c:v>7.2999999999999995E-2</c:v>
                </c:pt>
                <c:pt idx="9">
                  <c:v>7.4999999999999997E-2</c:v>
                </c:pt>
                <c:pt idx="10">
                  <c:v>8.2000000000000003E-2</c:v>
                </c:pt>
                <c:pt idx="11">
                  <c:v>8.5999999999999993E-2</c:v>
                </c:pt>
                <c:pt idx="12" formatCode="General">
                  <c:v>0.09</c:v>
                </c:pt>
                <c:pt idx="13">
                  <c:v>9.5000000000000001E-2</c:v>
                </c:pt>
                <c:pt idx="14">
                  <c:v>0.10100000000000001</c:v>
                </c:pt>
                <c:pt idx="15">
                  <c:v>0.106</c:v>
                </c:pt>
                <c:pt idx="16">
                  <c:v>0.107</c:v>
                </c:pt>
                <c:pt idx="17">
                  <c:v>0.107</c:v>
                </c:pt>
                <c:pt idx="18">
                  <c:v>0.111</c:v>
                </c:pt>
                <c:pt idx="19">
                  <c:v>0.113</c:v>
                </c:pt>
                <c:pt idx="20">
                  <c:v>0.113</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Sheet1!$C$2:$C$22</c:f>
              <c:numCache>
                <c:formatCode>General</c:formatCode>
                <c:ptCount val="21"/>
                <c:pt idx="8" formatCode="0.0%">
                  <c:v>7.3999999999999996E-2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10.9%</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Sheet1!$D$2:$D$22</c:f>
              <c:numCache>
                <c:formatCode>0.00%</c:formatCode>
                <c:ptCount val="21"/>
                <c:pt idx="0">
                  <c:v>0.109</c:v>
                </c:pt>
                <c:pt idx="1">
                  <c:v>0.109</c:v>
                </c:pt>
                <c:pt idx="2">
                  <c:v>0.109</c:v>
                </c:pt>
                <c:pt idx="3">
                  <c:v>0.109</c:v>
                </c:pt>
                <c:pt idx="4">
                  <c:v>0.109</c:v>
                </c:pt>
                <c:pt idx="5">
                  <c:v>0.109</c:v>
                </c:pt>
                <c:pt idx="6">
                  <c:v>0.109</c:v>
                </c:pt>
                <c:pt idx="7">
                  <c:v>0.109</c:v>
                </c:pt>
                <c:pt idx="8">
                  <c:v>0.109</c:v>
                </c:pt>
                <c:pt idx="9">
                  <c:v>0.109</c:v>
                </c:pt>
                <c:pt idx="10">
                  <c:v>0.109</c:v>
                </c:pt>
                <c:pt idx="11">
                  <c:v>0.109</c:v>
                </c:pt>
                <c:pt idx="12">
                  <c:v>0.109</c:v>
                </c:pt>
                <c:pt idx="13">
                  <c:v>0.109</c:v>
                </c:pt>
                <c:pt idx="14">
                  <c:v>0.109</c:v>
                </c:pt>
                <c:pt idx="15">
                  <c:v>0.109</c:v>
                </c:pt>
                <c:pt idx="16">
                  <c:v>0.109</c:v>
                </c:pt>
                <c:pt idx="17">
                  <c:v>0.109</c:v>
                </c:pt>
                <c:pt idx="18">
                  <c:v>0.109</c:v>
                </c:pt>
                <c:pt idx="19">
                  <c:v>0.109</c:v>
                </c:pt>
                <c:pt idx="20">
                  <c:v>0.109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8.6%</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Burlington</c:v>
                </c:pt>
                <c:pt idx="5">
                  <c:v>Bergen</c:v>
                </c:pt>
                <c:pt idx="6">
                  <c:v>Monmouth</c:v>
                </c:pt>
                <c:pt idx="7">
                  <c:v>Union</c:v>
                </c:pt>
                <c:pt idx="8">
                  <c:v>Middlesex</c:v>
                </c:pt>
                <c:pt idx="9">
                  <c:v>Gloucester</c:v>
                </c:pt>
                <c:pt idx="10">
                  <c:v>Mercer</c:v>
                </c:pt>
                <c:pt idx="11">
                  <c:v>Warren</c:v>
                </c:pt>
                <c:pt idx="12">
                  <c:v>Ocean</c:v>
                </c:pt>
                <c:pt idx="13">
                  <c:v>Camden</c:v>
                </c:pt>
                <c:pt idx="14">
                  <c:v>Passaic</c:v>
                </c:pt>
                <c:pt idx="15">
                  <c:v>Atlantic</c:v>
                </c:pt>
                <c:pt idx="16">
                  <c:v>Essex</c:v>
                </c:pt>
                <c:pt idx="17">
                  <c:v>Salem</c:v>
                </c:pt>
                <c:pt idx="18">
                  <c:v>Hudson</c:v>
                </c:pt>
                <c:pt idx="19">
                  <c:v>Cape May</c:v>
                </c:pt>
                <c:pt idx="20">
                  <c:v>Cumberland</c:v>
                </c:pt>
              </c:strCache>
            </c:strRef>
          </c:cat>
          <c:val>
            <c:numRef>
              <c:f>Sheet1!$E$2:$E$22</c:f>
              <c:numCache>
                <c:formatCode>0.00%</c:formatCode>
                <c:ptCount val="21"/>
                <c:pt idx="0">
                  <c:v>8.5999999999999993E-2</c:v>
                </c:pt>
                <c:pt idx="1">
                  <c:v>8.5999999999999993E-2</c:v>
                </c:pt>
                <c:pt idx="2">
                  <c:v>8.5999999999999993E-2</c:v>
                </c:pt>
                <c:pt idx="3">
                  <c:v>8.5999999999999993E-2</c:v>
                </c:pt>
                <c:pt idx="4">
                  <c:v>8.5999999999999993E-2</c:v>
                </c:pt>
                <c:pt idx="5">
                  <c:v>8.5999999999999993E-2</c:v>
                </c:pt>
                <c:pt idx="6">
                  <c:v>8.5999999999999993E-2</c:v>
                </c:pt>
                <c:pt idx="7">
                  <c:v>8.5999999999999993E-2</c:v>
                </c:pt>
                <c:pt idx="8">
                  <c:v>8.5999999999999993E-2</c:v>
                </c:pt>
                <c:pt idx="9">
                  <c:v>8.5999999999999993E-2</c:v>
                </c:pt>
                <c:pt idx="10">
                  <c:v>8.5999999999999993E-2</c:v>
                </c:pt>
                <c:pt idx="11">
                  <c:v>8.5999999999999993E-2</c:v>
                </c:pt>
                <c:pt idx="12">
                  <c:v>8.5999999999999993E-2</c:v>
                </c:pt>
                <c:pt idx="13">
                  <c:v>8.5999999999999993E-2</c:v>
                </c:pt>
                <c:pt idx="14">
                  <c:v>8.5999999999999993E-2</c:v>
                </c:pt>
                <c:pt idx="15">
                  <c:v>8.5999999999999993E-2</c:v>
                </c:pt>
                <c:pt idx="16">
                  <c:v>8.5999999999999993E-2</c:v>
                </c:pt>
                <c:pt idx="17">
                  <c:v>8.5999999999999993E-2</c:v>
                </c:pt>
                <c:pt idx="18">
                  <c:v>8.5999999999999993E-2</c:v>
                </c:pt>
                <c:pt idx="19">
                  <c:v>8.5999999999999993E-2</c:v>
                </c:pt>
                <c:pt idx="20">
                  <c:v>8.5999999999999993E-2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9667334809934902"/>
          <c:y val="0.8928901006981130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Sheet1!$A$2:$A$3</c:f>
              <c:numCache>
                <c:formatCode>General</c:formatCode>
                <c:ptCount val="2"/>
                <c:pt idx="0">
                  <c:v>2018</c:v>
                </c:pt>
                <c:pt idx="1">
                  <c:v>2019</c:v>
                </c:pt>
              </c:numCache>
            </c:numRef>
          </c:cat>
          <c:val>
            <c:numRef>
              <c:f>Sheet1!$B$2:$B$3</c:f>
              <c:numCache>
                <c:formatCode>0.0%</c:formatCode>
                <c:ptCount val="2"/>
                <c:pt idx="0">
                  <c:v>7.2999999999999995E-2</c:v>
                </c:pt>
                <c:pt idx="1">
                  <c:v>7.3999999999999996E-2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max val="0.1"/>
          <c:min val="5.000000000000001E-2"/>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_(* #,##0_);_(* \(#,##0\);_(* "-"??_);_(@_)</c:formatCode>
                <c:ptCount val="5"/>
                <c:pt idx="0">
                  <c:v>14276</c:v>
                </c:pt>
                <c:pt idx="1">
                  <c:v>13652</c:v>
                </c:pt>
                <c:pt idx="2">
                  <c:v>13361</c:v>
                </c:pt>
                <c:pt idx="3">
                  <c:v>13156</c:v>
                </c:pt>
                <c:pt idx="4">
                  <c:v>12879</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34838</c:v>
                </c:pt>
                <c:pt idx="1">
                  <c:v>34413</c:v>
                </c:pt>
                <c:pt idx="2">
                  <c:v>35341</c:v>
                </c:pt>
                <c:pt idx="3">
                  <c:v>34502</c:v>
                </c:pt>
                <c:pt idx="4">
                  <c:v>35414</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27848</c:v>
                </c:pt>
                <c:pt idx="1">
                  <c:v>25477</c:v>
                </c:pt>
                <c:pt idx="2">
                  <c:v>23808</c:v>
                </c:pt>
                <c:pt idx="3">
                  <c:v>20524</c:v>
                </c:pt>
                <c:pt idx="4">
                  <c:v>21186</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Middlesex</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1125</c:v>
                </c:pt>
                <c:pt idx="1">
                  <c:v>1020</c:v>
                </c:pt>
                <c:pt idx="2">
                  <c:v>900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4">
                  <c:v>1125</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4" formatCode="&quot;$&quot;#,##0_);[Red]\(&quot;$&quot;#,##0\)">
                  <c:v>900</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7">
                  <c:v>34.200000000000003</c:v>
                </c:pt>
                <c:pt idx="8">
                  <c:v>33.700000000000003</c:v>
                </c:pt>
                <c:pt idx="9">
                  <c:v>32.9</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6">
                  <c:v>34.9</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33.4</c:v>
                </c:pt>
                <c:pt idx="1">
                  <c:v>33.299999999999997</c:v>
                </c:pt>
                <c:pt idx="2">
                  <c:v>33.9</c:v>
                </c:pt>
                <c:pt idx="3" formatCode="0.0">
                  <c:v>36.5</c:v>
                </c:pt>
                <c:pt idx="4" formatCode="0.0">
                  <c:v>34.9</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1">
                  <c:v>0.21</c:v>
                </c:pt>
                <c:pt idx="12">
                  <c:v>0.21</c:v>
                </c:pt>
                <c:pt idx="13">
                  <c:v>0.21</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4">
                  <c:v>0.19</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B298-4477-B321-8DDB0CF48B7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0">
                  <c:v>2.8</c:v>
                </c:pt>
                <c:pt idx="11">
                  <c:v>3.3</c:v>
                </c:pt>
                <c:pt idx="12">
                  <c:v>3.8</c:v>
                </c:pt>
                <c:pt idx="14">
                  <c:v>4.5999999999999996</c:v>
                </c:pt>
                <c:pt idx="15">
                  <c:v>5.2</c:v>
                </c:pt>
                <c:pt idx="16">
                  <c:v>6.02</c:v>
                </c:pt>
                <c:pt idx="17">
                  <c:v>6.4</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3" formatCode="0%">
                  <c:v>4.0999999999999996</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5" formatCode="0.0%">
                  <c:v>5.0999999999999997E-2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3.7999999999999999E-2</c:v>
                </c:pt>
                <c:pt idx="1">
                  <c:v>2.5000000000000001E-2</c:v>
                </c:pt>
                <c:pt idx="2">
                  <c:v>3.6999999999999998E-2</c:v>
                </c:pt>
                <c:pt idx="3">
                  <c:v>2.1000000000000001E-2</c:v>
                </c:pt>
                <c:pt idx="4">
                  <c:v>5.0999999999999997E-2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1"/>
        <c:axPos val="l"/>
        <c:numFmt formatCode="0.0%" sourceLinked="1"/>
        <c:majorTickMark val="out"/>
        <c:minorTickMark val="none"/>
        <c:tickLblPos val="nextTo"/>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Helmetta</c:v>
                </c:pt>
                <c:pt idx="1">
                  <c:v>Perth Amboy</c:v>
                </c:pt>
                <c:pt idx="2">
                  <c:v>New Brunswick</c:v>
                </c:pt>
                <c:pt idx="3">
                  <c:v>South Amboy</c:v>
                </c:pt>
                <c:pt idx="4">
                  <c:v>Jamesburg</c:v>
                </c:pt>
                <c:pt idx="5">
                  <c:v>Carteret</c:v>
                </c:pt>
                <c:pt idx="6">
                  <c:v>Dunellen</c:v>
                </c:pt>
                <c:pt idx="7">
                  <c:v>South River</c:v>
                </c:pt>
                <c:pt idx="8">
                  <c:v>Piscataway</c:v>
                </c:pt>
                <c:pt idx="9">
                  <c:v>Sayreville</c:v>
                </c:pt>
              </c:strCache>
            </c:strRef>
          </c:cat>
          <c:val>
            <c:numRef>
              <c:f>Sheet1!$B$2:$B$11</c:f>
              <c:numCache>
                <c:formatCode>0.0%</c:formatCode>
                <c:ptCount val="10"/>
                <c:pt idx="0">
                  <c:v>0.124</c:v>
                </c:pt>
                <c:pt idx="1">
                  <c:v>9.2999999999999999E-2</c:v>
                </c:pt>
                <c:pt idx="2">
                  <c:v>8.2000000000000003E-2</c:v>
                </c:pt>
                <c:pt idx="3">
                  <c:v>7.1999999999999995E-2</c:v>
                </c:pt>
                <c:pt idx="4">
                  <c:v>6.7000000000000004E-2</c:v>
                </c:pt>
                <c:pt idx="5">
                  <c:v>5.7000000000000002E-2</c:v>
                </c:pt>
                <c:pt idx="6">
                  <c:v>5.1999999999999998E-2</c:v>
                </c:pt>
                <c:pt idx="7">
                  <c:v>4.1000000000000002E-2</c:v>
                </c:pt>
                <c:pt idx="8">
                  <c:v>3.9E-2</c:v>
                </c:pt>
                <c:pt idx="9">
                  <c:v>3.5000000000000003E-2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Middlesex county avg 3.3%</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Sheet1!$A$2:$A$11</c:f>
              <c:strCache>
                <c:ptCount val="10"/>
                <c:pt idx="0">
                  <c:v>Helmetta</c:v>
                </c:pt>
                <c:pt idx="1">
                  <c:v>Perth Amboy</c:v>
                </c:pt>
                <c:pt idx="2">
                  <c:v>New Brunswick</c:v>
                </c:pt>
                <c:pt idx="3">
                  <c:v>South Amboy</c:v>
                </c:pt>
                <c:pt idx="4">
                  <c:v>Jamesburg</c:v>
                </c:pt>
                <c:pt idx="5">
                  <c:v>Carteret</c:v>
                </c:pt>
                <c:pt idx="6">
                  <c:v>Dunellen</c:v>
                </c:pt>
                <c:pt idx="7">
                  <c:v>South River</c:v>
                </c:pt>
                <c:pt idx="8">
                  <c:v>Piscataway</c:v>
                </c:pt>
                <c:pt idx="9">
                  <c:v>Sayreville</c:v>
                </c:pt>
              </c:strCache>
            </c:strRef>
          </c:cat>
          <c:val>
            <c:numRef>
              <c:f>Sheet1!$C$2:$C$11</c:f>
              <c:numCache>
                <c:formatCode>0.00%</c:formatCode>
                <c:ptCount val="10"/>
                <c:pt idx="0">
                  <c:v>3.3000000000000002E-2</c:v>
                </c:pt>
                <c:pt idx="1">
                  <c:v>3.3000000000000002E-2</c:v>
                </c:pt>
                <c:pt idx="2">
                  <c:v>3.3000000000000002E-2</c:v>
                </c:pt>
                <c:pt idx="3">
                  <c:v>3.3000000000000002E-2</c:v>
                </c:pt>
                <c:pt idx="4">
                  <c:v>3.3000000000000002E-2</c:v>
                </c:pt>
                <c:pt idx="5">
                  <c:v>3.3000000000000002E-2</c:v>
                </c:pt>
                <c:pt idx="6">
                  <c:v>3.3000000000000002E-2</c:v>
                </c:pt>
                <c:pt idx="7">
                  <c:v>3.3000000000000002E-2</c:v>
                </c:pt>
                <c:pt idx="8">
                  <c:v>3.3000000000000002E-2</c:v>
                </c:pt>
                <c:pt idx="9">
                  <c:v>3.3000000000000002E-2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3.3362819881889764E-2"/>
          <c:y val="0.89718582974293437"/>
          <c:w val="0.26139936023622051"/>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5">
                  <c:v>46577</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84025</c:v>
                </c:pt>
                <c:pt idx="1">
                  <c:v>62186</c:v>
                </c:pt>
                <c:pt idx="2">
                  <c:v>61218</c:v>
                </c:pt>
                <c:pt idx="3">
                  <c:v>58976</c:v>
                </c:pt>
                <c:pt idx="4">
                  <c:v>47663</c:v>
                </c:pt>
                <c:pt idx="5">
                  <c:v>46577</c:v>
                </c:pt>
                <c:pt idx="6">
                  <c:v>41709</c:v>
                </c:pt>
                <c:pt idx="7">
                  <c:v>33621</c:v>
                </c:pt>
                <c:pt idx="8">
                  <c:v>26396</c:v>
                </c:pt>
                <c:pt idx="9">
                  <c:v>26073</c:v>
                </c:pt>
                <c:pt idx="10">
                  <c:v>25458</c:v>
                </c:pt>
                <c:pt idx="11">
                  <c:v>20378</c:v>
                </c:pt>
                <c:pt idx="12">
                  <c:v>18977</c:v>
                </c:pt>
                <c:pt idx="13">
                  <c:v>15563</c:v>
                </c:pt>
                <c:pt idx="14">
                  <c:v>12316</c:v>
                </c:pt>
                <c:pt idx="15">
                  <c:v>10859</c:v>
                </c:pt>
                <c:pt idx="16">
                  <c:v>5731</c:v>
                </c:pt>
                <c:pt idx="17">
                  <c:v>5541</c:v>
                </c:pt>
                <c:pt idx="18">
                  <c:v>5200</c:v>
                </c:pt>
                <c:pt idx="19">
                  <c:v>4177</c:v>
                </c:pt>
                <c:pt idx="20">
                  <c:v>2577</c:v>
                </c:pt>
                <c:pt idx="21">
                  <c:v>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23026</c:v>
                </c:pt>
                <c:pt idx="1">
                  <c:v>11276</c:v>
                </c:pt>
                <c:pt idx="2">
                  <c:v>14585</c:v>
                </c:pt>
                <c:pt idx="3">
                  <c:v>13266</c:v>
                </c:pt>
                <c:pt idx="4">
                  <c:v>15010</c:v>
                </c:pt>
                <c:pt idx="5">
                  <c:v>13698</c:v>
                </c:pt>
                <c:pt idx="6">
                  <c:v>10113</c:v>
                </c:pt>
                <c:pt idx="7">
                  <c:v>9626</c:v>
                </c:pt>
                <c:pt idx="8">
                  <c:v>6243</c:v>
                </c:pt>
                <c:pt idx="9">
                  <c:v>6137</c:v>
                </c:pt>
                <c:pt idx="10">
                  <c:v>6515</c:v>
                </c:pt>
                <c:pt idx="11">
                  <c:v>6703</c:v>
                </c:pt>
                <c:pt idx="12">
                  <c:v>4349</c:v>
                </c:pt>
                <c:pt idx="13">
                  <c:v>4769</c:v>
                </c:pt>
                <c:pt idx="14">
                  <c:v>3719</c:v>
                </c:pt>
                <c:pt idx="15">
                  <c:v>2727</c:v>
                </c:pt>
                <c:pt idx="16">
                  <c:v>1575</c:v>
                </c:pt>
                <c:pt idx="17">
                  <c:v>1644</c:v>
                </c:pt>
                <c:pt idx="18">
                  <c:v>2839</c:v>
                </c:pt>
                <c:pt idx="19">
                  <c:v>1385</c:v>
                </c:pt>
                <c:pt idx="20">
                  <c:v>875</c:v>
                </c:pt>
                <c:pt idx="21">
                  <c:v>1</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5">
                  <c:v>13698</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Sheet1!$B$2:$B$22</c:f>
              <c:numCache>
                <c:formatCode>General</c:formatCode>
                <c:ptCount val="21"/>
                <c:pt idx="11">
                  <c:v>0.77810000000000001</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Sheet1!$C$2:$C$22</c:f>
              <c:numCache>
                <c:formatCode>0.00%</c:formatCode>
                <c:ptCount val="21"/>
                <c:pt idx="0">
                  <c:v>0.70079999999999998</c:v>
                </c:pt>
                <c:pt idx="1">
                  <c:v>0.81640000000000001</c:v>
                </c:pt>
                <c:pt idx="2">
                  <c:v>0.73929999999999996</c:v>
                </c:pt>
                <c:pt idx="3">
                  <c:v>0.72809999999999997</c:v>
                </c:pt>
                <c:pt idx="4">
                  <c:v>0.74750000000000005</c:v>
                </c:pt>
                <c:pt idx="5">
                  <c:v>0.60170000000000001</c:v>
                </c:pt>
                <c:pt idx="6">
                  <c:v>0.745</c:v>
                </c:pt>
                <c:pt idx="7">
                  <c:v>0.71020000000000005</c:v>
                </c:pt>
                <c:pt idx="8">
                  <c:v>0.79010000000000002</c:v>
                </c:pt>
                <c:pt idx="9">
                  <c:v>0.74760000000000004</c:v>
                </c:pt>
                <c:pt idx="10">
                  <c:v>0.76649999999999996</c:v>
                </c:pt>
                <c:pt idx="11">
                  <c:v>0.77810000000000001</c:v>
                </c:pt>
                <c:pt idx="12">
                  <c:v>0.75060000000000004</c:v>
                </c:pt>
                <c:pt idx="13">
                  <c:v>0.82840000000000003</c:v>
                </c:pt>
                <c:pt idx="14">
                  <c:v>0.61319999999999997</c:v>
                </c:pt>
                <c:pt idx="15">
                  <c:v>0.72860000000000003</c:v>
                </c:pt>
                <c:pt idx="16">
                  <c:v>0.59260000000000002</c:v>
                </c:pt>
                <c:pt idx="17">
                  <c:v>0.83440000000000003</c:v>
                </c:pt>
                <c:pt idx="18">
                  <c:v>0.67500000000000004</c:v>
                </c:pt>
                <c:pt idx="19">
                  <c:v>0.75800000000000001</c:v>
                </c:pt>
                <c:pt idx="20">
                  <c:v>0.58979999999999999</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Sheet1!$D$2:$D$22</c:f>
              <c:numCache>
                <c:formatCode>0.00%</c:formatCode>
                <c:ptCount val="21"/>
                <c:pt idx="0">
                  <c:v>0.58199999999999996</c:v>
                </c:pt>
                <c:pt idx="1">
                  <c:v>0.69289999999999996</c:v>
                </c:pt>
                <c:pt idx="2">
                  <c:v>0.62280000000000002</c:v>
                </c:pt>
                <c:pt idx="3">
                  <c:v>0.61519999999999997</c:v>
                </c:pt>
                <c:pt idx="4">
                  <c:v>0.62819999999999998</c:v>
                </c:pt>
                <c:pt idx="5">
                  <c:v>0.48920000000000002</c:v>
                </c:pt>
                <c:pt idx="6">
                  <c:v>0.63360000000000005</c:v>
                </c:pt>
                <c:pt idx="7">
                  <c:v>0.59319999999999995</c:v>
                </c:pt>
                <c:pt idx="8">
                  <c:v>0.67930000000000001</c:v>
                </c:pt>
                <c:pt idx="9">
                  <c:v>0.64</c:v>
                </c:pt>
                <c:pt idx="10">
                  <c:v>0.6492</c:v>
                </c:pt>
                <c:pt idx="11">
                  <c:v>0.67110000000000003</c:v>
                </c:pt>
                <c:pt idx="12">
                  <c:v>0.64039999999999997</c:v>
                </c:pt>
                <c:pt idx="13">
                  <c:v>0.70330000000000004</c:v>
                </c:pt>
                <c:pt idx="14">
                  <c:v>0.52159999999999995</c:v>
                </c:pt>
                <c:pt idx="15">
                  <c:v>0.62170000000000003</c:v>
                </c:pt>
                <c:pt idx="16">
                  <c:v>0.51029999999999998</c:v>
                </c:pt>
                <c:pt idx="17">
                  <c:v>0.7167</c:v>
                </c:pt>
                <c:pt idx="18">
                  <c:v>0.58919999999999995</c:v>
                </c:pt>
                <c:pt idx="19">
                  <c:v>0.65739999999999998</c:v>
                </c:pt>
                <c:pt idx="20">
                  <c:v>0.51359999999999995</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strCache>
            </c:strRef>
          </c:cat>
          <c:val>
            <c:numRef>
              <c:f>Sheet1!$E$2:$E$22</c:f>
              <c:numCache>
                <c:formatCode>General</c:formatCode>
                <c:ptCount val="21"/>
                <c:pt idx="11">
                  <c:v>0.67110000000000003</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Sheet1!$B$2:$B$22</c:f>
              <c:numCache>
                <c:formatCode>General</c:formatCode>
                <c:ptCount val="21"/>
                <c:pt idx="10" formatCode="0%">
                  <c:v>0.93200000000000005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Sheet1!$C$2:$C$22</c:f>
              <c:numCache>
                <c:formatCode>0%</c:formatCode>
                <c:ptCount val="21"/>
                <c:pt idx="0">
                  <c:v>0.88300000000000001</c:v>
                </c:pt>
                <c:pt idx="1">
                  <c:v>0.88900000000000001</c:v>
                </c:pt>
                <c:pt idx="2">
                  <c:v>0.89100000000000001</c:v>
                </c:pt>
                <c:pt idx="3">
                  <c:v>0.90200000000000002</c:v>
                </c:pt>
                <c:pt idx="4">
                  <c:v>0.90400000000000003</c:v>
                </c:pt>
                <c:pt idx="5">
                  <c:v>0.90800000000000003</c:v>
                </c:pt>
                <c:pt idx="6">
                  <c:v>0.91800000000000004</c:v>
                </c:pt>
                <c:pt idx="7">
                  <c:v>0.92800000000000005</c:v>
                </c:pt>
                <c:pt idx="8">
                  <c:v>0.93200000000000005</c:v>
                </c:pt>
                <c:pt idx="9">
                  <c:v>0.93200000000000005</c:v>
                </c:pt>
                <c:pt idx="11">
                  <c:v>0.93799999999999994</c:v>
                </c:pt>
                <c:pt idx="12">
                  <c:v>0.93899999999999995</c:v>
                </c:pt>
                <c:pt idx="13">
                  <c:v>0.94</c:v>
                </c:pt>
                <c:pt idx="14">
                  <c:v>0.94199999999999995</c:v>
                </c:pt>
                <c:pt idx="15">
                  <c:v>0.94299999999999995</c:v>
                </c:pt>
                <c:pt idx="16">
                  <c:v>0.94799999999999995</c:v>
                </c:pt>
                <c:pt idx="17">
                  <c:v>0.94899999999999995</c:v>
                </c:pt>
                <c:pt idx="18">
                  <c:v>0.95299999999999996</c:v>
                </c:pt>
                <c:pt idx="19">
                  <c:v>0.95699999999999996</c:v>
                </c:pt>
                <c:pt idx="20">
                  <c:v>0.95899999999999996</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92.2%</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Mercer</c:v>
                </c:pt>
                <c:pt idx="1">
                  <c:v>Essex</c:v>
                </c:pt>
                <c:pt idx="2">
                  <c:v>Ocean</c:v>
                </c:pt>
                <c:pt idx="3">
                  <c:v>Hudson</c:v>
                </c:pt>
                <c:pt idx="4">
                  <c:v>Camden</c:v>
                </c:pt>
                <c:pt idx="5">
                  <c:v>Union</c:v>
                </c:pt>
                <c:pt idx="6">
                  <c:v>Atlantic</c:v>
                </c:pt>
                <c:pt idx="7">
                  <c:v>Monmouth</c:v>
                </c:pt>
                <c:pt idx="8">
                  <c:v>Cumberland</c:v>
                </c:pt>
                <c:pt idx="9">
                  <c:v>Passaic</c:v>
                </c:pt>
                <c:pt idx="10">
                  <c:v>Middlesex</c:v>
                </c:pt>
                <c:pt idx="11">
                  <c:v>Warren</c:v>
                </c:pt>
                <c:pt idx="12">
                  <c:v>Salem</c:v>
                </c:pt>
                <c:pt idx="13">
                  <c:v>Sussex</c:v>
                </c:pt>
                <c:pt idx="14">
                  <c:v>Somerset</c:v>
                </c:pt>
                <c:pt idx="15">
                  <c:v>Bergen</c:v>
                </c:pt>
                <c:pt idx="16">
                  <c:v>Hunterdon</c:v>
                </c:pt>
                <c:pt idx="17">
                  <c:v>Cape May</c:v>
                </c:pt>
                <c:pt idx="18">
                  <c:v>Gloucester</c:v>
                </c:pt>
                <c:pt idx="19">
                  <c:v>Burlington</c:v>
                </c:pt>
                <c:pt idx="20">
                  <c:v>Morris</c:v>
                </c:pt>
              </c:strCache>
            </c:strRef>
          </c:cat>
          <c:val>
            <c:numRef>
              <c:f>Sheet1!$D$2:$D$22</c:f>
              <c:numCache>
                <c:formatCode>0%</c:formatCode>
                <c:ptCount val="21"/>
                <c:pt idx="0">
                  <c:v>0.92200000000000004</c:v>
                </c:pt>
                <c:pt idx="1">
                  <c:v>0.92200000000000004</c:v>
                </c:pt>
                <c:pt idx="2">
                  <c:v>0.92200000000000004</c:v>
                </c:pt>
                <c:pt idx="3">
                  <c:v>0.92200000000000004</c:v>
                </c:pt>
                <c:pt idx="4">
                  <c:v>0.92200000000000004</c:v>
                </c:pt>
                <c:pt idx="5">
                  <c:v>0.92200000000000004</c:v>
                </c:pt>
                <c:pt idx="6">
                  <c:v>0.92200000000000004</c:v>
                </c:pt>
                <c:pt idx="7">
                  <c:v>0.92200000000000004</c:v>
                </c:pt>
                <c:pt idx="8">
                  <c:v>0.92200000000000004</c:v>
                </c:pt>
                <c:pt idx="9">
                  <c:v>0.92200000000000004</c:v>
                </c:pt>
                <c:pt idx="10">
                  <c:v>0.92200000000000004</c:v>
                </c:pt>
                <c:pt idx="11">
                  <c:v>0.92200000000000004</c:v>
                </c:pt>
                <c:pt idx="12">
                  <c:v>0.92200000000000004</c:v>
                </c:pt>
                <c:pt idx="13">
                  <c:v>0.92200000000000004</c:v>
                </c:pt>
                <c:pt idx="14">
                  <c:v>0.92200000000000004</c:v>
                </c:pt>
                <c:pt idx="15">
                  <c:v>0.92200000000000004</c:v>
                </c:pt>
                <c:pt idx="16">
                  <c:v>0.92200000000000004</c:v>
                </c:pt>
                <c:pt idx="17">
                  <c:v>0.92200000000000004</c:v>
                </c:pt>
                <c:pt idx="18">
                  <c:v>0.92200000000000004</c:v>
                </c:pt>
                <c:pt idx="19">
                  <c:v>0.92200000000000004</c:v>
                </c:pt>
                <c:pt idx="20">
                  <c:v>0.92200000000000004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2015-2016</c:v>
                </c:pt>
                <c:pt idx="1">
                  <c:v>2016-2017</c:v>
                </c:pt>
                <c:pt idx="2">
                  <c:v>2017-2018</c:v>
                </c:pt>
                <c:pt idx="3">
                  <c:v>2018-2019</c:v>
                </c:pt>
                <c:pt idx="4">
                  <c:v>2019-2020</c:v>
                </c:pt>
                <c:pt idx="5">
                  <c:v>2020-2021</c:v>
                </c:pt>
              </c:strCache>
            </c:strRef>
          </c:cat>
          <c:val>
            <c:numRef>
              <c:f>Sheet1!$B$2:$B$7</c:f>
              <c:numCache>
                <c:formatCode>0%</c:formatCode>
                <c:ptCount val="6"/>
                <c:pt idx="0">
                  <c:v>0.94799999999999995</c:v>
                </c:pt>
                <c:pt idx="1">
                  <c:v>0.93500000000000005</c:v>
                </c:pt>
                <c:pt idx="2">
                  <c:v>0.94599999999999995</c:v>
                </c:pt>
                <c:pt idx="3">
                  <c:v>0.95199999999999996</c:v>
                </c:pt>
                <c:pt idx="4">
                  <c:v>0.95899999999999996</c:v>
                </c:pt>
                <c:pt idx="5">
                  <c:v>0.93200000000000005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8">
                  <c:v>651</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2">
                  <c:v>373</c:v>
                </c:pt>
                <c:pt idx="13">
                  <c:v>401</c:v>
                </c:pt>
                <c:pt idx="14">
                  <c:v>472</c:v>
                </c:pt>
                <c:pt idx="15">
                  <c:v>487</c:v>
                </c:pt>
                <c:pt idx="16">
                  <c:v>500</c:v>
                </c:pt>
                <c:pt idx="17">
                  <c:v>596</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Middlesex</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Sheet1!$B$2:$M$2</c:f>
              <c:numCache>
                <c:formatCode>0.0%</c:formatCode>
                <c:ptCount val="12"/>
                <c:pt idx="0">
                  <c:v>7.0000000000000007E-2</c:v>
                </c:pt>
                <c:pt idx="1">
                  <c:v>6.5000000000000002E-2</c:v>
                </c:pt>
                <c:pt idx="2">
                  <c:v>8.6999999999999994E-2</c:v>
                </c:pt>
                <c:pt idx="3">
                  <c:v>6.4000000000000001E-2</c:v>
                </c:pt>
                <c:pt idx="4">
                  <c:v>7.0000000000000007E-2</c:v>
                </c:pt>
                <c:pt idx="5">
                  <c:v>7.3999999999999996E-2</c:v>
                </c:pt>
                <c:pt idx="6">
                  <c:v>7.0000000000000007E-2</c:v>
                </c:pt>
                <c:pt idx="7">
                  <c:v>6.3E-2</c:v>
                </c:pt>
                <c:pt idx="8">
                  <c:v>6.3E-2</c:v>
                </c:pt>
                <c:pt idx="9">
                  <c:v>7.0999999999999994E-2</c:v>
                </c:pt>
                <c:pt idx="10">
                  <c:v>6.8000000000000005E-2</c:v>
                </c:pt>
                <c:pt idx="11" formatCode="0.00%">
                  <c:v>0.06</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Sep-2020</c:v>
                </c:pt>
                <c:pt idx="1">
                  <c:v>Oct-2020</c:v>
                </c:pt>
                <c:pt idx="2">
                  <c:v>Nov-2020</c:v>
                </c:pt>
                <c:pt idx="3">
                  <c:v>Dec-2020</c:v>
                </c:pt>
                <c:pt idx="4">
                  <c:v>Jan-2021</c:v>
                </c:pt>
                <c:pt idx="5">
                  <c:v>Feb-2021</c:v>
                </c:pt>
                <c:pt idx="6">
                  <c:v>Mar-2021</c:v>
                </c:pt>
                <c:pt idx="7">
                  <c:v>Apr-2021</c:v>
                </c:pt>
                <c:pt idx="8">
                  <c:v>May-2021</c:v>
                </c:pt>
                <c:pt idx="9">
                  <c:v>Jun-2021</c:v>
                </c:pt>
                <c:pt idx="10">
                  <c:v>Jul-2021</c:v>
                </c:pt>
                <c:pt idx="11">
                  <c:v>Aug-2021</c:v>
                </c:pt>
              </c:strCache>
            </c:strRef>
          </c:cat>
          <c:val>
            <c:numRef>
              <c:f>Sheet1!$B$3:$M$3</c:f>
              <c:numCache>
                <c:formatCode>0.0%</c:formatCode>
                <c:ptCount val="12"/>
                <c:pt idx="0">
                  <c:v>7.6999999999999999E-2</c:v>
                </c:pt>
                <c:pt idx="1">
                  <c:v>7.0999999999999994E-2</c:v>
                </c:pt>
                <c:pt idx="2">
                  <c:v>9.6000000000000002E-2</c:v>
                </c:pt>
                <c:pt idx="3">
                  <c:v>7.1999999999999995E-2</c:v>
                </c:pt>
                <c:pt idx="4">
                  <c:v>0.08</c:v>
                </c:pt>
                <c:pt idx="5">
                  <c:v>8.2000000000000003E-2</c:v>
                </c:pt>
                <c:pt idx="6">
                  <c:v>7.8E-2</c:v>
                </c:pt>
                <c:pt idx="7">
                  <c:v>7.0999999999999994E-2</c:v>
                </c:pt>
                <c:pt idx="8">
                  <c:v>7.0000000000000007E-2</c:v>
                </c:pt>
                <c:pt idx="9">
                  <c:v>7.9000000000000001E-2</c:v>
                </c:pt>
                <c:pt idx="10">
                  <c:v>7.4999999999999997E-2</c:v>
                </c:pt>
                <c:pt idx="11" formatCode="0.00%">
                  <c:v>6.7000000000000004E-2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Sheet1!$B$2:$B$22</c:f>
              <c:numCache>
                <c:formatCode>0.0%</c:formatCode>
                <c:ptCount val="21"/>
                <c:pt idx="0">
                  <c:v>5.3999999999999999E-2</c:v>
                </c:pt>
                <c:pt idx="1">
                  <c:v>5.9499999999999997E-2</c:v>
                </c:pt>
                <c:pt idx="2">
                  <c:v>6.0499999999999998E-2</c:v>
                </c:pt>
                <c:pt idx="3">
                  <c:v>6.0999999999999999E-2</c:v>
                </c:pt>
                <c:pt idx="4">
                  <c:v>6.3500000000000001E-2</c:v>
                </c:pt>
                <c:pt idx="5">
                  <c:v>6.5500000000000003E-2</c:v>
                </c:pt>
                <c:pt idx="6">
                  <c:v>6.6500000000000004E-2</c:v>
                </c:pt>
                <c:pt idx="7">
                  <c:v>6.8500000000000005E-2</c:v>
                </c:pt>
                <c:pt idx="8">
                  <c:v>6.8500000000000005E-2</c:v>
                </c:pt>
                <c:pt idx="10">
                  <c:v>7.0999999999999994E-2</c:v>
                </c:pt>
                <c:pt idx="11">
                  <c:v>7.3499999999999996E-2</c:v>
                </c:pt>
                <c:pt idx="12">
                  <c:v>7.9000000000000001E-2</c:v>
                </c:pt>
                <c:pt idx="13">
                  <c:v>8.0500000000000002E-2</c:v>
                </c:pt>
                <c:pt idx="14">
                  <c:v>8.1500000000000003E-2</c:v>
                </c:pt>
                <c:pt idx="15">
                  <c:v>8.4000000000000005E-2</c:v>
                </c:pt>
                <c:pt idx="16">
                  <c:v>8.7499999999999994E-2</c:v>
                </c:pt>
                <c:pt idx="17">
                  <c:v>9.0999999999999998E-2</c:v>
                </c:pt>
                <c:pt idx="18">
                  <c:v>9.6000000000000002E-2</c:v>
                </c:pt>
                <c:pt idx="19">
                  <c:v>0.10050000000000001</c:v>
                </c:pt>
                <c:pt idx="20">
                  <c:v>0.112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Sheet1!$C$2:$C$22</c:f>
              <c:numCache>
                <c:formatCode>General</c:formatCode>
                <c:ptCount val="21"/>
                <c:pt idx="9" formatCode="0.0">
                  <c:v>6.9000000000000006E-2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7.6%</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Warren</c:v>
                </c:pt>
                <c:pt idx="6">
                  <c:v>Monmouth</c:v>
                </c:pt>
                <c:pt idx="7">
                  <c:v>Ocean</c:v>
                </c:pt>
                <c:pt idx="8">
                  <c:v>Sussex</c:v>
                </c:pt>
                <c:pt idx="9">
                  <c:v>Middlesex</c:v>
                </c:pt>
                <c:pt idx="10">
                  <c:v>Gloucester </c:v>
                </c:pt>
                <c:pt idx="11">
                  <c:v>Bergen</c:v>
                </c:pt>
                <c:pt idx="12">
                  <c:v>Camden </c:v>
                </c:pt>
                <c:pt idx="13">
                  <c:v>Union</c:v>
                </c:pt>
                <c:pt idx="14">
                  <c:v>Salem</c:v>
                </c:pt>
                <c:pt idx="15">
                  <c:v>Hudson </c:v>
                </c:pt>
                <c:pt idx="16">
                  <c:v>Cumberland </c:v>
                </c:pt>
                <c:pt idx="17">
                  <c:v>Cape May </c:v>
                </c:pt>
                <c:pt idx="18">
                  <c:v>Essex </c:v>
                </c:pt>
                <c:pt idx="19">
                  <c:v>Passaic</c:v>
                </c:pt>
                <c:pt idx="20">
                  <c:v>Atlantic</c:v>
                </c:pt>
              </c:strCache>
            </c:strRef>
          </c:cat>
          <c:val>
            <c:numRef>
              <c:f>Sheet1!$D$2:$D$22</c:f>
              <c:numCache>
                <c:formatCode>0.0%</c:formatCode>
                <c:ptCount val="21"/>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pt idx="10">
                  <c:v>7.5999999999999998E-2</c:v>
                </c:pt>
                <c:pt idx="11">
                  <c:v>7.5999999999999998E-2</c:v>
                </c:pt>
                <c:pt idx="12">
                  <c:v>7.5999999999999998E-2</c:v>
                </c:pt>
                <c:pt idx="13">
                  <c:v>7.5999999999999998E-2</c:v>
                </c:pt>
                <c:pt idx="14">
                  <c:v>7.5999999999999998E-2</c:v>
                </c:pt>
                <c:pt idx="15">
                  <c:v>7.5999999999999998E-2</c:v>
                </c:pt>
                <c:pt idx="16">
                  <c:v>7.5999999999999998E-2</c:v>
                </c:pt>
                <c:pt idx="17">
                  <c:v>7.5999999999999998E-2</c:v>
                </c:pt>
                <c:pt idx="18">
                  <c:v>7.5999999999999998E-2</c:v>
                </c:pt>
                <c:pt idx="19">
                  <c:v>7.5999999999999998E-2</c:v>
                </c:pt>
                <c:pt idx="20">
                  <c:v>7.5999999999999998E-2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9269397436616977"/>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Sheet1!$B$2:$B$22</c:f>
              <c:numCache>
                <c:formatCode>0.00%</c:formatCode>
                <c:ptCount val="21"/>
                <c:pt idx="0">
                  <c:v>0.14924970000000001</c:v>
                </c:pt>
                <c:pt idx="1">
                  <c:v>9.1101699999999994E-2</c:v>
                </c:pt>
                <c:pt idx="2">
                  <c:v>7.6902100000000001E-2</c:v>
                </c:pt>
                <c:pt idx="3" formatCode="General">
                  <c:v>7.6046199999999994E-2</c:v>
                </c:pt>
                <c:pt idx="4">
                  <c:v>7.2376499999999996E-2</c:v>
                </c:pt>
                <c:pt idx="5">
                  <c:v>7.0564000000000002E-2</c:v>
                </c:pt>
                <c:pt idx="6">
                  <c:v>6.8658800000000006E-2</c:v>
                </c:pt>
                <c:pt idx="7">
                  <c:v>6.0443200000000002E-2</c:v>
                </c:pt>
                <c:pt idx="8">
                  <c:v>6.0172900000000001E-2</c:v>
                </c:pt>
                <c:pt idx="9">
                  <c:v>5.88604E-2</c:v>
                </c:pt>
                <c:pt idx="10">
                  <c:v>5.8737499999999998E-2</c:v>
                </c:pt>
                <c:pt idx="11">
                  <c:v>5.6517600000000001E-2</c:v>
                </c:pt>
                <c:pt idx="12">
                  <c:v>5.0314499999999998E-2</c:v>
                </c:pt>
                <c:pt idx="13">
                  <c:v>4.5295000000000002E-2</c:v>
                </c:pt>
                <c:pt idx="14">
                  <c:v>4.2480900000000002E-2</c:v>
                </c:pt>
                <c:pt idx="15">
                  <c:v>3.87155E-2</c:v>
                </c:pt>
                <c:pt idx="17">
                  <c:v>3.4668200000000003E-2</c:v>
                </c:pt>
                <c:pt idx="18">
                  <c:v>3.2932900000000001E-2</c:v>
                </c:pt>
                <c:pt idx="19">
                  <c:v>3.1565500000000003E-2</c:v>
                </c:pt>
                <c:pt idx="20">
                  <c:v>2.8504399999999999E-2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Sheet1!$C$2:$C$22</c:f>
              <c:numCache>
                <c:formatCode>General</c:formatCode>
                <c:ptCount val="21"/>
                <c:pt idx="16" formatCode="0.0%">
                  <c:v>3.5681600000000001E-2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Hudson</c:v>
                </c:pt>
                <c:pt idx="3">
                  <c:v>Passaic</c:v>
                </c:pt>
                <c:pt idx="4">
                  <c:v>Union</c:v>
                </c:pt>
                <c:pt idx="5">
                  <c:v>Cape May</c:v>
                </c:pt>
                <c:pt idx="6">
                  <c:v>Camden</c:v>
                </c:pt>
                <c:pt idx="7">
                  <c:v>Burlington</c:v>
                </c:pt>
                <c:pt idx="8">
                  <c:v>Mercer</c:v>
                </c:pt>
                <c:pt idx="9">
                  <c:v>Salem</c:v>
                </c:pt>
                <c:pt idx="10">
                  <c:v>Gloucester</c:v>
                </c:pt>
                <c:pt idx="11">
                  <c:v>Atlantic</c:v>
                </c:pt>
                <c:pt idx="12">
                  <c:v>Hunterdon</c:v>
                </c:pt>
                <c:pt idx="13">
                  <c:v>Somerset</c:v>
                </c:pt>
                <c:pt idx="14">
                  <c:v>Ocean</c:v>
                </c:pt>
                <c:pt idx="15">
                  <c:v>Monmouth</c:v>
                </c:pt>
                <c:pt idx="16">
                  <c:v>Middlesex</c:v>
                </c:pt>
                <c:pt idx="17">
                  <c:v>Morris</c:v>
                </c:pt>
                <c:pt idx="18">
                  <c:v>Sussex</c:v>
                </c:pt>
                <c:pt idx="19">
                  <c:v>Bergen</c:v>
                </c:pt>
                <c:pt idx="20">
                  <c:v>Warren</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5.6099999999999997E-2</c:v>
                </c:pt>
                <c:pt idx="1">
                  <c:v>4.4299999999999999E-2</c:v>
                </c:pt>
                <c:pt idx="2">
                  <c:v>4.4299999999999999E-2</c:v>
                </c:pt>
                <c:pt idx="3">
                  <c:v>3.8199999999999998E-2</c:v>
                </c:pt>
                <c:pt idx="4">
                  <c:v>3.5700000000000003E-2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dLblPos val="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B8F-4B87-A965-E0F1BB7638B2}"/>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Sheet1!$A$2:$A$5</c:f>
              <c:numCache>
                <c:formatCode>General</c:formatCode>
                <c:ptCount val="4"/>
                <c:pt idx="0">
                  <c:v>2016</c:v>
                </c:pt>
                <c:pt idx="1">
                  <c:v>2017</c:v>
                </c:pt>
                <c:pt idx="2">
                  <c:v>2018</c:v>
                </c:pt>
                <c:pt idx="3">
                  <c:v>2019</c:v>
                </c:pt>
              </c:numCache>
            </c:numRef>
          </c:cat>
          <c:val>
            <c:numRef>
              <c:f>Sheet1!$B$2:$B$5</c:f>
              <c:numCache>
                <c:formatCode>0%</c:formatCode>
                <c:ptCount val="4"/>
                <c:pt idx="0">
                  <c:v>0.91</c:v>
                </c:pt>
                <c:pt idx="1">
                  <c:v>0.9</c:v>
                </c:pt>
                <c:pt idx="2">
                  <c:v>0.92</c:v>
                </c:pt>
                <c:pt idx="3">
                  <c:v>0.93</c:v>
                </c:pt>
              </c:numCache>
            </c:numRef>
          </c:val>
          <c:smooth val="0"/>
          <c:extLst>
            <c:ext xmlns:c16="http://schemas.microsoft.com/office/drawing/2014/chart" uri="{C3380CC4-5D6E-409C-BE32-E72D297353CC}">
              <c16:uniqueId val="{00000001-6B8F-4B87-A965-E0F1BB7638B2}"/>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Sheet1!$B$2:$B$22</c:f>
              <c:numCache>
                <c:formatCode>0%</c:formatCode>
                <c:ptCount val="21"/>
                <c:pt idx="0">
                  <c:v>0.84</c:v>
                </c:pt>
                <c:pt idx="1">
                  <c:v>0.86</c:v>
                </c:pt>
                <c:pt idx="2" formatCode="General">
                  <c:v>0.86</c:v>
                </c:pt>
                <c:pt idx="3">
                  <c:v>0.87</c:v>
                </c:pt>
                <c:pt idx="4">
                  <c:v>0.87</c:v>
                </c:pt>
                <c:pt idx="5">
                  <c:v>0.88</c:v>
                </c:pt>
                <c:pt idx="6">
                  <c:v>0.89</c:v>
                </c:pt>
                <c:pt idx="7">
                  <c:v>0.89</c:v>
                </c:pt>
                <c:pt idx="8">
                  <c:v>0.91</c:v>
                </c:pt>
                <c:pt idx="9">
                  <c:v>0.91</c:v>
                </c:pt>
                <c:pt idx="10">
                  <c:v>0.91</c:v>
                </c:pt>
                <c:pt idx="11">
                  <c:v>0.93</c:v>
                </c:pt>
                <c:pt idx="13">
                  <c:v>0.93</c:v>
                </c:pt>
                <c:pt idx="14">
                  <c:v>0.94</c:v>
                </c:pt>
                <c:pt idx="15">
                  <c:v>0.94</c:v>
                </c:pt>
                <c:pt idx="16">
                  <c:v>0.95</c:v>
                </c:pt>
                <c:pt idx="17">
                  <c:v>0.95</c:v>
                </c:pt>
                <c:pt idx="18">
                  <c:v>0.95</c:v>
                </c:pt>
                <c:pt idx="19">
                  <c:v>0.95</c:v>
                </c:pt>
                <c:pt idx="20">
                  <c:v>0.96</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Sheet1!$C$2:$C$22</c:f>
              <c:numCache>
                <c:formatCode>General</c:formatCode>
                <c:ptCount val="21"/>
                <c:pt idx="12">
                  <c:v>0.93</c:v>
                </c:pt>
              </c:numCache>
            </c:numRef>
          </c:val>
          <c:extLst>
            <c:ext xmlns:c16="http://schemas.microsoft.com/office/drawing/2014/chart" uri="{C3380CC4-5D6E-409C-BE32-E72D297353CC}">
              <c16:uniqueId val="{00000001-E871-4280-A9BF-0E926203063E}"/>
            </c:ext>
          </c:extLst>
        </c:ser>
        <c:ser>
          <c:idx val="2"/>
          <c:order val="2"/>
          <c:tx>
            <c:strRef>
              <c:f>Sheet1!$D$1</c:f>
              <c:strCache>
                <c:ptCount val="1"/>
                <c:pt idx="0">
                  <c:v>NJ avg. 91%</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Essex</c:v>
                </c:pt>
                <c:pt idx="2">
                  <c:v>Passaic</c:v>
                </c:pt>
                <c:pt idx="3">
                  <c:v>Camden</c:v>
                </c:pt>
                <c:pt idx="4">
                  <c:v>Cumberland</c:v>
                </c:pt>
                <c:pt idx="5">
                  <c:v>Mercer</c:v>
                </c:pt>
                <c:pt idx="6">
                  <c:v>Cape May</c:v>
                </c:pt>
                <c:pt idx="7">
                  <c:v>Union</c:v>
                </c:pt>
                <c:pt idx="8">
                  <c:v>Atlantic</c:v>
                </c:pt>
                <c:pt idx="9">
                  <c:v>Ocean</c:v>
                </c:pt>
                <c:pt idx="10">
                  <c:v>Salem</c:v>
                </c:pt>
                <c:pt idx="11">
                  <c:v>Gloucester</c:v>
                </c:pt>
                <c:pt idx="12">
                  <c:v>Middlesex</c:v>
                </c:pt>
                <c:pt idx="13">
                  <c:v>Warren</c:v>
                </c:pt>
                <c:pt idx="14">
                  <c:v>Burlington</c:v>
                </c:pt>
                <c:pt idx="15">
                  <c:v>Somerset</c:v>
                </c:pt>
                <c:pt idx="16">
                  <c:v>Bergen</c:v>
                </c:pt>
                <c:pt idx="17">
                  <c:v>Hunterdon</c:v>
                </c:pt>
                <c:pt idx="18">
                  <c:v>Monmouth</c:v>
                </c:pt>
                <c:pt idx="19">
                  <c:v>Sussex</c:v>
                </c:pt>
                <c:pt idx="20">
                  <c:v>Morris</c:v>
                </c:pt>
              </c:strCache>
            </c:strRef>
          </c:cat>
          <c:val>
            <c:numRef>
              <c:f>Sheet1!$D$2:$D$22</c:f>
              <c:numCache>
                <c:formatCode>0%</c:formatCode>
                <c:ptCount val="21"/>
                <c:pt idx="0">
                  <c:v>0.91</c:v>
                </c:pt>
                <c:pt idx="1">
                  <c:v>0.91</c:v>
                </c:pt>
                <c:pt idx="2">
                  <c:v>0.91</c:v>
                </c:pt>
                <c:pt idx="3">
                  <c:v>0.91</c:v>
                </c:pt>
                <c:pt idx="4">
                  <c:v>0.91</c:v>
                </c:pt>
                <c:pt idx="5">
                  <c:v>0.91</c:v>
                </c:pt>
                <c:pt idx="6">
                  <c:v>0.91</c:v>
                </c:pt>
                <c:pt idx="7">
                  <c:v>0.91</c:v>
                </c:pt>
                <c:pt idx="8">
                  <c:v>0.91</c:v>
                </c:pt>
                <c:pt idx="9">
                  <c:v>0.91</c:v>
                </c:pt>
                <c:pt idx="10">
                  <c:v>0.91</c:v>
                </c:pt>
                <c:pt idx="11">
                  <c:v>0.91</c:v>
                </c:pt>
                <c:pt idx="12">
                  <c:v>0.91</c:v>
                </c:pt>
                <c:pt idx="13">
                  <c:v>0.91</c:v>
                </c:pt>
                <c:pt idx="14">
                  <c:v>0.91</c:v>
                </c:pt>
                <c:pt idx="15">
                  <c:v>0.91</c:v>
                </c:pt>
                <c:pt idx="16">
                  <c:v>0.91</c:v>
                </c:pt>
                <c:pt idx="17">
                  <c:v>0.91</c:v>
                </c:pt>
                <c:pt idx="18">
                  <c:v>0.91</c:v>
                </c:pt>
                <c:pt idx="19">
                  <c:v>0.91</c:v>
                </c:pt>
                <c:pt idx="20">
                  <c:v>0.91</c:v>
                </c:pt>
              </c:numCache>
            </c:numRef>
          </c:val>
          <c:extLst>
            <c:ext xmlns:c16="http://schemas.microsoft.com/office/drawing/2014/chart" uri="{C3380CC4-5D6E-409C-BE32-E72D297353CC}">
              <c16:uniqueId val="{00000002-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891244067493643"/>
          <c:y val="0.89713583212732617"/>
          <c:w val="0.1445775451120494"/>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0.83899999999999997</c:v>
                </c:pt>
                <c:pt idx="1">
                  <c:v>0.82299999999999995</c:v>
                </c:pt>
                <c:pt idx="2">
                  <c:v>0.86599999999999999</c:v>
                </c:pt>
                <c:pt idx="3">
                  <c:v>0.89500000000000002</c:v>
                </c:pt>
                <c:pt idx="4">
                  <c:v>0.90100000000000002</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1"/>
        <c:axPos val="l"/>
        <c:numFmt formatCode="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Sheet1!$B$2:$B$22</c:f>
              <c:numCache>
                <c:formatCode>0.0%</c:formatCode>
                <c:ptCount val="21"/>
                <c:pt idx="0">
                  <c:v>0.83499999999999996</c:v>
                </c:pt>
                <c:pt idx="1">
                  <c:v>0.84499999999999997</c:v>
                </c:pt>
                <c:pt idx="2">
                  <c:v>0.85399999999999998</c:v>
                </c:pt>
                <c:pt idx="3">
                  <c:v>0.86099999999999999</c:v>
                </c:pt>
                <c:pt idx="4">
                  <c:v>0.86599999999999999</c:v>
                </c:pt>
                <c:pt idx="5">
                  <c:v>0.879</c:v>
                </c:pt>
                <c:pt idx="6">
                  <c:v>0.88300000000000001</c:v>
                </c:pt>
                <c:pt idx="7">
                  <c:v>0.88900000000000001</c:v>
                </c:pt>
                <c:pt idx="8" formatCode="General">
                  <c:v>0.89</c:v>
                </c:pt>
                <c:pt idx="9">
                  <c:v>0.89200000000000002</c:v>
                </c:pt>
                <c:pt idx="10">
                  <c:v>0.89300000000000002</c:v>
                </c:pt>
                <c:pt idx="11">
                  <c:v>0.89300000000000002</c:v>
                </c:pt>
                <c:pt idx="12">
                  <c:v>0.89400000000000002</c:v>
                </c:pt>
                <c:pt idx="14">
                  <c:v>0.91700000000000004</c:v>
                </c:pt>
                <c:pt idx="15">
                  <c:v>0.91900000000000004</c:v>
                </c:pt>
                <c:pt idx="16">
                  <c:v>0.91900000000000004</c:v>
                </c:pt>
                <c:pt idx="17">
                  <c:v>0.92900000000000005</c:v>
                </c:pt>
                <c:pt idx="18">
                  <c:v>0.93200000000000005</c:v>
                </c:pt>
                <c:pt idx="19">
                  <c:v>0.93400000000000005</c:v>
                </c:pt>
                <c:pt idx="20">
                  <c:v>0.94499999999999995</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Sheet1!$C$2:$C$22</c:f>
              <c:numCache>
                <c:formatCode>General</c:formatCode>
                <c:ptCount val="21"/>
                <c:pt idx="13">
                  <c:v>0.90100000000000002</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89.4%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Cumberland</c:v>
                </c:pt>
                <c:pt idx="2">
                  <c:v>Ocean</c:v>
                </c:pt>
                <c:pt idx="3">
                  <c:v>Salem</c:v>
                </c:pt>
                <c:pt idx="4">
                  <c:v>Mercer</c:v>
                </c:pt>
                <c:pt idx="5">
                  <c:v>Cape May</c:v>
                </c:pt>
                <c:pt idx="6">
                  <c:v>Camden</c:v>
                </c:pt>
                <c:pt idx="7">
                  <c:v>Gloucester</c:v>
                </c:pt>
                <c:pt idx="8">
                  <c:v>Passaic</c:v>
                </c:pt>
                <c:pt idx="9">
                  <c:v>Atlantic</c:v>
                </c:pt>
                <c:pt idx="10">
                  <c:v>Union</c:v>
                </c:pt>
                <c:pt idx="11">
                  <c:v>Warren</c:v>
                </c:pt>
                <c:pt idx="12">
                  <c:v>Hudson</c:v>
                </c:pt>
                <c:pt idx="13">
                  <c:v>Middlesex</c:v>
                </c:pt>
                <c:pt idx="14">
                  <c:v>Bergen</c:v>
                </c:pt>
                <c:pt idx="15">
                  <c:v>Burlington</c:v>
                </c:pt>
                <c:pt idx="16">
                  <c:v>Monmouth</c:v>
                </c:pt>
                <c:pt idx="17">
                  <c:v>Sussex</c:v>
                </c:pt>
                <c:pt idx="18">
                  <c:v>Morris</c:v>
                </c:pt>
                <c:pt idx="19">
                  <c:v>Hunterdon</c:v>
                </c:pt>
                <c:pt idx="20">
                  <c:v>Somerset</c:v>
                </c:pt>
              </c:strCache>
            </c:strRef>
          </c:cat>
          <c:val>
            <c:numRef>
              <c:f>Sheet1!$D$2:$D$22</c:f>
              <c:numCache>
                <c:formatCode>0%</c:formatCode>
                <c:ptCount val="21"/>
                <c:pt idx="0">
                  <c:v>0.89400000000000002</c:v>
                </c:pt>
                <c:pt idx="1">
                  <c:v>0.89400000000000002</c:v>
                </c:pt>
                <c:pt idx="2">
                  <c:v>0.89400000000000002</c:v>
                </c:pt>
                <c:pt idx="3">
                  <c:v>0.89400000000000002</c:v>
                </c:pt>
                <c:pt idx="4">
                  <c:v>0.89400000000000002</c:v>
                </c:pt>
                <c:pt idx="5">
                  <c:v>0.89400000000000002</c:v>
                </c:pt>
                <c:pt idx="6">
                  <c:v>0.89400000000000002</c:v>
                </c:pt>
                <c:pt idx="7">
                  <c:v>0.89400000000000002</c:v>
                </c:pt>
                <c:pt idx="8">
                  <c:v>0.89400000000000002</c:v>
                </c:pt>
                <c:pt idx="9">
                  <c:v>0.89400000000000002</c:v>
                </c:pt>
                <c:pt idx="10">
                  <c:v>0.89400000000000002</c:v>
                </c:pt>
                <c:pt idx="11">
                  <c:v>0.89400000000000002</c:v>
                </c:pt>
                <c:pt idx="12">
                  <c:v>0.89400000000000002</c:v>
                </c:pt>
                <c:pt idx="13">
                  <c:v>0.89400000000000002</c:v>
                </c:pt>
                <c:pt idx="14">
                  <c:v>0.89400000000000002</c:v>
                </c:pt>
                <c:pt idx="15">
                  <c:v>0.89400000000000002</c:v>
                </c:pt>
                <c:pt idx="16">
                  <c:v>0.89400000000000002</c:v>
                </c:pt>
                <c:pt idx="17">
                  <c:v>0.89400000000000002</c:v>
                </c:pt>
                <c:pt idx="18">
                  <c:v>0.89400000000000002</c:v>
                </c:pt>
                <c:pt idx="19">
                  <c:v>0.89400000000000002</c:v>
                </c:pt>
                <c:pt idx="20">
                  <c:v>0.89400000000000002</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dLbl>
              <c:idx val="9"/>
              <c:layout>
                <c:manualLayout>
                  <c:x val="1.1267353221098961E-2"/>
                  <c:y val="-8.487557819031012E-17"/>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1B2-434A-A225-871A16697D13}"/>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9">
                  <c:v>129.69999999999999</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dLbl>
              <c:idx val="17"/>
              <c:layout>
                <c:manualLayout>
                  <c:x val="-7.0420957631869546E-3"/>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065-4D07-A717-B4BA75F0274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10">
                  <c:v>143.1</c:v>
                </c:pt>
                <c:pt idx="11">
                  <c:v>167.9</c:v>
                </c:pt>
                <c:pt idx="12">
                  <c:v>250.5</c:v>
                </c:pt>
                <c:pt idx="13">
                  <c:v>253.3</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6.5139584824624194E-4"/>
                  <c:y val="0.16962559627459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2.029428139664359E-2"/>
                  <c:y val="1.045436292049079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11</c:v>
                </c:pt>
                <c:pt idx="1">
                  <c:v>86</c:v>
                </c:pt>
                <c:pt idx="2">
                  <c:v>224</c:v>
                </c:pt>
                <c:pt idx="3">
                  <c:v>763</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4059439691867784E-2"/>
                  <c:y val="4.086061267442772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890</c:v>
                </c:pt>
                <c:pt idx="1">
                  <c:v>6245</c:v>
                </c:pt>
                <c:pt idx="2">
                  <c:v>643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95000"/>
                        <a:lumOff val="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Sheet1!$B$2:$B$22</c:f>
              <c:numCache>
                <c:formatCode>General</c:formatCode>
                <c:ptCount val="21"/>
                <c:pt idx="0">
                  <c:v>3.2473000000000001</c:v>
                </c:pt>
                <c:pt idx="1">
                  <c:v>3.5244399999999998</c:v>
                </c:pt>
                <c:pt idx="2">
                  <c:v>4.1375099999999998</c:v>
                </c:pt>
                <c:pt idx="3">
                  <c:v>4.7272400000000001</c:v>
                </c:pt>
                <c:pt idx="5">
                  <c:v>5.59842</c:v>
                </c:pt>
                <c:pt idx="6">
                  <c:v>5.8228299999999997</c:v>
                </c:pt>
                <c:pt idx="7">
                  <c:v>6.2396799999999999</c:v>
                </c:pt>
                <c:pt idx="8">
                  <c:v>6.3904399999999999</c:v>
                </c:pt>
                <c:pt idx="9">
                  <c:v>7.4010699999999998</c:v>
                </c:pt>
                <c:pt idx="10">
                  <c:v>7.5027600000000003</c:v>
                </c:pt>
                <c:pt idx="11">
                  <c:v>8.0386199999999999</c:v>
                </c:pt>
                <c:pt idx="12">
                  <c:v>8.2683199999999992</c:v>
                </c:pt>
                <c:pt idx="13">
                  <c:v>8.6473700000000004</c:v>
                </c:pt>
                <c:pt idx="14">
                  <c:v>12.426690000000001</c:v>
                </c:pt>
                <c:pt idx="15">
                  <c:v>12.571899999999999</c:v>
                </c:pt>
                <c:pt idx="16">
                  <c:v>12.82314</c:v>
                </c:pt>
                <c:pt idx="17">
                  <c:v>13.558529999999999</c:v>
                </c:pt>
                <c:pt idx="18">
                  <c:v>15.276210000000001</c:v>
                </c:pt>
                <c:pt idx="19">
                  <c:v>15.599220000000001</c:v>
                </c:pt>
                <c:pt idx="20">
                  <c:v>27.335419999999999</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Sheet1!$C$2:$C$22</c:f>
              <c:numCache>
                <c:formatCode>General</c:formatCode>
                <c:ptCount val="21"/>
                <c:pt idx="4">
                  <c:v>4.7765000000000004</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7.6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Morris</c:v>
                </c:pt>
                <c:pt idx="3">
                  <c:v>Bergen</c:v>
                </c:pt>
                <c:pt idx="4">
                  <c:v>Middlesex</c:v>
                </c:pt>
                <c:pt idx="5">
                  <c:v>Union</c:v>
                </c:pt>
                <c:pt idx="6">
                  <c:v>Somerset</c:v>
                </c:pt>
                <c:pt idx="7">
                  <c:v>Sussex</c:v>
                </c:pt>
                <c:pt idx="8">
                  <c:v>Monmouth</c:v>
                </c:pt>
                <c:pt idx="9">
                  <c:v>Gloucester</c:v>
                </c:pt>
                <c:pt idx="10">
                  <c:v>Essex</c:v>
                </c:pt>
                <c:pt idx="11">
                  <c:v>Hudson</c:v>
                </c:pt>
                <c:pt idx="12">
                  <c:v>Burlington</c:v>
                </c:pt>
                <c:pt idx="13">
                  <c:v>Warren</c:v>
                </c:pt>
                <c:pt idx="14">
                  <c:v>Passaic</c:v>
                </c:pt>
                <c:pt idx="15">
                  <c:v>Camden</c:v>
                </c:pt>
                <c:pt idx="16">
                  <c:v>Mercer</c:v>
                </c:pt>
                <c:pt idx="17">
                  <c:v>Atlantic</c:v>
                </c:pt>
                <c:pt idx="18">
                  <c:v>Cumberland</c:v>
                </c:pt>
                <c:pt idx="19">
                  <c:v>Salem</c:v>
                </c:pt>
                <c:pt idx="20">
                  <c:v>Cape May</c:v>
                </c:pt>
              </c:strCache>
            </c:strRef>
          </c:cat>
          <c:val>
            <c:numRef>
              <c:f>Sheet1!$D$2:$D$22</c:f>
              <c:numCache>
                <c:formatCode>General</c:formatCode>
                <c:ptCount val="21"/>
                <c:pt idx="0">
                  <c:v>7.6</c:v>
                </c:pt>
                <c:pt idx="1">
                  <c:v>7.6</c:v>
                </c:pt>
                <c:pt idx="2">
                  <c:v>7.6</c:v>
                </c:pt>
                <c:pt idx="3">
                  <c:v>7.6</c:v>
                </c:pt>
                <c:pt idx="4">
                  <c:v>7.6</c:v>
                </c:pt>
                <c:pt idx="5">
                  <c:v>7.6</c:v>
                </c:pt>
                <c:pt idx="6">
                  <c:v>7.6</c:v>
                </c:pt>
                <c:pt idx="7">
                  <c:v>7.6</c:v>
                </c:pt>
                <c:pt idx="8">
                  <c:v>7.6</c:v>
                </c:pt>
                <c:pt idx="9">
                  <c:v>7.6</c:v>
                </c:pt>
                <c:pt idx="10">
                  <c:v>7.6</c:v>
                </c:pt>
                <c:pt idx="11">
                  <c:v>7.6</c:v>
                </c:pt>
                <c:pt idx="12">
                  <c:v>7.6</c:v>
                </c:pt>
                <c:pt idx="13">
                  <c:v>7.6</c:v>
                </c:pt>
                <c:pt idx="14">
                  <c:v>7.6</c:v>
                </c:pt>
                <c:pt idx="15">
                  <c:v>7.6</c:v>
                </c:pt>
                <c:pt idx="16">
                  <c:v>7.6</c:v>
                </c:pt>
                <c:pt idx="17">
                  <c:v>7.6</c:v>
                </c:pt>
                <c:pt idx="18">
                  <c:v>7.6</c:v>
                </c:pt>
                <c:pt idx="19">
                  <c:v>7.6</c:v>
                </c:pt>
                <c:pt idx="20">
                  <c:v>7.6</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6833956692913391"/>
          <c:y val="0.87893986242298117"/>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Middlesex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7.2</c:v>
                </c:pt>
                <c:pt idx="1">
                  <c:v>6.8</c:v>
                </c:pt>
                <c:pt idx="2">
                  <c:v>6</c:v>
                </c:pt>
                <c:pt idx="3">
                  <c:v>4.5999999999999996</c:v>
                </c:pt>
                <c:pt idx="4">
                  <c:v>4.8</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General</c:formatCode>
                <c:ptCount val="5"/>
                <c:pt idx="0">
                  <c:v>11.1</c:v>
                </c:pt>
                <c:pt idx="1">
                  <c:v>10.5</c:v>
                </c:pt>
                <c:pt idx="2">
                  <c:v>9.3000000000000007</c:v>
                </c:pt>
                <c:pt idx="3">
                  <c:v>7.5</c:v>
                </c:pt>
                <c:pt idx="4">
                  <c:v>7.6</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0.21966101584925576"/>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Sheet1!$B$2:$B$22</c:f>
              <c:numCache>
                <c:formatCode>General</c:formatCode>
                <c:ptCount val="21"/>
                <c:pt idx="19">
                  <c:v>100</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Sheet1!$C$2:$C$22</c:f>
              <c:numCache>
                <c:formatCode>General</c:formatCode>
                <c:ptCount val="21"/>
                <c:pt idx="0">
                  <c:v>10</c:v>
                </c:pt>
                <c:pt idx="1">
                  <c:v>11</c:v>
                </c:pt>
                <c:pt idx="2">
                  <c:v>16</c:v>
                </c:pt>
                <c:pt idx="3">
                  <c:v>16</c:v>
                </c:pt>
                <c:pt idx="4">
                  <c:v>19</c:v>
                </c:pt>
                <c:pt idx="5">
                  <c:v>39</c:v>
                </c:pt>
                <c:pt idx="6">
                  <c:v>40</c:v>
                </c:pt>
                <c:pt idx="7">
                  <c:v>43</c:v>
                </c:pt>
                <c:pt idx="8">
                  <c:v>47</c:v>
                </c:pt>
                <c:pt idx="9">
                  <c:v>51</c:v>
                </c:pt>
                <c:pt idx="10">
                  <c:v>55</c:v>
                </c:pt>
                <c:pt idx="11">
                  <c:v>59</c:v>
                </c:pt>
                <c:pt idx="12">
                  <c:v>65</c:v>
                </c:pt>
                <c:pt idx="13">
                  <c:v>71</c:v>
                </c:pt>
                <c:pt idx="14">
                  <c:v>76</c:v>
                </c:pt>
                <c:pt idx="15">
                  <c:v>81</c:v>
                </c:pt>
                <c:pt idx="16">
                  <c:v>82</c:v>
                </c:pt>
                <c:pt idx="17">
                  <c:v>88</c:v>
                </c:pt>
                <c:pt idx="18">
                  <c:v>94</c:v>
                </c:pt>
                <c:pt idx="19">
                  <c:v>100</c:v>
                </c:pt>
                <c:pt idx="20">
                  <c:v>210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Sheet1!$D$2:$D$22</c:f>
              <c:numCache>
                <c:formatCode>General</c:formatCode>
                <c:ptCount val="21"/>
                <c:pt idx="0">
                  <c:v>52</c:v>
                </c:pt>
                <c:pt idx="1">
                  <c:v>46</c:v>
                </c:pt>
                <c:pt idx="2">
                  <c:v>69</c:v>
                </c:pt>
                <c:pt idx="3">
                  <c:v>78</c:v>
                </c:pt>
                <c:pt idx="4">
                  <c:v>84</c:v>
                </c:pt>
                <c:pt idx="5">
                  <c:v>457</c:v>
                </c:pt>
                <c:pt idx="6">
                  <c:v>215</c:v>
                </c:pt>
                <c:pt idx="7">
                  <c:v>433</c:v>
                </c:pt>
                <c:pt idx="8">
                  <c:v>267</c:v>
                </c:pt>
                <c:pt idx="9">
                  <c:v>345</c:v>
                </c:pt>
                <c:pt idx="10">
                  <c:v>528</c:v>
                </c:pt>
                <c:pt idx="11">
                  <c:v>229</c:v>
                </c:pt>
                <c:pt idx="12">
                  <c:v>473</c:v>
                </c:pt>
                <c:pt idx="13">
                  <c:v>360</c:v>
                </c:pt>
                <c:pt idx="14">
                  <c:v>735</c:v>
                </c:pt>
                <c:pt idx="15">
                  <c:v>353</c:v>
                </c:pt>
                <c:pt idx="16">
                  <c:v>472</c:v>
                </c:pt>
                <c:pt idx="17">
                  <c:v>696</c:v>
                </c:pt>
                <c:pt idx="18">
                  <c:v>622</c:v>
                </c:pt>
                <c:pt idx="19">
                  <c:v>585</c:v>
                </c:pt>
                <c:pt idx="20">
                  <c:v>1439</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Sussex</c:v>
                </c:pt>
                <c:pt idx="4">
                  <c:v>Cape May </c:v>
                </c:pt>
                <c:pt idx="5">
                  <c:v>Atlantic</c:v>
                </c:pt>
                <c:pt idx="6">
                  <c:v>Morris</c:v>
                </c:pt>
                <c:pt idx="7">
                  <c:v>Passaic</c:v>
                </c:pt>
                <c:pt idx="8">
                  <c:v>Hudson </c:v>
                </c:pt>
                <c:pt idx="9">
                  <c:v>Gloucester </c:v>
                </c:pt>
                <c:pt idx="10">
                  <c:v>Cumberland </c:v>
                </c:pt>
                <c:pt idx="11">
                  <c:v>Somerset</c:v>
                </c:pt>
                <c:pt idx="12">
                  <c:v>Mercer</c:v>
                </c:pt>
                <c:pt idx="13">
                  <c:v>Ocean</c:v>
                </c:pt>
                <c:pt idx="14">
                  <c:v>Camden </c:v>
                </c:pt>
                <c:pt idx="15">
                  <c:v>Bergen</c:v>
                </c:pt>
                <c:pt idx="16">
                  <c:v>Monmouth</c:v>
                </c:pt>
                <c:pt idx="17">
                  <c:v>Burlington</c:v>
                </c:pt>
                <c:pt idx="18">
                  <c:v>Union</c:v>
                </c:pt>
                <c:pt idx="19">
                  <c:v>Middlesex</c:v>
                </c:pt>
                <c:pt idx="20">
                  <c:v>Essex </c:v>
                </c:pt>
              </c:strCache>
            </c:strRef>
          </c:cat>
          <c:val>
            <c:numRef>
              <c:f>Sheet1!$E$2:$E$22</c:f>
              <c:numCache>
                <c:formatCode>General</c:formatCode>
                <c:ptCount val="21"/>
                <c:pt idx="19">
                  <c:v>585</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0.00</c:formatCode>
                <c:ptCount val="5"/>
                <c:pt idx="0">
                  <c:v>6.8</c:v>
                </c:pt>
                <c:pt idx="1">
                  <c:v>6.7</c:v>
                </c:pt>
                <c:pt idx="2">
                  <c:v>6.8</c:v>
                </c:pt>
                <c:pt idx="3">
                  <c:v>6.6</c:v>
                </c:pt>
                <c:pt idx="4">
                  <c:v>6.7</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1"/>
        <c:axPos val="l"/>
        <c:numFmt formatCode="0.00" sourceLinked="1"/>
        <c:majorTickMark val="none"/>
        <c:minorTickMark val="none"/>
        <c:tickLblPos val="nextTo"/>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Sheet1!$B$2:$B$22</c:f>
              <c:numCache>
                <c:formatCode>General</c:formatCode>
                <c:ptCount val="21"/>
                <c:pt idx="19">
                  <c:v>6.7</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Sheet1!$C$2:$C$22</c:f>
              <c:numCache>
                <c:formatCode>General</c:formatCode>
                <c:ptCount val="21"/>
                <c:pt idx="0">
                  <c:v>13.7</c:v>
                </c:pt>
                <c:pt idx="1">
                  <c:v>12.5</c:v>
                </c:pt>
                <c:pt idx="2">
                  <c:v>11.5</c:v>
                </c:pt>
                <c:pt idx="3">
                  <c:v>11</c:v>
                </c:pt>
                <c:pt idx="4">
                  <c:v>10.1</c:v>
                </c:pt>
                <c:pt idx="5">
                  <c:v>10.1</c:v>
                </c:pt>
                <c:pt idx="6">
                  <c:v>10</c:v>
                </c:pt>
                <c:pt idx="7">
                  <c:v>9.9</c:v>
                </c:pt>
                <c:pt idx="8">
                  <c:v>9.5</c:v>
                </c:pt>
                <c:pt idx="9">
                  <c:v>9.4</c:v>
                </c:pt>
                <c:pt idx="10">
                  <c:v>8.9</c:v>
                </c:pt>
                <c:pt idx="11">
                  <c:v>8.6999999999999993</c:v>
                </c:pt>
                <c:pt idx="12">
                  <c:v>8.6</c:v>
                </c:pt>
                <c:pt idx="13">
                  <c:v>8.3000000000000007</c:v>
                </c:pt>
                <c:pt idx="14">
                  <c:v>8.3000000000000007</c:v>
                </c:pt>
                <c:pt idx="15">
                  <c:v>8.1</c:v>
                </c:pt>
                <c:pt idx="16">
                  <c:v>8.1</c:v>
                </c:pt>
                <c:pt idx="17">
                  <c:v>7.4</c:v>
                </c:pt>
                <c:pt idx="18">
                  <c:v>7.3</c:v>
                </c:pt>
                <c:pt idx="20">
                  <c:v>5.4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8.7</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Hunterdon</c:v>
                </c:pt>
                <c:pt idx="6">
                  <c:v>Cumberland</c:v>
                </c:pt>
                <c:pt idx="7">
                  <c:v>Somerset</c:v>
                </c:pt>
                <c:pt idx="8">
                  <c:v>Warren</c:v>
                </c:pt>
                <c:pt idx="9">
                  <c:v>Monmouth</c:v>
                </c:pt>
                <c:pt idx="10">
                  <c:v>Sussex</c:v>
                </c:pt>
                <c:pt idx="11">
                  <c:v>Burlington</c:v>
                </c:pt>
                <c:pt idx="12">
                  <c:v>Union</c:v>
                </c:pt>
                <c:pt idx="13">
                  <c:v>Atlantic</c:v>
                </c:pt>
                <c:pt idx="14">
                  <c:v>Essex</c:v>
                </c:pt>
                <c:pt idx="15">
                  <c:v>Camden</c:v>
                </c:pt>
                <c:pt idx="16">
                  <c:v>Gloucester</c:v>
                </c:pt>
                <c:pt idx="17">
                  <c:v>Passaic</c:v>
                </c:pt>
                <c:pt idx="18">
                  <c:v>Ocean</c:v>
                </c:pt>
                <c:pt idx="19">
                  <c:v>Middlesex</c:v>
                </c:pt>
                <c:pt idx="20">
                  <c:v>Hudson</c:v>
                </c:pt>
              </c:strCache>
            </c:strRef>
          </c:cat>
          <c:val>
            <c:numRef>
              <c:f>Sheet1!$D$2:$D$22</c:f>
              <c:numCache>
                <c:formatCode>General</c:formatCode>
                <c:ptCount val="21"/>
                <c:pt idx="0">
                  <c:v>8.6999999999999993</c:v>
                </c:pt>
                <c:pt idx="1">
                  <c:v>8.6999999999999993</c:v>
                </c:pt>
                <c:pt idx="2">
                  <c:v>8.6999999999999993</c:v>
                </c:pt>
                <c:pt idx="3">
                  <c:v>8.6999999999999993</c:v>
                </c:pt>
                <c:pt idx="4">
                  <c:v>8.6999999999999993</c:v>
                </c:pt>
                <c:pt idx="5">
                  <c:v>8.6999999999999993</c:v>
                </c:pt>
                <c:pt idx="6">
                  <c:v>8.6999999999999993</c:v>
                </c:pt>
                <c:pt idx="7">
                  <c:v>8.6999999999999993</c:v>
                </c:pt>
                <c:pt idx="8">
                  <c:v>8.6999999999999993</c:v>
                </c:pt>
                <c:pt idx="9">
                  <c:v>8.6999999999999993</c:v>
                </c:pt>
                <c:pt idx="10">
                  <c:v>8.6999999999999993</c:v>
                </c:pt>
                <c:pt idx="11">
                  <c:v>8.6999999999999993</c:v>
                </c:pt>
                <c:pt idx="12">
                  <c:v>8.6999999999999993</c:v>
                </c:pt>
                <c:pt idx="13">
                  <c:v>8.6999999999999993</c:v>
                </c:pt>
                <c:pt idx="14">
                  <c:v>8.6999999999999993</c:v>
                </c:pt>
                <c:pt idx="15">
                  <c:v>8.6999999999999993</c:v>
                </c:pt>
                <c:pt idx="16">
                  <c:v>8.6999999999999993</c:v>
                </c:pt>
                <c:pt idx="17">
                  <c:v>8.6999999999999993</c:v>
                </c:pt>
                <c:pt idx="18">
                  <c:v>8.6999999999999993</c:v>
                </c:pt>
                <c:pt idx="19">
                  <c:v>8.6999999999999993</c:v>
                </c:pt>
                <c:pt idx="20">
                  <c:v>8.6999999999999993</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76039645315396"/>
          <c:y val="0.87962459137687043"/>
          <c:w val="0.1879283189268843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7">
                  <c:v>4336</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dLblPos val="b"/>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EF8-4869-B935-8432D5D957D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4482</c:v>
                </c:pt>
                <c:pt idx="1">
                  <c:v>4303</c:v>
                </c:pt>
                <c:pt idx="2">
                  <c:v>4243</c:v>
                </c:pt>
                <c:pt idx="3">
                  <c:v>3840</c:v>
                </c:pt>
                <c:pt idx="4">
                  <c:v>4336</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9666152974612545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Terroristic Threats</c:v>
                </c:pt>
                <c:pt idx="4">
                  <c:v>Contempt of Court</c:v>
                </c:pt>
                <c:pt idx="5">
                  <c:v>Burglary</c:v>
                </c:pt>
                <c:pt idx="6">
                  <c:v>Other</c:v>
                </c:pt>
              </c:strCache>
            </c:strRef>
          </c:cat>
          <c:val>
            <c:numRef>
              <c:f>Sheet1!$B$2:$B$8</c:f>
              <c:numCache>
                <c:formatCode>General</c:formatCode>
                <c:ptCount val="7"/>
                <c:pt idx="0">
                  <c:v>1961</c:v>
                </c:pt>
                <c:pt idx="1">
                  <c:v>1581</c:v>
                </c:pt>
                <c:pt idx="2">
                  <c:v>356</c:v>
                </c:pt>
                <c:pt idx="3">
                  <c:v>177</c:v>
                </c:pt>
                <c:pt idx="4" formatCode="#,##0">
                  <c:v>167</c:v>
                </c:pt>
                <c:pt idx="5">
                  <c:v>43</c:v>
                </c:pt>
                <c:pt idx="6">
                  <c:v>146</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2" formatCode="_(&quot;$&quot;* #,##0_);_(&quot;$&quot;* \(#,##0\);_(&quot;$&quot;* &quot;-&quot;??_);_(@_)">
                  <c:v>70126</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2" formatCode="_(&quot;$&quot;* #,##0_);_(&quot;$&quot;* \(#,##0\);_(&quot;$&quot;* &quot;-&quot;??_);_(@_)">
                  <c:v>54272</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63617</c:v>
                </c:pt>
                <c:pt idx="1">
                  <c:v>65868</c:v>
                </c:pt>
                <c:pt idx="2">
                  <c:v>67188</c:v>
                </c:pt>
                <c:pt idx="3">
                  <c:v>72083</c:v>
                </c:pt>
                <c:pt idx="4">
                  <c:v>70126</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51395</c:v>
                </c:pt>
                <c:pt idx="1">
                  <c:v>51273</c:v>
                </c:pt>
                <c:pt idx="2">
                  <c:v>51627</c:v>
                </c:pt>
                <c:pt idx="3">
                  <c:v>52859</c:v>
                </c:pt>
                <c:pt idx="4">
                  <c:v>54272</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Sheet1!$B$2:$B$22</c:f>
              <c:numCache>
                <c:formatCode>General</c:formatCode>
                <c:ptCount val="21"/>
                <c:pt idx="0">
                  <c:v>25</c:v>
                </c:pt>
                <c:pt idx="1">
                  <c:v>39</c:v>
                </c:pt>
                <c:pt idx="2">
                  <c:v>47</c:v>
                </c:pt>
                <c:pt idx="3">
                  <c:v>51</c:v>
                </c:pt>
                <c:pt idx="4">
                  <c:v>80</c:v>
                </c:pt>
                <c:pt idx="5">
                  <c:v>105</c:v>
                </c:pt>
                <c:pt idx="6">
                  <c:v>110</c:v>
                </c:pt>
                <c:pt idx="7">
                  <c:v>139</c:v>
                </c:pt>
                <c:pt idx="8">
                  <c:v>144</c:v>
                </c:pt>
                <c:pt idx="9">
                  <c:v>169</c:v>
                </c:pt>
                <c:pt idx="10">
                  <c:v>174</c:v>
                </c:pt>
                <c:pt idx="11">
                  <c:v>180</c:v>
                </c:pt>
                <c:pt idx="12">
                  <c:v>182</c:v>
                </c:pt>
                <c:pt idx="13">
                  <c:v>203</c:v>
                </c:pt>
                <c:pt idx="14">
                  <c:v>260</c:v>
                </c:pt>
                <c:pt idx="15">
                  <c:v>271</c:v>
                </c:pt>
                <c:pt idx="16">
                  <c:v>275</c:v>
                </c:pt>
                <c:pt idx="17">
                  <c:v>297</c:v>
                </c:pt>
                <c:pt idx="18">
                  <c:v>304</c:v>
                </c:pt>
                <c:pt idx="19">
                  <c:v>323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Cape May</c:v>
                </c:pt>
                <c:pt idx="3">
                  <c:v>Warren</c:v>
                </c:pt>
                <c:pt idx="4">
                  <c:v>Hunterdon</c:v>
                </c:pt>
                <c:pt idx="5">
                  <c:v>Cumberland</c:v>
                </c:pt>
                <c:pt idx="6">
                  <c:v>Gloucester</c:v>
                </c:pt>
                <c:pt idx="7">
                  <c:v>Somerset</c:v>
                </c:pt>
                <c:pt idx="8">
                  <c:v>Mercer</c:v>
                </c:pt>
                <c:pt idx="9">
                  <c:v>Burlington</c:v>
                </c:pt>
                <c:pt idx="10">
                  <c:v>Atlantic</c:v>
                </c:pt>
                <c:pt idx="11">
                  <c:v>Morris</c:v>
                </c:pt>
                <c:pt idx="12">
                  <c:v>Camden</c:v>
                </c:pt>
                <c:pt idx="13">
                  <c:v>Hudson</c:v>
                </c:pt>
                <c:pt idx="14">
                  <c:v>Ocean</c:v>
                </c:pt>
                <c:pt idx="15">
                  <c:v>Bergen</c:v>
                </c:pt>
                <c:pt idx="16">
                  <c:v>Monmouth</c:v>
                </c:pt>
                <c:pt idx="17">
                  <c:v>Passaic</c:v>
                </c:pt>
                <c:pt idx="18">
                  <c:v>Essex</c:v>
                </c:pt>
                <c:pt idx="19">
                  <c:v>Union</c:v>
                </c:pt>
                <c:pt idx="20">
                  <c:v>Middlesex</c:v>
                </c:pt>
              </c:strCache>
            </c:strRef>
          </c:cat>
          <c:val>
            <c:numRef>
              <c:f>Sheet1!$C$2:$C$22</c:f>
              <c:numCache>
                <c:formatCode>General</c:formatCode>
                <c:ptCount val="21"/>
                <c:pt idx="20">
                  <c:v>454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106</c:v>
                </c:pt>
                <c:pt idx="1">
                  <c:v>182</c:v>
                </c:pt>
                <c:pt idx="2">
                  <c:v>235</c:v>
                </c:pt>
                <c:pt idx="3">
                  <c:v>204</c:v>
                </c:pt>
                <c:pt idx="4">
                  <c:v>206</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Sheet1!$B$2:$B$22</c:f>
              <c:numCache>
                <c:formatCode>0%</c:formatCode>
                <c:ptCount val="21"/>
                <c:pt idx="0">
                  <c:v>0.38709677419354799</c:v>
                </c:pt>
                <c:pt idx="1">
                  <c:v>0.372093023255814</c:v>
                </c:pt>
                <c:pt idx="2">
                  <c:v>0.20588235294117599</c:v>
                </c:pt>
                <c:pt idx="3">
                  <c:v>0.16304347826087001</c:v>
                </c:pt>
                <c:pt idx="4">
                  <c:v>0.14893617021276601</c:v>
                </c:pt>
                <c:pt idx="5">
                  <c:v>6.5217391304347797E-2</c:v>
                </c:pt>
                <c:pt idx="6">
                  <c:v>3.97553516819572E-2</c:v>
                </c:pt>
                <c:pt idx="7">
                  <c:v>3.1446540880503103E-2</c:v>
                </c:pt>
                <c:pt idx="8">
                  <c:v>2.8735632183908E-2</c:v>
                </c:pt>
                <c:pt idx="10">
                  <c:v>-2.27272727272727E-2</c:v>
                </c:pt>
                <c:pt idx="11">
                  <c:v>-4.1666666666666699E-2</c:v>
                </c:pt>
                <c:pt idx="12">
                  <c:v>-5.2631578947368397E-2</c:v>
                </c:pt>
                <c:pt idx="13">
                  <c:v>-0.06</c:v>
                </c:pt>
                <c:pt idx="14">
                  <c:v>-6.0439560439560398E-2</c:v>
                </c:pt>
                <c:pt idx="15">
                  <c:v>-6.8493150684931503E-2</c:v>
                </c:pt>
                <c:pt idx="16">
                  <c:v>-0.13023255813953499</c:v>
                </c:pt>
                <c:pt idx="17">
                  <c:v>-0.16666666666666699</c:v>
                </c:pt>
                <c:pt idx="18">
                  <c:v>-0.1875</c:v>
                </c:pt>
                <c:pt idx="19">
                  <c:v>-0.31578947368421101</c:v>
                </c:pt>
                <c:pt idx="20">
                  <c:v>-0.33333333333333298</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Sheet1!$C$2:$C$22</c:f>
              <c:numCache>
                <c:formatCode>General</c:formatCode>
                <c:ptCount val="21"/>
                <c:pt idx="9">
                  <c:v>9.8039215686274508E-3</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Bergen</c:v>
                </c:pt>
                <c:pt idx="5">
                  <c:v>Union</c:v>
                </c:pt>
                <c:pt idx="6">
                  <c:v>Camden</c:v>
                </c:pt>
                <c:pt idx="7">
                  <c:v>Burlington</c:v>
                </c:pt>
                <c:pt idx="8">
                  <c:v>Hudson</c:v>
                </c:pt>
                <c:pt idx="9">
                  <c:v>Middlesex</c:v>
                </c:pt>
                <c:pt idx="10">
                  <c:v>Morris</c:v>
                </c:pt>
                <c:pt idx="11">
                  <c:v>Gloucester</c:v>
                </c:pt>
                <c:pt idx="12">
                  <c:v>Atlantic</c:v>
                </c:pt>
                <c:pt idx="13">
                  <c:v>Somerset</c:v>
                </c:pt>
                <c:pt idx="14">
                  <c:v>Passaic</c:v>
                </c:pt>
                <c:pt idx="15">
                  <c:v>Ocean</c:v>
                </c:pt>
                <c:pt idx="16">
                  <c:v>Monmouth</c:v>
                </c:pt>
                <c:pt idx="17">
                  <c:v>Mercer</c:v>
                </c:pt>
                <c:pt idx="18">
                  <c:v>Cumberland</c:v>
                </c:pt>
                <c:pt idx="19">
                  <c:v>Hunterdon</c:v>
                </c:pt>
                <c:pt idx="20">
                  <c:v>Warren</c:v>
                </c:pt>
              </c:strCache>
            </c:strRef>
          </c:cat>
          <c:val>
            <c:numRef>
              <c:f>Sheet1!$D$2:$D$22</c:f>
              <c:numCache>
                <c:formatCode>0%</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Middlesex</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0.35</c:v>
                </c:pt>
                <c:pt idx="1">
                  <c:v>0.4</c:v>
                </c:pt>
                <c:pt idx="2">
                  <c:v>0.06</c:v>
                </c:pt>
                <c:pt idx="3">
                  <c:v>0.05</c:v>
                </c:pt>
                <c:pt idx="4">
                  <c:v>0.11</c:v>
                </c:pt>
                <c:pt idx="5">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Community Support Services</c:v>
                </c:pt>
                <c:pt idx="19">
                  <c:v>Systems Advocacy</c:v>
                </c:pt>
                <c:pt idx="20">
                  <c:v>Primary Screening Services</c:v>
                </c:pt>
              </c:strCache>
            </c:strRef>
          </c:cat>
          <c:val>
            <c:numRef>
              <c:f>Sheet1!$B$2:$B$22</c:f>
              <c:numCache>
                <c:formatCode>General</c:formatCode>
                <c:ptCount val="21"/>
                <c:pt idx="0">
                  <c:v>1</c:v>
                </c:pt>
                <c:pt idx="1">
                  <c:v>1</c:v>
                </c:pt>
                <c:pt idx="2">
                  <c:v>2</c:v>
                </c:pt>
                <c:pt idx="3">
                  <c:v>2</c:v>
                </c:pt>
                <c:pt idx="4">
                  <c:v>1</c:v>
                </c:pt>
                <c:pt idx="5">
                  <c:v>1</c:v>
                </c:pt>
                <c:pt idx="6">
                  <c:v>1</c:v>
                </c:pt>
                <c:pt idx="7">
                  <c:v>1</c:v>
                </c:pt>
                <c:pt idx="8">
                  <c:v>0</c:v>
                </c:pt>
                <c:pt idx="9">
                  <c:v>5</c:v>
                </c:pt>
                <c:pt idx="10">
                  <c:v>2</c:v>
                </c:pt>
                <c:pt idx="11">
                  <c:v>3</c:v>
                </c:pt>
                <c:pt idx="12">
                  <c:v>1</c:v>
                </c:pt>
                <c:pt idx="13">
                  <c:v>4</c:v>
                </c:pt>
                <c:pt idx="14">
                  <c:v>1</c:v>
                </c:pt>
                <c:pt idx="15">
                  <c:v>4</c:v>
                </c:pt>
                <c:pt idx="16">
                  <c:v>1</c:v>
                </c:pt>
                <c:pt idx="17">
                  <c:v>1</c:v>
                </c:pt>
                <c:pt idx="18">
                  <c:v>5</c:v>
                </c:pt>
                <c:pt idx="19">
                  <c:v>1</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Sheet1!$B$2:$B$22</c:f>
              <c:numCache>
                <c:formatCode>0.0%</c:formatCode>
                <c:ptCount val="21"/>
                <c:pt idx="0">
                  <c:v>0.03</c:v>
                </c:pt>
                <c:pt idx="1">
                  <c:v>7.0999999999999994E-2</c:v>
                </c:pt>
                <c:pt idx="2">
                  <c:v>7.0999999999999994E-2</c:v>
                </c:pt>
                <c:pt idx="3">
                  <c:v>7.3999999999999996E-2</c:v>
                </c:pt>
                <c:pt idx="4">
                  <c:v>7.4999999999999997E-2</c:v>
                </c:pt>
                <c:pt idx="5">
                  <c:v>0.113</c:v>
                </c:pt>
                <c:pt idx="6">
                  <c:v>0.11600000000000001</c:v>
                </c:pt>
                <c:pt idx="8">
                  <c:v>0.121</c:v>
                </c:pt>
                <c:pt idx="9">
                  <c:v>0.128</c:v>
                </c:pt>
                <c:pt idx="10">
                  <c:v>0.13</c:v>
                </c:pt>
                <c:pt idx="11">
                  <c:v>0.13200000000000001</c:v>
                </c:pt>
                <c:pt idx="12">
                  <c:v>0.13900000000000001</c:v>
                </c:pt>
                <c:pt idx="13">
                  <c:v>0.14000000000000001</c:v>
                </c:pt>
                <c:pt idx="14">
                  <c:v>0.14799999999999999</c:v>
                </c:pt>
                <c:pt idx="15">
                  <c:v>0.16200000000000001</c:v>
                </c:pt>
                <c:pt idx="16">
                  <c:v>0.17199999999999999</c:v>
                </c:pt>
                <c:pt idx="17">
                  <c:v>0.17399999999999999</c:v>
                </c:pt>
                <c:pt idx="18">
                  <c:v>0.184</c:v>
                </c:pt>
                <c:pt idx="19">
                  <c:v>0.22</c:v>
                </c:pt>
                <c:pt idx="20">
                  <c:v>0.25</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Sheet1!$C$2:$C$22</c:f>
              <c:numCache>
                <c:formatCode>General</c:formatCode>
                <c:ptCount val="21"/>
                <c:pt idx="7">
                  <c:v>0.11600000000000001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11.5%</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Hunterdon</c:v>
                </c:pt>
                <c:pt idx="1">
                  <c:v>Bergen</c:v>
                </c:pt>
                <c:pt idx="2">
                  <c:v>Somerset</c:v>
                </c:pt>
                <c:pt idx="3">
                  <c:v>Passaic</c:v>
                </c:pt>
                <c:pt idx="4">
                  <c:v>Morris</c:v>
                </c:pt>
                <c:pt idx="5">
                  <c:v>Atlantic</c:v>
                </c:pt>
                <c:pt idx="6">
                  <c:v>Essex</c:v>
                </c:pt>
                <c:pt idx="7">
                  <c:v>Middlesex</c:v>
                </c:pt>
                <c:pt idx="8">
                  <c:v>Hudson</c:v>
                </c:pt>
                <c:pt idx="9">
                  <c:v>Monmouth</c:v>
                </c:pt>
                <c:pt idx="10">
                  <c:v>Salem</c:v>
                </c:pt>
                <c:pt idx="11">
                  <c:v>Union</c:v>
                </c:pt>
                <c:pt idx="12">
                  <c:v>Ocean</c:v>
                </c:pt>
                <c:pt idx="13">
                  <c:v>Mercer</c:v>
                </c:pt>
                <c:pt idx="14">
                  <c:v>Gloucester</c:v>
                </c:pt>
                <c:pt idx="15">
                  <c:v>Cumberland</c:v>
                </c:pt>
                <c:pt idx="16">
                  <c:v>Sussex</c:v>
                </c:pt>
                <c:pt idx="17">
                  <c:v>Camden</c:v>
                </c:pt>
                <c:pt idx="18">
                  <c:v>Burlington</c:v>
                </c:pt>
                <c:pt idx="19">
                  <c:v>Warren</c:v>
                </c:pt>
                <c:pt idx="20">
                  <c:v>Cape May</c:v>
                </c:pt>
              </c:strCache>
            </c:strRef>
          </c:cat>
          <c:val>
            <c:numRef>
              <c:f>Sheet1!$D$2:$D$22</c:f>
              <c:numCache>
                <c:formatCode>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4740423815935889"/>
          <c:y val="0.90997193159519263"/>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8213826995029878E-2"/>
          <c:y val="6.5454554825276276E-2"/>
          <c:w val="0.92178617300497001"/>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0.10199999999999999</c:v>
                </c:pt>
                <c:pt idx="1">
                  <c:v>0.108</c:v>
                </c:pt>
                <c:pt idx="2">
                  <c:v>0.107</c:v>
                </c:pt>
                <c:pt idx="3">
                  <c:v>0.12</c:v>
                </c:pt>
                <c:pt idx="4">
                  <c:v>0.11600000000000001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1"/>
        <c:axPos val="l"/>
        <c:numFmt formatCode="0.0%" sourceLinked="1"/>
        <c:majorTickMark val="none"/>
        <c:minorTickMark val="none"/>
        <c:tickLblPos val="nextTo"/>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0.17299999999999999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0.16300000000000001</c:v>
                </c:pt>
                <c:pt idx="1">
                  <c:v>6.3E-2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Sheet1!$B$2:$B$22</c:f>
              <c:numCache>
                <c:formatCode>0.0%</c:formatCode>
                <c:ptCount val="21"/>
                <c:pt idx="0">
                  <c:v>6.9000000000000006E-2</c:v>
                </c:pt>
                <c:pt idx="1">
                  <c:v>7.0999999999999994E-2</c:v>
                </c:pt>
                <c:pt idx="3">
                  <c:v>8.6999999999999994E-2</c:v>
                </c:pt>
                <c:pt idx="4">
                  <c:v>8.6999999999999994E-2</c:v>
                </c:pt>
                <c:pt idx="5">
                  <c:v>9.4E-2</c:v>
                </c:pt>
                <c:pt idx="6">
                  <c:v>0.106</c:v>
                </c:pt>
                <c:pt idx="7">
                  <c:v>0.123</c:v>
                </c:pt>
                <c:pt idx="8">
                  <c:v>0.124</c:v>
                </c:pt>
                <c:pt idx="9">
                  <c:v>0.125</c:v>
                </c:pt>
                <c:pt idx="10">
                  <c:v>0.13100000000000001</c:v>
                </c:pt>
                <c:pt idx="11">
                  <c:v>0.14299999999999999</c:v>
                </c:pt>
                <c:pt idx="12">
                  <c:v>0.14699999999999999</c:v>
                </c:pt>
                <c:pt idx="13">
                  <c:v>0.159</c:v>
                </c:pt>
                <c:pt idx="14">
                  <c:v>0.16500000000000001</c:v>
                </c:pt>
                <c:pt idx="15">
                  <c:v>0.186</c:v>
                </c:pt>
                <c:pt idx="16">
                  <c:v>0.20200000000000001</c:v>
                </c:pt>
                <c:pt idx="17">
                  <c:v>0.22</c:v>
                </c:pt>
                <c:pt idx="18">
                  <c:v>0.23699999999999999</c:v>
                </c:pt>
                <c:pt idx="19">
                  <c:v>0.25800000000000001</c:v>
                </c:pt>
                <c:pt idx="20">
                  <c:v>0.313</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Sheet1!$C$2:$C$22</c:f>
              <c:numCache>
                <c:formatCode>General</c:formatCode>
                <c:ptCount val="21"/>
                <c:pt idx="2">
                  <c:v>7.5999999999999998E-2</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11.7%</c:v>
                </c:pt>
              </c:strCache>
            </c:strRef>
          </c:tx>
          <c:spPr>
            <a:solidFill>
              <a:schemeClr val="bg1"/>
            </a:solid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Passaic</c:v>
                </c:pt>
                <c:pt idx="1">
                  <c:v>Morris</c:v>
                </c:pt>
                <c:pt idx="2">
                  <c:v>Middlesex</c:v>
                </c:pt>
                <c:pt idx="3">
                  <c:v>Hudson</c:v>
                </c:pt>
                <c:pt idx="4">
                  <c:v>Ocean</c:v>
                </c:pt>
                <c:pt idx="5">
                  <c:v>Monmouth</c:v>
                </c:pt>
                <c:pt idx="6">
                  <c:v>Atlantic</c:v>
                </c:pt>
                <c:pt idx="7">
                  <c:v>Mercer</c:v>
                </c:pt>
                <c:pt idx="8">
                  <c:v>Salem</c:v>
                </c:pt>
                <c:pt idx="9">
                  <c:v>Gloucester</c:v>
                </c:pt>
                <c:pt idx="10">
                  <c:v>Bergen</c:v>
                </c:pt>
                <c:pt idx="11">
                  <c:v>Essex</c:v>
                </c:pt>
                <c:pt idx="12">
                  <c:v>Union</c:v>
                </c:pt>
                <c:pt idx="13">
                  <c:v>Sussex</c:v>
                </c:pt>
                <c:pt idx="14">
                  <c:v>Warren</c:v>
                </c:pt>
                <c:pt idx="15">
                  <c:v>Somerset</c:v>
                </c:pt>
                <c:pt idx="16">
                  <c:v>Cumberland</c:v>
                </c:pt>
                <c:pt idx="17">
                  <c:v>Burlington</c:v>
                </c:pt>
                <c:pt idx="18">
                  <c:v>Camden</c:v>
                </c:pt>
                <c:pt idx="19">
                  <c:v>Hunterdon</c:v>
                </c:pt>
                <c:pt idx="20">
                  <c:v>Cape May</c:v>
                </c:pt>
              </c:strCache>
            </c:strRef>
          </c:cat>
          <c:val>
            <c:numRef>
              <c:f>Sheet1!$D$2:$D$22</c:f>
              <c:numCache>
                <c:formatCode>0.0%</c:formatCode>
                <c:ptCount val="21"/>
                <c:pt idx="0">
                  <c:v>0.11700000000000001</c:v>
                </c:pt>
                <c:pt idx="1">
                  <c:v>0.11700000000000001</c:v>
                </c:pt>
                <c:pt idx="2">
                  <c:v>0.11700000000000001</c:v>
                </c:pt>
                <c:pt idx="3">
                  <c:v>0.11700000000000001</c:v>
                </c:pt>
                <c:pt idx="4">
                  <c:v>0.11700000000000001</c:v>
                </c:pt>
                <c:pt idx="5">
                  <c:v>0.11700000000000001</c:v>
                </c:pt>
                <c:pt idx="6">
                  <c:v>0.11700000000000001</c:v>
                </c:pt>
                <c:pt idx="7">
                  <c:v>0.11700000000000001</c:v>
                </c:pt>
                <c:pt idx="8">
                  <c:v>0.11700000000000001</c:v>
                </c:pt>
                <c:pt idx="9">
                  <c:v>0.11700000000000001</c:v>
                </c:pt>
                <c:pt idx="10">
                  <c:v>0.11700000000000001</c:v>
                </c:pt>
                <c:pt idx="11">
                  <c:v>0.11700000000000001</c:v>
                </c:pt>
                <c:pt idx="12">
                  <c:v>0.11700000000000001</c:v>
                </c:pt>
                <c:pt idx="13">
                  <c:v>0.11700000000000001</c:v>
                </c:pt>
                <c:pt idx="14">
                  <c:v>0.11700000000000001</c:v>
                </c:pt>
                <c:pt idx="15">
                  <c:v>0.11700000000000001</c:v>
                </c:pt>
                <c:pt idx="16">
                  <c:v>0.11700000000000001</c:v>
                </c:pt>
                <c:pt idx="17">
                  <c:v>0.11700000000000001</c:v>
                </c:pt>
                <c:pt idx="18">
                  <c:v>0.11700000000000001</c:v>
                </c:pt>
                <c:pt idx="19">
                  <c:v>0.11700000000000001</c:v>
                </c:pt>
                <c:pt idx="20">
                  <c:v>0.11700000000000001</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323108391736391"/>
          <c:y val="0.91577725284339462"/>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4087163851615416E-2"/>
          <c:y val="7.1850645292856952E-2"/>
          <c:w val="0.92080723832585309"/>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0.0%</c:formatCode>
                <c:ptCount val="5"/>
                <c:pt idx="0">
                  <c:v>0.106</c:v>
                </c:pt>
                <c:pt idx="1">
                  <c:v>0.107</c:v>
                </c:pt>
                <c:pt idx="2">
                  <c:v>0.108</c:v>
                </c:pt>
                <c:pt idx="3">
                  <c:v>0.13600000000000001</c:v>
                </c:pt>
                <c:pt idx="4">
                  <c:v>7.5999999999999998E-2</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1"/>
        <c:axPos val="l"/>
        <c:numFmt formatCode="0.0%" sourceLinked="1"/>
        <c:majorTickMark val="out"/>
        <c:minorTickMark val="none"/>
        <c:tickLblPos val="nextTo"/>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0.16200000000000001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6.5000000000000002E-2</c:v>
                </c:pt>
                <c:pt idx="1">
                  <c:v>0.10199999999999999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Sheet1!$B$2:$B$22</c:f>
              <c:numCache>
                <c:formatCode>General</c:formatCode>
                <c:ptCount val="21"/>
                <c:pt idx="0">
                  <c:v>6.2</c:v>
                </c:pt>
                <c:pt idx="1">
                  <c:v>6.5</c:v>
                </c:pt>
                <c:pt idx="2">
                  <c:v>6.8</c:v>
                </c:pt>
                <c:pt idx="3">
                  <c:v>6.9</c:v>
                </c:pt>
                <c:pt idx="4">
                  <c:v>7.2</c:v>
                </c:pt>
                <c:pt idx="6">
                  <c:v>7.6</c:v>
                </c:pt>
                <c:pt idx="7">
                  <c:v>7.6</c:v>
                </c:pt>
                <c:pt idx="8">
                  <c:v>7.9</c:v>
                </c:pt>
                <c:pt idx="9">
                  <c:v>8</c:v>
                </c:pt>
                <c:pt idx="10">
                  <c:v>8.6999999999999993</c:v>
                </c:pt>
                <c:pt idx="11">
                  <c:v>9.6</c:v>
                </c:pt>
                <c:pt idx="12">
                  <c:v>10.1</c:v>
                </c:pt>
                <c:pt idx="13">
                  <c:v>10.4</c:v>
                </c:pt>
                <c:pt idx="14">
                  <c:v>10.4</c:v>
                </c:pt>
                <c:pt idx="15">
                  <c:v>10.6</c:v>
                </c:pt>
                <c:pt idx="16">
                  <c:v>10.8</c:v>
                </c:pt>
                <c:pt idx="17">
                  <c:v>10.9</c:v>
                </c:pt>
                <c:pt idx="18">
                  <c:v>11.1</c:v>
                </c:pt>
                <c:pt idx="19">
                  <c:v>11.1</c:v>
                </c:pt>
                <c:pt idx="20">
                  <c:v>12.8</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Sheet1!$C$2:$C$22</c:f>
              <c:numCache>
                <c:formatCode>General</c:formatCode>
                <c:ptCount val="21"/>
                <c:pt idx="5">
                  <c:v>7.6</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8.3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Essex</c:v>
                </c:pt>
                <c:pt idx="1">
                  <c:v>Passaic</c:v>
                </c:pt>
                <c:pt idx="2">
                  <c:v>Hudson</c:v>
                </c:pt>
                <c:pt idx="3">
                  <c:v>Morris</c:v>
                </c:pt>
                <c:pt idx="4">
                  <c:v>Union</c:v>
                </c:pt>
                <c:pt idx="5">
                  <c:v>Middlesex</c:v>
                </c:pt>
                <c:pt idx="6">
                  <c:v>Somerset</c:v>
                </c:pt>
                <c:pt idx="7">
                  <c:v>Sussex</c:v>
                </c:pt>
                <c:pt idx="8">
                  <c:v>Mercer</c:v>
                </c:pt>
                <c:pt idx="9">
                  <c:v>Bergen</c:v>
                </c:pt>
                <c:pt idx="10">
                  <c:v>Monmouth</c:v>
                </c:pt>
                <c:pt idx="11">
                  <c:v>Burlington</c:v>
                </c:pt>
                <c:pt idx="12">
                  <c:v>Ocean</c:v>
                </c:pt>
                <c:pt idx="13">
                  <c:v>Camden</c:v>
                </c:pt>
                <c:pt idx="14">
                  <c:v>Cape May</c:v>
                </c:pt>
                <c:pt idx="15">
                  <c:v>Salem</c:v>
                </c:pt>
                <c:pt idx="16">
                  <c:v>Hunterdon</c:v>
                </c:pt>
                <c:pt idx="17">
                  <c:v>Gloucester</c:v>
                </c:pt>
                <c:pt idx="18">
                  <c:v>Cumberland</c:v>
                </c:pt>
                <c:pt idx="19">
                  <c:v>Warren</c:v>
                </c:pt>
                <c:pt idx="20">
                  <c:v>Atlantic</c:v>
                </c:pt>
              </c:strCache>
            </c:strRef>
          </c:cat>
          <c:val>
            <c:numRef>
              <c:f>Sheet1!$D$2:$D$22</c:f>
              <c:numCache>
                <c:formatCode>General</c:formatCode>
                <c:ptCount val="21"/>
                <c:pt idx="0">
                  <c:v>8.3000000000000007</c:v>
                </c:pt>
                <c:pt idx="1">
                  <c:v>8.3000000000000007</c:v>
                </c:pt>
                <c:pt idx="2">
                  <c:v>8.3000000000000007</c:v>
                </c:pt>
                <c:pt idx="3">
                  <c:v>8.3000000000000007</c:v>
                </c:pt>
                <c:pt idx="4">
                  <c:v>8.3000000000000007</c:v>
                </c:pt>
                <c:pt idx="5">
                  <c:v>8.3000000000000007</c:v>
                </c:pt>
                <c:pt idx="6">
                  <c:v>8.3000000000000007</c:v>
                </c:pt>
                <c:pt idx="7">
                  <c:v>8.3000000000000007</c:v>
                </c:pt>
                <c:pt idx="8">
                  <c:v>8.3000000000000007</c:v>
                </c:pt>
                <c:pt idx="9">
                  <c:v>8.3000000000000007</c:v>
                </c:pt>
                <c:pt idx="10">
                  <c:v>8.3000000000000007</c:v>
                </c:pt>
                <c:pt idx="11">
                  <c:v>8.3000000000000007</c:v>
                </c:pt>
                <c:pt idx="12">
                  <c:v>8.3000000000000007</c:v>
                </c:pt>
                <c:pt idx="13">
                  <c:v>8.3000000000000007</c:v>
                </c:pt>
                <c:pt idx="14">
                  <c:v>8.3000000000000007</c:v>
                </c:pt>
                <c:pt idx="15">
                  <c:v>8.3000000000000007</c:v>
                </c:pt>
                <c:pt idx="16">
                  <c:v>8.3000000000000007</c:v>
                </c:pt>
                <c:pt idx="17">
                  <c:v>8.3000000000000007</c:v>
                </c:pt>
                <c:pt idx="18">
                  <c:v>8.3000000000000007</c:v>
                </c:pt>
                <c:pt idx="19">
                  <c:v>8.3000000000000007</c:v>
                </c:pt>
                <c:pt idx="20">
                  <c:v>8.3000000000000007</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8" formatCode="0">
                  <c:v>18583</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2019</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2056</c:v>
                </c:pt>
                <c:pt idx="1">
                  <c:v>2359</c:v>
                </c:pt>
                <c:pt idx="2" formatCode="General">
                  <c:v>2936</c:v>
                </c:pt>
                <c:pt idx="3">
                  <c:v>3529</c:v>
                </c:pt>
                <c:pt idx="4">
                  <c:v>4177</c:v>
                </c:pt>
                <c:pt idx="5">
                  <c:v>4995</c:v>
                </c:pt>
                <c:pt idx="6">
                  <c:v>7577</c:v>
                </c:pt>
                <c:pt idx="7">
                  <c:v>9004</c:v>
                </c:pt>
                <c:pt idx="8">
                  <c:v>8896</c:v>
                </c:pt>
                <c:pt idx="9">
                  <c:v>9860</c:v>
                </c:pt>
                <c:pt idx="10">
                  <c:v>12496</c:v>
                </c:pt>
                <c:pt idx="11">
                  <c:v>13101</c:v>
                </c:pt>
                <c:pt idx="12">
                  <c:v>13284</c:v>
                </c:pt>
                <c:pt idx="13" formatCode="General">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2020</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14224</c:v>
                </c:pt>
                <c:pt idx="15">
                  <c:v>14498</c:v>
                </c:pt>
                <c:pt idx="16">
                  <c:v>14532</c:v>
                </c:pt>
                <c:pt idx="17">
                  <c:v>16104</c:v>
                </c:pt>
                <c:pt idx="18">
                  <c:v>18120</c:v>
                </c:pt>
                <c:pt idx="19">
                  <c:v>22101</c:v>
                </c:pt>
                <c:pt idx="20">
                  <c:v>22961</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8">
                  <c:v>18120</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Sheet1!$B$2:$B$22</c:f>
              <c:numCache>
                <c:formatCode>General</c:formatCode>
                <c:ptCount val="21"/>
                <c:pt idx="0">
                  <c:v>80</c:v>
                </c:pt>
                <c:pt idx="1">
                  <c:v>94</c:v>
                </c:pt>
                <c:pt idx="2">
                  <c:v>106</c:v>
                </c:pt>
                <c:pt idx="3">
                  <c:v>130</c:v>
                </c:pt>
                <c:pt idx="4">
                  <c:v>220</c:v>
                </c:pt>
                <c:pt idx="5">
                  <c:v>225</c:v>
                </c:pt>
                <c:pt idx="6">
                  <c:v>370</c:v>
                </c:pt>
                <c:pt idx="7">
                  <c:v>406</c:v>
                </c:pt>
                <c:pt idx="8">
                  <c:v>409</c:v>
                </c:pt>
                <c:pt idx="9">
                  <c:v>487</c:v>
                </c:pt>
                <c:pt idx="10">
                  <c:v>596</c:v>
                </c:pt>
                <c:pt idx="11">
                  <c:v>749</c:v>
                </c:pt>
                <c:pt idx="12">
                  <c:v>777</c:v>
                </c:pt>
                <c:pt idx="13">
                  <c:v>951</c:v>
                </c:pt>
                <c:pt idx="14">
                  <c:v>1056</c:v>
                </c:pt>
                <c:pt idx="15">
                  <c:v>1150</c:v>
                </c:pt>
                <c:pt idx="16">
                  <c:v>1179</c:v>
                </c:pt>
                <c:pt idx="17">
                  <c:v>1356</c:v>
                </c:pt>
                <c:pt idx="19">
                  <c:v>1684</c:v>
                </c:pt>
                <c:pt idx="20">
                  <c:v>1696</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Gloucester</c:v>
                </c:pt>
                <c:pt idx="7">
                  <c:v>Somerset</c:v>
                </c:pt>
                <c:pt idx="8">
                  <c:v>Atlantic</c:v>
                </c:pt>
                <c:pt idx="9">
                  <c:v>Mercer</c:v>
                </c:pt>
                <c:pt idx="10">
                  <c:v>Burlington</c:v>
                </c:pt>
                <c:pt idx="11">
                  <c:v>Morris</c:v>
                </c:pt>
                <c:pt idx="12">
                  <c:v>Camden</c:v>
                </c:pt>
                <c:pt idx="13">
                  <c:v>Union</c:v>
                </c:pt>
                <c:pt idx="14">
                  <c:v>Monmouth</c:v>
                </c:pt>
                <c:pt idx="15">
                  <c:v>Hudson</c:v>
                </c:pt>
                <c:pt idx="16">
                  <c:v>Passaic</c:v>
                </c:pt>
                <c:pt idx="17">
                  <c:v>Bergen</c:v>
                </c:pt>
                <c:pt idx="18">
                  <c:v>Middlesex</c:v>
                </c:pt>
                <c:pt idx="19">
                  <c:v>Ocean</c:v>
                </c:pt>
                <c:pt idx="20">
                  <c:v>Essex</c:v>
                </c:pt>
              </c:strCache>
            </c:strRef>
          </c:cat>
          <c:val>
            <c:numRef>
              <c:f>Sheet1!$C$2:$C$22</c:f>
              <c:numCache>
                <c:formatCode>General</c:formatCode>
                <c:ptCount val="21"/>
                <c:pt idx="18">
                  <c:v>1411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46</c:v>
                </c:pt>
                <c:pt idx="1">
                  <c:v>131</c:v>
                </c:pt>
                <c:pt idx="2">
                  <c:v>142</c:v>
                </c:pt>
                <c:pt idx="3">
                  <c:v>148</c:v>
                </c:pt>
                <c:pt idx="4">
                  <c:v>181</c:v>
                </c:pt>
                <c:pt idx="5">
                  <c:v>200</c:v>
                </c:pt>
                <c:pt idx="6">
                  <c:v>419</c:v>
                </c:pt>
                <c:pt idx="7">
                  <c:v>461</c:v>
                </c:pt>
                <c:pt idx="8">
                  <c:v>487</c:v>
                </c:pt>
                <c:pt idx="9">
                  <c:v>496</c:v>
                </c:pt>
                <c:pt idx="10">
                  <c:v>606</c:v>
                </c:pt>
                <c:pt idx="11">
                  <c:v>746</c:v>
                </c:pt>
                <c:pt idx="12">
                  <c:v>751</c:v>
                </c:pt>
                <c:pt idx="13">
                  <c:v>779</c:v>
                </c:pt>
                <c:pt idx="14">
                  <c:v>803</c:v>
                </c:pt>
                <c:pt idx="15">
                  <c:v>932</c:v>
                </c:pt>
                <c:pt idx="16">
                  <c:v>937</c:v>
                </c:pt>
                <c:pt idx="17" formatCode="#,##0">
                  <c:v>1008</c:v>
                </c:pt>
                <c:pt idx="19" formatCode="#,##0">
                  <c:v>1125</c:v>
                </c:pt>
                <c:pt idx="20" formatCode="#,##0">
                  <c:v>1268</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Gloucester</c:v>
                </c:pt>
                <c:pt idx="7">
                  <c:v>Somerset</c:v>
                </c:pt>
                <c:pt idx="8">
                  <c:v>Mercer</c:v>
                </c:pt>
                <c:pt idx="9">
                  <c:v>Atlantic</c:v>
                </c:pt>
                <c:pt idx="10">
                  <c:v>Morris</c:v>
                </c:pt>
                <c:pt idx="11">
                  <c:v>Union</c:v>
                </c:pt>
                <c:pt idx="12">
                  <c:v>Hudson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8">
                  <c:v>1051</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2"/>
              <c:layout>
                <c:manualLayout>
                  <c:x val="-6.354489164086688E-2"/>
                  <c:y val="-8.783193812912509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60F-4319-80CD-AF9B9A9C93CE}"/>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980</c:v>
                </c:pt>
                <c:pt idx="1">
                  <c:v>1009</c:v>
                </c:pt>
                <c:pt idx="2">
                  <c:v>972</c:v>
                </c:pt>
                <c:pt idx="3">
                  <c:v>1023</c:v>
                </c:pt>
                <c:pt idx="4">
                  <c:v>1051</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1"/>
        <c:axPos val="l"/>
        <c:numFmt formatCode="General" sourceLinked="1"/>
        <c:majorTickMark val="none"/>
        <c:minorTickMark val="none"/>
        <c:tickLblPos val="nextTo"/>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Sheet1!$B$2:$B$22</c:f>
              <c:numCache>
                <c:formatCode>0.0%</c:formatCode>
                <c:ptCount val="21"/>
                <c:pt idx="0">
                  <c:v>7.5999999999999998E-2</c:v>
                </c:pt>
                <c:pt idx="1">
                  <c:v>0.04</c:v>
                </c:pt>
                <c:pt idx="2">
                  <c:v>3.6999999999999998E-2</c:v>
                </c:pt>
                <c:pt idx="3">
                  <c:v>3.5999999999999997E-2</c:v>
                </c:pt>
                <c:pt idx="4">
                  <c:v>0.03</c:v>
                </c:pt>
                <c:pt idx="5" formatCode="General">
                  <c:v>2.8000000000000001E-2</c:v>
                </c:pt>
                <c:pt idx="6">
                  <c:v>2.7E-2</c:v>
                </c:pt>
                <c:pt idx="7">
                  <c:v>2.5000000000000001E-2</c:v>
                </c:pt>
                <c:pt idx="8">
                  <c:v>2.5000000000000001E-2</c:v>
                </c:pt>
                <c:pt idx="9">
                  <c:v>2.3E-2</c:v>
                </c:pt>
                <c:pt idx="10">
                  <c:v>2.3E-2</c:v>
                </c:pt>
                <c:pt idx="11">
                  <c:v>2.1000000000000001E-2</c:v>
                </c:pt>
                <c:pt idx="13">
                  <c:v>1.9E-2</c:v>
                </c:pt>
                <c:pt idx="14">
                  <c:v>1.7000000000000001E-2</c:v>
                </c:pt>
                <c:pt idx="15">
                  <c:v>1.6E-2</c:v>
                </c:pt>
                <c:pt idx="16">
                  <c:v>1.2E-2</c:v>
                </c:pt>
                <c:pt idx="17">
                  <c:v>1.0999999999999999E-2</c:v>
                </c:pt>
                <c:pt idx="18">
                  <c:v>8.9999999999999993E-3</c:v>
                </c:pt>
                <c:pt idx="19">
                  <c:v>5.0000000000000001E-3</c:v>
                </c:pt>
                <c:pt idx="20">
                  <c:v>4.0000000000000001E-3</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Sheet1!$C$2:$C$22</c:f>
              <c:numCache>
                <c:formatCode>General</c:formatCode>
                <c:ptCount val="21"/>
                <c:pt idx="12">
                  <c:v>0.02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2.3%</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Salem</c:v>
                </c:pt>
                <c:pt idx="1">
                  <c:v>Essex</c:v>
                </c:pt>
                <c:pt idx="2">
                  <c:v>Warren</c:v>
                </c:pt>
                <c:pt idx="3">
                  <c:v>Mercer</c:v>
                </c:pt>
                <c:pt idx="4">
                  <c:v>Cumberland</c:v>
                </c:pt>
                <c:pt idx="5">
                  <c:v>Passaic</c:v>
                </c:pt>
                <c:pt idx="6">
                  <c:v>Cape May</c:v>
                </c:pt>
                <c:pt idx="7">
                  <c:v>Burlington</c:v>
                </c:pt>
                <c:pt idx="8">
                  <c:v>Hunterdon</c:v>
                </c:pt>
                <c:pt idx="9">
                  <c:v>Atlantic</c:v>
                </c:pt>
                <c:pt idx="10">
                  <c:v>Union</c:v>
                </c:pt>
                <c:pt idx="11">
                  <c:v>Hudson</c:v>
                </c:pt>
                <c:pt idx="12">
                  <c:v>Middlesex</c:v>
                </c:pt>
                <c:pt idx="13">
                  <c:v>Camden</c:v>
                </c:pt>
                <c:pt idx="14">
                  <c:v>Somerset</c:v>
                </c:pt>
                <c:pt idx="15">
                  <c:v>Monmouth</c:v>
                </c:pt>
                <c:pt idx="16">
                  <c:v>Gloucester</c:v>
                </c:pt>
                <c:pt idx="17">
                  <c:v>Morris</c:v>
                </c:pt>
                <c:pt idx="18">
                  <c:v>Bergen</c:v>
                </c:pt>
                <c:pt idx="19">
                  <c:v>Ocean</c:v>
                </c:pt>
                <c:pt idx="20">
                  <c:v>Sussex</c:v>
                </c:pt>
              </c:strCache>
            </c:strRef>
          </c:cat>
          <c:val>
            <c:numRef>
              <c:f>Sheet1!$D$2:$D$22</c:f>
              <c:numCache>
                <c:formatCode>0.00%</c:formatCode>
                <c:ptCount val="21"/>
                <c:pt idx="0">
                  <c:v>2.3E-2</c:v>
                </c:pt>
                <c:pt idx="1">
                  <c:v>2.3E-2</c:v>
                </c:pt>
                <c:pt idx="2">
                  <c:v>2.3E-2</c:v>
                </c:pt>
                <c:pt idx="3">
                  <c:v>2.3E-2</c:v>
                </c:pt>
                <c:pt idx="4">
                  <c:v>2.3E-2</c:v>
                </c:pt>
                <c:pt idx="5">
                  <c:v>2.3E-2</c:v>
                </c:pt>
                <c:pt idx="6">
                  <c:v>2.3E-2</c:v>
                </c:pt>
                <c:pt idx="7">
                  <c:v>2.3E-2</c:v>
                </c:pt>
                <c:pt idx="8">
                  <c:v>2.3E-2</c:v>
                </c:pt>
                <c:pt idx="9">
                  <c:v>2.3E-2</c:v>
                </c:pt>
                <c:pt idx="10">
                  <c:v>2.3E-2</c:v>
                </c:pt>
                <c:pt idx="11">
                  <c:v>2.3E-2</c:v>
                </c:pt>
                <c:pt idx="12">
                  <c:v>2.3E-2</c:v>
                </c:pt>
                <c:pt idx="13">
                  <c:v>2.3E-2</c:v>
                </c:pt>
                <c:pt idx="14">
                  <c:v>2.3E-2</c:v>
                </c:pt>
                <c:pt idx="15">
                  <c:v>2.3E-2</c:v>
                </c:pt>
                <c:pt idx="16">
                  <c:v>2.3E-2</c:v>
                </c:pt>
                <c:pt idx="17">
                  <c:v>2.3E-2</c:v>
                </c:pt>
                <c:pt idx="18">
                  <c:v>2.3E-2</c:v>
                </c:pt>
                <c:pt idx="19">
                  <c:v>2.3E-2</c:v>
                </c:pt>
                <c:pt idx="20">
                  <c:v>2.3E-2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29082030181640101"/>
          <c:y val="0.9065650283689487"/>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Sheet1!$B$2:$B$22</c:f>
              <c:numCache>
                <c:formatCode>General</c:formatCode>
                <c:ptCount val="21"/>
                <c:pt idx="0">
                  <c:v>26</c:v>
                </c:pt>
                <c:pt idx="1">
                  <c:v>49</c:v>
                </c:pt>
                <c:pt idx="2">
                  <c:v>51</c:v>
                </c:pt>
                <c:pt idx="3">
                  <c:v>87</c:v>
                </c:pt>
                <c:pt idx="4">
                  <c:v>108</c:v>
                </c:pt>
                <c:pt idx="5">
                  <c:v>109</c:v>
                </c:pt>
                <c:pt idx="6">
                  <c:v>178</c:v>
                </c:pt>
                <c:pt idx="7">
                  <c:v>185</c:v>
                </c:pt>
                <c:pt idx="8">
                  <c:v>190</c:v>
                </c:pt>
                <c:pt idx="9">
                  <c:v>201</c:v>
                </c:pt>
                <c:pt idx="10">
                  <c:v>233</c:v>
                </c:pt>
                <c:pt idx="11">
                  <c:v>234</c:v>
                </c:pt>
                <c:pt idx="12">
                  <c:v>258</c:v>
                </c:pt>
                <c:pt idx="13">
                  <c:v>270</c:v>
                </c:pt>
                <c:pt idx="14">
                  <c:v>277</c:v>
                </c:pt>
                <c:pt idx="15">
                  <c:v>291</c:v>
                </c:pt>
                <c:pt idx="16">
                  <c:v>323</c:v>
                </c:pt>
                <c:pt idx="17">
                  <c:v>348</c:v>
                </c:pt>
                <c:pt idx="19">
                  <c:v>414</c:v>
                </c:pt>
                <c:pt idx="20">
                  <c:v>439</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Cape May</c:v>
                </c:pt>
                <c:pt idx="3">
                  <c:v>Warren</c:v>
                </c:pt>
                <c:pt idx="4">
                  <c:v>Sussex</c:v>
                </c:pt>
                <c:pt idx="5">
                  <c:v>Cumberland</c:v>
                </c:pt>
                <c:pt idx="6">
                  <c:v>Hudson</c:v>
                </c:pt>
                <c:pt idx="7">
                  <c:v>Atlantic</c:v>
                </c:pt>
                <c:pt idx="8">
                  <c:v>Gloucester</c:v>
                </c:pt>
                <c:pt idx="9">
                  <c:v>Somerset</c:v>
                </c:pt>
                <c:pt idx="10">
                  <c:v>Burlington</c:v>
                </c:pt>
                <c:pt idx="11">
                  <c:v>Ocean</c:v>
                </c:pt>
                <c:pt idx="12">
                  <c:v>Camden</c:v>
                </c:pt>
                <c:pt idx="13">
                  <c:v>Morris</c:v>
                </c:pt>
                <c:pt idx="14">
                  <c:v>Mercer</c:v>
                </c:pt>
                <c:pt idx="15">
                  <c:v>Union</c:v>
                </c:pt>
                <c:pt idx="16">
                  <c:v>Essex</c:v>
                </c:pt>
                <c:pt idx="17">
                  <c:v>Monmouth</c:v>
                </c:pt>
                <c:pt idx="18">
                  <c:v>Middlesex</c:v>
                </c:pt>
                <c:pt idx="19">
                  <c:v>Bergen</c:v>
                </c:pt>
                <c:pt idx="20">
                  <c:v>Passaic</c:v>
                </c:pt>
              </c:strCache>
            </c:strRef>
          </c:cat>
          <c:val>
            <c:numRef>
              <c:f>Sheet1!$C$2:$C$22</c:f>
              <c:numCache>
                <c:formatCode>General</c:formatCode>
                <c:ptCount val="21"/>
                <c:pt idx="18">
                  <c:v>354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Sheet1!$C$2:$C$22</c:f>
              <c:numCache>
                <c:formatCode>General</c:formatCode>
                <c:ptCount val="21"/>
                <c:pt idx="0">
                  <c:v>208</c:v>
                </c:pt>
                <c:pt idx="1">
                  <c:v>290</c:v>
                </c:pt>
                <c:pt idx="2">
                  <c:v>384</c:v>
                </c:pt>
                <c:pt idx="3">
                  <c:v>505</c:v>
                </c:pt>
                <c:pt idx="4">
                  <c:v>520</c:v>
                </c:pt>
                <c:pt idx="5">
                  <c:v>542</c:v>
                </c:pt>
                <c:pt idx="6">
                  <c:v>642</c:v>
                </c:pt>
                <c:pt idx="7">
                  <c:v>987</c:v>
                </c:pt>
                <c:pt idx="8">
                  <c:v>1036</c:v>
                </c:pt>
                <c:pt idx="9">
                  <c:v>1046</c:v>
                </c:pt>
                <c:pt idx="10">
                  <c:v>1142</c:v>
                </c:pt>
                <c:pt idx="11">
                  <c:v>1143</c:v>
                </c:pt>
                <c:pt idx="12">
                  <c:v>1280</c:v>
                </c:pt>
                <c:pt idx="13">
                  <c:v>1297</c:v>
                </c:pt>
                <c:pt idx="14">
                  <c:v>1383</c:v>
                </c:pt>
                <c:pt idx="15">
                  <c:v>1527</c:v>
                </c:pt>
                <c:pt idx="16">
                  <c:v>1614</c:v>
                </c:pt>
                <c:pt idx="17">
                  <c:v>1950</c:v>
                </c:pt>
                <c:pt idx="18">
                  <c:v>2103</c:v>
                </c:pt>
                <c:pt idx="19">
                  <c:v>2435</c:v>
                </c:pt>
                <c:pt idx="20">
                  <c:v>2928</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Sheet1!$D$2:$D$22</c:f>
              <c:numCache>
                <c:formatCode>General</c:formatCode>
                <c:ptCount val="21"/>
                <c:pt idx="0">
                  <c:v>13</c:v>
                </c:pt>
                <c:pt idx="1">
                  <c:v>34</c:v>
                </c:pt>
                <c:pt idx="2">
                  <c:v>58</c:v>
                </c:pt>
                <c:pt idx="3">
                  <c:v>29</c:v>
                </c:pt>
                <c:pt idx="4">
                  <c:v>82</c:v>
                </c:pt>
                <c:pt idx="5">
                  <c:v>47</c:v>
                </c:pt>
                <c:pt idx="6">
                  <c:v>68</c:v>
                </c:pt>
                <c:pt idx="7">
                  <c:v>265</c:v>
                </c:pt>
                <c:pt idx="8">
                  <c:v>108</c:v>
                </c:pt>
                <c:pt idx="9">
                  <c:v>151</c:v>
                </c:pt>
                <c:pt idx="10">
                  <c:v>159</c:v>
                </c:pt>
                <c:pt idx="11">
                  <c:v>223</c:v>
                </c:pt>
                <c:pt idx="12">
                  <c:v>203</c:v>
                </c:pt>
                <c:pt idx="13">
                  <c:v>160</c:v>
                </c:pt>
                <c:pt idx="14">
                  <c:v>240</c:v>
                </c:pt>
                <c:pt idx="15">
                  <c:v>205</c:v>
                </c:pt>
                <c:pt idx="16">
                  <c:v>196</c:v>
                </c:pt>
                <c:pt idx="17">
                  <c:v>224</c:v>
                </c:pt>
                <c:pt idx="18">
                  <c:v>184</c:v>
                </c:pt>
                <c:pt idx="19">
                  <c:v>596</c:v>
                </c:pt>
                <c:pt idx="20">
                  <c:v>468</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Sheet1!$E$2:$E$22</c:f>
              <c:numCache>
                <c:formatCode>General</c:formatCode>
                <c:ptCount val="21"/>
                <c:pt idx="0">
                  <c:v>221</c:v>
                </c:pt>
                <c:pt idx="1">
                  <c:v>324</c:v>
                </c:pt>
                <c:pt idx="2">
                  <c:v>442</c:v>
                </c:pt>
                <c:pt idx="3">
                  <c:v>534</c:v>
                </c:pt>
                <c:pt idx="4">
                  <c:v>602</c:v>
                </c:pt>
                <c:pt idx="5">
                  <c:v>589</c:v>
                </c:pt>
                <c:pt idx="6">
                  <c:v>710</c:v>
                </c:pt>
                <c:pt idx="7">
                  <c:v>1252</c:v>
                </c:pt>
                <c:pt idx="8">
                  <c:v>1144</c:v>
                </c:pt>
                <c:pt idx="9">
                  <c:v>1197</c:v>
                </c:pt>
                <c:pt idx="10">
                  <c:v>1301</c:v>
                </c:pt>
                <c:pt idx="11">
                  <c:v>1366</c:v>
                </c:pt>
                <c:pt idx="12">
                  <c:v>1483</c:v>
                </c:pt>
                <c:pt idx="13">
                  <c:v>1457</c:v>
                </c:pt>
                <c:pt idx="14">
                  <c:v>1623</c:v>
                </c:pt>
                <c:pt idx="15">
                  <c:v>1732</c:v>
                </c:pt>
                <c:pt idx="16">
                  <c:v>1810</c:v>
                </c:pt>
                <c:pt idx="17">
                  <c:v>2174</c:v>
                </c:pt>
                <c:pt idx="18">
                  <c:v>2287</c:v>
                </c:pt>
                <c:pt idx="19">
                  <c:v>3031</c:v>
                </c:pt>
                <c:pt idx="20">
                  <c:v>3396</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Sheet1!$B$2:$B$22</c:f>
              <c:numCache>
                <c:formatCode>General</c:formatCode>
                <c:ptCount val="21"/>
                <c:pt idx="18">
                  <c:v>2287</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Warren</c:v>
                </c:pt>
                <c:pt idx="4">
                  <c:v>Cape May</c:v>
                </c:pt>
                <c:pt idx="5">
                  <c:v>Somerset</c:v>
                </c:pt>
                <c:pt idx="6">
                  <c:v>Morris</c:v>
                </c:pt>
                <c:pt idx="7">
                  <c:v>Mercer</c:v>
                </c:pt>
                <c:pt idx="8">
                  <c:v>Bergen</c:v>
                </c:pt>
                <c:pt idx="9">
                  <c:v>Monmouth</c:v>
                </c:pt>
                <c:pt idx="10">
                  <c:v>Burlington</c:v>
                </c:pt>
                <c:pt idx="11">
                  <c:v>Gloucester</c:v>
                </c:pt>
                <c:pt idx="12">
                  <c:v>Union</c:v>
                </c:pt>
                <c:pt idx="13">
                  <c:v>Cumberland</c:v>
                </c:pt>
                <c:pt idx="14">
                  <c:v>Atlantic</c:v>
                </c:pt>
                <c:pt idx="15">
                  <c:v>Ocean</c:v>
                </c:pt>
                <c:pt idx="16">
                  <c:v>Passaic</c:v>
                </c:pt>
                <c:pt idx="17">
                  <c:v>Hudson</c:v>
                </c:pt>
                <c:pt idx="18">
                  <c:v>Middlesex</c:v>
                </c:pt>
                <c:pt idx="19">
                  <c:v>Essex</c:v>
                </c:pt>
                <c:pt idx="20">
                  <c:v>Camden</c:v>
                </c:pt>
              </c:strCache>
            </c:strRef>
          </c:cat>
          <c:val>
            <c:numRef>
              <c:f>Sheet1!$F$2:$F$22</c:f>
              <c:numCache>
                <c:formatCode>General</c:formatCode>
                <c:ptCount val="21"/>
                <c:pt idx="18">
                  <c:v>2287</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Sheet1!$B$2:$B$9</c:f>
              <c:numCache>
                <c:formatCode>General</c:formatCode>
                <c:ptCount val="8"/>
                <c:pt idx="0">
                  <c:v>173</c:v>
                </c:pt>
                <c:pt idx="1">
                  <c:v>180</c:v>
                </c:pt>
                <c:pt idx="2">
                  <c:v>154</c:v>
                </c:pt>
                <c:pt idx="3">
                  <c:v>145</c:v>
                </c:pt>
                <c:pt idx="4">
                  <c:v>107</c:v>
                </c:pt>
                <c:pt idx="5">
                  <c:v>91</c:v>
                </c:pt>
                <c:pt idx="6">
                  <c:v>84</c:v>
                </c:pt>
                <c:pt idx="7">
                  <c:v>93</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2013</c:v>
                </c:pt>
                <c:pt idx="1">
                  <c:v>2014</c:v>
                </c:pt>
                <c:pt idx="2">
                  <c:v>2015</c:v>
                </c:pt>
                <c:pt idx="3">
                  <c:v>2016</c:v>
                </c:pt>
                <c:pt idx="4">
                  <c:v>2017</c:v>
                </c:pt>
                <c:pt idx="5">
                  <c:v>2018</c:v>
                </c:pt>
                <c:pt idx="6">
                  <c:v>2019</c:v>
                </c:pt>
                <c:pt idx="7">
                  <c:v>2020</c:v>
                </c:pt>
              </c:numCache>
            </c:numRef>
          </c:cat>
          <c:val>
            <c:numRef>
              <c:f>Sheet1!$C$2:$C$9</c:f>
              <c:numCache>
                <c:formatCode>General</c:formatCode>
                <c:ptCount val="8"/>
                <c:pt idx="0">
                  <c:v>183</c:v>
                </c:pt>
                <c:pt idx="1">
                  <c:v>180</c:v>
                </c:pt>
                <c:pt idx="2">
                  <c:v>178</c:v>
                </c:pt>
                <c:pt idx="3">
                  <c:v>176</c:v>
                </c:pt>
                <c:pt idx="4">
                  <c:v>154</c:v>
                </c:pt>
                <c:pt idx="5">
                  <c:v>119</c:v>
                </c:pt>
                <c:pt idx="6">
                  <c:v>102</c:v>
                </c:pt>
                <c:pt idx="7">
                  <c:v>91</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Sheet1!$B$2:$B$22</c:f>
              <c:numCache>
                <c:formatCode>General</c:formatCode>
                <c:ptCount val="21"/>
                <c:pt idx="0">
                  <c:v>138</c:v>
                </c:pt>
                <c:pt idx="1">
                  <c:v>411</c:v>
                </c:pt>
                <c:pt idx="2">
                  <c:v>456</c:v>
                </c:pt>
                <c:pt idx="3">
                  <c:v>682</c:v>
                </c:pt>
                <c:pt idx="4">
                  <c:v>778</c:v>
                </c:pt>
                <c:pt idx="5" formatCode="#,##0">
                  <c:v>1060</c:v>
                </c:pt>
                <c:pt idx="6" formatCode="#,##0">
                  <c:v>1084</c:v>
                </c:pt>
                <c:pt idx="7" formatCode="#,##0">
                  <c:v>1127</c:v>
                </c:pt>
                <c:pt idx="8" formatCode="#,##0">
                  <c:v>2061</c:v>
                </c:pt>
                <c:pt idx="9" formatCode="#,##0">
                  <c:v>2131</c:v>
                </c:pt>
                <c:pt idx="10" formatCode="#,##0">
                  <c:v>2204</c:v>
                </c:pt>
                <c:pt idx="11" formatCode="#,##0">
                  <c:v>2238</c:v>
                </c:pt>
                <c:pt idx="12" formatCode="#,##0">
                  <c:v>2736</c:v>
                </c:pt>
                <c:pt idx="13">
                  <c:v>2736</c:v>
                </c:pt>
                <c:pt idx="14" formatCode="#,##0">
                  <c:v>2947</c:v>
                </c:pt>
                <c:pt idx="15" formatCode="#,##0">
                  <c:v>3021</c:v>
                </c:pt>
                <c:pt idx="16" formatCode="#,##0">
                  <c:v>3029</c:v>
                </c:pt>
                <c:pt idx="17" formatCode="#,##0">
                  <c:v>3600</c:v>
                </c:pt>
                <c:pt idx="18" formatCode="#,##0">
                  <c:v>3703</c:v>
                </c:pt>
                <c:pt idx="20" formatCode="#,##0">
                  <c:v>4944</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Cumberland</c:v>
                </c:pt>
                <c:pt idx="8">
                  <c:v>Atlantic</c:v>
                </c:pt>
                <c:pt idx="9">
                  <c:v>Mercer</c:v>
                </c:pt>
                <c:pt idx="10">
                  <c:v>Gloucester</c:v>
                </c:pt>
                <c:pt idx="11">
                  <c:v>Monmouth</c:v>
                </c:pt>
                <c:pt idx="12">
                  <c:v>Passaic</c:v>
                </c:pt>
                <c:pt idx="13">
                  <c:v>Union</c:v>
                </c:pt>
                <c:pt idx="14">
                  <c:v>Bergen</c:v>
                </c:pt>
                <c:pt idx="15">
                  <c:v>Burlington</c:v>
                </c:pt>
                <c:pt idx="16">
                  <c:v>Ocean</c:v>
                </c:pt>
                <c:pt idx="17">
                  <c:v>Hudson</c:v>
                </c:pt>
                <c:pt idx="18">
                  <c:v>Camden</c:v>
                </c:pt>
                <c:pt idx="19">
                  <c:v>Middlesex</c:v>
                </c:pt>
                <c:pt idx="20">
                  <c:v>Essex</c:v>
                </c:pt>
              </c:strCache>
            </c:strRef>
          </c:cat>
          <c:val>
            <c:numRef>
              <c:f>Sheet1!$C$2:$C$22</c:f>
              <c:numCache>
                <c:formatCode>General</c:formatCode>
                <c:ptCount val="21"/>
                <c:pt idx="19">
                  <c:v>4146</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3">
                  <c:v>4.1500000000000004</c:v>
                </c:pt>
                <c:pt idx="4">
                  <c:v>4.24</c:v>
                </c:pt>
                <c:pt idx="5">
                  <c:v>4.28</c:v>
                </c:pt>
                <c:pt idx="6">
                  <c:v>4.33</c:v>
                </c:pt>
                <c:pt idx="7">
                  <c:v>4.41</c:v>
                </c:pt>
                <c:pt idx="8">
                  <c:v>4.5199999999999996</c:v>
                </c:pt>
                <c:pt idx="9">
                  <c:v>4.87</c:v>
                </c:pt>
                <c:pt idx="10">
                  <c:v>4.91</c:v>
                </c:pt>
                <c:pt idx="11">
                  <c:v>4.91</c:v>
                </c:pt>
                <c:pt idx="12">
                  <c:v>5.16</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2">
                  <c:v>4.0199999999999996</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0.8193</cdr:y>
    </cdr:to>
    <cdr:sp macro="" textlink="">
      <cdr:nvSpPr>
        <cdr:cNvPr id="2" name="TextBox 5"/>
        <cdr:cNvSpPr txBox="1"/>
      </cdr:nvSpPr>
      <cdr:spPr>
        <a:xfrm xmlns:a="http://schemas.openxmlformats.org/drawingml/2006/main">
          <a:off x="3038313" y="4631427"/>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11/30/2021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11/30/2021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3" Type="http://schemas.openxmlformats.org/officeDocument/2006/relationships/hyperlink" Target="http://www.middlesexresourcenet.org/"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rwjms.rutgers.edu/boggscenter/" TargetMode="External"/><Relationship Id="rId5" Type="http://schemas.openxmlformats.org/officeDocument/2006/relationships/hyperlink" Target="https://www.arc-middlesex.org/" TargetMode="External"/><Relationship Id="rId4" Type="http://schemas.openxmlformats.org/officeDocument/2006/relationships/hyperlink" Target="https://www.adacil.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Revised 11/30/2021</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Asian, Hispanic/Latino and “Other” minority residents, and lower proportions of White and Black/African American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index of Black/White residential segregation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rPr>
              <a:t>The Black/White residential segregation index in this county tended to vary over time.</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Plainsboro and Edison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3</a:t>
            </a:r>
            <a:r>
              <a:rPr lang="en-US" sz="1200" kern="1200" baseline="30000" dirty="0">
                <a:solidFill>
                  <a:schemeClr val="tx1"/>
                </a:solidFill>
                <a:effectLst/>
                <a:latin typeface="+mn-lt"/>
                <a:ea typeface="+mn-ea"/>
                <a:cs typeface="+mn-cs"/>
              </a:rPr>
              <a:t>rd  </a:t>
            </a:r>
            <a:r>
              <a:rPr lang="en-US" sz="1200" kern="1200" dirty="0">
                <a:solidFill>
                  <a:schemeClr val="tx1"/>
                </a:solidFill>
                <a:effectLst/>
                <a:latin typeface="+mn-lt"/>
                <a:ea typeface="+mn-ea"/>
                <a:cs typeface="+mn-cs"/>
              </a:rPr>
              <a:t>highest in NJ. (Note that total county population size has not been accounted for in this indicator).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children between the ages of 12-17 years old is the largest group.</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1.12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Edison and Woodbridge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 </a:t>
            </a:r>
            <a:r>
              <a:rPr lang="en-US" sz="1800" kern="1200" dirty="0">
                <a:effectLst/>
                <a:highlight>
                  <a:srgbClr val="FFFF00"/>
                </a:highlight>
                <a:latin typeface="Calibri" panose="020F0502020204030204" pitchFamily="34" charset="0"/>
                <a:ea typeface="Calibri" panose="020F0502020204030204" pitchFamily="34" charset="0"/>
              </a:rPr>
              <a:t>This monthly cost of living budget estimates how much income a family is likely to need (across 7 components) to attain a modest yet adequate standard of living.</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 Brunswick and Perth Amboy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similar to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vary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2.8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New Brunswick and Perth Amboy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county’s food insecurity rates have stayed about the same over the two years shown.  </a:t>
            </a:r>
            <a:endParaRPr lang="en-US" sz="10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To accurately estimate the number of people who may be food insecure in every U.S. county and congressional district, Map the Meal Gap uses publicly available state and local data from the U.S. Census Bureau and Bureau of Labor Statistics on factors that research has shown to contribute to food insecurity. These factors include unemployment and poverty, as well as other demographic and household characteristics. In addition to measuring how pervasive the need is, the study also estimates the cost of a meal, and the amount of need among people who are food insecure.</a:t>
            </a:r>
            <a:endParaRPr lang="en-US" sz="1000" kern="1200" dirty="0">
              <a:solidFill>
                <a:schemeClr val="tx1"/>
              </a:solidFill>
              <a:effectLst/>
              <a:latin typeface="+mn-lt"/>
              <a:ea typeface="+mn-ea"/>
              <a:cs typeface="+mn-cs"/>
            </a:endParaRP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2015 and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around expected for infant and toddler childcare and lower than expected for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longer 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AllTransit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Municipality data available</a:t>
            </a:r>
            <a:r>
              <a:rPr lang="en-US" sz="1800" kern="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Chart 7.3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Helmetta and Perth Amboy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by children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77.81% of Middlesex County’s population has received at least one dose of the COVID-19 vaccination.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67.11% of Middlesex County’s population has been fully vaccinated against COVID-19.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1800" dirty="0">
              <a:effectLst/>
              <a:highlight>
                <a:srgbClr val="FFFF00"/>
              </a:highlight>
              <a:latin typeface="Calibri" panose="020F0502020204030204" pitchFamily="34" charset="0"/>
              <a:ea typeface="Calibri" panose="020F0502020204030204" pitchFamily="34" charset="0"/>
            </a:endParaRPr>
          </a:p>
          <a:p>
            <a:r>
              <a:rPr lang="en-US" sz="1800" dirty="0">
                <a:effectLst/>
                <a:highlight>
                  <a:srgbClr val="FFFF00"/>
                </a:highlight>
                <a:latin typeface="Calibri" panose="020F0502020204030204" pitchFamily="34" charset="0"/>
                <a:ea typeface="Calibri" panose="020F0502020204030204" pitchFamily="34" charset="0"/>
              </a:rPr>
              <a:t>Per the CDC, in general, people are considered fully vaccinated against COVID-19 two weeks after their second dose in a two-dose series, such as Pfizer-BioNTech or Moderna vaccines, or two weeks after a single-dose vaccine, such as Johnson &amp; Johnson.</a:t>
            </a: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31314678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 </a:t>
            </a:r>
            <a:r>
              <a:rPr lang="en-US" sz="1200" kern="1200" dirty="0">
                <a:solidFill>
                  <a:schemeClr val="tx1"/>
                </a:solidFill>
                <a:effectLst/>
                <a:latin typeface="+mn-lt"/>
                <a:ea typeface="+mn-ea"/>
                <a:cs typeface="+mn-cs"/>
              </a:rPr>
              <a:t>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t>
            </a:r>
            <a:r>
              <a:rPr lang="en-US" sz="1200" kern="1200">
                <a:solidFill>
                  <a:schemeClr val="tx1"/>
                </a:solidFill>
                <a:effectLst/>
                <a:latin typeface="+mn-lt"/>
                <a:ea typeface="+mn-ea"/>
                <a:cs typeface="+mn-cs"/>
              </a:rPr>
              <a:t>are combined under </a:t>
            </a:r>
            <a:r>
              <a:rPr lang="en-US" sz="1200" kern="1200" dirty="0">
                <a:solidFill>
                  <a:schemeClr val="tx1"/>
                </a:solidFill>
                <a:effectLst/>
                <a:latin typeface="+mn-lt"/>
                <a:ea typeface="+mn-ea"/>
                <a:cs typeface="+mn-cs"/>
              </a:rPr>
              <a:t>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5th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high school graduation rate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highlight>
                  <a:srgbClr val="FFFF00"/>
                </a:highlight>
                <a:latin typeface="Calibri" panose="020F0502020204030204" pitchFamily="34" charset="0"/>
                <a:ea typeface="Calibri" panose="020F0502020204030204" pitchFamily="34" charset="0"/>
              </a:rPr>
              <a:t>In this county, the high school graduation rate has tended to vary over time.</a:t>
            </a:r>
            <a:r>
              <a:rPr lang="en-US" sz="1800" dirty="0">
                <a:effectLst/>
                <a:latin typeface="Calibri" panose="020F0502020204030204" pitchFamily="34" charset="0"/>
                <a:ea typeface="Calibri" panose="020F0502020204030204" pitchFamily="34" charset="0"/>
              </a:rPr>
              <a:t> </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t>
            </a:r>
            <a:r>
              <a:rPr lang="en-US" sz="1800" dirty="0">
                <a:effectLst/>
                <a:highlight>
                  <a:srgbClr val="FFFF00"/>
                </a:highlight>
                <a:latin typeface="Calibri" panose="020F0502020204030204" pitchFamily="34" charset="0"/>
                <a:ea typeface="Calibri" panose="020F0502020204030204" pitchFamily="34" charset="0"/>
              </a:rPr>
              <a:t>assault and harassment.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each NJ county, except for Cape May, men tend to have higher annual incomes than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varied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 about $15K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10 counties experienced an increase in the percentage of suspected opioid deaths (positive percentages), while the remaining 11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0.98% change indicates a slight increase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pPr marL="0" marR="0">
              <a:lnSpc>
                <a:spcPct val="107000"/>
              </a:lnSpc>
              <a:spcBef>
                <a:spcPts val="0"/>
              </a:spcBef>
              <a:spcAft>
                <a:spcPts val="0"/>
              </a:spcAft>
            </a:pPr>
            <a:r>
              <a:rPr lang="en-US" sz="18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Data in chart is in terms of county residents not treatment sites.</a:t>
            </a: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This statewide Substance Abuse Overview provides statistics on substance abuse treatment in New Jersey for calendar year 2020. In 2020, there were 82,254 treatment admissions and 83,994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July 2021 NJSAMS download data.</a:t>
            </a:r>
            <a:r>
              <a:rPr lang="en-US" sz="1800" b="1" dirty="0">
                <a:effectLst/>
                <a:latin typeface="Calibri" panose="020F0502020204030204" pitchFamily="34" charset="0"/>
                <a:ea typeface="Calibri" panose="020F0502020204030204" pitchFamily="34"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and Outpatient services, followed by short term care facility and residential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slightly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a:t>
            </a:r>
            <a:r>
              <a:rPr lang="en-US" sz="1200" kern="1200">
                <a:solidFill>
                  <a:schemeClr val="tx1"/>
                </a:solidFill>
                <a:effectLst/>
                <a:latin typeface="+mn-lt"/>
                <a:ea typeface="+mn-ea"/>
                <a:cs typeface="+mn-cs"/>
              </a:rPr>
              <a:t>, frequency of reported symptoms of mental health distress were not available for most races/ethnicities.</a:t>
            </a:r>
            <a:endParaRPr lang="en-US"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lower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this county, </a:t>
            </a:r>
            <a:r>
              <a:rPr lang="en-US" sz="1800" kern="1200" dirty="0">
                <a:solidFill>
                  <a:schemeClr val="tx1"/>
                </a:solidFill>
                <a:effectLst/>
                <a:latin typeface="+mn-lt"/>
                <a:ea typeface="+mn-ea"/>
                <a:cs typeface="+mn-cs"/>
              </a:rPr>
              <a:t>reported diagnosed depression rates were not available for most races/ethnicities</a:t>
            </a: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Diagnosed depression was reported by Women at a higher rate as compared to Men.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At the point in time of December 31, 2020, this county had the 3</a:t>
            </a:r>
            <a:r>
              <a:rPr lang="en-US" sz="1200" baseline="300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rd</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highest number of children served by CP&amp;P of NJ counties. (Note that county population size has not been accounted for in this indicator).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Arial" panose="020B0604020202020204" pitchFamily="34" charset="0"/>
              <a:buChar char="•"/>
              <a:tabLst>
                <a:tab pos="228600" algn="l"/>
                <a:tab pos="4572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The number of children served (from workbook and the data table behind graph 14.1):</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In-home:  2103</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07000"/>
              </a:lnSpc>
              <a:spcBef>
                <a:spcPts val="0"/>
              </a:spcBef>
              <a:spcAft>
                <a:spcPts val="0"/>
              </a:spcAft>
              <a:buFont typeface="Arial" panose="020B0604020202020204" pitchFamily="34" charset="0"/>
              <a:buChar char=""/>
              <a:tabLst>
                <a:tab pos="228600" algn="l"/>
                <a:tab pos="914400" algn="l"/>
              </a:tabLs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Out-of-home placement: 184</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In NJ, the numbers of children served: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27,332 (in-home); 3,717 (out-of-home placement); 31,049 (total)</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200" b="1"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Note</a:t>
            </a:r>
            <a:r>
              <a:rPr lang="en-US" sz="1200" dirty="0">
                <a:effectLst/>
                <a:highlight>
                  <a:srgbClr val="FFFF00"/>
                </a:highlight>
                <a:latin typeface="Calibri" panose="020F0502020204030204" pitchFamily="34" charset="0"/>
                <a:ea typeface="Calibri" panose="020F0502020204030204" pitchFamily="34" charset="0"/>
                <a:cs typeface="Calibri" panose="020F0502020204030204" pitchFamily="34" charset="0"/>
              </a:rPr>
              <a:t>: As this data is from a single point-in-time (last day of the 2020 calendar year) the number of children served in total across the full year by CP&amp;P would be higher.</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each year, the number of children in CP&amp;P out-of-home placements was lower in 2019 and 2020 as compared to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2020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2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http://www.middlesexresourcenet.org/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https://www.adacil.org/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https://www.arc-middlesex.org/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https://rwjms.rutgers.edu/boggscenter/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5113965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rate (per 1,000 households) of same sex couples in this county is the 3</a:t>
            </a:r>
            <a:r>
              <a:rPr lang="en-US" baseline="30000" dirty="0"/>
              <a:t>rd</a:t>
            </a:r>
            <a:r>
              <a:rPr lang="en-US" dirty="0"/>
              <a:t> lowest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930362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Middlesex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sp>
        <p:nvSpPr>
          <p:cNvPr id="11" name="TextBox 14">
            <a:extLst>
              <a:ext uri="{FF2B5EF4-FFF2-40B4-BE49-F238E27FC236}">
                <a16:creationId xmlns:a16="http://schemas.microsoft.com/office/drawing/2014/main" id="{370CD71B-26A5-4F46-A184-3FF4578BE3F5}"/>
              </a:ext>
            </a:extLst>
          </p:cNvPr>
          <p:cNvSpPr txBox="1"/>
          <p:nvPr userDrawn="1"/>
        </p:nvSpPr>
        <p:spPr>
          <a:xfrm>
            <a:off x="665917" y="50302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12" name="Picture 11" descr="Image result for middlesex county nj map wikipedia">
            <a:extLst>
              <a:ext uri="{FF2B5EF4-FFF2-40B4-BE49-F238E27FC236}">
                <a16:creationId xmlns:a16="http://schemas.microsoft.com/office/drawing/2014/main" id="{83B150F6-C530-4B59-A4BA-581B1344B29F}"/>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4449"/>
            <a:ext cx="534305" cy="1011797"/>
          </a:xfrm>
          <a:prstGeom prst="rect">
            <a:avLst/>
          </a:prstGeom>
          <a:noFill/>
          <a:ln>
            <a:noFill/>
          </a:ln>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278642"/>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Median monthly childcare cost </a:t>
            </a:r>
            <a:r>
              <a:rPr lang="en-US" sz="1400" b="1" dirty="0">
                <a:ea typeface="+mn-lt"/>
                <a:cs typeface="+mn-lt"/>
              </a:rPr>
              <a:t>($) </a:t>
            </a:r>
            <a:r>
              <a:rPr lang="en-US" sz="1400" b="1" dirty="0"/>
              <a:t>of center-based care by age of child </a:t>
            </a:r>
            <a:endParaRPr lang="en-US" sz="1400" dirty="0"/>
          </a:p>
          <a:p>
            <a:pPr lvl="1"/>
            <a:r>
              <a:rPr lang="en-US" sz="1400" dirty="0"/>
              <a:t>5.2: </a:t>
            </a:r>
            <a:r>
              <a:rPr lang="en-US" sz="1400" b="1" dirty="0">
                <a:ea typeface="+mn-lt"/>
                <a:cs typeface="+mn-lt"/>
              </a:rPr>
              <a:t>Median monthly childcare cost ($) compared with average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12" name="TextBox 14">
            <a:extLst>
              <a:ext uri="{FF2B5EF4-FFF2-40B4-BE49-F238E27FC236}">
                <a16:creationId xmlns:a16="http://schemas.microsoft.com/office/drawing/2014/main" id="{3CCB4BB9-7F4A-4078-8EE1-4BF57474358E}"/>
              </a:ext>
            </a:extLst>
          </p:cNvPr>
          <p:cNvSpPr txBox="1"/>
          <p:nvPr userDrawn="1"/>
        </p:nvSpPr>
        <p:spPr>
          <a:xfrm>
            <a:off x="665917" y="50302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13" name="Picture 12" descr="Image result for middlesex county nj map wikipedia">
            <a:extLst>
              <a:ext uri="{FF2B5EF4-FFF2-40B4-BE49-F238E27FC236}">
                <a16:creationId xmlns:a16="http://schemas.microsoft.com/office/drawing/2014/main" id="{D1CDFF25-E402-432F-8709-27D41EC558FC}"/>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4449"/>
            <a:ext cx="534305" cy="1011797"/>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a:t>AllTransit™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unemployment rate from Sept 2020-Aug</a:t>
            </a:r>
            <a:r>
              <a:rPr lang="en-US" sz="1200" b="1" baseline="0" dirty="0"/>
              <a:t> 2021</a:t>
            </a:r>
            <a:r>
              <a:rPr lang="en-US" sz="1200" b="1" dirty="0"/>
              <a:t>: state and county comparison (unadjusted)</a:t>
            </a:r>
          </a:p>
          <a:p>
            <a:pPr lvl="1"/>
            <a:r>
              <a:rPr lang="en-US" sz="1200" dirty="0"/>
              <a:t>8.2: </a:t>
            </a:r>
            <a:r>
              <a:rPr lang="en-US" sz="1200" b="1" dirty="0"/>
              <a:t>Median unemployment rates,</a:t>
            </a:r>
            <a:r>
              <a:rPr lang="en-US" sz="1200" b="1" baseline="0" dirty="0"/>
              <a:t> Sept 2020-Aug 2021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graduation rates (by county)</a:t>
            </a:r>
          </a:p>
          <a:p>
            <a:pPr lvl="1"/>
            <a:r>
              <a:rPr lang="en-US" sz="1200" dirty="0">
                <a:cs typeface="Calibri"/>
              </a:rPr>
              <a:t>8.6: </a:t>
            </a:r>
            <a:r>
              <a:rPr lang="en-US" sz="1200" b="1" dirty="0">
                <a:cs typeface="Calibri"/>
              </a:rPr>
              <a:t>High school graduation rates, over time, in county</a:t>
            </a:r>
            <a:endParaRPr lang="en-US" sz="1400" b="1" dirty="0">
              <a:solidFill>
                <a:srgbClr val="C00000"/>
              </a:solidFill>
            </a:endParaRPr>
          </a:p>
          <a:p>
            <a:pPr lvl="1"/>
            <a:r>
              <a:rPr lang="en-US" sz="1400" b="1" dirty="0">
                <a:solidFill>
                  <a:srgbClr val="C00000"/>
                </a:solidFill>
              </a:rPr>
              <a:t>Broadband Access</a:t>
            </a:r>
            <a:endParaRPr lang="en-US" sz="1400" b="1" dirty="0">
              <a:cs typeface="Calibri"/>
            </a:endParaRPr>
          </a:p>
          <a:p>
            <a:pPr lvl="1"/>
            <a:r>
              <a:rPr lang="en-US" sz="1200" dirty="0">
                <a:cs typeface="Calibri"/>
              </a:rPr>
              <a:t>8.7: </a:t>
            </a:r>
            <a:r>
              <a:rPr lang="en-US" sz="1200" b="1" dirty="0">
                <a:cs typeface="Calibri"/>
              </a:rPr>
              <a:t>Percentage of households with broadband access (by county)</a:t>
            </a:r>
          </a:p>
          <a:p>
            <a:pPr lvl="1"/>
            <a:r>
              <a:rPr lang="en-US" sz="1200" dirty="0">
                <a:cs typeface="Calibri"/>
              </a:rPr>
              <a:t>8.8: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10" name="TextBox 14">
            <a:extLst>
              <a:ext uri="{FF2B5EF4-FFF2-40B4-BE49-F238E27FC236}">
                <a16:creationId xmlns:a16="http://schemas.microsoft.com/office/drawing/2014/main" id="{C5BB6118-DC58-446B-862E-51B291CB5A30}"/>
              </a:ext>
            </a:extLst>
          </p:cNvPr>
          <p:cNvSpPr txBox="1"/>
          <p:nvPr userDrawn="1"/>
        </p:nvSpPr>
        <p:spPr>
          <a:xfrm>
            <a:off x="665917" y="50302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11" name="Picture 10" descr="Image result for middlesex county nj map wikipedia">
            <a:extLst>
              <a:ext uri="{FF2B5EF4-FFF2-40B4-BE49-F238E27FC236}">
                <a16:creationId xmlns:a16="http://schemas.microsoft.com/office/drawing/2014/main" id="{319548A0-5C5B-4B45-8B48-0826C7241464}"/>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4449"/>
            <a:ext cx="534305" cy="1011797"/>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10" name="TextBox 14">
            <a:extLst>
              <a:ext uri="{FF2B5EF4-FFF2-40B4-BE49-F238E27FC236}">
                <a16:creationId xmlns:a16="http://schemas.microsoft.com/office/drawing/2014/main" id="{55A2EB04-307C-402A-BBE8-74E7F02D81EE}"/>
              </a:ext>
            </a:extLst>
          </p:cNvPr>
          <p:cNvSpPr txBox="1"/>
          <p:nvPr userDrawn="1"/>
        </p:nvSpPr>
        <p:spPr>
          <a:xfrm>
            <a:off x="665917" y="50302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11" name="Picture 10" descr="Image result for middlesex county nj map wikipedia">
            <a:extLst>
              <a:ext uri="{FF2B5EF4-FFF2-40B4-BE49-F238E27FC236}">
                <a16:creationId xmlns:a16="http://schemas.microsoft.com/office/drawing/2014/main" id="{363641E0-14AF-4FBB-9E17-5E1C89ABDBBA}"/>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4449"/>
            <a:ext cx="534305" cy="1011797"/>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9" name="TextBox 14">
            <a:extLst>
              <a:ext uri="{FF2B5EF4-FFF2-40B4-BE49-F238E27FC236}">
                <a16:creationId xmlns:a16="http://schemas.microsoft.com/office/drawing/2014/main" id="{92BA02E7-91DF-44F0-B54C-485A3FA32AA9}"/>
              </a:ext>
            </a:extLst>
          </p:cNvPr>
          <p:cNvSpPr txBox="1"/>
          <p:nvPr userDrawn="1"/>
        </p:nvSpPr>
        <p:spPr>
          <a:xfrm>
            <a:off x="665917" y="50302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11" name="Picture 10" descr="Image result for middlesex county nj map wikipedia">
            <a:extLst>
              <a:ext uri="{FF2B5EF4-FFF2-40B4-BE49-F238E27FC236}">
                <a16:creationId xmlns:a16="http://schemas.microsoft.com/office/drawing/2014/main" id="{1F3A0610-175A-4153-8969-29E16E7C0D96}"/>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4449"/>
            <a:ext cx="534305" cy="1011797"/>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14">
            <a:extLst>
              <a:ext uri="{FF2B5EF4-FFF2-40B4-BE49-F238E27FC236}">
                <a16:creationId xmlns:a16="http://schemas.microsoft.com/office/drawing/2014/main" id="{083F9757-923E-444F-9620-0A8794C977BD}"/>
              </a:ext>
            </a:extLst>
          </p:cNvPr>
          <p:cNvSpPr txBox="1"/>
          <p:nvPr userDrawn="1"/>
        </p:nvSpPr>
        <p:spPr>
          <a:xfrm>
            <a:off x="665917" y="50302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10" name="Picture 9" descr="Image result for middlesex county nj map wikipedia">
            <a:extLst>
              <a:ext uri="{FF2B5EF4-FFF2-40B4-BE49-F238E27FC236}">
                <a16:creationId xmlns:a16="http://schemas.microsoft.com/office/drawing/2014/main" id="{7378CC0D-1191-43D2-B51C-E29F5EC85F10}"/>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4449"/>
            <a:ext cx="534305" cy="1011797"/>
          </a:xfrm>
          <a:prstGeom prst="rect">
            <a:avLst/>
          </a:prstGeom>
          <a:noFill/>
          <a:ln>
            <a:noFill/>
          </a:ln>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8" name="TextBox 14">
            <a:extLst>
              <a:ext uri="{FF2B5EF4-FFF2-40B4-BE49-F238E27FC236}">
                <a16:creationId xmlns:a16="http://schemas.microsoft.com/office/drawing/2014/main" id="{E8FDD66A-6531-42B7-A95A-CABD1353CCCE}"/>
              </a:ext>
            </a:extLst>
          </p:cNvPr>
          <p:cNvSpPr txBox="1"/>
          <p:nvPr userDrawn="1"/>
        </p:nvSpPr>
        <p:spPr>
          <a:xfrm>
            <a:off x="665917" y="50302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9" name="Picture 8" descr="Image result for middlesex county nj map wikipedia">
            <a:extLst>
              <a:ext uri="{FF2B5EF4-FFF2-40B4-BE49-F238E27FC236}">
                <a16:creationId xmlns:a16="http://schemas.microsoft.com/office/drawing/2014/main" id="{E338B879-32A4-4679-AD4B-E296A00E29B8}"/>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4449"/>
            <a:ext cx="534305" cy="1011797"/>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3762F78B-FF78-490F-B3AB-27DE9155532C}"/>
              </a:ext>
            </a:extLst>
          </p:cNvPr>
          <p:cNvSpPr txBox="1"/>
          <p:nvPr userDrawn="1"/>
        </p:nvSpPr>
        <p:spPr>
          <a:xfrm>
            <a:off x="665917" y="50302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8" name="Picture 7" descr="Image result for middlesex county nj map wikipedia">
            <a:extLst>
              <a:ext uri="{FF2B5EF4-FFF2-40B4-BE49-F238E27FC236}">
                <a16:creationId xmlns:a16="http://schemas.microsoft.com/office/drawing/2014/main" id="{62B3038B-DF06-4A8C-8D49-76824DF4C5BF}"/>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4449"/>
            <a:ext cx="534305" cy="1011797"/>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TextBox 14">
            <a:extLst>
              <a:ext uri="{FF2B5EF4-FFF2-40B4-BE49-F238E27FC236}">
                <a16:creationId xmlns:a16="http://schemas.microsoft.com/office/drawing/2014/main" id="{F152A7B1-E919-4840-9C53-FE67AEE154A8}"/>
              </a:ext>
            </a:extLst>
          </p:cNvPr>
          <p:cNvSpPr txBox="1"/>
          <p:nvPr userDrawn="1"/>
        </p:nvSpPr>
        <p:spPr>
          <a:xfrm>
            <a:off x="665917" y="50302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8" name="Picture 7" descr="Image result for middlesex county nj map wikipedia">
            <a:extLst>
              <a:ext uri="{FF2B5EF4-FFF2-40B4-BE49-F238E27FC236}">
                <a16:creationId xmlns:a16="http://schemas.microsoft.com/office/drawing/2014/main" id="{D5BDBC0C-FB6C-4FE2-88A9-D64B716385FB}"/>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4449"/>
            <a:ext cx="534305" cy="1011797"/>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11" name="TextBox 14">
            <a:extLst>
              <a:ext uri="{FF2B5EF4-FFF2-40B4-BE49-F238E27FC236}">
                <a16:creationId xmlns:a16="http://schemas.microsoft.com/office/drawing/2014/main" id="{31A8C077-EE57-460B-B0EC-DBEE8C1B727E}"/>
              </a:ext>
            </a:extLst>
          </p:cNvPr>
          <p:cNvSpPr txBox="1"/>
          <p:nvPr userDrawn="1"/>
        </p:nvSpPr>
        <p:spPr>
          <a:xfrm>
            <a:off x="665917" y="503026"/>
            <a:ext cx="914400"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latin typeface="Franklin Gothic Medium Cond" panose="020B0606030402020204" pitchFamily="34" charset="0"/>
              </a:rPr>
              <a:t>Middlesex</a:t>
            </a:r>
          </a:p>
          <a:p>
            <a:r>
              <a:rPr lang="en-US" sz="1400" dirty="0">
                <a:latin typeface="Franklin Gothic Medium Cond" panose="020B0606030402020204" pitchFamily="34" charset="0"/>
              </a:rPr>
              <a:t>County</a:t>
            </a:r>
          </a:p>
        </p:txBody>
      </p:sp>
      <p:pic>
        <p:nvPicPr>
          <p:cNvPr id="12" name="Picture 11" descr="Image result for middlesex county nj map wikipedia">
            <a:extLst>
              <a:ext uri="{FF2B5EF4-FFF2-40B4-BE49-F238E27FC236}">
                <a16:creationId xmlns:a16="http://schemas.microsoft.com/office/drawing/2014/main" id="{00B725EF-1805-4CD9-B466-3B5385B12182}"/>
              </a:ext>
            </a:extLst>
          </p:cNvPr>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52400" y="14449"/>
            <a:ext cx="534305" cy="1011797"/>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8" name="Picture 7" descr="Image result for middlesex county nj map wikipedia">
            <a:extLst>
              <a:ext uri="{FF2B5EF4-FFF2-40B4-BE49-F238E27FC236}">
                <a16:creationId xmlns:a16="http://schemas.microsoft.com/office/drawing/2014/main" id="{B6E6BD31-683F-44CC-969D-617187B90CA8}"/>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8200" y="895778"/>
            <a:ext cx="805820" cy="1517072"/>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10" name="Picture 9" descr="Image result for middlesex county nj map wikipedia">
            <a:extLst>
              <a:ext uri="{FF2B5EF4-FFF2-40B4-BE49-F238E27FC236}">
                <a16:creationId xmlns:a16="http://schemas.microsoft.com/office/drawing/2014/main" id="{786F62A7-1706-41F6-945E-3AB1A948C23B}"/>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481712" y="4435336"/>
            <a:ext cx="805820" cy="1517072"/>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8" name="Picture 7" descr="Image result for middlesex county nj map wikipedia">
            <a:extLst>
              <a:ext uri="{FF2B5EF4-FFF2-40B4-BE49-F238E27FC236}">
                <a16:creationId xmlns:a16="http://schemas.microsoft.com/office/drawing/2014/main" id="{FD546CD5-D4AB-4D98-ACB2-79C5540AE457}"/>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48240" y="472936"/>
            <a:ext cx="805820" cy="1517072"/>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10" name="Picture 9" descr="Image result for middlesex county nj map wikipedia">
            <a:extLst>
              <a:ext uri="{FF2B5EF4-FFF2-40B4-BE49-F238E27FC236}">
                <a16:creationId xmlns:a16="http://schemas.microsoft.com/office/drawing/2014/main" id="{F3406FD2-012D-410C-A8E1-B1D08FEF9763}"/>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1048240" y="472936"/>
            <a:ext cx="805820" cy="1517072"/>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descr="Image result for middlesex county nj map wikipedia">
            <a:extLst>
              <a:ext uri="{FF2B5EF4-FFF2-40B4-BE49-F238E27FC236}">
                <a16:creationId xmlns:a16="http://schemas.microsoft.com/office/drawing/2014/main" id="{39CFDEA0-0711-4C21-B01A-9C17742DE1E8}"/>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4160270" y="2624296"/>
            <a:ext cx="805820" cy="1517072"/>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descr="Image result for middlesex county nj map wikipedia">
            <a:extLst>
              <a:ext uri="{FF2B5EF4-FFF2-40B4-BE49-F238E27FC236}">
                <a16:creationId xmlns:a16="http://schemas.microsoft.com/office/drawing/2014/main" id="{62F7DB29-5B5F-4B9E-A82F-66FA979EF84C}"/>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988340" y="519287"/>
            <a:ext cx="805820" cy="1517072"/>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middlesex county nj map wikipedia">
            <a:extLst>
              <a:ext uri="{FF2B5EF4-FFF2-40B4-BE49-F238E27FC236}">
                <a16:creationId xmlns:a16="http://schemas.microsoft.com/office/drawing/2014/main" id="{9D67EB2D-BC90-4749-9A50-0379E6078A47}"/>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532164" y="381000"/>
            <a:ext cx="805820" cy="1517072"/>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7" name="Picture 6" descr="Image result for middlesex county nj map wikipedia">
            <a:extLst>
              <a:ext uri="{FF2B5EF4-FFF2-40B4-BE49-F238E27FC236}">
                <a16:creationId xmlns:a16="http://schemas.microsoft.com/office/drawing/2014/main" id="{FA87559B-1D48-4C7E-9198-62DC9EBF6AFC}"/>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91445" y="4892535"/>
            <a:ext cx="805820" cy="1517072"/>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middlesex county nj map wikipedia">
            <a:extLst>
              <a:ext uri="{FF2B5EF4-FFF2-40B4-BE49-F238E27FC236}">
                <a16:creationId xmlns:a16="http://schemas.microsoft.com/office/drawing/2014/main" id="{6210F471-F07F-4A92-89CD-06A202E14837}"/>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01839" y="4838417"/>
            <a:ext cx="805820" cy="1517072"/>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3" name="Picture 12" descr="Image result for middlesex county nj map wikipedia">
            <a:extLst>
              <a:ext uri="{FF2B5EF4-FFF2-40B4-BE49-F238E27FC236}">
                <a16:creationId xmlns:a16="http://schemas.microsoft.com/office/drawing/2014/main" id="{2697DD89-B930-4316-A1FC-F1ADC4A4DD0C}"/>
              </a:ext>
            </a:extLst>
          </p:cNvPr>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840435" y="396736"/>
            <a:ext cx="805820" cy="1517072"/>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9" name="Picture 8" descr="Image result for middlesex county nj map wikipedia">
            <a:extLst>
              <a:ext uri="{FF2B5EF4-FFF2-40B4-BE49-F238E27FC236}">
                <a16:creationId xmlns:a16="http://schemas.microsoft.com/office/drawing/2014/main" id="{87DECC43-FA39-44E6-83A5-7A883D4CCD54}"/>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685600" y="264513"/>
            <a:ext cx="805820" cy="1517072"/>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1" name="Picture 10" descr="Image result for middlesex county nj map wikipedia">
            <a:extLst>
              <a:ext uri="{FF2B5EF4-FFF2-40B4-BE49-F238E27FC236}">
                <a16:creationId xmlns:a16="http://schemas.microsoft.com/office/drawing/2014/main" id="{F4FFB617-6617-4A82-BB8D-E67A13AD233A}"/>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426068" y="344329"/>
            <a:ext cx="805820" cy="1517072"/>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2" name="Picture 11" descr="Image result for middlesex county nj map wikipedia">
            <a:extLst>
              <a:ext uri="{FF2B5EF4-FFF2-40B4-BE49-F238E27FC236}">
                <a16:creationId xmlns:a16="http://schemas.microsoft.com/office/drawing/2014/main" id="{ACD3A604-CD91-49B9-954D-A6935C4102F8}"/>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488985" y="760066"/>
            <a:ext cx="805820" cy="1517072"/>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4" name="Picture 13" descr="Image result for middlesex county nj map wikipedia">
            <a:extLst>
              <a:ext uri="{FF2B5EF4-FFF2-40B4-BE49-F238E27FC236}">
                <a16:creationId xmlns:a16="http://schemas.microsoft.com/office/drawing/2014/main" id="{2D9B7CAE-952D-4AEE-BA87-E0C0729D10B8}"/>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947086" y="476830"/>
            <a:ext cx="805820" cy="1517072"/>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descr="Image result for middlesex county nj map wikipedia">
            <a:extLst>
              <a:ext uri="{FF2B5EF4-FFF2-40B4-BE49-F238E27FC236}">
                <a16:creationId xmlns:a16="http://schemas.microsoft.com/office/drawing/2014/main" id="{09A0345D-697D-4BCB-BB5F-8ED310B3736C}"/>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69615" y="291751"/>
            <a:ext cx="805820" cy="1517072"/>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9" name="Picture 8" descr="Image result for middlesex county nj map wikipedia">
            <a:extLst>
              <a:ext uri="{FF2B5EF4-FFF2-40B4-BE49-F238E27FC236}">
                <a16:creationId xmlns:a16="http://schemas.microsoft.com/office/drawing/2014/main" id="{1A3D7194-A5FE-44CE-A1C3-193CD3E23776}"/>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35748" y="371644"/>
            <a:ext cx="805820" cy="1517072"/>
          </a:xfrm>
          <a:prstGeom prst="rect">
            <a:avLst/>
          </a:prstGeom>
          <a:noFill/>
          <a:ln>
            <a:noFill/>
          </a:ln>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10" name="Picture 9" descr="Image result for middlesex county nj map wikipedia">
            <a:extLst>
              <a:ext uri="{FF2B5EF4-FFF2-40B4-BE49-F238E27FC236}">
                <a16:creationId xmlns:a16="http://schemas.microsoft.com/office/drawing/2014/main" id="{C48AE1F0-E2A7-466C-B897-EFF67D91686C}"/>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790929" y="277642"/>
            <a:ext cx="805820" cy="1517072"/>
          </a:xfrm>
          <a:prstGeom prst="rect">
            <a:avLst/>
          </a:prstGeom>
          <a:noFill/>
          <a:ln>
            <a:noFill/>
          </a:ln>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9" name="Picture 8" descr="Image result for middlesex county nj map wikipedia">
            <a:extLst>
              <a:ext uri="{FF2B5EF4-FFF2-40B4-BE49-F238E27FC236}">
                <a16:creationId xmlns:a16="http://schemas.microsoft.com/office/drawing/2014/main" id="{F731F6D3-726E-4EA7-BD7B-8419DC1753EF}"/>
              </a:ext>
            </a:extLst>
          </p:cNvPr>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838200" y="895778"/>
            <a:ext cx="805820" cy="1517072"/>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9.xml"/><Relationship Id="rId7" Type="http://schemas.openxmlformats.org/officeDocument/2006/relationships/slideLayout" Target="../slideLayouts/slideLayout8.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5.xml"/><Relationship Id="rId7" Type="http://schemas.openxmlformats.org/officeDocument/2006/relationships/slideLayout" Target="../slideLayouts/slideLayout8.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tags" Target="../tags/tag16.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21.xml"/><Relationship Id="rId7" Type="http://schemas.openxmlformats.org/officeDocument/2006/relationships/slideLayout" Target="../slideLayouts/slideLayout9.xml"/><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7.xml"/><Relationship Id="rId7" Type="http://schemas.openxmlformats.org/officeDocument/2006/relationships/slideLayout" Target="../slideLayouts/slideLayout9.xml"/><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8.xml"/><Relationship Id="rId13" Type="http://schemas.openxmlformats.org/officeDocument/2006/relationships/chart" Target="../charts/chart6.xml"/><Relationship Id="rId3" Type="http://schemas.openxmlformats.org/officeDocument/2006/relationships/tags" Target="../tags/tag33.xml"/><Relationship Id="rId7" Type="http://schemas.openxmlformats.org/officeDocument/2006/relationships/tags" Target="../tags/tag37.xml"/><Relationship Id="rId12" Type="http://schemas.openxmlformats.org/officeDocument/2006/relationships/chart" Target="../charts/chart5.xml"/><Relationship Id="rId2" Type="http://schemas.openxmlformats.org/officeDocument/2006/relationships/tags" Target="../tags/tag32.xml"/><Relationship Id="rId1" Type="http://schemas.openxmlformats.org/officeDocument/2006/relationships/tags" Target="../tags/tag31.xml"/><Relationship Id="rId6" Type="http://schemas.openxmlformats.org/officeDocument/2006/relationships/tags" Target="../tags/tag36.xml"/><Relationship Id="rId11" Type="http://schemas.openxmlformats.org/officeDocument/2006/relationships/notesSlide" Target="../notesSlides/notesSlide8.xml"/><Relationship Id="rId5" Type="http://schemas.openxmlformats.org/officeDocument/2006/relationships/tags" Target="../tags/tag35.xml"/><Relationship Id="rId10" Type="http://schemas.openxmlformats.org/officeDocument/2006/relationships/slideLayout" Target="../slideLayouts/slideLayout9.xml"/><Relationship Id="rId4" Type="http://schemas.openxmlformats.org/officeDocument/2006/relationships/tags" Target="../tags/tag34.xml"/><Relationship Id="rId9" Type="http://schemas.openxmlformats.org/officeDocument/2006/relationships/tags" Target="../tags/tag39.xml"/></Relationships>
</file>

<file path=ppt/slides/_rels/slide14.xml.rels><?xml version="1.0" encoding="UTF-8" standalone="yes"?>
<Relationships xmlns="http://schemas.openxmlformats.org/package/2006/relationships"><Relationship Id="rId8" Type="http://schemas.openxmlformats.org/officeDocument/2006/relationships/tags" Target="../tags/tag47.xml"/><Relationship Id="rId13" Type="http://schemas.openxmlformats.org/officeDocument/2006/relationships/chart" Target="../charts/chart8.xml"/><Relationship Id="rId3" Type="http://schemas.openxmlformats.org/officeDocument/2006/relationships/tags" Target="../tags/tag42.xml"/><Relationship Id="rId7" Type="http://schemas.openxmlformats.org/officeDocument/2006/relationships/tags" Target="../tags/tag46.xml"/><Relationship Id="rId12" Type="http://schemas.openxmlformats.org/officeDocument/2006/relationships/chart" Target="../charts/chart7.xml"/><Relationship Id="rId2" Type="http://schemas.openxmlformats.org/officeDocument/2006/relationships/tags" Target="../tags/tag41.xml"/><Relationship Id="rId1" Type="http://schemas.openxmlformats.org/officeDocument/2006/relationships/tags" Target="../tags/tag40.xml"/><Relationship Id="rId6" Type="http://schemas.openxmlformats.org/officeDocument/2006/relationships/tags" Target="../tags/tag45.xml"/><Relationship Id="rId11" Type="http://schemas.openxmlformats.org/officeDocument/2006/relationships/notesSlide" Target="../notesSlides/notesSlide9.xml"/><Relationship Id="rId5" Type="http://schemas.openxmlformats.org/officeDocument/2006/relationships/tags" Target="../tags/tag44.xml"/><Relationship Id="rId10" Type="http://schemas.openxmlformats.org/officeDocument/2006/relationships/slideLayout" Target="../slideLayouts/slideLayout9.xml"/><Relationship Id="rId4" Type="http://schemas.openxmlformats.org/officeDocument/2006/relationships/tags" Target="../tags/tag43.xml"/><Relationship Id="rId9" Type="http://schemas.openxmlformats.org/officeDocument/2006/relationships/tags" Target="../tags/tag48.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51.xml"/><Relationship Id="rId7" Type="http://schemas.openxmlformats.org/officeDocument/2006/relationships/slideLayout" Target="../slideLayouts/slideLayout9.xml"/><Relationship Id="rId2" Type="http://schemas.openxmlformats.org/officeDocument/2006/relationships/tags" Target="../tags/tag50.xml"/><Relationship Id="rId1" Type="http://schemas.openxmlformats.org/officeDocument/2006/relationships/tags" Target="../tags/tag49.xml"/><Relationship Id="rId6" Type="http://schemas.openxmlformats.org/officeDocument/2006/relationships/tags" Target="../tags/tag54.xml"/><Relationship Id="rId5" Type="http://schemas.openxmlformats.org/officeDocument/2006/relationships/tags" Target="../tags/tag53.xml"/><Relationship Id="rId4" Type="http://schemas.openxmlformats.org/officeDocument/2006/relationships/tags" Target="../tags/tag52.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chart" Target="../charts/chart10.xml"/><Relationship Id="rId5" Type="http://schemas.openxmlformats.org/officeDocument/2006/relationships/tags" Target="../tags/tag59.xml"/><Relationship Id="rId10" Type="http://schemas.openxmlformats.org/officeDocument/2006/relationships/notesSlide" Target="../notesSlides/notesSlide11.xml"/><Relationship Id="rId4" Type="http://schemas.openxmlformats.org/officeDocument/2006/relationships/tags" Target="../tags/tag58.xml"/><Relationship Id="rId9"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8" Type="http://schemas.openxmlformats.org/officeDocument/2006/relationships/tags" Target="../tags/tag70.xml"/><Relationship Id="rId13" Type="http://schemas.openxmlformats.org/officeDocument/2006/relationships/chart" Target="../charts/chart13.xml"/><Relationship Id="rId3" Type="http://schemas.openxmlformats.org/officeDocument/2006/relationships/tags" Target="../tags/tag65.xml"/><Relationship Id="rId7" Type="http://schemas.openxmlformats.org/officeDocument/2006/relationships/tags" Target="../tags/tag69.xml"/><Relationship Id="rId12" Type="http://schemas.openxmlformats.org/officeDocument/2006/relationships/chart" Target="../charts/chart12.xml"/><Relationship Id="rId2" Type="http://schemas.openxmlformats.org/officeDocument/2006/relationships/tags" Target="../tags/tag64.xml"/><Relationship Id="rId1" Type="http://schemas.openxmlformats.org/officeDocument/2006/relationships/tags" Target="../tags/tag63.xml"/><Relationship Id="rId6" Type="http://schemas.openxmlformats.org/officeDocument/2006/relationships/tags" Target="../tags/tag68.xml"/><Relationship Id="rId11" Type="http://schemas.openxmlformats.org/officeDocument/2006/relationships/notesSlide" Target="../notesSlides/notesSlide12.xml"/><Relationship Id="rId5" Type="http://schemas.openxmlformats.org/officeDocument/2006/relationships/tags" Target="../tags/tag67.xml"/><Relationship Id="rId10" Type="http://schemas.openxmlformats.org/officeDocument/2006/relationships/slideLayout" Target="../slideLayouts/slideLayout9.xml"/><Relationship Id="rId4" Type="http://schemas.openxmlformats.org/officeDocument/2006/relationships/tags" Target="../tags/tag66.xml"/><Relationship Id="rId9" Type="http://schemas.openxmlformats.org/officeDocument/2006/relationships/tags" Target="../tags/tag71.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4.xml"/><Relationship Id="rId7" Type="http://schemas.openxmlformats.org/officeDocument/2006/relationships/slideLayout" Target="../slideLayouts/slideLayout9.xml"/><Relationship Id="rId2" Type="http://schemas.openxmlformats.org/officeDocument/2006/relationships/tags" Target="../tags/tag73.xml"/><Relationship Id="rId1" Type="http://schemas.openxmlformats.org/officeDocument/2006/relationships/tags" Target="../tags/tag72.xml"/><Relationship Id="rId6" Type="http://schemas.openxmlformats.org/officeDocument/2006/relationships/tags" Target="../tags/tag77.xml"/><Relationship Id="rId5" Type="http://schemas.openxmlformats.org/officeDocument/2006/relationships/tags" Target="../tags/tag76.xml"/><Relationship Id="rId4" Type="http://schemas.openxmlformats.org/officeDocument/2006/relationships/tags" Target="../tags/tag75.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12" Type="http://schemas.openxmlformats.org/officeDocument/2006/relationships/chart" Target="../charts/chart16.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chart" Target="../charts/chart15.xml"/><Relationship Id="rId5" Type="http://schemas.openxmlformats.org/officeDocument/2006/relationships/tags" Target="../tags/tag82.xml"/><Relationship Id="rId10" Type="http://schemas.openxmlformats.org/officeDocument/2006/relationships/notesSlide" Target="../notesSlides/notesSlide14.xml"/><Relationship Id="rId4" Type="http://schemas.openxmlformats.org/officeDocument/2006/relationships/tags" Target="../tags/tag81.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8.xml"/><Relationship Id="rId7" Type="http://schemas.openxmlformats.org/officeDocument/2006/relationships/tags" Target="../tags/tag92.xml"/><Relationship Id="rId2" Type="http://schemas.openxmlformats.org/officeDocument/2006/relationships/tags" Target="../tags/tag87.xml"/><Relationship Id="rId1" Type="http://schemas.openxmlformats.org/officeDocument/2006/relationships/tags" Target="../tags/tag86.xml"/><Relationship Id="rId6" Type="http://schemas.openxmlformats.org/officeDocument/2006/relationships/tags" Target="../tags/tag91.xml"/><Relationship Id="rId5" Type="http://schemas.openxmlformats.org/officeDocument/2006/relationships/tags" Target="../tags/tag90.xml"/><Relationship Id="rId10" Type="http://schemas.openxmlformats.org/officeDocument/2006/relationships/chart" Target="../charts/chart17.xml"/><Relationship Id="rId4" Type="http://schemas.openxmlformats.org/officeDocument/2006/relationships/tags" Target="../tags/tag89.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5.xml"/><Relationship Id="rId7" Type="http://schemas.openxmlformats.org/officeDocument/2006/relationships/slideLayout" Target="../slideLayouts/slideLayout9.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tags" Target="../tags/tag98.xml"/><Relationship Id="rId5" Type="http://schemas.openxmlformats.org/officeDocument/2006/relationships/tags" Target="../tags/tag97.xml"/><Relationship Id="rId4" Type="http://schemas.openxmlformats.org/officeDocument/2006/relationships/tags" Target="../tags/tag96.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6.xml"/><Relationship Id="rId13" Type="http://schemas.openxmlformats.org/officeDocument/2006/relationships/chart" Target="../charts/chart20.xml"/><Relationship Id="rId3" Type="http://schemas.openxmlformats.org/officeDocument/2006/relationships/tags" Target="../tags/tag101.xml"/><Relationship Id="rId7" Type="http://schemas.openxmlformats.org/officeDocument/2006/relationships/tags" Target="../tags/tag105.xml"/><Relationship Id="rId12" Type="http://schemas.openxmlformats.org/officeDocument/2006/relationships/chart" Target="../charts/chart19.xml"/><Relationship Id="rId2" Type="http://schemas.openxmlformats.org/officeDocument/2006/relationships/tags" Target="../tags/tag100.xml"/><Relationship Id="rId1" Type="http://schemas.openxmlformats.org/officeDocument/2006/relationships/tags" Target="../tags/tag99.xml"/><Relationship Id="rId6" Type="http://schemas.openxmlformats.org/officeDocument/2006/relationships/tags" Target="../tags/tag104.xml"/><Relationship Id="rId11" Type="http://schemas.openxmlformats.org/officeDocument/2006/relationships/notesSlide" Target="../notesSlides/notesSlide17.xml"/><Relationship Id="rId5" Type="http://schemas.openxmlformats.org/officeDocument/2006/relationships/tags" Target="../tags/tag103.xml"/><Relationship Id="rId10" Type="http://schemas.openxmlformats.org/officeDocument/2006/relationships/slideLayout" Target="../slideLayouts/slideLayout9.xml"/><Relationship Id="rId4" Type="http://schemas.openxmlformats.org/officeDocument/2006/relationships/tags" Target="../tags/tag102.xml"/><Relationship Id="rId9" Type="http://schemas.openxmlformats.org/officeDocument/2006/relationships/tags" Target="../tags/tag107.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3.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chart" Target="../charts/chart22.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notesSlide" Target="../notesSlides/notesSlide19.xml"/><Relationship Id="rId5" Type="http://schemas.openxmlformats.org/officeDocument/2006/relationships/tags" Target="../tags/tag118.xml"/><Relationship Id="rId10" Type="http://schemas.openxmlformats.org/officeDocument/2006/relationships/slideLayout" Target="../slideLayouts/slideLayout9.xml"/><Relationship Id="rId4" Type="http://schemas.openxmlformats.org/officeDocument/2006/relationships/tags" Target="../tags/tag117.xml"/><Relationship Id="rId9" Type="http://schemas.openxmlformats.org/officeDocument/2006/relationships/tags" Target="../tags/tag122.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5.xml"/><Relationship Id="rId7" Type="http://schemas.openxmlformats.org/officeDocument/2006/relationships/slideLayout" Target="../slideLayouts/slideLayout9.xml"/><Relationship Id="rId2" Type="http://schemas.openxmlformats.org/officeDocument/2006/relationships/tags" Target="../tags/tag124.xml"/><Relationship Id="rId1" Type="http://schemas.openxmlformats.org/officeDocument/2006/relationships/tags" Target="../tags/tag123.xml"/><Relationship Id="rId6" Type="http://schemas.openxmlformats.org/officeDocument/2006/relationships/tags" Target="../tags/tag128.xml"/><Relationship Id="rId5" Type="http://schemas.openxmlformats.org/officeDocument/2006/relationships/tags" Target="../tags/tag127.xml"/><Relationship Id="rId4" Type="http://schemas.openxmlformats.org/officeDocument/2006/relationships/tags" Target="../tags/tag126.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1.xml"/><Relationship Id="rId7" Type="http://schemas.openxmlformats.org/officeDocument/2006/relationships/notesSlide" Target="../notesSlides/notesSlide2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slideLayout" Target="../slideLayouts/slideLayout9.xml"/><Relationship Id="rId5" Type="http://schemas.openxmlformats.org/officeDocument/2006/relationships/tags" Target="../tags/tag133.xml"/><Relationship Id="rId4" Type="http://schemas.openxmlformats.org/officeDocument/2006/relationships/tags" Target="../tags/tag132.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6.xml"/><Relationship Id="rId7" Type="http://schemas.openxmlformats.org/officeDocument/2006/relationships/notesSlide" Target="../notesSlides/notesSlide22.xml"/><Relationship Id="rId2" Type="http://schemas.openxmlformats.org/officeDocument/2006/relationships/tags" Target="../tags/tag135.xml"/><Relationship Id="rId1" Type="http://schemas.openxmlformats.org/officeDocument/2006/relationships/tags" Target="../tags/tag134.xml"/><Relationship Id="rId6" Type="http://schemas.openxmlformats.org/officeDocument/2006/relationships/slideLayout" Target="../slideLayouts/slideLayout9.xml"/><Relationship Id="rId5" Type="http://schemas.openxmlformats.org/officeDocument/2006/relationships/tags" Target="../tags/tag138.xml"/><Relationship Id="rId4" Type="http://schemas.openxmlformats.org/officeDocument/2006/relationships/tags" Target="../tags/tag13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chart" Target="../charts/chart2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chart" Target="../charts/chart27.xml"/><Relationship Id="rId5" Type="http://schemas.openxmlformats.org/officeDocument/2006/relationships/tags" Target="../tags/tag143.xml"/><Relationship Id="rId10" Type="http://schemas.openxmlformats.org/officeDocument/2006/relationships/notesSlide" Target="../notesSlides/notesSlide23.xml"/><Relationship Id="rId4" Type="http://schemas.openxmlformats.org/officeDocument/2006/relationships/tags" Target="../tags/tag142.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4.xml"/><Relationship Id="rId13" Type="http://schemas.openxmlformats.org/officeDocument/2006/relationships/notesSlide" Target="../notesSlides/notesSlide24.xml"/><Relationship Id="rId3" Type="http://schemas.openxmlformats.org/officeDocument/2006/relationships/tags" Target="../tags/tag149.xml"/><Relationship Id="rId7" Type="http://schemas.openxmlformats.org/officeDocument/2006/relationships/tags" Target="../tags/tag153.xml"/><Relationship Id="rId12" Type="http://schemas.openxmlformats.org/officeDocument/2006/relationships/slideLayout" Target="../slideLayouts/slideLayout9.xml"/><Relationship Id="rId2" Type="http://schemas.openxmlformats.org/officeDocument/2006/relationships/tags" Target="../tags/tag148.xml"/><Relationship Id="rId16" Type="http://schemas.openxmlformats.org/officeDocument/2006/relationships/chart" Target="../charts/chart31.xml"/><Relationship Id="rId1" Type="http://schemas.openxmlformats.org/officeDocument/2006/relationships/tags" Target="../tags/tag147.xml"/><Relationship Id="rId6" Type="http://schemas.openxmlformats.org/officeDocument/2006/relationships/tags" Target="../tags/tag152.xml"/><Relationship Id="rId11" Type="http://schemas.openxmlformats.org/officeDocument/2006/relationships/tags" Target="../tags/tag157.xml"/><Relationship Id="rId5" Type="http://schemas.openxmlformats.org/officeDocument/2006/relationships/tags" Target="../tags/tag151.xml"/><Relationship Id="rId15" Type="http://schemas.openxmlformats.org/officeDocument/2006/relationships/chart" Target="../charts/chart30.xml"/><Relationship Id="rId10" Type="http://schemas.openxmlformats.org/officeDocument/2006/relationships/tags" Target="../tags/tag156.xml"/><Relationship Id="rId4" Type="http://schemas.openxmlformats.org/officeDocument/2006/relationships/tags" Target="../tags/tag150.xml"/><Relationship Id="rId9" Type="http://schemas.openxmlformats.org/officeDocument/2006/relationships/tags" Target="../tags/tag155.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0.xml"/><Relationship Id="rId7" Type="http://schemas.openxmlformats.org/officeDocument/2006/relationships/notesSlide" Target="../notesSlides/notesSlide25.xml"/><Relationship Id="rId2" Type="http://schemas.openxmlformats.org/officeDocument/2006/relationships/tags" Target="../tags/tag159.xml"/><Relationship Id="rId1" Type="http://schemas.openxmlformats.org/officeDocument/2006/relationships/tags" Target="../tags/tag158.xml"/><Relationship Id="rId6" Type="http://schemas.openxmlformats.org/officeDocument/2006/relationships/slideLayout" Target="../slideLayouts/slideLayout9.xml"/><Relationship Id="rId5" Type="http://schemas.openxmlformats.org/officeDocument/2006/relationships/tags" Target="../tags/tag162.xml"/><Relationship Id="rId4" Type="http://schemas.openxmlformats.org/officeDocument/2006/relationships/tags" Target="../tags/tag161.xml"/></Relationships>
</file>

<file path=ppt/slides/_rels/slide35.xml.rels><?xml version="1.0" encoding="UTF-8" standalone="yes"?>
<Relationships xmlns="http://schemas.openxmlformats.org/package/2006/relationships"><Relationship Id="rId3" Type="http://schemas.openxmlformats.org/officeDocument/2006/relationships/tags" Target="../tags/tag165.xml"/><Relationship Id="rId7" Type="http://schemas.openxmlformats.org/officeDocument/2006/relationships/chart" Target="../charts/chart33.xml"/><Relationship Id="rId2" Type="http://schemas.openxmlformats.org/officeDocument/2006/relationships/tags" Target="../tags/tag164.xml"/><Relationship Id="rId1" Type="http://schemas.openxmlformats.org/officeDocument/2006/relationships/tags" Target="../tags/tag163.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4.xml"/><Relationship Id="rId13" Type="http://schemas.openxmlformats.org/officeDocument/2006/relationships/chart" Target="../charts/chart35.xml"/><Relationship Id="rId3" Type="http://schemas.openxmlformats.org/officeDocument/2006/relationships/tags" Target="../tags/tag169.xml"/><Relationship Id="rId7" Type="http://schemas.openxmlformats.org/officeDocument/2006/relationships/tags" Target="../tags/tag173.xml"/><Relationship Id="rId12" Type="http://schemas.openxmlformats.org/officeDocument/2006/relationships/chart" Target="../charts/chart34.xml"/><Relationship Id="rId2" Type="http://schemas.openxmlformats.org/officeDocument/2006/relationships/tags" Target="../tags/tag168.xml"/><Relationship Id="rId1" Type="http://schemas.openxmlformats.org/officeDocument/2006/relationships/tags" Target="../tags/tag167.xml"/><Relationship Id="rId6" Type="http://schemas.openxmlformats.org/officeDocument/2006/relationships/tags" Target="../tags/tag172.xml"/><Relationship Id="rId11" Type="http://schemas.openxmlformats.org/officeDocument/2006/relationships/notesSlide" Target="../notesSlides/notesSlide27.xml"/><Relationship Id="rId5" Type="http://schemas.openxmlformats.org/officeDocument/2006/relationships/tags" Target="../tags/tag171.xml"/><Relationship Id="rId10" Type="http://schemas.openxmlformats.org/officeDocument/2006/relationships/slideLayout" Target="../slideLayouts/slideLayout9.xml"/><Relationship Id="rId4" Type="http://schemas.openxmlformats.org/officeDocument/2006/relationships/tags" Target="../tags/tag170.xml"/><Relationship Id="rId9" Type="http://schemas.openxmlformats.org/officeDocument/2006/relationships/tags" Target="../tags/tag17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78.xml"/><Relationship Id="rId7" Type="http://schemas.openxmlformats.org/officeDocument/2006/relationships/notesSlide" Target="../notesSlides/notesSlide28.xml"/><Relationship Id="rId2" Type="http://schemas.openxmlformats.org/officeDocument/2006/relationships/tags" Target="../tags/tag177.xml"/><Relationship Id="rId1" Type="http://schemas.openxmlformats.org/officeDocument/2006/relationships/tags" Target="../tags/tag176.xml"/><Relationship Id="rId6" Type="http://schemas.openxmlformats.org/officeDocument/2006/relationships/slideLayout" Target="../slideLayouts/slideLayout9.xml"/><Relationship Id="rId5" Type="http://schemas.openxmlformats.org/officeDocument/2006/relationships/tags" Target="../tags/tag180.xml"/><Relationship Id="rId4" Type="http://schemas.openxmlformats.org/officeDocument/2006/relationships/tags" Target="../tags/tag179.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3.xml"/><Relationship Id="rId7" Type="http://schemas.openxmlformats.org/officeDocument/2006/relationships/notesSlide" Target="../notesSlides/notesSlide29.xml"/><Relationship Id="rId2" Type="http://schemas.openxmlformats.org/officeDocument/2006/relationships/tags" Target="../tags/tag182.xml"/><Relationship Id="rId1" Type="http://schemas.openxmlformats.org/officeDocument/2006/relationships/tags" Target="../tags/tag181.xml"/><Relationship Id="rId6" Type="http://schemas.openxmlformats.org/officeDocument/2006/relationships/slideLayout" Target="../slideLayouts/slideLayout9.xml"/><Relationship Id="rId5" Type="http://schemas.openxmlformats.org/officeDocument/2006/relationships/tags" Target="../tags/tag185.xml"/><Relationship Id="rId4" Type="http://schemas.openxmlformats.org/officeDocument/2006/relationships/tags" Target="../tags/tag18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3.xml"/><Relationship Id="rId13" Type="http://schemas.openxmlformats.org/officeDocument/2006/relationships/chart" Target="../charts/chart39.xml"/><Relationship Id="rId3" Type="http://schemas.openxmlformats.org/officeDocument/2006/relationships/tags" Target="../tags/tag188.xml"/><Relationship Id="rId7" Type="http://schemas.openxmlformats.org/officeDocument/2006/relationships/tags" Target="../tags/tag192.xml"/><Relationship Id="rId12" Type="http://schemas.openxmlformats.org/officeDocument/2006/relationships/chart" Target="../charts/chart38.xml"/><Relationship Id="rId2" Type="http://schemas.openxmlformats.org/officeDocument/2006/relationships/tags" Target="../tags/tag187.xml"/><Relationship Id="rId1" Type="http://schemas.openxmlformats.org/officeDocument/2006/relationships/tags" Target="../tags/tag186.xml"/><Relationship Id="rId6" Type="http://schemas.openxmlformats.org/officeDocument/2006/relationships/tags" Target="../tags/tag191.xml"/><Relationship Id="rId11" Type="http://schemas.openxmlformats.org/officeDocument/2006/relationships/notesSlide" Target="../notesSlides/notesSlide30.xml"/><Relationship Id="rId5" Type="http://schemas.openxmlformats.org/officeDocument/2006/relationships/tags" Target="../tags/tag190.xml"/><Relationship Id="rId10" Type="http://schemas.openxmlformats.org/officeDocument/2006/relationships/slideLayout" Target="../slideLayouts/slideLayout9.xml"/><Relationship Id="rId4" Type="http://schemas.openxmlformats.org/officeDocument/2006/relationships/tags" Target="../tags/tag189.xml"/><Relationship Id="rId9" Type="http://schemas.openxmlformats.org/officeDocument/2006/relationships/tags" Target="../tags/tag194.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7.xml"/><Relationship Id="rId7" Type="http://schemas.openxmlformats.org/officeDocument/2006/relationships/slideLayout" Target="../slideLayouts/slideLayout9.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tags" Target="../tags/tag200.xml"/><Relationship Id="rId5" Type="http://schemas.openxmlformats.org/officeDocument/2006/relationships/tags" Target="../tags/tag199.xml"/><Relationship Id="rId4" Type="http://schemas.openxmlformats.org/officeDocument/2006/relationships/tags" Target="../tags/tag198.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3.xml"/><Relationship Id="rId7" Type="http://schemas.openxmlformats.org/officeDocument/2006/relationships/slideLayout" Target="../slideLayouts/slideLayout9.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09.xml"/><Relationship Id="rId7" Type="http://schemas.openxmlformats.org/officeDocument/2006/relationships/notesSlide" Target="../notesSlides/notesSlide33.xml"/><Relationship Id="rId2" Type="http://schemas.openxmlformats.org/officeDocument/2006/relationships/tags" Target="../tags/tag208.xml"/><Relationship Id="rId1" Type="http://schemas.openxmlformats.org/officeDocument/2006/relationships/tags" Target="../tags/tag207.xml"/><Relationship Id="rId6" Type="http://schemas.openxmlformats.org/officeDocument/2006/relationships/slideLayout" Target="../slideLayouts/slideLayout9.xml"/><Relationship Id="rId5" Type="http://schemas.openxmlformats.org/officeDocument/2006/relationships/tags" Target="../tags/tag211.xml"/><Relationship Id="rId4" Type="http://schemas.openxmlformats.org/officeDocument/2006/relationships/tags" Target="../tags/tag210.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4.xml"/><Relationship Id="rId7" Type="http://schemas.openxmlformats.org/officeDocument/2006/relationships/slideLayout" Target="../slideLayouts/slideLayout9.xml"/><Relationship Id="rId2" Type="http://schemas.openxmlformats.org/officeDocument/2006/relationships/tags" Target="../tags/tag213.xml"/><Relationship Id="rId1" Type="http://schemas.openxmlformats.org/officeDocument/2006/relationships/tags" Target="../tags/tag212.xml"/><Relationship Id="rId6" Type="http://schemas.openxmlformats.org/officeDocument/2006/relationships/tags" Target="../tags/tag217.xml"/><Relationship Id="rId5" Type="http://schemas.openxmlformats.org/officeDocument/2006/relationships/tags" Target="../tags/tag216.xml"/><Relationship Id="rId4" Type="http://schemas.openxmlformats.org/officeDocument/2006/relationships/tags" Target="../tags/tag215.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0.xml"/><Relationship Id="rId7" Type="http://schemas.openxmlformats.org/officeDocument/2006/relationships/slideLayout" Target="../slideLayouts/slideLayout9.xml"/><Relationship Id="rId2" Type="http://schemas.openxmlformats.org/officeDocument/2006/relationships/tags" Target="../tags/tag219.xml"/><Relationship Id="rId1" Type="http://schemas.openxmlformats.org/officeDocument/2006/relationships/tags" Target="../tags/tag218.xml"/><Relationship Id="rId6" Type="http://schemas.openxmlformats.org/officeDocument/2006/relationships/tags" Target="../tags/tag223.xml"/><Relationship Id="rId5" Type="http://schemas.openxmlformats.org/officeDocument/2006/relationships/tags" Target="../tags/tag222.xml"/><Relationship Id="rId4" Type="http://schemas.openxmlformats.org/officeDocument/2006/relationships/tags" Target="../tags/tag221.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6.xml"/><Relationship Id="rId7" Type="http://schemas.openxmlformats.org/officeDocument/2006/relationships/slideLayout" Target="../slideLayouts/slideLayout9.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tags" Target="../tags/tag229.xml"/><Relationship Id="rId5" Type="http://schemas.openxmlformats.org/officeDocument/2006/relationships/tags" Target="../tags/tag228.xml"/><Relationship Id="rId4" Type="http://schemas.openxmlformats.org/officeDocument/2006/relationships/tags" Target="../tags/tag227.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2.xml"/><Relationship Id="rId7" Type="http://schemas.openxmlformats.org/officeDocument/2006/relationships/slideLayout" Target="../slideLayouts/slideLayout9.xml"/><Relationship Id="rId2" Type="http://schemas.openxmlformats.org/officeDocument/2006/relationships/tags" Target="../tags/tag231.xml"/><Relationship Id="rId1" Type="http://schemas.openxmlformats.org/officeDocument/2006/relationships/tags" Target="../tags/tag230.xml"/><Relationship Id="rId6" Type="http://schemas.openxmlformats.org/officeDocument/2006/relationships/tags" Target="../tags/tag235.xml"/><Relationship Id="rId5" Type="http://schemas.openxmlformats.org/officeDocument/2006/relationships/tags" Target="../tags/tag234.xml"/><Relationship Id="rId4" Type="http://schemas.openxmlformats.org/officeDocument/2006/relationships/tags" Target="../tags/tag233.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38.xml"/><Relationship Id="rId7" Type="http://schemas.openxmlformats.org/officeDocument/2006/relationships/slideLayout" Target="../slideLayouts/slideLayout9.xml"/><Relationship Id="rId2" Type="http://schemas.openxmlformats.org/officeDocument/2006/relationships/tags" Target="../tags/tag237.xml"/><Relationship Id="rId1" Type="http://schemas.openxmlformats.org/officeDocument/2006/relationships/tags" Target="../tags/tag236.xml"/><Relationship Id="rId6" Type="http://schemas.openxmlformats.org/officeDocument/2006/relationships/tags" Target="../tags/tag241.xml"/><Relationship Id="rId5" Type="http://schemas.openxmlformats.org/officeDocument/2006/relationships/tags" Target="../tags/tag240.xml"/><Relationship Id="rId4" Type="http://schemas.openxmlformats.org/officeDocument/2006/relationships/tags" Target="../tags/tag239.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49.xml"/><Relationship Id="rId13" Type="http://schemas.openxmlformats.org/officeDocument/2006/relationships/chart" Target="../charts/chart49.xml"/><Relationship Id="rId3" Type="http://schemas.openxmlformats.org/officeDocument/2006/relationships/tags" Target="../tags/tag244.xml"/><Relationship Id="rId7" Type="http://schemas.openxmlformats.org/officeDocument/2006/relationships/tags" Target="../tags/tag248.xml"/><Relationship Id="rId12" Type="http://schemas.openxmlformats.org/officeDocument/2006/relationships/chart" Target="../charts/chart48.xml"/><Relationship Id="rId2" Type="http://schemas.openxmlformats.org/officeDocument/2006/relationships/tags" Target="../tags/tag243.xml"/><Relationship Id="rId1" Type="http://schemas.openxmlformats.org/officeDocument/2006/relationships/tags" Target="../tags/tag242.xml"/><Relationship Id="rId6" Type="http://schemas.openxmlformats.org/officeDocument/2006/relationships/tags" Target="../tags/tag247.xml"/><Relationship Id="rId11" Type="http://schemas.openxmlformats.org/officeDocument/2006/relationships/notesSlide" Target="../notesSlides/notesSlide39.xml"/><Relationship Id="rId5" Type="http://schemas.openxmlformats.org/officeDocument/2006/relationships/tags" Target="../tags/tag246.xml"/><Relationship Id="rId10" Type="http://schemas.openxmlformats.org/officeDocument/2006/relationships/slideLayout" Target="../slideLayouts/slideLayout9.xml"/><Relationship Id="rId4" Type="http://schemas.openxmlformats.org/officeDocument/2006/relationships/tags" Target="../tags/tag245.xml"/><Relationship Id="rId9" Type="http://schemas.openxmlformats.org/officeDocument/2006/relationships/tags" Target="../tags/tag250.xml"/></Relationships>
</file>

<file path=ppt/slides/_rels/slide52.xml.rels><?xml version="1.0" encoding="UTF-8" standalone="yes"?>
<Relationships xmlns="http://schemas.openxmlformats.org/package/2006/relationships"><Relationship Id="rId8" Type="http://schemas.openxmlformats.org/officeDocument/2006/relationships/tags" Target="../tags/tag258.xml"/><Relationship Id="rId13" Type="http://schemas.openxmlformats.org/officeDocument/2006/relationships/chart" Target="../charts/chart51.xml"/><Relationship Id="rId3" Type="http://schemas.openxmlformats.org/officeDocument/2006/relationships/tags" Target="../tags/tag253.xml"/><Relationship Id="rId7" Type="http://schemas.openxmlformats.org/officeDocument/2006/relationships/tags" Target="../tags/tag257.xml"/><Relationship Id="rId12" Type="http://schemas.openxmlformats.org/officeDocument/2006/relationships/chart" Target="../charts/chart50.xml"/><Relationship Id="rId2" Type="http://schemas.openxmlformats.org/officeDocument/2006/relationships/tags" Target="../tags/tag252.xml"/><Relationship Id="rId1" Type="http://schemas.openxmlformats.org/officeDocument/2006/relationships/tags" Target="../tags/tag251.xml"/><Relationship Id="rId6" Type="http://schemas.openxmlformats.org/officeDocument/2006/relationships/tags" Target="../tags/tag256.xml"/><Relationship Id="rId11" Type="http://schemas.openxmlformats.org/officeDocument/2006/relationships/notesSlide" Target="../notesSlides/notesSlide40.xml"/><Relationship Id="rId5" Type="http://schemas.openxmlformats.org/officeDocument/2006/relationships/tags" Target="../tags/tag255.xml"/><Relationship Id="rId10" Type="http://schemas.openxmlformats.org/officeDocument/2006/relationships/slideLayout" Target="../slideLayouts/slideLayout9.xml"/><Relationship Id="rId4" Type="http://schemas.openxmlformats.org/officeDocument/2006/relationships/tags" Target="../tags/tag254.xml"/><Relationship Id="rId9" Type="http://schemas.openxmlformats.org/officeDocument/2006/relationships/tags" Target="../tags/tag259.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3.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chart" Target="../charts/chart52.xml"/><Relationship Id="rId5" Type="http://schemas.openxmlformats.org/officeDocument/2006/relationships/tags" Target="../tags/tag264.xml"/><Relationship Id="rId10" Type="http://schemas.openxmlformats.org/officeDocument/2006/relationships/notesSlide" Target="../notesSlides/notesSlide41.xml"/><Relationship Id="rId4" Type="http://schemas.openxmlformats.org/officeDocument/2006/relationships/tags" Target="../tags/tag263.xml"/><Relationship Id="rId9"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0.xml"/><Relationship Id="rId7" Type="http://schemas.openxmlformats.org/officeDocument/2006/relationships/slideLayout" Target="../slideLayouts/slideLayout9.xml"/><Relationship Id="rId2" Type="http://schemas.openxmlformats.org/officeDocument/2006/relationships/tags" Target="../tags/tag269.xml"/><Relationship Id="rId1" Type="http://schemas.openxmlformats.org/officeDocument/2006/relationships/tags" Target="../tags/tag268.xml"/><Relationship Id="rId6" Type="http://schemas.openxmlformats.org/officeDocument/2006/relationships/tags" Target="../tags/tag273.xml"/><Relationship Id="rId5" Type="http://schemas.openxmlformats.org/officeDocument/2006/relationships/tags" Target="../tags/tag272.xml"/><Relationship Id="rId4" Type="http://schemas.openxmlformats.org/officeDocument/2006/relationships/tags" Target="../tags/tag271.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1.xml"/><Relationship Id="rId3" Type="http://schemas.openxmlformats.org/officeDocument/2006/relationships/tags" Target="../tags/tag276.xml"/><Relationship Id="rId7" Type="http://schemas.openxmlformats.org/officeDocument/2006/relationships/tags" Target="../tags/tag280.xml"/><Relationship Id="rId12" Type="http://schemas.openxmlformats.org/officeDocument/2006/relationships/chart" Target="../charts/chart56.xml"/><Relationship Id="rId2" Type="http://schemas.openxmlformats.org/officeDocument/2006/relationships/tags" Target="../tags/tag275.xml"/><Relationship Id="rId1" Type="http://schemas.openxmlformats.org/officeDocument/2006/relationships/tags" Target="../tags/tag274.xml"/><Relationship Id="rId6" Type="http://schemas.openxmlformats.org/officeDocument/2006/relationships/tags" Target="../tags/tag279.xml"/><Relationship Id="rId11" Type="http://schemas.openxmlformats.org/officeDocument/2006/relationships/chart" Target="../charts/chart55.xml"/><Relationship Id="rId5" Type="http://schemas.openxmlformats.org/officeDocument/2006/relationships/tags" Target="../tags/tag278.xml"/><Relationship Id="rId10" Type="http://schemas.openxmlformats.org/officeDocument/2006/relationships/notesSlide" Target="../notesSlides/notesSlide43.xml"/><Relationship Id="rId4" Type="http://schemas.openxmlformats.org/officeDocument/2006/relationships/tags" Target="../tags/tag277.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89.xml"/><Relationship Id="rId13" Type="http://schemas.openxmlformats.org/officeDocument/2006/relationships/chart" Target="../charts/chart58.xml"/><Relationship Id="rId3" Type="http://schemas.openxmlformats.org/officeDocument/2006/relationships/tags" Target="../tags/tag284.xml"/><Relationship Id="rId7" Type="http://schemas.openxmlformats.org/officeDocument/2006/relationships/tags" Target="../tags/tag288.xml"/><Relationship Id="rId12" Type="http://schemas.openxmlformats.org/officeDocument/2006/relationships/chart" Target="../charts/chart57.xml"/><Relationship Id="rId2" Type="http://schemas.openxmlformats.org/officeDocument/2006/relationships/tags" Target="../tags/tag283.xml"/><Relationship Id="rId1" Type="http://schemas.openxmlformats.org/officeDocument/2006/relationships/tags" Target="../tags/tag282.xml"/><Relationship Id="rId6" Type="http://schemas.openxmlformats.org/officeDocument/2006/relationships/tags" Target="../tags/tag287.xml"/><Relationship Id="rId11" Type="http://schemas.openxmlformats.org/officeDocument/2006/relationships/notesSlide" Target="../notesSlides/notesSlide44.xml"/><Relationship Id="rId5" Type="http://schemas.openxmlformats.org/officeDocument/2006/relationships/tags" Target="../tags/tag286.xml"/><Relationship Id="rId10" Type="http://schemas.openxmlformats.org/officeDocument/2006/relationships/slideLayout" Target="../slideLayouts/slideLayout9.xml"/><Relationship Id="rId4" Type="http://schemas.openxmlformats.org/officeDocument/2006/relationships/tags" Target="../tags/tag285.xml"/><Relationship Id="rId9" Type="http://schemas.openxmlformats.org/officeDocument/2006/relationships/tags" Target="../tags/tag290.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3.xml"/><Relationship Id="rId7" Type="http://schemas.openxmlformats.org/officeDocument/2006/relationships/slideLayout" Target="../slideLayouts/slideLayout9.xml"/><Relationship Id="rId2" Type="http://schemas.openxmlformats.org/officeDocument/2006/relationships/tags" Target="../tags/tag292.xml"/><Relationship Id="rId1" Type="http://schemas.openxmlformats.org/officeDocument/2006/relationships/tags" Target="../tags/tag291.xml"/><Relationship Id="rId6" Type="http://schemas.openxmlformats.org/officeDocument/2006/relationships/tags" Target="../tags/tag296.xml"/><Relationship Id="rId5" Type="http://schemas.openxmlformats.org/officeDocument/2006/relationships/tags" Target="../tags/tag295.xml"/><Relationship Id="rId4" Type="http://schemas.openxmlformats.org/officeDocument/2006/relationships/tags" Target="../tags/tag294.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4.xml"/><Relationship Id="rId13" Type="http://schemas.openxmlformats.org/officeDocument/2006/relationships/chart" Target="../charts/chart61.xml"/><Relationship Id="rId3" Type="http://schemas.openxmlformats.org/officeDocument/2006/relationships/tags" Target="../tags/tag299.xml"/><Relationship Id="rId7" Type="http://schemas.openxmlformats.org/officeDocument/2006/relationships/tags" Target="../tags/tag303.xml"/><Relationship Id="rId12" Type="http://schemas.openxmlformats.org/officeDocument/2006/relationships/chart" Target="../charts/chart60.xml"/><Relationship Id="rId2" Type="http://schemas.openxmlformats.org/officeDocument/2006/relationships/tags" Target="../tags/tag298.xml"/><Relationship Id="rId1" Type="http://schemas.openxmlformats.org/officeDocument/2006/relationships/tags" Target="../tags/tag297.xml"/><Relationship Id="rId6" Type="http://schemas.openxmlformats.org/officeDocument/2006/relationships/tags" Target="../tags/tag302.xml"/><Relationship Id="rId11" Type="http://schemas.openxmlformats.org/officeDocument/2006/relationships/notesSlide" Target="../notesSlides/notesSlide46.xml"/><Relationship Id="rId5" Type="http://schemas.openxmlformats.org/officeDocument/2006/relationships/tags" Target="../tags/tag301.xml"/><Relationship Id="rId10" Type="http://schemas.openxmlformats.org/officeDocument/2006/relationships/slideLayout" Target="../slideLayouts/slideLayout9.xml"/><Relationship Id="rId4" Type="http://schemas.openxmlformats.org/officeDocument/2006/relationships/tags" Target="../tags/tag300.xml"/><Relationship Id="rId9" Type="http://schemas.openxmlformats.org/officeDocument/2006/relationships/tags" Target="../tags/tag30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8.xml"/><Relationship Id="rId7" Type="http://schemas.openxmlformats.org/officeDocument/2006/relationships/notesSlide" Target="../notesSlides/notesSlide47.xml"/><Relationship Id="rId2" Type="http://schemas.openxmlformats.org/officeDocument/2006/relationships/tags" Target="../tags/tag307.xml"/><Relationship Id="rId1" Type="http://schemas.openxmlformats.org/officeDocument/2006/relationships/tags" Target="../tags/tag306.xml"/><Relationship Id="rId6" Type="http://schemas.openxmlformats.org/officeDocument/2006/relationships/slideLayout" Target="../slideLayouts/slideLayout10.xml"/><Relationship Id="rId5" Type="http://schemas.openxmlformats.org/officeDocument/2006/relationships/tags" Target="../tags/tag310.xml"/><Relationship Id="rId4" Type="http://schemas.openxmlformats.org/officeDocument/2006/relationships/tags" Target="../tags/tag309.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3.xml"/><Relationship Id="rId7" Type="http://schemas.openxmlformats.org/officeDocument/2006/relationships/notesSlide" Target="../notesSlides/notesSlide48.xml"/><Relationship Id="rId2" Type="http://schemas.openxmlformats.org/officeDocument/2006/relationships/tags" Target="../tags/tag312.xml"/><Relationship Id="rId1" Type="http://schemas.openxmlformats.org/officeDocument/2006/relationships/tags" Target="../tags/tag311.xml"/><Relationship Id="rId6" Type="http://schemas.openxmlformats.org/officeDocument/2006/relationships/slideLayout" Target="../slideLayouts/slideLayout10.xml"/><Relationship Id="rId5" Type="http://schemas.openxmlformats.org/officeDocument/2006/relationships/tags" Target="../tags/tag315.xml"/><Relationship Id="rId4" Type="http://schemas.openxmlformats.org/officeDocument/2006/relationships/tags" Target="../tags/tag314.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8.xml"/><Relationship Id="rId7" Type="http://schemas.openxmlformats.org/officeDocument/2006/relationships/notesSlide" Target="../notesSlides/notesSlide49.xml"/><Relationship Id="rId2" Type="http://schemas.openxmlformats.org/officeDocument/2006/relationships/tags" Target="../tags/tag317.xml"/><Relationship Id="rId1" Type="http://schemas.openxmlformats.org/officeDocument/2006/relationships/tags" Target="../tags/tag316.xml"/><Relationship Id="rId6" Type="http://schemas.openxmlformats.org/officeDocument/2006/relationships/slideLayout" Target="../slideLayouts/slideLayout10.xml"/><Relationship Id="rId5" Type="http://schemas.openxmlformats.org/officeDocument/2006/relationships/tags" Target="../tags/tag320.xml"/><Relationship Id="rId4" Type="http://schemas.openxmlformats.org/officeDocument/2006/relationships/tags" Target="../tags/tag319.xml"/></Relationships>
</file>

<file path=ppt/slides/_rels/slide64.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3.xml"/><Relationship Id="rId7" Type="http://schemas.openxmlformats.org/officeDocument/2006/relationships/notesSlide" Target="../notesSlides/notesSlide50.xml"/><Relationship Id="rId2" Type="http://schemas.openxmlformats.org/officeDocument/2006/relationships/tags" Target="../tags/tag322.xml"/><Relationship Id="rId1" Type="http://schemas.openxmlformats.org/officeDocument/2006/relationships/tags" Target="../tags/tag321.xml"/><Relationship Id="rId6" Type="http://schemas.openxmlformats.org/officeDocument/2006/relationships/slideLayout" Target="../slideLayouts/slideLayout9.xml"/><Relationship Id="rId5" Type="http://schemas.openxmlformats.org/officeDocument/2006/relationships/tags" Target="../tags/tag325.xml"/><Relationship Id="rId4" Type="http://schemas.openxmlformats.org/officeDocument/2006/relationships/tags" Target="../tags/tag324.xml"/></Relationships>
</file>

<file path=ppt/slides/_rels/slide65.xml.rels><?xml version="1.0" encoding="UTF-8" standalone="yes"?>
<Relationships xmlns="http://schemas.openxmlformats.org/package/2006/relationships"><Relationship Id="rId3" Type="http://schemas.openxmlformats.org/officeDocument/2006/relationships/tags" Target="../tags/tag328.xml"/><Relationship Id="rId7" Type="http://schemas.openxmlformats.org/officeDocument/2006/relationships/chart" Target="../charts/chart66.xml"/><Relationship Id="rId2" Type="http://schemas.openxmlformats.org/officeDocument/2006/relationships/tags" Target="../tags/tag327.xml"/><Relationship Id="rId1" Type="http://schemas.openxmlformats.org/officeDocument/2006/relationships/tags" Target="../tags/tag326.xml"/><Relationship Id="rId6" Type="http://schemas.openxmlformats.org/officeDocument/2006/relationships/notesSlide" Target="../notesSlides/notesSlide51.xml"/><Relationship Id="rId5" Type="http://schemas.openxmlformats.org/officeDocument/2006/relationships/slideLayout" Target="../slideLayouts/slideLayout9.xml"/><Relationship Id="rId4" Type="http://schemas.openxmlformats.org/officeDocument/2006/relationships/tags" Target="../tags/tag329.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10.xml"/><Relationship Id="rId5" Type="http://schemas.openxmlformats.org/officeDocument/2006/relationships/tags" Target="../tags/tag334.xml"/><Relationship Id="rId4" Type="http://schemas.openxmlformats.org/officeDocument/2006/relationships/tags" Target="../tags/tag333.xml"/></Relationships>
</file>

<file path=ppt/slides/_rels/slide68.xml.rels><?xml version="1.0" encoding="UTF-8" standalone="yes"?>
<Relationships xmlns="http://schemas.openxmlformats.org/package/2006/relationships"><Relationship Id="rId8" Type="http://schemas.openxmlformats.org/officeDocument/2006/relationships/tags" Target="../tags/tag342.xml"/><Relationship Id="rId3" Type="http://schemas.openxmlformats.org/officeDocument/2006/relationships/tags" Target="../tags/tag337.xml"/><Relationship Id="rId7" Type="http://schemas.openxmlformats.org/officeDocument/2006/relationships/tags" Target="../tags/tag341.xml"/><Relationship Id="rId12" Type="http://schemas.openxmlformats.org/officeDocument/2006/relationships/chart" Target="../charts/chart69.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tags" Target="../tags/tag340.xml"/><Relationship Id="rId11" Type="http://schemas.openxmlformats.org/officeDocument/2006/relationships/chart" Target="../charts/chart68.xml"/><Relationship Id="rId5" Type="http://schemas.openxmlformats.org/officeDocument/2006/relationships/tags" Target="../tags/tag339.xml"/><Relationship Id="rId10" Type="http://schemas.openxmlformats.org/officeDocument/2006/relationships/notesSlide" Target="../notesSlides/notesSlide53.xml"/><Relationship Id="rId4" Type="http://schemas.openxmlformats.org/officeDocument/2006/relationships/tags" Target="../tags/tag338.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5.xml"/><Relationship Id="rId7" Type="http://schemas.openxmlformats.org/officeDocument/2006/relationships/chart" Target="../charts/chart70.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49.xml"/><Relationship Id="rId7" Type="http://schemas.openxmlformats.org/officeDocument/2006/relationships/slideLayout" Target="../slideLayouts/slideLayout10.xml"/><Relationship Id="rId2" Type="http://schemas.openxmlformats.org/officeDocument/2006/relationships/tags" Target="../tags/tag348.xml"/><Relationship Id="rId1" Type="http://schemas.openxmlformats.org/officeDocument/2006/relationships/tags" Target="../tags/tag347.xml"/><Relationship Id="rId6" Type="http://schemas.openxmlformats.org/officeDocument/2006/relationships/tags" Target="../tags/tag352.xml"/><Relationship Id="rId5" Type="http://schemas.openxmlformats.org/officeDocument/2006/relationships/tags" Target="../tags/tag351.xml"/><Relationship Id="rId4" Type="http://schemas.openxmlformats.org/officeDocument/2006/relationships/tags" Target="../tags/tag350.xml"/><Relationship Id="rId9" Type="http://schemas.openxmlformats.org/officeDocument/2006/relationships/chart" Target="../charts/chart71.xml"/></Relationships>
</file>

<file path=ppt/slides/_rels/slide72.xml.rels><?xml version="1.0" encoding="UTF-8" standalone="yes"?>
<Relationships xmlns="http://schemas.openxmlformats.org/package/2006/relationships"><Relationship Id="rId8" Type="http://schemas.openxmlformats.org/officeDocument/2006/relationships/tags" Target="../tags/tag360.xml"/><Relationship Id="rId3" Type="http://schemas.openxmlformats.org/officeDocument/2006/relationships/tags" Target="../tags/tag355.xml"/><Relationship Id="rId7" Type="http://schemas.openxmlformats.org/officeDocument/2006/relationships/tags" Target="../tags/tag359.xml"/><Relationship Id="rId12" Type="http://schemas.openxmlformats.org/officeDocument/2006/relationships/chart" Target="../charts/chart73.xml"/><Relationship Id="rId2" Type="http://schemas.openxmlformats.org/officeDocument/2006/relationships/tags" Target="../tags/tag354.xml"/><Relationship Id="rId1" Type="http://schemas.openxmlformats.org/officeDocument/2006/relationships/tags" Target="../tags/tag353.xml"/><Relationship Id="rId6" Type="http://schemas.openxmlformats.org/officeDocument/2006/relationships/tags" Target="../tags/tag358.xml"/><Relationship Id="rId11" Type="http://schemas.openxmlformats.org/officeDocument/2006/relationships/chart" Target="../charts/chart72.xml"/><Relationship Id="rId5" Type="http://schemas.openxmlformats.org/officeDocument/2006/relationships/tags" Target="../tags/tag357.xml"/><Relationship Id="rId10" Type="http://schemas.openxmlformats.org/officeDocument/2006/relationships/notesSlide" Target="../notesSlides/notesSlide56.xml"/><Relationship Id="rId4" Type="http://schemas.openxmlformats.org/officeDocument/2006/relationships/tags" Target="../tags/tag356.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68.xml"/><Relationship Id="rId13" Type="http://schemas.openxmlformats.org/officeDocument/2006/relationships/chart" Target="../charts/chart74.xml"/><Relationship Id="rId3" Type="http://schemas.openxmlformats.org/officeDocument/2006/relationships/tags" Target="../tags/tag363.xml"/><Relationship Id="rId7" Type="http://schemas.openxmlformats.org/officeDocument/2006/relationships/tags" Target="../tags/tag367.xml"/><Relationship Id="rId12" Type="http://schemas.openxmlformats.org/officeDocument/2006/relationships/notesSlide" Target="../notesSlides/notesSlide57.xml"/><Relationship Id="rId2" Type="http://schemas.openxmlformats.org/officeDocument/2006/relationships/tags" Target="../tags/tag362.xml"/><Relationship Id="rId1" Type="http://schemas.openxmlformats.org/officeDocument/2006/relationships/tags" Target="../tags/tag361.xml"/><Relationship Id="rId6" Type="http://schemas.openxmlformats.org/officeDocument/2006/relationships/tags" Target="../tags/tag366.xml"/><Relationship Id="rId11" Type="http://schemas.openxmlformats.org/officeDocument/2006/relationships/slideLayout" Target="../slideLayouts/slideLayout10.xml"/><Relationship Id="rId5" Type="http://schemas.openxmlformats.org/officeDocument/2006/relationships/tags" Target="../tags/tag365.xml"/><Relationship Id="rId10" Type="http://schemas.openxmlformats.org/officeDocument/2006/relationships/tags" Target="../tags/tag370.xml"/><Relationship Id="rId4" Type="http://schemas.openxmlformats.org/officeDocument/2006/relationships/tags" Target="../tags/tag364.xml"/><Relationship Id="rId9" Type="http://schemas.openxmlformats.org/officeDocument/2006/relationships/tags" Target="../tags/tag369.xml"/><Relationship Id="rId14" Type="http://schemas.openxmlformats.org/officeDocument/2006/relationships/chart" Target="../charts/chart75.xml"/></Relationships>
</file>

<file path=ppt/slides/_rels/slide74.xml.rels><?xml version="1.0" encoding="UTF-8" standalone="yes"?>
<Relationships xmlns="http://schemas.openxmlformats.org/package/2006/relationships"><Relationship Id="rId8" Type="http://schemas.openxmlformats.org/officeDocument/2006/relationships/tags" Target="../tags/tag378.xml"/><Relationship Id="rId13" Type="http://schemas.openxmlformats.org/officeDocument/2006/relationships/chart" Target="../charts/chart77.xml"/><Relationship Id="rId3" Type="http://schemas.openxmlformats.org/officeDocument/2006/relationships/tags" Target="../tags/tag373.xml"/><Relationship Id="rId7" Type="http://schemas.openxmlformats.org/officeDocument/2006/relationships/tags" Target="../tags/tag377.xml"/><Relationship Id="rId12" Type="http://schemas.openxmlformats.org/officeDocument/2006/relationships/chart" Target="../charts/chart76.xml"/><Relationship Id="rId2" Type="http://schemas.openxmlformats.org/officeDocument/2006/relationships/tags" Target="../tags/tag372.xml"/><Relationship Id="rId1" Type="http://schemas.openxmlformats.org/officeDocument/2006/relationships/tags" Target="../tags/tag371.xml"/><Relationship Id="rId6" Type="http://schemas.openxmlformats.org/officeDocument/2006/relationships/tags" Target="../tags/tag376.xml"/><Relationship Id="rId11" Type="http://schemas.openxmlformats.org/officeDocument/2006/relationships/notesSlide" Target="../notesSlides/notesSlide58.xml"/><Relationship Id="rId5" Type="http://schemas.openxmlformats.org/officeDocument/2006/relationships/tags" Target="../tags/tag375.xml"/><Relationship Id="rId10" Type="http://schemas.openxmlformats.org/officeDocument/2006/relationships/slideLayout" Target="../slideLayouts/slideLayout10.xml"/><Relationship Id="rId4" Type="http://schemas.openxmlformats.org/officeDocument/2006/relationships/tags" Target="../tags/tag374.xml"/><Relationship Id="rId9" Type="http://schemas.openxmlformats.org/officeDocument/2006/relationships/tags" Target="../tags/tag379.xml"/></Relationships>
</file>

<file path=ppt/slides/_rels/slide75.xml.rels><?xml version="1.0" encoding="UTF-8" standalone="yes"?>
<Relationships xmlns="http://schemas.openxmlformats.org/package/2006/relationships"><Relationship Id="rId8" Type="http://schemas.openxmlformats.org/officeDocument/2006/relationships/tags" Target="../tags/tag387.xml"/><Relationship Id="rId13" Type="http://schemas.openxmlformats.org/officeDocument/2006/relationships/chart" Target="../charts/chart78.xml"/><Relationship Id="rId3" Type="http://schemas.openxmlformats.org/officeDocument/2006/relationships/tags" Target="../tags/tag382.xml"/><Relationship Id="rId7" Type="http://schemas.openxmlformats.org/officeDocument/2006/relationships/tags" Target="../tags/tag386.xml"/><Relationship Id="rId12" Type="http://schemas.openxmlformats.org/officeDocument/2006/relationships/notesSlide" Target="../notesSlides/notesSlide59.xml"/><Relationship Id="rId2" Type="http://schemas.openxmlformats.org/officeDocument/2006/relationships/tags" Target="../tags/tag381.xml"/><Relationship Id="rId1" Type="http://schemas.openxmlformats.org/officeDocument/2006/relationships/tags" Target="../tags/tag380.xml"/><Relationship Id="rId6" Type="http://schemas.openxmlformats.org/officeDocument/2006/relationships/tags" Target="../tags/tag385.xml"/><Relationship Id="rId11" Type="http://schemas.openxmlformats.org/officeDocument/2006/relationships/slideLayout" Target="../slideLayouts/slideLayout10.xml"/><Relationship Id="rId5" Type="http://schemas.openxmlformats.org/officeDocument/2006/relationships/tags" Target="../tags/tag384.xml"/><Relationship Id="rId10" Type="http://schemas.openxmlformats.org/officeDocument/2006/relationships/tags" Target="../tags/tag389.xml"/><Relationship Id="rId4" Type="http://schemas.openxmlformats.org/officeDocument/2006/relationships/tags" Target="../tags/tag383.xml"/><Relationship Id="rId9" Type="http://schemas.openxmlformats.org/officeDocument/2006/relationships/tags" Target="../tags/tag388.xml"/><Relationship Id="rId14" Type="http://schemas.openxmlformats.org/officeDocument/2006/relationships/chart" Target="../charts/chart79.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2.xml"/><Relationship Id="rId7" Type="http://schemas.openxmlformats.org/officeDocument/2006/relationships/slideLayout" Target="../slideLayouts/slideLayout10.xml"/><Relationship Id="rId2" Type="http://schemas.openxmlformats.org/officeDocument/2006/relationships/tags" Target="../tags/tag391.xml"/><Relationship Id="rId1" Type="http://schemas.openxmlformats.org/officeDocument/2006/relationships/tags" Target="../tags/tag390.xml"/><Relationship Id="rId6" Type="http://schemas.openxmlformats.org/officeDocument/2006/relationships/tags" Target="../tags/tag395.xml"/><Relationship Id="rId5" Type="http://schemas.openxmlformats.org/officeDocument/2006/relationships/tags" Target="../tags/tag394.xml"/><Relationship Id="rId4" Type="http://schemas.openxmlformats.org/officeDocument/2006/relationships/tags" Target="../tags/tag393.xml"/><Relationship Id="rId9" Type="http://schemas.openxmlformats.org/officeDocument/2006/relationships/chart" Target="../charts/chart8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398.xml"/><Relationship Id="rId7" Type="http://schemas.openxmlformats.org/officeDocument/2006/relationships/notesSlide" Target="../notesSlides/notesSlide61.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slideLayout" Target="../slideLayouts/slideLayout10.xml"/><Relationship Id="rId5" Type="http://schemas.openxmlformats.org/officeDocument/2006/relationships/tags" Target="../tags/tag400.xml"/><Relationship Id="rId4" Type="http://schemas.openxmlformats.org/officeDocument/2006/relationships/tags" Target="../tags/tag399.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tags" Target="../tags/tag413.xml"/><Relationship Id="rId3" Type="http://schemas.openxmlformats.org/officeDocument/2006/relationships/tags" Target="../tags/tag408.xml"/><Relationship Id="rId7" Type="http://schemas.openxmlformats.org/officeDocument/2006/relationships/tags" Target="../tags/tag412.xml"/><Relationship Id="rId12" Type="http://schemas.openxmlformats.org/officeDocument/2006/relationships/chart" Target="../charts/chart84.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11" Type="http://schemas.openxmlformats.org/officeDocument/2006/relationships/chart" Target="../charts/chart83.xml"/><Relationship Id="rId5" Type="http://schemas.openxmlformats.org/officeDocument/2006/relationships/tags" Target="../tags/tag410.xml"/><Relationship Id="rId10" Type="http://schemas.openxmlformats.org/officeDocument/2006/relationships/notesSlide" Target="../notesSlides/notesSlide63.xml"/><Relationship Id="rId4" Type="http://schemas.openxmlformats.org/officeDocument/2006/relationships/tags" Target="../tags/tag409.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16.xml"/><Relationship Id="rId7" Type="http://schemas.openxmlformats.org/officeDocument/2006/relationships/notesSlide" Target="../notesSlides/notesSlide64.xml"/><Relationship Id="rId2" Type="http://schemas.openxmlformats.org/officeDocument/2006/relationships/tags" Target="../tags/tag415.xml"/><Relationship Id="rId1" Type="http://schemas.openxmlformats.org/officeDocument/2006/relationships/tags" Target="../tags/tag414.xml"/><Relationship Id="rId6" Type="http://schemas.openxmlformats.org/officeDocument/2006/relationships/slideLayout" Target="../slideLayouts/slideLayout10.xml"/><Relationship Id="rId5" Type="http://schemas.openxmlformats.org/officeDocument/2006/relationships/tags" Target="../tags/tag418.xml"/><Relationship Id="rId4" Type="http://schemas.openxmlformats.org/officeDocument/2006/relationships/tags" Target="../tags/tag417.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9.xml"/><Relationship Id="rId5" Type="http://schemas.openxmlformats.org/officeDocument/2006/relationships/tags" Target="../tags/tag428.xml"/><Relationship Id="rId4" Type="http://schemas.openxmlformats.org/officeDocument/2006/relationships/tags" Target="../tags/tag4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3" Type="http://schemas.openxmlformats.org/officeDocument/2006/relationships/tags" Target="../tags/tag441.xml"/><Relationship Id="rId2" Type="http://schemas.openxmlformats.org/officeDocument/2006/relationships/tags" Target="../tags/tag440.xml"/><Relationship Id="rId1" Type="http://schemas.openxmlformats.org/officeDocument/2006/relationships/tags" Target="../tags/tag439.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4.xml"/><Relationship Id="rId7" Type="http://schemas.openxmlformats.org/officeDocument/2006/relationships/notesSlide" Target="../notesSlides/notesSlide70.xml"/><Relationship Id="rId2" Type="http://schemas.openxmlformats.org/officeDocument/2006/relationships/tags" Target="../tags/tag443.xml"/><Relationship Id="rId1" Type="http://schemas.openxmlformats.org/officeDocument/2006/relationships/tags" Target="../tags/tag442.xml"/><Relationship Id="rId6" Type="http://schemas.openxmlformats.org/officeDocument/2006/relationships/slideLayout" Target="../slideLayouts/slideLayout9.xml"/><Relationship Id="rId5" Type="http://schemas.openxmlformats.org/officeDocument/2006/relationships/tags" Target="../tags/tag446.xml"/><Relationship Id="rId4" Type="http://schemas.openxmlformats.org/officeDocument/2006/relationships/tags" Target="../tags/tag445.xml"/></Relationships>
</file>

<file path=ppt/slides/_rels/slide90.xml.rels><?xml version="1.0" encoding="UTF-8" standalone="yes"?>
<Relationships xmlns="http://schemas.openxmlformats.org/package/2006/relationships"><Relationship Id="rId3" Type="http://schemas.openxmlformats.org/officeDocument/2006/relationships/tags" Target="../tags/tag449.xml"/><Relationship Id="rId2" Type="http://schemas.openxmlformats.org/officeDocument/2006/relationships/tags" Target="../tags/tag448.xml"/><Relationship Id="rId1" Type="http://schemas.openxmlformats.org/officeDocument/2006/relationships/tags" Target="../tags/tag447.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F0147649-0BF5-4B0B-BD17-94BED952DC02}"/>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71946" y="-381000"/>
            <a:ext cx="13473546" cy="7584903"/>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Middlesex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November 2021</a:t>
              </a:r>
            </a:p>
          </p:txBody>
        </p:sp>
      </p:grpSp>
      <p:pic>
        <p:nvPicPr>
          <p:cNvPr id="11" name="Picture 10" descr="Image result for middlesex county nj map wikipedia">
            <a:extLst>
              <a:ext uri="{FF2B5EF4-FFF2-40B4-BE49-F238E27FC236}">
                <a16:creationId xmlns:a16="http://schemas.microsoft.com/office/drawing/2014/main" id="{B6E6BD31-683F-44CC-969D-617187B90CA8}"/>
              </a:ext>
            </a:extLst>
          </p:cNvPr>
          <p:cNvPicPr/>
          <p:nvPr/>
        </p:nvPicPr>
        <p:blipFill>
          <a:blip r:embed="rId9" cstate="email">
            <a:extLst>
              <a:ext uri="{28A0092B-C50C-407E-A947-70E740481C1C}">
                <a14:useLocalDpi xmlns:a14="http://schemas.microsoft.com/office/drawing/2010/main"/>
              </a:ext>
            </a:extLst>
          </a:blip>
          <a:srcRect/>
          <a:stretch>
            <a:fillRect/>
          </a:stretch>
        </p:blipFill>
        <p:spPr bwMode="auto">
          <a:xfrm>
            <a:off x="6915733" y="4805925"/>
            <a:ext cx="803575" cy="1568563"/>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mage result for middlesex county nj map wikipedia">
            <a:extLst>
              <a:ext uri="{FF2B5EF4-FFF2-40B4-BE49-F238E27FC236}">
                <a16:creationId xmlns:a16="http://schemas.microsoft.com/office/drawing/2014/main" id="{B6E6BD31-683F-44CC-969D-617187B90CA8}"/>
              </a:ext>
            </a:extLst>
          </p:cNvPr>
          <p:cNvPicPr/>
          <p:nvPr/>
        </p:nvPicPr>
        <p:blipFill>
          <a:blip r:embed="rId2" cstate="email">
            <a:extLst>
              <a:ext uri="{28A0092B-C50C-407E-A947-70E740481C1C}">
                <a14:useLocalDpi xmlns:a14="http://schemas.microsoft.com/office/drawing/2010/main"/>
              </a:ext>
            </a:extLst>
          </a:blip>
          <a:srcRect/>
          <a:stretch>
            <a:fillRect/>
          </a:stretch>
        </p:blipFill>
        <p:spPr bwMode="auto">
          <a:xfrm>
            <a:off x="533400" y="457200"/>
            <a:ext cx="2216751" cy="4203926"/>
          </a:xfrm>
          <a:prstGeom prst="rect">
            <a:avLst/>
          </a:prstGeom>
          <a:noFill/>
          <a:ln>
            <a:noFill/>
          </a:ln>
        </p:spPr>
      </p:pic>
      <p:pic>
        <p:nvPicPr>
          <p:cNvPr id="6" name="Picture 5">
            <a:extLst>
              <a:ext uri="{FF2B5EF4-FFF2-40B4-BE49-F238E27FC236}">
                <a16:creationId xmlns:a16="http://schemas.microsoft.com/office/drawing/2014/main" id="{2B446B37-C91F-4681-A689-6AB2ED63F9D6}"/>
              </a:ext>
            </a:extLst>
          </p:cNvPr>
          <p:cNvPicPr/>
          <p:nvPr/>
        </p:nvPicPr>
        <p:blipFill>
          <a:blip r:embed="rId3" cstate="email">
            <a:extLst>
              <a:ext uri="{28A0092B-C50C-407E-A947-70E740481C1C}">
                <a14:useLocalDpi xmlns:a14="http://schemas.microsoft.com/office/drawing/2010/main"/>
              </a:ext>
            </a:extLst>
          </a:blip>
          <a:srcRect/>
          <a:stretch>
            <a:fillRect/>
          </a:stretch>
        </p:blipFill>
        <p:spPr bwMode="auto">
          <a:xfrm>
            <a:off x="4724400" y="215900"/>
            <a:ext cx="5943600" cy="6426200"/>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Middlesex County Basic Needs</a:t>
            </a: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459520865"/>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dirty="0">
                          <a:latin typeface="Franklin Gothic Book" panose="020B0503020102020204" pitchFamily="34" charset="0"/>
                        </a:rPr>
                        <a:t>2.3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Median household income</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dirty="0">
                          <a:latin typeface="Franklin Gothic Book" panose="020B0503020102020204" pitchFamily="34" charset="0"/>
                        </a:rPr>
                        <a:t>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Families with children under the age of 18 living in poverty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dirty="0">
                          <a:latin typeface="Franklin Gothic Book" panose="020B0503020102020204" pitchFamily="34" charset="0"/>
                        </a:rPr>
                        <a:t>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 spent on housing</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dirty="0">
                          <a:latin typeface="Franklin Gothic Book" panose="020B0503020102020204" pitchFamily="34" charset="0"/>
                        </a:rPr>
                        <a:t>6.3</a:t>
                      </a: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dirty="0">
                          <a:latin typeface="Franklin Gothic Book" panose="020B0503020102020204" pitchFamily="34" charset="0"/>
                        </a:rPr>
                        <a:t>Cost of transportation as a percentage of income in NJ</a:t>
                      </a: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dirty="0">
                          <a:latin typeface="Franklin Gothic Book" panose="020B0503020102020204" pitchFamily="34" charset="0"/>
                        </a:rPr>
                        <a:t>6.4</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dirty="0">
                          <a:latin typeface="Franklin Gothic Book" panose="020B0503020102020204" pitchFamily="34" charset="0"/>
                        </a:rPr>
                        <a:t>AllTransit™ Performance Score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dirty="0">
                          <a:latin typeface="Franklin Gothic Book" panose="020B0503020102020204" pitchFamily="34" charset="0"/>
                        </a:rPr>
                        <a:t>7.1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dirty="0">
                          <a:latin typeface="Franklin Gothic Book" panose="020B0503020102020204" pitchFamily="34" charset="0"/>
                        </a:rPr>
                        <a:t>7.6</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dirty="0">
                          <a:latin typeface="Franklin Gothic Book" panose="020B0503020102020204" pitchFamily="34" charset="0"/>
                        </a:rPr>
                        <a:t>7.8</a:t>
                      </a: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dirty="0">
                          <a:latin typeface="Franklin Gothic Book" panose="020B0503020102020204" pitchFamily="34" charset="0"/>
                        </a:rPr>
                        <a:t>8.2</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10" name="Chart 9">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1244759533"/>
              </p:ext>
            </p:extLst>
          </p:nvPr>
        </p:nvGraphicFramePr>
        <p:xfrm>
          <a:off x="7543800" y="921909"/>
          <a:ext cx="4800600" cy="6088491"/>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Middlesex County Support/Services</a:t>
            </a: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035494605"/>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dirty="0">
                          <a:latin typeface="Franklin Gothic Book" panose="020B0503020102020204" pitchFamily="34" charset="0"/>
                        </a:rPr>
                        <a:t>9.1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dirty="0">
                          <a:latin typeface="Franklin Gothic Book" panose="020B0503020102020204" pitchFamily="34" charset="0"/>
                        </a:rPr>
                        <a:t>9.3</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dirty="0">
                          <a:latin typeface="Franklin Gothic Book" panose="020B0503020102020204" pitchFamily="34" charset="0"/>
                        </a:rPr>
                        <a:t>10.1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dirty="0">
                          <a:latin typeface="Franklin Gothic Book" panose="020B0503020102020204" pitchFamily="34" charset="0"/>
                        </a:rPr>
                        <a:t>11.2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dirty="0">
                          <a:latin typeface="Franklin Gothic Book" panose="020B0503020102020204" pitchFamily="34" charset="0"/>
                        </a:rPr>
                        <a:t>12.2</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Age adjusted frequency of mental health distress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dirty="0">
                          <a:latin typeface="Franklin Gothic Book" panose="020B0503020102020204" pitchFamily="34" charset="0"/>
                        </a:rPr>
                        <a:t>12.6</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Frequency of depression</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dirty="0">
                          <a:latin typeface="Franklin Gothic Book" panose="020B0503020102020204" pitchFamily="34" charset="0"/>
                        </a:rPr>
                        <a:t>13.2</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special education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dirty="0">
                          <a:latin typeface="Franklin Gothic Book" panose="020B0503020102020204" pitchFamily="34" charset="0"/>
                        </a:rPr>
                        <a:t>14.1</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381000" y="2151727"/>
            <a:ext cx="23622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12" name="Chart 1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2035420821"/>
              </p:ext>
            </p:extLst>
          </p:nvPr>
        </p:nvGraphicFramePr>
        <p:xfrm>
          <a:off x="7014453" y="1115824"/>
          <a:ext cx="5312017" cy="5921470"/>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502495944"/>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3224532"/>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498397687"/>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802669364"/>
              </p:ext>
            </p:extLst>
          </p:nvPr>
        </p:nvGraphicFramePr>
        <p:xfrm>
          <a:off x="3249706" y="567671"/>
          <a:ext cx="6520665" cy="5696655"/>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1.3: Residential segregation – Black/White (by county)</a:t>
            </a:r>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dirty="0">
                <a:latin typeface="Franklin Gothic Medium" panose="020B0603020102020204" pitchFamily="34" charset="0"/>
              </a:rPr>
              <a:t>Source: County Health Rankings and Roadmaps, Residential Segregation - Black/White, 2021 </a:t>
            </a: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dirty="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Race/Ethnicity</a:t>
            </a: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dirty="0"/>
              <a:t>1.4: Residential segregation – Black/White, over time, in county</a:t>
            </a:r>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dirty="0">
                <a:latin typeface="Franklin Gothic Medium" panose="020B0603020102020204" pitchFamily="34" charset="0"/>
              </a:rPr>
              <a:t>Source: County Health Rankings and Roadmaps, Residential Segregation - Black/White, 2017-2021 </a:t>
            </a: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1.5: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1.6: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70193567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955091435"/>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185902988"/>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1.8: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1.9: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725176181"/>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028015185"/>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1694355619"/>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047906124"/>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1.11: Children (%) per age category, in county</a:t>
            </a:r>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2019 </a:t>
            </a: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382395377"/>
              </p:ext>
            </p:extLst>
          </p:nvPr>
        </p:nvGraphicFramePr>
        <p:xfrm>
          <a:off x="2810054" y="680696"/>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Children (%) in single-parent households, over time, in county</a:t>
            </a:r>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Children in Single-parent households, 2017-2021</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2820159023"/>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410741825"/>
              </p:ext>
            </p:extLst>
          </p:nvPr>
        </p:nvGraphicFramePr>
        <p:xfrm>
          <a:off x="3478078" y="581799"/>
          <a:ext cx="7844043" cy="62762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Children (%) in single-parent households (by county)</a:t>
            </a:r>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Children in Single-parent households, 2021 </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Demographics</a:t>
            </a: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Monthly cost of living budget ($), in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2874902687"/>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4"/>
            </p:custDataLst>
            <p:extLst>
              <p:ext uri="{D42A27DB-BD31-4B8C-83A1-F6EECF244321}">
                <p14:modId xmlns:p14="http://schemas.microsoft.com/office/powerpoint/2010/main" val="377191175"/>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Cost of Living</a:t>
            </a: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54050" y="3626461"/>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2.4: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98129" y="4089350"/>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3709610462"/>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422249375"/>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2.5: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933607921"/>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Income</a:t>
            </a: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2.6: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2676248788"/>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956680096"/>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3"/>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2.8: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1651212212"/>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Economics</a:t>
            </a: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dirty="0">
                <a:solidFill>
                  <a:schemeClr val="bg1"/>
                </a:solidFill>
                <a:latin typeface="Franklin Gothic Demi" panose="020B0703020102020204" pitchFamily="34" charset="0"/>
              </a:rPr>
              <a:t>Poverty</a:t>
            </a: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4208550214"/>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the American Community Survey 2015-2019 data.</a:t>
            </a:r>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Households (%) with severe housing problems* over time, in county</a:t>
            </a:r>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1396284864"/>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 &amp; Roadmaps, A Robert Wood Johnson Foundation Program, 2021, sourced from Comprehensive Housing Affordability Strategy (CHAS), 2008-2017 data.</a:t>
            </a:r>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https://map.feedingamerica.org/county/2019/overall/new-jersey/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2209186847"/>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Food insecurity (%) over time, in county</a:t>
            </a:r>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900" dirty="0">
                <a:solidFill>
                  <a:schemeClr val="tx1">
                    <a:lumMod val="95000"/>
                    <a:lumOff val="5000"/>
                  </a:schemeClr>
                </a:solidFill>
                <a:latin typeface="Franklin Gothic Medium" panose="020B0603020102020204" pitchFamily="34" charset="0"/>
              </a:rPr>
              <a:t>Source: https://map.feedingamerica.org/county/2019/overall/new-jersey/</a:t>
            </a:r>
            <a:endParaRPr lang="en-US" sz="800" dirty="0">
              <a:solidFill>
                <a:schemeClr val="tx1">
                  <a:lumMod val="95000"/>
                  <a:lumOff val="5000"/>
                </a:schemeClr>
              </a:solidFill>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1651772821"/>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4.4: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4.5: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dirty="0"/>
              <a:t>Source: NJ Department of Agriculture via Advocates for Children of New Jersey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421081043"/>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2441097574"/>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469176206"/>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041936347"/>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801922283"/>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6.2: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3487973525"/>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2926580002"/>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Cost of transportation as a percentage of income (%) in NJ (by county)</a:t>
            </a:r>
          </a:p>
        </p:txBody>
      </p:sp>
      <p:graphicFrame>
        <p:nvGraphicFramePr>
          <p:cNvPr id="9" name="Chart 8"/>
          <p:cNvGraphicFramePr/>
          <p:nvPr>
            <p:custDataLst>
              <p:tags r:id="rId5"/>
            </p:custDataLst>
            <p:extLst>
              <p:ext uri="{D42A27DB-BD31-4B8C-83A1-F6EECF244321}">
                <p14:modId xmlns:p14="http://schemas.microsoft.com/office/powerpoint/2010/main" val="2233640996"/>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AllTransit™ Rankings, 2021. https://alltransit.cnt.org/rankings/</a:t>
            </a:r>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AllTransit™ Performance Score (by county)</a:t>
            </a:r>
          </a:p>
        </p:txBody>
      </p:sp>
      <p:graphicFrame>
        <p:nvGraphicFramePr>
          <p:cNvPr id="6" name="Chart 5"/>
          <p:cNvGraphicFramePr/>
          <p:nvPr>
            <p:custDataLst>
              <p:tags r:id="rId4"/>
            </p:custDataLst>
            <p:extLst>
              <p:ext uri="{D42A27DB-BD31-4B8C-83A1-F6EECF244321}">
                <p14:modId xmlns:p14="http://schemas.microsoft.com/office/powerpoint/2010/main" val="232014451"/>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dirty="0">
                <a:latin typeface="Franklin Gothic Book"/>
              </a:rPr>
              <a:t>Note: The AllTransitTM Performance Score (with values from 0 to 10) is a weighted sum of transit connectivity, access to land area and jobs, and frequency of service, where the higher the number the better the transit service.</a:t>
            </a: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7.2: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240025257"/>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2463539567"/>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3"/>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2800701906"/>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Health Insurance</a:t>
            </a: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 September 2021</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390918975"/>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Medicaid Participation</a:t>
            </a: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Reno Gazette Journal per the Centers for Disease Control and Prevention (CDC) and state health departments, October 23, 2021</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376221614"/>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7.6: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2020-2021</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470956345"/>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County immunization rates (%) (all grade types), over time,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2015-2016 through 2020-2021</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25942192"/>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Immunization</a:t>
            </a: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7.8: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097857597"/>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Prenatal Care</a:t>
            </a: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Monthly unemployment rate from Sept 2020-Aug 2021: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508135064"/>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a:t>
            </a: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8.2: Median unemployment rates, Sept 2020-Aug 2021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511657115"/>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Percentage of disconnected youth between 16 and 19 years of age (by county) </a:t>
            </a:r>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FRED Economic Data, 2019 (Based on American Community Survey 5-year estimates data, 2019); NJ average sourced from ACNJ Kids Count Data Dashboard, 2020</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3933205409"/>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dirty="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dirty="0"/>
              <a:t>Source: FRED Economic Data, 2015-2019 (Based on American Community Survey 5-year estimates data, 2015-2019)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727418743"/>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Disconnected youth is defined as the percentage of youth in a county who are between the ages of 16 and 19 years old, who are not enrolled in school and not working</a:t>
            </a: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4009544560"/>
              </p:ext>
            </p:extLst>
          </p:nvPr>
        </p:nvGraphicFramePr>
        <p:xfrm>
          <a:off x="8702400" y="4393513"/>
          <a:ext cx="3291477" cy="1926771"/>
        </p:xfrm>
        <a:graphic>
          <a:graphicData uri="http://schemas.openxmlformats.org/drawingml/2006/chart">
            <c:chart xmlns:c="http://schemas.openxmlformats.org/drawingml/2006/chart" xmlns:r="http://schemas.openxmlformats.org/officeDocument/2006/relationships" r:id="rId12"/>
          </a:graphicData>
        </a:graphic>
      </p:graphicFrame>
      <p:sp>
        <p:nvSpPr>
          <p:cNvPr id="3" name="TextBox 2">
            <a:extLst>
              <a:ext uri="{FF2B5EF4-FFF2-40B4-BE49-F238E27FC236}">
                <a16:creationId xmlns:a16="http://schemas.microsoft.com/office/drawing/2014/main" id="{2CBA865F-FB5C-42A6-B459-D3BF0E7C9CCE}"/>
              </a:ext>
            </a:extLst>
          </p:cNvPr>
          <p:cNvSpPr txBox="1"/>
          <p:nvPr>
            <p:custDataLst>
              <p:tags r:id="rId2"/>
            </p:custDataLst>
          </p:nvPr>
        </p:nvSpPr>
        <p:spPr>
          <a:xfrm>
            <a:off x="8487009" y="3711713"/>
            <a:ext cx="385434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8.6: High school graduation rates over time, in county </a:t>
            </a:r>
            <a:endParaRPr kumimoji="0" lang="en-US" sz="14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4" name="TextBox 3">
            <a:extLst>
              <a:ext uri="{FF2B5EF4-FFF2-40B4-BE49-F238E27FC236}">
                <a16:creationId xmlns:a16="http://schemas.microsoft.com/office/drawing/2014/main" id="{CDBEDB54-7C21-4AD7-BF97-6D45B5AD2E2D}"/>
              </a:ext>
            </a:extLst>
          </p:cNvPr>
          <p:cNvSpPr txBox="1"/>
          <p:nvPr>
            <p:custDataLst>
              <p:tags r:id="rId3"/>
            </p:custDataLst>
          </p:nvPr>
        </p:nvSpPr>
        <p:spPr>
          <a:xfrm>
            <a:off x="8487009" y="4162681"/>
            <a:ext cx="3722260"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Foundation, Kids Count Data Center, 2016-2019</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5" name="TextBox 4">
            <a:extLst>
              <a:ext uri="{FF2B5EF4-FFF2-40B4-BE49-F238E27FC236}">
                <a16:creationId xmlns:a16="http://schemas.microsoft.com/office/drawing/2014/main" id="{2CBA865F-FB5C-42A6-B459-D3BF0E7C9CCE}"/>
              </a:ext>
            </a:extLst>
          </p:cNvPr>
          <p:cNvSpPr txBox="1"/>
          <p:nvPr>
            <p:custDataLst>
              <p:tags r:id="rId4"/>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8.5: High school graduation rates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5"/>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Foundation, Kids Count Data Center, 2019</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6"/>
            </p:custDataLst>
            <p:extLst>
              <p:ext uri="{D42A27DB-BD31-4B8C-83A1-F6EECF244321}">
                <p14:modId xmlns:p14="http://schemas.microsoft.com/office/powerpoint/2010/main" val="3348927056"/>
              </p:ext>
            </p:extLst>
          </p:nvPr>
        </p:nvGraphicFramePr>
        <p:xfrm>
          <a:off x="3144347" y="612485"/>
          <a:ext cx="6981872" cy="591002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0" y="3931848"/>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Youth</a:t>
            </a: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New Jersey measures and reports on 4-year and 5-year adjusted cohort graduation rates and will begin reporting on 6-year adjusted cohort graduation rates beginning with 2021. The 4-year adjusted cohort graduation rate measures the percentage of students in the adjusted cohort who graduate by the end of 4 years. This includes students who graduate in less than 4 years. 5-year adjusted cohort graduation rates are not included in this chart.</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solidFill>
                  <a:prstClr val="black"/>
                </a:solidFill>
                <a:latin typeface="Franklin Gothic Medium" panose="020B0603020102020204" pitchFamily="34" charset="0"/>
              </a:rPr>
              <a:t>8.8: Percentage of households with broadband access, over time, in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2015-2019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4090575853"/>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1330400745"/>
              </p:ext>
            </p:extLst>
          </p:nvPr>
        </p:nvGraphicFramePr>
        <p:xfrm>
          <a:off x="3158171" y="870405"/>
          <a:ext cx="6916558" cy="5987595"/>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solidFill>
                  <a:prstClr val="black"/>
                </a:solidFill>
                <a:latin typeface="Franklin Gothic Medium" panose="020B0603020102020204" pitchFamily="34" charset="0"/>
              </a:rPr>
              <a:t>8.7: Percentage of households with broadband access (by county)</a:t>
            </a: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American Community Survey, 1-Year Estimates, 2019 </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 and Career Readiness</a:t>
            </a: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Broadband Access</a:t>
            </a: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50532983"/>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Violent crime rates (per 100,000)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9.2: Crimes by type (# and %), in county </a:t>
            </a:r>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1185295782"/>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436395709"/>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State of New Jersey, Department of Law &amp; Public Safety, Office of the Attorney General, New Jersey State Police, 2020 Uniform Crime Reports</a:t>
            </a:r>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Advocates for Children of New Jersey using raw data from NJ Department of Law and Public Safety, Division of NJ State Police, Uniform Crime Reports, 2019</a:t>
            </a:r>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Advocates for Children of New Jersey using raw data from NJ Department of Law and Public Safety, Division of NJ State Police, Uniform Crime Reports, 2015-2019.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2220394129"/>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312619528"/>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858268495"/>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Vandalism and violence offenses in schools (# reported incidents) in NJ (by county)</a:t>
            </a:r>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Juveniles</a:t>
            </a: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Rate (per 10,000) of social associations (by county)</a:t>
            </a:r>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County Health Rankings and Roadmaps, Social Associations, 2021 </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469926604"/>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9.7: Rate of social associations, over time, in county</a:t>
            </a:r>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County Health Rankings and Roadmaps, Social Associations, 2017-2021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797846247"/>
              </p:ext>
            </p:extLst>
          </p:nvPr>
        </p:nvGraphicFramePr>
        <p:xfrm>
          <a:off x="3197889" y="705775"/>
          <a:ext cx="6665302" cy="5923626"/>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dirty="0">
                <a:solidFill>
                  <a:schemeClr val="bg1"/>
                </a:solidFill>
                <a:latin typeface="Franklin Gothic Demi" panose="020B0703020102020204" pitchFamily="34" charset="0"/>
              </a:rPr>
              <a:t>Community Safety and Environment</a:t>
            </a: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Social</a:t>
            </a: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331207661"/>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3301373534"/>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241412255"/>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3752101320"/>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income ($) by sex in NJ (by county)</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4002075097"/>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7"/>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dirty="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Substance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04429497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11.3: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
            </a:r>
            <a:r>
              <a:rPr lang="en-US" sz="900"/>
              <a:t>Attorney General, 2015-2019</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3109617042"/>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3169654245"/>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11.4: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2020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890044063"/>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2021</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429432682"/>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Medium" panose="020B0603020102020204" pitchFamily="34" charset="0"/>
              </a:rPr>
              <a:t>Note: These services are DMHAS Contracted Providers Only. </a:t>
            </a: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2796377088"/>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550769857"/>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Frequency (%) of mental health distress by sex – age adjusted, in county</a:t>
            </a:r>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593133909"/>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3607316180"/>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12.6: Frequency of diagnosed depression (%) in NJ (by county)  - age adjusted</a:t>
            </a:r>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12.7: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Query Building Tool, 2014-2018</a:t>
            </a:r>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3706299293"/>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2332646495"/>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12.8: Diagnosed depression by race/ethnicity, in county</a:t>
            </a:r>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12.9: Diagnosed depression by sex, in county  </a:t>
            </a:r>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1830297463"/>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340368254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Query Building Tool, 2018</a:t>
            </a:r>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12.10: Suicide Death Rate (per 100,000 population) – age adjusted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NJSHAD, New Jersey State Health Assessment Data, 2017-2019</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Includes both youth and adults </a:t>
            </a: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2022954806"/>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Suicide Rate</a:t>
            </a: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2020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1911183714"/>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91422314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of developmental disabilities eligible youth (by county)</a:t>
            </a: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dirty="0"/>
              <a:t>Source: New Jersey Child Welfare Data Hub, CSOC Developmental Disabilities Eligible Youth Report, 2020</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135490334"/>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dirty="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13.4: # of developmental disabilities eligible youth, over time, in county</a:t>
            </a:r>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New Jersey Child Welfare Data Hub, CSOC Developmental Disabilities Eligible Youth Report, 2016-2020</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187336521"/>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Children (% &lt;6 Years) tested for lead with blood lead levels greater than or equal to 5 micrograms/deciliter</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Health Lead Prevention Report, 2019 (Based on State Fiscal Year July 1, 2018 through June 30, 2019)</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249360140"/>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Lead exposure has been linked to developmental delays, learning disabilities, and poor mental health.</a:t>
            </a: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13.6: Harassment, intimidation, bullying (HIB) offenses in schools (# reported incidents)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School Performance Reports, 2019-2020</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79823329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dirty="0">
                <a:latin typeface="Franklin Gothic Book" panose="020B0503020102020204" pitchFamily="34" charset="0"/>
              </a:rPr>
              <a:t>Being bullied can be a depression trigger for youth</a:t>
            </a:r>
          </a:p>
          <a:p>
            <a:r>
              <a:rPr lang="en-US" sz="1000" dirty="0">
                <a:latin typeface="Franklin Gothic Book" panose="020B0503020102020204" pitchFamily="34" charset="0"/>
              </a:rPr>
              <a:t>Note that total county population has not been accounted for in this indicator</a:t>
            </a: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1651176041"/>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2020 </a:t>
            </a: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295418"/>
            <a:ext cx="9084627" cy="562582"/>
          </a:xfrm>
          <a:prstGeom prst="rect">
            <a:avLst/>
          </a:prstGeom>
          <a:noFill/>
        </p:spPr>
        <p:txBody>
          <a:bodyPr wrap="square" rtlCol="0" anchor="ctr" anchorCtr="0">
            <a:noAutofit/>
          </a:bodyPr>
          <a:lstStyle/>
          <a:p>
            <a:r>
              <a:rPr lang="en-US" sz="1000" dirty="0">
                <a:latin typeface="Franklin Gothic Medium" panose="020B0603020102020204" pitchFamily="34" charset="0"/>
              </a:rPr>
              <a:t>Note: A kinship legal guardian is a relative or close family friend who is appointed by the court to raise a child when the parents are unable to do so.</a:t>
            </a:r>
            <a:br>
              <a:rPr lang="en-US" sz="1000" dirty="0">
                <a:latin typeface="Franklin Gothic Medium" panose="020B0603020102020204" pitchFamily="34" charset="0"/>
              </a:rPr>
            </a:br>
            <a:r>
              <a:rPr lang="en-US" sz="1000" dirty="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4021453336"/>
              </p:ext>
            </p:extLst>
          </p:nvPr>
        </p:nvGraphicFramePr>
        <p:xfrm>
          <a:off x="3208972" y="990153"/>
          <a:ext cx="8830628" cy="548684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14.3: Grandparents (#) responsible for own grandchildren under 18 years</a:t>
            </a:r>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760058484"/>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dirty="0">
                <a:latin typeface="Franklin Gothic Medium" panose="020B0603020102020204" pitchFamily="34" charset="0"/>
              </a:rPr>
              <a:t>Source: 5-yr American Community Survey, estimates 2019 </a:t>
            </a: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Adolescent &amp; Children Enrichment Services, LLC </a:t>
            </a:r>
            <a:r>
              <a:rPr lang="en-US" sz="1200" dirty="0">
                <a:solidFill>
                  <a:srgbClr val="C00000"/>
                </a:solidFill>
                <a:latin typeface="Franklin Gothic Medium" panose="020B0603020102020204" pitchFamily="34" charset="0"/>
              </a:rPr>
              <a:t>[Child Development &amp; Parenting]</a:t>
            </a:r>
          </a:p>
          <a:p>
            <a:endParaRPr lang="en-US" sz="1200" dirty="0">
              <a:solidFill>
                <a:srgbClr val="C00000"/>
              </a:solidFill>
              <a:latin typeface="Franklin Gothic Medium" panose="020B0603020102020204" pitchFamily="34" charset="0"/>
            </a:endParaRPr>
          </a:p>
          <a:p>
            <a:r>
              <a:rPr lang="en-US" sz="1600" dirty="0">
                <a:latin typeface="Franklin Gothic Medium" panose="020B0603020102020204" pitchFamily="34" charset="0"/>
              </a:rPr>
              <a:t>Adult Sibs: Supportive Networks.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Alianza </a:t>
            </a:r>
            <a:r>
              <a:rPr lang="en-US" sz="1200" dirty="0">
                <a:solidFill>
                  <a:srgbClr val="C00000"/>
                </a:solidFill>
                <a:latin typeface="Franklin Gothic Medium" panose="020B0603020102020204" pitchFamily="34" charset="0"/>
              </a:rPr>
              <a:t>[Youth]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Alliance Center for Independence (ACI)  </a:t>
            </a:r>
            <a:r>
              <a:rPr lang="en-US" sz="1200" dirty="0">
                <a:solidFill>
                  <a:srgbClr val="C00000"/>
                </a:solidFill>
                <a:latin typeface="Franklin Gothic Medium" panose="020B0603020102020204" pitchFamily="34" charset="0"/>
              </a:rPr>
              <a:t>[Disabilities]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ARC – Middlesex County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B.A.S.C. Network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Bayside Family Success Center </a:t>
            </a:r>
            <a:r>
              <a:rPr lang="en-US" sz="1200" dirty="0">
                <a:solidFill>
                  <a:srgbClr val="C00000"/>
                </a:solidFill>
                <a:latin typeface="Franklin Gothic Medium" panose="020B0603020102020204" pitchFamily="34" charset="0"/>
              </a:rPr>
              <a:t>[General]</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Big Brother Big Sister of Monmouth and Middlesex Counties  </a:t>
            </a:r>
            <a:r>
              <a:rPr lang="en-US" sz="1200" dirty="0">
                <a:solidFill>
                  <a:srgbClr val="C00000"/>
                </a:solidFill>
                <a:latin typeface="Franklin Gothic Medium" panose="020B0603020102020204" pitchFamily="34" charset="0"/>
              </a:rPr>
              <a:t>[Youth]</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for Developmental Disabilities </a:t>
            </a:r>
            <a:r>
              <a:rPr lang="en-US" sz="1200" dirty="0">
                <a:solidFill>
                  <a:srgbClr val="C00000"/>
                </a:solidFill>
                <a:latin typeface="Franklin Gothic Medium" panose="020B0603020102020204" pitchFamily="34" charset="0"/>
              </a:rPr>
              <a:t>[Developmental Disabilities]</a:t>
            </a:r>
          </a:p>
          <a:p>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1"/>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www.middlesexresourcenet.org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0" y="2560318"/>
            <a:ext cx="3124200" cy="1754326"/>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Caring for Kin or Foster Children</a:t>
            </a:r>
          </a:p>
        </p:txBody>
      </p:sp>
    </p:spTree>
    <p:extLst>
      <p:ext uri="{BB962C8B-B14F-4D97-AF65-F5344CB8AC3E}">
        <p14:creationId xmlns:p14="http://schemas.microsoft.com/office/powerpoint/2010/main" val="23074840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Same sex couples (per 1,000 households), by county</a:t>
            </a:r>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1982941547"/>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latin typeface="Franklin Gothic Medium" panose="020B0603020102020204" pitchFamily="34" charset="0"/>
              </a:rPr>
              <a:t>  Central Jersey Legal Services, Inc. </a:t>
            </a:r>
          </a:p>
          <a:p>
            <a:r>
              <a:rPr lang="en-US" sz="1400" spc="-20" dirty="0">
                <a:latin typeface="Franklin Gothic Medium" panose="020B0603020102020204" pitchFamily="34" charset="0"/>
              </a:rPr>
              <a:t>  Legal Services of NJ</a:t>
            </a:r>
          </a:p>
          <a:p>
            <a:r>
              <a:rPr lang="en-US" sz="1400" spc="-20" dirty="0">
                <a:latin typeface="Franklin Gothic Medium" panose="020B0603020102020204" pitchFamily="34" charset="0"/>
              </a:rPr>
              <a:t>  Volunteer Lawyers for Justice</a:t>
            </a:r>
          </a:p>
          <a:p>
            <a:r>
              <a:rPr lang="en-US" sz="1400" spc="-20" dirty="0">
                <a:latin typeface="Franklin Gothic Medium" panose="020B0603020102020204" pitchFamily="34" charset="0"/>
              </a:rPr>
              <a:t>  ACLU of New Jersey</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r>
              <a:rPr lang="en-US" sz="1400" spc="-20" dirty="0">
                <a:latin typeface="Franklin Gothic Medium" panose="020B0603020102020204" pitchFamily="34" charset="0"/>
              </a:rPr>
              <a:t>  Community Justice Center</a:t>
            </a:r>
          </a:p>
          <a:p>
            <a:r>
              <a:rPr lang="en-US" sz="1400" spc="-2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endParaRPr lang="en-US" sz="1400" spc="-20" dirty="0">
              <a:solidFill>
                <a:srgbClr val="C00000"/>
              </a:solidFill>
              <a:latin typeface="Franklin Gothic Medium" panose="020B0603020102020204" pitchFamily="34" charset="0"/>
            </a:endParaRPr>
          </a:p>
          <a:p>
            <a:r>
              <a:rPr lang="en-US" sz="1400" spc="-2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spc="-20" dirty="0">
                <a:latin typeface="Franklin Gothic Medium" panose="020B0603020102020204" pitchFamily="34" charset="0"/>
              </a:rPr>
              <a:t>  Community Justice Center </a:t>
            </a:r>
            <a:r>
              <a:rPr lang="en-US" sz="1400" spc="-20" dirty="0">
                <a:solidFill>
                  <a:srgbClr val="C00000"/>
                </a:solidFill>
                <a:latin typeface="Franklin Gothic Medium" panose="020B0603020102020204" pitchFamily="34" charset="0"/>
              </a:rPr>
              <a:t>[Veterans]</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3"/>
            </p:custDataLst>
          </p:nvPr>
        </p:nvSpPr>
        <p:spPr>
          <a:xfrm>
            <a:off x="-26276" y="3098967"/>
            <a:ext cx="3124200" cy="769441"/>
          </a:xfrm>
          <a:prstGeom prst="rect">
            <a:avLst/>
          </a:prstGeom>
          <a:noFill/>
        </p:spPr>
        <p:txBody>
          <a:bodyPr wrap="square" rtlCol="0">
            <a:spAutoFit/>
          </a:bodyPr>
          <a:lstStyle/>
          <a:p>
            <a:pPr algn="ctr"/>
            <a:r>
              <a:rPr lang="en-US" sz="4400" dirty="0">
                <a:solidFill>
                  <a:schemeClr val="bg1"/>
                </a:solidFill>
                <a:latin typeface="Franklin Gothic Demi" panose="020B0703020102020204" pitchFamily="34" charset="0"/>
              </a:rPr>
              <a:t>Advocacy</a:t>
            </a:r>
          </a:p>
        </p:txBody>
      </p:sp>
    </p:spTree>
    <p:extLst>
      <p:ext uri="{BB962C8B-B14F-4D97-AF65-F5344CB8AC3E}">
        <p14:creationId xmlns:p14="http://schemas.microsoft.com/office/powerpoint/2010/main" val="21995758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1a6e40f41354356f81a85e2&quot;,&quot;SmartGridHorizontal&quot;:0,&quot;LinkedExcelSources&quot;:{&quot;618a971e383938345c058b52&quot;:&quot;{{Desktop}}\\County Workbooks\\Middlesex_County_11.09.21 (with Engage).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1eQ8Qtr9dvQJcjb1T2_1636454606&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UX5fAEVepsVM2JoXgLT_1636454606&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eGxLBqeYckJEovhRHTY_1636454606&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bGaMvrBdjkyInsRp1Z_1636454607&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9XPyjNQ1fvCqmLANFCX_1636454607&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7j48FsoGZb0D2QliP0F_1636454607&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9Yq9wCrrnyQGfRXx5Gz_1636454607&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aoUHDoRYS1l8lZfQH1_1636454607&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htg4vd7YNHhO0WliNl_1636454607&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JpaSlWu8EP5PTMQUjV8_1636454607&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SWnGOszmfriYyjNWN17_1636454607&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MeRFMq5Rg4K7WO8NN0d_1636454607&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6G23j7l1t5MIZutYlZv_1636454607&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4kueL4X1IFUKNyg5Kde_1636454607&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6hnKg4ZT7UfY1AWHmE_1636454607&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K3hyF01As6Tt1oFKsi_1636454608&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DU5BAlZCAd0QpNBqjf_1636454608&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ZQCAH2mc33Ly9oUzv6u_1636454608&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f0xTp6FFqYrZXmK19Fz_1636454608&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xWdBjMS4Azi7dckV4OX_1636454608&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dBgeBQptPEJOt9DdiW_1636454608&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64nnhuh69MoJ7sR5NCY_1636454608&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rJHRa0yryJVzK5Ww16U_1636454608&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pfUaLO7xTAlUkJgcC_1636454608&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2fAzghuYYLMNM1Qu6kI_1636454608&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a7PDwx5Wi2W4UTPqrn_1636454609&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cFUu0UX7SyndgQ9MQLE_1636454609&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ZIFjHRMoc8HSooMTE84_1636454609&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rbBXF88F3wRK0iM8QX5_1636454609&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rlFZ9zA5NBGvtfq9xRE_1636454609&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ojrHcQcGjhiejKWXoC7_1636454609&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A0CW40E7dxzVSrFh8GM_1636454610&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waqtddOcQgVnjOIrDJG_1636454610&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p1HJTQgdtfTI9jrOe1d_1636454610&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ZUd1rZBkxHavNmpwLb_1636454610&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mh5as2cQKVASzPB9Qa3_1636454610&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u3yjf9ksZ7zfzFj3MXO_1636454610&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pelW82jtMuGxhoeElAO_1636454610&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4w51IB6V617rH6BCpJm_163645461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GTAZgFbuZohPIlX6bCm_163645461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JB54d0KDwMfewt4ttxh_163645461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gP47wJaOmD4Zv9L6wjE_163645461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xOOXvtEmxOC9QACB6yR_163645461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H5tJkSZkv5Q7XwdsHFg_1636454610&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7nzP1nl2jrpH7035d8S_16364546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gsg9FA0pgjyIFxdB4n2_16364546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SBhlFQotAGCJStclm8_16364546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8bfg64GTwB68o43Cwk_16364546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CecdPGaMaH7lrXZu0w_16364546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ejGqE49RW8ud2b3TRR_16364546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LQIPyMQyAjr5fSjE8kZ_16364546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HgNvklxnFSNhJik8cW_1636454612&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vYOzxb5yrNbcgOqInJY_1636454612&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hai90auTNRoEA0tePoE_1636454612&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X8oD3pNScp4zDN89W3d_1636454612&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ggICu7dqisYIiOtfk0u_1636454612&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zVAew8FNpOHntdce1wb_1636454612&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BukRFnOUhNfwVvygYMp_1636454612&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niZ9S3X11JbFWJThDnH_1636454612&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oECfwWGKSLu9AIFs7I_1636454613&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0i6o8tGqOo1aq4WRDjb_1636454613&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ICtRJZpP9bevTWsbMU_1636454614&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XV1cNmAVtitUIUyryGl_1636454614&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bdgYPa5fn2albbHpwxa_1636454614&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OnxR5LhDTFZYxDpGpJ_1636454614&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F9t4y4WxkEQS3As6hY_1636454614&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UKTiBwARfqzqeKgmt9V_1636454614&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Ir5OoH14dd9daoXU8K_1636454614&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jBFEXAaiPwoOda5bqka_1636454614&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ztxCH2SKA3yw6PvJPTD_1636454614&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9bh8ogqL72OU0R90xLZ_1636454615&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WMOoPqVDJIEP1WZId0i_1636454615&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wP2M0RSkl7yEojhPTB_1636454615&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8gxJUjOmQi7j8cByp0r_1636454615&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e0gDgC22BBciosvLNy_1636454615&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l2Sbz1V9MuLtMpiD7Ey_1636454615&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KHPjya0ikyMulPwteqY_1636454615&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dVA814OdZTpCT3JBurS_1636454615&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1WteJV5y8dg2TFRRsNT_1636454615&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0gQL4hJ8QAbDy7JtuhF_1636454615&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1gCYEnklR1hq4aznwyR_1636454616&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uaOFV5ykTdVOkBas4N_1636454616&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iIHK0V1zOQnG8rcvnL6_1636454616&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LKCsT4mqBfvdIBHyeK_1636454616&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U5pkBSNrDX7wGKLjaeA_1636454616&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7RX3zkbl9CUDVPqnYkg_1636454616&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bHFvJQab85kzrNDPMAL_1636454616&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1JaTcD3LNifmAUovUrV_1636454617&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lNpfCVZceSbbBex8AJ_1636454617&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7Cbo9j2tvXQHJ3e3Up_1636454617&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DnxBYmKHieVwk4EUq6_1636454617&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Bui3Sx61V0oyPM4nhF2_1636454617&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suQetfPqZIv5P9hVKs_1636454617&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bJtHdMpnD4QqtPJYnlE_1636454617&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c7QiZSG7qmomwMUVMb_1636454617&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l41FSmIVWh1BlltCCUl_163645461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B3WGWYQfj5ZVlSXPIDv_163645461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85g0Z6PtqTXxbT64pKg_163645461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yP336UDE5OAMqSvhDJE_163645461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bYEJnofJT0IuaDU4B6Q_163645461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AK5aLuyYJ5NE0r6XwH0_163645461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zzwsl2riu5b6Zbpdml_163645461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akagClIyXfwpkHdOOc_1636454618&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xrAl3fc0gnYY8Go5sTp_1636454618&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S0wDys9MBmWulLaqW1a_1636454619&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c85zOG6rqXSYfU3Eq7_1636454619&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WtbcRZJZoFcTmR6Yphh_1636454619&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SKLRl14Hy3Y2Cs4Jc2_1636454620&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Xc2c43U64DTa584P19V_1636454620&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1IBuqpk5m0DYHVJT15j_1636454620&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5NTnKTIEC38FNPROqi_1636454620&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INk2h78eU2WjWSUUGZl_1636454620&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2rYTbmwwfswI0Rghht_1636454620&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gJYaWiMjPFlv7iagXa_1636454620&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nyc27OSMjlFIs3Hhzqd_1636454620&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YHV5xqmxZE04rlZN8T_1636454620&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qREOjAx94kIlJUt7WMe_1636454620&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4Omb6PYXTaaWwNer4E_1636454620&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Mene55GILboKqEsjvv_1636454621&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zybqGO4BYFMw9kcE6iS_1636454621&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pQ2JxcQtZB7bmTMDZw6_1636454622&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3JPLlsqP8VJbf4TWCSG_1636454622&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VhNx1dGV21JbRS9Sgmd_1636454622&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RJ4Zuj4QS0uvmTn388E_1636454622&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VhSRyzER8xgeHYEDcf_1636454622&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ImCbMyJnD83STASVnmJ_1636454622&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fa2nbUyjaRi9jHMKh9A_1636454622&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Y5VSDWEF8FpZErqNilo_1636454622&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igP8dBP8u8YXUJQUB0e_1636454622&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95NPtWD7RUUqptueW0O_1636454622&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mcVPIwtctWXcyAYoLFh_1636454623&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ikARhgswHNupbvsXtd7_163645462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abds8ajiu5F6MhLRIN_163645462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dcgEtDMyzi2Y4iZmCIe_163645462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y512uFKR5xO3cPMbWN_163645462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8qOmI2EP6mgOd8YvWkR_163645462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tfDJ2r9ufMW8puEk8Dg_1636454624&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ffmoNSiLMTCMslz5fDM_1636454624&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ECzZctCL8OvieOT12B7_163645462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40luW4hae0uteaHxuf_163645462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LFEhFdMhpsSH5hXZqsR_163645462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RocdnIJ4EOVs0lZfZ9_163645462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TR55CMxr51SSUbr4KPN_1636454625&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EYzFT5Pp0MDWRu5uecS_1636454625&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dCsYHmvE2gWaFMOwTR7_1636454625&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yMBv3uqZ8cnmGvbc9iS_1636454625&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OjR3l9iQt9bUZKdPn_1636454625&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8ozx7oEsIbvlxAlRuJZ_1636454625&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BABmXn6axH9uvPgp9R_1636454625&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uwF5mexBJPZpJO6B658_1636454625&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d3rg7nDHjlh9ZbjFvL_1636454625&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AAymkC3uFzQl3gKiH25_1636454625&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FmIDcShawkzweDyRMJ_1636454625&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KCQLp2UPkgVq1noFuEf_1636454626&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F4IBdE2udpKH3Ecv3VX_1636454626&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NDIkSx9jZxPWu25XU4_1636454626&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2W8hkF6pV3OyCAzn8gz_1636454626&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g6ZAP1E0cQ1guhsUVyA_1636454626&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dIs6j0Oo4HxjB2zC2hp_1636454626&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0YdaVbkQIFsrp9bCSZ_1636454626&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200UjCzEed2UOeUTcSp_1636454626&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ReYvfr7SmJMxgcmWBx7_1636454626&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QsRTctWhThviTw7JUtQ_1636454626&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TEZhw2kokqpuT9ns1Q6_1636454626&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HRk6i69KmGMiFwkc9W_1636454627&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HRiuEQwykbaFWVPj0Gt_1636454628&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ajxFFkYu1c2K7AdmRyI_1636454628&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LJmTAoOdAm5p9qOieLG_1636454628&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o8OdJ0G35pb9MZG4VfN_1636454628&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wdAAMyJzAsAiHmZS1Dk_163645462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gmv5wDuZEbE1B0AbTi_163645462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8RPVnWidZhQ69FpvB0M_1636454629&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WhK9bp8vOMHlCM8HlYv_163645462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eRN78F80TfY9kKQdDK_1636454629&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xWRG7E3q1HlcDYf259_1636454629&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4XYVG8Q0Amh4Jjz7QPe_1636454630&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4rYCfmROCboMYhDaP3p_1636454630&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xMMtyzqO6XM4R0CbFCY_1636454630&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ciz6K69dCgyHGmzCWx2_1636454630&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NJNwe3KZ6KE86uhmDYg_1636454630&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7o5sel2iiBOJfT6qc99_1636454631&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ORgp6HEZUPyTmg38m7_1636454631&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uoXwrSVxbQZhI6zjyCb_1636454631&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9BU2wgUII2pfbm3yXJc_1636454631&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XjGl8Ecf0cMk6XLoViJ_1636454631&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VraqXR9Ro0czjWaleyc_1636454631&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tPDKos5pmDEze1i9U3N_1636454632&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iFfk0y6kylYnhQ3Yt9z_1636454632&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7s1kZiHJEy5wjhP1zEy_1636454632&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Z8ItpushWiiJQzNYld4_1636454632&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5W2yqkHHOODxTN1sr8m_1636454633&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qVkK2wS5LKhtWfRguZU_1636454633&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wpEdDH34UPfELnMxfs_1636454633&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grn4hJtcvx1z7P5EwrA_1636454633&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t0TQfv3RmmRyeUiVnh5_1636454633&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mlc6TBl1dhyEAZkrIKH_1636454633&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jBA8LfJThPKkjg16O4p_1636454633&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7NAVU9akrdnI1RhUzXP_1636454633&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0trlxqWdORa9tF1MGq1_1636454633&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uSAQ8uerZyvsBLwK2gM_1636454633&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x2OvASr7yMOnkA4hoVm_1636454634&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9obIIzYK1TFO2lCaaC7_1636454634&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xeGHxN23VODiD4AXKuo_1636454634&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kgtOnfVu3QKRgzfk0C_1636454634&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SF0oN1N7uixcYKOgliH_1636454635&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hyHKwIimQ8ERyRuyMj_1636454635&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bfnimeEvtU2H38pBwlZ_1636454635&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xHbLwVV3fH2ANMIzE2F_1636454636&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53OyzlFnlBuSDgRtgr2_1636454636&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u0uVcLUuqHWVUq5px50_1636454636&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dKMnlqIk315dBre25ei_1636454636&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31hOdUKxEjoRi0cYGbC_1636454636&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ezoCpV4smnuLryxUfhN_1636454636&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wIWEYOYjHaPSqUNSzJ_1636454636&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oezT8QbIN8Zk9pciNKf_1636454636&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oObKt8dQ1hahjumPEf9_1636454637&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uwWbuVD27166cw8Wxw0_1636454637&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U9gAjV2iS1HiHNwSDrP_1636454637&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D1xTdJg7EJN9vZypqfX_1636454637&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UaC9mHS8xdHELkCdas_1636454637&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kcwaQXEpo96qL3XMsdX_1636454637&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5UtmvZaMpM0dAuauB4A_1636454637&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5ArxjJCLvKV6FdWQ41x_1636454637&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GpFy3n1oebv1wSze1bV_1636454637&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489BY94KBAHKPzVc0Ua_1636454637&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rojqov3X89Dm9MshKMI_1636454637&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6OBtiHjR7jVcUe2dZe2_1636454638&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bIzSvGXjEHfKQ9SKgNy_163645463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mdyq0KXOXNgCzxmHcPl_163645463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CE9QL8ZEpQcllR7gOyR_1636454638&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eTIDgQFH1L0JaQhcVlv_163645463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l0ujnbIR8GszdJ54tMX_163645463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c5b6K2yWLWllcoNKQCn_163645463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WRTtPji8InD5pFzKgrE_163645463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VNRc5RuD43kSoaYJGNi_163645463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HNquvNHKCKWPoeClbi2_163645463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lx8zeTMaifd4YKhKjrB_1636454639&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SQT8Dx4XjsmIaPqUBf9_1636454639&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iTf2oGTh3qgiFPZm5yR_1636454639&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JWTGagNBzyDGK5sgSRU_1636454640&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x5mgwaMctulsNQC6g6U_1636454640&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3OGDLLpBdsj8zHrgXQd_1636454640&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x0PSeaorZQhhSs7uTQ_1636454640&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PiiWxSjfTWXTArY1wty_1636454641&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qTCLSsAtKcyvZO0RXo5_1636454641&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2nYJAIpRzJ0ms3E1aPj_1636454641&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5g9EKQ7irPGns4OC9q4_1636454641&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3IRnaOit66QWobGQFVu_1636454641&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nrQDdEgkOb5d3n6R0Th_1636454641&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GrbfGaPhNkgLKx71HoG_1636454642&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7UUl3agcKfbWwMjzsZp_1636454642&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YfIeYb1WHJka1J1AZgQ_1636454642&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EXQTvciNVqLduLQGO5k_1636454642&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u0AEuBBFYdjkfenz2T9_1636454642&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Xx0Cw16L35f6uWcAlXB_1636454642&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klEj8H6B2AKuKOonOA_1636454643&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2kkPotF6PWaVR4nmihG_1636454643&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pqcJCBJ7gb909EQTSSf_1636454643&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OdWyaHUQgTmMWjt5ccA_163645464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cIbzEUcCp37TunOIX9Y_1636454643&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c0rnCn7f9HkFzok8zbg_1636454643&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9qGs0xOBWGUFsr64BMb_1636454643&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pvLNajX1HbHGNaEU27O_1636454644&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mbRGVG4etkDyQVNJV5Q_163645464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tIg9NXJUYl0tzW0xYD_163645464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Z2UqQwNrL3FuQBD9tzA_163645464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coP1PCAphVmdDSZk82f_163645464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jtB14M4gqJm4mULaXuw_163645464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vKflQLR6xGYbhgxxshZ_1636454644&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4a4vfDcBQf0YpWTqMWN_163645464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20tuF5OjgvqLHQnQgSQ_1636454645&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NjQ3FpoLEmp6MITUj5S_1636454645&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qUj29RxKgalJjpEYkkp_1636454645&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uuxU3ViJX4xgx1yNGWI_1636454645&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U4Nv3WoFYI707gO9v0T_1636454645&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Rn27HEaIvW5HazhFxD6_1636454645&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GVQXwOLhMOzmMHDubIw_1636454645&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Z95UDPJu8lP3HOUgvon_1636454645&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xQ7Yae2zOJoPV6gPSnw_1636454646&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k2N5Ht23hWYz3Pcz95T_1636454646&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1JHmw9rUxO85A0yBzC_1636454646&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pn3PhQG4Qc1xEp1AOQ_1636454646&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R5maFk5wipvplNSjfY_1636454646&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HZnBKszl0qrkmF2NAH1_1636454646&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QrRb8mIERk70fG2BGRH_1636454646&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uYU8rxvG9dcxnhvFo15_1636454646&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69Uz4AtkxJisGXy7SdE_1636454647&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xsrrIjG2MY0kp8HJv8_1636454647&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fpGPMvYjEVde9p9tPlq_1636454647&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WZj4qDuPaFHFNgo7YFw_1636454647&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m7TzfTvaETO3mebY1xE_1636454648&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00ErguYwDLBlOUMssfn_1636454648&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0XxKqOplR85npeVQBkG_1636454648&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aBntD9h3IHy1mFo64fg_1636454648&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eX23ZrD1MEpsaboW3uG_1636454648&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02EjKcPsJlleBl7v5gZI_1636454648&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0LlX77ECgY4FxnFLYsb_163645464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hdwwbfk0OrcfRmI6lOe_1636454649&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nGHi1mojguuavO45pW0_1636454649&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FhggJ92hiB74KzDKkRa_1636454649&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tfGFusSkxHOSfm1pJJN_1636454649&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hb8EJEfPPSNo62JVX2N_1636454650&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wFCsAHJtH3g9wX6SIcxu_1636454650&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9an9enWxsl5RQ4eI4RK_1636454650&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2L84m78b0h7JBNqkeMP_1636454650&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HLkoE2UL5GQTC6e4z9w_1636454650&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BumdQJQQrh1sRAoN2uM_1636454650&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VrcnUMZlOXRIT6HpCj0_1636454650&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K6cy4JSoAAlIjx1k4tz_1636454651&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2KrlzGRysMiCN0E1IRYG_1636454651&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jwfsIJ1fS8dkNzLuoEa_1636454651&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PIi1WiGkHzpm9hgM1Sj_1636454651&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ZGYz35x32VYKIk5sVCx_1636454651&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kDaTAAhiWa4DdhpGxCe_1636454651&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BA1ONjjSbtUejY7kOOW_1636454651&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UREdWqpP8eeWsNnWgQq_1636454651&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aJJ0aOm5hcpUykuaUov_1636454651&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fBtUCHnMIezfhmwWVR_163645465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HtjvYUZmEhCUo81yF8P_163645465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gkJxmBeM1qpBSQK012_1636454651&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fvmKbFsFymjFZSvtax6_1636454652&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PpE1FgMt63ZJXjxyO1m_1636454652&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BIuXtdtcDcGJcQCm4cY_1636454653&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EQKuxdoi6uD7Np3RT2KB_1636454653&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5FhTcLeYMMl6aVAyZiI_1636454653&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TKA0Ux2alyXH78rxNH9_1636454653&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p1QotQ4vg8Q5VxorvDF_1636454653&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p0mX81WK4hBFcYmLxeW_1636454653&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K8XdQax8OHqVhnxUMn2_1636454653&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oWKyxm0NtIWLBZ6f0ul_1636454654&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hIFYudgSFYYuGrqQQet_1636454654&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EkYld9UXU1j8y7oOHc_163645465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G1gIgcRMHD9oAlRkTWH_1636454654&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61aFuiUI0lHx6FkAjj_1636454654&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wR7DbBQsosH9JaXtT5u_1636454654&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3dJLZEbeztCPlJIK8b_1636454654&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qICSti58OOdfY4EPtyX_1636454654&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2NIaJXmn0n04dTjQ4Iv_1636454654&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od9FUwG7HFnZPaFsr6C_163645465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h6wZnan11LpEczR7gEH_1636454655&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Ee5Hx4yhL9t2rasGyL7_1636454655&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JQqpnxH8BcWopgjDNyh_1636454655&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jICkaGSbTmd0vEMx7dH_1636454655&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u4BgUFu65UCWnu9yxvp_163645465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MMNjv4ctT0KWyoKIwrW_163645465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dqXbIkZrvl1YEYBHWI0_1636454656&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fRlFOqznCmR4YGnxGD7_163645465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4J68p83rW6t0plIsveOV_1636454656&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ombHL2FbzghakOBhfoG_1636454656&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tYWvAkXCcjtlmS7jRwe_1636454656&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A4Myym1gGmf5GTpsx5_1636454656&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3ZVoBIKm1GZLU79RJzC_1636454656&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UJn9LApHgiVWGUD0jxQ_1636454656&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MMNWdanAkB9qHAuqjMt_1636454657&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2g1CVATl9Fxz7IYixUD_1636454657&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TFlqL6pNhqqmCAHTSeD_163645465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HF4i8KK5wi1FFma3HIh_1636454658&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7PUHO9y3i5XxDuW8jt_1636454658&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k92zCsCMn0pd6zOhXx4_163645465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ahtaDJcGgjZy1DdIzZmw_163645465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WciuYzRNrr4zezrrSZh_163645465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Gi9cDFLF7hnGkqz3cxi_163645465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coysG4MfT8Is3vj468n_163645465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j9Q1BJgpAyewpdTNUy_163645465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4x9LdTzrOC0Me87NGUV_1636454658&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bUqV9SFUi8VNspMUdsD_1636454658&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vZTfBh3ZwvNbXcJNaWB_1636454658&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I6xf0aagVO3N0GYJUke_163645465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Hcuc1eD70j6fFB6LJUEg_1636454659&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1fpoByqDMt3O4If6p9Y_1636454659&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apLmObxJbgnWfHuFlQi_1636454659&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cl1ReXh3WLtbZglPEhw_1636454659&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kMUufcfEBvgEv18osOe_1636454659&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6nKwmnxyDBXBGiG9AL7_163645466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w4gdTUanB3nI2sAbLpF_163645466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iNnJKvxJvKfuKwa2Xvy_1636454660&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pnaLYEchMnxHVEDvqpR9_1636454660&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4WQPiU3PUkWxOMeKDol_1636454660&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moPmsxLUuJKFYVyanmE_1636454660&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T5foy1ZJFs6esdQKb77q_1636454660&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jWG0Ian68HSr6FQbgiRs_1636454660&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kpmV1GVLsabGsa4j1erE_1636454661&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PzVFoGu4GED6DvSl9Bi_1636454661&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izY7dDFEJFE81qGrIMB_1636454661&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N1Y9rTb2eIWz5yLkRDO_1636454661&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mxtQVAEMRfazQpFa0Aa_1636454661&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ODJVNZM2H3oZWneukPI_1636454661&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WLPaN1WrCRWIRDb3NOn_1636454661&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2O63HO6HTFxf7RUGNft_1636454661&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ftQS7Kp65NEbyGODFMT_1636454661&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6JijBMKL0kawKewJ321_1636454662&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CEQzjIPi3N04VWcXmlb_163645466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qbhZt4vDiCRaqw0y5sH_1636454662&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JO1HarLj79dCMv19ljI_1636454662&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XQ07cTaeI7o5WLxwwuU_1636454662&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mMcN3f5u9ukrBEdj3qW_1636454662&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YGiOA5hUBcR7NPAzLxp_1636454662&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Nwskqsg6Cya7tPuAeciK_1636454663&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fkWQkJNJ3nc7OA4d2eD_163645466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xrjxaYSQJSTrEcbMwPOi_1636454664&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YgO7qlG3LRIKoyJUXaM_1636454664&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riWr0waqShwpFvYpfB5_1636454664&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FcKkFAW5Y1gNItLH8rF_1636454664&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ODXatos7f49Si8QXp5z_1636454664&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3uCFdwbYZ6fSvR4Tvoj_1636454664&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6JKAjg4MNvEbOgUtJZWz_1636454665&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bfdvjj8rg62HDhVKDo41_1636454665&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qBJdIAeHs01NzNdqyuX_1636454665&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zbm8tiGXPcBURd6kTMl_1636454665&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jBTvPuUVTxcZIiRARpH_1636454665&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Lf7b46EMgLMYpzKzDwZY_1636454665&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qIUVuLoOWfJyFkAg9IGt_1636454665&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sE4QDfPM0REQkM3ABLm_1636454666&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8Ii84yZnCRCKNYqPRx8p_1636454666&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dt4FnO6HgMYS8LyYUog_1636454667&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fyTAHekTHxErFY4LhalR_1636454667&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d2ueHTVWqeSKLtv6sXoe_1636454667&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gX0PnZb5ZVsnlFYjRk_1636454667&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RKSLfcNaWica1bHa1wy_1636454667&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OoxJmT4GpoxrnZ58lRPn_1636454667&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igoGGBZjwHDSbrfapeo_1636454668&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195djittWtbhMBcjN1Wn_1636454668&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IONERExnsqgdOW7aTO2D_1636454668&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7pdu7pqd98e9coWrwpCf_1636454668&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7UwUCgW0u06ERe70NIk_1636454669&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gKeVjtkzqncaXZYqI8gZ_1636454669&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3ZwK8pZe63cg8hCHdag_1636454669&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scNqhcd3jPuNlxcqFvEt_1636454669&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33zz2w0ODNz6zf9lN1CO_1636454669&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5dhRsRK6dAWS6Jm7Dmgg_1636454670&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CWdTRgYHOQTinQMcCeL_1636454670&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U8rQpyd11Nw6GLvHXj6s_1636454670&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vGYdHNSrPuDzX0zDbDTM_1636454670&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g2KUsqYyYsZp4yvROEl_1636454670&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CLLzkDjnfQwoGZGgiyUf_1636454670&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mWe6M38A0Wv6gZbIGaYa_1636454671&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zrElF5OPdeHCxowdCO1w_1636454671&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9N8cIu1zWTOdsznkEONJ_1636454671&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rDPVIjqGobzpKRfelu4Z_1636454672&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18a971e383938345c058b52&quot;,&quot;RangeName&quot;:&quot;ENGAGE_YHGuY3LN7rTB15c5KpZY_1636454672&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24997</TotalTime>
  <Words>9976</Words>
  <Application>Microsoft Office PowerPoint</Application>
  <PresentationFormat>Widescreen</PresentationFormat>
  <Paragraphs>846</Paragraphs>
  <Slides>90</Slides>
  <Notes>71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90</vt:i4>
      </vt:variant>
    </vt:vector>
  </HeadingPairs>
  <TitlesOfParts>
    <vt:vector size="99" baseType="lpstr">
      <vt:lpstr>Arial</vt:lpstr>
      <vt:lpstr>Calibri</vt:lpstr>
      <vt:lpstr>Franklin Gothic Book</vt:lpstr>
      <vt:lpstr>Franklin Gothic Demi</vt:lpstr>
      <vt:lpstr>Franklin Gothic Medium</vt:lpstr>
      <vt:lpstr>Franklin Gothic Medium Cond</vt:lpstr>
      <vt:lpstr>Symbol</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1700</cp:revision>
  <dcterms:created xsi:type="dcterms:W3CDTF">2006-08-16T00:00:00Z</dcterms:created>
  <dcterms:modified xsi:type="dcterms:W3CDTF">2021-12-01T02:55:11Z</dcterms:modified>
</cp:coreProperties>
</file>